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312" r:id="rId41"/>
    <p:sldId id="313" r:id="rId42"/>
    <p:sldId id="295" r:id="rId43"/>
    <p:sldId id="296" r:id="rId44"/>
    <p:sldId id="297" r:id="rId45"/>
    <p:sldId id="298" r:id="rId46"/>
    <p:sldId id="299" r:id="rId47"/>
    <p:sldId id="300" r:id="rId48"/>
    <p:sldId id="302" r:id="rId49"/>
    <p:sldId id="301" r:id="rId50"/>
    <p:sldId id="303" r:id="rId51"/>
    <p:sldId id="304" r:id="rId52"/>
    <p:sldId id="306" r:id="rId53"/>
    <p:sldId id="309" r:id="rId54"/>
    <p:sldId id="305" r:id="rId55"/>
    <p:sldId id="310" r:id="rId56"/>
    <p:sldId id="311" r:id="rId57"/>
    <p:sldId id="308" r:id="rId58"/>
  </p:sldIdLst>
  <p:sldSz cx="9144000" cy="6858000" type="screen4x3"/>
  <p:notesSz cx="9144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1086" y="17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44779" y="-17780"/>
            <a:ext cx="8854440" cy="2082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1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400" b="1" i="1" u="sng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1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400" b="1" i="1" u="sng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1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400" b="1" i="1" u="sng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1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400" b="1" i="1" u="sng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1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400" b="1" i="1" u="sng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89429" y="220979"/>
            <a:ext cx="5565140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96720" y="1196340"/>
            <a:ext cx="6510020" cy="1498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92850" y="6607809"/>
            <a:ext cx="2687320" cy="228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850129" y="6626859"/>
            <a:ext cx="1031875" cy="203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1" u="sng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futura-sciences.com/sciences/definitions/chimie-oxydation-795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eur-lex.europa.eu/LexUriServ/LexUriServ.do?uri=CELEX:31996R2406:FR:NOT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04800" y="1844039"/>
            <a:ext cx="8506459" cy="1532890"/>
            <a:chOff x="755650" y="1844039"/>
            <a:chExt cx="8055609" cy="153289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5650" y="1864359"/>
              <a:ext cx="8055609" cy="15125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5650" y="1844039"/>
              <a:ext cx="8055609" cy="151256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5800" y="2057400"/>
            <a:ext cx="7873998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7495" marR="5080" indent="-1535430">
              <a:spcBef>
                <a:spcPts val="100"/>
              </a:spcBef>
            </a:pPr>
            <a:r>
              <a:rPr sz="3600" i="1" spc="-5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cs typeface="Arial MT"/>
              </a:rPr>
              <a:t>Analyse Sensorielle des poissons </a:t>
            </a:r>
            <a:r>
              <a:rPr sz="36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cs typeface="Arial MT"/>
              </a:rPr>
              <a:t>et </a:t>
            </a:r>
            <a:r>
              <a:rPr sz="3600" i="1" spc="-99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cs typeface="Arial MT"/>
              </a:rPr>
              <a:t> </a:t>
            </a:r>
            <a:r>
              <a:rPr sz="3600" i="1" spc="-5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cs typeface="Arial MT"/>
              </a:rPr>
              <a:t>des</a:t>
            </a:r>
            <a:r>
              <a:rPr sz="3600" i="1" spc="-1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cs typeface="Arial MT"/>
              </a:rPr>
              <a:t> </a:t>
            </a:r>
            <a:r>
              <a:rPr sz="3600" i="1" spc="-5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cs typeface="Arial MT"/>
              </a:rPr>
              <a:t>produits</a:t>
            </a:r>
            <a:r>
              <a:rPr sz="3600" i="1" spc="-2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cs typeface="Arial MT"/>
              </a:rPr>
              <a:t> </a:t>
            </a:r>
            <a:r>
              <a:rPr sz="36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cs typeface="Arial MT"/>
              </a:rPr>
              <a:t>de</a:t>
            </a:r>
            <a:r>
              <a:rPr sz="3600" i="1" spc="-1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cs typeface="Arial MT"/>
              </a:rPr>
              <a:t> </a:t>
            </a:r>
            <a:r>
              <a:rPr sz="36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cs typeface="Arial MT"/>
              </a:rPr>
              <a:t>mer</a:t>
            </a:r>
            <a:endParaRPr sz="3600" i="1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MT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8" name="object 8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88340" y="63500"/>
            <a:ext cx="77584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i="1" spc="-5" dirty="0">
                <a:latin typeface="Calibri"/>
                <a:cs typeface="Calibri"/>
              </a:rPr>
              <a:t>Université</a:t>
            </a:r>
            <a:r>
              <a:rPr sz="2000" b="1" i="1" spc="5" dirty="0">
                <a:latin typeface="Calibri"/>
                <a:cs typeface="Calibri"/>
              </a:rPr>
              <a:t> </a:t>
            </a:r>
            <a:r>
              <a:rPr sz="2000" b="1" i="1" spc="-5" dirty="0">
                <a:latin typeface="Calibri"/>
                <a:cs typeface="Calibri"/>
              </a:rPr>
              <a:t>des</a:t>
            </a:r>
            <a:r>
              <a:rPr sz="2000" b="1" i="1" spc="10" dirty="0">
                <a:latin typeface="Calibri"/>
                <a:cs typeface="Calibri"/>
              </a:rPr>
              <a:t> </a:t>
            </a:r>
            <a:r>
              <a:rPr sz="2000" b="1" i="1" spc="-5" dirty="0">
                <a:latin typeface="Calibri"/>
                <a:cs typeface="Calibri"/>
              </a:rPr>
              <a:t>Sciences</a:t>
            </a:r>
            <a:r>
              <a:rPr sz="2000" b="1" i="1" dirty="0">
                <a:latin typeface="Calibri"/>
                <a:cs typeface="Calibri"/>
              </a:rPr>
              <a:t> </a:t>
            </a:r>
            <a:r>
              <a:rPr sz="2000" b="1" i="1" spc="-5" dirty="0">
                <a:latin typeface="Calibri"/>
                <a:cs typeface="Calibri"/>
              </a:rPr>
              <a:t>et</a:t>
            </a:r>
            <a:r>
              <a:rPr sz="2000" b="1" i="1" spc="5" dirty="0">
                <a:latin typeface="Calibri"/>
                <a:cs typeface="Calibri"/>
              </a:rPr>
              <a:t> </a:t>
            </a:r>
            <a:r>
              <a:rPr sz="2000" b="1" i="1" spc="-5" dirty="0">
                <a:latin typeface="Calibri"/>
                <a:cs typeface="Calibri"/>
              </a:rPr>
              <a:t>de</a:t>
            </a:r>
            <a:r>
              <a:rPr sz="2000" b="1" i="1" spc="5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la</a:t>
            </a:r>
            <a:r>
              <a:rPr sz="2000" b="1" i="1" spc="5" dirty="0">
                <a:latin typeface="Calibri"/>
                <a:cs typeface="Calibri"/>
              </a:rPr>
              <a:t> </a:t>
            </a:r>
            <a:r>
              <a:rPr sz="2000" b="1" i="1" spc="-20" dirty="0">
                <a:latin typeface="Calibri"/>
                <a:cs typeface="Calibri"/>
              </a:rPr>
              <a:t>Technologie</a:t>
            </a:r>
            <a:r>
              <a:rPr sz="2000" b="1" i="1" spc="5" dirty="0">
                <a:latin typeface="Calibri"/>
                <a:cs typeface="Calibri"/>
              </a:rPr>
              <a:t> </a:t>
            </a:r>
            <a:r>
              <a:rPr sz="2000" b="1" i="1" spc="-5" dirty="0">
                <a:latin typeface="Calibri"/>
                <a:cs typeface="Calibri"/>
              </a:rPr>
              <a:t>-Mohamed</a:t>
            </a:r>
            <a:r>
              <a:rPr sz="2000" b="1" i="1" spc="5" dirty="0">
                <a:latin typeface="Calibri"/>
                <a:cs typeface="Calibri"/>
              </a:rPr>
              <a:t> </a:t>
            </a:r>
            <a:r>
              <a:rPr sz="2000" b="1" i="1" spc="-5" dirty="0">
                <a:latin typeface="Calibri"/>
                <a:cs typeface="Calibri"/>
              </a:rPr>
              <a:t>Boudiaf</a:t>
            </a:r>
            <a:r>
              <a:rPr sz="2000" b="1" i="1" spc="465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(</a:t>
            </a:r>
            <a:r>
              <a:rPr sz="1600" b="1" i="1" dirty="0">
                <a:latin typeface="Calibri"/>
                <a:cs typeface="Calibri"/>
              </a:rPr>
              <a:t>USTO</a:t>
            </a:r>
            <a:r>
              <a:rPr sz="1600" b="1" i="1" spc="-5" dirty="0">
                <a:latin typeface="Calibri"/>
                <a:cs typeface="Calibri"/>
              </a:rPr>
              <a:t> MB)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10" y="35559"/>
            <a:ext cx="671830" cy="65659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60740" y="0"/>
            <a:ext cx="683259" cy="619760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5181600" y="5029200"/>
            <a:ext cx="3505200" cy="131061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fr-FR" sz="2400" b="1" i="1" spc="-5" dirty="0" smtClean="0">
                <a:latin typeface="Arial"/>
                <a:cs typeface="Arial"/>
              </a:rPr>
              <a:t> Dr.</a:t>
            </a:r>
            <a:r>
              <a:rPr sz="2400" b="1" i="1" spc="-5" smtClean="0">
                <a:latin typeface="Arial"/>
                <a:cs typeface="Arial"/>
              </a:rPr>
              <a:t>BELDJILALI</a:t>
            </a:r>
            <a:r>
              <a:rPr sz="2400" b="1" i="1" spc="-5" dirty="0">
                <a:latin typeface="Arial"/>
                <a:cs typeface="Arial"/>
              </a:rPr>
              <a:t>.</a:t>
            </a:r>
            <a:r>
              <a:rPr sz="2400" b="1" i="1" spc="-45" dirty="0">
                <a:latin typeface="Arial"/>
                <a:cs typeface="Arial"/>
              </a:rPr>
              <a:t> </a:t>
            </a:r>
            <a:r>
              <a:rPr sz="2400" b="1" i="1" dirty="0">
                <a:latin typeface="Arial"/>
                <a:cs typeface="Arial"/>
              </a:rPr>
              <a:t>A</a:t>
            </a:r>
            <a:endParaRPr sz="2400">
              <a:latin typeface="Arial"/>
              <a:cs typeface="Arial"/>
            </a:endParaRPr>
          </a:p>
          <a:p>
            <a:pPr marL="462280">
              <a:spcBef>
                <a:spcPts val="1000"/>
              </a:spcBef>
            </a:pPr>
            <a:r>
              <a:rPr sz="2400" b="1" i="1" spc="-5" dirty="0">
                <a:latin typeface="Calibri"/>
                <a:cs typeface="Calibri"/>
              </a:rPr>
              <a:t>(</a:t>
            </a:r>
            <a:r>
              <a:rPr sz="1800" b="1" i="1" spc="-5">
                <a:latin typeface="Calibri"/>
                <a:cs typeface="Calibri"/>
              </a:rPr>
              <a:t>beldjilaliaf@gmail.com</a:t>
            </a:r>
            <a:r>
              <a:rPr sz="1800" b="1" i="1" spc="-5" smtClean="0">
                <a:latin typeface="Calibri"/>
                <a:cs typeface="Calibri"/>
              </a:rPr>
              <a:t>)</a:t>
            </a:r>
            <a:endParaRPr lang="fr-FR" dirty="0" smtClean="0">
              <a:latin typeface="Arial"/>
              <a:cs typeface="Arial"/>
            </a:endParaRPr>
          </a:p>
          <a:p>
            <a:pPr marL="462280">
              <a:lnSpc>
                <a:spcPct val="100000"/>
              </a:lnSpc>
              <a:spcBef>
                <a:spcPts val="1000"/>
              </a:spcBef>
            </a:pP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43840" y="6187440"/>
            <a:ext cx="1651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Année</a:t>
            </a:r>
            <a:r>
              <a:rPr sz="1800" b="1" i="1" u="heavy" spc="-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:</a:t>
            </a:r>
            <a:r>
              <a:rPr sz="1800" b="1" i="1" spc="-6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b="1" i="1" spc="-10" smtClean="0">
                <a:latin typeface="Calibri"/>
                <a:cs typeface="Calibri"/>
              </a:rPr>
              <a:t>20</a:t>
            </a:r>
            <a:r>
              <a:rPr lang="fr-FR" sz="1600" b="1" i="1" spc="-10" dirty="0" smtClean="0">
                <a:latin typeface="Calibri"/>
                <a:cs typeface="Calibri"/>
              </a:rPr>
              <a:t>25</a:t>
            </a:r>
            <a:r>
              <a:rPr sz="1600" b="1" i="1" spc="-10" smtClean="0">
                <a:latin typeface="Calibri"/>
                <a:cs typeface="Calibri"/>
              </a:rPr>
              <a:t>/20</a:t>
            </a:r>
            <a:r>
              <a:rPr lang="fr-FR" sz="1600" b="1" i="1" spc="-10" dirty="0" smtClean="0">
                <a:latin typeface="Calibri"/>
                <a:cs typeface="Calibri"/>
              </a:rPr>
              <a:t>26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9839" y="1196339"/>
            <a:ext cx="6304280" cy="469646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4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40" y="712469"/>
            <a:ext cx="8064500" cy="540639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4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850" y="621030"/>
            <a:ext cx="8667750" cy="585597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4" name="Ellipse 13"/>
          <p:cNvSpPr/>
          <p:nvPr/>
        </p:nvSpPr>
        <p:spPr>
          <a:xfrm>
            <a:off x="533400" y="3276600"/>
            <a:ext cx="51054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762000" y="4038600"/>
            <a:ext cx="48006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609600" y="4495800"/>
            <a:ext cx="43434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238700" y="607000"/>
            <a:ext cx="8451215" cy="1034415"/>
            <a:chOff x="238700" y="607000"/>
            <a:chExt cx="8451215" cy="1034415"/>
          </a:xfrm>
        </p:grpSpPr>
        <p:sp>
          <p:nvSpPr>
            <p:cNvPr id="10" name="object 10"/>
            <p:cNvSpPr/>
            <p:nvPr/>
          </p:nvSpPr>
          <p:spPr>
            <a:xfrm>
              <a:off x="251459" y="619759"/>
              <a:ext cx="8425180" cy="1008380"/>
            </a:xfrm>
            <a:custGeom>
              <a:avLst/>
              <a:gdLst/>
              <a:ahLst/>
              <a:cxnLst/>
              <a:rect l="l" t="t" r="r" b="b"/>
              <a:pathLst>
                <a:path w="8425180" h="1008380">
                  <a:moveTo>
                    <a:pt x="8425180" y="0"/>
                  </a:moveTo>
                  <a:lnTo>
                    <a:pt x="0" y="0"/>
                  </a:lnTo>
                  <a:lnTo>
                    <a:pt x="0" y="1008379"/>
                  </a:lnTo>
                  <a:lnTo>
                    <a:pt x="4212590" y="1008379"/>
                  </a:lnTo>
                  <a:lnTo>
                    <a:pt x="8425180" y="1008379"/>
                  </a:lnTo>
                  <a:lnTo>
                    <a:pt x="84251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51459" y="619759"/>
              <a:ext cx="8425180" cy="1008380"/>
            </a:xfrm>
            <a:custGeom>
              <a:avLst/>
              <a:gdLst/>
              <a:ahLst/>
              <a:cxnLst/>
              <a:rect l="l" t="t" r="r" b="b"/>
              <a:pathLst>
                <a:path w="8425180" h="1008380">
                  <a:moveTo>
                    <a:pt x="4212590" y="1008379"/>
                  </a:moveTo>
                  <a:lnTo>
                    <a:pt x="0" y="1008379"/>
                  </a:lnTo>
                  <a:lnTo>
                    <a:pt x="0" y="0"/>
                  </a:lnTo>
                  <a:lnTo>
                    <a:pt x="8425180" y="0"/>
                  </a:lnTo>
                  <a:lnTo>
                    <a:pt x="8425180" y="1008379"/>
                  </a:lnTo>
                  <a:lnTo>
                    <a:pt x="4212590" y="1008379"/>
                  </a:lnTo>
                  <a:close/>
                </a:path>
              </a:pathLst>
            </a:custGeom>
            <a:ln w="255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38200" y="562609"/>
            <a:ext cx="7245984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01950" marR="5080" indent="-2889250">
              <a:lnSpc>
                <a:spcPct val="100000"/>
              </a:lnSpc>
              <a:spcBef>
                <a:spcPts val="100"/>
              </a:spcBef>
            </a:pPr>
            <a:r>
              <a:rPr sz="3600" spc="-10" dirty="0">
                <a:latin typeface="Times New Roman"/>
                <a:cs typeface="Times New Roman"/>
              </a:rPr>
              <a:t>Les </a:t>
            </a:r>
            <a:r>
              <a:rPr sz="3600" spc="-5" dirty="0">
                <a:latin typeface="Times New Roman"/>
                <a:cs typeface="Times New Roman"/>
              </a:rPr>
              <a:t>bases de l’inspection sanitaire du </a:t>
            </a:r>
            <a:r>
              <a:rPr sz="3600" spc="-88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poisson</a:t>
            </a:r>
            <a:endParaRPr sz="3600">
              <a:latin typeface="Times New Roman"/>
              <a:cs typeface="Times New Roman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16780" y="1832550"/>
            <a:ext cx="8917305" cy="4490085"/>
            <a:chOff x="116780" y="1832550"/>
            <a:chExt cx="8917305" cy="4490085"/>
          </a:xfrm>
        </p:grpSpPr>
        <p:sp>
          <p:nvSpPr>
            <p:cNvPr id="14" name="object 14"/>
            <p:cNvSpPr/>
            <p:nvPr/>
          </p:nvSpPr>
          <p:spPr>
            <a:xfrm>
              <a:off x="129539" y="1845309"/>
              <a:ext cx="8891270" cy="4464050"/>
            </a:xfrm>
            <a:custGeom>
              <a:avLst/>
              <a:gdLst/>
              <a:ahLst/>
              <a:cxnLst/>
              <a:rect l="l" t="t" r="r" b="b"/>
              <a:pathLst>
                <a:path w="8891270" h="4464050">
                  <a:moveTo>
                    <a:pt x="8891269" y="0"/>
                  </a:moveTo>
                  <a:lnTo>
                    <a:pt x="0" y="0"/>
                  </a:lnTo>
                  <a:lnTo>
                    <a:pt x="0" y="4464050"/>
                  </a:lnTo>
                  <a:lnTo>
                    <a:pt x="4446270" y="4464050"/>
                  </a:lnTo>
                  <a:lnTo>
                    <a:pt x="8891269" y="4464050"/>
                  </a:lnTo>
                  <a:lnTo>
                    <a:pt x="88912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9539" y="1845309"/>
              <a:ext cx="8891270" cy="4464050"/>
            </a:xfrm>
            <a:custGeom>
              <a:avLst/>
              <a:gdLst/>
              <a:ahLst/>
              <a:cxnLst/>
              <a:rect l="l" t="t" r="r" b="b"/>
              <a:pathLst>
                <a:path w="8891270" h="4464050">
                  <a:moveTo>
                    <a:pt x="4446270" y="4464050"/>
                  </a:moveTo>
                  <a:lnTo>
                    <a:pt x="0" y="4464050"/>
                  </a:lnTo>
                  <a:lnTo>
                    <a:pt x="0" y="0"/>
                  </a:lnTo>
                  <a:lnTo>
                    <a:pt x="8891269" y="0"/>
                  </a:lnTo>
                  <a:lnTo>
                    <a:pt x="8891269" y="4464050"/>
                  </a:lnTo>
                  <a:lnTo>
                    <a:pt x="4446270" y="4464050"/>
                  </a:lnTo>
                  <a:close/>
                </a:path>
              </a:pathLst>
            </a:custGeom>
            <a:ln w="255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07009" y="2114550"/>
            <a:ext cx="4920615" cy="3925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Inspection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des</a:t>
            </a:r>
            <a:r>
              <a:rPr sz="3200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produits</a:t>
            </a:r>
            <a:endParaRPr sz="3200">
              <a:latin typeface="Times New Roman"/>
              <a:cs typeface="Times New Roman"/>
            </a:endParaRPr>
          </a:p>
          <a:p>
            <a:pPr marL="114300">
              <a:lnSpc>
                <a:spcPct val="100000"/>
              </a:lnSpc>
            </a:pPr>
            <a:r>
              <a:rPr sz="3200" dirty="0">
                <a:latin typeface="Times New Roman"/>
                <a:cs typeface="Times New Roman"/>
              </a:rPr>
              <a:t>-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Les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espèces</a:t>
            </a:r>
            <a:endParaRPr sz="3200">
              <a:latin typeface="Times New Roman"/>
              <a:cs typeface="Times New Roman"/>
            </a:endParaRPr>
          </a:p>
          <a:p>
            <a:pPr marL="114300">
              <a:lnSpc>
                <a:spcPct val="100000"/>
              </a:lnSpc>
            </a:pPr>
            <a:r>
              <a:rPr sz="3200" dirty="0">
                <a:latin typeface="Times New Roman"/>
                <a:cs typeface="Times New Roman"/>
              </a:rPr>
              <a:t>-Les</a:t>
            </a:r>
            <a:r>
              <a:rPr sz="3200" spc="-3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qualités</a:t>
            </a:r>
            <a:r>
              <a:rPr sz="3200" spc="-3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organoleptiques</a:t>
            </a:r>
            <a:endParaRPr sz="3200">
              <a:latin typeface="Times New Roman"/>
              <a:cs typeface="Times New Roman"/>
            </a:endParaRPr>
          </a:p>
          <a:p>
            <a:pPr marL="256540" indent="-243840">
              <a:lnSpc>
                <a:spcPct val="100000"/>
              </a:lnSpc>
              <a:buChar char="•"/>
              <a:tabLst>
                <a:tab pos="256540" algn="l"/>
              </a:tabLst>
            </a:pPr>
            <a:r>
              <a:rPr sz="3200" spc="-5" dirty="0">
                <a:latin typeface="Times New Roman"/>
                <a:cs typeface="Times New Roman"/>
              </a:rPr>
              <a:t>Principe</a:t>
            </a:r>
            <a:endParaRPr sz="3200">
              <a:latin typeface="Times New Roman"/>
              <a:cs typeface="Times New Roman"/>
            </a:endParaRPr>
          </a:p>
          <a:p>
            <a:pPr marL="256540" indent="-243840">
              <a:lnSpc>
                <a:spcPts val="3835"/>
              </a:lnSpc>
              <a:buChar char="•"/>
              <a:tabLst>
                <a:tab pos="256540" algn="l"/>
              </a:tabLst>
            </a:pPr>
            <a:r>
              <a:rPr sz="3200" spc="-5" dirty="0">
                <a:latin typeface="Times New Roman"/>
                <a:cs typeface="Times New Roman"/>
              </a:rPr>
              <a:t>Critères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d’évaluation</a:t>
            </a:r>
            <a:endParaRPr sz="3200">
              <a:latin typeface="Times New Roman"/>
              <a:cs typeface="Times New Roman"/>
            </a:endParaRPr>
          </a:p>
          <a:p>
            <a:pPr marL="114300">
              <a:lnSpc>
                <a:spcPts val="3835"/>
              </a:lnSpc>
            </a:pPr>
            <a:r>
              <a:rPr sz="3200" dirty="0">
                <a:latin typeface="Times New Roman"/>
                <a:cs typeface="Times New Roman"/>
              </a:rPr>
              <a:t>-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Les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dangers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spécifiques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3200" spc="-5" dirty="0">
                <a:latin typeface="Times New Roman"/>
                <a:cs typeface="Times New Roman"/>
              </a:rPr>
              <a:t>-Les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examens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de</a:t>
            </a:r>
            <a:r>
              <a:rPr sz="3200" spc="-5" dirty="0">
                <a:latin typeface="Times New Roman"/>
                <a:cs typeface="Times New Roman"/>
              </a:rPr>
              <a:t> laboratoire</a:t>
            </a:r>
            <a:endParaRPr sz="3200">
              <a:latin typeface="Times New Roman"/>
              <a:cs typeface="Times New Roman"/>
            </a:endParaRPr>
          </a:p>
          <a:p>
            <a:pPr marL="358140" indent="-243840">
              <a:lnSpc>
                <a:spcPct val="100000"/>
              </a:lnSpc>
              <a:buChar char="•"/>
              <a:tabLst>
                <a:tab pos="358140" algn="l"/>
              </a:tabLst>
            </a:pPr>
            <a:r>
              <a:rPr sz="3200" dirty="0">
                <a:latin typeface="Times New Roman"/>
                <a:cs typeface="Times New Roman"/>
              </a:rPr>
              <a:t>Conditions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de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production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21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3370" y="187960"/>
            <a:ext cx="8591550" cy="627634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4" name="Organigramme : Connecteur page suivante 13"/>
          <p:cNvSpPr/>
          <p:nvPr/>
        </p:nvSpPr>
        <p:spPr>
          <a:xfrm>
            <a:off x="2209800" y="457200"/>
            <a:ext cx="838200" cy="914400"/>
          </a:xfrm>
          <a:prstGeom prst="flowChartOffpage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fr-FR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245109"/>
            <a:ext cx="9142730" cy="6612890"/>
            <a:chOff x="3810" y="245109"/>
            <a:chExt cx="9142730" cy="6612890"/>
          </a:xfrm>
        </p:grpSpPr>
        <p:sp>
          <p:nvSpPr>
            <p:cNvPr id="4" name="object 4"/>
            <p:cNvSpPr/>
            <p:nvPr/>
          </p:nvSpPr>
          <p:spPr>
            <a:xfrm>
              <a:off x="3810" y="6545580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50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0669" y="245109"/>
              <a:ext cx="8581390" cy="627634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4" name="Organigramme : Connecteur page suivante 13"/>
          <p:cNvSpPr/>
          <p:nvPr/>
        </p:nvSpPr>
        <p:spPr>
          <a:xfrm>
            <a:off x="2209800" y="457200"/>
            <a:ext cx="838200" cy="914400"/>
          </a:xfrm>
          <a:prstGeom prst="flowChartOffpage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fr-FR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270" y="547369"/>
            <a:ext cx="8886190" cy="576072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4" name="Organigramme : Connecteur page suivante 13"/>
          <p:cNvSpPr/>
          <p:nvPr/>
        </p:nvSpPr>
        <p:spPr>
          <a:xfrm>
            <a:off x="1752600" y="609600"/>
            <a:ext cx="685800" cy="685800"/>
          </a:xfrm>
          <a:prstGeom prst="flowChartOffpage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fr-FR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2570" y="899160"/>
            <a:ext cx="8657590" cy="505714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4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1779" y="781050"/>
            <a:ext cx="8600440" cy="529590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4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850" y="256540"/>
            <a:ext cx="8329930" cy="6051549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4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550" y="0"/>
            <a:ext cx="12890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i="1" dirty="0">
                <a:latin typeface="Calibri"/>
                <a:cs typeface="Calibri"/>
              </a:rPr>
              <a:t>1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5" name="object 5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3119060" y="237430"/>
            <a:ext cx="2474595" cy="478155"/>
            <a:chOff x="3119060" y="237430"/>
            <a:chExt cx="2474595" cy="478155"/>
          </a:xfrm>
        </p:grpSpPr>
        <p:sp>
          <p:nvSpPr>
            <p:cNvPr id="11" name="object 11"/>
            <p:cNvSpPr/>
            <p:nvPr/>
          </p:nvSpPr>
          <p:spPr>
            <a:xfrm>
              <a:off x="3131820" y="250190"/>
              <a:ext cx="2448560" cy="452120"/>
            </a:xfrm>
            <a:custGeom>
              <a:avLst/>
              <a:gdLst/>
              <a:ahLst/>
              <a:cxnLst/>
              <a:rect l="l" t="t" r="r" b="b"/>
              <a:pathLst>
                <a:path w="2448560" h="452120">
                  <a:moveTo>
                    <a:pt x="2448560" y="0"/>
                  </a:moveTo>
                  <a:lnTo>
                    <a:pt x="0" y="0"/>
                  </a:lnTo>
                  <a:lnTo>
                    <a:pt x="0" y="452119"/>
                  </a:lnTo>
                  <a:lnTo>
                    <a:pt x="1224280" y="452119"/>
                  </a:lnTo>
                  <a:lnTo>
                    <a:pt x="2448560" y="452119"/>
                  </a:lnTo>
                  <a:lnTo>
                    <a:pt x="24485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131820" y="250190"/>
              <a:ext cx="2448560" cy="452120"/>
            </a:xfrm>
            <a:custGeom>
              <a:avLst/>
              <a:gdLst/>
              <a:ahLst/>
              <a:cxnLst/>
              <a:rect l="l" t="t" r="r" b="b"/>
              <a:pathLst>
                <a:path w="2448560" h="452120">
                  <a:moveTo>
                    <a:pt x="1224280" y="452119"/>
                  </a:moveTo>
                  <a:lnTo>
                    <a:pt x="0" y="452119"/>
                  </a:lnTo>
                  <a:lnTo>
                    <a:pt x="0" y="0"/>
                  </a:lnTo>
                  <a:lnTo>
                    <a:pt x="2448560" y="0"/>
                  </a:lnTo>
                  <a:lnTo>
                    <a:pt x="2448560" y="452119"/>
                  </a:lnTo>
                  <a:lnTo>
                    <a:pt x="1224280" y="452119"/>
                  </a:lnTo>
                  <a:close/>
                </a:path>
              </a:pathLst>
            </a:custGeom>
            <a:ln w="25518">
              <a:solidFill>
                <a:srgbClr val="BF4F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214370" y="189229"/>
            <a:ext cx="22834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5" dirty="0">
                <a:latin typeface="Times New Roman"/>
                <a:cs typeface="Times New Roman"/>
              </a:rPr>
              <a:t>Introduction</a:t>
            </a:r>
            <a:endParaRPr sz="360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95190" y="1328360"/>
            <a:ext cx="8883015" cy="4057015"/>
            <a:chOff x="95190" y="1328360"/>
            <a:chExt cx="8883015" cy="4057015"/>
          </a:xfrm>
        </p:grpSpPr>
        <p:sp>
          <p:nvSpPr>
            <p:cNvPr id="15" name="object 15"/>
            <p:cNvSpPr/>
            <p:nvPr/>
          </p:nvSpPr>
          <p:spPr>
            <a:xfrm>
              <a:off x="107949" y="1341120"/>
              <a:ext cx="8856980" cy="4030979"/>
            </a:xfrm>
            <a:custGeom>
              <a:avLst/>
              <a:gdLst/>
              <a:ahLst/>
              <a:cxnLst/>
              <a:rect l="l" t="t" r="r" b="b"/>
              <a:pathLst>
                <a:path w="8856980" h="4030979">
                  <a:moveTo>
                    <a:pt x="8856980" y="0"/>
                  </a:moveTo>
                  <a:lnTo>
                    <a:pt x="0" y="0"/>
                  </a:lnTo>
                  <a:lnTo>
                    <a:pt x="0" y="4030979"/>
                  </a:lnTo>
                  <a:lnTo>
                    <a:pt x="4428490" y="4030979"/>
                  </a:lnTo>
                  <a:lnTo>
                    <a:pt x="8856980" y="4030979"/>
                  </a:lnTo>
                  <a:lnTo>
                    <a:pt x="88569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7949" y="1341120"/>
              <a:ext cx="8856980" cy="4030979"/>
            </a:xfrm>
            <a:custGeom>
              <a:avLst/>
              <a:gdLst/>
              <a:ahLst/>
              <a:cxnLst/>
              <a:rect l="l" t="t" r="r" b="b"/>
              <a:pathLst>
                <a:path w="8856980" h="4030979">
                  <a:moveTo>
                    <a:pt x="4428490" y="4030979"/>
                  </a:moveTo>
                  <a:lnTo>
                    <a:pt x="0" y="4030979"/>
                  </a:lnTo>
                  <a:lnTo>
                    <a:pt x="0" y="0"/>
                  </a:lnTo>
                  <a:lnTo>
                    <a:pt x="8856980" y="0"/>
                  </a:lnTo>
                  <a:lnTo>
                    <a:pt x="8856980" y="4030979"/>
                  </a:lnTo>
                  <a:lnTo>
                    <a:pt x="4428490" y="4030979"/>
                  </a:lnTo>
                  <a:close/>
                </a:path>
              </a:pathLst>
            </a:custGeom>
            <a:ln w="25518">
              <a:solidFill>
                <a:srgbClr val="BF4F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21920" y="1372870"/>
            <a:ext cx="8720455" cy="3379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1950" indent="-285750">
              <a:lnSpc>
                <a:spcPct val="100000"/>
              </a:lnSpc>
              <a:spcBef>
                <a:spcPts val="100"/>
              </a:spcBef>
              <a:buFont typeface="Segoe UI Symbol"/>
              <a:buChar char="➢"/>
              <a:tabLst>
                <a:tab pos="361950" algn="l"/>
              </a:tabLst>
            </a:pPr>
            <a:r>
              <a:rPr sz="2000" i="1" spc="-5" dirty="0">
                <a:latin typeface="Calibri"/>
                <a:cs typeface="Calibri"/>
              </a:rPr>
              <a:t>La consommation </a:t>
            </a:r>
            <a:r>
              <a:rPr sz="2000" i="1" dirty="0">
                <a:latin typeface="Calibri"/>
                <a:cs typeface="Calibri"/>
              </a:rPr>
              <a:t>du </a:t>
            </a:r>
            <a:r>
              <a:rPr sz="2000" i="1" spc="-5" dirty="0">
                <a:latin typeface="Calibri"/>
                <a:cs typeface="Calibri"/>
              </a:rPr>
              <a:t>poisson</a:t>
            </a:r>
            <a:r>
              <a:rPr sz="2000" i="1" spc="5" dirty="0">
                <a:latin typeface="Calibri"/>
                <a:cs typeface="Calibri"/>
              </a:rPr>
              <a:t> </a:t>
            </a:r>
            <a:r>
              <a:rPr sz="2000" i="1" spc="-50" dirty="0">
                <a:latin typeface="Calibri"/>
                <a:cs typeface="Calibri"/>
              </a:rPr>
              <a:t>n’a</a:t>
            </a:r>
            <a:r>
              <a:rPr sz="2000" i="1" spc="10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de</a:t>
            </a:r>
            <a:r>
              <a:rPr sz="2000" i="1" spc="10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cesse</a:t>
            </a:r>
            <a:r>
              <a:rPr sz="2000" i="1" spc="5" dirty="0">
                <a:latin typeface="Calibri"/>
                <a:cs typeface="Calibri"/>
              </a:rPr>
              <a:t> </a:t>
            </a:r>
            <a:r>
              <a:rPr sz="2000" i="1" spc="-20" dirty="0">
                <a:latin typeface="Calibri"/>
                <a:cs typeface="Calibri"/>
              </a:rPr>
              <a:t>d’augmenter</a:t>
            </a:r>
            <a:r>
              <a:rPr sz="2000" i="1" dirty="0">
                <a:latin typeface="Calibri"/>
                <a:cs typeface="Calibri"/>
              </a:rPr>
              <a:t> à</a:t>
            </a:r>
            <a:r>
              <a:rPr sz="2000" i="1" spc="10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travers</a:t>
            </a:r>
            <a:r>
              <a:rPr sz="2000" i="1" spc="5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le</a:t>
            </a:r>
            <a:r>
              <a:rPr sz="2000" i="1" spc="10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monde.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Segoe UI Symbol"/>
              <a:buChar char="➢"/>
            </a:pPr>
            <a:endParaRPr sz="1950">
              <a:latin typeface="Calibri"/>
              <a:cs typeface="Calibri"/>
            </a:endParaRPr>
          </a:p>
          <a:p>
            <a:pPr marL="361950" indent="-285750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61950" algn="l"/>
              </a:tabLst>
            </a:pPr>
            <a:r>
              <a:rPr sz="2000" i="1" spc="-5" dirty="0">
                <a:latin typeface="Calibri"/>
                <a:cs typeface="Calibri"/>
              </a:rPr>
              <a:t>Les</a:t>
            </a:r>
            <a:r>
              <a:rPr sz="2000" i="1" dirty="0">
                <a:latin typeface="Calibri"/>
                <a:cs typeface="Calibri"/>
              </a:rPr>
              <a:t> </a:t>
            </a:r>
            <a:r>
              <a:rPr sz="2000" b="1" i="1" spc="-5" dirty="0">
                <a:latin typeface="Calibri"/>
                <a:cs typeface="Calibri"/>
              </a:rPr>
              <a:t>poissons</a:t>
            </a:r>
            <a:r>
              <a:rPr sz="2000" b="1" i="1" spc="20" dirty="0">
                <a:latin typeface="Calibri"/>
                <a:cs typeface="Calibri"/>
              </a:rPr>
              <a:t> </a:t>
            </a:r>
            <a:r>
              <a:rPr sz="2000" i="1" spc="-10" dirty="0">
                <a:latin typeface="Calibri"/>
                <a:cs typeface="Calibri"/>
              </a:rPr>
              <a:t>sont</a:t>
            </a:r>
            <a:r>
              <a:rPr sz="2000" i="1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riches</a:t>
            </a:r>
            <a:r>
              <a:rPr sz="2000" i="1" spc="10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en</a:t>
            </a:r>
            <a:r>
              <a:rPr sz="2000" i="1" spc="10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protéines,</a:t>
            </a:r>
            <a:r>
              <a:rPr sz="2000" i="1" spc="5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minéraux</a:t>
            </a:r>
            <a:r>
              <a:rPr sz="2000" i="1" dirty="0">
                <a:latin typeface="Calibri"/>
                <a:cs typeface="Calibri"/>
              </a:rPr>
              <a:t> </a:t>
            </a:r>
            <a:r>
              <a:rPr sz="2000" i="1" spc="-10" dirty="0">
                <a:latin typeface="Calibri"/>
                <a:cs typeface="Calibri"/>
              </a:rPr>
              <a:t>et</a:t>
            </a:r>
            <a:r>
              <a:rPr sz="2000" i="1" spc="5" dirty="0">
                <a:latin typeface="Calibri"/>
                <a:cs typeface="Calibri"/>
              </a:rPr>
              <a:t> </a:t>
            </a:r>
            <a:r>
              <a:rPr sz="2000" i="1" spc="-10" dirty="0">
                <a:latin typeface="Calibri"/>
                <a:cs typeface="Calibri"/>
              </a:rPr>
              <a:t>vitamines,</a:t>
            </a:r>
            <a:r>
              <a:rPr sz="2000" i="1" spc="10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mais</a:t>
            </a:r>
            <a:r>
              <a:rPr sz="2000" i="1" spc="10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également</a:t>
            </a:r>
            <a:endParaRPr sz="2000">
              <a:latin typeface="Calibri"/>
              <a:cs typeface="Calibri"/>
            </a:endParaRPr>
          </a:p>
          <a:p>
            <a:pPr marL="361950" marR="55880">
              <a:lnSpc>
                <a:spcPct val="200000"/>
              </a:lnSpc>
              <a:spcBef>
                <a:spcPts val="10"/>
              </a:spcBef>
            </a:pPr>
            <a:r>
              <a:rPr sz="2000" i="1" dirty="0">
                <a:latin typeface="Calibri"/>
                <a:cs typeface="Calibri"/>
              </a:rPr>
              <a:t>en</a:t>
            </a:r>
            <a:r>
              <a:rPr sz="2000" i="1" spc="15" dirty="0">
                <a:latin typeface="Calibri"/>
                <a:cs typeface="Calibri"/>
              </a:rPr>
              <a:t> </a:t>
            </a:r>
            <a:r>
              <a:rPr sz="2000" b="1" i="1" spc="-5" dirty="0">
                <a:latin typeface="Calibri"/>
                <a:cs typeface="Calibri"/>
              </a:rPr>
              <a:t>oméga-3</a:t>
            </a:r>
            <a:r>
              <a:rPr sz="2000" i="1" spc="-5" dirty="0">
                <a:latin typeface="Calibri"/>
                <a:cs typeface="Calibri"/>
              </a:rPr>
              <a:t>,</a:t>
            </a:r>
            <a:r>
              <a:rPr sz="2000" i="1" spc="5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des</a:t>
            </a:r>
            <a:r>
              <a:rPr sz="2000" i="1" spc="10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acides</a:t>
            </a:r>
            <a:r>
              <a:rPr sz="2000" i="1" spc="10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gras</a:t>
            </a:r>
            <a:r>
              <a:rPr sz="2000" i="1" spc="10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polyinsaturés</a:t>
            </a:r>
            <a:r>
              <a:rPr sz="2000" i="1" spc="10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bénéfiques</a:t>
            </a:r>
            <a:r>
              <a:rPr sz="2000" i="1" spc="1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à</a:t>
            </a:r>
            <a:r>
              <a:rPr sz="2000" i="1" spc="15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notre</a:t>
            </a:r>
            <a:r>
              <a:rPr sz="2000" i="1" spc="5" dirty="0">
                <a:latin typeface="Calibri"/>
                <a:cs typeface="Calibri"/>
              </a:rPr>
              <a:t> </a:t>
            </a:r>
            <a:r>
              <a:rPr sz="2000" i="1" spc="-10" dirty="0">
                <a:latin typeface="Calibri"/>
                <a:cs typeface="Calibri"/>
              </a:rPr>
              <a:t>santé,</a:t>
            </a:r>
            <a:r>
              <a:rPr sz="2000" i="1" spc="5" dirty="0">
                <a:latin typeface="Calibri"/>
                <a:cs typeface="Calibri"/>
              </a:rPr>
              <a:t> </a:t>
            </a:r>
            <a:r>
              <a:rPr sz="2000" i="1" spc="-10" dirty="0">
                <a:latin typeface="Calibri"/>
                <a:cs typeface="Calibri"/>
              </a:rPr>
              <a:t>notamment </a:t>
            </a:r>
            <a:r>
              <a:rPr sz="2000" i="1" spc="-440" dirty="0">
                <a:latin typeface="Calibri"/>
                <a:cs typeface="Calibri"/>
              </a:rPr>
              <a:t> </a:t>
            </a:r>
            <a:r>
              <a:rPr sz="2000" i="1" spc="-10" dirty="0">
                <a:latin typeface="Calibri"/>
                <a:cs typeface="Calibri"/>
              </a:rPr>
              <a:t>cardiovasculaire.</a:t>
            </a:r>
            <a:endParaRPr sz="2000">
              <a:latin typeface="Calibri"/>
              <a:cs typeface="Calibri"/>
            </a:endParaRPr>
          </a:p>
          <a:p>
            <a:pPr marL="361950" marR="926465" indent="-285750">
              <a:lnSpc>
                <a:spcPct val="200000"/>
              </a:lnSpc>
              <a:buFont typeface="Segoe UI Symbol"/>
              <a:buChar char="➢"/>
              <a:tabLst>
                <a:tab pos="361950" algn="l"/>
              </a:tabLst>
            </a:pPr>
            <a:r>
              <a:rPr sz="2000" spc="-5" dirty="0">
                <a:latin typeface="Calibri"/>
                <a:cs typeface="Calibri"/>
              </a:rPr>
              <a:t>Les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produit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de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mer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constituent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des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denrées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périssables,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ils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se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dégradent </a:t>
            </a:r>
            <a:r>
              <a:rPr sz="2000" spc="-434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rapidement</a:t>
            </a:r>
            <a:r>
              <a:rPr sz="2000" dirty="0">
                <a:latin typeface="Calibri"/>
                <a:cs typeface="Calibri"/>
              </a:rPr>
              <a:t> que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la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plupart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des autres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produits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alimentaires.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8500" y="332740"/>
            <a:ext cx="7752080" cy="5908039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4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40" y="304800"/>
            <a:ext cx="8380730" cy="586740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4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4340" y="251459"/>
            <a:ext cx="8456930" cy="6056629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4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8770" y="405129"/>
            <a:ext cx="8512810" cy="591693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4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020" y="751840"/>
            <a:ext cx="8831580" cy="555625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4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40" y="402590"/>
            <a:ext cx="8723630" cy="632206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4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6700" y="548640"/>
            <a:ext cx="8616950" cy="525653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4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359" y="621030"/>
            <a:ext cx="8136890" cy="572770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4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459" y="285750"/>
            <a:ext cx="8545830" cy="596265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4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350" y="284479"/>
            <a:ext cx="8883650" cy="573659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4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5" name="object 5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3119060" y="237430"/>
            <a:ext cx="2474595" cy="478155"/>
            <a:chOff x="3119060" y="237430"/>
            <a:chExt cx="2474595" cy="478155"/>
          </a:xfrm>
        </p:grpSpPr>
        <p:sp>
          <p:nvSpPr>
            <p:cNvPr id="11" name="object 11"/>
            <p:cNvSpPr/>
            <p:nvPr/>
          </p:nvSpPr>
          <p:spPr>
            <a:xfrm>
              <a:off x="3131820" y="250190"/>
              <a:ext cx="2448560" cy="452120"/>
            </a:xfrm>
            <a:custGeom>
              <a:avLst/>
              <a:gdLst/>
              <a:ahLst/>
              <a:cxnLst/>
              <a:rect l="l" t="t" r="r" b="b"/>
              <a:pathLst>
                <a:path w="2448560" h="452120">
                  <a:moveTo>
                    <a:pt x="2448560" y="0"/>
                  </a:moveTo>
                  <a:lnTo>
                    <a:pt x="0" y="0"/>
                  </a:lnTo>
                  <a:lnTo>
                    <a:pt x="0" y="452119"/>
                  </a:lnTo>
                  <a:lnTo>
                    <a:pt x="1224280" y="452119"/>
                  </a:lnTo>
                  <a:lnTo>
                    <a:pt x="2448560" y="452119"/>
                  </a:lnTo>
                  <a:lnTo>
                    <a:pt x="24485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131820" y="250190"/>
              <a:ext cx="2448560" cy="452120"/>
            </a:xfrm>
            <a:custGeom>
              <a:avLst/>
              <a:gdLst/>
              <a:ahLst/>
              <a:cxnLst/>
              <a:rect l="l" t="t" r="r" b="b"/>
              <a:pathLst>
                <a:path w="2448560" h="452120">
                  <a:moveTo>
                    <a:pt x="1224280" y="452119"/>
                  </a:moveTo>
                  <a:lnTo>
                    <a:pt x="0" y="452119"/>
                  </a:lnTo>
                  <a:lnTo>
                    <a:pt x="0" y="0"/>
                  </a:lnTo>
                  <a:lnTo>
                    <a:pt x="2448560" y="0"/>
                  </a:lnTo>
                  <a:lnTo>
                    <a:pt x="2448560" y="452119"/>
                  </a:lnTo>
                  <a:lnTo>
                    <a:pt x="1224280" y="452119"/>
                  </a:lnTo>
                  <a:close/>
                </a:path>
              </a:pathLst>
            </a:custGeom>
            <a:ln w="25518">
              <a:solidFill>
                <a:srgbClr val="BF4F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214370" y="189229"/>
            <a:ext cx="22834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5" dirty="0">
                <a:latin typeface="Times New Roman"/>
                <a:cs typeface="Times New Roman"/>
              </a:rPr>
              <a:t>Introduction</a:t>
            </a:r>
            <a:endParaRPr sz="3600">
              <a:latin typeface="Times New Roman"/>
              <a:cs typeface="Times New Roman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459" y="1268730"/>
            <a:ext cx="8425180" cy="142748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9160" y="2924810"/>
            <a:ext cx="3385820" cy="187198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98009" y="3788409"/>
            <a:ext cx="4277360" cy="2448560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22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520" y="628650"/>
            <a:ext cx="8695690" cy="560070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4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3059" y="629919"/>
            <a:ext cx="8615680" cy="539115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4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850" y="271779"/>
            <a:ext cx="8695690" cy="646176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4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2290" y="260350"/>
            <a:ext cx="8206740" cy="598551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4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190500"/>
            <a:ext cx="9142730" cy="6667500"/>
            <a:chOff x="3810" y="190500"/>
            <a:chExt cx="9142730" cy="666750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50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9750" y="190500"/>
              <a:ext cx="8230870" cy="633476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4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8915400" cy="609600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4" name="Organigramme : Connecteur page suivante 13"/>
          <p:cNvSpPr/>
          <p:nvPr/>
        </p:nvSpPr>
        <p:spPr>
          <a:xfrm>
            <a:off x="1905000" y="228600"/>
            <a:ext cx="609600" cy="609600"/>
          </a:xfrm>
          <a:prstGeom prst="flowChartOffpage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fr-FR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10250" y="0"/>
            <a:ext cx="31889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 </a:t>
            </a:r>
            <a:r>
              <a:rPr sz="1200" b="1" i="1" dirty="0">
                <a:latin typeface="Times New Roman"/>
                <a:cs typeface="Times New Roman"/>
              </a:rPr>
              <a:t>laits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et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produits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laitiers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019" y="26669"/>
            <a:ext cx="8924290" cy="6741159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10250" y="0"/>
            <a:ext cx="31889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 </a:t>
            </a:r>
            <a:r>
              <a:rPr sz="1200" b="1" i="1" dirty="0">
                <a:latin typeface="Times New Roman"/>
                <a:cs typeface="Times New Roman"/>
              </a:rPr>
              <a:t>laits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et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produits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laitiers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070" y="44450"/>
            <a:ext cx="8856980" cy="630936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79070" y="260350"/>
            <a:ext cx="8785860" cy="5967730"/>
          </a:xfrm>
          <a:custGeom>
            <a:avLst/>
            <a:gdLst/>
            <a:ahLst/>
            <a:cxnLst/>
            <a:rect l="l" t="t" r="r" b="b"/>
            <a:pathLst>
              <a:path w="8785860" h="5967730">
                <a:moveTo>
                  <a:pt x="8785860" y="0"/>
                </a:moveTo>
                <a:lnTo>
                  <a:pt x="0" y="0"/>
                </a:lnTo>
                <a:lnTo>
                  <a:pt x="0" y="5967730"/>
                </a:lnTo>
                <a:lnTo>
                  <a:pt x="4392930" y="5967730"/>
                </a:lnTo>
                <a:lnTo>
                  <a:pt x="8785860" y="5967730"/>
                </a:lnTo>
                <a:lnTo>
                  <a:pt x="87858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374900" y="293370"/>
            <a:ext cx="519811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2095" marR="5080" indent="-151003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Types </a:t>
            </a:r>
            <a:r>
              <a:rPr spc="-5" dirty="0"/>
              <a:t>de poisson selon </a:t>
            </a:r>
            <a:r>
              <a:rPr spc="-10" dirty="0"/>
              <a:t>les réserves </a:t>
            </a:r>
            <a:r>
              <a:rPr spc="-620" dirty="0"/>
              <a:t> </a:t>
            </a:r>
            <a:r>
              <a:rPr spc="-10" dirty="0"/>
              <a:t>lipidiques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559560" y="1623059"/>
            <a:ext cx="7304405" cy="25958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78130" marR="5080" indent="-278130">
              <a:lnSpc>
                <a:spcPts val="2960"/>
              </a:lnSpc>
              <a:spcBef>
                <a:spcPts val="130"/>
              </a:spcBef>
              <a:buSzPct val="116666"/>
              <a:buChar char="*"/>
              <a:tabLst>
                <a:tab pos="278130" algn="l"/>
                <a:tab pos="2124075" algn="l"/>
              </a:tabLst>
            </a:pPr>
            <a:r>
              <a:rPr sz="24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Poisson gras:	</a:t>
            </a:r>
            <a:r>
              <a:rPr sz="2400" spc="-10" dirty="0">
                <a:latin typeface="Calibri"/>
                <a:cs typeface="Calibri"/>
              </a:rPr>
              <a:t>conservant </a:t>
            </a:r>
            <a:r>
              <a:rPr sz="2400" spc="-5" dirty="0">
                <a:latin typeface="Calibri"/>
                <a:cs typeface="Calibri"/>
              </a:rPr>
              <a:t>les lipides dans des cellules </a:t>
            </a:r>
            <a:r>
              <a:rPr sz="2400" dirty="0">
                <a:latin typeface="Calibri"/>
                <a:cs typeface="Calibri"/>
              </a:rPr>
              <a:t>de </a:t>
            </a:r>
            <a:r>
              <a:rPr sz="2400" spc="-52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graisse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réparties </a:t>
            </a:r>
            <a:r>
              <a:rPr sz="2400" spc="-5" dirty="0">
                <a:latin typeface="Calibri"/>
                <a:cs typeface="Calibri"/>
              </a:rPr>
              <a:t>dans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d'autres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tissus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har char="*"/>
            </a:pPr>
            <a:endParaRPr sz="2250">
              <a:latin typeface="Calibri"/>
              <a:cs typeface="Calibri"/>
            </a:endParaRPr>
          </a:p>
          <a:p>
            <a:pPr marL="234950" indent="-222250">
              <a:lnSpc>
                <a:spcPct val="100000"/>
              </a:lnSpc>
              <a:buChar char="*"/>
              <a:tabLst>
                <a:tab pos="234950" algn="l"/>
              </a:tabLst>
            </a:pPr>
            <a:r>
              <a:rPr sz="24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Poisson</a:t>
            </a:r>
            <a:r>
              <a:rPr sz="2400" b="1" u="heavy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semi-</a:t>
            </a:r>
            <a:r>
              <a:rPr sz="2400" b="1" u="heavy" spc="-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gras: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50">
              <a:latin typeface="Calibri"/>
              <a:cs typeface="Calibri"/>
            </a:endParaRPr>
          </a:p>
          <a:p>
            <a:pPr marL="104139">
              <a:lnSpc>
                <a:spcPct val="100000"/>
              </a:lnSpc>
              <a:spcBef>
                <a:spcPts val="5"/>
              </a:spcBef>
              <a:tabLst>
                <a:tab pos="2527935" algn="l"/>
              </a:tabLst>
            </a:pPr>
            <a:r>
              <a:rPr sz="2400" b="1" dirty="0">
                <a:latin typeface="Calibri"/>
                <a:cs typeface="Calibri"/>
              </a:rPr>
              <a:t>*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Poisson</a:t>
            </a:r>
            <a:r>
              <a:rPr sz="2400" b="1" u="heavy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maigre:	</a:t>
            </a:r>
            <a:r>
              <a:rPr sz="2400" spc="-10" dirty="0">
                <a:latin typeface="Calibri"/>
                <a:cs typeface="Calibri"/>
              </a:rPr>
              <a:t>emmagasinent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les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lipides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uniquement</a:t>
            </a:r>
            <a:endParaRPr sz="2400">
              <a:latin typeface="Calibri"/>
              <a:cs typeface="Calibri"/>
            </a:endParaRPr>
          </a:p>
          <a:p>
            <a:pPr marL="2305050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dans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le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0000"/>
                </a:solidFill>
                <a:latin typeface="Calibri"/>
                <a:cs typeface="Calibri"/>
              </a:rPr>
              <a:t>foie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66800" y="4495800"/>
            <a:ext cx="80772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24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NB: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b="1" spc="-5" dirty="0">
                <a:latin typeface="Calibri"/>
                <a:cs typeface="Calibri"/>
              </a:rPr>
              <a:t>La</a:t>
            </a:r>
            <a:r>
              <a:rPr b="1" spc="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teneur </a:t>
            </a:r>
            <a:r>
              <a:rPr b="1" dirty="0">
                <a:latin typeface="Calibri"/>
                <a:cs typeface="Calibri"/>
              </a:rPr>
              <a:t>en</a:t>
            </a:r>
            <a:r>
              <a:rPr b="1" spc="-10" dirty="0">
                <a:latin typeface="Calibri"/>
                <a:cs typeface="Calibri"/>
              </a:rPr>
              <a:t> </a:t>
            </a:r>
            <a:r>
              <a:rPr b="1" spc="-5" dirty="0">
                <a:latin typeface="Calibri"/>
                <a:cs typeface="Calibri"/>
              </a:rPr>
              <a:t>graisse</a:t>
            </a:r>
            <a:r>
              <a:rPr b="1" spc="-1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a</a:t>
            </a:r>
            <a:r>
              <a:rPr b="1" spc="-5" dirty="0">
                <a:latin typeface="Calibri"/>
                <a:cs typeface="Calibri"/>
              </a:rPr>
              <a:t> des</a:t>
            </a:r>
            <a:r>
              <a:rPr b="1" spc="-10" dirty="0">
                <a:latin typeface="Calibri"/>
                <a:cs typeface="Calibri"/>
              </a:rPr>
              <a:t> </a:t>
            </a:r>
            <a:r>
              <a:rPr b="1" spc="-5" dirty="0">
                <a:latin typeface="Calibri"/>
                <a:cs typeface="Calibri"/>
              </a:rPr>
              <a:t>conséquences</a:t>
            </a:r>
            <a:r>
              <a:rPr b="1" spc="-1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sur</a:t>
            </a:r>
            <a:r>
              <a:rPr b="1" spc="-5" dirty="0">
                <a:latin typeface="Calibri"/>
                <a:cs typeface="Calibri"/>
              </a:rPr>
              <a:t> les</a:t>
            </a:r>
            <a:r>
              <a:rPr b="1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caractéristiques</a:t>
            </a:r>
            <a:r>
              <a:rPr b="1" spc="3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post-mortem</a:t>
            </a:r>
            <a:r>
              <a:rPr b="1" dirty="0">
                <a:latin typeface="Calibri"/>
                <a:cs typeface="Calibri"/>
              </a:rPr>
              <a:t> :</a:t>
            </a:r>
            <a:endParaRPr b="1">
              <a:latin typeface="Calibri"/>
              <a:cs typeface="Calibri"/>
            </a:endParaRPr>
          </a:p>
          <a:p>
            <a:pPr marL="12700" marR="5080" indent="323850">
              <a:lnSpc>
                <a:spcPct val="100000"/>
              </a:lnSpc>
            </a:pPr>
            <a:r>
              <a:rPr b="1" spc="-5" dirty="0">
                <a:latin typeface="Calibri"/>
                <a:cs typeface="Calibri"/>
              </a:rPr>
              <a:t>une </a:t>
            </a:r>
            <a:r>
              <a:rPr b="1" spc="-10" dirty="0">
                <a:latin typeface="Calibri"/>
                <a:cs typeface="Calibri"/>
              </a:rPr>
              <a:t>réduction </a:t>
            </a:r>
            <a:r>
              <a:rPr b="1" spc="-5" dirty="0">
                <a:latin typeface="Calibri"/>
                <a:cs typeface="Calibri"/>
              </a:rPr>
              <a:t>du</a:t>
            </a:r>
            <a:r>
              <a:rPr b="1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temps </a:t>
            </a:r>
            <a:r>
              <a:rPr b="1" spc="-5" dirty="0">
                <a:latin typeface="Calibri"/>
                <a:cs typeface="Calibri"/>
              </a:rPr>
              <a:t>de conservation</a:t>
            </a:r>
            <a:r>
              <a:rPr b="1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due </a:t>
            </a:r>
            <a:r>
              <a:rPr b="1" dirty="0">
                <a:latin typeface="Calibri"/>
                <a:cs typeface="Calibri"/>
              </a:rPr>
              <a:t>à</a:t>
            </a:r>
            <a:r>
              <a:rPr b="1" spc="-5" dirty="0">
                <a:latin typeface="Calibri"/>
                <a:cs typeface="Calibri"/>
              </a:rPr>
              <a:t> l'</a:t>
            </a:r>
            <a:r>
              <a:rPr b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oxydation</a:t>
            </a:r>
            <a:r>
              <a:rPr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 </a:t>
            </a:r>
            <a:r>
              <a:rPr b="1" spc="-5" dirty="0">
                <a:latin typeface="Calibri"/>
                <a:cs typeface="Calibri"/>
              </a:rPr>
              <a:t>des lipides</a:t>
            </a:r>
            <a:r>
              <a:rPr b="1" spc="-1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et</a:t>
            </a:r>
            <a:r>
              <a:rPr b="1" spc="-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des</a:t>
            </a:r>
            <a:r>
              <a:rPr b="1" spc="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précautions </a:t>
            </a:r>
            <a:r>
              <a:rPr b="1" spc="-305" dirty="0">
                <a:latin typeface="Calibri"/>
                <a:cs typeface="Calibri"/>
              </a:rPr>
              <a:t> </a:t>
            </a:r>
            <a:r>
              <a:rPr b="1" spc="-5" dirty="0">
                <a:latin typeface="Calibri"/>
                <a:cs typeface="Calibri"/>
              </a:rPr>
              <a:t>spéciales</a:t>
            </a:r>
            <a:r>
              <a:rPr b="1" spc="-10" dirty="0">
                <a:latin typeface="Calibri"/>
                <a:cs typeface="Calibri"/>
              </a:rPr>
              <a:t> doivent être </a:t>
            </a:r>
            <a:r>
              <a:rPr b="1" spc="-5" dirty="0">
                <a:latin typeface="Calibri"/>
                <a:cs typeface="Calibri"/>
              </a:rPr>
              <a:t>pour</a:t>
            </a:r>
            <a:r>
              <a:rPr b="1" spc="-10" dirty="0">
                <a:latin typeface="Calibri"/>
                <a:cs typeface="Calibri"/>
              </a:rPr>
              <a:t> </a:t>
            </a:r>
            <a:r>
              <a:rPr b="1" spc="-5" dirty="0">
                <a:latin typeface="Calibri"/>
                <a:cs typeface="Calibri"/>
              </a:rPr>
              <a:t>éviter</a:t>
            </a:r>
            <a:r>
              <a:rPr b="1" spc="5" dirty="0">
                <a:latin typeface="Calibri"/>
                <a:cs typeface="Calibri"/>
              </a:rPr>
              <a:t> </a:t>
            </a:r>
            <a:r>
              <a:rPr b="1" spc="-15" dirty="0">
                <a:latin typeface="Calibri"/>
                <a:cs typeface="Calibri"/>
              </a:rPr>
              <a:t>cette </a:t>
            </a:r>
            <a:r>
              <a:rPr b="1" spc="-10" dirty="0">
                <a:latin typeface="Calibri"/>
                <a:cs typeface="Calibri"/>
              </a:rPr>
              <a:t>oxydation</a:t>
            </a:r>
            <a:r>
              <a:rPr b="1" spc="-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chez</a:t>
            </a:r>
            <a:r>
              <a:rPr b="1" spc="-5" dirty="0">
                <a:latin typeface="Calibri"/>
                <a:cs typeface="Calibri"/>
              </a:rPr>
              <a:t> les poissons</a:t>
            </a:r>
            <a:r>
              <a:rPr b="1" spc="-10" dirty="0">
                <a:latin typeface="Calibri"/>
                <a:cs typeface="Calibri"/>
              </a:rPr>
              <a:t> </a:t>
            </a:r>
            <a:r>
              <a:rPr b="1" spc="-5" dirty="0">
                <a:latin typeface="Calibri"/>
                <a:cs typeface="Calibri"/>
              </a:rPr>
              <a:t>gras.</a:t>
            </a:r>
            <a:endParaRPr b="1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79070" y="260350"/>
            <a:ext cx="963930" cy="6028055"/>
            <a:chOff x="179070" y="260350"/>
            <a:chExt cx="1223010" cy="6028055"/>
          </a:xfrm>
        </p:grpSpPr>
        <p:sp>
          <p:nvSpPr>
            <p:cNvPr id="14" name="object 14"/>
            <p:cNvSpPr/>
            <p:nvPr/>
          </p:nvSpPr>
          <p:spPr>
            <a:xfrm>
              <a:off x="269240" y="6278879"/>
              <a:ext cx="685800" cy="0"/>
            </a:xfrm>
            <a:custGeom>
              <a:avLst/>
              <a:gdLst/>
              <a:ahLst/>
              <a:cxnLst/>
              <a:rect l="l" t="t" r="r" b="b"/>
              <a:pathLst>
                <a:path w="685800">
                  <a:moveTo>
                    <a:pt x="0" y="0"/>
                  </a:moveTo>
                  <a:lnTo>
                    <a:pt x="685800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070" y="260350"/>
              <a:ext cx="1223010" cy="5857240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20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260350"/>
            <a:ext cx="9142730" cy="6597650"/>
            <a:chOff x="3810" y="260350"/>
            <a:chExt cx="9142730" cy="659765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50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260349"/>
              <a:ext cx="9142730" cy="6596380"/>
            </a:xfrm>
            <a:custGeom>
              <a:avLst/>
              <a:gdLst/>
              <a:ahLst/>
              <a:cxnLst/>
              <a:rect l="l" t="t" r="r" b="b"/>
              <a:pathLst>
                <a:path w="9142730" h="6596380">
                  <a:moveTo>
                    <a:pt x="9142730" y="6264910"/>
                  </a:moveTo>
                  <a:lnTo>
                    <a:pt x="8961120" y="6264910"/>
                  </a:lnTo>
                  <a:lnTo>
                    <a:pt x="8961120" y="0"/>
                  </a:lnTo>
                  <a:lnTo>
                    <a:pt x="175260" y="0"/>
                  </a:lnTo>
                  <a:lnTo>
                    <a:pt x="175260" y="6264910"/>
                  </a:lnTo>
                  <a:lnTo>
                    <a:pt x="0" y="6264910"/>
                  </a:lnTo>
                  <a:lnTo>
                    <a:pt x="0" y="6596380"/>
                  </a:lnTo>
                  <a:lnTo>
                    <a:pt x="4572000" y="6596380"/>
                  </a:lnTo>
                  <a:lnTo>
                    <a:pt x="9142730" y="6596380"/>
                  </a:lnTo>
                  <a:lnTo>
                    <a:pt x="9142730" y="62649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969770" y="292100"/>
            <a:ext cx="60096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Procédure</a:t>
            </a:r>
            <a:r>
              <a:rPr spc="-5" dirty="0"/>
              <a:t> pour </a:t>
            </a:r>
            <a:r>
              <a:rPr spc="-35" dirty="0"/>
              <a:t>l’évaluation</a:t>
            </a:r>
            <a:r>
              <a:rPr dirty="0"/>
              <a:t> </a:t>
            </a:r>
            <a:r>
              <a:rPr spc="-10" dirty="0"/>
              <a:t>des</a:t>
            </a:r>
            <a:r>
              <a:rPr spc="5" dirty="0"/>
              <a:t> </a:t>
            </a:r>
            <a:r>
              <a:rPr spc="-10" dirty="0"/>
              <a:t>produits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380490" marR="5080" indent="-834390">
              <a:lnSpc>
                <a:spcPct val="102800"/>
              </a:lnSpc>
              <a:spcBef>
                <a:spcPts val="20"/>
              </a:spcBef>
            </a:pPr>
            <a:r>
              <a:rPr b="1" dirty="0">
                <a:latin typeface="Calibri"/>
                <a:cs typeface="Calibri"/>
              </a:rPr>
              <a:t>* </a:t>
            </a:r>
            <a:r>
              <a:rPr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Examen</a:t>
            </a:r>
            <a:r>
              <a:rPr b="1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des</a:t>
            </a:r>
            <a:r>
              <a:rPr b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produits</a:t>
            </a:r>
            <a:r>
              <a:rPr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crus </a:t>
            </a:r>
            <a:r>
              <a:rPr b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:</a:t>
            </a:r>
            <a:r>
              <a:rPr b="1" spc="20" dirty="0">
                <a:latin typeface="Calibri"/>
                <a:cs typeface="Calibri"/>
              </a:rPr>
              <a:t> </a:t>
            </a:r>
            <a:r>
              <a:rPr spc="-10" dirty="0"/>
              <a:t>évalué</a:t>
            </a:r>
            <a:r>
              <a:rPr dirty="0"/>
              <a:t> </a:t>
            </a:r>
            <a:r>
              <a:rPr spc="-35" dirty="0"/>
              <a:t>d’après</a:t>
            </a:r>
            <a:r>
              <a:rPr spc="-15" dirty="0"/>
              <a:t> </a:t>
            </a:r>
            <a:r>
              <a:rPr spc="-5" dirty="0"/>
              <a:t>son </a:t>
            </a:r>
            <a:r>
              <a:rPr spc="-525" dirty="0"/>
              <a:t> </a:t>
            </a:r>
            <a:r>
              <a:rPr spc="-5" dirty="0"/>
              <a:t>apparence </a:t>
            </a:r>
            <a:r>
              <a:rPr spc="-10" dirty="0"/>
              <a:t>et </a:t>
            </a:r>
            <a:r>
              <a:rPr spc="-5" dirty="0"/>
              <a:t>son</a:t>
            </a:r>
            <a:r>
              <a:rPr spc="-15" dirty="0"/>
              <a:t> </a:t>
            </a:r>
            <a:r>
              <a:rPr spc="-45" dirty="0"/>
              <a:t>odeur.</a:t>
            </a: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50"/>
          </a:p>
          <a:p>
            <a:pPr marL="12700">
              <a:lnSpc>
                <a:spcPct val="100000"/>
              </a:lnSpc>
              <a:tabLst>
                <a:tab pos="301625" algn="l"/>
              </a:tabLst>
            </a:pPr>
            <a:r>
              <a:rPr b="1" dirty="0">
                <a:latin typeface="Calibri"/>
                <a:cs typeface="Calibri"/>
              </a:rPr>
              <a:t>*	</a:t>
            </a:r>
            <a:r>
              <a:rPr b="1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Evaluation </a:t>
            </a:r>
            <a:r>
              <a:rPr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du</a:t>
            </a:r>
            <a:r>
              <a:rPr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poisson </a:t>
            </a:r>
            <a:r>
              <a:rPr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congelé: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269240" y="2758439"/>
            <a:ext cx="9334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80"/>
              </a:lnSpc>
            </a:pPr>
            <a:r>
              <a:rPr sz="2400" b="1" dirty="0">
                <a:latin typeface="Calibri"/>
                <a:cs typeface="Calibri"/>
              </a:rPr>
              <a:t>-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95579" y="370840"/>
            <a:ext cx="8735060" cy="5857240"/>
            <a:chOff x="195579" y="370840"/>
            <a:chExt cx="8735060" cy="585724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5579" y="370840"/>
              <a:ext cx="1064260" cy="585724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658619" y="2698750"/>
              <a:ext cx="7272020" cy="2098040"/>
            </a:xfrm>
            <a:custGeom>
              <a:avLst/>
              <a:gdLst/>
              <a:ahLst/>
              <a:cxnLst/>
              <a:rect l="l" t="t" r="r" b="b"/>
              <a:pathLst>
                <a:path w="7272020" h="2098040">
                  <a:moveTo>
                    <a:pt x="7272020" y="0"/>
                  </a:moveTo>
                  <a:lnTo>
                    <a:pt x="0" y="0"/>
                  </a:lnTo>
                  <a:lnTo>
                    <a:pt x="0" y="2098040"/>
                  </a:lnTo>
                  <a:lnTo>
                    <a:pt x="3636009" y="2098040"/>
                  </a:lnTo>
                  <a:lnTo>
                    <a:pt x="7272020" y="2098040"/>
                  </a:lnTo>
                  <a:lnTo>
                    <a:pt x="7272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736089" y="2693670"/>
            <a:ext cx="101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25" dirty="0">
                <a:latin typeface="Segoe UI Symbol"/>
                <a:cs typeface="Segoe UI Symbol"/>
              </a:rPr>
              <a:t>-</a:t>
            </a:r>
            <a:endParaRPr sz="1800">
              <a:latin typeface="Segoe UI Symbol"/>
              <a:cs typeface="Segoe UI Symbol"/>
            </a:endParaRPr>
          </a:p>
          <a:p>
            <a:pPr marL="12700">
              <a:lnSpc>
                <a:spcPct val="100000"/>
              </a:lnSpc>
            </a:pPr>
            <a:r>
              <a:rPr sz="1800" spc="-125" dirty="0">
                <a:latin typeface="Segoe UI Symbol"/>
                <a:cs typeface="Segoe UI Symbol"/>
              </a:rPr>
              <a:t>-</a:t>
            </a:r>
            <a:endParaRPr sz="1800">
              <a:latin typeface="Segoe UI Symbol"/>
              <a:cs typeface="Segoe UI 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736089" y="3516629"/>
            <a:ext cx="101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25" dirty="0">
                <a:latin typeface="Segoe UI Symbol"/>
                <a:cs typeface="Segoe UI Symbol"/>
              </a:rPr>
              <a:t>-</a:t>
            </a:r>
            <a:endParaRPr sz="1800">
              <a:latin typeface="Segoe UI Symbol"/>
              <a:cs typeface="Segoe UI 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021839" y="2731770"/>
            <a:ext cx="6666865" cy="1945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/>
                <a:cs typeface="Times New Roman"/>
              </a:rPr>
              <a:t>Examiné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à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l’état </a:t>
            </a:r>
            <a:r>
              <a:rPr sz="1800" dirty="0">
                <a:latin typeface="Times New Roman"/>
                <a:cs typeface="Times New Roman"/>
              </a:rPr>
              <a:t>congelé.</a:t>
            </a:r>
            <a:endParaRPr sz="1800">
              <a:latin typeface="Times New Roman"/>
              <a:cs typeface="Times New Roman"/>
            </a:endParaRPr>
          </a:p>
          <a:p>
            <a:pPr marL="12700" marR="72517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Noter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la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nature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l’état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tout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éventuel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emballage,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étendue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et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la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profondeur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d’une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éventuelle</a:t>
            </a:r>
            <a:r>
              <a:rPr sz="1800" spc="-5" dirty="0">
                <a:latin typeface="Times New Roman"/>
                <a:cs typeface="Times New Roman"/>
              </a:rPr>
              <a:t> déshydratation.</a:t>
            </a: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L’évaluateur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prendra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note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tout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signe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indiquant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que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le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produit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pourrait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avoir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été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décongelé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avant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d’être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recongelé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</a:t>
            </a:r>
            <a:r>
              <a:rPr sz="1800" b="1" dirty="0">
                <a:latin typeface="Times New Roman"/>
                <a:cs typeface="Times New Roman"/>
              </a:rPr>
              <a:t>l’avachissement</a:t>
            </a:r>
            <a:r>
              <a:rPr sz="1800" b="1" spc="-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ou la 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déformation des blocs,</a:t>
            </a:r>
            <a:r>
              <a:rPr sz="1800" b="1" spc="1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la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présence</a:t>
            </a:r>
            <a:r>
              <a:rPr sz="1800" b="1" spc="10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de</a:t>
            </a:r>
            <a:r>
              <a:rPr sz="1800" b="1" spc="1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poches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d’eau gelées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dans </a:t>
            </a:r>
            <a:r>
              <a:rPr sz="1800" b="1" dirty="0">
                <a:latin typeface="Times New Roman"/>
                <a:cs typeface="Times New Roman"/>
              </a:rPr>
              <a:t> l’emballage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et la </a:t>
            </a:r>
            <a:r>
              <a:rPr sz="1800" b="1" spc="-5" dirty="0">
                <a:latin typeface="Times New Roman"/>
                <a:cs typeface="Times New Roman"/>
              </a:rPr>
              <a:t>disparition partielle de</a:t>
            </a:r>
            <a:r>
              <a:rPr sz="1800" b="1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l’aspect</a:t>
            </a:r>
            <a:r>
              <a:rPr sz="1800" b="1" spc="5" dirty="0">
                <a:latin typeface="Times New Roman"/>
                <a:cs typeface="Times New Roman"/>
              </a:rPr>
              <a:t> glacé</a:t>
            </a:r>
            <a:r>
              <a:rPr sz="1800" spc="5" dirty="0">
                <a:latin typeface="Times New Roman"/>
                <a:cs typeface="Times New Roman"/>
              </a:rPr>
              <a:t>).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691639" y="5288279"/>
            <a:ext cx="7272020" cy="1224280"/>
            <a:chOff x="1691639" y="5288279"/>
            <a:chExt cx="7272020" cy="1224280"/>
          </a:xfrm>
        </p:grpSpPr>
        <p:sp>
          <p:nvSpPr>
            <p:cNvPr id="19" name="object 19"/>
            <p:cNvSpPr/>
            <p:nvPr/>
          </p:nvSpPr>
          <p:spPr>
            <a:xfrm>
              <a:off x="1691639" y="5288279"/>
              <a:ext cx="7272020" cy="1224280"/>
            </a:xfrm>
            <a:custGeom>
              <a:avLst/>
              <a:gdLst/>
              <a:ahLst/>
              <a:cxnLst/>
              <a:rect l="l" t="t" r="r" b="b"/>
              <a:pathLst>
                <a:path w="7272020" h="1224279">
                  <a:moveTo>
                    <a:pt x="7272019" y="0"/>
                  </a:moveTo>
                  <a:lnTo>
                    <a:pt x="0" y="0"/>
                  </a:lnTo>
                  <a:lnTo>
                    <a:pt x="0" y="1224280"/>
                  </a:lnTo>
                  <a:lnTo>
                    <a:pt x="3636010" y="1224280"/>
                  </a:lnTo>
                  <a:lnTo>
                    <a:pt x="7272019" y="1224280"/>
                  </a:lnTo>
                  <a:lnTo>
                    <a:pt x="72720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409950" y="5854699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20">
                  <a:moveTo>
                    <a:pt x="0" y="0"/>
                  </a:moveTo>
                  <a:lnTo>
                    <a:pt x="5841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341119" y="4743873"/>
            <a:ext cx="7549515" cy="1699260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246379" indent="-220979">
              <a:lnSpc>
                <a:spcPct val="100000"/>
              </a:lnSpc>
              <a:spcBef>
                <a:spcPts val="1045"/>
              </a:spcBef>
              <a:buChar char="*"/>
              <a:tabLst>
                <a:tab pos="246379" algn="l"/>
              </a:tabLst>
            </a:pPr>
            <a:r>
              <a:rPr sz="2400" b="1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Evaluation</a:t>
            </a:r>
            <a:r>
              <a:rPr sz="2400" b="1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des </a:t>
            </a:r>
            <a:r>
              <a:rPr sz="24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échantillons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cuits:</a:t>
            </a:r>
            <a:endParaRPr sz="2400">
              <a:latin typeface="Calibri"/>
              <a:cs typeface="Calibri"/>
            </a:endParaRPr>
          </a:p>
          <a:p>
            <a:pPr marL="726440" marR="43180" lvl="1" indent="-285750">
              <a:lnSpc>
                <a:spcPct val="100000"/>
              </a:lnSpc>
              <a:spcBef>
                <a:spcPts val="710"/>
              </a:spcBef>
              <a:buFont typeface="Segoe UI Symbol"/>
              <a:buChar char="-"/>
              <a:tabLst>
                <a:tab pos="725805" algn="l"/>
                <a:tab pos="726440" algn="l"/>
              </a:tabLst>
            </a:pPr>
            <a:r>
              <a:rPr sz="1800" spc="-5" dirty="0">
                <a:latin typeface="Times New Roman"/>
                <a:cs typeface="Times New Roman"/>
              </a:rPr>
              <a:t>Conserver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les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échantillons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cuits</a:t>
            </a:r>
            <a:r>
              <a:rPr sz="1800" dirty="0">
                <a:latin typeface="Times New Roman"/>
                <a:cs typeface="Times New Roman"/>
              </a:rPr>
              <a:t> dans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un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récipient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fermé.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Laisser</a:t>
            </a:r>
            <a:r>
              <a:rPr sz="1800" spc="4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refroidir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après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cuisson </a:t>
            </a:r>
            <a:r>
              <a:rPr sz="1800" dirty="0"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  <a:p>
            <a:pPr marL="726440" marR="172720" lvl="1" indent="-285750">
              <a:lnSpc>
                <a:spcPct val="100000"/>
              </a:lnSpc>
              <a:buFont typeface="Segoe UI Symbol"/>
              <a:buChar char="-"/>
              <a:tabLst>
                <a:tab pos="725805" algn="l"/>
                <a:tab pos="726440" algn="l"/>
              </a:tabLst>
            </a:pPr>
            <a:r>
              <a:rPr sz="1800" spc="-5" dirty="0">
                <a:latin typeface="Times New Roman"/>
                <a:cs typeface="Times New Roman"/>
              </a:rPr>
              <a:t>Noter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le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caractère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et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l’intensité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l’odeur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dégager,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notamment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en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cas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d’odeurs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inhabituelles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comme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des odeurs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produits</a:t>
            </a:r>
            <a:r>
              <a:rPr sz="1800" spc="-5" dirty="0">
                <a:latin typeface="Times New Roman"/>
                <a:cs typeface="Times New Roman"/>
              </a:rPr>
              <a:t> chimiques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26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3939" y="621030"/>
            <a:ext cx="6638290" cy="498348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4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79070" y="187960"/>
            <a:ext cx="8785860" cy="6192520"/>
          </a:xfrm>
          <a:custGeom>
            <a:avLst/>
            <a:gdLst/>
            <a:ahLst/>
            <a:cxnLst/>
            <a:rect l="l" t="t" r="r" b="b"/>
            <a:pathLst>
              <a:path w="8785860" h="6192520">
                <a:moveTo>
                  <a:pt x="8785860" y="0"/>
                </a:moveTo>
                <a:lnTo>
                  <a:pt x="0" y="0"/>
                </a:lnTo>
                <a:lnTo>
                  <a:pt x="0" y="6192520"/>
                </a:lnTo>
                <a:lnTo>
                  <a:pt x="4392930" y="6192520"/>
                </a:lnTo>
                <a:lnTo>
                  <a:pt x="8785860" y="6192520"/>
                </a:lnTo>
                <a:lnTo>
                  <a:pt x="87858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787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Méthodes </a:t>
            </a:r>
            <a:r>
              <a:rPr spc="-25" dirty="0"/>
              <a:t>d’analyse</a:t>
            </a:r>
            <a:r>
              <a:rPr spc="-20" dirty="0"/>
              <a:t> </a:t>
            </a:r>
            <a:r>
              <a:rPr spc="-5" dirty="0"/>
              <a:t>de</a:t>
            </a:r>
            <a:r>
              <a:rPr spc="-20" dirty="0"/>
              <a:t> </a:t>
            </a:r>
            <a:r>
              <a:rPr spc="-15" dirty="0"/>
              <a:t>fraicheur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179070" y="260350"/>
            <a:ext cx="8764270" cy="5857240"/>
            <a:chOff x="179070" y="260350"/>
            <a:chExt cx="8764270" cy="5857240"/>
          </a:xfrm>
        </p:grpSpPr>
        <p:sp>
          <p:nvSpPr>
            <p:cNvPr id="12" name="object 12"/>
            <p:cNvSpPr/>
            <p:nvPr/>
          </p:nvSpPr>
          <p:spPr>
            <a:xfrm>
              <a:off x="269240" y="1238250"/>
              <a:ext cx="685800" cy="0"/>
            </a:xfrm>
            <a:custGeom>
              <a:avLst/>
              <a:gdLst/>
              <a:ahLst/>
              <a:cxnLst/>
              <a:rect l="l" t="t" r="r" b="b"/>
              <a:pathLst>
                <a:path w="685800">
                  <a:moveTo>
                    <a:pt x="0" y="0"/>
                  </a:moveTo>
                  <a:lnTo>
                    <a:pt x="685800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9070" y="260350"/>
              <a:ext cx="1223010" cy="585724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44550" y="692149"/>
              <a:ext cx="8098790" cy="2677160"/>
            </a:xfrm>
            <a:custGeom>
              <a:avLst/>
              <a:gdLst/>
              <a:ahLst/>
              <a:cxnLst/>
              <a:rect l="l" t="t" r="r" b="b"/>
              <a:pathLst>
                <a:path w="8098790" h="2677160">
                  <a:moveTo>
                    <a:pt x="8098790" y="0"/>
                  </a:moveTo>
                  <a:lnTo>
                    <a:pt x="538480" y="0"/>
                  </a:lnTo>
                  <a:lnTo>
                    <a:pt x="538480" y="648970"/>
                  </a:lnTo>
                  <a:lnTo>
                    <a:pt x="0" y="648970"/>
                  </a:lnTo>
                  <a:lnTo>
                    <a:pt x="0" y="2677160"/>
                  </a:lnTo>
                  <a:lnTo>
                    <a:pt x="3996690" y="2677160"/>
                  </a:lnTo>
                  <a:lnTo>
                    <a:pt x="7992110" y="2677160"/>
                  </a:lnTo>
                  <a:lnTo>
                    <a:pt x="7992110" y="836930"/>
                  </a:lnTo>
                  <a:lnTo>
                    <a:pt x="8098790" y="836930"/>
                  </a:lnTo>
                  <a:lnTo>
                    <a:pt x="80987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1070" y="2156460"/>
              <a:ext cx="63500" cy="15240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195069" y="725170"/>
            <a:ext cx="7556500" cy="2501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3905" marR="102870" indent="-763905">
              <a:lnSpc>
                <a:spcPct val="100000"/>
              </a:lnSpc>
              <a:spcBef>
                <a:spcPts val="100"/>
              </a:spcBef>
              <a:buFont typeface="Segoe UI Symbol"/>
              <a:buChar char="▪"/>
              <a:tabLst>
                <a:tab pos="763905" algn="l"/>
                <a:tab pos="764540" algn="l"/>
              </a:tabLst>
            </a:pPr>
            <a:r>
              <a:rPr sz="1800" spc="-5" dirty="0">
                <a:latin typeface="Times New Roman"/>
                <a:cs typeface="Times New Roman"/>
              </a:rPr>
              <a:t>Pendant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les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cinquante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dernières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années,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plusieurs </a:t>
            </a:r>
            <a:r>
              <a:rPr sz="1800" spc="-5" dirty="0">
                <a:latin typeface="Times New Roman"/>
                <a:cs typeface="Times New Roman"/>
              </a:rPr>
              <a:t>schémas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ont</a:t>
            </a:r>
            <a:r>
              <a:rPr sz="1800" dirty="0">
                <a:latin typeface="Times New Roman"/>
                <a:cs typeface="Times New Roman"/>
              </a:rPr>
              <a:t> été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mis </a:t>
            </a:r>
            <a:r>
              <a:rPr sz="1800" spc="-5" dirty="0">
                <a:latin typeface="Times New Roman"/>
                <a:cs typeface="Times New Roman"/>
              </a:rPr>
              <a:t>au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point pour </a:t>
            </a:r>
            <a:r>
              <a:rPr sz="1800" spc="-5" dirty="0">
                <a:latin typeface="Times New Roman"/>
                <a:cs typeface="Times New Roman"/>
              </a:rPr>
              <a:t>l’analyse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sensorielle</a:t>
            </a:r>
            <a:r>
              <a:rPr sz="1800" dirty="0">
                <a:latin typeface="Times New Roman"/>
                <a:cs typeface="Times New Roman"/>
              </a:rPr>
              <a:t> du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poisson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cru.</a:t>
            </a:r>
            <a:endParaRPr sz="1800">
              <a:latin typeface="Times New Roman"/>
              <a:cs typeface="Times New Roman"/>
            </a:endParaRPr>
          </a:p>
          <a:p>
            <a:pPr marL="490220" indent="-342900">
              <a:lnSpc>
                <a:spcPct val="100000"/>
              </a:lnSpc>
              <a:spcBef>
                <a:spcPts val="780"/>
              </a:spcBef>
              <a:buFont typeface="Segoe UI Symbol"/>
              <a:buChar char="▪"/>
              <a:tabLst>
                <a:tab pos="489584" algn="l"/>
                <a:tab pos="490220" algn="l"/>
              </a:tabLst>
            </a:pPr>
            <a:r>
              <a:rPr sz="2400" b="1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2100" b="1" u="heavy" spc="-15" baseline="27777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er</a:t>
            </a:r>
            <a:r>
              <a:rPr sz="1400" b="1" spc="240" dirty="0">
                <a:latin typeface="Times New Roman"/>
                <a:cs typeface="Times New Roman"/>
              </a:rPr>
              <a:t>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méthode-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réalisée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par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la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Torry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Research Station</a:t>
            </a:r>
            <a:endParaRPr sz="2400">
              <a:latin typeface="Times New Roman"/>
              <a:cs typeface="Times New Roman"/>
            </a:endParaRPr>
          </a:p>
          <a:p>
            <a:pPr marL="2393950">
              <a:lnSpc>
                <a:spcPct val="100000"/>
              </a:lnSpc>
            </a:pP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(Shewan</a:t>
            </a:r>
            <a:r>
              <a:rPr sz="2400" b="1" u="heavy" spc="-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et</a:t>
            </a:r>
            <a:r>
              <a:rPr sz="2400" b="1" i="1" u="heavy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al.,</a:t>
            </a:r>
            <a:r>
              <a:rPr sz="2400" b="1" i="1" u="heavy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1953):</a:t>
            </a:r>
            <a:endParaRPr sz="2400">
              <a:latin typeface="Times New Roman"/>
              <a:cs typeface="Times New Roman"/>
            </a:endParaRPr>
          </a:p>
          <a:p>
            <a:pPr marL="25400" marR="1778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Il </a:t>
            </a:r>
            <a:r>
              <a:rPr sz="1800" spc="-5" dirty="0">
                <a:latin typeface="Times New Roman"/>
                <a:cs typeface="Times New Roman"/>
              </a:rPr>
              <a:t>s’agit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d’un</a:t>
            </a:r>
            <a:r>
              <a:rPr sz="1800" spc="-5" dirty="0">
                <a:latin typeface="Times New Roman"/>
                <a:cs typeface="Times New Roman"/>
              </a:rPr>
              <a:t> système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de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cotation</a:t>
            </a:r>
            <a:r>
              <a:rPr sz="18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de</a:t>
            </a:r>
            <a:r>
              <a:rPr sz="18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6F2F9F"/>
                </a:solidFill>
                <a:latin typeface="Times New Roman"/>
                <a:cs typeface="Times New Roman"/>
              </a:rPr>
              <a:t>la</a:t>
            </a:r>
            <a:r>
              <a:rPr sz="18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 qualité</a:t>
            </a:r>
            <a:r>
              <a:rPr sz="18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du</a:t>
            </a:r>
            <a:r>
              <a:rPr sz="18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poisson</a:t>
            </a:r>
            <a:r>
              <a:rPr sz="18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cuit</a:t>
            </a:r>
            <a:r>
              <a:rPr sz="1800" b="1" spc="2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plus la</a:t>
            </a:r>
            <a:r>
              <a:rPr sz="1800" b="1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note</a:t>
            </a:r>
            <a:r>
              <a:rPr sz="1800" b="1" spc="5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est </a:t>
            </a:r>
            <a:r>
              <a:rPr sz="1800" b="1" spc="-434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élevée,</a:t>
            </a:r>
            <a:r>
              <a:rPr sz="1800" b="1" spc="15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AF4F"/>
                </a:solidFill>
                <a:latin typeface="Times New Roman"/>
                <a:cs typeface="Times New Roman"/>
              </a:rPr>
              <a:t>plus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AF4F"/>
                </a:solidFill>
                <a:latin typeface="Times New Roman"/>
                <a:cs typeface="Times New Roman"/>
              </a:rPr>
              <a:t>le</a:t>
            </a:r>
            <a:r>
              <a:rPr sz="1800" b="1" spc="10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poisson est</a:t>
            </a:r>
            <a:r>
              <a:rPr sz="1800" b="1" spc="5" dirty="0">
                <a:solidFill>
                  <a:srgbClr val="00AF4F"/>
                </a:solidFill>
                <a:latin typeface="Times New Roman"/>
                <a:cs typeface="Times New Roman"/>
              </a:rPr>
              <a:t> frais</a:t>
            </a:r>
            <a:r>
              <a:rPr sz="1800" spc="5" dirty="0">
                <a:latin typeface="Times New Roman"/>
                <a:cs typeface="Times New Roman"/>
              </a:rPr>
              <a:t>).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Il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existe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trois </a:t>
            </a:r>
            <a:r>
              <a:rPr sz="1800" dirty="0">
                <a:latin typeface="Times New Roman"/>
                <a:cs typeface="Times New Roman"/>
              </a:rPr>
              <a:t>tableaux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cotation</a:t>
            </a:r>
            <a:r>
              <a:rPr sz="1800" dirty="0">
                <a:latin typeface="Times New Roman"/>
                <a:cs typeface="Times New Roman"/>
              </a:rPr>
              <a:t> de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la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Torry</a:t>
            </a:r>
            <a:endParaRPr sz="1800">
              <a:latin typeface="Times New Roman"/>
              <a:cs typeface="Times New Roman"/>
            </a:endParaRPr>
          </a:p>
          <a:p>
            <a:pPr marL="25400" marR="110489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( </a:t>
            </a:r>
            <a:r>
              <a:rPr sz="1800" spc="-5" dirty="0">
                <a:latin typeface="Times New Roman"/>
                <a:cs typeface="Times New Roman"/>
              </a:rPr>
              <a:t>critères,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qualitatifs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et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notes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associées) </a:t>
            </a:r>
            <a:r>
              <a:rPr sz="1800" dirty="0">
                <a:latin typeface="Times New Roman"/>
                <a:cs typeface="Times New Roman"/>
              </a:rPr>
              <a:t>correspondant à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trois </a:t>
            </a:r>
            <a:r>
              <a:rPr sz="1800" dirty="0">
                <a:latin typeface="Times New Roman"/>
                <a:cs typeface="Times New Roman"/>
              </a:rPr>
              <a:t>groupes d’espèces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: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les</a:t>
            </a:r>
            <a:r>
              <a:rPr sz="1800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Times New Roman"/>
                <a:cs typeface="Times New Roman"/>
              </a:rPr>
              <a:t>poissons maigres,</a:t>
            </a:r>
            <a:r>
              <a:rPr sz="18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Times New Roman"/>
                <a:cs typeface="Times New Roman"/>
              </a:rPr>
              <a:t>semi-</a:t>
            </a:r>
            <a:r>
              <a:rPr sz="18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gras et</a:t>
            </a:r>
            <a:r>
              <a:rPr sz="18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gras.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21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79070" y="187960"/>
            <a:ext cx="8785860" cy="6192520"/>
          </a:xfrm>
          <a:custGeom>
            <a:avLst/>
            <a:gdLst/>
            <a:ahLst/>
            <a:cxnLst/>
            <a:rect l="l" t="t" r="r" b="b"/>
            <a:pathLst>
              <a:path w="8785860" h="6192520">
                <a:moveTo>
                  <a:pt x="8785860" y="0"/>
                </a:moveTo>
                <a:lnTo>
                  <a:pt x="0" y="0"/>
                </a:lnTo>
                <a:lnTo>
                  <a:pt x="0" y="6192520"/>
                </a:lnTo>
                <a:lnTo>
                  <a:pt x="4392930" y="6192520"/>
                </a:lnTo>
                <a:lnTo>
                  <a:pt x="8785860" y="6192520"/>
                </a:lnTo>
                <a:lnTo>
                  <a:pt x="87858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787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Méthodes </a:t>
            </a:r>
            <a:r>
              <a:rPr spc="-25" dirty="0"/>
              <a:t>d’analyse</a:t>
            </a:r>
            <a:r>
              <a:rPr spc="-20" dirty="0"/>
              <a:t> </a:t>
            </a:r>
            <a:r>
              <a:rPr spc="-5" dirty="0"/>
              <a:t>de</a:t>
            </a:r>
            <a:r>
              <a:rPr spc="-20" dirty="0"/>
              <a:t> </a:t>
            </a:r>
            <a:r>
              <a:rPr spc="-15" dirty="0"/>
              <a:t>fraicheur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179070" y="260350"/>
            <a:ext cx="8764270" cy="5857240"/>
            <a:chOff x="179070" y="260350"/>
            <a:chExt cx="8764270" cy="5857240"/>
          </a:xfrm>
        </p:grpSpPr>
        <p:sp>
          <p:nvSpPr>
            <p:cNvPr id="12" name="object 12"/>
            <p:cNvSpPr/>
            <p:nvPr/>
          </p:nvSpPr>
          <p:spPr>
            <a:xfrm>
              <a:off x="269240" y="1238250"/>
              <a:ext cx="685800" cy="0"/>
            </a:xfrm>
            <a:custGeom>
              <a:avLst/>
              <a:gdLst/>
              <a:ahLst/>
              <a:cxnLst/>
              <a:rect l="l" t="t" r="r" b="b"/>
              <a:pathLst>
                <a:path w="685800">
                  <a:moveTo>
                    <a:pt x="0" y="0"/>
                  </a:moveTo>
                  <a:lnTo>
                    <a:pt x="685800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9070" y="260350"/>
              <a:ext cx="1223010" cy="585724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44550" y="692149"/>
              <a:ext cx="8098790" cy="2677160"/>
            </a:xfrm>
            <a:custGeom>
              <a:avLst/>
              <a:gdLst/>
              <a:ahLst/>
              <a:cxnLst/>
              <a:rect l="l" t="t" r="r" b="b"/>
              <a:pathLst>
                <a:path w="8098790" h="2677160">
                  <a:moveTo>
                    <a:pt x="8098790" y="0"/>
                  </a:moveTo>
                  <a:lnTo>
                    <a:pt x="538480" y="0"/>
                  </a:lnTo>
                  <a:lnTo>
                    <a:pt x="538480" y="648970"/>
                  </a:lnTo>
                  <a:lnTo>
                    <a:pt x="0" y="648970"/>
                  </a:lnTo>
                  <a:lnTo>
                    <a:pt x="0" y="2677160"/>
                  </a:lnTo>
                  <a:lnTo>
                    <a:pt x="3996690" y="2677160"/>
                  </a:lnTo>
                  <a:lnTo>
                    <a:pt x="7992110" y="2677160"/>
                  </a:lnTo>
                  <a:lnTo>
                    <a:pt x="7992110" y="836930"/>
                  </a:lnTo>
                  <a:lnTo>
                    <a:pt x="8098790" y="836930"/>
                  </a:lnTo>
                  <a:lnTo>
                    <a:pt x="80987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1070" y="2156460"/>
              <a:ext cx="63500" cy="15240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195069" y="725170"/>
            <a:ext cx="7556500" cy="2501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3905" marR="102870" indent="-763905">
              <a:lnSpc>
                <a:spcPct val="100000"/>
              </a:lnSpc>
              <a:spcBef>
                <a:spcPts val="100"/>
              </a:spcBef>
              <a:buFont typeface="Segoe UI Symbol"/>
              <a:buChar char="▪"/>
              <a:tabLst>
                <a:tab pos="763905" algn="l"/>
                <a:tab pos="764540" algn="l"/>
              </a:tabLst>
            </a:pPr>
            <a:r>
              <a:rPr sz="1800" spc="-5" dirty="0">
                <a:latin typeface="Times New Roman"/>
                <a:cs typeface="Times New Roman"/>
              </a:rPr>
              <a:t>Pendant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les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cinquante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dernières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années,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plusieurs </a:t>
            </a:r>
            <a:r>
              <a:rPr sz="1800" spc="-5" dirty="0">
                <a:latin typeface="Times New Roman"/>
                <a:cs typeface="Times New Roman"/>
              </a:rPr>
              <a:t>schémas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ont</a:t>
            </a:r>
            <a:r>
              <a:rPr sz="1800" dirty="0">
                <a:latin typeface="Times New Roman"/>
                <a:cs typeface="Times New Roman"/>
              </a:rPr>
              <a:t> été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mis </a:t>
            </a:r>
            <a:r>
              <a:rPr sz="1800" spc="-5" dirty="0">
                <a:latin typeface="Times New Roman"/>
                <a:cs typeface="Times New Roman"/>
              </a:rPr>
              <a:t>au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point pour </a:t>
            </a:r>
            <a:r>
              <a:rPr sz="1800" spc="-5" dirty="0">
                <a:latin typeface="Times New Roman"/>
                <a:cs typeface="Times New Roman"/>
              </a:rPr>
              <a:t>l’analyse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sensorielle</a:t>
            </a:r>
            <a:r>
              <a:rPr sz="1800" dirty="0">
                <a:latin typeface="Times New Roman"/>
                <a:cs typeface="Times New Roman"/>
              </a:rPr>
              <a:t> du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poisson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cru.</a:t>
            </a:r>
            <a:endParaRPr sz="1800">
              <a:latin typeface="Times New Roman"/>
              <a:cs typeface="Times New Roman"/>
            </a:endParaRPr>
          </a:p>
          <a:p>
            <a:pPr marL="490220" indent="-342900">
              <a:lnSpc>
                <a:spcPct val="100000"/>
              </a:lnSpc>
              <a:spcBef>
                <a:spcPts val="780"/>
              </a:spcBef>
              <a:buFont typeface="Segoe UI Symbol"/>
              <a:buChar char="▪"/>
              <a:tabLst>
                <a:tab pos="489584" algn="l"/>
                <a:tab pos="490220" algn="l"/>
              </a:tabLst>
            </a:pPr>
            <a:r>
              <a:rPr sz="2400" b="1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2100" b="1" u="heavy" spc="-15" baseline="27777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er</a:t>
            </a:r>
            <a:r>
              <a:rPr sz="1400" b="1" spc="240" dirty="0">
                <a:latin typeface="Times New Roman"/>
                <a:cs typeface="Times New Roman"/>
              </a:rPr>
              <a:t>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méthode-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réalisée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par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la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Torry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Research Station</a:t>
            </a:r>
            <a:endParaRPr sz="2400">
              <a:latin typeface="Times New Roman"/>
              <a:cs typeface="Times New Roman"/>
            </a:endParaRPr>
          </a:p>
          <a:p>
            <a:pPr marL="2393950">
              <a:lnSpc>
                <a:spcPct val="100000"/>
              </a:lnSpc>
            </a:pP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(Shewan</a:t>
            </a:r>
            <a:r>
              <a:rPr sz="2400" b="1" u="heavy" spc="-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et</a:t>
            </a:r>
            <a:r>
              <a:rPr sz="2400" b="1" i="1" u="heavy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al.,</a:t>
            </a:r>
            <a:r>
              <a:rPr sz="2400" b="1" i="1" u="heavy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1953):</a:t>
            </a:r>
            <a:endParaRPr sz="2400">
              <a:latin typeface="Times New Roman"/>
              <a:cs typeface="Times New Roman"/>
            </a:endParaRPr>
          </a:p>
          <a:p>
            <a:pPr marL="25400" marR="1778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Il </a:t>
            </a:r>
            <a:r>
              <a:rPr sz="1800" spc="-5" dirty="0">
                <a:latin typeface="Times New Roman"/>
                <a:cs typeface="Times New Roman"/>
              </a:rPr>
              <a:t>s’agit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d’un</a:t>
            </a:r>
            <a:r>
              <a:rPr sz="1800" spc="-5" dirty="0">
                <a:latin typeface="Times New Roman"/>
                <a:cs typeface="Times New Roman"/>
              </a:rPr>
              <a:t> système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de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cotation</a:t>
            </a:r>
            <a:r>
              <a:rPr sz="18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de</a:t>
            </a:r>
            <a:r>
              <a:rPr sz="18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6F2F9F"/>
                </a:solidFill>
                <a:latin typeface="Times New Roman"/>
                <a:cs typeface="Times New Roman"/>
              </a:rPr>
              <a:t>la</a:t>
            </a:r>
            <a:r>
              <a:rPr sz="18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 qualité</a:t>
            </a:r>
            <a:r>
              <a:rPr sz="18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du</a:t>
            </a:r>
            <a:r>
              <a:rPr sz="18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poisson</a:t>
            </a:r>
            <a:r>
              <a:rPr sz="18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cuit</a:t>
            </a:r>
            <a:r>
              <a:rPr sz="1800" b="1" spc="2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plus la</a:t>
            </a:r>
            <a:r>
              <a:rPr sz="1800" b="1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note</a:t>
            </a:r>
            <a:r>
              <a:rPr sz="1800" b="1" spc="5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est </a:t>
            </a:r>
            <a:r>
              <a:rPr sz="1800" b="1" spc="-434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élevée,</a:t>
            </a:r>
            <a:r>
              <a:rPr sz="1800" b="1" spc="15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AF4F"/>
                </a:solidFill>
                <a:latin typeface="Times New Roman"/>
                <a:cs typeface="Times New Roman"/>
              </a:rPr>
              <a:t>plus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AF4F"/>
                </a:solidFill>
                <a:latin typeface="Times New Roman"/>
                <a:cs typeface="Times New Roman"/>
              </a:rPr>
              <a:t>le</a:t>
            </a:r>
            <a:r>
              <a:rPr sz="1800" b="1" spc="10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poisson est</a:t>
            </a:r>
            <a:r>
              <a:rPr sz="1800" b="1" spc="5" dirty="0">
                <a:solidFill>
                  <a:srgbClr val="00AF4F"/>
                </a:solidFill>
                <a:latin typeface="Times New Roman"/>
                <a:cs typeface="Times New Roman"/>
              </a:rPr>
              <a:t> frais</a:t>
            </a:r>
            <a:r>
              <a:rPr sz="1800" spc="5" dirty="0">
                <a:latin typeface="Times New Roman"/>
                <a:cs typeface="Times New Roman"/>
              </a:rPr>
              <a:t>).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Il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existe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trois </a:t>
            </a:r>
            <a:r>
              <a:rPr sz="1800" dirty="0">
                <a:latin typeface="Times New Roman"/>
                <a:cs typeface="Times New Roman"/>
              </a:rPr>
              <a:t>tableaux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cotation</a:t>
            </a:r>
            <a:r>
              <a:rPr sz="1800" dirty="0">
                <a:latin typeface="Times New Roman"/>
                <a:cs typeface="Times New Roman"/>
              </a:rPr>
              <a:t> de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la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Torry</a:t>
            </a:r>
            <a:endParaRPr sz="1800">
              <a:latin typeface="Times New Roman"/>
              <a:cs typeface="Times New Roman"/>
            </a:endParaRPr>
          </a:p>
          <a:p>
            <a:pPr marL="25400" marR="110489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( </a:t>
            </a:r>
            <a:r>
              <a:rPr sz="1800" spc="-5" dirty="0">
                <a:latin typeface="Times New Roman"/>
                <a:cs typeface="Times New Roman"/>
              </a:rPr>
              <a:t>critères,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qualitatifs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et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notes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associées) </a:t>
            </a:r>
            <a:r>
              <a:rPr sz="1800" dirty="0">
                <a:latin typeface="Times New Roman"/>
                <a:cs typeface="Times New Roman"/>
              </a:rPr>
              <a:t>correspondant à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trois </a:t>
            </a:r>
            <a:r>
              <a:rPr sz="1800" dirty="0">
                <a:latin typeface="Times New Roman"/>
                <a:cs typeface="Times New Roman"/>
              </a:rPr>
              <a:t>groupes d’espèces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: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les</a:t>
            </a:r>
            <a:r>
              <a:rPr sz="1800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Times New Roman"/>
                <a:cs typeface="Times New Roman"/>
              </a:rPr>
              <a:t>poissons maigres,</a:t>
            </a:r>
            <a:r>
              <a:rPr sz="18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Times New Roman"/>
                <a:cs typeface="Times New Roman"/>
              </a:rPr>
              <a:t>semi-</a:t>
            </a:r>
            <a:r>
              <a:rPr sz="18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gras et</a:t>
            </a:r>
            <a:r>
              <a:rPr sz="18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gras.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85900" y="2117089"/>
            <a:ext cx="6120130" cy="4518660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22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79070" y="187960"/>
            <a:ext cx="8785860" cy="6192520"/>
          </a:xfrm>
          <a:custGeom>
            <a:avLst/>
            <a:gdLst/>
            <a:ahLst/>
            <a:cxnLst/>
            <a:rect l="l" t="t" r="r" b="b"/>
            <a:pathLst>
              <a:path w="8785860" h="6192520">
                <a:moveTo>
                  <a:pt x="8785860" y="0"/>
                </a:moveTo>
                <a:lnTo>
                  <a:pt x="0" y="0"/>
                </a:lnTo>
                <a:lnTo>
                  <a:pt x="0" y="6192520"/>
                </a:lnTo>
                <a:lnTo>
                  <a:pt x="4392930" y="6192520"/>
                </a:lnTo>
                <a:lnTo>
                  <a:pt x="8785860" y="6192520"/>
                </a:lnTo>
                <a:lnTo>
                  <a:pt x="87858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787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Méthodes </a:t>
            </a:r>
            <a:r>
              <a:rPr spc="-25" dirty="0"/>
              <a:t>d’analyse</a:t>
            </a:r>
            <a:r>
              <a:rPr spc="-20" dirty="0"/>
              <a:t> </a:t>
            </a:r>
            <a:r>
              <a:rPr spc="-5" dirty="0"/>
              <a:t>de</a:t>
            </a:r>
            <a:r>
              <a:rPr spc="-20" dirty="0"/>
              <a:t> </a:t>
            </a:r>
            <a:r>
              <a:rPr spc="-15" dirty="0"/>
              <a:t>fraicheur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179070" y="260350"/>
            <a:ext cx="8764270" cy="5857240"/>
            <a:chOff x="179070" y="260350"/>
            <a:chExt cx="8764270" cy="5857240"/>
          </a:xfrm>
        </p:grpSpPr>
        <p:sp>
          <p:nvSpPr>
            <p:cNvPr id="12" name="object 12"/>
            <p:cNvSpPr/>
            <p:nvPr/>
          </p:nvSpPr>
          <p:spPr>
            <a:xfrm>
              <a:off x="269240" y="1238250"/>
              <a:ext cx="685800" cy="0"/>
            </a:xfrm>
            <a:custGeom>
              <a:avLst/>
              <a:gdLst/>
              <a:ahLst/>
              <a:cxnLst/>
              <a:rect l="l" t="t" r="r" b="b"/>
              <a:pathLst>
                <a:path w="685800">
                  <a:moveTo>
                    <a:pt x="0" y="0"/>
                  </a:moveTo>
                  <a:lnTo>
                    <a:pt x="685800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9070" y="260350"/>
              <a:ext cx="1223010" cy="585724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44550" y="692149"/>
              <a:ext cx="8098790" cy="2677160"/>
            </a:xfrm>
            <a:custGeom>
              <a:avLst/>
              <a:gdLst/>
              <a:ahLst/>
              <a:cxnLst/>
              <a:rect l="l" t="t" r="r" b="b"/>
              <a:pathLst>
                <a:path w="8098790" h="2677160">
                  <a:moveTo>
                    <a:pt x="8098790" y="0"/>
                  </a:moveTo>
                  <a:lnTo>
                    <a:pt x="538480" y="0"/>
                  </a:lnTo>
                  <a:lnTo>
                    <a:pt x="538480" y="648970"/>
                  </a:lnTo>
                  <a:lnTo>
                    <a:pt x="0" y="648970"/>
                  </a:lnTo>
                  <a:lnTo>
                    <a:pt x="0" y="2677160"/>
                  </a:lnTo>
                  <a:lnTo>
                    <a:pt x="3996690" y="2677160"/>
                  </a:lnTo>
                  <a:lnTo>
                    <a:pt x="7992110" y="2677160"/>
                  </a:lnTo>
                  <a:lnTo>
                    <a:pt x="7992110" y="836930"/>
                  </a:lnTo>
                  <a:lnTo>
                    <a:pt x="8098790" y="836930"/>
                  </a:lnTo>
                  <a:lnTo>
                    <a:pt x="80987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1070" y="2156460"/>
              <a:ext cx="63500" cy="1524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48689" y="3285489"/>
              <a:ext cx="7992109" cy="2159000"/>
            </a:xfrm>
            <a:custGeom>
              <a:avLst/>
              <a:gdLst/>
              <a:ahLst/>
              <a:cxnLst/>
              <a:rect l="l" t="t" r="r" b="b"/>
              <a:pathLst>
                <a:path w="7992109" h="2159000">
                  <a:moveTo>
                    <a:pt x="7992109" y="0"/>
                  </a:moveTo>
                  <a:lnTo>
                    <a:pt x="0" y="0"/>
                  </a:lnTo>
                  <a:lnTo>
                    <a:pt x="0" y="2159000"/>
                  </a:lnTo>
                  <a:lnTo>
                    <a:pt x="3996690" y="2159000"/>
                  </a:lnTo>
                  <a:lnTo>
                    <a:pt x="7992109" y="2159000"/>
                  </a:lnTo>
                  <a:lnTo>
                    <a:pt x="79921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38859" y="3835400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>
                  <a:moveTo>
                    <a:pt x="0" y="0"/>
                  </a:moveTo>
                  <a:lnTo>
                    <a:pt x="5841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988060" y="725170"/>
            <a:ext cx="7801609" cy="452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0915" marR="140970" indent="-970915">
              <a:lnSpc>
                <a:spcPct val="100000"/>
              </a:lnSpc>
              <a:spcBef>
                <a:spcPts val="100"/>
              </a:spcBef>
              <a:buFont typeface="Segoe UI Symbol"/>
              <a:buChar char="▪"/>
              <a:tabLst>
                <a:tab pos="970915" algn="l"/>
                <a:tab pos="971550" algn="l"/>
              </a:tabLst>
            </a:pPr>
            <a:r>
              <a:rPr sz="1800" spc="-5" dirty="0">
                <a:latin typeface="Times New Roman"/>
                <a:cs typeface="Times New Roman"/>
              </a:rPr>
              <a:t>Pendant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les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cinquante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dernières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années,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plusieurs </a:t>
            </a:r>
            <a:r>
              <a:rPr sz="1800" spc="-5" dirty="0">
                <a:latin typeface="Times New Roman"/>
                <a:cs typeface="Times New Roman"/>
              </a:rPr>
              <a:t>schémas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ont</a:t>
            </a:r>
            <a:r>
              <a:rPr sz="1800" dirty="0">
                <a:latin typeface="Times New Roman"/>
                <a:cs typeface="Times New Roman"/>
              </a:rPr>
              <a:t> été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mis </a:t>
            </a:r>
            <a:r>
              <a:rPr sz="1800" spc="-5" dirty="0">
                <a:latin typeface="Times New Roman"/>
                <a:cs typeface="Times New Roman"/>
              </a:rPr>
              <a:t>au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point pour </a:t>
            </a:r>
            <a:r>
              <a:rPr sz="1800" spc="-5" dirty="0">
                <a:latin typeface="Times New Roman"/>
                <a:cs typeface="Times New Roman"/>
              </a:rPr>
              <a:t>l’analyse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sensorielle</a:t>
            </a:r>
            <a:r>
              <a:rPr sz="1800" dirty="0">
                <a:latin typeface="Times New Roman"/>
                <a:cs typeface="Times New Roman"/>
              </a:rPr>
              <a:t> du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poisson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cru.</a:t>
            </a:r>
            <a:endParaRPr sz="1800">
              <a:latin typeface="Times New Roman"/>
              <a:cs typeface="Times New Roman"/>
            </a:endParaRPr>
          </a:p>
          <a:p>
            <a:pPr marL="697230" indent="-342900">
              <a:lnSpc>
                <a:spcPct val="100000"/>
              </a:lnSpc>
              <a:spcBef>
                <a:spcPts val="780"/>
              </a:spcBef>
              <a:buFont typeface="Segoe UI Symbol"/>
              <a:buChar char="▪"/>
              <a:tabLst>
                <a:tab pos="696595" algn="l"/>
                <a:tab pos="697230" algn="l"/>
              </a:tabLst>
            </a:pPr>
            <a:r>
              <a:rPr sz="2400" b="1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2100" b="1" u="heavy" spc="-15" baseline="27777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er</a:t>
            </a:r>
            <a:r>
              <a:rPr sz="1400" b="1" spc="240" dirty="0">
                <a:latin typeface="Times New Roman"/>
                <a:cs typeface="Times New Roman"/>
              </a:rPr>
              <a:t>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méthode-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réalisée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par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la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Torry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Research Station</a:t>
            </a:r>
            <a:endParaRPr sz="2400">
              <a:latin typeface="Times New Roman"/>
              <a:cs typeface="Times New Roman"/>
            </a:endParaRPr>
          </a:p>
          <a:p>
            <a:pPr marL="2600960">
              <a:lnSpc>
                <a:spcPct val="100000"/>
              </a:lnSpc>
            </a:pP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(Shewan</a:t>
            </a:r>
            <a:r>
              <a:rPr sz="2400" b="1" u="heavy" spc="-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et</a:t>
            </a:r>
            <a:r>
              <a:rPr sz="2400" b="1" i="1" u="heavy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al.,</a:t>
            </a:r>
            <a:r>
              <a:rPr sz="2400" b="1" i="1" u="heavy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1953):</a:t>
            </a:r>
            <a:endParaRPr sz="2400">
              <a:latin typeface="Times New Roman"/>
              <a:cs typeface="Times New Roman"/>
            </a:endParaRPr>
          </a:p>
          <a:p>
            <a:pPr marL="231775" marR="5588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Il </a:t>
            </a:r>
            <a:r>
              <a:rPr sz="1800" spc="-5" dirty="0">
                <a:latin typeface="Times New Roman"/>
                <a:cs typeface="Times New Roman"/>
              </a:rPr>
              <a:t>s’agit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d’un</a:t>
            </a:r>
            <a:r>
              <a:rPr sz="1800" spc="-5" dirty="0">
                <a:latin typeface="Times New Roman"/>
                <a:cs typeface="Times New Roman"/>
              </a:rPr>
              <a:t> système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de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cotation</a:t>
            </a:r>
            <a:r>
              <a:rPr sz="18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de</a:t>
            </a:r>
            <a:r>
              <a:rPr sz="18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6F2F9F"/>
                </a:solidFill>
                <a:latin typeface="Times New Roman"/>
                <a:cs typeface="Times New Roman"/>
              </a:rPr>
              <a:t>la</a:t>
            </a:r>
            <a:r>
              <a:rPr sz="18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 qualité</a:t>
            </a:r>
            <a:r>
              <a:rPr sz="18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du</a:t>
            </a:r>
            <a:r>
              <a:rPr sz="18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poisson</a:t>
            </a:r>
            <a:r>
              <a:rPr sz="18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cuit</a:t>
            </a:r>
            <a:r>
              <a:rPr sz="1800" b="1" spc="2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plus la</a:t>
            </a:r>
            <a:r>
              <a:rPr sz="1800" b="1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note</a:t>
            </a:r>
            <a:r>
              <a:rPr sz="1800" b="1" spc="5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est </a:t>
            </a:r>
            <a:r>
              <a:rPr sz="1800" b="1" spc="-434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élevée,</a:t>
            </a:r>
            <a:r>
              <a:rPr sz="1800" b="1" spc="15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AF4F"/>
                </a:solidFill>
                <a:latin typeface="Times New Roman"/>
                <a:cs typeface="Times New Roman"/>
              </a:rPr>
              <a:t>plus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AF4F"/>
                </a:solidFill>
                <a:latin typeface="Times New Roman"/>
                <a:cs typeface="Times New Roman"/>
              </a:rPr>
              <a:t>le</a:t>
            </a:r>
            <a:r>
              <a:rPr sz="1800" b="1" spc="10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poisson est</a:t>
            </a:r>
            <a:r>
              <a:rPr sz="1800" b="1" spc="5" dirty="0">
                <a:solidFill>
                  <a:srgbClr val="00AF4F"/>
                </a:solidFill>
                <a:latin typeface="Times New Roman"/>
                <a:cs typeface="Times New Roman"/>
              </a:rPr>
              <a:t> frais</a:t>
            </a:r>
            <a:r>
              <a:rPr sz="1800" spc="5" dirty="0">
                <a:latin typeface="Times New Roman"/>
                <a:cs typeface="Times New Roman"/>
              </a:rPr>
              <a:t>).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Il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existe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trois </a:t>
            </a:r>
            <a:r>
              <a:rPr sz="1800" dirty="0">
                <a:latin typeface="Times New Roman"/>
                <a:cs typeface="Times New Roman"/>
              </a:rPr>
              <a:t>tableaux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cotation</a:t>
            </a:r>
            <a:r>
              <a:rPr sz="1800" dirty="0">
                <a:latin typeface="Times New Roman"/>
                <a:cs typeface="Times New Roman"/>
              </a:rPr>
              <a:t> de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la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Torry</a:t>
            </a:r>
            <a:endParaRPr sz="1800">
              <a:latin typeface="Times New Roman"/>
              <a:cs typeface="Times New Roman"/>
            </a:endParaRPr>
          </a:p>
          <a:p>
            <a:pPr marL="231775" marR="14859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( </a:t>
            </a:r>
            <a:r>
              <a:rPr sz="1800" spc="-5" dirty="0">
                <a:latin typeface="Times New Roman"/>
                <a:cs typeface="Times New Roman"/>
              </a:rPr>
              <a:t>critères,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qualitatifs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et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notes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associées) </a:t>
            </a:r>
            <a:r>
              <a:rPr sz="1800" dirty="0">
                <a:latin typeface="Times New Roman"/>
                <a:cs typeface="Times New Roman"/>
              </a:rPr>
              <a:t>correspondant à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trois </a:t>
            </a:r>
            <a:r>
              <a:rPr sz="1800" dirty="0">
                <a:latin typeface="Times New Roman"/>
                <a:cs typeface="Times New Roman"/>
              </a:rPr>
              <a:t>groupes d’espèces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: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les</a:t>
            </a:r>
            <a:r>
              <a:rPr sz="1800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Times New Roman"/>
                <a:cs typeface="Times New Roman"/>
              </a:rPr>
              <a:t>poissons maigres,</a:t>
            </a:r>
            <a:r>
              <a:rPr sz="18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Times New Roman"/>
                <a:cs typeface="Times New Roman"/>
              </a:rPr>
              <a:t>semi-</a:t>
            </a:r>
            <a:r>
              <a:rPr sz="18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gras et</a:t>
            </a:r>
            <a:r>
              <a:rPr sz="18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gras.</a:t>
            </a:r>
            <a:endParaRPr sz="1800">
              <a:latin typeface="Times New Roman"/>
              <a:cs typeface="Times New Roman"/>
            </a:endParaRPr>
          </a:p>
          <a:p>
            <a:pPr marL="850900" indent="-457200">
              <a:lnSpc>
                <a:spcPct val="100000"/>
              </a:lnSpc>
              <a:spcBef>
                <a:spcPts val="60"/>
              </a:spcBef>
              <a:buFont typeface="Segoe UI Symbol"/>
              <a:buChar char="▪"/>
              <a:tabLst>
                <a:tab pos="850265" algn="l"/>
                <a:tab pos="850900" algn="l"/>
              </a:tabLst>
            </a:pP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2</a:t>
            </a:r>
            <a:r>
              <a:rPr sz="2100" b="1" u="heavy" spc="-7" baseline="27777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éme</a:t>
            </a:r>
            <a:r>
              <a:rPr sz="1400" b="1" spc="235" dirty="0">
                <a:latin typeface="Times New Roman"/>
                <a:cs typeface="Times New Roman"/>
              </a:rPr>
              <a:t>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méthode 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-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Méthode d’Indice 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</a:t>
            </a:r>
            <a:r>
              <a:rPr sz="2400" b="1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Qualité</a:t>
            </a:r>
            <a:r>
              <a:rPr sz="2400" b="1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(MIQ):</a:t>
            </a:r>
            <a:endParaRPr sz="2400">
              <a:latin typeface="Times New Roman"/>
              <a:cs typeface="Times New Roman"/>
            </a:endParaRPr>
          </a:p>
          <a:p>
            <a:pPr marL="50800" marR="57150">
              <a:lnSpc>
                <a:spcPct val="100000"/>
              </a:lnSpc>
              <a:spcBef>
                <a:spcPts val="2160"/>
              </a:spcBef>
            </a:pPr>
            <a:r>
              <a:rPr sz="1800" dirty="0">
                <a:latin typeface="Times New Roman"/>
                <a:cs typeface="Times New Roman"/>
              </a:rPr>
              <a:t>Il </a:t>
            </a:r>
            <a:r>
              <a:rPr sz="1800" spc="-5" dirty="0">
                <a:latin typeface="Times New Roman"/>
                <a:cs typeface="Times New Roman"/>
              </a:rPr>
              <a:t>s’agit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d’un</a:t>
            </a:r>
            <a:r>
              <a:rPr sz="1800" spc="-5" dirty="0">
                <a:latin typeface="Times New Roman"/>
                <a:cs typeface="Times New Roman"/>
              </a:rPr>
              <a:t> système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6F2F9F"/>
                </a:solidFill>
                <a:latin typeface="Times New Roman"/>
                <a:cs typeface="Times New Roman"/>
              </a:rPr>
              <a:t>cotation </a:t>
            </a:r>
            <a:r>
              <a:rPr sz="18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des défauts</a:t>
            </a:r>
            <a:r>
              <a:rPr sz="18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du</a:t>
            </a:r>
            <a:r>
              <a:rPr sz="18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poisson</a:t>
            </a:r>
            <a:r>
              <a:rPr sz="18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6F2F9F"/>
                </a:solidFill>
                <a:latin typeface="Times New Roman"/>
                <a:cs typeface="Times New Roman"/>
              </a:rPr>
              <a:t>cru</a:t>
            </a:r>
            <a:r>
              <a:rPr sz="18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plus </a:t>
            </a:r>
            <a:r>
              <a:rPr sz="1800" b="1" dirty="0">
                <a:solidFill>
                  <a:srgbClr val="00AF4F"/>
                </a:solidFill>
                <a:latin typeface="Times New Roman"/>
                <a:cs typeface="Times New Roman"/>
              </a:rPr>
              <a:t>la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note</a:t>
            </a:r>
            <a:r>
              <a:rPr sz="1800" b="1" spc="5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est </a:t>
            </a:r>
            <a:r>
              <a:rPr sz="1800" b="1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élevée,</a:t>
            </a:r>
            <a:r>
              <a:rPr sz="1800" b="1" spc="5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moins</a:t>
            </a:r>
            <a:r>
              <a:rPr sz="1800" b="1" spc="10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le</a:t>
            </a:r>
            <a:r>
              <a:rPr sz="1800" b="1" spc="5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poisson</a:t>
            </a:r>
            <a:r>
              <a:rPr sz="1800" b="1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est</a:t>
            </a:r>
            <a:r>
              <a:rPr sz="1800" b="1" spc="10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AF4F"/>
                </a:solidFill>
                <a:latin typeface="Times New Roman"/>
                <a:cs typeface="Times New Roman"/>
              </a:rPr>
              <a:t>frais</a:t>
            </a:r>
            <a:r>
              <a:rPr sz="1800" dirty="0">
                <a:latin typeface="Times New Roman"/>
                <a:cs typeface="Times New Roman"/>
              </a:rPr>
              <a:t>).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L’addition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notes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obtenues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pour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chaque </a:t>
            </a:r>
            <a:r>
              <a:rPr sz="1800" dirty="0">
                <a:latin typeface="Times New Roman"/>
                <a:cs typeface="Times New Roman"/>
              </a:rPr>
              <a:t> critères donne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un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score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global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appelé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Index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qualité(QI),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pour </a:t>
            </a:r>
            <a:r>
              <a:rPr sz="1800" spc="-5" dirty="0">
                <a:latin typeface="Times New Roman"/>
                <a:cs typeface="Times New Roman"/>
              </a:rPr>
              <a:t>plusieurs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espèces, </a:t>
            </a:r>
            <a:r>
              <a:rPr sz="1800" dirty="0">
                <a:latin typeface="Times New Roman"/>
                <a:cs typeface="Times New Roman"/>
              </a:rPr>
              <a:t> des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courbes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calibration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ont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été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établies.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grand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intérêt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cette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méthode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est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 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pouvoir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estimer</a:t>
            </a:r>
            <a:r>
              <a:rPr sz="1800" dirty="0">
                <a:latin typeface="Times New Roman"/>
                <a:cs typeface="Times New Roman"/>
              </a:rPr>
              <a:t> la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durée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vie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d’un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produit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conservé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sous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glace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grâce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à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son </a:t>
            </a:r>
            <a:r>
              <a:rPr sz="1800" dirty="0">
                <a:latin typeface="Times New Roman"/>
                <a:cs typeface="Times New Roman"/>
              </a:rPr>
              <a:t>index.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23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79070" y="187960"/>
            <a:ext cx="8785860" cy="6192520"/>
          </a:xfrm>
          <a:custGeom>
            <a:avLst/>
            <a:gdLst/>
            <a:ahLst/>
            <a:cxnLst/>
            <a:rect l="l" t="t" r="r" b="b"/>
            <a:pathLst>
              <a:path w="8785860" h="6192520">
                <a:moveTo>
                  <a:pt x="8785860" y="0"/>
                </a:moveTo>
                <a:lnTo>
                  <a:pt x="0" y="0"/>
                </a:lnTo>
                <a:lnTo>
                  <a:pt x="0" y="6192520"/>
                </a:lnTo>
                <a:lnTo>
                  <a:pt x="4392930" y="6192520"/>
                </a:lnTo>
                <a:lnTo>
                  <a:pt x="8785860" y="6192520"/>
                </a:lnTo>
                <a:lnTo>
                  <a:pt x="87858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787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Méthodes </a:t>
            </a:r>
            <a:r>
              <a:rPr spc="-25" dirty="0"/>
              <a:t>d’analyse</a:t>
            </a:r>
            <a:r>
              <a:rPr spc="-20" dirty="0"/>
              <a:t> </a:t>
            </a:r>
            <a:r>
              <a:rPr spc="-5" dirty="0"/>
              <a:t>de</a:t>
            </a:r>
            <a:r>
              <a:rPr spc="-20" dirty="0"/>
              <a:t> </a:t>
            </a:r>
            <a:r>
              <a:rPr spc="-15" dirty="0"/>
              <a:t>fraicheur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179070" y="260350"/>
            <a:ext cx="8764270" cy="5857240"/>
            <a:chOff x="179070" y="260350"/>
            <a:chExt cx="8764270" cy="5857240"/>
          </a:xfrm>
        </p:grpSpPr>
        <p:sp>
          <p:nvSpPr>
            <p:cNvPr id="12" name="object 12"/>
            <p:cNvSpPr/>
            <p:nvPr/>
          </p:nvSpPr>
          <p:spPr>
            <a:xfrm>
              <a:off x="269240" y="1238250"/>
              <a:ext cx="685800" cy="0"/>
            </a:xfrm>
            <a:custGeom>
              <a:avLst/>
              <a:gdLst/>
              <a:ahLst/>
              <a:cxnLst/>
              <a:rect l="l" t="t" r="r" b="b"/>
              <a:pathLst>
                <a:path w="685800">
                  <a:moveTo>
                    <a:pt x="0" y="0"/>
                  </a:moveTo>
                  <a:lnTo>
                    <a:pt x="685800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9070" y="260350"/>
              <a:ext cx="1223010" cy="585724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44550" y="692149"/>
              <a:ext cx="8098790" cy="2677160"/>
            </a:xfrm>
            <a:custGeom>
              <a:avLst/>
              <a:gdLst/>
              <a:ahLst/>
              <a:cxnLst/>
              <a:rect l="l" t="t" r="r" b="b"/>
              <a:pathLst>
                <a:path w="8098790" h="2677160">
                  <a:moveTo>
                    <a:pt x="8098790" y="0"/>
                  </a:moveTo>
                  <a:lnTo>
                    <a:pt x="538480" y="0"/>
                  </a:lnTo>
                  <a:lnTo>
                    <a:pt x="538480" y="648970"/>
                  </a:lnTo>
                  <a:lnTo>
                    <a:pt x="0" y="648970"/>
                  </a:lnTo>
                  <a:lnTo>
                    <a:pt x="0" y="2677160"/>
                  </a:lnTo>
                  <a:lnTo>
                    <a:pt x="3996690" y="2677160"/>
                  </a:lnTo>
                  <a:lnTo>
                    <a:pt x="7992110" y="2677160"/>
                  </a:lnTo>
                  <a:lnTo>
                    <a:pt x="7992110" y="836930"/>
                  </a:lnTo>
                  <a:lnTo>
                    <a:pt x="8098790" y="836930"/>
                  </a:lnTo>
                  <a:lnTo>
                    <a:pt x="80987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1070" y="2156460"/>
              <a:ext cx="63500" cy="1524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48689" y="3285489"/>
              <a:ext cx="7992109" cy="2159000"/>
            </a:xfrm>
            <a:custGeom>
              <a:avLst/>
              <a:gdLst/>
              <a:ahLst/>
              <a:cxnLst/>
              <a:rect l="l" t="t" r="r" b="b"/>
              <a:pathLst>
                <a:path w="7992109" h="2159000">
                  <a:moveTo>
                    <a:pt x="7992109" y="0"/>
                  </a:moveTo>
                  <a:lnTo>
                    <a:pt x="0" y="0"/>
                  </a:lnTo>
                  <a:lnTo>
                    <a:pt x="0" y="2159000"/>
                  </a:lnTo>
                  <a:lnTo>
                    <a:pt x="3996690" y="2159000"/>
                  </a:lnTo>
                  <a:lnTo>
                    <a:pt x="7992109" y="2159000"/>
                  </a:lnTo>
                  <a:lnTo>
                    <a:pt x="79921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38859" y="3835400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>
                  <a:moveTo>
                    <a:pt x="0" y="0"/>
                  </a:moveTo>
                  <a:lnTo>
                    <a:pt x="5841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988060" y="725170"/>
            <a:ext cx="7801609" cy="452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0915" marR="140970" indent="-970915">
              <a:lnSpc>
                <a:spcPct val="100000"/>
              </a:lnSpc>
              <a:spcBef>
                <a:spcPts val="100"/>
              </a:spcBef>
              <a:buFont typeface="Segoe UI Symbol"/>
              <a:buChar char="▪"/>
              <a:tabLst>
                <a:tab pos="970915" algn="l"/>
                <a:tab pos="971550" algn="l"/>
              </a:tabLst>
            </a:pPr>
            <a:r>
              <a:rPr sz="1800" spc="-5" dirty="0">
                <a:latin typeface="Times New Roman"/>
                <a:cs typeface="Times New Roman"/>
              </a:rPr>
              <a:t>Pendant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les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cinquante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dernières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années,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plusieurs </a:t>
            </a:r>
            <a:r>
              <a:rPr sz="1800" spc="-5" dirty="0">
                <a:latin typeface="Times New Roman"/>
                <a:cs typeface="Times New Roman"/>
              </a:rPr>
              <a:t>schémas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ont</a:t>
            </a:r>
            <a:r>
              <a:rPr sz="1800" dirty="0">
                <a:latin typeface="Times New Roman"/>
                <a:cs typeface="Times New Roman"/>
              </a:rPr>
              <a:t> été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mis </a:t>
            </a:r>
            <a:r>
              <a:rPr sz="1800" spc="-5" dirty="0">
                <a:latin typeface="Times New Roman"/>
                <a:cs typeface="Times New Roman"/>
              </a:rPr>
              <a:t>au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point pour </a:t>
            </a:r>
            <a:r>
              <a:rPr sz="1800" spc="-5" dirty="0">
                <a:latin typeface="Times New Roman"/>
                <a:cs typeface="Times New Roman"/>
              </a:rPr>
              <a:t>l’analyse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sensorielle</a:t>
            </a:r>
            <a:r>
              <a:rPr sz="1800" dirty="0">
                <a:latin typeface="Times New Roman"/>
                <a:cs typeface="Times New Roman"/>
              </a:rPr>
              <a:t> du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poisson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cru.</a:t>
            </a:r>
            <a:endParaRPr sz="1800">
              <a:latin typeface="Times New Roman"/>
              <a:cs typeface="Times New Roman"/>
            </a:endParaRPr>
          </a:p>
          <a:p>
            <a:pPr marL="697230" indent="-342900">
              <a:lnSpc>
                <a:spcPct val="100000"/>
              </a:lnSpc>
              <a:spcBef>
                <a:spcPts val="780"/>
              </a:spcBef>
              <a:buFont typeface="Segoe UI Symbol"/>
              <a:buChar char="▪"/>
              <a:tabLst>
                <a:tab pos="696595" algn="l"/>
                <a:tab pos="697230" algn="l"/>
              </a:tabLst>
            </a:pPr>
            <a:r>
              <a:rPr sz="2400" b="1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2100" b="1" u="heavy" spc="-15" baseline="27777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er</a:t>
            </a:r>
            <a:r>
              <a:rPr sz="1400" b="1" spc="240" dirty="0">
                <a:latin typeface="Times New Roman"/>
                <a:cs typeface="Times New Roman"/>
              </a:rPr>
              <a:t>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méthode-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réalisée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par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la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Torry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Research Station</a:t>
            </a:r>
            <a:endParaRPr sz="2400">
              <a:latin typeface="Times New Roman"/>
              <a:cs typeface="Times New Roman"/>
            </a:endParaRPr>
          </a:p>
          <a:p>
            <a:pPr marL="2600960">
              <a:lnSpc>
                <a:spcPct val="100000"/>
              </a:lnSpc>
            </a:pP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(Shewan</a:t>
            </a:r>
            <a:r>
              <a:rPr sz="2400" b="1" u="heavy" spc="-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et</a:t>
            </a:r>
            <a:r>
              <a:rPr sz="2400" b="1" i="1" u="heavy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al.,</a:t>
            </a:r>
            <a:r>
              <a:rPr sz="2400" b="1" i="1" u="heavy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1953):</a:t>
            </a:r>
            <a:endParaRPr sz="2400">
              <a:latin typeface="Times New Roman"/>
              <a:cs typeface="Times New Roman"/>
            </a:endParaRPr>
          </a:p>
          <a:p>
            <a:pPr marL="231775" marR="5588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Il </a:t>
            </a:r>
            <a:r>
              <a:rPr sz="1800" spc="-5" dirty="0">
                <a:latin typeface="Times New Roman"/>
                <a:cs typeface="Times New Roman"/>
              </a:rPr>
              <a:t>s’agit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d’un</a:t>
            </a:r>
            <a:r>
              <a:rPr sz="1800" spc="-5" dirty="0">
                <a:latin typeface="Times New Roman"/>
                <a:cs typeface="Times New Roman"/>
              </a:rPr>
              <a:t> système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de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cotation</a:t>
            </a:r>
            <a:r>
              <a:rPr sz="18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de</a:t>
            </a:r>
            <a:r>
              <a:rPr sz="18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6F2F9F"/>
                </a:solidFill>
                <a:latin typeface="Times New Roman"/>
                <a:cs typeface="Times New Roman"/>
              </a:rPr>
              <a:t>la</a:t>
            </a:r>
            <a:r>
              <a:rPr sz="18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 qualité</a:t>
            </a:r>
            <a:r>
              <a:rPr sz="18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du</a:t>
            </a:r>
            <a:r>
              <a:rPr sz="18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poisson</a:t>
            </a:r>
            <a:r>
              <a:rPr sz="18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cuit</a:t>
            </a:r>
            <a:r>
              <a:rPr sz="1800" b="1" spc="2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plus la</a:t>
            </a:r>
            <a:r>
              <a:rPr sz="1800" b="1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note</a:t>
            </a:r>
            <a:r>
              <a:rPr sz="1800" b="1" spc="5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est </a:t>
            </a:r>
            <a:r>
              <a:rPr sz="1800" b="1" spc="-434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élevée,</a:t>
            </a:r>
            <a:r>
              <a:rPr sz="1800" b="1" spc="15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AF4F"/>
                </a:solidFill>
                <a:latin typeface="Times New Roman"/>
                <a:cs typeface="Times New Roman"/>
              </a:rPr>
              <a:t>plus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AF4F"/>
                </a:solidFill>
                <a:latin typeface="Times New Roman"/>
                <a:cs typeface="Times New Roman"/>
              </a:rPr>
              <a:t>le</a:t>
            </a:r>
            <a:r>
              <a:rPr sz="1800" b="1" spc="10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poisson est</a:t>
            </a:r>
            <a:r>
              <a:rPr sz="1800" b="1" spc="5" dirty="0">
                <a:solidFill>
                  <a:srgbClr val="00AF4F"/>
                </a:solidFill>
                <a:latin typeface="Times New Roman"/>
                <a:cs typeface="Times New Roman"/>
              </a:rPr>
              <a:t> frais</a:t>
            </a:r>
            <a:r>
              <a:rPr sz="1800" spc="5" dirty="0">
                <a:latin typeface="Times New Roman"/>
                <a:cs typeface="Times New Roman"/>
              </a:rPr>
              <a:t>).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Il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existe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trois </a:t>
            </a:r>
            <a:r>
              <a:rPr sz="1800" dirty="0">
                <a:latin typeface="Times New Roman"/>
                <a:cs typeface="Times New Roman"/>
              </a:rPr>
              <a:t>tableaux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cotation</a:t>
            </a:r>
            <a:r>
              <a:rPr sz="1800" dirty="0">
                <a:latin typeface="Times New Roman"/>
                <a:cs typeface="Times New Roman"/>
              </a:rPr>
              <a:t> de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la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Torry</a:t>
            </a:r>
            <a:endParaRPr sz="1800">
              <a:latin typeface="Times New Roman"/>
              <a:cs typeface="Times New Roman"/>
            </a:endParaRPr>
          </a:p>
          <a:p>
            <a:pPr marL="231775" marR="14859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( </a:t>
            </a:r>
            <a:r>
              <a:rPr sz="1800" spc="-5" dirty="0">
                <a:latin typeface="Times New Roman"/>
                <a:cs typeface="Times New Roman"/>
              </a:rPr>
              <a:t>critères,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qualitatifs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et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notes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associées) </a:t>
            </a:r>
            <a:r>
              <a:rPr sz="1800" dirty="0">
                <a:latin typeface="Times New Roman"/>
                <a:cs typeface="Times New Roman"/>
              </a:rPr>
              <a:t>correspondant à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trois </a:t>
            </a:r>
            <a:r>
              <a:rPr sz="1800" dirty="0">
                <a:latin typeface="Times New Roman"/>
                <a:cs typeface="Times New Roman"/>
              </a:rPr>
              <a:t>groupes d’espèces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: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les</a:t>
            </a:r>
            <a:r>
              <a:rPr sz="1800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Times New Roman"/>
                <a:cs typeface="Times New Roman"/>
              </a:rPr>
              <a:t>poissons maigres,</a:t>
            </a:r>
            <a:r>
              <a:rPr sz="18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Times New Roman"/>
                <a:cs typeface="Times New Roman"/>
              </a:rPr>
              <a:t>semi-</a:t>
            </a:r>
            <a:r>
              <a:rPr sz="18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gras et</a:t>
            </a:r>
            <a:r>
              <a:rPr sz="18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gras.</a:t>
            </a:r>
            <a:endParaRPr sz="1800">
              <a:latin typeface="Times New Roman"/>
              <a:cs typeface="Times New Roman"/>
            </a:endParaRPr>
          </a:p>
          <a:p>
            <a:pPr marL="850900" indent="-457200">
              <a:lnSpc>
                <a:spcPct val="100000"/>
              </a:lnSpc>
              <a:spcBef>
                <a:spcPts val="60"/>
              </a:spcBef>
              <a:buFont typeface="Segoe UI Symbol"/>
              <a:buChar char="▪"/>
              <a:tabLst>
                <a:tab pos="850265" algn="l"/>
                <a:tab pos="850900" algn="l"/>
              </a:tabLst>
            </a:pP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2</a:t>
            </a:r>
            <a:r>
              <a:rPr sz="2100" b="1" u="heavy" spc="-7" baseline="27777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éme</a:t>
            </a:r>
            <a:r>
              <a:rPr sz="1400" b="1" spc="235" dirty="0">
                <a:latin typeface="Times New Roman"/>
                <a:cs typeface="Times New Roman"/>
              </a:rPr>
              <a:t>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méthode 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-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Méthode d’Indice 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</a:t>
            </a:r>
            <a:r>
              <a:rPr sz="2400" b="1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Qualité</a:t>
            </a:r>
            <a:r>
              <a:rPr sz="2400" b="1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(MIQ):</a:t>
            </a:r>
            <a:endParaRPr sz="2400">
              <a:latin typeface="Times New Roman"/>
              <a:cs typeface="Times New Roman"/>
            </a:endParaRPr>
          </a:p>
          <a:p>
            <a:pPr marL="50800" marR="57150">
              <a:lnSpc>
                <a:spcPct val="100000"/>
              </a:lnSpc>
              <a:spcBef>
                <a:spcPts val="2160"/>
              </a:spcBef>
            </a:pPr>
            <a:r>
              <a:rPr sz="1800" dirty="0">
                <a:latin typeface="Times New Roman"/>
                <a:cs typeface="Times New Roman"/>
              </a:rPr>
              <a:t>Il </a:t>
            </a:r>
            <a:r>
              <a:rPr sz="1800" spc="-5" dirty="0">
                <a:latin typeface="Times New Roman"/>
                <a:cs typeface="Times New Roman"/>
              </a:rPr>
              <a:t>s’agit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d’un</a:t>
            </a:r>
            <a:r>
              <a:rPr sz="1800" spc="-5" dirty="0">
                <a:latin typeface="Times New Roman"/>
                <a:cs typeface="Times New Roman"/>
              </a:rPr>
              <a:t> système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6F2F9F"/>
                </a:solidFill>
                <a:latin typeface="Times New Roman"/>
                <a:cs typeface="Times New Roman"/>
              </a:rPr>
              <a:t>cotation </a:t>
            </a:r>
            <a:r>
              <a:rPr sz="18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des défauts</a:t>
            </a:r>
            <a:r>
              <a:rPr sz="18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du</a:t>
            </a:r>
            <a:r>
              <a:rPr sz="18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poisson</a:t>
            </a:r>
            <a:r>
              <a:rPr sz="18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6F2F9F"/>
                </a:solidFill>
                <a:latin typeface="Times New Roman"/>
                <a:cs typeface="Times New Roman"/>
              </a:rPr>
              <a:t>cru</a:t>
            </a:r>
            <a:r>
              <a:rPr sz="18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plus </a:t>
            </a:r>
            <a:r>
              <a:rPr sz="1800" b="1" dirty="0">
                <a:solidFill>
                  <a:srgbClr val="00AF4F"/>
                </a:solidFill>
                <a:latin typeface="Times New Roman"/>
                <a:cs typeface="Times New Roman"/>
              </a:rPr>
              <a:t>la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note</a:t>
            </a:r>
            <a:r>
              <a:rPr sz="1800" b="1" spc="5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est </a:t>
            </a:r>
            <a:r>
              <a:rPr sz="1800" b="1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élevée,</a:t>
            </a:r>
            <a:r>
              <a:rPr sz="1800" b="1" spc="5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moins</a:t>
            </a:r>
            <a:r>
              <a:rPr sz="1800" b="1" spc="10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le</a:t>
            </a:r>
            <a:r>
              <a:rPr sz="1800" b="1" spc="5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poisson</a:t>
            </a:r>
            <a:r>
              <a:rPr sz="1800" b="1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est</a:t>
            </a:r>
            <a:r>
              <a:rPr sz="1800" b="1" spc="10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AF4F"/>
                </a:solidFill>
                <a:latin typeface="Times New Roman"/>
                <a:cs typeface="Times New Roman"/>
              </a:rPr>
              <a:t>frais</a:t>
            </a:r>
            <a:r>
              <a:rPr sz="1800" dirty="0">
                <a:latin typeface="Times New Roman"/>
                <a:cs typeface="Times New Roman"/>
              </a:rPr>
              <a:t>).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L’addition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notes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obtenues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pour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chaque </a:t>
            </a:r>
            <a:r>
              <a:rPr sz="1800" dirty="0">
                <a:latin typeface="Times New Roman"/>
                <a:cs typeface="Times New Roman"/>
              </a:rPr>
              <a:t> critères donne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un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score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global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appelé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Index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qualité(QI),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pour </a:t>
            </a:r>
            <a:r>
              <a:rPr sz="1800" spc="-5" dirty="0">
                <a:latin typeface="Times New Roman"/>
                <a:cs typeface="Times New Roman"/>
              </a:rPr>
              <a:t>plusieurs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espèces, </a:t>
            </a:r>
            <a:r>
              <a:rPr sz="1800" dirty="0">
                <a:latin typeface="Times New Roman"/>
                <a:cs typeface="Times New Roman"/>
              </a:rPr>
              <a:t> des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courbes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calibration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ont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été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établies.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grand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intérêt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cette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méthode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est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 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pouvoir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estimer</a:t>
            </a:r>
            <a:r>
              <a:rPr sz="1800" dirty="0">
                <a:latin typeface="Times New Roman"/>
                <a:cs typeface="Times New Roman"/>
              </a:rPr>
              <a:t> la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durée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vie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d’un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produit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conservé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sous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glace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grâce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à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son </a:t>
            </a:r>
            <a:r>
              <a:rPr sz="1800" dirty="0">
                <a:latin typeface="Times New Roman"/>
                <a:cs typeface="Times New Roman"/>
              </a:rPr>
              <a:t>index.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3939" y="873760"/>
            <a:ext cx="7632700" cy="5829300"/>
          </a:xfrm>
          <a:prstGeom prst="rect">
            <a:avLst/>
          </a:prstGeom>
        </p:spPr>
      </p:pic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24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79070" y="187960"/>
            <a:ext cx="8785860" cy="6192520"/>
          </a:xfrm>
          <a:custGeom>
            <a:avLst/>
            <a:gdLst/>
            <a:ahLst/>
            <a:cxnLst/>
            <a:rect l="l" t="t" r="r" b="b"/>
            <a:pathLst>
              <a:path w="8785860" h="6192520">
                <a:moveTo>
                  <a:pt x="8785860" y="0"/>
                </a:moveTo>
                <a:lnTo>
                  <a:pt x="0" y="0"/>
                </a:lnTo>
                <a:lnTo>
                  <a:pt x="0" y="6192520"/>
                </a:lnTo>
                <a:lnTo>
                  <a:pt x="4392930" y="6192520"/>
                </a:lnTo>
                <a:lnTo>
                  <a:pt x="8785860" y="6192520"/>
                </a:lnTo>
                <a:lnTo>
                  <a:pt x="87858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787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Méthodes </a:t>
            </a:r>
            <a:r>
              <a:rPr spc="-25" dirty="0"/>
              <a:t>d’analyse</a:t>
            </a:r>
            <a:r>
              <a:rPr spc="-20" dirty="0"/>
              <a:t> </a:t>
            </a:r>
            <a:r>
              <a:rPr spc="-5" dirty="0"/>
              <a:t>de</a:t>
            </a:r>
            <a:r>
              <a:rPr spc="-20" dirty="0"/>
              <a:t> </a:t>
            </a:r>
            <a:r>
              <a:rPr spc="-15" dirty="0"/>
              <a:t>fraicheur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179070" y="260350"/>
            <a:ext cx="8764270" cy="5857240"/>
            <a:chOff x="179070" y="260350"/>
            <a:chExt cx="8764270" cy="5857240"/>
          </a:xfrm>
        </p:grpSpPr>
        <p:sp>
          <p:nvSpPr>
            <p:cNvPr id="12" name="object 12"/>
            <p:cNvSpPr/>
            <p:nvPr/>
          </p:nvSpPr>
          <p:spPr>
            <a:xfrm>
              <a:off x="269240" y="1238250"/>
              <a:ext cx="685800" cy="0"/>
            </a:xfrm>
            <a:custGeom>
              <a:avLst/>
              <a:gdLst/>
              <a:ahLst/>
              <a:cxnLst/>
              <a:rect l="l" t="t" r="r" b="b"/>
              <a:pathLst>
                <a:path w="685800">
                  <a:moveTo>
                    <a:pt x="0" y="0"/>
                  </a:moveTo>
                  <a:lnTo>
                    <a:pt x="685800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9070" y="260350"/>
              <a:ext cx="1223010" cy="585724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44550" y="692149"/>
              <a:ext cx="8098790" cy="2677160"/>
            </a:xfrm>
            <a:custGeom>
              <a:avLst/>
              <a:gdLst/>
              <a:ahLst/>
              <a:cxnLst/>
              <a:rect l="l" t="t" r="r" b="b"/>
              <a:pathLst>
                <a:path w="8098790" h="2677160">
                  <a:moveTo>
                    <a:pt x="8098790" y="0"/>
                  </a:moveTo>
                  <a:lnTo>
                    <a:pt x="538480" y="0"/>
                  </a:lnTo>
                  <a:lnTo>
                    <a:pt x="538480" y="648970"/>
                  </a:lnTo>
                  <a:lnTo>
                    <a:pt x="0" y="648970"/>
                  </a:lnTo>
                  <a:lnTo>
                    <a:pt x="0" y="2677160"/>
                  </a:lnTo>
                  <a:lnTo>
                    <a:pt x="3996690" y="2677160"/>
                  </a:lnTo>
                  <a:lnTo>
                    <a:pt x="7992110" y="2677160"/>
                  </a:lnTo>
                  <a:lnTo>
                    <a:pt x="7992110" y="836930"/>
                  </a:lnTo>
                  <a:lnTo>
                    <a:pt x="8098790" y="836930"/>
                  </a:lnTo>
                  <a:lnTo>
                    <a:pt x="80987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1070" y="2156460"/>
              <a:ext cx="63500" cy="1524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48689" y="3285489"/>
              <a:ext cx="7992109" cy="2159000"/>
            </a:xfrm>
            <a:custGeom>
              <a:avLst/>
              <a:gdLst/>
              <a:ahLst/>
              <a:cxnLst/>
              <a:rect l="l" t="t" r="r" b="b"/>
              <a:pathLst>
                <a:path w="7992109" h="2159000">
                  <a:moveTo>
                    <a:pt x="7992109" y="0"/>
                  </a:moveTo>
                  <a:lnTo>
                    <a:pt x="0" y="0"/>
                  </a:lnTo>
                  <a:lnTo>
                    <a:pt x="0" y="2159000"/>
                  </a:lnTo>
                  <a:lnTo>
                    <a:pt x="3996690" y="2159000"/>
                  </a:lnTo>
                  <a:lnTo>
                    <a:pt x="7992109" y="2159000"/>
                  </a:lnTo>
                  <a:lnTo>
                    <a:pt x="79921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38859" y="3835400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>
                  <a:moveTo>
                    <a:pt x="0" y="0"/>
                  </a:moveTo>
                  <a:lnTo>
                    <a:pt x="5841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988060" y="725170"/>
            <a:ext cx="7801609" cy="452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0915" marR="140970" indent="-970915">
              <a:lnSpc>
                <a:spcPct val="100000"/>
              </a:lnSpc>
              <a:spcBef>
                <a:spcPts val="100"/>
              </a:spcBef>
              <a:buFont typeface="Segoe UI Symbol"/>
              <a:buChar char="▪"/>
              <a:tabLst>
                <a:tab pos="970915" algn="l"/>
                <a:tab pos="971550" algn="l"/>
              </a:tabLst>
            </a:pPr>
            <a:r>
              <a:rPr sz="1800" spc="-5" dirty="0">
                <a:latin typeface="Times New Roman"/>
                <a:cs typeface="Times New Roman"/>
              </a:rPr>
              <a:t>Pendant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les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cinquante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dernières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années,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plusieurs </a:t>
            </a:r>
            <a:r>
              <a:rPr sz="1800" spc="-5" dirty="0">
                <a:latin typeface="Times New Roman"/>
                <a:cs typeface="Times New Roman"/>
              </a:rPr>
              <a:t>schémas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ont</a:t>
            </a:r>
            <a:r>
              <a:rPr sz="1800" dirty="0">
                <a:latin typeface="Times New Roman"/>
                <a:cs typeface="Times New Roman"/>
              </a:rPr>
              <a:t> été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mis </a:t>
            </a:r>
            <a:r>
              <a:rPr sz="1800" spc="-5" dirty="0">
                <a:latin typeface="Times New Roman"/>
                <a:cs typeface="Times New Roman"/>
              </a:rPr>
              <a:t>au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point pour </a:t>
            </a:r>
            <a:r>
              <a:rPr sz="1800" spc="-5" dirty="0">
                <a:latin typeface="Times New Roman"/>
                <a:cs typeface="Times New Roman"/>
              </a:rPr>
              <a:t>l’analyse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sensorielle</a:t>
            </a:r>
            <a:r>
              <a:rPr sz="1800" dirty="0">
                <a:latin typeface="Times New Roman"/>
                <a:cs typeface="Times New Roman"/>
              </a:rPr>
              <a:t> du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poisson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cru.</a:t>
            </a:r>
            <a:endParaRPr sz="1800">
              <a:latin typeface="Times New Roman"/>
              <a:cs typeface="Times New Roman"/>
            </a:endParaRPr>
          </a:p>
          <a:p>
            <a:pPr marL="697230" indent="-342900">
              <a:lnSpc>
                <a:spcPct val="100000"/>
              </a:lnSpc>
              <a:spcBef>
                <a:spcPts val="780"/>
              </a:spcBef>
              <a:buFont typeface="Segoe UI Symbol"/>
              <a:buChar char="▪"/>
              <a:tabLst>
                <a:tab pos="696595" algn="l"/>
                <a:tab pos="697230" algn="l"/>
              </a:tabLst>
            </a:pPr>
            <a:r>
              <a:rPr sz="2400" b="1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2100" b="1" u="heavy" spc="-15" baseline="27777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er</a:t>
            </a:r>
            <a:r>
              <a:rPr sz="1400" b="1" spc="240" dirty="0">
                <a:latin typeface="Times New Roman"/>
                <a:cs typeface="Times New Roman"/>
              </a:rPr>
              <a:t>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méthode-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réalisée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par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la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Torry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Research Station</a:t>
            </a:r>
            <a:endParaRPr sz="2400">
              <a:latin typeface="Times New Roman"/>
              <a:cs typeface="Times New Roman"/>
            </a:endParaRPr>
          </a:p>
          <a:p>
            <a:pPr marL="2600960">
              <a:lnSpc>
                <a:spcPct val="100000"/>
              </a:lnSpc>
            </a:pP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(Shewan</a:t>
            </a:r>
            <a:r>
              <a:rPr sz="2400" b="1" u="heavy" spc="-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et</a:t>
            </a:r>
            <a:r>
              <a:rPr sz="2400" b="1" i="1" u="heavy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al.,</a:t>
            </a:r>
            <a:r>
              <a:rPr sz="2400" b="1" i="1" u="heavy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1953):</a:t>
            </a:r>
            <a:endParaRPr sz="2400">
              <a:latin typeface="Times New Roman"/>
              <a:cs typeface="Times New Roman"/>
            </a:endParaRPr>
          </a:p>
          <a:p>
            <a:pPr marL="231775" marR="5588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Il </a:t>
            </a:r>
            <a:r>
              <a:rPr sz="1800" spc="-5" dirty="0">
                <a:latin typeface="Times New Roman"/>
                <a:cs typeface="Times New Roman"/>
              </a:rPr>
              <a:t>s’agit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d’un</a:t>
            </a:r>
            <a:r>
              <a:rPr sz="1800" spc="-5" dirty="0">
                <a:latin typeface="Times New Roman"/>
                <a:cs typeface="Times New Roman"/>
              </a:rPr>
              <a:t> système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de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cotation</a:t>
            </a:r>
            <a:r>
              <a:rPr sz="18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de</a:t>
            </a:r>
            <a:r>
              <a:rPr sz="18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6F2F9F"/>
                </a:solidFill>
                <a:latin typeface="Times New Roman"/>
                <a:cs typeface="Times New Roman"/>
              </a:rPr>
              <a:t>la</a:t>
            </a:r>
            <a:r>
              <a:rPr sz="18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 qualité</a:t>
            </a:r>
            <a:r>
              <a:rPr sz="18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du</a:t>
            </a:r>
            <a:r>
              <a:rPr sz="18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poisson</a:t>
            </a:r>
            <a:r>
              <a:rPr sz="18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cuit</a:t>
            </a:r>
            <a:r>
              <a:rPr sz="1800" b="1" spc="2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plus la</a:t>
            </a:r>
            <a:r>
              <a:rPr sz="1800" b="1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note</a:t>
            </a:r>
            <a:r>
              <a:rPr sz="1800" b="1" spc="5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est </a:t>
            </a:r>
            <a:r>
              <a:rPr sz="1800" b="1" spc="-434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élevée,</a:t>
            </a:r>
            <a:r>
              <a:rPr sz="1800" b="1" spc="15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AF4F"/>
                </a:solidFill>
                <a:latin typeface="Times New Roman"/>
                <a:cs typeface="Times New Roman"/>
              </a:rPr>
              <a:t>plus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AF4F"/>
                </a:solidFill>
                <a:latin typeface="Times New Roman"/>
                <a:cs typeface="Times New Roman"/>
              </a:rPr>
              <a:t>le</a:t>
            </a:r>
            <a:r>
              <a:rPr sz="1800" b="1" spc="10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poisson est</a:t>
            </a:r>
            <a:r>
              <a:rPr sz="1800" b="1" spc="5" dirty="0">
                <a:solidFill>
                  <a:srgbClr val="00AF4F"/>
                </a:solidFill>
                <a:latin typeface="Times New Roman"/>
                <a:cs typeface="Times New Roman"/>
              </a:rPr>
              <a:t> frais</a:t>
            </a:r>
            <a:r>
              <a:rPr sz="1800" spc="5" dirty="0">
                <a:latin typeface="Times New Roman"/>
                <a:cs typeface="Times New Roman"/>
              </a:rPr>
              <a:t>).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Il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existe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trois </a:t>
            </a:r>
            <a:r>
              <a:rPr sz="1800" dirty="0">
                <a:latin typeface="Times New Roman"/>
                <a:cs typeface="Times New Roman"/>
              </a:rPr>
              <a:t>tableaux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cotation</a:t>
            </a:r>
            <a:r>
              <a:rPr sz="1800" dirty="0">
                <a:latin typeface="Times New Roman"/>
                <a:cs typeface="Times New Roman"/>
              </a:rPr>
              <a:t> de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la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Torry</a:t>
            </a:r>
            <a:endParaRPr sz="1800">
              <a:latin typeface="Times New Roman"/>
              <a:cs typeface="Times New Roman"/>
            </a:endParaRPr>
          </a:p>
          <a:p>
            <a:pPr marL="231775" marR="14859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( </a:t>
            </a:r>
            <a:r>
              <a:rPr sz="1800" spc="-5" dirty="0">
                <a:latin typeface="Times New Roman"/>
                <a:cs typeface="Times New Roman"/>
              </a:rPr>
              <a:t>critères,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qualitatifs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et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notes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associées) </a:t>
            </a:r>
            <a:r>
              <a:rPr sz="1800" dirty="0">
                <a:latin typeface="Times New Roman"/>
                <a:cs typeface="Times New Roman"/>
              </a:rPr>
              <a:t>correspondant à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trois </a:t>
            </a:r>
            <a:r>
              <a:rPr sz="1800" dirty="0">
                <a:latin typeface="Times New Roman"/>
                <a:cs typeface="Times New Roman"/>
              </a:rPr>
              <a:t>groupes d’espèces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: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les</a:t>
            </a:r>
            <a:r>
              <a:rPr sz="1800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Times New Roman"/>
                <a:cs typeface="Times New Roman"/>
              </a:rPr>
              <a:t>poissons maigres,</a:t>
            </a:r>
            <a:r>
              <a:rPr sz="18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Times New Roman"/>
                <a:cs typeface="Times New Roman"/>
              </a:rPr>
              <a:t>semi-</a:t>
            </a:r>
            <a:r>
              <a:rPr sz="18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gras et</a:t>
            </a:r>
            <a:r>
              <a:rPr sz="18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gras.</a:t>
            </a:r>
            <a:endParaRPr sz="1800">
              <a:latin typeface="Times New Roman"/>
              <a:cs typeface="Times New Roman"/>
            </a:endParaRPr>
          </a:p>
          <a:p>
            <a:pPr marL="850900" indent="-457200">
              <a:lnSpc>
                <a:spcPct val="100000"/>
              </a:lnSpc>
              <a:spcBef>
                <a:spcPts val="60"/>
              </a:spcBef>
              <a:buFont typeface="Segoe UI Symbol"/>
              <a:buChar char="▪"/>
              <a:tabLst>
                <a:tab pos="850265" algn="l"/>
                <a:tab pos="850900" algn="l"/>
              </a:tabLst>
            </a:pP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2</a:t>
            </a:r>
            <a:r>
              <a:rPr sz="2100" b="1" u="heavy" spc="-7" baseline="27777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éme</a:t>
            </a:r>
            <a:r>
              <a:rPr sz="1400" b="1" spc="235" dirty="0">
                <a:latin typeface="Times New Roman"/>
                <a:cs typeface="Times New Roman"/>
              </a:rPr>
              <a:t>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méthode 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-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Méthode d’Indice 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</a:t>
            </a:r>
            <a:r>
              <a:rPr sz="2400" b="1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Qualité</a:t>
            </a:r>
            <a:r>
              <a:rPr sz="2400" b="1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(MIQ):</a:t>
            </a:r>
            <a:endParaRPr sz="2400">
              <a:latin typeface="Times New Roman"/>
              <a:cs typeface="Times New Roman"/>
            </a:endParaRPr>
          </a:p>
          <a:p>
            <a:pPr marL="50800" marR="57150">
              <a:lnSpc>
                <a:spcPct val="100000"/>
              </a:lnSpc>
              <a:spcBef>
                <a:spcPts val="2160"/>
              </a:spcBef>
            </a:pPr>
            <a:r>
              <a:rPr sz="1800" dirty="0">
                <a:latin typeface="Times New Roman"/>
                <a:cs typeface="Times New Roman"/>
              </a:rPr>
              <a:t>Il </a:t>
            </a:r>
            <a:r>
              <a:rPr sz="1800" spc="-5" dirty="0">
                <a:latin typeface="Times New Roman"/>
                <a:cs typeface="Times New Roman"/>
              </a:rPr>
              <a:t>s’agit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d’un</a:t>
            </a:r>
            <a:r>
              <a:rPr sz="1800" spc="-5" dirty="0">
                <a:latin typeface="Times New Roman"/>
                <a:cs typeface="Times New Roman"/>
              </a:rPr>
              <a:t> système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6F2F9F"/>
                </a:solidFill>
                <a:latin typeface="Times New Roman"/>
                <a:cs typeface="Times New Roman"/>
              </a:rPr>
              <a:t>cotation </a:t>
            </a:r>
            <a:r>
              <a:rPr sz="18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des défauts</a:t>
            </a:r>
            <a:r>
              <a:rPr sz="18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du</a:t>
            </a:r>
            <a:r>
              <a:rPr sz="18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poisson</a:t>
            </a:r>
            <a:r>
              <a:rPr sz="18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6F2F9F"/>
                </a:solidFill>
                <a:latin typeface="Times New Roman"/>
                <a:cs typeface="Times New Roman"/>
              </a:rPr>
              <a:t>cru</a:t>
            </a:r>
            <a:r>
              <a:rPr sz="18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plus </a:t>
            </a:r>
            <a:r>
              <a:rPr sz="1800" b="1" dirty="0">
                <a:solidFill>
                  <a:srgbClr val="00AF4F"/>
                </a:solidFill>
                <a:latin typeface="Times New Roman"/>
                <a:cs typeface="Times New Roman"/>
              </a:rPr>
              <a:t>la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note</a:t>
            </a:r>
            <a:r>
              <a:rPr sz="1800" b="1" spc="5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est </a:t>
            </a:r>
            <a:r>
              <a:rPr sz="1800" b="1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élevée,</a:t>
            </a:r>
            <a:r>
              <a:rPr sz="1800" b="1" spc="5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moins</a:t>
            </a:r>
            <a:r>
              <a:rPr sz="1800" b="1" spc="10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le</a:t>
            </a:r>
            <a:r>
              <a:rPr sz="1800" b="1" spc="5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poisson</a:t>
            </a:r>
            <a:r>
              <a:rPr sz="1800" b="1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AF4F"/>
                </a:solidFill>
                <a:latin typeface="Times New Roman"/>
                <a:cs typeface="Times New Roman"/>
              </a:rPr>
              <a:t>est</a:t>
            </a:r>
            <a:r>
              <a:rPr sz="1800" b="1" spc="10" dirty="0">
                <a:solidFill>
                  <a:srgbClr val="00AF4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AF4F"/>
                </a:solidFill>
                <a:latin typeface="Times New Roman"/>
                <a:cs typeface="Times New Roman"/>
              </a:rPr>
              <a:t>frais</a:t>
            </a:r>
            <a:r>
              <a:rPr sz="1800" dirty="0">
                <a:latin typeface="Times New Roman"/>
                <a:cs typeface="Times New Roman"/>
              </a:rPr>
              <a:t>).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L’addition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notes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obtenues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pour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chaque </a:t>
            </a:r>
            <a:r>
              <a:rPr sz="1800" dirty="0">
                <a:latin typeface="Times New Roman"/>
                <a:cs typeface="Times New Roman"/>
              </a:rPr>
              <a:t> critères donne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un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score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global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appelé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Index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qualité(QI),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pour </a:t>
            </a:r>
            <a:r>
              <a:rPr sz="1800" spc="-5" dirty="0">
                <a:latin typeface="Times New Roman"/>
                <a:cs typeface="Times New Roman"/>
              </a:rPr>
              <a:t>plusieurs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espèces, </a:t>
            </a:r>
            <a:r>
              <a:rPr sz="1800" dirty="0">
                <a:latin typeface="Times New Roman"/>
                <a:cs typeface="Times New Roman"/>
              </a:rPr>
              <a:t> des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courbes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calibration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ont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été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établies.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grand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intérêt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cette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méthode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est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 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pouvoir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estimer</a:t>
            </a:r>
            <a:r>
              <a:rPr sz="1800" dirty="0">
                <a:latin typeface="Times New Roman"/>
                <a:cs typeface="Times New Roman"/>
              </a:rPr>
              <a:t> la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durée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vie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d’un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produit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conservé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sous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glace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grâce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à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son </a:t>
            </a:r>
            <a:r>
              <a:rPr sz="1800" dirty="0">
                <a:latin typeface="Times New Roman"/>
                <a:cs typeface="Times New Roman"/>
              </a:rPr>
              <a:t>index.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51459" y="732790"/>
            <a:ext cx="8816340" cy="5970270"/>
            <a:chOff x="251459" y="732790"/>
            <a:chExt cx="8816340" cy="5970270"/>
          </a:xfrm>
        </p:grpSpPr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3940" y="873760"/>
              <a:ext cx="7632700" cy="58293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1459" y="732790"/>
              <a:ext cx="8816340" cy="5391150"/>
            </a:xfrm>
            <a:prstGeom prst="rect">
              <a:avLst/>
            </a:prstGeom>
          </p:spPr>
        </p:pic>
      </p:grp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26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5" name="object 5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5060" y="476250"/>
            <a:ext cx="7200900" cy="5833110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77519" y="71119"/>
            <a:ext cx="4228465" cy="29972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00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L’échantillon</a:t>
            </a:r>
            <a:r>
              <a:rPr sz="1800" spc="-10" dirty="0">
                <a:solidFill>
                  <a:srgbClr val="FF00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00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de</a:t>
            </a:r>
            <a:r>
              <a:rPr sz="1800" dirty="0">
                <a:solidFill>
                  <a:srgbClr val="FF00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00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l’atelier</a:t>
            </a:r>
            <a:r>
              <a:rPr sz="1800" dirty="0">
                <a:solidFill>
                  <a:srgbClr val="FF00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00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N°</a:t>
            </a:r>
            <a:r>
              <a:rPr sz="1800" dirty="0">
                <a:solidFill>
                  <a:srgbClr val="FF00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04 : </a:t>
            </a:r>
            <a:r>
              <a:rPr sz="1800" spc="-5" dirty="0">
                <a:solidFill>
                  <a:srgbClr val="FF00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la</a:t>
            </a:r>
            <a:r>
              <a:rPr sz="1800" dirty="0">
                <a:solidFill>
                  <a:srgbClr val="FF00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00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Sardine</a:t>
            </a:r>
            <a:endParaRPr sz="180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6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810250" y="0"/>
            <a:ext cx="31889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 </a:t>
            </a:r>
            <a:r>
              <a:rPr sz="1200" b="1" i="1" dirty="0">
                <a:latin typeface="Times New Roman"/>
                <a:cs typeface="Times New Roman"/>
              </a:rPr>
              <a:t>laits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et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produits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laitiers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5" name="object 5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0" y="228600"/>
            <a:ext cx="9144000" cy="50526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3200" spc="-5" dirty="0" smtClean="0">
                <a:solidFill>
                  <a:srgbClr val="FF0000"/>
                </a:solidFill>
                <a:uFill>
                  <a:solidFill>
                    <a:srgbClr val="FFFF00"/>
                  </a:solidFill>
                </a:uFill>
                <a:latin typeface="+mn-lt"/>
                <a:cs typeface="Times New Roman"/>
              </a:rPr>
              <a:t>Analyse de la fraicheur des espèces de fruits de mer</a:t>
            </a:r>
            <a:endParaRPr sz="3200">
              <a:solidFill>
                <a:srgbClr val="FF0000"/>
              </a:solidFill>
              <a:latin typeface="+mn-lt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914400"/>
            <a:ext cx="4572000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fr-FR" b="1" dirty="0"/>
              <a:t>Pour les poissons</a:t>
            </a:r>
            <a:r>
              <a:rPr lang="fr-FR" dirty="0"/>
              <a:t>, l'aspect de la chair et l'odeur permettent également d'apprécier la fraîcheur. S'ils sont éviscérés, il est possible d'examiner le </a:t>
            </a:r>
            <a:r>
              <a:rPr lang="fr-FR" b="1" dirty="0"/>
              <a:t>péritoine*</a:t>
            </a:r>
            <a:r>
              <a:rPr lang="fr-FR" dirty="0"/>
              <a:t>.</a:t>
            </a:r>
          </a:p>
          <a:p>
            <a:r>
              <a:rPr lang="fr-FR" dirty="0"/>
              <a:t>Pour déterminer la fraîcheur d'un poisson cuit, ce sont des critères de goût et d'odeur qui sont utilisés.</a:t>
            </a:r>
          </a:p>
        </p:txBody>
      </p:sp>
      <p:pic>
        <p:nvPicPr>
          <p:cNvPr id="2055" name="image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3276600"/>
            <a:ext cx="3657600" cy="1600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054" name="image6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5334000"/>
            <a:ext cx="3813478" cy="1524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5486400"/>
            <a:ext cx="4724400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000" dirty="0">
                <a:latin typeface="Arial" pitchFamily="34" charset="0"/>
                <a:ea typeface="Arial MT"/>
                <a:cs typeface="Arial MT"/>
              </a:rPr>
              <a:t>Pour les céphalopodes, l'aspect de la chair et l'odeur permettent également d'apprécier la fraîcheur.</a:t>
            </a:r>
          </a:p>
        </p:txBody>
      </p:sp>
      <p:pic>
        <p:nvPicPr>
          <p:cNvPr id="28" name="image4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05400" y="914400"/>
            <a:ext cx="3810000" cy="1981200"/>
          </a:xfrm>
          <a:prstGeom prst="rect">
            <a:avLst/>
          </a:prstGeom>
        </p:spPr>
      </p:pic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0" y="3962400"/>
            <a:ext cx="5029200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MT"/>
                <a:cs typeface="Arial MT"/>
              </a:rPr>
              <a:t>Dans le cas de la crevette nordique (</a:t>
            </a:r>
            <a:r>
              <a:rPr kumimoji="0" lang="fr-FR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MT"/>
                <a:cs typeface="Arial MT"/>
              </a:rPr>
              <a:t>Pandalus</a:t>
            </a:r>
            <a:r>
              <a:rPr kumimoji="0" lang="fr-FR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MT"/>
                <a:cs typeface="Arial MT"/>
              </a:rPr>
              <a:t> </a:t>
            </a:r>
            <a:r>
              <a:rPr kumimoji="0" lang="fr-FR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MT"/>
                <a:cs typeface="Arial MT"/>
              </a:rPr>
              <a:t>borealis</a:t>
            </a:r>
            <a:r>
              <a:rPr kumimoji="0" 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MT"/>
                <a:cs typeface="Arial MT"/>
              </a:rPr>
              <a:t>), si elle porte des œufs, leur couleur peut être un bon indicateur de fraîcheur.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15"/>
          <p:cNvSpPr>
            <a:spLocks noChangeArrowheads="1"/>
          </p:cNvSpPr>
          <p:nvPr/>
        </p:nvSpPr>
        <p:spPr bwMode="auto">
          <a:xfrm>
            <a:off x="0" y="3352800"/>
            <a:ext cx="4876800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MT"/>
                <a:cs typeface="Arial MT"/>
              </a:rPr>
              <a:t>Pour les crustacés</a:t>
            </a:r>
            <a:r>
              <a:rPr kumimoji="0" 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MT"/>
                <a:cs typeface="Arial MT"/>
              </a:rPr>
              <a:t>, l'odeur permet également d'apprécier la fraîcheur.</a:t>
            </a:r>
            <a:endParaRPr kumimoji="0" lang="fr-F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7817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Analyse</a:t>
            </a:r>
            <a:r>
              <a:rPr dirty="0"/>
              <a:t> </a:t>
            </a:r>
            <a:r>
              <a:rPr spc="-5" dirty="0"/>
              <a:t>sensorielle</a:t>
            </a:r>
            <a:r>
              <a:rPr dirty="0"/>
              <a:t> </a:t>
            </a:r>
            <a:r>
              <a:rPr spc="-5" dirty="0"/>
              <a:t>des </a:t>
            </a:r>
            <a:r>
              <a:rPr dirty="0"/>
              <a:t>laits</a:t>
            </a:r>
            <a:r>
              <a:rPr spc="5" dirty="0"/>
              <a:t> </a:t>
            </a:r>
            <a:r>
              <a:rPr spc="-5" dirty="0"/>
              <a:t>et</a:t>
            </a:r>
            <a:r>
              <a:rPr dirty="0"/>
              <a:t> </a:t>
            </a:r>
            <a:r>
              <a:rPr spc="-5" dirty="0"/>
              <a:t>des</a:t>
            </a:r>
            <a:r>
              <a:rPr spc="5" dirty="0"/>
              <a:t> </a:t>
            </a:r>
            <a:r>
              <a:rPr dirty="0"/>
              <a:t>produits</a:t>
            </a:r>
            <a:r>
              <a:rPr spc="5" dirty="0"/>
              <a:t> </a:t>
            </a:r>
            <a:r>
              <a:rPr spc="-5" dirty="0"/>
              <a:t>laitiers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609600"/>
            <a:ext cx="8382000" cy="483209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MT"/>
                <a:cs typeface="Arial MT"/>
              </a:rPr>
              <a:t>Le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Arial MT"/>
                <a:cs typeface="Arial MT"/>
                <a:hlinkClick r:id="rId2"/>
              </a:rPr>
              <a:t>règlement européen (CE) n° 2406/96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Arial MT"/>
                <a:cs typeface="Arial MT"/>
              </a:rPr>
              <a:t>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MT"/>
                <a:cs typeface="Arial MT"/>
              </a:rPr>
              <a:t>définit plusieurs catégories de fraîcheur en fonction des espèces considérées :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MT"/>
                <a:cs typeface="Arial MT"/>
              </a:rPr>
              <a:t>-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MT"/>
                <a:cs typeface="Arial MT"/>
              </a:rPr>
              <a:t>poissons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MT"/>
                <a:cs typeface="Arial MT"/>
              </a:rPr>
              <a:t>: trois catégories (Extra, A, B) sont décrites pour trois groupes de poissons : les poissons blancs, les poissons bleus et les 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FF9900"/>
                </a:solidFill>
                <a:effectLst/>
                <a:latin typeface="Arial" pitchFamily="34" charset="0"/>
                <a:ea typeface="Arial MT"/>
                <a:cs typeface="Arial MT"/>
              </a:rPr>
              <a:t>sélaciens*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MT"/>
                <a:cs typeface="Arial MT"/>
              </a:rPr>
              <a:t>(élasmobranches).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MT"/>
                <a:cs typeface="Arial MT"/>
              </a:rPr>
              <a:t>-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MT"/>
                <a:cs typeface="Arial MT"/>
              </a:rPr>
              <a:t>crustacés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MT"/>
                <a:cs typeface="Arial MT"/>
              </a:rPr>
              <a:t>: trois catégories (Extra, A, B) pour les langoustines, deux pour les crevettes (Extra et A).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MT"/>
                <a:cs typeface="Arial MT"/>
              </a:rPr>
              <a:t>-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MT"/>
                <a:cs typeface="Arial MT"/>
              </a:rPr>
              <a:t>céphalopodes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MT"/>
                <a:cs typeface="Arial MT"/>
              </a:rPr>
              <a:t>: trois catégories (Extra, A, B) sont décrites.</a:t>
            </a:r>
            <a:endParaRPr kumimoji="0" lang="fr-FR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359" y="476250"/>
            <a:ext cx="8280400" cy="583184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4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7817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Analyse</a:t>
            </a:r>
            <a:r>
              <a:rPr dirty="0"/>
              <a:t> </a:t>
            </a:r>
            <a:r>
              <a:rPr spc="-5" dirty="0"/>
              <a:t>sensorielle</a:t>
            </a:r>
            <a:r>
              <a:rPr dirty="0"/>
              <a:t> </a:t>
            </a:r>
            <a:r>
              <a:rPr spc="-5" dirty="0"/>
              <a:t>des </a:t>
            </a:r>
            <a:r>
              <a:rPr dirty="0"/>
              <a:t>laits</a:t>
            </a:r>
            <a:r>
              <a:rPr spc="5" dirty="0"/>
              <a:t> </a:t>
            </a:r>
            <a:r>
              <a:rPr spc="-5" dirty="0"/>
              <a:t>et</a:t>
            </a:r>
            <a:r>
              <a:rPr dirty="0"/>
              <a:t> </a:t>
            </a:r>
            <a:r>
              <a:rPr spc="-5" dirty="0"/>
              <a:t>des</a:t>
            </a:r>
            <a:r>
              <a:rPr spc="5" dirty="0"/>
              <a:t> </a:t>
            </a:r>
            <a:r>
              <a:rPr dirty="0"/>
              <a:t>produits</a:t>
            </a:r>
            <a:r>
              <a:rPr spc="5" dirty="0"/>
              <a:t> </a:t>
            </a:r>
            <a:r>
              <a:rPr spc="-5" dirty="0"/>
              <a:t>laitiers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pic>
        <p:nvPicPr>
          <p:cNvPr id="56322" name="image7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105" y="1219200"/>
            <a:ext cx="2771895" cy="2482812"/>
          </a:xfrm>
          <a:prstGeom prst="rect">
            <a:avLst/>
          </a:prstGeom>
          <a:noFill/>
        </p:spPr>
      </p:pic>
      <p:sp>
        <p:nvSpPr>
          <p:cNvPr id="56321" name="Text Box 1"/>
          <p:cNvSpPr txBox="1">
            <a:spLocks noChangeArrowheads="1"/>
          </p:cNvSpPr>
          <p:nvPr/>
        </p:nvSpPr>
        <p:spPr bwMode="auto">
          <a:xfrm>
            <a:off x="2106613" y="533400"/>
            <a:ext cx="1397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Arial MT"/>
                <a:cs typeface="Arial MT"/>
              </a:rPr>
              <a:t>© Ifremer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1524000" y="228600"/>
            <a:ext cx="6477000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Pour les mollusques bivalves</a:t>
            </a: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1295400"/>
            <a:ext cx="6248400" cy="188199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MT"/>
                <a:cs typeface="Arial MT"/>
              </a:rPr>
              <a:t>Peu de critères précis existent pour déterminer la fraîcheur des coquillages. Les normes sanitaires applicables aux mollusques bivalves vivants sont décrites dans le règlement (CE) n° 853/2004.</a:t>
            </a: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886201"/>
            <a:ext cx="5907087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MT"/>
                <a:cs typeface="Arial MT"/>
              </a:rPr>
              <a:t>Les mollusques bivalves vivants doivent "posséder des caractéristiques organoleptiques liées à la fraîcheur et à la viabilité, incluant l'absence de souillure sur la coquille, une réponse adéquate à la percussion et une quantité normale de liquide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MT"/>
                <a:cs typeface="Arial MT"/>
              </a:rPr>
              <a:t>intervalvaire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MT"/>
                <a:cs typeface="Arial MT"/>
              </a:rPr>
              <a:t>".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7817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Analyse</a:t>
            </a:r>
            <a:r>
              <a:rPr dirty="0"/>
              <a:t> </a:t>
            </a:r>
            <a:r>
              <a:rPr spc="-5" dirty="0"/>
              <a:t>sensorielle</a:t>
            </a:r>
            <a:r>
              <a:rPr dirty="0"/>
              <a:t> </a:t>
            </a:r>
            <a:r>
              <a:rPr spc="-5" dirty="0"/>
              <a:t>des </a:t>
            </a:r>
            <a:r>
              <a:rPr dirty="0"/>
              <a:t>laits</a:t>
            </a:r>
            <a:r>
              <a:rPr spc="5" dirty="0"/>
              <a:t> </a:t>
            </a:r>
            <a:r>
              <a:rPr spc="-5" dirty="0"/>
              <a:t>et</a:t>
            </a:r>
            <a:r>
              <a:rPr dirty="0"/>
              <a:t> </a:t>
            </a:r>
            <a:r>
              <a:rPr spc="-5" dirty="0"/>
              <a:t>des</a:t>
            </a:r>
            <a:r>
              <a:rPr spc="5" dirty="0"/>
              <a:t> </a:t>
            </a:r>
            <a:r>
              <a:rPr dirty="0"/>
              <a:t>produits</a:t>
            </a:r>
            <a:r>
              <a:rPr spc="5" dirty="0"/>
              <a:t> </a:t>
            </a:r>
            <a:r>
              <a:rPr spc="-5" dirty="0"/>
              <a:t>laitiers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0" y="228600"/>
            <a:ext cx="8844280" cy="44371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68750" algn="l"/>
              </a:tabLst>
            </a:pPr>
            <a:r>
              <a:rPr lang="fr-FR" sz="2800" b="1" spc="-5" dirty="0" smtClean="0">
                <a:latin typeface="Times New Roman"/>
                <a:cs typeface="Times New Roman"/>
              </a:rPr>
              <a:t>Autres méthodes de contrôle de la fraicheur des poissons</a:t>
            </a:r>
            <a:endParaRPr sz="2800" b="1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81200" y="685800"/>
            <a:ext cx="4453976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2400" b="1" dirty="0" smtClean="0"/>
              <a:t>1.Les méthodes microbiologiques</a:t>
            </a:r>
            <a:endParaRPr lang="fr-FR" sz="2400" b="1" dirty="0"/>
          </a:p>
        </p:txBody>
      </p:sp>
      <p:sp>
        <p:nvSpPr>
          <p:cNvPr id="15" name="Rectangle 14"/>
          <p:cNvSpPr/>
          <p:nvPr/>
        </p:nvSpPr>
        <p:spPr>
          <a:xfrm>
            <a:off x="2133600" y="1600200"/>
            <a:ext cx="441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/>
              <a:t>Dénombrement </a:t>
            </a:r>
            <a:r>
              <a:rPr lang="fr-FR" sz="2000" b="1" dirty="0"/>
              <a:t>de germes d'altération</a:t>
            </a:r>
            <a:endParaRPr lang="fr-FR" sz="2000" dirty="0"/>
          </a:p>
        </p:txBody>
      </p:sp>
      <p:sp>
        <p:nvSpPr>
          <p:cNvPr id="16" name="Flèche vers le bas 15"/>
          <p:cNvSpPr/>
          <p:nvPr/>
        </p:nvSpPr>
        <p:spPr>
          <a:xfrm>
            <a:off x="3886200" y="1143000"/>
            <a:ext cx="366269" cy="45720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0" y="2057400"/>
            <a:ext cx="8763000" cy="144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AutoNum type="alphaUcPeriod"/>
            </a:pPr>
            <a:r>
              <a:rPr lang="fr-F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Poisson </a:t>
            </a:r>
            <a:r>
              <a:rPr lang="fr-FR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frais </a:t>
            </a:r>
            <a:r>
              <a:rPr lang="fr-F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réfrigéré: </a:t>
            </a:r>
            <a:r>
              <a:rPr lang="fr-FR" sz="2000" b="1" dirty="0" smtClean="0"/>
              <a:t>recherche de la flore </a:t>
            </a:r>
            <a:r>
              <a:rPr lang="fr-FR" sz="2000" b="1" u="sng" dirty="0">
                <a:solidFill>
                  <a:srgbClr val="FF0000"/>
                </a:solidFill>
              </a:rPr>
              <a:t>productrice </a:t>
            </a:r>
            <a:r>
              <a:rPr lang="fr-FR" sz="2000" b="1" u="sng" dirty="0" smtClean="0">
                <a:solidFill>
                  <a:srgbClr val="FF0000"/>
                </a:solidFill>
              </a:rPr>
              <a:t>d'H</a:t>
            </a:r>
            <a:r>
              <a:rPr lang="fr-FR" sz="2000" b="1" u="sng" baseline="-25000" dirty="0" smtClean="0">
                <a:solidFill>
                  <a:srgbClr val="FF0000"/>
                </a:solidFill>
              </a:rPr>
              <a:t>2</a:t>
            </a:r>
            <a:r>
              <a:rPr lang="fr-FR" sz="2000" b="1" u="sng" dirty="0" smtClean="0">
                <a:solidFill>
                  <a:srgbClr val="FF0000"/>
                </a:solidFill>
              </a:rPr>
              <a:t>S </a:t>
            </a:r>
            <a:r>
              <a:rPr lang="fr-FR" sz="2000" b="1" dirty="0"/>
              <a:t>sur milieu </a:t>
            </a:r>
            <a:r>
              <a:rPr lang="fr-FR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Iron</a:t>
            </a:r>
            <a:r>
              <a:rPr lang="fr-FR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agar  </a:t>
            </a:r>
          </a:p>
          <a:p>
            <a:pPr marL="457200" indent="-457200">
              <a:buAutoNum type="alphaUcPeriod"/>
            </a:pPr>
            <a:r>
              <a:rPr lang="fr-F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Poisson </a:t>
            </a:r>
            <a:r>
              <a:rPr lang="fr-FR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frais conditionné sous atmosphère modifiée</a:t>
            </a:r>
            <a:r>
              <a:rPr lang="fr-F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  <a:r>
              <a:rPr lang="fr-F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fr-FR" sz="2000" b="1" dirty="0"/>
              <a:t>Recherche des </a:t>
            </a:r>
            <a:r>
              <a:rPr lang="fr-FR" sz="2000" b="1" i="1" u="sng" dirty="0" err="1">
                <a:solidFill>
                  <a:srgbClr val="FF0000"/>
                </a:solidFill>
              </a:rPr>
              <a:t>Photobacterium</a:t>
            </a:r>
            <a:r>
              <a:rPr lang="fr-FR" sz="2000" b="1" i="1" u="sng" dirty="0">
                <a:solidFill>
                  <a:srgbClr val="FF0000"/>
                </a:solidFill>
              </a:rPr>
              <a:t> </a:t>
            </a:r>
            <a:r>
              <a:rPr lang="fr-FR" sz="2000" b="1" i="1" u="sng" dirty="0" err="1">
                <a:solidFill>
                  <a:srgbClr val="FF0000"/>
                </a:solidFill>
              </a:rPr>
              <a:t>phosphoreum</a:t>
            </a:r>
            <a:r>
              <a:rPr lang="fr-FR" sz="2000" b="1" i="1" u="sng" dirty="0">
                <a:solidFill>
                  <a:srgbClr val="FF0000"/>
                </a:solidFill>
              </a:rPr>
              <a:t> </a:t>
            </a:r>
            <a:r>
              <a:rPr lang="fr-FR" sz="2000" b="1" dirty="0"/>
              <a:t>                                                                                   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3581400"/>
            <a:ext cx="876300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C. </a:t>
            </a:r>
            <a:r>
              <a:rPr lang="fr-F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Logiciel </a:t>
            </a:r>
            <a:r>
              <a:rPr lang="fr-FR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 prédiction de la fraîcheur en fonction de critères microbiologiques</a:t>
            </a: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953000"/>
            <a:ext cx="2514600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0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Seafood</a:t>
            </a:r>
            <a:r>
              <a:rPr lang="fr-FR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Spoilage</a:t>
            </a:r>
            <a:r>
              <a:rPr lang="fr-FR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fr-FR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</a:t>
            </a:r>
            <a:r>
              <a:rPr lang="fr-FR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Predictor</a:t>
            </a:r>
            <a:r>
              <a:rPr lang="fr-FR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sz="20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FR" sz="20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346" name="AutoShape 2" descr="Food Spoilage &amp; Safety Predi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5562600"/>
            <a:ext cx="1457325" cy="1095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Rectangle 21"/>
          <p:cNvSpPr/>
          <p:nvPr/>
        </p:nvSpPr>
        <p:spPr>
          <a:xfrm>
            <a:off x="3810000" y="4953000"/>
            <a:ext cx="5334000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2000" dirty="0"/>
              <a:t>P</a:t>
            </a:r>
            <a:r>
              <a:rPr lang="fr-FR" sz="2000" dirty="0" smtClean="0"/>
              <a:t>rédire </a:t>
            </a:r>
            <a:r>
              <a:rPr lang="fr-FR" sz="2000" b="1" u="sng" dirty="0"/>
              <a:t>l'altération sensorielle </a:t>
            </a:r>
            <a:r>
              <a:rPr lang="fr-FR" sz="2000" dirty="0"/>
              <a:t>de certains produits de la mer en fonction de la </a:t>
            </a:r>
            <a:r>
              <a:rPr lang="fr-FR" sz="2000" b="1" u="sng" dirty="0"/>
              <a:t>température de conservation</a:t>
            </a:r>
            <a:r>
              <a:rPr lang="fr-FR" sz="2000" dirty="0"/>
              <a:t>, en se basant sur des </a:t>
            </a:r>
            <a:r>
              <a:rPr lang="fr-FR" sz="2000" b="1" dirty="0"/>
              <a:t>mesures microbiologiques</a:t>
            </a:r>
          </a:p>
        </p:txBody>
      </p:sp>
      <p:sp>
        <p:nvSpPr>
          <p:cNvPr id="23" name="Flèche vers le bas 22"/>
          <p:cNvSpPr/>
          <p:nvPr/>
        </p:nvSpPr>
        <p:spPr>
          <a:xfrm rot="16200000">
            <a:off x="3017267" y="4907533"/>
            <a:ext cx="366269" cy="914402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7817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Analyse</a:t>
            </a:r>
            <a:r>
              <a:rPr dirty="0"/>
              <a:t> </a:t>
            </a:r>
            <a:r>
              <a:rPr spc="-5" dirty="0"/>
              <a:t>sensorielle</a:t>
            </a:r>
            <a:r>
              <a:rPr dirty="0"/>
              <a:t> </a:t>
            </a:r>
            <a:r>
              <a:rPr spc="-5" dirty="0"/>
              <a:t>des </a:t>
            </a:r>
            <a:r>
              <a:rPr dirty="0"/>
              <a:t>laits</a:t>
            </a:r>
            <a:r>
              <a:rPr spc="5" dirty="0"/>
              <a:t> </a:t>
            </a:r>
            <a:r>
              <a:rPr spc="-5" dirty="0"/>
              <a:t>et</a:t>
            </a:r>
            <a:r>
              <a:rPr dirty="0"/>
              <a:t> </a:t>
            </a:r>
            <a:r>
              <a:rPr spc="-5" dirty="0"/>
              <a:t>des</a:t>
            </a:r>
            <a:r>
              <a:rPr spc="5" dirty="0"/>
              <a:t> </a:t>
            </a:r>
            <a:r>
              <a:rPr dirty="0"/>
              <a:t>produits</a:t>
            </a:r>
            <a:r>
              <a:rPr spc="5" dirty="0"/>
              <a:t> </a:t>
            </a:r>
            <a:r>
              <a:rPr spc="-5" dirty="0"/>
              <a:t>laitiers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4876800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3962" y="1600200"/>
            <a:ext cx="4110038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3886200"/>
            <a:ext cx="4191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7817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Analyse</a:t>
            </a:r>
            <a:r>
              <a:rPr dirty="0"/>
              <a:t> </a:t>
            </a:r>
            <a:r>
              <a:rPr spc="-5" dirty="0"/>
              <a:t>sensorielle</a:t>
            </a:r>
            <a:r>
              <a:rPr dirty="0"/>
              <a:t> </a:t>
            </a:r>
            <a:r>
              <a:rPr spc="-5" dirty="0"/>
              <a:t>des </a:t>
            </a:r>
            <a:r>
              <a:rPr dirty="0"/>
              <a:t>laits</a:t>
            </a:r>
            <a:r>
              <a:rPr spc="5" dirty="0"/>
              <a:t> </a:t>
            </a:r>
            <a:r>
              <a:rPr spc="-5" dirty="0"/>
              <a:t>et</a:t>
            </a:r>
            <a:r>
              <a:rPr dirty="0"/>
              <a:t> </a:t>
            </a:r>
            <a:r>
              <a:rPr spc="-5" dirty="0"/>
              <a:t>des</a:t>
            </a:r>
            <a:r>
              <a:rPr spc="5" dirty="0"/>
              <a:t> </a:t>
            </a:r>
            <a:r>
              <a:rPr dirty="0"/>
              <a:t>produits</a:t>
            </a:r>
            <a:r>
              <a:rPr spc="5" dirty="0"/>
              <a:t> </a:t>
            </a:r>
            <a:r>
              <a:rPr spc="-5" dirty="0"/>
              <a:t>laitiers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0" y="228600"/>
            <a:ext cx="8844280" cy="44371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68750" algn="l"/>
              </a:tabLst>
            </a:pPr>
            <a:r>
              <a:rPr lang="fr-FR" sz="2800" b="1" spc="-5" dirty="0" smtClean="0">
                <a:latin typeface="Times New Roman"/>
                <a:cs typeface="Times New Roman"/>
              </a:rPr>
              <a:t>Autres méthodes de contrôle de la fraicheur des poissons</a:t>
            </a:r>
            <a:endParaRPr sz="2800" b="1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81200" y="685800"/>
            <a:ext cx="4453976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2400" b="1" dirty="0" smtClean="0"/>
              <a:t>1.Les méthodes microbiologiques</a:t>
            </a:r>
            <a:endParaRPr lang="fr-FR" sz="2400" b="1" dirty="0"/>
          </a:p>
        </p:txBody>
      </p:sp>
      <p:sp>
        <p:nvSpPr>
          <p:cNvPr id="15" name="Rectangle 14"/>
          <p:cNvSpPr/>
          <p:nvPr/>
        </p:nvSpPr>
        <p:spPr>
          <a:xfrm>
            <a:off x="2133600" y="1600200"/>
            <a:ext cx="441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/>
              <a:t>Dénombrement </a:t>
            </a:r>
            <a:r>
              <a:rPr lang="fr-FR" sz="2000" b="1" dirty="0"/>
              <a:t>de germes d'altération</a:t>
            </a:r>
            <a:endParaRPr lang="fr-FR" sz="2000" dirty="0"/>
          </a:p>
        </p:txBody>
      </p:sp>
      <p:sp>
        <p:nvSpPr>
          <p:cNvPr id="16" name="Flèche vers le bas 15"/>
          <p:cNvSpPr/>
          <p:nvPr/>
        </p:nvSpPr>
        <p:spPr>
          <a:xfrm>
            <a:off x="3886200" y="1143000"/>
            <a:ext cx="366269" cy="45720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346" name="AutoShape 2" descr="Food Spoilage &amp; Safety Predi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0" y="2133600"/>
            <a:ext cx="9144000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D. les crustacés et les </a:t>
            </a:r>
            <a:r>
              <a:rPr lang="fr-F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mollusques: </a:t>
            </a:r>
            <a:r>
              <a:rPr lang="fr-FR" sz="2400" b="1" dirty="0" smtClean="0">
                <a:solidFill>
                  <a:srgbClr val="FF0000"/>
                </a:solidFill>
              </a:rPr>
              <a:t>le règlement (CE) n° 2073/2005 </a:t>
            </a:r>
            <a:endParaRPr lang="fr-FR" sz="24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fr-FR" sz="2000" b="1" dirty="0" smtClean="0">
                <a:solidFill>
                  <a:schemeClr val="tx1"/>
                </a:solidFill>
              </a:rPr>
              <a:t>A retenu deux types de bactéries comme indicateurs de l'hygiène des procédés : </a:t>
            </a:r>
          </a:p>
          <a:p>
            <a:r>
              <a:rPr lang="fr-FR" sz="2000" b="1" i="1" u="sng" dirty="0" smtClean="0">
                <a:solidFill>
                  <a:schemeClr val="tx1"/>
                </a:solidFill>
              </a:rPr>
              <a:t>E. coli </a:t>
            </a:r>
            <a:r>
              <a:rPr lang="fr-FR" sz="2000" b="1" dirty="0" smtClean="0">
                <a:solidFill>
                  <a:schemeClr val="tx1"/>
                </a:solidFill>
              </a:rPr>
              <a:t>et </a:t>
            </a:r>
            <a:r>
              <a:rPr lang="fr-FR" sz="2000" b="1" i="1" u="sng" dirty="0" smtClean="0">
                <a:solidFill>
                  <a:schemeClr val="tx1"/>
                </a:solidFill>
              </a:rPr>
              <a:t>Staphylocoques à </a:t>
            </a:r>
            <a:r>
              <a:rPr lang="fr-FR" sz="2000" b="1" i="1" u="sng" dirty="0" err="1" smtClean="0">
                <a:solidFill>
                  <a:schemeClr val="tx1"/>
                </a:solidFill>
              </a:rPr>
              <a:t>coagulase</a:t>
            </a:r>
            <a:r>
              <a:rPr lang="fr-FR" sz="2000" b="1" i="1" u="sng" dirty="0" smtClean="0">
                <a:solidFill>
                  <a:schemeClr val="tx1"/>
                </a:solidFill>
              </a:rPr>
              <a:t> positive, </a:t>
            </a:r>
            <a:r>
              <a:rPr lang="fr-FR" sz="2000" b="1" dirty="0" smtClean="0">
                <a:solidFill>
                  <a:schemeClr val="tx1"/>
                </a:solidFill>
              </a:rPr>
              <a:t>les produits concernés sont : état </a:t>
            </a:r>
            <a:r>
              <a:rPr lang="fr-FR" sz="2000" b="1" dirty="0" smtClean="0">
                <a:solidFill>
                  <a:srgbClr val="FF0000"/>
                </a:solidFill>
              </a:rPr>
              <a:t>décortiqués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>
                <a:solidFill>
                  <a:schemeClr val="tx1"/>
                </a:solidFill>
              </a:rPr>
              <a:t>et </a:t>
            </a:r>
            <a:r>
              <a:rPr lang="fr-FR" sz="2000" b="1" dirty="0">
                <a:solidFill>
                  <a:srgbClr val="FF0000"/>
                </a:solidFill>
              </a:rPr>
              <a:t>décoquillés de crustacés </a:t>
            </a:r>
            <a:r>
              <a:rPr lang="fr-FR" sz="2000" b="1" dirty="0">
                <a:solidFill>
                  <a:schemeClr val="tx1"/>
                </a:solidFill>
              </a:rPr>
              <a:t>et de </a:t>
            </a:r>
            <a:r>
              <a:rPr lang="fr-FR" sz="2000" b="1" dirty="0">
                <a:solidFill>
                  <a:srgbClr val="FF0000"/>
                </a:solidFill>
              </a:rPr>
              <a:t>mollusques </a:t>
            </a:r>
            <a:r>
              <a:rPr lang="fr-FR" sz="2000" b="1" dirty="0" smtClean="0">
                <a:solidFill>
                  <a:srgbClr val="FF0000"/>
                </a:solidFill>
              </a:rPr>
              <a:t>cuits</a:t>
            </a:r>
            <a:r>
              <a:rPr lang="fr-FR" sz="20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 rot="10800000" flipV="1">
            <a:off x="0" y="3962400"/>
            <a:ext cx="9144000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MT"/>
                <a:cs typeface="Arial MT"/>
              </a:rPr>
              <a:t>Les méthodes microbiologiques donnent des résultats satisfaisants pour les produits non transformés (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MT"/>
                <a:cs typeface="Arial MT"/>
              </a:rPr>
              <a:t>frais ou décongelé ; entiers, en filets ou décortiqués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MT"/>
                <a:cs typeface="Arial MT"/>
              </a:rPr>
              <a:t>) mais conviennent moins pour évaluer la fraîcheur de produits transformés de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MT"/>
                <a:cs typeface="Arial MT"/>
              </a:rPr>
              <a:t>type poisson fumé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MT"/>
                <a:cs typeface="Arial MT"/>
              </a:rPr>
              <a:t>(ayant une flore d'altération plus complexe).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7817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Analyse</a:t>
            </a:r>
            <a:r>
              <a:rPr dirty="0"/>
              <a:t> </a:t>
            </a:r>
            <a:r>
              <a:rPr spc="-5" dirty="0"/>
              <a:t>sensorielle</a:t>
            </a:r>
            <a:r>
              <a:rPr dirty="0"/>
              <a:t> </a:t>
            </a:r>
            <a:r>
              <a:rPr spc="-5" dirty="0"/>
              <a:t>des </a:t>
            </a:r>
            <a:r>
              <a:rPr dirty="0"/>
              <a:t>laits</a:t>
            </a:r>
            <a:r>
              <a:rPr spc="5" dirty="0"/>
              <a:t> </a:t>
            </a:r>
            <a:r>
              <a:rPr spc="-5" dirty="0"/>
              <a:t>et</a:t>
            </a:r>
            <a:r>
              <a:rPr dirty="0"/>
              <a:t> </a:t>
            </a:r>
            <a:r>
              <a:rPr spc="-5" dirty="0"/>
              <a:t>des</a:t>
            </a:r>
            <a:r>
              <a:rPr spc="5" dirty="0"/>
              <a:t> </a:t>
            </a:r>
            <a:r>
              <a:rPr dirty="0"/>
              <a:t>produits</a:t>
            </a:r>
            <a:r>
              <a:rPr spc="5" dirty="0"/>
              <a:t> </a:t>
            </a:r>
            <a:r>
              <a:rPr spc="-5" dirty="0"/>
              <a:t>laitiers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5" name="object 9"/>
          <p:cNvSpPr txBox="1"/>
          <p:nvPr/>
        </p:nvSpPr>
        <p:spPr>
          <a:xfrm>
            <a:off x="0" y="228600"/>
            <a:ext cx="8844280" cy="44371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68750" algn="l"/>
              </a:tabLst>
            </a:pPr>
            <a:r>
              <a:rPr lang="fr-FR" sz="2800" b="1" spc="-5" dirty="0" smtClean="0">
                <a:latin typeface="Times New Roman"/>
                <a:cs typeface="Times New Roman"/>
              </a:rPr>
              <a:t>Autres méthodes de contrôle de la fraicheur des poissons</a:t>
            </a:r>
            <a:endParaRPr sz="2800" b="1">
              <a:latin typeface="Times New Roman"/>
              <a:cs typeface="Times New Roman"/>
            </a:endParaRP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2667000" y="685800"/>
            <a:ext cx="3625801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2400" b="1" dirty="0" smtClean="0"/>
              <a:t>2.Les méthodes chimiques </a:t>
            </a:r>
            <a:endParaRPr lang="fr-FR" sz="2400" b="1" dirty="0"/>
          </a:p>
        </p:txBody>
      </p:sp>
      <p:sp>
        <p:nvSpPr>
          <p:cNvPr id="20" name="Rectangle 19"/>
          <p:cNvSpPr/>
          <p:nvPr/>
        </p:nvSpPr>
        <p:spPr>
          <a:xfrm>
            <a:off x="533400" y="1600200"/>
            <a:ext cx="8153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/>
              <a:t>Dosage </a:t>
            </a:r>
            <a:r>
              <a:rPr lang="fr-FR" sz="2000" b="1" dirty="0"/>
              <a:t>d'un ou plusieurs composés reflétant l'altération du produit</a:t>
            </a:r>
            <a:r>
              <a:rPr lang="fr-FR" sz="2000" dirty="0"/>
              <a:t>.</a:t>
            </a:r>
          </a:p>
        </p:txBody>
      </p:sp>
      <p:sp>
        <p:nvSpPr>
          <p:cNvPr id="21" name="Flèche vers le bas 20"/>
          <p:cNvSpPr/>
          <p:nvPr/>
        </p:nvSpPr>
        <p:spPr>
          <a:xfrm>
            <a:off x="3886200" y="1143000"/>
            <a:ext cx="366269" cy="45720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0" y="1981200"/>
            <a:ext cx="9144000" cy="141577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lvl="0" indent="-457200">
              <a:buAutoNum type="arabicPeriod"/>
            </a:pPr>
            <a:r>
              <a:rPr lang="fr-FR" sz="2400" b="1" dirty="0" smtClean="0">
                <a:solidFill>
                  <a:srgbClr val="FF0000"/>
                </a:solidFill>
              </a:rPr>
              <a:t>Les </a:t>
            </a:r>
            <a:r>
              <a:rPr lang="fr-FR" sz="2400" b="1" dirty="0">
                <a:solidFill>
                  <a:srgbClr val="FF0000"/>
                </a:solidFill>
              </a:rPr>
              <a:t>catabolites de </a:t>
            </a:r>
            <a:r>
              <a:rPr lang="fr-FR" sz="2400" b="1" dirty="0" smtClean="0">
                <a:solidFill>
                  <a:srgbClr val="FF0000"/>
                </a:solidFill>
              </a:rPr>
              <a:t>nucléotides:</a:t>
            </a:r>
          </a:p>
          <a:p>
            <a:pPr marL="457200" indent="-457200"/>
            <a:r>
              <a:rPr lang="fr-FR" sz="1900" dirty="0"/>
              <a:t>sont les molécules issues de la dégradation des nucléotides. Le suivi de la dégradation de l'ATP (Adénosine </a:t>
            </a:r>
            <a:r>
              <a:rPr lang="fr-FR" sz="1900" dirty="0" err="1"/>
              <a:t>TriPhosphate</a:t>
            </a:r>
            <a:r>
              <a:rPr lang="fr-FR" sz="1900" dirty="0"/>
              <a:t>) permet d'apprécier la fraîcheur des produits de la mer.</a:t>
            </a:r>
          </a:p>
          <a:p>
            <a:pPr marL="457200" lvl="0" indent="-457200"/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3429000"/>
            <a:ext cx="8229600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fr-FR" sz="2000" b="1" dirty="0">
                <a:solidFill>
                  <a:schemeClr val="tx1"/>
                </a:solidFill>
              </a:rPr>
              <a:t>2. L'Azote Basique Volatil Total (ABVT) : </a:t>
            </a:r>
            <a:r>
              <a:rPr lang="fr-FR" sz="2000" b="1" dirty="0" smtClean="0">
                <a:solidFill>
                  <a:schemeClr val="tx1"/>
                </a:solidFill>
              </a:rPr>
              <a:t>NH3; amines volatiles:</a:t>
            </a:r>
          </a:p>
          <a:p>
            <a:pPr lvl="0"/>
            <a:r>
              <a:rPr lang="fr-FR" sz="2000" dirty="0"/>
              <a:t>résulte de la dégradation de l’OTMA (oxyde de triméthylamine) et des protéines par l'action de bactéries ou d'enzymes présentes dans le poisson. Il est utilisé pour </a:t>
            </a:r>
            <a:r>
              <a:rPr lang="fr-FR" sz="2000" b="1" dirty="0"/>
              <a:t>évaluer l'altération </a:t>
            </a:r>
            <a:r>
              <a:rPr lang="fr-FR" sz="2000" dirty="0"/>
              <a:t>de la chair de poisson cru.</a:t>
            </a:r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4800600"/>
            <a:ext cx="8229600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70C0"/>
                </a:solidFill>
              </a:rPr>
              <a:t>3. Les </a:t>
            </a:r>
            <a:r>
              <a:rPr lang="fr-FR" sz="2400" b="1" dirty="0">
                <a:solidFill>
                  <a:srgbClr val="0070C0"/>
                </a:solidFill>
              </a:rPr>
              <a:t>amines </a:t>
            </a:r>
            <a:r>
              <a:rPr lang="fr-FR" sz="2400" b="1" dirty="0" smtClean="0">
                <a:solidFill>
                  <a:srgbClr val="0070C0"/>
                </a:solidFill>
              </a:rPr>
              <a:t>biogènes:</a:t>
            </a:r>
          </a:p>
          <a:p>
            <a:r>
              <a:rPr lang="fr-FR" sz="2000" dirty="0"/>
              <a:t>sont produites par la décarboxylation d'acides aminés suite à l'action de certaines bactéries en milieu </a:t>
            </a:r>
            <a:r>
              <a:rPr lang="fr-FR" sz="2000" dirty="0" smtClean="0"/>
              <a:t>acide. Que le contrôle  de la teneur en 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Histamine</a:t>
            </a:r>
            <a:r>
              <a:rPr lang="fr-FR" sz="2000" dirty="0" smtClean="0"/>
              <a:t> est appliqué.</a:t>
            </a:r>
            <a:endParaRPr lang="fr-FR" sz="2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7817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Analyse</a:t>
            </a:r>
            <a:r>
              <a:rPr dirty="0"/>
              <a:t> </a:t>
            </a:r>
            <a:r>
              <a:rPr spc="-5" dirty="0"/>
              <a:t>sensorielle</a:t>
            </a:r>
            <a:r>
              <a:rPr dirty="0"/>
              <a:t> </a:t>
            </a:r>
            <a:r>
              <a:rPr spc="-5" dirty="0"/>
              <a:t>des </a:t>
            </a:r>
            <a:r>
              <a:rPr dirty="0"/>
              <a:t>laits</a:t>
            </a:r>
            <a:r>
              <a:rPr spc="5" dirty="0"/>
              <a:t> </a:t>
            </a:r>
            <a:r>
              <a:rPr spc="-5" dirty="0"/>
              <a:t>et</a:t>
            </a:r>
            <a:r>
              <a:rPr dirty="0"/>
              <a:t> </a:t>
            </a:r>
            <a:r>
              <a:rPr spc="-5" dirty="0"/>
              <a:t>des</a:t>
            </a:r>
            <a:r>
              <a:rPr spc="5" dirty="0"/>
              <a:t> </a:t>
            </a:r>
            <a:r>
              <a:rPr dirty="0"/>
              <a:t>produits</a:t>
            </a:r>
            <a:r>
              <a:rPr spc="5" dirty="0"/>
              <a:t> </a:t>
            </a:r>
            <a:r>
              <a:rPr spc="-5" dirty="0"/>
              <a:t>laitiers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5" name="object 9"/>
          <p:cNvSpPr txBox="1"/>
          <p:nvPr/>
        </p:nvSpPr>
        <p:spPr>
          <a:xfrm>
            <a:off x="0" y="228600"/>
            <a:ext cx="8844280" cy="44371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68750" algn="l"/>
              </a:tabLst>
            </a:pPr>
            <a:r>
              <a:rPr lang="fr-FR" sz="2800" b="1" spc="-5" dirty="0" smtClean="0">
                <a:latin typeface="Times New Roman"/>
                <a:cs typeface="Times New Roman"/>
              </a:rPr>
              <a:t>Autres méthodes de contrôle de la fraicheur des poissons</a:t>
            </a:r>
            <a:endParaRPr sz="2800" b="1">
              <a:latin typeface="Times New Roman"/>
              <a:cs typeface="Times New Roman"/>
            </a:endParaRP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2667000" y="685800"/>
            <a:ext cx="3625801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2400" b="1" dirty="0" smtClean="0"/>
              <a:t>2.Les méthodes chimiques </a:t>
            </a:r>
            <a:endParaRPr lang="fr-FR" sz="2400" b="1" dirty="0"/>
          </a:p>
        </p:txBody>
      </p:sp>
      <p:sp>
        <p:nvSpPr>
          <p:cNvPr id="20" name="Rectangle 19"/>
          <p:cNvSpPr/>
          <p:nvPr/>
        </p:nvSpPr>
        <p:spPr>
          <a:xfrm>
            <a:off x="533400" y="1600200"/>
            <a:ext cx="8153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/>
              <a:t>Dosage </a:t>
            </a:r>
            <a:r>
              <a:rPr lang="fr-FR" sz="2000" b="1" dirty="0"/>
              <a:t>d'un ou plusieurs composés reflétant l'altération du produit</a:t>
            </a:r>
            <a:r>
              <a:rPr lang="fr-FR" sz="2000" dirty="0"/>
              <a:t>.</a:t>
            </a:r>
          </a:p>
        </p:txBody>
      </p:sp>
      <p:sp>
        <p:nvSpPr>
          <p:cNvPr id="21" name="Flèche vers le bas 20"/>
          <p:cNvSpPr/>
          <p:nvPr/>
        </p:nvSpPr>
        <p:spPr>
          <a:xfrm>
            <a:off x="3886200" y="1143000"/>
            <a:ext cx="366269" cy="45720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0" y="2133600"/>
            <a:ext cx="8229600" cy="113877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70C0"/>
                </a:solidFill>
              </a:rPr>
              <a:t>4</a:t>
            </a:r>
            <a:r>
              <a:rPr lang="fr-FR" sz="2400" b="1" dirty="0">
                <a:solidFill>
                  <a:srgbClr val="0070C0"/>
                </a:solidFill>
              </a:rPr>
              <a:t>. Autres indicateurs chimiques:</a:t>
            </a:r>
          </a:p>
          <a:p>
            <a:r>
              <a:rPr lang="fr-FR" sz="2400" dirty="0" smtClean="0"/>
              <a:t>Ethanol</a:t>
            </a:r>
            <a:r>
              <a:rPr lang="fr-FR" sz="2400" dirty="0"/>
              <a:t>, indole, produits d'oxydation des lipides </a:t>
            </a:r>
            <a:r>
              <a:rPr lang="fr-FR" sz="2400" dirty="0" smtClean="0"/>
              <a:t>… </a:t>
            </a:r>
          </a:p>
          <a:p>
            <a:r>
              <a:rPr lang="fr-FR" sz="2000" dirty="0" smtClean="0"/>
              <a:t>mais </a:t>
            </a:r>
            <a:r>
              <a:rPr lang="fr-FR" sz="2000" dirty="0"/>
              <a:t>ils sont peu ou pas employés en routine.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7817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Analyse</a:t>
            </a:r>
            <a:r>
              <a:rPr dirty="0"/>
              <a:t> </a:t>
            </a:r>
            <a:r>
              <a:rPr spc="-5" dirty="0"/>
              <a:t>sensorielle</a:t>
            </a:r>
            <a:r>
              <a:rPr dirty="0"/>
              <a:t> </a:t>
            </a:r>
            <a:r>
              <a:rPr spc="-5" dirty="0"/>
              <a:t>des </a:t>
            </a:r>
            <a:r>
              <a:rPr dirty="0"/>
              <a:t>laits</a:t>
            </a:r>
            <a:r>
              <a:rPr spc="5" dirty="0"/>
              <a:t> </a:t>
            </a:r>
            <a:r>
              <a:rPr spc="-5" dirty="0"/>
              <a:t>et</a:t>
            </a:r>
            <a:r>
              <a:rPr dirty="0"/>
              <a:t> </a:t>
            </a:r>
            <a:r>
              <a:rPr spc="-5" dirty="0"/>
              <a:t>des</a:t>
            </a:r>
            <a:r>
              <a:rPr spc="5" dirty="0"/>
              <a:t> </a:t>
            </a:r>
            <a:r>
              <a:rPr dirty="0"/>
              <a:t>produits</a:t>
            </a:r>
            <a:r>
              <a:rPr spc="5" dirty="0"/>
              <a:t> </a:t>
            </a:r>
            <a:r>
              <a:rPr spc="-5" dirty="0"/>
              <a:t>laitiers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5" name="object 9"/>
          <p:cNvSpPr txBox="1"/>
          <p:nvPr/>
        </p:nvSpPr>
        <p:spPr>
          <a:xfrm>
            <a:off x="0" y="228600"/>
            <a:ext cx="8844280" cy="44371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68750" algn="l"/>
              </a:tabLst>
            </a:pPr>
            <a:r>
              <a:rPr lang="fr-FR" sz="2800" b="1" spc="-5" dirty="0" smtClean="0">
                <a:latin typeface="Times New Roman"/>
                <a:cs typeface="Times New Roman"/>
              </a:rPr>
              <a:t>Autres méthodes de contrôle de la fraicheur des poissons</a:t>
            </a:r>
            <a:endParaRPr sz="2800" b="1">
              <a:latin typeface="Times New Roman"/>
              <a:cs typeface="Times New Roman"/>
            </a:endParaRP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2667000" y="685800"/>
            <a:ext cx="353013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2400" b="1" dirty="0" smtClean="0"/>
              <a:t>2.Les méthodes physiques</a:t>
            </a:r>
            <a:endParaRPr lang="fr-FR" sz="2400" b="1" dirty="0"/>
          </a:p>
        </p:txBody>
      </p:sp>
      <p:sp>
        <p:nvSpPr>
          <p:cNvPr id="20" name="Rectangle 19"/>
          <p:cNvSpPr/>
          <p:nvPr/>
        </p:nvSpPr>
        <p:spPr>
          <a:xfrm>
            <a:off x="533400" y="1447800"/>
            <a:ext cx="815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/>
              <a:t>mesure </a:t>
            </a:r>
            <a:r>
              <a:rPr lang="fr-FR" sz="2000" b="1" dirty="0"/>
              <a:t>des changements physiques du muscle après la mort du poisson</a:t>
            </a:r>
            <a:r>
              <a:rPr lang="fr-FR" sz="2000" dirty="0"/>
              <a:t>.</a:t>
            </a:r>
          </a:p>
          <a:p>
            <a:endParaRPr lang="fr-FR" sz="2000" dirty="0"/>
          </a:p>
        </p:txBody>
      </p:sp>
      <p:sp>
        <p:nvSpPr>
          <p:cNvPr id="21" name="Flèche vers le bas 20"/>
          <p:cNvSpPr/>
          <p:nvPr/>
        </p:nvSpPr>
        <p:spPr>
          <a:xfrm>
            <a:off x="4038600" y="1143000"/>
            <a:ext cx="366269" cy="45720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0" y="1828800"/>
            <a:ext cx="8229600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fr-FR" sz="2400" b="1" dirty="0" smtClean="0">
                <a:solidFill>
                  <a:srgbClr val="0070C0"/>
                </a:solidFill>
              </a:rPr>
              <a:t>1. Mesures </a:t>
            </a:r>
            <a:r>
              <a:rPr lang="fr-FR" sz="2400" b="1" dirty="0">
                <a:solidFill>
                  <a:srgbClr val="0070C0"/>
                </a:solidFill>
              </a:rPr>
              <a:t>de texture </a:t>
            </a:r>
            <a:r>
              <a:rPr lang="fr-FR" sz="2400" b="1" dirty="0" smtClean="0">
                <a:solidFill>
                  <a:srgbClr val="0070C0"/>
                </a:solidFill>
              </a:rPr>
              <a:t>: </a:t>
            </a:r>
            <a:r>
              <a:rPr lang="fr-FR" sz="2000" b="1" dirty="0"/>
              <a:t>résistance au </a:t>
            </a:r>
            <a:r>
              <a:rPr lang="fr-FR" sz="2000" b="1" dirty="0" smtClean="0"/>
              <a:t>cisaillement, </a:t>
            </a:r>
            <a:r>
              <a:rPr lang="fr-FR" sz="2000" b="1" dirty="0"/>
              <a:t>aptitude à la déformation par compression </a:t>
            </a:r>
            <a:r>
              <a:rPr lang="fr-FR" sz="2000" b="1" dirty="0" smtClean="0"/>
              <a:t>, </a:t>
            </a:r>
            <a:r>
              <a:rPr lang="fr-FR" sz="2000" b="1" dirty="0"/>
              <a:t>test de pénétration </a:t>
            </a:r>
            <a:r>
              <a:rPr lang="fr-FR" sz="2000" b="1" dirty="0" smtClean="0"/>
              <a:t>… </a:t>
            </a:r>
            <a:endParaRPr lang="fr-FR" sz="2400" b="1" dirty="0">
              <a:solidFill>
                <a:srgbClr val="0070C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2667000"/>
            <a:ext cx="8229600" cy="37240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70C0"/>
                </a:solidFill>
              </a:rPr>
              <a:t>2. Mesures des </a:t>
            </a:r>
            <a:r>
              <a:rPr lang="fr-FR" sz="2400" b="1" dirty="0">
                <a:solidFill>
                  <a:srgbClr val="0070C0"/>
                </a:solidFill>
              </a:rPr>
              <a:t>propriétés </a:t>
            </a:r>
            <a:r>
              <a:rPr lang="fr-FR" sz="2400" b="1" dirty="0" smtClean="0">
                <a:solidFill>
                  <a:srgbClr val="0070C0"/>
                </a:solidFill>
              </a:rPr>
              <a:t>électriques</a:t>
            </a:r>
          </a:p>
          <a:p>
            <a:pPr lvl="0"/>
            <a:r>
              <a:rPr lang="fr-FR" sz="2400" b="1" dirty="0">
                <a:solidFill>
                  <a:srgbClr val="0070C0"/>
                </a:solidFill>
              </a:rPr>
              <a:t>3.Analyse </a:t>
            </a:r>
            <a:r>
              <a:rPr lang="fr-FR" sz="2400" b="1" dirty="0" smtClean="0">
                <a:solidFill>
                  <a:srgbClr val="0070C0"/>
                </a:solidFill>
              </a:rPr>
              <a:t>d'images: </a:t>
            </a:r>
            <a:r>
              <a:rPr lang="fr-FR" sz="2000" b="1" dirty="0"/>
              <a:t>évaluation de l'apparence de la peau et de la surface des filets</a:t>
            </a:r>
            <a:r>
              <a:rPr lang="fr-FR" sz="2000" dirty="0"/>
              <a:t>. Les images sont analysées en fonction de leur couleur, de l’opacité du mucus et de l’épaisseur des fibres musculaires en surface du filet</a:t>
            </a:r>
            <a:r>
              <a:rPr lang="fr-FR" sz="2000" dirty="0" smtClean="0"/>
              <a:t>.</a:t>
            </a:r>
          </a:p>
          <a:p>
            <a:r>
              <a:rPr lang="fr-FR" sz="2000" b="1" dirty="0" smtClean="0">
                <a:solidFill>
                  <a:srgbClr val="0070C0"/>
                </a:solidFill>
              </a:rPr>
              <a:t>4. </a:t>
            </a:r>
            <a:r>
              <a:rPr lang="fr-FR" sz="2400" b="1" dirty="0">
                <a:solidFill>
                  <a:srgbClr val="0070C0"/>
                </a:solidFill>
              </a:rPr>
              <a:t>Mesures </a:t>
            </a:r>
            <a:r>
              <a:rPr lang="fr-FR" sz="2400" b="1" dirty="0" smtClean="0">
                <a:solidFill>
                  <a:srgbClr val="0070C0"/>
                </a:solidFill>
              </a:rPr>
              <a:t>spectroscopiques:  </a:t>
            </a:r>
            <a:r>
              <a:rPr lang="fr-FR" sz="2000" dirty="0"/>
              <a:t>Le muscle du poisson absorbe les composés de la lumière de façon très différente en fonction de sa composition et de son état (présence de différentes molécules organiques, degrés d’hydratation, coagulation</a:t>
            </a:r>
            <a:r>
              <a:rPr lang="fr-FR" sz="2000" dirty="0" smtClean="0"/>
              <a:t>…).</a:t>
            </a:r>
            <a:endParaRPr lang="fr-FR" sz="2400" b="1" dirty="0" smtClean="0">
              <a:solidFill>
                <a:srgbClr val="0070C0"/>
              </a:solidFill>
            </a:endParaRPr>
          </a:p>
          <a:p>
            <a:pPr lvl="0"/>
            <a:r>
              <a:rPr lang="fr-FR" sz="2400" b="1" dirty="0" smtClean="0">
                <a:solidFill>
                  <a:srgbClr val="0070C0"/>
                </a:solidFill>
              </a:rPr>
              <a:t>5. </a:t>
            </a:r>
            <a:r>
              <a:rPr lang="fr-FR" sz="2400" b="1" dirty="0">
                <a:solidFill>
                  <a:srgbClr val="0070C0"/>
                </a:solidFill>
              </a:rPr>
              <a:t>Nez </a:t>
            </a:r>
            <a:r>
              <a:rPr lang="fr-FR" sz="2400" b="1" dirty="0" smtClean="0">
                <a:solidFill>
                  <a:srgbClr val="0070C0"/>
                </a:solidFill>
              </a:rPr>
              <a:t>électroniques:</a:t>
            </a:r>
            <a:endParaRPr lang="fr-FR" sz="2400" b="1" dirty="0">
              <a:solidFill>
                <a:srgbClr val="0070C0"/>
              </a:solidFill>
            </a:endParaRPr>
          </a:p>
          <a:p>
            <a:r>
              <a:rPr lang="fr-FR" sz="2000" dirty="0"/>
              <a:t>Ce sont des </a:t>
            </a:r>
            <a:r>
              <a:rPr lang="fr-FR" sz="2000" b="1" dirty="0"/>
              <a:t>systèmes de </a:t>
            </a:r>
            <a:r>
              <a:rPr lang="fr-FR" sz="2000" b="1" dirty="0" err="1"/>
              <a:t>multicapteurs</a:t>
            </a:r>
            <a:r>
              <a:rPr lang="fr-FR" sz="2000" b="1" dirty="0"/>
              <a:t> permettant de détecter les substances volatiles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7817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Analyse</a:t>
            </a:r>
            <a:r>
              <a:rPr dirty="0"/>
              <a:t> </a:t>
            </a:r>
            <a:r>
              <a:rPr spc="-5" dirty="0"/>
              <a:t>sensorielle</a:t>
            </a:r>
            <a:r>
              <a:rPr dirty="0"/>
              <a:t> </a:t>
            </a:r>
            <a:r>
              <a:rPr spc="-5" dirty="0"/>
              <a:t>des </a:t>
            </a:r>
            <a:r>
              <a:rPr dirty="0"/>
              <a:t>laits</a:t>
            </a:r>
            <a:r>
              <a:rPr spc="5" dirty="0"/>
              <a:t> </a:t>
            </a:r>
            <a:r>
              <a:rPr spc="-5" dirty="0"/>
              <a:t>et</a:t>
            </a:r>
            <a:r>
              <a:rPr dirty="0"/>
              <a:t> </a:t>
            </a:r>
            <a:r>
              <a:rPr spc="-5" dirty="0"/>
              <a:t>des</a:t>
            </a:r>
            <a:r>
              <a:rPr spc="5" dirty="0"/>
              <a:t> </a:t>
            </a:r>
            <a:r>
              <a:rPr dirty="0"/>
              <a:t>produits</a:t>
            </a:r>
            <a:r>
              <a:rPr spc="5" dirty="0"/>
              <a:t> </a:t>
            </a:r>
            <a:r>
              <a:rPr spc="-5" dirty="0"/>
              <a:t>laitiers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28600" y="2381250"/>
            <a:ext cx="884428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68750" algn="l"/>
              </a:tabLst>
            </a:pPr>
            <a:r>
              <a:rPr sz="6600" spc="-5" dirty="0">
                <a:latin typeface="Times New Roman"/>
                <a:cs typeface="Times New Roman"/>
              </a:rPr>
              <a:t>Merci</a:t>
            </a:r>
            <a:r>
              <a:rPr sz="6600" dirty="0">
                <a:latin typeface="Times New Roman"/>
                <a:cs typeface="Times New Roman"/>
              </a:rPr>
              <a:t> pour	votre</a:t>
            </a:r>
            <a:r>
              <a:rPr sz="6600" spc="-90" dirty="0">
                <a:latin typeface="Times New Roman"/>
                <a:cs typeface="Times New Roman"/>
              </a:rPr>
              <a:t> </a:t>
            </a:r>
            <a:r>
              <a:rPr sz="6600" spc="-5" dirty="0">
                <a:latin typeface="Times New Roman"/>
                <a:cs typeface="Times New Roman"/>
              </a:rPr>
              <a:t>attention</a:t>
            </a:r>
            <a:endParaRPr sz="66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6460" y="836930"/>
            <a:ext cx="6809740" cy="511175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4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5" name="object 5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191260" y="619759"/>
            <a:ext cx="6767830" cy="647700"/>
          </a:xfrm>
          <a:custGeom>
            <a:avLst/>
            <a:gdLst/>
            <a:ahLst/>
            <a:cxnLst/>
            <a:rect l="l" t="t" r="r" b="b"/>
            <a:pathLst>
              <a:path w="6767830" h="647700">
                <a:moveTo>
                  <a:pt x="6767830" y="0"/>
                </a:moveTo>
                <a:lnTo>
                  <a:pt x="0" y="0"/>
                </a:lnTo>
                <a:lnTo>
                  <a:pt x="0" y="647700"/>
                </a:lnTo>
                <a:lnTo>
                  <a:pt x="3384550" y="647700"/>
                </a:lnTo>
                <a:lnTo>
                  <a:pt x="6767830" y="647700"/>
                </a:lnTo>
                <a:lnTo>
                  <a:pt x="67678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191260" y="619759"/>
            <a:ext cx="6767830" cy="647700"/>
          </a:xfrm>
          <a:prstGeom prst="rect">
            <a:avLst/>
          </a:prstGeom>
          <a:ln w="25518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121920">
              <a:lnSpc>
                <a:spcPct val="100000"/>
              </a:lnSpc>
              <a:spcBef>
                <a:spcPts val="400"/>
              </a:spcBef>
            </a:pPr>
            <a:r>
              <a:rPr sz="3600" spc="-5" dirty="0">
                <a:latin typeface="Times New Roman"/>
                <a:cs typeface="Times New Roman"/>
              </a:rPr>
              <a:t>Spécialement</a:t>
            </a:r>
            <a:r>
              <a:rPr sz="3600" spc="-2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fragiles,</a:t>
            </a:r>
            <a:r>
              <a:rPr sz="3600" spc="-2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pourquoi</a:t>
            </a:r>
            <a:r>
              <a:rPr sz="3600" spc="-20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Times New Roman"/>
                <a:cs typeface="Times New Roman"/>
              </a:rPr>
              <a:t>?</a:t>
            </a:r>
            <a:endParaRPr sz="3600"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83480" y="1615380"/>
            <a:ext cx="8449945" cy="4203065"/>
            <a:chOff x="383480" y="1615380"/>
            <a:chExt cx="8449945" cy="4203065"/>
          </a:xfrm>
        </p:grpSpPr>
        <p:sp>
          <p:nvSpPr>
            <p:cNvPr id="13" name="object 13"/>
            <p:cNvSpPr/>
            <p:nvPr/>
          </p:nvSpPr>
          <p:spPr>
            <a:xfrm>
              <a:off x="396240" y="1628140"/>
              <a:ext cx="8423910" cy="4177029"/>
            </a:xfrm>
            <a:custGeom>
              <a:avLst/>
              <a:gdLst/>
              <a:ahLst/>
              <a:cxnLst/>
              <a:rect l="l" t="t" r="r" b="b"/>
              <a:pathLst>
                <a:path w="8423910" h="4177029">
                  <a:moveTo>
                    <a:pt x="8423910" y="0"/>
                  </a:moveTo>
                  <a:lnTo>
                    <a:pt x="0" y="0"/>
                  </a:lnTo>
                  <a:lnTo>
                    <a:pt x="0" y="4177029"/>
                  </a:lnTo>
                  <a:lnTo>
                    <a:pt x="4211320" y="4177029"/>
                  </a:lnTo>
                  <a:lnTo>
                    <a:pt x="8423910" y="4177029"/>
                  </a:lnTo>
                  <a:lnTo>
                    <a:pt x="84239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96240" y="1628140"/>
              <a:ext cx="8423910" cy="4177029"/>
            </a:xfrm>
            <a:custGeom>
              <a:avLst/>
              <a:gdLst/>
              <a:ahLst/>
              <a:cxnLst/>
              <a:rect l="l" t="t" r="r" b="b"/>
              <a:pathLst>
                <a:path w="8423910" h="4177029">
                  <a:moveTo>
                    <a:pt x="4211320" y="4177029"/>
                  </a:moveTo>
                  <a:lnTo>
                    <a:pt x="0" y="4177029"/>
                  </a:lnTo>
                  <a:lnTo>
                    <a:pt x="0" y="0"/>
                  </a:lnTo>
                  <a:lnTo>
                    <a:pt x="8423910" y="0"/>
                  </a:lnTo>
                  <a:lnTo>
                    <a:pt x="8423910" y="4177029"/>
                  </a:lnTo>
                  <a:lnTo>
                    <a:pt x="4211320" y="4177029"/>
                  </a:lnTo>
                  <a:close/>
                </a:path>
              </a:pathLst>
            </a:custGeom>
            <a:ln w="255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10209" y="1661159"/>
            <a:ext cx="6631940" cy="3379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0" indent="-342900">
              <a:lnSpc>
                <a:spcPct val="100000"/>
              </a:lnSpc>
              <a:spcBef>
                <a:spcPts val="100"/>
              </a:spcBef>
              <a:buFont typeface="Segoe UI Symbol"/>
              <a:buChar char="➢"/>
              <a:tabLst>
                <a:tab pos="418465" algn="l"/>
                <a:tab pos="419100" algn="l"/>
              </a:tabLst>
            </a:pPr>
            <a:r>
              <a:rPr sz="2000" b="1" dirty="0">
                <a:latin typeface="Times New Roman"/>
                <a:cs typeface="Times New Roman"/>
              </a:rPr>
              <a:t>Forte</a:t>
            </a:r>
            <a:r>
              <a:rPr sz="2000" b="1" spc="-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teneur</a:t>
            </a:r>
            <a:r>
              <a:rPr sz="2000" b="1" spc="-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en eau</a:t>
            </a:r>
            <a:r>
              <a:rPr sz="2000" b="1" spc="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du</a:t>
            </a:r>
            <a:r>
              <a:rPr sz="2000" b="1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muscle (moins</a:t>
            </a:r>
            <a:r>
              <a:rPr sz="2000" b="1" spc="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solide </a:t>
            </a:r>
            <a:r>
              <a:rPr sz="2000" b="1" dirty="0">
                <a:latin typeface="Times New Roman"/>
                <a:cs typeface="Times New Roman"/>
              </a:rPr>
              <a:t>que</a:t>
            </a:r>
            <a:r>
              <a:rPr sz="2000" b="1" spc="-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viande).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Segoe UI Symbol"/>
              <a:buChar char="➢"/>
            </a:pPr>
            <a:endParaRPr sz="2050">
              <a:latin typeface="Times New Roman"/>
              <a:cs typeface="Times New Roman"/>
            </a:endParaRPr>
          </a:p>
          <a:p>
            <a:pPr marL="419100" indent="-342900">
              <a:lnSpc>
                <a:spcPct val="100000"/>
              </a:lnSpc>
              <a:buFont typeface="Segoe UI Symbol"/>
              <a:buChar char="➢"/>
              <a:tabLst>
                <a:tab pos="418465" algn="l"/>
                <a:tab pos="419100" algn="l"/>
              </a:tabLst>
            </a:pPr>
            <a:r>
              <a:rPr sz="2000" b="1" spc="-5" dirty="0">
                <a:latin typeface="Times New Roman"/>
                <a:cs typeface="Times New Roman"/>
              </a:rPr>
              <a:t>pH</a:t>
            </a:r>
            <a:r>
              <a:rPr sz="2000" b="1" spc="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chair poisson</a:t>
            </a:r>
            <a:r>
              <a:rPr sz="2000" b="1" spc="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pas</a:t>
            </a:r>
            <a:r>
              <a:rPr sz="2000" b="1" spc="-1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acide</a:t>
            </a:r>
            <a:r>
              <a:rPr sz="2000" b="1" spc="-5" dirty="0">
                <a:latin typeface="Times New Roman"/>
                <a:cs typeface="Times New Roman"/>
              </a:rPr>
              <a:t> (peu</a:t>
            </a:r>
            <a:r>
              <a:rPr sz="2000" b="1" spc="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de</a:t>
            </a:r>
            <a:r>
              <a:rPr sz="2000" b="1" dirty="0">
                <a:latin typeface="Times New Roman"/>
                <a:cs typeface="Times New Roman"/>
              </a:rPr>
              <a:t> glycogène).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Segoe UI Symbol"/>
              <a:buChar char="➢"/>
            </a:pPr>
            <a:endParaRPr sz="2050">
              <a:latin typeface="Times New Roman"/>
              <a:cs typeface="Times New Roman"/>
            </a:endParaRPr>
          </a:p>
          <a:p>
            <a:pPr marL="419100" indent="-342900">
              <a:lnSpc>
                <a:spcPct val="100000"/>
              </a:lnSpc>
              <a:buFont typeface="Segoe UI Symbol"/>
              <a:buChar char="➢"/>
              <a:tabLst>
                <a:tab pos="418465" algn="l"/>
                <a:tab pos="419100" algn="l"/>
              </a:tabLst>
            </a:pPr>
            <a:r>
              <a:rPr sz="2000" b="1" dirty="0">
                <a:latin typeface="Times New Roman"/>
                <a:cs typeface="Times New Roman"/>
              </a:rPr>
              <a:t>Autolyse</a:t>
            </a:r>
            <a:r>
              <a:rPr sz="2000" b="1" spc="-3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enzymatique</a:t>
            </a:r>
            <a:r>
              <a:rPr sz="2000" b="1" spc="-3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rapide.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Segoe UI Symbol"/>
              <a:buChar char="➢"/>
            </a:pPr>
            <a:endParaRPr sz="2050">
              <a:latin typeface="Times New Roman"/>
              <a:cs typeface="Times New Roman"/>
            </a:endParaRPr>
          </a:p>
          <a:p>
            <a:pPr marL="482600" indent="-406400">
              <a:lnSpc>
                <a:spcPct val="100000"/>
              </a:lnSpc>
              <a:buFont typeface="Segoe UI Symbol"/>
              <a:buChar char="➢"/>
              <a:tabLst>
                <a:tab pos="481965" algn="l"/>
                <a:tab pos="482600" algn="l"/>
              </a:tabLst>
            </a:pPr>
            <a:r>
              <a:rPr sz="2000" b="1" spc="-5" dirty="0">
                <a:latin typeface="Times New Roman"/>
                <a:cs typeface="Times New Roman"/>
              </a:rPr>
              <a:t>Acides </a:t>
            </a:r>
            <a:r>
              <a:rPr sz="2000" b="1" dirty="0">
                <a:latin typeface="Times New Roman"/>
                <a:cs typeface="Times New Roman"/>
              </a:rPr>
              <a:t>gras</a:t>
            </a:r>
            <a:r>
              <a:rPr sz="2000" b="1" spc="1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très </a:t>
            </a:r>
            <a:r>
              <a:rPr sz="2000" b="1" spc="-5" dirty="0">
                <a:latin typeface="Times New Roman"/>
                <a:cs typeface="Times New Roman"/>
              </a:rPr>
              <a:t>insaturés</a:t>
            </a:r>
            <a:r>
              <a:rPr sz="2000" b="1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(rancissent</a:t>
            </a:r>
            <a:r>
              <a:rPr sz="2000" b="1" spc="1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vite).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Segoe UI Symbol"/>
              <a:buChar char="➢"/>
            </a:pPr>
            <a:endParaRPr sz="2050">
              <a:latin typeface="Times New Roman"/>
              <a:cs typeface="Times New Roman"/>
            </a:endParaRPr>
          </a:p>
          <a:p>
            <a:pPr marL="419100" indent="-342900">
              <a:lnSpc>
                <a:spcPct val="100000"/>
              </a:lnSpc>
              <a:buFont typeface="Segoe UI Symbol"/>
              <a:buChar char="➢"/>
              <a:tabLst>
                <a:tab pos="418465" algn="l"/>
                <a:tab pos="419100" algn="l"/>
              </a:tabLst>
            </a:pPr>
            <a:r>
              <a:rPr sz="2000" b="1" spc="-5" dirty="0">
                <a:latin typeface="Times New Roman"/>
                <a:cs typeface="Times New Roman"/>
              </a:rPr>
              <a:t>Libération d’amines</a:t>
            </a:r>
            <a:r>
              <a:rPr sz="2000" b="1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et</a:t>
            </a:r>
            <a:r>
              <a:rPr sz="2000" b="1" spc="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d’ammoniaque.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Segoe UI Symbol"/>
              <a:buChar char="➢"/>
            </a:pPr>
            <a:endParaRPr sz="2050">
              <a:latin typeface="Times New Roman"/>
              <a:cs typeface="Times New Roman"/>
            </a:endParaRPr>
          </a:p>
          <a:p>
            <a:pPr marL="419100" indent="-342900">
              <a:lnSpc>
                <a:spcPct val="100000"/>
              </a:lnSpc>
              <a:buFont typeface="Segoe UI Symbol"/>
              <a:buChar char="➢"/>
              <a:tabLst>
                <a:tab pos="418465" algn="l"/>
                <a:tab pos="419100" algn="l"/>
              </a:tabLst>
            </a:pPr>
            <a:r>
              <a:rPr sz="2000" b="1" spc="-5" dirty="0">
                <a:latin typeface="Times New Roman"/>
                <a:cs typeface="Times New Roman"/>
              </a:rPr>
              <a:t>Les</a:t>
            </a:r>
            <a:r>
              <a:rPr sz="2000" b="1" spc="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bactéries </a:t>
            </a:r>
            <a:r>
              <a:rPr sz="2000" b="1" dirty="0">
                <a:latin typeface="Times New Roman"/>
                <a:cs typeface="Times New Roman"/>
              </a:rPr>
              <a:t>d’altération</a:t>
            </a:r>
            <a:r>
              <a:rPr sz="2000" b="1" spc="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psychrotrophes.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20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5" name="object 5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102300" y="463490"/>
            <a:ext cx="6795134" cy="673735"/>
            <a:chOff x="1102300" y="463490"/>
            <a:chExt cx="6795134" cy="673735"/>
          </a:xfrm>
        </p:grpSpPr>
        <p:sp>
          <p:nvSpPr>
            <p:cNvPr id="11" name="object 11"/>
            <p:cNvSpPr/>
            <p:nvPr/>
          </p:nvSpPr>
          <p:spPr>
            <a:xfrm>
              <a:off x="1115059" y="476249"/>
              <a:ext cx="6769100" cy="647700"/>
            </a:xfrm>
            <a:custGeom>
              <a:avLst/>
              <a:gdLst/>
              <a:ahLst/>
              <a:cxnLst/>
              <a:rect l="l" t="t" r="r" b="b"/>
              <a:pathLst>
                <a:path w="6769100" h="647700">
                  <a:moveTo>
                    <a:pt x="6769100" y="0"/>
                  </a:moveTo>
                  <a:lnTo>
                    <a:pt x="0" y="0"/>
                  </a:lnTo>
                  <a:lnTo>
                    <a:pt x="0" y="647700"/>
                  </a:lnTo>
                  <a:lnTo>
                    <a:pt x="3384550" y="647700"/>
                  </a:lnTo>
                  <a:lnTo>
                    <a:pt x="6769100" y="647700"/>
                  </a:lnTo>
                  <a:lnTo>
                    <a:pt x="6769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15059" y="476249"/>
              <a:ext cx="6769100" cy="647700"/>
            </a:xfrm>
            <a:custGeom>
              <a:avLst/>
              <a:gdLst/>
              <a:ahLst/>
              <a:cxnLst/>
              <a:rect l="l" t="t" r="r" b="b"/>
              <a:pathLst>
                <a:path w="6769100" h="647700">
                  <a:moveTo>
                    <a:pt x="3384550" y="647700"/>
                  </a:moveTo>
                  <a:lnTo>
                    <a:pt x="0" y="647700"/>
                  </a:lnTo>
                  <a:lnTo>
                    <a:pt x="0" y="0"/>
                  </a:lnTo>
                  <a:lnTo>
                    <a:pt x="6769100" y="0"/>
                  </a:lnTo>
                  <a:lnTo>
                    <a:pt x="6769100" y="647700"/>
                  </a:lnTo>
                  <a:lnTo>
                    <a:pt x="3384550" y="647700"/>
                  </a:lnTo>
                  <a:close/>
                </a:path>
              </a:pathLst>
            </a:custGeom>
            <a:ln w="255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718310" y="421640"/>
            <a:ext cx="54076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65195" algn="l"/>
              </a:tabLst>
            </a:pPr>
            <a:r>
              <a:rPr sz="4800" spc="-5" dirty="0">
                <a:latin typeface="Times New Roman"/>
                <a:cs typeface="Times New Roman"/>
              </a:rPr>
              <a:t>Des</a:t>
            </a:r>
            <a:r>
              <a:rPr sz="4800" spc="5" dirty="0">
                <a:latin typeface="Times New Roman"/>
                <a:cs typeface="Times New Roman"/>
              </a:rPr>
              <a:t> </a:t>
            </a:r>
            <a:r>
              <a:rPr sz="4800" spc="-5" dirty="0">
                <a:latin typeface="Times New Roman"/>
                <a:cs typeface="Times New Roman"/>
              </a:rPr>
              <a:t>aliments	fragiles</a:t>
            </a:r>
            <a:endParaRPr sz="480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83480" y="1255970"/>
            <a:ext cx="8449945" cy="5137785"/>
            <a:chOff x="383480" y="1255970"/>
            <a:chExt cx="8449945" cy="5137785"/>
          </a:xfrm>
        </p:grpSpPr>
        <p:sp>
          <p:nvSpPr>
            <p:cNvPr id="15" name="object 15"/>
            <p:cNvSpPr/>
            <p:nvPr/>
          </p:nvSpPr>
          <p:spPr>
            <a:xfrm>
              <a:off x="396240" y="1268729"/>
              <a:ext cx="8423910" cy="5111750"/>
            </a:xfrm>
            <a:custGeom>
              <a:avLst/>
              <a:gdLst/>
              <a:ahLst/>
              <a:cxnLst/>
              <a:rect l="l" t="t" r="r" b="b"/>
              <a:pathLst>
                <a:path w="8423910" h="5111750">
                  <a:moveTo>
                    <a:pt x="8423910" y="0"/>
                  </a:moveTo>
                  <a:lnTo>
                    <a:pt x="0" y="0"/>
                  </a:lnTo>
                  <a:lnTo>
                    <a:pt x="0" y="5111750"/>
                  </a:lnTo>
                  <a:lnTo>
                    <a:pt x="4211320" y="5111750"/>
                  </a:lnTo>
                  <a:lnTo>
                    <a:pt x="8423910" y="5111750"/>
                  </a:lnTo>
                  <a:lnTo>
                    <a:pt x="84239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96240" y="1268729"/>
              <a:ext cx="8423910" cy="5111750"/>
            </a:xfrm>
            <a:custGeom>
              <a:avLst/>
              <a:gdLst/>
              <a:ahLst/>
              <a:cxnLst/>
              <a:rect l="l" t="t" r="r" b="b"/>
              <a:pathLst>
                <a:path w="8423910" h="5111750">
                  <a:moveTo>
                    <a:pt x="4211320" y="5111750"/>
                  </a:moveTo>
                  <a:lnTo>
                    <a:pt x="0" y="5111750"/>
                  </a:lnTo>
                  <a:lnTo>
                    <a:pt x="0" y="0"/>
                  </a:lnTo>
                  <a:lnTo>
                    <a:pt x="8423910" y="0"/>
                  </a:lnTo>
                  <a:lnTo>
                    <a:pt x="8423910" y="5111750"/>
                  </a:lnTo>
                  <a:lnTo>
                    <a:pt x="4211320" y="5111750"/>
                  </a:lnTo>
                  <a:close/>
                </a:path>
              </a:pathLst>
            </a:custGeom>
            <a:ln w="255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434340" y="1300479"/>
            <a:ext cx="5870575" cy="4780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4970" indent="-343535">
              <a:lnSpc>
                <a:spcPct val="100000"/>
              </a:lnSpc>
              <a:spcBef>
                <a:spcPts val="100"/>
              </a:spcBef>
              <a:buFont typeface="Segoe UI Symbol"/>
              <a:buChar char="➢"/>
              <a:tabLst>
                <a:tab pos="394970" algn="l"/>
              </a:tabLst>
            </a:pPr>
            <a:r>
              <a:rPr sz="2400" spc="-5" dirty="0">
                <a:latin typeface="Times New Roman"/>
                <a:cs typeface="Times New Roman"/>
              </a:rPr>
              <a:t>Nombreuses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manipulations: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–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Différents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produits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la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filière: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508000" indent="-456565">
              <a:lnSpc>
                <a:spcPct val="100000"/>
              </a:lnSpc>
              <a:buAutoNum type="arabicPeriod"/>
              <a:tabLst>
                <a:tab pos="507365" algn="l"/>
                <a:tab pos="508000" algn="l"/>
              </a:tabLst>
            </a:pPr>
            <a:r>
              <a:rPr sz="2400" dirty="0">
                <a:latin typeface="Times New Roman"/>
                <a:cs typeface="Times New Roman"/>
              </a:rPr>
              <a:t>•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Poisson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entier,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découpe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(filets)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Times New Roman"/>
              <a:buAutoNum type="arabicPeriod"/>
            </a:pPr>
            <a:endParaRPr sz="2500">
              <a:latin typeface="Times New Roman"/>
              <a:cs typeface="Times New Roman"/>
            </a:endParaRPr>
          </a:p>
          <a:p>
            <a:pPr marL="508000" indent="-456565">
              <a:lnSpc>
                <a:spcPct val="100000"/>
              </a:lnSpc>
              <a:buAutoNum type="arabicPeriod"/>
              <a:tabLst>
                <a:tab pos="507365" algn="l"/>
                <a:tab pos="508000" algn="l"/>
              </a:tabLst>
            </a:pPr>
            <a:r>
              <a:rPr sz="2400" dirty="0">
                <a:latin typeface="Times New Roman"/>
                <a:cs typeface="Times New Roman"/>
              </a:rPr>
              <a:t>•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Transformé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(salé,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fumé,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conserve,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surimi)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Times New Roman"/>
              <a:buAutoNum type="arabicPeriod"/>
            </a:pPr>
            <a:endParaRPr sz="2500">
              <a:latin typeface="Times New Roman"/>
              <a:cs typeface="Times New Roman"/>
            </a:endParaRPr>
          </a:p>
          <a:p>
            <a:pPr marL="508000" indent="-456565">
              <a:lnSpc>
                <a:spcPct val="100000"/>
              </a:lnSpc>
              <a:buAutoNum type="arabicPeriod"/>
              <a:tabLst>
                <a:tab pos="507365" algn="l"/>
                <a:tab pos="508000" algn="l"/>
              </a:tabLst>
            </a:pPr>
            <a:r>
              <a:rPr sz="2400" dirty="0">
                <a:latin typeface="Times New Roman"/>
                <a:cs typeface="Times New Roman"/>
              </a:rPr>
              <a:t>•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Congelé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Times New Roman"/>
              <a:buAutoNum type="arabicPeriod"/>
            </a:pPr>
            <a:endParaRPr sz="2500">
              <a:latin typeface="Times New Roman"/>
              <a:cs typeface="Times New Roman"/>
            </a:endParaRPr>
          </a:p>
          <a:p>
            <a:pPr marL="508000" indent="-456565">
              <a:lnSpc>
                <a:spcPct val="100000"/>
              </a:lnSpc>
              <a:buAutoNum type="arabicPeriod"/>
              <a:tabLst>
                <a:tab pos="507365" algn="l"/>
                <a:tab pos="508000" algn="l"/>
              </a:tabLst>
            </a:pPr>
            <a:r>
              <a:rPr sz="2400" dirty="0">
                <a:latin typeface="Times New Roman"/>
                <a:cs typeface="Times New Roman"/>
              </a:rPr>
              <a:t>•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Coquillages, crustacés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394970" indent="-343535">
              <a:lnSpc>
                <a:spcPct val="100000"/>
              </a:lnSpc>
              <a:buFont typeface="Segoe UI Symbol"/>
              <a:buChar char="➢"/>
              <a:tabLst>
                <a:tab pos="394970" algn="l"/>
              </a:tabLst>
            </a:pPr>
            <a:r>
              <a:rPr sz="2400" spc="-5" dirty="0">
                <a:latin typeface="Times New Roman"/>
                <a:cs typeface="Times New Roman"/>
              </a:rPr>
              <a:t>Cuisson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plus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faible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22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10" y="6525259"/>
            <a:ext cx="9142730" cy="332740"/>
            <a:chOff x="3810" y="6525259"/>
            <a:chExt cx="9142730" cy="332740"/>
          </a:xfrm>
        </p:grpSpPr>
        <p:sp>
          <p:nvSpPr>
            <p:cNvPr id="4" name="object 4"/>
            <p:cNvSpPr/>
            <p:nvPr/>
          </p:nvSpPr>
          <p:spPr>
            <a:xfrm>
              <a:off x="3810" y="6545579"/>
              <a:ext cx="9140190" cy="312420"/>
            </a:xfrm>
            <a:custGeom>
              <a:avLst/>
              <a:gdLst/>
              <a:ahLst/>
              <a:cxnLst/>
              <a:rect l="l" t="t" r="r" b="b"/>
              <a:pathLst>
                <a:path w="9140190" h="312420">
                  <a:moveTo>
                    <a:pt x="9140190" y="0"/>
                  </a:moveTo>
                  <a:lnTo>
                    <a:pt x="9140190" y="312420"/>
                  </a:lnTo>
                  <a:lnTo>
                    <a:pt x="0" y="312420"/>
                  </a:lnTo>
                  <a:lnTo>
                    <a:pt x="0" y="0"/>
                  </a:lnTo>
                  <a:lnTo>
                    <a:pt x="9140190" y="0"/>
                  </a:lnTo>
                  <a:close/>
                </a:path>
              </a:pathLst>
            </a:custGeom>
            <a:solidFill>
              <a:srgbClr val="000000">
                <a:alpha val="3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710" y="6811009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60">
                  <a:moveTo>
                    <a:pt x="0" y="0"/>
                  </a:moveTo>
                  <a:lnTo>
                    <a:pt x="61976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2830" y="681100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39">
                  <a:moveTo>
                    <a:pt x="0" y="0"/>
                  </a:moveTo>
                  <a:lnTo>
                    <a:pt x="574040" y="0"/>
                  </a:lnTo>
                </a:path>
              </a:pathLst>
            </a:custGeom>
            <a:ln w="114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5550" y="6813549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>
                  <a:moveTo>
                    <a:pt x="0" y="0"/>
                  </a:moveTo>
                  <a:lnTo>
                    <a:pt x="111633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" y="6525259"/>
              <a:ext cx="9142730" cy="331470"/>
            </a:xfrm>
            <a:custGeom>
              <a:avLst/>
              <a:gdLst/>
              <a:ahLst/>
              <a:cxnLst/>
              <a:rect l="l" t="t" r="r" b="b"/>
              <a:pathLst>
                <a:path w="9142730" h="331470">
                  <a:moveTo>
                    <a:pt x="9142730" y="0"/>
                  </a:moveTo>
                  <a:lnTo>
                    <a:pt x="0" y="0"/>
                  </a:lnTo>
                  <a:lnTo>
                    <a:pt x="0" y="331470"/>
                  </a:lnTo>
                  <a:lnTo>
                    <a:pt x="4572000" y="331470"/>
                  </a:lnTo>
                  <a:lnTo>
                    <a:pt x="9142730" y="331470"/>
                  </a:lnTo>
                  <a:lnTo>
                    <a:pt x="91427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029" y="528319"/>
            <a:ext cx="8409940" cy="580009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u="sng" spc="-10" dirty="0">
                <a:uFill>
                  <a:solidFill>
                    <a:srgbClr val="000000"/>
                  </a:solidFill>
                </a:uFill>
              </a:rPr>
              <a:t>Département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5" dirty="0"/>
              <a:t>biotechnologie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010" y="6626859"/>
            <a:ext cx="31756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Module:</a:t>
            </a:r>
            <a:r>
              <a:rPr sz="1400" b="1" i="1" spc="-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Analyse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Sensorielle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des </a:t>
            </a:r>
            <a:r>
              <a:rPr sz="1400" b="1" spc="-25" dirty="0">
                <a:latin typeface="Calibri"/>
                <a:cs typeface="Calibri"/>
              </a:rPr>
              <a:t>Aliments</a:t>
            </a:r>
            <a:r>
              <a:rPr sz="1400" b="1" spc="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270" y="6626859"/>
            <a:ext cx="11283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i="1" spc="-5" dirty="0">
                <a:latin typeface="Calibri"/>
                <a:cs typeface="Calibri"/>
              </a:rPr>
              <a:t>Master</a:t>
            </a:r>
            <a:r>
              <a:rPr sz="1400" b="1" i="1" spc="-4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2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QPSA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pc="-5" dirty="0"/>
              <a:t>Faculté</a:t>
            </a:r>
            <a:r>
              <a:rPr u="none" spc="-30" dirty="0"/>
              <a:t> </a:t>
            </a:r>
            <a:r>
              <a:rPr u="none" dirty="0"/>
              <a:t>:</a:t>
            </a:r>
            <a:r>
              <a:rPr u="none" spc="254" dirty="0"/>
              <a:t> </a:t>
            </a:r>
            <a:r>
              <a:rPr u="none" spc="-5" dirty="0"/>
              <a:t>SNV</a:t>
            </a:r>
          </a:p>
        </p:txBody>
      </p:sp>
      <p:sp>
        <p:nvSpPr>
          <p:cNvPr id="14" name="Ellipse 13"/>
          <p:cNvSpPr/>
          <p:nvPr/>
        </p:nvSpPr>
        <p:spPr>
          <a:xfrm>
            <a:off x="2895600" y="2819400"/>
            <a:ext cx="8382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1981200" y="3276600"/>
            <a:ext cx="8382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4724400" y="4876800"/>
            <a:ext cx="8382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6248400" y="1905000"/>
            <a:ext cx="2057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1219200" y="5181600"/>
            <a:ext cx="21336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bject 2"/>
          <p:cNvSpPr txBox="1"/>
          <p:nvPr/>
        </p:nvSpPr>
        <p:spPr>
          <a:xfrm>
            <a:off x="5410200" y="0"/>
            <a:ext cx="3589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Analyse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sensorielle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>
                <a:latin typeface="Times New Roman"/>
                <a:cs typeface="Times New Roman"/>
              </a:rPr>
              <a:t>des </a:t>
            </a:r>
            <a:r>
              <a:rPr lang="fr-FR" sz="1200" b="1" i="1" dirty="0" smtClean="0">
                <a:latin typeface="Times New Roman"/>
                <a:cs typeface="Times New Roman"/>
              </a:rPr>
              <a:t>poissons </a:t>
            </a:r>
            <a:r>
              <a:rPr sz="1200" b="1" i="1" spc="-5" smtClean="0">
                <a:latin typeface="Times New Roman"/>
                <a:cs typeface="Times New Roman"/>
              </a:rPr>
              <a:t>et</a:t>
            </a:r>
            <a:r>
              <a:rPr sz="1200" b="1" i="1" smtClean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des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>
                <a:latin typeface="Times New Roman"/>
                <a:cs typeface="Times New Roman"/>
              </a:rPr>
              <a:t>produits</a:t>
            </a:r>
            <a:r>
              <a:rPr sz="1200" b="1" i="1" spc="5">
                <a:latin typeface="Times New Roman"/>
                <a:cs typeface="Times New Roman"/>
              </a:rPr>
              <a:t> </a:t>
            </a:r>
            <a:r>
              <a:rPr lang="fr-FR" sz="1200" b="1" i="1" spc="-5" dirty="0" smtClean="0">
                <a:latin typeface="Times New Roman"/>
                <a:cs typeface="Times New Roman"/>
              </a:rPr>
              <a:t>de la mer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11494</TotalTime>
  <Words>3374</Words>
  <Application>Microsoft Office PowerPoint</Application>
  <PresentationFormat>Affichage à l'écran (4:3)</PresentationFormat>
  <Paragraphs>440</Paragraphs>
  <Slides>57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57</vt:i4>
      </vt:variant>
    </vt:vector>
  </HeadingPairs>
  <TitlesOfParts>
    <vt:vector size="58" baseType="lpstr">
      <vt:lpstr>Office Theme</vt:lpstr>
      <vt:lpstr>Analyse Sensorielle des poissons et  des produits de mer</vt:lpstr>
      <vt:lpstr>Introduction</vt:lpstr>
      <vt:lpstr>Introduction</vt:lpstr>
      <vt:lpstr>Diapositive 4</vt:lpstr>
      <vt:lpstr>Diapositive 5</vt:lpstr>
      <vt:lpstr>Diapositive 6</vt:lpstr>
      <vt:lpstr>Spécialement fragiles, pourquoi ?</vt:lpstr>
      <vt:lpstr>Des aliments fragiles</vt:lpstr>
      <vt:lpstr>Diapositive 9</vt:lpstr>
      <vt:lpstr>Diapositive 10</vt:lpstr>
      <vt:lpstr>Diapositive 11</vt:lpstr>
      <vt:lpstr>Diapositive 12</vt:lpstr>
      <vt:lpstr>Les bases de l’inspection sanitaire du  poisson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Types de poisson selon les réserves  lipidiques</vt:lpstr>
      <vt:lpstr>Procédure pour l’évaluation des produits</vt:lpstr>
      <vt:lpstr>Diapositive 40</vt:lpstr>
      <vt:lpstr>Diapositive 41</vt:lpstr>
      <vt:lpstr>Méthodes d’analyse de fraicheur</vt:lpstr>
      <vt:lpstr>Méthodes d’analyse de fraicheur</vt:lpstr>
      <vt:lpstr>Méthodes d’analyse de fraicheur</vt:lpstr>
      <vt:lpstr>Méthodes d’analyse de fraicheur</vt:lpstr>
      <vt:lpstr>Méthodes d’analyse de fraicheur</vt:lpstr>
      <vt:lpstr>L’échantillon de l’atelier N° 04 : la Sardine</vt:lpstr>
      <vt:lpstr>Analyse de la fraicheur des espèces de fruits de mer</vt:lpstr>
      <vt:lpstr>Analyse sensorielle des laits et des produits laitiers</vt:lpstr>
      <vt:lpstr>Analyse sensorielle des laits et des produits laitiers</vt:lpstr>
      <vt:lpstr>Analyse sensorielle des laits et des produits laitiers</vt:lpstr>
      <vt:lpstr>Analyse sensorielle des laits et des produits laitiers</vt:lpstr>
      <vt:lpstr>Analyse sensorielle des laits et des produits laitiers</vt:lpstr>
      <vt:lpstr>Analyse sensorielle des laits et des produits laitiers</vt:lpstr>
      <vt:lpstr>Analyse sensorielle des laits et des produits laitiers</vt:lpstr>
      <vt:lpstr>Analyse sensorielle des laits et des produits laitiers</vt:lpstr>
      <vt:lpstr>Analyse sensorielle des laits et des produits laitiers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pc</dc:creator>
  <cp:lastModifiedBy>Lenovo</cp:lastModifiedBy>
  <cp:revision>39</cp:revision>
  <dcterms:created xsi:type="dcterms:W3CDTF">2022-11-22T20:24:47Z</dcterms:created>
  <dcterms:modified xsi:type="dcterms:W3CDTF">2025-12-30T18:40:43Z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2017-12-04T00:00:00Z</vt:filetime>
  </property>
  <property fmtid="{D5CDD505-2E9C-101B-9397-08002B2CF9AE}" pid="3" name="Creator">
    <vt:lpwstr>Impress</vt:lpwstr>
  </property>
  <property fmtid="{D5CDD505-2E9C-101B-9397-08002B2CF9AE}" pid="4" name="LastSaved">
    <vt:filetime>2017-12-04T00:00:00Z</vt:filetime>
  </property>
</Properties>
</file>