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>
      <p:cViewPr varScale="1">
        <p:scale>
          <a:sx n="86" d="100"/>
          <a:sy n="86" d="100"/>
        </p:scale>
        <p:origin x="114" y="2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85242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3741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4457"/>
                </a:lnTo>
                <a:lnTo>
                  <a:pt x="1245730" y="507998"/>
                </a:lnTo>
                <a:lnTo>
                  <a:pt x="1346200" y="507998"/>
                </a:lnTo>
                <a:lnTo>
                  <a:pt x="1350772" y="503172"/>
                </a:lnTo>
                <a:lnTo>
                  <a:pt x="1352296" y="501648"/>
                </a:lnTo>
                <a:lnTo>
                  <a:pt x="1354201" y="500124"/>
                </a:lnTo>
                <a:lnTo>
                  <a:pt x="1355725" y="498473"/>
                </a:lnTo>
                <a:lnTo>
                  <a:pt x="1584960" y="269238"/>
                </a:lnTo>
                <a:lnTo>
                  <a:pt x="1590246" y="262021"/>
                </a:lnTo>
                <a:lnTo>
                  <a:pt x="1592008" y="254840"/>
                </a:lnTo>
                <a:lnTo>
                  <a:pt x="1590246" y="247682"/>
                </a:lnTo>
                <a:lnTo>
                  <a:pt x="1584960" y="240536"/>
                </a:lnTo>
                <a:lnTo>
                  <a:pt x="1355725" y="11301"/>
                </a:lnTo>
                <a:lnTo>
                  <a:pt x="1350772" y="11301"/>
                </a:lnTo>
                <a:lnTo>
                  <a:pt x="1350772" y="6475"/>
                </a:lnTo>
                <a:lnTo>
                  <a:pt x="1346200" y="6475"/>
                </a:lnTo>
                <a:lnTo>
                  <a:pt x="1341374" y="1776"/>
                </a:lnTo>
                <a:lnTo>
                  <a:pt x="1245730" y="1776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85242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323079"/>
            <a:ext cx="1743075" cy="779780"/>
          </a:xfrm>
          <a:custGeom>
            <a:avLst/>
            <a:gdLst/>
            <a:ahLst/>
            <a:cxnLst/>
            <a:rect l="l" t="t" r="r" b="b"/>
            <a:pathLst>
              <a:path w="1743075" h="779779">
                <a:moveTo>
                  <a:pt x="1346200" y="0"/>
                </a:moveTo>
                <a:lnTo>
                  <a:pt x="0" y="0"/>
                </a:lnTo>
                <a:lnTo>
                  <a:pt x="0" y="779780"/>
                </a:lnTo>
                <a:lnTo>
                  <a:pt x="1346200" y="779780"/>
                </a:lnTo>
                <a:lnTo>
                  <a:pt x="1355891" y="778972"/>
                </a:lnTo>
                <a:lnTo>
                  <a:pt x="1363821" y="776843"/>
                </a:lnTo>
                <a:lnTo>
                  <a:pt x="1369988" y="773832"/>
                </a:lnTo>
                <a:lnTo>
                  <a:pt x="1374394" y="770382"/>
                </a:lnTo>
                <a:lnTo>
                  <a:pt x="1374394" y="765683"/>
                </a:lnTo>
                <a:lnTo>
                  <a:pt x="1379093" y="765683"/>
                </a:lnTo>
                <a:lnTo>
                  <a:pt x="1735582" y="408686"/>
                </a:lnTo>
                <a:lnTo>
                  <a:pt x="1740868" y="400095"/>
                </a:lnTo>
                <a:lnTo>
                  <a:pt x="1742630" y="389302"/>
                </a:lnTo>
                <a:lnTo>
                  <a:pt x="1740868" y="377628"/>
                </a:lnTo>
                <a:lnTo>
                  <a:pt x="1735582" y="366395"/>
                </a:lnTo>
                <a:lnTo>
                  <a:pt x="1379093" y="14097"/>
                </a:lnTo>
                <a:lnTo>
                  <a:pt x="1379093" y="9398"/>
                </a:lnTo>
                <a:lnTo>
                  <a:pt x="1374394" y="9398"/>
                </a:lnTo>
                <a:lnTo>
                  <a:pt x="1369988" y="5947"/>
                </a:lnTo>
                <a:lnTo>
                  <a:pt x="1363821" y="2936"/>
                </a:lnTo>
                <a:lnTo>
                  <a:pt x="1355891" y="807"/>
                </a:lnTo>
                <a:lnTo>
                  <a:pt x="134620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85242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5604" y="580390"/>
            <a:ext cx="628904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4345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533539"/>
            <a:ext cx="7213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3200" b="1" dirty="0"/>
              <a:t>Electronique Fondamentale </a:t>
            </a:r>
            <a:r>
              <a:rPr lang="fr-FR" sz="3200" b="1" dirty="0" smtClean="0"/>
              <a:t>2</a:t>
            </a:r>
            <a:endParaRPr sz="49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3200" spc="-65" dirty="0">
                <a:solidFill>
                  <a:srgbClr val="252525"/>
                </a:solidFill>
                <a:latin typeface="Verdana"/>
                <a:cs typeface="Verdana"/>
              </a:rPr>
              <a:t>Pa</a:t>
            </a:r>
            <a:r>
              <a:rPr sz="3200" spc="-55" dirty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3200" spc="-570" dirty="0">
                <a:solidFill>
                  <a:srgbClr val="252525"/>
                </a:solidFill>
                <a:latin typeface="Verdana"/>
                <a:cs typeface="Verdana"/>
              </a:rPr>
              <a:t>:</a:t>
            </a:r>
            <a:r>
              <a:rPr sz="3200" spc="-23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3200" spc="-300" dirty="0">
                <a:solidFill>
                  <a:srgbClr val="252525"/>
                </a:solidFill>
                <a:latin typeface="Verdana"/>
                <a:cs typeface="Verdana"/>
              </a:rPr>
              <a:t>Dr</a:t>
            </a:r>
            <a:r>
              <a:rPr sz="3200" spc="-180" dirty="0" smtClean="0">
                <a:solidFill>
                  <a:srgbClr val="252525"/>
                </a:solidFill>
                <a:latin typeface="Verdana"/>
                <a:cs typeface="Verdana"/>
              </a:rPr>
              <a:t>. LEKHAL-MAZOUZ </a:t>
            </a:r>
            <a:r>
              <a:rPr sz="3200" spc="-180" dirty="0" err="1" smtClean="0">
                <a:solidFill>
                  <a:srgbClr val="252525"/>
                </a:solidFill>
                <a:latin typeface="Verdana"/>
                <a:cs typeface="Verdana"/>
              </a:rPr>
              <a:t>Nacera</a:t>
            </a:r>
            <a:r>
              <a:rPr sz="3200" spc="-215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6445" y="2531248"/>
            <a:ext cx="8881110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00"/>
              </a:lnSpc>
              <a:spcBef>
                <a:spcPts val="100"/>
              </a:spcBef>
            </a:pPr>
            <a:r>
              <a:rPr sz="2000" spc="-165" dirty="0">
                <a:solidFill>
                  <a:srgbClr val="FDFFFF"/>
                </a:solidFill>
                <a:latin typeface="Verdana"/>
                <a:cs typeface="Verdana"/>
              </a:rPr>
              <a:t>1</a:t>
            </a:r>
            <a:endParaRPr sz="2000" dirty="0">
              <a:latin typeface="Verdana"/>
              <a:cs typeface="Verdana"/>
            </a:endParaRPr>
          </a:p>
          <a:p>
            <a:pPr marL="973455">
              <a:lnSpc>
                <a:spcPts val="2700"/>
              </a:lnSpc>
            </a:pPr>
            <a:r>
              <a:rPr lang="fr-FR" sz="2500" spc="-55" dirty="0" smtClean="0">
                <a:solidFill>
                  <a:srgbClr val="585858"/>
                </a:solidFill>
                <a:latin typeface="Verdana"/>
                <a:cs typeface="Verdana"/>
              </a:rPr>
              <a:t>Cours</a:t>
            </a:r>
            <a:r>
              <a:rPr lang="fr-FR" sz="2500" spc="-210" dirty="0" smtClean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2500" spc="-445" dirty="0" smtClean="0">
                <a:solidFill>
                  <a:srgbClr val="585858"/>
                </a:solidFill>
                <a:latin typeface="Verdana"/>
                <a:cs typeface="Verdana"/>
              </a:rPr>
              <a:t>:</a:t>
            </a:r>
            <a:r>
              <a:rPr sz="2500" spc="-200" dirty="0" smtClean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lang="fr-FR" sz="2800" b="1" dirty="0"/>
              <a:t>2</a:t>
            </a:r>
            <a:r>
              <a:rPr lang="fr-FR" sz="2800" b="1" baseline="30000" dirty="0"/>
              <a:t>ème</a:t>
            </a:r>
            <a:r>
              <a:rPr lang="fr-FR" sz="2800" b="1" dirty="0"/>
              <a:t> année </a:t>
            </a:r>
            <a:r>
              <a:rPr lang="fr-FR" sz="2800" b="1" dirty="0" smtClean="0"/>
              <a:t>Licence</a:t>
            </a:r>
            <a:endParaRPr sz="2500" dirty="0">
              <a:latin typeface="Verdana"/>
              <a:cs typeface="Verdana"/>
            </a:endParaRPr>
          </a:p>
          <a:p>
            <a:pPr marL="973455">
              <a:lnSpc>
                <a:spcPct val="100000"/>
              </a:lnSpc>
            </a:pPr>
            <a:r>
              <a:rPr sz="2500" spc="-60" dirty="0" err="1" smtClean="0">
                <a:solidFill>
                  <a:srgbClr val="585858"/>
                </a:solidFill>
                <a:latin typeface="Verdana"/>
                <a:cs typeface="Verdana"/>
              </a:rPr>
              <a:t>Fili</a:t>
            </a:r>
            <a:r>
              <a:rPr lang="fr-FR" sz="2500" spc="-60" dirty="0" smtClean="0">
                <a:solidFill>
                  <a:srgbClr val="585858"/>
                </a:solidFill>
                <a:latin typeface="Verdana"/>
                <a:cs typeface="Verdana"/>
              </a:rPr>
              <a:t>è</a:t>
            </a:r>
            <a:r>
              <a:rPr sz="2500" spc="-60" dirty="0" smtClean="0">
                <a:solidFill>
                  <a:srgbClr val="585858"/>
                </a:solidFill>
                <a:latin typeface="Verdana"/>
                <a:cs typeface="Verdana"/>
              </a:rPr>
              <a:t>re:</a:t>
            </a:r>
            <a:r>
              <a:rPr sz="2500" spc="-240" dirty="0" smtClean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lang="fr-FR" sz="2400" b="1" dirty="0"/>
              <a:t>ELECTRONIQUE 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4200" y="168605"/>
            <a:ext cx="9423400" cy="132921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81280" algn="ctr">
              <a:lnSpc>
                <a:spcPct val="100000"/>
              </a:lnSpc>
              <a:spcBef>
                <a:spcPts val="1105"/>
              </a:spcBef>
            </a:pPr>
            <a:r>
              <a:rPr b="1" spc="-9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b="1" spc="-6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b="1" spc="-114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b="1" spc="-9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b="1" spc="-12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10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b="1" spc="-12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1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b="1" spc="-16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</a:t>
            </a:r>
            <a:r>
              <a:rPr b="1" spc="-13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4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d’Oran</a:t>
            </a:r>
            <a:r>
              <a:rPr b="1" spc="-13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5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Mohammed</a:t>
            </a:r>
            <a:r>
              <a:rPr b="1" spc="-17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 err="1" smtClean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Boudiaf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5" dirty="0" smtClean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(USTO-MB)</a:t>
            </a:r>
            <a:endParaRPr lang="fr-FR" b="1" spc="-155" dirty="0" smtClean="0">
              <a:solidFill>
                <a:srgbClr val="585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600" b="1" dirty="0"/>
              <a:t>FACULTÉ DE GÉNIE ELECTRIQUE</a:t>
            </a:r>
            <a:endParaRPr lang="fr-FR" sz="1600" dirty="0"/>
          </a:p>
          <a:p>
            <a:pPr algn="ctr"/>
            <a:r>
              <a:rPr lang="fr-FR" sz="1600" b="1" dirty="0"/>
              <a:t>DÉPARTEMENT D’ELECTRONIQUE</a:t>
            </a:r>
            <a:endParaRPr lang="fr-FR" sz="1600" dirty="0"/>
          </a:p>
          <a:p>
            <a:pPr marL="81280" algn="ctr">
              <a:lnSpc>
                <a:spcPct val="100000"/>
              </a:lnSpc>
              <a:spcBef>
                <a:spcPts val="1105"/>
              </a:spcBef>
            </a:pPr>
            <a:endParaRPr dirty="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420" y="106679"/>
            <a:ext cx="1463040" cy="12852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33600" y="4298954"/>
            <a:ext cx="82477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Références bibliographiques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8918" y="750823"/>
            <a:ext cx="979208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fr-FR" sz="2800" b="1" spc="-165" dirty="0">
                <a:solidFill>
                  <a:srgbClr val="404040"/>
                </a:solidFill>
                <a:latin typeface="Tahoma"/>
                <a:cs typeface="Tahoma"/>
              </a:rPr>
              <a:t>1:</a:t>
            </a:r>
            <a:r>
              <a:rPr lang="fr-FR" sz="2800" b="1" spc="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Transistors à effet de champ</a:t>
            </a:r>
            <a:endParaRPr sz="2800" spc="-110" dirty="0"/>
          </a:p>
        </p:txBody>
      </p:sp>
      <p:sp>
        <p:nvSpPr>
          <p:cNvPr id="5" name="object 5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1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79" y="40640"/>
            <a:ext cx="779780" cy="6857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0" y="1513091"/>
            <a:ext cx="10896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79120" lvl="0" indent="-342900" algn="just">
              <a:lnSpc>
                <a:spcPct val="150000"/>
              </a:lnSpc>
              <a:spcBef>
                <a:spcPts val="1290"/>
              </a:spcBef>
              <a:buSzPts val="1100"/>
              <a:buFont typeface="Wingdings" panose="05000000000000000000" pitchFamily="2" charset="2"/>
              <a:buChar char="q"/>
              <a:tabLst>
                <a:tab pos="796925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‘’Fondements</a:t>
            </a:r>
            <a:r>
              <a:rPr lang="fr-FR" sz="2000" spc="1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d’électronique: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circuits,</a:t>
            </a:r>
            <a:r>
              <a:rPr lang="fr-FR" sz="2000" spc="1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applications’’.</a:t>
            </a:r>
            <a:r>
              <a:rPr lang="fr-FR" sz="2000" spc="1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Prentice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Hall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CANADA. 4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1998.</a:t>
            </a:r>
          </a:p>
          <a:p>
            <a:pPr marL="342900" marR="58102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Albert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Malvino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‘’Principes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d’électronique’’.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EDISCIENCE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international,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Paris,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FRANCE.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1993.</a:t>
            </a:r>
          </a:p>
          <a:p>
            <a:pPr marL="342900" marR="581025" lvl="0" indent="-342900" algn="just">
              <a:lnSpc>
                <a:spcPct val="150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7085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9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‘Electronique:</a:t>
            </a:r>
            <a:r>
              <a:rPr lang="fr-FR" sz="2000" spc="20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9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9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</a:t>
            </a:r>
            <a:r>
              <a:rPr lang="fr-FR" sz="2000" spc="20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d’application’’.</a:t>
            </a:r>
            <a:r>
              <a:rPr lang="fr-FR" sz="200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Reynald</a:t>
            </a:r>
            <a:r>
              <a:rPr lang="fr-FR" sz="2000" spc="20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Goulet</a:t>
            </a:r>
            <a:r>
              <a:rPr lang="fr-FR" sz="200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CANADA.</a:t>
            </a:r>
            <a:r>
              <a:rPr lang="fr-FR" sz="20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 2000.</a:t>
            </a:r>
            <a:endParaRPr lang="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581025" indent="-342900" algn="just">
              <a:buSzPts val="1100"/>
              <a:buFont typeface="Wingdings" panose="05000000000000000000" pitchFamily="2" charset="2"/>
              <a:buChar char="q"/>
              <a:tabLst>
                <a:tab pos="807085" algn="l"/>
              </a:tabLst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M. Girard ; Composants actifs discrets. Tome2 : Transistors a effet de champ ;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Ediscience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R="581025" lvl="0" algn="just">
              <a:lnSpc>
                <a:spcPct val="150000"/>
              </a:lnSpc>
              <a:spcAft>
                <a:spcPts val="0"/>
              </a:spcAft>
              <a:buSzPts val="1100"/>
              <a:tabLst>
                <a:tab pos="807085" algn="l"/>
              </a:tabLst>
            </a:pPr>
            <a:endParaRPr lang="fr-FR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2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79" y="40640"/>
            <a:ext cx="779780" cy="685799"/>
          </a:xfrm>
          <a:prstGeom prst="rect">
            <a:avLst/>
          </a:prstGeom>
        </p:spPr>
      </p:pic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665604" y="580390"/>
            <a:ext cx="945959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2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Amplificateurs de puissance</a:t>
            </a:r>
            <a:endParaRPr sz="2800" spc="-110" dirty="0"/>
          </a:p>
        </p:txBody>
      </p:sp>
      <p:sp>
        <p:nvSpPr>
          <p:cNvPr id="10" name="Rectangle 9"/>
          <p:cNvSpPr/>
          <p:nvPr/>
        </p:nvSpPr>
        <p:spPr>
          <a:xfrm>
            <a:off x="762000" y="1513091"/>
            <a:ext cx="10896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79120" lvl="0" indent="-342900" algn="just">
              <a:lnSpc>
                <a:spcPct val="150000"/>
              </a:lnSpc>
              <a:spcBef>
                <a:spcPts val="1290"/>
              </a:spcBef>
              <a:buSzPts val="1100"/>
              <a:buFont typeface="Wingdings" panose="05000000000000000000" pitchFamily="2" charset="2"/>
              <a:buChar char="q"/>
              <a:tabLst>
                <a:tab pos="796925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‘’Fondements</a:t>
            </a:r>
            <a:r>
              <a:rPr lang="fr-FR" sz="2000" spc="1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d’électronique: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circuits,</a:t>
            </a:r>
            <a:r>
              <a:rPr lang="fr-FR" sz="2000" spc="1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applications’’.</a:t>
            </a:r>
            <a:r>
              <a:rPr lang="fr-FR" sz="2000" spc="1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Prentice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Hall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CANADA. 4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1998.</a:t>
            </a:r>
          </a:p>
          <a:p>
            <a:pPr marL="342900" marR="58102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Albert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Malvino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‘’Principes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d’électronique’’.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EDISCIENCE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international,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Paris,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FRANCE.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1993.</a:t>
            </a:r>
            <a:endParaRPr lang="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58102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Benayad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&amp;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Guendouz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D: ‘’Électronique Générale’’. Office des publications universitaires, ALGERIE. Edition :2.07.4660,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2006.</a:t>
            </a:r>
            <a:endParaRPr lang="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58102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Mazouz.N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‘’Cours Découverte génie électrique’’. Polycopié, e-learning/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usto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-dz., 2016.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3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79" y="40640"/>
            <a:ext cx="779780" cy="685799"/>
          </a:xfrm>
          <a:prstGeom prst="rect">
            <a:avLst/>
          </a:prstGeom>
        </p:spPr>
      </p:pic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1665604" y="580390"/>
            <a:ext cx="869759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3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Contre réaction (CR) </a:t>
            </a:r>
            <a:endParaRPr sz="2800" spc="-110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"/>
          </p:nvPr>
        </p:nvSpPr>
        <p:spPr>
          <a:xfrm>
            <a:off x="762000" y="1981200"/>
            <a:ext cx="1086643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79120" lvl="0" indent="-342900" algn="just">
              <a:lnSpc>
                <a:spcPct val="150000"/>
              </a:lnSpc>
              <a:spcBef>
                <a:spcPts val="1290"/>
              </a:spcBef>
              <a:buSzPts val="1100"/>
              <a:buFont typeface="Wingdings" panose="05000000000000000000" pitchFamily="2" charset="2"/>
              <a:buChar char="q"/>
              <a:tabLst>
                <a:tab pos="796925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‘’Fondements</a:t>
            </a:r>
            <a:r>
              <a:rPr lang="fr-FR" sz="2000" spc="1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d’électronique: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circuits,</a:t>
            </a:r>
            <a:r>
              <a:rPr lang="fr-FR" sz="2000" spc="1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applications’’.</a:t>
            </a:r>
            <a:r>
              <a:rPr lang="fr-FR" sz="2000" spc="1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Prentice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Hall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CANADA. 4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1998.</a:t>
            </a:r>
          </a:p>
          <a:p>
            <a:pPr marL="342900" marR="58102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Albert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Malvino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sz="2000" spc="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‘’Principes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d’électronique’’.</a:t>
            </a:r>
            <a:r>
              <a:rPr lang="fr-FR" sz="2000" spc="1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EDISCIENCE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international,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Paris,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FRANCE.</a:t>
            </a:r>
            <a:r>
              <a:rPr lang="fr-FR" sz="2000" spc="-2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fr-FR" sz="20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1993.</a:t>
            </a:r>
            <a:endParaRPr lang="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581025" indent="-342900" algn="just">
              <a:lnSpc>
                <a:spcPct val="150000"/>
              </a:lnSpc>
              <a:spcBef>
                <a:spcPts val="10"/>
              </a:spcBef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‘Electronique:</a:t>
            </a:r>
            <a:r>
              <a:rPr lang="fr-FR" sz="2000" spc="2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</a:t>
            </a:r>
            <a:r>
              <a:rPr lang="fr-FR" sz="2000" spc="2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d’application’’.</a:t>
            </a:r>
            <a:r>
              <a:rPr lang="fr-FR" sz="200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Reynald</a:t>
            </a:r>
            <a:r>
              <a:rPr lang="fr-FR" sz="2000" spc="2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Goulet</a:t>
            </a:r>
            <a:r>
              <a:rPr lang="fr-FR" sz="200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fr-FR" sz="2000" spc="-2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CANADA.</a:t>
            </a:r>
            <a:r>
              <a:rPr lang="fr-FR"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fr-FR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 2000.</a:t>
            </a:r>
            <a:endParaRPr lang="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581025" lvl="0" indent="-342900" algn="just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endParaRPr lang="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2693045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Ch.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Gentili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; Amplificateurs et oscillateurs micro-ondes ;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Masson.</a:t>
            </a:r>
            <a:endParaRPr lang="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‘’Fondements</a:t>
            </a:r>
            <a:r>
              <a:rPr lang="fr-FR" sz="2000" spc="1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d’électronique:</a:t>
            </a:r>
            <a:r>
              <a:rPr lang="fr-FR" sz="2000" spc="1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circuits,</a:t>
            </a:r>
            <a:r>
              <a:rPr lang="fr-FR" sz="2000" spc="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applications’’.</a:t>
            </a:r>
            <a:r>
              <a:rPr lang="fr-FR" sz="2000" spc="1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Prentice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fr-FR" sz="2000" spc="-2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Hall</a:t>
            </a:r>
            <a:r>
              <a:rPr lang="fr-FR" sz="20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CANADA. 4</a:t>
            </a:r>
            <a:r>
              <a:rPr lang="fr-FR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1998.</a:t>
            </a:r>
            <a:endParaRPr lang="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Albert</a:t>
            </a:r>
            <a:r>
              <a:rPr lang="fr-FR" sz="2000" spc="1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Paul</a:t>
            </a:r>
            <a:r>
              <a:rPr lang="fr-FR" sz="2000" spc="1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Malvino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fr-FR" sz="2000" spc="1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‘’Principes</a:t>
            </a:r>
            <a:r>
              <a:rPr lang="fr-FR" sz="2000" spc="1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d’électronique’’.</a:t>
            </a:r>
            <a:r>
              <a:rPr lang="fr-FR" sz="2000" spc="1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EDISCIENCE</a:t>
            </a:r>
            <a:r>
              <a:rPr lang="fr-FR" sz="2000" spc="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international,</a:t>
            </a:r>
            <a:r>
              <a:rPr lang="fr-FR" sz="2000" spc="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Paris,</a:t>
            </a:r>
            <a:r>
              <a:rPr lang="fr-FR" sz="2000" spc="1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FRANCE.</a:t>
            </a:r>
            <a:r>
              <a:rPr lang="fr-FR" sz="2000" spc="-2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fr-FR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</a:t>
            </a:r>
            <a:r>
              <a:rPr lang="fr-FR" sz="2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1993.</a:t>
            </a:r>
            <a:endParaRPr lang="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6" name="object 4"/>
          <p:cNvSpPr txBox="1"/>
          <p:nvPr/>
        </p:nvSpPr>
        <p:spPr>
          <a:xfrm>
            <a:off x="1065530" y="800734"/>
            <a:ext cx="16637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4</a:t>
            </a:r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1665604" y="580390"/>
            <a:ext cx="854519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4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Amplificateurs différentiels </a:t>
            </a:r>
            <a:endParaRPr sz="2800" spc="-110" dirty="0"/>
          </a:p>
        </p:txBody>
      </p:sp>
    </p:spTree>
    <p:extLst>
      <p:ext uri="{BB962C8B-B14F-4D97-AF65-F5344CB8AC3E}">
        <p14:creationId xmlns:p14="http://schemas.microsoft.com/office/powerpoint/2010/main" val="122758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2693045"/>
          </a:xfrm>
        </p:spPr>
        <p:txBody>
          <a:bodyPr/>
          <a:lstStyle/>
          <a:p>
            <a:pPr marL="342900" marR="581025" indent="-342900" algn="just">
              <a:lnSpc>
                <a:spcPct val="150000"/>
              </a:lnSpc>
              <a:spcBef>
                <a:spcPts val="10"/>
              </a:spcBef>
              <a:buSzPts val="1100"/>
              <a:buFont typeface="Wingdings" panose="05000000000000000000" pitchFamily="2" charset="2"/>
              <a:buChar char="q"/>
              <a:tabLst>
                <a:tab pos="800100" algn="l"/>
              </a:tabLst>
            </a:pP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Thomas</a:t>
            </a:r>
            <a:r>
              <a:rPr lang="fr-FR" sz="2000" spc="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L.</a:t>
            </a:r>
            <a:r>
              <a:rPr lang="fr-FR" sz="2000" spc="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Floyd:</a:t>
            </a:r>
            <a:r>
              <a:rPr lang="fr-FR" sz="2000" spc="1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‘Electronique:</a:t>
            </a:r>
            <a:r>
              <a:rPr lang="fr-FR" sz="2000" spc="2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composants</a:t>
            </a:r>
            <a:r>
              <a:rPr lang="fr-FR" sz="2000" spc="1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</a:t>
            </a:r>
            <a:r>
              <a:rPr lang="fr-FR" sz="2000" spc="1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systèmes</a:t>
            </a:r>
            <a:r>
              <a:rPr lang="fr-FR" sz="2000" spc="2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d’application’’.</a:t>
            </a:r>
            <a:r>
              <a:rPr lang="fr-FR" sz="200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Reynald</a:t>
            </a:r>
            <a:r>
              <a:rPr lang="fr-FR" sz="2000" spc="2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Goulet</a:t>
            </a:r>
            <a:r>
              <a:rPr lang="fr-FR" sz="200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fr-FR" sz="2000" spc="-2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CANADA.</a:t>
            </a:r>
            <a:r>
              <a:rPr lang="fr-FR"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fr-FR" sz="20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fr-FR" sz="2000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Edition, 2000.</a:t>
            </a:r>
            <a:endParaRPr lang="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Dubois ; Composants électroniques de base ; Université Laval, 2006.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Gentili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; Amplificateurs et oscillateurs micro-ondes ; Masson. 6- F.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Milsant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; Problèmes d’électroniques ; </a:t>
            </a:r>
            <a:r>
              <a:rPr lang="fr-FR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Chihab-Eyrolles</a:t>
            </a:r>
            <a:r>
              <a:rPr lang="fr-F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; 1994</a:t>
            </a:r>
          </a:p>
          <a:p>
            <a:pPr algn="just"/>
            <a:endParaRPr lang="fr-FR" dirty="0"/>
          </a:p>
        </p:txBody>
      </p:sp>
      <p:sp>
        <p:nvSpPr>
          <p:cNvPr id="4" name="object 4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5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665288" y="581025"/>
            <a:ext cx="862171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5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Oscillateurs sinusoïdaux</a:t>
            </a:r>
            <a:endParaRPr sz="2800" spc="-110" dirty="0"/>
          </a:p>
        </p:txBody>
      </p:sp>
    </p:spTree>
    <p:extLst>
      <p:ext uri="{BB962C8B-B14F-4D97-AF65-F5344CB8AC3E}">
        <p14:creationId xmlns:p14="http://schemas.microsoft.com/office/powerpoint/2010/main" val="187376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432</Words>
  <Application>Microsoft Office PowerPoint</Application>
  <PresentationFormat>Grand écran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Calibri</vt:lpstr>
      <vt:lpstr>Tahoma</vt:lpstr>
      <vt:lpstr>Times New Roman</vt:lpstr>
      <vt:lpstr>Verdana</vt:lpstr>
      <vt:lpstr>Wingdings</vt:lpstr>
      <vt:lpstr>Office Theme</vt:lpstr>
      <vt:lpstr>Présentation PowerPoint</vt:lpstr>
      <vt:lpstr>Chapitre 1: Transistors à effet de champ</vt:lpstr>
      <vt:lpstr>Chapitre 2: Amplificateurs de puissance</vt:lpstr>
      <vt:lpstr>Chapitre 3: Contre réaction (CR) </vt:lpstr>
      <vt:lpstr>Chapitre 4: Amplificateurs différentiels </vt:lpstr>
      <vt:lpstr>Chapitre 5: Oscillateurs sinusoïdaux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Optimisation  Par: Dr. Meche Abdelkrim</dc:title>
  <dc:creator>Abdelkrim</dc:creator>
  <cp:lastModifiedBy>Utilisateur Windows</cp:lastModifiedBy>
  <cp:revision>23</cp:revision>
  <dcterms:created xsi:type="dcterms:W3CDTF">2023-05-25T15:31:26Z</dcterms:created>
  <dcterms:modified xsi:type="dcterms:W3CDTF">2023-06-15T20:22:32Z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2022-11-04T00:00:00Z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2023-05-25T00:00:00Z</vt:filetime>
  </property>
</Properties>
</file>