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1" r:id="rId14"/>
    <p:sldId id="266"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الثانية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lnSpc>
                <a:spcPct val="200000"/>
              </a:lnSpc>
              <a:buNone/>
            </a:pPr>
            <a:endParaRPr lang="ar-SA" sz="2800" b="1" dirty="0" smtClean="0">
              <a:solidFill>
                <a:srgbClr val="FFFF00"/>
              </a:solidFill>
              <a:latin typeface="Arial" pitchFamily="34" charset="0"/>
              <a:cs typeface="Arial" pitchFamily="34" charset="0"/>
            </a:endParaRPr>
          </a:p>
          <a:p>
            <a:pPr lvl="0" algn="r" rtl="1">
              <a:buNone/>
              <a:defRPr/>
            </a:pPr>
            <a:r>
              <a:rPr lang="ar-SA" sz="2800" b="1" dirty="0" smtClean="0">
                <a:solidFill>
                  <a:srgbClr val="FF0000"/>
                </a:solidFill>
                <a:latin typeface="Arial" pitchFamily="34" charset="0"/>
                <a:cs typeface="Arial" pitchFamily="34" charset="0"/>
              </a:rPr>
              <a:t>أهداف المحاضرة: - أسس </a:t>
            </a:r>
            <a:r>
              <a:rPr lang="ar-SA" sz="2800" b="1" dirty="0" err="1" smtClean="0">
                <a:solidFill>
                  <a:srgbClr val="FF0000"/>
                </a:solidFill>
                <a:latin typeface="Arial" pitchFamily="34" charset="0"/>
                <a:cs typeface="Arial" pitchFamily="34" charset="0"/>
              </a:rPr>
              <a:t>و</a:t>
            </a:r>
            <a:r>
              <a:rPr lang="ar-SA" sz="2800" b="1" dirty="0" smtClean="0">
                <a:solidFill>
                  <a:srgbClr val="FF0000"/>
                </a:solidFill>
                <a:latin typeface="Arial" pitchFamily="34" charset="0"/>
                <a:cs typeface="Arial" pitchFamily="34" charset="0"/>
              </a:rPr>
              <a:t> مبادئ التدريب الرياضي.</a:t>
            </a:r>
          </a:p>
          <a:p>
            <a:pPr lvl="0" algn="r" rtl="1">
              <a:buNone/>
              <a:defRPr/>
            </a:pPr>
            <a:r>
              <a:rPr lang="ar-SA" sz="2800" b="1" dirty="0" smtClean="0">
                <a:solidFill>
                  <a:srgbClr val="FF0000"/>
                </a:solidFill>
                <a:latin typeface="Arial" pitchFamily="34" charset="0"/>
                <a:cs typeface="Arial" pitchFamily="34" charset="0"/>
              </a:rPr>
              <a:t>                      - أهداف التخطيط في التدريب الرياضي.</a:t>
            </a:r>
          </a:p>
          <a:p>
            <a:pPr lvl="0" algn="r" rtl="1">
              <a:buNone/>
              <a:defRPr/>
            </a:pPr>
            <a:r>
              <a:rPr lang="ar-SA" sz="2800" b="1" dirty="0" smtClean="0">
                <a:solidFill>
                  <a:srgbClr val="FF0000"/>
                </a:solidFill>
                <a:latin typeface="Arial" pitchFamily="34" charset="0"/>
                <a:cs typeface="Arial" pitchFamily="34" charset="0"/>
              </a:rPr>
              <a:t>                      - معوقات التخطيط الرياضي.</a:t>
            </a:r>
            <a:endParaRPr lang="fr-FR" sz="2800" b="1" dirty="0" smtClean="0">
              <a:solidFill>
                <a:srgbClr val="FF00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 عدم توفر الخبرة الفنية:</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إن عملية التخطيط يجب أن تستند إلى خبراء لديهم المعرفة والدراية لذا فأن عدم توفر هذه الخبرة وإسنادها إلى جهات وأشخاص غير ملمين يعوق عملية التخطيط.</a:t>
            </a:r>
          </a:p>
          <a:p>
            <a:pPr algn="r" rtl="1"/>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 الفهم الخاطئ لأهمية النشاط الرياضي :</a:t>
            </a:r>
            <a:br>
              <a:rPr lang="ar-SA" sz="3200" b="1" dirty="0" smtClean="0">
                <a:solidFill>
                  <a:srgbClr val="FF0000"/>
                </a:solidFill>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تتعرض الرياضة والرياضيين </a:t>
            </a:r>
            <a:r>
              <a:rPr lang="ar-SA" sz="3200" b="1" dirty="0" err="1" smtClean="0">
                <a:latin typeface="Traditional Arabic" pitchFamily="18" charset="-78"/>
                <a:cs typeface="Traditional Arabic" pitchFamily="18" charset="-78"/>
              </a:rPr>
              <a:t>الى</a:t>
            </a:r>
            <a:r>
              <a:rPr lang="ar-SA" sz="3200" b="1" dirty="0" smtClean="0">
                <a:latin typeface="Traditional Arabic" pitchFamily="18" charset="-78"/>
                <a:cs typeface="Traditional Arabic" pitchFamily="18" charset="-78"/>
              </a:rPr>
              <a:t> فهم خاطئ من جانب بعض الجهات ويعتبرونها مجرد تسلية ولعب وبالتالي فأن مساندتهم ودعمهم للحركة الرياضية قد لا يكون بالمستوى المطلوب وعليه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هذا الفهم الخاطئ يشكل عقبة أمام </a:t>
            </a:r>
            <a:r>
              <a:rPr lang="ar-SA" sz="3200" b="1" dirty="0" err="1" smtClean="0">
                <a:latin typeface="Traditional Arabic" pitchFamily="18" charset="-78"/>
                <a:cs typeface="Traditional Arabic" pitchFamily="18" charset="-78"/>
              </a:rPr>
              <a:t>المسؤولين</a:t>
            </a:r>
            <a:r>
              <a:rPr lang="ar-SA" sz="3200" b="1" dirty="0" smtClean="0">
                <a:latin typeface="Traditional Arabic" pitchFamily="18" charset="-78"/>
                <a:cs typeface="Traditional Arabic" pitchFamily="18" charset="-78"/>
              </a:rPr>
              <a:t> عن الشباب والرياضة وتكون انعكاساته سلبية </a:t>
            </a:r>
            <a:r>
              <a:rPr lang="ar-SA" sz="3200" b="1" dirty="0" err="1" smtClean="0">
                <a:latin typeface="Traditional Arabic" pitchFamily="18" charset="-78"/>
                <a:cs typeface="Traditional Arabic" pitchFamily="18" charset="-78"/>
              </a:rPr>
              <a:t>الى</a:t>
            </a:r>
            <a:r>
              <a:rPr lang="ar-SA" sz="3200" b="1" dirty="0" smtClean="0">
                <a:latin typeface="Traditional Arabic" pitchFamily="18" charset="-78"/>
                <a:cs typeface="Traditional Arabic" pitchFamily="18" charset="-78"/>
              </a:rPr>
              <a:t> درجة يصعب فيها الحصول على القناعة بأهمية الشباب الرياضي</a:t>
            </a:r>
            <a:endParaRPr lang="fr-FR" sz="3200" b="1" dirty="0" smtClean="0">
              <a:latin typeface="Traditional Arabic" pitchFamily="18" charset="-78"/>
              <a:cs typeface="Traditional Arabic" pitchFamily="18" charset="-78"/>
            </a:endParaRPr>
          </a:p>
          <a:p>
            <a:pPr algn="r" rtl="1"/>
            <a:endParaRPr lang="ar-SA" sz="3200" b="1" dirty="0" smtClean="0">
              <a:latin typeface="Traditional Arabic" pitchFamily="18" charset="-78"/>
              <a:cs typeface="Traditional Arabic" pitchFamily="18" charset="-78"/>
            </a:endParaRPr>
          </a:p>
          <a:p>
            <a:pPr algn="r" rtl="1"/>
            <a:endParaRPr lang="fr-FR" sz="3200" b="1" dirty="0" smtClean="0">
              <a:latin typeface="Traditional Arabic" pitchFamily="18" charset="-78"/>
              <a:cs typeface="Traditional Arabic" pitchFamily="18" charset="-78"/>
            </a:endParaRPr>
          </a:p>
          <a:p>
            <a:pPr algn="r" rtl="1">
              <a:buNone/>
            </a:pPr>
            <a:endParaRPr lang="ar-DZ" sz="3200" b="1" dirty="0" smtClean="0">
              <a:latin typeface="Traditional Arabic" pitchFamily="18" charset="-78"/>
              <a:cs typeface="Traditional Arabic" pitchFamily="18" charset="-78"/>
            </a:endParaRPr>
          </a:p>
        </p:txBody>
      </p:sp>
      <p:sp>
        <p:nvSpPr>
          <p:cNvPr id="6" name="Rectangle à coins arrondis 5"/>
          <p:cNvSpPr/>
          <p:nvPr/>
        </p:nvSpPr>
        <p:spPr>
          <a:xfrm>
            <a:off x="1928794" y="500042"/>
            <a:ext cx="528641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معوقات التخطيط الرياضي</a:t>
            </a:r>
            <a:endParaRPr lang="fr-FR"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 التخفيض المستمر في الميزانية :</a:t>
            </a:r>
            <a:br>
              <a:rPr lang="ar-SA" sz="3200" b="1" dirty="0" smtClean="0">
                <a:solidFill>
                  <a:srgbClr val="FF0000"/>
                </a:solidFill>
                <a:latin typeface="Traditional Arabic" pitchFamily="18" charset="-78"/>
                <a:cs typeface="Traditional Arabic" pitchFamily="18" charset="-78"/>
              </a:rPr>
            </a:br>
            <a:r>
              <a:rPr lang="ar-SA" sz="3200" b="1" dirty="0" smtClean="0">
                <a:solidFill>
                  <a:srgbClr val="FF0000"/>
                </a:solidFill>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تواجه بعض الأجهزة الرياضية زيادة في نفقاتها وفق متطلبات الظروف الاقتصادية الأمر الذي يحتم رفع شعار الترشيد في الإنفاق عن طريق خفض الميزانية المحددة للرياضة والرياضيين دون إدراك لأهمية نشاطات الشباب الأمر الذي يؤثر على عملية التخطيط.</a:t>
            </a:r>
            <a:endParaRPr lang="fr-FR" sz="3200" b="1" dirty="0" smtClean="0">
              <a:latin typeface="Traditional Arabic" pitchFamily="18" charset="-78"/>
              <a:cs typeface="Traditional Arabic" pitchFamily="18" charset="-78"/>
            </a:endParaRPr>
          </a:p>
          <a:p>
            <a:pPr algn="r" rtl="1"/>
            <a:endParaRPr lang="ar-SA" sz="3200" b="1" dirty="0" smtClean="0">
              <a:latin typeface="Traditional Arabic" pitchFamily="18" charset="-78"/>
              <a:cs typeface="Traditional Arabic" pitchFamily="18" charset="-78"/>
            </a:endParaRPr>
          </a:p>
          <a:p>
            <a:pPr algn="r" rtl="1"/>
            <a:endParaRPr lang="fr-FR" sz="3200" b="1" dirty="0" smtClean="0">
              <a:latin typeface="Traditional Arabic" pitchFamily="18" charset="-78"/>
              <a:cs typeface="Traditional Arabic" pitchFamily="18" charset="-78"/>
            </a:endParaRPr>
          </a:p>
          <a:p>
            <a:pPr algn="r" rtl="1">
              <a:buNone/>
            </a:pPr>
            <a:endParaRPr lang="ar-DZ" sz="3200" b="1" dirty="0" smtClean="0">
              <a:latin typeface="Traditional Arabic" pitchFamily="18" charset="-78"/>
              <a:cs typeface="Traditional Arabic" pitchFamily="18" charset="-78"/>
            </a:endParaRPr>
          </a:p>
        </p:txBody>
      </p:sp>
      <p:sp>
        <p:nvSpPr>
          <p:cNvPr id="6" name="Rectangle à coins arrondis 5"/>
          <p:cNvSpPr/>
          <p:nvPr/>
        </p:nvSpPr>
        <p:spPr>
          <a:xfrm>
            <a:off x="1928794" y="500042"/>
            <a:ext cx="528641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معوقات التخطيط الرياضي</a:t>
            </a:r>
            <a:endParaRPr lang="fr-FR"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fr-FR" sz="2400" b="1" dirty="0" smtClean="0">
                <a:solidFill>
                  <a:srgbClr val="FF0000"/>
                </a:solidFill>
                <a:latin typeface="Traditional Arabic" pitchFamily="18" charset="-78"/>
                <a:cs typeface="Traditional Arabic" pitchFamily="18" charset="-78"/>
              </a:rPr>
              <a:t>     </a:t>
            </a:r>
            <a:r>
              <a:rPr lang="ar-SA" sz="2600" b="1" dirty="0" smtClean="0">
                <a:solidFill>
                  <a:schemeClr val="bg1"/>
                </a:solidFill>
                <a:latin typeface="Traditional Arabic" pitchFamily="18" charset="-78"/>
                <a:cs typeface="Traditional Arabic" pitchFamily="18" charset="-78"/>
              </a:rPr>
              <a:t>-</a:t>
            </a:r>
            <a:r>
              <a:rPr lang="ar-SA" sz="2600" b="1" dirty="0" smtClean="0">
                <a:solidFill>
                  <a:srgbClr val="FF0000"/>
                </a:solidFill>
                <a:latin typeface="Traditional Arabic" pitchFamily="18" charset="-78"/>
                <a:cs typeface="Traditional Arabic" pitchFamily="18" charset="-78"/>
              </a:rPr>
              <a:t> </a:t>
            </a:r>
            <a:r>
              <a:rPr lang="ar-SA" sz="2600" b="1" dirty="0" smtClean="0">
                <a:latin typeface="Traditional Arabic" pitchFamily="18" charset="-78"/>
                <a:cs typeface="Traditional Arabic" pitchFamily="18" charset="-78"/>
              </a:rPr>
              <a:t>محمد حسن </a:t>
            </a:r>
            <a:r>
              <a:rPr lang="ar-SA" sz="2600" b="1" dirty="0" err="1" smtClean="0">
                <a:latin typeface="Traditional Arabic" pitchFamily="18" charset="-78"/>
                <a:cs typeface="Traditional Arabic" pitchFamily="18" charset="-78"/>
              </a:rPr>
              <a:t>علاوي</a:t>
            </a:r>
            <a:r>
              <a:rPr lang="ar-SA" sz="2600" b="1" dirty="0" smtClean="0">
                <a:latin typeface="Traditional Arabic" pitchFamily="18" charset="-78"/>
                <a:cs typeface="Traditional Arabic" pitchFamily="18" charset="-78"/>
              </a:rPr>
              <a:t> "علم التدريب الرياضي" (الطبيعة13ة، دار المعارف) القاهر1994.</a:t>
            </a:r>
            <a:br>
              <a:rPr lang="ar-SA" sz="2600" b="1" dirty="0" smtClean="0">
                <a:latin typeface="Traditional Arabic" pitchFamily="18" charset="-78"/>
                <a:cs typeface="Traditional Arabic" pitchFamily="18" charset="-78"/>
              </a:rPr>
            </a:br>
            <a:r>
              <a:rPr lang="ar-SA" sz="2600" b="1" dirty="0" smtClean="0">
                <a:latin typeface="Traditional Arabic" pitchFamily="18" charset="-78"/>
                <a:cs typeface="Traditional Arabic" pitchFamily="18" charset="-78"/>
              </a:rPr>
              <a:t> - مفتي إبراهيم حماد  "المرجع الشامل في التدريب الرياضي" دار الكتاب الحديث مصر، القاهرة،2111.</a:t>
            </a:r>
            <a:br>
              <a:rPr lang="ar-SA" sz="2600" b="1" dirty="0" smtClean="0">
                <a:latin typeface="Traditional Arabic" pitchFamily="18" charset="-78"/>
                <a:cs typeface="Traditional Arabic" pitchFamily="18" charset="-78"/>
              </a:rPr>
            </a:br>
            <a:r>
              <a:rPr lang="fr-FR" sz="2600" b="1" dirty="0" smtClean="0">
                <a:latin typeface="Traditional Arabic" pitchFamily="18" charset="-78"/>
                <a:cs typeface="Traditional Arabic" pitchFamily="18" charset="-78"/>
              </a:rPr>
              <a:t>-</a:t>
            </a:r>
            <a:r>
              <a:rPr lang="ar-SA" sz="2600" b="1" dirty="0" smtClean="0">
                <a:latin typeface="Traditional Arabic" pitchFamily="18" charset="-78"/>
                <a:cs typeface="Traditional Arabic" pitchFamily="18" charset="-78"/>
              </a:rPr>
              <a:t>مفتي </a:t>
            </a:r>
            <a:r>
              <a:rPr lang="ar-SA" sz="2600" b="1" dirty="0" err="1" smtClean="0">
                <a:latin typeface="Traditional Arabic" pitchFamily="18" charset="-78"/>
                <a:cs typeface="Traditional Arabic" pitchFamily="18" charset="-78"/>
              </a:rPr>
              <a:t>ابراهيم</a:t>
            </a:r>
            <a:r>
              <a:rPr lang="ar-SA" sz="2600" b="1" dirty="0" smtClean="0">
                <a:latin typeface="Traditional Arabic" pitchFamily="18" charset="-78"/>
                <a:cs typeface="Traditional Arabic" pitchFamily="18" charset="-78"/>
              </a:rPr>
              <a:t> حماد "التدريب الرياضي الحديث تخطيط، تطبيق قيادة" دار الفكر العربية، مصر،(الطبعة الثانية) القاهرة،2111</a:t>
            </a: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أسئلة للطلبة :</a:t>
            </a: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ما هي المجالات التي تأخذ بعين </a:t>
            </a:r>
            <a:r>
              <a:rPr lang="ar-SA" sz="2800" b="1" dirty="0" err="1" smtClean="0">
                <a:solidFill>
                  <a:schemeClr val="bg1"/>
                </a:solidFill>
                <a:latin typeface="Traditional Arabic" pitchFamily="18" charset="-78"/>
                <a:cs typeface="Traditional Arabic" pitchFamily="18" charset="-78"/>
              </a:rPr>
              <a:t>الإعتبار</a:t>
            </a:r>
            <a:r>
              <a:rPr lang="ar-SA" sz="2800" b="1" dirty="0" smtClean="0">
                <a:solidFill>
                  <a:schemeClr val="bg1"/>
                </a:solidFill>
                <a:latin typeface="Traditional Arabic" pitchFamily="18" charset="-78"/>
                <a:cs typeface="Traditional Arabic" pitchFamily="18" charset="-78"/>
              </a:rPr>
              <a:t> في نشاط مثل كرة القدم مثلا؟</a:t>
            </a:r>
            <a:endParaRPr lang="ar-SA" sz="2400" b="1" dirty="0" smtClean="0">
              <a:solidFill>
                <a:schemeClr val="bg1"/>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fr-FR"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 من وجهة نظركم ما هي أهم معوقات التخطيط في الجزائر؟</a:t>
            </a:r>
          </a:p>
          <a:p>
            <a:pPr marL="448056" lvl="0" indent="-384048" algn="r" rtl="1">
              <a:spcBef>
                <a:spcPct val="20000"/>
              </a:spcBef>
              <a:buClr>
                <a:schemeClr val="accent1"/>
              </a:buClr>
              <a:buSzPct val="80000"/>
              <a:defRPr/>
            </a:pPr>
            <a:endParaRPr lang="ar-SA" sz="2800" b="1" dirty="0" smtClean="0">
              <a:latin typeface="Traditional Arabic" pitchFamily="18" charset="-78"/>
              <a:cs typeface="Traditional Arabic" pitchFamily="18" charset="-78"/>
            </a:endParaRPr>
          </a:p>
          <a:p>
            <a:pPr marL="448056" indent="-384048" algn="r"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على الطالب الإطلاع والبحث في ما يلي.............</a:t>
            </a:r>
            <a:endParaRPr lang="ar-SA" sz="20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800" b="1" dirty="0" smtClean="0">
                <a:latin typeface="Traditional Arabic" pitchFamily="18" charset="-78"/>
                <a:cs typeface="Traditional Arabic" pitchFamily="18" charset="-78"/>
              </a:rPr>
              <a:t>    - أنواع التخطيط في التدريب </a:t>
            </a:r>
            <a:r>
              <a:rPr lang="ar-SA" sz="2800" b="1" dirty="0" smtClean="0">
                <a:latin typeface="Traditional Arabic" pitchFamily="18" charset="-78"/>
                <a:cs typeface="Traditional Arabic" pitchFamily="18" charset="-78"/>
              </a:rPr>
              <a:t>الرياضي.</a:t>
            </a:r>
          </a:p>
          <a:p>
            <a:pPr marL="448056" lvl="0" indent="-384048" algn="r" rtl="1">
              <a:spcBef>
                <a:spcPct val="20000"/>
              </a:spcBef>
              <a:buClr>
                <a:schemeClr val="accent1"/>
              </a:buClr>
              <a:buSzPct val="80000"/>
              <a:defRPr/>
            </a:pPr>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    - ماذا نعني بالـدورة الصغيرة  </a:t>
            </a:r>
            <a:r>
              <a:rPr lang="fr-FR" sz="2800" b="1" dirty="0" smtClean="0">
                <a:latin typeface="Traditional Arabic" pitchFamily="18" charset="-78"/>
                <a:cs typeface="Traditional Arabic" pitchFamily="18" charset="-78"/>
              </a:rPr>
              <a:t>microcycle</a:t>
            </a:r>
            <a:r>
              <a:rPr lang="ar-SA" sz="2800" b="1" dirty="0" smtClean="0">
                <a:latin typeface="Traditional Arabic" pitchFamily="18" charset="-78"/>
                <a:cs typeface="Traditional Arabic" pitchFamily="18" charset="-78"/>
              </a:rPr>
              <a:t>؟ ما </a:t>
            </a:r>
            <a:r>
              <a:rPr lang="ar-SA" sz="2800" b="1" smtClean="0">
                <a:latin typeface="Traditional Arabic" pitchFamily="18" charset="-78"/>
                <a:cs typeface="Traditional Arabic" pitchFamily="18" charset="-78"/>
              </a:rPr>
              <a:t>هي أنواعه؟</a:t>
            </a: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285984" y="714356"/>
            <a:ext cx="2643206" cy="785818"/>
          </a:xfrm>
          <a:prstGeom prst="wedgeRoundRectCallout">
            <a:avLst>
              <a:gd name="adj1" fmla="val -21365"/>
              <a:gd name="adj2" fmla="val 75628"/>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ctr" rtl="1">
              <a:spcBef>
                <a:spcPct val="20000"/>
              </a:spcBef>
              <a:buClr>
                <a:schemeClr val="accent1"/>
              </a:buClr>
              <a:buSzPct val="80000"/>
              <a:defRPr/>
            </a:pPr>
            <a:r>
              <a:rPr lang="ar-SA" sz="2800" b="1" dirty="0" smtClean="0">
                <a:solidFill>
                  <a:schemeClr val="accent6">
                    <a:lumMod val="50000"/>
                  </a:schemeClr>
                </a:solidFill>
                <a:latin typeface="Traditional Arabic" pitchFamily="18" charset="-78"/>
                <a:cs typeface="Traditional Arabic" pitchFamily="18" charset="-78"/>
              </a:rPr>
              <a:t>تقييم المكتسبات</a:t>
            </a:r>
          </a:p>
          <a:p>
            <a:pPr algn="ctr"/>
            <a:endParaRPr lang="fr-FR" sz="2400" dirty="0"/>
          </a:p>
        </p:txBody>
      </p:sp>
      <p:sp>
        <p:nvSpPr>
          <p:cNvPr id="7" name="Rectangle à coins arrondis 6"/>
          <p:cNvSpPr/>
          <p:nvPr/>
        </p:nvSpPr>
        <p:spPr>
          <a:xfrm>
            <a:off x="642910" y="3500438"/>
            <a:ext cx="2643206" cy="928694"/>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ctr" rtl="1">
              <a:spcBef>
                <a:spcPct val="20000"/>
              </a:spcBef>
              <a:buClr>
                <a:schemeClr val="accent1"/>
              </a:buClr>
              <a:buSzPct val="80000"/>
              <a:defRPr/>
            </a:pPr>
            <a:r>
              <a:rPr lang="ar-SA" sz="2400" b="1" dirty="0" smtClean="0">
                <a:solidFill>
                  <a:schemeClr val="accent6">
                    <a:lumMod val="50000"/>
                  </a:schemeClr>
                </a:solidFill>
                <a:latin typeface="Traditional Arabic" pitchFamily="18" charset="-78"/>
                <a:cs typeface="Traditional Arabic" pitchFamily="18" charset="-78"/>
              </a:rPr>
              <a:t>البحث </a:t>
            </a:r>
            <a:r>
              <a:rPr lang="ar-SA" sz="2400" b="1" dirty="0" err="1" smtClean="0">
                <a:solidFill>
                  <a:schemeClr val="accent6">
                    <a:lumMod val="50000"/>
                  </a:schemeClr>
                </a:solidFill>
                <a:latin typeface="Traditional Arabic" pitchFamily="18" charset="-78"/>
                <a:cs typeface="Traditional Arabic" pitchFamily="18" charset="-78"/>
              </a:rPr>
              <a:t>و</a:t>
            </a:r>
            <a:r>
              <a:rPr lang="ar-SA" sz="2400" b="1" dirty="0" smtClean="0">
                <a:solidFill>
                  <a:schemeClr val="accent6">
                    <a:lumMod val="50000"/>
                  </a:schemeClr>
                </a:solidFill>
                <a:latin typeface="Traditional Arabic" pitchFamily="18" charset="-78"/>
                <a:cs typeface="Traditional Arabic" pitchFamily="18" charset="-78"/>
              </a:rPr>
              <a:t> الإطلاع يسهم                                                 في إثراء المحاضرة </a:t>
            </a:r>
          </a:p>
          <a:p>
            <a:pPr algn="ctr"/>
            <a:endParaRPr lang="fr-F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2"/>
          <p:cNvSpPr>
            <a:spLocks noGrp="1"/>
          </p:cNvSpPr>
          <p:nvPr>
            <p:ph idx="1"/>
          </p:nvPr>
        </p:nvSpPr>
        <p:spPr>
          <a:xfrm>
            <a:off x="457200" y="3714752"/>
            <a:ext cx="3543296" cy="2740056"/>
          </a:xfrm>
        </p:spPr>
        <p:txBody>
          <a:bodyPr/>
          <a:lstStyle/>
          <a:p>
            <a:pPr algn="r" rtl="1">
              <a:buNone/>
            </a:pPr>
            <a:r>
              <a:rPr lang="ar-SA" b="1" dirty="0" smtClean="0">
                <a:solidFill>
                  <a:srgbClr val="FFFF00"/>
                </a:solidFill>
              </a:rPr>
              <a:t>السلام عليكم.........</a:t>
            </a:r>
          </a:p>
          <a:p>
            <a:pPr algn="r" rtl="1">
              <a:buNone/>
            </a:pPr>
            <a:r>
              <a:rPr lang="ar-SA" b="1" dirty="0" smtClean="0">
                <a:solidFill>
                  <a:srgbClr val="FFFF00"/>
                </a:solidFill>
              </a:rPr>
              <a:t> </a:t>
            </a:r>
          </a:p>
          <a:p>
            <a:pPr algn="r" rtl="1">
              <a:buNone/>
            </a:pPr>
            <a:r>
              <a:rPr lang="ar-SA" b="1" dirty="0" smtClean="0">
                <a:solidFill>
                  <a:srgbClr val="FFFF00"/>
                </a:solidFill>
              </a:rPr>
              <a:t>إلى المحاضرة الموالية</a:t>
            </a:r>
            <a:endParaRPr lang="fr-FR"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1</a:t>
            </a:r>
            <a:r>
              <a:rPr lang="ar-SA" sz="3600" b="1" dirty="0" smtClean="0">
                <a:solidFill>
                  <a:srgbClr val="FF0000"/>
                </a:solidFill>
                <a:latin typeface="Traditional Arabic" pitchFamily="18" charset="-78"/>
                <a:cs typeface="Traditional Arabic" pitchFamily="18" charset="-78"/>
              </a:rPr>
              <a:t>- تحقيق الهدف :</a:t>
            </a:r>
            <a:r>
              <a:rPr lang="ar-SA" sz="3600" b="1" dirty="0" smtClean="0">
                <a:latin typeface="Traditional Arabic" pitchFamily="18" charset="-78"/>
                <a:cs typeface="Traditional Arabic" pitchFamily="18" charset="-78"/>
              </a:rPr>
              <a:t/>
            </a:r>
            <a:br>
              <a:rPr lang="ar-SA" sz="3600" b="1" dirty="0" smtClean="0">
                <a:latin typeface="Traditional Arabic" pitchFamily="18" charset="-78"/>
                <a:cs typeface="Traditional Arabic" pitchFamily="18" charset="-78"/>
              </a:rPr>
            </a:br>
            <a:r>
              <a:rPr lang="ar-SA" sz="3600" b="1" dirty="0" smtClean="0">
                <a:latin typeface="Traditional Arabic" pitchFamily="18" charset="-78"/>
                <a:cs typeface="Traditional Arabic" pitchFamily="18" charset="-78"/>
              </a:rPr>
              <a:t>     يجب </a:t>
            </a:r>
            <a:r>
              <a:rPr lang="ar-SA" sz="3600" b="1" dirty="0" err="1" smtClean="0">
                <a:latin typeface="Traditional Arabic" pitchFamily="18" charset="-78"/>
                <a:cs typeface="Traditional Arabic" pitchFamily="18" charset="-78"/>
              </a:rPr>
              <a:t>ان</a:t>
            </a:r>
            <a:r>
              <a:rPr lang="ar-SA" sz="3600" b="1" dirty="0" smtClean="0">
                <a:latin typeface="Traditional Arabic" pitchFamily="18" charset="-78"/>
                <a:cs typeface="Traditional Arabic" pitchFamily="18" charset="-78"/>
              </a:rPr>
              <a:t> تتجه كافة عمليات تخطيط التدريب إلى تحقيق الأهداف الموضوعة ابتداء من الأهداف الصغيرة إلى الأكبر</a:t>
            </a:r>
          </a:p>
          <a:p>
            <a:pPr algn="r" rtl="1">
              <a:buNone/>
            </a:pPr>
            <a:r>
              <a:rPr lang="ar-SA" sz="3600" b="1" dirty="0" smtClean="0">
                <a:solidFill>
                  <a:srgbClr val="FF0000"/>
                </a:solidFill>
                <a:latin typeface="Traditional Arabic" pitchFamily="18" charset="-78"/>
                <a:cs typeface="Traditional Arabic" pitchFamily="18" charset="-78"/>
              </a:rPr>
              <a:t>     2</a:t>
            </a:r>
            <a:r>
              <a:rPr lang="ar-DZ" sz="3600" b="1" dirty="0" smtClean="0">
                <a:solidFill>
                  <a:srgbClr val="FF0000"/>
                </a:solidFill>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 العلمية </a:t>
            </a:r>
            <a:r>
              <a:rPr lang="fr-FR" sz="3600" b="1" dirty="0" smtClean="0">
                <a:solidFill>
                  <a:srgbClr val="FF0000"/>
                </a:solidFill>
                <a:latin typeface="Traditional Arabic" pitchFamily="18" charset="-78"/>
                <a:cs typeface="Traditional Arabic" pitchFamily="18" charset="-78"/>
              </a:rPr>
              <a:t> </a:t>
            </a:r>
            <a:r>
              <a:rPr lang="ar-DZ" sz="3600" b="1" dirty="0" smtClean="0">
                <a:solidFill>
                  <a:srgbClr val="FF0000"/>
                </a:solidFill>
                <a:latin typeface="Traditional Arabic" pitchFamily="18" charset="-78"/>
                <a:cs typeface="Traditional Arabic" pitchFamily="18" charset="-78"/>
              </a:rPr>
              <a:t>:</a:t>
            </a:r>
            <a:r>
              <a:rPr lang="fr-FR" sz="3600" b="1" dirty="0" smtClean="0">
                <a:latin typeface="Traditional Arabic" pitchFamily="18" charset="-78"/>
                <a:cs typeface="Traditional Arabic" pitchFamily="18" charset="-78"/>
              </a:rPr>
              <a:t/>
            </a:r>
            <a:br>
              <a:rPr lang="fr-FR" sz="3600" b="1" dirty="0" smtClean="0">
                <a:latin typeface="Traditional Arabic" pitchFamily="18" charset="-78"/>
                <a:cs typeface="Traditional Arabic" pitchFamily="18" charset="-78"/>
              </a:rPr>
            </a:br>
            <a:r>
              <a:rPr lang="ar-SA" sz="3600" b="1" dirty="0" smtClean="0">
                <a:latin typeface="Traditional Arabic" pitchFamily="18" charset="-78"/>
                <a:cs typeface="Traditional Arabic" pitchFamily="18" charset="-78"/>
              </a:rPr>
              <a:t>   يجب أن تستند الخطة على الأسس </a:t>
            </a:r>
            <a:r>
              <a:rPr lang="ar-SA" sz="3600" b="1" dirty="0" err="1" smtClean="0">
                <a:latin typeface="Traditional Arabic" pitchFamily="18" charset="-78"/>
                <a:cs typeface="Traditional Arabic" pitchFamily="18" charset="-78"/>
              </a:rPr>
              <a:t>و</a:t>
            </a:r>
            <a:r>
              <a:rPr lang="ar-SA" sz="3600" b="1" dirty="0" smtClean="0">
                <a:latin typeface="Traditional Arabic" pitchFamily="18" charset="-78"/>
                <a:cs typeface="Traditional Arabic" pitchFamily="18" charset="-78"/>
              </a:rPr>
              <a:t> المبادئ العلمية المستمدة من خلاصة البحوث والدراسات العلمية المرتبطة بالتربية الرياضية وعلومها المختلفة كالإدارة والإحصاء </a:t>
            </a:r>
            <a:r>
              <a:rPr lang="ar-SA" sz="3600" b="1" dirty="0" err="1" smtClean="0">
                <a:latin typeface="Traditional Arabic" pitchFamily="18" charset="-78"/>
                <a:cs typeface="Traditional Arabic" pitchFamily="18" charset="-78"/>
              </a:rPr>
              <a:t>و</a:t>
            </a:r>
            <a:r>
              <a:rPr lang="ar-SA" sz="3600" b="1" dirty="0" smtClean="0">
                <a:latin typeface="Traditional Arabic" pitchFamily="18" charset="-78"/>
                <a:cs typeface="Traditional Arabic" pitchFamily="18" charset="-78"/>
              </a:rPr>
              <a:t> الاقتصاد وعلم الاجتماع الرياضي وفسيولوجيا الرياضة والميكانيكا الحيوية والغذاء </a:t>
            </a:r>
            <a:r>
              <a:rPr lang="ar-SA" sz="3600" b="1" dirty="0" err="1" smtClean="0">
                <a:latin typeface="Traditional Arabic" pitchFamily="18" charset="-78"/>
                <a:cs typeface="Traditional Arabic" pitchFamily="18" charset="-78"/>
              </a:rPr>
              <a:t>و</a:t>
            </a:r>
            <a:r>
              <a:rPr lang="ar-SA" sz="3600" b="1" dirty="0" smtClean="0">
                <a:latin typeface="Traditional Arabic" pitchFamily="18" charset="-78"/>
                <a:cs typeface="Traditional Arabic" pitchFamily="18" charset="-78"/>
              </a:rPr>
              <a:t> الصحة العامة والاختبارات معين</a:t>
            </a: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أسس ومبادئ التخطيط الرياضي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solidFill>
                  <a:srgbClr val="FF0000"/>
                </a:solidFill>
                <a:latin typeface="Traditional Arabic" pitchFamily="18" charset="-78"/>
                <a:cs typeface="Traditional Arabic" pitchFamily="18" charset="-78"/>
              </a:rPr>
              <a:t>3- البيانات والمعلومات الصحيحة :</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حتى لا يكون التخطيط الرياضي </a:t>
            </a:r>
            <a:r>
              <a:rPr lang="ar-SA" sz="3200" b="1" dirty="0" err="1" smtClean="0">
                <a:latin typeface="Traditional Arabic" pitchFamily="18" charset="-78"/>
                <a:cs typeface="Traditional Arabic" pitchFamily="18" charset="-78"/>
              </a:rPr>
              <a:t>م</a:t>
            </a:r>
            <a:r>
              <a:rPr lang="ar-DZ" sz="3200" b="1" dirty="0" smtClean="0">
                <a:latin typeface="Traditional Arabic" pitchFamily="18" charset="-78"/>
                <a:cs typeface="Traditional Arabic" pitchFamily="18" charset="-78"/>
              </a:rPr>
              <a:t>بهم</a:t>
            </a:r>
            <a:r>
              <a:rPr lang="ar-SA" sz="3200" b="1" dirty="0" smtClean="0">
                <a:latin typeface="Traditional Arabic" pitchFamily="18" charset="-78"/>
                <a:cs typeface="Traditional Arabic" pitchFamily="18" charset="-78"/>
              </a:rPr>
              <a:t> يجب الانطلاق من قواعد بيانات ومعلومات وإحصاءات سليمة.</a:t>
            </a:r>
          </a:p>
          <a:p>
            <a:pPr algn="r" rtl="1">
              <a:buNone/>
            </a:pPr>
            <a:endParaRPr lang="ar-DZ" sz="3200" b="1" dirty="0" smtClean="0">
              <a:latin typeface="Traditional Arabic" pitchFamily="18" charset="-78"/>
              <a:cs typeface="Traditional Arabic" pitchFamily="18" charset="-78"/>
            </a:endParaRPr>
          </a:p>
          <a:p>
            <a:pPr algn="r" rtl="1">
              <a:buNone/>
            </a:pPr>
            <a:r>
              <a:rPr lang="ar-SA" sz="3200" b="1" dirty="0" smtClean="0">
                <a:solidFill>
                  <a:srgbClr val="FF0000"/>
                </a:solidFill>
                <a:latin typeface="Traditional Arabic" pitchFamily="18" charset="-78"/>
                <a:cs typeface="Traditional Arabic" pitchFamily="18" charset="-78"/>
              </a:rPr>
              <a:t>      4- الواقعية:</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يجب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ينطلق التخطيط الرياضي من واقع المعطيات البشرية والمادية على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يتسم بالطموح غير المبالغ فيه حتى لا يفاجئ المخطط بالنتائج غير المقبولة .</a:t>
            </a:r>
            <a:endParaRPr lang="fr-FR" sz="3200" b="1" dirty="0" smtClean="0">
              <a:latin typeface="Traditional Arabic" pitchFamily="18" charset="-78"/>
              <a:cs typeface="Traditional Arabic" pitchFamily="18" charset="-78"/>
            </a:endParaRPr>
          </a:p>
          <a:p>
            <a:pPr algn="r" rtl="1">
              <a:buNone/>
            </a:pP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أسس ومبادئ التخطيط الرياضي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solidFill>
                  <a:srgbClr val="FF0000"/>
                </a:solidFill>
                <a:latin typeface="Traditional Arabic" pitchFamily="18" charset="-78"/>
                <a:cs typeface="Traditional Arabic" pitchFamily="18" charset="-78"/>
              </a:rPr>
              <a:t>5 - الشمول :</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يجب أن تتسم الخطة بالشمول، ويعني ذلك أن تهتم الخطة بإعداد الرياضي من جميع الجوانب  (البدنية ، </a:t>
            </a:r>
            <a:r>
              <a:rPr lang="ar-SA" sz="3200" b="1" dirty="0" err="1" smtClean="0">
                <a:latin typeface="Traditional Arabic" pitchFamily="18" charset="-78"/>
                <a:cs typeface="Traditional Arabic" pitchFamily="18" charset="-78"/>
              </a:rPr>
              <a:t>المهاريه</a:t>
            </a:r>
            <a:r>
              <a:rPr lang="ar-SA" sz="3200" b="1" dirty="0" smtClean="0">
                <a:latin typeface="Traditional Arabic" pitchFamily="18" charset="-78"/>
                <a:cs typeface="Traditional Arabic" pitchFamily="18" charset="-78"/>
              </a:rPr>
              <a:t>، الخططية، النفسية،العقلية،الغذائية) بهدف الوصول إلى قمة المستوى.</a:t>
            </a:r>
          </a:p>
          <a:p>
            <a:pPr algn="r" rtl="1">
              <a:buNone/>
            </a:pPr>
            <a:endParaRPr lang="ar-DZ" sz="3200" b="1" dirty="0" smtClean="0">
              <a:latin typeface="Traditional Arabic" pitchFamily="18" charset="-78"/>
              <a:cs typeface="Traditional Arabic" pitchFamily="18" charset="-78"/>
            </a:endParaRPr>
          </a:p>
          <a:p>
            <a:pPr algn="r" rtl="1">
              <a:buNone/>
            </a:pPr>
            <a:r>
              <a:rPr lang="ar-SA" sz="3200" b="1" dirty="0" smtClean="0">
                <a:solidFill>
                  <a:srgbClr val="FF0000"/>
                </a:solidFill>
                <a:latin typeface="Traditional Arabic" pitchFamily="18" charset="-78"/>
                <a:cs typeface="Traditional Arabic" pitchFamily="18" charset="-78"/>
              </a:rPr>
              <a:t>      6 - التدرج:</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يقصد </a:t>
            </a:r>
            <a:r>
              <a:rPr lang="ar-SA" sz="3200" b="1" dirty="0" err="1" smtClean="0">
                <a:latin typeface="Traditional Arabic" pitchFamily="18" charset="-78"/>
                <a:cs typeface="Traditional Arabic" pitchFamily="18" charset="-78"/>
              </a:rPr>
              <a:t>به</a:t>
            </a:r>
            <a:r>
              <a:rPr lang="ar-SA" sz="3200" b="1" dirty="0" smtClean="0">
                <a:latin typeface="Traditional Arabic" pitchFamily="18" charset="-78"/>
                <a:cs typeface="Traditional Arabic" pitchFamily="18" charset="-78"/>
              </a:rPr>
              <a:t> التدرج في تحقيق الأهداف والإجراءات والوسائل المستخدمة في تنفيذ الخطط في ضوء توزيع زمني امثل.</a:t>
            </a:r>
            <a:endParaRPr lang="fr-FR" sz="3200" b="1" dirty="0" smtClean="0">
              <a:latin typeface="Traditional Arabic" pitchFamily="18" charset="-78"/>
              <a:cs typeface="Traditional Arabic" pitchFamily="18" charset="-78"/>
            </a:endParaRPr>
          </a:p>
          <a:p>
            <a:pPr algn="r" rtl="1">
              <a:buNone/>
            </a:pP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أسس ومبادئ التخطيط الرياضي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solidFill>
                  <a:srgbClr val="FF0000"/>
                </a:solidFill>
                <a:latin typeface="Traditional Arabic" pitchFamily="18" charset="-78"/>
                <a:cs typeface="Traditional Arabic" pitchFamily="18" charset="-78"/>
              </a:rPr>
              <a:t>7-المرونة :</a:t>
            </a:r>
            <a:endParaRPr lang="ar-DZ" sz="3200" b="1" dirty="0" smtClean="0">
              <a:solidFill>
                <a:srgbClr val="FF0000"/>
              </a:solidFill>
              <a:latin typeface="Traditional Arabic" pitchFamily="18" charset="-78"/>
              <a:cs typeface="Traditional Arabic" pitchFamily="18" charset="-78"/>
            </a:endParaRPr>
          </a:p>
          <a:p>
            <a:pPr algn="r" rtl="1">
              <a:buNone/>
            </a:pPr>
            <a:r>
              <a:rPr lang="ar-SA" sz="3200" b="1" dirty="0" smtClean="0">
                <a:latin typeface="Traditional Arabic" pitchFamily="18" charset="-78"/>
                <a:cs typeface="Traditional Arabic" pitchFamily="18" charset="-78"/>
              </a:rPr>
              <a:t>يجب أن تتسم الخطة بالمرونة واستيعاب المزيد من المتغيرات التي تظهر نتيجة للتطبيق وتغير الظروف بما يحقق الأهداف العامة للخطة، وكذلك للعمل على تحسين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تطوير الخطة بصفة مستمرة.</a:t>
            </a:r>
            <a:endParaRPr lang="ar-DZ" sz="3200" b="1" dirty="0" smtClean="0">
              <a:latin typeface="Traditional Arabic" pitchFamily="18" charset="-78"/>
              <a:cs typeface="Traditional Arabic" pitchFamily="18" charset="-78"/>
            </a:endParaRPr>
          </a:p>
          <a:p>
            <a:pPr algn="r" rtl="1">
              <a:buNone/>
            </a:pPr>
            <a:endParaRPr lang="ar-SA" sz="3200" b="1" dirty="0" smtClean="0">
              <a:solidFill>
                <a:srgbClr val="FF0000"/>
              </a:solidFill>
              <a:latin typeface="Traditional Arabic" pitchFamily="18" charset="-78"/>
              <a:cs typeface="Traditional Arabic" pitchFamily="18" charset="-78"/>
            </a:endParaRPr>
          </a:p>
          <a:p>
            <a:pPr algn="r" rtl="1">
              <a:buNone/>
            </a:pPr>
            <a:r>
              <a:rPr lang="ar-SA" sz="3200" b="1" dirty="0" smtClean="0">
                <a:solidFill>
                  <a:srgbClr val="FF0000"/>
                </a:solidFill>
                <a:latin typeface="Traditional Arabic" pitchFamily="18" charset="-78"/>
                <a:cs typeface="Traditional Arabic" pitchFamily="18" charset="-78"/>
              </a:rPr>
              <a:t>      8- الاستغلال الأمثل للإمكانات:</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يجب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يتم التخطيط في إطار ما هو متاح من إمكانات وما سيتم تدبيره من موارد.</a:t>
            </a:r>
            <a:endParaRPr lang="fr-FR" sz="3200" b="1" dirty="0" smtClean="0">
              <a:latin typeface="Traditional Arabic" pitchFamily="18" charset="-78"/>
              <a:cs typeface="Traditional Arabic" pitchFamily="18" charset="-78"/>
            </a:endParaRPr>
          </a:p>
          <a:p>
            <a:pPr algn="r" rtl="1">
              <a:buNone/>
            </a:pP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أسس ومبادئ التخطيط الرياضي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solidFill>
                  <a:srgbClr val="FF0000"/>
                </a:solidFill>
                <a:latin typeface="Traditional Arabic" pitchFamily="18" charset="-78"/>
                <a:cs typeface="Traditional Arabic" pitchFamily="18" charset="-78"/>
              </a:rPr>
              <a:t>9-التنسيق :</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يجب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يتم التنسيق بين الأجهزة الفنية والإدارية القائمة على التخطيط والتنفيذ لضمان نجاح التخطيط.</a:t>
            </a:r>
            <a:endParaRPr lang="ar-DZ" sz="3200" b="1" dirty="0" smtClean="0">
              <a:latin typeface="Traditional Arabic" pitchFamily="18" charset="-78"/>
              <a:cs typeface="Traditional Arabic" pitchFamily="18" charset="-78"/>
            </a:endParaRPr>
          </a:p>
          <a:p>
            <a:pPr algn="r" rtl="1">
              <a:buNone/>
            </a:pPr>
            <a:r>
              <a:rPr lang="ar-SA" sz="3200" b="1" dirty="0" smtClean="0">
                <a:solidFill>
                  <a:srgbClr val="FF0000"/>
                </a:solidFill>
                <a:latin typeface="Traditional Arabic" pitchFamily="18" charset="-78"/>
                <a:cs typeface="Traditional Arabic" pitchFamily="18" charset="-78"/>
              </a:rPr>
              <a:t>        10- المشاركة الجماعية:</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يجب </a:t>
            </a: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يشارك في التخطيط (خاصة طويل المدى) ممثلون من المستويات العاملة في مجال التدريب الرياضي لتزويد التخطيط بخبرات تمثل كافة مستويات التدريب.</a:t>
            </a:r>
            <a:endParaRPr lang="fr-FR" sz="3200" b="1" dirty="0" smtClean="0">
              <a:latin typeface="Traditional Arabic" pitchFamily="18" charset="-78"/>
              <a:cs typeface="Traditional Arabic" pitchFamily="18" charset="-78"/>
            </a:endParaRPr>
          </a:p>
          <a:p>
            <a:pPr algn="r" rtl="1">
              <a:buNone/>
            </a:pPr>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11-</a:t>
            </a:r>
            <a:r>
              <a:rPr lang="fr-FR"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الاقتصادية</a:t>
            </a:r>
            <a:r>
              <a:rPr lang="fr-FR" sz="3200" b="1" dirty="0" smtClean="0">
                <a:solidFill>
                  <a:srgbClr val="FF0000"/>
                </a:solidFill>
                <a:latin typeface="Traditional Arabic" pitchFamily="18" charset="-78"/>
                <a:cs typeface="Traditional Arabic" pitchFamily="18" charset="-78"/>
              </a:rPr>
              <a:t> :</a:t>
            </a:r>
            <a:r>
              <a:rPr lang="fr-FR" sz="3200" b="1" dirty="0" smtClean="0">
                <a:latin typeface="Traditional Arabic" pitchFamily="18" charset="-78"/>
                <a:cs typeface="Traditional Arabic" pitchFamily="18" charset="-78"/>
              </a:rPr>
              <a:t/>
            </a:r>
            <a:br>
              <a:rPr lang="fr-FR"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توفير الجهد والمال والوقت مبدأ أساسي في التخطيط للتدريب الرياضي</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والمقاييس والطب الرياضي</a:t>
            </a: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أسس ومبادئ التخطيط الرياضي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lang="ar-SA" sz="3500" b="1" dirty="0" smtClean="0">
                <a:latin typeface="Traditional Arabic" pitchFamily="18" charset="-78"/>
                <a:cs typeface="Traditional Arabic" pitchFamily="18" charset="-78"/>
              </a:rPr>
              <a:t>للتخطيط الرياضي عدة أهداف وهي:</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 أهداف </a:t>
            </a:r>
            <a:r>
              <a:rPr lang="ar-SA" sz="3500" b="1" dirty="0" err="1" smtClean="0">
                <a:solidFill>
                  <a:srgbClr val="FF0000"/>
                </a:solidFill>
                <a:latin typeface="Traditional Arabic" pitchFamily="18" charset="-78"/>
                <a:cs typeface="Traditional Arabic" pitchFamily="18" charset="-78"/>
              </a:rPr>
              <a:t>مهارية</a:t>
            </a:r>
            <a:r>
              <a:rPr lang="ar-SA" sz="3500" b="1" dirty="0" smtClean="0">
                <a:solidFill>
                  <a:srgbClr val="FF0000"/>
                </a:solidFill>
                <a:latin typeface="Traditional Arabic" pitchFamily="18" charset="-78"/>
                <a:cs typeface="Traditional Arabic" pitchFamily="18" charset="-78"/>
              </a:rPr>
              <a:t>:</a:t>
            </a:r>
            <a:r>
              <a:rPr lang="ar-SA" sz="3500" b="1" dirty="0" smtClean="0">
                <a:latin typeface="Traditional Arabic" pitchFamily="18" charset="-78"/>
                <a:cs typeface="Traditional Arabic" pitchFamily="18" charset="-78"/>
              </a:rPr>
              <a:t>تتعلق بفنون الأداء </a:t>
            </a:r>
            <a:r>
              <a:rPr lang="ar-SA" sz="3500" b="1" dirty="0" err="1" smtClean="0">
                <a:latin typeface="Traditional Arabic" pitchFamily="18" charset="-78"/>
                <a:cs typeface="Traditional Arabic" pitchFamily="18" charset="-78"/>
              </a:rPr>
              <a:t>المهارى</a:t>
            </a:r>
            <a:r>
              <a:rPr lang="ar-SA" sz="3500" b="1" dirty="0" smtClean="0">
                <a:latin typeface="Traditional Arabic" pitchFamily="18" charset="-78"/>
                <a:cs typeface="Traditional Arabic" pitchFamily="18" charset="-78"/>
              </a:rPr>
              <a:t> والحركي للرياضة التخصصية .</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 أهداف بدنية : </a:t>
            </a:r>
            <a:r>
              <a:rPr lang="ar-SA" sz="3500" b="1" dirty="0" smtClean="0">
                <a:latin typeface="Traditional Arabic" pitchFamily="18" charset="-78"/>
                <a:cs typeface="Traditional Arabic" pitchFamily="18" charset="-78"/>
              </a:rPr>
              <a:t>تتعلق بأعداد اللاعب بدنيا للتدريب والمنافسات .</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 أهداف خططية : </a:t>
            </a:r>
            <a:r>
              <a:rPr lang="ar-SA" sz="3500" b="1" dirty="0" smtClean="0">
                <a:latin typeface="Traditional Arabic" pitchFamily="18" charset="-78"/>
                <a:cs typeface="Traditional Arabic" pitchFamily="18" charset="-78"/>
              </a:rPr>
              <a:t>تتعلق بكيفية استخدام كافة أنواع فنون الأداء في المواقف المختلفة للمنافسة  </a:t>
            </a:r>
            <a:r>
              <a:rPr lang="ar-DZ" sz="3500" b="1" dirty="0" smtClean="0">
                <a:latin typeface="Traditional Arabic" pitchFamily="18" charset="-78"/>
                <a:cs typeface="Traditional Arabic" pitchFamily="18" charset="-78"/>
              </a:rPr>
              <a:t>.</a:t>
            </a:r>
            <a:r>
              <a:rPr lang="ar-SA" sz="3500" b="1" dirty="0" smtClean="0">
                <a:latin typeface="Traditional Arabic" pitchFamily="18" charset="-78"/>
                <a:cs typeface="Traditional Arabic" pitchFamily="18" charset="-78"/>
              </a:rPr>
              <a:t> </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-أهداف نفسية : </a:t>
            </a:r>
            <a:r>
              <a:rPr lang="ar-SA" sz="3500" b="1" dirty="0" smtClean="0">
                <a:latin typeface="Traditional Arabic" pitchFamily="18" charset="-78"/>
                <a:cs typeface="Traditional Arabic" pitchFamily="18" charset="-78"/>
              </a:rPr>
              <a:t>تتعلق بتهيئة اللاعب نفسيا للمنافسة .</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 أهداف معرفية: </a:t>
            </a:r>
            <a:r>
              <a:rPr lang="ar-SA" sz="3500" b="1" dirty="0" smtClean="0">
                <a:latin typeface="Traditional Arabic" pitchFamily="18" charset="-78"/>
                <a:cs typeface="Traditional Arabic" pitchFamily="18" charset="-78"/>
              </a:rPr>
              <a:t>تتعلق باكتساب اللاعب المعارف وقواعد اللعب وقوانينه.</a:t>
            </a:r>
            <a:endParaRPr lang="ar-DZ" sz="3500" b="1" dirty="0" smtClean="0">
              <a:latin typeface="Traditional Arabic" pitchFamily="18" charset="-78"/>
              <a:cs typeface="Traditional Arabic" pitchFamily="18" charset="-78"/>
            </a:endParaRPr>
          </a:p>
          <a:p>
            <a:pPr algn="r" rtl="1">
              <a:lnSpc>
                <a:spcPct val="150000"/>
              </a:lnSpc>
              <a:buNone/>
            </a:pPr>
            <a:r>
              <a:rPr lang="ar-SA" sz="3500" b="1" dirty="0" smtClean="0">
                <a:solidFill>
                  <a:srgbClr val="FF0000"/>
                </a:solidFill>
                <a:latin typeface="Traditional Arabic" pitchFamily="18" charset="-78"/>
                <a:cs typeface="Traditional Arabic" pitchFamily="18" charset="-78"/>
              </a:rPr>
              <a:t>- أهداف أخلاقية:</a:t>
            </a:r>
            <a:r>
              <a:rPr lang="ar-SA" sz="3500" b="1" dirty="0" smtClean="0">
                <a:latin typeface="Traditional Arabic" pitchFamily="18" charset="-78"/>
                <a:cs typeface="Traditional Arabic" pitchFamily="18" charset="-78"/>
              </a:rPr>
              <a:t>تتعلق بتعليم اللاعب الروح الرياضية ومسئوليته تجاهها.</a:t>
            </a:r>
            <a:endParaRPr lang="fr-FR" sz="2800" b="1" dirty="0" smtClean="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أهداف التخطيط في التدريب الرياضي</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-التغيير المستمر </a:t>
            </a:r>
            <a:r>
              <a:rPr lang="ar-DZ" sz="3200" b="1" dirty="0" smtClean="0">
                <a:solidFill>
                  <a:srgbClr val="FF0000"/>
                </a:solidFill>
                <a:latin typeface="Traditional Arabic" pitchFamily="18" charset="-78"/>
                <a:cs typeface="Traditional Arabic" pitchFamily="18" charset="-78"/>
              </a:rPr>
              <a:t>:</a:t>
            </a:r>
            <a:r>
              <a:rPr lang="fr-FR" sz="3200" b="1" dirty="0" smtClean="0">
                <a:latin typeface="Traditional Arabic" pitchFamily="18" charset="-78"/>
                <a:cs typeface="Traditional Arabic" pitchFamily="18" charset="-78"/>
              </a:rPr>
              <a:t/>
            </a:r>
            <a:br>
              <a:rPr lang="fr-FR"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يتعرض الرياضي لمؤثرات متعددة تلاحقه وتؤثر فيه خاصة مع التقدم والتطور في وسائل الاتصال المختلفة والظروف البيئية والاقتصادية وهذا التأثير يشكل صعوبة في عملية قياس وتحليل النتائج من فترة إلى أخرى والتي تؤثر على الخطة الموضوعة</a:t>
            </a:r>
            <a:r>
              <a:rPr lang="fr-FR" sz="3200" b="1" dirty="0" smtClean="0">
                <a:latin typeface="Traditional Arabic" pitchFamily="18" charset="-78"/>
                <a:cs typeface="Traditional Arabic" pitchFamily="18" charset="-78"/>
              </a:rPr>
              <a:t>.</a:t>
            </a:r>
            <a:endParaRPr lang="ar-DZ" sz="3200" b="1" dirty="0" smtClean="0">
              <a:latin typeface="Traditional Arabic" pitchFamily="18" charset="-78"/>
              <a:cs typeface="Traditional Arabic" pitchFamily="18" charset="-78"/>
            </a:endParaRPr>
          </a:p>
          <a:p>
            <a:pPr algn="r" rtl="1">
              <a:buNone/>
            </a:pPr>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-عدم توفر الوقت للتخطيط </a:t>
            </a:r>
            <a:r>
              <a:rPr lang="ar-DZ" sz="3200" b="1" dirty="0" smtClean="0">
                <a:solidFill>
                  <a:srgbClr val="FF0000"/>
                </a:solidFill>
                <a:latin typeface="Traditional Arabic" pitchFamily="18" charset="-78"/>
                <a:cs typeface="Traditional Arabic" pitchFamily="18" charset="-78"/>
              </a:rPr>
              <a:t>:</a:t>
            </a:r>
            <a:r>
              <a:rPr lang="fr-FR" sz="3200" b="1" dirty="0" smtClean="0">
                <a:latin typeface="Traditional Arabic" pitchFamily="18" charset="-78"/>
                <a:cs typeface="Traditional Arabic" pitchFamily="18" charset="-78"/>
              </a:rPr>
              <a:t/>
            </a:r>
            <a:br>
              <a:rPr lang="fr-FR"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إن عملية التخطيط تحتاج </a:t>
            </a:r>
            <a:r>
              <a:rPr lang="ar-SA" sz="3200" b="1" dirty="0" err="1" smtClean="0">
                <a:latin typeface="Traditional Arabic" pitchFamily="18" charset="-78"/>
                <a:cs typeface="Traditional Arabic" pitchFamily="18" charset="-78"/>
              </a:rPr>
              <a:t>الى</a:t>
            </a:r>
            <a:r>
              <a:rPr lang="ar-SA" sz="3200" b="1" dirty="0" smtClean="0">
                <a:latin typeface="Traditional Arabic" pitchFamily="18" charset="-78"/>
                <a:cs typeface="Traditional Arabic" pitchFamily="18" charset="-78"/>
              </a:rPr>
              <a:t> التفرغ والتعمق لأنه عمل دقيق وتحتاج إلى الوقت والجهد الذي قد لا يكون متوفرا عند </a:t>
            </a:r>
            <a:r>
              <a:rPr lang="ar-SA" sz="3200" b="1" dirty="0" err="1" smtClean="0">
                <a:latin typeface="Traditional Arabic" pitchFamily="18" charset="-78"/>
                <a:cs typeface="Traditional Arabic" pitchFamily="18" charset="-78"/>
              </a:rPr>
              <a:t>المسؤولين</a:t>
            </a:r>
            <a:r>
              <a:rPr lang="ar-SA" sz="3200" b="1" dirty="0" smtClean="0">
                <a:latin typeface="Traditional Arabic" pitchFamily="18" charset="-78"/>
                <a:cs typeface="Traditional Arabic" pitchFamily="18" charset="-78"/>
              </a:rPr>
              <a:t> على وضع الخطة.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1928794" y="500042"/>
            <a:ext cx="528641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معوقات التخطيط الرياضي</a:t>
            </a:r>
            <a:endParaRPr lang="fr-FR"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200" b="1" dirty="0" smtClean="0">
                <a:solidFill>
                  <a:srgbClr val="00B0F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 صعوبة تقييم واختبار النتائج:</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b="1" dirty="0" err="1" smtClean="0">
                <a:latin typeface="Traditional Arabic" pitchFamily="18" charset="-78"/>
                <a:cs typeface="Traditional Arabic" pitchFamily="18" charset="-78"/>
              </a:rPr>
              <a:t>ان</a:t>
            </a:r>
            <a:r>
              <a:rPr lang="ar-SA" sz="3200" b="1" dirty="0" smtClean="0">
                <a:latin typeface="Traditional Arabic" pitchFamily="18" charset="-78"/>
                <a:cs typeface="Traditional Arabic" pitchFamily="18" charset="-78"/>
              </a:rPr>
              <a:t> برامج الشباب الرياضي تستخدم وسائل </a:t>
            </a:r>
            <a:r>
              <a:rPr lang="ar-SA" sz="3200" b="1" dirty="0" err="1" smtClean="0">
                <a:latin typeface="Traditional Arabic" pitchFamily="18" charset="-78"/>
                <a:cs typeface="Traditional Arabic" pitchFamily="18" charset="-78"/>
              </a:rPr>
              <a:t>الاعلام</a:t>
            </a:r>
            <a:r>
              <a:rPr lang="ar-SA" sz="3200" b="1" dirty="0" smtClean="0">
                <a:latin typeface="Traditional Arabic" pitchFamily="18" charset="-78"/>
                <a:cs typeface="Traditional Arabic" pitchFamily="18" charset="-78"/>
              </a:rPr>
              <a:t> المختلفة التي </a:t>
            </a:r>
            <a:r>
              <a:rPr lang="ar-SA" sz="3200" b="1" dirty="0" err="1" smtClean="0">
                <a:latin typeface="Traditional Arabic" pitchFamily="18" charset="-78"/>
                <a:cs typeface="Traditional Arabic" pitchFamily="18" charset="-78"/>
              </a:rPr>
              <a:t>اصبحت</a:t>
            </a:r>
            <a:r>
              <a:rPr lang="ar-SA" sz="3200" b="1" dirty="0" smtClean="0">
                <a:latin typeface="Traditional Arabic" pitchFamily="18" charset="-78"/>
                <a:cs typeface="Traditional Arabic" pitchFamily="18" charset="-78"/>
              </a:rPr>
              <a:t> سلاحا ذو حدين .لأن هذه الوسائل تتفاوت في درجة تأثيرها </a:t>
            </a:r>
            <a:r>
              <a:rPr lang="ar-SA" sz="3200" b="1" dirty="0" err="1" smtClean="0">
                <a:latin typeface="Traditional Arabic" pitchFamily="18" charset="-78"/>
                <a:cs typeface="Traditional Arabic" pitchFamily="18" charset="-78"/>
              </a:rPr>
              <a:t>الامر</a:t>
            </a:r>
            <a:r>
              <a:rPr lang="ar-SA" sz="3200" b="1" dirty="0" smtClean="0">
                <a:latin typeface="Traditional Arabic" pitchFamily="18" charset="-78"/>
                <a:cs typeface="Traditional Arabic" pitchFamily="18" charset="-78"/>
              </a:rPr>
              <a:t> الذي يتطلب من </a:t>
            </a:r>
            <a:r>
              <a:rPr lang="ar-SA" sz="3200" b="1" dirty="0" err="1" smtClean="0">
                <a:latin typeface="Traditional Arabic" pitchFamily="18" charset="-78"/>
                <a:cs typeface="Traditional Arabic" pitchFamily="18" charset="-78"/>
              </a:rPr>
              <a:t>المسؤولين</a:t>
            </a:r>
            <a:r>
              <a:rPr lang="ar-SA" sz="3200" b="1" dirty="0" smtClean="0">
                <a:latin typeface="Traditional Arabic" pitchFamily="18" charset="-78"/>
                <a:cs typeface="Traditional Arabic" pitchFamily="18" charset="-78"/>
              </a:rPr>
              <a:t> توجيه جهودهم نحو </a:t>
            </a:r>
            <a:r>
              <a:rPr lang="ar-SA" sz="3200" b="1" dirty="0" err="1" smtClean="0">
                <a:latin typeface="Traditional Arabic" pitchFamily="18" charset="-78"/>
                <a:cs typeface="Traditional Arabic" pitchFamily="18" charset="-78"/>
              </a:rPr>
              <a:t>اجراء</a:t>
            </a:r>
            <a:r>
              <a:rPr lang="ar-SA" sz="3200" b="1" dirty="0" smtClean="0">
                <a:latin typeface="Traditional Arabic" pitchFamily="18" charset="-78"/>
                <a:cs typeface="Traditional Arabic" pitchFamily="18" charset="-78"/>
              </a:rPr>
              <a:t> الدراسات حول هذه الوسائل ومدى تأثير كل منها وهذا </a:t>
            </a:r>
            <a:r>
              <a:rPr lang="ar-SA" sz="3200" b="1" dirty="0" err="1" smtClean="0">
                <a:latin typeface="Traditional Arabic" pitchFamily="18" charset="-78"/>
                <a:cs typeface="Traditional Arabic" pitchFamily="18" charset="-78"/>
              </a:rPr>
              <a:t>الامر</a:t>
            </a:r>
            <a:r>
              <a:rPr lang="ar-SA" sz="3200" b="1" dirty="0" smtClean="0">
                <a:latin typeface="Traditional Arabic" pitchFamily="18" charset="-78"/>
                <a:cs typeface="Traditional Arabic" pitchFamily="18" charset="-78"/>
              </a:rPr>
              <a:t> يشكل أعباء على </a:t>
            </a:r>
            <a:r>
              <a:rPr lang="ar-SA" sz="3200" b="1" dirty="0" err="1" smtClean="0">
                <a:latin typeface="Traditional Arabic" pitchFamily="18" charset="-78"/>
                <a:cs typeface="Traditional Arabic" pitchFamily="18" charset="-78"/>
              </a:rPr>
              <a:t>المسؤولين</a:t>
            </a:r>
            <a:r>
              <a:rPr lang="ar-SA" sz="3200" b="1" dirty="0" smtClean="0">
                <a:latin typeface="Traditional Arabic" pitchFamily="18" charset="-78"/>
                <a:cs typeface="Traditional Arabic" pitchFamily="18" charset="-78"/>
              </a:rPr>
              <a:t> ويزيد من صعوبة هذه العملية مما يؤثر على </a:t>
            </a:r>
            <a:r>
              <a:rPr lang="ar-SA" sz="3200" b="1" dirty="0" err="1" smtClean="0">
                <a:latin typeface="Traditional Arabic" pitchFamily="18" charset="-78"/>
                <a:cs typeface="Traditional Arabic" pitchFamily="18" charset="-78"/>
              </a:rPr>
              <a:t>اجراءات</a:t>
            </a:r>
            <a:r>
              <a:rPr lang="ar-SA" sz="3200" b="1" dirty="0" smtClean="0">
                <a:latin typeface="Traditional Arabic" pitchFamily="18" charset="-78"/>
                <a:cs typeface="Traditional Arabic" pitchFamily="18" charset="-78"/>
              </a:rPr>
              <a:t> التقييم واختبار النتائج والذي ينعكس بالتالي على عملية التخطيط.</a:t>
            </a:r>
            <a:endParaRPr lang="ar-DZ" sz="3200" b="1" dirty="0" smtClean="0">
              <a:latin typeface="Traditional Arabic" pitchFamily="18" charset="-78"/>
              <a:cs typeface="Traditional Arabic" pitchFamily="18" charset="-78"/>
            </a:endParaRPr>
          </a:p>
        </p:txBody>
      </p:sp>
      <p:sp>
        <p:nvSpPr>
          <p:cNvPr id="6" name="Rectangle à coins arrondis 5"/>
          <p:cNvSpPr/>
          <p:nvPr/>
        </p:nvSpPr>
        <p:spPr>
          <a:xfrm>
            <a:off x="1928794" y="500042"/>
            <a:ext cx="5286412"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معوقات التخطيط الرياضي</a:t>
            </a:r>
            <a:endParaRPr lang="fr-FR" sz="2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118</TotalTime>
  <Words>326</Words>
  <PresentationFormat>Affichage à l'écran (4:3)</PresentationFormat>
  <Paragraphs>102</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Verve</vt:lpstr>
      <vt:lpstr>المحاضرة الثانية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15</cp:revision>
  <dcterms:created xsi:type="dcterms:W3CDTF">2022-05-12T21:08:48Z</dcterms:created>
  <dcterms:modified xsi:type="dcterms:W3CDTF">2022-10-15T10:56:19Z</dcterms:modified>
</cp:coreProperties>
</file>