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484" r:id="rId3"/>
    <p:sldId id="437" r:id="rId4"/>
    <p:sldId id="444" r:id="rId5"/>
    <p:sldId id="635" r:id="rId6"/>
    <p:sldId id="636" r:id="rId7"/>
    <p:sldId id="633" r:id="rId8"/>
    <p:sldId id="529" r:id="rId9"/>
    <p:sldId id="557" r:id="rId10"/>
    <p:sldId id="481" r:id="rId11"/>
    <p:sldId id="454" r:id="rId12"/>
    <p:sldId id="456" r:id="rId13"/>
    <p:sldId id="455" r:id="rId14"/>
    <p:sldId id="457" r:id="rId15"/>
    <p:sldId id="25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8" autoAdjust="0"/>
  </p:normalViewPr>
  <p:slideViewPr>
    <p:cSldViewPr>
      <p:cViewPr varScale="1">
        <p:scale>
          <a:sx n="98" d="100"/>
          <a:sy n="98" d="100"/>
        </p:scale>
        <p:origin x="18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D61E4-54A5-49F6-B9ED-5BABA486EB35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A886B-494A-413E-BBA3-08EF3A9421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68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B734C-69B4-4111-A0B9-3BB225337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E6ADB-8242-4A62-AB74-7283EC2CFA9C}" type="slidenum">
              <a:rPr lang="fr-FR" altLang="en-US"/>
              <a:pPr/>
              <a:t>3</a:t>
            </a:fld>
            <a:endParaRPr lang="fr-FR" altLang="en-US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4272C625-5191-437C-B984-4E817F2DFC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042988" y="860425"/>
            <a:ext cx="4646612" cy="3484563"/>
          </a:xfrm>
          <a:ln/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68F38B3D-7816-45CD-A75C-288EA6B4B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719638"/>
            <a:ext cx="4941887" cy="41783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3809D1-4501-4409-AA92-4694AD6C3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D1151-9974-42A4-BBAD-B5CF369C17C0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388098" name="Rectangle 2">
            <a:extLst>
              <a:ext uri="{FF2B5EF4-FFF2-40B4-BE49-F238E27FC236}">
                <a16:creationId xmlns:a16="http://schemas.microsoft.com/office/drawing/2014/main" id="{411CD8D9-D1CB-4473-9FD3-81343D92FB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042988" y="860425"/>
            <a:ext cx="4646612" cy="3484563"/>
          </a:xfrm>
          <a:ln/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84161027-BAE9-48EA-B743-CF72CA7B8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4719638"/>
            <a:ext cx="4941887" cy="41783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AAFEEB-3121-47C3-AB01-10DED3DCD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E77B0-F9D3-48BB-893D-73AA06332CB8}" type="slidenum">
              <a:rPr lang="fr-FR" altLang="en-US"/>
              <a:pPr/>
              <a:t>11</a:t>
            </a:fld>
            <a:endParaRPr lang="fr-FR" altLang="en-US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CF84657C-E33A-4A56-85AE-0BC1EBBDB1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E0BC9C13-E0C5-481A-ABD4-C33441C92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92E34C-3428-492C-8EEC-C77B46D28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07798-7529-4C5C-8D3D-163246F5F95B}" type="slidenum">
              <a:rPr lang="fr-FR" altLang="en-US"/>
              <a:pPr/>
              <a:t>12</a:t>
            </a:fld>
            <a:endParaRPr lang="fr-FR" altLang="en-US"/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EAEA83F9-04A1-4237-A2F6-6C0FCE6938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0A7F9226-51E8-4E12-A3EF-162E29586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CBFD9A-1BC4-41F2-909D-41799620E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B8949-81F7-4F7C-BEC3-DED39F97CD2B}" type="slidenum">
              <a:rPr lang="fr-FR" altLang="en-US"/>
              <a:pPr/>
              <a:t>13</a:t>
            </a:fld>
            <a:endParaRPr lang="fr-FR" altLang="en-US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45D70227-427C-4154-99B7-697C5A68DA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33718C15-4DD3-4F4A-B47B-CAEF9FF11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B462B7-7712-4AB2-9DB0-5E744B5C9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BD442-9D9E-482A-95B9-1A02FAF258AB}" type="slidenum">
              <a:rPr lang="fr-FR" altLang="en-US"/>
              <a:pPr/>
              <a:t>14</a:t>
            </a:fld>
            <a:endParaRPr lang="fr-FR" altLang="en-US"/>
          </a:p>
        </p:txBody>
      </p:sp>
      <p:sp>
        <p:nvSpPr>
          <p:cNvPr id="436226" name="Rectangle 2">
            <a:extLst>
              <a:ext uri="{FF2B5EF4-FFF2-40B4-BE49-F238E27FC236}">
                <a16:creationId xmlns:a16="http://schemas.microsoft.com/office/drawing/2014/main" id="{CDDB0952-897B-49CC-A185-5907A1A634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>
            <a:extLst>
              <a:ext uri="{FF2B5EF4-FFF2-40B4-BE49-F238E27FC236}">
                <a16:creationId xmlns:a16="http://schemas.microsoft.com/office/drawing/2014/main" id="{03B03933-425C-4CE2-A5E0-EE2AC8573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76E2-DF9A-4886-91F9-5B7250B50A5E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5F20-E6DF-4209-9488-70F1D81AF1ED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A836-D02D-44F7-B741-28F560F421AB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F7D1-2100-4810-AEE9-89CB8756FA81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D99E-511A-40D6-8EC9-978E85B30E4A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1A4B-E4C4-456C-8BC4-60A30952CFDA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971C-CA3C-42BE-A64D-E1039F9600E1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FE26-3EC3-442F-B418-F3F4135FBA1E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83D4-905F-45CA-B0A2-AB9D8E3F65C7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E918-D306-4E72-838D-AA36C87C331F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C6D6-9F20-4178-B184-99A215D90765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6AD4F-9A34-4DA3-BD44-1E817A9543AE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3DBA2-E642-4D1C-A077-BB3922FBC1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687471" cy="4931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Pompes à Chaleur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786" y="5229200"/>
            <a:ext cx="7854696" cy="843006"/>
          </a:xfrm>
        </p:spPr>
        <p:txBody>
          <a:bodyPr>
            <a:normAutofit/>
          </a:bodyPr>
          <a:lstStyle/>
          <a:p>
            <a:pPr algn="l"/>
            <a:r>
              <a:rPr lang="fr-FR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Avril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214290"/>
            <a:ext cx="842968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Université des Sciences et de la Technologie  Mohamed BOUDIAF d’Oran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Faculté de Mécanique</a:t>
            </a:r>
          </a:p>
          <a:p>
            <a:pPr marR="45720"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Département de Génie Mécanique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>
            <a:extLst>
              <a:ext uri="{FF2B5EF4-FFF2-40B4-BE49-F238E27FC236}">
                <a16:creationId xmlns:a16="http://schemas.microsoft.com/office/drawing/2014/main" id="{60165CA7-2EF5-4664-B471-7DF9522C5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064500" cy="3816350"/>
          </a:xfrm>
        </p:spPr>
        <p:txBody>
          <a:bodyPr/>
          <a:lstStyle/>
          <a:p>
            <a:pPr>
              <a:buClr>
                <a:srgbClr val="E40A29"/>
              </a:buClr>
              <a:buFont typeface="Wingdings" panose="05000000000000000000" pitchFamily="2" charset="2"/>
              <a:buChar char="Ø"/>
            </a:pPr>
            <a:r>
              <a:rPr lang="fr-FR" altLang="en-US"/>
              <a:t> Captage de l’énergie sur l’air extérieur</a:t>
            </a:r>
          </a:p>
          <a:p>
            <a:pPr>
              <a:buClr>
                <a:srgbClr val="E40A29"/>
              </a:buClr>
              <a:buFont typeface="Wingdings" panose="05000000000000000000" pitchFamily="2" charset="2"/>
              <a:buChar char="Ø"/>
            </a:pPr>
            <a:endParaRPr lang="fr-FR" altLang="en-US"/>
          </a:p>
          <a:p>
            <a:pPr>
              <a:buClr>
                <a:srgbClr val="E40A29"/>
              </a:buClr>
              <a:buFont typeface="Wingdings" panose="05000000000000000000" pitchFamily="2" charset="2"/>
              <a:buChar char="Ø"/>
            </a:pPr>
            <a:r>
              <a:rPr lang="fr-FR" altLang="en-US"/>
              <a:t> Captage en géothermie horizontale</a:t>
            </a:r>
          </a:p>
          <a:p>
            <a:pPr>
              <a:buClr>
                <a:srgbClr val="E40A29"/>
              </a:buClr>
              <a:buFont typeface="Wingdings" panose="05000000000000000000" pitchFamily="2" charset="2"/>
              <a:buChar char="Ø"/>
            </a:pPr>
            <a:endParaRPr lang="fr-FR" altLang="en-US"/>
          </a:p>
          <a:p>
            <a:pPr>
              <a:buClr>
                <a:srgbClr val="E40A29"/>
              </a:buClr>
              <a:buFont typeface="Wingdings" panose="05000000000000000000" pitchFamily="2" charset="2"/>
              <a:buChar char="Ø"/>
            </a:pPr>
            <a:r>
              <a:rPr lang="fr-FR" altLang="en-US"/>
              <a:t> Captage en géothermie verticale</a:t>
            </a:r>
          </a:p>
          <a:p>
            <a:pPr>
              <a:buClr>
                <a:srgbClr val="E40A29"/>
              </a:buClr>
              <a:buFont typeface="Wingdings" panose="05000000000000000000" pitchFamily="2" charset="2"/>
              <a:buChar char="Ø"/>
            </a:pPr>
            <a:endParaRPr lang="fr-FR" altLang="en-US"/>
          </a:p>
          <a:p>
            <a:pPr>
              <a:buClr>
                <a:srgbClr val="E40A29"/>
              </a:buClr>
              <a:buFont typeface="Wingdings" panose="05000000000000000000" pitchFamily="2" charset="2"/>
              <a:buChar char="Ø"/>
            </a:pPr>
            <a:r>
              <a:rPr lang="fr-FR" altLang="en-US"/>
              <a:t> Captage sur nappe phrèatique, sur puits,…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86D628-1F7F-418B-90E6-0D842C9902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Captage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59978229-0002-4B2C-9784-7138252E0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5940425"/>
            <a:ext cx="573087" cy="581025"/>
          </a:xfrm>
          <a:prstGeom prst="ellips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9060" name="Picture 4">
            <a:extLst>
              <a:ext uri="{FF2B5EF4-FFF2-40B4-BE49-F238E27FC236}">
                <a16:creationId xmlns:a16="http://schemas.microsoft.com/office/drawing/2014/main" id="{EFDC5F60-25CE-47EE-9703-C17C60B168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77712"/>
            <a:ext cx="4037012" cy="2422525"/>
          </a:xfrm>
          <a:noFill/>
          <a:ln/>
        </p:spPr>
      </p:pic>
      <p:pic>
        <p:nvPicPr>
          <p:cNvPr id="429061" name="Picture 5">
            <a:extLst>
              <a:ext uri="{FF2B5EF4-FFF2-40B4-BE49-F238E27FC236}">
                <a16:creationId xmlns:a16="http://schemas.microsoft.com/office/drawing/2014/main" id="{F2E7D6FD-09B4-41F6-95FD-57151145A84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77712"/>
            <a:ext cx="3454400" cy="2417762"/>
          </a:xfrm>
          <a:noFill/>
          <a:ln/>
        </p:spPr>
      </p:pic>
      <p:sp>
        <p:nvSpPr>
          <p:cNvPr id="429062" name="Rectangle 6">
            <a:extLst>
              <a:ext uri="{FF2B5EF4-FFF2-40B4-BE49-F238E27FC236}">
                <a16:creationId xmlns:a16="http://schemas.microsoft.com/office/drawing/2014/main" id="{16B53B6C-1A81-4050-A981-A135CEE83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4397139"/>
            <a:ext cx="525621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600" b="1" dirty="0">
                <a:solidFill>
                  <a:srgbClr val="BD3827"/>
                </a:solidFill>
              </a:rPr>
              <a:t>Source </a:t>
            </a:r>
            <a:r>
              <a:rPr lang="de-DE" altLang="en-US" sz="1600" b="1" dirty="0" err="1">
                <a:solidFill>
                  <a:srgbClr val="BD3827"/>
                </a:solidFill>
              </a:rPr>
              <a:t>froide</a:t>
            </a:r>
            <a:r>
              <a:rPr lang="de-DE" altLang="en-US" sz="1600" b="1" dirty="0">
                <a:solidFill>
                  <a:srgbClr val="BD3827"/>
                </a:solidFill>
              </a:rPr>
              <a:t> : </a:t>
            </a:r>
            <a:r>
              <a:rPr lang="de-DE" altLang="en-US" sz="1600" b="1" dirty="0" err="1">
                <a:solidFill>
                  <a:srgbClr val="BD3827"/>
                </a:solidFill>
              </a:rPr>
              <a:t>air</a:t>
            </a:r>
            <a:r>
              <a:rPr lang="de-DE" altLang="en-US" sz="1600" b="1" dirty="0">
                <a:solidFill>
                  <a:srgbClr val="BD3827"/>
                </a:solidFill>
              </a:rPr>
              <a:t> </a:t>
            </a:r>
            <a:r>
              <a:rPr lang="de-DE" altLang="en-US" sz="1600" b="1" dirty="0" err="1">
                <a:solidFill>
                  <a:srgbClr val="BD3827"/>
                </a:solidFill>
              </a:rPr>
              <a:t>extérieur</a:t>
            </a:r>
            <a:endParaRPr lang="de-DE" altLang="en-US" sz="1600" b="1" dirty="0">
              <a:solidFill>
                <a:srgbClr val="BD3827"/>
              </a:solidFill>
            </a:endParaRPr>
          </a:p>
          <a:p>
            <a:br>
              <a:rPr lang="de-DE" altLang="en-US" sz="1600" b="1" dirty="0">
                <a:solidFill>
                  <a:srgbClr val="BD3827"/>
                </a:solidFill>
              </a:rPr>
            </a:br>
            <a:r>
              <a:rPr lang="de-DE" altLang="en-US" sz="1600" b="1" dirty="0" err="1">
                <a:solidFill>
                  <a:schemeClr val="tx1"/>
                </a:solidFill>
              </a:rPr>
              <a:t>L‘air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extérieur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représente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une</a:t>
            </a:r>
            <a:r>
              <a:rPr lang="de-DE" altLang="en-US" sz="1600" b="1" dirty="0">
                <a:solidFill>
                  <a:schemeClr val="tx1"/>
                </a:solidFill>
              </a:rPr>
              <a:t> source </a:t>
            </a:r>
            <a:r>
              <a:rPr lang="de-DE" altLang="en-US" sz="1600" b="1" dirty="0" err="1">
                <a:solidFill>
                  <a:schemeClr val="tx1"/>
                </a:solidFill>
              </a:rPr>
              <a:t>d‘énergie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inépuisable</a:t>
            </a:r>
            <a:r>
              <a:rPr lang="de-DE" altLang="en-US" sz="1600" b="1" dirty="0">
                <a:solidFill>
                  <a:schemeClr val="tx1"/>
                </a:solidFill>
              </a:rPr>
              <a:t> et ne </a:t>
            </a:r>
            <a:r>
              <a:rPr lang="de-DE" altLang="en-US" sz="1600" b="1" dirty="0" err="1">
                <a:solidFill>
                  <a:schemeClr val="tx1"/>
                </a:solidFill>
              </a:rPr>
              <a:t>pose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aucun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problème</a:t>
            </a:r>
            <a:r>
              <a:rPr lang="de-DE" altLang="en-US" sz="1600" b="1" dirty="0">
                <a:solidFill>
                  <a:schemeClr val="tx1"/>
                </a:solidFill>
              </a:rPr>
              <a:t> en </a:t>
            </a:r>
            <a:r>
              <a:rPr lang="de-DE" altLang="en-US" sz="1600" b="1" dirty="0" err="1">
                <a:solidFill>
                  <a:schemeClr val="tx1"/>
                </a:solidFill>
              </a:rPr>
              <a:t>tant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que</a:t>
            </a:r>
            <a:r>
              <a:rPr lang="de-DE" altLang="en-US" sz="1600" b="1" dirty="0">
                <a:solidFill>
                  <a:schemeClr val="tx1"/>
                </a:solidFill>
              </a:rPr>
              <a:t> source </a:t>
            </a:r>
            <a:r>
              <a:rPr lang="de-DE" altLang="en-US" sz="1600" b="1" dirty="0" err="1">
                <a:solidFill>
                  <a:schemeClr val="tx1"/>
                </a:solidFill>
              </a:rPr>
              <a:t>froide</a:t>
            </a:r>
            <a:r>
              <a:rPr lang="de-DE" altLang="en-US" sz="1600" b="1" dirty="0">
                <a:solidFill>
                  <a:srgbClr val="000000"/>
                </a:solidFill>
              </a:rPr>
              <a:t>. </a:t>
            </a:r>
          </a:p>
          <a:p>
            <a:r>
              <a:rPr lang="de-DE" altLang="en-US" sz="1600" b="1" dirty="0">
                <a:solidFill>
                  <a:srgbClr val="000000"/>
                </a:solidFill>
              </a:rPr>
              <a:t>Il </a:t>
            </a:r>
            <a:r>
              <a:rPr lang="de-DE" altLang="en-US" sz="1600" b="1" dirty="0" err="1">
                <a:solidFill>
                  <a:srgbClr val="000000"/>
                </a:solidFill>
              </a:rPr>
              <a:t>est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gratuit</a:t>
            </a:r>
            <a:r>
              <a:rPr lang="de-DE" altLang="en-US" sz="1600" b="1" dirty="0">
                <a:solidFill>
                  <a:srgbClr val="000000"/>
                </a:solidFill>
              </a:rPr>
              <a:t> et </a:t>
            </a:r>
            <a:r>
              <a:rPr lang="de-DE" altLang="en-US" sz="1600" b="1" dirty="0" err="1">
                <a:solidFill>
                  <a:srgbClr val="000000"/>
                </a:solidFill>
              </a:rPr>
              <a:t>sans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contrainte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d‘utilisation</a:t>
            </a:r>
            <a:r>
              <a:rPr lang="de-DE" altLang="en-US" sz="1600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29063" name="Picture 7">
            <a:extLst>
              <a:ext uri="{FF2B5EF4-FFF2-40B4-BE49-F238E27FC236}">
                <a16:creationId xmlns:a16="http://schemas.microsoft.com/office/drawing/2014/main" id="{8FDECA09-BE6A-4F50-A975-8A3B2247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4" y="4064000"/>
            <a:ext cx="314166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9064" name="Rectangle 8">
            <a:extLst>
              <a:ext uri="{FF2B5EF4-FFF2-40B4-BE49-F238E27FC236}">
                <a16:creationId xmlns:a16="http://schemas.microsoft.com/office/drawing/2014/main" id="{E6C725C8-537F-4160-84FE-07F600B2F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446182"/>
            <a:ext cx="15128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5" name="Rectangle 9">
            <a:extLst>
              <a:ext uri="{FF2B5EF4-FFF2-40B4-BE49-F238E27FC236}">
                <a16:creationId xmlns:a16="http://schemas.microsoft.com/office/drawing/2014/main" id="{12107C3F-B09D-4C35-BF57-A83D15A60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88" y="6202330"/>
            <a:ext cx="10810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6" name="Text Box 10">
            <a:extLst>
              <a:ext uri="{FF2B5EF4-FFF2-40B4-BE49-F238E27FC236}">
                <a16:creationId xmlns:a16="http://schemas.microsoft.com/office/drawing/2014/main" id="{3606F2E8-C2C8-4CA2-BF8E-A5CBFAD7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32" y="3474059"/>
            <a:ext cx="158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200" b="1" dirty="0">
                <a:solidFill>
                  <a:schemeClr val="tx1"/>
                </a:solidFill>
              </a:rPr>
              <a:t>Pose en intérieure</a:t>
            </a:r>
          </a:p>
        </p:txBody>
      </p:sp>
      <p:sp>
        <p:nvSpPr>
          <p:cNvPr id="429067" name="Text Box 11">
            <a:extLst>
              <a:ext uri="{FF2B5EF4-FFF2-40B4-BE49-F238E27FC236}">
                <a16:creationId xmlns:a16="http://schemas.microsoft.com/office/drawing/2014/main" id="{C75ED42D-1410-44FC-94C8-01C74570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38" y="6153912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200" b="1">
                <a:solidFill>
                  <a:schemeClr val="tx1"/>
                </a:solidFill>
              </a:rPr>
              <a:t>Pose en </a:t>
            </a:r>
            <a:br>
              <a:rPr lang="fr-FR" altLang="en-US" sz="1200" b="1">
                <a:solidFill>
                  <a:schemeClr val="tx1"/>
                </a:solidFill>
              </a:rPr>
            </a:br>
            <a:r>
              <a:rPr lang="fr-FR" altLang="en-US" sz="1200" b="1">
                <a:solidFill>
                  <a:schemeClr val="tx1"/>
                </a:solidFill>
              </a:rPr>
              <a:t>extérieure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7603687-469F-4A71-A63E-E049EBE0B6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Pompe à Chaleur air/eau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421AA63E-FAA2-4B17-B870-E48E51E3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5940425"/>
            <a:ext cx="573087" cy="581025"/>
          </a:xfrm>
          <a:prstGeom prst="ellips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3156" name="Picture 4">
            <a:extLst>
              <a:ext uri="{FF2B5EF4-FFF2-40B4-BE49-F238E27FC236}">
                <a16:creationId xmlns:a16="http://schemas.microsoft.com/office/drawing/2014/main" id="{241C148B-1B0E-4BC0-8686-A66F109670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841500"/>
            <a:ext cx="3571875" cy="4679950"/>
          </a:xfrm>
          <a:noFill/>
          <a:ln/>
        </p:spPr>
      </p:pic>
      <p:pic>
        <p:nvPicPr>
          <p:cNvPr id="433157" name="Picture 5">
            <a:extLst>
              <a:ext uri="{FF2B5EF4-FFF2-40B4-BE49-F238E27FC236}">
                <a16:creationId xmlns:a16="http://schemas.microsoft.com/office/drawing/2014/main" id="{FAF5EE48-7F1A-49DD-85AC-9EC484C54B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2112" y="1875682"/>
            <a:ext cx="3595687" cy="2514600"/>
          </a:xfrm>
          <a:noFill/>
          <a:ln/>
        </p:spPr>
      </p:pic>
      <p:sp>
        <p:nvSpPr>
          <p:cNvPr id="433158" name="Rectangle 6">
            <a:extLst>
              <a:ext uri="{FF2B5EF4-FFF2-40B4-BE49-F238E27FC236}">
                <a16:creationId xmlns:a16="http://schemas.microsoft.com/office/drawing/2014/main" id="{306B25AD-2BC4-4A2A-8BD1-3B580AF4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2" y="4390282"/>
            <a:ext cx="4608513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800" b="1" dirty="0">
                <a:solidFill>
                  <a:srgbClr val="BD3827"/>
                </a:solidFill>
              </a:rPr>
              <a:t>La </a:t>
            </a:r>
            <a:r>
              <a:rPr lang="de-DE" altLang="en-US" sz="1800" b="1" dirty="0" err="1">
                <a:solidFill>
                  <a:srgbClr val="BD3827"/>
                </a:solidFill>
              </a:rPr>
              <a:t>terre</a:t>
            </a:r>
            <a:r>
              <a:rPr lang="de-DE" altLang="en-US" sz="1800" b="1" dirty="0">
                <a:solidFill>
                  <a:srgbClr val="BD3827"/>
                </a:solidFill>
              </a:rPr>
              <a:t> </a:t>
            </a:r>
            <a:r>
              <a:rPr lang="de-DE" altLang="en-US" sz="1800" b="1" dirty="0" err="1">
                <a:solidFill>
                  <a:srgbClr val="BD3827"/>
                </a:solidFill>
              </a:rPr>
              <a:t>comme</a:t>
            </a:r>
            <a:r>
              <a:rPr lang="de-DE" altLang="en-US" sz="1800" b="1" dirty="0">
                <a:solidFill>
                  <a:srgbClr val="BD3827"/>
                </a:solidFill>
              </a:rPr>
              <a:t> source </a:t>
            </a:r>
            <a:r>
              <a:rPr lang="de-DE" altLang="en-US" sz="1800" b="1" dirty="0" err="1">
                <a:solidFill>
                  <a:srgbClr val="BD3827"/>
                </a:solidFill>
              </a:rPr>
              <a:t>froide</a:t>
            </a:r>
            <a:r>
              <a:rPr lang="de-DE" altLang="en-US" sz="1800" b="1" dirty="0">
                <a:solidFill>
                  <a:srgbClr val="BD3827"/>
                </a:solidFill>
              </a:rPr>
              <a:t> :</a:t>
            </a:r>
            <a:br>
              <a:rPr lang="de-DE" altLang="en-US" sz="1800" b="1" dirty="0">
                <a:solidFill>
                  <a:srgbClr val="BD3827"/>
                </a:solidFill>
              </a:rPr>
            </a:br>
            <a:endParaRPr lang="de-DE" altLang="en-US" sz="1600" b="1" dirty="0">
              <a:solidFill>
                <a:srgbClr val="BD3827"/>
              </a:solidFill>
            </a:endParaRPr>
          </a:p>
          <a:p>
            <a:r>
              <a:rPr lang="de-DE" altLang="en-US" sz="1600" b="1" dirty="0" err="1">
                <a:solidFill>
                  <a:srgbClr val="000000"/>
                </a:solidFill>
              </a:rPr>
              <a:t>L‘énergie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contenue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dans</a:t>
            </a:r>
            <a:r>
              <a:rPr lang="de-DE" altLang="en-US" sz="1600" b="1" dirty="0">
                <a:solidFill>
                  <a:srgbClr val="000000"/>
                </a:solidFill>
              </a:rPr>
              <a:t> le </a:t>
            </a:r>
            <a:r>
              <a:rPr lang="de-DE" altLang="en-US" sz="1600" b="1" dirty="0" err="1">
                <a:solidFill>
                  <a:srgbClr val="000000"/>
                </a:solidFill>
              </a:rPr>
              <a:t>sol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est</a:t>
            </a:r>
            <a:br>
              <a:rPr lang="de-DE" altLang="en-US" sz="1600" b="1" dirty="0">
                <a:solidFill>
                  <a:srgbClr val="000000"/>
                </a:solidFill>
              </a:rPr>
            </a:br>
            <a:r>
              <a:rPr lang="de-DE" altLang="en-US" sz="1600" b="1" dirty="0" err="1">
                <a:solidFill>
                  <a:srgbClr val="000000"/>
                </a:solidFill>
              </a:rPr>
              <a:t>facilement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exploitable</a:t>
            </a:r>
            <a:r>
              <a:rPr lang="de-DE" altLang="en-US" sz="1600" b="1" dirty="0">
                <a:solidFill>
                  <a:srgbClr val="000000"/>
                </a:solidFill>
              </a:rPr>
              <a:t>: </a:t>
            </a:r>
          </a:p>
          <a:p>
            <a:endParaRPr lang="de-DE" altLang="en-US" sz="1600" b="1" dirty="0">
              <a:solidFill>
                <a:srgbClr val="000000"/>
              </a:solidFill>
            </a:endParaRPr>
          </a:p>
          <a:p>
            <a:r>
              <a:rPr lang="de-DE" altLang="en-US" sz="1600" b="1" dirty="0">
                <a:solidFill>
                  <a:srgbClr val="000000"/>
                </a:solidFill>
              </a:rPr>
              <a:t>En </a:t>
            </a:r>
            <a:r>
              <a:rPr lang="de-DE" altLang="en-US" sz="1600" b="1" dirty="0" err="1">
                <a:solidFill>
                  <a:srgbClr val="000000"/>
                </a:solidFill>
              </a:rPr>
              <a:t>enfouissant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un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capteur</a:t>
            </a:r>
            <a:r>
              <a:rPr lang="de-DE" altLang="en-US" sz="1600" b="1" dirty="0">
                <a:solidFill>
                  <a:srgbClr val="000000"/>
                </a:solidFill>
              </a:rPr>
              <a:t> à </a:t>
            </a:r>
            <a:r>
              <a:rPr lang="de-DE" altLang="en-US" sz="1600" b="1" dirty="0" err="1">
                <a:solidFill>
                  <a:srgbClr val="000000"/>
                </a:solidFill>
              </a:rPr>
              <a:t>environ</a:t>
            </a:r>
            <a:br>
              <a:rPr lang="de-DE" altLang="en-US" sz="1600" b="1" dirty="0">
                <a:solidFill>
                  <a:srgbClr val="000000"/>
                </a:solidFill>
              </a:rPr>
            </a:br>
            <a:r>
              <a:rPr lang="de-DE" altLang="en-US" sz="1600" b="1" dirty="0">
                <a:solidFill>
                  <a:srgbClr val="000000"/>
                </a:solidFill>
              </a:rPr>
              <a:t>1m de </a:t>
            </a:r>
            <a:r>
              <a:rPr lang="de-DE" altLang="en-US" sz="1600" b="1" dirty="0" err="1">
                <a:solidFill>
                  <a:srgbClr val="000000"/>
                </a:solidFill>
              </a:rPr>
              <a:t>profondeur</a:t>
            </a:r>
            <a:r>
              <a:rPr lang="de-DE" altLang="en-US" sz="1600" b="1" dirty="0">
                <a:solidFill>
                  <a:srgbClr val="000000"/>
                </a:solidFill>
              </a:rPr>
              <a:t> en </a:t>
            </a:r>
            <a:r>
              <a:rPr lang="de-DE" altLang="en-US" sz="1600" b="1" dirty="0" err="1">
                <a:solidFill>
                  <a:srgbClr val="000000"/>
                </a:solidFill>
              </a:rPr>
              <a:t>terre</a:t>
            </a:r>
            <a:r>
              <a:rPr lang="de-DE" altLang="en-US" sz="1600" b="1" dirty="0">
                <a:solidFill>
                  <a:srgbClr val="000000"/>
                </a:solidFill>
              </a:rPr>
              <a:t>, </a:t>
            </a:r>
            <a:r>
              <a:rPr lang="de-DE" altLang="en-US" sz="1600" b="1" dirty="0" err="1">
                <a:solidFill>
                  <a:srgbClr val="000000"/>
                </a:solidFill>
              </a:rPr>
              <a:t>l‘énergie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peut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br>
              <a:rPr lang="de-DE" altLang="en-US" sz="1600" b="1" dirty="0">
                <a:solidFill>
                  <a:srgbClr val="000000"/>
                </a:solidFill>
              </a:rPr>
            </a:br>
            <a:r>
              <a:rPr lang="de-DE" altLang="en-US" sz="1600" b="1" dirty="0" err="1">
                <a:solidFill>
                  <a:srgbClr val="000000"/>
                </a:solidFill>
              </a:rPr>
              <a:t>être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facilement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récupérée</a:t>
            </a:r>
            <a:r>
              <a:rPr lang="de-DE" altLang="en-US" sz="16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33159" name="Rectangle 7">
            <a:extLst>
              <a:ext uri="{FF2B5EF4-FFF2-40B4-BE49-F238E27FC236}">
                <a16:creationId xmlns:a16="http://schemas.microsoft.com/office/drawing/2014/main" id="{7B29A627-F937-4996-B507-7F4D6C80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384799"/>
            <a:ext cx="1511300" cy="2159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0" name="Text Box 8">
            <a:extLst>
              <a:ext uri="{FF2B5EF4-FFF2-40B4-BE49-F238E27FC236}">
                <a16:creationId xmlns:a16="http://schemas.microsoft.com/office/drawing/2014/main" id="{2E40A39C-69C1-42E4-B1BE-584F3857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384799"/>
            <a:ext cx="1511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200" dirty="0">
                <a:solidFill>
                  <a:schemeClr val="tx1"/>
                </a:solidFill>
              </a:rPr>
              <a:t>Capteur enterré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66EF791-1719-40BE-9DA6-61A807419CC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Pompe à Chaleur en captage horizontal</a:t>
            </a: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0AD2CEB9-8770-4255-8743-AC67916AE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5940425"/>
            <a:ext cx="573087" cy="581025"/>
          </a:xfrm>
          <a:prstGeom prst="ellips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1108" name="Picture 4">
            <a:extLst>
              <a:ext uri="{FF2B5EF4-FFF2-40B4-BE49-F238E27FC236}">
                <a16:creationId xmlns:a16="http://schemas.microsoft.com/office/drawing/2014/main" id="{BA84F0D8-7B7B-40D0-97ED-0BD018BA86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16832"/>
            <a:ext cx="3225800" cy="4679950"/>
          </a:xfrm>
          <a:noFill/>
          <a:ln/>
        </p:spPr>
      </p:pic>
      <p:pic>
        <p:nvPicPr>
          <p:cNvPr id="431109" name="Picture 5">
            <a:extLst>
              <a:ext uri="{FF2B5EF4-FFF2-40B4-BE49-F238E27FC236}">
                <a16:creationId xmlns:a16="http://schemas.microsoft.com/office/drawing/2014/main" id="{AFC95405-F7D3-4655-B7E0-FFE201F4BB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916832"/>
            <a:ext cx="3595687" cy="2514600"/>
          </a:xfrm>
          <a:noFill/>
          <a:ln/>
        </p:spPr>
      </p:pic>
      <p:sp>
        <p:nvSpPr>
          <p:cNvPr id="431110" name="Rectangle 6">
            <a:extLst>
              <a:ext uri="{FF2B5EF4-FFF2-40B4-BE49-F238E27FC236}">
                <a16:creationId xmlns:a16="http://schemas.microsoft.com/office/drawing/2014/main" id="{F0823786-6B12-4BFD-9E29-71978E49C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4556107"/>
            <a:ext cx="4112816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US" sz="1800" b="1" dirty="0">
                <a:solidFill>
                  <a:srgbClr val="BD3827"/>
                </a:solidFill>
              </a:rPr>
              <a:t>La </a:t>
            </a:r>
            <a:r>
              <a:rPr lang="de-DE" altLang="en-US" sz="1800" b="1" dirty="0" err="1">
                <a:solidFill>
                  <a:srgbClr val="BD3827"/>
                </a:solidFill>
              </a:rPr>
              <a:t>terre</a:t>
            </a:r>
            <a:r>
              <a:rPr lang="de-DE" altLang="en-US" sz="1800" b="1" dirty="0">
                <a:solidFill>
                  <a:srgbClr val="BD3827"/>
                </a:solidFill>
              </a:rPr>
              <a:t> </a:t>
            </a:r>
            <a:r>
              <a:rPr lang="de-DE" altLang="en-US" sz="1800" b="1" dirty="0" err="1">
                <a:solidFill>
                  <a:srgbClr val="BD3827"/>
                </a:solidFill>
              </a:rPr>
              <a:t>comme</a:t>
            </a:r>
            <a:r>
              <a:rPr lang="de-DE" altLang="en-US" sz="1800" b="1" dirty="0">
                <a:solidFill>
                  <a:srgbClr val="BD3827"/>
                </a:solidFill>
              </a:rPr>
              <a:t> source </a:t>
            </a:r>
            <a:r>
              <a:rPr lang="de-DE" altLang="en-US" sz="1800" b="1" dirty="0" err="1">
                <a:solidFill>
                  <a:srgbClr val="BD3827"/>
                </a:solidFill>
              </a:rPr>
              <a:t>froide</a:t>
            </a:r>
            <a:r>
              <a:rPr lang="de-DE" altLang="en-US" sz="1800" b="1" dirty="0">
                <a:solidFill>
                  <a:srgbClr val="BD3827"/>
                </a:solidFill>
              </a:rPr>
              <a:t>:</a:t>
            </a:r>
            <a:br>
              <a:rPr lang="de-DE" altLang="en-US" sz="1800" b="1" dirty="0">
                <a:solidFill>
                  <a:srgbClr val="BD3827"/>
                </a:solidFill>
              </a:rPr>
            </a:br>
            <a:endParaRPr lang="de-DE" altLang="en-US" sz="1600" b="1" dirty="0">
              <a:solidFill>
                <a:srgbClr val="BD3827"/>
              </a:solidFill>
            </a:endParaRPr>
          </a:p>
          <a:p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800" b="1" dirty="0" err="1">
                <a:solidFill>
                  <a:srgbClr val="000000"/>
                </a:solidFill>
              </a:rPr>
              <a:t>L‘énergie</a:t>
            </a:r>
            <a:r>
              <a:rPr lang="de-DE" altLang="en-US" sz="1800" b="1" dirty="0">
                <a:solidFill>
                  <a:srgbClr val="000000"/>
                </a:solidFill>
              </a:rPr>
              <a:t> </a:t>
            </a:r>
            <a:r>
              <a:rPr lang="de-DE" altLang="en-US" sz="1800" b="1" dirty="0" err="1">
                <a:solidFill>
                  <a:srgbClr val="000000"/>
                </a:solidFill>
              </a:rPr>
              <a:t>contenue</a:t>
            </a:r>
            <a:r>
              <a:rPr lang="de-DE" altLang="en-US" sz="1800" b="1" dirty="0">
                <a:solidFill>
                  <a:srgbClr val="000000"/>
                </a:solidFill>
              </a:rPr>
              <a:t> </a:t>
            </a:r>
            <a:r>
              <a:rPr lang="de-DE" altLang="en-US" sz="1800" b="1" dirty="0" err="1">
                <a:solidFill>
                  <a:srgbClr val="000000"/>
                </a:solidFill>
              </a:rPr>
              <a:t>dans</a:t>
            </a:r>
            <a:r>
              <a:rPr lang="de-DE" altLang="en-US" sz="1800" b="1" dirty="0">
                <a:solidFill>
                  <a:srgbClr val="000000"/>
                </a:solidFill>
              </a:rPr>
              <a:t> le </a:t>
            </a:r>
            <a:r>
              <a:rPr lang="de-DE" altLang="en-US" sz="1800" b="1" dirty="0" err="1">
                <a:solidFill>
                  <a:srgbClr val="000000"/>
                </a:solidFill>
              </a:rPr>
              <a:t>sol</a:t>
            </a:r>
            <a:r>
              <a:rPr lang="de-DE" altLang="en-US" sz="1800" b="1" dirty="0">
                <a:solidFill>
                  <a:srgbClr val="000000"/>
                </a:solidFill>
              </a:rPr>
              <a:t> </a:t>
            </a:r>
            <a:r>
              <a:rPr lang="de-DE" altLang="en-US" sz="1800" b="1" dirty="0" err="1">
                <a:solidFill>
                  <a:srgbClr val="000000"/>
                </a:solidFill>
              </a:rPr>
              <a:t>est</a:t>
            </a:r>
            <a:br>
              <a:rPr lang="de-DE" altLang="en-US" sz="1800" b="1" dirty="0">
                <a:solidFill>
                  <a:srgbClr val="000000"/>
                </a:solidFill>
              </a:rPr>
            </a:br>
            <a:r>
              <a:rPr lang="de-DE" altLang="en-US" sz="1800" b="1" dirty="0" err="1">
                <a:solidFill>
                  <a:srgbClr val="000000"/>
                </a:solidFill>
              </a:rPr>
              <a:t>facilement</a:t>
            </a:r>
            <a:r>
              <a:rPr lang="de-DE" altLang="en-US" sz="1800" b="1" dirty="0">
                <a:solidFill>
                  <a:srgbClr val="000000"/>
                </a:solidFill>
              </a:rPr>
              <a:t> </a:t>
            </a:r>
            <a:r>
              <a:rPr lang="de-DE" altLang="en-US" sz="1800" b="1" dirty="0" err="1">
                <a:solidFill>
                  <a:srgbClr val="000000"/>
                </a:solidFill>
              </a:rPr>
              <a:t>exploitable</a:t>
            </a:r>
            <a:r>
              <a:rPr lang="de-DE" altLang="en-US" sz="1800" b="1" dirty="0">
                <a:solidFill>
                  <a:srgbClr val="000000"/>
                </a:solidFill>
              </a:rPr>
              <a:t>:</a:t>
            </a:r>
            <a:endParaRPr lang="de-DE" altLang="en-US" sz="1600" b="1" dirty="0">
              <a:solidFill>
                <a:srgbClr val="000000"/>
              </a:solidFill>
            </a:endParaRPr>
          </a:p>
          <a:p>
            <a:endParaRPr lang="de-DE" altLang="en-US" sz="1600" b="1" dirty="0">
              <a:solidFill>
                <a:srgbClr val="000000"/>
              </a:solidFill>
            </a:endParaRPr>
          </a:p>
          <a:p>
            <a:r>
              <a:rPr lang="de-DE" altLang="en-US" sz="1600" b="1" dirty="0">
                <a:solidFill>
                  <a:srgbClr val="000000"/>
                </a:solidFill>
              </a:rPr>
              <a:t>Avec </a:t>
            </a:r>
            <a:r>
              <a:rPr lang="de-DE" altLang="en-US" sz="1600" b="1" dirty="0" err="1">
                <a:solidFill>
                  <a:srgbClr val="000000"/>
                </a:solidFill>
              </a:rPr>
              <a:t>une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ou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plusieurs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sondes</a:t>
            </a:r>
            <a:r>
              <a:rPr lang="de-DE" altLang="en-US" sz="1600" b="1" dirty="0">
                <a:solidFill>
                  <a:srgbClr val="000000"/>
                </a:solidFill>
              </a:rPr>
              <a:t> </a:t>
            </a:r>
            <a:r>
              <a:rPr lang="de-DE" altLang="en-US" sz="1600" b="1" dirty="0" err="1">
                <a:solidFill>
                  <a:srgbClr val="000000"/>
                </a:solidFill>
              </a:rPr>
              <a:t>profondes</a:t>
            </a:r>
            <a:endParaRPr lang="de-DE" altLang="en-US" sz="1600" b="1" dirty="0">
              <a:solidFill>
                <a:srgbClr val="000000"/>
              </a:solidFill>
            </a:endParaRPr>
          </a:p>
          <a:p>
            <a:r>
              <a:rPr lang="de-DE" altLang="en-US" sz="1600" b="1" dirty="0" err="1">
                <a:solidFill>
                  <a:srgbClr val="000000"/>
                </a:solidFill>
              </a:rPr>
              <a:t>Jusqu‘à</a:t>
            </a:r>
            <a:r>
              <a:rPr lang="de-DE" altLang="en-US" sz="1600" b="1" dirty="0">
                <a:solidFill>
                  <a:srgbClr val="000000"/>
                </a:solidFill>
              </a:rPr>
              <a:t> 100m de </a:t>
            </a:r>
            <a:r>
              <a:rPr lang="de-DE" altLang="en-US" sz="1600" b="1" dirty="0" err="1">
                <a:solidFill>
                  <a:srgbClr val="000000"/>
                </a:solidFill>
              </a:rPr>
              <a:t>forage</a:t>
            </a:r>
            <a:endParaRPr lang="de-DE" alt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3008E9D-B314-4FE8-A5AA-AB5358188A9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Pompe à Chaleur avec sonde profonde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9E531C14-FCDD-41FF-A2BF-3F8DD62BA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5940425"/>
            <a:ext cx="573087" cy="581025"/>
          </a:xfrm>
          <a:prstGeom prst="ellips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5204" name="Picture 4">
            <a:extLst>
              <a:ext uri="{FF2B5EF4-FFF2-40B4-BE49-F238E27FC236}">
                <a16:creationId xmlns:a16="http://schemas.microsoft.com/office/drawing/2014/main" id="{0953B8AD-9C5C-4969-8DEF-A23240B8E1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811" y="1507126"/>
            <a:ext cx="3509962" cy="2520950"/>
          </a:xfrm>
          <a:noFill/>
          <a:ln/>
        </p:spPr>
      </p:pic>
      <p:sp>
        <p:nvSpPr>
          <p:cNvPr id="435205" name="Rectangle 5">
            <a:extLst>
              <a:ext uri="{FF2B5EF4-FFF2-40B4-BE49-F238E27FC236}">
                <a16:creationId xmlns:a16="http://schemas.microsoft.com/office/drawing/2014/main" id="{79C3E0F4-5FD0-4F1B-8E0A-673547E6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726" y="4090399"/>
            <a:ext cx="4187825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800" b="1" dirty="0" err="1">
                <a:solidFill>
                  <a:srgbClr val="BD3827"/>
                </a:solidFill>
              </a:rPr>
              <a:t>L‘eau</a:t>
            </a:r>
            <a:r>
              <a:rPr lang="de-DE" altLang="en-US" sz="1800" b="1" dirty="0">
                <a:solidFill>
                  <a:srgbClr val="BD3827"/>
                </a:solidFill>
              </a:rPr>
              <a:t> </a:t>
            </a:r>
            <a:r>
              <a:rPr lang="de-DE" altLang="en-US" sz="1800" b="1" dirty="0" err="1">
                <a:solidFill>
                  <a:srgbClr val="BD3827"/>
                </a:solidFill>
              </a:rPr>
              <a:t>comme</a:t>
            </a:r>
            <a:r>
              <a:rPr lang="de-DE" altLang="en-US" sz="1800" b="1" dirty="0">
                <a:solidFill>
                  <a:srgbClr val="BD3827"/>
                </a:solidFill>
              </a:rPr>
              <a:t> source </a:t>
            </a:r>
            <a:r>
              <a:rPr lang="de-DE" altLang="en-US" sz="1800" b="1" dirty="0" err="1">
                <a:solidFill>
                  <a:srgbClr val="BD3827"/>
                </a:solidFill>
              </a:rPr>
              <a:t>froide</a:t>
            </a:r>
            <a:r>
              <a:rPr lang="de-DE" altLang="en-US" sz="1800" b="1" dirty="0">
                <a:solidFill>
                  <a:srgbClr val="BD3827"/>
                </a:solidFill>
              </a:rPr>
              <a:t>:</a:t>
            </a:r>
          </a:p>
          <a:p>
            <a:r>
              <a:rPr lang="de-DE" altLang="en-US" sz="1600" b="1" dirty="0" err="1">
                <a:solidFill>
                  <a:schemeClr val="tx1"/>
                </a:solidFill>
              </a:rPr>
              <a:t>Un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système</a:t>
            </a:r>
            <a:r>
              <a:rPr lang="de-DE" altLang="en-US" sz="1600" b="1" dirty="0">
                <a:solidFill>
                  <a:schemeClr val="tx1"/>
                </a:solidFill>
              </a:rPr>
              <a:t> de </a:t>
            </a:r>
            <a:r>
              <a:rPr lang="de-DE" altLang="en-US" sz="1600" b="1" dirty="0" err="1">
                <a:solidFill>
                  <a:schemeClr val="tx1"/>
                </a:solidFill>
              </a:rPr>
              <a:t>chauffage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avec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pompe</a:t>
            </a:r>
            <a:r>
              <a:rPr lang="de-DE" altLang="en-US" sz="1600" b="1" dirty="0">
                <a:solidFill>
                  <a:schemeClr val="tx1"/>
                </a:solidFill>
              </a:rPr>
              <a:t> à </a:t>
            </a:r>
            <a:r>
              <a:rPr lang="de-DE" altLang="en-US" sz="1600" b="1" dirty="0" err="1">
                <a:solidFill>
                  <a:schemeClr val="tx1"/>
                </a:solidFill>
              </a:rPr>
              <a:t>chaleur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peut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être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installé</a:t>
            </a:r>
            <a:r>
              <a:rPr lang="de-DE" altLang="en-US" sz="1600" b="1" dirty="0">
                <a:solidFill>
                  <a:schemeClr val="tx1"/>
                </a:solidFill>
              </a:rPr>
              <a:t> en </a:t>
            </a:r>
            <a:r>
              <a:rPr lang="de-DE" altLang="en-US" sz="1600" b="1" dirty="0" err="1">
                <a:solidFill>
                  <a:schemeClr val="tx1"/>
                </a:solidFill>
              </a:rPr>
              <a:t>utilisant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l‘eau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d‘une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nappe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phréatique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qui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fournit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une</a:t>
            </a:r>
            <a:r>
              <a:rPr lang="de-DE" altLang="en-US" sz="1600" b="1" dirty="0">
                <a:solidFill>
                  <a:schemeClr val="tx1"/>
                </a:solidFill>
              </a:rPr>
              <a:t> source </a:t>
            </a:r>
            <a:r>
              <a:rPr lang="de-DE" altLang="en-US" sz="1600" b="1" dirty="0" err="1">
                <a:solidFill>
                  <a:schemeClr val="tx1"/>
                </a:solidFill>
              </a:rPr>
              <a:t>froide</a:t>
            </a:r>
            <a:r>
              <a:rPr lang="de-DE" altLang="en-US" sz="1600" b="1" dirty="0">
                <a:solidFill>
                  <a:schemeClr val="tx1"/>
                </a:solidFill>
              </a:rPr>
              <a:t> à </a:t>
            </a:r>
            <a:r>
              <a:rPr lang="de-DE" altLang="en-US" sz="1600" b="1" dirty="0" err="1">
                <a:solidFill>
                  <a:schemeClr val="tx1"/>
                </a:solidFill>
              </a:rPr>
              <a:t>une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température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constante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tout</a:t>
            </a:r>
            <a:r>
              <a:rPr lang="de-DE" altLang="en-US" sz="1600" b="1" dirty="0">
                <a:solidFill>
                  <a:schemeClr val="tx1"/>
                </a:solidFill>
              </a:rPr>
              <a:t> au </a:t>
            </a:r>
            <a:r>
              <a:rPr lang="de-DE" altLang="en-US" sz="1600" b="1" dirty="0" err="1">
                <a:solidFill>
                  <a:schemeClr val="tx1"/>
                </a:solidFill>
              </a:rPr>
              <a:t>long</a:t>
            </a:r>
            <a:r>
              <a:rPr lang="de-DE" altLang="en-US" sz="1600" b="1" dirty="0">
                <a:solidFill>
                  <a:schemeClr val="tx1"/>
                </a:solidFill>
              </a:rPr>
              <a:t> de </a:t>
            </a:r>
            <a:r>
              <a:rPr lang="de-DE" altLang="en-US" sz="1600" b="1" dirty="0" err="1">
                <a:solidFill>
                  <a:schemeClr val="tx1"/>
                </a:solidFill>
              </a:rPr>
              <a:t>l‘année</a:t>
            </a:r>
            <a:r>
              <a:rPr lang="de-DE" altLang="en-US" sz="1600" b="1" dirty="0">
                <a:solidFill>
                  <a:schemeClr val="tx1"/>
                </a:solidFill>
              </a:rPr>
              <a:t>.</a:t>
            </a:r>
          </a:p>
          <a:p>
            <a:r>
              <a:rPr lang="de-DE" altLang="en-US" sz="1600" b="1" dirty="0">
                <a:solidFill>
                  <a:schemeClr val="tx1"/>
                </a:solidFill>
              </a:rPr>
              <a:t>On </a:t>
            </a:r>
            <a:r>
              <a:rPr lang="de-DE" altLang="en-US" sz="1600" b="1" dirty="0" err="1">
                <a:solidFill>
                  <a:schemeClr val="tx1"/>
                </a:solidFill>
              </a:rPr>
              <a:t>peut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également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puisser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l‘énergie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dans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un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cours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d‘eau</a:t>
            </a:r>
            <a:r>
              <a:rPr lang="de-DE" altLang="en-US" sz="1600" b="1" dirty="0">
                <a:solidFill>
                  <a:schemeClr val="tx1"/>
                </a:solidFill>
              </a:rPr>
              <a:t>, </a:t>
            </a:r>
            <a:r>
              <a:rPr lang="de-DE" altLang="en-US" sz="1600" b="1" dirty="0" err="1">
                <a:solidFill>
                  <a:schemeClr val="tx1"/>
                </a:solidFill>
              </a:rPr>
              <a:t>une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rivière,un</a:t>
            </a:r>
            <a:r>
              <a:rPr lang="de-DE" altLang="en-US" sz="1600" b="1" dirty="0">
                <a:solidFill>
                  <a:schemeClr val="tx1"/>
                </a:solidFill>
              </a:rPr>
              <a:t> </a:t>
            </a:r>
            <a:r>
              <a:rPr lang="de-DE" altLang="en-US" sz="1600" b="1" dirty="0" err="1">
                <a:solidFill>
                  <a:schemeClr val="tx1"/>
                </a:solidFill>
              </a:rPr>
              <a:t>lac</a:t>
            </a:r>
            <a:r>
              <a:rPr lang="de-DE" altLang="en-US" sz="1600" b="1" dirty="0">
                <a:solidFill>
                  <a:schemeClr val="tx1"/>
                </a:solidFill>
              </a:rPr>
              <a:t>.</a:t>
            </a:r>
            <a:endParaRPr lang="de-DE" altLang="en-US" sz="1600" b="1" dirty="0">
              <a:solidFill>
                <a:srgbClr val="BD3827"/>
              </a:solidFill>
            </a:endParaRPr>
          </a:p>
        </p:txBody>
      </p:sp>
      <p:pic>
        <p:nvPicPr>
          <p:cNvPr id="435206" name="Picture 6">
            <a:extLst>
              <a:ext uri="{FF2B5EF4-FFF2-40B4-BE49-F238E27FC236}">
                <a16:creationId xmlns:a16="http://schemas.microsoft.com/office/drawing/2014/main" id="{99D72FD0-5F8D-40CD-9DD3-51DCC3005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1" y="2606998"/>
            <a:ext cx="357505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5208" name="Text Box 8">
            <a:extLst>
              <a:ext uri="{FF2B5EF4-FFF2-40B4-BE49-F238E27FC236}">
                <a16:creationId xmlns:a16="http://schemas.microsoft.com/office/drawing/2014/main" id="{0FBE4C74-9B4F-456C-94C4-EA371A5C9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831210"/>
            <a:ext cx="936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200" dirty="0">
                <a:solidFill>
                  <a:schemeClr val="tx1"/>
                </a:solidFill>
              </a:rPr>
              <a:t>Aspiration</a:t>
            </a:r>
          </a:p>
        </p:txBody>
      </p:sp>
      <p:sp>
        <p:nvSpPr>
          <p:cNvPr id="435209" name="Text Box 9">
            <a:extLst>
              <a:ext uri="{FF2B5EF4-FFF2-40B4-BE49-F238E27FC236}">
                <a16:creationId xmlns:a16="http://schemas.microsoft.com/office/drawing/2014/main" id="{2CD4E501-EBD3-4723-9D5C-CDBCCDDC6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498" y="5831210"/>
            <a:ext cx="577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200" dirty="0">
                <a:solidFill>
                  <a:schemeClr val="tx1"/>
                </a:solidFill>
              </a:rPr>
              <a:t>Rejet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3B04738-241F-47BE-946C-A868B255DC3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Pompe à Chaleur en captage sur nappe d’eau</a:t>
            </a:r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5400" dirty="0"/>
              <a:t>Merci de votre attention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Principe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2208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fr-FR" altLang="en-US" sz="2000" dirty="0"/>
              <a:t>Une pompe à chaleur est une machine qui transfère de l’énergie provenant des éléments qui nous entourent d’un niveau de température bas à un niveau plus élevé.</a:t>
            </a:r>
          </a:p>
          <a:p>
            <a:r>
              <a:rPr lang="fr-FR" altLang="en-US" sz="2000" dirty="0"/>
              <a:t>Nous allons puiser cette énergie dans l’eau, l’air ou la terre en utilisant de l’énergie électrique qui sera également transmise à notre système de chauffage.</a:t>
            </a:r>
          </a:p>
          <a:p>
            <a:endParaRPr lang="fr-FR" altLang="en-US" sz="2000" dirty="0"/>
          </a:p>
          <a:p>
            <a:r>
              <a:rPr lang="fr-FR" altLang="en-US" sz="2000" dirty="0"/>
              <a:t>                Énergie gratuite + électricité = chauffage</a:t>
            </a:r>
          </a:p>
          <a:p>
            <a:pPr marL="0" indent="0">
              <a:buNone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51A5799C-D858-4F43-A591-A0FF707D2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540512"/>
          </a:xfrm>
        </p:spPr>
        <p:txBody>
          <a:bodyPr/>
          <a:lstStyle/>
          <a:p>
            <a:r>
              <a:rPr lang="fr-FR" altLang="en-US" sz="2800" dirty="0"/>
              <a:t>Principe de la pompe à chaleur</a:t>
            </a:r>
          </a:p>
        </p:txBody>
      </p:sp>
      <p:sp>
        <p:nvSpPr>
          <p:cNvPr id="385029" name="Text Box 5">
            <a:extLst>
              <a:ext uri="{FF2B5EF4-FFF2-40B4-BE49-F238E27FC236}">
                <a16:creationId xmlns:a16="http://schemas.microsoft.com/office/drawing/2014/main" id="{66D1B480-F90F-4378-87C0-ADD118F5A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3487738"/>
            <a:ext cx="25130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900">
                <a:solidFill>
                  <a:srgbClr val="000000"/>
                </a:solidFill>
              </a:rPr>
              <a:t>Chambre froide</a:t>
            </a:r>
          </a:p>
        </p:txBody>
      </p:sp>
      <p:sp>
        <p:nvSpPr>
          <p:cNvPr id="385030" name="Freeform 6">
            <a:extLst>
              <a:ext uri="{FF2B5EF4-FFF2-40B4-BE49-F238E27FC236}">
                <a16:creationId xmlns:a16="http://schemas.microsoft.com/office/drawing/2014/main" id="{697A8CB2-0BF4-46CC-84B7-2D5822193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2160588"/>
            <a:ext cx="863600" cy="352425"/>
          </a:xfrm>
          <a:custGeom>
            <a:avLst/>
            <a:gdLst>
              <a:gd name="T0" fmla="*/ 615 w 617"/>
              <a:gd name="T1" fmla="*/ 151 h 252"/>
              <a:gd name="T2" fmla="*/ 591 w 617"/>
              <a:gd name="T3" fmla="*/ 192 h 252"/>
              <a:gd name="T4" fmla="*/ 484 w 617"/>
              <a:gd name="T5" fmla="*/ 241 h 252"/>
              <a:gd name="T6" fmla="*/ 415 w 617"/>
              <a:gd name="T7" fmla="*/ 249 h 252"/>
              <a:gd name="T8" fmla="*/ 373 w 617"/>
              <a:gd name="T9" fmla="*/ 252 h 252"/>
              <a:gd name="T10" fmla="*/ 222 w 617"/>
              <a:gd name="T11" fmla="*/ 213 h 252"/>
              <a:gd name="T12" fmla="*/ 121 w 617"/>
              <a:gd name="T13" fmla="*/ 180 h 252"/>
              <a:gd name="T14" fmla="*/ 95 w 617"/>
              <a:gd name="T15" fmla="*/ 151 h 252"/>
              <a:gd name="T16" fmla="*/ 2 w 617"/>
              <a:gd name="T17" fmla="*/ 246 h 252"/>
              <a:gd name="T18" fmla="*/ 2 w 617"/>
              <a:gd name="T19" fmla="*/ 237 h 252"/>
              <a:gd name="T20" fmla="*/ 10 w 617"/>
              <a:gd name="T21" fmla="*/ 223 h 252"/>
              <a:gd name="T22" fmla="*/ 6 w 617"/>
              <a:gd name="T23" fmla="*/ 155 h 252"/>
              <a:gd name="T24" fmla="*/ 8 w 617"/>
              <a:gd name="T25" fmla="*/ 133 h 252"/>
              <a:gd name="T26" fmla="*/ 6 w 617"/>
              <a:gd name="T27" fmla="*/ 114 h 252"/>
              <a:gd name="T28" fmla="*/ 4 w 617"/>
              <a:gd name="T29" fmla="*/ 83 h 252"/>
              <a:gd name="T30" fmla="*/ 2 w 617"/>
              <a:gd name="T31" fmla="*/ 33 h 252"/>
              <a:gd name="T32" fmla="*/ 15 w 617"/>
              <a:gd name="T33" fmla="*/ 27 h 252"/>
              <a:gd name="T34" fmla="*/ 90 w 617"/>
              <a:gd name="T35" fmla="*/ 95 h 252"/>
              <a:gd name="T36" fmla="*/ 121 w 617"/>
              <a:gd name="T37" fmla="*/ 90 h 252"/>
              <a:gd name="T38" fmla="*/ 238 w 617"/>
              <a:gd name="T39" fmla="*/ 23 h 252"/>
              <a:gd name="T40" fmla="*/ 359 w 617"/>
              <a:gd name="T41" fmla="*/ 0 h 252"/>
              <a:gd name="T42" fmla="*/ 429 w 617"/>
              <a:gd name="T43" fmla="*/ 3 h 252"/>
              <a:gd name="T44" fmla="*/ 495 w 617"/>
              <a:gd name="T45" fmla="*/ 19 h 252"/>
              <a:gd name="T46" fmla="*/ 592 w 617"/>
              <a:gd name="T47" fmla="*/ 95 h 252"/>
              <a:gd name="T48" fmla="*/ 613 w 617"/>
              <a:gd name="T49" fmla="*/ 127 h 252"/>
              <a:gd name="T50" fmla="*/ 617 w 617"/>
              <a:gd name="T51" fmla="*/ 131 h 252"/>
              <a:gd name="T52" fmla="*/ 615 w 617"/>
              <a:gd name="T53" fmla="*/ 15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17" h="252">
                <a:moveTo>
                  <a:pt x="615" y="151"/>
                </a:moveTo>
                <a:cubicBezTo>
                  <a:pt x="615" y="151"/>
                  <a:pt x="595" y="186"/>
                  <a:pt x="591" y="192"/>
                </a:cubicBezTo>
                <a:cubicBezTo>
                  <a:pt x="571" y="218"/>
                  <a:pt x="514" y="230"/>
                  <a:pt x="484" y="241"/>
                </a:cubicBezTo>
                <a:cubicBezTo>
                  <a:pt x="471" y="246"/>
                  <a:pt x="431" y="246"/>
                  <a:pt x="415" y="249"/>
                </a:cubicBezTo>
                <a:cubicBezTo>
                  <a:pt x="404" y="250"/>
                  <a:pt x="383" y="252"/>
                  <a:pt x="373" y="252"/>
                </a:cubicBezTo>
                <a:cubicBezTo>
                  <a:pt x="332" y="249"/>
                  <a:pt x="258" y="224"/>
                  <a:pt x="222" y="213"/>
                </a:cubicBezTo>
                <a:cubicBezTo>
                  <a:pt x="195" y="206"/>
                  <a:pt x="147" y="185"/>
                  <a:pt x="121" y="180"/>
                </a:cubicBezTo>
                <a:cubicBezTo>
                  <a:pt x="104" y="174"/>
                  <a:pt x="109" y="144"/>
                  <a:pt x="95" y="151"/>
                </a:cubicBezTo>
                <a:cubicBezTo>
                  <a:pt x="71" y="158"/>
                  <a:pt x="30" y="241"/>
                  <a:pt x="2" y="246"/>
                </a:cubicBezTo>
                <a:cubicBezTo>
                  <a:pt x="0" y="249"/>
                  <a:pt x="2" y="241"/>
                  <a:pt x="2" y="237"/>
                </a:cubicBezTo>
                <a:cubicBezTo>
                  <a:pt x="0" y="231"/>
                  <a:pt x="8" y="224"/>
                  <a:pt x="10" y="223"/>
                </a:cubicBezTo>
                <a:cubicBezTo>
                  <a:pt x="8" y="216"/>
                  <a:pt x="6" y="165"/>
                  <a:pt x="6" y="155"/>
                </a:cubicBezTo>
                <a:cubicBezTo>
                  <a:pt x="6" y="151"/>
                  <a:pt x="8" y="139"/>
                  <a:pt x="8" y="133"/>
                </a:cubicBezTo>
                <a:cubicBezTo>
                  <a:pt x="8" y="129"/>
                  <a:pt x="6" y="123"/>
                  <a:pt x="6" y="114"/>
                </a:cubicBezTo>
                <a:cubicBezTo>
                  <a:pt x="6" y="104"/>
                  <a:pt x="8" y="90"/>
                  <a:pt x="4" y="83"/>
                </a:cubicBezTo>
                <a:cubicBezTo>
                  <a:pt x="8" y="77"/>
                  <a:pt x="0" y="34"/>
                  <a:pt x="2" y="33"/>
                </a:cubicBezTo>
                <a:cubicBezTo>
                  <a:pt x="2" y="25"/>
                  <a:pt x="13" y="25"/>
                  <a:pt x="15" y="27"/>
                </a:cubicBezTo>
                <a:cubicBezTo>
                  <a:pt x="43" y="34"/>
                  <a:pt x="65" y="85"/>
                  <a:pt x="90" y="95"/>
                </a:cubicBezTo>
                <a:cubicBezTo>
                  <a:pt x="104" y="101"/>
                  <a:pt x="104" y="95"/>
                  <a:pt x="121" y="90"/>
                </a:cubicBezTo>
                <a:cubicBezTo>
                  <a:pt x="147" y="85"/>
                  <a:pt x="212" y="34"/>
                  <a:pt x="238" y="23"/>
                </a:cubicBezTo>
                <a:cubicBezTo>
                  <a:pt x="275" y="15"/>
                  <a:pt x="315" y="3"/>
                  <a:pt x="359" y="0"/>
                </a:cubicBezTo>
                <a:cubicBezTo>
                  <a:pt x="366" y="0"/>
                  <a:pt x="418" y="0"/>
                  <a:pt x="429" y="3"/>
                </a:cubicBezTo>
                <a:cubicBezTo>
                  <a:pt x="443" y="3"/>
                  <a:pt x="483" y="10"/>
                  <a:pt x="495" y="19"/>
                </a:cubicBezTo>
                <a:cubicBezTo>
                  <a:pt x="519" y="40"/>
                  <a:pt x="575" y="66"/>
                  <a:pt x="592" y="95"/>
                </a:cubicBezTo>
                <a:cubicBezTo>
                  <a:pt x="596" y="101"/>
                  <a:pt x="613" y="127"/>
                  <a:pt x="613" y="127"/>
                </a:cubicBezTo>
                <a:cubicBezTo>
                  <a:pt x="613" y="127"/>
                  <a:pt x="617" y="125"/>
                  <a:pt x="617" y="131"/>
                </a:cubicBezTo>
                <a:cubicBezTo>
                  <a:pt x="617" y="133"/>
                  <a:pt x="615" y="147"/>
                  <a:pt x="615" y="15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1" name="Freeform 7">
            <a:extLst>
              <a:ext uri="{FF2B5EF4-FFF2-40B4-BE49-F238E27FC236}">
                <a16:creationId xmlns:a16="http://schemas.microsoft.com/office/drawing/2014/main" id="{45719838-CE77-4543-B856-99025B2A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2181225"/>
            <a:ext cx="103187" cy="323850"/>
          </a:xfrm>
          <a:custGeom>
            <a:avLst/>
            <a:gdLst>
              <a:gd name="T0" fmla="*/ 73 w 74"/>
              <a:gd name="T1" fmla="*/ 76 h 231"/>
              <a:gd name="T2" fmla="*/ 2 w 74"/>
              <a:gd name="T3" fmla="*/ 0 h 231"/>
              <a:gd name="T4" fmla="*/ 7 w 74"/>
              <a:gd name="T5" fmla="*/ 49 h 231"/>
              <a:gd name="T6" fmla="*/ 22 w 74"/>
              <a:gd name="T7" fmla="*/ 93 h 231"/>
              <a:gd name="T8" fmla="*/ 7 w 74"/>
              <a:gd name="T9" fmla="*/ 112 h 231"/>
              <a:gd name="T10" fmla="*/ 32 w 74"/>
              <a:gd name="T11" fmla="*/ 127 h 231"/>
              <a:gd name="T12" fmla="*/ 13 w 74"/>
              <a:gd name="T13" fmla="*/ 159 h 231"/>
              <a:gd name="T14" fmla="*/ 25 w 74"/>
              <a:gd name="T15" fmla="*/ 187 h 231"/>
              <a:gd name="T16" fmla="*/ 0 w 74"/>
              <a:gd name="T17" fmla="*/ 231 h 231"/>
              <a:gd name="T18" fmla="*/ 74 w 74"/>
              <a:gd name="T19" fmla="*/ 155 h 231"/>
              <a:gd name="T20" fmla="*/ 70 w 74"/>
              <a:gd name="T21" fmla="*/ 123 h 231"/>
              <a:gd name="T22" fmla="*/ 70 w 74"/>
              <a:gd name="T23" fmla="*/ 9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4" h="231">
                <a:moveTo>
                  <a:pt x="73" y="76"/>
                </a:moveTo>
                <a:lnTo>
                  <a:pt x="2" y="0"/>
                </a:lnTo>
                <a:lnTo>
                  <a:pt x="7" y="49"/>
                </a:lnTo>
                <a:lnTo>
                  <a:pt x="22" y="93"/>
                </a:lnTo>
                <a:lnTo>
                  <a:pt x="7" y="112"/>
                </a:lnTo>
                <a:lnTo>
                  <a:pt x="32" y="127"/>
                </a:lnTo>
                <a:lnTo>
                  <a:pt x="13" y="159"/>
                </a:lnTo>
                <a:lnTo>
                  <a:pt x="25" y="187"/>
                </a:lnTo>
                <a:lnTo>
                  <a:pt x="0" y="231"/>
                </a:lnTo>
                <a:lnTo>
                  <a:pt x="74" y="155"/>
                </a:lnTo>
                <a:lnTo>
                  <a:pt x="70" y="123"/>
                </a:lnTo>
                <a:lnTo>
                  <a:pt x="70" y="93"/>
                </a:lnTo>
                <a:close/>
              </a:path>
            </a:pathLst>
          </a:custGeom>
          <a:solidFill>
            <a:srgbClr val="A0A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2" name="Freeform 8">
            <a:extLst>
              <a:ext uri="{FF2B5EF4-FFF2-40B4-BE49-F238E27FC236}">
                <a16:creationId xmlns:a16="http://schemas.microsoft.com/office/drawing/2014/main" id="{B2462A39-7AEB-4E63-B7D2-4D332D8EF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03463"/>
            <a:ext cx="781050" cy="206375"/>
          </a:xfrm>
          <a:custGeom>
            <a:avLst/>
            <a:gdLst>
              <a:gd name="T0" fmla="*/ 548 w 557"/>
              <a:gd name="T1" fmla="*/ 51 h 147"/>
              <a:gd name="T2" fmla="*/ 546 w 557"/>
              <a:gd name="T3" fmla="*/ 40 h 147"/>
              <a:gd name="T4" fmla="*/ 543 w 557"/>
              <a:gd name="T5" fmla="*/ 27 h 147"/>
              <a:gd name="T6" fmla="*/ 438 w 557"/>
              <a:gd name="T7" fmla="*/ 51 h 147"/>
              <a:gd name="T8" fmla="*/ 400 w 557"/>
              <a:gd name="T9" fmla="*/ 6 h 147"/>
              <a:gd name="T10" fmla="*/ 389 w 557"/>
              <a:gd name="T11" fmla="*/ 57 h 147"/>
              <a:gd name="T12" fmla="*/ 378 w 557"/>
              <a:gd name="T13" fmla="*/ 72 h 147"/>
              <a:gd name="T14" fmla="*/ 373 w 557"/>
              <a:gd name="T15" fmla="*/ 29 h 147"/>
              <a:gd name="T16" fmla="*/ 163 w 557"/>
              <a:gd name="T17" fmla="*/ 27 h 147"/>
              <a:gd name="T18" fmla="*/ 47 w 557"/>
              <a:gd name="T19" fmla="*/ 29 h 147"/>
              <a:gd name="T20" fmla="*/ 7 w 557"/>
              <a:gd name="T21" fmla="*/ 36 h 147"/>
              <a:gd name="T22" fmla="*/ 0 w 557"/>
              <a:gd name="T23" fmla="*/ 51 h 147"/>
              <a:gd name="T24" fmla="*/ 11 w 557"/>
              <a:gd name="T25" fmla="*/ 68 h 147"/>
              <a:gd name="T26" fmla="*/ 19 w 557"/>
              <a:gd name="T27" fmla="*/ 63 h 147"/>
              <a:gd name="T28" fmla="*/ 171 w 557"/>
              <a:gd name="T29" fmla="*/ 116 h 147"/>
              <a:gd name="T30" fmla="*/ 251 w 557"/>
              <a:gd name="T31" fmla="*/ 141 h 147"/>
              <a:gd name="T32" fmla="*/ 333 w 557"/>
              <a:gd name="T33" fmla="*/ 147 h 147"/>
              <a:gd name="T34" fmla="*/ 418 w 557"/>
              <a:gd name="T35" fmla="*/ 137 h 147"/>
              <a:gd name="T36" fmla="*/ 475 w 557"/>
              <a:gd name="T37" fmla="*/ 107 h 147"/>
              <a:gd name="T38" fmla="*/ 520 w 557"/>
              <a:gd name="T39" fmla="*/ 84 h 147"/>
              <a:gd name="T40" fmla="*/ 543 w 557"/>
              <a:gd name="T41" fmla="*/ 68 h 147"/>
              <a:gd name="T42" fmla="*/ 548 w 557"/>
              <a:gd name="T43" fmla="*/ 5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7" h="147">
                <a:moveTo>
                  <a:pt x="548" y="51"/>
                </a:moveTo>
                <a:cubicBezTo>
                  <a:pt x="548" y="51"/>
                  <a:pt x="546" y="40"/>
                  <a:pt x="546" y="40"/>
                </a:cubicBezTo>
                <a:cubicBezTo>
                  <a:pt x="548" y="51"/>
                  <a:pt x="557" y="27"/>
                  <a:pt x="543" y="27"/>
                </a:cubicBezTo>
                <a:cubicBezTo>
                  <a:pt x="529" y="27"/>
                  <a:pt x="462" y="79"/>
                  <a:pt x="438" y="51"/>
                </a:cubicBezTo>
                <a:cubicBezTo>
                  <a:pt x="427" y="40"/>
                  <a:pt x="410" y="0"/>
                  <a:pt x="400" y="6"/>
                </a:cubicBezTo>
                <a:cubicBezTo>
                  <a:pt x="389" y="10"/>
                  <a:pt x="396" y="45"/>
                  <a:pt x="389" y="57"/>
                </a:cubicBezTo>
                <a:cubicBezTo>
                  <a:pt x="389" y="63"/>
                  <a:pt x="382" y="68"/>
                  <a:pt x="378" y="72"/>
                </a:cubicBezTo>
                <a:cubicBezTo>
                  <a:pt x="363" y="81"/>
                  <a:pt x="391" y="29"/>
                  <a:pt x="373" y="29"/>
                </a:cubicBezTo>
                <a:cubicBezTo>
                  <a:pt x="342" y="27"/>
                  <a:pt x="420" y="133"/>
                  <a:pt x="163" y="27"/>
                </a:cubicBezTo>
                <a:cubicBezTo>
                  <a:pt x="138" y="14"/>
                  <a:pt x="80" y="31"/>
                  <a:pt x="47" y="29"/>
                </a:cubicBezTo>
                <a:cubicBezTo>
                  <a:pt x="38" y="27"/>
                  <a:pt x="15" y="29"/>
                  <a:pt x="7" y="36"/>
                </a:cubicBezTo>
                <a:cubicBezTo>
                  <a:pt x="0" y="39"/>
                  <a:pt x="3" y="42"/>
                  <a:pt x="0" y="51"/>
                </a:cubicBezTo>
                <a:cubicBezTo>
                  <a:pt x="0" y="53"/>
                  <a:pt x="10" y="67"/>
                  <a:pt x="11" y="68"/>
                </a:cubicBezTo>
                <a:cubicBezTo>
                  <a:pt x="19" y="78"/>
                  <a:pt x="9" y="63"/>
                  <a:pt x="19" y="63"/>
                </a:cubicBezTo>
                <a:cubicBezTo>
                  <a:pt x="53" y="64"/>
                  <a:pt x="92" y="95"/>
                  <a:pt x="171" y="116"/>
                </a:cubicBezTo>
                <a:cubicBezTo>
                  <a:pt x="187" y="121"/>
                  <a:pt x="234" y="137"/>
                  <a:pt x="251" y="141"/>
                </a:cubicBezTo>
                <a:cubicBezTo>
                  <a:pt x="270" y="144"/>
                  <a:pt x="313" y="147"/>
                  <a:pt x="333" y="147"/>
                </a:cubicBezTo>
                <a:cubicBezTo>
                  <a:pt x="352" y="147"/>
                  <a:pt x="399" y="141"/>
                  <a:pt x="418" y="137"/>
                </a:cubicBezTo>
                <a:cubicBezTo>
                  <a:pt x="435" y="134"/>
                  <a:pt x="457" y="116"/>
                  <a:pt x="475" y="107"/>
                </a:cubicBezTo>
                <a:cubicBezTo>
                  <a:pt x="487" y="104"/>
                  <a:pt x="510" y="95"/>
                  <a:pt x="520" y="84"/>
                </a:cubicBezTo>
                <a:cubicBezTo>
                  <a:pt x="525" y="81"/>
                  <a:pt x="543" y="68"/>
                  <a:pt x="543" y="68"/>
                </a:cubicBezTo>
                <a:cubicBezTo>
                  <a:pt x="546" y="64"/>
                  <a:pt x="543" y="56"/>
                  <a:pt x="548" y="51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3" name="Freeform 9">
            <a:extLst>
              <a:ext uri="{FF2B5EF4-FFF2-40B4-BE49-F238E27FC236}">
                <a16:creationId xmlns:a16="http://schemas.microsoft.com/office/drawing/2014/main" id="{5EDAE889-8877-4D26-B15A-A3BF2D9C2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2346325"/>
            <a:ext cx="84137" cy="69850"/>
          </a:xfrm>
          <a:custGeom>
            <a:avLst/>
            <a:gdLst>
              <a:gd name="T0" fmla="*/ 56 w 61"/>
              <a:gd name="T1" fmla="*/ 3 h 50"/>
              <a:gd name="T2" fmla="*/ 53 w 61"/>
              <a:gd name="T3" fmla="*/ 6 h 50"/>
              <a:gd name="T4" fmla="*/ 49 w 61"/>
              <a:gd name="T5" fmla="*/ 8 h 50"/>
              <a:gd name="T6" fmla="*/ 44 w 61"/>
              <a:gd name="T7" fmla="*/ 9 h 50"/>
              <a:gd name="T8" fmla="*/ 35 w 61"/>
              <a:gd name="T9" fmla="*/ 9 h 50"/>
              <a:gd name="T10" fmla="*/ 35 w 61"/>
              <a:gd name="T11" fmla="*/ 11 h 50"/>
              <a:gd name="T12" fmla="*/ 33 w 61"/>
              <a:gd name="T13" fmla="*/ 11 h 50"/>
              <a:gd name="T14" fmla="*/ 18 w 61"/>
              <a:gd name="T15" fmla="*/ 22 h 50"/>
              <a:gd name="T16" fmla="*/ 0 w 61"/>
              <a:gd name="T17" fmla="*/ 32 h 50"/>
              <a:gd name="T18" fmla="*/ 0 w 61"/>
              <a:gd name="T19" fmla="*/ 37 h 50"/>
              <a:gd name="T20" fmla="*/ 2 w 61"/>
              <a:gd name="T21" fmla="*/ 46 h 50"/>
              <a:gd name="T22" fmla="*/ 5 w 61"/>
              <a:gd name="T23" fmla="*/ 50 h 50"/>
              <a:gd name="T24" fmla="*/ 14 w 61"/>
              <a:gd name="T25" fmla="*/ 48 h 50"/>
              <a:gd name="T26" fmla="*/ 16 w 61"/>
              <a:gd name="T27" fmla="*/ 46 h 50"/>
              <a:gd name="T28" fmla="*/ 18 w 61"/>
              <a:gd name="T29" fmla="*/ 37 h 50"/>
              <a:gd name="T30" fmla="*/ 28 w 61"/>
              <a:gd name="T31" fmla="*/ 36 h 50"/>
              <a:gd name="T32" fmla="*/ 39 w 61"/>
              <a:gd name="T33" fmla="*/ 30 h 50"/>
              <a:gd name="T34" fmla="*/ 53 w 61"/>
              <a:gd name="T35" fmla="*/ 25 h 50"/>
              <a:gd name="T36" fmla="*/ 56 w 61"/>
              <a:gd name="T37" fmla="*/ 20 h 50"/>
              <a:gd name="T38" fmla="*/ 61 w 61"/>
              <a:gd name="T39" fmla="*/ 18 h 50"/>
              <a:gd name="T40" fmla="*/ 61 w 61"/>
              <a:gd name="T41" fmla="*/ 11 h 50"/>
              <a:gd name="T42" fmla="*/ 56 w 61"/>
              <a:gd name="T43" fmla="*/ 9 h 50"/>
              <a:gd name="T44" fmla="*/ 54 w 61"/>
              <a:gd name="T45" fmla="*/ 8 h 50"/>
              <a:gd name="T46" fmla="*/ 56 w 61"/>
              <a:gd name="T47" fmla="*/ 5 h 50"/>
              <a:gd name="T48" fmla="*/ 56 w 61"/>
              <a:gd name="T49" fmla="*/ 0 h 50"/>
              <a:gd name="T50" fmla="*/ 56 w 61"/>
              <a:gd name="T5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1" h="50">
                <a:moveTo>
                  <a:pt x="56" y="3"/>
                </a:moveTo>
                <a:lnTo>
                  <a:pt x="53" y="6"/>
                </a:lnTo>
                <a:lnTo>
                  <a:pt x="49" y="8"/>
                </a:lnTo>
                <a:lnTo>
                  <a:pt x="44" y="9"/>
                </a:lnTo>
                <a:lnTo>
                  <a:pt x="35" y="9"/>
                </a:lnTo>
                <a:lnTo>
                  <a:pt x="35" y="11"/>
                </a:lnTo>
                <a:lnTo>
                  <a:pt x="33" y="11"/>
                </a:lnTo>
                <a:lnTo>
                  <a:pt x="18" y="22"/>
                </a:lnTo>
                <a:lnTo>
                  <a:pt x="0" y="32"/>
                </a:lnTo>
                <a:lnTo>
                  <a:pt x="0" y="37"/>
                </a:lnTo>
                <a:lnTo>
                  <a:pt x="2" y="46"/>
                </a:lnTo>
                <a:lnTo>
                  <a:pt x="5" y="50"/>
                </a:lnTo>
                <a:lnTo>
                  <a:pt x="14" y="48"/>
                </a:lnTo>
                <a:lnTo>
                  <a:pt x="16" y="46"/>
                </a:lnTo>
                <a:lnTo>
                  <a:pt x="18" y="37"/>
                </a:lnTo>
                <a:lnTo>
                  <a:pt x="28" y="36"/>
                </a:lnTo>
                <a:lnTo>
                  <a:pt x="39" y="30"/>
                </a:lnTo>
                <a:lnTo>
                  <a:pt x="53" y="25"/>
                </a:lnTo>
                <a:lnTo>
                  <a:pt x="56" y="20"/>
                </a:lnTo>
                <a:lnTo>
                  <a:pt x="61" y="18"/>
                </a:lnTo>
                <a:lnTo>
                  <a:pt x="61" y="11"/>
                </a:lnTo>
                <a:lnTo>
                  <a:pt x="56" y="9"/>
                </a:lnTo>
                <a:lnTo>
                  <a:pt x="54" y="8"/>
                </a:lnTo>
                <a:lnTo>
                  <a:pt x="56" y="5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D59686"/>
          </a:solidFill>
          <a:ln w="12700">
            <a:solidFill>
              <a:srgbClr val="D5968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4" name="Freeform 10">
            <a:extLst>
              <a:ext uri="{FF2B5EF4-FFF2-40B4-BE49-F238E27FC236}">
                <a16:creationId xmlns:a16="http://schemas.microsoft.com/office/drawing/2014/main" id="{7F797DF1-0781-4DED-B86B-C48C98AC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2301875"/>
            <a:ext cx="85725" cy="112713"/>
          </a:xfrm>
          <a:custGeom>
            <a:avLst/>
            <a:gdLst>
              <a:gd name="T0" fmla="*/ 56 w 61"/>
              <a:gd name="T1" fmla="*/ 38 h 80"/>
              <a:gd name="T2" fmla="*/ 42 w 61"/>
              <a:gd name="T3" fmla="*/ 41 h 80"/>
              <a:gd name="T4" fmla="*/ 21 w 61"/>
              <a:gd name="T5" fmla="*/ 52 h 80"/>
              <a:gd name="T6" fmla="*/ 5 w 61"/>
              <a:gd name="T7" fmla="*/ 62 h 80"/>
              <a:gd name="T8" fmla="*/ 3 w 61"/>
              <a:gd name="T9" fmla="*/ 62 h 80"/>
              <a:gd name="T10" fmla="*/ 0 w 61"/>
              <a:gd name="T11" fmla="*/ 68 h 80"/>
              <a:gd name="T12" fmla="*/ 2 w 61"/>
              <a:gd name="T13" fmla="*/ 73 h 80"/>
              <a:gd name="T14" fmla="*/ 8 w 61"/>
              <a:gd name="T15" fmla="*/ 80 h 80"/>
              <a:gd name="T16" fmla="*/ 8 w 61"/>
              <a:gd name="T17" fmla="*/ 80 h 80"/>
              <a:gd name="T18" fmla="*/ 3 w 61"/>
              <a:gd name="T19" fmla="*/ 69 h 80"/>
              <a:gd name="T20" fmla="*/ 5 w 61"/>
              <a:gd name="T21" fmla="*/ 65 h 80"/>
              <a:gd name="T22" fmla="*/ 19 w 61"/>
              <a:gd name="T23" fmla="*/ 57 h 80"/>
              <a:gd name="T24" fmla="*/ 38 w 61"/>
              <a:gd name="T25" fmla="*/ 46 h 80"/>
              <a:gd name="T26" fmla="*/ 50 w 61"/>
              <a:gd name="T27" fmla="*/ 41 h 80"/>
              <a:gd name="T28" fmla="*/ 56 w 61"/>
              <a:gd name="T29" fmla="*/ 40 h 80"/>
              <a:gd name="T30" fmla="*/ 56 w 61"/>
              <a:gd name="T31" fmla="*/ 40 h 80"/>
              <a:gd name="T32" fmla="*/ 61 w 61"/>
              <a:gd name="T33" fmla="*/ 43 h 80"/>
              <a:gd name="T34" fmla="*/ 61 w 61"/>
              <a:gd name="T35" fmla="*/ 46 h 80"/>
              <a:gd name="T36" fmla="*/ 57 w 61"/>
              <a:gd name="T37" fmla="*/ 52 h 80"/>
              <a:gd name="T38" fmla="*/ 54 w 61"/>
              <a:gd name="T39" fmla="*/ 57 h 80"/>
              <a:gd name="T40" fmla="*/ 38 w 61"/>
              <a:gd name="T41" fmla="*/ 62 h 80"/>
              <a:gd name="T42" fmla="*/ 32 w 61"/>
              <a:gd name="T43" fmla="*/ 65 h 80"/>
              <a:gd name="T44" fmla="*/ 38 w 61"/>
              <a:gd name="T45" fmla="*/ 62 h 80"/>
              <a:gd name="T46" fmla="*/ 52 w 61"/>
              <a:gd name="T47" fmla="*/ 57 h 80"/>
              <a:gd name="T48" fmla="*/ 54 w 61"/>
              <a:gd name="T49" fmla="*/ 57 h 80"/>
              <a:gd name="T50" fmla="*/ 53 w 61"/>
              <a:gd name="T51" fmla="*/ 64 h 80"/>
              <a:gd name="T52" fmla="*/ 56 w 61"/>
              <a:gd name="T53" fmla="*/ 57 h 80"/>
              <a:gd name="T54" fmla="*/ 59 w 61"/>
              <a:gd name="T55" fmla="*/ 52 h 80"/>
              <a:gd name="T56" fmla="*/ 61 w 61"/>
              <a:gd name="T57" fmla="*/ 50 h 80"/>
              <a:gd name="T58" fmla="*/ 61 w 61"/>
              <a:gd name="T59" fmla="*/ 43 h 80"/>
              <a:gd name="T60" fmla="*/ 59 w 61"/>
              <a:gd name="T61" fmla="*/ 41 h 80"/>
              <a:gd name="T62" fmla="*/ 57 w 61"/>
              <a:gd name="T63" fmla="*/ 38 h 80"/>
              <a:gd name="T64" fmla="*/ 59 w 61"/>
              <a:gd name="T65" fmla="*/ 37 h 80"/>
              <a:gd name="T66" fmla="*/ 59 w 61"/>
              <a:gd name="T67" fmla="*/ 30 h 80"/>
              <a:gd name="T68" fmla="*/ 57 w 61"/>
              <a:gd name="T69" fmla="*/ 28 h 80"/>
              <a:gd name="T70" fmla="*/ 54 w 61"/>
              <a:gd name="T71" fmla="*/ 24 h 80"/>
              <a:gd name="T72" fmla="*/ 48 w 61"/>
              <a:gd name="T73" fmla="*/ 17 h 80"/>
              <a:gd name="T74" fmla="*/ 37 w 61"/>
              <a:gd name="T75" fmla="*/ 0 h 80"/>
              <a:gd name="T76" fmla="*/ 47 w 61"/>
              <a:gd name="T77" fmla="*/ 18 h 80"/>
              <a:gd name="T78" fmla="*/ 54 w 61"/>
              <a:gd name="T79" fmla="*/ 26 h 80"/>
              <a:gd name="T80" fmla="*/ 57 w 61"/>
              <a:gd name="T81" fmla="*/ 28 h 80"/>
              <a:gd name="T82" fmla="*/ 57 w 61"/>
              <a:gd name="T83" fmla="*/ 30 h 80"/>
              <a:gd name="T84" fmla="*/ 57 w 61"/>
              <a:gd name="T85" fmla="*/ 3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" h="80">
                <a:moveTo>
                  <a:pt x="56" y="38"/>
                </a:moveTo>
                <a:lnTo>
                  <a:pt x="42" y="41"/>
                </a:lnTo>
                <a:lnTo>
                  <a:pt x="21" y="52"/>
                </a:lnTo>
                <a:lnTo>
                  <a:pt x="5" y="62"/>
                </a:lnTo>
                <a:lnTo>
                  <a:pt x="3" y="62"/>
                </a:lnTo>
                <a:lnTo>
                  <a:pt x="0" y="68"/>
                </a:lnTo>
                <a:lnTo>
                  <a:pt x="2" y="73"/>
                </a:lnTo>
                <a:lnTo>
                  <a:pt x="8" y="80"/>
                </a:lnTo>
                <a:lnTo>
                  <a:pt x="8" y="80"/>
                </a:lnTo>
                <a:lnTo>
                  <a:pt x="3" y="69"/>
                </a:lnTo>
                <a:lnTo>
                  <a:pt x="5" y="65"/>
                </a:lnTo>
                <a:lnTo>
                  <a:pt x="19" y="57"/>
                </a:lnTo>
                <a:lnTo>
                  <a:pt x="38" y="46"/>
                </a:lnTo>
                <a:lnTo>
                  <a:pt x="50" y="41"/>
                </a:lnTo>
                <a:lnTo>
                  <a:pt x="56" y="40"/>
                </a:lnTo>
                <a:lnTo>
                  <a:pt x="56" y="40"/>
                </a:lnTo>
                <a:lnTo>
                  <a:pt x="61" y="43"/>
                </a:lnTo>
                <a:lnTo>
                  <a:pt x="61" y="46"/>
                </a:lnTo>
                <a:lnTo>
                  <a:pt x="57" y="52"/>
                </a:lnTo>
                <a:lnTo>
                  <a:pt x="54" y="57"/>
                </a:lnTo>
                <a:lnTo>
                  <a:pt x="38" y="62"/>
                </a:lnTo>
                <a:lnTo>
                  <a:pt x="32" y="65"/>
                </a:lnTo>
                <a:lnTo>
                  <a:pt x="38" y="62"/>
                </a:lnTo>
                <a:lnTo>
                  <a:pt x="52" y="57"/>
                </a:lnTo>
                <a:lnTo>
                  <a:pt x="54" y="57"/>
                </a:lnTo>
                <a:lnTo>
                  <a:pt x="53" y="64"/>
                </a:lnTo>
                <a:lnTo>
                  <a:pt x="56" y="57"/>
                </a:lnTo>
                <a:lnTo>
                  <a:pt x="59" y="52"/>
                </a:lnTo>
                <a:lnTo>
                  <a:pt x="61" y="50"/>
                </a:lnTo>
                <a:lnTo>
                  <a:pt x="61" y="43"/>
                </a:lnTo>
                <a:lnTo>
                  <a:pt x="59" y="41"/>
                </a:lnTo>
                <a:lnTo>
                  <a:pt x="57" y="38"/>
                </a:lnTo>
                <a:lnTo>
                  <a:pt x="59" y="37"/>
                </a:lnTo>
                <a:lnTo>
                  <a:pt x="59" y="30"/>
                </a:lnTo>
                <a:lnTo>
                  <a:pt x="57" y="28"/>
                </a:lnTo>
                <a:lnTo>
                  <a:pt x="54" y="24"/>
                </a:lnTo>
                <a:lnTo>
                  <a:pt x="48" y="17"/>
                </a:lnTo>
                <a:lnTo>
                  <a:pt x="37" y="0"/>
                </a:lnTo>
                <a:lnTo>
                  <a:pt x="47" y="18"/>
                </a:lnTo>
                <a:lnTo>
                  <a:pt x="54" y="26"/>
                </a:lnTo>
                <a:lnTo>
                  <a:pt x="57" y="28"/>
                </a:lnTo>
                <a:lnTo>
                  <a:pt x="57" y="30"/>
                </a:lnTo>
                <a:lnTo>
                  <a:pt x="57" y="35"/>
                </a:lnTo>
                <a:close/>
              </a:path>
            </a:pathLst>
          </a:custGeom>
          <a:solidFill>
            <a:srgbClr val="5A5A5A"/>
          </a:solidFill>
          <a:ln w="12700">
            <a:solidFill>
              <a:srgbClr val="5A5A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5" name="Freeform 11">
            <a:extLst>
              <a:ext uri="{FF2B5EF4-FFF2-40B4-BE49-F238E27FC236}">
                <a16:creationId xmlns:a16="http://schemas.microsoft.com/office/drawing/2014/main" id="{74AF6987-7D65-4AA0-9521-B81938D79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2311400"/>
            <a:ext cx="231775" cy="198438"/>
          </a:xfrm>
          <a:custGeom>
            <a:avLst/>
            <a:gdLst>
              <a:gd name="T0" fmla="*/ 166 w 166"/>
              <a:gd name="T1" fmla="*/ 76 h 141"/>
              <a:gd name="T2" fmla="*/ 145 w 166"/>
              <a:gd name="T3" fmla="*/ 94 h 141"/>
              <a:gd name="T4" fmla="*/ 54 w 166"/>
              <a:gd name="T5" fmla="*/ 129 h 141"/>
              <a:gd name="T6" fmla="*/ 2 w 166"/>
              <a:gd name="T7" fmla="*/ 138 h 141"/>
              <a:gd name="T8" fmla="*/ 45 w 166"/>
              <a:gd name="T9" fmla="*/ 116 h 141"/>
              <a:gd name="T10" fmla="*/ 40 w 166"/>
              <a:gd name="T11" fmla="*/ 98 h 141"/>
              <a:gd name="T12" fmla="*/ 26 w 166"/>
              <a:gd name="T13" fmla="*/ 78 h 141"/>
              <a:gd name="T14" fmla="*/ 18 w 166"/>
              <a:gd name="T15" fmla="*/ 34 h 141"/>
              <a:gd name="T16" fmla="*/ 26 w 166"/>
              <a:gd name="T17" fmla="*/ 0 h 141"/>
              <a:gd name="T18" fmla="*/ 40 w 166"/>
              <a:gd name="T19" fmla="*/ 73 h 141"/>
              <a:gd name="T20" fmla="*/ 86 w 166"/>
              <a:gd name="T21" fmla="*/ 99 h 141"/>
              <a:gd name="T22" fmla="*/ 124 w 166"/>
              <a:gd name="T23" fmla="*/ 90 h 141"/>
              <a:gd name="T24" fmla="*/ 150 w 166"/>
              <a:gd name="T25" fmla="*/ 78 h 141"/>
              <a:gd name="T26" fmla="*/ 166 w 166"/>
              <a:gd name="T27" fmla="*/ 7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141">
                <a:moveTo>
                  <a:pt x="166" y="76"/>
                </a:moveTo>
                <a:cubicBezTo>
                  <a:pt x="166" y="76"/>
                  <a:pt x="145" y="94"/>
                  <a:pt x="145" y="94"/>
                </a:cubicBezTo>
                <a:cubicBezTo>
                  <a:pt x="147" y="103"/>
                  <a:pt x="70" y="122"/>
                  <a:pt x="54" y="129"/>
                </a:cubicBezTo>
                <a:cubicBezTo>
                  <a:pt x="35" y="138"/>
                  <a:pt x="2" y="141"/>
                  <a:pt x="2" y="138"/>
                </a:cubicBezTo>
                <a:cubicBezTo>
                  <a:pt x="0" y="138"/>
                  <a:pt x="38" y="128"/>
                  <a:pt x="45" y="116"/>
                </a:cubicBezTo>
                <a:cubicBezTo>
                  <a:pt x="47" y="115"/>
                  <a:pt x="41" y="101"/>
                  <a:pt x="40" y="98"/>
                </a:cubicBezTo>
                <a:cubicBezTo>
                  <a:pt x="38" y="93"/>
                  <a:pt x="28" y="84"/>
                  <a:pt x="26" y="78"/>
                </a:cubicBezTo>
                <a:cubicBezTo>
                  <a:pt x="23" y="71"/>
                  <a:pt x="18" y="47"/>
                  <a:pt x="18" y="34"/>
                </a:cubicBezTo>
                <a:cubicBezTo>
                  <a:pt x="18" y="23"/>
                  <a:pt x="23" y="0"/>
                  <a:pt x="26" y="0"/>
                </a:cubicBezTo>
                <a:cubicBezTo>
                  <a:pt x="37" y="0"/>
                  <a:pt x="31" y="57"/>
                  <a:pt x="40" y="73"/>
                </a:cubicBezTo>
                <a:cubicBezTo>
                  <a:pt x="48" y="80"/>
                  <a:pt x="72" y="99"/>
                  <a:pt x="86" y="99"/>
                </a:cubicBezTo>
                <a:cubicBezTo>
                  <a:pt x="89" y="99"/>
                  <a:pt x="121" y="93"/>
                  <a:pt x="124" y="90"/>
                </a:cubicBezTo>
                <a:cubicBezTo>
                  <a:pt x="142" y="82"/>
                  <a:pt x="150" y="78"/>
                  <a:pt x="150" y="78"/>
                </a:cubicBezTo>
                <a:cubicBezTo>
                  <a:pt x="151" y="80"/>
                  <a:pt x="166" y="73"/>
                  <a:pt x="166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6" name="Freeform 12">
            <a:extLst>
              <a:ext uri="{FF2B5EF4-FFF2-40B4-BE49-F238E27FC236}">
                <a16:creationId xmlns:a16="http://schemas.microsoft.com/office/drawing/2014/main" id="{6852A579-7175-4420-A804-AA12CDFA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2103438"/>
            <a:ext cx="768350" cy="277812"/>
          </a:xfrm>
          <a:custGeom>
            <a:avLst/>
            <a:gdLst>
              <a:gd name="T0" fmla="*/ 7 w 549"/>
              <a:gd name="T1" fmla="*/ 179 h 199"/>
              <a:gd name="T2" fmla="*/ 38 w 549"/>
              <a:gd name="T3" fmla="*/ 165 h 199"/>
              <a:gd name="T4" fmla="*/ 194 w 549"/>
              <a:gd name="T5" fmla="*/ 138 h 199"/>
              <a:gd name="T6" fmla="*/ 268 w 549"/>
              <a:gd name="T7" fmla="*/ 102 h 199"/>
              <a:gd name="T8" fmla="*/ 406 w 549"/>
              <a:gd name="T9" fmla="*/ 102 h 199"/>
              <a:gd name="T10" fmla="*/ 436 w 549"/>
              <a:gd name="T11" fmla="*/ 110 h 199"/>
              <a:gd name="T12" fmla="*/ 474 w 549"/>
              <a:gd name="T13" fmla="*/ 115 h 199"/>
              <a:gd name="T14" fmla="*/ 549 w 549"/>
              <a:gd name="T15" fmla="*/ 174 h 199"/>
              <a:gd name="T16" fmla="*/ 519 w 549"/>
              <a:gd name="T17" fmla="*/ 124 h 199"/>
              <a:gd name="T18" fmla="*/ 425 w 549"/>
              <a:gd name="T19" fmla="*/ 48 h 199"/>
              <a:gd name="T20" fmla="*/ 375 w 549"/>
              <a:gd name="T21" fmla="*/ 6 h 199"/>
              <a:gd name="T22" fmla="*/ 331 w 549"/>
              <a:gd name="T23" fmla="*/ 1 h 199"/>
              <a:gd name="T24" fmla="*/ 290 w 549"/>
              <a:gd name="T25" fmla="*/ 0 h 199"/>
              <a:gd name="T26" fmla="*/ 221 w 549"/>
              <a:gd name="T27" fmla="*/ 12 h 199"/>
              <a:gd name="T28" fmla="*/ 112 w 549"/>
              <a:gd name="T29" fmla="*/ 48 h 199"/>
              <a:gd name="T30" fmla="*/ 51 w 549"/>
              <a:gd name="T31" fmla="*/ 75 h 199"/>
              <a:gd name="T32" fmla="*/ 74 w 549"/>
              <a:gd name="T33" fmla="*/ 105 h 199"/>
              <a:gd name="T34" fmla="*/ 11 w 549"/>
              <a:gd name="T35" fmla="*/ 131 h 199"/>
              <a:gd name="T36" fmla="*/ 11 w 549"/>
              <a:gd name="T37" fmla="*/ 138 h 199"/>
              <a:gd name="T38" fmla="*/ 7 w 549"/>
              <a:gd name="T39" fmla="*/ 17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9" h="199">
                <a:moveTo>
                  <a:pt x="7" y="179"/>
                </a:moveTo>
                <a:cubicBezTo>
                  <a:pt x="14" y="199"/>
                  <a:pt x="21" y="168"/>
                  <a:pt x="38" y="165"/>
                </a:cubicBezTo>
                <a:cubicBezTo>
                  <a:pt x="75" y="159"/>
                  <a:pt x="161" y="149"/>
                  <a:pt x="194" y="138"/>
                </a:cubicBezTo>
                <a:cubicBezTo>
                  <a:pt x="204" y="136"/>
                  <a:pt x="237" y="103"/>
                  <a:pt x="268" y="102"/>
                </a:cubicBezTo>
                <a:cubicBezTo>
                  <a:pt x="420" y="77"/>
                  <a:pt x="392" y="102"/>
                  <a:pt x="406" y="102"/>
                </a:cubicBezTo>
                <a:cubicBezTo>
                  <a:pt x="420" y="102"/>
                  <a:pt x="425" y="103"/>
                  <a:pt x="436" y="110"/>
                </a:cubicBezTo>
                <a:cubicBezTo>
                  <a:pt x="441" y="110"/>
                  <a:pt x="473" y="110"/>
                  <a:pt x="474" y="115"/>
                </a:cubicBezTo>
                <a:cubicBezTo>
                  <a:pt x="485" y="142"/>
                  <a:pt x="542" y="180"/>
                  <a:pt x="549" y="174"/>
                </a:cubicBezTo>
                <a:cubicBezTo>
                  <a:pt x="549" y="174"/>
                  <a:pt x="519" y="124"/>
                  <a:pt x="519" y="124"/>
                </a:cubicBezTo>
                <a:cubicBezTo>
                  <a:pt x="523" y="110"/>
                  <a:pt x="460" y="81"/>
                  <a:pt x="425" y="48"/>
                </a:cubicBezTo>
                <a:cubicBezTo>
                  <a:pt x="391" y="33"/>
                  <a:pt x="380" y="8"/>
                  <a:pt x="375" y="6"/>
                </a:cubicBezTo>
                <a:cubicBezTo>
                  <a:pt x="361" y="1"/>
                  <a:pt x="349" y="3"/>
                  <a:pt x="331" y="1"/>
                </a:cubicBezTo>
                <a:cubicBezTo>
                  <a:pt x="322" y="1"/>
                  <a:pt x="303" y="0"/>
                  <a:pt x="290" y="0"/>
                </a:cubicBezTo>
                <a:cubicBezTo>
                  <a:pt x="268" y="0"/>
                  <a:pt x="240" y="4"/>
                  <a:pt x="221" y="12"/>
                </a:cubicBezTo>
                <a:cubicBezTo>
                  <a:pt x="204" y="13"/>
                  <a:pt x="124" y="41"/>
                  <a:pt x="112" y="48"/>
                </a:cubicBezTo>
                <a:cubicBezTo>
                  <a:pt x="101" y="54"/>
                  <a:pt x="65" y="72"/>
                  <a:pt x="51" y="75"/>
                </a:cubicBezTo>
                <a:cubicBezTo>
                  <a:pt x="26" y="86"/>
                  <a:pt x="83" y="102"/>
                  <a:pt x="74" y="105"/>
                </a:cubicBezTo>
                <a:cubicBezTo>
                  <a:pt x="66" y="110"/>
                  <a:pt x="21" y="127"/>
                  <a:pt x="11" y="131"/>
                </a:cubicBezTo>
                <a:cubicBezTo>
                  <a:pt x="5" y="136"/>
                  <a:pt x="23" y="143"/>
                  <a:pt x="11" y="138"/>
                </a:cubicBezTo>
                <a:cubicBezTo>
                  <a:pt x="0" y="131"/>
                  <a:pt x="5" y="172"/>
                  <a:pt x="7" y="179"/>
                </a:cubicBezTo>
                <a:close/>
              </a:path>
            </a:pathLst>
          </a:custGeom>
          <a:solidFill>
            <a:srgbClr val="91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7" name="Oval 13">
            <a:extLst>
              <a:ext uri="{FF2B5EF4-FFF2-40B4-BE49-F238E27FC236}">
                <a16:creationId xmlns:a16="http://schemas.microsoft.com/office/drawing/2014/main" id="{8E99C3AA-01DB-485F-99AC-1D27CBF9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2266950"/>
            <a:ext cx="50800" cy="44450"/>
          </a:xfrm>
          <a:prstGeom prst="ellipse">
            <a:avLst/>
          </a:prstGeom>
          <a:solidFill>
            <a:srgbClr val="8E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8" name="Freeform 14">
            <a:extLst>
              <a:ext uri="{FF2B5EF4-FFF2-40B4-BE49-F238E27FC236}">
                <a16:creationId xmlns:a16="http://schemas.microsoft.com/office/drawing/2014/main" id="{D8CB04F2-DF4A-41EA-B3D4-7A4A97F3C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268538"/>
            <a:ext cx="19050" cy="25400"/>
          </a:xfrm>
          <a:custGeom>
            <a:avLst/>
            <a:gdLst>
              <a:gd name="T0" fmla="*/ 8 w 14"/>
              <a:gd name="T1" fmla="*/ 13 h 18"/>
              <a:gd name="T2" fmla="*/ 11 w 14"/>
              <a:gd name="T3" fmla="*/ 14 h 18"/>
              <a:gd name="T4" fmla="*/ 0 w 14"/>
              <a:gd name="T5" fmla="*/ 8 h 18"/>
              <a:gd name="T6" fmla="*/ 8 w 14"/>
              <a:gd name="T7" fmla="*/ 0 h 18"/>
              <a:gd name="T8" fmla="*/ 8 w 14"/>
              <a:gd name="T9" fmla="*/ 0 h 18"/>
              <a:gd name="T10" fmla="*/ 11 w 14"/>
              <a:gd name="T11" fmla="*/ 18 h 18"/>
              <a:gd name="T12" fmla="*/ 8 w 14"/>
              <a:gd name="T13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8">
                <a:moveTo>
                  <a:pt x="8" y="13"/>
                </a:moveTo>
                <a:cubicBezTo>
                  <a:pt x="8" y="13"/>
                  <a:pt x="11" y="13"/>
                  <a:pt x="11" y="14"/>
                </a:cubicBezTo>
                <a:cubicBezTo>
                  <a:pt x="11" y="14"/>
                  <a:pt x="0" y="9"/>
                  <a:pt x="0" y="8"/>
                </a:cubicBezTo>
                <a:cubicBezTo>
                  <a:pt x="0" y="6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4" y="6"/>
                  <a:pt x="11" y="18"/>
                  <a:pt x="11" y="18"/>
                </a:cubicBezTo>
                <a:cubicBezTo>
                  <a:pt x="11" y="18"/>
                  <a:pt x="8" y="13"/>
                  <a:pt x="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39" name="Freeform 15">
            <a:extLst>
              <a:ext uri="{FF2B5EF4-FFF2-40B4-BE49-F238E27FC236}">
                <a16:creationId xmlns:a16="http://schemas.microsoft.com/office/drawing/2014/main" id="{2DCF6DB4-759C-4728-AFCE-95F6D0C9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271713"/>
            <a:ext cx="41275" cy="31750"/>
          </a:xfrm>
          <a:custGeom>
            <a:avLst/>
            <a:gdLst>
              <a:gd name="T0" fmla="*/ 3 w 30"/>
              <a:gd name="T1" fmla="*/ 9 h 22"/>
              <a:gd name="T2" fmla="*/ 3 w 30"/>
              <a:gd name="T3" fmla="*/ 9 h 22"/>
              <a:gd name="T4" fmla="*/ 19 w 30"/>
              <a:gd name="T5" fmla="*/ 21 h 22"/>
              <a:gd name="T6" fmla="*/ 8 w 30"/>
              <a:gd name="T7" fmla="*/ 0 h 22"/>
              <a:gd name="T8" fmla="*/ 11 w 30"/>
              <a:gd name="T9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2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0" y="22"/>
                  <a:pt x="15" y="22"/>
                  <a:pt x="19" y="21"/>
                </a:cubicBezTo>
                <a:cubicBezTo>
                  <a:pt x="22" y="17"/>
                  <a:pt x="30" y="0"/>
                  <a:pt x="8" y="0"/>
                </a:cubicBezTo>
                <a:cubicBezTo>
                  <a:pt x="11" y="10"/>
                  <a:pt x="11" y="10"/>
                  <a:pt x="1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0" name="Freeform 16">
            <a:extLst>
              <a:ext uri="{FF2B5EF4-FFF2-40B4-BE49-F238E27FC236}">
                <a16:creationId xmlns:a16="http://schemas.microsoft.com/office/drawing/2014/main" id="{25BE3F79-CEB0-4EC3-A619-4C064A2A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11400"/>
            <a:ext cx="735013" cy="198438"/>
          </a:xfrm>
          <a:custGeom>
            <a:avLst/>
            <a:gdLst>
              <a:gd name="T0" fmla="*/ 475 w 525"/>
              <a:gd name="T1" fmla="*/ 101 h 141"/>
              <a:gd name="T2" fmla="*/ 406 w 525"/>
              <a:gd name="T3" fmla="*/ 105 h 141"/>
              <a:gd name="T4" fmla="*/ 316 w 525"/>
              <a:gd name="T5" fmla="*/ 115 h 141"/>
              <a:gd name="T6" fmla="*/ 176 w 525"/>
              <a:gd name="T7" fmla="*/ 76 h 141"/>
              <a:gd name="T8" fmla="*/ 98 w 525"/>
              <a:gd name="T9" fmla="*/ 55 h 141"/>
              <a:gd name="T10" fmla="*/ 7 w 525"/>
              <a:gd name="T11" fmla="*/ 15 h 141"/>
              <a:gd name="T12" fmla="*/ 3 w 525"/>
              <a:gd name="T13" fmla="*/ 8 h 141"/>
              <a:gd name="T14" fmla="*/ 11 w 525"/>
              <a:gd name="T15" fmla="*/ 43 h 141"/>
              <a:gd name="T16" fmla="*/ 29 w 525"/>
              <a:gd name="T17" fmla="*/ 55 h 141"/>
              <a:gd name="T18" fmla="*/ 163 w 525"/>
              <a:gd name="T19" fmla="*/ 99 h 141"/>
              <a:gd name="T20" fmla="*/ 251 w 525"/>
              <a:gd name="T21" fmla="*/ 135 h 141"/>
              <a:gd name="T22" fmla="*/ 333 w 525"/>
              <a:gd name="T23" fmla="*/ 141 h 141"/>
              <a:gd name="T24" fmla="*/ 418 w 525"/>
              <a:gd name="T25" fmla="*/ 131 h 141"/>
              <a:gd name="T26" fmla="*/ 475 w 525"/>
              <a:gd name="T27" fmla="*/ 101 h 141"/>
              <a:gd name="T28" fmla="*/ 520 w 525"/>
              <a:gd name="T29" fmla="*/ 78 h 141"/>
              <a:gd name="T30" fmla="*/ 506 w 525"/>
              <a:gd name="T31" fmla="*/ 80 h 141"/>
              <a:gd name="T32" fmla="*/ 475 w 525"/>
              <a:gd name="T33" fmla="*/ 10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5" h="141">
                <a:moveTo>
                  <a:pt x="475" y="101"/>
                </a:moveTo>
                <a:cubicBezTo>
                  <a:pt x="476" y="110"/>
                  <a:pt x="409" y="105"/>
                  <a:pt x="406" y="105"/>
                </a:cubicBezTo>
                <a:cubicBezTo>
                  <a:pt x="391" y="115"/>
                  <a:pt x="333" y="115"/>
                  <a:pt x="316" y="115"/>
                </a:cubicBezTo>
                <a:cubicBezTo>
                  <a:pt x="283" y="115"/>
                  <a:pt x="210" y="78"/>
                  <a:pt x="176" y="76"/>
                </a:cubicBezTo>
                <a:cubicBezTo>
                  <a:pt x="144" y="72"/>
                  <a:pt x="129" y="57"/>
                  <a:pt x="98" y="55"/>
                </a:cubicBezTo>
                <a:cubicBezTo>
                  <a:pt x="87" y="55"/>
                  <a:pt x="15" y="8"/>
                  <a:pt x="7" y="15"/>
                </a:cubicBezTo>
                <a:cubicBezTo>
                  <a:pt x="0" y="17"/>
                  <a:pt x="9" y="0"/>
                  <a:pt x="3" y="8"/>
                </a:cubicBezTo>
                <a:cubicBezTo>
                  <a:pt x="2" y="8"/>
                  <a:pt x="10" y="39"/>
                  <a:pt x="11" y="43"/>
                </a:cubicBezTo>
                <a:cubicBezTo>
                  <a:pt x="19" y="50"/>
                  <a:pt x="19" y="55"/>
                  <a:pt x="29" y="55"/>
                </a:cubicBezTo>
                <a:cubicBezTo>
                  <a:pt x="65" y="57"/>
                  <a:pt x="85" y="78"/>
                  <a:pt x="163" y="99"/>
                </a:cubicBezTo>
                <a:cubicBezTo>
                  <a:pt x="182" y="103"/>
                  <a:pt x="234" y="131"/>
                  <a:pt x="251" y="135"/>
                </a:cubicBezTo>
                <a:cubicBezTo>
                  <a:pt x="270" y="138"/>
                  <a:pt x="313" y="141"/>
                  <a:pt x="333" y="141"/>
                </a:cubicBezTo>
                <a:cubicBezTo>
                  <a:pt x="352" y="141"/>
                  <a:pt x="399" y="135"/>
                  <a:pt x="418" y="131"/>
                </a:cubicBezTo>
                <a:cubicBezTo>
                  <a:pt x="435" y="128"/>
                  <a:pt x="457" y="110"/>
                  <a:pt x="475" y="101"/>
                </a:cubicBezTo>
                <a:cubicBezTo>
                  <a:pt x="487" y="98"/>
                  <a:pt x="510" y="89"/>
                  <a:pt x="520" y="78"/>
                </a:cubicBezTo>
                <a:cubicBezTo>
                  <a:pt x="525" y="75"/>
                  <a:pt x="506" y="80"/>
                  <a:pt x="506" y="80"/>
                </a:cubicBezTo>
                <a:cubicBezTo>
                  <a:pt x="510" y="77"/>
                  <a:pt x="475" y="98"/>
                  <a:pt x="475" y="10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1" name="Freeform 17">
            <a:extLst>
              <a:ext uri="{FF2B5EF4-FFF2-40B4-BE49-F238E27FC236}">
                <a16:creationId xmlns:a16="http://schemas.microsoft.com/office/drawing/2014/main" id="{A4E626E7-BB97-4D6E-BAF6-ABD79115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2355850"/>
            <a:ext cx="139700" cy="68263"/>
          </a:xfrm>
          <a:custGeom>
            <a:avLst/>
            <a:gdLst>
              <a:gd name="T0" fmla="*/ 82 w 100"/>
              <a:gd name="T1" fmla="*/ 35 h 49"/>
              <a:gd name="T2" fmla="*/ 51 w 100"/>
              <a:gd name="T3" fmla="*/ 46 h 49"/>
              <a:gd name="T4" fmla="*/ 9 w 100"/>
              <a:gd name="T5" fmla="*/ 49 h 49"/>
              <a:gd name="T6" fmla="*/ 0 w 100"/>
              <a:gd name="T7" fmla="*/ 49 h 49"/>
              <a:gd name="T8" fmla="*/ 0 w 100"/>
              <a:gd name="T9" fmla="*/ 49 h 49"/>
              <a:gd name="T10" fmla="*/ 2 w 100"/>
              <a:gd name="T11" fmla="*/ 42 h 49"/>
              <a:gd name="T12" fmla="*/ 12 w 100"/>
              <a:gd name="T13" fmla="*/ 27 h 49"/>
              <a:gd name="T14" fmla="*/ 24 w 100"/>
              <a:gd name="T15" fmla="*/ 16 h 49"/>
              <a:gd name="T16" fmla="*/ 33 w 100"/>
              <a:gd name="T17" fmla="*/ 8 h 49"/>
              <a:gd name="T18" fmla="*/ 45 w 100"/>
              <a:gd name="T19" fmla="*/ 3 h 49"/>
              <a:gd name="T20" fmla="*/ 51 w 100"/>
              <a:gd name="T21" fmla="*/ 2 h 49"/>
              <a:gd name="T22" fmla="*/ 96 w 100"/>
              <a:gd name="T23" fmla="*/ 0 h 49"/>
              <a:gd name="T24" fmla="*/ 62 w 100"/>
              <a:gd name="T25" fmla="*/ 3 h 49"/>
              <a:gd name="T26" fmla="*/ 43 w 100"/>
              <a:gd name="T27" fmla="*/ 5 h 49"/>
              <a:gd name="T28" fmla="*/ 84 w 100"/>
              <a:gd name="T29" fmla="*/ 3 h 49"/>
              <a:gd name="T30" fmla="*/ 47 w 100"/>
              <a:gd name="T31" fmla="*/ 14 h 49"/>
              <a:gd name="T32" fmla="*/ 82 w 100"/>
              <a:gd name="T33" fmla="*/ 8 h 49"/>
              <a:gd name="T34" fmla="*/ 49 w 100"/>
              <a:gd name="T35" fmla="*/ 19 h 49"/>
              <a:gd name="T36" fmla="*/ 82 w 100"/>
              <a:gd name="T37" fmla="*/ 14 h 49"/>
              <a:gd name="T38" fmla="*/ 42 w 100"/>
              <a:gd name="T39" fmla="*/ 24 h 49"/>
              <a:gd name="T40" fmla="*/ 82 w 100"/>
              <a:gd name="T41" fmla="*/ 19 h 49"/>
              <a:gd name="T42" fmla="*/ 33 w 100"/>
              <a:gd name="T43" fmla="*/ 31 h 49"/>
              <a:gd name="T44" fmla="*/ 83 w 100"/>
              <a:gd name="T45" fmla="*/ 20 h 49"/>
              <a:gd name="T46" fmla="*/ 33 w 100"/>
              <a:gd name="T47" fmla="*/ 41 h 49"/>
              <a:gd name="T48" fmla="*/ 83 w 100"/>
              <a:gd name="T49" fmla="*/ 26 h 49"/>
              <a:gd name="T50" fmla="*/ 49 w 100"/>
              <a:gd name="T51" fmla="*/ 42 h 49"/>
              <a:gd name="T52" fmla="*/ 83 w 100"/>
              <a:gd name="T53" fmla="*/ 31 h 49"/>
              <a:gd name="T54" fmla="*/ 91 w 100"/>
              <a:gd name="T55" fmla="*/ 27 h 49"/>
              <a:gd name="T56" fmla="*/ 100 w 100"/>
              <a:gd name="T57" fmla="*/ 2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0" h="49">
                <a:moveTo>
                  <a:pt x="82" y="35"/>
                </a:moveTo>
                <a:lnTo>
                  <a:pt x="51" y="46"/>
                </a:lnTo>
                <a:lnTo>
                  <a:pt x="9" y="49"/>
                </a:lnTo>
                <a:lnTo>
                  <a:pt x="0" y="49"/>
                </a:lnTo>
                <a:lnTo>
                  <a:pt x="0" y="49"/>
                </a:lnTo>
                <a:lnTo>
                  <a:pt x="2" y="42"/>
                </a:lnTo>
                <a:lnTo>
                  <a:pt x="12" y="27"/>
                </a:lnTo>
                <a:lnTo>
                  <a:pt x="24" y="16"/>
                </a:lnTo>
                <a:lnTo>
                  <a:pt x="33" y="8"/>
                </a:lnTo>
                <a:lnTo>
                  <a:pt x="45" y="3"/>
                </a:lnTo>
                <a:lnTo>
                  <a:pt x="51" y="2"/>
                </a:lnTo>
                <a:lnTo>
                  <a:pt x="96" y="0"/>
                </a:lnTo>
                <a:lnTo>
                  <a:pt x="62" y="3"/>
                </a:lnTo>
                <a:lnTo>
                  <a:pt x="43" y="5"/>
                </a:lnTo>
                <a:lnTo>
                  <a:pt x="84" y="3"/>
                </a:lnTo>
                <a:lnTo>
                  <a:pt x="47" y="14"/>
                </a:lnTo>
                <a:lnTo>
                  <a:pt x="82" y="8"/>
                </a:lnTo>
                <a:lnTo>
                  <a:pt x="49" y="19"/>
                </a:lnTo>
                <a:lnTo>
                  <a:pt x="82" y="14"/>
                </a:lnTo>
                <a:lnTo>
                  <a:pt x="42" y="24"/>
                </a:lnTo>
                <a:lnTo>
                  <a:pt x="82" y="19"/>
                </a:lnTo>
                <a:lnTo>
                  <a:pt x="33" y="31"/>
                </a:lnTo>
                <a:lnTo>
                  <a:pt x="83" y="20"/>
                </a:lnTo>
                <a:lnTo>
                  <a:pt x="33" y="41"/>
                </a:lnTo>
                <a:lnTo>
                  <a:pt x="83" y="26"/>
                </a:lnTo>
                <a:lnTo>
                  <a:pt x="49" y="42"/>
                </a:lnTo>
                <a:lnTo>
                  <a:pt x="83" y="31"/>
                </a:lnTo>
                <a:lnTo>
                  <a:pt x="91" y="27"/>
                </a:lnTo>
                <a:lnTo>
                  <a:pt x="100" y="27"/>
                </a:lnTo>
                <a:close/>
              </a:path>
            </a:pathLst>
          </a:custGeom>
          <a:solidFill>
            <a:srgbClr val="5A5A5A"/>
          </a:solidFill>
          <a:ln w="12700">
            <a:solidFill>
              <a:srgbClr val="5A5A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2" name="Freeform 18">
            <a:extLst>
              <a:ext uri="{FF2B5EF4-FFF2-40B4-BE49-F238E27FC236}">
                <a16:creationId xmlns:a16="http://schemas.microsoft.com/office/drawing/2014/main" id="{033A3473-78D4-4B51-AD9A-C869D834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2093913"/>
            <a:ext cx="649287" cy="217487"/>
          </a:xfrm>
          <a:custGeom>
            <a:avLst/>
            <a:gdLst>
              <a:gd name="T0" fmla="*/ 463 w 463"/>
              <a:gd name="T1" fmla="*/ 88 h 156"/>
              <a:gd name="T2" fmla="*/ 395 w 463"/>
              <a:gd name="T3" fmla="*/ 40 h 156"/>
              <a:gd name="T4" fmla="*/ 368 w 463"/>
              <a:gd name="T5" fmla="*/ 13 h 156"/>
              <a:gd name="T6" fmla="*/ 390 w 463"/>
              <a:gd name="T7" fmla="*/ 46 h 156"/>
              <a:gd name="T8" fmla="*/ 351 w 463"/>
              <a:gd name="T9" fmla="*/ 8 h 156"/>
              <a:gd name="T10" fmla="*/ 363 w 463"/>
              <a:gd name="T11" fmla="*/ 34 h 156"/>
              <a:gd name="T12" fmla="*/ 316 w 463"/>
              <a:gd name="T13" fmla="*/ 4 h 156"/>
              <a:gd name="T14" fmla="*/ 344 w 463"/>
              <a:gd name="T15" fmla="*/ 37 h 156"/>
              <a:gd name="T16" fmla="*/ 299 w 463"/>
              <a:gd name="T17" fmla="*/ 4 h 156"/>
              <a:gd name="T18" fmla="*/ 323 w 463"/>
              <a:gd name="T19" fmla="*/ 34 h 156"/>
              <a:gd name="T20" fmla="*/ 282 w 463"/>
              <a:gd name="T21" fmla="*/ 8 h 156"/>
              <a:gd name="T22" fmla="*/ 314 w 463"/>
              <a:gd name="T23" fmla="*/ 37 h 156"/>
              <a:gd name="T24" fmla="*/ 266 w 463"/>
              <a:gd name="T25" fmla="*/ 8 h 156"/>
              <a:gd name="T26" fmla="*/ 292 w 463"/>
              <a:gd name="T27" fmla="*/ 40 h 156"/>
              <a:gd name="T28" fmla="*/ 251 w 463"/>
              <a:gd name="T29" fmla="*/ 8 h 156"/>
              <a:gd name="T30" fmla="*/ 273 w 463"/>
              <a:gd name="T31" fmla="*/ 41 h 156"/>
              <a:gd name="T32" fmla="*/ 225 w 463"/>
              <a:gd name="T33" fmla="*/ 11 h 156"/>
              <a:gd name="T34" fmla="*/ 259 w 463"/>
              <a:gd name="T35" fmla="*/ 43 h 156"/>
              <a:gd name="T36" fmla="*/ 208 w 463"/>
              <a:gd name="T37" fmla="*/ 20 h 156"/>
              <a:gd name="T38" fmla="*/ 241 w 463"/>
              <a:gd name="T39" fmla="*/ 48 h 156"/>
              <a:gd name="T40" fmla="*/ 175 w 463"/>
              <a:gd name="T41" fmla="*/ 25 h 156"/>
              <a:gd name="T42" fmla="*/ 217 w 463"/>
              <a:gd name="T43" fmla="*/ 55 h 156"/>
              <a:gd name="T44" fmla="*/ 166 w 463"/>
              <a:gd name="T45" fmla="*/ 30 h 156"/>
              <a:gd name="T46" fmla="*/ 196 w 463"/>
              <a:gd name="T47" fmla="*/ 58 h 156"/>
              <a:gd name="T48" fmla="*/ 142 w 463"/>
              <a:gd name="T49" fmla="*/ 40 h 156"/>
              <a:gd name="T50" fmla="*/ 175 w 463"/>
              <a:gd name="T51" fmla="*/ 65 h 156"/>
              <a:gd name="T52" fmla="*/ 114 w 463"/>
              <a:gd name="T53" fmla="*/ 48 h 156"/>
              <a:gd name="T54" fmla="*/ 163 w 463"/>
              <a:gd name="T55" fmla="*/ 71 h 156"/>
              <a:gd name="T56" fmla="*/ 101 w 463"/>
              <a:gd name="T57" fmla="*/ 55 h 156"/>
              <a:gd name="T58" fmla="*/ 142 w 463"/>
              <a:gd name="T59" fmla="*/ 75 h 156"/>
              <a:gd name="T60" fmla="*/ 85 w 463"/>
              <a:gd name="T61" fmla="*/ 61 h 156"/>
              <a:gd name="T62" fmla="*/ 128 w 463"/>
              <a:gd name="T63" fmla="*/ 84 h 156"/>
              <a:gd name="T64" fmla="*/ 61 w 463"/>
              <a:gd name="T65" fmla="*/ 71 h 156"/>
              <a:gd name="T66" fmla="*/ 109 w 463"/>
              <a:gd name="T67" fmla="*/ 94 h 156"/>
              <a:gd name="T68" fmla="*/ 40 w 463"/>
              <a:gd name="T69" fmla="*/ 81 h 156"/>
              <a:gd name="T70" fmla="*/ 81 w 463"/>
              <a:gd name="T71" fmla="*/ 96 h 156"/>
              <a:gd name="T72" fmla="*/ 9 w 463"/>
              <a:gd name="T73" fmla="*/ 150 h 156"/>
              <a:gd name="T74" fmla="*/ 200 w 463"/>
              <a:gd name="T75" fmla="*/ 67 h 156"/>
              <a:gd name="T76" fmla="*/ 296 w 463"/>
              <a:gd name="T77" fmla="*/ 46 h 156"/>
              <a:gd name="T78" fmla="*/ 360 w 463"/>
              <a:gd name="T79" fmla="*/ 43 h 156"/>
              <a:gd name="T80" fmla="*/ 408 w 463"/>
              <a:gd name="T81" fmla="*/ 55 h 156"/>
              <a:gd name="T82" fmla="*/ 463 w 463"/>
              <a:gd name="T83" fmla="*/ 8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63" h="156">
                <a:moveTo>
                  <a:pt x="463" y="88"/>
                </a:moveTo>
                <a:cubicBezTo>
                  <a:pt x="463" y="88"/>
                  <a:pt x="395" y="38"/>
                  <a:pt x="395" y="40"/>
                </a:cubicBezTo>
                <a:cubicBezTo>
                  <a:pt x="396" y="28"/>
                  <a:pt x="372" y="9"/>
                  <a:pt x="368" y="13"/>
                </a:cubicBezTo>
                <a:cubicBezTo>
                  <a:pt x="368" y="15"/>
                  <a:pt x="393" y="42"/>
                  <a:pt x="390" y="46"/>
                </a:cubicBezTo>
                <a:cubicBezTo>
                  <a:pt x="386" y="51"/>
                  <a:pt x="353" y="4"/>
                  <a:pt x="351" y="8"/>
                </a:cubicBezTo>
                <a:cubicBezTo>
                  <a:pt x="348" y="11"/>
                  <a:pt x="367" y="30"/>
                  <a:pt x="363" y="34"/>
                </a:cubicBezTo>
                <a:cubicBezTo>
                  <a:pt x="362" y="38"/>
                  <a:pt x="323" y="1"/>
                  <a:pt x="316" y="4"/>
                </a:cubicBezTo>
                <a:cubicBezTo>
                  <a:pt x="314" y="7"/>
                  <a:pt x="348" y="33"/>
                  <a:pt x="344" y="37"/>
                </a:cubicBezTo>
                <a:cubicBezTo>
                  <a:pt x="339" y="41"/>
                  <a:pt x="301" y="0"/>
                  <a:pt x="299" y="4"/>
                </a:cubicBezTo>
                <a:cubicBezTo>
                  <a:pt x="295" y="8"/>
                  <a:pt x="328" y="30"/>
                  <a:pt x="323" y="34"/>
                </a:cubicBezTo>
                <a:cubicBezTo>
                  <a:pt x="318" y="38"/>
                  <a:pt x="285" y="7"/>
                  <a:pt x="282" y="8"/>
                </a:cubicBezTo>
                <a:cubicBezTo>
                  <a:pt x="281" y="11"/>
                  <a:pt x="315" y="33"/>
                  <a:pt x="314" y="37"/>
                </a:cubicBezTo>
                <a:cubicBezTo>
                  <a:pt x="309" y="42"/>
                  <a:pt x="273" y="4"/>
                  <a:pt x="266" y="8"/>
                </a:cubicBezTo>
                <a:cubicBezTo>
                  <a:pt x="265" y="11"/>
                  <a:pt x="294" y="34"/>
                  <a:pt x="292" y="40"/>
                </a:cubicBezTo>
                <a:cubicBezTo>
                  <a:pt x="285" y="43"/>
                  <a:pt x="251" y="7"/>
                  <a:pt x="251" y="8"/>
                </a:cubicBezTo>
                <a:cubicBezTo>
                  <a:pt x="251" y="9"/>
                  <a:pt x="273" y="41"/>
                  <a:pt x="273" y="41"/>
                </a:cubicBezTo>
                <a:cubicBezTo>
                  <a:pt x="273" y="41"/>
                  <a:pt x="228" y="8"/>
                  <a:pt x="225" y="11"/>
                </a:cubicBezTo>
                <a:cubicBezTo>
                  <a:pt x="224" y="13"/>
                  <a:pt x="260" y="40"/>
                  <a:pt x="259" y="43"/>
                </a:cubicBezTo>
                <a:cubicBezTo>
                  <a:pt x="252" y="48"/>
                  <a:pt x="210" y="13"/>
                  <a:pt x="208" y="20"/>
                </a:cubicBezTo>
                <a:cubicBezTo>
                  <a:pt x="206" y="23"/>
                  <a:pt x="241" y="43"/>
                  <a:pt x="241" y="48"/>
                </a:cubicBezTo>
                <a:cubicBezTo>
                  <a:pt x="234" y="51"/>
                  <a:pt x="176" y="25"/>
                  <a:pt x="175" y="25"/>
                </a:cubicBezTo>
                <a:cubicBezTo>
                  <a:pt x="175" y="30"/>
                  <a:pt x="219" y="51"/>
                  <a:pt x="217" y="55"/>
                </a:cubicBezTo>
                <a:cubicBezTo>
                  <a:pt x="216" y="61"/>
                  <a:pt x="168" y="25"/>
                  <a:pt x="166" y="30"/>
                </a:cubicBezTo>
                <a:cubicBezTo>
                  <a:pt x="166" y="34"/>
                  <a:pt x="199" y="55"/>
                  <a:pt x="196" y="58"/>
                </a:cubicBezTo>
                <a:cubicBezTo>
                  <a:pt x="194" y="63"/>
                  <a:pt x="146" y="34"/>
                  <a:pt x="142" y="40"/>
                </a:cubicBezTo>
                <a:cubicBezTo>
                  <a:pt x="141" y="41"/>
                  <a:pt x="177" y="63"/>
                  <a:pt x="175" y="65"/>
                </a:cubicBezTo>
                <a:cubicBezTo>
                  <a:pt x="172" y="70"/>
                  <a:pt x="119" y="42"/>
                  <a:pt x="114" y="48"/>
                </a:cubicBezTo>
                <a:cubicBezTo>
                  <a:pt x="114" y="51"/>
                  <a:pt x="166" y="70"/>
                  <a:pt x="163" y="71"/>
                </a:cubicBezTo>
                <a:cubicBezTo>
                  <a:pt x="157" y="81"/>
                  <a:pt x="103" y="51"/>
                  <a:pt x="101" y="55"/>
                </a:cubicBezTo>
                <a:cubicBezTo>
                  <a:pt x="100" y="58"/>
                  <a:pt x="145" y="71"/>
                  <a:pt x="142" y="75"/>
                </a:cubicBezTo>
                <a:cubicBezTo>
                  <a:pt x="142" y="79"/>
                  <a:pt x="86" y="58"/>
                  <a:pt x="85" y="61"/>
                </a:cubicBezTo>
                <a:cubicBezTo>
                  <a:pt x="82" y="65"/>
                  <a:pt x="130" y="82"/>
                  <a:pt x="128" y="84"/>
                </a:cubicBezTo>
                <a:cubicBezTo>
                  <a:pt x="125" y="91"/>
                  <a:pt x="66" y="65"/>
                  <a:pt x="61" y="71"/>
                </a:cubicBezTo>
                <a:cubicBezTo>
                  <a:pt x="58" y="73"/>
                  <a:pt x="109" y="93"/>
                  <a:pt x="109" y="94"/>
                </a:cubicBezTo>
                <a:cubicBezTo>
                  <a:pt x="106" y="96"/>
                  <a:pt x="43" y="79"/>
                  <a:pt x="40" y="81"/>
                </a:cubicBezTo>
                <a:cubicBezTo>
                  <a:pt x="37" y="84"/>
                  <a:pt x="72" y="94"/>
                  <a:pt x="81" y="96"/>
                </a:cubicBezTo>
                <a:cubicBezTo>
                  <a:pt x="88" y="102"/>
                  <a:pt x="0" y="156"/>
                  <a:pt x="9" y="150"/>
                </a:cubicBezTo>
                <a:cubicBezTo>
                  <a:pt x="44" y="128"/>
                  <a:pt x="163" y="81"/>
                  <a:pt x="200" y="67"/>
                </a:cubicBezTo>
                <a:cubicBezTo>
                  <a:pt x="229" y="61"/>
                  <a:pt x="266" y="48"/>
                  <a:pt x="296" y="46"/>
                </a:cubicBezTo>
                <a:cubicBezTo>
                  <a:pt x="306" y="43"/>
                  <a:pt x="348" y="41"/>
                  <a:pt x="360" y="43"/>
                </a:cubicBezTo>
                <a:cubicBezTo>
                  <a:pt x="371" y="43"/>
                  <a:pt x="408" y="55"/>
                  <a:pt x="408" y="55"/>
                </a:cubicBezTo>
                <a:cubicBezTo>
                  <a:pt x="408" y="55"/>
                  <a:pt x="463" y="88"/>
                  <a:pt x="463" y="88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3" name="Freeform 19">
            <a:extLst>
              <a:ext uri="{FF2B5EF4-FFF2-40B4-BE49-F238E27FC236}">
                <a16:creationId xmlns:a16="http://schemas.microsoft.com/office/drawing/2014/main" id="{591A403F-E5F1-4E0A-8F07-6ED28D955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2236788"/>
            <a:ext cx="595313" cy="331787"/>
          </a:xfrm>
          <a:custGeom>
            <a:avLst/>
            <a:gdLst>
              <a:gd name="T0" fmla="*/ 201 w 425"/>
              <a:gd name="T1" fmla="*/ 188 h 237"/>
              <a:gd name="T2" fmla="*/ 241 w 425"/>
              <a:gd name="T3" fmla="*/ 194 h 237"/>
              <a:gd name="T4" fmla="*/ 259 w 425"/>
              <a:gd name="T5" fmla="*/ 237 h 237"/>
              <a:gd name="T6" fmla="*/ 349 w 425"/>
              <a:gd name="T7" fmla="*/ 191 h 237"/>
              <a:gd name="T8" fmla="*/ 425 w 425"/>
              <a:gd name="T9" fmla="*/ 175 h 237"/>
              <a:gd name="T10" fmla="*/ 364 w 425"/>
              <a:gd name="T11" fmla="*/ 22 h 237"/>
              <a:gd name="T12" fmla="*/ 327 w 425"/>
              <a:gd name="T13" fmla="*/ 69 h 237"/>
              <a:gd name="T14" fmla="*/ 348 w 425"/>
              <a:gd name="T15" fmla="*/ 168 h 237"/>
              <a:gd name="T16" fmla="*/ 189 w 425"/>
              <a:gd name="T17" fmla="*/ 163 h 237"/>
              <a:gd name="T18" fmla="*/ 201 w 425"/>
              <a:gd name="T19" fmla="*/ 18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5" h="237">
                <a:moveTo>
                  <a:pt x="201" y="188"/>
                </a:moveTo>
                <a:cubicBezTo>
                  <a:pt x="206" y="188"/>
                  <a:pt x="227" y="184"/>
                  <a:pt x="241" y="194"/>
                </a:cubicBezTo>
                <a:cubicBezTo>
                  <a:pt x="259" y="207"/>
                  <a:pt x="251" y="237"/>
                  <a:pt x="259" y="237"/>
                </a:cubicBezTo>
                <a:cubicBezTo>
                  <a:pt x="308" y="237"/>
                  <a:pt x="299" y="180"/>
                  <a:pt x="349" y="191"/>
                </a:cubicBezTo>
                <a:cubicBezTo>
                  <a:pt x="374" y="197"/>
                  <a:pt x="425" y="175"/>
                  <a:pt x="425" y="175"/>
                </a:cubicBezTo>
                <a:cubicBezTo>
                  <a:pt x="425" y="175"/>
                  <a:pt x="308" y="176"/>
                  <a:pt x="364" y="22"/>
                </a:cubicBezTo>
                <a:cubicBezTo>
                  <a:pt x="374" y="0"/>
                  <a:pt x="360" y="14"/>
                  <a:pt x="327" y="69"/>
                </a:cubicBezTo>
                <a:cubicBezTo>
                  <a:pt x="323" y="74"/>
                  <a:pt x="304" y="158"/>
                  <a:pt x="348" y="168"/>
                </a:cubicBezTo>
                <a:cubicBezTo>
                  <a:pt x="380" y="168"/>
                  <a:pt x="191" y="168"/>
                  <a:pt x="189" y="163"/>
                </a:cubicBezTo>
                <a:cubicBezTo>
                  <a:pt x="57" y="130"/>
                  <a:pt x="0" y="96"/>
                  <a:pt x="201" y="188"/>
                </a:cubicBezTo>
                <a:close/>
              </a:path>
            </a:pathLst>
          </a:custGeom>
          <a:solidFill>
            <a:srgbClr val="A0A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4" name="Freeform 20">
            <a:extLst>
              <a:ext uri="{FF2B5EF4-FFF2-40B4-BE49-F238E27FC236}">
                <a16:creationId xmlns:a16="http://schemas.microsoft.com/office/drawing/2014/main" id="{B65287D1-1AE0-42EA-BC9E-F7B7FA40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236788"/>
            <a:ext cx="128588" cy="254000"/>
          </a:xfrm>
          <a:custGeom>
            <a:avLst/>
            <a:gdLst>
              <a:gd name="T0" fmla="*/ 27 w 92"/>
              <a:gd name="T1" fmla="*/ 48 h 182"/>
              <a:gd name="T2" fmla="*/ 16 w 92"/>
              <a:gd name="T3" fmla="*/ 97 h 182"/>
              <a:gd name="T4" fmla="*/ 31 w 92"/>
              <a:gd name="T5" fmla="*/ 144 h 182"/>
              <a:gd name="T6" fmla="*/ 65 w 92"/>
              <a:gd name="T7" fmla="*/ 169 h 182"/>
              <a:gd name="T8" fmla="*/ 92 w 92"/>
              <a:gd name="T9" fmla="*/ 170 h 182"/>
              <a:gd name="T10" fmla="*/ 46 w 92"/>
              <a:gd name="T11" fmla="*/ 177 h 182"/>
              <a:gd name="T12" fmla="*/ 11 w 92"/>
              <a:gd name="T13" fmla="*/ 148 h 182"/>
              <a:gd name="T14" fmla="*/ 0 w 92"/>
              <a:gd name="T15" fmla="*/ 99 h 182"/>
              <a:gd name="T16" fmla="*/ 38 w 92"/>
              <a:gd name="T17" fmla="*/ 0 h 182"/>
              <a:gd name="T18" fmla="*/ 27 w 92"/>
              <a:gd name="T19" fmla="*/ 37 h 182"/>
              <a:gd name="T20" fmla="*/ 27 w 92"/>
              <a:gd name="T21" fmla="*/ 4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182">
                <a:moveTo>
                  <a:pt x="27" y="48"/>
                </a:moveTo>
                <a:cubicBezTo>
                  <a:pt x="27" y="48"/>
                  <a:pt x="16" y="84"/>
                  <a:pt x="16" y="97"/>
                </a:cubicBezTo>
                <a:cubicBezTo>
                  <a:pt x="16" y="109"/>
                  <a:pt x="24" y="134"/>
                  <a:pt x="31" y="144"/>
                </a:cubicBezTo>
                <a:cubicBezTo>
                  <a:pt x="38" y="153"/>
                  <a:pt x="56" y="164"/>
                  <a:pt x="65" y="169"/>
                </a:cubicBezTo>
                <a:cubicBezTo>
                  <a:pt x="67" y="170"/>
                  <a:pt x="92" y="169"/>
                  <a:pt x="92" y="170"/>
                </a:cubicBezTo>
                <a:cubicBezTo>
                  <a:pt x="92" y="176"/>
                  <a:pt x="54" y="182"/>
                  <a:pt x="46" y="177"/>
                </a:cubicBezTo>
                <a:cubicBezTo>
                  <a:pt x="38" y="176"/>
                  <a:pt x="17" y="154"/>
                  <a:pt x="11" y="148"/>
                </a:cubicBezTo>
                <a:cubicBezTo>
                  <a:pt x="6" y="136"/>
                  <a:pt x="1" y="112"/>
                  <a:pt x="0" y="99"/>
                </a:cubicBezTo>
                <a:cubicBezTo>
                  <a:pt x="0" y="73"/>
                  <a:pt x="34" y="0"/>
                  <a:pt x="38" y="0"/>
                </a:cubicBezTo>
                <a:cubicBezTo>
                  <a:pt x="41" y="0"/>
                  <a:pt x="27" y="37"/>
                  <a:pt x="27" y="37"/>
                </a:cubicBezTo>
                <a:cubicBezTo>
                  <a:pt x="24" y="41"/>
                  <a:pt x="27" y="47"/>
                  <a:pt x="27" y="48"/>
                </a:cubicBezTo>
                <a:close/>
              </a:path>
            </a:pathLst>
          </a:custGeom>
          <a:solidFill>
            <a:srgbClr val="464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5" name="Freeform 21">
            <a:extLst>
              <a:ext uri="{FF2B5EF4-FFF2-40B4-BE49-F238E27FC236}">
                <a16:creationId xmlns:a16="http://schemas.microsoft.com/office/drawing/2014/main" id="{18B281AE-7424-4274-813E-28F02544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2184400"/>
            <a:ext cx="633413" cy="161925"/>
          </a:xfrm>
          <a:custGeom>
            <a:avLst/>
            <a:gdLst>
              <a:gd name="T0" fmla="*/ 304 w 452"/>
              <a:gd name="T1" fmla="*/ 0 h 116"/>
              <a:gd name="T2" fmla="*/ 204 w 452"/>
              <a:gd name="T3" fmla="*/ 23 h 116"/>
              <a:gd name="T4" fmla="*/ 268 w 452"/>
              <a:gd name="T5" fmla="*/ 31 h 116"/>
              <a:gd name="T6" fmla="*/ 208 w 452"/>
              <a:gd name="T7" fmla="*/ 45 h 116"/>
              <a:gd name="T8" fmla="*/ 99 w 452"/>
              <a:gd name="T9" fmla="*/ 85 h 116"/>
              <a:gd name="T10" fmla="*/ 8 w 452"/>
              <a:gd name="T11" fmla="*/ 101 h 116"/>
              <a:gd name="T12" fmla="*/ 7 w 452"/>
              <a:gd name="T13" fmla="*/ 112 h 116"/>
              <a:gd name="T14" fmla="*/ 101 w 452"/>
              <a:gd name="T15" fmla="*/ 112 h 116"/>
              <a:gd name="T16" fmla="*/ 171 w 452"/>
              <a:gd name="T17" fmla="*/ 99 h 116"/>
              <a:gd name="T18" fmla="*/ 231 w 452"/>
              <a:gd name="T19" fmla="*/ 78 h 116"/>
              <a:gd name="T20" fmla="*/ 300 w 452"/>
              <a:gd name="T21" fmla="*/ 52 h 116"/>
              <a:gd name="T22" fmla="*/ 352 w 452"/>
              <a:gd name="T23" fmla="*/ 47 h 116"/>
              <a:gd name="T24" fmla="*/ 370 w 452"/>
              <a:gd name="T25" fmla="*/ 66 h 116"/>
              <a:gd name="T26" fmla="*/ 392 w 452"/>
              <a:gd name="T27" fmla="*/ 43 h 116"/>
              <a:gd name="T28" fmla="*/ 438 w 452"/>
              <a:gd name="T29" fmla="*/ 55 h 116"/>
              <a:gd name="T30" fmla="*/ 394 w 452"/>
              <a:gd name="T31" fmla="*/ 16 h 116"/>
              <a:gd name="T32" fmla="*/ 304 w 452"/>
              <a:gd name="T3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2" h="116">
                <a:moveTo>
                  <a:pt x="304" y="0"/>
                </a:moveTo>
                <a:cubicBezTo>
                  <a:pt x="300" y="0"/>
                  <a:pt x="204" y="19"/>
                  <a:pt x="204" y="23"/>
                </a:cubicBezTo>
                <a:cubicBezTo>
                  <a:pt x="207" y="28"/>
                  <a:pt x="268" y="29"/>
                  <a:pt x="268" y="31"/>
                </a:cubicBezTo>
                <a:cubicBezTo>
                  <a:pt x="271" y="37"/>
                  <a:pt x="249" y="43"/>
                  <a:pt x="208" y="45"/>
                </a:cubicBezTo>
                <a:cubicBezTo>
                  <a:pt x="194" y="45"/>
                  <a:pt x="165" y="80"/>
                  <a:pt x="99" y="85"/>
                </a:cubicBezTo>
                <a:cubicBezTo>
                  <a:pt x="84" y="87"/>
                  <a:pt x="8" y="97"/>
                  <a:pt x="8" y="101"/>
                </a:cubicBezTo>
                <a:cubicBezTo>
                  <a:pt x="7" y="107"/>
                  <a:pt x="0" y="112"/>
                  <a:pt x="7" y="112"/>
                </a:cubicBezTo>
                <a:cubicBezTo>
                  <a:pt x="28" y="116"/>
                  <a:pt x="76" y="112"/>
                  <a:pt x="101" y="112"/>
                </a:cubicBezTo>
                <a:cubicBezTo>
                  <a:pt x="112" y="112"/>
                  <a:pt x="158" y="99"/>
                  <a:pt x="171" y="99"/>
                </a:cubicBezTo>
                <a:cubicBezTo>
                  <a:pt x="185" y="97"/>
                  <a:pt x="216" y="84"/>
                  <a:pt x="231" y="78"/>
                </a:cubicBezTo>
                <a:cubicBezTo>
                  <a:pt x="246" y="69"/>
                  <a:pt x="281" y="57"/>
                  <a:pt x="300" y="52"/>
                </a:cubicBezTo>
                <a:cubicBezTo>
                  <a:pt x="311" y="49"/>
                  <a:pt x="340" y="45"/>
                  <a:pt x="352" y="47"/>
                </a:cubicBezTo>
                <a:cubicBezTo>
                  <a:pt x="358" y="49"/>
                  <a:pt x="366" y="60"/>
                  <a:pt x="370" y="66"/>
                </a:cubicBezTo>
                <a:cubicBezTo>
                  <a:pt x="371" y="59"/>
                  <a:pt x="392" y="45"/>
                  <a:pt x="392" y="43"/>
                </a:cubicBezTo>
                <a:cubicBezTo>
                  <a:pt x="403" y="43"/>
                  <a:pt x="432" y="55"/>
                  <a:pt x="438" y="55"/>
                </a:cubicBezTo>
                <a:cubicBezTo>
                  <a:pt x="452" y="55"/>
                  <a:pt x="404" y="17"/>
                  <a:pt x="394" y="16"/>
                </a:cubicBezTo>
                <a:cubicBezTo>
                  <a:pt x="331" y="0"/>
                  <a:pt x="326" y="0"/>
                  <a:pt x="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6" name="Freeform 22">
            <a:extLst>
              <a:ext uri="{FF2B5EF4-FFF2-40B4-BE49-F238E27FC236}">
                <a16:creationId xmlns:a16="http://schemas.microsoft.com/office/drawing/2014/main" id="{93531E7B-1C60-430A-8713-FCA047B9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2354263"/>
            <a:ext cx="525462" cy="136525"/>
          </a:xfrm>
          <a:custGeom>
            <a:avLst/>
            <a:gdLst>
              <a:gd name="T0" fmla="*/ 5 w 375"/>
              <a:gd name="T1" fmla="*/ 9 h 98"/>
              <a:gd name="T2" fmla="*/ 4 w 375"/>
              <a:gd name="T3" fmla="*/ 9 h 98"/>
              <a:gd name="T4" fmla="*/ 24 w 375"/>
              <a:gd name="T5" fmla="*/ 4 h 98"/>
              <a:gd name="T6" fmla="*/ 131 w 375"/>
              <a:gd name="T7" fmla="*/ 54 h 98"/>
              <a:gd name="T8" fmla="*/ 212 w 375"/>
              <a:gd name="T9" fmla="*/ 92 h 98"/>
              <a:gd name="T10" fmla="*/ 278 w 375"/>
              <a:gd name="T11" fmla="*/ 97 h 98"/>
              <a:gd name="T12" fmla="*/ 361 w 375"/>
              <a:gd name="T13" fmla="*/ 92 h 98"/>
              <a:gd name="T14" fmla="*/ 293 w 375"/>
              <a:gd name="T15" fmla="*/ 80 h 98"/>
              <a:gd name="T16" fmla="*/ 195 w 375"/>
              <a:gd name="T17" fmla="*/ 68 h 98"/>
              <a:gd name="T18" fmla="*/ 86 w 375"/>
              <a:gd name="T19" fmla="*/ 28 h 98"/>
              <a:gd name="T20" fmla="*/ 0 w 375"/>
              <a:gd name="T21" fmla="*/ 4 h 98"/>
              <a:gd name="T22" fmla="*/ 5 w 375"/>
              <a:gd name="T23" fmla="*/ 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5" h="98">
                <a:moveTo>
                  <a:pt x="5" y="9"/>
                </a:moveTo>
                <a:cubicBezTo>
                  <a:pt x="5" y="9"/>
                  <a:pt x="4" y="9"/>
                  <a:pt x="4" y="9"/>
                </a:cubicBezTo>
                <a:cubicBezTo>
                  <a:pt x="21" y="13"/>
                  <a:pt x="9" y="0"/>
                  <a:pt x="24" y="4"/>
                </a:cubicBezTo>
                <a:cubicBezTo>
                  <a:pt x="39" y="9"/>
                  <a:pt x="116" y="48"/>
                  <a:pt x="131" y="54"/>
                </a:cubicBezTo>
                <a:cubicBezTo>
                  <a:pt x="150" y="60"/>
                  <a:pt x="192" y="85"/>
                  <a:pt x="212" y="92"/>
                </a:cubicBezTo>
                <a:cubicBezTo>
                  <a:pt x="225" y="92"/>
                  <a:pt x="242" y="93"/>
                  <a:pt x="278" y="97"/>
                </a:cubicBezTo>
                <a:cubicBezTo>
                  <a:pt x="305" y="98"/>
                  <a:pt x="349" y="92"/>
                  <a:pt x="361" y="92"/>
                </a:cubicBezTo>
                <a:cubicBezTo>
                  <a:pt x="375" y="92"/>
                  <a:pt x="296" y="75"/>
                  <a:pt x="293" y="80"/>
                </a:cubicBezTo>
                <a:cubicBezTo>
                  <a:pt x="283" y="86"/>
                  <a:pt x="206" y="69"/>
                  <a:pt x="195" y="68"/>
                </a:cubicBezTo>
                <a:cubicBezTo>
                  <a:pt x="148" y="59"/>
                  <a:pt x="131" y="43"/>
                  <a:pt x="86" y="28"/>
                </a:cubicBezTo>
                <a:cubicBezTo>
                  <a:pt x="64" y="25"/>
                  <a:pt x="0" y="4"/>
                  <a:pt x="0" y="4"/>
                </a:cubicBezTo>
                <a:cubicBezTo>
                  <a:pt x="0" y="4"/>
                  <a:pt x="4" y="6"/>
                  <a:pt x="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7" name="Freeform 23">
            <a:extLst>
              <a:ext uri="{FF2B5EF4-FFF2-40B4-BE49-F238E27FC236}">
                <a16:creationId xmlns:a16="http://schemas.microsoft.com/office/drawing/2014/main" id="{4D6F4C54-9599-4511-8570-6DEEF7FE0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390775"/>
            <a:ext cx="379412" cy="184150"/>
          </a:xfrm>
          <a:custGeom>
            <a:avLst/>
            <a:gdLst>
              <a:gd name="T0" fmla="*/ 251 w 271"/>
              <a:gd name="T1" fmla="*/ 27 h 131"/>
              <a:gd name="T2" fmla="*/ 214 w 271"/>
              <a:gd name="T3" fmla="*/ 59 h 131"/>
              <a:gd name="T4" fmla="*/ 178 w 271"/>
              <a:gd name="T5" fmla="*/ 74 h 131"/>
              <a:gd name="T6" fmla="*/ 100 w 271"/>
              <a:gd name="T7" fmla="*/ 81 h 131"/>
              <a:gd name="T8" fmla="*/ 81 w 271"/>
              <a:gd name="T9" fmla="*/ 78 h 131"/>
              <a:gd name="T10" fmla="*/ 39 w 271"/>
              <a:gd name="T11" fmla="*/ 123 h 131"/>
              <a:gd name="T12" fmla="*/ 6 w 271"/>
              <a:gd name="T13" fmla="*/ 128 h 131"/>
              <a:gd name="T14" fmla="*/ 14 w 271"/>
              <a:gd name="T15" fmla="*/ 126 h 131"/>
              <a:gd name="T16" fmla="*/ 43 w 271"/>
              <a:gd name="T17" fmla="*/ 107 h 131"/>
              <a:gd name="T18" fmla="*/ 63 w 271"/>
              <a:gd name="T19" fmla="*/ 81 h 131"/>
              <a:gd name="T20" fmla="*/ 46 w 271"/>
              <a:gd name="T21" fmla="*/ 95 h 131"/>
              <a:gd name="T22" fmla="*/ 14 w 271"/>
              <a:gd name="T23" fmla="*/ 117 h 131"/>
              <a:gd name="T24" fmla="*/ 5 w 271"/>
              <a:gd name="T25" fmla="*/ 121 h 131"/>
              <a:gd name="T26" fmla="*/ 34 w 271"/>
              <a:gd name="T27" fmla="*/ 95 h 131"/>
              <a:gd name="T28" fmla="*/ 46 w 271"/>
              <a:gd name="T29" fmla="*/ 84 h 131"/>
              <a:gd name="T30" fmla="*/ 19 w 271"/>
              <a:gd name="T31" fmla="*/ 103 h 131"/>
              <a:gd name="T32" fmla="*/ 0 w 271"/>
              <a:gd name="T33" fmla="*/ 107 h 131"/>
              <a:gd name="T34" fmla="*/ 34 w 271"/>
              <a:gd name="T35" fmla="*/ 84 h 131"/>
              <a:gd name="T36" fmla="*/ 0 w 271"/>
              <a:gd name="T37" fmla="*/ 95 h 131"/>
              <a:gd name="T38" fmla="*/ 13 w 271"/>
              <a:gd name="T39" fmla="*/ 81 h 131"/>
              <a:gd name="T40" fmla="*/ 36 w 271"/>
              <a:gd name="T41" fmla="*/ 81 h 131"/>
              <a:gd name="T42" fmla="*/ 102 w 271"/>
              <a:gd name="T43" fmla="*/ 74 h 131"/>
              <a:gd name="T44" fmla="*/ 148 w 271"/>
              <a:gd name="T45" fmla="*/ 65 h 131"/>
              <a:gd name="T46" fmla="*/ 203 w 271"/>
              <a:gd name="T47" fmla="*/ 58 h 131"/>
              <a:gd name="T48" fmla="*/ 243 w 271"/>
              <a:gd name="T49" fmla="*/ 23 h 131"/>
              <a:gd name="T50" fmla="*/ 271 w 271"/>
              <a:gd name="T51" fmla="*/ 0 h 131"/>
              <a:gd name="T52" fmla="*/ 251 w 271"/>
              <a:gd name="T53" fmla="*/ 27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131">
                <a:moveTo>
                  <a:pt x="251" y="27"/>
                </a:moveTo>
                <a:cubicBezTo>
                  <a:pt x="251" y="27"/>
                  <a:pt x="232" y="46"/>
                  <a:pt x="214" y="59"/>
                </a:cubicBezTo>
                <a:cubicBezTo>
                  <a:pt x="206" y="65"/>
                  <a:pt x="187" y="72"/>
                  <a:pt x="178" y="74"/>
                </a:cubicBezTo>
                <a:cubicBezTo>
                  <a:pt x="159" y="81"/>
                  <a:pt x="119" y="81"/>
                  <a:pt x="100" y="81"/>
                </a:cubicBezTo>
                <a:cubicBezTo>
                  <a:pt x="93" y="81"/>
                  <a:pt x="86" y="78"/>
                  <a:pt x="81" y="78"/>
                </a:cubicBezTo>
                <a:cubicBezTo>
                  <a:pt x="68" y="84"/>
                  <a:pt x="51" y="117"/>
                  <a:pt x="39" y="123"/>
                </a:cubicBezTo>
                <a:cubicBezTo>
                  <a:pt x="32" y="127"/>
                  <a:pt x="9" y="131"/>
                  <a:pt x="6" y="128"/>
                </a:cubicBezTo>
                <a:cubicBezTo>
                  <a:pt x="6" y="127"/>
                  <a:pt x="13" y="127"/>
                  <a:pt x="14" y="126"/>
                </a:cubicBezTo>
                <a:cubicBezTo>
                  <a:pt x="21" y="122"/>
                  <a:pt x="39" y="111"/>
                  <a:pt x="43" y="107"/>
                </a:cubicBezTo>
                <a:cubicBezTo>
                  <a:pt x="50" y="103"/>
                  <a:pt x="63" y="84"/>
                  <a:pt x="63" y="81"/>
                </a:cubicBezTo>
                <a:cubicBezTo>
                  <a:pt x="58" y="81"/>
                  <a:pt x="51" y="89"/>
                  <a:pt x="46" y="95"/>
                </a:cubicBezTo>
                <a:cubicBezTo>
                  <a:pt x="39" y="101"/>
                  <a:pt x="21" y="111"/>
                  <a:pt x="14" y="117"/>
                </a:cubicBezTo>
                <a:cubicBezTo>
                  <a:pt x="13" y="117"/>
                  <a:pt x="5" y="122"/>
                  <a:pt x="5" y="121"/>
                </a:cubicBezTo>
                <a:cubicBezTo>
                  <a:pt x="3" y="117"/>
                  <a:pt x="25" y="101"/>
                  <a:pt x="34" y="95"/>
                </a:cubicBezTo>
                <a:cubicBezTo>
                  <a:pt x="36" y="89"/>
                  <a:pt x="46" y="84"/>
                  <a:pt x="46" y="84"/>
                </a:cubicBezTo>
                <a:cubicBezTo>
                  <a:pt x="46" y="84"/>
                  <a:pt x="25" y="100"/>
                  <a:pt x="19" y="103"/>
                </a:cubicBezTo>
                <a:cubicBezTo>
                  <a:pt x="15" y="104"/>
                  <a:pt x="0" y="107"/>
                  <a:pt x="0" y="107"/>
                </a:cubicBezTo>
                <a:cubicBezTo>
                  <a:pt x="0" y="104"/>
                  <a:pt x="34" y="85"/>
                  <a:pt x="34" y="84"/>
                </a:cubicBezTo>
                <a:cubicBezTo>
                  <a:pt x="32" y="81"/>
                  <a:pt x="5" y="100"/>
                  <a:pt x="0" y="95"/>
                </a:cubicBezTo>
                <a:cubicBezTo>
                  <a:pt x="0" y="94"/>
                  <a:pt x="9" y="84"/>
                  <a:pt x="13" y="81"/>
                </a:cubicBezTo>
                <a:cubicBezTo>
                  <a:pt x="18" y="78"/>
                  <a:pt x="30" y="81"/>
                  <a:pt x="36" y="81"/>
                </a:cubicBezTo>
                <a:cubicBezTo>
                  <a:pt x="51" y="81"/>
                  <a:pt x="86" y="76"/>
                  <a:pt x="102" y="74"/>
                </a:cubicBezTo>
                <a:cubicBezTo>
                  <a:pt x="119" y="72"/>
                  <a:pt x="133" y="65"/>
                  <a:pt x="148" y="65"/>
                </a:cubicBezTo>
                <a:cubicBezTo>
                  <a:pt x="154" y="61"/>
                  <a:pt x="192" y="65"/>
                  <a:pt x="203" y="58"/>
                </a:cubicBezTo>
                <a:cubicBezTo>
                  <a:pt x="210" y="53"/>
                  <a:pt x="236" y="30"/>
                  <a:pt x="243" y="23"/>
                </a:cubicBezTo>
                <a:cubicBezTo>
                  <a:pt x="255" y="16"/>
                  <a:pt x="271" y="0"/>
                  <a:pt x="271" y="0"/>
                </a:cubicBezTo>
                <a:cubicBezTo>
                  <a:pt x="271" y="1"/>
                  <a:pt x="253" y="27"/>
                  <a:pt x="251" y="27"/>
                </a:cubicBezTo>
                <a:close/>
              </a:path>
            </a:pathLst>
          </a:custGeom>
          <a:solidFill>
            <a:srgbClr val="5A5A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48" name="Freeform 24">
            <a:extLst>
              <a:ext uri="{FF2B5EF4-FFF2-40B4-BE49-F238E27FC236}">
                <a16:creationId xmlns:a16="http://schemas.microsoft.com/office/drawing/2014/main" id="{41D850A9-35F8-4072-A876-D2201B458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2203450"/>
            <a:ext cx="115888" cy="292100"/>
          </a:xfrm>
          <a:custGeom>
            <a:avLst/>
            <a:gdLst>
              <a:gd name="T0" fmla="*/ 2 w 83"/>
              <a:gd name="T1" fmla="*/ 0 h 208"/>
              <a:gd name="T2" fmla="*/ 4 w 83"/>
              <a:gd name="T3" fmla="*/ 14 h 208"/>
              <a:gd name="T4" fmla="*/ 76 w 83"/>
              <a:gd name="T5" fmla="*/ 71 h 208"/>
              <a:gd name="T6" fmla="*/ 0 w 83"/>
              <a:gd name="T7" fmla="*/ 30 h 208"/>
              <a:gd name="T8" fmla="*/ 70 w 83"/>
              <a:gd name="T9" fmla="*/ 82 h 208"/>
              <a:gd name="T10" fmla="*/ 1 w 83"/>
              <a:gd name="T11" fmla="*/ 55 h 208"/>
              <a:gd name="T12" fmla="*/ 8 w 83"/>
              <a:gd name="T13" fmla="*/ 70 h 208"/>
              <a:gd name="T14" fmla="*/ 70 w 83"/>
              <a:gd name="T15" fmla="*/ 92 h 208"/>
              <a:gd name="T16" fmla="*/ 4 w 83"/>
              <a:gd name="T17" fmla="*/ 82 h 208"/>
              <a:gd name="T18" fmla="*/ 70 w 83"/>
              <a:gd name="T19" fmla="*/ 96 h 208"/>
              <a:gd name="T20" fmla="*/ 2 w 83"/>
              <a:gd name="T21" fmla="*/ 100 h 208"/>
              <a:gd name="T22" fmla="*/ 73 w 83"/>
              <a:gd name="T23" fmla="*/ 102 h 208"/>
              <a:gd name="T24" fmla="*/ 4 w 83"/>
              <a:gd name="T25" fmla="*/ 120 h 208"/>
              <a:gd name="T26" fmla="*/ 69 w 83"/>
              <a:gd name="T27" fmla="*/ 116 h 208"/>
              <a:gd name="T28" fmla="*/ 12 w 83"/>
              <a:gd name="T29" fmla="*/ 132 h 208"/>
              <a:gd name="T30" fmla="*/ 64 w 83"/>
              <a:gd name="T31" fmla="*/ 122 h 208"/>
              <a:gd name="T32" fmla="*/ 15 w 83"/>
              <a:gd name="T33" fmla="*/ 154 h 208"/>
              <a:gd name="T34" fmla="*/ 70 w 83"/>
              <a:gd name="T35" fmla="*/ 135 h 208"/>
              <a:gd name="T36" fmla="*/ 17 w 83"/>
              <a:gd name="T37" fmla="*/ 167 h 208"/>
              <a:gd name="T38" fmla="*/ 70 w 83"/>
              <a:gd name="T39" fmla="*/ 143 h 208"/>
              <a:gd name="T40" fmla="*/ 4 w 83"/>
              <a:gd name="T41" fmla="*/ 199 h 208"/>
              <a:gd name="T42" fmla="*/ 76 w 83"/>
              <a:gd name="T43" fmla="*/ 149 h 208"/>
              <a:gd name="T44" fmla="*/ 12 w 83"/>
              <a:gd name="T45" fmla="*/ 208 h 208"/>
              <a:gd name="T46" fmla="*/ 83 w 83"/>
              <a:gd name="T47" fmla="*/ 143 h 208"/>
              <a:gd name="T48" fmla="*/ 80 w 83"/>
              <a:gd name="T49" fmla="*/ 122 h 208"/>
              <a:gd name="T50" fmla="*/ 76 w 83"/>
              <a:gd name="T51" fmla="*/ 66 h 208"/>
              <a:gd name="T52" fmla="*/ 76 w 83"/>
              <a:gd name="T53" fmla="*/ 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" h="208">
                <a:moveTo>
                  <a:pt x="2" y="0"/>
                </a:moveTo>
                <a:lnTo>
                  <a:pt x="4" y="14"/>
                </a:lnTo>
                <a:lnTo>
                  <a:pt x="76" y="71"/>
                </a:lnTo>
                <a:lnTo>
                  <a:pt x="0" y="30"/>
                </a:lnTo>
                <a:lnTo>
                  <a:pt x="70" y="82"/>
                </a:lnTo>
                <a:lnTo>
                  <a:pt x="1" y="55"/>
                </a:lnTo>
                <a:lnTo>
                  <a:pt x="8" y="70"/>
                </a:lnTo>
                <a:lnTo>
                  <a:pt x="70" y="92"/>
                </a:lnTo>
                <a:lnTo>
                  <a:pt x="4" y="82"/>
                </a:lnTo>
                <a:lnTo>
                  <a:pt x="70" y="96"/>
                </a:lnTo>
                <a:lnTo>
                  <a:pt x="2" y="100"/>
                </a:lnTo>
                <a:lnTo>
                  <a:pt x="73" y="102"/>
                </a:lnTo>
                <a:lnTo>
                  <a:pt x="4" y="120"/>
                </a:lnTo>
                <a:lnTo>
                  <a:pt x="69" y="116"/>
                </a:lnTo>
                <a:lnTo>
                  <a:pt x="12" y="132"/>
                </a:lnTo>
                <a:lnTo>
                  <a:pt x="64" y="122"/>
                </a:lnTo>
                <a:lnTo>
                  <a:pt x="15" y="154"/>
                </a:lnTo>
                <a:lnTo>
                  <a:pt x="70" y="135"/>
                </a:lnTo>
                <a:lnTo>
                  <a:pt x="17" y="167"/>
                </a:lnTo>
                <a:lnTo>
                  <a:pt x="70" y="143"/>
                </a:lnTo>
                <a:lnTo>
                  <a:pt x="4" y="199"/>
                </a:lnTo>
                <a:lnTo>
                  <a:pt x="76" y="149"/>
                </a:lnTo>
                <a:lnTo>
                  <a:pt x="12" y="208"/>
                </a:lnTo>
                <a:lnTo>
                  <a:pt x="83" y="143"/>
                </a:lnTo>
                <a:lnTo>
                  <a:pt x="80" y="122"/>
                </a:lnTo>
                <a:lnTo>
                  <a:pt x="76" y="66"/>
                </a:lnTo>
                <a:lnTo>
                  <a:pt x="76" y="64"/>
                </a:lnTo>
                <a:close/>
              </a:path>
            </a:pathLst>
          </a:custGeom>
          <a:solidFill>
            <a:srgbClr val="6E6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85049" name="Picture 25">
            <a:extLst>
              <a:ext uri="{FF2B5EF4-FFF2-40B4-BE49-F238E27FC236}">
                <a16:creationId xmlns:a16="http://schemas.microsoft.com/office/drawing/2014/main" id="{0891708D-71CB-4BF8-973F-5055FD7A1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657350"/>
            <a:ext cx="21939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50" name="Rectangle 26">
            <a:extLst>
              <a:ext uri="{FF2B5EF4-FFF2-40B4-BE49-F238E27FC236}">
                <a16:creationId xmlns:a16="http://schemas.microsoft.com/office/drawing/2014/main" id="{92F5BDD4-FF33-46B0-9B9E-CE482C6B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8" y="2220913"/>
            <a:ext cx="422275" cy="169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1" name="Rectangle 27">
            <a:extLst>
              <a:ext uri="{FF2B5EF4-FFF2-40B4-BE49-F238E27FC236}">
                <a16:creationId xmlns:a16="http://schemas.microsoft.com/office/drawing/2014/main" id="{55EFBD02-2CF0-48F2-9D20-CD479240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1643063"/>
            <a:ext cx="660400" cy="173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2" name="Rectangle 28">
            <a:extLst>
              <a:ext uri="{FF2B5EF4-FFF2-40B4-BE49-F238E27FC236}">
                <a16:creationId xmlns:a16="http://schemas.microsoft.com/office/drawing/2014/main" id="{E1ADEACE-1C29-4887-8655-1A20327DB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2778125"/>
            <a:ext cx="661988" cy="171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3" name="Rectangle 29">
            <a:extLst>
              <a:ext uri="{FF2B5EF4-FFF2-40B4-BE49-F238E27FC236}">
                <a16:creationId xmlns:a16="http://schemas.microsoft.com/office/drawing/2014/main" id="{61DF0065-4DD4-4BCE-ADFE-1F22DF72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2220913"/>
            <a:ext cx="484187" cy="169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4" name="Rectangle 30">
            <a:extLst>
              <a:ext uri="{FF2B5EF4-FFF2-40B4-BE49-F238E27FC236}">
                <a16:creationId xmlns:a16="http://schemas.microsoft.com/office/drawing/2014/main" id="{EEF7EFB6-5FC9-41B8-BF8D-78F69F963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1508125"/>
            <a:ext cx="3076575" cy="1863725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5" name="Line 31">
            <a:extLst>
              <a:ext uri="{FF2B5EF4-FFF2-40B4-BE49-F238E27FC236}">
                <a16:creationId xmlns:a16="http://schemas.microsoft.com/office/drawing/2014/main" id="{315CD21C-63AB-464A-8B1E-75BAAA954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3075" y="1698625"/>
            <a:ext cx="646113" cy="0"/>
          </a:xfrm>
          <a:prstGeom prst="line">
            <a:avLst/>
          </a:prstGeom>
          <a:noFill/>
          <a:ln w="63500">
            <a:solidFill>
              <a:srgbClr val="F32D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6" name="Line 32">
            <a:extLst>
              <a:ext uri="{FF2B5EF4-FFF2-40B4-BE49-F238E27FC236}">
                <a16:creationId xmlns:a16="http://schemas.microsoft.com/office/drawing/2014/main" id="{5FBA53CC-883E-4D44-9264-1C12D3DBB4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4425" y="1676400"/>
            <a:ext cx="0" cy="215900"/>
          </a:xfrm>
          <a:prstGeom prst="line">
            <a:avLst/>
          </a:prstGeom>
          <a:noFill/>
          <a:ln w="63500">
            <a:solidFill>
              <a:srgbClr val="F32D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7" name="Line 33">
            <a:extLst>
              <a:ext uri="{FF2B5EF4-FFF2-40B4-BE49-F238E27FC236}">
                <a16:creationId xmlns:a16="http://schemas.microsoft.com/office/drawing/2014/main" id="{D51BB2E8-6180-41E6-A335-853112E6C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7838" y="3192463"/>
            <a:ext cx="665162" cy="0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8" name="Line 34">
            <a:extLst>
              <a:ext uri="{FF2B5EF4-FFF2-40B4-BE49-F238E27FC236}">
                <a16:creationId xmlns:a16="http://schemas.microsoft.com/office/drawing/2014/main" id="{6A92CAAF-02E9-40BC-8342-0CBABC449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1888" y="3040063"/>
            <a:ext cx="0" cy="147637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9" name="Freeform 35">
            <a:extLst>
              <a:ext uri="{FF2B5EF4-FFF2-40B4-BE49-F238E27FC236}">
                <a16:creationId xmlns:a16="http://schemas.microsoft.com/office/drawing/2014/main" id="{1F5CAFBD-2308-4F23-A5A7-8D53B0258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671638"/>
            <a:ext cx="963612" cy="30162"/>
          </a:xfrm>
          <a:custGeom>
            <a:avLst/>
            <a:gdLst>
              <a:gd name="T0" fmla="*/ 0 w 689"/>
              <a:gd name="T1" fmla="*/ 0 h 21"/>
              <a:gd name="T2" fmla="*/ 689 w 689"/>
              <a:gd name="T3" fmla="*/ 0 h 21"/>
              <a:gd name="T4" fmla="*/ 689 w 689"/>
              <a:gd name="T5" fmla="*/ 21 h 21"/>
              <a:gd name="T6" fmla="*/ 0 w 689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9" h="21">
                <a:moveTo>
                  <a:pt x="0" y="0"/>
                </a:moveTo>
                <a:lnTo>
                  <a:pt x="689" y="0"/>
                </a:lnTo>
                <a:lnTo>
                  <a:pt x="689" y="21"/>
                </a:lnTo>
                <a:lnTo>
                  <a:pt x="0" y="21"/>
                </a:lnTo>
                <a:close/>
              </a:path>
            </a:pathLst>
          </a:custGeom>
          <a:solidFill>
            <a:srgbClr val="F32D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60" name="Line 36">
            <a:extLst>
              <a:ext uri="{FF2B5EF4-FFF2-40B4-BE49-F238E27FC236}">
                <a16:creationId xmlns:a16="http://schemas.microsoft.com/office/drawing/2014/main" id="{DCF33A8D-5744-4297-81CA-B6398BFAF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9475" y="3192463"/>
            <a:ext cx="914400" cy="0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61" name="Freeform 37">
            <a:extLst>
              <a:ext uri="{FF2B5EF4-FFF2-40B4-BE49-F238E27FC236}">
                <a16:creationId xmlns:a16="http://schemas.microsoft.com/office/drawing/2014/main" id="{6074C434-1DE2-43F8-8821-180859045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803525"/>
            <a:ext cx="30163" cy="404813"/>
          </a:xfrm>
          <a:custGeom>
            <a:avLst/>
            <a:gdLst>
              <a:gd name="T0" fmla="*/ 21 w 21"/>
              <a:gd name="T1" fmla="*/ 289 h 289"/>
              <a:gd name="T2" fmla="*/ 0 w 21"/>
              <a:gd name="T3" fmla="*/ 289 h 289"/>
              <a:gd name="T4" fmla="*/ 0 w 21"/>
              <a:gd name="T5" fmla="*/ 0 h 289"/>
              <a:gd name="T6" fmla="*/ 21 w 21"/>
              <a:gd name="T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89">
                <a:moveTo>
                  <a:pt x="21" y="289"/>
                </a:moveTo>
                <a:lnTo>
                  <a:pt x="0" y="289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B0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62" name="Rectangle 38">
            <a:extLst>
              <a:ext uri="{FF2B5EF4-FFF2-40B4-BE49-F238E27FC236}">
                <a16:creationId xmlns:a16="http://schemas.microsoft.com/office/drawing/2014/main" id="{712F50CE-D659-4146-A847-A1B14298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1638300"/>
            <a:ext cx="1306512" cy="15922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63" name="Text Box 39">
            <a:extLst>
              <a:ext uri="{FF2B5EF4-FFF2-40B4-BE49-F238E27FC236}">
                <a16:creationId xmlns:a16="http://schemas.microsoft.com/office/drawing/2014/main" id="{6D65D0F6-97F0-4B10-9EA5-DEC6B2DD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8" y="1689100"/>
            <a:ext cx="6270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100">
                <a:solidFill>
                  <a:srgbClr val="000000"/>
                </a:solidFill>
              </a:rPr>
              <a:t>Cuisine</a:t>
            </a:r>
          </a:p>
        </p:txBody>
      </p:sp>
      <p:sp>
        <p:nvSpPr>
          <p:cNvPr id="385064" name="Rectangle 40">
            <a:extLst>
              <a:ext uri="{FF2B5EF4-FFF2-40B4-BE49-F238E27FC236}">
                <a16:creationId xmlns:a16="http://schemas.microsoft.com/office/drawing/2014/main" id="{14497602-BA8C-45CF-BB0E-D58BF6FC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1651000"/>
            <a:ext cx="1104900" cy="15922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65" name="Text Box 41">
            <a:extLst>
              <a:ext uri="{FF2B5EF4-FFF2-40B4-BE49-F238E27FC236}">
                <a16:creationId xmlns:a16="http://schemas.microsoft.com/office/drawing/2014/main" id="{711C52A3-0D6D-48A6-9D4C-BF50AA17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701800"/>
            <a:ext cx="627063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100">
                <a:solidFill>
                  <a:srgbClr val="000000"/>
                </a:solidFill>
              </a:rPr>
              <a:t>Fraîcheur</a:t>
            </a:r>
          </a:p>
        </p:txBody>
      </p:sp>
      <p:sp>
        <p:nvSpPr>
          <p:cNvPr id="385066" name="Oval 42">
            <a:extLst>
              <a:ext uri="{FF2B5EF4-FFF2-40B4-BE49-F238E27FC236}">
                <a16:creationId xmlns:a16="http://schemas.microsoft.com/office/drawing/2014/main" id="{EB5BA890-F3B6-4ACF-8E08-9958A365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1873250"/>
            <a:ext cx="152400" cy="4984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67" name="Oval 43">
            <a:extLst>
              <a:ext uri="{FF2B5EF4-FFF2-40B4-BE49-F238E27FC236}">
                <a16:creationId xmlns:a16="http://schemas.microsoft.com/office/drawing/2014/main" id="{E5EADD72-BEC3-4EE3-BD23-8523C6073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2401888"/>
            <a:ext cx="152400" cy="4984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68" name="Line 44">
            <a:extLst>
              <a:ext uri="{FF2B5EF4-FFF2-40B4-BE49-F238E27FC236}">
                <a16:creationId xmlns:a16="http://schemas.microsoft.com/office/drawing/2014/main" id="{5EC59376-7914-4F41-8B8D-6853B7150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2382838"/>
            <a:ext cx="384175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69" name="Rectangle 45">
            <a:extLst>
              <a:ext uri="{FF2B5EF4-FFF2-40B4-BE49-F238E27FC236}">
                <a16:creationId xmlns:a16="http://schemas.microsoft.com/office/drawing/2014/main" id="{BB56F0E3-D8B8-4F65-B2A8-6593CF29D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2128838"/>
            <a:ext cx="211137" cy="517525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85070" name="Picture 46">
            <a:extLst>
              <a:ext uri="{FF2B5EF4-FFF2-40B4-BE49-F238E27FC236}">
                <a16:creationId xmlns:a16="http://schemas.microsoft.com/office/drawing/2014/main" id="{D461CBA1-3F63-4365-BE20-00B90B9D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825625"/>
            <a:ext cx="11144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71" name="Freeform 47">
            <a:extLst>
              <a:ext uri="{FF2B5EF4-FFF2-40B4-BE49-F238E27FC236}">
                <a16:creationId xmlns:a16="http://schemas.microsoft.com/office/drawing/2014/main" id="{E98CED4D-BA6C-48AE-9B36-12635ED16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2736850"/>
            <a:ext cx="719137" cy="458788"/>
          </a:xfrm>
          <a:custGeom>
            <a:avLst/>
            <a:gdLst>
              <a:gd name="T0" fmla="*/ 379 w 514"/>
              <a:gd name="T1" fmla="*/ 280 h 327"/>
              <a:gd name="T2" fmla="*/ 14 w 514"/>
              <a:gd name="T3" fmla="*/ 198 h 327"/>
              <a:gd name="T4" fmla="*/ 21 w 514"/>
              <a:gd name="T5" fmla="*/ 76 h 327"/>
              <a:gd name="T6" fmla="*/ 260 w 514"/>
              <a:gd name="T7" fmla="*/ 1 h 327"/>
              <a:gd name="T8" fmla="*/ 490 w 514"/>
              <a:gd name="T9" fmla="*/ 67 h 327"/>
              <a:gd name="T10" fmla="*/ 505 w 514"/>
              <a:gd name="T11" fmla="*/ 201 h 327"/>
              <a:gd name="T12" fmla="*/ 490 w 514"/>
              <a:gd name="T13" fmla="*/ 223 h 327"/>
              <a:gd name="T14" fmla="*/ 487 w 514"/>
              <a:gd name="T15" fmla="*/ 225 h 327"/>
              <a:gd name="T16" fmla="*/ 405 w 514"/>
              <a:gd name="T17" fmla="*/ 208 h 327"/>
              <a:gd name="T18" fmla="*/ 405 w 514"/>
              <a:gd name="T19" fmla="*/ 210 h 327"/>
              <a:gd name="T20" fmla="*/ 402 w 514"/>
              <a:gd name="T21" fmla="*/ 167 h 327"/>
              <a:gd name="T22" fmla="*/ 402 w 514"/>
              <a:gd name="T23" fmla="*/ 265 h 327"/>
              <a:gd name="T24" fmla="*/ 379 w 514"/>
              <a:gd name="T25" fmla="*/ 28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4" h="327">
                <a:moveTo>
                  <a:pt x="379" y="280"/>
                </a:moveTo>
                <a:cubicBezTo>
                  <a:pt x="203" y="327"/>
                  <a:pt x="9" y="270"/>
                  <a:pt x="14" y="198"/>
                </a:cubicBezTo>
                <a:cubicBezTo>
                  <a:pt x="14" y="184"/>
                  <a:pt x="0" y="92"/>
                  <a:pt x="21" y="76"/>
                </a:cubicBezTo>
                <a:cubicBezTo>
                  <a:pt x="72" y="40"/>
                  <a:pt x="108" y="0"/>
                  <a:pt x="260" y="1"/>
                </a:cubicBezTo>
                <a:cubicBezTo>
                  <a:pt x="395" y="3"/>
                  <a:pt x="449" y="42"/>
                  <a:pt x="490" y="67"/>
                </a:cubicBezTo>
                <a:cubicBezTo>
                  <a:pt x="512" y="79"/>
                  <a:pt x="514" y="175"/>
                  <a:pt x="505" y="201"/>
                </a:cubicBezTo>
                <a:cubicBezTo>
                  <a:pt x="503" y="210"/>
                  <a:pt x="498" y="210"/>
                  <a:pt x="490" y="223"/>
                </a:cubicBezTo>
                <a:cubicBezTo>
                  <a:pt x="487" y="225"/>
                  <a:pt x="487" y="225"/>
                  <a:pt x="487" y="225"/>
                </a:cubicBezTo>
                <a:cubicBezTo>
                  <a:pt x="405" y="208"/>
                  <a:pt x="405" y="208"/>
                  <a:pt x="405" y="208"/>
                </a:cubicBezTo>
                <a:cubicBezTo>
                  <a:pt x="405" y="210"/>
                  <a:pt x="405" y="210"/>
                  <a:pt x="405" y="210"/>
                </a:cubicBezTo>
                <a:cubicBezTo>
                  <a:pt x="402" y="167"/>
                  <a:pt x="402" y="167"/>
                  <a:pt x="402" y="167"/>
                </a:cubicBezTo>
                <a:cubicBezTo>
                  <a:pt x="402" y="265"/>
                  <a:pt x="402" y="265"/>
                  <a:pt x="402" y="265"/>
                </a:cubicBezTo>
                <a:cubicBezTo>
                  <a:pt x="379" y="280"/>
                  <a:pt x="379" y="280"/>
                  <a:pt x="379" y="280"/>
                </a:cubicBezTo>
                <a:close/>
              </a:path>
            </a:pathLst>
          </a:custGeom>
          <a:solidFill>
            <a:srgbClr val="BE0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72" name="Freeform 48">
            <a:extLst>
              <a:ext uri="{FF2B5EF4-FFF2-40B4-BE49-F238E27FC236}">
                <a16:creationId xmlns:a16="http://schemas.microsoft.com/office/drawing/2014/main" id="{670EDB2A-D488-45A0-BCB9-2199C5C4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2668588"/>
            <a:ext cx="911225" cy="385762"/>
          </a:xfrm>
          <a:custGeom>
            <a:avLst/>
            <a:gdLst>
              <a:gd name="T0" fmla="*/ 486 w 650"/>
              <a:gd name="T1" fmla="*/ 216 h 275"/>
              <a:gd name="T2" fmla="*/ 129 w 650"/>
              <a:gd name="T3" fmla="*/ 99 h 275"/>
              <a:gd name="T4" fmla="*/ 570 w 650"/>
              <a:gd name="T5" fmla="*/ 168 h 275"/>
              <a:gd name="T6" fmla="*/ 570 w 650"/>
              <a:gd name="T7" fmla="*/ 168 h 275"/>
              <a:gd name="T8" fmla="*/ 485 w 650"/>
              <a:gd name="T9" fmla="*/ 216 h 275"/>
              <a:gd name="T10" fmla="*/ 486 w 650"/>
              <a:gd name="T11" fmla="*/ 216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0" h="275">
                <a:moveTo>
                  <a:pt x="486" y="216"/>
                </a:moveTo>
                <a:cubicBezTo>
                  <a:pt x="294" y="275"/>
                  <a:pt x="0" y="190"/>
                  <a:pt x="129" y="99"/>
                </a:cubicBezTo>
                <a:cubicBezTo>
                  <a:pt x="266" y="0"/>
                  <a:pt x="650" y="63"/>
                  <a:pt x="570" y="168"/>
                </a:cubicBezTo>
                <a:cubicBezTo>
                  <a:pt x="570" y="168"/>
                  <a:pt x="570" y="168"/>
                  <a:pt x="570" y="168"/>
                </a:cubicBezTo>
                <a:cubicBezTo>
                  <a:pt x="485" y="216"/>
                  <a:pt x="485" y="216"/>
                  <a:pt x="485" y="216"/>
                </a:cubicBezTo>
                <a:cubicBezTo>
                  <a:pt x="486" y="216"/>
                  <a:pt x="486" y="216"/>
                  <a:pt x="486" y="2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73" name="Freeform 49">
            <a:extLst>
              <a:ext uri="{FF2B5EF4-FFF2-40B4-BE49-F238E27FC236}">
                <a16:creationId xmlns:a16="http://schemas.microsoft.com/office/drawing/2014/main" id="{015F8BDB-C62B-4E03-8CA8-0C6F8471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938" y="2843213"/>
            <a:ext cx="336550" cy="217487"/>
          </a:xfrm>
          <a:custGeom>
            <a:avLst/>
            <a:gdLst>
              <a:gd name="T0" fmla="*/ 1 w 240"/>
              <a:gd name="T1" fmla="*/ 0 h 155"/>
              <a:gd name="T2" fmla="*/ 226 w 240"/>
              <a:gd name="T3" fmla="*/ 43 h 155"/>
              <a:gd name="T4" fmla="*/ 226 w 240"/>
              <a:gd name="T5" fmla="*/ 149 h 155"/>
              <a:gd name="T6" fmla="*/ 141 w 240"/>
              <a:gd name="T7" fmla="*/ 139 h 155"/>
              <a:gd name="T8" fmla="*/ 141 w 240"/>
              <a:gd name="T9" fmla="*/ 91 h 155"/>
              <a:gd name="T10" fmla="*/ 3 w 240"/>
              <a:gd name="T11" fmla="*/ 5 h 155"/>
              <a:gd name="T12" fmla="*/ 1 w 240"/>
              <a:gd name="T13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155">
                <a:moveTo>
                  <a:pt x="1" y="0"/>
                </a:moveTo>
                <a:cubicBezTo>
                  <a:pt x="1" y="0"/>
                  <a:pt x="166" y="12"/>
                  <a:pt x="226" y="43"/>
                </a:cubicBezTo>
                <a:cubicBezTo>
                  <a:pt x="240" y="66"/>
                  <a:pt x="238" y="144"/>
                  <a:pt x="226" y="149"/>
                </a:cubicBezTo>
                <a:cubicBezTo>
                  <a:pt x="186" y="155"/>
                  <a:pt x="139" y="143"/>
                  <a:pt x="141" y="139"/>
                </a:cubicBezTo>
                <a:cubicBezTo>
                  <a:pt x="137" y="139"/>
                  <a:pt x="146" y="92"/>
                  <a:pt x="141" y="91"/>
                </a:cubicBezTo>
                <a:cubicBezTo>
                  <a:pt x="146" y="72"/>
                  <a:pt x="33" y="21"/>
                  <a:pt x="3" y="5"/>
                </a:cubicBezTo>
                <a:cubicBezTo>
                  <a:pt x="0" y="3"/>
                  <a:pt x="1" y="0"/>
                  <a:pt x="1" y="0"/>
                </a:cubicBezTo>
                <a:close/>
              </a:path>
            </a:pathLst>
          </a:custGeom>
          <a:solidFill>
            <a:srgbClr val="FB9214"/>
          </a:solidFill>
          <a:ln w="12700">
            <a:solidFill>
              <a:srgbClr val="DB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74" name="Freeform 50">
            <a:extLst>
              <a:ext uri="{FF2B5EF4-FFF2-40B4-BE49-F238E27FC236}">
                <a16:creationId xmlns:a16="http://schemas.microsoft.com/office/drawing/2014/main" id="{F4E22C9C-9F31-4051-9540-E5ED1BCD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851150"/>
            <a:ext cx="327025" cy="201613"/>
          </a:xfrm>
          <a:custGeom>
            <a:avLst/>
            <a:gdLst>
              <a:gd name="T0" fmla="*/ 0 w 234"/>
              <a:gd name="T1" fmla="*/ 0 h 144"/>
              <a:gd name="T2" fmla="*/ 221 w 234"/>
              <a:gd name="T3" fmla="*/ 44 h 144"/>
              <a:gd name="T4" fmla="*/ 220 w 234"/>
              <a:gd name="T5" fmla="*/ 138 h 144"/>
              <a:gd name="T6" fmla="*/ 140 w 234"/>
              <a:gd name="T7" fmla="*/ 128 h 144"/>
              <a:gd name="T8" fmla="*/ 140 w 234"/>
              <a:gd name="T9" fmla="*/ 86 h 144"/>
              <a:gd name="T10" fmla="*/ 0 w 234"/>
              <a:gd name="T1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" h="144">
                <a:moveTo>
                  <a:pt x="0" y="0"/>
                </a:moveTo>
                <a:cubicBezTo>
                  <a:pt x="0" y="0"/>
                  <a:pt x="162" y="12"/>
                  <a:pt x="221" y="44"/>
                </a:cubicBezTo>
                <a:cubicBezTo>
                  <a:pt x="234" y="66"/>
                  <a:pt x="233" y="133"/>
                  <a:pt x="220" y="138"/>
                </a:cubicBezTo>
                <a:cubicBezTo>
                  <a:pt x="181" y="144"/>
                  <a:pt x="142" y="134"/>
                  <a:pt x="140" y="128"/>
                </a:cubicBezTo>
                <a:cubicBezTo>
                  <a:pt x="140" y="128"/>
                  <a:pt x="140" y="86"/>
                  <a:pt x="140" y="86"/>
                </a:cubicBezTo>
                <a:cubicBezTo>
                  <a:pt x="143" y="66"/>
                  <a:pt x="0" y="0"/>
                  <a:pt x="0" y="0"/>
                </a:cubicBezTo>
                <a:close/>
              </a:path>
            </a:pathLst>
          </a:custGeom>
          <a:solidFill>
            <a:srgbClr val="FFFF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B7D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75" name="Freeform 51">
            <a:extLst>
              <a:ext uri="{FF2B5EF4-FFF2-40B4-BE49-F238E27FC236}">
                <a16:creationId xmlns:a16="http://schemas.microsoft.com/office/drawing/2014/main" id="{2F3D2016-EBF2-4DA3-8BD1-00F0CE534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2865438"/>
            <a:ext cx="582613" cy="204787"/>
          </a:xfrm>
          <a:custGeom>
            <a:avLst/>
            <a:gdLst>
              <a:gd name="T0" fmla="*/ 416 w 416"/>
              <a:gd name="T1" fmla="*/ 73 h 146"/>
              <a:gd name="T2" fmla="*/ 414 w 416"/>
              <a:gd name="T3" fmla="*/ 75 h 146"/>
              <a:gd name="T4" fmla="*/ 28 w 416"/>
              <a:gd name="T5" fmla="*/ 0 h 146"/>
              <a:gd name="T6" fmla="*/ 414 w 416"/>
              <a:gd name="T7" fmla="*/ 75 h 146"/>
              <a:gd name="T8" fmla="*/ 416 w 416"/>
              <a:gd name="T9" fmla="*/ 73 h 146"/>
              <a:gd name="T10" fmla="*/ 416 w 416"/>
              <a:gd name="T11" fmla="*/ 7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6" h="146">
                <a:moveTo>
                  <a:pt x="416" y="73"/>
                </a:moveTo>
                <a:cubicBezTo>
                  <a:pt x="416" y="73"/>
                  <a:pt x="414" y="75"/>
                  <a:pt x="414" y="75"/>
                </a:cubicBezTo>
                <a:cubicBezTo>
                  <a:pt x="213" y="132"/>
                  <a:pt x="14" y="55"/>
                  <a:pt x="28" y="0"/>
                </a:cubicBezTo>
                <a:cubicBezTo>
                  <a:pt x="0" y="48"/>
                  <a:pt x="202" y="146"/>
                  <a:pt x="414" y="75"/>
                </a:cubicBezTo>
                <a:cubicBezTo>
                  <a:pt x="414" y="75"/>
                  <a:pt x="416" y="73"/>
                  <a:pt x="416" y="73"/>
                </a:cubicBezTo>
                <a:cubicBezTo>
                  <a:pt x="416" y="73"/>
                  <a:pt x="416" y="75"/>
                  <a:pt x="416" y="73"/>
                </a:cubicBezTo>
                <a:close/>
              </a:path>
            </a:pathLst>
          </a:custGeom>
          <a:solidFill>
            <a:srgbClr val="FFB672"/>
          </a:solidFill>
          <a:ln w="12700">
            <a:solidFill>
              <a:srgbClr val="FFB67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76" name="Freeform 52">
            <a:extLst>
              <a:ext uri="{FF2B5EF4-FFF2-40B4-BE49-F238E27FC236}">
                <a16:creationId xmlns:a16="http://schemas.microsoft.com/office/drawing/2014/main" id="{605FE464-CDAD-46BF-9607-3A1C1A8B1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2825750"/>
            <a:ext cx="39687" cy="77788"/>
          </a:xfrm>
          <a:custGeom>
            <a:avLst/>
            <a:gdLst>
              <a:gd name="T0" fmla="*/ 1 w 28"/>
              <a:gd name="T1" fmla="*/ 0 h 56"/>
              <a:gd name="T2" fmla="*/ 0 w 28"/>
              <a:gd name="T3" fmla="*/ 55 h 56"/>
              <a:gd name="T4" fmla="*/ 1 w 28"/>
              <a:gd name="T5" fmla="*/ 56 h 56"/>
              <a:gd name="T6" fmla="*/ 1 w 28"/>
              <a:gd name="T7" fmla="*/ 2 h 56"/>
              <a:gd name="T8" fmla="*/ 1 w 28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56">
                <a:moveTo>
                  <a:pt x="1" y="0"/>
                </a:moveTo>
                <a:cubicBezTo>
                  <a:pt x="1" y="0"/>
                  <a:pt x="25" y="30"/>
                  <a:pt x="0" y="55"/>
                </a:cubicBezTo>
                <a:cubicBezTo>
                  <a:pt x="1" y="56"/>
                  <a:pt x="1" y="56"/>
                  <a:pt x="1" y="56"/>
                </a:cubicBezTo>
                <a:cubicBezTo>
                  <a:pt x="28" y="32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rgbClr val="FFB672"/>
          </a:solidFill>
          <a:ln w="12700">
            <a:solidFill>
              <a:srgbClr val="FFB67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77" name="Oval 53">
            <a:extLst>
              <a:ext uri="{FF2B5EF4-FFF2-40B4-BE49-F238E27FC236}">
                <a16:creationId xmlns:a16="http://schemas.microsoft.com/office/drawing/2014/main" id="{1CE87AFE-F412-47BD-963D-10017B085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2873375"/>
            <a:ext cx="23813" cy="19050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78" name="Oval 54">
            <a:extLst>
              <a:ext uri="{FF2B5EF4-FFF2-40B4-BE49-F238E27FC236}">
                <a16:creationId xmlns:a16="http://schemas.microsoft.com/office/drawing/2014/main" id="{208D28EA-A6E4-4E9D-B7B2-1FF95758B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2924175"/>
            <a:ext cx="36512" cy="30163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79" name="Oval 55">
            <a:extLst>
              <a:ext uri="{FF2B5EF4-FFF2-40B4-BE49-F238E27FC236}">
                <a16:creationId xmlns:a16="http://schemas.microsoft.com/office/drawing/2014/main" id="{0F864B97-B986-477D-8B97-0143B2CB5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887663"/>
            <a:ext cx="9525" cy="14287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0" name="Oval 56">
            <a:extLst>
              <a:ext uri="{FF2B5EF4-FFF2-40B4-BE49-F238E27FC236}">
                <a16:creationId xmlns:a16="http://schemas.microsoft.com/office/drawing/2014/main" id="{2A81DCD4-5C0C-45F7-A37B-65D9B79F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2976563"/>
            <a:ext cx="38100" cy="33337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1" name="Oval 57">
            <a:extLst>
              <a:ext uri="{FF2B5EF4-FFF2-40B4-BE49-F238E27FC236}">
                <a16:creationId xmlns:a16="http://schemas.microsoft.com/office/drawing/2014/main" id="{D0B9F49B-04F2-4257-B759-9DF95813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2913063"/>
            <a:ext cx="33337" cy="34925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2" name="Oval 58">
            <a:extLst>
              <a:ext uri="{FF2B5EF4-FFF2-40B4-BE49-F238E27FC236}">
                <a16:creationId xmlns:a16="http://schemas.microsoft.com/office/drawing/2014/main" id="{F7D7E545-0A32-420F-8026-BFDBFC3B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2895600"/>
            <a:ext cx="17462" cy="17463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3" name="Oval 59">
            <a:extLst>
              <a:ext uri="{FF2B5EF4-FFF2-40B4-BE49-F238E27FC236}">
                <a16:creationId xmlns:a16="http://schemas.microsoft.com/office/drawing/2014/main" id="{A92345DE-C50D-4551-B0A1-96E811479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901950"/>
            <a:ext cx="20638" cy="23813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4" name="Oval 60">
            <a:extLst>
              <a:ext uri="{FF2B5EF4-FFF2-40B4-BE49-F238E27FC236}">
                <a16:creationId xmlns:a16="http://schemas.microsoft.com/office/drawing/2014/main" id="{5B0FD4DD-1971-4C86-A846-470D0F9E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3014663"/>
            <a:ext cx="9525" cy="11112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5" name="Oval 61">
            <a:extLst>
              <a:ext uri="{FF2B5EF4-FFF2-40B4-BE49-F238E27FC236}">
                <a16:creationId xmlns:a16="http://schemas.microsoft.com/office/drawing/2014/main" id="{3BA4F0A1-7383-48AF-8778-DCDBD358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3" y="2976563"/>
            <a:ext cx="14287" cy="11112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6" name="Oval 62">
            <a:extLst>
              <a:ext uri="{FF2B5EF4-FFF2-40B4-BE49-F238E27FC236}">
                <a16:creationId xmlns:a16="http://schemas.microsoft.com/office/drawing/2014/main" id="{C73FCE1F-497C-48CD-97DB-2DFB89568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2867025"/>
            <a:ext cx="9525" cy="9525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7" name="Oval 63">
            <a:extLst>
              <a:ext uri="{FF2B5EF4-FFF2-40B4-BE49-F238E27FC236}">
                <a16:creationId xmlns:a16="http://schemas.microsoft.com/office/drawing/2014/main" id="{2710E0B6-9B99-4DA8-8AE0-AFD56706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2965450"/>
            <a:ext cx="14288" cy="17463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8" name="Oval 64">
            <a:extLst>
              <a:ext uri="{FF2B5EF4-FFF2-40B4-BE49-F238E27FC236}">
                <a16:creationId xmlns:a16="http://schemas.microsoft.com/office/drawing/2014/main" id="{99E241D0-471C-4886-B159-53CD7233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2947988"/>
            <a:ext cx="22225" cy="19050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89" name="Oval 65">
            <a:extLst>
              <a:ext uri="{FF2B5EF4-FFF2-40B4-BE49-F238E27FC236}">
                <a16:creationId xmlns:a16="http://schemas.microsoft.com/office/drawing/2014/main" id="{EB482549-5F07-4083-B1EF-20FEB2AE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008313"/>
            <a:ext cx="9525" cy="14287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0" name="Oval 66">
            <a:extLst>
              <a:ext uri="{FF2B5EF4-FFF2-40B4-BE49-F238E27FC236}">
                <a16:creationId xmlns:a16="http://schemas.microsoft.com/office/drawing/2014/main" id="{CE1AD5F7-5107-446B-B4D3-2CE0E5625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2886075"/>
            <a:ext cx="14287" cy="15875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1" name="Oval 67">
            <a:extLst>
              <a:ext uri="{FF2B5EF4-FFF2-40B4-BE49-F238E27FC236}">
                <a16:creationId xmlns:a16="http://schemas.microsoft.com/office/drawing/2014/main" id="{F2AC9B99-9C9F-4973-AC08-8CE8C056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990850"/>
            <a:ext cx="20638" cy="20638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2" name="Oval 68">
            <a:extLst>
              <a:ext uri="{FF2B5EF4-FFF2-40B4-BE49-F238E27FC236}">
                <a16:creationId xmlns:a16="http://schemas.microsoft.com/office/drawing/2014/main" id="{F5C52214-4A1B-42DE-ACD0-67A363212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943225"/>
            <a:ext cx="14288" cy="12700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3" name="Oval 69">
            <a:extLst>
              <a:ext uri="{FF2B5EF4-FFF2-40B4-BE49-F238E27FC236}">
                <a16:creationId xmlns:a16="http://schemas.microsoft.com/office/drawing/2014/main" id="{292C2061-969C-4407-B513-DA02C02F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2954338"/>
            <a:ext cx="11112" cy="11112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4" name="Oval 70">
            <a:extLst>
              <a:ext uri="{FF2B5EF4-FFF2-40B4-BE49-F238E27FC236}">
                <a16:creationId xmlns:a16="http://schemas.microsoft.com/office/drawing/2014/main" id="{7DF668FD-1F3F-4DD7-A5EF-06C77332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2876550"/>
            <a:ext cx="9525" cy="12700"/>
          </a:xfrm>
          <a:prstGeom prst="ellipse">
            <a:avLst/>
          </a:prstGeom>
          <a:solidFill>
            <a:srgbClr val="707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07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5" name="Oval 71">
            <a:extLst>
              <a:ext uri="{FF2B5EF4-FFF2-40B4-BE49-F238E27FC236}">
                <a16:creationId xmlns:a16="http://schemas.microsoft.com/office/drawing/2014/main" id="{4C35E3A8-549F-4F7E-8D55-43A5CA89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2876550"/>
            <a:ext cx="25400" cy="19050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6" name="Oval 72">
            <a:extLst>
              <a:ext uri="{FF2B5EF4-FFF2-40B4-BE49-F238E27FC236}">
                <a16:creationId xmlns:a16="http://schemas.microsoft.com/office/drawing/2014/main" id="{46CEAD24-8CF1-40CC-A72C-BDE4DE2E4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2925763"/>
            <a:ext cx="34925" cy="34925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7" name="Oval 73">
            <a:extLst>
              <a:ext uri="{FF2B5EF4-FFF2-40B4-BE49-F238E27FC236}">
                <a16:creationId xmlns:a16="http://schemas.microsoft.com/office/drawing/2014/main" id="{8C96F2EE-F5E6-4E40-976F-FD6A07A6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3" y="2892425"/>
            <a:ext cx="12700" cy="15875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8" name="Oval 74">
            <a:extLst>
              <a:ext uri="{FF2B5EF4-FFF2-40B4-BE49-F238E27FC236}">
                <a16:creationId xmlns:a16="http://schemas.microsoft.com/office/drawing/2014/main" id="{AC3BC5DB-BBE4-4530-8251-8008BD192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2982913"/>
            <a:ext cx="38100" cy="31750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9" name="Oval 75">
            <a:extLst>
              <a:ext uri="{FF2B5EF4-FFF2-40B4-BE49-F238E27FC236}">
                <a16:creationId xmlns:a16="http://schemas.microsoft.com/office/drawing/2014/main" id="{8500234F-3DBA-4AB2-A290-1320C4BF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2917825"/>
            <a:ext cx="33337" cy="33338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0" name="Oval 76">
            <a:extLst>
              <a:ext uri="{FF2B5EF4-FFF2-40B4-BE49-F238E27FC236}">
                <a16:creationId xmlns:a16="http://schemas.microsoft.com/office/drawing/2014/main" id="{38CDC712-4400-49CF-85CE-34EC2E56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901950"/>
            <a:ext cx="14287" cy="15875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1" name="Oval 77">
            <a:extLst>
              <a:ext uri="{FF2B5EF4-FFF2-40B4-BE49-F238E27FC236}">
                <a16:creationId xmlns:a16="http://schemas.microsoft.com/office/drawing/2014/main" id="{0FC27D86-2E9E-4863-A4AB-8590905F2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2903538"/>
            <a:ext cx="19050" cy="25400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2" name="Oval 78">
            <a:extLst>
              <a:ext uri="{FF2B5EF4-FFF2-40B4-BE49-F238E27FC236}">
                <a16:creationId xmlns:a16="http://schemas.microsoft.com/office/drawing/2014/main" id="{8BD3DA5D-5F87-4D43-83E9-31507887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3019425"/>
            <a:ext cx="9525" cy="9525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3" name="Oval 79">
            <a:extLst>
              <a:ext uri="{FF2B5EF4-FFF2-40B4-BE49-F238E27FC236}">
                <a16:creationId xmlns:a16="http://schemas.microsoft.com/office/drawing/2014/main" id="{AC2C36FA-FFAC-4FDE-B94E-F79815DF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2982913"/>
            <a:ext cx="12700" cy="11112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4" name="Oval 80">
            <a:extLst>
              <a:ext uri="{FF2B5EF4-FFF2-40B4-BE49-F238E27FC236}">
                <a16:creationId xmlns:a16="http://schemas.microsoft.com/office/drawing/2014/main" id="{F11FC040-257A-41D5-82EA-CE304C22A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873375"/>
            <a:ext cx="11112" cy="9525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5" name="Oval 81">
            <a:extLst>
              <a:ext uri="{FF2B5EF4-FFF2-40B4-BE49-F238E27FC236}">
                <a16:creationId xmlns:a16="http://schemas.microsoft.com/office/drawing/2014/main" id="{CD85D973-A3C7-4839-B741-CEE878862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968625"/>
            <a:ext cx="12700" cy="17463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6" name="Oval 82">
            <a:extLst>
              <a:ext uri="{FF2B5EF4-FFF2-40B4-BE49-F238E27FC236}">
                <a16:creationId xmlns:a16="http://schemas.microsoft.com/office/drawing/2014/main" id="{354D460D-7CEF-4E4A-AFB5-2962A4A23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951163"/>
            <a:ext cx="22225" cy="20637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7" name="Oval 83">
            <a:extLst>
              <a:ext uri="{FF2B5EF4-FFF2-40B4-BE49-F238E27FC236}">
                <a16:creationId xmlns:a16="http://schemas.microsoft.com/office/drawing/2014/main" id="{582CEE74-90D7-449E-8C9A-3ECC49BE1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3011488"/>
            <a:ext cx="11112" cy="15875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8" name="Oval 84">
            <a:extLst>
              <a:ext uri="{FF2B5EF4-FFF2-40B4-BE49-F238E27FC236}">
                <a16:creationId xmlns:a16="http://schemas.microsoft.com/office/drawing/2014/main" id="{384B047B-430F-49F3-A24C-47B48D7F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2889250"/>
            <a:ext cx="15875" cy="19050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09" name="Oval 85">
            <a:extLst>
              <a:ext uri="{FF2B5EF4-FFF2-40B4-BE49-F238E27FC236}">
                <a16:creationId xmlns:a16="http://schemas.microsoft.com/office/drawing/2014/main" id="{692DEE7F-C61A-4430-981C-A62FA542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995613"/>
            <a:ext cx="19050" cy="22225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10" name="Oval 86">
            <a:extLst>
              <a:ext uri="{FF2B5EF4-FFF2-40B4-BE49-F238E27FC236}">
                <a16:creationId xmlns:a16="http://schemas.microsoft.com/office/drawing/2014/main" id="{AF5FAAAA-9A0C-45B6-811B-80F7D8F71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2947988"/>
            <a:ext cx="12700" cy="12700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11" name="Oval 87">
            <a:extLst>
              <a:ext uri="{FF2B5EF4-FFF2-40B4-BE49-F238E27FC236}">
                <a16:creationId xmlns:a16="http://schemas.microsoft.com/office/drawing/2014/main" id="{0E43C8F0-4882-43A1-8904-EA03F8CB8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2960688"/>
            <a:ext cx="9525" cy="7937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12" name="Oval 88">
            <a:extLst>
              <a:ext uri="{FF2B5EF4-FFF2-40B4-BE49-F238E27FC236}">
                <a16:creationId xmlns:a16="http://schemas.microsoft.com/office/drawing/2014/main" id="{65DA81DF-F92D-4B41-BE5E-91325F4CC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79725"/>
            <a:ext cx="12700" cy="12700"/>
          </a:xfrm>
          <a:prstGeom prst="ellipse">
            <a:avLst/>
          </a:prstGeom>
          <a:solidFill>
            <a:srgbClr val="C7C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7C7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113" name="Text Box 89">
            <a:extLst>
              <a:ext uri="{FF2B5EF4-FFF2-40B4-BE49-F238E27FC236}">
                <a16:creationId xmlns:a16="http://schemas.microsoft.com/office/drawing/2014/main" id="{F7061BE4-6ED6-4E53-BD7B-2DF949DA1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221163"/>
            <a:ext cx="75596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dirty="0">
                <a:solidFill>
                  <a:schemeClr val="tx1"/>
                </a:solidFill>
              </a:rPr>
              <a:t>Le principe est identique à celui d’une chambre froide qui puisse l’énergie dans l’enceinte de la chambre pour la transférer à l’extérieure.</a:t>
            </a:r>
          </a:p>
          <a:p>
            <a:pPr>
              <a:spcBef>
                <a:spcPct val="50000"/>
              </a:spcBef>
            </a:pPr>
            <a:r>
              <a:rPr lang="fr-FR" altLang="en-US" dirty="0">
                <a:solidFill>
                  <a:schemeClr val="tx1"/>
                </a:solidFill>
              </a:rPr>
              <a:t>Le résultat de cette opération permet de refroidir les aliments en rejetant l’énergie à l’extérieur de l’enceinte de la chambre froide.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>
            <a:extLst>
              <a:ext uri="{FF2B5EF4-FFF2-40B4-BE49-F238E27FC236}">
                <a16:creationId xmlns:a16="http://schemas.microsoft.com/office/drawing/2014/main" id="{B6D5322C-3CDD-4761-91B8-7952F7822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1916113"/>
            <a:ext cx="25130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900">
                <a:solidFill>
                  <a:srgbClr val="000000"/>
                </a:solidFill>
              </a:rPr>
              <a:t>Pompe à chaleur</a:t>
            </a:r>
          </a:p>
        </p:txBody>
      </p:sp>
      <p:pic>
        <p:nvPicPr>
          <p:cNvPr id="407575" name="Picture 23">
            <a:extLst>
              <a:ext uri="{FF2B5EF4-FFF2-40B4-BE49-F238E27FC236}">
                <a16:creationId xmlns:a16="http://schemas.microsoft.com/office/drawing/2014/main" id="{E68AAE52-9EF4-442E-9F78-4C244327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779713"/>
            <a:ext cx="2174875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76" name="Rectangle 24">
            <a:extLst>
              <a:ext uri="{FF2B5EF4-FFF2-40B4-BE49-F238E27FC236}">
                <a16:creationId xmlns:a16="http://schemas.microsoft.com/office/drawing/2014/main" id="{F8E487DD-AF48-443D-9A0F-F15E50FF9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3338513"/>
            <a:ext cx="420688" cy="168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77" name="Rectangle 25">
            <a:extLst>
              <a:ext uri="{FF2B5EF4-FFF2-40B4-BE49-F238E27FC236}">
                <a16:creationId xmlns:a16="http://schemas.microsoft.com/office/drawing/2014/main" id="{F270004E-D6B6-4D91-B0FD-47DBFE07D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2794000"/>
            <a:ext cx="654050" cy="169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78" name="Rectangle 26">
            <a:extLst>
              <a:ext uri="{FF2B5EF4-FFF2-40B4-BE49-F238E27FC236}">
                <a16:creationId xmlns:a16="http://schemas.microsoft.com/office/drawing/2014/main" id="{AD58E21B-D142-479C-8B2C-2DE1FDFCF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3892550"/>
            <a:ext cx="654050" cy="168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79" name="Rectangle 27">
            <a:extLst>
              <a:ext uri="{FF2B5EF4-FFF2-40B4-BE49-F238E27FC236}">
                <a16:creationId xmlns:a16="http://schemas.microsoft.com/office/drawing/2014/main" id="{C6835CFB-65B7-40A5-862E-489797BFE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3340100"/>
            <a:ext cx="481012" cy="168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0" name="Rectangle 28">
            <a:extLst>
              <a:ext uri="{FF2B5EF4-FFF2-40B4-BE49-F238E27FC236}">
                <a16:creationId xmlns:a16="http://schemas.microsoft.com/office/drawing/2014/main" id="{4E5A9523-8359-45E3-B695-CCE09FF1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19375"/>
            <a:ext cx="1795463" cy="1863725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1" name="Line 29">
            <a:extLst>
              <a:ext uri="{FF2B5EF4-FFF2-40B4-BE49-F238E27FC236}">
                <a16:creationId xmlns:a16="http://schemas.microsoft.com/office/drawing/2014/main" id="{48B45A78-E642-45F1-85D9-113BA9B29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9675" y="2792413"/>
            <a:ext cx="388938" cy="0"/>
          </a:xfrm>
          <a:prstGeom prst="line">
            <a:avLst/>
          </a:prstGeom>
          <a:noFill/>
          <a:ln w="63500">
            <a:solidFill>
              <a:srgbClr val="F32D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2" name="Line 30">
            <a:extLst>
              <a:ext uri="{FF2B5EF4-FFF2-40B4-BE49-F238E27FC236}">
                <a16:creationId xmlns:a16="http://schemas.microsoft.com/office/drawing/2014/main" id="{6368D729-9DF1-4DDD-98E8-941408F09F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7863" y="2824163"/>
            <a:ext cx="0" cy="185737"/>
          </a:xfrm>
          <a:prstGeom prst="line">
            <a:avLst/>
          </a:prstGeom>
          <a:noFill/>
          <a:ln w="63500">
            <a:solidFill>
              <a:srgbClr val="F32D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3" name="Line 31">
            <a:extLst>
              <a:ext uri="{FF2B5EF4-FFF2-40B4-BE49-F238E27FC236}">
                <a16:creationId xmlns:a16="http://schemas.microsoft.com/office/drawing/2014/main" id="{124C3A78-FEF6-4135-A8F0-188B80DA3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563" y="4305300"/>
            <a:ext cx="773112" cy="0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4" name="Line 32">
            <a:extLst>
              <a:ext uri="{FF2B5EF4-FFF2-40B4-BE49-F238E27FC236}">
                <a16:creationId xmlns:a16="http://schemas.microsoft.com/office/drawing/2014/main" id="{85448A60-0EB1-4C89-8996-88E09845A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5325" y="4151313"/>
            <a:ext cx="0" cy="147637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5" name="Line 33">
            <a:extLst>
              <a:ext uri="{FF2B5EF4-FFF2-40B4-BE49-F238E27FC236}">
                <a16:creationId xmlns:a16="http://schemas.microsoft.com/office/drawing/2014/main" id="{E2C7F309-7818-4B55-BDFD-1FB848581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588" y="2792413"/>
            <a:ext cx="171450" cy="0"/>
          </a:xfrm>
          <a:prstGeom prst="line">
            <a:avLst/>
          </a:prstGeom>
          <a:noFill/>
          <a:ln w="63500">
            <a:solidFill>
              <a:srgbClr val="F32D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6" name="Freeform 34">
            <a:extLst>
              <a:ext uri="{FF2B5EF4-FFF2-40B4-BE49-F238E27FC236}">
                <a16:creationId xmlns:a16="http://schemas.microsoft.com/office/drawing/2014/main" id="{752BF406-C2CB-4F8F-83F7-043D18FD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825750"/>
            <a:ext cx="7937" cy="6350"/>
          </a:xfrm>
          <a:custGeom>
            <a:avLst/>
            <a:gdLst>
              <a:gd name="T0" fmla="*/ 0 w 6"/>
              <a:gd name="T1" fmla="*/ 3 h 4"/>
              <a:gd name="T2" fmla="*/ 0 w 6"/>
              <a:gd name="T3" fmla="*/ 2 h 4"/>
              <a:gd name="T4" fmla="*/ 0 w 6"/>
              <a:gd name="T5" fmla="*/ 1 h 4"/>
              <a:gd name="T6" fmla="*/ 0 w 6"/>
              <a:gd name="T7" fmla="*/ 0 h 4"/>
              <a:gd name="T8" fmla="*/ 1 w 6"/>
              <a:gd name="T9" fmla="*/ 0 h 4"/>
              <a:gd name="T10" fmla="*/ 3 w 6"/>
              <a:gd name="T11" fmla="*/ 0 h 4"/>
              <a:gd name="T12" fmla="*/ 4 w 6"/>
              <a:gd name="T13" fmla="*/ 0 h 4"/>
              <a:gd name="T14" fmla="*/ 4 w 6"/>
              <a:gd name="T15" fmla="*/ 0 h 4"/>
              <a:gd name="T16" fmla="*/ 5 w 6"/>
              <a:gd name="T17" fmla="*/ 1 h 4"/>
              <a:gd name="T18" fmla="*/ 6 w 6"/>
              <a:gd name="T19" fmla="*/ 2 h 4"/>
              <a:gd name="T20" fmla="*/ 6 w 6"/>
              <a:gd name="T21" fmla="*/ 3 h 4"/>
              <a:gd name="T22" fmla="*/ 6 w 6"/>
              <a:gd name="T23" fmla="*/ 4 h 4"/>
              <a:gd name="T24" fmla="*/ 0 w 6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4">
                <a:moveTo>
                  <a:pt x="0" y="3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7" name="Freeform 35">
            <a:extLst>
              <a:ext uri="{FF2B5EF4-FFF2-40B4-BE49-F238E27FC236}">
                <a16:creationId xmlns:a16="http://schemas.microsoft.com/office/drawing/2014/main" id="{8E5D5A25-34BD-4168-9964-0968422D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2700338"/>
            <a:ext cx="173038" cy="169862"/>
          </a:xfrm>
          <a:custGeom>
            <a:avLst/>
            <a:gdLst>
              <a:gd name="T0" fmla="*/ 70 w 124"/>
              <a:gd name="T1" fmla="*/ 120 h 121"/>
              <a:gd name="T2" fmla="*/ 79 w 124"/>
              <a:gd name="T3" fmla="*/ 118 h 121"/>
              <a:gd name="T4" fmla="*/ 87 w 124"/>
              <a:gd name="T5" fmla="*/ 116 h 121"/>
              <a:gd name="T6" fmla="*/ 96 w 124"/>
              <a:gd name="T7" fmla="*/ 111 h 121"/>
              <a:gd name="T8" fmla="*/ 103 w 124"/>
              <a:gd name="T9" fmla="*/ 106 h 121"/>
              <a:gd name="T10" fmla="*/ 109 w 124"/>
              <a:gd name="T11" fmla="*/ 99 h 121"/>
              <a:gd name="T12" fmla="*/ 114 w 124"/>
              <a:gd name="T13" fmla="*/ 93 h 121"/>
              <a:gd name="T14" fmla="*/ 119 w 124"/>
              <a:gd name="T15" fmla="*/ 85 h 121"/>
              <a:gd name="T16" fmla="*/ 122 w 124"/>
              <a:gd name="T17" fmla="*/ 76 h 121"/>
              <a:gd name="T18" fmla="*/ 124 w 124"/>
              <a:gd name="T19" fmla="*/ 67 h 121"/>
              <a:gd name="T20" fmla="*/ 124 w 124"/>
              <a:gd name="T21" fmla="*/ 59 h 121"/>
              <a:gd name="T22" fmla="*/ 123 w 124"/>
              <a:gd name="T23" fmla="*/ 49 h 121"/>
              <a:gd name="T24" fmla="*/ 120 w 124"/>
              <a:gd name="T25" fmla="*/ 42 h 121"/>
              <a:gd name="T26" fmla="*/ 116 w 124"/>
              <a:gd name="T27" fmla="*/ 33 h 121"/>
              <a:gd name="T28" fmla="*/ 111 w 124"/>
              <a:gd name="T29" fmla="*/ 26 h 121"/>
              <a:gd name="T30" fmla="*/ 106 w 124"/>
              <a:gd name="T31" fmla="*/ 19 h 121"/>
              <a:gd name="T32" fmla="*/ 100 w 124"/>
              <a:gd name="T33" fmla="*/ 14 h 121"/>
              <a:gd name="T34" fmla="*/ 91 w 124"/>
              <a:gd name="T35" fmla="*/ 8 h 121"/>
              <a:gd name="T36" fmla="*/ 83 w 124"/>
              <a:gd name="T37" fmla="*/ 4 h 121"/>
              <a:gd name="T38" fmla="*/ 76 w 124"/>
              <a:gd name="T39" fmla="*/ 2 h 121"/>
              <a:gd name="T40" fmla="*/ 66 w 124"/>
              <a:gd name="T41" fmla="*/ 0 h 121"/>
              <a:gd name="T42" fmla="*/ 56 w 124"/>
              <a:gd name="T43" fmla="*/ 0 h 121"/>
              <a:gd name="T44" fmla="*/ 48 w 124"/>
              <a:gd name="T45" fmla="*/ 2 h 121"/>
              <a:gd name="T46" fmla="*/ 39 w 124"/>
              <a:gd name="T47" fmla="*/ 4 h 121"/>
              <a:gd name="T48" fmla="*/ 31 w 124"/>
              <a:gd name="T49" fmla="*/ 9 h 121"/>
              <a:gd name="T50" fmla="*/ 24 w 124"/>
              <a:gd name="T51" fmla="*/ 14 h 121"/>
              <a:gd name="T52" fmla="*/ 18 w 124"/>
              <a:gd name="T53" fmla="*/ 19 h 121"/>
              <a:gd name="T54" fmla="*/ 11 w 124"/>
              <a:gd name="T55" fmla="*/ 26 h 121"/>
              <a:gd name="T56" fmla="*/ 6 w 124"/>
              <a:gd name="T57" fmla="*/ 33 h 121"/>
              <a:gd name="T58" fmla="*/ 3 w 124"/>
              <a:gd name="T59" fmla="*/ 42 h 121"/>
              <a:gd name="T60" fmla="*/ 2 w 124"/>
              <a:gd name="T61" fmla="*/ 50 h 121"/>
              <a:gd name="T62" fmla="*/ 0 w 124"/>
              <a:gd name="T63" fmla="*/ 60 h 121"/>
              <a:gd name="T64" fmla="*/ 1 w 124"/>
              <a:gd name="T65" fmla="*/ 69 h 121"/>
              <a:gd name="T66" fmla="*/ 3 w 124"/>
              <a:gd name="T67" fmla="*/ 77 h 121"/>
              <a:gd name="T68" fmla="*/ 6 w 124"/>
              <a:gd name="T69" fmla="*/ 85 h 121"/>
              <a:gd name="T70" fmla="*/ 10 w 124"/>
              <a:gd name="T71" fmla="*/ 93 h 121"/>
              <a:gd name="T72" fmla="*/ 16 w 124"/>
              <a:gd name="T73" fmla="*/ 99 h 121"/>
              <a:gd name="T74" fmla="*/ 21 w 124"/>
              <a:gd name="T75" fmla="*/ 106 h 121"/>
              <a:gd name="T76" fmla="*/ 29 w 124"/>
              <a:gd name="T77" fmla="*/ 111 h 121"/>
              <a:gd name="T78" fmla="*/ 37 w 124"/>
              <a:gd name="T79" fmla="*/ 116 h 121"/>
              <a:gd name="T80" fmla="*/ 45 w 124"/>
              <a:gd name="T81" fmla="*/ 118 h 121"/>
              <a:gd name="T82" fmla="*/ 55 w 124"/>
              <a:gd name="T83" fmla="*/ 12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" h="121">
                <a:moveTo>
                  <a:pt x="64" y="120"/>
                </a:moveTo>
                <a:lnTo>
                  <a:pt x="66" y="120"/>
                </a:lnTo>
                <a:lnTo>
                  <a:pt x="70" y="120"/>
                </a:lnTo>
                <a:lnTo>
                  <a:pt x="73" y="120"/>
                </a:lnTo>
                <a:lnTo>
                  <a:pt x="77" y="120"/>
                </a:lnTo>
                <a:lnTo>
                  <a:pt x="79" y="118"/>
                </a:lnTo>
                <a:lnTo>
                  <a:pt x="82" y="117"/>
                </a:lnTo>
                <a:lnTo>
                  <a:pt x="84" y="117"/>
                </a:lnTo>
                <a:lnTo>
                  <a:pt x="87" y="116"/>
                </a:lnTo>
                <a:lnTo>
                  <a:pt x="90" y="114"/>
                </a:lnTo>
                <a:lnTo>
                  <a:pt x="92" y="111"/>
                </a:lnTo>
                <a:lnTo>
                  <a:pt x="96" y="111"/>
                </a:lnTo>
                <a:lnTo>
                  <a:pt x="98" y="110"/>
                </a:lnTo>
                <a:lnTo>
                  <a:pt x="100" y="108"/>
                </a:lnTo>
                <a:lnTo>
                  <a:pt x="103" y="106"/>
                </a:lnTo>
                <a:lnTo>
                  <a:pt x="105" y="104"/>
                </a:lnTo>
                <a:lnTo>
                  <a:pt x="106" y="101"/>
                </a:lnTo>
                <a:lnTo>
                  <a:pt x="109" y="99"/>
                </a:lnTo>
                <a:lnTo>
                  <a:pt x="110" y="97"/>
                </a:lnTo>
                <a:lnTo>
                  <a:pt x="112" y="95"/>
                </a:lnTo>
                <a:lnTo>
                  <a:pt x="114" y="93"/>
                </a:lnTo>
                <a:lnTo>
                  <a:pt x="115" y="89"/>
                </a:lnTo>
                <a:lnTo>
                  <a:pt x="117" y="88"/>
                </a:lnTo>
                <a:lnTo>
                  <a:pt x="119" y="85"/>
                </a:lnTo>
                <a:lnTo>
                  <a:pt x="119" y="82"/>
                </a:lnTo>
                <a:lnTo>
                  <a:pt x="120" y="78"/>
                </a:lnTo>
                <a:lnTo>
                  <a:pt x="122" y="76"/>
                </a:lnTo>
                <a:lnTo>
                  <a:pt x="123" y="73"/>
                </a:lnTo>
                <a:lnTo>
                  <a:pt x="123" y="71"/>
                </a:lnTo>
                <a:lnTo>
                  <a:pt x="124" y="67"/>
                </a:lnTo>
                <a:lnTo>
                  <a:pt x="124" y="65"/>
                </a:lnTo>
                <a:lnTo>
                  <a:pt x="124" y="62"/>
                </a:lnTo>
                <a:lnTo>
                  <a:pt x="124" y="59"/>
                </a:lnTo>
                <a:lnTo>
                  <a:pt x="124" y="54"/>
                </a:lnTo>
                <a:lnTo>
                  <a:pt x="123" y="52"/>
                </a:lnTo>
                <a:lnTo>
                  <a:pt x="123" y="49"/>
                </a:lnTo>
                <a:lnTo>
                  <a:pt x="123" y="47"/>
                </a:lnTo>
                <a:lnTo>
                  <a:pt x="121" y="44"/>
                </a:lnTo>
                <a:lnTo>
                  <a:pt x="120" y="42"/>
                </a:lnTo>
                <a:lnTo>
                  <a:pt x="119" y="38"/>
                </a:lnTo>
                <a:lnTo>
                  <a:pt x="119" y="36"/>
                </a:lnTo>
                <a:lnTo>
                  <a:pt x="116" y="33"/>
                </a:lnTo>
                <a:lnTo>
                  <a:pt x="115" y="30"/>
                </a:lnTo>
                <a:lnTo>
                  <a:pt x="112" y="27"/>
                </a:lnTo>
                <a:lnTo>
                  <a:pt x="111" y="26"/>
                </a:lnTo>
                <a:lnTo>
                  <a:pt x="110" y="23"/>
                </a:lnTo>
                <a:lnTo>
                  <a:pt x="108" y="21"/>
                </a:lnTo>
                <a:lnTo>
                  <a:pt x="106" y="19"/>
                </a:lnTo>
                <a:lnTo>
                  <a:pt x="105" y="17"/>
                </a:lnTo>
                <a:lnTo>
                  <a:pt x="103" y="15"/>
                </a:lnTo>
                <a:lnTo>
                  <a:pt x="100" y="14"/>
                </a:lnTo>
                <a:lnTo>
                  <a:pt x="97" y="10"/>
                </a:lnTo>
                <a:lnTo>
                  <a:pt x="95" y="9"/>
                </a:lnTo>
                <a:lnTo>
                  <a:pt x="91" y="8"/>
                </a:lnTo>
                <a:lnTo>
                  <a:pt x="89" y="6"/>
                </a:lnTo>
                <a:lnTo>
                  <a:pt x="87" y="5"/>
                </a:lnTo>
                <a:lnTo>
                  <a:pt x="83" y="4"/>
                </a:lnTo>
                <a:lnTo>
                  <a:pt x="80" y="3"/>
                </a:lnTo>
                <a:lnTo>
                  <a:pt x="78" y="2"/>
                </a:lnTo>
                <a:lnTo>
                  <a:pt x="76" y="2"/>
                </a:lnTo>
                <a:lnTo>
                  <a:pt x="72" y="0"/>
                </a:lnTo>
                <a:lnTo>
                  <a:pt x="68" y="0"/>
                </a:lnTo>
                <a:lnTo>
                  <a:pt x="66" y="0"/>
                </a:lnTo>
                <a:lnTo>
                  <a:pt x="63" y="0"/>
                </a:lnTo>
                <a:lnTo>
                  <a:pt x="59" y="0"/>
                </a:lnTo>
                <a:lnTo>
                  <a:pt x="56" y="0"/>
                </a:lnTo>
                <a:lnTo>
                  <a:pt x="54" y="0"/>
                </a:lnTo>
                <a:lnTo>
                  <a:pt x="51" y="1"/>
                </a:lnTo>
                <a:lnTo>
                  <a:pt x="48" y="2"/>
                </a:lnTo>
                <a:lnTo>
                  <a:pt x="45" y="2"/>
                </a:lnTo>
                <a:lnTo>
                  <a:pt x="41" y="3"/>
                </a:lnTo>
                <a:lnTo>
                  <a:pt x="39" y="4"/>
                </a:lnTo>
                <a:lnTo>
                  <a:pt x="36" y="5"/>
                </a:lnTo>
                <a:lnTo>
                  <a:pt x="33" y="7"/>
                </a:lnTo>
                <a:lnTo>
                  <a:pt x="31" y="9"/>
                </a:lnTo>
                <a:lnTo>
                  <a:pt x="29" y="9"/>
                </a:lnTo>
                <a:lnTo>
                  <a:pt x="26" y="12"/>
                </a:lnTo>
                <a:lnTo>
                  <a:pt x="24" y="14"/>
                </a:lnTo>
                <a:lnTo>
                  <a:pt x="21" y="16"/>
                </a:lnTo>
                <a:lnTo>
                  <a:pt x="19" y="17"/>
                </a:lnTo>
                <a:lnTo>
                  <a:pt x="18" y="19"/>
                </a:lnTo>
                <a:lnTo>
                  <a:pt x="15" y="21"/>
                </a:lnTo>
                <a:lnTo>
                  <a:pt x="14" y="23"/>
                </a:lnTo>
                <a:lnTo>
                  <a:pt x="11" y="26"/>
                </a:lnTo>
                <a:lnTo>
                  <a:pt x="10" y="28"/>
                </a:lnTo>
                <a:lnTo>
                  <a:pt x="9" y="31"/>
                </a:lnTo>
                <a:lnTo>
                  <a:pt x="6" y="33"/>
                </a:lnTo>
                <a:lnTo>
                  <a:pt x="6" y="36"/>
                </a:lnTo>
                <a:lnTo>
                  <a:pt x="5" y="39"/>
                </a:lnTo>
                <a:lnTo>
                  <a:pt x="3" y="42"/>
                </a:lnTo>
                <a:lnTo>
                  <a:pt x="3" y="44"/>
                </a:lnTo>
                <a:lnTo>
                  <a:pt x="2" y="48"/>
                </a:lnTo>
                <a:lnTo>
                  <a:pt x="2" y="50"/>
                </a:lnTo>
                <a:lnTo>
                  <a:pt x="0" y="53"/>
                </a:lnTo>
                <a:lnTo>
                  <a:pt x="0" y="56"/>
                </a:lnTo>
                <a:lnTo>
                  <a:pt x="0" y="60"/>
                </a:lnTo>
                <a:lnTo>
                  <a:pt x="0" y="63"/>
                </a:lnTo>
                <a:lnTo>
                  <a:pt x="0" y="66"/>
                </a:lnTo>
                <a:lnTo>
                  <a:pt x="1" y="69"/>
                </a:lnTo>
                <a:lnTo>
                  <a:pt x="2" y="71"/>
                </a:lnTo>
                <a:lnTo>
                  <a:pt x="2" y="73"/>
                </a:lnTo>
                <a:lnTo>
                  <a:pt x="3" y="77"/>
                </a:lnTo>
                <a:lnTo>
                  <a:pt x="3" y="79"/>
                </a:lnTo>
                <a:lnTo>
                  <a:pt x="5" y="82"/>
                </a:lnTo>
                <a:lnTo>
                  <a:pt x="6" y="85"/>
                </a:lnTo>
                <a:lnTo>
                  <a:pt x="7" y="88"/>
                </a:lnTo>
                <a:lnTo>
                  <a:pt x="9" y="90"/>
                </a:lnTo>
                <a:lnTo>
                  <a:pt x="10" y="93"/>
                </a:lnTo>
                <a:lnTo>
                  <a:pt x="12" y="95"/>
                </a:lnTo>
                <a:lnTo>
                  <a:pt x="14" y="98"/>
                </a:lnTo>
                <a:lnTo>
                  <a:pt x="16" y="99"/>
                </a:lnTo>
                <a:lnTo>
                  <a:pt x="18" y="101"/>
                </a:lnTo>
                <a:lnTo>
                  <a:pt x="20" y="104"/>
                </a:lnTo>
                <a:lnTo>
                  <a:pt x="21" y="106"/>
                </a:lnTo>
                <a:lnTo>
                  <a:pt x="24" y="108"/>
                </a:lnTo>
                <a:lnTo>
                  <a:pt x="26" y="110"/>
                </a:lnTo>
                <a:lnTo>
                  <a:pt x="29" y="111"/>
                </a:lnTo>
                <a:lnTo>
                  <a:pt x="31" y="112"/>
                </a:lnTo>
                <a:lnTo>
                  <a:pt x="34" y="115"/>
                </a:lnTo>
                <a:lnTo>
                  <a:pt x="37" y="116"/>
                </a:lnTo>
                <a:lnTo>
                  <a:pt x="40" y="117"/>
                </a:lnTo>
                <a:lnTo>
                  <a:pt x="42" y="117"/>
                </a:lnTo>
                <a:lnTo>
                  <a:pt x="45" y="118"/>
                </a:lnTo>
                <a:lnTo>
                  <a:pt x="49" y="120"/>
                </a:lnTo>
                <a:lnTo>
                  <a:pt x="52" y="120"/>
                </a:lnTo>
                <a:lnTo>
                  <a:pt x="55" y="120"/>
                </a:lnTo>
                <a:lnTo>
                  <a:pt x="57" y="120"/>
                </a:lnTo>
                <a:lnTo>
                  <a:pt x="60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8" name="Freeform 36">
            <a:extLst>
              <a:ext uri="{FF2B5EF4-FFF2-40B4-BE49-F238E27FC236}">
                <a16:creationId xmlns:a16="http://schemas.microsoft.com/office/drawing/2014/main" id="{87AB2F6E-FECD-487B-961C-5E188CC48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2841625"/>
            <a:ext cx="63500" cy="30163"/>
          </a:xfrm>
          <a:custGeom>
            <a:avLst/>
            <a:gdLst>
              <a:gd name="T0" fmla="*/ 3 w 46"/>
              <a:gd name="T1" fmla="*/ 16 h 22"/>
              <a:gd name="T2" fmla="*/ 6 w 46"/>
              <a:gd name="T3" fmla="*/ 16 h 22"/>
              <a:gd name="T4" fmla="*/ 9 w 46"/>
              <a:gd name="T5" fmla="*/ 16 h 22"/>
              <a:gd name="T6" fmla="*/ 12 w 46"/>
              <a:gd name="T7" fmla="*/ 16 h 22"/>
              <a:gd name="T8" fmla="*/ 16 w 46"/>
              <a:gd name="T9" fmla="*/ 16 h 22"/>
              <a:gd name="T10" fmla="*/ 18 w 46"/>
              <a:gd name="T11" fmla="*/ 15 h 22"/>
              <a:gd name="T12" fmla="*/ 20 w 46"/>
              <a:gd name="T13" fmla="*/ 14 h 22"/>
              <a:gd name="T14" fmla="*/ 23 w 46"/>
              <a:gd name="T15" fmla="*/ 12 h 22"/>
              <a:gd name="T16" fmla="*/ 25 w 46"/>
              <a:gd name="T17" fmla="*/ 10 h 22"/>
              <a:gd name="T18" fmla="*/ 28 w 46"/>
              <a:gd name="T19" fmla="*/ 10 h 22"/>
              <a:gd name="T20" fmla="*/ 31 w 46"/>
              <a:gd name="T21" fmla="*/ 9 h 22"/>
              <a:gd name="T22" fmla="*/ 32 w 46"/>
              <a:gd name="T23" fmla="*/ 7 h 22"/>
              <a:gd name="T24" fmla="*/ 36 w 46"/>
              <a:gd name="T25" fmla="*/ 5 h 22"/>
              <a:gd name="T26" fmla="*/ 38 w 46"/>
              <a:gd name="T27" fmla="*/ 4 h 22"/>
              <a:gd name="T28" fmla="*/ 41 w 46"/>
              <a:gd name="T29" fmla="*/ 2 h 22"/>
              <a:gd name="T30" fmla="*/ 43 w 46"/>
              <a:gd name="T31" fmla="*/ 0 h 22"/>
              <a:gd name="T32" fmla="*/ 46 w 46"/>
              <a:gd name="T33" fmla="*/ 5 h 22"/>
              <a:gd name="T34" fmla="*/ 45 w 46"/>
              <a:gd name="T35" fmla="*/ 8 h 22"/>
              <a:gd name="T36" fmla="*/ 43 w 46"/>
              <a:gd name="T37" fmla="*/ 10 h 22"/>
              <a:gd name="T38" fmla="*/ 40 w 46"/>
              <a:gd name="T39" fmla="*/ 10 h 22"/>
              <a:gd name="T40" fmla="*/ 37 w 46"/>
              <a:gd name="T41" fmla="*/ 13 h 22"/>
              <a:gd name="T42" fmla="*/ 35 w 46"/>
              <a:gd name="T43" fmla="*/ 15 h 22"/>
              <a:gd name="T44" fmla="*/ 31 w 46"/>
              <a:gd name="T45" fmla="*/ 16 h 22"/>
              <a:gd name="T46" fmla="*/ 28 w 46"/>
              <a:gd name="T47" fmla="*/ 17 h 22"/>
              <a:gd name="T48" fmla="*/ 25 w 46"/>
              <a:gd name="T49" fmla="*/ 19 h 22"/>
              <a:gd name="T50" fmla="*/ 23 w 46"/>
              <a:gd name="T51" fmla="*/ 19 h 22"/>
              <a:gd name="T52" fmla="*/ 20 w 46"/>
              <a:gd name="T53" fmla="*/ 21 h 22"/>
              <a:gd name="T54" fmla="*/ 17 w 46"/>
              <a:gd name="T55" fmla="*/ 22 h 22"/>
              <a:gd name="T56" fmla="*/ 13 w 46"/>
              <a:gd name="T57" fmla="*/ 22 h 22"/>
              <a:gd name="T58" fmla="*/ 10 w 46"/>
              <a:gd name="T59" fmla="*/ 22 h 22"/>
              <a:gd name="T60" fmla="*/ 7 w 46"/>
              <a:gd name="T61" fmla="*/ 22 h 22"/>
              <a:gd name="T62" fmla="*/ 4 w 46"/>
              <a:gd name="T63" fmla="*/ 22 h 22"/>
              <a:gd name="T64" fmla="*/ 0 w 46"/>
              <a:gd name="T65" fmla="*/ 22 h 22"/>
              <a:gd name="T66" fmla="*/ 0 w 46"/>
              <a:gd name="T67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2">
                <a:moveTo>
                  <a:pt x="3" y="16"/>
                </a:moveTo>
                <a:lnTo>
                  <a:pt x="6" y="16"/>
                </a:lnTo>
                <a:lnTo>
                  <a:pt x="9" y="16"/>
                </a:lnTo>
                <a:lnTo>
                  <a:pt x="12" y="16"/>
                </a:lnTo>
                <a:lnTo>
                  <a:pt x="16" y="16"/>
                </a:lnTo>
                <a:lnTo>
                  <a:pt x="18" y="15"/>
                </a:lnTo>
                <a:lnTo>
                  <a:pt x="20" y="14"/>
                </a:lnTo>
                <a:lnTo>
                  <a:pt x="23" y="12"/>
                </a:lnTo>
                <a:lnTo>
                  <a:pt x="25" y="10"/>
                </a:lnTo>
                <a:lnTo>
                  <a:pt x="28" y="10"/>
                </a:lnTo>
                <a:lnTo>
                  <a:pt x="31" y="9"/>
                </a:lnTo>
                <a:lnTo>
                  <a:pt x="32" y="7"/>
                </a:lnTo>
                <a:lnTo>
                  <a:pt x="36" y="5"/>
                </a:lnTo>
                <a:lnTo>
                  <a:pt x="38" y="4"/>
                </a:lnTo>
                <a:lnTo>
                  <a:pt x="41" y="2"/>
                </a:lnTo>
                <a:lnTo>
                  <a:pt x="43" y="0"/>
                </a:lnTo>
                <a:lnTo>
                  <a:pt x="46" y="5"/>
                </a:lnTo>
                <a:lnTo>
                  <a:pt x="45" y="8"/>
                </a:lnTo>
                <a:lnTo>
                  <a:pt x="43" y="10"/>
                </a:lnTo>
                <a:lnTo>
                  <a:pt x="40" y="10"/>
                </a:lnTo>
                <a:lnTo>
                  <a:pt x="37" y="13"/>
                </a:lnTo>
                <a:lnTo>
                  <a:pt x="35" y="15"/>
                </a:lnTo>
                <a:lnTo>
                  <a:pt x="31" y="16"/>
                </a:lnTo>
                <a:lnTo>
                  <a:pt x="28" y="17"/>
                </a:lnTo>
                <a:lnTo>
                  <a:pt x="25" y="19"/>
                </a:lnTo>
                <a:lnTo>
                  <a:pt x="23" y="19"/>
                </a:lnTo>
                <a:lnTo>
                  <a:pt x="20" y="21"/>
                </a:lnTo>
                <a:lnTo>
                  <a:pt x="17" y="22"/>
                </a:lnTo>
                <a:lnTo>
                  <a:pt x="13" y="22"/>
                </a:lnTo>
                <a:lnTo>
                  <a:pt x="10" y="22"/>
                </a:lnTo>
                <a:lnTo>
                  <a:pt x="7" y="22"/>
                </a:lnTo>
                <a:lnTo>
                  <a:pt x="4" y="22"/>
                </a:lnTo>
                <a:lnTo>
                  <a:pt x="0" y="22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89" name="Freeform 37">
            <a:extLst>
              <a:ext uri="{FF2B5EF4-FFF2-40B4-BE49-F238E27FC236}">
                <a16:creationId xmlns:a16="http://schemas.microsoft.com/office/drawing/2014/main" id="{3B65D05E-7A18-4C4E-BA10-0BED8C11F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2787650"/>
            <a:ext cx="31750" cy="60325"/>
          </a:xfrm>
          <a:custGeom>
            <a:avLst/>
            <a:gdLst>
              <a:gd name="T0" fmla="*/ 2 w 23"/>
              <a:gd name="T1" fmla="*/ 37 h 44"/>
              <a:gd name="T2" fmla="*/ 3 w 23"/>
              <a:gd name="T3" fmla="*/ 36 h 44"/>
              <a:gd name="T4" fmla="*/ 4 w 23"/>
              <a:gd name="T5" fmla="*/ 34 h 44"/>
              <a:gd name="T6" fmla="*/ 7 w 23"/>
              <a:gd name="T7" fmla="*/ 31 h 44"/>
              <a:gd name="T8" fmla="*/ 8 w 23"/>
              <a:gd name="T9" fmla="*/ 29 h 44"/>
              <a:gd name="T10" fmla="*/ 9 w 23"/>
              <a:gd name="T11" fmla="*/ 27 h 44"/>
              <a:gd name="T12" fmla="*/ 10 w 23"/>
              <a:gd name="T13" fmla="*/ 24 h 44"/>
              <a:gd name="T14" fmla="*/ 12 w 23"/>
              <a:gd name="T15" fmla="*/ 21 h 44"/>
              <a:gd name="T16" fmla="*/ 12 w 23"/>
              <a:gd name="T17" fmla="*/ 19 h 44"/>
              <a:gd name="T18" fmla="*/ 15 w 23"/>
              <a:gd name="T19" fmla="*/ 15 h 44"/>
              <a:gd name="T20" fmla="*/ 16 w 23"/>
              <a:gd name="T21" fmla="*/ 13 h 44"/>
              <a:gd name="T22" fmla="*/ 16 w 23"/>
              <a:gd name="T23" fmla="*/ 11 h 44"/>
              <a:gd name="T24" fmla="*/ 16 w 23"/>
              <a:gd name="T25" fmla="*/ 8 h 44"/>
              <a:gd name="T26" fmla="*/ 17 w 23"/>
              <a:gd name="T27" fmla="*/ 5 h 44"/>
              <a:gd name="T28" fmla="*/ 17 w 23"/>
              <a:gd name="T29" fmla="*/ 3 h 44"/>
              <a:gd name="T30" fmla="*/ 17 w 23"/>
              <a:gd name="T31" fmla="*/ 0 h 44"/>
              <a:gd name="T32" fmla="*/ 23 w 23"/>
              <a:gd name="T33" fmla="*/ 0 h 44"/>
              <a:gd name="T34" fmla="*/ 23 w 23"/>
              <a:gd name="T35" fmla="*/ 3 h 44"/>
              <a:gd name="T36" fmla="*/ 23 w 23"/>
              <a:gd name="T37" fmla="*/ 6 h 44"/>
              <a:gd name="T38" fmla="*/ 23 w 23"/>
              <a:gd name="T39" fmla="*/ 9 h 44"/>
              <a:gd name="T40" fmla="*/ 23 w 23"/>
              <a:gd name="T41" fmla="*/ 11 h 44"/>
              <a:gd name="T42" fmla="*/ 23 w 23"/>
              <a:gd name="T43" fmla="*/ 15 h 44"/>
              <a:gd name="T44" fmla="*/ 21 w 23"/>
              <a:gd name="T45" fmla="*/ 18 h 44"/>
              <a:gd name="T46" fmla="*/ 20 w 23"/>
              <a:gd name="T47" fmla="*/ 21 h 44"/>
              <a:gd name="T48" fmla="*/ 18 w 23"/>
              <a:gd name="T49" fmla="*/ 24 h 44"/>
              <a:gd name="T50" fmla="*/ 17 w 23"/>
              <a:gd name="T51" fmla="*/ 27 h 44"/>
              <a:gd name="T52" fmla="*/ 16 w 23"/>
              <a:gd name="T53" fmla="*/ 30 h 44"/>
              <a:gd name="T54" fmla="*/ 14 w 23"/>
              <a:gd name="T55" fmla="*/ 32 h 44"/>
              <a:gd name="T56" fmla="*/ 12 w 23"/>
              <a:gd name="T57" fmla="*/ 35 h 44"/>
              <a:gd name="T58" fmla="*/ 9 w 23"/>
              <a:gd name="T59" fmla="*/ 37 h 44"/>
              <a:gd name="T60" fmla="*/ 8 w 23"/>
              <a:gd name="T61" fmla="*/ 39 h 44"/>
              <a:gd name="T62" fmla="*/ 7 w 23"/>
              <a:gd name="T63" fmla="*/ 42 h 44"/>
              <a:gd name="T64" fmla="*/ 3 w 23"/>
              <a:gd name="T65" fmla="*/ 44 h 44"/>
              <a:gd name="T66" fmla="*/ 0 w 23"/>
              <a:gd name="T67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" h="44">
                <a:moveTo>
                  <a:pt x="2" y="37"/>
                </a:moveTo>
                <a:lnTo>
                  <a:pt x="3" y="36"/>
                </a:lnTo>
                <a:lnTo>
                  <a:pt x="4" y="34"/>
                </a:lnTo>
                <a:lnTo>
                  <a:pt x="7" y="31"/>
                </a:lnTo>
                <a:lnTo>
                  <a:pt x="8" y="29"/>
                </a:lnTo>
                <a:lnTo>
                  <a:pt x="9" y="27"/>
                </a:lnTo>
                <a:lnTo>
                  <a:pt x="10" y="24"/>
                </a:lnTo>
                <a:lnTo>
                  <a:pt x="12" y="21"/>
                </a:lnTo>
                <a:lnTo>
                  <a:pt x="12" y="19"/>
                </a:lnTo>
                <a:lnTo>
                  <a:pt x="15" y="15"/>
                </a:lnTo>
                <a:lnTo>
                  <a:pt x="16" y="13"/>
                </a:lnTo>
                <a:lnTo>
                  <a:pt x="16" y="11"/>
                </a:lnTo>
                <a:lnTo>
                  <a:pt x="16" y="8"/>
                </a:lnTo>
                <a:lnTo>
                  <a:pt x="17" y="5"/>
                </a:lnTo>
                <a:lnTo>
                  <a:pt x="17" y="3"/>
                </a:lnTo>
                <a:lnTo>
                  <a:pt x="17" y="0"/>
                </a:lnTo>
                <a:lnTo>
                  <a:pt x="23" y="0"/>
                </a:lnTo>
                <a:lnTo>
                  <a:pt x="23" y="3"/>
                </a:lnTo>
                <a:lnTo>
                  <a:pt x="23" y="6"/>
                </a:lnTo>
                <a:lnTo>
                  <a:pt x="23" y="9"/>
                </a:lnTo>
                <a:lnTo>
                  <a:pt x="23" y="11"/>
                </a:lnTo>
                <a:lnTo>
                  <a:pt x="23" y="15"/>
                </a:lnTo>
                <a:lnTo>
                  <a:pt x="21" y="18"/>
                </a:lnTo>
                <a:lnTo>
                  <a:pt x="20" y="21"/>
                </a:lnTo>
                <a:lnTo>
                  <a:pt x="18" y="24"/>
                </a:lnTo>
                <a:lnTo>
                  <a:pt x="17" y="27"/>
                </a:lnTo>
                <a:lnTo>
                  <a:pt x="16" y="30"/>
                </a:lnTo>
                <a:lnTo>
                  <a:pt x="14" y="32"/>
                </a:lnTo>
                <a:lnTo>
                  <a:pt x="12" y="35"/>
                </a:lnTo>
                <a:lnTo>
                  <a:pt x="9" y="37"/>
                </a:lnTo>
                <a:lnTo>
                  <a:pt x="8" y="39"/>
                </a:lnTo>
                <a:lnTo>
                  <a:pt x="7" y="42"/>
                </a:lnTo>
                <a:lnTo>
                  <a:pt x="3" y="44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0" name="Freeform 38">
            <a:extLst>
              <a:ext uri="{FF2B5EF4-FFF2-40B4-BE49-F238E27FC236}">
                <a16:creationId xmlns:a16="http://schemas.microsoft.com/office/drawing/2014/main" id="{90AB7BA7-3873-4051-8E6C-DB4145941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2724150"/>
            <a:ext cx="30163" cy="63500"/>
          </a:xfrm>
          <a:custGeom>
            <a:avLst/>
            <a:gdLst>
              <a:gd name="T0" fmla="*/ 15 w 21"/>
              <a:gd name="T1" fmla="*/ 42 h 45"/>
              <a:gd name="T2" fmla="*/ 15 w 21"/>
              <a:gd name="T3" fmla="*/ 38 h 45"/>
              <a:gd name="T4" fmla="*/ 14 w 21"/>
              <a:gd name="T5" fmla="*/ 36 h 45"/>
              <a:gd name="T6" fmla="*/ 14 w 21"/>
              <a:gd name="T7" fmla="*/ 32 h 45"/>
              <a:gd name="T8" fmla="*/ 14 w 21"/>
              <a:gd name="T9" fmla="*/ 31 h 45"/>
              <a:gd name="T10" fmla="*/ 14 w 21"/>
              <a:gd name="T11" fmla="*/ 28 h 45"/>
              <a:gd name="T12" fmla="*/ 12 w 21"/>
              <a:gd name="T13" fmla="*/ 25 h 45"/>
              <a:gd name="T14" fmla="*/ 10 w 21"/>
              <a:gd name="T15" fmla="*/ 23 h 45"/>
              <a:gd name="T16" fmla="*/ 10 w 21"/>
              <a:gd name="T17" fmla="*/ 20 h 45"/>
              <a:gd name="T18" fmla="*/ 8 w 21"/>
              <a:gd name="T19" fmla="*/ 17 h 45"/>
              <a:gd name="T20" fmla="*/ 7 w 21"/>
              <a:gd name="T21" fmla="*/ 15 h 45"/>
              <a:gd name="T22" fmla="*/ 5 w 21"/>
              <a:gd name="T23" fmla="*/ 12 h 45"/>
              <a:gd name="T24" fmla="*/ 4 w 21"/>
              <a:gd name="T25" fmla="*/ 10 h 45"/>
              <a:gd name="T26" fmla="*/ 2 w 21"/>
              <a:gd name="T27" fmla="*/ 8 h 45"/>
              <a:gd name="T28" fmla="*/ 0 w 21"/>
              <a:gd name="T29" fmla="*/ 6 h 45"/>
              <a:gd name="T30" fmla="*/ 0 w 21"/>
              <a:gd name="T31" fmla="*/ 4 h 45"/>
              <a:gd name="T32" fmla="*/ 4 w 21"/>
              <a:gd name="T33" fmla="*/ 0 h 45"/>
              <a:gd name="T34" fmla="*/ 6 w 21"/>
              <a:gd name="T35" fmla="*/ 2 h 45"/>
              <a:gd name="T36" fmla="*/ 7 w 21"/>
              <a:gd name="T37" fmla="*/ 4 h 45"/>
              <a:gd name="T38" fmla="*/ 10 w 21"/>
              <a:gd name="T39" fmla="*/ 6 h 45"/>
              <a:gd name="T40" fmla="*/ 11 w 21"/>
              <a:gd name="T41" fmla="*/ 9 h 45"/>
              <a:gd name="T42" fmla="*/ 14 w 21"/>
              <a:gd name="T43" fmla="*/ 11 h 45"/>
              <a:gd name="T44" fmla="*/ 14 w 21"/>
              <a:gd name="T45" fmla="*/ 14 h 45"/>
              <a:gd name="T46" fmla="*/ 16 w 21"/>
              <a:gd name="T47" fmla="*/ 17 h 45"/>
              <a:gd name="T48" fmla="*/ 18 w 21"/>
              <a:gd name="T49" fmla="*/ 19 h 45"/>
              <a:gd name="T50" fmla="*/ 19 w 21"/>
              <a:gd name="T51" fmla="*/ 23 h 45"/>
              <a:gd name="T52" fmla="*/ 20 w 21"/>
              <a:gd name="T53" fmla="*/ 26 h 45"/>
              <a:gd name="T54" fmla="*/ 21 w 21"/>
              <a:gd name="T55" fmla="*/ 28 h 45"/>
              <a:gd name="T56" fmla="*/ 21 w 21"/>
              <a:gd name="T57" fmla="*/ 31 h 45"/>
              <a:gd name="T58" fmla="*/ 21 w 21"/>
              <a:gd name="T59" fmla="*/ 34 h 45"/>
              <a:gd name="T60" fmla="*/ 21 w 21"/>
              <a:gd name="T61" fmla="*/ 37 h 45"/>
              <a:gd name="T62" fmla="*/ 21 w 21"/>
              <a:gd name="T63" fmla="*/ 42 h 45"/>
              <a:gd name="T64" fmla="*/ 21 w 21"/>
              <a:gd name="T65" fmla="*/ 45 h 45"/>
              <a:gd name="T66" fmla="*/ 15 w 21"/>
              <a:gd name="T6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" h="45">
                <a:moveTo>
                  <a:pt x="15" y="42"/>
                </a:moveTo>
                <a:lnTo>
                  <a:pt x="15" y="38"/>
                </a:lnTo>
                <a:lnTo>
                  <a:pt x="14" y="36"/>
                </a:lnTo>
                <a:lnTo>
                  <a:pt x="14" y="32"/>
                </a:lnTo>
                <a:lnTo>
                  <a:pt x="14" y="31"/>
                </a:lnTo>
                <a:lnTo>
                  <a:pt x="14" y="28"/>
                </a:lnTo>
                <a:lnTo>
                  <a:pt x="12" y="25"/>
                </a:lnTo>
                <a:lnTo>
                  <a:pt x="10" y="23"/>
                </a:lnTo>
                <a:lnTo>
                  <a:pt x="10" y="20"/>
                </a:lnTo>
                <a:lnTo>
                  <a:pt x="8" y="17"/>
                </a:lnTo>
                <a:lnTo>
                  <a:pt x="7" y="15"/>
                </a:lnTo>
                <a:lnTo>
                  <a:pt x="5" y="12"/>
                </a:lnTo>
                <a:lnTo>
                  <a:pt x="4" y="10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4" y="0"/>
                </a:lnTo>
                <a:lnTo>
                  <a:pt x="6" y="2"/>
                </a:lnTo>
                <a:lnTo>
                  <a:pt x="7" y="4"/>
                </a:lnTo>
                <a:lnTo>
                  <a:pt x="10" y="6"/>
                </a:lnTo>
                <a:lnTo>
                  <a:pt x="11" y="9"/>
                </a:lnTo>
                <a:lnTo>
                  <a:pt x="14" y="11"/>
                </a:lnTo>
                <a:lnTo>
                  <a:pt x="14" y="14"/>
                </a:lnTo>
                <a:lnTo>
                  <a:pt x="16" y="17"/>
                </a:lnTo>
                <a:lnTo>
                  <a:pt x="18" y="19"/>
                </a:lnTo>
                <a:lnTo>
                  <a:pt x="19" y="23"/>
                </a:lnTo>
                <a:lnTo>
                  <a:pt x="20" y="26"/>
                </a:lnTo>
                <a:lnTo>
                  <a:pt x="21" y="28"/>
                </a:lnTo>
                <a:lnTo>
                  <a:pt x="21" y="31"/>
                </a:lnTo>
                <a:lnTo>
                  <a:pt x="21" y="34"/>
                </a:lnTo>
                <a:lnTo>
                  <a:pt x="21" y="37"/>
                </a:lnTo>
                <a:lnTo>
                  <a:pt x="21" y="42"/>
                </a:lnTo>
                <a:lnTo>
                  <a:pt x="21" y="45"/>
                </a:lnTo>
                <a:lnTo>
                  <a:pt x="15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1" name="Freeform 39">
            <a:extLst>
              <a:ext uri="{FF2B5EF4-FFF2-40B4-BE49-F238E27FC236}">
                <a16:creationId xmlns:a16="http://schemas.microsoft.com/office/drawing/2014/main" id="{9C544D81-AD83-4A65-94A5-3C15B6EE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2724150"/>
            <a:ext cx="4762" cy="317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2" name="Freeform 40">
            <a:extLst>
              <a:ext uri="{FF2B5EF4-FFF2-40B4-BE49-F238E27FC236}">
                <a16:creationId xmlns:a16="http://schemas.microsoft.com/office/drawing/2014/main" id="{DA257144-C36B-413E-8CAE-226117846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2695575"/>
            <a:ext cx="65087" cy="33338"/>
          </a:xfrm>
          <a:custGeom>
            <a:avLst/>
            <a:gdLst>
              <a:gd name="T0" fmla="*/ 40 w 46"/>
              <a:gd name="T1" fmla="*/ 23 h 24"/>
              <a:gd name="T2" fmla="*/ 37 w 46"/>
              <a:gd name="T3" fmla="*/ 20 h 24"/>
              <a:gd name="T4" fmla="*/ 35 w 46"/>
              <a:gd name="T5" fmla="*/ 19 h 24"/>
              <a:gd name="T6" fmla="*/ 33 w 46"/>
              <a:gd name="T7" fmla="*/ 17 h 24"/>
              <a:gd name="T8" fmla="*/ 29 w 46"/>
              <a:gd name="T9" fmla="*/ 16 h 24"/>
              <a:gd name="T10" fmla="*/ 27 w 46"/>
              <a:gd name="T11" fmla="*/ 13 h 24"/>
              <a:gd name="T12" fmla="*/ 24 w 46"/>
              <a:gd name="T13" fmla="*/ 12 h 24"/>
              <a:gd name="T14" fmla="*/ 22 w 46"/>
              <a:gd name="T15" fmla="*/ 12 h 24"/>
              <a:gd name="T16" fmla="*/ 19 w 46"/>
              <a:gd name="T17" fmla="*/ 10 h 24"/>
              <a:gd name="T18" fmla="*/ 17 w 46"/>
              <a:gd name="T19" fmla="*/ 9 h 24"/>
              <a:gd name="T20" fmla="*/ 14 w 46"/>
              <a:gd name="T21" fmla="*/ 8 h 24"/>
              <a:gd name="T22" fmla="*/ 12 w 46"/>
              <a:gd name="T23" fmla="*/ 8 h 24"/>
              <a:gd name="T24" fmla="*/ 8 w 46"/>
              <a:gd name="T25" fmla="*/ 6 h 24"/>
              <a:gd name="T26" fmla="*/ 5 w 46"/>
              <a:gd name="T27" fmla="*/ 6 h 24"/>
              <a:gd name="T28" fmla="*/ 1 w 46"/>
              <a:gd name="T29" fmla="*/ 6 h 24"/>
              <a:gd name="T30" fmla="*/ 0 w 46"/>
              <a:gd name="T31" fmla="*/ 6 h 24"/>
              <a:gd name="T32" fmla="*/ 0 w 46"/>
              <a:gd name="T33" fmla="*/ 0 h 24"/>
              <a:gd name="T34" fmla="*/ 3 w 46"/>
              <a:gd name="T35" fmla="*/ 0 h 24"/>
              <a:gd name="T36" fmla="*/ 6 w 46"/>
              <a:gd name="T37" fmla="*/ 1 h 24"/>
              <a:gd name="T38" fmla="*/ 10 w 46"/>
              <a:gd name="T39" fmla="*/ 1 h 24"/>
              <a:gd name="T40" fmla="*/ 14 w 46"/>
              <a:gd name="T41" fmla="*/ 1 h 24"/>
              <a:gd name="T42" fmla="*/ 16 w 46"/>
              <a:gd name="T43" fmla="*/ 2 h 24"/>
              <a:gd name="T44" fmla="*/ 19 w 46"/>
              <a:gd name="T45" fmla="*/ 3 h 24"/>
              <a:gd name="T46" fmla="*/ 22 w 46"/>
              <a:gd name="T47" fmla="*/ 4 h 24"/>
              <a:gd name="T48" fmla="*/ 24 w 46"/>
              <a:gd name="T49" fmla="*/ 5 h 24"/>
              <a:gd name="T50" fmla="*/ 28 w 46"/>
              <a:gd name="T51" fmla="*/ 6 h 24"/>
              <a:gd name="T52" fmla="*/ 31 w 46"/>
              <a:gd name="T53" fmla="*/ 8 h 24"/>
              <a:gd name="T54" fmla="*/ 34 w 46"/>
              <a:gd name="T55" fmla="*/ 9 h 24"/>
              <a:gd name="T56" fmla="*/ 37 w 46"/>
              <a:gd name="T57" fmla="*/ 11 h 24"/>
              <a:gd name="T58" fmla="*/ 40 w 46"/>
              <a:gd name="T59" fmla="*/ 13 h 24"/>
              <a:gd name="T60" fmla="*/ 42 w 46"/>
              <a:gd name="T61" fmla="*/ 16 h 24"/>
              <a:gd name="T62" fmla="*/ 43 w 46"/>
              <a:gd name="T63" fmla="*/ 17 h 24"/>
              <a:gd name="T64" fmla="*/ 46 w 46"/>
              <a:gd name="T65" fmla="*/ 20 h 24"/>
              <a:gd name="T66" fmla="*/ 42 w 46"/>
              <a:gd name="T6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4">
                <a:moveTo>
                  <a:pt x="40" y="23"/>
                </a:moveTo>
                <a:lnTo>
                  <a:pt x="37" y="20"/>
                </a:lnTo>
                <a:lnTo>
                  <a:pt x="35" y="19"/>
                </a:lnTo>
                <a:lnTo>
                  <a:pt x="33" y="17"/>
                </a:lnTo>
                <a:lnTo>
                  <a:pt x="29" y="16"/>
                </a:lnTo>
                <a:lnTo>
                  <a:pt x="27" y="13"/>
                </a:lnTo>
                <a:lnTo>
                  <a:pt x="24" y="12"/>
                </a:lnTo>
                <a:lnTo>
                  <a:pt x="22" y="12"/>
                </a:lnTo>
                <a:lnTo>
                  <a:pt x="19" y="10"/>
                </a:lnTo>
                <a:lnTo>
                  <a:pt x="17" y="9"/>
                </a:lnTo>
                <a:lnTo>
                  <a:pt x="14" y="8"/>
                </a:lnTo>
                <a:lnTo>
                  <a:pt x="12" y="8"/>
                </a:lnTo>
                <a:lnTo>
                  <a:pt x="8" y="6"/>
                </a:lnTo>
                <a:lnTo>
                  <a:pt x="5" y="6"/>
                </a:lnTo>
                <a:lnTo>
                  <a:pt x="1" y="6"/>
                </a:lnTo>
                <a:lnTo>
                  <a:pt x="0" y="6"/>
                </a:lnTo>
                <a:lnTo>
                  <a:pt x="0" y="0"/>
                </a:lnTo>
                <a:lnTo>
                  <a:pt x="3" y="0"/>
                </a:lnTo>
                <a:lnTo>
                  <a:pt x="6" y="1"/>
                </a:lnTo>
                <a:lnTo>
                  <a:pt x="10" y="1"/>
                </a:lnTo>
                <a:lnTo>
                  <a:pt x="14" y="1"/>
                </a:lnTo>
                <a:lnTo>
                  <a:pt x="16" y="2"/>
                </a:lnTo>
                <a:lnTo>
                  <a:pt x="19" y="3"/>
                </a:lnTo>
                <a:lnTo>
                  <a:pt x="22" y="4"/>
                </a:lnTo>
                <a:lnTo>
                  <a:pt x="24" y="5"/>
                </a:lnTo>
                <a:lnTo>
                  <a:pt x="28" y="6"/>
                </a:lnTo>
                <a:lnTo>
                  <a:pt x="31" y="8"/>
                </a:lnTo>
                <a:lnTo>
                  <a:pt x="34" y="9"/>
                </a:lnTo>
                <a:lnTo>
                  <a:pt x="37" y="11"/>
                </a:lnTo>
                <a:lnTo>
                  <a:pt x="40" y="13"/>
                </a:lnTo>
                <a:lnTo>
                  <a:pt x="42" y="16"/>
                </a:lnTo>
                <a:lnTo>
                  <a:pt x="43" y="17"/>
                </a:lnTo>
                <a:lnTo>
                  <a:pt x="46" y="20"/>
                </a:lnTo>
                <a:lnTo>
                  <a:pt x="4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3" name="Freeform 41">
            <a:extLst>
              <a:ext uri="{FF2B5EF4-FFF2-40B4-BE49-F238E27FC236}">
                <a16:creationId xmlns:a16="http://schemas.microsoft.com/office/drawing/2014/main" id="{7A65D2EC-9616-42B1-90DE-3E9783D07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695575"/>
            <a:ext cx="63500" cy="33338"/>
          </a:xfrm>
          <a:custGeom>
            <a:avLst/>
            <a:gdLst>
              <a:gd name="T0" fmla="*/ 42 w 46"/>
              <a:gd name="T1" fmla="*/ 6 h 23"/>
              <a:gd name="T2" fmla="*/ 39 w 46"/>
              <a:gd name="T3" fmla="*/ 6 h 23"/>
              <a:gd name="T4" fmla="*/ 37 w 46"/>
              <a:gd name="T5" fmla="*/ 6 h 23"/>
              <a:gd name="T6" fmla="*/ 35 w 46"/>
              <a:gd name="T7" fmla="*/ 7 h 23"/>
              <a:gd name="T8" fmla="*/ 32 w 46"/>
              <a:gd name="T9" fmla="*/ 8 h 23"/>
              <a:gd name="T10" fmla="*/ 28 w 46"/>
              <a:gd name="T11" fmla="*/ 8 h 23"/>
              <a:gd name="T12" fmla="*/ 26 w 46"/>
              <a:gd name="T13" fmla="*/ 9 h 23"/>
              <a:gd name="T14" fmla="*/ 24 w 46"/>
              <a:gd name="T15" fmla="*/ 10 h 23"/>
              <a:gd name="T16" fmla="*/ 21 w 46"/>
              <a:gd name="T17" fmla="*/ 12 h 23"/>
              <a:gd name="T18" fmla="*/ 18 w 46"/>
              <a:gd name="T19" fmla="*/ 12 h 23"/>
              <a:gd name="T20" fmla="*/ 16 w 46"/>
              <a:gd name="T21" fmla="*/ 14 h 23"/>
              <a:gd name="T22" fmla="*/ 13 w 46"/>
              <a:gd name="T23" fmla="*/ 17 h 23"/>
              <a:gd name="T24" fmla="*/ 11 w 46"/>
              <a:gd name="T25" fmla="*/ 17 h 23"/>
              <a:gd name="T26" fmla="*/ 9 w 46"/>
              <a:gd name="T27" fmla="*/ 19 h 23"/>
              <a:gd name="T28" fmla="*/ 7 w 46"/>
              <a:gd name="T29" fmla="*/ 22 h 23"/>
              <a:gd name="T30" fmla="*/ 5 w 46"/>
              <a:gd name="T31" fmla="*/ 23 h 23"/>
              <a:gd name="T32" fmla="*/ 0 w 46"/>
              <a:gd name="T33" fmla="*/ 17 h 23"/>
              <a:gd name="T34" fmla="*/ 2 w 46"/>
              <a:gd name="T35" fmla="*/ 17 h 23"/>
              <a:gd name="T36" fmla="*/ 4 w 46"/>
              <a:gd name="T37" fmla="*/ 13 h 23"/>
              <a:gd name="T38" fmla="*/ 7 w 46"/>
              <a:gd name="T39" fmla="*/ 12 h 23"/>
              <a:gd name="T40" fmla="*/ 9 w 46"/>
              <a:gd name="T41" fmla="*/ 10 h 23"/>
              <a:gd name="T42" fmla="*/ 12 w 46"/>
              <a:gd name="T43" fmla="*/ 8 h 23"/>
              <a:gd name="T44" fmla="*/ 16 w 46"/>
              <a:gd name="T45" fmla="*/ 6 h 23"/>
              <a:gd name="T46" fmla="*/ 17 w 46"/>
              <a:gd name="T47" fmla="*/ 5 h 23"/>
              <a:gd name="T48" fmla="*/ 21 w 46"/>
              <a:gd name="T49" fmla="*/ 4 h 23"/>
              <a:gd name="T50" fmla="*/ 24 w 46"/>
              <a:gd name="T51" fmla="*/ 3 h 23"/>
              <a:gd name="T52" fmla="*/ 27 w 46"/>
              <a:gd name="T53" fmla="*/ 1 h 23"/>
              <a:gd name="T54" fmla="*/ 30 w 46"/>
              <a:gd name="T55" fmla="*/ 1 h 23"/>
              <a:gd name="T56" fmla="*/ 34 w 46"/>
              <a:gd name="T57" fmla="*/ 1 h 23"/>
              <a:gd name="T58" fmla="*/ 37 w 46"/>
              <a:gd name="T59" fmla="*/ 1 h 23"/>
              <a:gd name="T60" fmla="*/ 39 w 46"/>
              <a:gd name="T61" fmla="*/ 1 h 23"/>
              <a:gd name="T62" fmla="*/ 42 w 46"/>
              <a:gd name="T63" fmla="*/ 0 h 23"/>
              <a:gd name="T64" fmla="*/ 46 w 46"/>
              <a:gd name="T65" fmla="*/ 0 h 23"/>
              <a:gd name="T66" fmla="*/ 46 w 46"/>
              <a:gd name="T67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3">
                <a:moveTo>
                  <a:pt x="42" y="6"/>
                </a:moveTo>
                <a:lnTo>
                  <a:pt x="39" y="6"/>
                </a:lnTo>
                <a:lnTo>
                  <a:pt x="37" y="6"/>
                </a:lnTo>
                <a:lnTo>
                  <a:pt x="35" y="7"/>
                </a:lnTo>
                <a:lnTo>
                  <a:pt x="32" y="8"/>
                </a:lnTo>
                <a:lnTo>
                  <a:pt x="28" y="8"/>
                </a:lnTo>
                <a:lnTo>
                  <a:pt x="26" y="9"/>
                </a:lnTo>
                <a:lnTo>
                  <a:pt x="24" y="10"/>
                </a:lnTo>
                <a:lnTo>
                  <a:pt x="21" y="12"/>
                </a:lnTo>
                <a:lnTo>
                  <a:pt x="18" y="12"/>
                </a:lnTo>
                <a:lnTo>
                  <a:pt x="16" y="14"/>
                </a:lnTo>
                <a:lnTo>
                  <a:pt x="13" y="17"/>
                </a:lnTo>
                <a:lnTo>
                  <a:pt x="11" y="17"/>
                </a:lnTo>
                <a:lnTo>
                  <a:pt x="9" y="19"/>
                </a:lnTo>
                <a:lnTo>
                  <a:pt x="7" y="22"/>
                </a:lnTo>
                <a:lnTo>
                  <a:pt x="5" y="23"/>
                </a:lnTo>
                <a:lnTo>
                  <a:pt x="0" y="17"/>
                </a:lnTo>
                <a:lnTo>
                  <a:pt x="2" y="17"/>
                </a:lnTo>
                <a:lnTo>
                  <a:pt x="4" y="13"/>
                </a:lnTo>
                <a:lnTo>
                  <a:pt x="7" y="12"/>
                </a:lnTo>
                <a:lnTo>
                  <a:pt x="9" y="10"/>
                </a:lnTo>
                <a:lnTo>
                  <a:pt x="12" y="8"/>
                </a:lnTo>
                <a:lnTo>
                  <a:pt x="16" y="6"/>
                </a:lnTo>
                <a:lnTo>
                  <a:pt x="17" y="5"/>
                </a:lnTo>
                <a:lnTo>
                  <a:pt x="21" y="4"/>
                </a:lnTo>
                <a:lnTo>
                  <a:pt x="24" y="3"/>
                </a:lnTo>
                <a:lnTo>
                  <a:pt x="27" y="1"/>
                </a:lnTo>
                <a:lnTo>
                  <a:pt x="30" y="1"/>
                </a:lnTo>
                <a:lnTo>
                  <a:pt x="34" y="1"/>
                </a:lnTo>
                <a:lnTo>
                  <a:pt x="37" y="1"/>
                </a:lnTo>
                <a:lnTo>
                  <a:pt x="39" y="1"/>
                </a:lnTo>
                <a:lnTo>
                  <a:pt x="42" y="0"/>
                </a:lnTo>
                <a:lnTo>
                  <a:pt x="46" y="0"/>
                </a:lnTo>
                <a:lnTo>
                  <a:pt x="4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4" name="Freeform 42">
            <a:extLst>
              <a:ext uri="{FF2B5EF4-FFF2-40B4-BE49-F238E27FC236}">
                <a16:creationId xmlns:a16="http://schemas.microsoft.com/office/drawing/2014/main" id="{4E83AB90-72B7-40D6-964F-39C71CCFB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19388"/>
            <a:ext cx="36513" cy="65087"/>
          </a:xfrm>
          <a:custGeom>
            <a:avLst/>
            <a:gdLst>
              <a:gd name="T0" fmla="*/ 24 w 26"/>
              <a:gd name="T1" fmla="*/ 7 h 46"/>
              <a:gd name="T2" fmla="*/ 22 w 26"/>
              <a:gd name="T3" fmla="*/ 9 h 46"/>
              <a:gd name="T4" fmla="*/ 20 w 26"/>
              <a:gd name="T5" fmla="*/ 12 h 46"/>
              <a:gd name="T6" fmla="*/ 18 w 26"/>
              <a:gd name="T7" fmla="*/ 13 h 46"/>
              <a:gd name="T8" fmla="*/ 16 w 26"/>
              <a:gd name="T9" fmla="*/ 15 h 46"/>
              <a:gd name="T10" fmla="*/ 15 w 26"/>
              <a:gd name="T11" fmla="*/ 18 h 46"/>
              <a:gd name="T12" fmla="*/ 14 w 26"/>
              <a:gd name="T13" fmla="*/ 21 h 46"/>
              <a:gd name="T14" fmla="*/ 13 w 26"/>
              <a:gd name="T15" fmla="*/ 23 h 46"/>
              <a:gd name="T16" fmla="*/ 11 w 26"/>
              <a:gd name="T17" fmla="*/ 26 h 46"/>
              <a:gd name="T18" fmla="*/ 10 w 26"/>
              <a:gd name="T19" fmla="*/ 29 h 46"/>
              <a:gd name="T20" fmla="*/ 10 w 26"/>
              <a:gd name="T21" fmla="*/ 31 h 46"/>
              <a:gd name="T22" fmla="*/ 9 w 26"/>
              <a:gd name="T23" fmla="*/ 34 h 46"/>
              <a:gd name="T24" fmla="*/ 9 w 26"/>
              <a:gd name="T25" fmla="*/ 36 h 46"/>
              <a:gd name="T26" fmla="*/ 8 w 26"/>
              <a:gd name="T27" fmla="*/ 40 h 46"/>
              <a:gd name="T28" fmla="*/ 7 w 26"/>
              <a:gd name="T29" fmla="*/ 42 h 46"/>
              <a:gd name="T30" fmla="*/ 7 w 26"/>
              <a:gd name="T31" fmla="*/ 46 h 46"/>
              <a:gd name="T32" fmla="*/ 0 w 26"/>
              <a:gd name="T33" fmla="*/ 46 h 46"/>
              <a:gd name="T34" fmla="*/ 0 w 26"/>
              <a:gd name="T35" fmla="*/ 42 h 46"/>
              <a:gd name="T36" fmla="*/ 1 w 26"/>
              <a:gd name="T37" fmla="*/ 39 h 46"/>
              <a:gd name="T38" fmla="*/ 3 w 26"/>
              <a:gd name="T39" fmla="*/ 35 h 46"/>
              <a:gd name="T40" fmla="*/ 3 w 26"/>
              <a:gd name="T41" fmla="*/ 34 h 46"/>
              <a:gd name="T42" fmla="*/ 4 w 26"/>
              <a:gd name="T43" fmla="*/ 29 h 46"/>
              <a:gd name="T44" fmla="*/ 4 w 26"/>
              <a:gd name="T45" fmla="*/ 28 h 46"/>
              <a:gd name="T46" fmla="*/ 6 w 26"/>
              <a:gd name="T47" fmla="*/ 24 h 46"/>
              <a:gd name="T48" fmla="*/ 7 w 26"/>
              <a:gd name="T49" fmla="*/ 20 h 46"/>
              <a:gd name="T50" fmla="*/ 7 w 26"/>
              <a:gd name="T51" fmla="*/ 18 h 46"/>
              <a:gd name="T52" fmla="*/ 9 w 26"/>
              <a:gd name="T53" fmla="*/ 14 h 46"/>
              <a:gd name="T54" fmla="*/ 10 w 26"/>
              <a:gd name="T55" fmla="*/ 12 h 46"/>
              <a:gd name="T56" fmla="*/ 13 w 26"/>
              <a:gd name="T57" fmla="*/ 9 h 46"/>
              <a:gd name="T58" fmla="*/ 14 w 26"/>
              <a:gd name="T59" fmla="*/ 7 h 46"/>
              <a:gd name="T60" fmla="*/ 16 w 26"/>
              <a:gd name="T61" fmla="*/ 5 h 46"/>
              <a:gd name="T62" fmla="*/ 18 w 26"/>
              <a:gd name="T63" fmla="*/ 3 h 46"/>
              <a:gd name="T64" fmla="*/ 21 w 26"/>
              <a:gd name="T65" fmla="*/ 0 h 46"/>
              <a:gd name="T66" fmla="*/ 26 w 26"/>
              <a:gd name="T67" fmla="*/ 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" h="46">
                <a:moveTo>
                  <a:pt x="24" y="7"/>
                </a:moveTo>
                <a:lnTo>
                  <a:pt x="22" y="9"/>
                </a:lnTo>
                <a:lnTo>
                  <a:pt x="20" y="12"/>
                </a:lnTo>
                <a:lnTo>
                  <a:pt x="18" y="13"/>
                </a:lnTo>
                <a:lnTo>
                  <a:pt x="16" y="15"/>
                </a:lnTo>
                <a:lnTo>
                  <a:pt x="15" y="18"/>
                </a:lnTo>
                <a:lnTo>
                  <a:pt x="14" y="21"/>
                </a:lnTo>
                <a:lnTo>
                  <a:pt x="13" y="23"/>
                </a:lnTo>
                <a:lnTo>
                  <a:pt x="11" y="26"/>
                </a:lnTo>
                <a:lnTo>
                  <a:pt x="10" y="29"/>
                </a:lnTo>
                <a:lnTo>
                  <a:pt x="10" y="31"/>
                </a:lnTo>
                <a:lnTo>
                  <a:pt x="9" y="34"/>
                </a:lnTo>
                <a:lnTo>
                  <a:pt x="9" y="36"/>
                </a:lnTo>
                <a:lnTo>
                  <a:pt x="8" y="40"/>
                </a:lnTo>
                <a:lnTo>
                  <a:pt x="7" y="42"/>
                </a:lnTo>
                <a:lnTo>
                  <a:pt x="7" y="46"/>
                </a:lnTo>
                <a:lnTo>
                  <a:pt x="0" y="46"/>
                </a:lnTo>
                <a:lnTo>
                  <a:pt x="0" y="42"/>
                </a:lnTo>
                <a:lnTo>
                  <a:pt x="1" y="39"/>
                </a:lnTo>
                <a:lnTo>
                  <a:pt x="3" y="35"/>
                </a:lnTo>
                <a:lnTo>
                  <a:pt x="3" y="34"/>
                </a:lnTo>
                <a:lnTo>
                  <a:pt x="4" y="29"/>
                </a:lnTo>
                <a:lnTo>
                  <a:pt x="4" y="28"/>
                </a:lnTo>
                <a:lnTo>
                  <a:pt x="6" y="24"/>
                </a:lnTo>
                <a:lnTo>
                  <a:pt x="7" y="20"/>
                </a:lnTo>
                <a:lnTo>
                  <a:pt x="7" y="18"/>
                </a:lnTo>
                <a:lnTo>
                  <a:pt x="9" y="14"/>
                </a:lnTo>
                <a:lnTo>
                  <a:pt x="10" y="12"/>
                </a:lnTo>
                <a:lnTo>
                  <a:pt x="13" y="9"/>
                </a:lnTo>
                <a:lnTo>
                  <a:pt x="14" y="7"/>
                </a:lnTo>
                <a:lnTo>
                  <a:pt x="16" y="5"/>
                </a:lnTo>
                <a:lnTo>
                  <a:pt x="18" y="3"/>
                </a:lnTo>
                <a:lnTo>
                  <a:pt x="21" y="0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5" name="Freeform 43">
            <a:extLst>
              <a:ext uri="{FF2B5EF4-FFF2-40B4-BE49-F238E27FC236}">
                <a16:creationId xmlns:a16="http://schemas.microsoft.com/office/drawing/2014/main" id="{468EF019-CFEC-4282-B376-8146854B2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84475"/>
            <a:ext cx="33338" cy="61913"/>
          </a:xfrm>
          <a:custGeom>
            <a:avLst/>
            <a:gdLst>
              <a:gd name="T0" fmla="*/ 7 w 24"/>
              <a:gd name="T1" fmla="*/ 3 h 44"/>
              <a:gd name="T2" fmla="*/ 8 w 24"/>
              <a:gd name="T3" fmla="*/ 6 h 44"/>
              <a:gd name="T4" fmla="*/ 9 w 24"/>
              <a:gd name="T5" fmla="*/ 8 h 44"/>
              <a:gd name="T6" fmla="*/ 9 w 24"/>
              <a:gd name="T7" fmla="*/ 11 h 44"/>
              <a:gd name="T8" fmla="*/ 10 w 24"/>
              <a:gd name="T9" fmla="*/ 13 h 44"/>
              <a:gd name="T10" fmla="*/ 10 w 24"/>
              <a:gd name="T11" fmla="*/ 15 h 44"/>
              <a:gd name="T12" fmla="*/ 10 w 24"/>
              <a:gd name="T13" fmla="*/ 18 h 44"/>
              <a:gd name="T14" fmla="*/ 11 w 24"/>
              <a:gd name="T15" fmla="*/ 22 h 44"/>
              <a:gd name="T16" fmla="*/ 13 w 24"/>
              <a:gd name="T17" fmla="*/ 24 h 44"/>
              <a:gd name="T18" fmla="*/ 14 w 24"/>
              <a:gd name="T19" fmla="*/ 27 h 44"/>
              <a:gd name="T20" fmla="*/ 15 w 24"/>
              <a:gd name="T21" fmla="*/ 29 h 44"/>
              <a:gd name="T22" fmla="*/ 18 w 24"/>
              <a:gd name="T23" fmla="*/ 31 h 44"/>
              <a:gd name="T24" fmla="*/ 18 w 24"/>
              <a:gd name="T25" fmla="*/ 34 h 44"/>
              <a:gd name="T26" fmla="*/ 20 w 24"/>
              <a:gd name="T27" fmla="*/ 36 h 44"/>
              <a:gd name="T28" fmla="*/ 22 w 24"/>
              <a:gd name="T29" fmla="*/ 38 h 44"/>
              <a:gd name="T30" fmla="*/ 24 w 24"/>
              <a:gd name="T31" fmla="*/ 40 h 44"/>
              <a:gd name="T32" fmla="*/ 19 w 24"/>
              <a:gd name="T33" fmla="*/ 44 h 44"/>
              <a:gd name="T34" fmla="*/ 18 w 24"/>
              <a:gd name="T35" fmla="*/ 41 h 44"/>
              <a:gd name="T36" fmla="*/ 14 w 24"/>
              <a:gd name="T37" fmla="*/ 39 h 44"/>
              <a:gd name="T38" fmla="*/ 14 w 24"/>
              <a:gd name="T39" fmla="*/ 37 h 44"/>
              <a:gd name="T40" fmla="*/ 11 w 24"/>
              <a:gd name="T41" fmla="*/ 34 h 44"/>
              <a:gd name="T42" fmla="*/ 10 w 24"/>
              <a:gd name="T43" fmla="*/ 32 h 44"/>
              <a:gd name="T44" fmla="*/ 8 w 24"/>
              <a:gd name="T45" fmla="*/ 29 h 44"/>
              <a:gd name="T46" fmla="*/ 7 w 24"/>
              <a:gd name="T47" fmla="*/ 27 h 44"/>
              <a:gd name="T48" fmla="*/ 6 w 24"/>
              <a:gd name="T49" fmla="*/ 24 h 44"/>
              <a:gd name="T50" fmla="*/ 4 w 24"/>
              <a:gd name="T51" fmla="*/ 22 h 44"/>
              <a:gd name="T52" fmla="*/ 4 w 24"/>
              <a:gd name="T53" fmla="*/ 17 h 44"/>
              <a:gd name="T54" fmla="*/ 3 w 24"/>
              <a:gd name="T55" fmla="*/ 15 h 44"/>
              <a:gd name="T56" fmla="*/ 3 w 24"/>
              <a:gd name="T57" fmla="*/ 11 h 44"/>
              <a:gd name="T58" fmla="*/ 2 w 24"/>
              <a:gd name="T59" fmla="*/ 9 h 44"/>
              <a:gd name="T60" fmla="*/ 1 w 24"/>
              <a:gd name="T61" fmla="*/ 6 h 44"/>
              <a:gd name="T62" fmla="*/ 0 w 24"/>
              <a:gd name="T63" fmla="*/ 3 h 44"/>
              <a:gd name="T64" fmla="*/ 0 w 24"/>
              <a:gd name="T65" fmla="*/ 0 h 44"/>
              <a:gd name="T66" fmla="*/ 7 w 24"/>
              <a:gd name="T6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" h="44">
                <a:moveTo>
                  <a:pt x="7" y="3"/>
                </a:moveTo>
                <a:lnTo>
                  <a:pt x="8" y="6"/>
                </a:lnTo>
                <a:lnTo>
                  <a:pt x="9" y="8"/>
                </a:lnTo>
                <a:lnTo>
                  <a:pt x="9" y="11"/>
                </a:lnTo>
                <a:lnTo>
                  <a:pt x="10" y="13"/>
                </a:lnTo>
                <a:lnTo>
                  <a:pt x="10" y="15"/>
                </a:lnTo>
                <a:lnTo>
                  <a:pt x="10" y="18"/>
                </a:lnTo>
                <a:lnTo>
                  <a:pt x="11" y="22"/>
                </a:lnTo>
                <a:lnTo>
                  <a:pt x="13" y="24"/>
                </a:lnTo>
                <a:lnTo>
                  <a:pt x="14" y="27"/>
                </a:lnTo>
                <a:lnTo>
                  <a:pt x="15" y="29"/>
                </a:lnTo>
                <a:lnTo>
                  <a:pt x="18" y="31"/>
                </a:lnTo>
                <a:lnTo>
                  <a:pt x="18" y="34"/>
                </a:lnTo>
                <a:lnTo>
                  <a:pt x="20" y="36"/>
                </a:lnTo>
                <a:lnTo>
                  <a:pt x="22" y="38"/>
                </a:lnTo>
                <a:lnTo>
                  <a:pt x="24" y="40"/>
                </a:lnTo>
                <a:lnTo>
                  <a:pt x="19" y="44"/>
                </a:lnTo>
                <a:lnTo>
                  <a:pt x="18" y="41"/>
                </a:lnTo>
                <a:lnTo>
                  <a:pt x="14" y="39"/>
                </a:lnTo>
                <a:lnTo>
                  <a:pt x="14" y="37"/>
                </a:lnTo>
                <a:lnTo>
                  <a:pt x="11" y="34"/>
                </a:lnTo>
                <a:lnTo>
                  <a:pt x="10" y="32"/>
                </a:lnTo>
                <a:lnTo>
                  <a:pt x="8" y="29"/>
                </a:lnTo>
                <a:lnTo>
                  <a:pt x="7" y="27"/>
                </a:lnTo>
                <a:lnTo>
                  <a:pt x="6" y="24"/>
                </a:lnTo>
                <a:lnTo>
                  <a:pt x="4" y="22"/>
                </a:lnTo>
                <a:lnTo>
                  <a:pt x="4" y="17"/>
                </a:lnTo>
                <a:lnTo>
                  <a:pt x="3" y="15"/>
                </a:lnTo>
                <a:lnTo>
                  <a:pt x="3" y="11"/>
                </a:lnTo>
                <a:lnTo>
                  <a:pt x="2" y="9"/>
                </a:lnTo>
                <a:lnTo>
                  <a:pt x="1" y="6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6" name="Freeform 44">
            <a:extLst>
              <a:ext uri="{FF2B5EF4-FFF2-40B4-BE49-F238E27FC236}">
                <a16:creationId xmlns:a16="http://schemas.microsoft.com/office/drawing/2014/main" id="{4EE2F544-FFDD-4742-9433-3E1A5823E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2840038"/>
            <a:ext cx="63500" cy="31750"/>
          </a:xfrm>
          <a:custGeom>
            <a:avLst/>
            <a:gdLst>
              <a:gd name="T0" fmla="*/ 7 w 45"/>
              <a:gd name="T1" fmla="*/ 1 h 23"/>
              <a:gd name="T2" fmla="*/ 9 w 45"/>
              <a:gd name="T3" fmla="*/ 4 h 23"/>
              <a:gd name="T4" fmla="*/ 11 w 45"/>
              <a:gd name="T5" fmla="*/ 5 h 23"/>
              <a:gd name="T6" fmla="*/ 14 w 45"/>
              <a:gd name="T7" fmla="*/ 7 h 23"/>
              <a:gd name="T8" fmla="*/ 15 w 45"/>
              <a:gd name="T9" fmla="*/ 9 h 23"/>
              <a:gd name="T10" fmla="*/ 18 w 45"/>
              <a:gd name="T11" fmla="*/ 10 h 23"/>
              <a:gd name="T12" fmla="*/ 20 w 45"/>
              <a:gd name="T13" fmla="*/ 11 h 23"/>
              <a:gd name="T14" fmla="*/ 23 w 45"/>
              <a:gd name="T15" fmla="*/ 11 h 23"/>
              <a:gd name="T16" fmla="*/ 26 w 45"/>
              <a:gd name="T17" fmla="*/ 13 h 23"/>
              <a:gd name="T18" fmla="*/ 29 w 45"/>
              <a:gd name="T19" fmla="*/ 15 h 23"/>
              <a:gd name="T20" fmla="*/ 32 w 45"/>
              <a:gd name="T21" fmla="*/ 16 h 23"/>
              <a:gd name="T22" fmla="*/ 34 w 45"/>
              <a:gd name="T23" fmla="*/ 17 h 23"/>
              <a:gd name="T24" fmla="*/ 38 w 45"/>
              <a:gd name="T25" fmla="*/ 17 h 23"/>
              <a:gd name="T26" fmla="*/ 40 w 45"/>
              <a:gd name="T27" fmla="*/ 17 h 23"/>
              <a:gd name="T28" fmla="*/ 42 w 45"/>
              <a:gd name="T29" fmla="*/ 17 h 23"/>
              <a:gd name="T30" fmla="*/ 45 w 45"/>
              <a:gd name="T31" fmla="*/ 17 h 23"/>
              <a:gd name="T32" fmla="*/ 45 w 45"/>
              <a:gd name="T33" fmla="*/ 23 h 23"/>
              <a:gd name="T34" fmla="*/ 42 w 45"/>
              <a:gd name="T35" fmla="*/ 23 h 23"/>
              <a:gd name="T36" fmla="*/ 39 w 45"/>
              <a:gd name="T37" fmla="*/ 23 h 23"/>
              <a:gd name="T38" fmla="*/ 37 w 45"/>
              <a:gd name="T39" fmla="*/ 23 h 23"/>
              <a:gd name="T40" fmla="*/ 34 w 45"/>
              <a:gd name="T41" fmla="*/ 23 h 23"/>
              <a:gd name="T42" fmla="*/ 30 w 45"/>
              <a:gd name="T43" fmla="*/ 22 h 23"/>
              <a:gd name="T44" fmla="*/ 26 w 45"/>
              <a:gd name="T45" fmla="*/ 20 h 23"/>
              <a:gd name="T46" fmla="*/ 23 w 45"/>
              <a:gd name="T47" fmla="*/ 20 h 23"/>
              <a:gd name="T48" fmla="*/ 20 w 45"/>
              <a:gd name="T49" fmla="*/ 18 h 23"/>
              <a:gd name="T50" fmla="*/ 18 w 45"/>
              <a:gd name="T51" fmla="*/ 17 h 23"/>
              <a:gd name="T52" fmla="*/ 15 w 45"/>
              <a:gd name="T53" fmla="*/ 16 h 23"/>
              <a:gd name="T54" fmla="*/ 13 w 45"/>
              <a:gd name="T55" fmla="*/ 15 h 23"/>
              <a:gd name="T56" fmla="*/ 9 w 45"/>
              <a:gd name="T57" fmla="*/ 12 h 23"/>
              <a:gd name="T58" fmla="*/ 7 w 45"/>
              <a:gd name="T59" fmla="*/ 11 h 23"/>
              <a:gd name="T60" fmla="*/ 4 w 45"/>
              <a:gd name="T61" fmla="*/ 10 h 23"/>
              <a:gd name="T62" fmla="*/ 3 w 45"/>
              <a:gd name="T63" fmla="*/ 6 h 23"/>
              <a:gd name="T64" fmla="*/ 0 w 45"/>
              <a:gd name="T65" fmla="*/ 4 h 23"/>
              <a:gd name="T66" fmla="*/ 5 w 45"/>
              <a:gd name="T6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" h="23">
                <a:moveTo>
                  <a:pt x="7" y="1"/>
                </a:moveTo>
                <a:lnTo>
                  <a:pt x="9" y="4"/>
                </a:lnTo>
                <a:lnTo>
                  <a:pt x="11" y="5"/>
                </a:lnTo>
                <a:lnTo>
                  <a:pt x="14" y="7"/>
                </a:lnTo>
                <a:lnTo>
                  <a:pt x="15" y="9"/>
                </a:lnTo>
                <a:lnTo>
                  <a:pt x="18" y="10"/>
                </a:lnTo>
                <a:lnTo>
                  <a:pt x="20" y="11"/>
                </a:lnTo>
                <a:lnTo>
                  <a:pt x="23" y="11"/>
                </a:lnTo>
                <a:lnTo>
                  <a:pt x="26" y="13"/>
                </a:lnTo>
                <a:lnTo>
                  <a:pt x="29" y="15"/>
                </a:lnTo>
                <a:lnTo>
                  <a:pt x="32" y="16"/>
                </a:lnTo>
                <a:lnTo>
                  <a:pt x="34" y="17"/>
                </a:lnTo>
                <a:lnTo>
                  <a:pt x="38" y="17"/>
                </a:lnTo>
                <a:lnTo>
                  <a:pt x="40" y="17"/>
                </a:lnTo>
                <a:lnTo>
                  <a:pt x="42" y="17"/>
                </a:lnTo>
                <a:lnTo>
                  <a:pt x="45" y="17"/>
                </a:lnTo>
                <a:lnTo>
                  <a:pt x="45" y="23"/>
                </a:lnTo>
                <a:lnTo>
                  <a:pt x="42" y="23"/>
                </a:lnTo>
                <a:lnTo>
                  <a:pt x="39" y="23"/>
                </a:lnTo>
                <a:lnTo>
                  <a:pt x="37" y="23"/>
                </a:lnTo>
                <a:lnTo>
                  <a:pt x="34" y="23"/>
                </a:lnTo>
                <a:lnTo>
                  <a:pt x="30" y="22"/>
                </a:lnTo>
                <a:lnTo>
                  <a:pt x="26" y="20"/>
                </a:lnTo>
                <a:lnTo>
                  <a:pt x="23" y="20"/>
                </a:lnTo>
                <a:lnTo>
                  <a:pt x="20" y="18"/>
                </a:lnTo>
                <a:lnTo>
                  <a:pt x="18" y="17"/>
                </a:lnTo>
                <a:lnTo>
                  <a:pt x="15" y="16"/>
                </a:lnTo>
                <a:lnTo>
                  <a:pt x="13" y="15"/>
                </a:lnTo>
                <a:lnTo>
                  <a:pt x="9" y="12"/>
                </a:lnTo>
                <a:lnTo>
                  <a:pt x="7" y="11"/>
                </a:lnTo>
                <a:lnTo>
                  <a:pt x="4" y="10"/>
                </a:lnTo>
                <a:lnTo>
                  <a:pt x="3" y="6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7" name="Freeform 45">
            <a:extLst>
              <a:ext uri="{FF2B5EF4-FFF2-40B4-BE49-F238E27FC236}">
                <a16:creationId xmlns:a16="http://schemas.microsoft.com/office/drawing/2014/main" id="{AA6DAEB0-DCA6-4AE8-AECA-607E35CA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2865438"/>
            <a:ext cx="7938" cy="7937"/>
          </a:xfrm>
          <a:custGeom>
            <a:avLst/>
            <a:gdLst>
              <a:gd name="T0" fmla="*/ 5 w 6"/>
              <a:gd name="T1" fmla="*/ 5 h 6"/>
              <a:gd name="T2" fmla="*/ 3 w 6"/>
              <a:gd name="T3" fmla="*/ 6 h 6"/>
              <a:gd name="T4" fmla="*/ 3 w 6"/>
              <a:gd name="T5" fmla="*/ 6 h 6"/>
              <a:gd name="T6" fmla="*/ 2 w 6"/>
              <a:gd name="T7" fmla="*/ 5 h 6"/>
              <a:gd name="T8" fmla="*/ 2 w 6"/>
              <a:gd name="T9" fmla="*/ 5 h 6"/>
              <a:gd name="T10" fmla="*/ 1 w 6"/>
              <a:gd name="T11" fmla="*/ 5 h 6"/>
              <a:gd name="T12" fmla="*/ 0 w 6"/>
              <a:gd name="T13" fmla="*/ 4 h 6"/>
              <a:gd name="T14" fmla="*/ 0 w 6"/>
              <a:gd name="T15" fmla="*/ 4 h 6"/>
              <a:gd name="T16" fmla="*/ 0 w 6"/>
              <a:gd name="T17" fmla="*/ 3 h 6"/>
              <a:gd name="T18" fmla="*/ 0 w 6"/>
              <a:gd name="T19" fmla="*/ 2 h 6"/>
              <a:gd name="T20" fmla="*/ 0 w 6"/>
              <a:gd name="T21" fmla="*/ 2 h 6"/>
              <a:gd name="T22" fmla="*/ 1 w 6"/>
              <a:gd name="T23" fmla="*/ 0 h 6"/>
              <a:gd name="T24" fmla="*/ 6 w 6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3" y="6"/>
                </a:lnTo>
                <a:lnTo>
                  <a:pt x="3" y="6"/>
                </a:lnTo>
                <a:lnTo>
                  <a:pt x="2" y="5"/>
                </a:lnTo>
                <a:lnTo>
                  <a:pt x="2" y="5"/>
                </a:lnTo>
                <a:lnTo>
                  <a:pt x="1" y="5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8" name="Freeform 46">
            <a:extLst>
              <a:ext uri="{FF2B5EF4-FFF2-40B4-BE49-F238E27FC236}">
                <a16:creationId xmlns:a16="http://schemas.microsoft.com/office/drawing/2014/main" id="{079AB2AF-E98F-42FD-922F-C9615D11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2782888"/>
            <a:ext cx="95250" cy="88900"/>
          </a:xfrm>
          <a:custGeom>
            <a:avLst/>
            <a:gdLst>
              <a:gd name="T0" fmla="*/ 63 w 68"/>
              <a:gd name="T1" fmla="*/ 0 h 64"/>
              <a:gd name="T2" fmla="*/ 68 w 68"/>
              <a:gd name="T3" fmla="*/ 6 h 64"/>
              <a:gd name="T4" fmla="*/ 5 w 68"/>
              <a:gd name="T5" fmla="*/ 64 h 64"/>
              <a:gd name="T6" fmla="*/ 0 w 68"/>
              <a:gd name="T7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4">
                <a:moveTo>
                  <a:pt x="63" y="0"/>
                </a:moveTo>
                <a:lnTo>
                  <a:pt x="68" y="6"/>
                </a:lnTo>
                <a:lnTo>
                  <a:pt x="5" y="64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599" name="Freeform 47">
            <a:extLst>
              <a:ext uri="{FF2B5EF4-FFF2-40B4-BE49-F238E27FC236}">
                <a16:creationId xmlns:a16="http://schemas.microsoft.com/office/drawing/2014/main" id="{1DFA189B-E69F-4259-A817-D06131963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782888"/>
            <a:ext cx="9525" cy="7937"/>
          </a:xfrm>
          <a:custGeom>
            <a:avLst/>
            <a:gdLst>
              <a:gd name="T0" fmla="*/ 2 w 6"/>
              <a:gd name="T1" fmla="*/ 0 h 6"/>
              <a:gd name="T2" fmla="*/ 3 w 6"/>
              <a:gd name="T3" fmla="*/ 0 h 6"/>
              <a:gd name="T4" fmla="*/ 3 w 6"/>
              <a:gd name="T5" fmla="*/ 0 h 6"/>
              <a:gd name="T6" fmla="*/ 4 w 6"/>
              <a:gd name="T7" fmla="*/ 0 h 6"/>
              <a:gd name="T8" fmla="*/ 5 w 6"/>
              <a:gd name="T9" fmla="*/ 0 h 6"/>
              <a:gd name="T10" fmla="*/ 5 w 6"/>
              <a:gd name="T11" fmla="*/ 0 h 6"/>
              <a:gd name="T12" fmla="*/ 5 w 6"/>
              <a:gd name="T13" fmla="*/ 2 h 6"/>
              <a:gd name="T14" fmla="*/ 5 w 6"/>
              <a:gd name="T15" fmla="*/ 2 h 6"/>
              <a:gd name="T16" fmla="*/ 6 w 6"/>
              <a:gd name="T17" fmla="*/ 3 h 6"/>
              <a:gd name="T18" fmla="*/ 6 w 6"/>
              <a:gd name="T19" fmla="*/ 4 h 6"/>
              <a:gd name="T20" fmla="*/ 5 w 6"/>
              <a:gd name="T21" fmla="*/ 5 h 6"/>
              <a:gd name="T22" fmla="*/ 5 w 6"/>
              <a:gd name="T23" fmla="*/ 6 h 6"/>
              <a:gd name="T24" fmla="*/ 0 w 6"/>
              <a:gd name="T2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2" y="0"/>
                </a:move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5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0" name="Freeform 48">
            <a:extLst>
              <a:ext uri="{FF2B5EF4-FFF2-40B4-BE49-F238E27FC236}">
                <a16:creationId xmlns:a16="http://schemas.microsoft.com/office/drawing/2014/main" id="{DBA1D217-D2EF-43DF-9280-EA10EB5A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782888"/>
            <a:ext cx="9525" cy="9525"/>
          </a:xfrm>
          <a:custGeom>
            <a:avLst/>
            <a:gdLst>
              <a:gd name="T0" fmla="*/ 5 w 6"/>
              <a:gd name="T1" fmla="*/ 2 h 7"/>
              <a:gd name="T2" fmla="*/ 6 w 6"/>
              <a:gd name="T3" fmla="*/ 3 h 7"/>
              <a:gd name="T4" fmla="*/ 6 w 6"/>
              <a:gd name="T5" fmla="*/ 3 h 7"/>
              <a:gd name="T6" fmla="*/ 5 w 6"/>
              <a:gd name="T7" fmla="*/ 4 h 7"/>
              <a:gd name="T8" fmla="*/ 5 w 6"/>
              <a:gd name="T9" fmla="*/ 5 h 7"/>
              <a:gd name="T10" fmla="*/ 5 w 6"/>
              <a:gd name="T11" fmla="*/ 6 h 7"/>
              <a:gd name="T12" fmla="*/ 5 w 6"/>
              <a:gd name="T13" fmla="*/ 6 h 7"/>
              <a:gd name="T14" fmla="*/ 4 w 6"/>
              <a:gd name="T15" fmla="*/ 7 h 7"/>
              <a:gd name="T16" fmla="*/ 3 w 6"/>
              <a:gd name="T17" fmla="*/ 7 h 7"/>
              <a:gd name="T18" fmla="*/ 3 w 6"/>
              <a:gd name="T19" fmla="*/ 7 h 7"/>
              <a:gd name="T20" fmla="*/ 2 w 6"/>
              <a:gd name="T21" fmla="*/ 6 h 7"/>
              <a:gd name="T22" fmla="*/ 0 w 6"/>
              <a:gd name="T23" fmla="*/ 6 h 7"/>
              <a:gd name="T24" fmla="*/ 5 w 6"/>
              <a:gd name="T2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2"/>
                </a:moveTo>
                <a:lnTo>
                  <a:pt x="6" y="3"/>
                </a:lnTo>
                <a:lnTo>
                  <a:pt x="6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2" y="6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1" name="Freeform 49">
            <a:extLst>
              <a:ext uri="{FF2B5EF4-FFF2-40B4-BE49-F238E27FC236}">
                <a16:creationId xmlns:a16="http://schemas.microsoft.com/office/drawing/2014/main" id="{4FAF2002-4930-464F-8EFD-A230241A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2697163"/>
            <a:ext cx="92075" cy="93662"/>
          </a:xfrm>
          <a:custGeom>
            <a:avLst/>
            <a:gdLst>
              <a:gd name="T0" fmla="*/ 0 w 66"/>
              <a:gd name="T1" fmla="*/ 4 h 67"/>
              <a:gd name="T2" fmla="*/ 4 w 66"/>
              <a:gd name="T3" fmla="*/ 0 h 67"/>
              <a:gd name="T4" fmla="*/ 66 w 66"/>
              <a:gd name="T5" fmla="*/ 61 h 67"/>
              <a:gd name="T6" fmla="*/ 61 w 66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67">
                <a:moveTo>
                  <a:pt x="0" y="4"/>
                </a:moveTo>
                <a:lnTo>
                  <a:pt x="4" y="0"/>
                </a:lnTo>
                <a:lnTo>
                  <a:pt x="66" y="61"/>
                </a:lnTo>
                <a:lnTo>
                  <a:pt x="61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2" name="Freeform 50">
            <a:extLst>
              <a:ext uri="{FF2B5EF4-FFF2-40B4-BE49-F238E27FC236}">
                <a16:creationId xmlns:a16="http://schemas.microsoft.com/office/drawing/2014/main" id="{B9115BF6-E077-49EE-9255-9C5FB6E79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693988"/>
            <a:ext cx="6350" cy="9525"/>
          </a:xfrm>
          <a:custGeom>
            <a:avLst/>
            <a:gdLst>
              <a:gd name="T0" fmla="*/ 0 w 5"/>
              <a:gd name="T1" fmla="*/ 5 h 6"/>
              <a:gd name="T2" fmla="*/ 0 w 5"/>
              <a:gd name="T3" fmla="*/ 4 h 6"/>
              <a:gd name="T4" fmla="*/ 0 w 5"/>
              <a:gd name="T5" fmla="*/ 4 h 6"/>
              <a:gd name="T6" fmla="*/ 0 w 5"/>
              <a:gd name="T7" fmla="*/ 3 h 6"/>
              <a:gd name="T8" fmla="*/ 0 w 5"/>
              <a:gd name="T9" fmla="*/ 2 h 6"/>
              <a:gd name="T10" fmla="*/ 1 w 5"/>
              <a:gd name="T11" fmla="*/ 2 h 6"/>
              <a:gd name="T12" fmla="*/ 2 w 5"/>
              <a:gd name="T13" fmla="*/ 1 h 6"/>
              <a:gd name="T14" fmla="*/ 3 w 5"/>
              <a:gd name="T15" fmla="*/ 1 h 6"/>
              <a:gd name="T16" fmla="*/ 4 w 5"/>
              <a:gd name="T17" fmla="*/ 0 h 6"/>
              <a:gd name="T18" fmla="*/ 4 w 5"/>
              <a:gd name="T19" fmla="*/ 0 h 6"/>
              <a:gd name="T20" fmla="*/ 5 w 5"/>
              <a:gd name="T21" fmla="*/ 1 h 6"/>
              <a:gd name="T22" fmla="*/ 5 w 5"/>
              <a:gd name="T23" fmla="*/ 2 h 6"/>
              <a:gd name="T24" fmla="*/ 1 w 5"/>
              <a:gd name="T2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0" y="5"/>
                </a:move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4" y="0"/>
                </a:lnTo>
                <a:lnTo>
                  <a:pt x="5" y="1"/>
                </a:lnTo>
                <a:lnTo>
                  <a:pt x="5" y="2"/>
                </a:lnTo>
                <a:lnTo>
                  <a:pt x="1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3" name="Freeform 51">
            <a:extLst>
              <a:ext uri="{FF2B5EF4-FFF2-40B4-BE49-F238E27FC236}">
                <a16:creationId xmlns:a16="http://schemas.microsoft.com/office/drawing/2014/main" id="{CB71E6FD-774E-44A5-ABCA-BBE73B0D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2784475"/>
            <a:ext cx="960437" cy="28575"/>
          </a:xfrm>
          <a:custGeom>
            <a:avLst/>
            <a:gdLst>
              <a:gd name="T0" fmla="*/ 0 w 687"/>
              <a:gd name="T1" fmla="*/ 0 h 21"/>
              <a:gd name="T2" fmla="*/ 687 w 687"/>
              <a:gd name="T3" fmla="*/ 0 h 21"/>
              <a:gd name="T4" fmla="*/ 687 w 687"/>
              <a:gd name="T5" fmla="*/ 21 h 21"/>
              <a:gd name="T6" fmla="*/ 0 w 687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7" h="21">
                <a:moveTo>
                  <a:pt x="0" y="0"/>
                </a:moveTo>
                <a:lnTo>
                  <a:pt x="687" y="0"/>
                </a:lnTo>
                <a:lnTo>
                  <a:pt x="687" y="21"/>
                </a:lnTo>
                <a:lnTo>
                  <a:pt x="0" y="21"/>
                </a:lnTo>
                <a:close/>
              </a:path>
            </a:pathLst>
          </a:custGeom>
          <a:solidFill>
            <a:srgbClr val="F32D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4" name="Line 52">
            <a:extLst>
              <a:ext uri="{FF2B5EF4-FFF2-40B4-BE49-F238E27FC236}">
                <a16:creationId xmlns:a16="http://schemas.microsoft.com/office/drawing/2014/main" id="{754CBA66-6FAF-4483-B842-228746AE4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2913" y="4305300"/>
            <a:ext cx="915987" cy="0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5" name="Freeform 53">
            <a:extLst>
              <a:ext uri="{FF2B5EF4-FFF2-40B4-BE49-F238E27FC236}">
                <a16:creationId xmlns:a16="http://schemas.microsoft.com/office/drawing/2014/main" id="{9486EBCC-492F-4C82-84BB-01C6A4864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3914775"/>
            <a:ext cx="26988" cy="404813"/>
          </a:xfrm>
          <a:custGeom>
            <a:avLst/>
            <a:gdLst>
              <a:gd name="T0" fmla="*/ 20 w 20"/>
              <a:gd name="T1" fmla="*/ 290 h 290"/>
              <a:gd name="T2" fmla="*/ 0 w 20"/>
              <a:gd name="T3" fmla="*/ 290 h 290"/>
              <a:gd name="T4" fmla="*/ 0 w 20"/>
              <a:gd name="T5" fmla="*/ 0 h 290"/>
              <a:gd name="T6" fmla="*/ 20 w 20"/>
              <a:gd name="T7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90">
                <a:moveTo>
                  <a:pt x="20" y="290"/>
                </a:moveTo>
                <a:lnTo>
                  <a:pt x="0" y="29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B0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6" name="Freeform 54">
            <a:extLst>
              <a:ext uri="{FF2B5EF4-FFF2-40B4-BE49-F238E27FC236}">
                <a16:creationId xmlns:a16="http://schemas.microsoft.com/office/drawing/2014/main" id="{CD527F66-B0E9-4653-A31F-DDE94524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2836863"/>
            <a:ext cx="7937" cy="4762"/>
          </a:xfrm>
          <a:custGeom>
            <a:avLst/>
            <a:gdLst>
              <a:gd name="T0" fmla="*/ 0 w 6"/>
              <a:gd name="T1" fmla="*/ 2 h 3"/>
              <a:gd name="T2" fmla="*/ 1 w 6"/>
              <a:gd name="T3" fmla="*/ 1 h 3"/>
              <a:gd name="T4" fmla="*/ 1 w 6"/>
              <a:gd name="T5" fmla="*/ 0 h 3"/>
              <a:gd name="T6" fmla="*/ 1 w 6"/>
              <a:gd name="T7" fmla="*/ 0 h 3"/>
              <a:gd name="T8" fmla="*/ 2 w 6"/>
              <a:gd name="T9" fmla="*/ 0 h 3"/>
              <a:gd name="T10" fmla="*/ 3 w 6"/>
              <a:gd name="T11" fmla="*/ 0 h 3"/>
              <a:gd name="T12" fmla="*/ 4 w 6"/>
              <a:gd name="T13" fmla="*/ 0 h 3"/>
              <a:gd name="T14" fmla="*/ 5 w 6"/>
              <a:gd name="T15" fmla="*/ 0 h 3"/>
              <a:gd name="T16" fmla="*/ 5 w 6"/>
              <a:gd name="T17" fmla="*/ 0 h 3"/>
              <a:gd name="T18" fmla="*/ 6 w 6"/>
              <a:gd name="T19" fmla="*/ 1 h 3"/>
              <a:gd name="T20" fmla="*/ 6 w 6"/>
              <a:gd name="T21" fmla="*/ 2 h 3"/>
              <a:gd name="T22" fmla="*/ 6 w 6"/>
              <a:gd name="T23" fmla="*/ 3 h 3"/>
              <a:gd name="T24" fmla="*/ 0 w 6"/>
              <a:gd name="T2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3">
                <a:moveTo>
                  <a:pt x="0" y="2"/>
                </a:move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7" name="Freeform 55">
            <a:extLst>
              <a:ext uri="{FF2B5EF4-FFF2-40B4-BE49-F238E27FC236}">
                <a16:creationId xmlns:a16="http://schemas.microsoft.com/office/drawing/2014/main" id="{FA08D990-06A9-483D-A8BF-070A7B9AE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711450"/>
            <a:ext cx="173038" cy="168275"/>
          </a:xfrm>
          <a:custGeom>
            <a:avLst/>
            <a:gdLst>
              <a:gd name="T0" fmla="*/ 70 w 124"/>
              <a:gd name="T1" fmla="*/ 119 h 120"/>
              <a:gd name="T2" fmla="*/ 80 w 124"/>
              <a:gd name="T3" fmla="*/ 117 h 120"/>
              <a:gd name="T4" fmla="*/ 87 w 124"/>
              <a:gd name="T5" fmla="*/ 115 h 120"/>
              <a:gd name="T6" fmla="*/ 95 w 124"/>
              <a:gd name="T7" fmla="*/ 110 h 120"/>
              <a:gd name="T8" fmla="*/ 103 w 124"/>
              <a:gd name="T9" fmla="*/ 106 h 120"/>
              <a:gd name="T10" fmla="*/ 109 w 124"/>
              <a:gd name="T11" fmla="*/ 99 h 120"/>
              <a:gd name="T12" fmla="*/ 114 w 124"/>
              <a:gd name="T13" fmla="*/ 92 h 120"/>
              <a:gd name="T14" fmla="*/ 118 w 124"/>
              <a:gd name="T15" fmla="*/ 85 h 120"/>
              <a:gd name="T16" fmla="*/ 122 w 124"/>
              <a:gd name="T17" fmla="*/ 76 h 120"/>
              <a:gd name="T18" fmla="*/ 124 w 124"/>
              <a:gd name="T19" fmla="*/ 67 h 120"/>
              <a:gd name="T20" fmla="*/ 124 w 124"/>
              <a:gd name="T21" fmla="*/ 58 h 120"/>
              <a:gd name="T22" fmla="*/ 123 w 124"/>
              <a:gd name="T23" fmla="*/ 48 h 120"/>
              <a:gd name="T24" fmla="*/ 121 w 124"/>
              <a:gd name="T25" fmla="*/ 41 h 120"/>
              <a:gd name="T26" fmla="*/ 116 w 124"/>
              <a:gd name="T27" fmla="*/ 33 h 120"/>
              <a:gd name="T28" fmla="*/ 111 w 124"/>
              <a:gd name="T29" fmla="*/ 25 h 120"/>
              <a:gd name="T30" fmla="*/ 106 w 124"/>
              <a:gd name="T31" fmla="*/ 18 h 120"/>
              <a:gd name="T32" fmla="*/ 100 w 124"/>
              <a:gd name="T33" fmla="*/ 13 h 120"/>
              <a:gd name="T34" fmla="*/ 91 w 124"/>
              <a:gd name="T35" fmla="*/ 8 h 120"/>
              <a:gd name="T36" fmla="*/ 84 w 124"/>
              <a:gd name="T37" fmla="*/ 4 h 120"/>
              <a:gd name="T38" fmla="*/ 75 w 124"/>
              <a:gd name="T39" fmla="*/ 2 h 120"/>
              <a:gd name="T40" fmla="*/ 66 w 124"/>
              <a:gd name="T41" fmla="*/ 0 h 120"/>
              <a:gd name="T42" fmla="*/ 57 w 124"/>
              <a:gd name="T43" fmla="*/ 0 h 120"/>
              <a:gd name="T44" fmla="*/ 48 w 124"/>
              <a:gd name="T45" fmla="*/ 2 h 120"/>
              <a:gd name="T46" fmla="*/ 39 w 124"/>
              <a:gd name="T47" fmla="*/ 4 h 120"/>
              <a:gd name="T48" fmla="*/ 32 w 124"/>
              <a:gd name="T49" fmla="*/ 8 h 120"/>
              <a:gd name="T50" fmla="*/ 24 w 124"/>
              <a:gd name="T51" fmla="*/ 13 h 120"/>
              <a:gd name="T52" fmla="*/ 18 w 124"/>
              <a:gd name="T53" fmla="*/ 18 h 120"/>
              <a:gd name="T54" fmla="*/ 11 w 124"/>
              <a:gd name="T55" fmla="*/ 25 h 120"/>
              <a:gd name="T56" fmla="*/ 7 w 124"/>
              <a:gd name="T57" fmla="*/ 34 h 120"/>
              <a:gd name="T58" fmla="*/ 4 w 124"/>
              <a:gd name="T59" fmla="*/ 41 h 120"/>
              <a:gd name="T60" fmla="*/ 2 w 124"/>
              <a:gd name="T61" fmla="*/ 50 h 120"/>
              <a:gd name="T62" fmla="*/ 0 w 124"/>
              <a:gd name="T63" fmla="*/ 60 h 120"/>
              <a:gd name="T64" fmla="*/ 1 w 124"/>
              <a:gd name="T65" fmla="*/ 68 h 120"/>
              <a:gd name="T66" fmla="*/ 4 w 124"/>
              <a:gd name="T67" fmla="*/ 76 h 120"/>
              <a:gd name="T68" fmla="*/ 6 w 124"/>
              <a:gd name="T69" fmla="*/ 85 h 120"/>
              <a:gd name="T70" fmla="*/ 10 w 124"/>
              <a:gd name="T71" fmla="*/ 92 h 120"/>
              <a:gd name="T72" fmla="*/ 16 w 124"/>
              <a:gd name="T73" fmla="*/ 99 h 120"/>
              <a:gd name="T74" fmla="*/ 21 w 124"/>
              <a:gd name="T75" fmla="*/ 107 h 120"/>
              <a:gd name="T76" fmla="*/ 29 w 124"/>
              <a:gd name="T77" fmla="*/ 110 h 120"/>
              <a:gd name="T78" fmla="*/ 37 w 124"/>
              <a:gd name="T79" fmla="*/ 115 h 120"/>
              <a:gd name="T80" fmla="*/ 46 w 124"/>
              <a:gd name="T81" fmla="*/ 117 h 120"/>
              <a:gd name="T82" fmla="*/ 56 w 124"/>
              <a:gd name="T83" fmla="*/ 11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" h="120">
                <a:moveTo>
                  <a:pt x="63" y="119"/>
                </a:moveTo>
                <a:lnTo>
                  <a:pt x="67" y="119"/>
                </a:lnTo>
                <a:lnTo>
                  <a:pt x="70" y="119"/>
                </a:lnTo>
                <a:lnTo>
                  <a:pt x="73" y="118"/>
                </a:lnTo>
                <a:lnTo>
                  <a:pt x="77" y="118"/>
                </a:lnTo>
                <a:lnTo>
                  <a:pt x="80" y="117"/>
                </a:lnTo>
                <a:lnTo>
                  <a:pt x="82" y="116"/>
                </a:lnTo>
                <a:lnTo>
                  <a:pt x="84" y="116"/>
                </a:lnTo>
                <a:lnTo>
                  <a:pt x="87" y="115"/>
                </a:lnTo>
                <a:lnTo>
                  <a:pt x="90" y="113"/>
                </a:lnTo>
                <a:lnTo>
                  <a:pt x="92" y="112"/>
                </a:lnTo>
                <a:lnTo>
                  <a:pt x="95" y="110"/>
                </a:lnTo>
                <a:lnTo>
                  <a:pt x="98" y="109"/>
                </a:lnTo>
                <a:lnTo>
                  <a:pt x="100" y="107"/>
                </a:lnTo>
                <a:lnTo>
                  <a:pt x="103" y="106"/>
                </a:lnTo>
                <a:lnTo>
                  <a:pt x="105" y="103"/>
                </a:lnTo>
                <a:lnTo>
                  <a:pt x="107" y="102"/>
                </a:lnTo>
                <a:lnTo>
                  <a:pt x="109" y="99"/>
                </a:lnTo>
                <a:lnTo>
                  <a:pt x="110" y="96"/>
                </a:lnTo>
                <a:lnTo>
                  <a:pt x="112" y="95"/>
                </a:lnTo>
                <a:lnTo>
                  <a:pt x="114" y="92"/>
                </a:lnTo>
                <a:lnTo>
                  <a:pt x="115" y="89"/>
                </a:lnTo>
                <a:lnTo>
                  <a:pt x="117" y="88"/>
                </a:lnTo>
                <a:lnTo>
                  <a:pt x="118" y="85"/>
                </a:lnTo>
                <a:lnTo>
                  <a:pt x="119" y="81"/>
                </a:lnTo>
                <a:lnTo>
                  <a:pt x="120" y="79"/>
                </a:lnTo>
                <a:lnTo>
                  <a:pt x="122" y="76"/>
                </a:lnTo>
                <a:lnTo>
                  <a:pt x="122" y="73"/>
                </a:lnTo>
                <a:lnTo>
                  <a:pt x="123" y="69"/>
                </a:lnTo>
                <a:lnTo>
                  <a:pt x="124" y="67"/>
                </a:lnTo>
                <a:lnTo>
                  <a:pt x="124" y="64"/>
                </a:lnTo>
                <a:lnTo>
                  <a:pt x="124" y="62"/>
                </a:lnTo>
                <a:lnTo>
                  <a:pt x="124" y="58"/>
                </a:lnTo>
                <a:lnTo>
                  <a:pt x="124" y="54"/>
                </a:lnTo>
                <a:lnTo>
                  <a:pt x="123" y="52"/>
                </a:lnTo>
                <a:lnTo>
                  <a:pt x="123" y="48"/>
                </a:lnTo>
                <a:lnTo>
                  <a:pt x="122" y="46"/>
                </a:lnTo>
                <a:lnTo>
                  <a:pt x="122" y="42"/>
                </a:lnTo>
                <a:lnTo>
                  <a:pt x="121" y="41"/>
                </a:lnTo>
                <a:lnTo>
                  <a:pt x="119" y="37"/>
                </a:lnTo>
                <a:lnTo>
                  <a:pt x="118" y="35"/>
                </a:lnTo>
                <a:lnTo>
                  <a:pt x="116" y="33"/>
                </a:lnTo>
                <a:lnTo>
                  <a:pt x="115" y="30"/>
                </a:lnTo>
                <a:lnTo>
                  <a:pt x="113" y="27"/>
                </a:lnTo>
                <a:lnTo>
                  <a:pt x="111" y="25"/>
                </a:lnTo>
                <a:lnTo>
                  <a:pt x="110" y="23"/>
                </a:lnTo>
                <a:lnTo>
                  <a:pt x="109" y="20"/>
                </a:lnTo>
                <a:lnTo>
                  <a:pt x="106" y="18"/>
                </a:lnTo>
                <a:lnTo>
                  <a:pt x="105" y="16"/>
                </a:lnTo>
                <a:lnTo>
                  <a:pt x="103" y="14"/>
                </a:lnTo>
                <a:lnTo>
                  <a:pt x="100" y="13"/>
                </a:lnTo>
                <a:lnTo>
                  <a:pt x="97" y="11"/>
                </a:lnTo>
                <a:lnTo>
                  <a:pt x="95" y="9"/>
                </a:lnTo>
                <a:lnTo>
                  <a:pt x="91" y="8"/>
                </a:lnTo>
                <a:lnTo>
                  <a:pt x="89" y="6"/>
                </a:lnTo>
                <a:lnTo>
                  <a:pt x="86" y="5"/>
                </a:lnTo>
                <a:lnTo>
                  <a:pt x="84" y="4"/>
                </a:lnTo>
                <a:lnTo>
                  <a:pt x="81" y="2"/>
                </a:lnTo>
                <a:lnTo>
                  <a:pt x="79" y="2"/>
                </a:lnTo>
                <a:lnTo>
                  <a:pt x="75" y="2"/>
                </a:lnTo>
                <a:lnTo>
                  <a:pt x="72" y="1"/>
                </a:lnTo>
                <a:lnTo>
                  <a:pt x="68" y="0"/>
                </a:lnTo>
                <a:lnTo>
                  <a:pt x="66" y="0"/>
                </a:lnTo>
                <a:lnTo>
                  <a:pt x="63" y="0"/>
                </a:lnTo>
                <a:lnTo>
                  <a:pt x="59" y="0"/>
                </a:lnTo>
                <a:lnTo>
                  <a:pt x="57" y="0"/>
                </a:lnTo>
                <a:lnTo>
                  <a:pt x="55" y="1"/>
                </a:lnTo>
                <a:lnTo>
                  <a:pt x="51" y="1"/>
                </a:lnTo>
                <a:lnTo>
                  <a:pt x="48" y="2"/>
                </a:lnTo>
                <a:lnTo>
                  <a:pt x="44" y="2"/>
                </a:lnTo>
                <a:lnTo>
                  <a:pt x="42" y="2"/>
                </a:lnTo>
                <a:lnTo>
                  <a:pt x="39" y="4"/>
                </a:lnTo>
                <a:lnTo>
                  <a:pt x="36" y="5"/>
                </a:lnTo>
                <a:lnTo>
                  <a:pt x="33" y="7"/>
                </a:lnTo>
                <a:lnTo>
                  <a:pt x="32" y="8"/>
                </a:lnTo>
                <a:lnTo>
                  <a:pt x="29" y="9"/>
                </a:lnTo>
                <a:lnTo>
                  <a:pt x="27" y="12"/>
                </a:lnTo>
                <a:lnTo>
                  <a:pt x="24" y="13"/>
                </a:lnTo>
                <a:lnTo>
                  <a:pt x="21" y="15"/>
                </a:lnTo>
                <a:lnTo>
                  <a:pt x="20" y="16"/>
                </a:lnTo>
                <a:lnTo>
                  <a:pt x="18" y="18"/>
                </a:lnTo>
                <a:lnTo>
                  <a:pt x="15" y="20"/>
                </a:lnTo>
                <a:lnTo>
                  <a:pt x="13" y="23"/>
                </a:lnTo>
                <a:lnTo>
                  <a:pt x="11" y="25"/>
                </a:lnTo>
                <a:lnTo>
                  <a:pt x="9" y="28"/>
                </a:lnTo>
                <a:lnTo>
                  <a:pt x="9" y="30"/>
                </a:lnTo>
                <a:lnTo>
                  <a:pt x="7" y="34"/>
                </a:lnTo>
                <a:lnTo>
                  <a:pt x="6" y="35"/>
                </a:lnTo>
                <a:lnTo>
                  <a:pt x="6" y="39"/>
                </a:lnTo>
                <a:lnTo>
                  <a:pt x="4" y="41"/>
                </a:lnTo>
                <a:lnTo>
                  <a:pt x="3" y="43"/>
                </a:lnTo>
                <a:lnTo>
                  <a:pt x="2" y="47"/>
                </a:lnTo>
                <a:lnTo>
                  <a:pt x="2" y="50"/>
                </a:lnTo>
                <a:lnTo>
                  <a:pt x="0" y="53"/>
                </a:lnTo>
                <a:lnTo>
                  <a:pt x="0" y="56"/>
                </a:lnTo>
                <a:lnTo>
                  <a:pt x="0" y="60"/>
                </a:lnTo>
                <a:lnTo>
                  <a:pt x="0" y="63"/>
                </a:lnTo>
                <a:lnTo>
                  <a:pt x="0" y="65"/>
                </a:lnTo>
                <a:lnTo>
                  <a:pt x="1" y="68"/>
                </a:lnTo>
                <a:lnTo>
                  <a:pt x="2" y="70"/>
                </a:lnTo>
                <a:lnTo>
                  <a:pt x="2" y="74"/>
                </a:lnTo>
                <a:lnTo>
                  <a:pt x="4" y="76"/>
                </a:lnTo>
                <a:lnTo>
                  <a:pt x="4" y="79"/>
                </a:lnTo>
                <a:lnTo>
                  <a:pt x="6" y="82"/>
                </a:lnTo>
                <a:lnTo>
                  <a:pt x="6" y="85"/>
                </a:lnTo>
                <a:lnTo>
                  <a:pt x="7" y="88"/>
                </a:lnTo>
                <a:lnTo>
                  <a:pt x="9" y="90"/>
                </a:lnTo>
                <a:lnTo>
                  <a:pt x="10" y="92"/>
                </a:lnTo>
                <a:lnTo>
                  <a:pt x="13" y="95"/>
                </a:lnTo>
                <a:lnTo>
                  <a:pt x="13" y="97"/>
                </a:lnTo>
                <a:lnTo>
                  <a:pt x="16" y="99"/>
                </a:lnTo>
                <a:lnTo>
                  <a:pt x="18" y="102"/>
                </a:lnTo>
                <a:lnTo>
                  <a:pt x="20" y="103"/>
                </a:lnTo>
                <a:lnTo>
                  <a:pt x="21" y="107"/>
                </a:lnTo>
                <a:lnTo>
                  <a:pt x="25" y="108"/>
                </a:lnTo>
                <a:lnTo>
                  <a:pt x="27" y="110"/>
                </a:lnTo>
                <a:lnTo>
                  <a:pt x="29" y="110"/>
                </a:lnTo>
                <a:lnTo>
                  <a:pt x="33" y="112"/>
                </a:lnTo>
                <a:lnTo>
                  <a:pt x="34" y="114"/>
                </a:lnTo>
                <a:lnTo>
                  <a:pt x="37" y="115"/>
                </a:lnTo>
                <a:lnTo>
                  <a:pt x="40" y="116"/>
                </a:lnTo>
                <a:lnTo>
                  <a:pt x="42" y="116"/>
                </a:lnTo>
                <a:lnTo>
                  <a:pt x="46" y="117"/>
                </a:lnTo>
                <a:lnTo>
                  <a:pt x="48" y="118"/>
                </a:lnTo>
                <a:lnTo>
                  <a:pt x="53" y="119"/>
                </a:lnTo>
                <a:lnTo>
                  <a:pt x="56" y="119"/>
                </a:lnTo>
                <a:lnTo>
                  <a:pt x="58" y="119"/>
                </a:lnTo>
                <a:lnTo>
                  <a:pt x="61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8" name="Freeform 56">
            <a:extLst>
              <a:ext uri="{FF2B5EF4-FFF2-40B4-BE49-F238E27FC236}">
                <a16:creationId xmlns:a16="http://schemas.microsoft.com/office/drawing/2014/main" id="{F43E9982-02DF-456C-9465-2E8B1054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188" y="2854325"/>
            <a:ext cx="65087" cy="30163"/>
          </a:xfrm>
          <a:custGeom>
            <a:avLst/>
            <a:gdLst>
              <a:gd name="T0" fmla="*/ 2 w 46"/>
              <a:gd name="T1" fmla="*/ 14 h 21"/>
              <a:gd name="T2" fmla="*/ 6 w 46"/>
              <a:gd name="T3" fmla="*/ 14 h 21"/>
              <a:gd name="T4" fmla="*/ 9 w 46"/>
              <a:gd name="T5" fmla="*/ 14 h 21"/>
              <a:gd name="T6" fmla="*/ 11 w 46"/>
              <a:gd name="T7" fmla="*/ 14 h 21"/>
              <a:gd name="T8" fmla="*/ 14 w 46"/>
              <a:gd name="T9" fmla="*/ 14 h 21"/>
              <a:gd name="T10" fmla="*/ 17 w 46"/>
              <a:gd name="T11" fmla="*/ 13 h 21"/>
              <a:gd name="T12" fmla="*/ 20 w 46"/>
              <a:gd name="T13" fmla="*/ 12 h 21"/>
              <a:gd name="T14" fmla="*/ 23 w 46"/>
              <a:gd name="T15" fmla="*/ 11 h 21"/>
              <a:gd name="T16" fmla="*/ 25 w 46"/>
              <a:gd name="T17" fmla="*/ 10 h 21"/>
              <a:gd name="T18" fmla="*/ 28 w 46"/>
              <a:gd name="T19" fmla="*/ 8 h 21"/>
              <a:gd name="T20" fmla="*/ 30 w 46"/>
              <a:gd name="T21" fmla="*/ 8 h 21"/>
              <a:gd name="T22" fmla="*/ 32 w 46"/>
              <a:gd name="T23" fmla="*/ 6 h 21"/>
              <a:gd name="T24" fmla="*/ 35 w 46"/>
              <a:gd name="T25" fmla="*/ 5 h 21"/>
              <a:gd name="T26" fmla="*/ 38 w 46"/>
              <a:gd name="T27" fmla="*/ 2 h 21"/>
              <a:gd name="T28" fmla="*/ 40 w 46"/>
              <a:gd name="T29" fmla="*/ 0 h 21"/>
              <a:gd name="T30" fmla="*/ 42 w 46"/>
              <a:gd name="T31" fmla="*/ 0 h 21"/>
              <a:gd name="T32" fmla="*/ 46 w 46"/>
              <a:gd name="T33" fmla="*/ 5 h 21"/>
              <a:gd name="T34" fmla="*/ 44 w 46"/>
              <a:gd name="T35" fmla="*/ 7 h 21"/>
              <a:gd name="T36" fmla="*/ 42 w 46"/>
              <a:gd name="T37" fmla="*/ 8 h 21"/>
              <a:gd name="T38" fmla="*/ 39 w 46"/>
              <a:gd name="T39" fmla="*/ 10 h 21"/>
              <a:gd name="T40" fmla="*/ 36 w 46"/>
              <a:gd name="T41" fmla="*/ 11 h 21"/>
              <a:gd name="T42" fmla="*/ 34 w 46"/>
              <a:gd name="T43" fmla="*/ 13 h 21"/>
              <a:gd name="T44" fmla="*/ 30 w 46"/>
              <a:gd name="T45" fmla="*/ 14 h 21"/>
              <a:gd name="T46" fmla="*/ 28 w 46"/>
              <a:gd name="T47" fmla="*/ 15 h 21"/>
              <a:gd name="T48" fmla="*/ 25 w 46"/>
              <a:gd name="T49" fmla="*/ 16 h 21"/>
              <a:gd name="T50" fmla="*/ 23 w 46"/>
              <a:gd name="T51" fmla="*/ 17 h 21"/>
              <a:gd name="T52" fmla="*/ 19 w 46"/>
              <a:gd name="T53" fmla="*/ 19 h 21"/>
              <a:gd name="T54" fmla="*/ 16 w 46"/>
              <a:gd name="T55" fmla="*/ 21 h 21"/>
              <a:gd name="T56" fmla="*/ 13 w 46"/>
              <a:gd name="T57" fmla="*/ 21 h 21"/>
              <a:gd name="T58" fmla="*/ 9 w 46"/>
              <a:gd name="T59" fmla="*/ 21 h 21"/>
              <a:gd name="T60" fmla="*/ 6 w 46"/>
              <a:gd name="T61" fmla="*/ 21 h 21"/>
              <a:gd name="T62" fmla="*/ 2 w 46"/>
              <a:gd name="T63" fmla="*/ 21 h 21"/>
              <a:gd name="T64" fmla="*/ 0 w 46"/>
              <a:gd name="T65" fmla="*/ 21 h 21"/>
              <a:gd name="T66" fmla="*/ 0 w 46"/>
              <a:gd name="T67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1">
                <a:moveTo>
                  <a:pt x="2" y="14"/>
                </a:move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7" y="13"/>
                </a:lnTo>
                <a:lnTo>
                  <a:pt x="20" y="12"/>
                </a:lnTo>
                <a:lnTo>
                  <a:pt x="23" y="11"/>
                </a:lnTo>
                <a:lnTo>
                  <a:pt x="25" y="10"/>
                </a:lnTo>
                <a:lnTo>
                  <a:pt x="28" y="8"/>
                </a:lnTo>
                <a:lnTo>
                  <a:pt x="30" y="8"/>
                </a:lnTo>
                <a:lnTo>
                  <a:pt x="32" y="6"/>
                </a:lnTo>
                <a:lnTo>
                  <a:pt x="35" y="5"/>
                </a:lnTo>
                <a:lnTo>
                  <a:pt x="38" y="2"/>
                </a:lnTo>
                <a:lnTo>
                  <a:pt x="40" y="0"/>
                </a:lnTo>
                <a:lnTo>
                  <a:pt x="42" y="0"/>
                </a:lnTo>
                <a:lnTo>
                  <a:pt x="46" y="5"/>
                </a:lnTo>
                <a:lnTo>
                  <a:pt x="44" y="7"/>
                </a:lnTo>
                <a:lnTo>
                  <a:pt x="42" y="8"/>
                </a:lnTo>
                <a:lnTo>
                  <a:pt x="39" y="10"/>
                </a:lnTo>
                <a:lnTo>
                  <a:pt x="36" y="11"/>
                </a:lnTo>
                <a:lnTo>
                  <a:pt x="34" y="13"/>
                </a:lnTo>
                <a:lnTo>
                  <a:pt x="30" y="14"/>
                </a:lnTo>
                <a:lnTo>
                  <a:pt x="28" y="15"/>
                </a:lnTo>
                <a:lnTo>
                  <a:pt x="25" y="16"/>
                </a:lnTo>
                <a:lnTo>
                  <a:pt x="23" y="17"/>
                </a:lnTo>
                <a:lnTo>
                  <a:pt x="19" y="19"/>
                </a:lnTo>
                <a:lnTo>
                  <a:pt x="16" y="21"/>
                </a:lnTo>
                <a:lnTo>
                  <a:pt x="13" y="21"/>
                </a:lnTo>
                <a:lnTo>
                  <a:pt x="9" y="21"/>
                </a:lnTo>
                <a:lnTo>
                  <a:pt x="6" y="21"/>
                </a:lnTo>
                <a:lnTo>
                  <a:pt x="2" y="21"/>
                </a:lnTo>
                <a:lnTo>
                  <a:pt x="0" y="21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09" name="Freeform 57">
            <a:extLst>
              <a:ext uri="{FF2B5EF4-FFF2-40B4-BE49-F238E27FC236}">
                <a16:creationId xmlns:a16="http://schemas.microsoft.com/office/drawing/2014/main" id="{E9AC8281-100E-45C0-9BC2-F78CA16F4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2798763"/>
            <a:ext cx="34925" cy="61912"/>
          </a:xfrm>
          <a:custGeom>
            <a:avLst/>
            <a:gdLst>
              <a:gd name="T0" fmla="*/ 2 w 24"/>
              <a:gd name="T1" fmla="*/ 37 h 45"/>
              <a:gd name="T2" fmla="*/ 3 w 24"/>
              <a:gd name="T3" fmla="*/ 35 h 45"/>
              <a:gd name="T4" fmla="*/ 6 w 24"/>
              <a:gd name="T5" fmla="*/ 33 h 45"/>
              <a:gd name="T6" fmla="*/ 7 w 24"/>
              <a:gd name="T7" fmla="*/ 30 h 45"/>
              <a:gd name="T8" fmla="*/ 8 w 24"/>
              <a:gd name="T9" fmla="*/ 28 h 45"/>
              <a:gd name="T10" fmla="*/ 9 w 24"/>
              <a:gd name="T11" fmla="*/ 26 h 45"/>
              <a:gd name="T12" fmla="*/ 11 w 24"/>
              <a:gd name="T13" fmla="*/ 24 h 45"/>
              <a:gd name="T14" fmla="*/ 11 w 24"/>
              <a:gd name="T15" fmla="*/ 21 h 45"/>
              <a:gd name="T16" fmla="*/ 12 w 24"/>
              <a:gd name="T17" fmla="*/ 19 h 45"/>
              <a:gd name="T18" fmla="*/ 15 w 24"/>
              <a:gd name="T19" fmla="*/ 15 h 45"/>
              <a:gd name="T20" fmla="*/ 15 w 24"/>
              <a:gd name="T21" fmla="*/ 13 h 45"/>
              <a:gd name="T22" fmla="*/ 16 w 24"/>
              <a:gd name="T23" fmla="*/ 10 h 45"/>
              <a:gd name="T24" fmla="*/ 16 w 24"/>
              <a:gd name="T25" fmla="*/ 7 h 45"/>
              <a:gd name="T26" fmla="*/ 17 w 24"/>
              <a:gd name="T27" fmla="*/ 5 h 45"/>
              <a:gd name="T28" fmla="*/ 17 w 24"/>
              <a:gd name="T29" fmla="*/ 2 h 45"/>
              <a:gd name="T30" fmla="*/ 17 w 24"/>
              <a:gd name="T31" fmla="*/ 0 h 45"/>
              <a:gd name="T32" fmla="*/ 24 w 24"/>
              <a:gd name="T33" fmla="*/ 0 h 45"/>
              <a:gd name="T34" fmla="*/ 24 w 24"/>
              <a:gd name="T35" fmla="*/ 2 h 45"/>
              <a:gd name="T36" fmla="*/ 24 w 24"/>
              <a:gd name="T37" fmla="*/ 5 h 45"/>
              <a:gd name="T38" fmla="*/ 24 w 24"/>
              <a:gd name="T39" fmla="*/ 8 h 45"/>
              <a:gd name="T40" fmla="*/ 23 w 24"/>
              <a:gd name="T41" fmla="*/ 11 h 45"/>
              <a:gd name="T42" fmla="*/ 23 w 24"/>
              <a:gd name="T43" fmla="*/ 14 h 45"/>
              <a:gd name="T44" fmla="*/ 21 w 24"/>
              <a:gd name="T45" fmla="*/ 18 h 45"/>
              <a:gd name="T46" fmla="*/ 20 w 24"/>
              <a:gd name="T47" fmla="*/ 21 h 45"/>
              <a:gd name="T48" fmla="*/ 19 w 24"/>
              <a:gd name="T49" fmla="*/ 24 h 45"/>
              <a:gd name="T50" fmla="*/ 17 w 24"/>
              <a:gd name="T51" fmla="*/ 26 h 45"/>
              <a:gd name="T52" fmla="*/ 15 w 24"/>
              <a:gd name="T53" fmla="*/ 29 h 45"/>
              <a:gd name="T54" fmla="*/ 14 w 24"/>
              <a:gd name="T55" fmla="*/ 31 h 45"/>
              <a:gd name="T56" fmla="*/ 12 w 24"/>
              <a:gd name="T57" fmla="*/ 34 h 45"/>
              <a:gd name="T58" fmla="*/ 10 w 24"/>
              <a:gd name="T59" fmla="*/ 36 h 45"/>
              <a:gd name="T60" fmla="*/ 8 w 24"/>
              <a:gd name="T61" fmla="*/ 40 h 45"/>
              <a:gd name="T62" fmla="*/ 7 w 24"/>
              <a:gd name="T63" fmla="*/ 41 h 45"/>
              <a:gd name="T64" fmla="*/ 4 w 24"/>
              <a:gd name="T65" fmla="*/ 45 h 45"/>
              <a:gd name="T66" fmla="*/ 0 w 24"/>
              <a:gd name="T67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" h="45">
                <a:moveTo>
                  <a:pt x="2" y="37"/>
                </a:moveTo>
                <a:lnTo>
                  <a:pt x="3" y="35"/>
                </a:lnTo>
                <a:lnTo>
                  <a:pt x="6" y="33"/>
                </a:lnTo>
                <a:lnTo>
                  <a:pt x="7" y="30"/>
                </a:lnTo>
                <a:lnTo>
                  <a:pt x="8" y="28"/>
                </a:lnTo>
                <a:lnTo>
                  <a:pt x="9" y="26"/>
                </a:lnTo>
                <a:lnTo>
                  <a:pt x="11" y="24"/>
                </a:lnTo>
                <a:lnTo>
                  <a:pt x="11" y="21"/>
                </a:lnTo>
                <a:lnTo>
                  <a:pt x="12" y="19"/>
                </a:lnTo>
                <a:lnTo>
                  <a:pt x="15" y="15"/>
                </a:lnTo>
                <a:lnTo>
                  <a:pt x="15" y="13"/>
                </a:lnTo>
                <a:lnTo>
                  <a:pt x="16" y="10"/>
                </a:lnTo>
                <a:lnTo>
                  <a:pt x="16" y="7"/>
                </a:lnTo>
                <a:lnTo>
                  <a:pt x="17" y="5"/>
                </a:lnTo>
                <a:lnTo>
                  <a:pt x="17" y="2"/>
                </a:lnTo>
                <a:lnTo>
                  <a:pt x="17" y="0"/>
                </a:lnTo>
                <a:lnTo>
                  <a:pt x="24" y="0"/>
                </a:lnTo>
                <a:lnTo>
                  <a:pt x="24" y="2"/>
                </a:lnTo>
                <a:lnTo>
                  <a:pt x="24" y="5"/>
                </a:lnTo>
                <a:lnTo>
                  <a:pt x="24" y="8"/>
                </a:lnTo>
                <a:lnTo>
                  <a:pt x="23" y="11"/>
                </a:lnTo>
                <a:lnTo>
                  <a:pt x="23" y="14"/>
                </a:lnTo>
                <a:lnTo>
                  <a:pt x="21" y="18"/>
                </a:lnTo>
                <a:lnTo>
                  <a:pt x="20" y="21"/>
                </a:lnTo>
                <a:lnTo>
                  <a:pt x="19" y="24"/>
                </a:lnTo>
                <a:lnTo>
                  <a:pt x="17" y="26"/>
                </a:lnTo>
                <a:lnTo>
                  <a:pt x="15" y="29"/>
                </a:lnTo>
                <a:lnTo>
                  <a:pt x="14" y="31"/>
                </a:lnTo>
                <a:lnTo>
                  <a:pt x="12" y="34"/>
                </a:lnTo>
                <a:lnTo>
                  <a:pt x="10" y="36"/>
                </a:lnTo>
                <a:lnTo>
                  <a:pt x="8" y="40"/>
                </a:lnTo>
                <a:lnTo>
                  <a:pt x="7" y="41"/>
                </a:lnTo>
                <a:lnTo>
                  <a:pt x="4" y="45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0" name="Freeform 58">
            <a:extLst>
              <a:ext uri="{FF2B5EF4-FFF2-40B4-BE49-F238E27FC236}">
                <a16:creationId xmlns:a16="http://schemas.microsoft.com/office/drawing/2014/main" id="{611CC25E-75EE-4BF4-80BB-8DDE15D7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2733675"/>
            <a:ext cx="31750" cy="65088"/>
          </a:xfrm>
          <a:custGeom>
            <a:avLst/>
            <a:gdLst>
              <a:gd name="T0" fmla="*/ 15 w 22"/>
              <a:gd name="T1" fmla="*/ 42 h 46"/>
              <a:gd name="T2" fmla="*/ 15 w 22"/>
              <a:gd name="T3" fmla="*/ 39 h 46"/>
              <a:gd name="T4" fmla="*/ 14 w 22"/>
              <a:gd name="T5" fmla="*/ 37 h 46"/>
              <a:gd name="T6" fmla="*/ 14 w 22"/>
              <a:gd name="T7" fmla="*/ 33 h 46"/>
              <a:gd name="T8" fmla="*/ 14 w 22"/>
              <a:gd name="T9" fmla="*/ 31 h 46"/>
              <a:gd name="T10" fmla="*/ 13 w 22"/>
              <a:gd name="T11" fmla="*/ 28 h 46"/>
              <a:gd name="T12" fmla="*/ 12 w 22"/>
              <a:gd name="T13" fmla="*/ 25 h 46"/>
              <a:gd name="T14" fmla="*/ 10 w 22"/>
              <a:gd name="T15" fmla="*/ 23 h 46"/>
              <a:gd name="T16" fmla="*/ 9 w 22"/>
              <a:gd name="T17" fmla="*/ 21 h 46"/>
              <a:gd name="T18" fmla="*/ 9 w 22"/>
              <a:gd name="T19" fmla="*/ 18 h 46"/>
              <a:gd name="T20" fmla="*/ 7 w 22"/>
              <a:gd name="T21" fmla="*/ 15 h 46"/>
              <a:gd name="T22" fmla="*/ 5 w 22"/>
              <a:gd name="T23" fmla="*/ 13 h 46"/>
              <a:gd name="T24" fmla="*/ 4 w 22"/>
              <a:gd name="T25" fmla="*/ 11 h 46"/>
              <a:gd name="T26" fmla="*/ 4 w 22"/>
              <a:gd name="T27" fmla="*/ 9 h 46"/>
              <a:gd name="T28" fmla="*/ 1 w 22"/>
              <a:gd name="T29" fmla="*/ 7 h 46"/>
              <a:gd name="T30" fmla="*/ 0 w 22"/>
              <a:gd name="T31" fmla="*/ 4 h 46"/>
              <a:gd name="T32" fmla="*/ 4 w 22"/>
              <a:gd name="T33" fmla="*/ 0 h 46"/>
              <a:gd name="T34" fmla="*/ 6 w 22"/>
              <a:gd name="T35" fmla="*/ 2 h 46"/>
              <a:gd name="T36" fmla="*/ 8 w 22"/>
              <a:gd name="T37" fmla="*/ 4 h 46"/>
              <a:gd name="T38" fmla="*/ 9 w 22"/>
              <a:gd name="T39" fmla="*/ 7 h 46"/>
              <a:gd name="T40" fmla="*/ 11 w 22"/>
              <a:gd name="T41" fmla="*/ 9 h 46"/>
              <a:gd name="T42" fmla="*/ 13 w 22"/>
              <a:gd name="T43" fmla="*/ 12 h 46"/>
              <a:gd name="T44" fmla="*/ 14 w 22"/>
              <a:gd name="T45" fmla="*/ 15 h 46"/>
              <a:gd name="T46" fmla="*/ 17 w 22"/>
              <a:gd name="T47" fmla="*/ 18 h 46"/>
              <a:gd name="T48" fmla="*/ 17 w 22"/>
              <a:gd name="T49" fmla="*/ 20 h 46"/>
              <a:gd name="T50" fmla="*/ 19 w 22"/>
              <a:gd name="T51" fmla="*/ 23 h 46"/>
              <a:gd name="T52" fmla="*/ 20 w 22"/>
              <a:gd name="T53" fmla="*/ 26 h 46"/>
              <a:gd name="T54" fmla="*/ 21 w 22"/>
              <a:gd name="T55" fmla="*/ 29 h 46"/>
              <a:gd name="T56" fmla="*/ 22 w 22"/>
              <a:gd name="T57" fmla="*/ 32 h 46"/>
              <a:gd name="T58" fmla="*/ 22 w 22"/>
              <a:gd name="T59" fmla="*/ 35 h 46"/>
              <a:gd name="T60" fmla="*/ 22 w 22"/>
              <a:gd name="T61" fmla="*/ 38 h 46"/>
              <a:gd name="T62" fmla="*/ 22 w 22"/>
              <a:gd name="T63" fmla="*/ 42 h 46"/>
              <a:gd name="T64" fmla="*/ 22 w 22"/>
              <a:gd name="T65" fmla="*/ 46 h 46"/>
              <a:gd name="T66" fmla="*/ 15 w 22"/>
              <a:gd name="T6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" h="46">
                <a:moveTo>
                  <a:pt x="15" y="42"/>
                </a:moveTo>
                <a:lnTo>
                  <a:pt x="15" y="39"/>
                </a:lnTo>
                <a:lnTo>
                  <a:pt x="14" y="37"/>
                </a:lnTo>
                <a:lnTo>
                  <a:pt x="14" y="33"/>
                </a:lnTo>
                <a:lnTo>
                  <a:pt x="14" y="31"/>
                </a:lnTo>
                <a:lnTo>
                  <a:pt x="13" y="28"/>
                </a:lnTo>
                <a:lnTo>
                  <a:pt x="12" y="25"/>
                </a:lnTo>
                <a:lnTo>
                  <a:pt x="10" y="23"/>
                </a:lnTo>
                <a:lnTo>
                  <a:pt x="9" y="21"/>
                </a:lnTo>
                <a:lnTo>
                  <a:pt x="9" y="18"/>
                </a:lnTo>
                <a:lnTo>
                  <a:pt x="7" y="15"/>
                </a:lnTo>
                <a:lnTo>
                  <a:pt x="5" y="13"/>
                </a:lnTo>
                <a:lnTo>
                  <a:pt x="4" y="11"/>
                </a:lnTo>
                <a:lnTo>
                  <a:pt x="4" y="9"/>
                </a:lnTo>
                <a:lnTo>
                  <a:pt x="1" y="7"/>
                </a:lnTo>
                <a:lnTo>
                  <a:pt x="0" y="4"/>
                </a:lnTo>
                <a:lnTo>
                  <a:pt x="4" y="0"/>
                </a:lnTo>
                <a:lnTo>
                  <a:pt x="6" y="2"/>
                </a:lnTo>
                <a:lnTo>
                  <a:pt x="8" y="4"/>
                </a:lnTo>
                <a:lnTo>
                  <a:pt x="9" y="7"/>
                </a:lnTo>
                <a:lnTo>
                  <a:pt x="11" y="9"/>
                </a:lnTo>
                <a:lnTo>
                  <a:pt x="13" y="12"/>
                </a:lnTo>
                <a:lnTo>
                  <a:pt x="14" y="15"/>
                </a:lnTo>
                <a:lnTo>
                  <a:pt x="17" y="18"/>
                </a:lnTo>
                <a:lnTo>
                  <a:pt x="17" y="20"/>
                </a:lnTo>
                <a:lnTo>
                  <a:pt x="19" y="23"/>
                </a:lnTo>
                <a:lnTo>
                  <a:pt x="20" y="26"/>
                </a:lnTo>
                <a:lnTo>
                  <a:pt x="21" y="29"/>
                </a:lnTo>
                <a:lnTo>
                  <a:pt x="22" y="32"/>
                </a:lnTo>
                <a:lnTo>
                  <a:pt x="22" y="35"/>
                </a:lnTo>
                <a:lnTo>
                  <a:pt x="22" y="38"/>
                </a:lnTo>
                <a:lnTo>
                  <a:pt x="22" y="42"/>
                </a:lnTo>
                <a:lnTo>
                  <a:pt x="22" y="46"/>
                </a:lnTo>
                <a:lnTo>
                  <a:pt x="15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1" name="Freeform 59">
            <a:extLst>
              <a:ext uri="{FF2B5EF4-FFF2-40B4-BE49-F238E27FC236}">
                <a16:creationId xmlns:a16="http://schemas.microsoft.com/office/drawing/2014/main" id="{16E7D7D5-F80F-4365-86F9-D55100EEA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2733675"/>
            <a:ext cx="4762" cy="317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2" name="Freeform 60">
            <a:extLst>
              <a:ext uri="{FF2B5EF4-FFF2-40B4-BE49-F238E27FC236}">
                <a16:creationId xmlns:a16="http://schemas.microsoft.com/office/drawing/2014/main" id="{9238C640-CC75-4701-94C1-2A49021CF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2705100"/>
            <a:ext cx="65087" cy="34925"/>
          </a:xfrm>
          <a:custGeom>
            <a:avLst/>
            <a:gdLst>
              <a:gd name="T0" fmla="*/ 40 w 46"/>
              <a:gd name="T1" fmla="*/ 23 h 24"/>
              <a:gd name="T2" fmla="*/ 37 w 46"/>
              <a:gd name="T3" fmla="*/ 20 h 24"/>
              <a:gd name="T4" fmla="*/ 35 w 46"/>
              <a:gd name="T5" fmla="*/ 19 h 24"/>
              <a:gd name="T6" fmla="*/ 32 w 46"/>
              <a:gd name="T7" fmla="*/ 17 h 24"/>
              <a:gd name="T8" fmla="*/ 30 w 46"/>
              <a:gd name="T9" fmla="*/ 17 h 24"/>
              <a:gd name="T10" fmla="*/ 27 w 46"/>
              <a:gd name="T11" fmla="*/ 15 h 24"/>
              <a:gd name="T12" fmla="*/ 25 w 46"/>
              <a:gd name="T13" fmla="*/ 13 h 24"/>
              <a:gd name="T14" fmla="*/ 22 w 46"/>
              <a:gd name="T15" fmla="*/ 12 h 24"/>
              <a:gd name="T16" fmla="*/ 21 w 46"/>
              <a:gd name="T17" fmla="*/ 11 h 24"/>
              <a:gd name="T18" fmla="*/ 17 w 46"/>
              <a:gd name="T19" fmla="*/ 10 h 24"/>
              <a:gd name="T20" fmla="*/ 14 w 46"/>
              <a:gd name="T21" fmla="*/ 10 h 24"/>
              <a:gd name="T22" fmla="*/ 12 w 46"/>
              <a:gd name="T23" fmla="*/ 9 h 24"/>
              <a:gd name="T24" fmla="*/ 9 w 46"/>
              <a:gd name="T25" fmla="*/ 7 h 24"/>
              <a:gd name="T26" fmla="*/ 5 w 46"/>
              <a:gd name="T27" fmla="*/ 7 h 24"/>
              <a:gd name="T28" fmla="*/ 2 w 46"/>
              <a:gd name="T29" fmla="*/ 6 h 24"/>
              <a:gd name="T30" fmla="*/ 0 w 46"/>
              <a:gd name="T31" fmla="*/ 6 h 24"/>
              <a:gd name="T32" fmla="*/ 0 w 46"/>
              <a:gd name="T33" fmla="*/ 0 h 24"/>
              <a:gd name="T34" fmla="*/ 4 w 46"/>
              <a:gd name="T35" fmla="*/ 0 h 24"/>
              <a:gd name="T36" fmla="*/ 7 w 46"/>
              <a:gd name="T37" fmla="*/ 1 h 24"/>
              <a:gd name="T38" fmla="*/ 10 w 46"/>
              <a:gd name="T39" fmla="*/ 1 h 24"/>
              <a:gd name="T40" fmla="*/ 13 w 46"/>
              <a:gd name="T41" fmla="*/ 2 h 24"/>
              <a:gd name="T42" fmla="*/ 17 w 46"/>
              <a:gd name="T43" fmla="*/ 3 h 24"/>
              <a:gd name="T44" fmla="*/ 19 w 46"/>
              <a:gd name="T45" fmla="*/ 4 h 24"/>
              <a:gd name="T46" fmla="*/ 22 w 46"/>
              <a:gd name="T47" fmla="*/ 5 h 24"/>
              <a:gd name="T48" fmla="*/ 25 w 46"/>
              <a:gd name="T49" fmla="*/ 6 h 24"/>
              <a:gd name="T50" fmla="*/ 28 w 46"/>
              <a:gd name="T51" fmla="*/ 6 h 24"/>
              <a:gd name="T52" fmla="*/ 32 w 46"/>
              <a:gd name="T53" fmla="*/ 9 h 24"/>
              <a:gd name="T54" fmla="*/ 34 w 46"/>
              <a:gd name="T55" fmla="*/ 10 h 24"/>
              <a:gd name="T56" fmla="*/ 37 w 46"/>
              <a:gd name="T57" fmla="*/ 12 h 24"/>
              <a:gd name="T58" fmla="*/ 40 w 46"/>
              <a:gd name="T59" fmla="*/ 15 h 24"/>
              <a:gd name="T60" fmla="*/ 42 w 46"/>
              <a:gd name="T61" fmla="*/ 17 h 24"/>
              <a:gd name="T62" fmla="*/ 43 w 46"/>
              <a:gd name="T63" fmla="*/ 17 h 24"/>
              <a:gd name="T64" fmla="*/ 46 w 46"/>
              <a:gd name="T65" fmla="*/ 20 h 24"/>
              <a:gd name="T66" fmla="*/ 42 w 46"/>
              <a:gd name="T6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4">
                <a:moveTo>
                  <a:pt x="40" y="23"/>
                </a:moveTo>
                <a:lnTo>
                  <a:pt x="37" y="20"/>
                </a:lnTo>
                <a:lnTo>
                  <a:pt x="35" y="19"/>
                </a:lnTo>
                <a:lnTo>
                  <a:pt x="32" y="17"/>
                </a:lnTo>
                <a:lnTo>
                  <a:pt x="30" y="17"/>
                </a:lnTo>
                <a:lnTo>
                  <a:pt x="27" y="15"/>
                </a:lnTo>
                <a:lnTo>
                  <a:pt x="25" y="13"/>
                </a:lnTo>
                <a:lnTo>
                  <a:pt x="22" y="12"/>
                </a:lnTo>
                <a:lnTo>
                  <a:pt x="21" y="11"/>
                </a:lnTo>
                <a:lnTo>
                  <a:pt x="17" y="10"/>
                </a:lnTo>
                <a:lnTo>
                  <a:pt x="14" y="10"/>
                </a:lnTo>
                <a:lnTo>
                  <a:pt x="12" y="9"/>
                </a:lnTo>
                <a:lnTo>
                  <a:pt x="9" y="7"/>
                </a:lnTo>
                <a:lnTo>
                  <a:pt x="5" y="7"/>
                </a:lnTo>
                <a:lnTo>
                  <a:pt x="2" y="6"/>
                </a:ln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7" y="1"/>
                </a:lnTo>
                <a:lnTo>
                  <a:pt x="10" y="1"/>
                </a:lnTo>
                <a:lnTo>
                  <a:pt x="13" y="2"/>
                </a:lnTo>
                <a:lnTo>
                  <a:pt x="17" y="3"/>
                </a:lnTo>
                <a:lnTo>
                  <a:pt x="19" y="4"/>
                </a:lnTo>
                <a:lnTo>
                  <a:pt x="22" y="5"/>
                </a:lnTo>
                <a:lnTo>
                  <a:pt x="25" y="6"/>
                </a:lnTo>
                <a:lnTo>
                  <a:pt x="28" y="6"/>
                </a:lnTo>
                <a:lnTo>
                  <a:pt x="32" y="9"/>
                </a:lnTo>
                <a:lnTo>
                  <a:pt x="34" y="10"/>
                </a:lnTo>
                <a:lnTo>
                  <a:pt x="37" y="12"/>
                </a:lnTo>
                <a:lnTo>
                  <a:pt x="40" y="15"/>
                </a:lnTo>
                <a:lnTo>
                  <a:pt x="42" y="17"/>
                </a:lnTo>
                <a:lnTo>
                  <a:pt x="43" y="17"/>
                </a:lnTo>
                <a:lnTo>
                  <a:pt x="46" y="20"/>
                </a:lnTo>
                <a:lnTo>
                  <a:pt x="4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3" name="Freeform 61">
            <a:extLst>
              <a:ext uri="{FF2B5EF4-FFF2-40B4-BE49-F238E27FC236}">
                <a16:creationId xmlns:a16="http://schemas.microsoft.com/office/drawing/2014/main" id="{4795C682-8A94-492F-9ECE-67F84EA4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705100"/>
            <a:ext cx="65088" cy="33338"/>
          </a:xfrm>
          <a:custGeom>
            <a:avLst/>
            <a:gdLst>
              <a:gd name="T0" fmla="*/ 43 w 47"/>
              <a:gd name="T1" fmla="*/ 6 h 23"/>
              <a:gd name="T2" fmla="*/ 41 w 47"/>
              <a:gd name="T3" fmla="*/ 7 h 23"/>
              <a:gd name="T4" fmla="*/ 40 w 47"/>
              <a:gd name="T5" fmla="*/ 7 h 23"/>
              <a:gd name="T6" fmla="*/ 36 w 47"/>
              <a:gd name="T7" fmla="*/ 8 h 23"/>
              <a:gd name="T8" fmla="*/ 32 w 47"/>
              <a:gd name="T9" fmla="*/ 9 h 23"/>
              <a:gd name="T10" fmla="*/ 30 w 47"/>
              <a:gd name="T11" fmla="*/ 9 h 23"/>
              <a:gd name="T12" fmla="*/ 27 w 47"/>
              <a:gd name="T13" fmla="*/ 10 h 23"/>
              <a:gd name="T14" fmla="*/ 25 w 47"/>
              <a:gd name="T15" fmla="*/ 11 h 23"/>
              <a:gd name="T16" fmla="*/ 22 w 47"/>
              <a:gd name="T17" fmla="*/ 12 h 23"/>
              <a:gd name="T18" fmla="*/ 19 w 47"/>
              <a:gd name="T19" fmla="*/ 13 h 23"/>
              <a:gd name="T20" fmla="*/ 17 w 47"/>
              <a:gd name="T21" fmla="*/ 15 h 23"/>
              <a:gd name="T22" fmla="*/ 16 w 47"/>
              <a:gd name="T23" fmla="*/ 17 h 23"/>
              <a:gd name="T24" fmla="*/ 12 w 47"/>
              <a:gd name="T25" fmla="*/ 17 h 23"/>
              <a:gd name="T26" fmla="*/ 10 w 47"/>
              <a:gd name="T27" fmla="*/ 19 h 23"/>
              <a:gd name="T28" fmla="*/ 8 w 47"/>
              <a:gd name="T29" fmla="*/ 22 h 23"/>
              <a:gd name="T30" fmla="*/ 6 w 47"/>
              <a:gd name="T31" fmla="*/ 23 h 23"/>
              <a:gd name="T32" fmla="*/ 0 w 47"/>
              <a:gd name="T33" fmla="*/ 17 h 23"/>
              <a:gd name="T34" fmla="*/ 4 w 47"/>
              <a:gd name="T35" fmla="*/ 17 h 23"/>
              <a:gd name="T36" fmla="*/ 5 w 47"/>
              <a:gd name="T37" fmla="*/ 15 h 23"/>
              <a:gd name="T38" fmla="*/ 9 w 47"/>
              <a:gd name="T39" fmla="*/ 13 h 23"/>
              <a:gd name="T40" fmla="*/ 11 w 47"/>
              <a:gd name="T41" fmla="*/ 11 h 23"/>
              <a:gd name="T42" fmla="*/ 13 w 47"/>
              <a:gd name="T43" fmla="*/ 9 h 23"/>
              <a:gd name="T44" fmla="*/ 17 w 47"/>
              <a:gd name="T45" fmla="*/ 7 h 23"/>
              <a:gd name="T46" fmla="*/ 18 w 47"/>
              <a:gd name="T47" fmla="*/ 6 h 23"/>
              <a:gd name="T48" fmla="*/ 22 w 47"/>
              <a:gd name="T49" fmla="*/ 5 h 23"/>
              <a:gd name="T50" fmla="*/ 25 w 47"/>
              <a:gd name="T51" fmla="*/ 4 h 23"/>
              <a:gd name="T52" fmla="*/ 28 w 47"/>
              <a:gd name="T53" fmla="*/ 2 h 23"/>
              <a:gd name="T54" fmla="*/ 31 w 47"/>
              <a:gd name="T55" fmla="*/ 2 h 23"/>
              <a:gd name="T56" fmla="*/ 35 w 47"/>
              <a:gd name="T57" fmla="*/ 1 h 23"/>
              <a:gd name="T58" fmla="*/ 39 w 47"/>
              <a:gd name="T59" fmla="*/ 1 h 23"/>
              <a:gd name="T60" fmla="*/ 41 w 47"/>
              <a:gd name="T61" fmla="*/ 1 h 23"/>
              <a:gd name="T62" fmla="*/ 43 w 47"/>
              <a:gd name="T63" fmla="*/ 0 h 23"/>
              <a:gd name="T64" fmla="*/ 47 w 47"/>
              <a:gd name="T65" fmla="*/ 0 h 23"/>
              <a:gd name="T66" fmla="*/ 47 w 47"/>
              <a:gd name="T67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" h="23">
                <a:moveTo>
                  <a:pt x="43" y="6"/>
                </a:moveTo>
                <a:lnTo>
                  <a:pt x="41" y="7"/>
                </a:lnTo>
                <a:lnTo>
                  <a:pt x="40" y="7"/>
                </a:lnTo>
                <a:lnTo>
                  <a:pt x="36" y="8"/>
                </a:lnTo>
                <a:lnTo>
                  <a:pt x="32" y="9"/>
                </a:lnTo>
                <a:lnTo>
                  <a:pt x="30" y="9"/>
                </a:lnTo>
                <a:lnTo>
                  <a:pt x="27" y="10"/>
                </a:lnTo>
                <a:lnTo>
                  <a:pt x="25" y="11"/>
                </a:lnTo>
                <a:lnTo>
                  <a:pt x="22" y="12"/>
                </a:lnTo>
                <a:lnTo>
                  <a:pt x="19" y="13"/>
                </a:lnTo>
                <a:lnTo>
                  <a:pt x="17" y="15"/>
                </a:lnTo>
                <a:lnTo>
                  <a:pt x="16" y="17"/>
                </a:lnTo>
                <a:lnTo>
                  <a:pt x="12" y="17"/>
                </a:lnTo>
                <a:lnTo>
                  <a:pt x="10" y="19"/>
                </a:lnTo>
                <a:lnTo>
                  <a:pt x="8" y="22"/>
                </a:lnTo>
                <a:lnTo>
                  <a:pt x="6" y="23"/>
                </a:lnTo>
                <a:lnTo>
                  <a:pt x="0" y="17"/>
                </a:lnTo>
                <a:lnTo>
                  <a:pt x="4" y="17"/>
                </a:lnTo>
                <a:lnTo>
                  <a:pt x="5" y="15"/>
                </a:lnTo>
                <a:lnTo>
                  <a:pt x="9" y="13"/>
                </a:lnTo>
                <a:lnTo>
                  <a:pt x="11" y="11"/>
                </a:lnTo>
                <a:lnTo>
                  <a:pt x="13" y="9"/>
                </a:lnTo>
                <a:lnTo>
                  <a:pt x="17" y="7"/>
                </a:lnTo>
                <a:lnTo>
                  <a:pt x="18" y="6"/>
                </a:lnTo>
                <a:lnTo>
                  <a:pt x="22" y="5"/>
                </a:lnTo>
                <a:lnTo>
                  <a:pt x="25" y="4"/>
                </a:lnTo>
                <a:lnTo>
                  <a:pt x="28" y="2"/>
                </a:lnTo>
                <a:lnTo>
                  <a:pt x="31" y="2"/>
                </a:lnTo>
                <a:lnTo>
                  <a:pt x="35" y="1"/>
                </a:lnTo>
                <a:lnTo>
                  <a:pt x="39" y="1"/>
                </a:lnTo>
                <a:lnTo>
                  <a:pt x="41" y="1"/>
                </a:lnTo>
                <a:lnTo>
                  <a:pt x="43" y="0"/>
                </a:lnTo>
                <a:lnTo>
                  <a:pt x="47" y="0"/>
                </a:lnTo>
                <a:lnTo>
                  <a:pt x="47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4" name="Freeform 62">
            <a:extLst>
              <a:ext uri="{FF2B5EF4-FFF2-40B4-BE49-F238E27FC236}">
                <a16:creationId xmlns:a16="http://schemas.microsoft.com/office/drawing/2014/main" id="{93C84B57-B917-441D-A8B1-A3E6621F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288" y="2728913"/>
            <a:ext cx="34925" cy="66675"/>
          </a:xfrm>
          <a:custGeom>
            <a:avLst/>
            <a:gdLst>
              <a:gd name="T0" fmla="*/ 23 w 25"/>
              <a:gd name="T1" fmla="*/ 7 h 47"/>
              <a:gd name="T2" fmla="*/ 21 w 25"/>
              <a:gd name="T3" fmla="*/ 10 h 47"/>
              <a:gd name="T4" fmla="*/ 19 w 25"/>
              <a:gd name="T5" fmla="*/ 12 h 47"/>
              <a:gd name="T6" fmla="*/ 17 w 25"/>
              <a:gd name="T7" fmla="*/ 14 h 47"/>
              <a:gd name="T8" fmla="*/ 16 w 25"/>
              <a:gd name="T9" fmla="*/ 16 h 47"/>
              <a:gd name="T10" fmla="*/ 14 w 25"/>
              <a:gd name="T11" fmla="*/ 19 h 47"/>
              <a:gd name="T12" fmla="*/ 13 w 25"/>
              <a:gd name="T13" fmla="*/ 22 h 47"/>
              <a:gd name="T14" fmla="*/ 12 w 25"/>
              <a:gd name="T15" fmla="*/ 24 h 47"/>
              <a:gd name="T16" fmla="*/ 11 w 25"/>
              <a:gd name="T17" fmla="*/ 26 h 47"/>
              <a:gd name="T18" fmla="*/ 10 w 25"/>
              <a:gd name="T19" fmla="*/ 29 h 47"/>
              <a:gd name="T20" fmla="*/ 10 w 25"/>
              <a:gd name="T21" fmla="*/ 32 h 47"/>
              <a:gd name="T22" fmla="*/ 9 w 25"/>
              <a:gd name="T23" fmla="*/ 35 h 47"/>
              <a:gd name="T24" fmla="*/ 9 w 25"/>
              <a:gd name="T25" fmla="*/ 37 h 47"/>
              <a:gd name="T26" fmla="*/ 8 w 25"/>
              <a:gd name="T27" fmla="*/ 40 h 47"/>
              <a:gd name="T28" fmla="*/ 7 w 25"/>
              <a:gd name="T29" fmla="*/ 43 h 47"/>
              <a:gd name="T30" fmla="*/ 7 w 25"/>
              <a:gd name="T31" fmla="*/ 47 h 47"/>
              <a:gd name="T32" fmla="*/ 0 w 25"/>
              <a:gd name="T33" fmla="*/ 47 h 47"/>
              <a:gd name="T34" fmla="*/ 0 w 25"/>
              <a:gd name="T35" fmla="*/ 43 h 47"/>
              <a:gd name="T36" fmla="*/ 0 w 25"/>
              <a:gd name="T37" fmla="*/ 40 h 47"/>
              <a:gd name="T38" fmla="*/ 2 w 25"/>
              <a:gd name="T39" fmla="*/ 36 h 47"/>
              <a:gd name="T40" fmla="*/ 2 w 25"/>
              <a:gd name="T41" fmla="*/ 34 h 47"/>
              <a:gd name="T42" fmla="*/ 3 w 25"/>
              <a:gd name="T43" fmla="*/ 29 h 47"/>
              <a:gd name="T44" fmla="*/ 3 w 25"/>
              <a:gd name="T45" fmla="*/ 28 h 47"/>
              <a:gd name="T46" fmla="*/ 5 w 25"/>
              <a:gd name="T47" fmla="*/ 24 h 47"/>
              <a:gd name="T48" fmla="*/ 6 w 25"/>
              <a:gd name="T49" fmla="*/ 21 h 47"/>
              <a:gd name="T50" fmla="*/ 7 w 25"/>
              <a:gd name="T51" fmla="*/ 18 h 47"/>
              <a:gd name="T52" fmla="*/ 9 w 25"/>
              <a:gd name="T53" fmla="*/ 15 h 47"/>
              <a:gd name="T54" fmla="*/ 10 w 25"/>
              <a:gd name="T55" fmla="*/ 12 h 47"/>
              <a:gd name="T56" fmla="*/ 12 w 25"/>
              <a:gd name="T57" fmla="*/ 10 h 47"/>
              <a:gd name="T58" fmla="*/ 14 w 25"/>
              <a:gd name="T59" fmla="*/ 7 h 47"/>
              <a:gd name="T60" fmla="*/ 16 w 25"/>
              <a:gd name="T61" fmla="*/ 5 h 47"/>
              <a:gd name="T62" fmla="*/ 17 w 25"/>
              <a:gd name="T63" fmla="*/ 3 h 47"/>
              <a:gd name="T64" fmla="*/ 19 w 25"/>
              <a:gd name="T65" fmla="*/ 0 h 47"/>
              <a:gd name="T66" fmla="*/ 25 w 25"/>
              <a:gd name="T67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" h="47">
                <a:moveTo>
                  <a:pt x="23" y="7"/>
                </a:moveTo>
                <a:lnTo>
                  <a:pt x="21" y="10"/>
                </a:lnTo>
                <a:lnTo>
                  <a:pt x="19" y="12"/>
                </a:lnTo>
                <a:lnTo>
                  <a:pt x="17" y="14"/>
                </a:lnTo>
                <a:lnTo>
                  <a:pt x="16" y="16"/>
                </a:lnTo>
                <a:lnTo>
                  <a:pt x="14" y="19"/>
                </a:lnTo>
                <a:lnTo>
                  <a:pt x="13" y="22"/>
                </a:lnTo>
                <a:lnTo>
                  <a:pt x="12" y="24"/>
                </a:lnTo>
                <a:lnTo>
                  <a:pt x="11" y="26"/>
                </a:lnTo>
                <a:lnTo>
                  <a:pt x="10" y="29"/>
                </a:lnTo>
                <a:lnTo>
                  <a:pt x="10" y="32"/>
                </a:lnTo>
                <a:lnTo>
                  <a:pt x="9" y="35"/>
                </a:lnTo>
                <a:lnTo>
                  <a:pt x="9" y="37"/>
                </a:lnTo>
                <a:lnTo>
                  <a:pt x="8" y="40"/>
                </a:lnTo>
                <a:lnTo>
                  <a:pt x="7" y="43"/>
                </a:lnTo>
                <a:lnTo>
                  <a:pt x="7" y="47"/>
                </a:lnTo>
                <a:lnTo>
                  <a:pt x="0" y="47"/>
                </a:lnTo>
                <a:lnTo>
                  <a:pt x="0" y="43"/>
                </a:lnTo>
                <a:lnTo>
                  <a:pt x="0" y="40"/>
                </a:lnTo>
                <a:lnTo>
                  <a:pt x="2" y="36"/>
                </a:lnTo>
                <a:lnTo>
                  <a:pt x="2" y="34"/>
                </a:lnTo>
                <a:lnTo>
                  <a:pt x="3" y="29"/>
                </a:lnTo>
                <a:lnTo>
                  <a:pt x="3" y="28"/>
                </a:lnTo>
                <a:lnTo>
                  <a:pt x="5" y="24"/>
                </a:lnTo>
                <a:lnTo>
                  <a:pt x="6" y="21"/>
                </a:lnTo>
                <a:lnTo>
                  <a:pt x="7" y="18"/>
                </a:lnTo>
                <a:lnTo>
                  <a:pt x="9" y="15"/>
                </a:lnTo>
                <a:lnTo>
                  <a:pt x="10" y="12"/>
                </a:lnTo>
                <a:lnTo>
                  <a:pt x="12" y="10"/>
                </a:lnTo>
                <a:lnTo>
                  <a:pt x="14" y="7"/>
                </a:lnTo>
                <a:lnTo>
                  <a:pt x="16" y="5"/>
                </a:lnTo>
                <a:lnTo>
                  <a:pt x="17" y="3"/>
                </a:lnTo>
                <a:lnTo>
                  <a:pt x="19" y="0"/>
                </a:lnTo>
                <a:lnTo>
                  <a:pt x="2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5" name="Freeform 63">
            <a:extLst>
              <a:ext uri="{FF2B5EF4-FFF2-40B4-BE49-F238E27FC236}">
                <a16:creationId xmlns:a16="http://schemas.microsoft.com/office/drawing/2014/main" id="{19AC7B5E-06F2-49FC-BC36-3061A670A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288" y="2795588"/>
            <a:ext cx="31750" cy="60325"/>
          </a:xfrm>
          <a:custGeom>
            <a:avLst/>
            <a:gdLst>
              <a:gd name="T0" fmla="*/ 7 w 23"/>
              <a:gd name="T1" fmla="*/ 2 h 43"/>
              <a:gd name="T2" fmla="*/ 8 w 23"/>
              <a:gd name="T3" fmla="*/ 5 h 43"/>
              <a:gd name="T4" fmla="*/ 9 w 23"/>
              <a:gd name="T5" fmla="*/ 7 h 43"/>
              <a:gd name="T6" fmla="*/ 9 w 23"/>
              <a:gd name="T7" fmla="*/ 10 h 43"/>
              <a:gd name="T8" fmla="*/ 9 w 23"/>
              <a:gd name="T9" fmla="*/ 13 h 43"/>
              <a:gd name="T10" fmla="*/ 10 w 23"/>
              <a:gd name="T11" fmla="*/ 15 h 43"/>
              <a:gd name="T12" fmla="*/ 10 w 23"/>
              <a:gd name="T13" fmla="*/ 18 h 43"/>
              <a:gd name="T14" fmla="*/ 11 w 23"/>
              <a:gd name="T15" fmla="*/ 21 h 43"/>
              <a:gd name="T16" fmla="*/ 12 w 23"/>
              <a:gd name="T17" fmla="*/ 24 h 43"/>
              <a:gd name="T18" fmla="*/ 13 w 23"/>
              <a:gd name="T19" fmla="*/ 26 h 43"/>
              <a:gd name="T20" fmla="*/ 14 w 23"/>
              <a:gd name="T21" fmla="*/ 28 h 43"/>
              <a:gd name="T22" fmla="*/ 16 w 23"/>
              <a:gd name="T23" fmla="*/ 30 h 43"/>
              <a:gd name="T24" fmla="*/ 17 w 23"/>
              <a:gd name="T25" fmla="*/ 33 h 43"/>
              <a:gd name="T26" fmla="*/ 19 w 23"/>
              <a:gd name="T27" fmla="*/ 35 h 43"/>
              <a:gd name="T28" fmla="*/ 21 w 23"/>
              <a:gd name="T29" fmla="*/ 37 h 43"/>
              <a:gd name="T30" fmla="*/ 23 w 23"/>
              <a:gd name="T31" fmla="*/ 39 h 43"/>
              <a:gd name="T32" fmla="*/ 18 w 23"/>
              <a:gd name="T33" fmla="*/ 43 h 43"/>
              <a:gd name="T34" fmla="*/ 16 w 23"/>
              <a:gd name="T35" fmla="*/ 42 h 43"/>
              <a:gd name="T36" fmla="*/ 14 w 23"/>
              <a:gd name="T37" fmla="*/ 39 h 43"/>
              <a:gd name="T38" fmla="*/ 12 w 23"/>
              <a:gd name="T39" fmla="*/ 36 h 43"/>
              <a:gd name="T40" fmla="*/ 10 w 23"/>
              <a:gd name="T41" fmla="*/ 33 h 43"/>
              <a:gd name="T42" fmla="*/ 9 w 23"/>
              <a:gd name="T43" fmla="*/ 31 h 43"/>
              <a:gd name="T44" fmla="*/ 8 w 23"/>
              <a:gd name="T45" fmla="*/ 28 h 43"/>
              <a:gd name="T46" fmla="*/ 6 w 23"/>
              <a:gd name="T47" fmla="*/ 27 h 43"/>
              <a:gd name="T48" fmla="*/ 5 w 23"/>
              <a:gd name="T49" fmla="*/ 24 h 43"/>
              <a:gd name="T50" fmla="*/ 3 w 23"/>
              <a:gd name="T51" fmla="*/ 21 h 43"/>
              <a:gd name="T52" fmla="*/ 3 w 23"/>
              <a:gd name="T53" fmla="*/ 17 h 43"/>
              <a:gd name="T54" fmla="*/ 2 w 23"/>
              <a:gd name="T55" fmla="*/ 14 h 43"/>
              <a:gd name="T56" fmla="*/ 2 w 23"/>
              <a:gd name="T57" fmla="*/ 10 h 43"/>
              <a:gd name="T58" fmla="*/ 0 w 23"/>
              <a:gd name="T59" fmla="*/ 8 h 43"/>
              <a:gd name="T60" fmla="*/ 0 w 23"/>
              <a:gd name="T61" fmla="*/ 5 h 43"/>
              <a:gd name="T62" fmla="*/ 0 w 23"/>
              <a:gd name="T63" fmla="*/ 3 h 43"/>
              <a:gd name="T64" fmla="*/ 0 w 23"/>
              <a:gd name="T65" fmla="*/ 0 h 43"/>
              <a:gd name="T66" fmla="*/ 7 w 23"/>
              <a:gd name="T6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" h="43">
                <a:moveTo>
                  <a:pt x="7" y="2"/>
                </a:moveTo>
                <a:lnTo>
                  <a:pt x="8" y="5"/>
                </a:lnTo>
                <a:lnTo>
                  <a:pt x="9" y="7"/>
                </a:lnTo>
                <a:lnTo>
                  <a:pt x="9" y="10"/>
                </a:lnTo>
                <a:lnTo>
                  <a:pt x="9" y="13"/>
                </a:lnTo>
                <a:lnTo>
                  <a:pt x="10" y="15"/>
                </a:lnTo>
                <a:lnTo>
                  <a:pt x="10" y="18"/>
                </a:lnTo>
                <a:lnTo>
                  <a:pt x="11" y="21"/>
                </a:lnTo>
                <a:lnTo>
                  <a:pt x="12" y="24"/>
                </a:lnTo>
                <a:lnTo>
                  <a:pt x="13" y="26"/>
                </a:lnTo>
                <a:lnTo>
                  <a:pt x="14" y="28"/>
                </a:lnTo>
                <a:lnTo>
                  <a:pt x="16" y="30"/>
                </a:lnTo>
                <a:lnTo>
                  <a:pt x="17" y="33"/>
                </a:lnTo>
                <a:lnTo>
                  <a:pt x="19" y="35"/>
                </a:lnTo>
                <a:lnTo>
                  <a:pt x="21" y="37"/>
                </a:lnTo>
                <a:lnTo>
                  <a:pt x="23" y="39"/>
                </a:lnTo>
                <a:lnTo>
                  <a:pt x="18" y="43"/>
                </a:lnTo>
                <a:lnTo>
                  <a:pt x="16" y="42"/>
                </a:lnTo>
                <a:lnTo>
                  <a:pt x="14" y="39"/>
                </a:lnTo>
                <a:lnTo>
                  <a:pt x="12" y="36"/>
                </a:lnTo>
                <a:lnTo>
                  <a:pt x="10" y="33"/>
                </a:lnTo>
                <a:lnTo>
                  <a:pt x="9" y="31"/>
                </a:lnTo>
                <a:lnTo>
                  <a:pt x="8" y="28"/>
                </a:lnTo>
                <a:lnTo>
                  <a:pt x="6" y="27"/>
                </a:lnTo>
                <a:lnTo>
                  <a:pt x="5" y="24"/>
                </a:lnTo>
                <a:lnTo>
                  <a:pt x="3" y="21"/>
                </a:lnTo>
                <a:lnTo>
                  <a:pt x="3" y="17"/>
                </a:lnTo>
                <a:lnTo>
                  <a:pt x="2" y="14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6" name="Freeform 64">
            <a:extLst>
              <a:ext uri="{FF2B5EF4-FFF2-40B4-BE49-F238E27FC236}">
                <a16:creationId xmlns:a16="http://schemas.microsoft.com/office/drawing/2014/main" id="{F6ABC35F-4602-44E1-8FF5-6D7EB218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8" y="2849563"/>
            <a:ext cx="63500" cy="34925"/>
          </a:xfrm>
          <a:custGeom>
            <a:avLst/>
            <a:gdLst>
              <a:gd name="T0" fmla="*/ 7 w 46"/>
              <a:gd name="T1" fmla="*/ 3 h 24"/>
              <a:gd name="T2" fmla="*/ 10 w 46"/>
              <a:gd name="T3" fmla="*/ 4 h 24"/>
              <a:gd name="T4" fmla="*/ 11 w 46"/>
              <a:gd name="T5" fmla="*/ 6 h 24"/>
              <a:gd name="T6" fmla="*/ 14 w 46"/>
              <a:gd name="T7" fmla="*/ 8 h 24"/>
              <a:gd name="T8" fmla="*/ 17 w 46"/>
              <a:gd name="T9" fmla="*/ 10 h 24"/>
              <a:gd name="T10" fmla="*/ 18 w 46"/>
              <a:gd name="T11" fmla="*/ 11 h 24"/>
              <a:gd name="T12" fmla="*/ 21 w 46"/>
              <a:gd name="T13" fmla="*/ 11 h 24"/>
              <a:gd name="T14" fmla="*/ 24 w 46"/>
              <a:gd name="T15" fmla="*/ 13 h 24"/>
              <a:gd name="T16" fmla="*/ 27 w 46"/>
              <a:gd name="T17" fmla="*/ 14 h 24"/>
              <a:gd name="T18" fmla="*/ 29 w 46"/>
              <a:gd name="T19" fmla="*/ 15 h 24"/>
              <a:gd name="T20" fmla="*/ 32 w 46"/>
              <a:gd name="T21" fmla="*/ 16 h 24"/>
              <a:gd name="T22" fmla="*/ 34 w 46"/>
              <a:gd name="T23" fmla="*/ 17 h 24"/>
              <a:gd name="T24" fmla="*/ 38 w 46"/>
              <a:gd name="T25" fmla="*/ 17 h 24"/>
              <a:gd name="T26" fmla="*/ 41 w 46"/>
              <a:gd name="T27" fmla="*/ 17 h 24"/>
              <a:gd name="T28" fmla="*/ 43 w 46"/>
              <a:gd name="T29" fmla="*/ 17 h 24"/>
              <a:gd name="T30" fmla="*/ 46 w 46"/>
              <a:gd name="T31" fmla="*/ 17 h 24"/>
              <a:gd name="T32" fmla="*/ 46 w 46"/>
              <a:gd name="T33" fmla="*/ 24 h 24"/>
              <a:gd name="T34" fmla="*/ 43 w 46"/>
              <a:gd name="T35" fmla="*/ 24 h 24"/>
              <a:gd name="T36" fmla="*/ 41 w 46"/>
              <a:gd name="T37" fmla="*/ 24 h 24"/>
              <a:gd name="T38" fmla="*/ 37 w 46"/>
              <a:gd name="T39" fmla="*/ 24 h 24"/>
              <a:gd name="T40" fmla="*/ 33 w 46"/>
              <a:gd name="T41" fmla="*/ 24 h 24"/>
              <a:gd name="T42" fmla="*/ 29 w 46"/>
              <a:gd name="T43" fmla="*/ 22 h 24"/>
              <a:gd name="T44" fmla="*/ 27 w 46"/>
              <a:gd name="T45" fmla="*/ 20 h 24"/>
              <a:gd name="T46" fmla="*/ 24 w 46"/>
              <a:gd name="T47" fmla="*/ 19 h 24"/>
              <a:gd name="T48" fmla="*/ 21 w 46"/>
              <a:gd name="T49" fmla="*/ 18 h 24"/>
              <a:gd name="T50" fmla="*/ 18 w 46"/>
              <a:gd name="T51" fmla="*/ 17 h 24"/>
              <a:gd name="T52" fmla="*/ 15 w 46"/>
              <a:gd name="T53" fmla="*/ 16 h 24"/>
              <a:gd name="T54" fmla="*/ 13 w 46"/>
              <a:gd name="T55" fmla="*/ 15 h 24"/>
              <a:gd name="T56" fmla="*/ 10 w 46"/>
              <a:gd name="T57" fmla="*/ 13 h 24"/>
              <a:gd name="T58" fmla="*/ 7 w 46"/>
              <a:gd name="T59" fmla="*/ 11 h 24"/>
              <a:gd name="T60" fmla="*/ 5 w 46"/>
              <a:gd name="T61" fmla="*/ 10 h 24"/>
              <a:gd name="T62" fmla="*/ 3 w 46"/>
              <a:gd name="T63" fmla="*/ 8 h 24"/>
              <a:gd name="T64" fmla="*/ 0 w 46"/>
              <a:gd name="T65" fmla="*/ 4 h 24"/>
              <a:gd name="T66" fmla="*/ 5 w 46"/>
              <a:gd name="T6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4">
                <a:moveTo>
                  <a:pt x="7" y="3"/>
                </a:moveTo>
                <a:lnTo>
                  <a:pt x="10" y="4"/>
                </a:lnTo>
                <a:lnTo>
                  <a:pt x="11" y="6"/>
                </a:lnTo>
                <a:lnTo>
                  <a:pt x="14" y="8"/>
                </a:lnTo>
                <a:lnTo>
                  <a:pt x="17" y="10"/>
                </a:lnTo>
                <a:lnTo>
                  <a:pt x="18" y="11"/>
                </a:lnTo>
                <a:lnTo>
                  <a:pt x="21" y="11"/>
                </a:lnTo>
                <a:lnTo>
                  <a:pt x="24" y="13"/>
                </a:lnTo>
                <a:lnTo>
                  <a:pt x="27" y="14"/>
                </a:lnTo>
                <a:lnTo>
                  <a:pt x="29" y="15"/>
                </a:lnTo>
                <a:lnTo>
                  <a:pt x="32" y="16"/>
                </a:lnTo>
                <a:lnTo>
                  <a:pt x="34" y="17"/>
                </a:lnTo>
                <a:lnTo>
                  <a:pt x="38" y="17"/>
                </a:lnTo>
                <a:lnTo>
                  <a:pt x="41" y="17"/>
                </a:lnTo>
                <a:lnTo>
                  <a:pt x="43" y="17"/>
                </a:lnTo>
                <a:lnTo>
                  <a:pt x="46" y="17"/>
                </a:lnTo>
                <a:lnTo>
                  <a:pt x="46" y="24"/>
                </a:lnTo>
                <a:lnTo>
                  <a:pt x="43" y="24"/>
                </a:lnTo>
                <a:lnTo>
                  <a:pt x="41" y="24"/>
                </a:lnTo>
                <a:lnTo>
                  <a:pt x="37" y="24"/>
                </a:lnTo>
                <a:lnTo>
                  <a:pt x="33" y="24"/>
                </a:lnTo>
                <a:lnTo>
                  <a:pt x="29" y="22"/>
                </a:lnTo>
                <a:lnTo>
                  <a:pt x="27" y="20"/>
                </a:lnTo>
                <a:lnTo>
                  <a:pt x="24" y="19"/>
                </a:lnTo>
                <a:lnTo>
                  <a:pt x="21" y="18"/>
                </a:lnTo>
                <a:lnTo>
                  <a:pt x="18" y="17"/>
                </a:lnTo>
                <a:lnTo>
                  <a:pt x="15" y="16"/>
                </a:lnTo>
                <a:lnTo>
                  <a:pt x="13" y="15"/>
                </a:lnTo>
                <a:lnTo>
                  <a:pt x="10" y="13"/>
                </a:lnTo>
                <a:lnTo>
                  <a:pt x="7" y="11"/>
                </a:lnTo>
                <a:lnTo>
                  <a:pt x="5" y="10"/>
                </a:lnTo>
                <a:lnTo>
                  <a:pt x="3" y="8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7" name="Freeform 65">
            <a:extLst>
              <a:ext uri="{FF2B5EF4-FFF2-40B4-BE49-F238E27FC236}">
                <a16:creationId xmlns:a16="http://schemas.microsoft.com/office/drawing/2014/main" id="{3E3F8530-5772-4CD4-8F86-5EDC2F90E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2874963"/>
            <a:ext cx="6350" cy="9525"/>
          </a:xfrm>
          <a:custGeom>
            <a:avLst/>
            <a:gdLst>
              <a:gd name="T0" fmla="*/ 4 w 5"/>
              <a:gd name="T1" fmla="*/ 6 h 7"/>
              <a:gd name="T2" fmla="*/ 3 w 5"/>
              <a:gd name="T3" fmla="*/ 7 h 7"/>
              <a:gd name="T4" fmla="*/ 2 w 5"/>
              <a:gd name="T5" fmla="*/ 7 h 7"/>
              <a:gd name="T6" fmla="*/ 1 w 5"/>
              <a:gd name="T7" fmla="*/ 6 h 7"/>
              <a:gd name="T8" fmla="*/ 1 w 5"/>
              <a:gd name="T9" fmla="*/ 6 h 7"/>
              <a:gd name="T10" fmla="*/ 0 w 5"/>
              <a:gd name="T11" fmla="*/ 6 h 7"/>
              <a:gd name="T12" fmla="*/ 0 w 5"/>
              <a:gd name="T13" fmla="*/ 4 h 7"/>
              <a:gd name="T14" fmla="*/ 0 w 5"/>
              <a:gd name="T15" fmla="*/ 4 h 7"/>
              <a:gd name="T16" fmla="*/ 0 w 5"/>
              <a:gd name="T17" fmla="*/ 3 h 7"/>
              <a:gd name="T18" fmla="*/ 0 w 5"/>
              <a:gd name="T19" fmla="*/ 2 h 7"/>
              <a:gd name="T20" fmla="*/ 0 w 5"/>
              <a:gd name="T21" fmla="*/ 1 h 7"/>
              <a:gd name="T22" fmla="*/ 0 w 5"/>
              <a:gd name="T23" fmla="*/ 0 h 7"/>
              <a:gd name="T24" fmla="*/ 5 w 5"/>
              <a:gd name="T2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3" y="7"/>
                </a:lnTo>
                <a:lnTo>
                  <a:pt x="2" y="7"/>
                </a:lnTo>
                <a:lnTo>
                  <a:pt x="1" y="6"/>
                </a:lnTo>
                <a:lnTo>
                  <a:pt x="1" y="6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8" name="Freeform 66">
            <a:extLst>
              <a:ext uri="{FF2B5EF4-FFF2-40B4-BE49-F238E27FC236}">
                <a16:creationId xmlns:a16="http://schemas.microsoft.com/office/drawing/2014/main" id="{A0A0AF47-0896-4963-92DE-E2DA43731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2794000"/>
            <a:ext cx="95250" cy="90488"/>
          </a:xfrm>
          <a:custGeom>
            <a:avLst/>
            <a:gdLst>
              <a:gd name="T0" fmla="*/ 64 w 68"/>
              <a:gd name="T1" fmla="*/ 0 h 64"/>
              <a:gd name="T2" fmla="*/ 68 w 68"/>
              <a:gd name="T3" fmla="*/ 5 h 64"/>
              <a:gd name="T4" fmla="*/ 5 w 68"/>
              <a:gd name="T5" fmla="*/ 64 h 64"/>
              <a:gd name="T6" fmla="*/ 0 w 68"/>
              <a:gd name="T7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4">
                <a:moveTo>
                  <a:pt x="64" y="0"/>
                </a:moveTo>
                <a:lnTo>
                  <a:pt x="68" y="5"/>
                </a:lnTo>
                <a:lnTo>
                  <a:pt x="5" y="64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19" name="Freeform 67">
            <a:extLst>
              <a:ext uri="{FF2B5EF4-FFF2-40B4-BE49-F238E27FC236}">
                <a16:creationId xmlns:a16="http://schemas.microsoft.com/office/drawing/2014/main" id="{359706A7-832A-40FA-AB33-25A8136E7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792413"/>
            <a:ext cx="9525" cy="7937"/>
          </a:xfrm>
          <a:custGeom>
            <a:avLst/>
            <a:gdLst>
              <a:gd name="T0" fmla="*/ 0 w 6"/>
              <a:gd name="T1" fmla="*/ 0 h 6"/>
              <a:gd name="T2" fmla="*/ 2 w 6"/>
              <a:gd name="T3" fmla="*/ 0 h 6"/>
              <a:gd name="T4" fmla="*/ 2 w 6"/>
              <a:gd name="T5" fmla="*/ 0 h 6"/>
              <a:gd name="T6" fmla="*/ 3 w 6"/>
              <a:gd name="T7" fmla="*/ 0 h 6"/>
              <a:gd name="T8" fmla="*/ 4 w 6"/>
              <a:gd name="T9" fmla="*/ 0 h 6"/>
              <a:gd name="T10" fmla="*/ 4 w 6"/>
              <a:gd name="T11" fmla="*/ 1 h 6"/>
              <a:gd name="T12" fmla="*/ 5 w 6"/>
              <a:gd name="T13" fmla="*/ 3 h 6"/>
              <a:gd name="T14" fmla="*/ 5 w 6"/>
              <a:gd name="T15" fmla="*/ 4 h 6"/>
              <a:gd name="T16" fmla="*/ 6 w 6"/>
              <a:gd name="T17" fmla="*/ 4 h 6"/>
              <a:gd name="T18" fmla="*/ 6 w 6"/>
              <a:gd name="T19" fmla="*/ 4 h 6"/>
              <a:gd name="T20" fmla="*/ 5 w 6"/>
              <a:gd name="T21" fmla="*/ 5 h 6"/>
              <a:gd name="T22" fmla="*/ 4 w 6"/>
              <a:gd name="T23" fmla="*/ 6 h 6"/>
              <a:gd name="T24" fmla="*/ 0 w 6"/>
              <a:gd name="T2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3"/>
                </a:lnTo>
                <a:lnTo>
                  <a:pt x="5" y="4"/>
                </a:lnTo>
                <a:lnTo>
                  <a:pt x="6" y="4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20" name="Freeform 68">
            <a:extLst>
              <a:ext uri="{FF2B5EF4-FFF2-40B4-BE49-F238E27FC236}">
                <a16:creationId xmlns:a16="http://schemas.microsoft.com/office/drawing/2014/main" id="{341AC0B5-5A96-48AB-8994-EC53CE3A3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794000"/>
            <a:ext cx="9525" cy="7938"/>
          </a:xfrm>
          <a:custGeom>
            <a:avLst/>
            <a:gdLst>
              <a:gd name="T0" fmla="*/ 5 w 6"/>
              <a:gd name="T1" fmla="*/ 2 h 6"/>
              <a:gd name="T2" fmla="*/ 6 w 6"/>
              <a:gd name="T3" fmla="*/ 3 h 6"/>
              <a:gd name="T4" fmla="*/ 6 w 6"/>
              <a:gd name="T5" fmla="*/ 3 h 6"/>
              <a:gd name="T6" fmla="*/ 5 w 6"/>
              <a:gd name="T7" fmla="*/ 4 h 6"/>
              <a:gd name="T8" fmla="*/ 5 w 6"/>
              <a:gd name="T9" fmla="*/ 4 h 6"/>
              <a:gd name="T10" fmla="*/ 4 w 6"/>
              <a:gd name="T11" fmla="*/ 5 h 6"/>
              <a:gd name="T12" fmla="*/ 4 w 6"/>
              <a:gd name="T13" fmla="*/ 5 h 6"/>
              <a:gd name="T14" fmla="*/ 3 w 6"/>
              <a:gd name="T15" fmla="*/ 6 h 6"/>
              <a:gd name="T16" fmla="*/ 2 w 6"/>
              <a:gd name="T17" fmla="*/ 6 h 6"/>
              <a:gd name="T18" fmla="*/ 2 w 6"/>
              <a:gd name="T19" fmla="*/ 6 h 6"/>
              <a:gd name="T20" fmla="*/ 0 w 6"/>
              <a:gd name="T21" fmla="*/ 5 h 6"/>
              <a:gd name="T22" fmla="*/ 0 w 6"/>
              <a:gd name="T23" fmla="*/ 5 h 6"/>
              <a:gd name="T24" fmla="*/ 4 w 6"/>
              <a:gd name="T2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5" y="2"/>
                </a:moveTo>
                <a:lnTo>
                  <a:pt x="6" y="3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4" y="5"/>
                </a:lnTo>
                <a:lnTo>
                  <a:pt x="3" y="6"/>
                </a:lnTo>
                <a:lnTo>
                  <a:pt x="2" y="6"/>
                </a:lnTo>
                <a:lnTo>
                  <a:pt x="2" y="6"/>
                </a:lnTo>
                <a:lnTo>
                  <a:pt x="0" y="5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21" name="Freeform 69">
            <a:extLst>
              <a:ext uri="{FF2B5EF4-FFF2-40B4-BE49-F238E27FC236}">
                <a16:creationId xmlns:a16="http://schemas.microsoft.com/office/drawing/2014/main" id="{D1F8F42B-39F7-45E5-8FEC-A4CC0CB4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188" y="2706688"/>
            <a:ext cx="92075" cy="93662"/>
          </a:xfrm>
          <a:custGeom>
            <a:avLst/>
            <a:gdLst>
              <a:gd name="T0" fmla="*/ 0 w 66"/>
              <a:gd name="T1" fmla="*/ 5 h 67"/>
              <a:gd name="T2" fmla="*/ 5 w 66"/>
              <a:gd name="T3" fmla="*/ 0 h 67"/>
              <a:gd name="T4" fmla="*/ 66 w 66"/>
              <a:gd name="T5" fmla="*/ 62 h 67"/>
              <a:gd name="T6" fmla="*/ 62 w 66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67">
                <a:moveTo>
                  <a:pt x="0" y="5"/>
                </a:moveTo>
                <a:lnTo>
                  <a:pt x="5" y="0"/>
                </a:lnTo>
                <a:lnTo>
                  <a:pt x="66" y="62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22" name="Freeform 70">
            <a:extLst>
              <a:ext uri="{FF2B5EF4-FFF2-40B4-BE49-F238E27FC236}">
                <a16:creationId xmlns:a16="http://schemas.microsoft.com/office/drawing/2014/main" id="{3C85176F-82D7-4524-8152-FCEE9177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705100"/>
            <a:ext cx="7938" cy="9525"/>
          </a:xfrm>
          <a:custGeom>
            <a:avLst/>
            <a:gdLst>
              <a:gd name="T0" fmla="*/ 0 w 6"/>
              <a:gd name="T1" fmla="*/ 6 h 7"/>
              <a:gd name="T2" fmla="*/ 0 w 6"/>
              <a:gd name="T3" fmla="*/ 5 h 7"/>
              <a:gd name="T4" fmla="*/ 0 w 6"/>
              <a:gd name="T5" fmla="*/ 5 h 7"/>
              <a:gd name="T6" fmla="*/ 0 w 6"/>
              <a:gd name="T7" fmla="*/ 4 h 7"/>
              <a:gd name="T8" fmla="*/ 0 w 6"/>
              <a:gd name="T9" fmla="*/ 3 h 7"/>
              <a:gd name="T10" fmla="*/ 2 w 6"/>
              <a:gd name="T11" fmla="*/ 2 h 7"/>
              <a:gd name="T12" fmla="*/ 2 w 6"/>
              <a:gd name="T13" fmla="*/ 1 h 7"/>
              <a:gd name="T14" fmla="*/ 3 w 6"/>
              <a:gd name="T15" fmla="*/ 1 h 7"/>
              <a:gd name="T16" fmla="*/ 4 w 6"/>
              <a:gd name="T17" fmla="*/ 0 h 7"/>
              <a:gd name="T18" fmla="*/ 4 w 6"/>
              <a:gd name="T19" fmla="*/ 0 h 7"/>
              <a:gd name="T20" fmla="*/ 6 w 6"/>
              <a:gd name="T21" fmla="*/ 1 h 7"/>
              <a:gd name="T22" fmla="*/ 6 w 6"/>
              <a:gd name="T23" fmla="*/ 2 h 7"/>
              <a:gd name="T24" fmla="*/ 1 w 6"/>
              <a:gd name="T2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0" y="6"/>
                </a:move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4" y="0"/>
                </a:lnTo>
                <a:lnTo>
                  <a:pt x="6" y="1"/>
                </a:lnTo>
                <a:lnTo>
                  <a:pt x="6" y="2"/>
                </a:lnTo>
                <a:lnTo>
                  <a:pt x="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23" name="Text Box 71">
            <a:extLst>
              <a:ext uri="{FF2B5EF4-FFF2-40B4-BE49-F238E27FC236}">
                <a16:creationId xmlns:a16="http://schemas.microsoft.com/office/drawing/2014/main" id="{88E476B3-8693-4EEA-98EE-F67FEBACF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4524375"/>
            <a:ext cx="8715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100">
                <a:solidFill>
                  <a:srgbClr val="000000"/>
                </a:solidFill>
              </a:rPr>
              <a:t>Chauffage</a:t>
            </a:r>
          </a:p>
        </p:txBody>
      </p:sp>
      <p:sp>
        <p:nvSpPr>
          <p:cNvPr id="407624" name="Rectangle 72">
            <a:extLst>
              <a:ext uri="{FF2B5EF4-FFF2-40B4-BE49-F238E27FC236}">
                <a16:creationId xmlns:a16="http://schemas.microsoft.com/office/drawing/2014/main" id="{2B241BDA-6EE2-4DAD-9665-B261948DB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2428875"/>
            <a:ext cx="1587500" cy="2159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7625" name="Text Box 73">
            <a:extLst>
              <a:ext uri="{FF2B5EF4-FFF2-40B4-BE49-F238E27FC236}">
                <a16:creationId xmlns:a16="http://schemas.microsoft.com/office/drawing/2014/main" id="{AA89C35E-F450-498D-986B-5B33ED27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4587875"/>
            <a:ext cx="10429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100">
                <a:solidFill>
                  <a:srgbClr val="000000"/>
                </a:solidFill>
              </a:rPr>
              <a:t>Source froide</a:t>
            </a:r>
          </a:p>
        </p:txBody>
      </p:sp>
      <p:pic>
        <p:nvPicPr>
          <p:cNvPr id="407690" name="Picture 138">
            <a:extLst>
              <a:ext uri="{FF2B5EF4-FFF2-40B4-BE49-F238E27FC236}">
                <a16:creationId xmlns:a16="http://schemas.microsoft.com/office/drawing/2014/main" id="{253E3E10-EE2D-4C3D-9D11-D5001933E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682875"/>
            <a:ext cx="2235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691" name="Picture 139">
            <a:extLst>
              <a:ext uri="{FF2B5EF4-FFF2-40B4-BE49-F238E27FC236}">
                <a16:creationId xmlns:a16="http://schemas.microsoft.com/office/drawing/2014/main" id="{CF7BB92E-436A-441C-9873-5A9FF8876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238375"/>
            <a:ext cx="2068513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7692" name="Group 140">
            <a:extLst>
              <a:ext uri="{FF2B5EF4-FFF2-40B4-BE49-F238E27FC236}">
                <a16:creationId xmlns:a16="http://schemas.microsoft.com/office/drawing/2014/main" id="{53E60383-48FC-42BA-B366-F582198D7C3A}"/>
              </a:ext>
            </a:extLst>
          </p:cNvPr>
          <p:cNvGrpSpPr>
            <a:grpSpLocks/>
          </p:cNvGrpSpPr>
          <p:nvPr/>
        </p:nvGrpSpPr>
        <p:grpSpPr bwMode="auto">
          <a:xfrm>
            <a:off x="2314575" y="2555875"/>
            <a:ext cx="1333500" cy="1924050"/>
            <a:chOff x="3878" y="799"/>
            <a:chExt cx="1406" cy="2750"/>
          </a:xfrm>
        </p:grpSpPr>
        <p:pic>
          <p:nvPicPr>
            <p:cNvPr id="407693" name="Picture 141">
              <a:extLst>
                <a:ext uri="{FF2B5EF4-FFF2-40B4-BE49-F238E27FC236}">
                  <a16:creationId xmlns:a16="http://schemas.microsoft.com/office/drawing/2014/main" id="{6E90A9A9-1629-4163-89DD-68CBDF028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799"/>
              <a:ext cx="1406" cy="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694" name="Picture 142">
              <a:extLst>
                <a:ext uri="{FF2B5EF4-FFF2-40B4-BE49-F238E27FC236}">
                  <a16:creationId xmlns:a16="http://schemas.microsoft.com/office/drawing/2014/main" id="{EDF8F734-F69A-4B2F-ABDB-540262C3B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752"/>
              <a:ext cx="1402" cy="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695" name="Picture 143">
              <a:extLst>
                <a:ext uri="{FF2B5EF4-FFF2-40B4-BE49-F238E27FC236}">
                  <a16:creationId xmlns:a16="http://schemas.microsoft.com/office/drawing/2014/main" id="{71AF9C99-F201-485A-9786-766094DDB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659"/>
              <a:ext cx="1402" cy="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7697" name="Text Box 145">
            <a:extLst>
              <a:ext uri="{FF2B5EF4-FFF2-40B4-BE49-F238E27FC236}">
                <a16:creationId xmlns:a16="http://schemas.microsoft.com/office/drawing/2014/main" id="{F59618A5-4BB6-4EA3-A0FD-8D6B3935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263683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 b="1">
                <a:solidFill>
                  <a:schemeClr val="tx1"/>
                </a:solidFill>
              </a:rPr>
              <a:t>       AIR</a:t>
            </a:r>
          </a:p>
        </p:txBody>
      </p:sp>
      <p:sp>
        <p:nvSpPr>
          <p:cNvPr id="407698" name="Text Box 146">
            <a:extLst>
              <a:ext uri="{FF2B5EF4-FFF2-40B4-BE49-F238E27FC236}">
                <a16:creationId xmlns:a16="http://schemas.microsoft.com/office/drawing/2014/main" id="{12E73758-501D-44FC-92BE-87B44AF3B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40052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 b="1">
                <a:solidFill>
                  <a:schemeClr val="tx1"/>
                </a:solidFill>
              </a:rPr>
              <a:t>      EAU</a:t>
            </a:r>
          </a:p>
        </p:txBody>
      </p:sp>
      <p:sp>
        <p:nvSpPr>
          <p:cNvPr id="407699" name="Text Box 147">
            <a:extLst>
              <a:ext uri="{FF2B5EF4-FFF2-40B4-BE49-F238E27FC236}">
                <a16:creationId xmlns:a16="http://schemas.microsoft.com/office/drawing/2014/main" id="{F2A3E879-8161-4829-AF07-1E67562C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28453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 b="1">
                <a:solidFill>
                  <a:schemeClr val="tx1"/>
                </a:solidFill>
              </a:rPr>
              <a:t>   TERRE</a:t>
            </a:r>
          </a:p>
        </p:txBody>
      </p:sp>
      <p:sp>
        <p:nvSpPr>
          <p:cNvPr id="407700" name="Text Box 148">
            <a:extLst>
              <a:ext uri="{FF2B5EF4-FFF2-40B4-BE49-F238E27FC236}">
                <a16:creationId xmlns:a16="http://schemas.microsoft.com/office/drawing/2014/main" id="{3C32B537-07F7-459D-85C5-9390D2CC3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084763"/>
            <a:ext cx="7561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 b="1">
                <a:solidFill>
                  <a:schemeClr val="tx1"/>
                </a:solidFill>
              </a:rPr>
              <a:t>La pompe à chaleur fonctionne de la même manière en inversant les sources chaudes et froides.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1E41B117-E1D2-4C85-B325-25E0E6552E9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Principe de la pompe à chaleur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5ABD60-778F-4D4D-9233-D075A3C7B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709" y="1342346"/>
            <a:ext cx="7206581" cy="5400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1A185B-896D-45AB-A3B3-7ACB6DB6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3662DF1-EAA2-44BB-AAB2-22B10520AAD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Tracé d’un cycle</a:t>
            </a:r>
          </a:p>
        </p:txBody>
      </p:sp>
    </p:spTree>
    <p:extLst>
      <p:ext uri="{BB962C8B-B14F-4D97-AF65-F5344CB8AC3E}">
        <p14:creationId xmlns:p14="http://schemas.microsoft.com/office/powerpoint/2010/main" val="39179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C2247D-0AB1-4C05-94E8-95E6422B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A2-E642-4D1C-A077-BB3922FBC19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DB6CFCC-6F45-441A-BCD8-1E2E58AD4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9" y="1321475"/>
            <a:ext cx="720658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D9301E4-A923-4647-A710-A27ABE50329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Tracé d’un cycle</a:t>
            </a:r>
          </a:p>
        </p:txBody>
      </p:sp>
    </p:spTree>
    <p:extLst>
      <p:ext uri="{BB962C8B-B14F-4D97-AF65-F5344CB8AC3E}">
        <p14:creationId xmlns:p14="http://schemas.microsoft.com/office/powerpoint/2010/main" val="84054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Text Box 3">
            <a:extLst>
              <a:ext uri="{FF2B5EF4-FFF2-40B4-BE49-F238E27FC236}">
                <a16:creationId xmlns:a16="http://schemas.microsoft.com/office/drawing/2014/main" id="{A9B54B27-A99C-445C-817B-4494B6C73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063750"/>
            <a:ext cx="25130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900">
                <a:solidFill>
                  <a:srgbClr val="000000"/>
                </a:solidFill>
              </a:rPr>
              <a:t>Pompe à chaleur</a:t>
            </a:r>
          </a:p>
        </p:txBody>
      </p:sp>
      <p:pic>
        <p:nvPicPr>
          <p:cNvPr id="387077" name="Picture 5">
            <a:extLst>
              <a:ext uri="{FF2B5EF4-FFF2-40B4-BE49-F238E27FC236}">
                <a16:creationId xmlns:a16="http://schemas.microsoft.com/office/drawing/2014/main" id="{A9241063-9AE1-4F2C-97C2-CC57E7C2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927350"/>
            <a:ext cx="2174875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78" name="Rectangle 6">
            <a:extLst>
              <a:ext uri="{FF2B5EF4-FFF2-40B4-BE49-F238E27FC236}">
                <a16:creationId xmlns:a16="http://schemas.microsoft.com/office/drawing/2014/main" id="{AB392346-630B-413E-A39D-EEA108DDE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3486150"/>
            <a:ext cx="420687" cy="168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79" name="Rectangle 7">
            <a:extLst>
              <a:ext uri="{FF2B5EF4-FFF2-40B4-BE49-F238E27FC236}">
                <a16:creationId xmlns:a16="http://schemas.microsoft.com/office/drawing/2014/main" id="{05C80156-4C1E-4771-9A83-C8CA34C64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2941638"/>
            <a:ext cx="654050" cy="169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0" name="Rectangle 8">
            <a:extLst>
              <a:ext uri="{FF2B5EF4-FFF2-40B4-BE49-F238E27FC236}">
                <a16:creationId xmlns:a16="http://schemas.microsoft.com/office/drawing/2014/main" id="{16B7C52A-85E2-442D-8F7F-9FFFA00A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4040188"/>
            <a:ext cx="654050" cy="168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1" name="Rectangle 9">
            <a:extLst>
              <a:ext uri="{FF2B5EF4-FFF2-40B4-BE49-F238E27FC236}">
                <a16:creationId xmlns:a16="http://schemas.microsoft.com/office/drawing/2014/main" id="{F51723D9-7ADB-4D3C-BD75-8736C517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3487738"/>
            <a:ext cx="481013" cy="168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2" name="Rectangle 10">
            <a:extLst>
              <a:ext uri="{FF2B5EF4-FFF2-40B4-BE49-F238E27FC236}">
                <a16:creationId xmlns:a16="http://schemas.microsoft.com/office/drawing/2014/main" id="{0DF88BC6-C188-464F-A29D-E78B2EF2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2767013"/>
            <a:ext cx="1795462" cy="1863725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3" name="Line 11">
            <a:extLst>
              <a:ext uri="{FF2B5EF4-FFF2-40B4-BE49-F238E27FC236}">
                <a16:creationId xmlns:a16="http://schemas.microsoft.com/office/drawing/2014/main" id="{7BBC3664-CE91-4E8E-AA5F-D56743159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013" y="2940050"/>
            <a:ext cx="388937" cy="0"/>
          </a:xfrm>
          <a:prstGeom prst="line">
            <a:avLst/>
          </a:prstGeom>
          <a:noFill/>
          <a:ln w="63500">
            <a:solidFill>
              <a:srgbClr val="F32D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4" name="Line 12">
            <a:extLst>
              <a:ext uri="{FF2B5EF4-FFF2-40B4-BE49-F238E27FC236}">
                <a16:creationId xmlns:a16="http://schemas.microsoft.com/office/drawing/2014/main" id="{080505DE-C91B-4862-8D70-02D8C06C7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5200" y="2971800"/>
            <a:ext cx="0" cy="185738"/>
          </a:xfrm>
          <a:prstGeom prst="line">
            <a:avLst/>
          </a:prstGeom>
          <a:noFill/>
          <a:ln w="63500">
            <a:solidFill>
              <a:srgbClr val="F32D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5" name="Line 13">
            <a:extLst>
              <a:ext uri="{FF2B5EF4-FFF2-40B4-BE49-F238E27FC236}">
                <a16:creationId xmlns:a16="http://schemas.microsoft.com/office/drawing/2014/main" id="{D654057D-02EB-4397-99A7-2547FB456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5900" y="4452938"/>
            <a:ext cx="773113" cy="0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6" name="Line 14">
            <a:extLst>
              <a:ext uri="{FF2B5EF4-FFF2-40B4-BE49-F238E27FC236}">
                <a16:creationId xmlns:a16="http://schemas.microsoft.com/office/drawing/2014/main" id="{75F76CE8-65E4-4F3A-AC4A-FA05E4B50A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2663" y="4298950"/>
            <a:ext cx="0" cy="147638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7" name="Line 15">
            <a:extLst>
              <a:ext uri="{FF2B5EF4-FFF2-40B4-BE49-F238E27FC236}">
                <a16:creationId xmlns:a16="http://schemas.microsoft.com/office/drawing/2014/main" id="{BA7A1857-D9C6-4187-A859-9A2A65CA0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6925" y="2940050"/>
            <a:ext cx="171450" cy="0"/>
          </a:xfrm>
          <a:prstGeom prst="line">
            <a:avLst/>
          </a:prstGeom>
          <a:noFill/>
          <a:ln w="63500">
            <a:solidFill>
              <a:srgbClr val="F32D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8" name="Freeform 16">
            <a:extLst>
              <a:ext uri="{FF2B5EF4-FFF2-40B4-BE49-F238E27FC236}">
                <a16:creationId xmlns:a16="http://schemas.microsoft.com/office/drawing/2014/main" id="{1603B6EF-95F8-45D1-A18F-DE3CA0E8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973388"/>
            <a:ext cx="7938" cy="6350"/>
          </a:xfrm>
          <a:custGeom>
            <a:avLst/>
            <a:gdLst>
              <a:gd name="T0" fmla="*/ 0 w 6"/>
              <a:gd name="T1" fmla="*/ 3 h 4"/>
              <a:gd name="T2" fmla="*/ 0 w 6"/>
              <a:gd name="T3" fmla="*/ 2 h 4"/>
              <a:gd name="T4" fmla="*/ 0 w 6"/>
              <a:gd name="T5" fmla="*/ 1 h 4"/>
              <a:gd name="T6" fmla="*/ 0 w 6"/>
              <a:gd name="T7" fmla="*/ 0 h 4"/>
              <a:gd name="T8" fmla="*/ 1 w 6"/>
              <a:gd name="T9" fmla="*/ 0 h 4"/>
              <a:gd name="T10" fmla="*/ 3 w 6"/>
              <a:gd name="T11" fmla="*/ 0 h 4"/>
              <a:gd name="T12" fmla="*/ 4 w 6"/>
              <a:gd name="T13" fmla="*/ 0 h 4"/>
              <a:gd name="T14" fmla="*/ 4 w 6"/>
              <a:gd name="T15" fmla="*/ 0 h 4"/>
              <a:gd name="T16" fmla="*/ 5 w 6"/>
              <a:gd name="T17" fmla="*/ 1 h 4"/>
              <a:gd name="T18" fmla="*/ 6 w 6"/>
              <a:gd name="T19" fmla="*/ 2 h 4"/>
              <a:gd name="T20" fmla="*/ 6 w 6"/>
              <a:gd name="T21" fmla="*/ 3 h 4"/>
              <a:gd name="T22" fmla="*/ 6 w 6"/>
              <a:gd name="T23" fmla="*/ 4 h 4"/>
              <a:gd name="T24" fmla="*/ 0 w 6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4">
                <a:moveTo>
                  <a:pt x="0" y="3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89" name="Freeform 17">
            <a:extLst>
              <a:ext uri="{FF2B5EF4-FFF2-40B4-BE49-F238E27FC236}">
                <a16:creationId xmlns:a16="http://schemas.microsoft.com/office/drawing/2014/main" id="{1E00EBFE-3F47-40E4-BFBB-7FE698032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2847975"/>
            <a:ext cx="173037" cy="169863"/>
          </a:xfrm>
          <a:custGeom>
            <a:avLst/>
            <a:gdLst>
              <a:gd name="T0" fmla="*/ 70 w 124"/>
              <a:gd name="T1" fmla="*/ 120 h 121"/>
              <a:gd name="T2" fmla="*/ 79 w 124"/>
              <a:gd name="T3" fmla="*/ 118 h 121"/>
              <a:gd name="T4" fmla="*/ 87 w 124"/>
              <a:gd name="T5" fmla="*/ 116 h 121"/>
              <a:gd name="T6" fmla="*/ 96 w 124"/>
              <a:gd name="T7" fmla="*/ 111 h 121"/>
              <a:gd name="T8" fmla="*/ 103 w 124"/>
              <a:gd name="T9" fmla="*/ 106 h 121"/>
              <a:gd name="T10" fmla="*/ 109 w 124"/>
              <a:gd name="T11" fmla="*/ 99 h 121"/>
              <a:gd name="T12" fmla="*/ 114 w 124"/>
              <a:gd name="T13" fmla="*/ 93 h 121"/>
              <a:gd name="T14" fmla="*/ 119 w 124"/>
              <a:gd name="T15" fmla="*/ 85 h 121"/>
              <a:gd name="T16" fmla="*/ 122 w 124"/>
              <a:gd name="T17" fmla="*/ 76 h 121"/>
              <a:gd name="T18" fmla="*/ 124 w 124"/>
              <a:gd name="T19" fmla="*/ 67 h 121"/>
              <a:gd name="T20" fmla="*/ 124 w 124"/>
              <a:gd name="T21" fmla="*/ 59 h 121"/>
              <a:gd name="T22" fmla="*/ 123 w 124"/>
              <a:gd name="T23" fmla="*/ 49 h 121"/>
              <a:gd name="T24" fmla="*/ 120 w 124"/>
              <a:gd name="T25" fmla="*/ 42 h 121"/>
              <a:gd name="T26" fmla="*/ 116 w 124"/>
              <a:gd name="T27" fmla="*/ 33 h 121"/>
              <a:gd name="T28" fmla="*/ 111 w 124"/>
              <a:gd name="T29" fmla="*/ 26 h 121"/>
              <a:gd name="T30" fmla="*/ 106 w 124"/>
              <a:gd name="T31" fmla="*/ 19 h 121"/>
              <a:gd name="T32" fmla="*/ 100 w 124"/>
              <a:gd name="T33" fmla="*/ 14 h 121"/>
              <a:gd name="T34" fmla="*/ 91 w 124"/>
              <a:gd name="T35" fmla="*/ 8 h 121"/>
              <a:gd name="T36" fmla="*/ 83 w 124"/>
              <a:gd name="T37" fmla="*/ 4 h 121"/>
              <a:gd name="T38" fmla="*/ 76 w 124"/>
              <a:gd name="T39" fmla="*/ 2 h 121"/>
              <a:gd name="T40" fmla="*/ 66 w 124"/>
              <a:gd name="T41" fmla="*/ 0 h 121"/>
              <a:gd name="T42" fmla="*/ 56 w 124"/>
              <a:gd name="T43" fmla="*/ 0 h 121"/>
              <a:gd name="T44" fmla="*/ 48 w 124"/>
              <a:gd name="T45" fmla="*/ 2 h 121"/>
              <a:gd name="T46" fmla="*/ 39 w 124"/>
              <a:gd name="T47" fmla="*/ 4 h 121"/>
              <a:gd name="T48" fmla="*/ 31 w 124"/>
              <a:gd name="T49" fmla="*/ 9 h 121"/>
              <a:gd name="T50" fmla="*/ 24 w 124"/>
              <a:gd name="T51" fmla="*/ 14 h 121"/>
              <a:gd name="T52" fmla="*/ 18 w 124"/>
              <a:gd name="T53" fmla="*/ 19 h 121"/>
              <a:gd name="T54" fmla="*/ 11 w 124"/>
              <a:gd name="T55" fmla="*/ 26 h 121"/>
              <a:gd name="T56" fmla="*/ 6 w 124"/>
              <a:gd name="T57" fmla="*/ 33 h 121"/>
              <a:gd name="T58" fmla="*/ 3 w 124"/>
              <a:gd name="T59" fmla="*/ 42 h 121"/>
              <a:gd name="T60" fmla="*/ 2 w 124"/>
              <a:gd name="T61" fmla="*/ 50 h 121"/>
              <a:gd name="T62" fmla="*/ 0 w 124"/>
              <a:gd name="T63" fmla="*/ 60 h 121"/>
              <a:gd name="T64" fmla="*/ 1 w 124"/>
              <a:gd name="T65" fmla="*/ 69 h 121"/>
              <a:gd name="T66" fmla="*/ 3 w 124"/>
              <a:gd name="T67" fmla="*/ 77 h 121"/>
              <a:gd name="T68" fmla="*/ 6 w 124"/>
              <a:gd name="T69" fmla="*/ 85 h 121"/>
              <a:gd name="T70" fmla="*/ 10 w 124"/>
              <a:gd name="T71" fmla="*/ 93 h 121"/>
              <a:gd name="T72" fmla="*/ 16 w 124"/>
              <a:gd name="T73" fmla="*/ 99 h 121"/>
              <a:gd name="T74" fmla="*/ 21 w 124"/>
              <a:gd name="T75" fmla="*/ 106 h 121"/>
              <a:gd name="T76" fmla="*/ 29 w 124"/>
              <a:gd name="T77" fmla="*/ 111 h 121"/>
              <a:gd name="T78" fmla="*/ 37 w 124"/>
              <a:gd name="T79" fmla="*/ 116 h 121"/>
              <a:gd name="T80" fmla="*/ 45 w 124"/>
              <a:gd name="T81" fmla="*/ 118 h 121"/>
              <a:gd name="T82" fmla="*/ 55 w 124"/>
              <a:gd name="T83" fmla="*/ 12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" h="121">
                <a:moveTo>
                  <a:pt x="64" y="120"/>
                </a:moveTo>
                <a:lnTo>
                  <a:pt x="66" y="120"/>
                </a:lnTo>
                <a:lnTo>
                  <a:pt x="70" y="120"/>
                </a:lnTo>
                <a:lnTo>
                  <a:pt x="73" y="120"/>
                </a:lnTo>
                <a:lnTo>
                  <a:pt x="77" y="120"/>
                </a:lnTo>
                <a:lnTo>
                  <a:pt x="79" y="118"/>
                </a:lnTo>
                <a:lnTo>
                  <a:pt x="82" y="117"/>
                </a:lnTo>
                <a:lnTo>
                  <a:pt x="84" y="117"/>
                </a:lnTo>
                <a:lnTo>
                  <a:pt x="87" y="116"/>
                </a:lnTo>
                <a:lnTo>
                  <a:pt x="90" y="114"/>
                </a:lnTo>
                <a:lnTo>
                  <a:pt x="92" y="111"/>
                </a:lnTo>
                <a:lnTo>
                  <a:pt x="96" y="111"/>
                </a:lnTo>
                <a:lnTo>
                  <a:pt x="98" y="110"/>
                </a:lnTo>
                <a:lnTo>
                  <a:pt x="100" y="108"/>
                </a:lnTo>
                <a:lnTo>
                  <a:pt x="103" y="106"/>
                </a:lnTo>
                <a:lnTo>
                  <a:pt x="105" y="104"/>
                </a:lnTo>
                <a:lnTo>
                  <a:pt x="106" y="101"/>
                </a:lnTo>
                <a:lnTo>
                  <a:pt x="109" y="99"/>
                </a:lnTo>
                <a:lnTo>
                  <a:pt x="110" y="97"/>
                </a:lnTo>
                <a:lnTo>
                  <a:pt x="112" y="95"/>
                </a:lnTo>
                <a:lnTo>
                  <a:pt x="114" y="93"/>
                </a:lnTo>
                <a:lnTo>
                  <a:pt x="115" y="89"/>
                </a:lnTo>
                <a:lnTo>
                  <a:pt x="117" y="88"/>
                </a:lnTo>
                <a:lnTo>
                  <a:pt x="119" y="85"/>
                </a:lnTo>
                <a:lnTo>
                  <a:pt x="119" y="82"/>
                </a:lnTo>
                <a:lnTo>
                  <a:pt x="120" y="78"/>
                </a:lnTo>
                <a:lnTo>
                  <a:pt x="122" y="76"/>
                </a:lnTo>
                <a:lnTo>
                  <a:pt x="123" y="73"/>
                </a:lnTo>
                <a:lnTo>
                  <a:pt x="123" y="71"/>
                </a:lnTo>
                <a:lnTo>
                  <a:pt x="124" y="67"/>
                </a:lnTo>
                <a:lnTo>
                  <a:pt x="124" y="65"/>
                </a:lnTo>
                <a:lnTo>
                  <a:pt x="124" y="62"/>
                </a:lnTo>
                <a:lnTo>
                  <a:pt x="124" y="59"/>
                </a:lnTo>
                <a:lnTo>
                  <a:pt x="124" y="54"/>
                </a:lnTo>
                <a:lnTo>
                  <a:pt x="123" y="52"/>
                </a:lnTo>
                <a:lnTo>
                  <a:pt x="123" y="49"/>
                </a:lnTo>
                <a:lnTo>
                  <a:pt x="123" y="47"/>
                </a:lnTo>
                <a:lnTo>
                  <a:pt x="121" y="44"/>
                </a:lnTo>
                <a:lnTo>
                  <a:pt x="120" y="42"/>
                </a:lnTo>
                <a:lnTo>
                  <a:pt x="119" y="38"/>
                </a:lnTo>
                <a:lnTo>
                  <a:pt x="119" y="36"/>
                </a:lnTo>
                <a:lnTo>
                  <a:pt x="116" y="33"/>
                </a:lnTo>
                <a:lnTo>
                  <a:pt x="115" y="30"/>
                </a:lnTo>
                <a:lnTo>
                  <a:pt x="112" y="27"/>
                </a:lnTo>
                <a:lnTo>
                  <a:pt x="111" y="26"/>
                </a:lnTo>
                <a:lnTo>
                  <a:pt x="110" y="23"/>
                </a:lnTo>
                <a:lnTo>
                  <a:pt x="108" y="21"/>
                </a:lnTo>
                <a:lnTo>
                  <a:pt x="106" y="19"/>
                </a:lnTo>
                <a:lnTo>
                  <a:pt x="105" y="17"/>
                </a:lnTo>
                <a:lnTo>
                  <a:pt x="103" y="15"/>
                </a:lnTo>
                <a:lnTo>
                  <a:pt x="100" y="14"/>
                </a:lnTo>
                <a:lnTo>
                  <a:pt x="97" y="10"/>
                </a:lnTo>
                <a:lnTo>
                  <a:pt x="95" y="9"/>
                </a:lnTo>
                <a:lnTo>
                  <a:pt x="91" y="8"/>
                </a:lnTo>
                <a:lnTo>
                  <a:pt x="89" y="6"/>
                </a:lnTo>
                <a:lnTo>
                  <a:pt x="87" y="5"/>
                </a:lnTo>
                <a:lnTo>
                  <a:pt x="83" y="4"/>
                </a:lnTo>
                <a:lnTo>
                  <a:pt x="80" y="3"/>
                </a:lnTo>
                <a:lnTo>
                  <a:pt x="78" y="2"/>
                </a:lnTo>
                <a:lnTo>
                  <a:pt x="76" y="2"/>
                </a:lnTo>
                <a:lnTo>
                  <a:pt x="72" y="0"/>
                </a:lnTo>
                <a:lnTo>
                  <a:pt x="68" y="0"/>
                </a:lnTo>
                <a:lnTo>
                  <a:pt x="66" y="0"/>
                </a:lnTo>
                <a:lnTo>
                  <a:pt x="63" y="0"/>
                </a:lnTo>
                <a:lnTo>
                  <a:pt x="59" y="0"/>
                </a:lnTo>
                <a:lnTo>
                  <a:pt x="56" y="0"/>
                </a:lnTo>
                <a:lnTo>
                  <a:pt x="54" y="0"/>
                </a:lnTo>
                <a:lnTo>
                  <a:pt x="51" y="1"/>
                </a:lnTo>
                <a:lnTo>
                  <a:pt x="48" y="2"/>
                </a:lnTo>
                <a:lnTo>
                  <a:pt x="45" y="2"/>
                </a:lnTo>
                <a:lnTo>
                  <a:pt x="41" y="3"/>
                </a:lnTo>
                <a:lnTo>
                  <a:pt x="39" y="4"/>
                </a:lnTo>
                <a:lnTo>
                  <a:pt x="36" y="5"/>
                </a:lnTo>
                <a:lnTo>
                  <a:pt x="33" y="7"/>
                </a:lnTo>
                <a:lnTo>
                  <a:pt x="31" y="9"/>
                </a:lnTo>
                <a:lnTo>
                  <a:pt x="29" y="9"/>
                </a:lnTo>
                <a:lnTo>
                  <a:pt x="26" y="12"/>
                </a:lnTo>
                <a:lnTo>
                  <a:pt x="24" y="14"/>
                </a:lnTo>
                <a:lnTo>
                  <a:pt x="21" y="16"/>
                </a:lnTo>
                <a:lnTo>
                  <a:pt x="19" y="17"/>
                </a:lnTo>
                <a:lnTo>
                  <a:pt x="18" y="19"/>
                </a:lnTo>
                <a:lnTo>
                  <a:pt x="15" y="21"/>
                </a:lnTo>
                <a:lnTo>
                  <a:pt x="14" y="23"/>
                </a:lnTo>
                <a:lnTo>
                  <a:pt x="11" y="26"/>
                </a:lnTo>
                <a:lnTo>
                  <a:pt x="10" y="28"/>
                </a:lnTo>
                <a:lnTo>
                  <a:pt x="9" y="31"/>
                </a:lnTo>
                <a:lnTo>
                  <a:pt x="6" y="33"/>
                </a:lnTo>
                <a:lnTo>
                  <a:pt x="6" y="36"/>
                </a:lnTo>
                <a:lnTo>
                  <a:pt x="5" y="39"/>
                </a:lnTo>
                <a:lnTo>
                  <a:pt x="3" y="42"/>
                </a:lnTo>
                <a:lnTo>
                  <a:pt x="3" y="44"/>
                </a:lnTo>
                <a:lnTo>
                  <a:pt x="2" y="48"/>
                </a:lnTo>
                <a:lnTo>
                  <a:pt x="2" y="50"/>
                </a:lnTo>
                <a:lnTo>
                  <a:pt x="0" y="53"/>
                </a:lnTo>
                <a:lnTo>
                  <a:pt x="0" y="56"/>
                </a:lnTo>
                <a:lnTo>
                  <a:pt x="0" y="60"/>
                </a:lnTo>
                <a:lnTo>
                  <a:pt x="0" y="63"/>
                </a:lnTo>
                <a:lnTo>
                  <a:pt x="0" y="66"/>
                </a:lnTo>
                <a:lnTo>
                  <a:pt x="1" y="69"/>
                </a:lnTo>
                <a:lnTo>
                  <a:pt x="2" y="71"/>
                </a:lnTo>
                <a:lnTo>
                  <a:pt x="2" y="73"/>
                </a:lnTo>
                <a:lnTo>
                  <a:pt x="3" y="77"/>
                </a:lnTo>
                <a:lnTo>
                  <a:pt x="3" y="79"/>
                </a:lnTo>
                <a:lnTo>
                  <a:pt x="5" y="82"/>
                </a:lnTo>
                <a:lnTo>
                  <a:pt x="6" y="85"/>
                </a:lnTo>
                <a:lnTo>
                  <a:pt x="7" y="88"/>
                </a:lnTo>
                <a:lnTo>
                  <a:pt x="9" y="90"/>
                </a:lnTo>
                <a:lnTo>
                  <a:pt x="10" y="93"/>
                </a:lnTo>
                <a:lnTo>
                  <a:pt x="12" y="95"/>
                </a:lnTo>
                <a:lnTo>
                  <a:pt x="14" y="98"/>
                </a:lnTo>
                <a:lnTo>
                  <a:pt x="16" y="99"/>
                </a:lnTo>
                <a:lnTo>
                  <a:pt x="18" y="101"/>
                </a:lnTo>
                <a:lnTo>
                  <a:pt x="20" y="104"/>
                </a:lnTo>
                <a:lnTo>
                  <a:pt x="21" y="106"/>
                </a:lnTo>
                <a:lnTo>
                  <a:pt x="24" y="108"/>
                </a:lnTo>
                <a:lnTo>
                  <a:pt x="26" y="110"/>
                </a:lnTo>
                <a:lnTo>
                  <a:pt x="29" y="111"/>
                </a:lnTo>
                <a:lnTo>
                  <a:pt x="31" y="112"/>
                </a:lnTo>
                <a:lnTo>
                  <a:pt x="34" y="115"/>
                </a:lnTo>
                <a:lnTo>
                  <a:pt x="37" y="116"/>
                </a:lnTo>
                <a:lnTo>
                  <a:pt x="40" y="117"/>
                </a:lnTo>
                <a:lnTo>
                  <a:pt x="42" y="117"/>
                </a:lnTo>
                <a:lnTo>
                  <a:pt x="45" y="118"/>
                </a:lnTo>
                <a:lnTo>
                  <a:pt x="49" y="120"/>
                </a:lnTo>
                <a:lnTo>
                  <a:pt x="52" y="120"/>
                </a:lnTo>
                <a:lnTo>
                  <a:pt x="55" y="120"/>
                </a:lnTo>
                <a:lnTo>
                  <a:pt x="57" y="120"/>
                </a:lnTo>
                <a:lnTo>
                  <a:pt x="60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0" name="Freeform 18">
            <a:extLst>
              <a:ext uri="{FF2B5EF4-FFF2-40B4-BE49-F238E27FC236}">
                <a16:creationId xmlns:a16="http://schemas.microsoft.com/office/drawing/2014/main" id="{ED5C1FA6-2B48-49A6-9DDC-651E22FF1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2989263"/>
            <a:ext cx="63500" cy="30162"/>
          </a:xfrm>
          <a:custGeom>
            <a:avLst/>
            <a:gdLst>
              <a:gd name="T0" fmla="*/ 3 w 46"/>
              <a:gd name="T1" fmla="*/ 16 h 22"/>
              <a:gd name="T2" fmla="*/ 6 w 46"/>
              <a:gd name="T3" fmla="*/ 16 h 22"/>
              <a:gd name="T4" fmla="*/ 9 w 46"/>
              <a:gd name="T5" fmla="*/ 16 h 22"/>
              <a:gd name="T6" fmla="*/ 12 w 46"/>
              <a:gd name="T7" fmla="*/ 16 h 22"/>
              <a:gd name="T8" fmla="*/ 16 w 46"/>
              <a:gd name="T9" fmla="*/ 16 h 22"/>
              <a:gd name="T10" fmla="*/ 18 w 46"/>
              <a:gd name="T11" fmla="*/ 15 h 22"/>
              <a:gd name="T12" fmla="*/ 20 w 46"/>
              <a:gd name="T13" fmla="*/ 14 h 22"/>
              <a:gd name="T14" fmla="*/ 23 w 46"/>
              <a:gd name="T15" fmla="*/ 12 h 22"/>
              <a:gd name="T16" fmla="*/ 25 w 46"/>
              <a:gd name="T17" fmla="*/ 10 h 22"/>
              <a:gd name="T18" fmla="*/ 28 w 46"/>
              <a:gd name="T19" fmla="*/ 10 h 22"/>
              <a:gd name="T20" fmla="*/ 31 w 46"/>
              <a:gd name="T21" fmla="*/ 9 h 22"/>
              <a:gd name="T22" fmla="*/ 32 w 46"/>
              <a:gd name="T23" fmla="*/ 7 h 22"/>
              <a:gd name="T24" fmla="*/ 36 w 46"/>
              <a:gd name="T25" fmla="*/ 5 h 22"/>
              <a:gd name="T26" fmla="*/ 38 w 46"/>
              <a:gd name="T27" fmla="*/ 4 h 22"/>
              <a:gd name="T28" fmla="*/ 41 w 46"/>
              <a:gd name="T29" fmla="*/ 2 h 22"/>
              <a:gd name="T30" fmla="*/ 43 w 46"/>
              <a:gd name="T31" fmla="*/ 0 h 22"/>
              <a:gd name="T32" fmla="*/ 46 w 46"/>
              <a:gd name="T33" fmla="*/ 5 h 22"/>
              <a:gd name="T34" fmla="*/ 45 w 46"/>
              <a:gd name="T35" fmla="*/ 8 h 22"/>
              <a:gd name="T36" fmla="*/ 43 w 46"/>
              <a:gd name="T37" fmla="*/ 10 h 22"/>
              <a:gd name="T38" fmla="*/ 40 w 46"/>
              <a:gd name="T39" fmla="*/ 10 h 22"/>
              <a:gd name="T40" fmla="*/ 37 w 46"/>
              <a:gd name="T41" fmla="*/ 13 h 22"/>
              <a:gd name="T42" fmla="*/ 35 w 46"/>
              <a:gd name="T43" fmla="*/ 15 h 22"/>
              <a:gd name="T44" fmla="*/ 31 w 46"/>
              <a:gd name="T45" fmla="*/ 16 h 22"/>
              <a:gd name="T46" fmla="*/ 28 w 46"/>
              <a:gd name="T47" fmla="*/ 17 h 22"/>
              <a:gd name="T48" fmla="*/ 25 w 46"/>
              <a:gd name="T49" fmla="*/ 19 h 22"/>
              <a:gd name="T50" fmla="*/ 23 w 46"/>
              <a:gd name="T51" fmla="*/ 19 h 22"/>
              <a:gd name="T52" fmla="*/ 20 w 46"/>
              <a:gd name="T53" fmla="*/ 21 h 22"/>
              <a:gd name="T54" fmla="*/ 17 w 46"/>
              <a:gd name="T55" fmla="*/ 22 h 22"/>
              <a:gd name="T56" fmla="*/ 13 w 46"/>
              <a:gd name="T57" fmla="*/ 22 h 22"/>
              <a:gd name="T58" fmla="*/ 10 w 46"/>
              <a:gd name="T59" fmla="*/ 22 h 22"/>
              <a:gd name="T60" fmla="*/ 7 w 46"/>
              <a:gd name="T61" fmla="*/ 22 h 22"/>
              <a:gd name="T62" fmla="*/ 4 w 46"/>
              <a:gd name="T63" fmla="*/ 22 h 22"/>
              <a:gd name="T64" fmla="*/ 0 w 46"/>
              <a:gd name="T65" fmla="*/ 22 h 22"/>
              <a:gd name="T66" fmla="*/ 0 w 46"/>
              <a:gd name="T67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2">
                <a:moveTo>
                  <a:pt x="3" y="16"/>
                </a:moveTo>
                <a:lnTo>
                  <a:pt x="6" y="16"/>
                </a:lnTo>
                <a:lnTo>
                  <a:pt x="9" y="16"/>
                </a:lnTo>
                <a:lnTo>
                  <a:pt x="12" y="16"/>
                </a:lnTo>
                <a:lnTo>
                  <a:pt x="16" y="16"/>
                </a:lnTo>
                <a:lnTo>
                  <a:pt x="18" y="15"/>
                </a:lnTo>
                <a:lnTo>
                  <a:pt x="20" y="14"/>
                </a:lnTo>
                <a:lnTo>
                  <a:pt x="23" y="12"/>
                </a:lnTo>
                <a:lnTo>
                  <a:pt x="25" y="10"/>
                </a:lnTo>
                <a:lnTo>
                  <a:pt x="28" y="10"/>
                </a:lnTo>
                <a:lnTo>
                  <a:pt x="31" y="9"/>
                </a:lnTo>
                <a:lnTo>
                  <a:pt x="32" y="7"/>
                </a:lnTo>
                <a:lnTo>
                  <a:pt x="36" y="5"/>
                </a:lnTo>
                <a:lnTo>
                  <a:pt x="38" y="4"/>
                </a:lnTo>
                <a:lnTo>
                  <a:pt x="41" y="2"/>
                </a:lnTo>
                <a:lnTo>
                  <a:pt x="43" y="0"/>
                </a:lnTo>
                <a:lnTo>
                  <a:pt x="46" y="5"/>
                </a:lnTo>
                <a:lnTo>
                  <a:pt x="45" y="8"/>
                </a:lnTo>
                <a:lnTo>
                  <a:pt x="43" y="10"/>
                </a:lnTo>
                <a:lnTo>
                  <a:pt x="40" y="10"/>
                </a:lnTo>
                <a:lnTo>
                  <a:pt x="37" y="13"/>
                </a:lnTo>
                <a:lnTo>
                  <a:pt x="35" y="15"/>
                </a:lnTo>
                <a:lnTo>
                  <a:pt x="31" y="16"/>
                </a:lnTo>
                <a:lnTo>
                  <a:pt x="28" y="17"/>
                </a:lnTo>
                <a:lnTo>
                  <a:pt x="25" y="19"/>
                </a:lnTo>
                <a:lnTo>
                  <a:pt x="23" y="19"/>
                </a:lnTo>
                <a:lnTo>
                  <a:pt x="20" y="21"/>
                </a:lnTo>
                <a:lnTo>
                  <a:pt x="17" y="22"/>
                </a:lnTo>
                <a:lnTo>
                  <a:pt x="13" y="22"/>
                </a:lnTo>
                <a:lnTo>
                  <a:pt x="10" y="22"/>
                </a:lnTo>
                <a:lnTo>
                  <a:pt x="7" y="22"/>
                </a:lnTo>
                <a:lnTo>
                  <a:pt x="4" y="22"/>
                </a:lnTo>
                <a:lnTo>
                  <a:pt x="0" y="22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1" name="Freeform 19">
            <a:extLst>
              <a:ext uri="{FF2B5EF4-FFF2-40B4-BE49-F238E27FC236}">
                <a16:creationId xmlns:a16="http://schemas.microsoft.com/office/drawing/2014/main" id="{596E39DA-1DAE-4A60-B9B7-E8F6620D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2935288"/>
            <a:ext cx="31750" cy="60325"/>
          </a:xfrm>
          <a:custGeom>
            <a:avLst/>
            <a:gdLst>
              <a:gd name="T0" fmla="*/ 2 w 23"/>
              <a:gd name="T1" fmla="*/ 37 h 44"/>
              <a:gd name="T2" fmla="*/ 3 w 23"/>
              <a:gd name="T3" fmla="*/ 36 h 44"/>
              <a:gd name="T4" fmla="*/ 4 w 23"/>
              <a:gd name="T5" fmla="*/ 34 h 44"/>
              <a:gd name="T6" fmla="*/ 7 w 23"/>
              <a:gd name="T7" fmla="*/ 31 h 44"/>
              <a:gd name="T8" fmla="*/ 8 w 23"/>
              <a:gd name="T9" fmla="*/ 29 h 44"/>
              <a:gd name="T10" fmla="*/ 9 w 23"/>
              <a:gd name="T11" fmla="*/ 27 h 44"/>
              <a:gd name="T12" fmla="*/ 10 w 23"/>
              <a:gd name="T13" fmla="*/ 24 h 44"/>
              <a:gd name="T14" fmla="*/ 12 w 23"/>
              <a:gd name="T15" fmla="*/ 21 h 44"/>
              <a:gd name="T16" fmla="*/ 12 w 23"/>
              <a:gd name="T17" fmla="*/ 19 h 44"/>
              <a:gd name="T18" fmla="*/ 15 w 23"/>
              <a:gd name="T19" fmla="*/ 15 h 44"/>
              <a:gd name="T20" fmla="*/ 16 w 23"/>
              <a:gd name="T21" fmla="*/ 13 h 44"/>
              <a:gd name="T22" fmla="*/ 16 w 23"/>
              <a:gd name="T23" fmla="*/ 11 h 44"/>
              <a:gd name="T24" fmla="*/ 16 w 23"/>
              <a:gd name="T25" fmla="*/ 8 h 44"/>
              <a:gd name="T26" fmla="*/ 17 w 23"/>
              <a:gd name="T27" fmla="*/ 5 h 44"/>
              <a:gd name="T28" fmla="*/ 17 w 23"/>
              <a:gd name="T29" fmla="*/ 3 h 44"/>
              <a:gd name="T30" fmla="*/ 17 w 23"/>
              <a:gd name="T31" fmla="*/ 0 h 44"/>
              <a:gd name="T32" fmla="*/ 23 w 23"/>
              <a:gd name="T33" fmla="*/ 0 h 44"/>
              <a:gd name="T34" fmla="*/ 23 w 23"/>
              <a:gd name="T35" fmla="*/ 3 h 44"/>
              <a:gd name="T36" fmla="*/ 23 w 23"/>
              <a:gd name="T37" fmla="*/ 6 h 44"/>
              <a:gd name="T38" fmla="*/ 23 w 23"/>
              <a:gd name="T39" fmla="*/ 9 h 44"/>
              <a:gd name="T40" fmla="*/ 23 w 23"/>
              <a:gd name="T41" fmla="*/ 11 h 44"/>
              <a:gd name="T42" fmla="*/ 23 w 23"/>
              <a:gd name="T43" fmla="*/ 15 h 44"/>
              <a:gd name="T44" fmla="*/ 21 w 23"/>
              <a:gd name="T45" fmla="*/ 18 h 44"/>
              <a:gd name="T46" fmla="*/ 20 w 23"/>
              <a:gd name="T47" fmla="*/ 21 h 44"/>
              <a:gd name="T48" fmla="*/ 18 w 23"/>
              <a:gd name="T49" fmla="*/ 24 h 44"/>
              <a:gd name="T50" fmla="*/ 17 w 23"/>
              <a:gd name="T51" fmla="*/ 27 h 44"/>
              <a:gd name="T52" fmla="*/ 16 w 23"/>
              <a:gd name="T53" fmla="*/ 30 h 44"/>
              <a:gd name="T54" fmla="*/ 14 w 23"/>
              <a:gd name="T55" fmla="*/ 32 h 44"/>
              <a:gd name="T56" fmla="*/ 12 w 23"/>
              <a:gd name="T57" fmla="*/ 35 h 44"/>
              <a:gd name="T58" fmla="*/ 9 w 23"/>
              <a:gd name="T59" fmla="*/ 37 h 44"/>
              <a:gd name="T60" fmla="*/ 8 w 23"/>
              <a:gd name="T61" fmla="*/ 39 h 44"/>
              <a:gd name="T62" fmla="*/ 7 w 23"/>
              <a:gd name="T63" fmla="*/ 42 h 44"/>
              <a:gd name="T64" fmla="*/ 3 w 23"/>
              <a:gd name="T65" fmla="*/ 44 h 44"/>
              <a:gd name="T66" fmla="*/ 0 w 23"/>
              <a:gd name="T67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" h="44">
                <a:moveTo>
                  <a:pt x="2" y="37"/>
                </a:moveTo>
                <a:lnTo>
                  <a:pt x="3" y="36"/>
                </a:lnTo>
                <a:lnTo>
                  <a:pt x="4" y="34"/>
                </a:lnTo>
                <a:lnTo>
                  <a:pt x="7" y="31"/>
                </a:lnTo>
                <a:lnTo>
                  <a:pt x="8" y="29"/>
                </a:lnTo>
                <a:lnTo>
                  <a:pt x="9" y="27"/>
                </a:lnTo>
                <a:lnTo>
                  <a:pt x="10" y="24"/>
                </a:lnTo>
                <a:lnTo>
                  <a:pt x="12" y="21"/>
                </a:lnTo>
                <a:lnTo>
                  <a:pt x="12" y="19"/>
                </a:lnTo>
                <a:lnTo>
                  <a:pt x="15" y="15"/>
                </a:lnTo>
                <a:lnTo>
                  <a:pt x="16" y="13"/>
                </a:lnTo>
                <a:lnTo>
                  <a:pt x="16" y="11"/>
                </a:lnTo>
                <a:lnTo>
                  <a:pt x="16" y="8"/>
                </a:lnTo>
                <a:lnTo>
                  <a:pt x="17" y="5"/>
                </a:lnTo>
                <a:lnTo>
                  <a:pt x="17" y="3"/>
                </a:lnTo>
                <a:lnTo>
                  <a:pt x="17" y="0"/>
                </a:lnTo>
                <a:lnTo>
                  <a:pt x="23" y="0"/>
                </a:lnTo>
                <a:lnTo>
                  <a:pt x="23" y="3"/>
                </a:lnTo>
                <a:lnTo>
                  <a:pt x="23" y="6"/>
                </a:lnTo>
                <a:lnTo>
                  <a:pt x="23" y="9"/>
                </a:lnTo>
                <a:lnTo>
                  <a:pt x="23" y="11"/>
                </a:lnTo>
                <a:lnTo>
                  <a:pt x="23" y="15"/>
                </a:lnTo>
                <a:lnTo>
                  <a:pt x="21" y="18"/>
                </a:lnTo>
                <a:lnTo>
                  <a:pt x="20" y="21"/>
                </a:lnTo>
                <a:lnTo>
                  <a:pt x="18" y="24"/>
                </a:lnTo>
                <a:lnTo>
                  <a:pt x="17" y="27"/>
                </a:lnTo>
                <a:lnTo>
                  <a:pt x="16" y="30"/>
                </a:lnTo>
                <a:lnTo>
                  <a:pt x="14" y="32"/>
                </a:lnTo>
                <a:lnTo>
                  <a:pt x="12" y="35"/>
                </a:lnTo>
                <a:lnTo>
                  <a:pt x="9" y="37"/>
                </a:lnTo>
                <a:lnTo>
                  <a:pt x="8" y="39"/>
                </a:lnTo>
                <a:lnTo>
                  <a:pt x="7" y="42"/>
                </a:lnTo>
                <a:lnTo>
                  <a:pt x="3" y="44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2" name="Freeform 20">
            <a:extLst>
              <a:ext uri="{FF2B5EF4-FFF2-40B4-BE49-F238E27FC236}">
                <a16:creationId xmlns:a16="http://schemas.microsoft.com/office/drawing/2014/main" id="{DD06587B-D0F2-4B63-9A31-B9E45FB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2871788"/>
            <a:ext cx="30162" cy="63500"/>
          </a:xfrm>
          <a:custGeom>
            <a:avLst/>
            <a:gdLst>
              <a:gd name="T0" fmla="*/ 15 w 21"/>
              <a:gd name="T1" fmla="*/ 42 h 45"/>
              <a:gd name="T2" fmla="*/ 15 w 21"/>
              <a:gd name="T3" fmla="*/ 38 h 45"/>
              <a:gd name="T4" fmla="*/ 14 w 21"/>
              <a:gd name="T5" fmla="*/ 36 h 45"/>
              <a:gd name="T6" fmla="*/ 14 w 21"/>
              <a:gd name="T7" fmla="*/ 32 h 45"/>
              <a:gd name="T8" fmla="*/ 14 w 21"/>
              <a:gd name="T9" fmla="*/ 31 h 45"/>
              <a:gd name="T10" fmla="*/ 14 w 21"/>
              <a:gd name="T11" fmla="*/ 28 h 45"/>
              <a:gd name="T12" fmla="*/ 12 w 21"/>
              <a:gd name="T13" fmla="*/ 25 h 45"/>
              <a:gd name="T14" fmla="*/ 10 w 21"/>
              <a:gd name="T15" fmla="*/ 23 h 45"/>
              <a:gd name="T16" fmla="*/ 10 w 21"/>
              <a:gd name="T17" fmla="*/ 20 h 45"/>
              <a:gd name="T18" fmla="*/ 8 w 21"/>
              <a:gd name="T19" fmla="*/ 17 h 45"/>
              <a:gd name="T20" fmla="*/ 7 w 21"/>
              <a:gd name="T21" fmla="*/ 15 h 45"/>
              <a:gd name="T22" fmla="*/ 5 w 21"/>
              <a:gd name="T23" fmla="*/ 12 h 45"/>
              <a:gd name="T24" fmla="*/ 4 w 21"/>
              <a:gd name="T25" fmla="*/ 10 h 45"/>
              <a:gd name="T26" fmla="*/ 2 w 21"/>
              <a:gd name="T27" fmla="*/ 8 h 45"/>
              <a:gd name="T28" fmla="*/ 0 w 21"/>
              <a:gd name="T29" fmla="*/ 6 h 45"/>
              <a:gd name="T30" fmla="*/ 0 w 21"/>
              <a:gd name="T31" fmla="*/ 4 h 45"/>
              <a:gd name="T32" fmla="*/ 4 w 21"/>
              <a:gd name="T33" fmla="*/ 0 h 45"/>
              <a:gd name="T34" fmla="*/ 6 w 21"/>
              <a:gd name="T35" fmla="*/ 2 h 45"/>
              <a:gd name="T36" fmla="*/ 7 w 21"/>
              <a:gd name="T37" fmla="*/ 4 h 45"/>
              <a:gd name="T38" fmla="*/ 10 w 21"/>
              <a:gd name="T39" fmla="*/ 6 h 45"/>
              <a:gd name="T40" fmla="*/ 11 w 21"/>
              <a:gd name="T41" fmla="*/ 9 h 45"/>
              <a:gd name="T42" fmla="*/ 14 w 21"/>
              <a:gd name="T43" fmla="*/ 11 h 45"/>
              <a:gd name="T44" fmla="*/ 14 w 21"/>
              <a:gd name="T45" fmla="*/ 14 h 45"/>
              <a:gd name="T46" fmla="*/ 16 w 21"/>
              <a:gd name="T47" fmla="*/ 17 h 45"/>
              <a:gd name="T48" fmla="*/ 18 w 21"/>
              <a:gd name="T49" fmla="*/ 19 h 45"/>
              <a:gd name="T50" fmla="*/ 19 w 21"/>
              <a:gd name="T51" fmla="*/ 23 h 45"/>
              <a:gd name="T52" fmla="*/ 20 w 21"/>
              <a:gd name="T53" fmla="*/ 26 h 45"/>
              <a:gd name="T54" fmla="*/ 21 w 21"/>
              <a:gd name="T55" fmla="*/ 28 h 45"/>
              <a:gd name="T56" fmla="*/ 21 w 21"/>
              <a:gd name="T57" fmla="*/ 31 h 45"/>
              <a:gd name="T58" fmla="*/ 21 w 21"/>
              <a:gd name="T59" fmla="*/ 34 h 45"/>
              <a:gd name="T60" fmla="*/ 21 w 21"/>
              <a:gd name="T61" fmla="*/ 37 h 45"/>
              <a:gd name="T62" fmla="*/ 21 w 21"/>
              <a:gd name="T63" fmla="*/ 42 h 45"/>
              <a:gd name="T64" fmla="*/ 21 w 21"/>
              <a:gd name="T65" fmla="*/ 45 h 45"/>
              <a:gd name="T66" fmla="*/ 15 w 21"/>
              <a:gd name="T6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" h="45">
                <a:moveTo>
                  <a:pt x="15" y="42"/>
                </a:moveTo>
                <a:lnTo>
                  <a:pt x="15" y="38"/>
                </a:lnTo>
                <a:lnTo>
                  <a:pt x="14" y="36"/>
                </a:lnTo>
                <a:lnTo>
                  <a:pt x="14" y="32"/>
                </a:lnTo>
                <a:lnTo>
                  <a:pt x="14" y="31"/>
                </a:lnTo>
                <a:lnTo>
                  <a:pt x="14" y="28"/>
                </a:lnTo>
                <a:lnTo>
                  <a:pt x="12" y="25"/>
                </a:lnTo>
                <a:lnTo>
                  <a:pt x="10" y="23"/>
                </a:lnTo>
                <a:lnTo>
                  <a:pt x="10" y="20"/>
                </a:lnTo>
                <a:lnTo>
                  <a:pt x="8" y="17"/>
                </a:lnTo>
                <a:lnTo>
                  <a:pt x="7" y="15"/>
                </a:lnTo>
                <a:lnTo>
                  <a:pt x="5" y="12"/>
                </a:lnTo>
                <a:lnTo>
                  <a:pt x="4" y="10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4" y="0"/>
                </a:lnTo>
                <a:lnTo>
                  <a:pt x="6" y="2"/>
                </a:lnTo>
                <a:lnTo>
                  <a:pt x="7" y="4"/>
                </a:lnTo>
                <a:lnTo>
                  <a:pt x="10" y="6"/>
                </a:lnTo>
                <a:lnTo>
                  <a:pt x="11" y="9"/>
                </a:lnTo>
                <a:lnTo>
                  <a:pt x="14" y="11"/>
                </a:lnTo>
                <a:lnTo>
                  <a:pt x="14" y="14"/>
                </a:lnTo>
                <a:lnTo>
                  <a:pt x="16" y="17"/>
                </a:lnTo>
                <a:lnTo>
                  <a:pt x="18" y="19"/>
                </a:lnTo>
                <a:lnTo>
                  <a:pt x="19" y="23"/>
                </a:lnTo>
                <a:lnTo>
                  <a:pt x="20" y="26"/>
                </a:lnTo>
                <a:lnTo>
                  <a:pt x="21" y="28"/>
                </a:lnTo>
                <a:lnTo>
                  <a:pt x="21" y="31"/>
                </a:lnTo>
                <a:lnTo>
                  <a:pt x="21" y="34"/>
                </a:lnTo>
                <a:lnTo>
                  <a:pt x="21" y="37"/>
                </a:lnTo>
                <a:lnTo>
                  <a:pt x="21" y="42"/>
                </a:lnTo>
                <a:lnTo>
                  <a:pt x="21" y="45"/>
                </a:lnTo>
                <a:lnTo>
                  <a:pt x="15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3" name="Freeform 21">
            <a:extLst>
              <a:ext uri="{FF2B5EF4-FFF2-40B4-BE49-F238E27FC236}">
                <a16:creationId xmlns:a16="http://schemas.microsoft.com/office/drawing/2014/main" id="{3349BABA-D6FD-4569-BF7C-B0AD56C3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2871788"/>
            <a:ext cx="4763" cy="317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4" name="Freeform 22">
            <a:extLst>
              <a:ext uri="{FF2B5EF4-FFF2-40B4-BE49-F238E27FC236}">
                <a16:creationId xmlns:a16="http://schemas.microsoft.com/office/drawing/2014/main" id="{9FEB4CB6-013D-4E5F-8F8E-929A5C216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2843213"/>
            <a:ext cx="65088" cy="33337"/>
          </a:xfrm>
          <a:custGeom>
            <a:avLst/>
            <a:gdLst>
              <a:gd name="T0" fmla="*/ 40 w 46"/>
              <a:gd name="T1" fmla="*/ 23 h 24"/>
              <a:gd name="T2" fmla="*/ 37 w 46"/>
              <a:gd name="T3" fmla="*/ 20 h 24"/>
              <a:gd name="T4" fmla="*/ 35 w 46"/>
              <a:gd name="T5" fmla="*/ 19 h 24"/>
              <a:gd name="T6" fmla="*/ 33 w 46"/>
              <a:gd name="T7" fmla="*/ 17 h 24"/>
              <a:gd name="T8" fmla="*/ 29 w 46"/>
              <a:gd name="T9" fmla="*/ 16 h 24"/>
              <a:gd name="T10" fmla="*/ 27 w 46"/>
              <a:gd name="T11" fmla="*/ 13 h 24"/>
              <a:gd name="T12" fmla="*/ 24 w 46"/>
              <a:gd name="T13" fmla="*/ 12 h 24"/>
              <a:gd name="T14" fmla="*/ 22 w 46"/>
              <a:gd name="T15" fmla="*/ 12 h 24"/>
              <a:gd name="T16" fmla="*/ 19 w 46"/>
              <a:gd name="T17" fmla="*/ 10 h 24"/>
              <a:gd name="T18" fmla="*/ 17 w 46"/>
              <a:gd name="T19" fmla="*/ 9 h 24"/>
              <a:gd name="T20" fmla="*/ 14 w 46"/>
              <a:gd name="T21" fmla="*/ 8 h 24"/>
              <a:gd name="T22" fmla="*/ 12 w 46"/>
              <a:gd name="T23" fmla="*/ 8 h 24"/>
              <a:gd name="T24" fmla="*/ 8 w 46"/>
              <a:gd name="T25" fmla="*/ 6 h 24"/>
              <a:gd name="T26" fmla="*/ 5 w 46"/>
              <a:gd name="T27" fmla="*/ 6 h 24"/>
              <a:gd name="T28" fmla="*/ 1 w 46"/>
              <a:gd name="T29" fmla="*/ 6 h 24"/>
              <a:gd name="T30" fmla="*/ 0 w 46"/>
              <a:gd name="T31" fmla="*/ 6 h 24"/>
              <a:gd name="T32" fmla="*/ 0 w 46"/>
              <a:gd name="T33" fmla="*/ 0 h 24"/>
              <a:gd name="T34" fmla="*/ 3 w 46"/>
              <a:gd name="T35" fmla="*/ 0 h 24"/>
              <a:gd name="T36" fmla="*/ 6 w 46"/>
              <a:gd name="T37" fmla="*/ 1 h 24"/>
              <a:gd name="T38" fmla="*/ 10 w 46"/>
              <a:gd name="T39" fmla="*/ 1 h 24"/>
              <a:gd name="T40" fmla="*/ 14 w 46"/>
              <a:gd name="T41" fmla="*/ 1 h 24"/>
              <a:gd name="T42" fmla="*/ 16 w 46"/>
              <a:gd name="T43" fmla="*/ 2 h 24"/>
              <a:gd name="T44" fmla="*/ 19 w 46"/>
              <a:gd name="T45" fmla="*/ 3 h 24"/>
              <a:gd name="T46" fmla="*/ 22 w 46"/>
              <a:gd name="T47" fmla="*/ 4 h 24"/>
              <a:gd name="T48" fmla="*/ 24 w 46"/>
              <a:gd name="T49" fmla="*/ 5 h 24"/>
              <a:gd name="T50" fmla="*/ 28 w 46"/>
              <a:gd name="T51" fmla="*/ 6 h 24"/>
              <a:gd name="T52" fmla="*/ 31 w 46"/>
              <a:gd name="T53" fmla="*/ 8 h 24"/>
              <a:gd name="T54" fmla="*/ 34 w 46"/>
              <a:gd name="T55" fmla="*/ 9 h 24"/>
              <a:gd name="T56" fmla="*/ 37 w 46"/>
              <a:gd name="T57" fmla="*/ 11 h 24"/>
              <a:gd name="T58" fmla="*/ 40 w 46"/>
              <a:gd name="T59" fmla="*/ 13 h 24"/>
              <a:gd name="T60" fmla="*/ 42 w 46"/>
              <a:gd name="T61" fmla="*/ 16 h 24"/>
              <a:gd name="T62" fmla="*/ 43 w 46"/>
              <a:gd name="T63" fmla="*/ 17 h 24"/>
              <a:gd name="T64" fmla="*/ 46 w 46"/>
              <a:gd name="T65" fmla="*/ 20 h 24"/>
              <a:gd name="T66" fmla="*/ 42 w 46"/>
              <a:gd name="T6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4">
                <a:moveTo>
                  <a:pt x="40" y="23"/>
                </a:moveTo>
                <a:lnTo>
                  <a:pt x="37" y="20"/>
                </a:lnTo>
                <a:lnTo>
                  <a:pt x="35" y="19"/>
                </a:lnTo>
                <a:lnTo>
                  <a:pt x="33" y="17"/>
                </a:lnTo>
                <a:lnTo>
                  <a:pt x="29" y="16"/>
                </a:lnTo>
                <a:lnTo>
                  <a:pt x="27" y="13"/>
                </a:lnTo>
                <a:lnTo>
                  <a:pt x="24" y="12"/>
                </a:lnTo>
                <a:lnTo>
                  <a:pt x="22" y="12"/>
                </a:lnTo>
                <a:lnTo>
                  <a:pt x="19" y="10"/>
                </a:lnTo>
                <a:lnTo>
                  <a:pt x="17" y="9"/>
                </a:lnTo>
                <a:lnTo>
                  <a:pt x="14" y="8"/>
                </a:lnTo>
                <a:lnTo>
                  <a:pt x="12" y="8"/>
                </a:lnTo>
                <a:lnTo>
                  <a:pt x="8" y="6"/>
                </a:lnTo>
                <a:lnTo>
                  <a:pt x="5" y="6"/>
                </a:lnTo>
                <a:lnTo>
                  <a:pt x="1" y="6"/>
                </a:lnTo>
                <a:lnTo>
                  <a:pt x="0" y="6"/>
                </a:lnTo>
                <a:lnTo>
                  <a:pt x="0" y="0"/>
                </a:lnTo>
                <a:lnTo>
                  <a:pt x="3" y="0"/>
                </a:lnTo>
                <a:lnTo>
                  <a:pt x="6" y="1"/>
                </a:lnTo>
                <a:lnTo>
                  <a:pt x="10" y="1"/>
                </a:lnTo>
                <a:lnTo>
                  <a:pt x="14" y="1"/>
                </a:lnTo>
                <a:lnTo>
                  <a:pt x="16" y="2"/>
                </a:lnTo>
                <a:lnTo>
                  <a:pt x="19" y="3"/>
                </a:lnTo>
                <a:lnTo>
                  <a:pt x="22" y="4"/>
                </a:lnTo>
                <a:lnTo>
                  <a:pt x="24" y="5"/>
                </a:lnTo>
                <a:lnTo>
                  <a:pt x="28" y="6"/>
                </a:lnTo>
                <a:lnTo>
                  <a:pt x="31" y="8"/>
                </a:lnTo>
                <a:lnTo>
                  <a:pt x="34" y="9"/>
                </a:lnTo>
                <a:lnTo>
                  <a:pt x="37" y="11"/>
                </a:lnTo>
                <a:lnTo>
                  <a:pt x="40" y="13"/>
                </a:lnTo>
                <a:lnTo>
                  <a:pt x="42" y="16"/>
                </a:lnTo>
                <a:lnTo>
                  <a:pt x="43" y="17"/>
                </a:lnTo>
                <a:lnTo>
                  <a:pt x="46" y="20"/>
                </a:lnTo>
                <a:lnTo>
                  <a:pt x="4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5" name="Freeform 23">
            <a:extLst>
              <a:ext uri="{FF2B5EF4-FFF2-40B4-BE49-F238E27FC236}">
                <a16:creationId xmlns:a16="http://schemas.microsoft.com/office/drawing/2014/main" id="{6E50B895-45F9-4A5C-9104-CC3F0C74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843213"/>
            <a:ext cx="63500" cy="33337"/>
          </a:xfrm>
          <a:custGeom>
            <a:avLst/>
            <a:gdLst>
              <a:gd name="T0" fmla="*/ 42 w 46"/>
              <a:gd name="T1" fmla="*/ 6 h 23"/>
              <a:gd name="T2" fmla="*/ 39 w 46"/>
              <a:gd name="T3" fmla="*/ 6 h 23"/>
              <a:gd name="T4" fmla="*/ 37 w 46"/>
              <a:gd name="T5" fmla="*/ 6 h 23"/>
              <a:gd name="T6" fmla="*/ 35 w 46"/>
              <a:gd name="T7" fmla="*/ 7 h 23"/>
              <a:gd name="T8" fmla="*/ 32 w 46"/>
              <a:gd name="T9" fmla="*/ 8 h 23"/>
              <a:gd name="T10" fmla="*/ 28 w 46"/>
              <a:gd name="T11" fmla="*/ 8 h 23"/>
              <a:gd name="T12" fmla="*/ 26 w 46"/>
              <a:gd name="T13" fmla="*/ 9 h 23"/>
              <a:gd name="T14" fmla="*/ 24 w 46"/>
              <a:gd name="T15" fmla="*/ 10 h 23"/>
              <a:gd name="T16" fmla="*/ 21 w 46"/>
              <a:gd name="T17" fmla="*/ 12 h 23"/>
              <a:gd name="T18" fmla="*/ 18 w 46"/>
              <a:gd name="T19" fmla="*/ 12 h 23"/>
              <a:gd name="T20" fmla="*/ 16 w 46"/>
              <a:gd name="T21" fmla="*/ 14 h 23"/>
              <a:gd name="T22" fmla="*/ 13 w 46"/>
              <a:gd name="T23" fmla="*/ 17 h 23"/>
              <a:gd name="T24" fmla="*/ 11 w 46"/>
              <a:gd name="T25" fmla="*/ 17 h 23"/>
              <a:gd name="T26" fmla="*/ 9 w 46"/>
              <a:gd name="T27" fmla="*/ 19 h 23"/>
              <a:gd name="T28" fmla="*/ 7 w 46"/>
              <a:gd name="T29" fmla="*/ 22 h 23"/>
              <a:gd name="T30" fmla="*/ 5 w 46"/>
              <a:gd name="T31" fmla="*/ 23 h 23"/>
              <a:gd name="T32" fmla="*/ 0 w 46"/>
              <a:gd name="T33" fmla="*/ 17 h 23"/>
              <a:gd name="T34" fmla="*/ 2 w 46"/>
              <a:gd name="T35" fmla="*/ 17 h 23"/>
              <a:gd name="T36" fmla="*/ 4 w 46"/>
              <a:gd name="T37" fmla="*/ 13 h 23"/>
              <a:gd name="T38" fmla="*/ 7 w 46"/>
              <a:gd name="T39" fmla="*/ 12 h 23"/>
              <a:gd name="T40" fmla="*/ 9 w 46"/>
              <a:gd name="T41" fmla="*/ 10 h 23"/>
              <a:gd name="T42" fmla="*/ 12 w 46"/>
              <a:gd name="T43" fmla="*/ 8 h 23"/>
              <a:gd name="T44" fmla="*/ 16 w 46"/>
              <a:gd name="T45" fmla="*/ 6 h 23"/>
              <a:gd name="T46" fmla="*/ 17 w 46"/>
              <a:gd name="T47" fmla="*/ 5 h 23"/>
              <a:gd name="T48" fmla="*/ 21 w 46"/>
              <a:gd name="T49" fmla="*/ 4 h 23"/>
              <a:gd name="T50" fmla="*/ 24 w 46"/>
              <a:gd name="T51" fmla="*/ 3 h 23"/>
              <a:gd name="T52" fmla="*/ 27 w 46"/>
              <a:gd name="T53" fmla="*/ 1 h 23"/>
              <a:gd name="T54" fmla="*/ 30 w 46"/>
              <a:gd name="T55" fmla="*/ 1 h 23"/>
              <a:gd name="T56" fmla="*/ 34 w 46"/>
              <a:gd name="T57" fmla="*/ 1 h 23"/>
              <a:gd name="T58" fmla="*/ 37 w 46"/>
              <a:gd name="T59" fmla="*/ 1 h 23"/>
              <a:gd name="T60" fmla="*/ 39 w 46"/>
              <a:gd name="T61" fmla="*/ 1 h 23"/>
              <a:gd name="T62" fmla="*/ 42 w 46"/>
              <a:gd name="T63" fmla="*/ 0 h 23"/>
              <a:gd name="T64" fmla="*/ 46 w 46"/>
              <a:gd name="T65" fmla="*/ 0 h 23"/>
              <a:gd name="T66" fmla="*/ 46 w 46"/>
              <a:gd name="T67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3">
                <a:moveTo>
                  <a:pt x="42" y="6"/>
                </a:moveTo>
                <a:lnTo>
                  <a:pt x="39" y="6"/>
                </a:lnTo>
                <a:lnTo>
                  <a:pt x="37" y="6"/>
                </a:lnTo>
                <a:lnTo>
                  <a:pt x="35" y="7"/>
                </a:lnTo>
                <a:lnTo>
                  <a:pt x="32" y="8"/>
                </a:lnTo>
                <a:lnTo>
                  <a:pt x="28" y="8"/>
                </a:lnTo>
                <a:lnTo>
                  <a:pt x="26" y="9"/>
                </a:lnTo>
                <a:lnTo>
                  <a:pt x="24" y="10"/>
                </a:lnTo>
                <a:lnTo>
                  <a:pt x="21" y="12"/>
                </a:lnTo>
                <a:lnTo>
                  <a:pt x="18" y="12"/>
                </a:lnTo>
                <a:lnTo>
                  <a:pt x="16" y="14"/>
                </a:lnTo>
                <a:lnTo>
                  <a:pt x="13" y="17"/>
                </a:lnTo>
                <a:lnTo>
                  <a:pt x="11" y="17"/>
                </a:lnTo>
                <a:lnTo>
                  <a:pt x="9" y="19"/>
                </a:lnTo>
                <a:lnTo>
                  <a:pt x="7" y="22"/>
                </a:lnTo>
                <a:lnTo>
                  <a:pt x="5" y="23"/>
                </a:lnTo>
                <a:lnTo>
                  <a:pt x="0" y="17"/>
                </a:lnTo>
                <a:lnTo>
                  <a:pt x="2" y="17"/>
                </a:lnTo>
                <a:lnTo>
                  <a:pt x="4" y="13"/>
                </a:lnTo>
                <a:lnTo>
                  <a:pt x="7" y="12"/>
                </a:lnTo>
                <a:lnTo>
                  <a:pt x="9" y="10"/>
                </a:lnTo>
                <a:lnTo>
                  <a:pt x="12" y="8"/>
                </a:lnTo>
                <a:lnTo>
                  <a:pt x="16" y="6"/>
                </a:lnTo>
                <a:lnTo>
                  <a:pt x="17" y="5"/>
                </a:lnTo>
                <a:lnTo>
                  <a:pt x="21" y="4"/>
                </a:lnTo>
                <a:lnTo>
                  <a:pt x="24" y="3"/>
                </a:lnTo>
                <a:lnTo>
                  <a:pt x="27" y="1"/>
                </a:lnTo>
                <a:lnTo>
                  <a:pt x="30" y="1"/>
                </a:lnTo>
                <a:lnTo>
                  <a:pt x="34" y="1"/>
                </a:lnTo>
                <a:lnTo>
                  <a:pt x="37" y="1"/>
                </a:lnTo>
                <a:lnTo>
                  <a:pt x="39" y="1"/>
                </a:lnTo>
                <a:lnTo>
                  <a:pt x="42" y="0"/>
                </a:lnTo>
                <a:lnTo>
                  <a:pt x="46" y="0"/>
                </a:lnTo>
                <a:lnTo>
                  <a:pt x="4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6" name="Freeform 24">
            <a:extLst>
              <a:ext uri="{FF2B5EF4-FFF2-40B4-BE49-F238E27FC236}">
                <a16:creationId xmlns:a16="http://schemas.microsoft.com/office/drawing/2014/main" id="{6294C2CF-3FE1-49C7-B5B4-9AEB5251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867025"/>
            <a:ext cx="36512" cy="65088"/>
          </a:xfrm>
          <a:custGeom>
            <a:avLst/>
            <a:gdLst>
              <a:gd name="T0" fmla="*/ 24 w 26"/>
              <a:gd name="T1" fmla="*/ 7 h 46"/>
              <a:gd name="T2" fmla="*/ 22 w 26"/>
              <a:gd name="T3" fmla="*/ 9 h 46"/>
              <a:gd name="T4" fmla="*/ 20 w 26"/>
              <a:gd name="T5" fmla="*/ 12 h 46"/>
              <a:gd name="T6" fmla="*/ 18 w 26"/>
              <a:gd name="T7" fmla="*/ 13 h 46"/>
              <a:gd name="T8" fmla="*/ 16 w 26"/>
              <a:gd name="T9" fmla="*/ 15 h 46"/>
              <a:gd name="T10" fmla="*/ 15 w 26"/>
              <a:gd name="T11" fmla="*/ 18 h 46"/>
              <a:gd name="T12" fmla="*/ 14 w 26"/>
              <a:gd name="T13" fmla="*/ 21 h 46"/>
              <a:gd name="T14" fmla="*/ 13 w 26"/>
              <a:gd name="T15" fmla="*/ 23 h 46"/>
              <a:gd name="T16" fmla="*/ 11 w 26"/>
              <a:gd name="T17" fmla="*/ 26 h 46"/>
              <a:gd name="T18" fmla="*/ 10 w 26"/>
              <a:gd name="T19" fmla="*/ 29 h 46"/>
              <a:gd name="T20" fmla="*/ 10 w 26"/>
              <a:gd name="T21" fmla="*/ 31 h 46"/>
              <a:gd name="T22" fmla="*/ 9 w 26"/>
              <a:gd name="T23" fmla="*/ 34 h 46"/>
              <a:gd name="T24" fmla="*/ 9 w 26"/>
              <a:gd name="T25" fmla="*/ 36 h 46"/>
              <a:gd name="T26" fmla="*/ 8 w 26"/>
              <a:gd name="T27" fmla="*/ 40 h 46"/>
              <a:gd name="T28" fmla="*/ 7 w 26"/>
              <a:gd name="T29" fmla="*/ 42 h 46"/>
              <a:gd name="T30" fmla="*/ 7 w 26"/>
              <a:gd name="T31" fmla="*/ 46 h 46"/>
              <a:gd name="T32" fmla="*/ 0 w 26"/>
              <a:gd name="T33" fmla="*/ 46 h 46"/>
              <a:gd name="T34" fmla="*/ 0 w 26"/>
              <a:gd name="T35" fmla="*/ 42 h 46"/>
              <a:gd name="T36" fmla="*/ 1 w 26"/>
              <a:gd name="T37" fmla="*/ 39 h 46"/>
              <a:gd name="T38" fmla="*/ 3 w 26"/>
              <a:gd name="T39" fmla="*/ 35 h 46"/>
              <a:gd name="T40" fmla="*/ 3 w 26"/>
              <a:gd name="T41" fmla="*/ 34 h 46"/>
              <a:gd name="T42" fmla="*/ 4 w 26"/>
              <a:gd name="T43" fmla="*/ 29 h 46"/>
              <a:gd name="T44" fmla="*/ 4 w 26"/>
              <a:gd name="T45" fmla="*/ 28 h 46"/>
              <a:gd name="T46" fmla="*/ 6 w 26"/>
              <a:gd name="T47" fmla="*/ 24 h 46"/>
              <a:gd name="T48" fmla="*/ 7 w 26"/>
              <a:gd name="T49" fmla="*/ 20 h 46"/>
              <a:gd name="T50" fmla="*/ 7 w 26"/>
              <a:gd name="T51" fmla="*/ 18 h 46"/>
              <a:gd name="T52" fmla="*/ 9 w 26"/>
              <a:gd name="T53" fmla="*/ 14 h 46"/>
              <a:gd name="T54" fmla="*/ 10 w 26"/>
              <a:gd name="T55" fmla="*/ 12 h 46"/>
              <a:gd name="T56" fmla="*/ 13 w 26"/>
              <a:gd name="T57" fmla="*/ 9 h 46"/>
              <a:gd name="T58" fmla="*/ 14 w 26"/>
              <a:gd name="T59" fmla="*/ 7 h 46"/>
              <a:gd name="T60" fmla="*/ 16 w 26"/>
              <a:gd name="T61" fmla="*/ 5 h 46"/>
              <a:gd name="T62" fmla="*/ 18 w 26"/>
              <a:gd name="T63" fmla="*/ 3 h 46"/>
              <a:gd name="T64" fmla="*/ 21 w 26"/>
              <a:gd name="T65" fmla="*/ 0 h 46"/>
              <a:gd name="T66" fmla="*/ 26 w 26"/>
              <a:gd name="T67" fmla="*/ 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" h="46">
                <a:moveTo>
                  <a:pt x="24" y="7"/>
                </a:moveTo>
                <a:lnTo>
                  <a:pt x="22" y="9"/>
                </a:lnTo>
                <a:lnTo>
                  <a:pt x="20" y="12"/>
                </a:lnTo>
                <a:lnTo>
                  <a:pt x="18" y="13"/>
                </a:lnTo>
                <a:lnTo>
                  <a:pt x="16" y="15"/>
                </a:lnTo>
                <a:lnTo>
                  <a:pt x="15" y="18"/>
                </a:lnTo>
                <a:lnTo>
                  <a:pt x="14" y="21"/>
                </a:lnTo>
                <a:lnTo>
                  <a:pt x="13" y="23"/>
                </a:lnTo>
                <a:lnTo>
                  <a:pt x="11" y="26"/>
                </a:lnTo>
                <a:lnTo>
                  <a:pt x="10" y="29"/>
                </a:lnTo>
                <a:lnTo>
                  <a:pt x="10" y="31"/>
                </a:lnTo>
                <a:lnTo>
                  <a:pt x="9" y="34"/>
                </a:lnTo>
                <a:lnTo>
                  <a:pt x="9" y="36"/>
                </a:lnTo>
                <a:lnTo>
                  <a:pt x="8" y="40"/>
                </a:lnTo>
                <a:lnTo>
                  <a:pt x="7" y="42"/>
                </a:lnTo>
                <a:lnTo>
                  <a:pt x="7" y="46"/>
                </a:lnTo>
                <a:lnTo>
                  <a:pt x="0" y="46"/>
                </a:lnTo>
                <a:lnTo>
                  <a:pt x="0" y="42"/>
                </a:lnTo>
                <a:lnTo>
                  <a:pt x="1" y="39"/>
                </a:lnTo>
                <a:lnTo>
                  <a:pt x="3" y="35"/>
                </a:lnTo>
                <a:lnTo>
                  <a:pt x="3" y="34"/>
                </a:lnTo>
                <a:lnTo>
                  <a:pt x="4" y="29"/>
                </a:lnTo>
                <a:lnTo>
                  <a:pt x="4" y="28"/>
                </a:lnTo>
                <a:lnTo>
                  <a:pt x="6" y="24"/>
                </a:lnTo>
                <a:lnTo>
                  <a:pt x="7" y="20"/>
                </a:lnTo>
                <a:lnTo>
                  <a:pt x="7" y="18"/>
                </a:lnTo>
                <a:lnTo>
                  <a:pt x="9" y="14"/>
                </a:lnTo>
                <a:lnTo>
                  <a:pt x="10" y="12"/>
                </a:lnTo>
                <a:lnTo>
                  <a:pt x="13" y="9"/>
                </a:lnTo>
                <a:lnTo>
                  <a:pt x="14" y="7"/>
                </a:lnTo>
                <a:lnTo>
                  <a:pt x="16" y="5"/>
                </a:lnTo>
                <a:lnTo>
                  <a:pt x="18" y="3"/>
                </a:lnTo>
                <a:lnTo>
                  <a:pt x="21" y="0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7" name="Freeform 25">
            <a:extLst>
              <a:ext uri="{FF2B5EF4-FFF2-40B4-BE49-F238E27FC236}">
                <a16:creationId xmlns:a16="http://schemas.microsoft.com/office/drawing/2014/main" id="{A2362208-65B1-411A-A63D-89E152630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932113"/>
            <a:ext cx="33337" cy="61912"/>
          </a:xfrm>
          <a:custGeom>
            <a:avLst/>
            <a:gdLst>
              <a:gd name="T0" fmla="*/ 7 w 24"/>
              <a:gd name="T1" fmla="*/ 3 h 44"/>
              <a:gd name="T2" fmla="*/ 8 w 24"/>
              <a:gd name="T3" fmla="*/ 6 h 44"/>
              <a:gd name="T4" fmla="*/ 9 w 24"/>
              <a:gd name="T5" fmla="*/ 8 h 44"/>
              <a:gd name="T6" fmla="*/ 9 w 24"/>
              <a:gd name="T7" fmla="*/ 11 h 44"/>
              <a:gd name="T8" fmla="*/ 10 w 24"/>
              <a:gd name="T9" fmla="*/ 13 h 44"/>
              <a:gd name="T10" fmla="*/ 10 w 24"/>
              <a:gd name="T11" fmla="*/ 15 h 44"/>
              <a:gd name="T12" fmla="*/ 10 w 24"/>
              <a:gd name="T13" fmla="*/ 18 h 44"/>
              <a:gd name="T14" fmla="*/ 11 w 24"/>
              <a:gd name="T15" fmla="*/ 22 h 44"/>
              <a:gd name="T16" fmla="*/ 13 w 24"/>
              <a:gd name="T17" fmla="*/ 24 h 44"/>
              <a:gd name="T18" fmla="*/ 14 w 24"/>
              <a:gd name="T19" fmla="*/ 27 h 44"/>
              <a:gd name="T20" fmla="*/ 15 w 24"/>
              <a:gd name="T21" fmla="*/ 29 h 44"/>
              <a:gd name="T22" fmla="*/ 18 w 24"/>
              <a:gd name="T23" fmla="*/ 31 h 44"/>
              <a:gd name="T24" fmla="*/ 18 w 24"/>
              <a:gd name="T25" fmla="*/ 34 h 44"/>
              <a:gd name="T26" fmla="*/ 20 w 24"/>
              <a:gd name="T27" fmla="*/ 36 h 44"/>
              <a:gd name="T28" fmla="*/ 22 w 24"/>
              <a:gd name="T29" fmla="*/ 38 h 44"/>
              <a:gd name="T30" fmla="*/ 24 w 24"/>
              <a:gd name="T31" fmla="*/ 40 h 44"/>
              <a:gd name="T32" fmla="*/ 19 w 24"/>
              <a:gd name="T33" fmla="*/ 44 h 44"/>
              <a:gd name="T34" fmla="*/ 18 w 24"/>
              <a:gd name="T35" fmla="*/ 41 h 44"/>
              <a:gd name="T36" fmla="*/ 14 w 24"/>
              <a:gd name="T37" fmla="*/ 39 h 44"/>
              <a:gd name="T38" fmla="*/ 14 w 24"/>
              <a:gd name="T39" fmla="*/ 37 h 44"/>
              <a:gd name="T40" fmla="*/ 11 w 24"/>
              <a:gd name="T41" fmla="*/ 34 h 44"/>
              <a:gd name="T42" fmla="*/ 10 w 24"/>
              <a:gd name="T43" fmla="*/ 32 h 44"/>
              <a:gd name="T44" fmla="*/ 8 w 24"/>
              <a:gd name="T45" fmla="*/ 29 h 44"/>
              <a:gd name="T46" fmla="*/ 7 w 24"/>
              <a:gd name="T47" fmla="*/ 27 h 44"/>
              <a:gd name="T48" fmla="*/ 6 w 24"/>
              <a:gd name="T49" fmla="*/ 24 h 44"/>
              <a:gd name="T50" fmla="*/ 4 w 24"/>
              <a:gd name="T51" fmla="*/ 22 h 44"/>
              <a:gd name="T52" fmla="*/ 4 w 24"/>
              <a:gd name="T53" fmla="*/ 17 h 44"/>
              <a:gd name="T54" fmla="*/ 3 w 24"/>
              <a:gd name="T55" fmla="*/ 15 h 44"/>
              <a:gd name="T56" fmla="*/ 3 w 24"/>
              <a:gd name="T57" fmla="*/ 11 h 44"/>
              <a:gd name="T58" fmla="*/ 2 w 24"/>
              <a:gd name="T59" fmla="*/ 9 h 44"/>
              <a:gd name="T60" fmla="*/ 1 w 24"/>
              <a:gd name="T61" fmla="*/ 6 h 44"/>
              <a:gd name="T62" fmla="*/ 0 w 24"/>
              <a:gd name="T63" fmla="*/ 3 h 44"/>
              <a:gd name="T64" fmla="*/ 0 w 24"/>
              <a:gd name="T65" fmla="*/ 0 h 44"/>
              <a:gd name="T66" fmla="*/ 7 w 24"/>
              <a:gd name="T6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" h="44">
                <a:moveTo>
                  <a:pt x="7" y="3"/>
                </a:moveTo>
                <a:lnTo>
                  <a:pt x="8" y="6"/>
                </a:lnTo>
                <a:lnTo>
                  <a:pt x="9" y="8"/>
                </a:lnTo>
                <a:lnTo>
                  <a:pt x="9" y="11"/>
                </a:lnTo>
                <a:lnTo>
                  <a:pt x="10" y="13"/>
                </a:lnTo>
                <a:lnTo>
                  <a:pt x="10" y="15"/>
                </a:lnTo>
                <a:lnTo>
                  <a:pt x="10" y="18"/>
                </a:lnTo>
                <a:lnTo>
                  <a:pt x="11" y="22"/>
                </a:lnTo>
                <a:lnTo>
                  <a:pt x="13" y="24"/>
                </a:lnTo>
                <a:lnTo>
                  <a:pt x="14" y="27"/>
                </a:lnTo>
                <a:lnTo>
                  <a:pt x="15" y="29"/>
                </a:lnTo>
                <a:lnTo>
                  <a:pt x="18" y="31"/>
                </a:lnTo>
                <a:lnTo>
                  <a:pt x="18" y="34"/>
                </a:lnTo>
                <a:lnTo>
                  <a:pt x="20" y="36"/>
                </a:lnTo>
                <a:lnTo>
                  <a:pt x="22" y="38"/>
                </a:lnTo>
                <a:lnTo>
                  <a:pt x="24" y="40"/>
                </a:lnTo>
                <a:lnTo>
                  <a:pt x="19" y="44"/>
                </a:lnTo>
                <a:lnTo>
                  <a:pt x="18" y="41"/>
                </a:lnTo>
                <a:lnTo>
                  <a:pt x="14" y="39"/>
                </a:lnTo>
                <a:lnTo>
                  <a:pt x="14" y="37"/>
                </a:lnTo>
                <a:lnTo>
                  <a:pt x="11" y="34"/>
                </a:lnTo>
                <a:lnTo>
                  <a:pt x="10" y="32"/>
                </a:lnTo>
                <a:lnTo>
                  <a:pt x="8" y="29"/>
                </a:lnTo>
                <a:lnTo>
                  <a:pt x="7" y="27"/>
                </a:lnTo>
                <a:lnTo>
                  <a:pt x="6" y="24"/>
                </a:lnTo>
                <a:lnTo>
                  <a:pt x="4" y="22"/>
                </a:lnTo>
                <a:lnTo>
                  <a:pt x="4" y="17"/>
                </a:lnTo>
                <a:lnTo>
                  <a:pt x="3" y="15"/>
                </a:lnTo>
                <a:lnTo>
                  <a:pt x="3" y="11"/>
                </a:lnTo>
                <a:lnTo>
                  <a:pt x="2" y="9"/>
                </a:lnTo>
                <a:lnTo>
                  <a:pt x="1" y="6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8" name="Freeform 26">
            <a:extLst>
              <a:ext uri="{FF2B5EF4-FFF2-40B4-BE49-F238E27FC236}">
                <a16:creationId xmlns:a16="http://schemas.microsoft.com/office/drawing/2014/main" id="{CA07582C-9B62-460A-8BE1-E9A17B17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2987675"/>
            <a:ext cx="63500" cy="31750"/>
          </a:xfrm>
          <a:custGeom>
            <a:avLst/>
            <a:gdLst>
              <a:gd name="T0" fmla="*/ 7 w 45"/>
              <a:gd name="T1" fmla="*/ 1 h 23"/>
              <a:gd name="T2" fmla="*/ 9 w 45"/>
              <a:gd name="T3" fmla="*/ 4 h 23"/>
              <a:gd name="T4" fmla="*/ 11 w 45"/>
              <a:gd name="T5" fmla="*/ 5 h 23"/>
              <a:gd name="T6" fmla="*/ 14 w 45"/>
              <a:gd name="T7" fmla="*/ 7 h 23"/>
              <a:gd name="T8" fmla="*/ 15 w 45"/>
              <a:gd name="T9" fmla="*/ 9 h 23"/>
              <a:gd name="T10" fmla="*/ 18 w 45"/>
              <a:gd name="T11" fmla="*/ 10 h 23"/>
              <a:gd name="T12" fmla="*/ 20 w 45"/>
              <a:gd name="T13" fmla="*/ 11 h 23"/>
              <a:gd name="T14" fmla="*/ 23 w 45"/>
              <a:gd name="T15" fmla="*/ 11 h 23"/>
              <a:gd name="T16" fmla="*/ 26 w 45"/>
              <a:gd name="T17" fmla="*/ 13 h 23"/>
              <a:gd name="T18" fmla="*/ 29 w 45"/>
              <a:gd name="T19" fmla="*/ 15 h 23"/>
              <a:gd name="T20" fmla="*/ 32 w 45"/>
              <a:gd name="T21" fmla="*/ 16 h 23"/>
              <a:gd name="T22" fmla="*/ 34 w 45"/>
              <a:gd name="T23" fmla="*/ 17 h 23"/>
              <a:gd name="T24" fmla="*/ 38 w 45"/>
              <a:gd name="T25" fmla="*/ 17 h 23"/>
              <a:gd name="T26" fmla="*/ 40 w 45"/>
              <a:gd name="T27" fmla="*/ 17 h 23"/>
              <a:gd name="T28" fmla="*/ 42 w 45"/>
              <a:gd name="T29" fmla="*/ 17 h 23"/>
              <a:gd name="T30" fmla="*/ 45 w 45"/>
              <a:gd name="T31" fmla="*/ 17 h 23"/>
              <a:gd name="T32" fmla="*/ 45 w 45"/>
              <a:gd name="T33" fmla="*/ 23 h 23"/>
              <a:gd name="T34" fmla="*/ 42 w 45"/>
              <a:gd name="T35" fmla="*/ 23 h 23"/>
              <a:gd name="T36" fmla="*/ 39 w 45"/>
              <a:gd name="T37" fmla="*/ 23 h 23"/>
              <a:gd name="T38" fmla="*/ 37 w 45"/>
              <a:gd name="T39" fmla="*/ 23 h 23"/>
              <a:gd name="T40" fmla="*/ 34 w 45"/>
              <a:gd name="T41" fmla="*/ 23 h 23"/>
              <a:gd name="T42" fmla="*/ 30 w 45"/>
              <a:gd name="T43" fmla="*/ 22 h 23"/>
              <a:gd name="T44" fmla="*/ 26 w 45"/>
              <a:gd name="T45" fmla="*/ 20 h 23"/>
              <a:gd name="T46" fmla="*/ 23 w 45"/>
              <a:gd name="T47" fmla="*/ 20 h 23"/>
              <a:gd name="T48" fmla="*/ 20 w 45"/>
              <a:gd name="T49" fmla="*/ 18 h 23"/>
              <a:gd name="T50" fmla="*/ 18 w 45"/>
              <a:gd name="T51" fmla="*/ 17 h 23"/>
              <a:gd name="T52" fmla="*/ 15 w 45"/>
              <a:gd name="T53" fmla="*/ 16 h 23"/>
              <a:gd name="T54" fmla="*/ 13 w 45"/>
              <a:gd name="T55" fmla="*/ 15 h 23"/>
              <a:gd name="T56" fmla="*/ 9 w 45"/>
              <a:gd name="T57" fmla="*/ 12 h 23"/>
              <a:gd name="T58" fmla="*/ 7 w 45"/>
              <a:gd name="T59" fmla="*/ 11 h 23"/>
              <a:gd name="T60" fmla="*/ 4 w 45"/>
              <a:gd name="T61" fmla="*/ 10 h 23"/>
              <a:gd name="T62" fmla="*/ 3 w 45"/>
              <a:gd name="T63" fmla="*/ 6 h 23"/>
              <a:gd name="T64" fmla="*/ 0 w 45"/>
              <a:gd name="T65" fmla="*/ 4 h 23"/>
              <a:gd name="T66" fmla="*/ 5 w 45"/>
              <a:gd name="T6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" h="23">
                <a:moveTo>
                  <a:pt x="7" y="1"/>
                </a:moveTo>
                <a:lnTo>
                  <a:pt x="9" y="4"/>
                </a:lnTo>
                <a:lnTo>
                  <a:pt x="11" y="5"/>
                </a:lnTo>
                <a:lnTo>
                  <a:pt x="14" y="7"/>
                </a:lnTo>
                <a:lnTo>
                  <a:pt x="15" y="9"/>
                </a:lnTo>
                <a:lnTo>
                  <a:pt x="18" y="10"/>
                </a:lnTo>
                <a:lnTo>
                  <a:pt x="20" y="11"/>
                </a:lnTo>
                <a:lnTo>
                  <a:pt x="23" y="11"/>
                </a:lnTo>
                <a:lnTo>
                  <a:pt x="26" y="13"/>
                </a:lnTo>
                <a:lnTo>
                  <a:pt x="29" y="15"/>
                </a:lnTo>
                <a:lnTo>
                  <a:pt x="32" y="16"/>
                </a:lnTo>
                <a:lnTo>
                  <a:pt x="34" y="17"/>
                </a:lnTo>
                <a:lnTo>
                  <a:pt x="38" y="17"/>
                </a:lnTo>
                <a:lnTo>
                  <a:pt x="40" y="17"/>
                </a:lnTo>
                <a:lnTo>
                  <a:pt x="42" y="17"/>
                </a:lnTo>
                <a:lnTo>
                  <a:pt x="45" y="17"/>
                </a:lnTo>
                <a:lnTo>
                  <a:pt x="45" y="23"/>
                </a:lnTo>
                <a:lnTo>
                  <a:pt x="42" y="23"/>
                </a:lnTo>
                <a:lnTo>
                  <a:pt x="39" y="23"/>
                </a:lnTo>
                <a:lnTo>
                  <a:pt x="37" y="23"/>
                </a:lnTo>
                <a:lnTo>
                  <a:pt x="34" y="23"/>
                </a:lnTo>
                <a:lnTo>
                  <a:pt x="30" y="22"/>
                </a:lnTo>
                <a:lnTo>
                  <a:pt x="26" y="20"/>
                </a:lnTo>
                <a:lnTo>
                  <a:pt x="23" y="20"/>
                </a:lnTo>
                <a:lnTo>
                  <a:pt x="20" y="18"/>
                </a:lnTo>
                <a:lnTo>
                  <a:pt x="18" y="17"/>
                </a:lnTo>
                <a:lnTo>
                  <a:pt x="15" y="16"/>
                </a:lnTo>
                <a:lnTo>
                  <a:pt x="13" y="15"/>
                </a:lnTo>
                <a:lnTo>
                  <a:pt x="9" y="12"/>
                </a:lnTo>
                <a:lnTo>
                  <a:pt x="7" y="11"/>
                </a:lnTo>
                <a:lnTo>
                  <a:pt x="4" y="10"/>
                </a:lnTo>
                <a:lnTo>
                  <a:pt x="3" y="6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099" name="Freeform 27">
            <a:extLst>
              <a:ext uri="{FF2B5EF4-FFF2-40B4-BE49-F238E27FC236}">
                <a16:creationId xmlns:a16="http://schemas.microsoft.com/office/drawing/2014/main" id="{8070153C-6287-4213-AD33-5A5261D85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3013075"/>
            <a:ext cx="7937" cy="7938"/>
          </a:xfrm>
          <a:custGeom>
            <a:avLst/>
            <a:gdLst>
              <a:gd name="T0" fmla="*/ 5 w 6"/>
              <a:gd name="T1" fmla="*/ 5 h 6"/>
              <a:gd name="T2" fmla="*/ 3 w 6"/>
              <a:gd name="T3" fmla="*/ 6 h 6"/>
              <a:gd name="T4" fmla="*/ 3 w 6"/>
              <a:gd name="T5" fmla="*/ 6 h 6"/>
              <a:gd name="T6" fmla="*/ 2 w 6"/>
              <a:gd name="T7" fmla="*/ 5 h 6"/>
              <a:gd name="T8" fmla="*/ 2 w 6"/>
              <a:gd name="T9" fmla="*/ 5 h 6"/>
              <a:gd name="T10" fmla="*/ 1 w 6"/>
              <a:gd name="T11" fmla="*/ 5 h 6"/>
              <a:gd name="T12" fmla="*/ 0 w 6"/>
              <a:gd name="T13" fmla="*/ 4 h 6"/>
              <a:gd name="T14" fmla="*/ 0 w 6"/>
              <a:gd name="T15" fmla="*/ 4 h 6"/>
              <a:gd name="T16" fmla="*/ 0 w 6"/>
              <a:gd name="T17" fmla="*/ 3 h 6"/>
              <a:gd name="T18" fmla="*/ 0 w 6"/>
              <a:gd name="T19" fmla="*/ 2 h 6"/>
              <a:gd name="T20" fmla="*/ 0 w 6"/>
              <a:gd name="T21" fmla="*/ 2 h 6"/>
              <a:gd name="T22" fmla="*/ 1 w 6"/>
              <a:gd name="T23" fmla="*/ 0 h 6"/>
              <a:gd name="T24" fmla="*/ 6 w 6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3" y="6"/>
                </a:lnTo>
                <a:lnTo>
                  <a:pt x="3" y="6"/>
                </a:lnTo>
                <a:lnTo>
                  <a:pt x="2" y="5"/>
                </a:lnTo>
                <a:lnTo>
                  <a:pt x="2" y="5"/>
                </a:lnTo>
                <a:lnTo>
                  <a:pt x="1" y="5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0" name="Freeform 28">
            <a:extLst>
              <a:ext uri="{FF2B5EF4-FFF2-40B4-BE49-F238E27FC236}">
                <a16:creationId xmlns:a16="http://schemas.microsoft.com/office/drawing/2014/main" id="{8B882C66-CD99-4F51-9CA1-505BAEE7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930525"/>
            <a:ext cx="95250" cy="88900"/>
          </a:xfrm>
          <a:custGeom>
            <a:avLst/>
            <a:gdLst>
              <a:gd name="T0" fmla="*/ 63 w 68"/>
              <a:gd name="T1" fmla="*/ 0 h 64"/>
              <a:gd name="T2" fmla="*/ 68 w 68"/>
              <a:gd name="T3" fmla="*/ 6 h 64"/>
              <a:gd name="T4" fmla="*/ 5 w 68"/>
              <a:gd name="T5" fmla="*/ 64 h 64"/>
              <a:gd name="T6" fmla="*/ 0 w 68"/>
              <a:gd name="T7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4">
                <a:moveTo>
                  <a:pt x="63" y="0"/>
                </a:moveTo>
                <a:lnTo>
                  <a:pt x="68" y="6"/>
                </a:lnTo>
                <a:lnTo>
                  <a:pt x="5" y="64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1" name="Freeform 29">
            <a:extLst>
              <a:ext uri="{FF2B5EF4-FFF2-40B4-BE49-F238E27FC236}">
                <a16:creationId xmlns:a16="http://schemas.microsoft.com/office/drawing/2014/main" id="{C6229BC5-48F4-47E9-B8AA-DABF69D1C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2930525"/>
            <a:ext cx="9525" cy="7938"/>
          </a:xfrm>
          <a:custGeom>
            <a:avLst/>
            <a:gdLst>
              <a:gd name="T0" fmla="*/ 2 w 6"/>
              <a:gd name="T1" fmla="*/ 0 h 6"/>
              <a:gd name="T2" fmla="*/ 3 w 6"/>
              <a:gd name="T3" fmla="*/ 0 h 6"/>
              <a:gd name="T4" fmla="*/ 3 w 6"/>
              <a:gd name="T5" fmla="*/ 0 h 6"/>
              <a:gd name="T6" fmla="*/ 4 w 6"/>
              <a:gd name="T7" fmla="*/ 0 h 6"/>
              <a:gd name="T8" fmla="*/ 5 w 6"/>
              <a:gd name="T9" fmla="*/ 0 h 6"/>
              <a:gd name="T10" fmla="*/ 5 w 6"/>
              <a:gd name="T11" fmla="*/ 0 h 6"/>
              <a:gd name="T12" fmla="*/ 5 w 6"/>
              <a:gd name="T13" fmla="*/ 2 h 6"/>
              <a:gd name="T14" fmla="*/ 5 w 6"/>
              <a:gd name="T15" fmla="*/ 2 h 6"/>
              <a:gd name="T16" fmla="*/ 6 w 6"/>
              <a:gd name="T17" fmla="*/ 3 h 6"/>
              <a:gd name="T18" fmla="*/ 6 w 6"/>
              <a:gd name="T19" fmla="*/ 4 h 6"/>
              <a:gd name="T20" fmla="*/ 5 w 6"/>
              <a:gd name="T21" fmla="*/ 5 h 6"/>
              <a:gd name="T22" fmla="*/ 5 w 6"/>
              <a:gd name="T23" fmla="*/ 6 h 6"/>
              <a:gd name="T24" fmla="*/ 0 w 6"/>
              <a:gd name="T2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2" y="0"/>
                </a:move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5" y="2"/>
                </a:lnTo>
                <a:lnTo>
                  <a:pt x="6" y="3"/>
                </a:lnTo>
                <a:lnTo>
                  <a:pt x="6" y="4"/>
                </a:lnTo>
                <a:lnTo>
                  <a:pt x="5" y="5"/>
                </a:lnTo>
                <a:lnTo>
                  <a:pt x="5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2" name="Freeform 30">
            <a:extLst>
              <a:ext uri="{FF2B5EF4-FFF2-40B4-BE49-F238E27FC236}">
                <a16:creationId xmlns:a16="http://schemas.microsoft.com/office/drawing/2014/main" id="{EACCA665-70F3-49FC-AEB7-A50DC686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2930525"/>
            <a:ext cx="9525" cy="9525"/>
          </a:xfrm>
          <a:custGeom>
            <a:avLst/>
            <a:gdLst>
              <a:gd name="T0" fmla="*/ 5 w 6"/>
              <a:gd name="T1" fmla="*/ 2 h 7"/>
              <a:gd name="T2" fmla="*/ 6 w 6"/>
              <a:gd name="T3" fmla="*/ 3 h 7"/>
              <a:gd name="T4" fmla="*/ 6 w 6"/>
              <a:gd name="T5" fmla="*/ 3 h 7"/>
              <a:gd name="T6" fmla="*/ 5 w 6"/>
              <a:gd name="T7" fmla="*/ 4 h 7"/>
              <a:gd name="T8" fmla="*/ 5 w 6"/>
              <a:gd name="T9" fmla="*/ 5 h 7"/>
              <a:gd name="T10" fmla="*/ 5 w 6"/>
              <a:gd name="T11" fmla="*/ 6 h 7"/>
              <a:gd name="T12" fmla="*/ 5 w 6"/>
              <a:gd name="T13" fmla="*/ 6 h 7"/>
              <a:gd name="T14" fmla="*/ 4 w 6"/>
              <a:gd name="T15" fmla="*/ 7 h 7"/>
              <a:gd name="T16" fmla="*/ 3 w 6"/>
              <a:gd name="T17" fmla="*/ 7 h 7"/>
              <a:gd name="T18" fmla="*/ 3 w 6"/>
              <a:gd name="T19" fmla="*/ 7 h 7"/>
              <a:gd name="T20" fmla="*/ 2 w 6"/>
              <a:gd name="T21" fmla="*/ 6 h 7"/>
              <a:gd name="T22" fmla="*/ 0 w 6"/>
              <a:gd name="T23" fmla="*/ 6 h 7"/>
              <a:gd name="T24" fmla="*/ 5 w 6"/>
              <a:gd name="T2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2"/>
                </a:moveTo>
                <a:lnTo>
                  <a:pt x="6" y="3"/>
                </a:lnTo>
                <a:lnTo>
                  <a:pt x="6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2" y="6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3" name="Freeform 31">
            <a:extLst>
              <a:ext uri="{FF2B5EF4-FFF2-40B4-BE49-F238E27FC236}">
                <a16:creationId xmlns:a16="http://schemas.microsoft.com/office/drawing/2014/main" id="{CFD1A18A-5A60-4956-93B9-0FE8205A1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2844800"/>
            <a:ext cx="92075" cy="93663"/>
          </a:xfrm>
          <a:custGeom>
            <a:avLst/>
            <a:gdLst>
              <a:gd name="T0" fmla="*/ 0 w 66"/>
              <a:gd name="T1" fmla="*/ 4 h 67"/>
              <a:gd name="T2" fmla="*/ 4 w 66"/>
              <a:gd name="T3" fmla="*/ 0 h 67"/>
              <a:gd name="T4" fmla="*/ 66 w 66"/>
              <a:gd name="T5" fmla="*/ 61 h 67"/>
              <a:gd name="T6" fmla="*/ 61 w 66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67">
                <a:moveTo>
                  <a:pt x="0" y="4"/>
                </a:moveTo>
                <a:lnTo>
                  <a:pt x="4" y="0"/>
                </a:lnTo>
                <a:lnTo>
                  <a:pt x="66" y="61"/>
                </a:lnTo>
                <a:lnTo>
                  <a:pt x="61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4" name="Freeform 32">
            <a:extLst>
              <a:ext uri="{FF2B5EF4-FFF2-40B4-BE49-F238E27FC236}">
                <a16:creationId xmlns:a16="http://schemas.microsoft.com/office/drawing/2014/main" id="{8F70E887-03D5-47F9-916B-6E046F019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2841625"/>
            <a:ext cx="6350" cy="9525"/>
          </a:xfrm>
          <a:custGeom>
            <a:avLst/>
            <a:gdLst>
              <a:gd name="T0" fmla="*/ 0 w 5"/>
              <a:gd name="T1" fmla="*/ 5 h 6"/>
              <a:gd name="T2" fmla="*/ 0 w 5"/>
              <a:gd name="T3" fmla="*/ 4 h 6"/>
              <a:gd name="T4" fmla="*/ 0 w 5"/>
              <a:gd name="T5" fmla="*/ 4 h 6"/>
              <a:gd name="T6" fmla="*/ 0 w 5"/>
              <a:gd name="T7" fmla="*/ 3 h 6"/>
              <a:gd name="T8" fmla="*/ 0 w 5"/>
              <a:gd name="T9" fmla="*/ 2 h 6"/>
              <a:gd name="T10" fmla="*/ 1 w 5"/>
              <a:gd name="T11" fmla="*/ 2 h 6"/>
              <a:gd name="T12" fmla="*/ 2 w 5"/>
              <a:gd name="T13" fmla="*/ 1 h 6"/>
              <a:gd name="T14" fmla="*/ 3 w 5"/>
              <a:gd name="T15" fmla="*/ 1 h 6"/>
              <a:gd name="T16" fmla="*/ 4 w 5"/>
              <a:gd name="T17" fmla="*/ 0 h 6"/>
              <a:gd name="T18" fmla="*/ 4 w 5"/>
              <a:gd name="T19" fmla="*/ 0 h 6"/>
              <a:gd name="T20" fmla="*/ 5 w 5"/>
              <a:gd name="T21" fmla="*/ 1 h 6"/>
              <a:gd name="T22" fmla="*/ 5 w 5"/>
              <a:gd name="T23" fmla="*/ 2 h 6"/>
              <a:gd name="T24" fmla="*/ 1 w 5"/>
              <a:gd name="T2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0" y="5"/>
                </a:move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4" y="0"/>
                </a:lnTo>
                <a:lnTo>
                  <a:pt x="5" y="1"/>
                </a:lnTo>
                <a:lnTo>
                  <a:pt x="5" y="2"/>
                </a:lnTo>
                <a:lnTo>
                  <a:pt x="1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5" name="Freeform 33">
            <a:extLst>
              <a:ext uri="{FF2B5EF4-FFF2-40B4-BE49-F238E27FC236}">
                <a16:creationId xmlns:a16="http://schemas.microsoft.com/office/drawing/2014/main" id="{86D61C50-2FA7-4A39-A260-D2D18ECFF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932113"/>
            <a:ext cx="960438" cy="28575"/>
          </a:xfrm>
          <a:custGeom>
            <a:avLst/>
            <a:gdLst>
              <a:gd name="T0" fmla="*/ 0 w 687"/>
              <a:gd name="T1" fmla="*/ 0 h 21"/>
              <a:gd name="T2" fmla="*/ 687 w 687"/>
              <a:gd name="T3" fmla="*/ 0 h 21"/>
              <a:gd name="T4" fmla="*/ 687 w 687"/>
              <a:gd name="T5" fmla="*/ 21 h 21"/>
              <a:gd name="T6" fmla="*/ 0 w 687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7" h="21">
                <a:moveTo>
                  <a:pt x="0" y="0"/>
                </a:moveTo>
                <a:lnTo>
                  <a:pt x="687" y="0"/>
                </a:lnTo>
                <a:lnTo>
                  <a:pt x="687" y="21"/>
                </a:lnTo>
                <a:lnTo>
                  <a:pt x="0" y="21"/>
                </a:lnTo>
                <a:close/>
              </a:path>
            </a:pathLst>
          </a:custGeom>
          <a:solidFill>
            <a:srgbClr val="F32D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6" name="Line 34">
            <a:extLst>
              <a:ext uri="{FF2B5EF4-FFF2-40B4-BE49-F238E27FC236}">
                <a16:creationId xmlns:a16="http://schemas.microsoft.com/office/drawing/2014/main" id="{AD149B2A-8348-4FD6-BBC3-A44369E41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4452938"/>
            <a:ext cx="915988" cy="0"/>
          </a:xfrm>
          <a:prstGeom prst="line">
            <a:avLst/>
          </a:prstGeom>
          <a:noFill/>
          <a:ln w="63500">
            <a:solidFill>
              <a:srgbClr val="00B0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7" name="Freeform 35">
            <a:extLst>
              <a:ext uri="{FF2B5EF4-FFF2-40B4-BE49-F238E27FC236}">
                <a16:creationId xmlns:a16="http://schemas.microsoft.com/office/drawing/2014/main" id="{982639F5-F289-40C9-962E-6F881F63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4062413"/>
            <a:ext cx="26987" cy="404812"/>
          </a:xfrm>
          <a:custGeom>
            <a:avLst/>
            <a:gdLst>
              <a:gd name="T0" fmla="*/ 20 w 20"/>
              <a:gd name="T1" fmla="*/ 290 h 290"/>
              <a:gd name="T2" fmla="*/ 0 w 20"/>
              <a:gd name="T3" fmla="*/ 290 h 290"/>
              <a:gd name="T4" fmla="*/ 0 w 20"/>
              <a:gd name="T5" fmla="*/ 0 h 290"/>
              <a:gd name="T6" fmla="*/ 20 w 20"/>
              <a:gd name="T7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90">
                <a:moveTo>
                  <a:pt x="20" y="290"/>
                </a:moveTo>
                <a:lnTo>
                  <a:pt x="0" y="29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B0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8" name="Freeform 36">
            <a:extLst>
              <a:ext uri="{FF2B5EF4-FFF2-40B4-BE49-F238E27FC236}">
                <a16:creationId xmlns:a16="http://schemas.microsoft.com/office/drawing/2014/main" id="{D0C0593E-DB98-4663-96D1-F6F80DB8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2984500"/>
            <a:ext cx="7938" cy="4763"/>
          </a:xfrm>
          <a:custGeom>
            <a:avLst/>
            <a:gdLst>
              <a:gd name="T0" fmla="*/ 0 w 6"/>
              <a:gd name="T1" fmla="*/ 2 h 3"/>
              <a:gd name="T2" fmla="*/ 1 w 6"/>
              <a:gd name="T3" fmla="*/ 1 h 3"/>
              <a:gd name="T4" fmla="*/ 1 w 6"/>
              <a:gd name="T5" fmla="*/ 0 h 3"/>
              <a:gd name="T6" fmla="*/ 1 w 6"/>
              <a:gd name="T7" fmla="*/ 0 h 3"/>
              <a:gd name="T8" fmla="*/ 2 w 6"/>
              <a:gd name="T9" fmla="*/ 0 h 3"/>
              <a:gd name="T10" fmla="*/ 3 w 6"/>
              <a:gd name="T11" fmla="*/ 0 h 3"/>
              <a:gd name="T12" fmla="*/ 4 w 6"/>
              <a:gd name="T13" fmla="*/ 0 h 3"/>
              <a:gd name="T14" fmla="*/ 5 w 6"/>
              <a:gd name="T15" fmla="*/ 0 h 3"/>
              <a:gd name="T16" fmla="*/ 5 w 6"/>
              <a:gd name="T17" fmla="*/ 0 h 3"/>
              <a:gd name="T18" fmla="*/ 6 w 6"/>
              <a:gd name="T19" fmla="*/ 1 h 3"/>
              <a:gd name="T20" fmla="*/ 6 w 6"/>
              <a:gd name="T21" fmla="*/ 2 h 3"/>
              <a:gd name="T22" fmla="*/ 6 w 6"/>
              <a:gd name="T23" fmla="*/ 3 h 3"/>
              <a:gd name="T24" fmla="*/ 0 w 6"/>
              <a:gd name="T2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3">
                <a:moveTo>
                  <a:pt x="0" y="2"/>
                </a:move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09" name="Freeform 37">
            <a:extLst>
              <a:ext uri="{FF2B5EF4-FFF2-40B4-BE49-F238E27FC236}">
                <a16:creationId xmlns:a16="http://schemas.microsoft.com/office/drawing/2014/main" id="{9305195E-D8AE-4BE8-AA43-81B4BDAE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859088"/>
            <a:ext cx="173037" cy="168275"/>
          </a:xfrm>
          <a:custGeom>
            <a:avLst/>
            <a:gdLst>
              <a:gd name="T0" fmla="*/ 70 w 124"/>
              <a:gd name="T1" fmla="*/ 119 h 120"/>
              <a:gd name="T2" fmla="*/ 80 w 124"/>
              <a:gd name="T3" fmla="*/ 117 h 120"/>
              <a:gd name="T4" fmla="*/ 87 w 124"/>
              <a:gd name="T5" fmla="*/ 115 h 120"/>
              <a:gd name="T6" fmla="*/ 95 w 124"/>
              <a:gd name="T7" fmla="*/ 110 h 120"/>
              <a:gd name="T8" fmla="*/ 103 w 124"/>
              <a:gd name="T9" fmla="*/ 106 h 120"/>
              <a:gd name="T10" fmla="*/ 109 w 124"/>
              <a:gd name="T11" fmla="*/ 99 h 120"/>
              <a:gd name="T12" fmla="*/ 114 w 124"/>
              <a:gd name="T13" fmla="*/ 92 h 120"/>
              <a:gd name="T14" fmla="*/ 118 w 124"/>
              <a:gd name="T15" fmla="*/ 85 h 120"/>
              <a:gd name="T16" fmla="*/ 122 w 124"/>
              <a:gd name="T17" fmla="*/ 76 h 120"/>
              <a:gd name="T18" fmla="*/ 124 w 124"/>
              <a:gd name="T19" fmla="*/ 67 h 120"/>
              <a:gd name="T20" fmla="*/ 124 w 124"/>
              <a:gd name="T21" fmla="*/ 58 h 120"/>
              <a:gd name="T22" fmla="*/ 123 w 124"/>
              <a:gd name="T23" fmla="*/ 48 h 120"/>
              <a:gd name="T24" fmla="*/ 121 w 124"/>
              <a:gd name="T25" fmla="*/ 41 h 120"/>
              <a:gd name="T26" fmla="*/ 116 w 124"/>
              <a:gd name="T27" fmla="*/ 33 h 120"/>
              <a:gd name="T28" fmla="*/ 111 w 124"/>
              <a:gd name="T29" fmla="*/ 25 h 120"/>
              <a:gd name="T30" fmla="*/ 106 w 124"/>
              <a:gd name="T31" fmla="*/ 18 h 120"/>
              <a:gd name="T32" fmla="*/ 100 w 124"/>
              <a:gd name="T33" fmla="*/ 13 h 120"/>
              <a:gd name="T34" fmla="*/ 91 w 124"/>
              <a:gd name="T35" fmla="*/ 8 h 120"/>
              <a:gd name="T36" fmla="*/ 84 w 124"/>
              <a:gd name="T37" fmla="*/ 4 h 120"/>
              <a:gd name="T38" fmla="*/ 75 w 124"/>
              <a:gd name="T39" fmla="*/ 2 h 120"/>
              <a:gd name="T40" fmla="*/ 66 w 124"/>
              <a:gd name="T41" fmla="*/ 0 h 120"/>
              <a:gd name="T42" fmla="*/ 57 w 124"/>
              <a:gd name="T43" fmla="*/ 0 h 120"/>
              <a:gd name="T44" fmla="*/ 48 w 124"/>
              <a:gd name="T45" fmla="*/ 2 h 120"/>
              <a:gd name="T46" fmla="*/ 39 w 124"/>
              <a:gd name="T47" fmla="*/ 4 h 120"/>
              <a:gd name="T48" fmla="*/ 32 w 124"/>
              <a:gd name="T49" fmla="*/ 8 h 120"/>
              <a:gd name="T50" fmla="*/ 24 w 124"/>
              <a:gd name="T51" fmla="*/ 13 h 120"/>
              <a:gd name="T52" fmla="*/ 18 w 124"/>
              <a:gd name="T53" fmla="*/ 18 h 120"/>
              <a:gd name="T54" fmla="*/ 11 w 124"/>
              <a:gd name="T55" fmla="*/ 25 h 120"/>
              <a:gd name="T56" fmla="*/ 7 w 124"/>
              <a:gd name="T57" fmla="*/ 34 h 120"/>
              <a:gd name="T58" fmla="*/ 4 w 124"/>
              <a:gd name="T59" fmla="*/ 41 h 120"/>
              <a:gd name="T60" fmla="*/ 2 w 124"/>
              <a:gd name="T61" fmla="*/ 50 h 120"/>
              <a:gd name="T62" fmla="*/ 0 w 124"/>
              <a:gd name="T63" fmla="*/ 60 h 120"/>
              <a:gd name="T64" fmla="*/ 1 w 124"/>
              <a:gd name="T65" fmla="*/ 68 h 120"/>
              <a:gd name="T66" fmla="*/ 4 w 124"/>
              <a:gd name="T67" fmla="*/ 76 h 120"/>
              <a:gd name="T68" fmla="*/ 6 w 124"/>
              <a:gd name="T69" fmla="*/ 85 h 120"/>
              <a:gd name="T70" fmla="*/ 10 w 124"/>
              <a:gd name="T71" fmla="*/ 92 h 120"/>
              <a:gd name="T72" fmla="*/ 16 w 124"/>
              <a:gd name="T73" fmla="*/ 99 h 120"/>
              <a:gd name="T74" fmla="*/ 21 w 124"/>
              <a:gd name="T75" fmla="*/ 107 h 120"/>
              <a:gd name="T76" fmla="*/ 29 w 124"/>
              <a:gd name="T77" fmla="*/ 110 h 120"/>
              <a:gd name="T78" fmla="*/ 37 w 124"/>
              <a:gd name="T79" fmla="*/ 115 h 120"/>
              <a:gd name="T80" fmla="*/ 46 w 124"/>
              <a:gd name="T81" fmla="*/ 117 h 120"/>
              <a:gd name="T82" fmla="*/ 56 w 124"/>
              <a:gd name="T83" fmla="*/ 11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" h="120">
                <a:moveTo>
                  <a:pt x="63" y="119"/>
                </a:moveTo>
                <a:lnTo>
                  <a:pt x="67" y="119"/>
                </a:lnTo>
                <a:lnTo>
                  <a:pt x="70" y="119"/>
                </a:lnTo>
                <a:lnTo>
                  <a:pt x="73" y="118"/>
                </a:lnTo>
                <a:lnTo>
                  <a:pt x="77" y="118"/>
                </a:lnTo>
                <a:lnTo>
                  <a:pt x="80" y="117"/>
                </a:lnTo>
                <a:lnTo>
                  <a:pt x="82" y="116"/>
                </a:lnTo>
                <a:lnTo>
                  <a:pt x="84" y="116"/>
                </a:lnTo>
                <a:lnTo>
                  <a:pt x="87" y="115"/>
                </a:lnTo>
                <a:lnTo>
                  <a:pt x="90" y="113"/>
                </a:lnTo>
                <a:lnTo>
                  <a:pt x="92" y="112"/>
                </a:lnTo>
                <a:lnTo>
                  <a:pt x="95" y="110"/>
                </a:lnTo>
                <a:lnTo>
                  <a:pt x="98" y="109"/>
                </a:lnTo>
                <a:lnTo>
                  <a:pt x="100" y="107"/>
                </a:lnTo>
                <a:lnTo>
                  <a:pt x="103" y="106"/>
                </a:lnTo>
                <a:lnTo>
                  <a:pt x="105" y="103"/>
                </a:lnTo>
                <a:lnTo>
                  <a:pt x="107" y="102"/>
                </a:lnTo>
                <a:lnTo>
                  <a:pt x="109" y="99"/>
                </a:lnTo>
                <a:lnTo>
                  <a:pt x="110" y="96"/>
                </a:lnTo>
                <a:lnTo>
                  <a:pt x="112" y="95"/>
                </a:lnTo>
                <a:lnTo>
                  <a:pt x="114" y="92"/>
                </a:lnTo>
                <a:lnTo>
                  <a:pt x="115" y="89"/>
                </a:lnTo>
                <a:lnTo>
                  <a:pt x="117" y="88"/>
                </a:lnTo>
                <a:lnTo>
                  <a:pt x="118" y="85"/>
                </a:lnTo>
                <a:lnTo>
                  <a:pt x="119" y="81"/>
                </a:lnTo>
                <a:lnTo>
                  <a:pt x="120" y="79"/>
                </a:lnTo>
                <a:lnTo>
                  <a:pt x="122" y="76"/>
                </a:lnTo>
                <a:lnTo>
                  <a:pt x="122" y="73"/>
                </a:lnTo>
                <a:lnTo>
                  <a:pt x="123" y="69"/>
                </a:lnTo>
                <a:lnTo>
                  <a:pt x="124" y="67"/>
                </a:lnTo>
                <a:lnTo>
                  <a:pt x="124" y="64"/>
                </a:lnTo>
                <a:lnTo>
                  <a:pt x="124" y="62"/>
                </a:lnTo>
                <a:lnTo>
                  <a:pt x="124" y="58"/>
                </a:lnTo>
                <a:lnTo>
                  <a:pt x="124" y="54"/>
                </a:lnTo>
                <a:lnTo>
                  <a:pt x="123" y="52"/>
                </a:lnTo>
                <a:lnTo>
                  <a:pt x="123" y="48"/>
                </a:lnTo>
                <a:lnTo>
                  <a:pt x="122" y="46"/>
                </a:lnTo>
                <a:lnTo>
                  <a:pt x="122" y="42"/>
                </a:lnTo>
                <a:lnTo>
                  <a:pt x="121" y="41"/>
                </a:lnTo>
                <a:lnTo>
                  <a:pt x="119" y="37"/>
                </a:lnTo>
                <a:lnTo>
                  <a:pt x="118" y="35"/>
                </a:lnTo>
                <a:lnTo>
                  <a:pt x="116" y="33"/>
                </a:lnTo>
                <a:lnTo>
                  <a:pt x="115" y="30"/>
                </a:lnTo>
                <a:lnTo>
                  <a:pt x="113" y="27"/>
                </a:lnTo>
                <a:lnTo>
                  <a:pt x="111" y="25"/>
                </a:lnTo>
                <a:lnTo>
                  <a:pt x="110" y="23"/>
                </a:lnTo>
                <a:lnTo>
                  <a:pt x="109" y="20"/>
                </a:lnTo>
                <a:lnTo>
                  <a:pt x="106" y="18"/>
                </a:lnTo>
                <a:lnTo>
                  <a:pt x="105" y="16"/>
                </a:lnTo>
                <a:lnTo>
                  <a:pt x="103" y="14"/>
                </a:lnTo>
                <a:lnTo>
                  <a:pt x="100" y="13"/>
                </a:lnTo>
                <a:lnTo>
                  <a:pt x="97" y="11"/>
                </a:lnTo>
                <a:lnTo>
                  <a:pt x="95" y="9"/>
                </a:lnTo>
                <a:lnTo>
                  <a:pt x="91" y="8"/>
                </a:lnTo>
                <a:lnTo>
                  <a:pt x="89" y="6"/>
                </a:lnTo>
                <a:lnTo>
                  <a:pt x="86" y="5"/>
                </a:lnTo>
                <a:lnTo>
                  <a:pt x="84" y="4"/>
                </a:lnTo>
                <a:lnTo>
                  <a:pt x="81" y="2"/>
                </a:lnTo>
                <a:lnTo>
                  <a:pt x="79" y="2"/>
                </a:lnTo>
                <a:lnTo>
                  <a:pt x="75" y="2"/>
                </a:lnTo>
                <a:lnTo>
                  <a:pt x="72" y="1"/>
                </a:lnTo>
                <a:lnTo>
                  <a:pt x="68" y="0"/>
                </a:lnTo>
                <a:lnTo>
                  <a:pt x="66" y="0"/>
                </a:lnTo>
                <a:lnTo>
                  <a:pt x="63" y="0"/>
                </a:lnTo>
                <a:lnTo>
                  <a:pt x="59" y="0"/>
                </a:lnTo>
                <a:lnTo>
                  <a:pt x="57" y="0"/>
                </a:lnTo>
                <a:lnTo>
                  <a:pt x="55" y="1"/>
                </a:lnTo>
                <a:lnTo>
                  <a:pt x="51" y="1"/>
                </a:lnTo>
                <a:lnTo>
                  <a:pt x="48" y="2"/>
                </a:lnTo>
                <a:lnTo>
                  <a:pt x="44" y="2"/>
                </a:lnTo>
                <a:lnTo>
                  <a:pt x="42" y="2"/>
                </a:lnTo>
                <a:lnTo>
                  <a:pt x="39" y="4"/>
                </a:lnTo>
                <a:lnTo>
                  <a:pt x="36" y="5"/>
                </a:lnTo>
                <a:lnTo>
                  <a:pt x="33" y="7"/>
                </a:lnTo>
                <a:lnTo>
                  <a:pt x="32" y="8"/>
                </a:lnTo>
                <a:lnTo>
                  <a:pt x="29" y="9"/>
                </a:lnTo>
                <a:lnTo>
                  <a:pt x="27" y="12"/>
                </a:lnTo>
                <a:lnTo>
                  <a:pt x="24" y="13"/>
                </a:lnTo>
                <a:lnTo>
                  <a:pt x="21" y="15"/>
                </a:lnTo>
                <a:lnTo>
                  <a:pt x="20" y="16"/>
                </a:lnTo>
                <a:lnTo>
                  <a:pt x="18" y="18"/>
                </a:lnTo>
                <a:lnTo>
                  <a:pt x="15" y="20"/>
                </a:lnTo>
                <a:lnTo>
                  <a:pt x="13" y="23"/>
                </a:lnTo>
                <a:lnTo>
                  <a:pt x="11" y="25"/>
                </a:lnTo>
                <a:lnTo>
                  <a:pt x="9" y="28"/>
                </a:lnTo>
                <a:lnTo>
                  <a:pt x="9" y="30"/>
                </a:lnTo>
                <a:lnTo>
                  <a:pt x="7" y="34"/>
                </a:lnTo>
                <a:lnTo>
                  <a:pt x="6" y="35"/>
                </a:lnTo>
                <a:lnTo>
                  <a:pt x="6" y="39"/>
                </a:lnTo>
                <a:lnTo>
                  <a:pt x="4" y="41"/>
                </a:lnTo>
                <a:lnTo>
                  <a:pt x="3" y="43"/>
                </a:lnTo>
                <a:lnTo>
                  <a:pt x="2" y="47"/>
                </a:lnTo>
                <a:lnTo>
                  <a:pt x="2" y="50"/>
                </a:lnTo>
                <a:lnTo>
                  <a:pt x="0" y="53"/>
                </a:lnTo>
                <a:lnTo>
                  <a:pt x="0" y="56"/>
                </a:lnTo>
                <a:lnTo>
                  <a:pt x="0" y="60"/>
                </a:lnTo>
                <a:lnTo>
                  <a:pt x="0" y="63"/>
                </a:lnTo>
                <a:lnTo>
                  <a:pt x="0" y="65"/>
                </a:lnTo>
                <a:lnTo>
                  <a:pt x="1" y="68"/>
                </a:lnTo>
                <a:lnTo>
                  <a:pt x="2" y="70"/>
                </a:lnTo>
                <a:lnTo>
                  <a:pt x="2" y="74"/>
                </a:lnTo>
                <a:lnTo>
                  <a:pt x="4" y="76"/>
                </a:lnTo>
                <a:lnTo>
                  <a:pt x="4" y="79"/>
                </a:lnTo>
                <a:lnTo>
                  <a:pt x="6" y="82"/>
                </a:lnTo>
                <a:lnTo>
                  <a:pt x="6" y="85"/>
                </a:lnTo>
                <a:lnTo>
                  <a:pt x="7" y="88"/>
                </a:lnTo>
                <a:lnTo>
                  <a:pt x="9" y="90"/>
                </a:lnTo>
                <a:lnTo>
                  <a:pt x="10" y="92"/>
                </a:lnTo>
                <a:lnTo>
                  <a:pt x="13" y="95"/>
                </a:lnTo>
                <a:lnTo>
                  <a:pt x="13" y="97"/>
                </a:lnTo>
                <a:lnTo>
                  <a:pt x="16" y="99"/>
                </a:lnTo>
                <a:lnTo>
                  <a:pt x="18" y="102"/>
                </a:lnTo>
                <a:lnTo>
                  <a:pt x="20" y="103"/>
                </a:lnTo>
                <a:lnTo>
                  <a:pt x="21" y="107"/>
                </a:lnTo>
                <a:lnTo>
                  <a:pt x="25" y="108"/>
                </a:lnTo>
                <a:lnTo>
                  <a:pt x="27" y="110"/>
                </a:lnTo>
                <a:lnTo>
                  <a:pt x="29" y="110"/>
                </a:lnTo>
                <a:lnTo>
                  <a:pt x="33" y="112"/>
                </a:lnTo>
                <a:lnTo>
                  <a:pt x="34" y="114"/>
                </a:lnTo>
                <a:lnTo>
                  <a:pt x="37" y="115"/>
                </a:lnTo>
                <a:lnTo>
                  <a:pt x="40" y="116"/>
                </a:lnTo>
                <a:lnTo>
                  <a:pt x="42" y="116"/>
                </a:lnTo>
                <a:lnTo>
                  <a:pt x="46" y="117"/>
                </a:lnTo>
                <a:lnTo>
                  <a:pt x="48" y="118"/>
                </a:lnTo>
                <a:lnTo>
                  <a:pt x="53" y="119"/>
                </a:lnTo>
                <a:lnTo>
                  <a:pt x="56" y="119"/>
                </a:lnTo>
                <a:lnTo>
                  <a:pt x="58" y="119"/>
                </a:lnTo>
                <a:lnTo>
                  <a:pt x="61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0" name="Freeform 38">
            <a:extLst>
              <a:ext uri="{FF2B5EF4-FFF2-40B4-BE49-F238E27FC236}">
                <a16:creationId xmlns:a16="http://schemas.microsoft.com/office/drawing/2014/main" id="{21DA6457-F813-4DAD-B5D1-1D3117F2A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001963"/>
            <a:ext cx="65088" cy="30162"/>
          </a:xfrm>
          <a:custGeom>
            <a:avLst/>
            <a:gdLst>
              <a:gd name="T0" fmla="*/ 2 w 46"/>
              <a:gd name="T1" fmla="*/ 14 h 21"/>
              <a:gd name="T2" fmla="*/ 6 w 46"/>
              <a:gd name="T3" fmla="*/ 14 h 21"/>
              <a:gd name="T4" fmla="*/ 9 w 46"/>
              <a:gd name="T5" fmla="*/ 14 h 21"/>
              <a:gd name="T6" fmla="*/ 11 w 46"/>
              <a:gd name="T7" fmla="*/ 14 h 21"/>
              <a:gd name="T8" fmla="*/ 14 w 46"/>
              <a:gd name="T9" fmla="*/ 14 h 21"/>
              <a:gd name="T10" fmla="*/ 17 w 46"/>
              <a:gd name="T11" fmla="*/ 13 h 21"/>
              <a:gd name="T12" fmla="*/ 20 w 46"/>
              <a:gd name="T13" fmla="*/ 12 h 21"/>
              <a:gd name="T14" fmla="*/ 23 w 46"/>
              <a:gd name="T15" fmla="*/ 11 h 21"/>
              <a:gd name="T16" fmla="*/ 25 w 46"/>
              <a:gd name="T17" fmla="*/ 10 h 21"/>
              <a:gd name="T18" fmla="*/ 28 w 46"/>
              <a:gd name="T19" fmla="*/ 8 h 21"/>
              <a:gd name="T20" fmla="*/ 30 w 46"/>
              <a:gd name="T21" fmla="*/ 8 h 21"/>
              <a:gd name="T22" fmla="*/ 32 w 46"/>
              <a:gd name="T23" fmla="*/ 6 h 21"/>
              <a:gd name="T24" fmla="*/ 35 w 46"/>
              <a:gd name="T25" fmla="*/ 5 h 21"/>
              <a:gd name="T26" fmla="*/ 38 w 46"/>
              <a:gd name="T27" fmla="*/ 2 h 21"/>
              <a:gd name="T28" fmla="*/ 40 w 46"/>
              <a:gd name="T29" fmla="*/ 0 h 21"/>
              <a:gd name="T30" fmla="*/ 42 w 46"/>
              <a:gd name="T31" fmla="*/ 0 h 21"/>
              <a:gd name="T32" fmla="*/ 46 w 46"/>
              <a:gd name="T33" fmla="*/ 5 h 21"/>
              <a:gd name="T34" fmla="*/ 44 w 46"/>
              <a:gd name="T35" fmla="*/ 7 h 21"/>
              <a:gd name="T36" fmla="*/ 42 w 46"/>
              <a:gd name="T37" fmla="*/ 8 h 21"/>
              <a:gd name="T38" fmla="*/ 39 w 46"/>
              <a:gd name="T39" fmla="*/ 10 h 21"/>
              <a:gd name="T40" fmla="*/ 36 w 46"/>
              <a:gd name="T41" fmla="*/ 11 h 21"/>
              <a:gd name="T42" fmla="*/ 34 w 46"/>
              <a:gd name="T43" fmla="*/ 13 h 21"/>
              <a:gd name="T44" fmla="*/ 30 w 46"/>
              <a:gd name="T45" fmla="*/ 14 h 21"/>
              <a:gd name="T46" fmla="*/ 28 w 46"/>
              <a:gd name="T47" fmla="*/ 15 h 21"/>
              <a:gd name="T48" fmla="*/ 25 w 46"/>
              <a:gd name="T49" fmla="*/ 16 h 21"/>
              <a:gd name="T50" fmla="*/ 23 w 46"/>
              <a:gd name="T51" fmla="*/ 17 h 21"/>
              <a:gd name="T52" fmla="*/ 19 w 46"/>
              <a:gd name="T53" fmla="*/ 19 h 21"/>
              <a:gd name="T54" fmla="*/ 16 w 46"/>
              <a:gd name="T55" fmla="*/ 21 h 21"/>
              <a:gd name="T56" fmla="*/ 13 w 46"/>
              <a:gd name="T57" fmla="*/ 21 h 21"/>
              <a:gd name="T58" fmla="*/ 9 w 46"/>
              <a:gd name="T59" fmla="*/ 21 h 21"/>
              <a:gd name="T60" fmla="*/ 6 w 46"/>
              <a:gd name="T61" fmla="*/ 21 h 21"/>
              <a:gd name="T62" fmla="*/ 2 w 46"/>
              <a:gd name="T63" fmla="*/ 21 h 21"/>
              <a:gd name="T64" fmla="*/ 0 w 46"/>
              <a:gd name="T65" fmla="*/ 21 h 21"/>
              <a:gd name="T66" fmla="*/ 0 w 46"/>
              <a:gd name="T67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1">
                <a:moveTo>
                  <a:pt x="2" y="14"/>
                </a:move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7" y="13"/>
                </a:lnTo>
                <a:lnTo>
                  <a:pt x="20" y="12"/>
                </a:lnTo>
                <a:lnTo>
                  <a:pt x="23" y="11"/>
                </a:lnTo>
                <a:lnTo>
                  <a:pt x="25" y="10"/>
                </a:lnTo>
                <a:lnTo>
                  <a:pt x="28" y="8"/>
                </a:lnTo>
                <a:lnTo>
                  <a:pt x="30" y="8"/>
                </a:lnTo>
                <a:lnTo>
                  <a:pt x="32" y="6"/>
                </a:lnTo>
                <a:lnTo>
                  <a:pt x="35" y="5"/>
                </a:lnTo>
                <a:lnTo>
                  <a:pt x="38" y="2"/>
                </a:lnTo>
                <a:lnTo>
                  <a:pt x="40" y="0"/>
                </a:lnTo>
                <a:lnTo>
                  <a:pt x="42" y="0"/>
                </a:lnTo>
                <a:lnTo>
                  <a:pt x="46" y="5"/>
                </a:lnTo>
                <a:lnTo>
                  <a:pt x="44" y="7"/>
                </a:lnTo>
                <a:lnTo>
                  <a:pt x="42" y="8"/>
                </a:lnTo>
                <a:lnTo>
                  <a:pt x="39" y="10"/>
                </a:lnTo>
                <a:lnTo>
                  <a:pt x="36" y="11"/>
                </a:lnTo>
                <a:lnTo>
                  <a:pt x="34" y="13"/>
                </a:lnTo>
                <a:lnTo>
                  <a:pt x="30" y="14"/>
                </a:lnTo>
                <a:lnTo>
                  <a:pt x="28" y="15"/>
                </a:lnTo>
                <a:lnTo>
                  <a:pt x="25" y="16"/>
                </a:lnTo>
                <a:lnTo>
                  <a:pt x="23" y="17"/>
                </a:lnTo>
                <a:lnTo>
                  <a:pt x="19" y="19"/>
                </a:lnTo>
                <a:lnTo>
                  <a:pt x="16" y="21"/>
                </a:lnTo>
                <a:lnTo>
                  <a:pt x="13" y="21"/>
                </a:lnTo>
                <a:lnTo>
                  <a:pt x="9" y="21"/>
                </a:lnTo>
                <a:lnTo>
                  <a:pt x="6" y="21"/>
                </a:lnTo>
                <a:lnTo>
                  <a:pt x="2" y="21"/>
                </a:lnTo>
                <a:lnTo>
                  <a:pt x="0" y="21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1" name="Freeform 39">
            <a:extLst>
              <a:ext uri="{FF2B5EF4-FFF2-40B4-BE49-F238E27FC236}">
                <a16:creationId xmlns:a16="http://schemas.microsoft.com/office/drawing/2014/main" id="{C8C4E835-E1DE-42B1-A5A8-0CD0749E8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2946400"/>
            <a:ext cx="34925" cy="61913"/>
          </a:xfrm>
          <a:custGeom>
            <a:avLst/>
            <a:gdLst>
              <a:gd name="T0" fmla="*/ 2 w 24"/>
              <a:gd name="T1" fmla="*/ 37 h 45"/>
              <a:gd name="T2" fmla="*/ 3 w 24"/>
              <a:gd name="T3" fmla="*/ 35 h 45"/>
              <a:gd name="T4" fmla="*/ 6 w 24"/>
              <a:gd name="T5" fmla="*/ 33 h 45"/>
              <a:gd name="T6" fmla="*/ 7 w 24"/>
              <a:gd name="T7" fmla="*/ 30 h 45"/>
              <a:gd name="T8" fmla="*/ 8 w 24"/>
              <a:gd name="T9" fmla="*/ 28 h 45"/>
              <a:gd name="T10" fmla="*/ 9 w 24"/>
              <a:gd name="T11" fmla="*/ 26 h 45"/>
              <a:gd name="T12" fmla="*/ 11 w 24"/>
              <a:gd name="T13" fmla="*/ 24 h 45"/>
              <a:gd name="T14" fmla="*/ 11 w 24"/>
              <a:gd name="T15" fmla="*/ 21 h 45"/>
              <a:gd name="T16" fmla="*/ 12 w 24"/>
              <a:gd name="T17" fmla="*/ 19 h 45"/>
              <a:gd name="T18" fmla="*/ 15 w 24"/>
              <a:gd name="T19" fmla="*/ 15 h 45"/>
              <a:gd name="T20" fmla="*/ 15 w 24"/>
              <a:gd name="T21" fmla="*/ 13 h 45"/>
              <a:gd name="T22" fmla="*/ 16 w 24"/>
              <a:gd name="T23" fmla="*/ 10 h 45"/>
              <a:gd name="T24" fmla="*/ 16 w 24"/>
              <a:gd name="T25" fmla="*/ 7 h 45"/>
              <a:gd name="T26" fmla="*/ 17 w 24"/>
              <a:gd name="T27" fmla="*/ 5 h 45"/>
              <a:gd name="T28" fmla="*/ 17 w 24"/>
              <a:gd name="T29" fmla="*/ 2 h 45"/>
              <a:gd name="T30" fmla="*/ 17 w 24"/>
              <a:gd name="T31" fmla="*/ 0 h 45"/>
              <a:gd name="T32" fmla="*/ 24 w 24"/>
              <a:gd name="T33" fmla="*/ 0 h 45"/>
              <a:gd name="T34" fmla="*/ 24 w 24"/>
              <a:gd name="T35" fmla="*/ 2 h 45"/>
              <a:gd name="T36" fmla="*/ 24 w 24"/>
              <a:gd name="T37" fmla="*/ 5 h 45"/>
              <a:gd name="T38" fmla="*/ 24 w 24"/>
              <a:gd name="T39" fmla="*/ 8 h 45"/>
              <a:gd name="T40" fmla="*/ 23 w 24"/>
              <a:gd name="T41" fmla="*/ 11 h 45"/>
              <a:gd name="T42" fmla="*/ 23 w 24"/>
              <a:gd name="T43" fmla="*/ 14 h 45"/>
              <a:gd name="T44" fmla="*/ 21 w 24"/>
              <a:gd name="T45" fmla="*/ 18 h 45"/>
              <a:gd name="T46" fmla="*/ 20 w 24"/>
              <a:gd name="T47" fmla="*/ 21 h 45"/>
              <a:gd name="T48" fmla="*/ 19 w 24"/>
              <a:gd name="T49" fmla="*/ 24 h 45"/>
              <a:gd name="T50" fmla="*/ 17 w 24"/>
              <a:gd name="T51" fmla="*/ 26 h 45"/>
              <a:gd name="T52" fmla="*/ 15 w 24"/>
              <a:gd name="T53" fmla="*/ 29 h 45"/>
              <a:gd name="T54" fmla="*/ 14 w 24"/>
              <a:gd name="T55" fmla="*/ 31 h 45"/>
              <a:gd name="T56" fmla="*/ 12 w 24"/>
              <a:gd name="T57" fmla="*/ 34 h 45"/>
              <a:gd name="T58" fmla="*/ 10 w 24"/>
              <a:gd name="T59" fmla="*/ 36 h 45"/>
              <a:gd name="T60" fmla="*/ 8 w 24"/>
              <a:gd name="T61" fmla="*/ 40 h 45"/>
              <a:gd name="T62" fmla="*/ 7 w 24"/>
              <a:gd name="T63" fmla="*/ 41 h 45"/>
              <a:gd name="T64" fmla="*/ 4 w 24"/>
              <a:gd name="T65" fmla="*/ 45 h 45"/>
              <a:gd name="T66" fmla="*/ 0 w 24"/>
              <a:gd name="T67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" h="45">
                <a:moveTo>
                  <a:pt x="2" y="37"/>
                </a:moveTo>
                <a:lnTo>
                  <a:pt x="3" y="35"/>
                </a:lnTo>
                <a:lnTo>
                  <a:pt x="6" y="33"/>
                </a:lnTo>
                <a:lnTo>
                  <a:pt x="7" y="30"/>
                </a:lnTo>
                <a:lnTo>
                  <a:pt x="8" y="28"/>
                </a:lnTo>
                <a:lnTo>
                  <a:pt x="9" y="26"/>
                </a:lnTo>
                <a:lnTo>
                  <a:pt x="11" y="24"/>
                </a:lnTo>
                <a:lnTo>
                  <a:pt x="11" y="21"/>
                </a:lnTo>
                <a:lnTo>
                  <a:pt x="12" y="19"/>
                </a:lnTo>
                <a:lnTo>
                  <a:pt x="15" y="15"/>
                </a:lnTo>
                <a:lnTo>
                  <a:pt x="15" y="13"/>
                </a:lnTo>
                <a:lnTo>
                  <a:pt x="16" y="10"/>
                </a:lnTo>
                <a:lnTo>
                  <a:pt x="16" y="7"/>
                </a:lnTo>
                <a:lnTo>
                  <a:pt x="17" y="5"/>
                </a:lnTo>
                <a:lnTo>
                  <a:pt x="17" y="2"/>
                </a:lnTo>
                <a:lnTo>
                  <a:pt x="17" y="0"/>
                </a:lnTo>
                <a:lnTo>
                  <a:pt x="24" y="0"/>
                </a:lnTo>
                <a:lnTo>
                  <a:pt x="24" y="2"/>
                </a:lnTo>
                <a:lnTo>
                  <a:pt x="24" y="5"/>
                </a:lnTo>
                <a:lnTo>
                  <a:pt x="24" y="8"/>
                </a:lnTo>
                <a:lnTo>
                  <a:pt x="23" y="11"/>
                </a:lnTo>
                <a:lnTo>
                  <a:pt x="23" y="14"/>
                </a:lnTo>
                <a:lnTo>
                  <a:pt x="21" y="18"/>
                </a:lnTo>
                <a:lnTo>
                  <a:pt x="20" y="21"/>
                </a:lnTo>
                <a:lnTo>
                  <a:pt x="19" y="24"/>
                </a:lnTo>
                <a:lnTo>
                  <a:pt x="17" y="26"/>
                </a:lnTo>
                <a:lnTo>
                  <a:pt x="15" y="29"/>
                </a:lnTo>
                <a:lnTo>
                  <a:pt x="14" y="31"/>
                </a:lnTo>
                <a:lnTo>
                  <a:pt x="12" y="34"/>
                </a:lnTo>
                <a:lnTo>
                  <a:pt x="10" y="36"/>
                </a:lnTo>
                <a:lnTo>
                  <a:pt x="8" y="40"/>
                </a:lnTo>
                <a:lnTo>
                  <a:pt x="7" y="41"/>
                </a:lnTo>
                <a:lnTo>
                  <a:pt x="4" y="45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2" name="Freeform 40">
            <a:extLst>
              <a:ext uri="{FF2B5EF4-FFF2-40B4-BE49-F238E27FC236}">
                <a16:creationId xmlns:a16="http://schemas.microsoft.com/office/drawing/2014/main" id="{8B780796-AED6-45AC-AC7C-C0A25AD4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2881313"/>
            <a:ext cx="31750" cy="65087"/>
          </a:xfrm>
          <a:custGeom>
            <a:avLst/>
            <a:gdLst>
              <a:gd name="T0" fmla="*/ 15 w 22"/>
              <a:gd name="T1" fmla="*/ 42 h 46"/>
              <a:gd name="T2" fmla="*/ 15 w 22"/>
              <a:gd name="T3" fmla="*/ 39 h 46"/>
              <a:gd name="T4" fmla="*/ 14 w 22"/>
              <a:gd name="T5" fmla="*/ 37 h 46"/>
              <a:gd name="T6" fmla="*/ 14 w 22"/>
              <a:gd name="T7" fmla="*/ 33 h 46"/>
              <a:gd name="T8" fmla="*/ 14 w 22"/>
              <a:gd name="T9" fmla="*/ 31 h 46"/>
              <a:gd name="T10" fmla="*/ 13 w 22"/>
              <a:gd name="T11" fmla="*/ 28 h 46"/>
              <a:gd name="T12" fmla="*/ 12 w 22"/>
              <a:gd name="T13" fmla="*/ 25 h 46"/>
              <a:gd name="T14" fmla="*/ 10 w 22"/>
              <a:gd name="T15" fmla="*/ 23 h 46"/>
              <a:gd name="T16" fmla="*/ 9 w 22"/>
              <a:gd name="T17" fmla="*/ 21 h 46"/>
              <a:gd name="T18" fmla="*/ 9 w 22"/>
              <a:gd name="T19" fmla="*/ 18 h 46"/>
              <a:gd name="T20" fmla="*/ 7 w 22"/>
              <a:gd name="T21" fmla="*/ 15 h 46"/>
              <a:gd name="T22" fmla="*/ 5 w 22"/>
              <a:gd name="T23" fmla="*/ 13 h 46"/>
              <a:gd name="T24" fmla="*/ 4 w 22"/>
              <a:gd name="T25" fmla="*/ 11 h 46"/>
              <a:gd name="T26" fmla="*/ 4 w 22"/>
              <a:gd name="T27" fmla="*/ 9 h 46"/>
              <a:gd name="T28" fmla="*/ 1 w 22"/>
              <a:gd name="T29" fmla="*/ 7 h 46"/>
              <a:gd name="T30" fmla="*/ 0 w 22"/>
              <a:gd name="T31" fmla="*/ 4 h 46"/>
              <a:gd name="T32" fmla="*/ 4 w 22"/>
              <a:gd name="T33" fmla="*/ 0 h 46"/>
              <a:gd name="T34" fmla="*/ 6 w 22"/>
              <a:gd name="T35" fmla="*/ 2 h 46"/>
              <a:gd name="T36" fmla="*/ 8 w 22"/>
              <a:gd name="T37" fmla="*/ 4 h 46"/>
              <a:gd name="T38" fmla="*/ 9 w 22"/>
              <a:gd name="T39" fmla="*/ 7 h 46"/>
              <a:gd name="T40" fmla="*/ 11 w 22"/>
              <a:gd name="T41" fmla="*/ 9 h 46"/>
              <a:gd name="T42" fmla="*/ 13 w 22"/>
              <a:gd name="T43" fmla="*/ 12 h 46"/>
              <a:gd name="T44" fmla="*/ 14 w 22"/>
              <a:gd name="T45" fmla="*/ 15 h 46"/>
              <a:gd name="T46" fmla="*/ 17 w 22"/>
              <a:gd name="T47" fmla="*/ 18 h 46"/>
              <a:gd name="T48" fmla="*/ 17 w 22"/>
              <a:gd name="T49" fmla="*/ 20 h 46"/>
              <a:gd name="T50" fmla="*/ 19 w 22"/>
              <a:gd name="T51" fmla="*/ 23 h 46"/>
              <a:gd name="T52" fmla="*/ 20 w 22"/>
              <a:gd name="T53" fmla="*/ 26 h 46"/>
              <a:gd name="T54" fmla="*/ 21 w 22"/>
              <a:gd name="T55" fmla="*/ 29 h 46"/>
              <a:gd name="T56" fmla="*/ 22 w 22"/>
              <a:gd name="T57" fmla="*/ 32 h 46"/>
              <a:gd name="T58" fmla="*/ 22 w 22"/>
              <a:gd name="T59" fmla="*/ 35 h 46"/>
              <a:gd name="T60" fmla="*/ 22 w 22"/>
              <a:gd name="T61" fmla="*/ 38 h 46"/>
              <a:gd name="T62" fmla="*/ 22 w 22"/>
              <a:gd name="T63" fmla="*/ 42 h 46"/>
              <a:gd name="T64" fmla="*/ 22 w 22"/>
              <a:gd name="T65" fmla="*/ 46 h 46"/>
              <a:gd name="T66" fmla="*/ 15 w 22"/>
              <a:gd name="T6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" h="46">
                <a:moveTo>
                  <a:pt x="15" y="42"/>
                </a:moveTo>
                <a:lnTo>
                  <a:pt x="15" y="39"/>
                </a:lnTo>
                <a:lnTo>
                  <a:pt x="14" y="37"/>
                </a:lnTo>
                <a:lnTo>
                  <a:pt x="14" y="33"/>
                </a:lnTo>
                <a:lnTo>
                  <a:pt x="14" y="31"/>
                </a:lnTo>
                <a:lnTo>
                  <a:pt x="13" y="28"/>
                </a:lnTo>
                <a:lnTo>
                  <a:pt x="12" y="25"/>
                </a:lnTo>
                <a:lnTo>
                  <a:pt x="10" y="23"/>
                </a:lnTo>
                <a:lnTo>
                  <a:pt x="9" y="21"/>
                </a:lnTo>
                <a:lnTo>
                  <a:pt x="9" y="18"/>
                </a:lnTo>
                <a:lnTo>
                  <a:pt x="7" y="15"/>
                </a:lnTo>
                <a:lnTo>
                  <a:pt x="5" y="13"/>
                </a:lnTo>
                <a:lnTo>
                  <a:pt x="4" y="11"/>
                </a:lnTo>
                <a:lnTo>
                  <a:pt x="4" y="9"/>
                </a:lnTo>
                <a:lnTo>
                  <a:pt x="1" y="7"/>
                </a:lnTo>
                <a:lnTo>
                  <a:pt x="0" y="4"/>
                </a:lnTo>
                <a:lnTo>
                  <a:pt x="4" y="0"/>
                </a:lnTo>
                <a:lnTo>
                  <a:pt x="6" y="2"/>
                </a:lnTo>
                <a:lnTo>
                  <a:pt x="8" y="4"/>
                </a:lnTo>
                <a:lnTo>
                  <a:pt x="9" y="7"/>
                </a:lnTo>
                <a:lnTo>
                  <a:pt x="11" y="9"/>
                </a:lnTo>
                <a:lnTo>
                  <a:pt x="13" y="12"/>
                </a:lnTo>
                <a:lnTo>
                  <a:pt x="14" y="15"/>
                </a:lnTo>
                <a:lnTo>
                  <a:pt x="17" y="18"/>
                </a:lnTo>
                <a:lnTo>
                  <a:pt x="17" y="20"/>
                </a:lnTo>
                <a:lnTo>
                  <a:pt x="19" y="23"/>
                </a:lnTo>
                <a:lnTo>
                  <a:pt x="20" y="26"/>
                </a:lnTo>
                <a:lnTo>
                  <a:pt x="21" y="29"/>
                </a:lnTo>
                <a:lnTo>
                  <a:pt x="22" y="32"/>
                </a:lnTo>
                <a:lnTo>
                  <a:pt x="22" y="35"/>
                </a:lnTo>
                <a:lnTo>
                  <a:pt x="22" y="38"/>
                </a:lnTo>
                <a:lnTo>
                  <a:pt x="22" y="42"/>
                </a:lnTo>
                <a:lnTo>
                  <a:pt x="22" y="46"/>
                </a:lnTo>
                <a:lnTo>
                  <a:pt x="15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3" name="Freeform 41">
            <a:extLst>
              <a:ext uri="{FF2B5EF4-FFF2-40B4-BE49-F238E27FC236}">
                <a16:creationId xmlns:a16="http://schemas.microsoft.com/office/drawing/2014/main" id="{B6E5558D-C7C5-4F94-9778-083391B5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2881313"/>
            <a:ext cx="4763" cy="317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4" name="Freeform 42">
            <a:extLst>
              <a:ext uri="{FF2B5EF4-FFF2-40B4-BE49-F238E27FC236}">
                <a16:creationId xmlns:a16="http://schemas.microsoft.com/office/drawing/2014/main" id="{69F76613-9E9C-4E10-9453-FAC5ADC3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852738"/>
            <a:ext cx="65088" cy="34925"/>
          </a:xfrm>
          <a:custGeom>
            <a:avLst/>
            <a:gdLst>
              <a:gd name="T0" fmla="*/ 40 w 46"/>
              <a:gd name="T1" fmla="*/ 23 h 24"/>
              <a:gd name="T2" fmla="*/ 37 w 46"/>
              <a:gd name="T3" fmla="*/ 20 h 24"/>
              <a:gd name="T4" fmla="*/ 35 w 46"/>
              <a:gd name="T5" fmla="*/ 19 h 24"/>
              <a:gd name="T6" fmla="*/ 32 w 46"/>
              <a:gd name="T7" fmla="*/ 17 h 24"/>
              <a:gd name="T8" fmla="*/ 30 w 46"/>
              <a:gd name="T9" fmla="*/ 17 h 24"/>
              <a:gd name="T10" fmla="*/ 27 w 46"/>
              <a:gd name="T11" fmla="*/ 15 h 24"/>
              <a:gd name="T12" fmla="*/ 25 w 46"/>
              <a:gd name="T13" fmla="*/ 13 h 24"/>
              <a:gd name="T14" fmla="*/ 22 w 46"/>
              <a:gd name="T15" fmla="*/ 12 h 24"/>
              <a:gd name="T16" fmla="*/ 21 w 46"/>
              <a:gd name="T17" fmla="*/ 11 h 24"/>
              <a:gd name="T18" fmla="*/ 17 w 46"/>
              <a:gd name="T19" fmla="*/ 10 h 24"/>
              <a:gd name="T20" fmla="*/ 14 w 46"/>
              <a:gd name="T21" fmla="*/ 10 h 24"/>
              <a:gd name="T22" fmla="*/ 12 w 46"/>
              <a:gd name="T23" fmla="*/ 9 h 24"/>
              <a:gd name="T24" fmla="*/ 9 w 46"/>
              <a:gd name="T25" fmla="*/ 7 h 24"/>
              <a:gd name="T26" fmla="*/ 5 w 46"/>
              <a:gd name="T27" fmla="*/ 7 h 24"/>
              <a:gd name="T28" fmla="*/ 2 w 46"/>
              <a:gd name="T29" fmla="*/ 6 h 24"/>
              <a:gd name="T30" fmla="*/ 0 w 46"/>
              <a:gd name="T31" fmla="*/ 6 h 24"/>
              <a:gd name="T32" fmla="*/ 0 w 46"/>
              <a:gd name="T33" fmla="*/ 0 h 24"/>
              <a:gd name="T34" fmla="*/ 4 w 46"/>
              <a:gd name="T35" fmla="*/ 0 h 24"/>
              <a:gd name="T36" fmla="*/ 7 w 46"/>
              <a:gd name="T37" fmla="*/ 1 h 24"/>
              <a:gd name="T38" fmla="*/ 10 w 46"/>
              <a:gd name="T39" fmla="*/ 1 h 24"/>
              <a:gd name="T40" fmla="*/ 13 w 46"/>
              <a:gd name="T41" fmla="*/ 2 h 24"/>
              <a:gd name="T42" fmla="*/ 17 w 46"/>
              <a:gd name="T43" fmla="*/ 3 h 24"/>
              <a:gd name="T44" fmla="*/ 19 w 46"/>
              <a:gd name="T45" fmla="*/ 4 h 24"/>
              <a:gd name="T46" fmla="*/ 22 w 46"/>
              <a:gd name="T47" fmla="*/ 5 h 24"/>
              <a:gd name="T48" fmla="*/ 25 w 46"/>
              <a:gd name="T49" fmla="*/ 6 h 24"/>
              <a:gd name="T50" fmla="*/ 28 w 46"/>
              <a:gd name="T51" fmla="*/ 6 h 24"/>
              <a:gd name="T52" fmla="*/ 32 w 46"/>
              <a:gd name="T53" fmla="*/ 9 h 24"/>
              <a:gd name="T54" fmla="*/ 34 w 46"/>
              <a:gd name="T55" fmla="*/ 10 h 24"/>
              <a:gd name="T56" fmla="*/ 37 w 46"/>
              <a:gd name="T57" fmla="*/ 12 h 24"/>
              <a:gd name="T58" fmla="*/ 40 w 46"/>
              <a:gd name="T59" fmla="*/ 15 h 24"/>
              <a:gd name="T60" fmla="*/ 42 w 46"/>
              <a:gd name="T61" fmla="*/ 17 h 24"/>
              <a:gd name="T62" fmla="*/ 43 w 46"/>
              <a:gd name="T63" fmla="*/ 17 h 24"/>
              <a:gd name="T64" fmla="*/ 46 w 46"/>
              <a:gd name="T65" fmla="*/ 20 h 24"/>
              <a:gd name="T66" fmla="*/ 42 w 46"/>
              <a:gd name="T6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4">
                <a:moveTo>
                  <a:pt x="40" y="23"/>
                </a:moveTo>
                <a:lnTo>
                  <a:pt x="37" y="20"/>
                </a:lnTo>
                <a:lnTo>
                  <a:pt x="35" y="19"/>
                </a:lnTo>
                <a:lnTo>
                  <a:pt x="32" y="17"/>
                </a:lnTo>
                <a:lnTo>
                  <a:pt x="30" y="17"/>
                </a:lnTo>
                <a:lnTo>
                  <a:pt x="27" y="15"/>
                </a:lnTo>
                <a:lnTo>
                  <a:pt x="25" y="13"/>
                </a:lnTo>
                <a:lnTo>
                  <a:pt x="22" y="12"/>
                </a:lnTo>
                <a:lnTo>
                  <a:pt x="21" y="11"/>
                </a:lnTo>
                <a:lnTo>
                  <a:pt x="17" y="10"/>
                </a:lnTo>
                <a:lnTo>
                  <a:pt x="14" y="10"/>
                </a:lnTo>
                <a:lnTo>
                  <a:pt x="12" y="9"/>
                </a:lnTo>
                <a:lnTo>
                  <a:pt x="9" y="7"/>
                </a:lnTo>
                <a:lnTo>
                  <a:pt x="5" y="7"/>
                </a:lnTo>
                <a:lnTo>
                  <a:pt x="2" y="6"/>
                </a:ln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lnTo>
                  <a:pt x="7" y="1"/>
                </a:lnTo>
                <a:lnTo>
                  <a:pt x="10" y="1"/>
                </a:lnTo>
                <a:lnTo>
                  <a:pt x="13" y="2"/>
                </a:lnTo>
                <a:lnTo>
                  <a:pt x="17" y="3"/>
                </a:lnTo>
                <a:lnTo>
                  <a:pt x="19" y="4"/>
                </a:lnTo>
                <a:lnTo>
                  <a:pt x="22" y="5"/>
                </a:lnTo>
                <a:lnTo>
                  <a:pt x="25" y="6"/>
                </a:lnTo>
                <a:lnTo>
                  <a:pt x="28" y="6"/>
                </a:lnTo>
                <a:lnTo>
                  <a:pt x="32" y="9"/>
                </a:lnTo>
                <a:lnTo>
                  <a:pt x="34" y="10"/>
                </a:lnTo>
                <a:lnTo>
                  <a:pt x="37" y="12"/>
                </a:lnTo>
                <a:lnTo>
                  <a:pt x="40" y="15"/>
                </a:lnTo>
                <a:lnTo>
                  <a:pt x="42" y="17"/>
                </a:lnTo>
                <a:lnTo>
                  <a:pt x="43" y="17"/>
                </a:lnTo>
                <a:lnTo>
                  <a:pt x="46" y="20"/>
                </a:lnTo>
                <a:lnTo>
                  <a:pt x="4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5" name="Freeform 43">
            <a:extLst>
              <a:ext uri="{FF2B5EF4-FFF2-40B4-BE49-F238E27FC236}">
                <a16:creationId xmlns:a16="http://schemas.microsoft.com/office/drawing/2014/main" id="{67661C83-5CBA-40AA-8687-4D4D8EE01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852738"/>
            <a:ext cx="65087" cy="33337"/>
          </a:xfrm>
          <a:custGeom>
            <a:avLst/>
            <a:gdLst>
              <a:gd name="T0" fmla="*/ 43 w 47"/>
              <a:gd name="T1" fmla="*/ 6 h 23"/>
              <a:gd name="T2" fmla="*/ 41 w 47"/>
              <a:gd name="T3" fmla="*/ 7 h 23"/>
              <a:gd name="T4" fmla="*/ 40 w 47"/>
              <a:gd name="T5" fmla="*/ 7 h 23"/>
              <a:gd name="T6" fmla="*/ 36 w 47"/>
              <a:gd name="T7" fmla="*/ 8 h 23"/>
              <a:gd name="T8" fmla="*/ 32 w 47"/>
              <a:gd name="T9" fmla="*/ 9 h 23"/>
              <a:gd name="T10" fmla="*/ 30 w 47"/>
              <a:gd name="T11" fmla="*/ 9 h 23"/>
              <a:gd name="T12" fmla="*/ 27 w 47"/>
              <a:gd name="T13" fmla="*/ 10 h 23"/>
              <a:gd name="T14" fmla="*/ 25 w 47"/>
              <a:gd name="T15" fmla="*/ 11 h 23"/>
              <a:gd name="T16" fmla="*/ 22 w 47"/>
              <a:gd name="T17" fmla="*/ 12 h 23"/>
              <a:gd name="T18" fmla="*/ 19 w 47"/>
              <a:gd name="T19" fmla="*/ 13 h 23"/>
              <a:gd name="T20" fmla="*/ 17 w 47"/>
              <a:gd name="T21" fmla="*/ 15 h 23"/>
              <a:gd name="T22" fmla="*/ 16 w 47"/>
              <a:gd name="T23" fmla="*/ 17 h 23"/>
              <a:gd name="T24" fmla="*/ 12 w 47"/>
              <a:gd name="T25" fmla="*/ 17 h 23"/>
              <a:gd name="T26" fmla="*/ 10 w 47"/>
              <a:gd name="T27" fmla="*/ 19 h 23"/>
              <a:gd name="T28" fmla="*/ 8 w 47"/>
              <a:gd name="T29" fmla="*/ 22 h 23"/>
              <a:gd name="T30" fmla="*/ 6 w 47"/>
              <a:gd name="T31" fmla="*/ 23 h 23"/>
              <a:gd name="T32" fmla="*/ 0 w 47"/>
              <a:gd name="T33" fmla="*/ 17 h 23"/>
              <a:gd name="T34" fmla="*/ 4 w 47"/>
              <a:gd name="T35" fmla="*/ 17 h 23"/>
              <a:gd name="T36" fmla="*/ 5 w 47"/>
              <a:gd name="T37" fmla="*/ 15 h 23"/>
              <a:gd name="T38" fmla="*/ 9 w 47"/>
              <a:gd name="T39" fmla="*/ 13 h 23"/>
              <a:gd name="T40" fmla="*/ 11 w 47"/>
              <a:gd name="T41" fmla="*/ 11 h 23"/>
              <a:gd name="T42" fmla="*/ 13 w 47"/>
              <a:gd name="T43" fmla="*/ 9 h 23"/>
              <a:gd name="T44" fmla="*/ 17 w 47"/>
              <a:gd name="T45" fmla="*/ 7 h 23"/>
              <a:gd name="T46" fmla="*/ 18 w 47"/>
              <a:gd name="T47" fmla="*/ 6 h 23"/>
              <a:gd name="T48" fmla="*/ 22 w 47"/>
              <a:gd name="T49" fmla="*/ 5 h 23"/>
              <a:gd name="T50" fmla="*/ 25 w 47"/>
              <a:gd name="T51" fmla="*/ 4 h 23"/>
              <a:gd name="T52" fmla="*/ 28 w 47"/>
              <a:gd name="T53" fmla="*/ 2 h 23"/>
              <a:gd name="T54" fmla="*/ 31 w 47"/>
              <a:gd name="T55" fmla="*/ 2 h 23"/>
              <a:gd name="T56" fmla="*/ 35 w 47"/>
              <a:gd name="T57" fmla="*/ 1 h 23"/>
              <a:gd name="T58" fmla="*/ 39 w 47"/>
              <a:gd name="T59" fmla="*/ 1 h 23"/>
              <a:gd name="T60" fmla="*/ 41 w 47"/>
              <a:gd name="T61" fmla="*/ 1 h 23"/>
              <a:gd name="T62" fmla="*/ 43 w 47"/>
              <a:gd name="T63" fmla="*/ 0 h 23"/>
              <a:gd name="T64" fmla="*/ 47 w 47"/>
              <a:gd name="T65" fmla="*/ 0 h 23"/>
              <a:gd name="T66" fmla="*/ 47 w 47"/>
              <a:gd name="T67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" h="23">
                <a:moveTo>
                  <a:pt x="43" y="6"/>
                </a:moveTo>
                <a:lnTo>
                  <a:pt x="41" y="7"/>
                </a:lnTo>
                <a:lnTo>
                  <a:pt x="40" y="7"/>
                </a:lnTo>
                <a:lnTo>
                  <a:pt x="36" y="8"/>
                </a:lnTo>
                <a:lnTo>
                  <a:pt x="32" y="9"/>
                </a:lnTo>
                <a:lnTo>
                  <a:pt x="30" y="9"/>
                </a:lnTo>
                <a:lnTo>
                  <a:pt x="27" y="10"/>
                </a:lnTo>
                <a:lnTo>
                  <a:pt x="25" y="11"/>
                </a:lnTo>
                <a:lnTo>
                  <a:pt x="22" y="12"/>
                </a:lnTo>
                <a:lnTo>
                  <a:pt x="19" y="13"/>
                </a:lnTo>
                <a:lnTo>
                  <a:pt x="17" y="15"/>
                </a:lnTo>
                <a:lnTo>
                  <a:pt x="16" y="17"/>
                </a:lnTo>
                <a:lnTo>
                  <a:pt x="12" y="17"/>
                </a:lnTo>
                <a:lnTo>
                  <a:pt x="10" y="19"/>
                </a:lnTo>
                <a:lnTo>
                  <a:pt x="8" y="22"/>
                </a:lnTo>
                <a:lnTo>
                  <a:pt x="6" y="23"/>
                </a:lnTo>
                <a:lnTo>
                  <a:pt x="0" y="17"/>
                </a:lnTo>
                <a:lnTo>
                  <a:pt x="4" y="17"/>
                </a:lnTo>
                <a:lnTo>
                  <a:pt x="5" y="15"/>
                </a:lnTo>
                <a:lnTo>
                  <a:pt x="9" y="13"/>
                </a:lnTo>
                <a:lnTo>
                  <a:pt x="11" y="11"/>
                </a:lnTo>
                <a:lnTo>
                  <a:pt x="13" y="9"/>
                </a:lnTo>
                <a:lnTo>
                  <a:pt x="17" y="7"/>
                </a:lnTo>
                <a:lnTo>
                  <a:pt x="18" y="6"/>
                </a:lnTo>
                <a:lnTo>
                  <a:pt x="22" y="5"/>
                </a:lnTo>
                <a:lnTo>
                  <a:pt x="25" y="4"/>
                </a:lnTo>
                <a:lnTo>
                  <a:pt x="28" y="2"/>
                </a:lnTo>
                <a:lnTo>
                  <a:pt x="31" y="2"/>
                </a:lnTo>
                <a:lnTo>
                  <a:pt x="35" y="1"/>
                </a:lnTo>
                <a:lnTo>
                  <a:pt x="39" y="1"/>
                </a:lnTo>
                <a:lnTo>
                  <a:pt x="41" y="1"/>
                </a:lnTo>
                <a:lnTo>
                  <a:pt x="43" y="0"/>
                </a:lnTo>
                <a:lnTo>
                  <a:pt x="47" y="0"/>
                </a:lnTo>
                <a:lnTo>
                  <a:pt x="47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6" name="Freeform 44">
            <a:extLst>
              <a:ext uri="{FF2B5EF4-FFF2-40B4-BE49-F238E27FC236}">
                <a16:creationId xmlns:a16="http://schemas.microsoft.com/office/drawing/2014/main" id="{0DB4997D-56B1-4C61-B16E-733A4DAF3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2876550"/>
            <a:ext cx="34925" cy="66675"/>
          </a:xfrm>
          <a:custGeom>
            <a:avLst/>
            <a:gdLst>
              <a:gd name="T0" fmla="*/ 23 w 25"/>
              <a:gd name="T1" fmla="*/ 7 h 47"/>
              <a:gd name="T2" fmla="*/ 21 w 25"/>
              <a:gd name="T3" fmla="*/ 10 h 47"/>
              <a:gd name="T4" fmla="*/ 19 w 25"/>
              <a:gd name="T5" fmla="*/ 12 h 47"/>
              <a:gd name="T6" fmla="*/ 17 w 25"/>
              <a:gd name="T7" fmla="*/ 14 h 47"/>
              <a:gd name="T8" fmla="*/ 16 w 25"/>
              <a:gd name="T9" fmla="*/ 16 h 47"/>
              <a:gd name="T10" fmla="*/ 14 w 25"/>
              <a:gd name="T11" fmla="*/ 19 h 47"/>
              <a:gd name="T12" fmla="*/ 13 w 25"/>
              <a:gd name="T13" fmla="*/ 22 h 47"/>
              <a:gd name="T14" fmla="*/ 12 w 25"/>
              <a:gd name="T15" fmla="*/ 24 h 47"/>
              <a:gd name="T16" fmla="*/ 11 w 25"/>
              <a:gd name="T17" fmla="*/ 26 h 47"/>
              <a:gd name="T18" fmla="*/ 10 w 25"/>
              <a:gd name="T19" fmla="*/ 29 h 47"/>
              <a:gd name="T20" fmla="*/ 10 w 25"/>
              <a:gd name="T21" fmla="*/ 32 h 47"/>
              <a:gd name="T22" fmla="*/ 9 w 25"/>
              <a:gd name="T23" fmla="*/ 35 h 47"/>
              <a:gd name="T24" fmla="*/ 9 w 25"/>
              <a:gd name="T25" fmla="*/ 37 h 47"/>
              <a:gd name="T26" fmla="*/ 8 w 25"/>
              <a:gd name="T27" fmla="*/ 40 h 47"/>
              <a:gd name="T28" fmla="*/ 7 w 25"/>
              <a:gd name="T29" fmla="*/ 43 h 47"/>
              <a:gd name="T30" fmla="*/ 7 w 25"/>
              <a:gd name="T31" fmla="*/ 47 h 47"/>
              <a:gd name="T32" fmla="*/ 0 w 25"/>
              <a:gd name="T33" fmla="*/ 47 h 47"/>
              <a:gd name="T34" fmla="*/ 0 w 25"/>
              <a:gd name="T35" fmla="*/ 43 h 47"/>
              <a:gd name="T36" fmla="*/ 0 w 25"/>
              <a:gd name="T37" fmla="*/ 40 h 47"/>
              <a:gd name="T38" fmla="*/ 2 w 25"/>
              <a:gd name="T39" fmla="*/ 36 h 47"/>
              <a:gd name="T40" fmla="*/ 2 w 25"/>
              <a:gd name="T41" fmla="*/ 34 h 47"/>
              <a:gd name="T42" fmla="*/ 3 w 25"/>
              <a:gd name="T43" fmla="*/ 29 h 47"/>
              <a:gd name="T44" fmla="*/ 3 w 25"/>
              <a:gd name="T45" fmla="*/ 28 h 47"/>
              <a:gd name="T46" fmla="*/ 5 w 25"/>
              <a:gd name="T47" fmla="*/ 24 h 47"/>
              <a:gd name="T48" fmla="*/ 6 w 25"/>
              <a:gd name="T49" fmla="*/ 21 h 47"/>
              <a:gd name="T50" fmla="*/ 7 w 25"/>
              <a:gd name="T51" fmla="*/ 18 h 47"/>
              <a:gd name="T52" fmla="*/ 9 w 25"/>
              <a:gd name="T53" fmla="*/ 15 h 47"/>
              <a:gd name="T54" fmla="*/ 10 w 25"/>
              <a:gd name="T55" fmla="*/ 12 h 47"/>
              <a:gd name="T56" fmla="*/ 12 w 25"/>
              <a:gd name="T57" fmla="*/ 10 h 47"/>
              <a:gd name="T58" fmla="*/ 14 w 25"/>
              <a:gd name="T59" fmla="*/ 7 h 47"/>
              <a:gd name="T60" fmla="*/ 16 w 25"/>
              <a:gd name="T61" fmla="*/ 5 h 47"/>
              <a:gd name="T62" fmla="*/ 17 w 25"/>
              <a:gd name="T63" fmla="*/ 3 h 47"/>
              <a:gd name="T64" fmla="*/ 19 w 25"/>
              <a:gd name="T65" fmla="*/ 0 h 47"/>
              <a:gd name="T66" fmla="*/ 25 w 25"/>
              <a:gd name="T67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" h="47">
                <a:moveTo>
                  <a:pt x="23" y="7"/>
                </a:moveTo>
                <a:lnTo>
                  <a:pt x="21" y="10"/>
                </a:lnTo>
                <a:lnTo>
                  <a:pt x="19" y="12"/>
                </a:lnTo>
                <a:lnTo>
                  <a:pt x="17" y="14"/>
                </a:lnTo>
                <a:lnTo>
                  <a:pt x="16" y="16"/>
                </a:lnTo>
                <a:lnTo>
                  <a:pt x="14" y="19"/>
                </a:lnTo>
                <a:lnTo>
                  <a:pt x="13" y="22"/>
                </a:lnTo>
                <a:lnTo>
                  <a:pt x="12" y="24"/>
                </a:lnTo>
                <a:lnTo>
                  <a:pt x="11" y="26"/>
                </a:lnTo>
                <a:lnTo>
                  <a:pt x="10" y="29"/>
                </a:lnTo>
                <a:lnTo>
                  <a:pt x="10" y="32"/>
                </a:lnTo>
                <a:lnTo>
                  <a:pt x="9" y="35"/>
                </a:lnTo>
                <a:lnTo>
                  <a:pt x="9" y="37"/>
                </a:lnTo>
                <a:lnTo>
                  <a:pt x="8" y="40"/>
                </a:lnTo>
                <a:lnTo>
                  <a:pt x="7" y="43"/>
                </a:lnTo>
                <a:lnTo>
                  <a:pt x="7" y="47"/>
                </a:lnTo>
                <a:lnTo>
                  <a:pt x="0" y="47"/>
                </a:lnTo>
                <a:lnTo>
                  <a:pt x="0" y="43"/>
                </a:lnTo>
                <a:lnTo>
                  <a:pt x="0" y="40"/>
                </a:lnTo>
                <a:lnTo>
                  <a:pt x="2" y="36"/>
                </a:lnTo>
                <a:lnTo>
                  <a:pt x="2" y="34"/>
                </a:lnTo>
                <a:lnTo>
                  <a:pt x="3" y="29"/>
                </a:lnTo>
                <a:lnTo>
                  <a:pt x="3" y="28"/>
                </a:lnTo>
                <a:lnTo>
                  <a:pt x="5" y="24"/>
                </a:lnTo>
                <a:lnTo>
                  <a:pt x="6" y="21"/>
                </a:lnTo>
                <a:lnTo>
                  <a:pt x="7" y="18"/>
                </a:lnTo>
                <a:lnTo>
                  <a:pt x="9" y="15"/>
                </a:lnTo>
                <a:lnTo>
                  <a:pt x="10" y="12"/>
                </a:lnTo>
                <a:lnTo>
                  <a:pt x="12" y="10"/>
                </a:lnTo>
                <a:lnTo>
                  <a:pt x="14" y="7"/>
                </a:lnTo>
                <a:lnTo>
                  <a:pt x="16" y="5"/>
                </a:lnTo>
                <a:lnTo>
                  <a:pt x="17" y="3"/>
                </a:lnTo>
                <a:lnTo>
                  <a:pt x="19" y="0"/>
                </a:lnTo>
                <a:lnTo>
                  <a:pt x="2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7" name="Freeform 45">
            <a:extLst>
              <a:ext uri="{FF2B5EF4-FFF2-40B4-BE49-F238E27FC236}">
                <a16:creationId xmlns:a16="http://schemas.microsoft.com/office/drawing/2014/main" id="{A5E683C4-F798-43F0-839D-A53C8F00C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2943225"/>
            <a:ext cx="31750" cy="60325"/>
          </a:xfrm>
          <a:custGeom>
            <a:avLst/>
            <a:gdLst>
              <a:gd name="T0" fmla="*/ 7 w 23"/>
              <a:gd name="T1" fmla="*/ 2 h 43"/>
              <a:gd name="T2" fmla="*/ 8 w 23"/>
              <a:gd name="T3" fmla="*/ 5 h 43"/>
              <a:gd name="T4" fmla="*/ 9 w 23"/>
              <a:gd name="T5" fmla="*/ 7 h 43"/>
              <a:gd name="T6" fmla="*/ 9 w 23"/>
              <a:gd name="T7" fmla="*/ 10 h 43"/>
              <a:gd name="T8" fmla="*/ 9 w 23"/>
              <a:gd name="T9" fmla="*/ 13 h 43"/>
              <a:gd name="T10" fmla="*/ 10 w 23"/>
              <a:gd name="T11" fmla="*/ 15 h 43"/>
              <a:gd name="T12" fmla="*/ 10 w 23"/>
              <a:gd name="T13" fmla="*/ 18 h 43"/>
              <a:gd name="T14" fmla="*/ 11 w 23"/>
              <a:gd name="T15" fmla="*/ 21 h 43"/>
              <a:gd name="T16" fmla="*/ 12 w 23"/>
              <a:gd name="T17" fmla="*/ 24 h 43"/>
              <a:gd name="T18" fmla="*/ 13 w 23"/>
              <a:gd name="T19" fmla="*/ 26 h 43"/>
              <a:gd name="T20" fmla="*/ 14 w 23"/>
              <a:gd name="T21" fmla="*/ 28 h 43"/>
              <a:gd name="T22" fmla="*/ 16 w 23"/>
              <a:gd name="T23" fmla="*/ 30 h 43"/>
              <a:gd name="T24" fmla="*/ 17 w 23"/>
              <a:gd name="T25" fmla="*/ 33 h 43"/>
              <a:gd name="T26" fmla="*/ 19 w 23"/>
              <a:gd name="T27" fmla="*/ 35 h 43"/>
              <a:gd name="T28" fmla="*/ 21 w 23"/>
              <a:gd name="T29" fmla="*/ 37 h 43"/>
              <a:gd name="T30" fmla="*/ 23 w 23"/>
              <a:gd name="T31" fmla="*/ 39 h 43"/>
              <a:gd name="T32" fmla="*/ 18 w 23"/>
              <a:gd name="T33" fmla="*/ 43 h 43"/>
              <a:gd name="T34" fmla="*/ 16 w 23"/>
              <a:gd name="T35" fmla="*/ 42 h 43"/>
              <a:gd name="T36" fmla="*/ 14 w 23"/>
              <a:gd name="T37" fmla="*/ 39 h 43"/>
              <a:gd name="T38" fmla="*/ 12 w 23"/>
              <a:gd name="T39" fmla="*/ 36 h 43"/>
              <a:gd name="T40" fmla="*/ 10 w 23"/>
              <a:gd name="T41" fmla="*/ 33 h 43"/>
              <a:gd name="T42" fmla="*/ 9 w 23"/>
              <a:gd name="T43" fmla="*/ 31 h 43"/>
              <a:gd name="T44" fmla="*/ 8 w 23"/>
              <a:gd name="T45" fmla="*/ 28 h 43"/>
              <a:gd name="T46" fmla="*/ 6 w 23"/>
              <a:gd name="T47" fmla="*/ 27 h 43"/>
              <a:gd name="T48" fmla="*/ 5 w 23"/>
              <a:gd name="T49" fmla="*/ 24 h 43"/>
              <a:gd name="T50" fmla="*/ 3 w 23"/>
              <a:gd name="T51" fmla="*/ 21 h 43"/>
              <a:gd name="T52" fmla="*/ 3 w 23"/>
              <a:gd name="T53" fmla="*/ 17 h 43"/>
              <a:gd name="T54" fmla="*/ 2 w 23"/>
              <a:gd name="T55" fmla="*/ 14 h 43"/>
              <a:gd name="T56" fmla="*/ 2 w 23"/>
              <a:gd name="T57" fmla="*/ 10 h 43"/>
              <a:gd name="T58" fmla="*/ 0 w 23"/>
              <a:gd name="T59" fmla="*/ 8 h 43"/>
              <a:gd name="T60" fmla="*/ 0 w 23"/>
              <a:gd name="T61" fmla="*/ 5 h 43"/>
              <a:gd name="T62" fmla="*/ 0 w 23"/>
              <a:gd name="T63" fmla="*/ 3 h 43"/>
              <a:gd name="T64" fmla="*/ 0 w 23"/>
              <a:gd name="T65" fmla="*/ 0 h 43"/>
              <a:gd name="T66" fmla="*/ 7 w 23"/>
              <a:gd name="T6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" h="43">
                <a:moveTo>
                  <a:pt x="7" y="2"/>
                </a:moveTo>
                <a:lnTo>
                  <a:pt x="8" y="5"/>
                </a:lnTo>
                <a:lnTo>
                  <a:pt x="9" y="7"/>
                </a:lnTo>
                <a:lnTo>
                  <a:pt x="9" y="10"/>
                </a:lnTo>
                <a:lnTo>
                  <a:pt x="9" y="13"/>
                </a:lnTo>
                <a:lnTo>
                  <a:pt x="10" y="15"/>
                </a:lnTo>
                <a:lnTo>
                  <a:pt x="10" y="18"/>
                </a:lnTo>
                <a:lnTo>
                  <a:pt x="11" y="21"/>
                </a:lnTo>
                <a:lnTo>
                  <a:pt x="12" y="24"/>
                </a:lnTo>
                <a:lnTo>
                  <a:pt x="13" y="26"/>
                </a:lnTo>
                <a:lnTo>
                  <a:pt x="14" y="28"/>
                </a:lnTo>
                <a:lnTo>
                  <a:pt x="16" y="30"/>
                </a:lnTo>
                <a:lnTo>
                  <a:pt x="17" y="33"/>
                </a:lnTo>
                <a:lnTo>
                  <a:pt x="19" y="35"/>
                </a:lnTo>
                <a:lnTo>
                  <a:pt x="21" y="37"/>
                </a:lnTo>
                <a:lnTo>
                  <a:pt x="23" y="39"/>
                </a:lnTo>
                <a:lnTo>
                  <a:pt x="18" y="43"/>
                </a:lnTo>
                <a:lnTo>
                  <a:pt x="16" y="42"/>
                </a:lnTo>
                <a:lnTo>
                  <a:pt x="14" y="39"/>
                </a:lnTo>
                <a:lnTo>
                  <a:pt x="12" y="36"/>
                </a:lnTo>
                <a:lnTo>
                  <a:pt x="10" y="33"/>
                </a:lnTo>
                <a:lnTo>
                  <a:pt x="9" y="31"/>
                </a:lnTo>
                <a:lnTo>
                  <a:pt x="8" y="28"/>
                </a:lnTo>
                <a:lnTo>
                  <a:pt x="6" y="27"/>
                </a:lnTo>
                <a:lnTo>
                  <a:pt x="5" y="24"/>
                </a:lnTo>
                <a:lnTo>
                  <a:pt x="3" y="21"/>
                </a:lnTo>
                <a:lnTo>
                  <a:pt x="3" y="17"/>
                </a:lnTo>
                <a:lnTo>
                  <a:pt x="2" y="14"/>
                </a:lnTo>
                <a:lnTo>
                  <a:pt x="2" y="10"/>
                </a:lnTo>
                <a:lnTo>
                  <a:pt x="0" y="8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8" name="Freeform 46">
            <a:extLst>
              <a:ext uri="{FF2B5EF4-FFF2-40B4-BE49-F238E27FC236}">
                <a16:creationId xmlns:a16="http://schemas.microsoft.com/office/drawing/2014/main" id="{7171DB52-8140-499D-887D-0BE268FD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025" y="2997200"/>
            <a:ext cx="63500" cy="34925"/>
          </a:xfrm>
          <a:custGeom>
            <a:avLst/>
            <a:gdLst>
              <a:gd name="T0" fmla="*/ 7 w 46"/>
              <a:gd name="T1" fmla="*/ 3 h 24"/>
              <a:gd name="T2" fmla="*/ 10 w 46"/>
              <a:gd name="T3" fmla="*/ 4 h 24"/>
              <a:gd name="T4" fmla="*/ 11 w 46"/>
              <a:gd name="T5" fmla="*/ 6 h 24"/>
              <a:gd name="T6" fmla="*/ 14 w 46"/>
              <a:gd name="T7" fmla="*/ 8 h 24"/>
              <a:gd name="T8" fmla="*/ 17 w 46"/>
              <a:gd name="T9" fmla="*/ 10 h 24"/>
              <a:gd name="T10" fmla="*/ 18 w 46"/>
              <a:gd name="T11" fmla="*/ 11 h 24"/>
              <a:gd name="T12" fmla="*/ 21 w 46"/>
              <a:gd name="T13" fmla="*/ 11 h 24"/>
              <a:gd name="T14" fmla="*/ 24 w 46"/>
              <a:gd name="T15" fmla="*/ 13 h 24"/>
              <a:gd name="T16" fmla="*/ 27 w 46"/>
              <a:gd name="T17" fmla="*/ 14 h 24"/>
              <a:gd name="T18" fmla="*/ 29 w 46"/>
              <a:gd name="T19" fmla="*/ 15 h 24"/>
              <a:gd name="T20" fmla="*/ 32 w 46"/>
              <a:gd name="T21" fmla="*/ 16 h 24"/>
              <a:gd name="T22" fmla="*/ 34 w 46"/>
              <a:gd name="T23" fmla="*/ 17 h 24"/>
              <a:gd name="T24" fmla="*/ 38 w 46"/>
              <a:gd name="T25" fmla="*/ 17 h 24"/>
              <a:gd name="T26" fmla="*/ 41 w 46"/>
              <a:gd name="T27" fmla="*/ 17 h 24"/>
              <a:gd name="T28" fmla="*/ 43 w 46"/>
              <a:gd name="T29" fmla="*/ 17 h 24"/>
              <a:gd name="T30" fmla="*/ 46 w 46"/>
              <a:gd name="T31" fmla="*/ 17 h 24"/>
              <a:gd name="T32" fmla="*/ 46 w 46"/>
              <a:gd name="T33" fmla="*/ 24 h 24"/>
              <a:gd name="T34" fmla="*/ 43 w 46"/>
              <a:gd name="T35" fmla="*/ 24 h 24"/>
              <a:gd name="T36" fmla="*/ 41 w 46"/>
              <a:gd name="T37" fmla="*/ 24 h 24"/>
              <a:gd name="T38" fmla="*/ 37 w 46"/>
              <a:gd name="T39" fmla="*/ 24 h 24"/>
              <a:gd name="T40" fmla="*/ 33 w 46"/>
              <a:gd name="T41" fmla="*/ 24 h 24"/>
              <a:gd name="T42" fmla="*/ 29 w 46"/>
              <a:gd name="T43" fmla="*/ 22 h 24"/>
              <a:gd name="T44" fmla="*/ 27 w 46"/>
              <a:gd name="T45" fmla="*/ 20 h 24"/>
              <a:gd name="T46" fmla="*/ 24 w 46"/>
              <a:gd name="T47" fmla="*/ 19 h 24"/>
              <a:gd name="T48" fmla="*/ 21 w 46"/>
              <a:gd name="T49" fmla="*/ 18 h 24"/>
              <a:gd name="T50" fmla="*/ 18 w 46"/>
              <a:gd name="T51" fmla="*/ 17 h 24"/>
              <a:gd name="T52" fmla="*/ 15 w 46"/>
              <a:gd name="T53" fmla="*/ 16 h 24"/>
              <a:gd name="T54" fmla="*/ 13 w 46"/>
              <a:gd name="T55" fmla="*/ 15 h 24"/>
              <a:gd name="T56" fmla="*/ 10 w 46"/>
              <a:gd name="T57" fmla="*/ 13 h 24"/>
              <a:gd name="T58" fmla="*/ 7 w 46"/>
              <a:gd name="T59" fmla="*/ 11 h 24"/>
              <a:gd name="T60" fmla="*/ 5 w 46"/>
              <a:gd name="T61" fmla="*/ 10 h 24"/>
              <a:gd name="T62" fmla="*/ 3 w 46"/>
              <a:gd name="T63" fmla="*/ 8 h 24"/>
              <a:gd name="T64" fmla="*/ 0 w 46"/>
              <a:gd name="T65" fmla="*/ 4 h 24"/>
              <a:gd name="T66" fmla="*/ 5 w 46"/>
              <a:gd name="T6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24">
                <a:moveTo>
                  <a:pt x="7" y="3"/>
                </a:moveTo>
                <a:lnTo>
                  <a:pt x="10" y="4"/>
                </a:lnTo>
                <a:lnTo>
                  <a:pt x="11" y="6"/>
                </a:lnTo>
                <a:lnTo>
                  <a:pt x="14" y="8"/>
                </a:lnTo>
                <a:lnTo>
                  <a:pt x="17" y="10"/>
                </a:lnTo>
                <a:lnTo>
                  <a:pt x="18" y="11"/>
                </a:lnTo>
                <a:lnTo>
                  <a:pt x="21" y="11"/>
                </a:lnTo>
                <a:lnTo>
                  <a:pt x="24" y="13"/>
                </a:lnTo>
                <a:lnTo>
                  <a:pt x="27" y="14"/>
                </a:lnTo>
                <a:lnTo>
                  <a:pt x="29" y="15"/>
                </a:lnTo>
                <a:lnTo>
                  <a:pt x="32" y="16"/>
                </a:lnTo>
                <a:lnTo>
                  <a:pt x="34" y="17"/>
                </a:lnTo>
                <a:lnTo>
                  <a:pt x="38" y="17"/>
                </a:lnTo>
                <a:lnTo>
                  <a:pt x="41" y="17"/>
                </a:lnTo>
                <a:lnTo>
                  <a:pt x="43" y="17"/>
                </a:lnTo>
                <a:lnTo>
                  <a:pt x="46" y="17"/>
                </a:lnTo>
                <a:lnTo>
                  <a:pt x="46" y="24"/>
                </a:lnTo>
                <a:lnTo>
                  <a:pt x="43" y="24"/>
                </a:lnTo>
                <a:lnTo>
                  <a:pt x="41" y="24"/>
                </a:lnTo>
                <a:lnTo>
                  <a:pt x="37" y="24"/>
                </a:lnTo>
                <a:lnTo>
                  <a:pt x="33" y="24"/>
                </a:lnTo>
                <a:lnTo>
                  <a:pt x="29" y="22"/>
                </a:lnTo>
                <a:lnTo>
                  <a:pt x="27" y="20"/>
                </a:lnTo>
                <a:lnTo>
                  <a:pt x="24" y="19"/>
                </a:lnTo>
                <a:lnTo>
                  <a:pt x="21" y="18"/>
                </a:lnTo>
                <a:lnTo>
                  <a:pt x="18" y="17"/>
                </a:lnTo>
                <a:lnTo>
                  <a:pt x="15" y="16"/>
                </a:lnTo>
                <a:lnTo>
                  <a:pt x="13" y="15"/>
                </a:lnTo>
                <a:lnTo>
                  <a:pt x="10" y="13"/>
                </a:lnTo>
                <a:lnTo>
                  <a:pt x="7" y="11"/>
                </a:lnTo>
                <a:lnTo>
                  <a:pt x="5" y="10"/>
                </a:lnTo>
                <a:lnTo>
                  <a:pt x="3" y="8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19" name="Freeform 47">
            <a:extLst>
              <a:ext uri="{FF2B5EF4-FFF2-40B4-BE49-F238E27FC236}">
                <a16:creationId xmlns:a16="http://schemas.microsoft.com/office/drawing/2014/main" id="{1B654FF9-9FDE-4406-9CE2-6E13ED54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3022600"/>
            <a:ext cx="6350" cy="9525"/>
          </a:xfrm>
          <a:custGeom>
            <a:avLst/>
            <a:gdLst>
              <a:gd name="T0" fmla="*/ 4 w 5"/>
              <a:gd name="T1" fmla="*/ 6 h 7"/>
              <a:gd name="T2" fmla="*/ 3 w 5"/>
              <a:gd name="T3" fmla="*/ 7 h 7"/>
              <a:gd name="T4" fmla="*/ 2 w 5"/>
              <a:gd name="T5" fmla="*/ 7 h 7"/>
              <a:gd name="T6" fmla="*/ 1 w 5"/>
              <a:gd name="T7" fmla="*/ 6 h 7"/>
              <a:gd name="T8" fmla="*/ 1 w 5"/>
              <a:gd name="T9" fmla="*/ 6 h 7"/>
              <a:gd name="T10" fmla="*/ 0 w 5"/>
              <a:gd name="T11" fmla="*/ 6 h 7"/>
              <a:gd name="T12" fmla="*/ 0 w 5"/>
              <a:gd name="T13" fmla="*/ 4 h 7"/>
              <a:gd name="T14" fmla="*/ 0 w 5"/>
              <a:gd name="T15" fmla="*/ 4 h 7"/>
              <a:gd name="T16" fmla="*/ 0 w 5"/>
              <a:gd name="T17" fmla="*/ 3 h 7"/>
              <a:gd name="T18" fmla="*/ 0 w 5"/>
              <a:gd name="T19" fmla="*/ 2 h 7"/>
              <a:gd name="T20" fmla="*/ 0 w 5"/>
              <a:gd name="T21" fmla="*/ 1 h 7"/>
              <a:gd name="T22" fmla="*/ 0 w 5"/>
              <a:gd name="T23" fmla="*/ 0 h 7"/>
              <a:gd name="T24" fmla="*/ 5 w 5"/>
              <a:gd name="T2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7">
                <a:moveTo>
                  <a:pt x="4" y="6"/>
                </a:moveTo>
                <a:lnTo>
                  <a:pt x="3" y="7"/>
                </a:lnTo>
                <a:lnTo>
                  <a:pt x="2" y="7"/>
                </a:lnTo>
                <a:lnTo>
                  <a:pt x="1" y="6"/>
                </a:lnTo>
                <a:lnTo>
                  <a:pt x="1" y="6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5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20" name="Freeform 48">
            <a:extLst>
              <a:ext uri="{FF2B5EF4-FFF2-40B4-BE49-F238E27FC236}">
                <a16:creationId xmlns:a16="http://schemas.microsoft.com/office/drawing/2014/main" id="{DF6DEF4C-D912-4614-8AC6-66C89DE8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2941638"/>
            <a:ext cx="95250" cy="90487"/>
          </a:xfrm>
          <a:custGeom>
            <a:avLst/>
            <a:gdLst>
              <a:gd name="T0" fmla="*/ 64 w 68"/>
              <a:gd name="T1" fmla="*/ 0 h 64"/>
              <a:gd name="T2" fmla="*/ 68 w 68"/>
              <a:gd name="T3" fmla="*/ 5 h 64"/>
              <a:gd name="T4" fmla="*/ 5 w 68"/>
              <a:gd name="T5" fmla="*/ 64 h 64"/>
              <a:gd name="T6" fmla="*/ 0 w 68"/>
              <a:gd name="T7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4">
                <a:moveTo>
                  <a:pt x="64" y="0"/>
                </a:moveTo>
                <a:lnTo>
                  <a:pt x="68" y="5"/>
                </a:lnTo>
                <a:lnTo>
                  <a:pt x="5" y="64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21" name="Freeform 49">
            <a:extLst>
              <a:ext uri="{FF2B5EF4-FFF2-40B4-BE49-F238E27FC236}">
                <a16:creationId xmlns:a16="http://schemas.microsoft.com/office/drawing/2014/main" id="{2C2EA1E8-F4AF-405D-B6CC-E841560FC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940050"/>
            <a:ext cx="9525" cy="7938"/>
          </a:xfrm>
          <a:custGeom>
            <a:avLst/>
            <a:gdLst>
              <a:gd name="T0" fmla="*/ 0 w 6"/>
              <a:gd name="T1" fmla="*/ 0 h 6"/>
              <a:gd name="T2" fmla="*/ 2 w 6"/>
              <a:gd name="T3" fmla="*/ 0 h 6"/>
              <a:gd name="T4" fmla="*/ 2 w 6"/>
              <a:gd name="T5" fmla="*/ 0 h 6"/>
              <a:gd name="T6" fmla="*/ 3 w 6"/>
              <a:gd name="T7" fmla="*/ 0 h 6"/>
              <a:gd name="T8" fmla="*/ 4 w 6"/>
              <a:gd name="T9" fmla="*/ 0 h 6"/>
              <a:gd name="T10" fmla="*/ 4 w 6"/>
              <a:gd name="T11" fmla="*/ 1 h 6"/>
              <a:gd name="T12" fmla="*/ 5 w 6"/>
              <a:gd name="T13" fmla="*/ 3 h 6"/>
              <a:gd name="T14" fmla="*/ 5 w 6"/>
              <a:gd name="T15" fmla="*/ 4 h 6"/>
              <a:gd name="T16" fmla="*/ 6 w 6"/>
              <a:gd name="T17" fmla="*/ 4 h 6"/>
              <a:gd name="T18" fmla="*/ 6 w 6"/>
              <a:gd name="T19" fmla="*/ 4 h 6"/>
              <a:gd name="T20" fmla="*/ 5 w 6"/>
              <a:gd name="T21" fmla="*/ 5 h 6"/>
              <a:gd name="T22" fmla="*/ 4 w 6"/>
              <a:gd name="T23" fmla="*/ 6 h 6"/>
              <a:gd name="T24" fmla="*/ 0 w 6"/>
              <a:gd name="T2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3"/>
                </a:lnTo>
                <a:lnTo>
                  <a:pt x="5" y="4"/>
                </a:lnTo>
                <a:lnTo>
                  <a:pt x="6" y="4"/>
                </a:lnTo>
                <a:lnTo>
                  <a:pt x="6" y="4"/>
                </a:lnTo>
                <a:lnTo>
                  <a:pt x="5" y="5"/>
                </a:lnTo>
                <a:lnTo>
                  <a:pt x="4" y="6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22" name="Freeform 50">
            <a:extLst>
              <a:ext uri="{FF2B5EF4-FFF2-40B4-BE49-F238E27FC236}">
                <a16:creationId xmlns:a16="http://schemas.microsoft.com/office/drawing/2014/main" id="{F7DE19C9-A5D5-4AAB-9BF5-869047F17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941638"/>
            <a:ext cx="9525" cy="7937"/>
          </a:xfrm>
          <a:custGeom>
            <a:avLst/>
            <a:gdLst>
              <a:gd name="T0" fmla="*/ 5 w 6"/>
              <a:gd name="T1" fmla="*/ 2 h 6"/>
              <a:gd name="T2" fmla="*/ 6 w 6"/>
              <a:gd name="T3" fmla="*/ 3 h 6"/>
              <a:gd name="T4" fmla="*/ 6 w 6"/>
              <a:gd name="T5" fmla="*/ 3 h 6"/>
              <a:gd name="T6" fmla="*/ 5 w 6"/>
              <a:gd name="T7" fmla="*/ 4 h 6"/>
              <a:gd name="T8" fmla="*/ 5 w 6"/>
              <a:gd name="T9" fmla="*/ 4 h 6"/>
              <a:gd name="T10" fmla="*/ 4 w 6"/>
              <a:gd name="T11" fmla="*/ 5 h 6"/>
              <a:gd name="T12" fmla="*/ 4 w 6"/>
              <a:gd name="T13" fmla="*/ 5 h 6"/>
              <a:gd name="T14" fmla="*/ 3 w 6"/>
              <a:gd name="T15" fmla="*/ 6 h 6"/>
              <a:gd name="T16" fmla="*/ 2 w 6"/>
              <a:gd name="T17" fmla="*/ 6 h 6"/>
              <a:gd name="T18" fmla="*/ 2 w 6"/>
              <a:gd name="T19" fmla="*/ 6 h 6"/>
              <a:gd name="T20" fmla="*/ 0 w 6"/>
              <a:gd name="T21" fmla="*/ 5 h 6"/>
              <a:gd name="T22" fmla="*/ 0 w 6"/>
              <a:gd name="T23" fmla="*/ 5 h 6"/>
              <a:gd name="T24" fmla="*/ 4 w 6"/>
              <a:gd name="T2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6">
                <a:moveTo>
                  <a:pt x="5" y="2"/>
                </a:moveTo>
                <a:lnTo>
                  <a:pt x="6" y="3"/>
                </a:lnTo>
                <a:lnTo>
                  <a:pt x="6" y="3"/>
                </a:lnTo>
                <a:lnTo>
                  <a:pt x="5" y="4"/>
                </a:lnTo>
                <a:lnTo>
                  <a:pt x="5" y="4"/>
                </a:lnTo>
                <a:lnTo>
                  <a:pt x="4" y="5"/>
                </a:lnTo>
                <a:lnTo>
                  <a:pt x="4" y="5"/>
                </a:lnTo>
                <a:lnTo>
                  <a:pt x="3" y="6"/>
                </a:lnTo>
                <a:lnTo>
                  <a:pt x="2" y="6"/>
                </a:lnTo>
                <a:lnTo>
                  <a:pt x="2" y="6"/>
                </a:lnTo>
                <a:lnTo>
                  <a:pt x="0" y="5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23" name="Freeform 51">
            <a:extLst>
              <a:ext uri="{FF2B5EF4-FFF2-40B4-BE49-F238E27FC236}">
                <a16:creationId xmlns:a16="http://schemas.microsoft.com/office/drawing/2014/main" id="{D718705C-6822-444A-B3A9-FED3CBD8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2854325"/>
            <a:ext cx="92075" cy="93663"/>
          </a:xfrm>
          <a:custGeom>
            <a:avLst/>
            <a:gdLst>
              <a:gd name="T0" fmla="*/ 0 w 66"/>
              <a:gd name="T1" fmla="*/ 5 h 67"/>
              <a:gd name="T2" fmla="*/ 5 w 66"/>
              <a:gd name="T3" fmla="*/ 0 h 67"/>
              <a:gd name="T4" fmla="*/ 66 w 66"/>
              <a:gd name="T5" fmla="*/ 62 h 67"/>
              <a:gd name="T6" fmla="*/ 62 w 66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67">
                <a:moveTo>
                  <a:pt x="0" y="5"/>
                </a:moveTo>
                <a:lnTo>
                  <a:pt x="5" y="0"/>
                </a:lnTo>
                <a:lnTo>
                  <a:pt x="66" y="62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24" name="Freeform 52">
            <a:extLst>
              <a:ext uri="{FF2B5EF4-FFF2-40B4-BE49-F238E27FC236}">
                <a16:creationId xmlns:a16="http://schemas.microsoft.com/office/drawing/2014/main" id="{0C27598A-8B24-4683-96F3-3C6F9101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2852738"/>
            <a:ext cx="7937" cy="9525"/>
          </a:xfrm>
          <a:custGeom>
            <a:avLst/>
            <a:gdLst>
              <a:gd name="T0" fmla="*/ 0 w 6"/>
              <a:gd name="T1" fmla="*/ 6 h 7"/>
              <a:gd name="T2" fmla="*/ 0 w 6"/>
              <a:gd name="T3" fmla="*/ 5 h 7"/>
              <a:gd name="T4" fmla="*/ 0 w 6"/>
              <a:gd name="T5" fmla="*/ 5 h 7"/>
              <a:gd name="T6" fmla="*/ 0 w 6"/>
              <a:gd name="T7" fmla="*/ 4 h 7"/>
              <a:gd name="T8" fmla="*/ 0 w 6"/>
              <a:gd name="T9" fmla="*/ 3 h 7"/>
              <a:gd name="T10" fmla="*/ 2 w 6"/>
              <a:gd name="T11" fmla="*/ 2 h 7"/>
              <a:gd name="T12" fmla="*/ 2 w 6"/>
              <a:gd name="T13" fmla="*/ 1 h 7"/>
              <a:gd name="T14" fmla="*/ 3 w 6"/>
              <a:gd name="T15" fmla="*/ 1 h 7"/>
              <a:gd name="T16" fmla="*/ 4 w 6"/>
              <a:gd name="T17" fmla="*/ 0 h 7"/>
              <a:gd name="T18" fmla="*/ 4 w 6"/>
              <a:gd name="T19" fmla="*/ 0 h 7"/>
              <a:gd name="T20" fmla="*/ 6 w 6"/>
              <a:gd name="T21" fmla="*/ 1 h 7"/>
              <a:gd name="T22" fmla="*/ 6 w 6"/>
              <a:gd name="T23" fmla="*/ 2 h 7"/>
              <a:gd name="T24" fmla="*/ 1 w 6"/>
              <a:gd name="T2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0" y="6"/>
                </a:move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4" y="0"/>
                </a:lnTo>
                <a:lnTo>
                  <a:pt x="6" y="1"/>
                </a:lnTo>
                <a:lnTo>
                  <a:pt x="6" y="2"/>
                </a:lnTo>
                <a:lnTo>
                  <a:pt x="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25" name="Text Box 53">
            <a:extLst>
              <a:ext uri="{FF2B5EF4-FFF2-40B4-BE49-F238E27FC236}">
                <a16:creationId xmlns:a16="http://schemas.microsoft.com/office/drawing/2014/main" id="{C16EEF3E-5FDD-4BDF-999F-5A57A1D93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4732338"/>
            <a:ext cx="871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400">
                <a:solidFill>
                  <a:srgbClr val="000000"/>
                </a:solidFill>
              </a:rPr>
              <a:t>Chauffage</a:t>
            </a:r>
          </a:p>
        </p:txBody>
      </p:sp>
      <p:sp>
        <p:nvSpPr>
          <p:cNvPr id="387126" name="Rectangle 54">
            <a:extLst>
              <a:ext uri="{FF2B5EF4-FFF2-40B4-BE49-F238E27FC236}">
                <a16:creationId xmlns:a16="http://schemas.microsoft.com/office/drawing/2014/main" id="{8D53DFE3-E6A4-4B2C-BEFA-4E2DC655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2576513"/>
            <a:ext cx="1587500" cy="2159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7127" name="Text Box 55">
            <a:extLst>
              <a:ext uri="{FF2B5EF4-FFF2-40B4-BE49-F238E27FC236}">
                <a16:creationId xmlns:a16="http://schemas.microsoft.com/office/drawing/2014/main" id="{BA5BD7A2-3E5E-4355-9D8F-7C250EE5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872038"/>
            <a:ext cx="1439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400">
                <a:solidFill>
                  <a:srgbClr val="000000"/>
                </a:solidFill>
              </a:rPr>
              <a:t>Source froide</a:t>
            </a:r>
          </a:p>
        </p:txBody>
      </p:sp>
      <p:pic>
        <p:nvPicPr>
          <p:cNvPr id="387128" name="Picture 56">
            <a:extLst>
              <a:ext uri="{FF2B5EF4-FFF2-40B4-BE49-F238E27FC236}">
                <a16:creationId xmlns:a16="http://schemas.microsoft.com/office/drawing/2014/main" id="{E1F7CC21-3A5D-4653-8A55-8C6EBA560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2830513"/>
            <a:ext cx="2235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129" name="Picture 57">
            <a:extLst>
              <a:ext uri="{FF2B5EF4-FFF2-40B4-BE49-F238E27FC236}">
                <a16:creationId xmlns:a16="http://schemas.microsoft.com/office/drawing/2014/main" id="{CBD7269C-8D21-4900-A257-D6F1C0285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386013"/>
            <a:ext cx="2068512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7130" name="Group 58">
            <a:extLst>
              <a:ext uri="{FF2B5EF4-FFF2-40B4-BE49-F238E27FC236}">
                <a16:creationId xmlns:a16="http://schemas.microsoft.com/office/drawing/2014/main" id="{FAB93A9A-FA3B-4C9C-A2BF-4F5BCFE886DD}"/>
              </a:ext>
            </a:extLst>
          </p:cNvPr>
          <p:cNvGrpSpPr>
            <a:grpSpLocks/>
          </p:cNvGrpSpPr>
          <p:nvPr/>
        </p:nvGrpSpPr>
        <p:grpSpPr bwMode="auto">
          <a:xfrm>
            <a:off x="2601913" y="2703513"/>
            <a:ext cx="1333500" cy="1924050"/>
            <a:chOff x="3878" y="799"/>
            <a:chExt cx="1406" cy="2750"/>
          </a:xfrm>
        </p:grpSpPr>
        <p:pic>
          <p:nvPicPr>
            <p:cNvPr id="387131" name="Picture 59">
              <a:extLst>
                <a:ext uri="{FF2B5EF4-FFF2-40B4-BE49-F238E27FC236}">
                  <a16:creationId xmlns:a16="http://schemas.microsoft.com/office/drawing/2014/main" id="{163C6C20-2177-4DC2-9ED4-FED80B9F9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799"/>
              <a:ext cx="1406" cy="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132" name="Picture 60">
              <a:extLst>
                <a:ext uri="{FF2B5EF4-FFF2-40B4-BE49-F238E27FC236}">
                  <a16:creationId xmlns:a16="http://schemas.microsoft.com/office/drawing/2014/main" id="{966755D6-3818-4D72-B61B-3F3D5486F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752"/>
              <a:ext cx="1402" cy="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7133" name="Picture 61">
              <a:extLst>
                <a:ext uri="{FF2B5EF4-FFF2-40B4-BE49-F238E27FC236}">
                  <a16:creationId xmlns:a16="http://schemas.microsoft.com/office/drawing/2014/main" id="{4D300157-6CD2-41CB-AE25-5A833CB89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659"/>
              <a:ext cx="1402" cy="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7134" name="Text Box 62">
            <a:extLst>
              <a:ext uri="{FF2B5EF4-FFF2-40B4-BE49-F238E27FC236}">
                <a16:creationId xmlns:a16="http://schemas.microsoft.com/office/drawing/2014/main" id="{F6CE7FFC-0A93-444E-BB04-912681FBD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375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 b="1">
                <a:solidFill>
                  <a:schemeClr val="tx1"/>
                </a:solidFill>
              </a:rPr>
              <a:t>Niveau de température</a:t>
            </a:r>
          </a:p>
        </p:txBody>
      </p:sp>
      <p:sp>
        <p:nvSpPr>
          <p:cNvPr id="387135" name="Text Box 63">
            <a:extLst>
              <a:ext uri="{FF2B5EF4-FFF2-40B4-BE49-F238E27FC236}">
                <a16:creationId xmlns:a16="http://schemas.microsoft.com/office/drawing/2014/main" id="{082E91CD-C815-4667-9339-5078E9EF4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784475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>
                <a:solidFill>
                  <a:schemeClr val="tx1"/>
                </a:solidFill>
              </a:rPr>
              <a:t> </a:t>
            </a:r>
            <a:r>
              <a:rPr lang="fr-FR" altLang="en-US" sz="1800" b="1">
                <a:solidFill>
                  <a:schemeClr val="tx1"/>
                </a:solidFill>
              </a:rPr>
              <a:t>– 15°à +25°C</a:t>
            </a:r>
            <a:r>
              <a:rPr lang="fr-FR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87136" name="Text Box 64">
            <a:extLst>
              <a:ext uri="{FF2B5EF4-FFF2-40B4-BE49-F238E27FC236}">
                <a16:creationId xmlns:a16="http://schemas.microsoft.com/office/drawing/2014/main" id="{7A29C884-580E-4118-A9C1-4E6CCF903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432175"/>
            <a:ext cx="1763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>
                <a:solidFill>
                  <a:schemeClr val="tx1"/>
                </a:solidFill>
              </a:rPr>
              <a:t>    </a:t>
            </a:r>
            <a:r>
              <a:rPr lang="fr-FR" altLang="en-US" sz="1800" b="1">
                <a:solidFill>
                  <a:schemeClr val="tx1"/>
                </a:solidFill>
              </a:rPr>
              <a:t>0° à +10°C</a:t>
            </a:r>
          </a:p>
        </p:txBody>
      </p:sp>
      <p:sp>
        <p:nvSpPr>
          <p:cNvPr id="387137" name="Text Box 65">
            <a:extLst>
              <a:ext uri="{FF2B5EF4-FFF2-40B4-BE49-F238E27FC236}">
                <a16:creationId xmlns:a16="http://schemas.microsoft.com/office/drawing/2014/main" id="{BD9EEA7D-D55D-4A44-B70E-A68E6586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1529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 b="1">
                <a:solidFill>
                  <a:schemeClr val="tx1"/>
                </a:solidFill>
              </a:rPr>
              <a:t>+ 7° à + 12°C</a:t>
            </a:r>
          </a:p>
        </p:txBody>
      </p:sp>
      <p:sp>
        <p:nvSpPr>
          <p:cNvPr id="387138" name="Text Box 66">
            <a:extLst>
              <a:ext uri="{FF2B5EF4-FFF2-40B4-BE49-F238E27FC236}">
                <a16:creationId xmlns:a16="http://schemas.microsoft.com/office/drawing/2014/main" id="{574F5469-D7EF-4BE1-9C37-18B8CD5D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36073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800">
                <a:solidFill>
                  <a:schemeClr val="tx1"/>
                </a:solidFill>
              </a:rPr>
              <a:t>De 20°à 55°C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899D5F9F-4D05-46D6-AF1B-A8AC1DD2C08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Principe de la pompe à chaleur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>
            <a:extLst>
              <a:ext uri="{FF2B5EF4-FFF2-40B4-BE49-F238E27FC236}">
                <a16:creationId xmlns:a16="http://schemas.microsoft.com/office/drawing/2014/main" id="{F9622BA6-CEC0-44EC-87C8-897C45F02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420938"/>
            <a:ext cx="4464050" cy="2879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260" name="Picture 4">
            <a:extLst>
              <a:ext uri="{FF2B5EF4-FFF2-40B4-BE49-F238E27FC236}">
                <a16:creationId xmlns:a16="http://schemas.microsoft.com/office/drawing/2014/main" id="{4A0FEA8E-BDFF-4DD6-8F71-4C314A7B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509838"/>
            <a:ext cx="1873250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1" name="Picture 5">
            <a:extLst>
              <a:ext uri="{FF2B5EF4-FFF2-40B4-BE49-F238E27FC236}">
                <a16:creationId xmlns:a16="http://schemas.microsoft.com/office/drawing/2014/main" id="{BF3FFEF3-F858-45A2-97AF-A1CDB92F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933825"/>
            <a:ext cx="684212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2" name="Picture 6">
            <a:extLst>
              <a:ext uri="{FF2B5EF4-FFF2-40B4-BE49-F238E27FC236}">
                <a16:creationId xmlns:a16="http://schemas.microsoft.com/office/drawing/2014/main" id="{AF5C4B76-3861-42CE-8555-297733030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64928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3" name="Picture 7">
            <a:extLst>
              <a:ext uri="{FF2B5EF4-FFF2-40B4-BE49-F238E27FC236}">
                <a16:creationId xmlns:a16="http://schemas.microsoft.com/office/drawing/2014/main" id="{576A4ED8-FD8B-4FD9-B800-BBE20C2E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t="7997" r="18642" b="5322"/>
          <a:stretch>
            <a:fillRect/>
          </a:stretch>
        </p:blipFill>
        <p:spPr bwMode="auto">
          <a:xfrm>
            <a:off x="3708400" y="1557338"/>
            <a:ext cx="611188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4" name="Picture 8">
            <a:extLst>
              <a:ext uri="{FF2B5EF4-FFF2-40B4-BE49-F238E27FC236}">
                <a16:creationId xmlns:a16="http://schemas.microsoft.com/office/drawing/2014/main" id="{F8455289-8D9A-4D3E-B4D4-ABDD8C97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22670" r="18642" b="6645"/>
          <a:stretch>
            <a:fillRect/>
          </a:stretch>
        </p:blipFill>
        <p:spPr bwMode="auto">
          <a:xfrm>
            <a:off x="4356100" y="1700213"/>
            <a:ext cx="595313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65" name="Rectangle 9">
            <a:extLst>
              <a:ext uri="{FF2B5EF4-FFF2-40B4-BE49-F238E27FC236}">
                <a16:creationId xmlns:a16="http://schemas.microsoft.com/office/drawing/2014/main" id="{1E5E9F6F-109E-499E-8105-B82ADBE1D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773238"/>
            <a:ext cx="12954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en-US" sz="1800">
                <a:solidFill>
                  <a:srgbClr val="000099"/>
                </a:solidFill>
              </a:rPr>
              <a:t>Pompe à chaleur</a:t>
            </a:r>
          </a:p>
        </p:txBody>
      </p:sp>
      <p:sp>
        <p:nvSpPr>
          <p:cNvPr id="608266" name="Rectangle 10">
            <a:extLst>
              <a:ext uri="{FF2B5EF4-FFF2-40B4-BE49-F238E27FC236}">
                <a16:creationId xmlns:a16="http://schemas.microsoft.com/office/drawing/2014/main" id="{64364F97-D740-417A-A442-445BD2C857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9388" y="1917700"/>
            <a:ext cx="23764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en-US" sz="1800" u="sng">
                <a:solidFill>
                  <a:srgbClr val="000099"/>
                </a:solidFill>
              </a:rPr>
              <a:t>Circuit de captage</a:t>
            </a:r>
          </a:p>
        </p:txBody>
      </p:sp>
      <p:pic>
        <p:nvPicPr>
          <p:cNvPr id="608267" name="Picture 11">
            <a:extLst>
              <a:ext uri="{FF2B5EF4-FFF2-40B4-BE49-F238E27FC236}">
                <a16:creationId xmlns:a16="http://schemas.microsoft.com/office/drawing/2014/main" id="{A303ED49-B6EE-4609-8961-020770E579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81275"/>
            <a:ext cx="4475162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68" name="Line 12">
            <a:extLst>
              <a:ext uri="{FF2B5EF4-FFF2-40B4-BE49-F238E27FC236}">
                <a16:creationId xmlns:a16="http://schemas.microsoft.com/office/drawing/2014/main" id="{8AA51230-AE0F-4BED-BED6-0E51326D8A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51400" y="2420938"/>
            <a:ext cx="7938" cy="2841625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08269" name="Picture 13">
            <a:extLst>
              <a:ext uri="{FF2B5EF4-FFF2-40B4-BE49-F238E27FC236}">
                <a16:creationId xmlns:a16="http://schemas.microsoft.com/office/drawing/2014/main" id="{7C366108-31AA-4104-9E7A-E07401F934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741613"/>
            <a:ext cx="355600" cy="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70" name="Picture 14">
            <a:extLst>
              <a:ext uri="{FF2B5EF4-FFF2-40B4-BE49-F238E27FC236}">
                <a16:creationId xmlns:a16="http://schemas.microsoft.com/office/drawing/2014/main" id="{8521EF85-F40D-4369-8DD7-4040256A0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638675"/>
            <a:ext cx="350837" cy="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71" name="Picture 15">
            <a:extLst>
              <a:ext uri="{FF2B5EF4-FFF2-40B4-BE49-F238E27FC236}">
                <a16:creationId xmlns:a16="http://schemas.microsoft.com/office/drawing/2014/main" id="{49563970-F81C-49D2-9B66-C52EB7F848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747963"/>
            <a:ext cx="350837" cy="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72" name="Picture 16">
            <a:extLst>
              <a:ext uri="{FF2B5EF4-FFF2-40B4-BE49-F238E27FC236}">
                <a16:creationId xmlns:a16="http://schemas.microsoft.com/office/drawing/2014/main" id="{804768F0-765B-4D87-A13E-52D6B36144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640263"/>
            <a:ext cx="350837" cy="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73" name="Picture 17">
            <a:extLst>
              <a:ext uri="{FF2B5EF4-FFF2-40B4-BE49-F238E27FC236}">
                <a16:creationId xmlns:a16="http://schemas.microsoft.com/office/drawing/2014/main" id="{8C52FB44-BB4E-4C49-BB45-2EA1B3FAD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30600"/>
            <a:ext cx="269875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74" name="Picture 18">
            <a:extLst>
              <a:ext uri="{FF2B5EF4-FFF2-40B4-BE49-F238E27FC236}">
                <a16:creationId xmlns:a16="http://schemas.microsoft.com/office/drawing/2014/main" id="{83635210-A148-4E77-ACCF-6535960B0C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530600"/>
            <a:ext cx="268288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75" name="Rectangle 19">
            <a:extLst>
              <a:ext uri="{FF2B5EF4-FFF2-40B4-BE49-F238E27FC236}">
                <a16:creationId xmlns:a16="http://schemas.microsoft.com/office/drawing/2014/main" id="{97BC1FDE-0F46-4E13-9E72-829D0701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060575"/>
            <a:ext cx="2124075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en-US" sz="1400" b="1">
                <a:solidFill>
                  <a:srgbClr val="000099"/>
                </a:solidFill>
              </a:rPr>
              <a:t>Plancher chauffant</a:t>
            </a:r>
          </a:p>
        </p:txBody>
      </p:sp>
      <p:sp>
        <p:nvSpPr>
          <p:cNvPr id="608276" name="Rectangle 20">
            <a:extLst>
              <a:ext uri="{FF2B5EF4-FFF2-40B4-BE49-F238E27FC236}">
                <a16:creationId xmlns:a16="http://schemas.microsoft.com/office/drawing/2014/main" id="{ED98FEF3-7662-4741-ACB2-E44882D0A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940300"/>
            <a:ext cx="205105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altLang="en-US" sz="1400" b="1">
                <a:solidFill>
                  <a:srgbClr val="000099"/>
                </a:solidFill>
              </a:rPr>
              <a:t>Radiateurs BT ou ventiloconvecteurs</a:t>
            </a:r>
          </a:p>
        </p:txBody>
      </p:sp>
      <p:sp>
        <p:nvSpPr>
          <p:cNvPr id="608277" name="Rectangle 21">
            <a:extLst>
              <a:ext uri="{FF2B5EF4-FFF2-40B4-BE49-F238E27FC236}">
                <a16:creationId xmlns:a16="http://schemas.microsoft.com/office/drawing/2014/main" id="{FF40721D-4ABA-4DBD-AE80-10289A32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492375"/>
            <a:ext cx="720725" cy="1444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8278" name="Group 22">
            <a:extLst>
              <a:ext uri="{FF2B5EF4-FFF2-40B4-BE49-F238E27FC236}">
                <a16:creationId xmlns:a16="http://schemas.microsoft.com/office/drawing/2014/main" id="{6EC4C842-161F-4D97-9F4E-B40BAFA6A8F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420938"/>
            <a:ext cx="2046287" cy="900112"/>
            <a:chOff x="113" y="1525"/>
            <a:chExt cx="1289" cy="567"/>
          </a:xfrm>
        </p:grpSpPr>
        <p:sp>
          <p:nvSpPr>
            <p:cNvPr id="608279" name="Rectangle 23">
              <a:extLst>
                <a:ext uri="{FF2B5EF4-FFF2-40B4-BE49-F238E27FC236}">
                  <a16:creationId xmlns:a16="http://schemas.microsoft.com/office/drawing/2014/main" id="{0F5314F0-D0EB-42C8-A65C-F7A073DDD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62"/>
              <a:ext cx="38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en-US" sz="1800">
                  <a:solidFill>
                    <a:srgbClr val="000099"/>
                  </a:solidFill>
                </a:rPr>
                <a:t>Air</a:t>
              </a:r>
            </a:p>
          </p:txBody>
        </p:sp>
        <p:pic>
          <p:nvPicPr>
            <p:cNvPr id="608280" name="Picture 24">
              <a:extLst>
                <a:ext uri="{FF2B5EF4-FFF2-40B4-BE49-F238E27FC236}">
                  <a16:creationId xmlns:a16="http://schemas.microsoft.com/office/drawing/2014/main" id="{24E78DF6-4CFE-4C9A-A4CB-07654122E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525"/>
              <a:ext cx="567" cy="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8281" name="Rectangle 25">
              <a:extLst>
                <a:ext uri="{FF2B5EF4-FFF2-40B4-BE49-F238E27FC236}">
                  <a16:creationId xmlns:a16="http://schemas.microsoft.com/office/drawing/2014/main" id="{38DCFAFD-786B-485F-9148-4FE8AAEC7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843"/>
              <a:ext cx="65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en-US" sz="1400">
                  <a:solidFill>
                    <a:srgbClr val="000099"/>
                  </a:solidFill>
                </a:rPr>
                <a:t>PAC Air/Eau</a:t>
              </a:r>
            </a:p>
          </p:txBody>
        </p:sp>
      </p:grpSp>
      <p:grpSp>
        <p:nvGrpSpPr>
          <p:cNvPr id="608282" name="Group 26">
            <a:extLst>
              <a:ext uri="{FF2B5EF4-FFF2-40B4-BE49-F238E27FC236}">
                <a16:creationId xmlns:a16="http://schemas.microsoft.com/office/drawing/2014/main" id="{65A7B70C-BCA0-4246-AE09-15B5C5A0FD6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357563"/>
            <a:ext cx="2305050" cy="900112"/>
            <a:chOff x="113" y="2115"/>
            <a:chExt cx="1452" cy="567"/>
          </a:xfrm>
        </p:grpSpPr>
        <p:sp>
          <p:nvSpPr>
            <p:cNvPr id="608283" name="Rectangle 27">
              <a:extLst>
                <a:ext uri="{FF2B5EF4-FFF2-40B4-BE49-F238E27FC236}">
                  <a16:creationId xmlns:a16="http://schemas.microsoft.com/office/drawing/2014/main" id="{8D6E69EF-9ABF-41A8-A5E2-9BF886FB1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2251"/>
              <a:ext cx="35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en-US" sz="1800">
                  <a:solidFill>
                    <a:srgbClr val="000099"/>
                  </a:solidFill>
                </a:rPr>
                <a:t>Sol</a:t>
              </a:r>
            </a:p>
          </p:txBody>
        </p:sp>
        <p:pic>
          <p:nvPicPr>
            <p:cNvPr id="608284" name="Picture 28">
              <a:extLst>
                <a:ext uri="{FF2B5EF4-FFF2-40B4-BE49-F238E27FC236}">
                  <a16:creationId xmlns:a16="http://schemas.microsoft.com/office/drawing/2014/main" id="{0B659CA8-06A9-4090-92FA-B603E13FA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115"/>
              <a:ext cx="552" cy="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8285" name="Rectangle 29">
              <a:extLst>
                <a:ext uri="{FF2B5EF4-FFF2-40B4-BE49-F238E27FC236}">
                  <a16:creationId xmlns:a16="http://schemas.microsoft.com/office/drawing/2014/main" id="{33E0A20A-D8B6-47BF-ADE6-E6C8E2FD0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433"/>
              <a:ext cx="81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en-US" sz="1400">
                  <a:solidFill>
                    <a:srgbClr val="000099"/>
                  </a:solidFill>
                </a:rPr>
                <a:t>PAC Eau glycolée/Eau</a:t>
              </a:r>
            </a:p>
          </p:txBody>
        </p:sp>
      </p:grpSp>
      <p:grpSp>
        <p:nvGrpSpPr>
          <p:cNvPr id="608286" name="Group 30">
            <a:extLst>
              <a:ext uri="{FF2B5EF4-FFF2-40B4-BE49-F238E27FC236}">
                <a16:creationId xmlns:a16="http://schemas.microsoft.com/office/drawing/2014/main" id="{7DA82DFD-70F4-4E73-A6D4-3DD4215AA3B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329113"/>
            <a:ext cx="2305050" cy="900112"/>
            <a:chOff x="113" y="2727"/>
            <a:chExt cx="1452" cy="567"/>
          </a:xfrm>
        </p:grpSpPr>
        <p:sp>
          <p:nvSpPr>
            <p:cNvPr id="608287" name="Rectangle 31">
              <a:extLst>
                <a:ext uri="{FF2B5EF4-FFF2-40B4-BE49-F238E27FC236}">
                  <a16:creationId xmlns:a16="http://schemas.microsoft.com/office/drawing/2014/main" id="{187B475D-D3A0-4B5B-9F4F-7C294A25E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795"/>
              <a:ext cx="36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en-US" sz="1800">
                  <a:solidFill>
                    <a:srgbClr val="000099"/>
                  </a:solidFill>
                </a:rPr>
                <a:t>Eau</a:t>
              </a:r>
            </a:p>
          </p:txBody>
        </p:sp>
        <p:pic>
          <p:nvPicPr>
            <p:cNvPr id="608288" name="Picture 32">
              <a:extLst>
                <a:ext uri="{FF2B5EF4-FFF2-40B4-BE49-F238E27FC236}">
                  <a16:creationId xmlns:a16="http://schemas.microsoft.com/office/drawing/2014/main" id="{4E228871-01A3-4C61-85CC-CB19BC2B2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727"/>
              <a:ext cx="564" cy="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8289" name="Rectangle 33">
              <a:extLst>
                <a:ext uri="{FF2B5EF4-FFF2-40B4-BE49-F238E27FC236}">
                  <a16:creationId xmlns:a16="http://schemas.microsoft.com/office/drawing/2014/main" id="{E07D7CFC-F3A8-4E26-AF0C-11C2A94A5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976"/>
              <a:ext cx="8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en-US" sz="1400">
                  <a:solidFill>
                    <a:srgbClr val="000099"/>
                  </a:solidFill>
                </a:rPr>
                <a:t>PAC Eau/Eau</a:t>
              </a:r>
            </a:p>
          </p:txBody>
        </p:sp>
      </p:grpSp>
      <p:sp>
        <p:nvSpPr>
          <p:cNvPr id="36" name="Rectangle 2">
            <a:extLst>
              <a:ext uri="{FF2B5EF4-FFF2-40B4-BE49-F238E27FC236}">
                <a16:creationId xmlns:a16="http://schemas.microsoft.com/office/drawing/2014/main" id="{8E27F9B9-93D4-4DEA-AF88-2E5B6C80EB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Principe de la pompe à chaleur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42" name="Text Box 10">
            <a:extLst>
              <a:ext uri="{FF2B5EF4-FFF2-40B4-BE49-F238E27FC236}">
                <a16:creationId xmlns:a16="http://schemas.microsoft.com/office/drawing/2014/main" id="{120E568F-C11B-4815-A9E2-A4633133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941388"/>
            <a:ext cx="70548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58443" name="Rectangle 11">
            <a:extLst>
              <a:ext uri="{FF2B5EF4-FFF2-40B4-BE49-F238E27FC236}">
                <a16:creationId xmlns:a16="http://schemas.microsoft.com/office/drawing/2014/main" id="{704A7663-ACED-4B38-8B0F-72516B3C2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61976"/>
            <a:ext cx="7632700" cy="1133475"/>
          </a:xfrm>
          <a:prstGeom prst="rect">
            <a:avLst/>
          </a:prstGeom>
          <a:solidFill>
            <a:srgbClr val="FFFFA4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90488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50000"/>
              </a:spcAft>
            </a:pPr>
            <a:r>
              <a:rPr lang="en-US" altLang="en-US" sz="1900" dirty="0" err="1">
                <a:solidFill>
                  <a:srgbClr val="000000"/>
                </a:solidFill>
              </a:rPr>
              <a:t>Critère</a:t>
            </a:r>
            <a:r>
              <a:rPr lang="en-US" altLang="en-US" sz="1900" dirty="0">
                <a:solidFill>
                  <a:srgbClr val="000000"/>
                </a:solidFill>
              </a:rPr>
              <a:t> de base des </a:t>
            </a:r>
            <a:r>
              <a:rPr lang="en-US" altLang="en-US" sz="1900" dirty="0" err="1">
                <a:solidFill>
                  <a:srgbClr val="000000"/>
                </a:solidFill>
              </a:rPr>
              <a:t>pompes</a:t>
            </a:r>
            <a:r>
              <a:rPr lang="en-US" altLang="en-US" sz="1900" dirty="0">
                <a:solidFill>
                  <a:srgbClr val="000000"/>
                </a:solidFill>
              </a:rPr>
              <a:t> à </a:t>
            </a:r>
            <a:r>
              <a:rPr lang="en-US" altLang="en-US" sz="1900" dirty="0" err="1">
                <a:solidFill>
                  <a:srgbClr val="000000"/>
                </a:solidFill>
              </a:rPr>
              <a:t>chaleur</a:t>
            </a:r>
            <a:r>
              <a:rPr lang="en-US" altLang="en-US" sz="1900" dirty="0">
                <a:solidFill>
                  <a:srgbClr val="000000"/>
                </a:solidFill>
              </a:rPr>
              <a:t>:</a:t>
            </a:r>
          </a:p>
          <a:p>
            <a:pPr eaLnBrk="0" hangingPunct="0">
              <a:spcAft>
                <a:spcPct val="50000"/>
              </a:spcAft>
            </a:pPr>
            <a:r>
              <a:rPr lang="en-US" altLang="en-US" sz="1900" dirty="0">
                <a:solidFill>
                  <a:srgbClr val="000000"/>
                </a:solidFill>
              </a:rPr>
              <a:t>Plus </a:t>
            </a:r>
            <a:r>
              <a:rPr lang="en-US" altLang="en-US" sz="1900" dirty="0" err="1">
                <a:solidFill>
                  <a:srgbClr val="000000"/>
                </a:solidFill>
              </a:rPr>
              <a:t>l'écart</a:t>
            </a:r>
            <a:r>
              <a:rPr lang="en-US" altLang="en-US" sz="1900" dirty="0">
                <a:solidFill>
                  <a:srgbClr val="000000"/>
                </a:solidFill>
              </a:rPr>
              <a:t> de </a:t>
            </a:r>
            <a:r>
              <a:rPr lang="en-US" altLang="en-US" sz="1900" dirty="0" err="1">
                <a:solidFill>
                  <a:srgbClr val="000000"/>
                </a:solidFill>
              </a:rPr>
              <a:t>température</a:t>
            </a:r>
            <a:r>
              <a:rPr lang="en-US" altLang="en-US" sz="1900" dirty="0">
                <a:solidFill>
                  <a:srgbClr val="000000"/>
                </a:solidFill>
              </a:rPr>
              <a:t> entre la source </a:t>
            </a:r>
            <a:r>
              <a:rPr lang="en-US" altLang="en-US" sz="1900" dirty="0" err="1">
                <a:solidFill>
                  <a:srgbClr val="000000"/>
                </a:solidFill>
              </a:rPr>
              <a:t>froide</a:t>
            </a:r>
            <a:r>
              <a:rPr lang="en-US" altLang="en-US" sz="1900" dirty="0">
                <a:solidFill>
                  <a:srgbClr val="000000"/>
                </a:solidFill>
              </a:rPr>
              <a:t> et la </a:t>
            </a:r>
          </a:p>
          <a:p>
            <a:pPr eaLnBrk="0" hangingPunct="0">
              <a:spcAft>
                <a:spcPct val="50000"/>
              </a:spcAft>
            </a:pPr>
            <a:r>
              <a:rPr lang="en-US" altLang="en-US" sz="1900" dirty="0" err="1">
                <a:solidFill>
                  <a:srgbClr val="000000"/>
                </a:solidFill>
              </a:rPr>
              <a:t>température</a:t>
            </a:r>
            <a:r>
              <a:rPr lang="en-US" altLang="en-US" sz="1900" dirty="0">
                <a:solidFill>
                  <a:srgbClr val="000000"/>
                </a:solidFill>
              </a:rPr>
              <a:t> des </a:t>
            </a:r>
            <a:r>
              <a:rPr lang="en-US" altLang="en-US" sz="1900" dirty="0" err="1">
                <a:solidFill>
                  <a:srgbClr val="000000"/>
                </a:solidFill>
              </a:rPr>
              <a:t>départs</a:t>
            </a:r>
            <a:r>
              <a:rPr lang="en-US" altLang="en-US" sz="1900" dirty="0">
                <a:solidFill>
                  <a:srgbClr val="000000"/>
                </a:solidFill>
              </a:rPr>
              <a:t> </a:t>
            </a:r>
            <a:r>
              <a:rPr lang="en-US" altLang="en-US" sz="1900" dirty="0" err="1">
                <a:solidFill>
                  <a:srgbClr val="000000"/>
                </a:solidFill>
              </a:rPr>
              <a:t>est</a:t>
            </a:r>
            <a:r>
              <a:rPr lang="en-US" altLang="en-US" sz="1900" dirty="0">
                <a:solidFill>
                  <a:srgbClr val="000000"/>
                </a:solidFill>
              </a:rPr>
              <a:t> </a:t>
            </a:r>
            <a:r>
              <a:rPr lang="en-US" altLang="en-US" sz="1900" dirty="0" err="1">
                <a:solidFill>
                  <a:srgbClr val="000000"/>
                </a:solidFill>
              </a:rPr>
              <a:t>faible</a:t>
            </a:r>
            <a:r>
              <a:rPr lang="en-US" altLang="en-US" sz="1900" dirty="0">
                <a:solidFill>
                  <a:srgbClr val="000000"/>
                </a:solidFill>
              </a:rPr>
              <a:t>, plus le COP sera </a:t>
            </a:r>
            <a:r>
              <a:rPr lang="en-US" altLang="en-US" sz="1900" dirty="0" err="1">
                <a:solidFill>
                  <a:srgbClr val="000000"/>
                </a:solidFill>
              </a:rPr>
              <a:t>élevé</a:t>
            </a:r>
            <a:endParaRPr lang="en-US" altLang="en-US" sz="1900" dirty="0">
              <a:solidFill>
                <a:srgbClr val="000000"/>
              </a:solidFill>
            </a:endParaRPr>
          </a:p>
        </p:txBody>
      </p:sp>
      <p:sp>
        <p:nvSpPr>
          <p:cNvPr id="658444" name="Text Box 12">
            <a:extLst>
              <a:ext uri="{FF2B5EF4-FFF2-40B4-BE49-F238E27FC236}">
                <a16:creationId xmlns:a16="http://schemas.microsoft.com/office/drawing/2014/main" id="{B6A25162-299B-4E1B-9368-EE05C786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996952"/>
            <a:ext cx="8280400" cy="271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5575" indent="-1555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645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9675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12900" defTabSz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701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273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845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41700" defTabSz="80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ct val="15000"/>
              </a:spcAft>
            </a:pPr>
            <a:r>
              <a:rPr lang="en-US" altLang="en-US" sz="1900" b="1" dirty="0" err="1">
                <a:solidFill>
                  <a:srgbClr val="000000"/>
                </a:solidFill>
              </a:rPr>
              <a:t>Conséquences</a:t>
            </a:r>
            <a:r>
              <a:rPr lang="en-US" altLang="en-US" sz="1900" b="1" dirty="0">
                <a:solidFill>
                  <a:srgbClr val="000000"/>
                </a:solidFill>
              </a:rPr>
              <a:t>: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0" hangingPunct="0">
              <a:spcAft>
                <a:spcPct val="15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en-US" dirty="0">
                <a:solidFill>
                  <a:srgbClr val="000000"/>
                </a:solidFill>
              </a:rPr>
              <a:t> Les </a:t>
            </a:r>
            <a:r>
              <a:rPr lang="en-US" altLang="en-US" dirty="0" err="1">
                <a:solidFill>
                  <a:srgbClr val="000000"/>
                </a:solidFill>
              </a:rPr>
              <a:t>planchers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chauffant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sont</a:t>
            </a:r>
            <a:r>
              <a:rPr lang="en-US" altLang="en-US" dirty="0">
                <a:solidFill>
                  <a:srgbClr val="000000"/>
                </a:solidFill>
              </a:rPr>
              <a:t> les </a:t>
            </a:r>
            <a:r>
              <a:rPr lang="en-US" altLang="en-US" dirty="0" err="1">
                <a:solidFill>
                  <a:srgbClr val="000000"/>
                </a:solidFill>
              </a:rPr>
              <a:t>meilleurs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systèmes</a:t>
            </a:r>
            <a:r>
              <a:rPr lang="en-US" altLang="en-US" dirty="0">
                <a:solidFill>
                  <a:srgbClr val="000000"/>
                </a:solidFill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</a:rPr>
              <a:t>chauffage</a:t>
            </a:r>
            <a:r>
              <a:rPr lang="en-US" altLang="en-US" dirty="0">
                <a:solidFill>
                  <a:srgbClr val="000000"/>
                </a:solidFill>
              </a:rPr>
              <a:t> pour les </a:t>
            </a:r>
            <a:r>
              <a:rPr lang="en-US" altLang="en-US" dirty="0" err="1">
                <a:solidFill>
                  <a:srgbClr val="000000"/>
                </a:solidFill>
              </a:rPr>
              <a:t>pompes</a:t>
            </a:r>
            <a:r>
              <a:rPr lang="en-US" altLang="en-US" dirty="0">
                <a:solidFill>
                  <a:srgbClr val="000000"/>
                </a:solidFill>
              </a:rPr>
              <a:t> à </a:t>
            </a:r>
            <a:r>
              <a:rPr lang="en-US" altLang="en-US" dirty="0" err="1">
                <a:solidFill>
                  <a:srgbClr val="000000"/>
                </a:solidFill>
              </a:rPr>
              <a:t>chaleur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0" hangingPunct="0">
              <a:spcAft>
                <a:spcPct val="15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Dimensionner</a:t>
            </a:r>
            <a:r>
              <a:rPr lang="en-US" altLang="en-US" dirty="0">
                <a:solidFill>
                  <a:srgbClr val="000000"/>
                </a:solidFill>
              </a:rPr>
              <a:t> les </a:t>
            </a:r>
            <a:r>
              <a:rPr lang="en-US" altLang="en-US" dirty="0" err="1">
                <a:solidFill>
                  <a:srgbClr val="000000"/>
                </a:solidFill>
              </a:rPr>
              <a:t>planchers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chauffant</a:t>
            </a:r>
            <a:r>
              <a:rPr lang="en-US" altLang="en-US" dirty="0">
                <a:solidFill>
                  <a:srgbClr val="000000"/>
                </a:solidFill>
              </a:rPr>
              <a:t> avec </a:t>
            </a:r>
            <a:r>
              <a:rPr lang="en-US" altLang="en-US" dirty="0" err="1">
                <a:solidFill>
                  <a:srgbClr val="000000"/>
                </a:solidFill>
              </a:rPr>
              <a:t>une</a:t>
            </a:r>
            <a:r>
              <a:rPr lang="en-US" altLang="en-US" dirty="0">
                <a:solidFill>
                  <a:srgbClr val="000000"/>
                </a:solidFill>
              </a:rPr>
              <a:t> temperature des </a:t>
            </a:r>
            <a:r>
              <a:rPr lang="en-US" altLang="en-US" dirty="0" err="1">
                <a:solidFill>
                  <a:srgbClr val="000000"/>
                </a:solidFill>
              </a:rPr>
              <a:t>départs</a:t>
            </a:r>
            <a:r>
              <a:rPr lang="en-US" altLang="en-US" dirty="0">
                <a:solidFill>
                  <a:srgbClr val="000000"/>
                </a:solidFill>
              </a:rPr>
              <a:t> la plus </a:t>
            </a:r>
            <a:r>
              <a:rPr lang="en-US" altLang="en-US" dirty="0" err="1">
                <a:solidFill>
                  <a:srgbClr val="000000"/>
                </a:solidFill>
              </a:rPr>
              <a:t>basse</a:t>
            </a:r>
            <a:r>
              <a:rPr lang="en-US" altLang="en-US" dirty="0">
                <a:solidFill>
                  <a:srgbClr val="000000"/>
                </a:solidFill>
              </a:rPr>
              <a:t> possible ( 35°C </a:t>
            </a:r>
            <a:r>
              <a:rPr lang="en-US" altLang="en-US" dirty="0" err="1">
                <a:solidFill>
                  <a:srgbClr val="000000"/>
                </a:solidFill>
              </a:rPr>
              <a:t>plutôt</a:t>
            </a:r>
            <a:r>
              <a:rPr lang="en-US" altLang="en-US" dirty="0">
                <a:solidFill>
                  <a:srgbClr val="000000"/>
                </a:solidFill>
              </a:rPr>
              <a:t> que 45°C )</a:t>
            </a:r>
          </a:p>
          <a:p>
            <a:pPr eaLnBrk="0" hangingPunct="0">
              <a:spcAft>
                <a:spcPct val="15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en-US" dirty="0">
                <a:solidFill>
                  <a:srgbClr val="000000"/>
                </a:solidFill>
              </a:rPr>
              <a:t> Les PAC </a:t>
            </a:r>
            <a:r>
              <a:rPr lang="en-US" altLang="en-US" dirty="0" err="1">
                <a:solidFill>
                  <a:srgbClr val="000000"/>
                </a:solidFill>
              </a:rPr>
              <a:t>eau</a:t>
            </a:r>
            <a:r>
              <a:rPr lang="en-US" altLang="en-US" dirty="0">
                <a:solidFill>
                  <a:srgbClr val="000000"/>
                </a:solidFill>
              </a:rPr>
              <a:t>/</a:t>
            </a:r>
            <a:r>
              <a:rPr lang="en-US" altLang="en-US" dirty="0" err="1">
                <a:solidFill>
                  <a:srgbClr val="000000"/>
                </a:solidFill>
              </a:rPr>
              <a:t>eau</a:t>
            </a:r>
            <a:r>
              <a:rPr lang="en-US" altLang="en-US" dirty="0">
                <a:solidFill>
                  <a:srgbClr val="000000"/>
                </a:solidFill>
              </a:rPr>
              <a:t> et </a:t>
            </a:r>
            <a:r>
              <a:rPr lang="en-US" altLang="en-US" dirty="0" err="1">
                <a:solidFill>
                  <a:srgbClr val="000000"/>
                </a:solidFill>
              </a:rPr>
              <a:t>eau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glycolée</a:t>
            </a:r>
            <a:r>
              <a:rPr lang="en-US" altLang="en-US" dirty="0">
                <a:solidFill>
                  <a:srgbClr val="000000"/>
                </a:solidFill>
              </a:rPr>
              <a:t>/</a:t>
            </a:r>
            <a:r>
              <a:rPr lang="en-US" altLang="en-US" dirty="0" err="1">
                <a:solidFill>
                  <a:srgbClr val="000000"/>
                </a:solidFill>
              </a:rPr>
              <a:t>eau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peuvent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fonctionner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toute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l'année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sauf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en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autonome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0" hangingPunct="0">
              <a:spcAft>
                <a:spcPct val="15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en-US" dirty="0">
                <a:solidFill>
                  <a:srgbClr val="000000"/>
                </a:solidFill>
              </a:rPr>
              <a:t> Les PAC air/</a:t>
            </a:r>
            <a:r>
              <a:rPr lang="en-US" altLang="en-US" dirty="0" err="1">
                <a:solidFill>
                  <a:srgbClr val="000000"/>
                </a:solidFill>
              </a:rPr>
              <a:t>eau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nécessite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une</a:t>
            </a:r>
            <a:r>
              <a:rPr lang="en-US" altLang="en-US" dirty="0">
                <a:solidFill>
                  <a:srgbClr val="000000"/>
                </a:solidFill>
              </a:rPr>
              <a:t> source </a:t>
            </a:r>
            <a:r>
              <a:rPr lang="en-US" altLang="en-US" dirty="0" err="1">
                <a:solidFill>
                  <a:srgbClr val="000000"/>
                </a:solidFill>
              </a:rPr>
              <a:t>d'appoint</a:t>
            </a:r>
            <a:r>
              <a:rPr lang="en-US" altLang="en-US" dirty="0">
                <a:solidFill>
                  <a:srgbClr val="000000"/>
                </a:solidFill>
              </a:rPr>
              <a:t> pendant la </a:t>
            </a:r>
            <a:r>
              <a:rPr lang="en-US" altLang="en-US" dirty="0" err="1">
                <a:solidFill>
                  <a:srgbClr val="000000"/>
                </a:solidFill>
              </a:rPr>
              <a:t>période</a:t>
            </a:r>
            <a:r>
              <a:rPr lang="en-US" altLang="en-US" dirty="0">
                <a:solidFill>
                  <a:srgbClr val="000000"/>
                </a:solidFill>
              </a:rPr>
              <a:t> la plus </a:t>
            </a:r>
            <a:r>
              <a:rPr lang="en-US" altLang="en-US" dirty="0" err="1">
                <a:solidFill>
                  <a:srgbClr val="000000"/>
                </a:solidFill>
              </a:rPr>
              <a:t>froide</a:t>
            </a:r>
            <a:r>
              <a:rPr lang="en-US" altLang="en-US" dirty="0">
                <a:solidFill>
                  <a:srgbClr val="000000"/>
                </a:solidFill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</a:rPr>
              <a:t>l'année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912E721-5008-4B7D-BDE0-A145F718A7A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305800" cy="54051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800" dirty="0"/>
              <a:t>COP et niveau de Température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4" grpId="0" uiExpan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30727</TotalTime>
  <Words>631</Words>
  <Application>Microsoft Office PowerPoint</Application>
  <PresentationFormat>Affichage à l'écran (4:3)</PresentationFormat>
  <Paragraphs>101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</vt:lpstr>
      <vt:lpstr>Wingdings 2</vt:lpstr>
      <vt:lpstr>Débit</vt:lpstr>
      <vt:lpstr>Les Pompes à Chaleur</vt:lpstr>
      <vt:lpstr>Principe </vt:lpstr>
      <vt:lpstr>Principe de la pompe à chaleur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Sweet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à l’étude de l’ébullition à l’extérieur de la surface  d’un tube noyé dans un liquide pur   Application à la production de vapeur dans les chaudières industrielles</dc:title>
  <dc:creator>SWEET</dc:creator>
  <cp:lastModifiedBy>BAKI Touhami</cp:lastModifiedBy>
  <cp:revision>326</cp:revision>
  <dcterms:created xsi:type="dcterms:W3CDTF">2011-03-27T21:03:18Z</dcterms:created>
  <dcterms:modified xsi:type="dcterms:W3CDTF">2022-04-05T10:41:22Z</dcterms:modified>
</cp:coreProperties>
</file>