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01" r:id="rId2"/>
    <p:sldId id="302" r:id="rId3"/>
    <p:sldId id="307" r:id="rId4"/>
    <p:sldId id="305" r:id="rId5"/>
    <p:sldId id="310" r:id="rId6"/>
    <p:sldId id="308" r:id="rId7"/>
    <p:sldId id="309" r:id="rId8"/>
    <p:sldId id="313" r:id="rId9"/>
    <p:sldId id="312" r:id="rId10"/>
    <p:sldId id="314" r:id="rId11"/>
    <p:sldId id="315" r:id="rId12"/>
    <p:sldId id="316" r:id="rId13"/>
    <p:sldId id="317" r:id="rId14"/>
    <p:sldId id="318" r:id="rId15"/>
    <p:sldId id="319" r:id="rId16"/>
    <p:sldId id="320" r:id="rId17"/>
    <p:sldId id="321" r:id="rId18"/>
    <p:sldId id="322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-117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98BE8B-CE16-45DB-8DA8-CF73D0E7A2C2}" type="doc">
      <dgm:prSet loTypeId="urn:microsoft.com/office/officeart/2005/8/layout/funnel1" loCatId="process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EDBAA118-E944-4007-AEAE-95D3BCCB8ABA}">
      <dgm:prSet phldrT="[Texte]" custT="1"/>
      <dgm:spPr/>
      <dgm:t>
        <a:bodyPr/>
        <a:lstStyle/>
        <a:p>
          <a:r>
            <a:rPr lang="ar-DZ" sz="1400" dirty="0" smtClean="0"/>
            <a:t>التعزيز الموجب</a:t>
          </a:r>
          <a:endParaRPr lang="fr-FR" sz="1400" dirty="0"/>
        </a:p>
      </dgm:t>
    </dgm:pt>
    <dgm:pt modelId="{B51A20C7-C34C-417F-A6C4-ADD095AC638E}" type="parTrans" cxnId="{E20F2101-49BD-4B0F-9FE1-BF7544391D82}">
      <dgm:prSet/>
      <dgm:spPr/>
      <dgm:t>
        <a:bodyPr/>
        <a:lstStyle/>
        <a:p>
          <a:endParaRPr lang="fr-FR"/>
        </a:p>
      </dgm:t>
    </dgm:pt>
    <dgm:pt modelId="{BB006756-065A-4E31-A9A6-284043F01846}" type="sibTrans" cxnId="{E20F2101-49BD-4B0F-9FE1-BF7544391D82}">
      <dgm:prSet/>
      <dgm:spPr/>
      <dgm:t>
        <a:bodyPr/>
        <a:lstStyle/>
        <a:p>
          <a:endParaRPr lang="fr-FR"/>
        </a:p>
      </dgm:t>
    </dgm:pt>
    <dgm:pt modelId="{63264C0C-4B22-4BD0-805F-DB54922B3831}">
      <dgm:prSet phldrT="[Texte]"/>
      <dgm:spPr/>
      <dgm:t>
        <a:bodyPr/>
        <a:lstStyle/>
        <a:p>
          <a:r>
            <a:rPr lang="ar-DZ" dirty="0" smtClean="0"/>
            <a:t>التعزيز السالب</a:t>
          </a:r>
          <a:endParaRPr lang="fr-FR" dirty="0"/>
        </a:p>
      </dgm:t>
    </dgm:pt>
    <dgm:pt modelId="{8E8D3A9A-767C-4CE4-A640-30A65EE804D5}" type="parTrans" cxnId="{8BE507DA-C29E-400D-A554-0E1E62DFE498}">
      <dgm:prSet/>
      <dgm:spPr/>
      <dgm:t>
        <a:bodyPr/>
        <a:lstStyle/>
        <a:p>
          <a:endParaRPr lang="fr-FR"/>
        </a:p>
      </dgm:t>
    </dgm:pt>
    <dgm:pt modelId="{07F6AFF1-B633-4FB2-9772-0E4010270028}" type="sibTrans" cxnId="{8BE507DA-C29E-400D-A554-0E1E62DFE498}">
      <dgm:prSet/>
      <dgm:spPr/>
      <dgm:t>
        <a:bodyPr/>
        <a:lstStyle/>
        <a:p>
          <a:endParaRPr lang="fr-FR"/>
        </a:p>
      </dgm:t>
    </dgm:pt>
    <dgm:pt modelId="{E8E99B61-578D-45AB-BBE2-3532C71E7EF3}">
      <dgm:prSet phldrT="[Texte]" custT="1"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ar-DZ" sz="28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التعزيز</a:t>
          </a:r>
          <a:endParaRPr lang="fr-FR" sz="2800" dirty="0"/>
        </a:p>
      </dgm:t>
    </dgm:pt>
    <dgm:pt modelId="{3FF3F69F-5018-4F0C-9CB7-3DA91FC3BD5A}" type="parTrans" cxnId="{BF3C83A6-42ED-480A-9963-568730D3CBC3}">
      <dgm:prSet/>
      <dgm:spPr/>
      <dgm:t>
        <a:bodyPr/>
        <a:lstStyle/>
        <a:p>
          <a:endParaRPr lang="fr-FR"/>
        </a:p>
      </dgm:t>
    </dgm:pt>
    <dgm:pt modelId="{29D1F760-01E6-4AD6-BDE4-60E28FB2CCAE}" type="sibTrans" cxnId="{BF3C83A6-42ED-480A-9963-568730D3CBC3}">
      <dgm:prSet/>
      <dgm:spPr/>
      <dgm:t>
        <a:bodyPr/>
        <a:lstStyle/>
        <a:p>
          <a:endParaRPr lang="fr-FR"/>
        </a:p>
      </dgm:t>
    </dgm:pt>
    <dgm:pt modelId="{4E2E5E90-5215-4699-A97E-F7B9694196AA}" type="pres">
      <dgm:prSet presAssocID="{9598BE8B-CE16-45DB-8DA8-CF73D0E7A2C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33BD303-7665-4AC1-8DB8-990CB7E3A4E7}" type="pres">
      <dgm:prSet presAssocID="{9598BE8B-CE16-45DB-8DA8-CF73D0E7A2C2}" presName="ellipse" presStyleLbl="trBgShp" presStyleIdx="0" presStyleCnt="1" custLinFactX="-88077" custLinFactY="52086" custLinFactNeighborX="-100000" custLinFactNeighborY="100000"/>
      <dgm:spPr/>
    </dgm:pt>
    <dgm:pt modelId="{77BCB9DB-1F87-4432-B4B6-A8017184A4AE}" type="pres">
      <dgm:prSet presAssocID="{9598BE8B-CE16-45DB-8DA8-CF73D0E7A2C2}" presName="arrow1" presStyleLbl="fgShp" presStyleIdx="0" presStyleCnt="1"/>
      <dgm:spPr/>
    </dgm:pt>
    <dgm:pt modelId="{757C0586-9B35-4494-BC92-520EADCC25D5}" type="pres">
      <dgm:prSet presAssocID="{9598BE8B-CE16-45DB-8DA8-CF73D0E7A2C2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308E58-6248-45F6-8B2D-B56C2697B46D}" type="pres">
      <dgm:prSet presAssocID="{63264C0C-4B22-4BD0-805F-DB54922B3831}" presName="item1" presStyleLbl="node1" presStyleIdx="0" presStyleCnt="2" custLinFactNeighborX="-28737" custLinFactNeighborY="246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44F3E6-A1A7-459E-8B18-34DAAB848302}" type="pres">
      <dgm:prSet presAssocID="{E8E99B61-578D-45AB-BBE2-3532C71E7EF3}" presName="item2" presStyleLbl="node1" presStyleIdx="1" presStyleCnt="2" custLinFactNeighborX="-15719" custLinFactNeighborY="118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23DCB8-8E6B-4D1B-8194-C97A678FDB77}" type="pres">
      <dgm:prSet presAssocID="{9598BE8B-CE16-45DB-8DA8-CF73D0E7A2C2}" presName="funnel" presStyleLbl="trAlignAcc1" presStyleIdx="0" presStyleCnt="1" custLinFactNeighborX="-9582" custLinFactNeighborY="3027"/>
      <dgm:spPr/>
    </dgm:pt>
  </dgm:ptLst>
  <dgm:cxnLst>
    <dgm:cxn modelId="{BF3C83A6-42ED-480A-9963-568730D3CBC3}" srcId="{9598BE8B-CE16-45DB-8DA8-CF73D0E7A2C2}" destId="{E8E99B61-578D-45AB-BBE2-3532C71E7EF3}" srcOrd="2" destOrd="0" parTransId="{3FF3F69F-5018-4F0C-9CB7-3DA91FC3BD5A}" sibTransId="{29D1F760-01E6-4AD6-BDE4-60E28FB2CCAE}"/>
    <dgm:cxn modelId="{52818AEC-FD0F-493D-9D61-1F4BC66DED94}" type="presOf" srcId="{63264C0C-4B22-4BD0-805F-DB54922B3831}" destId="{B2308E58-6248-45F6-8B2D-B56C2697B46D}" srcOrd="0" destOrd="0" presId="urn:microsoft.com/office/officeart/2005/8/layout/funnel1"/>
    <dgm:cxn modelId="{BFC91213-AECE-4138-AFFF-4528D793BBFC}" type="presOf" srcId="{EDBAA118-E944-4007-AEAE-95D3BCCB8ABA}" destId="{F444F3E6-A1A7-459E-8B18-34DAAB848302}" srcOrd="0" destOrd="0" presId="urn:microsoft.com/office/officeart/2005/8/layout/funnel1"/>
    <dgm:cxn modelId="{8BE507DA-C29E-400D-A554-0E1E62DFE498}" srcId="{9598BE8B-CE16-45DB-8DA8-CF73D0E7A2C2}" destId="{63264C0C-4B22-4BD0-805F-DB54922B3831}" srcOrd="1" destOrd="0" parTransId="{8E8D3A9A-767C-4CE4-A640-30A65EE804D5}" sibTransId="{07F6AFF1-B633-4FB2-9772-0E4010270028}"/>
    <dgm:cxn modelId="{22C459B8-6F9B-4967-B831-25F30C4575E2}" type="presOf" srcId="{E8E99B61-578D-45AB-BBE2-3532C71E7EF3}" destId="{757C0586-9B35-4494-BC92-520EADCC25D5}" srcOrd="0" destOrd="0" presId="urn:microsoft.com/office/officeart/2005/8/layout/funnel1"/>
    <dgm:cxn modelId="{E20F2101-49BD-4B0F-9FE1-BF7544391D82}" srcId="{9598BE8B-CE16-45DB-8DA8-CF73D0E7A2C2}" destId="{EDBAA118-E944-4007-AEAE-95D3BCCB8ABA}" srcOrd="0" destOrd="0" parTransId="{B51A20C7-C34C-417F-A6C4-ADD095AC638E}" sibTransId="{BB006756-065A-4E31-A9A6-284043F01846}"/>
    <dgm:cxn modelId="{D2712D92-249E-441C-86AA-8DAA5E6E5621}" type="presOf" srcId="{9598BE8B-CE16-45DB-8DA8-CF73D0E7A2C2}" destId="{4E2E5E90-5215-4699-A97E-F7B9694196AA}" srcOrd="0" destOrd="0" presId="urn:microsoft.com/office/officeart/2005/8/layout/funnel1"/>
    <dgm:cxn modelId="{5BD15225-DE68-434B-9C0D-D5B022A1B77A}" type="presParOf" srcId="{4E2E5E90-5215-4699-A97E-F7B9694196AA}" destId="{B33BD303-7665-4AC1-8DB8-990CB7E3A4E7}" srcOrd="0" destOrd="0" presId="urn:microsoft.com/office/officeart/2005/8/layout/funnel1"/>
    <dgm:cxn modelId="{62F8A105-D684-440E-9B04-CB350497E9A6}" type="presParOf" srcId="{4E2E5E90-5215-4699-A97E-F7B9694196AA}" destId="{77BCB9DB-1F87-4432-B4B6-A8017184A4AE}" srcOrd="1" destOrd="0" presId="urn:microsoft.com/office/officeart/2005/8/layout/funnel1"/>
    <dgm:cxn modelId="{26F7ACF3-EF4D-4041-9201-B243C46962BB}" type="presParOf" srcId="{4E2E5E90-5215-4699-A97E-F7B9694196AA}" destId="{757C0586-9B35-4494-BC92-520EADCC25D5}" srcOrd="2" destOrd="0" presId="urn:microsoft.com/office/officeart/2005/8/layout/funnel1"/>
    <dgm:cxn modelId="{D293556C-CFA6-4628-B368-77418FC1C65E}" type="presParOf" srcId="{4E2E5E90-5215-4699-A97E-F7B9694196AA}" destId="{B2308E58-6248-45F6-8B2D-B56C2697B46D}" srcOrd="3" destOrd="0" presId="urn:microsoft.com/office/officeart/2005/8/layout/funnel1"/>
    <dgm:cxn modelId="{606B9A1C-4AC5-4AE6-8221-017C53562D1A}" type="presParOf" srcId="{4E2E5E90-5215-4699-A97E-F7B9694196AA}" destId="{F444F3E6-A1A7-459E-8B18-34DAAB848302}" srcOrd="4" destOrd="0" presId="urn:microsoft.com/office/officeart/2005/8/layout/funnel1"/>
    <dgm:cxn modelId="{D4AF7461-04B9-4C61-A442-E678BCFB90A8}" type="presParOf" srcId="{4E2E5E90-5215-4699-A97E-F7B9694196AA}" destId="{D323DCB8-8E6B-4D1B-8194-C97A678FDB77}" srcOrd="5" destOrd="0" presId="urn:microsoft.com/office/officeart/2005/8/layout/funne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D8107-501B-41AE-876D-7F17545E640B}" type="datetimeFigureOut">
              <a:rPr lang="fr-FR" smtClean="0"/>
              <a:pPr/>
              <a:t>06/06/2020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85992-1F32-43DE-8A5C-875EC279E2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85992-1F32-43DE-8A5C-875EC279E250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06/06/2020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995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0"/>
            <a:ext cx="7072361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14282" y="214290"/>
            <a:ext cx="8929718" cy="6286544"/>
            <a:chOff x="2844800" y="1919292"/>
            <a:chExt cx="2235200" cy="211454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3" name=" 3"/>
            <p:cNvSpPr/>
            <p:nvPr/>
          </p:nvSpPr>
          <p:spPr>
            <a:xfrm>
              <a:off x="2844800" y="1919292"/>
              <a:ext cx="2235200" cy="2114543"/>
            </a:xfrm>
            <a:prstGeom prst="gear9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4" name=" 4"/>
            <p:cNvSpPr/>
            <p:nvPr/>
          </p:nvSpPr>
          <p:spPr>
            <a:xfrm>
              <a:off x="3595830" y="2231668"/>
              <a:ext cx="793472" cy="273602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3600" b="1" kern="1200" dirty="0" smtClean="0">
                  <a:ln w="11430"/>
                  <a:solidFill>
                    <a:sysClr val="windowText" lastClr="00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المثيرات المعززة</a:t>
              </a:r>
              <a:endParaRPr lang="fr-FR" sz="3600" b="1" kern="1200" dirty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5" name="ZoneTexte 4"/>
          <p:cNvSpPr txBox="1"/>
          <p:nvPr/>
        </p:nvSpPr>
        <p:spPr>
          <a:xfrm>
            <a:off x="1285852" y="1928802"/>
            <a:ext cx="6572296" cy="310854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و هي تلك المثيرات التي تتبع السلوك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تؤدي إلى الإشباع و تعمل على زيادة احتمال ظهور نفس السلوك في المواقف المشابهة </a:t>
            </a:r>
          </a:p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و لهذا أطلق عليها المثيرات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المعززة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المدعمة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للسلوك و هي تلك المثيرات التي اعتمد عليها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في تجاربه ، </a:t>
            </a:r>
            <a:r>
              <a:rPr lang="ar-DZ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الثناء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الذي يتبع أداء حركي معين يعتبر بمثابة مثير لظهور نفس الأداء في المواقف التالية المشابهة</a:t>
            </a:r>
            <a:endParaRPr lang="fr-FR" sz="2800" b="1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0" y="214290"/>
            <a:ext cx="9144000" cy="6643710"/>
            <a:chOff x="2844800" y="1919292"/>
            <a:chExt cx="2235200" cy="211454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3" name=" 3"/>
            <p:cNvSpPr/>
            <p:nvPr/>
          </p:nvSpPr>
          <p:spPr>
            <a:xfrm>
              <a:off x="2844800" y="1919292"/>
              <a:ext cx="2235200" cy="2114543"/>
            </a:xfrm>
            <a:prstGeom prst="gear9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4" name=" 4"/>
            <p:cNvSpPr/>
            <p:nvPr/>
          </p:nvSpPr>
          <p:spPr>
            <a:xfrm>
              <a:off x="3595685" y="2217816"/>
              <a:ext cx="768355" cy="250986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3600" b="1" kern="1200" dirty="0" smtClean="0">
                  <a:ln w="11430"/>
                  <a:solidFill>
                    <a:sysClr val="windowText" lastClr="00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المثيرات المميزة</a:t>
              </a:r>
              <a:endParaRPr lang="fr-FR" sz="3600" b="1" kern="1200" dirty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5" name="ZoneTexte 4"/>
          <p:cNvSpPr txBox="1"/>
          <p:nvPr/>
        </p:nvSpPr>
        <p:spPr>
          <a:xfrm>
            <a:off x="1142976" y="2214554"/>
            <a:ext cx="6715172" cy="267765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و هي كل الإحداث البيئية التي تقترن بالمثيرات المعززة،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قد أطلق  على هذه الفئة من المثيرات اسم المثيرات الثانوية المعززة 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هي ما تستخدم في مواقف التعلم الإنساني فإذا كانت الحلوى هي مثيرات معززة للأداء الحركي الناجح للطفل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اقترن تقديمها بكلمة ثناء معينة فتصبح الكلمة لها صفة المثير المعزز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28860" y="500042"/>
            <a:ext cx="4429156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D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تجربة </a:t>
            </a:r>
            <a:r>
              <a:rPr lang="ar-DZ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endParaRPr lang="fr-FR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Image 2" descr="téléchargeme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1714488"/>
            <a:ext cx="7643866" cy="4143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20" y="2071678"/>
            <a:ext cx="8429684" cy="310854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أجرى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تجاربه على الطيور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الفئران لبساطة سلوكها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امكانية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التحكم فيه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تحديد خطواته مما يساعده على دقة ملاحظته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قياسه</a:t>
            </a:r>
          </a:p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بني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تجاربه على فرض أن الكائن الحي يميل إلى أن يكرر نفس السلوك الذي يُتبع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التعزيز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و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الاسلوب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الذي استعان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به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في تعليم سلوك جديد لطيور و الفئران هو تحديد كل خطوة من خطواته بالترتيب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تعزيزها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حتي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يقترب السلوك تدريجيا من النمط المطلوب.</a:t>
            </a:r>
            <a:endParaRPr lang="fr-FR" sz="2800" b="1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282" y="285728"/>
            <a:ext cx="8929718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D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تفسير التعليم الشرطي </a:t>
            </a:r>
            <a:r>
              <a:rPr lang="ar-DZ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الاجرائي</a:t>
            </a:r>
            <a:endParaRPr lang="fr-FR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0" y="1214422"/>
            <a:ext cx="8643998" cy="65556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r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لتفسير هذا النوع من التعلم يجب التعرض للخطوات التي قام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بها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لتشكيل السلوك الجديد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التي تنحصر فيما يلي: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تحديد السلوك النهائي المرعوب في تعليم  (رفع الرأس عاليا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المشي في خط محدد)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تحديد المثير المشبع لدى الكائن الحي (الحبوب المفضلة لدى الطائر)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تجزئة السلوك النهائي إلى وحدات سلوكية بسيطة (رفع الرأس عاليا- الوقوف فوق خط محدد على قاعدة القفص- المشي في خط سير محدد)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ترتيب الوحدات السلوكية البسيطة تبعا لتدرجها في السلوك النهائي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تقديم المثير المشبع فور إصدار الوحدة السلوكية الأولى.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تكرار الخطوة السابقة إلى أن يزداد معدل ظهور هذه الوحدة السلوكية.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الانتقال إلى الوحدة السلوكية الثانية حيث لا يقدم المثير المشبع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بعد ظهور الوحدة السلوكية ثم الثانية بالتتابع.</a:t>
            </a:r>
          </a:p>
          <a:p>
            <a:pPr marL="342900" indent="-342900" algn="r" rtl="1">
              <a:buFont typeface="+mj-lt"/>
              <a:buAutoNum type="arabicPeriod"/>
            </a:pPr>
            <a:endParaRPr lang="ar-DZ" sz="2800" b="1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342900" indent="-342900" algn="r" rtl="1">
              <a:buFont typeface="+mj-lt"/>
              <a:buAutoNum type="arabicPeriod"/>
            </a:pPr>
            <a:endParaRPr lang="ar-DZ" sz="2800" b="1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342900" indent="-342900" algn="r" rtl="1">
              <a:buFont typeface="+mj-lt"/>
              <a:buAutoNum type="arabicPeriod"/>
            </a:pPr>
            <a:endParaRPr lang="fr-FR" sz="2800" b="1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20" y="928670"/>
            <a:ext cx="85725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 rtl="1">
              <a:buFont typeface="+mj-lt"/>
              <a:buAutoNum type="arabicPeriod" startAt="8"/>
            </a:pP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يعد زيادة معدل ظهور الوحدتين السلوكيتين الأولى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الثانية بالتتابع يتم الانتقال إلى الوحدة السلوكية الثالثة ، وهكذا حتى يصل الكائن الحي إلى السلوك النهائي المرغوب.</a:t>
            </a:r>
          </a:p>
          <a:p>
            <a:pPr marL="514350" indent="-514350" algn="just" rtl="1"/>
            <a:endParaRPr lang="ar-DZ" sz="2800" b="1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514350" indent="-514350"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من العرض السابق يتضح أن المبدأ الأساسي للتعلم الإجرائي هو التعزيز الإعمال باستمرار إلى السلوك النهائي المرغوب بحيث تكون  هذه الأعمال متدرجة أي أن التعزيز هو المسئول الأول عن التعلم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282" y="285729"/>
            <a:ext cx="8929718" cy="57861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r" rtl="1"/>
            <a:r>
              <a:rPr lang="ar-DZ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التعزيز:</a:t>
            </a:r>
          </a:p>
          <a:p>
            <a:pPr algn="just" rtl="1"/>
            <a:r>
              <a:rPr lang="ar-DZ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هو السمة الأساسية التي تميز التعلم الشرطي الإجرائي، </a:t>
            </a:r>
            <a:r>
              <a:rPr lang="ar-DZ" sz="28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يقصد بالتعزيز معنى التقوية أو التدعيم للاستجابة المطلوبة بحيث تسود على غيرها فيزيد معدل ظهورها في المواقف التالية المشابهة.</a:t>
            </a:r>
          </a:p>
          <a:p>
            <a:pPr algn="just" rtl="1"/>
            <a:r>
              <a:rPr lang="ar-DZ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 لكي تتم عملية التعزيز بطريقة صحيحة يجب أن تتوفر الشروط التالية: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ar-DZ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أن يظهر المثير المعزز فور ظهور الاستجابة المرغوبة مباشرة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ar-DZ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لكي يكون المثير المعزز مثمرا لابد أن ينتبه اللاعب إليه.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ar-DZ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أن يكون التعزيز لاستجابة مقصودة دون غيرها </a:t>
            </a:r>
            <a:r>
              <a:rPr lang="ar-DZ" sz="28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هذه الاستجابة يجب أن تكون ضمن الحصيلة السلوكية المطلوبة.</a:t>
            </a:r>
          </a:p>
          <a:p>
            <a:pPr marL="514350" indent="-514350" algn="just" rtl="1">
              <a:buFont typeface="+mj-lt"/>
              <a:buAutoNum type="arabicPeriod"/>
            </a:pPr>
            <a:endParaRPr lang="ar-DZ" sz="28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r" rtl="1"/>
            <a:endParaRPr lang="fr-FR" sz="28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r" rtl="1"/>
            <a:endParaRPr lang="ar-DZ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3214678" y="285728"/>
          <a:ext cx="3286148" cy="260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oupe 9"/>
          <p:cNvGrpSpPr/>
          <p:nvPr/>
        </p:nvGrpSpPr>
        <p:grpSpPr>
          <a:xfrm>
            <a:off x="5214942" y="2571744"/>
            <a:ext cx="3714776" cy="4000528"/>
            <a:chOff x="5000628" y="2928934"/>
            <a:chExt cx="2643206" cy="2928958"/>
          </a:xfrm>
        </p:grpSpPr>
        <p:sp>
          <p:nvSpPr>
            <p:cNvPr id="11" name="Rectangle à coins arrondis 10"/>
            <p:cNvSpPr/>
            <p:nvPr/>
          </p:nvSpPr>
          <p:spPr>
            <a:xfrm>
              <a:off x="5000628" y="3357562"/>
              <a:ext cx="2643206" cy="250033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12" name="Groupe 1"/>
            <p:cNvGrpSpPr/>
            <p:nvPr/>
          </p:nvGrpSpPr>
          <p:grpSpPr>
            <a:xfrm>
              <a:off x="6000760" y="2928934"/>
              <a:ext cx="732235" cy="732235"/>
              <a:chOff x="972354" y="341709"/>
              <a:chExt cx="732235" cy="732235"/>
            </a:xfrm>
            <a:scene3d>
              <a:camera prst="orthographicFront"/>
              <a:lightRig rig="threePt" dir="t">
                <a:rot lat="0" lon="0" rev="7500000"/>
              </a:lightRig>
            </a:scene3d>
          </p:grpSpPr>
          <p:sp>
            <p:nvSpPr>
              <p:cNvPr id="13" name="Ellipse 12"/>
              <p:cNvSpPr/>
              <p:nvPr/>
            </p:nvSpPr>
            <p:spPr>
              <a:xfrm>
                <a:off x="972354" y="341709"/>
                <a:ext cx="732235" cy="732235"/>
              </a:xfrm>
              <a:prstGeom prst="ellipse">
                <a:avLst/>
              </a:prstGeom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5">
                  <a:hueOff val="-9933876"/>
                  <a:satOff val="39811"/>
                  <a:lumOff val="8628"/>
                  <a:alphaOff val="0"/>
                </a:schemeClr>
              </a:fillRef>
              <a:effectRef idx="2">
                <a:schemeClr val="accent5">
                  <a:hueOff val="-9933876"/>
                  <a:satOff val="39811"/>
                  <a:lumOff val="8628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" name="Ellipse 4"/>
              <p:cNvSpPr/>
              <p:nvPr/>
            </p:nvSpPr>
            <p:spPr>
              <a:xfrm>
                <a:off x="1090501" y="446315"/>
                <a:ext cx="517769" cy="517769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sz="1600" b="1" kern="1200" dirty="0" smtClean="0"/>
                  <a:t>التعزيز الموجب</a:t>
                </a:r>
                <a:endParaRPr lang="fr-FR" sz="1600" b="1" kern="1200" dirty="0"/>
              </a:p>
            </p:txBody>
          </p:sp>
        </p:grpSp>
      </p:grpSp>
      <p:grpSp>
        <p:nvGrpSpPr>
          <p:cNvPr id="15" name="Groupe 14"/>
          <p:cNvGrpSpPr/>
          <p:nvPr/>
        </p:nvGrpSpPr>
        <p:grpSpPr>
          <a:xfrm>
            <a:off x="357158" y="2428868"/>
            <a:ext cx="3571900" cy="4000528"/>
            <a:chOff x="3929058" y="2786058"/>
            <a:chExt cx="2500330" cy="3214710"/>
          </a:xfrm>
        </p:grpSpPr>
        <p:sp>
          <p:nvSpPr>
            <p:cNvPr id="16" name="Rectangle à coins arrondis 15"/>
            <p:cNvSpPr/>
            <p:nvPr/>
          </p:nvSpPr>
          <p:spPr>
            <a:xfrm>
              <a:off x="3929058" y="3214686"/>
              <a:ext cx="2500330" cy="2786082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17" name="Groupe 6"/>
            <p:cNvGrpSpPr/>
            <p:nvPr/>
          </p:nvGrpSpPr>
          <p:grpSpPr>
            <a:xfrm>
              <a:off x="4786314" y="2786058"/>
              <a:ext cx="642942" cy="732235"/>
              <a:chOff x="0" y="1871268"/>
              <a:chExt cx="642942" cy="732235"/>
            </a:xfrm>
            <a:scene3d>
              <a:camera prst="orthographicFront"/>
              <a:lightRig rig="threePt" dir="t">
                <a:rot lat="0" lon="0" rev="7500000"/>
              </a:lightRig>
            </a:scene3d>
          </p:grpSpPr>
          <p:sp>
            <p:nvSpPr>
              <p:cNvPr id="18" name="Ellipse 17"/>
              <p:cNvSpPr/>
              <p:nvPr/>
            </p:nvSpPr>
            <p:spPr>
              <a:xfrm>
                <a:off x="0" y="1871268"/>
                <a:ext cx="642942" cy="732235"/>
              </a:xfrm>
              <a:prstGeom prst="ellipse">
                <a:avLst/>
              </a:prstGeom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9" name="Ellipse 4"/>
              <p:cNvSpPr/>
              <p:nvPr/>
            </p:nvSpPr>
            <p:spPr>
              <a:xfrm>
                <a:off x="107232" y="1978501"/>
                <a:ext cx="535709" cy="517769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0320" tIns="20320" rIns="20320" bIns="2032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sz="1600" b="1" kern="1200" dirty="0" smtClean="0"/>
                  <a:t>التعزيز السالب</a:t>
                </a:r>
                <a:endParaRPr lang="fr-FR" sz="1600" b="1" kern="1200" dirty="0"/>
              </a:p>
            </p:txBody>
          </p:sp>
        </p:grpSp>
      </p:grpSp>
      <p:sp>
        <p:nvSpPr>
          <p:cNvPr id="20" name="ZoneTexte 19"/>
          <p:cNvSpPr txBox="1"/>
          <p:nvPr/>
        </p:nvSpPr>
        <p:spPr>
          <a:xfrm>
            <a:off x="5286380" y="4000504"/>
            <a:ext cx="3429024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 يحدث نتيجة تقديم مثير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مشبع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عقب ظهور الاستجابة الصحيحة فيزداد معدل ظهورها</a:t>
            </a:r>
            <a:endParaRPr lang="fr-FR" sz="2800" b="1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28596" y="3714752"/>
            <a:ext cx="3429024" cy="224676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 يحدث نتيجة تقديم مثير منفر عقب ظهور الاستجابة الخاطئة فيزداد معدل ظهوره استجابات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اخرى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لابعاد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المثير عن الموقف</a:t>
            </a:r>
            <a:endParaRPr lang="fr-FR" sz="2800" b="1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20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papiers-peints-dahlia-rouge-fleur.jp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463550"/>
            <a:ext cx="8890000" cy="5930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28728" y="2928934"/>
            <a:ext cx="6357982" cy="14465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rtl="1"/>
            <a:r>
              <a:rPr lang="ar-DZ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المقاربة المعرفية </a:t>
            </a:r>
            <a:r>
              <a:rPr lang="ar-DZ" sz="4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و</a:t>
            </a:r>
            <a:r>
              <a:rPr lang="ar-DZ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الايكولوجية للتعلم الحركي</a:t>
            </a:r>
            <a:endParaRPr lang="fr-FR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57224" y="285728"/>
            <a:ext cx="7272808" cy="21236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DZ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الجمهورية الجزائرية الديمقراطية الشعبية</a:t>
            </a:r>
          </a:p>
          <a:p>
            <a:pPr algn="ctr"/>
            <a:r>
              <a:rPr lang="ar-DZ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وزارة </a:t>
            </a:r>
            <a:r>
              <a:rPr lang="ar-DZ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التعليم العالي و البحث </a:t>
            </a:r>
            <a:r>
              <a:rPr lang="ar-DZ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العلمي</a:t>
            </a:r>
            <a:endParaRPr lang="fr-FR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 rtl="1"/>
            <a:r>
              <a:rPr lang="ar-DZ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جامعة </a:t>
            </a:r>
            <a:r>
              <a:rPr lang="ar-DZ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العلوم </a:t>
            </a:r>
            <a:r>
              <a:rPr lang="ar-DZ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التكنولوجيا محمد </a:t>
            </a:r>
            <a:r>
              <a:rPr lang="ar-DZ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بوضياف</a:t>
            </a:r>
            <a:r>
              <a:rPr lang="ar-DZ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–وهران-</a:t>
            </a:r>
          </a:p>
          <a:p>
            <a:pPr algn="ctr" rtl="1"/>
            <a:r>
              <a:rPr lang="ar-DZ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معهد التربية البدنية </a:t>
            </a:r>
            <a:r>
              <a:rPr lang="ar-DZ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الرياضية</a:t>
            </a:r>
            <a:r>
              <a:rPr lang="fr-FR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 </a:t>
            </a:r>
            <a:endParaRPr lang="fr-FR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 rtl="1"/>
            <a:endParaRPr lang="fr-FR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000892" y="2143116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r" rtl="1"/>
            <a:r>
              <a:rPr lang="ar-DZ" sz="3600" b="1" cap="all" dirty="0" smtClean="0">
                <a:ln/>
                <a:solidFill>
                  <a:sysClr val="windowText" lastClr="0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مقياس:</a:t>
            </a:r>
            <a:endParaRPr lang="fr-FR" sz="3600" b="1" cap="all" dirty="0">
              <a:ln/>
              <a:solidFill>
                <a:sysClr val="windowText" lastClr="00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7" name="Image 6" descr="téléchargeme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44" y="0"/>
            <a:ext cx="1714500" cy="164782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214546" y="5000636"/>
            <a:ext cx="4714908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DZ" sz="36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السنة الأولى </a:t>
            </a:r>
            <a:r>
              <a:rPr lang="ar-DZ" sz="36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ماستر</a:t>
            </a:r>
            <a:endParaRPr lang="fr-FR" sz="3600" b="1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42976" y="1500174"/>
            <a:ext cx="700092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نظرية </a:t>
            </a:r>
            <a:r>
              <a:rPr lang="ar-DZ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endParaRPr lang="ar-DZ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928662" y="3143248"/>
            <a:ext cx="7572428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DZ" sz="54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نموذج التعلم الشرطي </a:t>
            </a:r>
            <a:r>
              <a:rPr lang="ar-DZ" sz="5400" b="1" dirty="0" err="1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الاجرائي</a:t>
            </a:r>
            <a:endParaRPr lang="fr-FR" sz="5400" b="1" dirty="0" smtClean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fr-FR" b="1" dirty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éléchargeme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642918"/>
            <a:ext cx="3357586" cy="46434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/>
          <p:cNvSpPr txBox="1"/>
          <p:nvPr/>
        </p:nvSpPr>
        <p:spPr>
          <a:xfrm>
            <a:off x="357158" y="5214950"/>
            <a:ext cx="3071834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DZ" sz="32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endParaRPr lang="ar-DZ" sz="32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fr-F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1953</a:t>
            </a:r>
            <a:endParaRPr lang="fr-FR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643306" y="714356"/>
            <a:ext cx="5072098" cy="526297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يرجع الفضل في ظهور هذا النموذج إلى عالم النفس الأمريكي </a:t>
            </a:r>
            <a:r>
              <a:rPr lang="ar-DZ" sz="2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،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هو احد علماء النفس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الارتباطيين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حيث ينتمي إلى مدرسة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ثروندايك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بافلوف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 لكن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يختلف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عنهما في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اهتمامه بالسلوك </a:t>
            </a:r>
            <a:r>
              <a:rPr lang="ar-DZ" sz="2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محدداته الخارجية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ليس ما يحدث داخل الكائن الحي 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من أما المثيرات المنتج</a:t>
            </a:r>
            <a:r>
              <a:rPr lang="fr-FR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ارتباطات و مثيرات </a:t>
            </a:r>
            <a:r>
              <a:rPr lang="ar-DZ" sz="28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استجابات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لهذه الاستجابات فهو ينظر إليها من حيث أنها هي التي تحدد شروط ظهورها فقط.</a:t>
            </a:r>
          </a:p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و من هذا المفهوم يفرق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بين نوعين من السلوك: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/>
          <p:cNvGrpSpPr/>
          <p:nvPr/>
        </p:nvGrpSpPr>
        <p:grpSpPr>
          <a:xfrm>
            <a:off x="2143108" y="785794"/>
            <a:ext cx="4572032" cy="2286016"/>
            <a:chOff x="2143108" y="785794"/>
            <a:chExt cx="4572032" cy="2286016"/>
          </a:xfrm>
        </p:grpSpPr>
        <p:sp>
          <p:nvSpPr>
            <p:cNvPr id="4" name="ZoneTexte 3"/>
            <p:cNvSpPr txBox="1"/>
            <p:nvPr/>
          </p:nvSpPr>
          <p:spPr>
            <a:xfrm>
              <a:off x="2143108" y="785794"/>
              <a:ext cx="40005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ar-DZ" sz="2800" b="1" dirty="0" err="1" smtClean="0">
                  <a:ln w="11430"/>
                  <a:solidFill>
                    <a:sysClr val="windowText" lastClr="00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انواع</a:t>
              </a:r>
              <a:r>
                <a:rPr lang="ar-DZ" sz="2800" b="1" dirty="0" smtClean="0">
                  <a:ln w="11430"/>
                  <a:solidFill>
                    <a:sysClr val="windowText" lastClr="00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 السلوك حسب </a:t>
              </a:r>
              <a:r>
                <a:rPr lang="ar-DZ" sz="2800" b="1" dirty="0" err="1" smtClean="0">
                  <a:ln w="11430"/>
                  <a:solidFill>
                    <a:sysClr val="windowText" lastClr="00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سكينر</a:t>
              </a:r>
              <a:endParaRPr lang="fr-FR" sz="2800" b="1" dirty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cxnSp>
          <p:nvCxnSpPr>
            <p:cNvPr id="6" name="Connecteur droit avec flèche 5"/>
            <p:cNvCxnSpPr>
              <a:stCxn id="4" idx="2"/>
            </p:cNvCxnSpPr>
            <p:nvPr/>
          </p:nvCxnSpPr>
          <p:spPr>
            <a:xfrm rot="5400000">
              <a:off x="2368999" y="1297437"/>
              <a:ext cx="1762796" cy="17859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Connecteur droit avec flèche 7"/>
            <p:cNvCxnSpPr>
              <a:stCxn id="4" idx="2"/>
            </p:cNvCxnSpPr>
            <p:nvPr/>
          </p:nvCxnSpPr>
          <p:spPr>
            <a:xfrm rot="16200000" flipH="1">
              <a:off x="4547858" y="904528"/>
              <a:ext cx="1762796" cy="257176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Organigramme : Préparation 9"/>
          <p:cNvSpPr/>
          <p:nvPr/>
        </p:nvSpPr>
        <p:spPr>
          <a:xfrm>
            <a:off x="4643438" y="3071810"/>
            <a:ext cx="4143404" cy="857256"/>
          </a:xfrm>
          <a:prstGeom prst="flowChartPreparat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DZ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السلوك </a:t>
            </a:r>
            <a:r>
              <a:rPr lang="ar-DZ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الاستجابي</a:t>
            </a:r>
            <a:endParaRPr lang="fr-FR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Organigramme : Préparation 10"/>
          <p:cNvSpPr/>
          <p:nvPr/>
        </p:nvSpPr>
        <p:spPr>
          <a:xfrm>
            <a:off x="285720" y="3071810"/>
            <a:ext cx="4143404" cy="857256"/>
          </a:xfrm>
          <a:prstGeom prst="flowChartPreparat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DZ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السلوك </a:t>
            </a:r>
            <a:r>
              <a:rPr lang="ar-DZ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الاجرائي</a:t>
            </a:r>
            <a:endParaRPr lang="fr-FR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rganigramme : Préparation 5"/>
          <p:cNvSpPr/>
          <p:nvPr/>
        </p:nvSpPr>
        <p:spPr>
          <a:xfrm>
            <a:off x="2357422" y="214290"/>
            <a:ext cx="4143404" cy="857256"/>
          </a:xfrm>
          <a:prstGeom prst="flowChartPreparat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DZ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السلوك </a:t>
            </a:r>
            <a:r>
              <a:rPr lang="ar-DZ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الاستجابي</a:t>
            </a:r>
            <a:endParaRPr lang="fr-FR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714348" y="1214422"/>
            <a:ext cx="7572428" cy="46434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857224" y="1428736"/>
            <a:ext cx="7286676" cy="44012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يظهر نتيجة لوجود مثيرات محددة في الموقف ،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تحدث الاستجابات في هذا النوع من السلوك بمجرد ظهور المثير المسئول عن إصدارها مباشرة</a:t>
            </a:r>
          </a:p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فالفرد يولد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لديه بعض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الاتباطات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بين مثيرات واستجابات محددة ثم يكتسب ارتباطات أخرى جديدة أثناء مراحل حياته المختلفة عن طريق التعليم الشرطي الكلاسيكي </a:t>
            </a:r>
          </a:p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و هو نوع من السلوك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الاستجابي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لا يمثل  من وجهة نظر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إلا نوعا محددا من سلوك 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الكائن الحي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لهذا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لا يهتم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به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  لكنه يهتم بالنوع الثاني الذي يمثل معظم السلوك الإنساني</a:t>
            </a:r>
            <a:endParaRPr lang="fr-FR" sz="2800" b="1" dirty="0" smtClean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fr-FR" sz="2800" b="1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785786" y="1428736"/>
            <a:ext cx="7572428" cy="46434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Organigramme : Préparation 3"/>
          <p:cNvSpPr/>
          <p:nvPr/>
        </p:nvSpPr>
        <p:spPr>
          <a:xfrm>
            <a:off x="2357422" y="214290"/>
            <a:ext cx="4143404" cy="857256"/>
          </a:xfrm>
          <a:prstGeom prst="flowChartPreparat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DZ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السلوك </a:t>
            </a:r>
            <a:r>
              <a:rPr lang="ar-DZ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الاجرائي</a:t>
            </a:r>
            <a:endParaRPr lang="fr-FR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57224" y="1571612"/>
            <a:ext cx="7429552" cy="48320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يطلق عليه أيضا السلوك </a:t>
            </a:r>
            <a:r>
              <a:rPr lang="ar-DZ" sz="2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الوسيلي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أو </a:t>
            </a:r>
            <a:r>
              <a:rPr lang="ar-DZ" sz="2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الذرائعي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 هو الذي يصعب تحديد المثيرات المسئولة عن إصداره، فلاعب الذي يصوب أثناء المباراة يكون من الصعب تحديد المثيرات المنتجة لهذا السلوك المركب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من ثم لا يجب الاهتمام بهذه المثيرات .</a:t>
            </a:r>
          </a:p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 لكن من وجهة نظر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يجب الاهتمام بهذا السلوك من حيث هو مجموعة </a:t>
            </a:r>
            <a:r>
              <a:rPr lang="ar-DZ" sz="28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استحابات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إجرائية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لتحقيق هدف معين في المباراة ألا و هو إصابة هدف الخصم.</a:t>
            </a:r>
          </a:p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فالسلوك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هو إجراء يصدر نتيجة لتفاعل مثيرات الموقف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ليس نتيجة لارتباطات سابقة بين مثيرات معينة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استجابات محددة</a:t>
            </a:r>
          </a:p>
          <a:p>
            <a:pPr algn="just" rtl="1"/>
            <a:endParaRPr lang="fr-FR" sz="2800" b="1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6"/>
          <p:cNvGrpSpPr/>
          <p:nvPr/>
        </p:nvGrpSpPr>
        <p:grpSpPr>
          <a:xfrm>
            <a:off x="2038533" y="1857364"/>
            <a:ext cx="4819484" cy="2652204"/>
            <a:chOff x="2038533" y="1857364"/>
            <a:chExt cx="4819484" cy="2652204"/>
          </a:xfrm>
        </p:grpSpPr>
        <p:sp>
          <p:nvSpPr>
            <p:cNvPr id="3" name="Ellipse 2"/>
            <p:cNvSpPr/>
            <p:nvPr/>
          </p:nvSpPr>
          <p:spPr>
            <a:xfrm>
              <a:off x="2428860" y="1857364"/>
              <a:ext cx="3786214" cy="785818"/>
            </a:xfrm>
            <a:prstGeom prst="ellips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ar-DZ" sz="2800" b="1" dirty="0" smtClean="0">
                  <a:ln w="11430"/>
                  <a:solidFill>
                    <a:srgbClr val="0070C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أنواع المثيرات</a:t>
              </a:r>
              <a:endParaRPr lang="fr-FR" sz="2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cxnSp>
          <p:nvCxnSpPr>
            <p:cNvPr id="16" name="Connecteur droit avec flèche 15"/>
            <p:cNvCxnSpPr>
              <a:stCxn id="3" idx="4"/>
            </p:cNvCxnSpPr>
            <p:nvPr/>
          </p:nvCxnSpPr>
          <p:spPr>
            <a:xfrm rot="16200000" flipH="1">
              <a:off x="5089926" y="1875222"/>
              <a:ext cx="1000132" cy="253605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>
              <a:stCxn id="3" idx="4"/>
              <a:endCxn id="10" idx="8"/>
            </p:cNvCxnSpPr>
            <p:nvPr/>
          </p:nvCxnSpPr>
          <p:spPr>
            <a:xfrm rot="16200000" flipH="1">
              <a:off x="3429648" y="3535500"/>
              <a:ext cx="1866386" cy="8174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>
              <a:stCxn id="3" idx="4"/>
              <a:endCxn id="13" idx="0"/>
            </p:cNvCxnSpPr>
            <p:nvPr/>
          </p:nvCxnSpPr>
          <p:spPr>
            <a:xfrm rot="5400000">
              <a:off x="2626742" y="2054973"/>
              <a:ext cx="1107017" cy="228343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ZoneTexte 18"/>
          <p:cNvSpPr txBox="1"/>
          <p:nvPr/>
        </p:nvSpPr>
        <p:spPr>
          <a:xfrm>
            <a:off x="285720" y="214290"/>
            <a:ext cx="8429684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و لكن ليس معنى ذلك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ان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سكينر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ينكر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ان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السلوك الإجرائي لا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يتاثر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بالمثيرات المنتجة له،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لكنه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يعترف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بها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 يقرها مع الإشارة </a:t>
            </a:r>
            <a:r>
              <a:rPr lang="ar-D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بعدم القدرة على تحديدها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من هذا المفهوم يحدد ثلاثة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انواع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من المثيرات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هي:</a:t>
            </a:r>
          </a:p>
          <a:p>
            <a:pPr algn="just" rtl="1"/>
            <a:endParaRPr lang="fr-FR" sz="2800" b="1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1" name="Groupe 20"/>
          <p:cNvGrpSpPr/>
          <p:nvPr/>
        </p:nvGrpSpPr>
        <p:grpSpPr>
          <a:xfrm>
            <a:off x="6500826" y="3286124"/>
            <a:ext cx="2235200" cy="2114543"/>
            <a:chOff x="2844800" y="1919292"/>
            <a:chExt cx="2235200" cy="211454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2" name=" 3"/>
            <p:cNvSpPr/>
            <p:nvPr/>
          </p:nvSpPr>
          <p:spPr>
            <a:xfrm>
              <a:off x="2844800" y="1919292"/>
              <a:ext cx="2235200" cy="2114543"/>
            </a:xfrm>
            <a:prstGeom prst="gear9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23" name=" 4"/>
            <p:cNvSpPr/>
            <p:nvPr/>
          </p:nvSpPr>
          <p:spPr>
            <a:xfrm>
              <a:off x="3285155" y="2414615"/>
              <a:ext cx="1354490" cy="1086917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3600" b="1" kern="1200" dirty="0" smtClean="0">
                  <a:ln w="11430"/>
                  <a:solidFill>
                    <a:sysClr val="windowText" lastClr="00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المثيرات المصدرة</a:t>
              </a:r>
              <a:endParaRPr lang="fr-FR" sz="3600" b="1" kern="1200" dirty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3286116" y="4500570"/>
            <a:ext cx="2235200" cy="2114543"/>
            <a:chOff x="2844800" y="1919292"/>
            <a:chExt cx="2235200" cy="211454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5" name=" 3"/>
            <p:cNvSpPr/>
            <p:nvPr/>
          </p:nvSpPr>
          <p:spPr>
            <a:xfrm>
              <a:off x="2844800" y="1919292"/>
              <a:ext cx="2235200" cy="2114543"/>
            </a:xfrm>
            <a:prstGeom prst="gear9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26" name=" 4"/>
            <p:cNvSpPr/>
            <p:nvPr/>
          </p:nvSpPr>
          <p:spPr>
            <a:xfrm>
              <a:off x="3285155" y="2414615"/>
              <a:ext cx="1354490" cy="1086917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3600" b="1" kern="1200" dirty="0" smtClean="0">
                  <a:ln w="11430"/>
                  <a:solidFill>
                    <a:sysClr val="windowText" lastClr="00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المثيرات المعززة</a:t>
              </a:r>
              <a:endParaRPr lang="fr-FR" sz="3600" b="1" kern="1200" dirty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214282" y="3500438"/>
            <a:ext cx="2235200" cy="2114543"/>
            <a:chOff x="2844800" y="1919292"/>
            <a:chExt cx="2235200" cy="211454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8" name=" 3"/>
            <p:cNvSpPr/>
            <p:nvPr/>
          </p:nvSpPr>
          <p:spPr>
            <a:xfrm>
              <a:off x="2844800" y="1919292"/>
              <a:ext cx="2235200" cy="2114543"/>
            </a:xfrm>
            <a:prstGeom prst="gear9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29" name=" 4"/>
            <p:cNvSpPr/>
            <p:nvPr/>
          </p:nvSpPr>
          <p:spPr>
            <a:xfrm>
              <a:off x="3285155" y="2414615"/>
              <a:ext cx="1354490" cy="1086917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3600" b="1" kern="1200" dirty="0" smtClean="0">
                  <a:ln w="11430"/>
                  <a:solidFill>
                    <a:sysClr val="windowText" lastClr="00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المثيرات المميزة</a:t>
              </a:r>
              <a:endParaRPr lang="fr-FR" sz="3600" b="1" kern="1200" dirty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/>
          <p:cNvGrpSpPr/>
          <p:nvPr/>
        </p:nvGrpSpPr>
        <p:grpSpPr>
          <a:xfrm>
            <a:off x="-1" y="285728"/>
            <a:ext cx="9001154" cy="6357982"/>
            <a:chOff x="2749522" y="1919292"/>
            <a:chExt cx="2401205" cy="211454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6" name=" 3"/>
            <p:cNvSpPr/>
            <p:nvPr/>
          </p:nvSpPr>
          <p:spPr>
            <a:xfrm>
              <a:off x="2749522" y="1919292"/>
              <a:ext cx="2401205" cy="2114543"/>
            </a:xfrm>
            <a:prstGeom prst="gear9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17" name=" 4"/>
            <p:cNvSpPr/>
            <p:nvPr/>
          </p:nvSpPr>
          <p:spPr>
            <a:xfrm>
              <a:off x="3588033" y="2242693"/>
              <a:ext cx="762290" cy="24877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3600" b="1" kern="1200" dirty="0" smtClean="0">
                  <a:ln w="11430"/>
                  <a:solidFill>
                    <a:sysClr val="windowText" lastClr="00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المثيرات المصدرة</a:t>
              </a:r>
              <a:endParaRPr lang="fr-FR" sz="3600" b="1" kern="1200" dirty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1428728" y="2143116"/>
            <a:ext cx="5929354" cy="310854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و هي تتكون من الأحداث البيئية التي تسبق عادة حدوث الاستجابات ،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هي مثيرات تعمل على إنشاء الاستجابات النمطية المحددة </a:t>
            </a:r>
          </a:p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و التعرف عليها يفيد في تحديد شكل السلوك الإجرائي المحتمل حدوثه عند ظهورها </a:t>
            </a:r>
          </a:p>
          <a:p>
            <a:pPr algn="just" rtl="1"/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فالكرة مثير لجميع الأطفال للعب </a:t>
            </a:r>
            <a:r>
              <a:rPr lang="ar-DZ" sz="2800" b="1" dirty="0" err="1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بها</a:t>
            </a:r>
            <a:r>
              <a:rPr lang="ar-DZ" sz="2800" b="1" dirty="0" smtClean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 من ثم تحديد لها نوع السلوك المحتمل بمجرد ظهورها</a:t>
            </a:r>
            <a:endParaRPr lang="fr-FR" sz="2800" b="1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</TotalTime>
  <Words>914</Words>
  <PresentationFormat>Affichage à l'écran (4:3)</PresentationFormat>
  <Paragraphs>69</Paragraphs>
  <Slides>18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</dc:creator>
  <cp:lastModifiedBy>cibtechnologie</cp:lastModifiedBy>
  <cp:revision>26</cp:revision>
  <dcterms:created xsi:type="dcterms:W3CDTF">2019-06-27T13:50:53Z</dcterms:created>
  <dcterms:modified xsi:type="dcterms:W3CDTF">2020-06-05T22:35:31Z</dcterms:modified>
</cp:coreProperties>
</file>