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78"/>
  </p:notesMasterIdLst>
  <p:sldIdLst>
    <p:sldId id="256" r:id="rId2"/>
    <p:sldId id="286" r:id="rId3"/>
    <p:sldId id="291" r:id="rId4"/>
    <p:sldId id="275" r:id="rId5"/>
    <p:sldId id="290" r:id="rId6"/>
    <p:sldId id="259" r:id="rId7"/>
    <p:sldId id="289" r:id="rId8"/>
    <p:sldId id="263" r:id="rId9"/>
    <p:sldId id="353" r:id="rId10"/>
    <p:sldId id="277" r:id="rId11"/>
    <p:sldId id="381" r:id="rId12"/>
    <p:sldId id="278" r:id="rId13"/>
    <p:sldId id="354" r:id="rId14"/>
    <p:sldId id="258" r:id="rId15"/>
    <p:sldId id="355" r:id="rId16"/>
    <p:sldId id="265" r:id="rId17"/>
    <p:sldId id="261" r:id="rId18"/>
    <p:sldId id="359" r:id="rId19"/>
    <p:sldId id="268" r:id="rId20"/>
    <p:sldId id="356" r:id="rId21"/>
    <p:sldId id="357" r:id="rId22"/>
    <p:sldId id="279" r:id="rId23"/>
    <p:sldId id="358" r:id="rId24"/>
    <p:sldId id="267" r:id="rId25"/>
    <p:sldId id="273" r:id="rId26"/>
    <p:sldId id="271" r:id="rId27"/>
    <p:sldId id="281" r:id="rId28"/>
    <p:sldId id="283" r:id="rId29"/>
    <p:sldId id="304" r:id="rId30"/>
    <p:sldId id="380" r:id="rId31"/>
    <p:sldId id="269" r:id="rId32"/>
    <p:sldId id="270" r:id="rId33"/>
    <p:sldId id="348" r:id="rId34"/>
    <p:sldId id="284" r:id="rId35"/>
    <p:sldId id="322" r:id="rId36"/>
    <p:sldId id="328" r:id="rId37"/>
    <p:sldId id="330" r:id="rId38"/>
    <p:sldId id="331" r:id="rId39"/>
    <p:sldId id="336" r:id="rId40"/>
    <p:sldId id="338" r:id="rId41"/>
    <p:sldId id="339" r:id="rId42"/>
    <p:sldId id="312" r:id="rId43"/>
    <p:sldId id="313" r:id="rId44"/>
    <p:sldId id="346" r:id="rId45"/>
    <p:sldId id="347" r:id="rId46"/>
    <p:sldId id="294" r:id="rId47"/>
    <p:sldId id="295" r:id="rId48"/>
    <p:sldId id="297" r:id="rId49"/>
    <p:sldId id="361" r:id="rId50"/>
    <p:sldId id="369" r:id="rId51"/>
    <p:sldId id="382" r:id="rId52"/>
    <p:sldId id="366" r:id="rId53"/>
    <p:sldId id="287" r:id="rId54"/>
    <p:sldId id="288" r:id="rId55"/>
    <p:sldId id="383" r:id="rId56"/>
    <p:sldId id="384" r:id="rId57"/>
    <p:sldId id="385" r:id="rId58"/>
    <p:sldId id="292" r:id="rId59"/>
    <p:sldId id="293" r:id="rId60"/>
    <p:sldId id="386" r:id="rId61"/>
    <p:sldId id="387" r:id="rId62"/>
    <p:sldId id="388" r:id="rId63"/>
    <p:sldId id="296" r:id="rId64"/>
    <p:sldId id="389" r:id="rId65"/>
    <p:sldId id="367" r:id="rId66"/>
    <p:sldId id="368" r:id="rId67"/>
    <p:sldId id="370" r:id="rId68"/>
    <p:sldId id="376" r:id="rId69"/>
    <p:sldId id="365" r:id="rId70"/>
    <p:sldId id="373" r:id="rId71"/>
    <p:sldId id="372" r:id="rId72"/>
    <p:sldId id="374" r:id="rId73"/>
    <p:sldId id="375" r:id="rId74"/>
    <p:sldId id="377" r:id="rId75"/>
    <p:sldId id="379" r:id="rId76"/>
    <p:sldId id="378" r:id="rId7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75"/>
    <p:restoredTop sz="92818"/>
  </p:normalViewPr>
  <p:slideViewPr>
    <p:cSldViewPr>
      <p:cViewPr varScale="1">
        <p:scale>
          <a:sx n="119" d="100"/>
          <a:sy n="119" d="100"/>
        </p:scale>
        <p:origin x="1888" y="1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9F8046-6E2C-42EC-8E29-86F19C0D0DC8}" type="datetimeFigureOut">
              <a:rPr lang="fr-FR" smtClean="0"/>
              <a:pPr/>
              <a:t>01/01/2020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B3F553-C8BB-4521-948D-769D63D4B4E6}" type="slidenum">
              <a:rPr lang="fr-FR" smtClean="0"/>
              <a:pPr/>
              <a:t>‹N°›</a:t>
            </a:fld>
            <a:endParaRPr lang="fr-FR"/>
          </a:p>
        </p:txBody>
      </p:sp>
    </p:spTree>
    <p:extLst>
      <p:ext uri="{BB962C8B-B14F-4D97-AF65-F5344CB8AC3E}">
        <p14:creationId xmlns:p14="http://schemas.microsoft.com/office/powerpoint/2010/main" val="2736410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fr-FR"/>
              <a:t>Modifiez le style du titre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C2A3676-AC0B-4F71-AEA2-561DFA6FC716}" type="datetimeFigureOut">
              <a:rPr lang="fr-FR" smtClean="0"/>
              <a:pPr/>
              <a:t>01/01/2020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18D787D-B920-4914-B825-19D16A878BA6}" type="slidenum">
              <a:rPr lang="fr-FR" smtClean="0"/>
              <a:pPr/>
              <a:t>‹N°›</a:t>
            </a:fld>
            <a:endParaRPr lang="fr-F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AC2A3676-AC0B-4F71-AEA2-561DFA6FC716}" type="datetimeFigureOut">
              <a:rPr lang="fr-FR" smtClean="0"/>
              <a:pPr/>
              <a:t>01/01/2020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18D787D-B920-4914-B825-19D16A878BA6}"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AC2A3676-AC0B-4F71-AEA2-561DFA6FC716}" type="datetimeFigureOut">
              <a:rPr lang="fr-FR" smtClean="0"/>
              <a:pPr/>
              <a:t>01/01/2020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18D787D-B920-4914-B825-19D16A878BA6}"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AC2A3676-AC0B-4F71-AEA2-561DFA6FC716}" type="datetimeFigureOut">
              <a:rPr lang="fr-FR" smtClean="0"/>
              <a:pPr/>
              <a:t>01/01/2020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18D787D-B920-4914-B825-19D16A878BA6}"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fr-FR"/>
              <a:t>Modifiez le style du titre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AC2A3676-AC0B-4F71-AEA2-561DFA6FC716}" type="datetimeFigureOut">
              <a:rPr lang="fr-FR" smtClean="0"/>
              <a:pPr/>
              <a:t>01/01/2020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18D787D-B920-4914-B825-19D16A878BA6}" type="slidenum">
              <a:rPr lang="fr-FR" smtClean="0"/>
              <a:pPr/>
              <a:t>‹N°›</a:t>
            </a:fld>
            <a:endParaRPr lang="fr-F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p:cNvSpPr>
            <a:spLocks noGrp="1"/>
          </p:cNvSpPr>
          <p:nvPr>
            <p:ph type="dt" sz="half" idx="10"/>
          </p:nvPr>
        </p:nvSpPr>
        <p:spPr/>
        <p:txBody>
          <a:bodyPr/>
          <a:lstStyle/>
          <a:p>
            <a:fld id="{AC2A3676-AC0B-4F71-AEA2-561DFA6FC716}" type="datetimeFigureOut">
              <a:rPr lang="fr-FR" smtClean="0"/>
              <a:pPr/>
              <a:t>01/01/2020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18D787D-B920-4914-B825-19D16A878BA6}"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p:cNvSpPr>
            <a:spLocks noGrp="1"/>
          </p:cNvSpPr>
          <p:nvPr>
            <p:ph type="dt" sz="half" idx="10"/>
          </p:nvPr>
        </p:nvSpPr>
        <p:spPr/>
        <p:txBody>
          <a:bodyPr/>
          <a:lstStyle/>
          <a:p>
            <a:fld id="{AC2A3676-AC0B-4F71-AEA2-561DFA6FC716}" type="datetimeFigureOut">
              <a:rPr lang="fr-FR" smtClean="0"/>
              <a:pPr/>
              <a:t>01/01/2020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818D787D-B920-4914-B825-19D16A878BA6}" type="slidenum">
              <a:rPr lang="fr-FR" smtClean="0"/>
              <a:pPr/>
              <a:t>‹N°›</a:t>
            </a:fld>
            <a:endParaRPr lang="fr-F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C2A3676-AC0B-4F71-AEA2-561DFA6FC716}" type="datetimeFigureOut">
              <a:rPr lang="fr-FR" smtClean="0"/>
              <a:pPr/>
              <a:t>01/01/2020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818D787D-B920-4914-B825-19D16A878BA6}"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2A3676-AC0B-4F71-AEA2-561DFA6FC716}" type="datetimeFigureOut">
              <a:rPr lang="fr-FR" smtClean="0"/>
              <a:pPr/>
              <a:t>01/01/2020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818D787D-B920-4914-B825-19D16A878BA6}"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fr-FR"/>
              <a:t>Modifiez le style du titre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AC2A3676-AC0B-4F71-AEA2-561DFA6FC716}" type="datetimeFigureOut">
              <a:rPr lang="fr-FR" smtClean="0"/>
              <a:pPr/>
              <a:t>01/01/2020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18D787D-B920-4914-B825-19D16A878BA6}" type="slidenum">
              <a:rPr lang="fr-FR" smtClean="0"/>
              <a:pPr/>
              <a:t>‹N°›</a:t>
            </a:fld>
            <a:endParaRPr lang="fr-F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fr-FR"/>
              <a:t>Modifiez le style du titre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AC2A3676-AC0B-4F71-AEA2-561DFA6FC716}" type="datetimeFigureOut">
              <a:rPr lang="fr-FR" smtClean="0"/>
              <a:pPr/>
              <a:t>01/01/2020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18D787D-B920-4914-B825-19D16A878BA6}"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fr-FR"/>
              <a:t>Modifiez le style du titre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AC2A3676-AC0B-4F71-AEA2-561DFA6FC716}" type="datetimeFigureOut">
              <a:rPr lang="fr-FR" smtClean="0"/>
              <a:pPr/>
              <a:t>01/01/2020</a:t>
            </a:fld>
            <a:endParaRPr lang="fr-F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fr-F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818D787D-B920-4914-B825-19D16A878BA6}" type="slidenum">
              <a:rPr lang="fr-FR" smtClean="0"/>
              <a:pPr/>
              <a:t>‹N°›</a:t>
            </a:fld>
            <a:endParaRPr lang="fr-F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fr.wikipedia.org/wiki/B&#233;ton_pr&#233;contraint" TargetMode="External"/><Relationship Id="rId2" Type="http://schemas.openxmlformats.org/officeDocument/2006/relationships/hyperlink" Target="https://fr.wikipedia.org/wiki/Pr&#233;contrainte#cite_note-4" TargetMode="External"/><Relationship Id="rId1" Type="http://schemas.openxmlformats.org/officeDocument/2006/relationships/slideLayout" Target="../slideLayouts/slideLayout2.xml"/><Relationship Id="rId4" Type="http://schemas.openxmlformats.org/officeDocument/2006/relationships/hyperlink" Target="https://fr.wikipedia.org/wiki/Acie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www.infociments.fr/glossaire/digue" TargetMode="External"/><Relationship Id="rId2" Type="http://schemas.openxmlformats.org/officeDocument/2006/relationships/hyperlink" Target="https://www.infociments.fr/glossaire/etancheite" TargetMode="Externa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hyperlink" Target="http://www.explorations-architecturales.com/data/new/fiche_44.htm"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fr.wikipedia.org/wiki/Acier" TargetMode="External"/><Relationship Id="rId13" Type="http://schemas.openxmlformats.org/officeDocument/2006/relationships/hyperlink" Target="https://fr.wikipedia.org/wiki/Label_%C2%AB_Architecture_contemporaine_remarquable_%C2%BB" TargetMode="External"/><Relationship Id="rId18" Type="http://schemas.openxmlformats.org/officeDocument/2006/relationships/hyperlink" Target="https://fr.wikipedia.org/wiki/Hauts-de-Seine" TargetMode="External"/><Relationship Id="rId3" Type="http://schemas.openxmlformats.org/officeDocument/2006/relationships/hyperlink" Target="https://fr.wikipedia.org/wiki/Arc_de_triomphe" TargetMode="External"/><Relationship Id="rId21" Type="http://schemas.openxmlformats.org/officeDocument/2006/relationships/image" Target="../media/image57.png"/><Relationship Id="rId7" Type="http://schemas.openxmlformats.org/officeDocument/2006/relationships/hyperlink" Target="https://fr.wikipedia.org/wiki/B%C3%A9ton" TargetMode="External"/><Relationship Id="rId12" Type="http://schemas.openxmlformats.org/officeDocument/2006/relationships/hyperlink" Target="https://fr.wikipedia.org/wiki/Juillet_1989" TargetMode="External"/><Relationship Id="rId17" Type="http://schemas.openxmlformats.org/officeDocument/2006/relationships/hyperlink" Target="https://fr.wikipedia.org/wiki/D%C3%A9partement_fran%C3%A7ais" TargetMode="External"/><Relationship Id="rId2" Type="http://schemas.openxmlformats.org/officeDocument/2006/relationships/image" Target="../media/image55.jpg"/><Relationship Id="rId16" Type="http://schemas.openxmlformats.org/officeDocument/2006/relationships/hyperlink" Target="https://fr.wikipedia.org/wiki/%C3%8Ele-de-France" TargetMode="External"/><Relationship Id="rId20" Type="http://schemas.openxmlformats.org/officeDocument/2006/relationships/hyperlink" Target="https://fr.wikipedia.org/wiki/La_D%C3%A9fense" TargetMode="External"/><Relationship Id="rId1" Type="http://schemas.openxmlformats.org/officeDocument/2006/relationships/slideLayout" Target="../slideLayouts/slideLayout8.xml"/><Relationship Id="rId6" Type="http://schemas.openxmlformats.org/officeDocument/2006/relationships/hyperlink" Target="https://fr.wikipedia.org/wiki/Johan_Otto_von_Spreckelsen" TargetMode="External"/><Relationship Id="rId11" Type="http://schemas.openxmlformats.org/officeDocument/2006/relationships/hyperlink" Target="https://fr.wikipedia.org/wiki/14_juillet" TargetMode="External"/><Relationship Id="rId5" Type="http://schemas.openxmlformats.org/officeDocument/2006/relationships/hyperlink" Target="https://fr.wikipedia.org/wiki/1989" TargetMode="External"/><Relationship Id="rId15" Type="http://schemas.openxmlformats.org/officeDocument/2006/relationships/hyperlink" Target="https://fr.wikipedia.org/wiki/France" TargetMode="External"/><Relationship Id="rId10" Type="http://schemas.openxmlformats.org/officeDocument/2006/relationships/hyperlink" Target="https://fr.wikipedia.org/wiki/Granit" TargetMode="External"/><Relationship Id="rId19" Type="http://schemas.openxmlformats.org/officeDocument/2006/relationships/hyperlink" Target="https://fr.wikipedia.org/wiki/Quartier_(ville)" TargetMode="External"/><Relationship Id="rId4" Type="http://schemas.openxmlformats.org/officeDocument/2006/relationships/hyperlink" Target="https://fr.wikipedia.org/wiki/Immeuble_de_bureaux" TargetMode="External"/><Relationship Id="rId9" Type="http://schemas.openxmlformats.org/officeDocument/2006/relationships/hyperlink" Target="https://fr.wikipedia.org/wiki/Verre" TargetMode="External"/><Relationship Id="rId1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infociments.fr/glossaire/post-tension" TargetMode="External"/><Relationship Id="rId2" Type="http://schemas.openxmlformats.org/officeDocument/2006/relationships/hyperlink" Target="http://www.explorations-architecturales.com/data/new/fiche_44.htm"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3568" y="908720"/>
            <a:ext cx="7740352" cy="230832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BETON PRECONTRAINT </a:t>
            </a:r>
          </a:p>
        </p:txBody>
      </p:sp>
    </p:spTree>
    <p:extLst>
      <p:ext uri="{BB962C8B-B14F-4D97-AF65-F5344CB8AC3E}">
        <p14:creationId xmlns:p14="http://schemas.microsoft.com/office/powerpoint/2010/main" val="3099434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0A4B54C-F8A0-4925-8525-3DB953D515DB}"/>
              </a:ext>
            </a:extLst>
          </p:cNvPr>
          <p:cNvSpPr/>
          <p:nvPr/>
        </p:nvSpPr>
        <p:spPr>
          <a:xfrm>
            <a:off x="1203592" y="1212680"/>
            <a:ext cx="4448483" cy="300082"/>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500" b="1">
                <a:solidFill>
                  <a:srgbClr val="FF0000"/>
                </a:solidFill>
                <a:latin typeface="Calibri"/>
              </a:rPr>
              <a:t> </a:t>
            </a:r>
            <a:endParaRPr lang="fr-FR" sz="1500" b="1">
              <a:solidFill>
                <a:srgbClr val="000000"/>
              </a:solidFill>
              <a:latin typeface="Calibri"/>
            </a:endParaRPr>
          </a:p>
        </p:txBody>
      </p:sp>
      <p:sp>
        <p:nvSpPr>
          <p:cNvPr id="3" name="Rectangle 5">
            <a:extLst>
              <a:ext uri="{FF2B5EF4-FFF2-40B4-BE49-F238E27FC236}">
                <a16:creationId xmlns:a16="http://schemas.microsoft.com/office/drawing/2014/main" id="{16EECB9C-8F3C-45B9-BB07-DFCDD5BAE307}"/>
              </a:ext>
            </a:extLst>
          </p:cNvPr>
          <p:cNvSpPr/>
          <p:nvPr/>
        </p:nvSpPr>
        <p:spPr>
          <a:xfrm>
            <a:off x="323528" y="476672"/>
            <a:ext cx="8424936" cy="1177245"/>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dirty="0">
                <a:solidFill>
                  <a:srgbClr val="000000"/>
                </a:solidFill>
                <a:latin typeface="Calibri"/>
              </a:rPr>
              <a:t>La précontrainte par </a:t>
            </a:r>
            <a:r>
              <a:rPr lang="fr-FR" dirty="0" err="1">
                <a:solidFill>
                  <a:srgbClr val="000000"/>
                </a:solidFill>
                <a:latin typeface="Calibri"/>
              </a:rPr>
              <a:t>post-tension</a:t>
            </a:r>
            <a:r>
              <a:rPr lang="fr-FR" dirty="0">
                <a:solidFill>
                  <a:srgbClr val="000000"/>
                </a:solidFill>
                <a:latin typeface="Calibri"/>
              </a:rPr>
              <a:t> est réalisée par des armatures actives (câbles ou torons) mises en tension après coulage et durcissement du béton. Ce dernier doit avoir une résistance mécanique à la compression suffisante, pour lui permettre de supporter les efforts de précontrainte auxquels il sera soumis. </a:t>
            </a:r>
          </a:p>
        </p:txBody>
      </p:sp>
      <p:pic>
        <p:nvPicPr>
          <p:cNvPr id="4" name="Image 6">
            <a:extLst>
              <a:ext uri="{FF2B5EF4-FFF2-40B4-BE49-F238E27FC236}">
                <a16:creationId xmlns:a16="http://schemas.microsoft.com/office/drawing/2014/main" id="{FB1D70C2-EEE6-4CA8-93FD-1FAD2CBA72AE}"/>
              </a:ext>
            </a:extLst>
          </p:cNvPr>
          <p:cNvPicPr>
            <a:picLocks noChangeAspect="1"/>
          </p:cNvPicPr>
          <p:nvPr/>
        </p:nvPicPr>
        <p:blipFill>
          <a:blip r:embed="rId2"/>
          <a:stretch>
            <a:fillRect/>
          </a:stretch>
        </p:blipFill>
        <p:spPr>
          <a:xfrm>
            <a:off x="221128" y="3891969"/>
            <a:ext cx="6439104" cy="1727079"/>
          </a:xfrm>
          <a:prstGeom prst="rect">
            <a:avLst/>
          </a:prstGeom>
          <a:noFill/>
          <a:ln cap="flat">
            <a:noFill/>
          </a:ln>
        </p:spPr>
      </p:pic>
      <p:pic>
        <p:nvPicPr>
          <p:cNvPr id="5" name="Image 7">
            <a:extLst>
              <a:ext uri="{FF2B5EF4-FFF2-40B4-BE49-F238E27FC236}">
                <a16:creationId xmlns:a16="http://schemas.microsoft.com/office/drawing/2014/main" id="{7A8176CE-82AD-441B-B376-804F46EF6CDE}"/>
              </a:ext>
            </a:extLst>
          </p:cNvPr>
          <p:cNvPicPr>
            <a:picLocks noChangeAspect="1"/>
          </p:cNvPicPr>
          <p:nvPr/>
        </p:nvPicPr>
        <p:blipFill>
          <a:blip r:embed="rId3"/>
          <a:stretch>
            <a:fillRect/>
          </a:stretch>
        </p:blipFill>
        <p:spPr>
          <a:xfrm>
            <a:off x="2267744" y="1766341"/>
            <a:ext cx="6768752" cy="1950691"/>
          </a:xfrm>
          <a:prstGeom prst="rect">
            <a:avLst/>
          </a:prstGeom>
          <a:noFill/>
          <a:ln cap="flat">
            <a:noFill/>
          </a:ln>
        </p:spPr>
      </p:pic>
      <p:sp>
        <p:nvSpPr>
          <p:cNvPr id="6" name="Rectangle 8">
            <a:extLst>
              <a:ext uri="{FF2B5EF4-FFF2-40B4-BE49-F238E27FC236}">
                <a16:creationId xmlns:a16="http://schemas.microsoft.com/office/drawing/2014/main" id="{35B3763B-87F9-4E45-9A8C-9BC38FA3CA30}"/>
              </a:ext>
            </a:extLst>
          </p:cNvPr>
          <p:cNvSpPr/>
          <p:nvPr/>
        </p:nvSpPr>
        <p:spPr>
          <a:xfrm>
            <a:off x="2633458" y="5649198"/>
            <a:ext cx="3516027" cy="300082"/>
          </a:xfrm>
          <a:prstGeom prst="rect">
            <a:avLst/>
          </a:prstGeom>
          <a:noFill/>
          <a:ln cap="flat">
            <a:noFill/>
            <a:prstDash val="solid"/>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500" b="1" dirty="0">
                <a:solidFill>
                  <a:srgbClr val="000000"/>
                </a:solidFill>
                <a:latin typeface="Calibri"/>
              </a:rPr>
              <a:t>Procédé de précontrainte par post tension</a:t>
            </a:r>
          </a:p>
        </p:txBody>
      </p:sp>
    </p:spTree>
    <p:extLst>
      <p:ext uri="{BB962C8B-B14F-4D97-AF65-F5344CB8AC3E}">
        <p14:creationId xmlns:p14="http://schemas.microsoft.com/office/powerpoint/2010/main" val="1096575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9611" y="857251"/>
            <a:ext cx="7964779" cy="627845"/>
          </a:xfrm>
        </p:spPr>
        <p:txBody>
          <a:bodyPr>
            <a:normAutofit/>
          </a:bodyPr>
          <a:lstStyle/>
          <a:p>
            <a:r>
              <a:rPr lang="fr-FR" sz="1800" b="1" u="sng" dirty="0"/>
              <a:t>. Etapes de mise en œuvre de la précontrainte par post tension interne </a:t>
            </a:r>
            <a:r>
              <a:rPr lang="fr-FR" sz="1800" u="sng" dirty="0"/>
              <a:t>:</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1500" y="1485096"/>
            <a:ext cx="4422283" cy="4077980"/>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9682" y="1591431"/>
            <a:ext cx="4254318" cy="3865308"/>
          </a:xfrm>
          <a:prstGeom prst="rect">
            <a:avLst/>
          </a:prstGeom>
        </p:spPr>
      </p:pic>
    </p:spTree>
    <p:extLst>
      <p:ext uri="{BB962C8B-B14F-4D97-AF65-F5344CB8AC3E}">
        <p14:creationId xmlns:p14="http://schemas.microsoft.com/office/powerpoint/2010/main" val="1454845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0E36B35F-1395-4D20-A5B2-F78D39BB9AB0}"/>
              </a:ext>
            </a:extLst>
          </p:cNvPr>
          <p:cNvSpPr/>
          <p:nvPr/>
        </p:nvSpPr>
        <p:spPr>
          <a:xfrm>
            <a:off x="921949" y="908720"/>
            <a:ext cx="5515244" cy="715581"/>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2100" b="1" dirty="0">
                <a:solidFill>
                  <a:schemeClr val="bg2"/>
                </a:solidFill>
                <a:latin typeface="Calibri"/>
              </a:rPr>
              <a:t>Etapes de mise en œuvre de la précontrainte par post tension interne :</a:t>
            </a:r>
          </a:p>
        </p:txBody>
      </p:sp>
      <p:pic>
        <p:nvPicPr>
          <p:cNvPr id="3" name="Image 5">
            <a:extLst>
              <a:ext uri="{FF2B5EF4-FFF2-40B4-BE49-F238E27FC236}">
                <a16:creationId xmlns:a16="http://schemas.microsoft.com/office/drawing/2014/main" id="{A8FBEA75-B477-468B-9744-AE3E507705BA}"/>
              </a:ext>
            </a:extLst>
          </p:cNvPr>
          <p:cNvPicPr>
            <a:picLocks noChangeAspect="1"/>
          </p:cNvPicPr>
          <p:nvPr/>
        </p:nvPicPr>
        <p:blipFill>
          <a:blip r:embed="rId2"/>
          <a:stretch>
            <a:fillRect/>
          </a:stretch>
        </p:blipFill>
        <p:spPr>
          <a:xfrm>
            <a:off x="4718928" y="2294577"/>
            <a:ext cx="3116371" cy="1766086"/>
          </a:xfrm>
          <a:prstGeom prst="rect">
            <a:avLst/>
          </a:prstGeom>
          <a:noFill/>
          <a:ln cap="flat">
            <a:noFill/>
          </a:ln>
        </p:spPr>
      </p:pic>
      <p:sp>
        <p:nvSpPr>
          <p:cNvPr id="4" name="Rectangle 7">
            <a:extLst>
              <a:ext uri="{FF2B5EF4-FFF2-40B4-BE49-F238E27FC236}">
                <a16:creationId xmlns:a16="http://schemas.microsoft.com/office/drawing/2014/main" id="{F124EA53-E9CF-42C3-AB56-204EB88D99FD}"/>
              </a:ext>
            </a:extLst>
          </p:cNvPr>
          <p:cNvSpPr/>
          <p:nvPr/>
        </p:nvSpPr>
        <p:spPr>
          <a:xfrm>
            <a:off x="1223632" y="3077808"/>
            <a:ext cx="3171381" cy="276999"/>
          </a:xfrm>
          <a:prstGeom prst="rect">
            <a:avLst/>
          </a:prstGeom>
          <a:noFill/>
          <a:ln cap="flat">
            <a:noFill/>
            <a:prstDash val="solid"/>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a:solidFill>
                  <a:srgbClr val="000000"/>
                </a:solidFill>
                <a:latin typeface="Calibri"/>
              </a:rPr>
              <a:t>- Mise en place des gaines dans le coffrage</a:t>
            </a:r>
            <a:r>
              <a:rPr lang="fr-FR" sz="1200">
                <a:solidFill>
                  <a:srgbClr val="000000"/>
                </a:solidFill>
                <a:latin typeface="Calibri"/>
              </a:rPr>
              <a:t>.</a:t>
            </a:r>
          </a:p>
        </p:txBody>
      </p:sp>
      <p:cxnSp>
        <p:nvCxnSpPr>
          <p:cNvPr id="5" name="Straight Arrow Connector 7">
            <a:extLst>
              <a:ext uri="{FF2B5EF4-FFF2-40B4-BE49-F238E27FC236}">
                <a16:creationId xmlns:a16="http://schemas.microsoft.com/office/drawing/2014/main" id="{0C587E93-FDD6-4E74-96CA-49A6C606D4A6}"/>
              </a:ext>
            </a:extLst>
          </p:cNvPr>
          <p:cNvCxnSpPr/>
          <p:nvPr/>
        </p:nvCxnSpPr>
        <p:spPr>
          <a:xfrm>
            <a:off x="6508105" y="2777819"/>
            <a:ext cx="1805471" cy="0"/>
          </a:xfrm>
          <a:prstGeom prst="straightConnector1">
            <a:avLst/>
          </a:prstGeom>
          <a:noFill/>
          <a:ln w="76196" cap="flat">
            <a:solidFill>
              <a:srgbClr val="FF0000"/>
            </a:solidFill>
            <a:prstDash val="solid"/>
            <a:miter/>
            <a:tailEnd type="arrow"/>
          </a:ln>
        </p:spPr>
      </p:cxnSp>
      <p:sp>
        <p:nvSpPr>
          <p:cNvPr id="6" name="TextBox 10">
            <a:extLst>
              <a:ext uri="{FF2B5EF4-FFF2-40B4-BE49-F238E27FC236}">
                <a16:creationId xmlns:a16="http://schemas.microsoft.com/office/drawing/2014/main" id="{546BF94D-377F-44A9-9F29-7EDE0F84DF49}"/>
              </a:ext>
            </a:extLst>
          </p:cNvPr>
          <p:cNvSpPr txBox="1"/>
          <p:nvPr/>
        </p:nvSpPr>
        <p:spPr>
          <a:xfrm>
            <a:off x="8313576" y="3077061"/>
            <a:ext cx="891122" cy="27699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a:solidFill>
                  <a:srgbClr val="000000"/>
                </a:solidFill>
                <a:latin typeface="Calibri"/>
              </a:rPr>
              <a:t>les gaines </a:t>
            </a:r>
          </a:p>
        </p:txBody>
      </p:sp>
      <p:cxnSp>
        <p:nvCxnSpPr>
          <p:cNvPr id="7" name="Straight Arrow Connector 11">
            <a:extLst>
              <a:ext uri="{FF2B5EF4-FFF2-40B4-BE49-F238E27FC236}">
                <a16:creationId xmlns:a16="http://schemas.microsoft.com/office/drawing/2014/main" id="{C292F5B9-3896-4B0E-97C0-E164F003D1E8}"/>
              </a:ext>
            </a:extLst>
          </p:cNvPr>
          <p:cNvCxnSpPr/>
          <p:nvPr/>
        </p:nvCxnSpPr>
        <p:spPr>
          <a:xfrm>
            <a:off x="6508105" y="3215565"/>
            <a:ext cx="1805471" cy="0"/>
          </a:xfrm>
          <a:prstGeom prst="straightConnector1">
            <a:avLst/>
          </a:prstGeom>
          <a:noFill/>
          <a:ln w="76196" cap="flat">
            <a:solidFill>
              <a:srgbClr val="70AD47"/>
            </a:solidFill>
            <a:prstDash val="solid"/>
            <a:miter/>
            <a:tailEnd type="arrow"/>
          </a:ln>
        </p:spPr>
      </p:cxnSp>
      <p:sp>
        <p:nvSpPr>
          <p:cNvPr id="8" name="TextBox 13">
            <a:extLst>
              <a:ext uri="{FF2B5EF4-FFF2-40B4-BE49-F238E27FC236}">
                <a16:creationId xmlns:a16="http://schemas.microsoft.com/office/drawing/2014/main" id="{B1C09355-DD43-45A7-BEC1-6D7EAFB26008}"/>
              </a:ext>
            </a:extLst>
          </p:cNvPr>
          <p:cNvSpPr txBox="1"/>
          <p:nvPr/>
        </p:nvSpPr>
        <p:spPr>
          <a:xfrm>
            <a:off x="8313577" y="2639314"/>
            <a:ext cx="1054232" cy="27699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a:solidFill>
                  <a:srgbClr val="000000"/>
                </a:solidFill>
                <a:latin typeface="Calibri"/>
              </a:rPr>
              <a:t>le coffrage</a:t>
            </a:r>
          </a:p>
        </p:txBody>
      </p:sp>
      <p:pic>
        <p:nvPicPr>
          <p:cNvPr id="9" name="Picture 4">
            <a:extLst>
              <a:ext uri="{FF2B5EF4-FFF2-40B4-BE49-F238E27FC236}">
                <a16:creationId xmlns:a16="http://schemas.microsoft.com/office/drawing/2014/main" id="{BC3024A2-C5CC-4420-8D84-72CECF6749DB}"/>
              </a:ext>
            </a:extLst>
          </p:cNvPr>
          <p:cNvPicPr>
            <a:picLocks noChangeAspect="1"/>
          </p:cNvPicPr>
          <p:nvPr/>
        </p:nvPicPr>
        <p:blipFill>
          <a:blip r:embed="rId3"/>
          <a:stretch>
            <a:fillRect/>
          </a:stretch>
        </p:blipFill>
        <p:spPr>
          <a:xfrm>
            <a:off x="4281964" y="4227373"/>
            <a:ext cx="2492060" cy="1313348"/>
          </a:xfrm>
          <a:prstGeom prst="rect">
            <a:avLst/>
          </a:prstGeom>
          <a:noFill/>
          <a:ln cap="flat">
            <a:noFill/>
          </a:ln>
        </p:spPr>
      </p:pic>
      <p:sp>
        <p:nvSpPr>
          <p:cNvPr id="10" name="TextBox 6">
            <a:extLst>
              <a:ext uri="{FF2B5EF4-FFF2-40B4-BE49-F238E27FC236}">
                <a16:creationId xmlns:a16="http://schemas.microsoft.com/office/drawing/2014/main" id="{09FD2AF6-8E55-4A6D-A0BF-6CADF5AE6185}"/>
              </a:ext>
            </a:extLst>
          </p:cNvPr>
          <p:cNvSpPr txBox="1"/>
          <p:nvPr/>
        </p:nvSpPr>
        <p:spPr>
          <a:xfrm>
            <a:off x="759723" y="4824822"/>
            <a:ext cx="3704417" cy="392415"/>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050">
                <a:solidFill>
                  <a:srgbClr val="282828"/>
                </a:solidFill>
                <a:latin typeface="Roboto" pitchFamily="2"/>
              </a:rPr>
              <a:t>A gauche pour une dalle</a:t>
            </a:r>
          </a:p>
          <a:p>
            <a:pPr defTabSz="685800">
              <a:defRPr sz="1800" b="0" i="0" u="none" strike="noStrike" kern="0" cap="none" spc="0" baseline="0">
                <a:solidFill>
                  <a:srgbClr val="000000"/>
                </a:solidFill>
                <a:uFillTx/>
              </a:defRPr>
            </a:pPr>
            <a:r>
              <a:rPr lang="fr-FR" sz="1050">
                <a:solidFill>
                  <a:srgbClr val="282828"/>
                </a:solidFill>
                <a:latin typeface="Roboto" pitchFamily="2"/>
              </a:rPr>
              <a:t> A droite pour une poutre de l’arche de la Défense.</a:t>
            </a:r>
            <a:endParaRPr lang="fr-FR" sz="1050">
              <a:solidFill>
                <a:srgbClr val="000000"/>
              </a:solidFill>
              <a:latin typeface="Franklin Gothic Book"/>
            </a:endParaRPr>
          </a:p>
        </p:txBody>
      </p:sp>
      <p:sp>
        <p:nvSpPr>
          <p:cNvPr id="11" name="Rectangle: Rounded Corners 16">
            <a:extLst>
              <a:ext uri="{FF2B5EF4-FFF2-40B4-BE49-F238E27FC236}">
                <a16:creationId xmlns:a16="http://schemas.microsoft.com/office/drawing/2014/main" id="{ED1EE3BA-0BD8-4E9A-B169-B3A2C9CC01A6}"/>
              </a:ext>
            </a:extLst>
          </p:cNvPr>
          <p:cNvSpPr/>
          <p:nvPr/>
        </p:nvSpPr>
        <p:spPr>
          <a:xfrm>
            <a:off x="468861" y="4099349"/>
            <a:ext cx="8371828" cy="1523511"/>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28575" cap="flat">
            <a:solidFill>
              <a:srgbClr val="000000"/>
            </a:solidFill>
            <a:prstDash val="solid"/>
            <a:roun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fr-FR" sz="1350">
              <a:solidFill>
                <a:srgbClr val="000000"/>
              </a:solidFill>
              <a:latin typeface="Calibri"/>
            </a:endParaRPr>
          </a:p>
        </p:txBody>
      </p:sp>
      <p:sp>
        <p:nvSpPr>
          <p:cNvPr id="12" name="TextBox 6">
            <a:extLst>
              <a:ext uri="{FF2B5EF4-FFF2-40B4-BE49-F238E27FC236}">
                <a16:creationId xmlns:a16="http://schemas.microsoft.com/office/drawing/2014/main" id="{718D047C-C6FC-4CD0-935F-07EF5446BBDF}"/>
              </a:ext>
            </a:extLst>
          </p:cNvPr>
          <p:cNvSpPr txBox="1"/>
          <p:nvPr/>
        </p:nvSpPr>
        <p:spPr>
          <a:xfrm>
            <a:off x="605541" y="4270826"/>
            <a:ext cx="3704417" cy="553998"/>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050">
                <a:solidFill>
                  <a:srgbClr val="282828"/>
                </a:solidFill>
                <a:latin typeface="Roboto" pitchFamily="2"/>
              </a:rPr>
              <a:t>Example de Conduites de précontrainte pour la post-tension. </a:t>
            </a:r>
          </a:p>
          <a:p>
            <a:pPr defTabSz="685800">
              <a:defRPr sz="1800" b="0" i="0" u="none" strike="noStrike" kern="0" cap="none" spc="0" baseline="0">
                <a:solidFill>
                  <a:srgbClr val="000000"/>
                </a:solidFill>
                <a:uFillTx/>
              </a:defRPr>
            </a:pPr>
            <a:r>
              <a:rPr lang="fr-FR" sz="1050">
                <a:solidFill>
                  <a:srgbClr val="282828"/>
                </a:solidFill>
                <a:latin typeface="Roboto" pitchFamily="2"/>
              </a:rPr>
              <a:t>.</a:t>
            </a:r>
            <a:endParaRPr lang="fr-FR" sz="1050">
              <a:solidFill>
                <a:srgbClr val="000000"/>
              </a:solidFill>
              <a:latin typeface="Franklin Gothic Book"/>
            </a:endParaRPr>
          </a:p>
        </p:txBody>
      </p:sp>
      <p:pic>
        <p:nvPicPr>
          <p:cNvPr id="13" name="Picture 19">
            <a:extLst>
              <a:ext uri="{FF2B5EF4-FFF2-40B4-BE49-F238E27FC236}">
                <a16:creationId xmlns:a16="http://schemas.microsoft.com/office/drawing/2014/main" id="{532F287A-F3FD-4C78-87E9-0CE04CC07A50}"/>
              </a:ext>
            </a:extLst>
          </p:cNvPr>
          <p:cNvPicPr>
            <a:picLocks noChangeAspect="1"/>
          </p:cNvPicPr>
          <p:nvPr/>
        </p:nvPicPr>
        <p:blipFill>
          <a:blip r:embed="rId4"/>
          <a:stretch>
            <a:fillRect/>
          </a:stretch>
        </p:blipFill>
        <p:spPr>
          <a:xfrm>
            <a:off x="6839027" y="4227374"/>
            <a:ext cx="1836113" cy="1305555"/>
          </a:xfrm>
          <a:prstGeom prst="rect">
            <a:avLst/>
          </a:prstGeom>
          <a:noFill/>
          <a:ln cap="flat">
            <a:noFill/>
          </a:ln>
        </p:spPr>
      </p:pic>
      <p:sp>
        <p:nvSpPr>
          <p:cNvPr id="14" name="TextBox 21">
            <a:extLst>
              <a:ext uri="{FF2B5EF4-FFF2-40B4-BE49-F238E27FC236}">
                <a16:creationId xmlns:a16="http://schemas.microsoft.com/office/drawing/2014/main" id="{5C48F10F-E060-463F-97B8-7F13F47E7D52}"/>
              </a:ext>
            </a:extLst>
          </p:cNvPr>
          <p:cNvSpPr txBox="1"/>
          <p:nvPr/>
        </p:nvSpPr>
        <p:spPr>
          <a:xfrm>
            <a:off x="672468" y="2471760"/>
            <a:ext cx="996317" cy="392415"/>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2100" dirty="0">
                <a:solidFill>
                  <a:schemeClr val="bg2"/>
                </a:solidFill>
                <a:latin typeface="Calibri"/>
              </a:rPr>
              <a:t>Etape 1</a:t>
            </a:r>
          </a:p>
        </p:txBody>
      </p:sp>
    </p:spTree>
    <p:extLst>
      <p:ext uri="{BB962C8B-B14F-4D97-AF65-F5344CB8AC3E}">
        <p14:creationId xmlns:p14="http://schemas.microsoft.com/office/powerpoint/2010/main" val="2198066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6">
            <a:extLst>
              <a:ext uri="{FF2B5EF4-FFF2-40B4-BE49-F238E27FC236}">
                <a16:creationId xmlns:a16="http://schemas.microsoft.com/office/drawing/2014/main" id="{DF66421E-DDA8-468B-B904-BFB481E4D3AF}"/>
              </a:ext>
            </a:extLst>
          </p:cNvPr>
          <p:cNvPicPr>
            <a:picLocks noChangeAspect="1"/>
          </p:cNvPicPr>
          <p:nvPr/>
        </p:nvPicPr>
        <p:blipFill>
          <a:blip r:embed="rId2"/>
          <a:stretch>
            <a:fillRect/>
          </a:stretch>
        </p:blipFill>
        <p:spPr>
          <a:xfrm>
            <a:off x="3528057" y="1756409"/>
            <a:ext cx="5224726" cy="3522310"/>
          </a:xfrm>
          <a:prstGeom prst="rect">
            <a:avLst/>
          </a:prstGeom>
          <a:noFill/>
          <a:ln cap="flat">
            <a:noFill/>
          </a:ln>
        </p:spPr>
      </p:pic>
      <p:sp>
        <p:nvSpPr>
          <p:cNvPr id="3" name="Rectangle 8">
            <a:extLst>
              <a:ext uri="{FF2B5EF4-FFF2-40B4-BE49-F238E27FC236}">
                <a16:creationId xmlns:a16="http://schemas.microsoft.com/office/drawing/2014/main" id="{14C85182-C8BF-49B3-85D2-CA1BA488C242}"/>
              </a:ext>
            </a:extLst>
          </p:cNvPr>
          <p:cNvSpPr/>
          <p:nvPr/>
        </p:nvSpPr>
        <p:spPr>
          <a:xfrm>
            <a:off x="1668777" y="3290495"/>
            <a:ext cx="1518685" cy="276999"/>
          </a:xfrm>
          <a:prstGeom prst="rect">
            <a:avLst/>
          </a:prstGeom>
          <a:noFill/>
          <a:ln cap="flat">
            <a:noFill/>
            <a:prstDash val="solid"/>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a:solidFill>
                  <a:srgbClr val="000000"/>
                </a:solidFill>
                <a:latin typeface="Calibri"/>
              </a:rPr>
              <a:t>- Coulage du béton.</a:t>
            </a:r>
          </a:p>
        </p:txBody>
      </p:sp>
      <p:sp>
        <p:nvSpPr>
          <p:cNvPr id="4" name="TextBox 5">
            <a:extLst>
              <a:ext uri="{FF2B5EF4-FFF2-40B4-BE49-F238E27FC236}">
                <a16:creationId xmlns:a16="http://schemas.microsoft.com/office/drawing/2014/main" id="{F10C3865-E29D-41A4-B31C-26F5EB641CB2}"/>
              </a:ext>
            </a:extLst>
          </p:cNvPr>
          <p:cNvSpPr txBox="1"/>
          <p:nvPr/>
        </p:nvSpPr>
        <p:spPr>
          <a:xfrm>
            <a:off x="672468" y="1556792"/>
            <a:ext cx="996317" cy="392415"/>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2100" dirty="0">
                <a:solidFill>
                  <a:schemeClr val="bg2"/>
                </a:solidFill>
                <a:latin typeface="Calibri"/>
              </a:rPr>
              <a:t>Etape 2</a:t>
            </a:r>
          </a:p>
        </p:txBody>
      </p:sp>
    </p:spTree>
    <p:extLst>
      <p:ext uri="{BB962C8B-B14F-4D97-AF65-F5344CB8AC3E}">
        <p14:creationId xmlns:p14="http://schemas.microsoft.com/office/powerpoint/2010/main" val="323317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EE67586-C1BA-4A0D-BE39-DB5ED5380BDE}"/>
              </a:ext>
            </a:extLst>
          </p:cNvPr>
          <p:cNvSpPr/>
          <p:nvPr/>
        </p:nvSpPr>
        <p:spPr>
          <a:xfrm>
            <a:off x="1011816" y="2152795"/>
            <a:ext cx="2029303" cy="900246"/>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a:solidFill>
                  <a:srgbClr val="000000"/>
                </a:solidFill>
                <a:latin typeface="Calibri"/>
              </a:rPr>
              <a:t>- Après durcissement du béton, introduction des câbles dans les gaines et leur mise en tension</a:t>
            </a:r>
          </a:p>
        </p:txBody>
      </p:sp>
      <p:pic>
        <p:nvPicPr>
          <p:cNvPr id="3" name="Image 4">
            <a:extLst>
              <a:ext uri="{FF2B5EF4-FFF2-40B4-BE49-F238E27FC236}">
                <a16:creationId xmlns:a16="http://schemas.microsoft.com/office/drawing/2014/main" id="{54D25350-B987-42EF-A707-6D0A69943BAD}"/>
              </a:ext>
            </a:extLst>
          </p:cNvPr>
          <p:cNvPicPr>
            <a:picLocks noChangeAspect="1"/>
          </p:cNvPicPr>
          <p:nvPr/>
        </p:nvPicPr>
        <p:blipFill>
          <a:blip r:embed="rId2"/>
          <a:stretch>
            <a:fillRect/>
          </a:stretch>
        </p:blipFill>
        <p:spPr>
          <a:xfrm>
            <a:off x="5598117" y="1322764"/>
            <a:ext cx="2306119" cy="2322256"/>
          </a:xfrm>
          <a:prstGeom prst="rect">
            <a:avLst/>
          </a:prstGeom>
          <a:noFill/>
          <a:ln cap="flat">
            <a:noFill/>
          </a:ln>
        </p:spPr>
      </p:pic>
      <p:pic>
        <p:nvPicPr>
          <p:cNvPr id="4" name="Image 5">
            <a:extLst>
              <a:ext uri="{FF2B5EF4-FFF2-40B4-BE49-F238E27FC236}">
                <a16:creationId xmlns:a16="http://schemas.microsoft.com/office/drawing/2014/main" id="{005F0497-DD93-404C-A341-19B607E26497}"/>
              </a:ext>
            </a:extLst>
          </p:cNvPr>
          <p:cNvPicPr>
            <a:picLocks noChangeAspect="1"/>
          </p:cNvPicPr>
          <p:nvPr/>
        </p:nvPicPr>
        <p:blipFill>
          <a:blip r:embed="rId3"/>
          <a:stretch>
            <a:fillRect/>
          </a:stretch>
        </p:blipFill>
        <p:spPr>
          <a:xfrm>
            <a:off x="3275854" y="1329114"/>
            <a:ext cx="2148481" cy="2322256"/>
          </a:xfrm>
          <a:prstGeom prst="rect">
            <a:avLst/>
          </a:prstGeom>
          <a:noFill/>
          <a:ln cap="flat">
            <a:noFill/>
          </a:ln>
        </p:spPr>
      </p:pic>
      <p:sp>
        <p:nvSpPr>
          <p:cNvPr id="5" name="TextBox 8">
            <a:extLst>
              <a:ext uri="{FF2B5EF4-FFF2-40B4-BE49-F238E27FC236}">
                <a16:creationId xmlns:a16="http://schemas.microsoft.com/office/drawing/2014/main" id="{F4D18B52-B62A-43DA-8D81-A6F3D4889CA1}"/>
              </a:ext>
            </a:extLst>
          </p:cNvPr>
          <p:cNvSpPr txBox="1"/>
          <p:nvPr/>
        </p:nvSpPr>
        <p:spPr>
          <a:xfrm>
            <a:off x="8206858" y="1668050"/>
            <a:ext cx="1128422" cy="484748"/>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a:solidFill>
                  <a:srgbClr val="000000"/>
                </a:solidFill>
                <a:latin typeface="Calibri"/>
              </a:rPr>
              <a:t>vérins hydraulique</a:t>
            </a:r>
          </a:p>
        </p:txBody>
      </p:sp>
      <p:cxnSp>
        <p:nvCxnSpPr>
          <p:cNvPr id="6" name="Straight Arrow Connector 10">
            <a:extLst>
              <a:ext uri="{FF2B5EF4-FFF2-40B4-BE49-F238E27FC236}">
                <a16:creationId xmlns:a16="http://schemas.microsoft.com/office/drawing/2014/main" id="{A6F77E4F-7A12-432B-AEEA-CB39B54B31A6}"/>
              </a:ext>
            </a:extLst>
          </p:cNvPr>
          <p:cNvCxnSpPr>
            <a:stCxn id="5" idx="1"/>
          </p:cNvCxnSpPr>
          <p:nvPr/>
        </p:nvCxnSpPr>
        <p:spPr>
          <a:xfrm flipH="1">
            <a:off x="7186905" y="1910424"/>
            <a:ext cx="1019953" cy="500376"/>
          </a:xfrm>
          <a:prstGeom prst="straightConnector1">
            <a:avLst/>
          </a:prstGeom>
          <a:noFill/>
          <a:ln w="76196" cap="flat">
            <a:solidFill>
              <a:srgbClr val="C00000"/>
            </a:solidFill>
            <a:prstDash val="solid"/>
            <a:miter/>
            <a:tailEnd type="arrow"/>
          </a:ln>
        </p:spPr>
      </p:cxnSp>
      <p:pic>
        <p:nvPicPr>
          <p:cNvPr id="7" name="Content Placeholder 4">
            <a:extLst>
              <a:ext uri="{FF2B5EF4-FFF2-40B4-BE49-F238E27FC236}">
                <a16:creationId xmlns:a16="http://schemas.microsoft.com/office/drawing/2014/main" id="{77928995-4CDC-419E-BE8F-F236ECA8CD45}"/>
              </a:ext>
            </a:extLst>
          </p:cNvPr>
          <p:cNvPicPr>
            <a:picLocks noChangeAspect="1"/>
          </p:cNvPicPr>
          <p:nvPr/>
        </p:nvPicPr>
        <p:blipFill>
          <a:blip r:embed="rId4"/>
          <a:stretch>
            <a:fillRect/>
          </a:stretch>
        </p:blipFill>
        <p:spPr>
          <a:xfrm>
            <a:off x="4177784" y="4083411"/>
            <a:ext cx="3562751" cy="1257578"/>
          </a:xfrm>
          <a:prstGeom prst="rect">
            <a:avLst/>
          </a:prstGeom>
          <a:noFill/>
          <a:ln cap="flat">
            <a:noFill/>
          </a:ln>
        </p:spPr>
      </p:pic>
      <p:sp>
        <p:nvSpPr>
          <p:cNvPr id="8" name="TextBox 14">
            <a:extLst>
              <a:ext uri="{FF2B5EF4-FFF2-40B4-BE49-F238E27FC236}">
                <a16:creationId xmlns:a16="http://schemas.microsoft.com/office/drawing/2014/main" id="{9D7CEA85-9A36-432B-9C5B-4CAA46C810F5}"/>
              </a:ext>
            </a:extLst>
          </p:cNvPr>
          <p:cNvSpPr txBox="1"/>
          <p:nvPr/>
        </p:nvSpPr>
        <p:spPr>
          <a:xfrm>
            <a:off x="787271" y="4539077"/>
            <a:ext cx="3390512" cy="34624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900">
                <a:solidFill>
                  <a:srgbClr val="282828"/>
                </a:solidFill>
                <a:latin typeface="Roboto" pitchFamily="2"/>
              </a:rPr>
              <a:t>de tête d’ancrage et des torons en l’absence de la conduite de protection</a:t>
            </a:r>
            <a:endParaRPr lang="fr-FR" sz="900">
              <a:solidFill>
                <a:srgbClr val="000000"/>
              </a:solidFill>
              <a:latin typeface="Calibri"/>
            </a:endParaRPr>
          </a:p>
        </p:txBody>
      </p:sp>
      <p:sp>
        <p:nvSpPr>
          <p:cNvPr id="9" name="TextBox 16">
            <a:extLst>
              <a:ext uri="{FF2B5EF4-FFF2-40B4-BE49-F238E27FC236}">
                <a16:creationId xmlns:a16="http://schemas.microsoft.com/office/drawing/2014/main" id="{19E6EE4E-0441-45B0-9A78-5CA0E9A6F462}"/>
              </a:ext>
            </a:extLst>
          </p:cNvPr>
          <p:cNvSpPr txBox="1"/>
          <p:nvPr/>
        </p:nvSpPr>
        <p:spPr>
          <a:xfrm>
            <a:off x="8206858" y="4428203"/>
            <a:ext cx="768254" cy="276999"/>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b="1">
                <a:solidFill>
                  <a:srgbClr val="000000"/>
                </a:solidFill>
                <a:latin typeface="Calibri"/>
              </a:rPr>
              <a:t>torons</a:t>
            </a:r>
          </a:p>
        </p:txBody>
      </p:sp>
      <p:cxnSp>
        <p:nvCxnSpPr>
          <p:cNvPr id="10" name="Straight Arrow Connector 18">
            <a:extLst>
              <a:ext uri="{FF2B5EF4-FFF2-40B4-BE49-F238E27FC236}">
                <a16:creationId xmlns:a16="http://schemas.microsoft.com/office/drawing/2014/main" id="{5BDDEF21-567B-4CCA-A69E-721BE4DA3293}"/>
              </a:ext>
            </a:extLst>
          </p:cNvPr>
          <p:cNvCxnSpPr/>
          <p:nvPr/>
        </p:nvCxnSpPr>
        <p:spPr>
          <a:xfrm flipH="1">
            <a:off x="7575806" y="4608158"/>
            <a:ext cx="541823" cy="0"/>
          </a:xfrm>
          <a:prstGeom prst="straightConnector1">
            <a:avLst/>
          </a:prstGeom>
          <a:noFill/>
          <a:ln w="57150" cap="flat">
            <a:solidFill>
              <a:srgbClr val="FF0000"/>
            </a:solidFill>
            <a:prstDash val="solid"/>
            <a:miter/>
            <a:tailEnd type="arrow"/>
          </a:ln>
        </p:spPr>
      </p:cxnSp>
      <p:sp>
        <p:nvSpPr>
          <p:cNvPr id="11" name="TextBox 20">
            <a:extLst>
              <a:ext uri="{FF2B5EF4-FFF2-40B4-BE49-F238E27FC236}">
                <a16:creationId xmlns:a16="http://schemas.microsoft.com/office/drawing/2014/main" id="{CA89DA7A-3947-4871-9148-79EC4A38AE58}"/>
              </a:ext>
            </a:extLst>
          </p:cNvPr>
          <p:cNvSpPr txBox="1"/>
          <p:nvPr/>
        </p:nvSpPr>
        <p:spPr>
          <a:xfrm>
            <a:off x="741610" y="1471843"/>
            <a:ext cx="996317" cy="392415"/>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2100" dirty="0">
                <a:solidFill>
                  <a:schemeClr val="bg2"/>
                </a:solidFill>
                <a:latin typeface="Calibri"/>
              </a:rPr>
              <a:t>Etape 3</a:t>
            </a:r>
          </a:p>
        </p:txBody>
      </p:sp>
    </p:spTree>
    <p:extLst>
      <p:ext uri="{BB962C8B-B14F-4D97-AF65-F5344CB8AC3E}">
        <p14:creationId xmlns:p14="http://schemas.microsoft.com/office/powerpoint/2010/main" val="213104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63583B54-D307-4CF9-B086-DB95CE5944EC}"/>
              </a:ext>
            </a:extLst>
          </p:cNvPr>
          <p:cNvSpPr/>
          <p:nvPr/>
        </p:nvSpPr>
        <p:spPr>
          <a:xfrm>
            <a:off x="365984" y="3250651"/>
            <a:ext cx="1896628" cy="484748"/>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dirty="0">
                <a:solidFill>
                  <a:srgbClr val="000000"/>
                </a:solidFill>
                <a:latin typeface="Calibri"/>
              </a:rPr>
              <a:t>- Remplissage des gaines par le coulis d’injection.</a:t>
            </a:r>
          </a:p>
        </p:txBody>
      </p:sp>
      <p:pic>
        <p:nvPicPr>
          <p:cNvPr id="3" name="Image 7">
            <a:extLst>
              <a:ext uri="{FF2B5EF4-FFF2-40B4-BE49-F238E27FC236}">
                <a16:creationId xmlns:a16="http://schemas.microsoft.com/office/drawing/2014/main" id="{D49E9B0B-1836-4996-895D-F0E4239EB4C2}"/>
              </a:ext>
            </a:extLst>
          </p:cNvPr>
          <p:cNvPicPr>
            <a:picLocks noChangeAspect="1"/>
          </p:cNvPicPr>
          <p:nvPr/>
        </p:nvPicPr>
        <p:blipFill>
          <a:blip r:embed="rId2"/>
          <a:stretch>
            <a:fillRect/>
          </a:stretch>
        </p:blipFill>
        <p:spPr>
          <a:xfrm>
            <a:off x="6105800" y="1846420"/>
            <a:ext cx="2844588" cy="2624920"/>
          </a:xfrm>
          <a:prstGeom prst="rect">
            <a:avLst/>
          </a:prstGeom>
          <a:noFill/>
          <a:ln cap="flat">
            <a:noFill/>
          </a:ln>
        </p:spPr>
      </p:pic>
      <p:pic>
        <p:nvPicPr>
          <p:cNvPr id="4" name="Image 8">
            <a:extLst>
              <a:ext uri="{FF2B5EF4-FFF2-40B4-BE49-F238E27FC236}">
                <a16:creationId xmlns:a16="http://schemas.microsoft.com/office/drawing/2014/main" id="{5232214D-1E39-479A-80F0-F0A63C0CB3A5}"/>
              </a:ext>
            </a:extLst>
          </p:cNvPr>
          <p:cNvPicPr>
            <a:picLocks noChangeAspect="1"/>
          </p:cNvPicPr>
          <p:nvPr/>
        </p:nvPicPr>
        <p:blipFill>
          <a:blip r:embed="rId3"/>
          <a:stretch>
            <a:fillRect/>
          </a:stretch>
        </p:blipFill>
        <p:spPr>
          <a:xfrm>
            <a:off x="2367580" y="1846420"/>
            <a:ext cx="3325080" cy="2624920"/>
          </a:xfrm>
          <a:prstGeom prst="rect">
            <a:avLst/>
          </a:prstGeom>
          <a:noFill/>
          <a:ln cap="flat">
            <a:noFill/>
          </a:ln>
        </p:spPr>
      </p:pic>
      <p:sp>
        <p:nvSpPr>
          <p:cNvPr id="5" name="TextBox 10">
            <a:extLst>
              <a:ext uri="{FF2B5EF4-FFF2-40B4-BE49-F238E27FC236}">
                <a16:creationId xmlns:a16="http://schemas.microsoft.com/office/drawing/2014/main" id="{7A6935CD-F5C2-4669-BAA8-950A0880F6AA}"/>
              </a:ext>
            </a:extLst>
          </p:cNvPr>
          <p:cNvSpPr txBox="1"/>
          <p:nvPr/>
        </p:nvSpPr>
        <p:spPr>
          <a:xfrm>
            <a:off x="365983" y="1846420"/>
            <a:ext cx="996317" cy="392415"/>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2100" dirty="0">
                <a:solidFill>
                  <a:schemeClr val="bg2"/>
                </a:solidFill>
                <a:latin typeface="Calibri"/>
              </a:rPr>
              <a:t>Etape 4</a:t>
            </a:r>
          </a:p>
        </p:txBody>
      </p:sp>
    </p:spTree>
    <p:extLst>
      <p:ext uri="{BB962C8B-B14F-4D97-AF65-F5344CB8AC3E}">
        <p14:creationId xmlns:p14="http://schemas.microsoft.com/office/powerpoint/2010/main" val="1732258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FE50A3-EE2D-482A-AEEA-ADE981151BDD}"/>
              </a:ext>
            </a:extLst>
          </p:cNvPr>
          <p:cNvSpPr/>
          <p:nvPr/>
        </p:nvSpPr>
        <p:spPr>
          <a:xfrm>
            <a:off x="772928" y="1628800"/>
            <a:ext cx="4387394" cy="615553"/>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u="sng" dirty="0"/>
              <a:t>Dispositif d’ancrage</a:t>
            </a:r>
            <a:r>
              <a:rPr lang="fr-FR" b="1" dirty="0"/>
              <a:t>: </a:t>
            </a:r>
          </a:p>
          <a:p>
            <a:r>
              <a:rPr lang="fr-FR" sz="1600" dirty="0"/>
              <a:t>on distingue, principalement, deux types d’ancrage</a:t>
            </a:r>
            <a:endParaRPr lang="en-US" dirty="0"/>
          </a:p>
        </p:txBody>
      </p:sp>
      <p:pic>
        <p:nvPicPr>
          <p:cNvPr id="3" name="Image 2">
            <a:extLst>
              <a:ext uri="{FF2B5EF4-FFF2-40B4-BE49-F238E27FC236}">
                <a16:creationId xmlns:a16="http://schemas.microsoft.com/office/drawing/2014/main" id="{7D86801F-4ED9-4EE3-9050-C97E40DA5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3800" y="2708920"/>
            <a:ext cx="3522758" cy="815559"/>
          </a:xfrm>
          <a:prstGeom prst="rect">
            <a:avLst/>
          </a:prstGeom>
        </p:spPr>
      </p:pic>
      <p:pic>
        <p:nvPicPr>
          <p:cNvPr id="4" name="Image 3">
            <a:extLst>
              <a:ext uri="{FF2B5EF4-FFF2-40B4-BE49-F238E27FC236}">
                <a16:creationId xmlns:a16="http://schemas.microsoft.com/office/drawing/2014/main" id="{9A1C9494-4A3F-4FB6-BDA5-82C151BA4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928" y="2708920"/>
            <a:ext cx="3442139" cy="815559"/>
          </a:xfrm>
          <a:prstGeom prst="rect">
            <a:avLst/>
          </a:prstGeom>
        </p:spPr>
      </p:pic>
      <p:sp>
        <p:nvSpPr>
          <p:cNvPr id="5" name="Rectangle 4">
            <a:extLst>
              <a:ext uri="{FF2B5EF4-FFF2-40B4-BE49-F238E27FC236}">
                <a16:creationId xmlns:a16="http://schemas.microsoft.com/office/drawing/2014/main" id="{EDD5F1AF-7CFA-4E1A-88D2-F97394C6DE13}"/>
              </a:ext>
            </a:extLst>
          </p:cNvPr>
          <p:cNvSpPr/>
          <p:nvPr/>
        </p:nvSpPr>
        <p:spPr>
          <a:xfrm>
            <a:off x="5348146" y="3799900"/>
            <a:ext cx="2134066"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b="1" dirty="0"/>
              <a:t>Ancrage actif-actif</a:t>
            </a:r>
            <a:endParaRPr lang="en-US" b="1" dirty="0"/>
          </a:p>
        </p:txBody>
      </p:sp>
      <p:sp>
        <p:nvSpPr>
          <p:cNvPr id="6" name="Rectangle 5">
            <a:extLst>
              <a:ext uri="{FF2B5EF4-FFF2-40B4-BE49-F238E27FC236}">
                <a16:creationId xmlns:a16="http://schemas.microsoft.com/office/drawing/2014/main" id="{37180C25-9DE8-4D33-9344-C1122972D74C}"/>
              </a:ext>
            </a:extLst>
          </p:cNvPr>
          <p:cNvSpPr/>
          <p:nvPr/>
        </p:nvSpPr>
        <p:spPr>
          <a:xfrm>
            <a:off x="1415330" y="3782179"/>
            <a:ext cx="2157331"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b="1" dirty="0"/>
              <a:t>Ancrage actif-passif</a:t>
            </a:r>
            <a:endParaRPr lang="en-US" b="1" dirty="0"/>
          </a:p>
        </p:txBody>
      </p:sp>
      <p:sp>
        <p:nvSpPr>
          <p:cNvPr id="7" name="Rectangle 6">
            <a:extLst>
              <a:ext uri="{FF2B5EF4-FFF2-40B4-BE49-F238E27FC236}">
                <a16:creationId xmlns:a16="http://schemas.microsoft.com/office/drawing/2014/main" id="{BAED83BC-FC35-497C-833D-61BB9574C10C}"/>
              </a:ext>
            </a:extLst>
          </p:cNvPr>
          <p:cNvSpPr/>
          <p:nvPr/>
        </p:nvSpPr>
        <p:spPr>
          <a:xfrm>
            <a:off x="4653800" y="4780514"/>
            <a:ext cx="3631089" cy="584775"/>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600" dirty="0"/>
              <a:t>- Ancrage actif, situé à l’extrémité de la mise en tension</a:t>
            </a:r>
            <a:endParaRPr lang="en-US" sz="1600" dirty="0"/>
          </a:p>
        </p:txBody>
      </p:sp>
      <p:sp>
        <p:nvSpPr>
          <p:cNvPr id="8" name="Rectangle 7">
            <a:extLst>
              <a:ext uri="{FF2B5EF4-FFF2-40B4-BE49-F238E27FC236}">
                <a16:creationId xmlns:a16="http://schemas.microsoft.com/office/drawing/2014/main" id="{E6D35ABB-9CAA-4AEB-BD18-7EF1FE90383A}"/>
              </a:ext>
            </a:extLst>
          </p:cNvPr>
          <p:cNvSpPr/>
          <p:nvPr/>
        </p:nvSpPr>
        <p:spPr>
          <a:xfrm>
            <a:off x="671056" y="4780513"/>
            <a:ext cx="3645877" cy="584775"/>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600" dirty="0"/>
              <a:t>-Ancrage passif (ancrage mort), situé à l’extrémité opposée à la mise en tension</a:t>
            </a:r>
            <a:endParaRPr lang="en-US" sz="1600" dirty="0"/>
          </a:p>
        </p:txBody>
      </p:sp>
      <p:sp>
        <p:nvSpPr>
          <p:cNvPr id="9" name="Rectangle 8">
            <a:extLst>
              <a:ext uri="{FF2B5EF4-FFF2-40B4-BE49-F238E27FC236}">
                <a16:creationId xmlns:a16="http://schemas.microsoft.com/office/drawing/2014/main" id="{5DAA5C53-5704-46FA-B685-EA7F55FFE0EE}"/>
              </a:ext>
            </a:extLst>
          </p:cNvPr>
          <p:cNvSpPr/>
          <p:nvPr/>
        </p:nvSpPr>
        <p:spPr>
          <a:xfrm>
            <a:off x="772928" y="766247"/>
            <a:ext cx="1850186" cy="584775"/>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Materiels</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Flèche vers le bas 9"/>
          <p:cNvSpPr/>
          <p:nvPr/>
        </p:nvSpPr>
        <p:spPr>
          <a:xfrm>
            <a:off x="6253320" y="4365104"/>
            <a:ext cx="432048" cy="307777"/>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vers le bas 10"/>
          <p:cNvSpPr/>
          <p:nvPr/>
        </p:nvSpPr>
        <p:spPr>
          <a:xfrm>
            <a:off x="2277973" y="4363615"/>
            <a:ext cx="432048" cy="307777"/>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65085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7C40C91-9951-4851-8C8A-48874C19B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4005" y="2663008"/>
            <a:ext cx="3368431" cy="1572373"/>
          </a:xfrm>
          <a:prstGeom prst="rect">
            <a:avLst/>
          </a:prstGeom>
        </p:spPr>
      </p:pic>
      <p:pic>
        <p:nvPicPr>
          <p:cNvPr id="3" name="Image 2">
            <a:extLst>
              <a:ext uri="{FF2B5EF4-FFF2-40B4-BE49-F238E27FC236}">
                <a16:creationId xmlns:a16="http://schemas.microsoft.com/office/drawing/2014/main" id="{9403C05A-09BF-4256-9AAA-2B4BAEA61A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514" y="704526"/>
            <a:ext cx="3594520" cy="1958482"/>
          </a:xfrm>
          <a:prstGeom prst="rect">
            <a:avLst/>
          </a:prstGeom>
        </p:spPr>
      </p:pic>
      <p:pic>
        <p:nvPicPr>
          <p:cNvPr id="4" name="Image 3">
            <a:extLst>
              <a:ext uri="{FF2B5EF4-FFF2-40B4-BE49-F238E27FC236}">
                <a16:creationId xmlns:a16="http://schemas.microsoft.com/office/drawing/2014/main" id="{78C5D5A3-9FBF-47D1-A918-069CE6196F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9783" y="3400808"/>
            <a:ext cx="3606479" cy="1943644"/>
          </a:xfrm>
          <a:prstGeom prst="rect">
            <a:avLst/>
          </a:prstGeom>
        </p:spPr>
      </p:pic>
      <p:pic>
        <p:nvPicPr>
          <p:cNvPr id="5" name="Image 4">
            <a:extLst>
              <a:ext uri="{FF2B5EF4-FFF2-40B4-BE49-F238E27FC236}">
                <a16:creationId xmlns:a16="http://schemas.microsoft.com/office/drawing/2014/main" id="{F943D850-1540-43CD-B8C1-CBBDF266F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4005" y="4376386"/>
            <a:ext cx="3368431" cy="1513342"/>
          </a:xfrm>
          <a:prstGeom prst="rect">
            <a:avLst/>
          </a:prstGeom>
        </p:spPr>
      </p:pic>
      <p:sp>
        <p:nvSpPr>
          <p:cNvPr id="6" name="Rectangle 5">
            <a:extLst>
              <a:ext uri="{FF2B5EF4-FFF2-40B4-BE49-F238E27FC236}">
                <a16:creationId xmlns:a16="http://schemas.microsoft.com/office/drawing/2014/main" id="{A214CBB7-0BF6-4555-9B0D-59265EE59360}"/>
              </a:ext>
            </a:extLst>
          </p:cNvPr>
          <p:cNvSpPr/>
          <p:nvPr/>
        </p:nvSpPr>
        <p:spPr>
          <a:xfrm>
            <a:off x="349231" y="506606"/>
            <a:ext cx="4942849" cy="181588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q"/>
            </a:pPr>
            <a:r>
              <a:rPr lang="fr-FR" sz="1600" u="sng" dirty="0"/>
              <a:t>Les coupleurs </a:t>
            </a:r>
            <a:r>
              <a:rPr lang="fr-FR" sz="1600" dirty="0"/>
              <a:t>: </a:t>
            </a:r>
          </a:p>
          <a:p>
            <a:r>
              <a:rPr lang="fr-FR" sz="1600" dirty="0"/>
              <a:t>dispositif permettant les prolongements des armatures</a:t>
            </a:r>
          </a:p>
          <a:p>
            <a:pPr marL="285750" indent="-285750">
              <a:buFont typeface="Wingdings" panose="05000000000000000000" pitchFamily="2" charset="2"/>
              <a:buChar char="q"/>
            </a:pPr>
            <a:r>
              <a:rPr lang="fr-FR" sz="1600" u="sng" dirty="0"/>
              <a:t>Matériels de mise en tension </a:t>
            </a:r>
            <a:r>
              <a:rPr lang="fr-FR" sz="1600" dirty="0"/>
              <a:t>: </a:t>
            </a:r>
          </a:p>
          <a:p>
            <a:r>
              <a:rPr lang="fr-FR" sz="1600" dirty="0"/>
              <a:t>vérins, pompes d’injection, pompe d’alimentation des vérins, etc. </a:t>
            </a:r>
          </a:p>
          <a:p>
            <a:pPr marL="285750" indent="-285750">
              <a:buFont typeface="Wingdings" panose="05000000000000000000" pitchFamily="2" charset="2"/>
              <a:buChar char="q"/>
            </a:pPr>
            <a:r>
              <a:rPr lang="fr-FR" sz="1600" u="sng" dirty="0"/>
              <a:t>Les accessoires </a:t>
            </a:r>
            <a:r>
              <a:rPr lang="fr-FR" sz="1600" dirty="0"/>
              <a:t>:</a:t>
            </a:r>
          </a:p>
          <a:p>
            <a:r>
              <a:rPr lang="fr-FR" sz="1600" dirty="0"/>
              <a:t> gaines, tubes d’injection, etc.</a:t>
            </a:r>
            <a:endParaRPr lang="en-US" sz="1600" dirty="0"/>
          </a:p>
        </p:txBody>
      </p:sp>
      <p:sp>
        <p:nvSpPr>
          <p:cNvPr id="7" name="Rectangle 6">
            <a:extLst>
              <a:ext uri="{FF2B5EF4-FFF2-40B4-BE49-F238E27FC236}">
                <a16:creationId xmlns:a16="http://schemas.microsoft.com/office/drawing/2014/main" id="{15E3986E-D61A-48DB-BD4F-269D6C7544AA}"/>
              </a:ext>
            </a:extLst>
          </p:cNvPr>
          <p:cNvSpPr/>
          <p:nvPr/>
        </p:nvSpPr>
        <p:spPr>
          <a:xfrm>
            <a:off x="611560" y="3449194"/>
            <a:ext cx="720080" cy="338554"/>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600" b="1" dirty="0"/>
              <a:t>vérins</a:t>
            </a:r>
            <a:endParaRPr lang="en-US" sz="1600" b="1" dirty="0"/>
          </a:p>
        </p:txBody>
      </p:sp>
      <p:sp>
        <p:nvSpPr>
          <p:cNvPr id="8" name="ZoneTexte 13">
            <a:extLst>
              <a:ext uri="{FF2B5EF4-FFF2-40B4-BE49-F238E27FC236}">
                <a16:creationId xmlns:a16="http://schemas.microsoft.com/office/drawing/2014/main" id="{C05D2151-C710-4DA4-B5CC-73A3A267C627}"/>
              </a:ext>
            </a:extLst>
          </p:cNvPr>
          <p:cNvSpPr txBox="1"/>
          <p:nvPr/>
        </p:nvSpPr>
        <p:spPr>
          <a:xfrm>
            <a:off x="273369" y="4840669"/>
            <a:ext cx="1396461" cy="584775"/>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fr-FR" sz="1600" b="1" dirty="0"/>
              <a:t>Câbles de précontrainte</a:t>
            </a:r>
            <a:endParaRPr lang="en-US" sz="1600" b="1" dirty="0"/>
          </a:p>
        </p:txBody>
      </p:sp>
    </p:spTree>
    <p:extLst>
      <p:ext uri="{BB962C8B-B14F-4D97-AF65-F5344CB8AC3E}">
        <p14:creationId xmlns:p14="http://schemas.microsoft.com/office/powerpoint/2010/main" val="2125276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6B99EF-6D18-432F-8AFA-4E36C0C21F5A}"/>
              </a:ext>
            </a:extLst>
          </p:cNvPr>
          <p:cNvSpPr/>
          <p:nvPr/>
        </p:nvSpPr>
        <p:spPr>
          <a:xfrm>
            <a:off x="611560" y="2492896"/>
            <a:ext cx="8064896" cy="3393237"/>
          </a:xfrm>
          <a:prstGeom prst="rect">
            <a:avLst/>
          </a:prstGeom>
          <a:noFill/>
          <a:ln cap="flat">
            <a:noFill/>
            <a:prstDash val="solid"/>
          </a:ln>
        </p:spPr>
        <p:txBody>
          <a:bodyPr vert="horz" wrap="square" lIns="68580" tIns="34290" rIns="68580" bIns="34290" anchor="t" anchorCtr="0" compatLnSpc="1">
            <a:spAutoFit/>
          </a:bodyPr>
          <a:lstStyle/>
          <a:p>
            <a:pPr marL="214313" indent="-214313" defTabSz="685800">
              <a:buSzPct val="100000"/>
              <a:buChar char="-"/>
              <a:defRPr sz="1800" b="0" i="0" u="none" strike="noStrike" kern="0" cap="none" spc="0" baseline="0">
                <a:solidFill>
                  <a:srgbClr val="000000"/>
                </a:solidFill>
                <a:uFillTx/>
              </a:defRPr>
            </a:pPr>
            <a:r>
              <a:rPr lang="fr-FR" dirty="0">
                <a:solidFill>
                  <a:srgbClr val="000000"/>
                </a:solidFill>
                <a:latin typeface="Calibri"/>
              </a:rPr>
              <a:t>Ce procédé à l’avantage de pouvoir mettre en place les armatures de précontrainte selon des tracés courbes sans perte de leurs positions après coulage de béton.</a:t>
            </a:r>
          </a:p>
          <a:p>
            <a:pPr defTabSz="685800">
              <a:buSzPct val="100000"/>
              <a:defRPr sz="1800" b="0" i="0" u="none" strike="noStrike" kern="0" cap="none" spc="0" baseline="0">
                <a:solidFill>
                  <a:srgbClr val="000000"/>
                </a:solidFill>
                <a:uFillTx/>
              </a:defRPr>
            </a:pPr>
            <a:endParaRPr lang="fr-FR" dirty="0">
              <a:solidFill>
                <a:srgbClr val="000000"/>
              </a:solidFill>
              <a:latin typeface="Calibri"/>
            </a:endParaRPr>
          </a:p>
          <a:p>
            <a:pPr marL="214313" indent="-214313" defTabSz="685800">
              <a:buSzPct val="100000"/>
              <a:buChar char="-"/>
              <a:defRPr sz="1800" b="0" i="0" u="none" strike="noStrike" kern="0" cap="none" spc="0" baseline="0">
                <a:solidFill>
                  <a:srgbClr val="000000"/>
                </a:solidFill>
                <a:uFillTx/>
              </a:defRPr>
            </a:pPr>
            <a:r>
              <a:rPr lang="fr-FR" dirty="0">
                <a:solidFill>
                  <a:srgbClr val="000000"/>
                </a:solidFill>
                <a:latin typeface="Calibri"/>
              </a:rPr>
              <a:t> Comme c’est sur la pièce elle-même que s’appuient les vérins de précontrainte, ce procédé ne demande aucune installation fixe.</a:t>
            </a:r>
          </a:p>
          <a:p>
            <a:pPr defTabSz="685800">
              <a:buSzPct val="100000"/>
              <a:defRPr sz="1800" b="0" i="0" u="none" strike="noStrike" kern="0" cap="none" spc="0" baseline="0">
                <a:solidFill>
                  <a:srgbClr val="000000"/>
                </a:solidFill>
                <a:uFillTx/>
              </a:defRPr>
            </a:pPr>
            <a:endParaRPr lang="fr-FR" dirty="0">
              <a:solidFill>
                <a:srgbClr val="000000"/>
              </a:solidFill>
              <a:latin typeface="Calibri"/>
            </a:endParaRPr>
          </a:p>
          <a:p>
            <a:pPr marL="214313" indent="-214313" defTabSz="685800">
              <a:buSzPct val="100000"/>
              <a:buChar char="-"/>
              <a:defRPr sz="1800" b="0" i="0" u="none" strike="noStrike" kern="0" cap="none" spc="0" baseline="0">
                <a:solidFill>
                  <a:srgbClr val="000000"/>
                </a:solidFill>
                <a:uFillTx/>
              </a:defRPr>
            </a:pPr>
            <a:r>
              <a:rPr lang="fr-FR" dirty="0">
                <a:solidFill>
                  <a:srgbClr val="000000"/>
                </a:solidFill>
                <a:latin typeface="Calibri"/>
              </a:rPr>
              <a:t>  La précontrainte par post tension permet le choix des différentes formes pour les pièces à </a:t>
            </a:r>
            <a:r>
              <a:rPr lang="fr-FR" dirty="0" err="1">
                <a:solidFill>
                  <a:srgbClr val="000000"/>
                </a:solidFill>
                <a:latin typeface="Calibri"/>
              </a:rPr>
              <a:t>précontraindre</a:t>
            </a:r>
            <a:r>
              <a:rPr lang="fr-FR" dirty="0">
                <a:solidFill>
                  <a:srgbClr val="000000"/>
                </a:solidFill>
                <a:latin typeface="Calibri"/>
              </a:rPr>
              <a:t>.</a:t>
            </a:r>
          </a:p>
          <a:p>
            <a:pPr marL="214313" indent="-214313" defTabSz="685800">
              <a:buSzPct val="100000"/>
              <a:buChar char="-"/>
              <a:defRPr sz="1800" b="0" i="0" u="none" strike="noStrike" kern="0" cap="none" spc="0" baseline="0">
                <a:solidFill>
                  <a:srgbClr val="000000"/>
                </a:solidFill>
                <a:uFillTx/>
              </a:defRPr>
            </a:pPr>
            <a:endParaRPr lang="fr-FR" dirty="0">
              <a:solidFill>
                <a:srgbClr val="000000"/>
              </a:solidFill>
              <a:latin typeface="Calibri"/>
            </a:endParaRPr>
          </a:p>
          <a:p>
            <a:pPr marL="214313" indent="-214313" defTabSz="685800">
              <a:buSzPct val="100000"/>
              <a:buChar char="-"/>
              <a:defRPr sz="1800" b="0" i="0" u="none" strike="noStrike" kern="0" cap="none" spc="0" baseline="0">
                <a:solidFill>
                  <a:srgbClr val="000000"/>
                </a:solidFill>
                <a:uFillTx/>
              </a:defRPr>
            </a:pPr>
            <a:r>
              <a:rPr lang="fr-FR" dirty="0">
                <a:solidFill>
                  <a:srgbClr val="000000"/>
                </a:solidFill>
                <a:latin typeface="Calibri"/>
              </a:rPr>
              <a:t> Avant la mise en service de la pièce, ce procédé permet le réglage de l’effort de précontrainte suivant l’évolution des charges que va supporter l’élément.</a:t>
            </a:r>
          </a:p>
        </p:txBody>
      </p:sp>
      <p:sp>
        <p:nvSpPr>
          <p:cNvPr id="3" name="Title 3">
            <a:extLst>
              <a:ext uri="{FF2B5EF4-FFF2-40B4-BE49-F238E27FC236}">
                <a16:creationId xmlns:a16="http://schemas.microsoft.com/office/drawing/2014/main" id="{50DAC8E3-E4C1-433B-A2E5-9841FA7B8678}"/>
              </a:ext>
            </a:extLst>
          </p:cNvPr>
          <p:cNvSpPr txBox="1">
            <a:spLocks noGrp="1"/>
          </p:cNvSpPr>
          <p:nvPr>
            <p:ph type="title"/>
          </p:nvPr>
        </p:nvSpPr>
        <p:spPr>
          <a:xfrm>
            <a:off x="762000" y="476672"/>
            <a:ext cx="6781800" cy="1600200"/>
          </a:xfrm>
        </p:spPr>
        <p:txBody>
          <a:bodyPr/>
          <a:lstStyle/>
          <a:p>
            <a:pPr lvl="0"/>
            <a:r>
              <a:rPr lang="fr-FR" sz="3600" b="1" dirty="0">
                <a:solidFill>
                  <a:srgbClr val="FF0000"/>
                </a:solidFill>
                <a:latin typeface="Calibri"/>
              </a:rPr>
              <a:t>Avantages de la précontrainte par post tension :</a:t>
            </a:r>
            <a:endParaRPr lang="fr-FR" dirty="0"/>
          </a:p>
        </p:txBody>
      </p:sp>
    </p:spTree>
    <p:extLst>
      <p:ext uri="{BB962C8B-B14F-4D97-AF65-F5344CB8AC3E}">
        <p14:creationId xmlns:p14="http://schemas.microsoft.com/office/powerpoint/2010/main" val="1121832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D6071C7-3287-410B-A2FF-9B1D267093D4}"/>
              </a:ext>
            </a:extLst>
          </p:cNvPr>
          <p:cNvSpPr/>
          <p:nvPr/>
        </p:nvSpPr>
        <p:spPr>
          <a:xfrm>
            <a:off x="611560" y="1700808"/>
            <a:ext cx="8064896" cy="4070345"/>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endParaRPr lang="fr-FR" sz="2000" dirty="0">
              <a:solidFill>
                <a:srgbClr val="000000"/>
              </a:solidFill>
              <a:latin typeface="Calibri"/>
            </a:endParaRPr>
          </a:p>
          <a:p>
            <a:pPr defTabSz="685800">
              <a:defRPr sz="1800" b="0" i="0" u="none" strike="noStrike" kern="0" cap="none" spc="0" baseline="0">
                <a:solidFill>
                  <a:srgbClr val="000000"/>
                </a:solidFill>
                <a:uFillTx/>
              </a:defRPr>
            </a:pPr>
            <a:r>
              <a:rPr lang="fr-FR" sz="2000" dirty="0">
                <a:solidFill>
                  <a:srgbClr val="000000"/>
                </a:solidFill>
                <a:latin typeface="Calibri"/>
              </a:rPr>
              <a:t>Dans ce cas,   les aciers transfèrent une partie de leur tension sous forme de compression du béton</a:t>
            </a:r>
          </a:p>
          <a:p>
            <a:pPr defTabSz="685800">
              <a:defRPr sz="1800" b="0" i="0" u="none" strike="noStrike" kern="0" cap="none" spc="0" baseline="0">
                <a:solidFill>
                  <a:srgbClr val="000000"/>
                </a:solidFill>
                <a:uFillTx/>
              </a:defRPr>
            </a:pPr>
            <a:endParaRPr lang="fr-FR" sz="2000" dirty="0">
              <a:solidFill>
                <a:srgbClr val="000000"/>
              </a:solidFill>
              <a:latin typeface="Calibri"/>
            </a:endParaRPr>
          </a:p>
          <a:p>
            <a:pPr defTabSz="685800">
              <a:defRPr sz="1800" b="0" i="0" u="none" strike="noStrike" kern="0" cap="none" spc="0" baseline="0">
                <a:solidFill>
                  <a:srgbClr val="000000"/>
                </a:solidFill>
                <a:uFillTx/>
              </a:defRPr>
            </a:pPr>
            <a:r>
              <a:rPr lang="fr-FR" sz="2000" dirty="0">
                <a:solidFill>
                  <a:srgbClr val="000000"/>
                </a:solidFill>
                <a:latin typeface="Calibri"/>
              </a:rPr>
              <a:t>La précontrainte par pré-tension est réalisée par des armatures actives (câbles, barres ou torons) mises en tension, sur un banc de traction, avant le coulage du béton dans des ateliers spécialisés </a:t>
            </a:r>
          </a:p>
          <a:p>
            <a:pPr defTabSz="685800">
              <a:defRPr sz="1800" b="0" i="0" u="none" strike="noStrike" kern="0" cap="none" spc="0" baseline="0">
                <a:solidFill>
                  <a:srgbClr val="000000"/>
                </a:solidFill>
                <a:uFillTx/>
              </a:defRPr>
            </a:pPr>
            <a:endParaRPr lang="fr-FR" sz="2000" dirty="0">
              <a:solidFill>
                <a:srgbClr val="000000"/>
              </a:solidFill>
              <a:latin typeface="Calibri"/>
            </a:endParaRPr>
          </a:p>
          <a:p>
            <a:pPr defTabSz="685800">
              <a:defRPr sz="1800" b="0" i="0" u="none" strike="noStrike" kern="0" cap="none" spc="0" baseline="0">
                <a:solidFill>
                  <a:srgbClr val="000000"/>
                </a:solidFill>
                <a:uFillTx/>
              </a:defRPr>
            </a:pPr>
            <a:r>
              <a:rPr lang="fr-FR" sz="2000" dirty="0">
                <a:solidFill>
                  <a:srgbClr val="000000"/>
                </a:solidFill>
                <a:latin typeface="Calibri"/>
              </a:rPr>
              <a:t>Dans ce procédé, on commence par mettre en tension les aciers de précontrainte à l'aide de vérins prenant appui sur une culée. </a:t>
            </a:r>
          </a:p>
          <a:p>
            <a:pPr defTabSz="685800">
              <a:defRPr sz="1800" b="0" i="0" u="none" strike="noStrike" kern="0" cap="none" spc="0" baseline="0">
                <a:solidFill>
                  <a:srgbClr val="000000"/>
                </a:solidFill>
                <a:uFillTx/>
              </a:defRPr>
            </a:pPr>
            <a:endParaRPr lang="fr-FR" sz="2000" dirty="0">
              <a:solidFill>
                <a:srgbClr val="000000"/>
              </a:solidFill>
              <a:latin typeface="Calibri"/>
            </a:endParaRPr>
          </a:p>
          <a:p>
            <a:pPr defTabSz="685800">
              <a:defRPr sz="1800" b="0" i="0" u="none" strike="noStrike" kern="0" cap="none" spc="0" baseline="0">
                <a:solidFill>
                  <a:srgbClr val="000000"/>
                </a:solidFill>
                <a:uFillTx/>
              </a:defRPr>
            </a:pPr>
            <a:r>
              <a:rPr lang="fr-FR" sz="2000" dirty="0">
                <a:solidFill>
                  <a:srgbClr val="000000"/>
                </a:solidFill>
                <a:latin typeface="Calibri"/>
              </a:rPr>
              <a:t>Quand l'allongement requis est atteint, l'acier de précontrainte est bloqué à l'aide des ancrages. </a:t>
            </a:r>
          </a:p>
        </p:txBody>
      </p:sp>
      <p:sp>
        <p:nvSpPr>
          <p:cNvPr id="3" name="Title 3">
            <a:extLst>
              <a:ext uri="{FF2B5EF4-FFF2-40B4-BE49-F238E27FC236}">
                <a16:creationId xmlns:a16="http://schemas.microsoft.com/office/drawing/2014/main" id="{4A7F3264-A0E0-4F66-9EEE-259A08D95E25}"/>
              </a:ext>
            </a:extLst>
          </p:cNvPr>
          <p:cNvSpPr txBox="1">
            <a:spLocks noGrp="1"/>
          </p:cNvSpPr>
          <p:nvPr>
            <p:ph type="title"/>
          </p:nvPr>
        </p:nvSpPr>
        <p:spPr>
          <a:xfrm>
            <a:off x="800102" y="692696"/>
            <a:ext cx="6796234" cy="767026"/>
          </a:xfrm>
        </p:spPr>
        <p:txBody>
          <a:bodyPr/>
          <a:lstStyle/>
          <a:p>
            <a:pPr lvl="0"/>
            <a:r>
              <a:rPr lang="fr-FR" sz="3600" b="1" dirty="0">
                <a:solidFill>
                  <a:schemeClr val="bg2"/>
                </a:solidFill>
                <a:latin typeface="Calibri"/>
              </a:rPr>
              <a:t>2 Précontrainte par Pré-tension :</a:t>
            </a:r>
            <a:endParaRPr lang="fr-FR" dirty="0">
              <a:solidFill>
                <a:schemeClr val="bg2"/>
              </a:solidFill>
            </a:endParaRPr>
          </a:p>
        </p:txBody>
      </p:sp>
    </p:spTree>
    <p:extLst>
      <p:ext uri="{BB962C8B-B14F-4D97-AF65-F5344CB8AC3E}">
        <p14:creationId xmlns:p14="http://schemas.microsoft.com/office/powerpoint/2010/main" val="199233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EA3640DA-CFC1-4FF6-BE12-92B5B61D3008}"/>
              </a:ext>
            </a:extLst>
          </p:cNvPr>
          <p:cNvSpPr>
            <a:spLocks noMove="1" noResize="1"/>
          </p:cNvSpPr>
          <p:nvPr/>
        </p:nvSpPr>
        <p:spPr>
          <a:xfrm>
            <a:off x="4265" y="857250"/>
            <a:ext cx="9139739" cy="5143500"/>
          </a:xfrm>
          <a:prstGeom prst="rect">
            <a:avLst/>
          </a:prstGeom>
          <a:solidFill>
            <a:srgbClr val="FFFFFF"/>
          </a:solidFill>
          <a:ln cap="flat">
            <a:noFill/>
            <a:prstDash val="solid"/>
          </a:ln>
        </p:spPr>
        <p:txBody>
          <a:bodyPr vert="horz" wrap="square" lIns="68580" tIns="34290" rIns="68580" bIns="34290" anchor="ctr" anchorCtr="1" compatLnSpc="1">
            <a:noAutofit/>
          </a:bodyPr>
          <a:lstStyle/>
          <a:p>
            <a:pPr algn="ctr" defTabSz="685800">
              <a:defRPr sz="1800" b="0" i="0" u="none" strike="noStrike" kern="0" cap="none" spc="0" baseline="0">
                <a:solidFill>
                  <a:srgbClr val="000000"/>
                </a:solidFill>
                <a:uFillTx/>
              </a:defRPr>
            </a:pPr>
            <a:endParaRPr lang="en-US" sz="1350">
              <a:solidFill>
                <a:srgbClr val="FFFFFF"/>
              </a:solidFill>
              <a:latin typeface="Franklin Gothic Book"/>
            </a:endParaRPr>
          </a:p>
        </p:txBody>
      </p:sp>
      <p:sp>
        <p:nvSpPr>
          <p:cNvPr id="3" name="Rectangle 11">
            <a:extLst>
              <a:ext uri="{FF2B5EF4-FFF2-40B4-BE49-F238E27FC236}">
                <a16:creationId xmlns:a16="http://schemas.microsoft.com/office/drawing/2014/main" id="{843DEB12-DFCF-468E-8FA6-B6C2F2F56598}"/>
              </a:ext>
            </a:extLst>
          </p:cNvPr>
          <p:cNvSpPr>
            <a:spLocks noMove="1" noResize="1"/>
          </p:cNvSpPr>
          <p:nvPr/>
        </p:nvSpPr>
        <p:spPr>
          <a:xfrm>
            <a:off x="14" y="857250"/>
            <a:ext cx="3038094" cy="5143500"/>
          </a:xfrm>
          <a:prstGeom prst="rect">
            <a:avLst/>
          </a:prstGeom>
          <a:solidFill>
            <a:srgbClr val="262626"/>
          </a:solidFill>
          <a:ln cap="flat">
            <a:noFill/>
            <a:prstDash val="solid"/>
          </a:ln>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FR" sz="1350">
              <a:solidFill>
                <a:schemeClr val="bg2"/>
              </a:solidFill>
              <a:latin typeface="Calibri"/>
            </a:endParaRPr>
          </a:p>
        </p:txBody>
      </p:sp>
      <p:sp>
        <p:nvSpPr>
          <p:cNvPr id="4" name="Title 1">
            <a:extLst>
              <a:ext uri="{FF2B5EF4-FFF2-40B4-BE49-F238E27FC236}">
                <a16:creationId xmlns:a16="http://schemas.microsoft.com/office/drawing/2014/main" id="{D8C099D3-869F-4970-9D5F-DF1152AD8C93}"/>
              </a:ext>
            </a:extLst>
          </p:cNvPr>
          <p:cNvSpPr txBox="1">
            <a:spLocks noGrp="1"/>
          </p:cNvSpPr>
          <p:nvPr>
            <p:ph type="title"/>
          </p:nvPr>
        </p:nvSpPr>
        <p:spPr>
          <a:xfrm>
            <a:off x="159798" y="1244878"/>
            <a:ext cx="2736541" cy="4329626"/>
          </a:xfrm>
        </p:spPr>
        <p:txBody>
          <a:bodyPr anchor="ctr"/>
          <a:lstStyle/>
          <a:p>
            <a:pPr lvl="0"/>
            <a:r>
              <a:rPr lang="fr-FR" sz="3300" dirty="0">
                <a:solidFill>
                  <a:schemeClr val="bg2"/>
                </a:solidFill>
              </a:rPr>
              <a:t>Béton précontraint</a:t>
            </a:r>
            <a:endParaRPr lang="en-US" sz="3300" dirty="0">
              <a:solidFill>
                <a:schemeClr val="bg2"/>
              </a:solidFill>
            </a:endParaRPr>
          </a:p>
        </p:txBody>
      </p:sp>
      <p:grpSp>
        <p:nvGrpSpPr>
          <p:cNvPr id="5" name="Content Placeholder 2" descr="SmartArt timeline">
            <a:extLst>
              <a:ext uri="{FF2B5EF4-FFF2-40B4-BE49-F238E27FC236}">
                <a16:creationId xmlns:a16="http://schemas.microsoft.com/office/drawing/2014/main" id="{E7027BCA-2015-4AD9-A622-5BCD94367E16}"/>
              </a:ext>
            </a:extLst>
          </p:cNvPr>
          <p:cNvGrpSpPr/>
          <p:nvPr/>
        </p:nvGrpSpPr>
        <p:grpSpPr>
          <a:xfrm>
            <a:off x="3556394" y="1760812"/>
            <a:ext cx="5098258" cy="4175527"/>
            <a:chOff x="4741858" y="1204749"/>
            <a:chExt cx="6797677" cy="5567369"/>
          </a:xfrm>
        </p:grpSpPr>
        <p:sp>
          <p:nvSpPr>
            <p:cNvPr id="6" name="Freeform: Shape 5">
              <a:extLst>
                <a:ext uri="{FF2B5EF4-FFF2-40B4-BE49-F238E27FC236}">
                  <a16:creationId xmlns:a16="http://schemas.microsoft.com/office/drawing/2014/main" id="{8BCAEBEA-DFAD-4B27-A277-754E8F829AA6}"/>
                </a:ext>
              </a:extLst>
            </p:cNvPr>
            <p:cNvSpPr/>
            <p:nvPr/>
          </p:nvSpPr>
          <p:spPr>
            <a:xfrm>
              <a:off x="4741858" y="3453323"/>
              <a:ext cx="6797677"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9046" cap="flat">
              <a:solidFill>
                <a:srgbClr val="F8931D"/>
              </a:solidFill>
              <a:prstDash val="solid"/>
              <a:miter/>
              <a:tailEnd type="arrow"/>
            </a:ln>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FR" sz="1350">
                <a:solidFill>
                  <a:srgbClr val="000000"/>
                </a:solidFill>
                <a:latin typeface="Calibri"/>
              </a:endParaRPr>
            </a:p>
          </p:txBody>
        </p:sp>
        <p:sp>
          <p:nvSpPr>
            <p:cNvPr id="7" name="Freeform: Shape 6">
              <a:extLst>
                <a:ext uri="{FF2B5EF4-FFF2-40B4-BE49-F238E27FC236}">
                  <a16:creationId xmlns:a16="http://schemas.microsoft.com/office/drawing/2014/main" id="{06AF073F-5A7B-4C9A-ADC2-9FCD36BBA132}"/>
                </a:ext>
              </a:extLst>
            </p:cNvPr>
            <p:cNvSpPr/>
            <p:nvPr/>
          </p:nvSpPr>
          <p:spPr>
            <a:xfrm rot="8099985">
              <a:off x="4834211" y="1291193"/>
              <a:ext cx="414707" cy="414707"/>
            </a:xfrm>
            <a:custGeom>
              <a:avLst/>
              <a:gdLst>
                <a:gd name="f0" fmla="val 10800000"/>
                <a:gd name="f1" fmla="val 5400000"/>
                <a:gd name="f2" fmla="val 180"/>
                <a:gd name="f3" fmla="val w"/>
                <a:gd name="f4" fmla="val h"/>
                <a:gd name="f5" fmla="val ss"/>
                <a:gd name="f6" fmla="val 0"/>
                <a:gd name="f7" fmla="*/ 5419351 1 1725033"/>
                <a:gd name="f8" fmla="sqrt 2"/>
                <a:gd name="f9" fmla="val 115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F8931D"/>
            </a:solidFill>
            <a:ln w="15873" cap="flat">
              <a:solidFill>
                <a:srgbClr val="F8931D"/>
              </a:solidFill>
              <a:prstDash val="solid"/>
              <a:miter/>
            </a:ln>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FR" sz="1350">
                <a:solidFill>
                  <a:srgbClr val="000000"/>
                </a:solidFill>
                <a:latin typeface="Calibri"/>
              </a:endParaRPr>
            </a:p>
          </p:txBody>
        </p:sp>
        <p:sp>
          <p:nvSpPr>
            <p:cNvPr id="8" name="Freeform: Shape 7">
              <a:extLst>
                <a:ext uri="{FF2B5EF4-FFF2-40B4-BE49-F238E27FC236}">
                  <a16:creationId xmlns:a16="http://schemas.microsoft.com/office/drawing/2014/main" id="{581AC58C-EAB1-49D4-BFB3-C61C34903919}"/>
                </a:ext>
              </a:extLst>
            </p:cNvPr>
            <p:cNvSpPr/>
            <p:nvPr/>
          </p:nvSpPr>
          <p:spPr>
            <a:xfrm>
              <a:off x="4880299" y="1337264"/>
              <a:ext cx="322572" cy="32257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alpha val="90000"/>
              </a:srgbClr>
            </a:solidFill>
            <a:ln cap="flat">
              <a:noFill/>
              <a:prstDash val="solid"/>
            </a:ln>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FR" sz="1350">
                <a:solidFill>
                  <a:srgbClr val="000000"/>
                </a:solidFill>
                <a:latin typeface="Calibri"/>
              </a:endParaRPr>
            </a:p>
          </p:txBody>
        </p:sp>
        <p:sp>
          <p:nvSpPr>
            <p:cNvPr id="9" name="Freeform: Shape 8">
              <a:extLst>
                <a:ext uri="{FF2B5EF4-FFF2-40B4-BE49-F238E27FC236}">
                  <a16:creationId xmlns:a16="http://schemas.microsoft.com/office/drawing/2014/main" id="{9887ACF9-29F4-405B-9779-9E65DA49706D}"/>
                </a:ext>
              </a:extLst>
            </p:cNvPr>
            <p:cNvSpPr/>
            <p:nvPr/>
          </p:nvSpPr>
          <p:spPr>
            <a:xfrm>
              <a:off x="5334829" y="1792342"/>
              <a:ext cx="2832262" cy="1672373"/>
            </a:xfrm>
            <a:custGeom>
              <a:avLst/>
              <a:gdLst>
                <a:gd name="f0" fmla="val 10800000"/>
                <a:gd name="f1" fmla="val 5400000"/>
                <a:gd name="f2" fmla="val 180"/>
                <a:gd name="f3" fmla="val w"/>
                <a:gd name="f4" fmla="val h"/>
                <a:gd name="f5" fmla="val 0"/>
                <a:gd name="f6" fmla="val 2832260"/>
                <a:gd name="f7" fmla="val 1672373"/>
                <a:gd name="f8" fmla="+- 0 0 -90"/>
                <a:gd name="f9" fmla="*/ f3 1 2832260"/>
                <a:gd name="f10" fmla="*/ f4 1 1672373"/>
                <a:gd name="f11" fmla="+- f7 0 f5"/>
                <a:gd name="f12" fmla="+- f6 0 f5"/>
                <a:gd name="f13" fmla="*/ f8 f0 1"/>
                <a:gd name="f14" fmla="*/ f12 1 2832260"/>
                <a:gd name="f15" fmla="*/ f11 1 1672373"/>
                <a:gd name="f16" fmla="*/ 0 f12 1"/>
                <a:gd name="f17" fmla="*/ 0 f11 1"/>
                <a:gd name="f18" fmla="*/ 2832260 f12 1"/>
                <a:gd name="f19" fmla="*/ 1672373 f11 1"/>
                <a:gd name="f20" fmla="*/ f13 1 f2"/>
                <a:gd name="f21" fmla="*/ f16 1 2832260"/>
                <a:gd name="f22" fmla="*/ f17 1 1672373"/>
                <a:gd name="f23" fmla="*/ f18 1 2832260"/>
                <a:gd name="f24" fmla="*/ f19 1 1672373"/>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832260" h="1672373">
                  <a:moveTo>
                    <a:pt x="f5" y="f5"/>
                  </a:moveTo>
                  <a:lnTo>
                    <a:pt x="f6" y="f5"/>
                  </a:lnTo>
                  <a:lnTo>
                    <a:pt x="f6" y="f7"/>
                  </a:lnTo>
                  <a:lnTo>
                    <a:pt x="f5" y="f7"/>
                  </a:lnTo>
                  <a:lnTo>
                    <a:pt x="f5" y="f5"/>
                  </a:lnTo>
                  <a:close/>
                </a:path>
              </a:pathLst>
            </a:custGeom>
            <a:noFill/>
            <a:ln cap="flat">
              <a:noFill/>
              <a:prstDash val="solid"/>
            </a:ln>
          </p:spPr>
          <p:txBody>
            <a:bodyPr vert="horz" wrap="square" lIns="0" tIns="47621" rIns="47621" bIns="71440" anchor="t" anchorCtr="0" compatLnSpc="1">
              <a:noAutofit/>
            </a:bodyPr>
            <a:lstStyle/>
            <a:p>
              <a:pPr defTabSz="333374">
                <a:lnSpc>
                  <a:spcPct val="90000"/>
                </a:lnSpc>
                <a:spcAft>
                  <a:spcPts val="300"/>
                </a:spcAft>
                <a:defRPr sz="1800" b="0" i="0" u="none" strike="noStrike" kern="0" cap="none" spc="0" baseline="0">
                  <a:solidFill>
                    <a:srgbClr val="000000"/>
                  </a:solidFill>
                  <a:uFillTx/>
                </a:defRPr>
              </a:pPr>
              <a:r>
                <a:rPr lang="fr-FR" sz="750" dirty="0">
                  <a:solidFill>
                    <a:srgbClr val="000000"/>
                  </a:solidFill>
                  <a:latin typeface="Franklin Gothic Book"/>
                </a:rPr>
                <a:t>La découverte du béton est due à l'ingénieur britannique John Smeaton, en </a:t>
              </a:r>
              <a:endParaRPr lang="en-US" sz="750" dirty="0">
                <a:solidFill>
                  <a:srgbClr val="000000"/>
                </a:solidFill>
                <a:latin typeface="Franklin Gothic Book"/>
              </a:endParaRPr>
            </a:p>
          </p:txBody>
        </p:sp>
        <p:sp>
          <p:nvSpPr>
            <p:cNvPr id="10" name="Freeform: Shape 9">
              <a:extLst>
                <a:ext uri="{FF2B5EF4-FFF2-40B4-BE49-F238E27FC236}">
                  <a16:creationId xmlns:a16="http://schemas.microsoft.com/office/drawing/2014/main" id="{EE45E73E-52BA-458D-B0AA-9DF18CFDACFD}"/>
                </a:ext>
              </a:extLst>
            </p:cNvPr>
            <p:cNvSpPr/>
            <p:nvPr/>
          </p:nvSpPr>
          <p:spPr>
            <a:xfrm>
              <a:off x="5334829" y="1204749"/>
              <a:ext cx="2832262" cy="587593"/>
            </a:xfrm>
            <a:custGeom>
              <a:avLst/>
              <a:gdLst>
                <a:gd name="f0" fmla="val 10800000"/>
                <a:gd name="f1" fmla="val 5400000"/>
                <a:gd name="f2" fmla="val 180"/>
                <a:gd name="f3" fmla="val w"/>
                <a:gd name="f4" fmla="val h"/>
                <a:gd name="f5" fmla="val 0"/>
                <a:gd name="f6" fmla="val 2832260"/>
                <a:gd name="f7" fmla="val 587590"/>
                <a:gd name="f8" fmla="+- 0 0 -90"/>
                <a:gd name="f9" fmla="*/ f3 1 2832260"/>
                <a:gd name="f10" fmla="*/ f4 1 587590"/>
                <a:gd name="f11" fmla="+- f7 0 f5"/>
                <a:gd name="f12" fmla="+- f6 0 f5"/>
                <a:gd name="f13" fmla="*/ f8 f0 1"/>
                <a:gd name="f14" fmla="*/ f12 1 2832260"/>
                <a:gd name="f15" fmla="*/ f11 1 587590"/>
                <a:gd name="f16" fmla="*/ 0 f12 1"/>
                <a:gd name="f17" fmla="*/ 0 f11 1"/>
                <a:gd name="f18" fmla="*/ 2832260 f12 1"/>
                <a:gd name="f19" fmla="*/ 587590 f11 1"/>
                <a:gd name="f20" fmla="*/ f13 1 f2"/>
                <a:gd name="f21" fmla="*/ f16 1 2832260"/>
                <a:gd name="f22" fmla="*/ f17 1 587590"/>
                <a:gd name="f23" fmla="*/ f18 1 2832260"/>
                <a:gd name="f24" fmla="*/ f19 1 587590"/>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832260" h="587590">
                  <a:moveTo>
                    <a:pt x="f5" y="f5"/>
                  </a:moveTo>
                  <a:lnTo>
                    <a:pt x="f6" y="f5"/>
                  </a:lnTo>
                  <a:lnTo>
                    <a:pt x="f6" y="f7"/>
                  </a:lnTo>
                  <a:lnTo>
                    <a:pt x="f5" y="f7"/>
                  </a:lnTo>
                  <a:lnTo>
                    <a:pt x="f5" y="f5"/>
                  </a:lnTo>
                  <a:close/>
                </a:path>
              </a:pathLst>
            </a:custGeom>
            <a:noFill/>
            <a:ln cap="flat">
              <a:noFill/>
              <a:prstDash val="solid"/>
            </a:ln>
          </p:spPr>
          <p:txBody>
            <a:bodyPr vert="horz" wrap="square" lIns="0" tIns="0" rIns="61914" bIns="0" anchor="ctr" anchorCtr="0" compatLnSpc="1">
              <a:noAutofit/>
            </a:bodyPr>
            <a:lstStyle/>
            <a:p>
              <a:pPr defTabSz="433384">
                <a:lnSpc>
                  <a:spcPct val="90000"/>
                </a:lnSpc>
                <a:spcAft>
                  <a:spcPts val="375"/>
                </a:spcAft>
                <a:defRPr sz="1800" b="1" i="0" u="none" strike="noStrike" kern="0" cap="none" spc="0" baseline="0">
                  <a:solidFill>
                    <a:srgbClr val="000000"/>
                  </a:solidFill>
                  <a:uFillTx/>
                </a:defRPr>
              </a:pPr>
              <a:r>
                <a:rPr lang="fr-FR" sz="975">
                  <a:solidFill>
                    <a:srgbClr val="000000"/>
                  </a:solidFill>
                  <a:latin typeface="Franklin Gothic Book"/>
                </a:rPr>
                <a:t>1756.</a:t>
              </a:r>
              <a:endParaRPr lang="en-US" sz="975" b="1">
                <a:solidFill>
                  <a:srgbClr val="000000"/>
                </a:solidFill>
                <a:latin typeface="Franklin Gothic Book"/>
              </a:endParaRPr>
            </a:p>
          </p:txBody>
        </p:sp>
        <p:sp>
          <p:nvSpPr>
            <p:cNvPr id="11" name="Freeform: Shape 10">
              <a:extLst>
                <a:ext uri="{FF2B5EF4-FFF2-40B4-BE49-F238E27FC236}">
                  <a16:creationId xmlns:a16="http://schemas.microsoft.com/office/drawing/2014/main" id="{E6B27FBC-C34F-4C0B-AB65-4E374A1CB65E}"/>
                </a:ext>
              </a:extLst>
            </p:cNvPr>
            <p:cNvSpPr/>
            <p:nvPr/>
          </p:nvSpPr>
          <p:spPr>
            <a:xfrm>
              <a:off x="5041580" y="1792342"/>
              <a:ext cx="0" cy="167237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2701" cap="flat">
              <a:solidFill>
                <a:srgbClr val="F8931D"/>
              </a:solidFill>
              <a:custDash>
                <a:ds d="300000" sp="300000"/>
              </a:custDash>
              <a:miter/>
            </a:ln>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FR" sz="1350">
                <a:solidFill>
                  <a:srgbClr val="000000"/>
                </a:solidFill>
                <a:latin typeface="Calibri"/>
              </a:endParaRPr>
            </a:p>
          </p:txBody>
        </p:sp>
        <p:sp>
          <p:nvSpPr>
            <p:cNvPr id="12" name="Freeform: Shape 11">
              <a:extLst>
                <a:ext uri="{FF2B5EF4-FFF2-40B4-BE49-F238E27FC236}">
                  <a16:creationId xmlns:a16="http://schemas.microsoft.com/office/drawing/2014/main" id="{F7C5F482-9C19-4AC7-AC88-029CD4A0605D}"/>
                </a:ext>
              </a:extLst>
            </p:cNvPr>
            <p:cNvSpPr/>
            <p:nvPr/>
          </p:nvSpPr>
          <p:spPr>
            <a:xfrm>
              <a:off x="4989350" y="3411836"/>
              <a:ext cx="105567" cy="10576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8931D"/>
            </a:solidFill>
            <a:ln w="6345" cap="flat">
              <a:solidFill>
                <a:srgbClr val="FFFFFF"/>
              </a:solidFill>
              <a:prstDash val="solid"/>
              <a:miter/>
            </a:ln>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FR" sz="1350">
                <a:solidFill>
                  <a:srgbClr val="000000"/>
                </a:solidFill>
                <a:latin typeface="Calibri"/>
              </a:endParaRPr>
            </a:p>
          </p:txBody>
        </p:sp>
        <p:sp>
          <p:nvSpPr>
            <p:cNvPr id="13" name="Freeform: Shape 12">
              <a:extLst>
                <a:ext uri="{FF2B5EF4-FFF2-40B4-BE49-F238E27FC236}">
                  <a16:creationId xmlns:a16="http://schemas.microsoft.com/office/drawing/2014/main" id="{AF2FD5F3-CD9D-4486-B285-D01DDBA9ABD4}"/>
                </a:ext>
              </a:extLst>
            </p:cNvPr>
            <p:cNvSpPr/>
            <p:nvPr/>
          </p:nvSpPr>
          <p:spPr>
            <a:xfrm rot="18900010">
              <a:off x="7934122" y="5340539"/>
              <a:ext cx="414159" cy="414159"/>
            </a:xfrm>
            <a:custGeom>
              <a:avLst/>
              <a:gdLst>
                <a:gd name="f0" fmla="val 10800000"/>
                <a:gd name="f1" fmla="val 5400000"/>
                <a:gd name="f2" fmla="val 180"/>
                <a:gd name="f3" fmla="val w"/>
                <a:gd name="f4" fmla="val h"/>
                <a:gd name="f5" fmla="val ss"/>
                <a:gd name="f6" fmla="val 0"/>
                <a:gd name="f7" fmla="*/ 5419351 1 1725033"/>
                <a:gd name="f8" fmla="sqrt 2"/>
                <a:gd name="f9" fmla="val 115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E3902D"/>
            </a:solidFill>
            <a:ln w="15873" cap="flat">
              <a:solidFill>
                <a:srgbClr val="E3902D"/>
              </a:solidFill>
              <a:prstDash val="solid"/>
              <a:miter/>
            </a:ln>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FR" sz="1350">
                <a:solidFill>
                  <a:srgbClr val="000000"/>
                </a:solidFill>
                <a:latin typeface="Calibri"/>
              </a:endParaRPr>
            </a:p>
          </p:txBody>
        </p:sp>
        <p:sp>
          <p:nvSpPr>
            <p:cNvPr id="14" name="Freeform: Shape 13">
              <a:extLst>
                <a:ext uri="{FF2B5EF4-FFF2-40B4-BE49-F238E27FC236}">
                  <a16:creationId xmlns:a16="http://schemas.microsoft.com/office/drawing/2014/main" id="{B56BC213-2000-4F62-8D4D-C0CCB7E02582}"/>
                </a:ext>
              </a:extLst>
            </p:cNvPr>
            <p:cNvSpPr/>
            <p:nvPr/>
          </p:nvSpPr>
          <p:spPr>
            <a:xfrm>
              <a:off x="7980124" y="5386547"/>
              <a:ext cx="322143" cy="32214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alpha val="90000"/>
              </a:srgbClr>
            </a:solidFill>
            <a:ln cap="flat">
              <a:noFill/>
              <a:prstDash val="solid"/>
            </a:ln>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FR" sz="1350">
                <a:solidFill>
                  <a:srgbClr val="000000"/>
                </a:solidFill>
                <a:latin typeface="Calibri"/>
              </a:endParaRPr>
            </a:p>
          </p:txBody>
        </p:sp>
        <p:sp>
          <p:nvSpPr>
            <p:cNvPr id="15" name="Rectangle 14">
              <a:extLst>
                <a:ext uri="{FF2B5EF4-FFF2-40B4-BE49-F238E27FC236}">
                  <a16:creationId xmlns:a16="http://schemas.microsoft.com/office/drawing/2014/main" id="{5C07F052-E779-4BF9-A102-F36CA0FD7AA4}"/>
                </a:ext>
              </a:extLst>
            </p:cNvPr>
            <p:cNvSpPr/>
            <p:nvPr/>
          </p:nvSpPr>
          <p:spPr>
            <a:xfrm>
              <a:off x="8463677" y="3425808"/>
              <a:ext cx="2806650" cy="1672373"/>
            </a:xfrm>
            <a:prstGeom prst="rect">
              <a:avLst/>
            </a:prstGeom>
            <a:noFill/>
            <a:ln cap="flat">
              <a:noFill/>
              <a:prstDash val="solid"/>
            </a:ln>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FR" sz="1350">
                <a:solidFill>
                  <a:srgbClr val="000000"/>
                </a:solidFill>
                <a:latin typeface="Calibri"/>
              </a:endParaRPr>
            </a:p>
          </p:txBody>
        </p:sp>
        <p:sp>
          <p:nvSpPr>
            <p:cNvPr id="16" name="Freeform: Shape 15">
              <a:extLst>
                <a:ext uri="{FF2B5EF4-FFF2-40B4-BE49-F238E27FC236}">
                  <a16:creationId xmlns:a16="http://schemas.microsoft.com/office/drawing/2014/main" id="{99274D46-77E7-496C-A13B-DCB51762573D}"/>
                </a:ext>
              </a:extLst>
            </p:cNvPr>
            <p:cNvSpPr/>
            <p:nvPr/>
          </p:nvSpPr>
          <p:spPr>
            <a:xfrm>
              <a:off x="8463677" y="5098182"/>
              <a:ext cx="2806650" cy="587593"/>
            </a:xfrm>
            <a:custGeom>
              <a:avLst/>
              <a:gdLst>
                <a:gd name="f0" fmla="val 10800000"/>
                <a:gd name="f1" fmla="val 5400000"/>
                <a:gd name="f2" fmla="val 180"/>
                <a:gd name="f3" fmla="val w"/>
                <a:gd name="f4" fmla="val h"/>
                <a:gd name="f5" fmla="val 0"/>
                <a:gd name="f6" fmla="val 2806650"/>
                <a:gd name="f7" fmla="val 587590"/>
                <a:gd name="f8" fmla="+- 0 0 -90"/>
                <a:gd name="f9" fmla="*/ f3 1 2806650"/>
                <a:gd name="f10" fmla="*/ f4 1 587590"/>
                <a:gd name="f11" fmla="+- f7 0 f5"/>
                <a:gd name="f12" fmla="+- f6 0 f5"/>
                <a:gd name="f13" fmla="*/ f8 f0 1"/>
                <a:gd name="f14" fmla="*/ f12 1 2806650"/>
                <a:gd name="f15" fmla="*/ f11 1 587590"/>
                <a:gd name="f16" fmla="*/ 0 f12 1"/>
                <a:gd name="f17" fmla="*/ 0 f11 1"/>
                <a:gd name="f18" fmla="*/ 2806650 f12 1"/>
                <a:gd name="f19" fmla="*/ 587590 f11 1"/>
                <a:gd name="f20" fmla="*/ f13 1 f2"/>
                <a:gd name="f21" fmla="*/ f16 1 2806650"/>
                <a:gd name="f22" fmla="*/ f17 1 587590"/>
                <a:gd name="f23" fmla="*/ f18 1 2806650"/>
                <a:gd name="f24" fmla="*/ f19 1 587590"/>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806650" h="587590">
                  <a:moveTo>
                    <a:pt x="f5" y="f5"/>
                  </a:moveTo>
                  <a:lnTo>
                    <a:pt x="f6" y="f5"/>
                  </a:lnTo>
                  <a:lnTo>
                    <a:pt x="f6" y="f7"/>
                  </a:lnTo>
                  <a:lnTo>
                    <a:pt x="f5" y="f7"/>
                  </a:lnTo>
                  <a:lnTo>
                    <a:pt x="f5" y="f5"/>
                  </a:lnTo>
                  <a:close/>
                </a:path>
              </a:pathLst>
            </a:custGeom>
            <a:noFill/>
            <a:ln cap="flat">
              <a:noFill/>
              <a:prstDash val="solid"/>
            </a:ln>
          </p:spPr>
          <p:txBody>
            <a:bodyPr vert="horz" wrap="square" lIns="0" tIns="0" rIns="61914" bIns="0" anchor="ctr" anchorCtr="0" compatLnSpc="1">
              <a:noAutofit/>
            </a:bodyPr>
            <a:lstStyle/>
            <a:p>
              <a:pPr defTabSz="433384">
                <a:lnSpc>
                  <a:spcPct val="90000"/>
                </a:lnSpc>
                <a:spcAft>
                  <a:spcPts val="375"/>
                </a:spcAft>
                <a:defRPr sz="1800" b="1" i="0" u="none" strike="noStrike" kern="0" cap="none" spc="0" baseline="0">
                  <a:solidFill>
                    <a:srgbClr val="000000"/>
                  </a:solidFill>
                  <a:uFillTx/>
                </a:defRPr>
              </a:pPr>
              <a:r>
                <a:rPr lang="fr-FR" sz="975">
                  <a:solidFill>
                    <a:srgbClr val="000000"/>
                  </a:solidFill>
                  <a:latin typeface="Franklin Gothic Book"/>
                </a:rPr>
                <a:t>en 1928, Eugène Freyssinet dépose un brevet sur une amélioration apportée au béton : c'est l'invention du béton précontraint</a:t>
              </a:r>
              <a:endParaRPr lang="en-US" sz="975">
                <a:solidFill>
                  <a:srgbClr val="000000"/>
                </a:solidFill>
                <a:latin typeface="Franklin Gothic Book"/>
              </a:endParaRPr>
            </a:p>
          </p:txBody>
        </p:sp>
        <p:sp>
          <p:nvSpPr>
            <p:cNvPr id="17" name="Freeform: Shape 16">
              <a:extLst>
                <a:ext uri="{FF2B5EF4-FFF2-40B4-BE49-F238E27FC236}">
                  <a16:creationId xmlns:a16="http://schemas.microsoft.com/office/drawing/2014/main" id="{DD9333DE-0864-4589-999D-E78C59276F1E}"/>
                </a:ext>
              </a:extLst>
            </p:cNvPr>
            <p:cNvSpPr/>
            <p:nvPr/>
          </p:nvSpPr>
          <p:spPr>
            <a:xfrm>
              <a:off x="8192969" y="3481879"/>
              <a:ext cx="0" cy="167237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2701" cap="flat">
              <a:solidFill>
                <a:srgbClr val="E3902D"/>
              </a:solidFill>
              <a:custDash>
                <a:ds d="300000" sp="300000"/>
              </a:custDash>
              <a:miter/>
            </a:ln>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FR" sz="1350">
                <a:solidFill>
                  <a:srgbClr val="000000"/>
                </a:solidFill>
                <a:latin typeface="Calibri"/>
              </a:endParaRPr>
            </a:p>
          </p:txBody>
        </p:sp>
        <p:sp>
          <p:nvSpPr>
            <p:cNvPr id="18" name="Freeform: Shape 17">
              <a:extLst>
                <a:ext uri="{FF2B5EF4-FFF2-40B4-BE49-F238E27FC236}">
                  <a16:creationId xmlns:a16="http://schemas.microsoft.com/office/drawing/2014/main" id="{D95775BB-EF8D-425A-881B-AAE0650EA804}"/>
                </a:ext>
              </a:extLst>
            </p:cNvPr>
            <p:cNvSpPr/>
            <p:nvPr/>
          </p:nvSpPr>
          <p:spPr>
            <a:xfrm>
              <a:off x="8141195" y="3428990"/>
              <a:ext cx="105430" cy="10576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E3902D"/>
            </a:solidFill>
            <a:ln w="6345" cap="flat">
              <a:solidFill>
                <a:srgbClr val="FFFFFF"/>
              </a:solidFill>
              <a:prstDash val="solid"/>
              <a:miter/>
            </a:ln>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FR" sz="1350">
                <a:solidFill>
                  <a:srgbClr val="000000"/>
                </a:solidFill>
                <a:latin typeface="Calibri"/>
              </a:endParaRPr>
            </a:p>
          </p:txBody>
        </p:sp>
        <p:sp>
          <p:nvSpPr>
            <p:cNvPr id="19" name="Freeform: Shape 18">
              <a:extLst>
                <a:ext uri="{FF2B5EF4-FFF2-40B4-BE49-F238E27FC236}">
                  <a16:creationId xmlns:a16="http://schemas.microsoft.com/office/drawing/2014/main" id="{8737FD93-2E80-47E6-8A51-E624E63943A8}"/>
                </a:ext>
              </a:extLst>
            </p:cNvPr>
            <p:cNvSpPr/>
            <p:nvPr/>
          </p:nvSpPr>
          <p:spPr>
            <a:xfrm rot="8099985">
              <a:off x="10468067" y="1276269"/>
              <a:ext cx="386196" cy="386196"/>
            </a:xfrm>
            <a:custGeom>
              <a:avLst/>
              <a:gdLst>
                <a:gd name="f0" fmla="val 10800000"/>
                <a:gd name="f1" fmla="val 5400000"/>
                <a:gd name="f2" fmla="val 180"/>
                <a:gd name="f3" fmla="val w"/>
                <a:gd name="f4" fmla="val h"/>
                <a:gd name="f5" fmla="val ss"/>
                <a:gd name="f6" fmla="val 0"/>
                <a:gd name="f7" fmla="*/ 5419351 1 1725033"/>
                <a:gd name="f8" fmla="sqrt 2"/>
                <a:gd name="f9" fmla="val 115000"/>
                <a:gd name="f10" fmla="+- 0 0 -180"/>
                <a:gd name="f11" fmla="+- 0 0 -360"/>
                <a:gd name="f12" fmla="abs f3"/>
                <a:gd name="f13" fmla="abs f4"/>
                <a:gd name="f14" fmla="abs f5"/>
                <a:gd name="f15" fmla="+- 2700000 f1 0"/>
                <a:gd name="f16" fmla="*/ f10 f0 1"/>
                <a:gd name="f17" fmla="*/ f11 f0 1"/>
                <a:gd name="f18" fmla="?: f12 f3 1"/>
                <a:gd name="f19" fmla="?: f13 f4 1"/>
                <a:gd name="f20" fmla="?: f14 f5 1"/>
                <a:gd name="f21" fmla="+- f15 0 f1"/>
                <a:gd name="f22" fmla="*/ f16 1 f2"/>
                <a:gd name="f23" fmla="*/ f17 1 f2"/>
                <a:gd name="f24" fmla="*/ f18 1 21600"/>
                <a:gd name="f25" fmla="*/ f19 1 21600"/>
                <a:gd name="f26" fmla="*/ 21600 f18 1"/>
                <a:gd name="f27" fmla="*/ 21600 f19 1"/>
                <a:gd name="f28" fmla="+- f21 f1 0"/>
                <a:gd name="f29" fmla="+- f22 0 f1"/>
                <a:gd name="f30" fmla="+- f23 0 f1"/>
                <a:gd name="f31" fmla="min f25 f24"/>
                <a:gd name="f32" fmla="*/ f26 1 f20"/>
                <a:gd name="f33" fmla="*/ f27 1 f20"/>
                <a:gd name="f34" fmla="*/ f28 f7 1"/>
                <a:gd name="f35" fmla="val f32"/>
                <a:gd name="f36" fmla="val f33"/>
                <a:gd name="f37" fmla="*/ f34 1 f0"/>
                <a:gd name="f38" fmla="*/ f6 f31 1"/>
                <a:gd name="f39" fmla="+- f36 0 f6"/>
                <a:gd name="f40" fmla="+- f35 0 f6"/>
                <a:gd name="f41" fmla="+- 0 0 f37"/>
                <a:gd name="f42" fmla="*/ f35 f31 1"/>
                <a:gd name="f43" fmla="*/ f39 1 2"/>
                <a:gd name="f44" fmla="*/ f40 1 2"/>
                <a:gd name="f45" fmla="+- 0 0 f41"/>
                <a:gd name="f46" fmla="+- f6 f43 0"/>
                <a:gd name="f47" fmla="+- f6 f44 0"/>
                <a:gd name="f48" fmla="*/ f44 f8 1"/>
                <a:gd name="f49" fmla="*/ f43 f8 1"/>
                <a:gd name="f50" fmla="*/ f45 f0 1"/>
                <a:gd name="f51" fmla="*/ f44 f31 1"/>
                <a:gd name="f52" fmla="*/ f43 f31 1"/>
                <a:gd name="f53" fmla="*/ f48 f9 1"/>
                <a:gd name="f54" fmla="*/ f49 f9 1"/>
                <a:gd name="f55" fmla="*/ f50 1 f7"/>
                <a:gd name="f56" fmla="*/ f46 f31 1"/>
                <a:gd name="f57" fmla="*/ f53 1 100000"/>
                <a:gd name="f58" fmla="*/ f54 1 100000"/>
                <a:gd name="f59" fmla="+- f55 0 f1"/>
                <a:gd name="f60" fmla="cos 1 f59"/>
                <a:gd name="f61" fmla="sin 1 f59"/>
                <a:gd name="f62" fmla="+- 0 0 f60"/>
                <a:gd name="f63" fmla="+- 0 0 f61"/>
                <a:gd name="f64" fmla="+- 0 0 f62"/>
                <a:gd name="f65" fmla="+- 0 0 f63"/>
                <a:gd name="f66" fmla="val f64"/>
                <a:gd name="f67" fmla="val f65"/>
                <a:gd name="f68" fmla="*/ f66 f57 1"/>
                <a:gd name="f69" fmla="*/ f67 f58 1"/>
                <a:gd name="f70" fmla="*/ f66 f44 1"/>
                <a:gd name="f71" fmla="*/ f67 f43 1"/>
                <a:gd name="f72" fmla="+- f47 f68 0"/>
                <a:gd name="f73" fmla="+- f46 0 f69"/>
                <a:gd name="f74" fmla="+- f47 0 f70"/>
                <a:gd name="f75" fmla="+- f47 f70 0"/>
                <a:gd name="f76" fmla="+- f46 0 f71"/>
                <a:gd name="f77" fmla="+- f46 f71 0"/>
                <a:gd name="f78" fmla="+- f47 f72 0"/>
                <a:gd name="f79" fmla="+- f46 f73 0"/>
                <a:gd name="f80" fmla="*/ f74 f31 1"/>
                <a:gd name="f81" fmla="*/ f76 f31 1"/>
                <a:gd name="f82" fmla="*/ f75 f31 1"/>
                <a:gd name="f83" fmla="*/ f77 f31 1"/>
                <a:gd name="f84" fmla="*/ f72 f31 1"/>
                <a:gd name="f85" fmla="*/ f73 f31 1"/>
                <a:gd name="f86" fmla="*/ f78 1 2"/>
                <a:gd name="f87" fmla="*/ f79 1 2"/>
                <a:gd name="f88" fmla="*/ f86 f31 1"/>
                <a:gd name="f89" fmla="*/ f87 f31 1"/>
              </a:gdLst>
              <a:ahLst/>
              <a:cxnLst>
                <a:cxn ang="3cd4">
                  <a:pos x="hc" y="t"/>
                </a:cxn>
                <a:cxn ang="0">
                  <a:pos x="r" y="vc"/>
                </a:cxn>
                <a:cxn ang="cd4">
                  <a:pos x="hc" y="b"/>
                </a:cxn>
                <a:cxn ang="cd2">
                  <a:pos x="l" y="vc"/>
                </a:cxn>
                <a:cxn ang="f29">
                  <a:pos x="f82" y="f83"/>
                </a:cxn>
                <a:cxn ang="f29">
                  <a:pos x="f80" y="f83"/>
                </a:cxn>
                <a:cxn ang="f30">
                  <a:pos x="f80" y="f81"/>
                </a:cxn>
                <a:cxn ang="f30">
                  <a:pos x="f84" y="f85"/>
                </a:cxn>
              </a:cxnLst>
              <a:rect l="f80" t="f81" r="f82" b="f83"/>
              <a:pathLst>
                <a:path>
                  <a:moveTo>
                    <a:pt x="f38" y="f56"/>
                  </a:moveTo>
                  <a:arcTo wR="f51" hR="f52" stAng="f0" swAng="f1"/>
                  <a:quadBezTo>
                    <a:pt x="f88" y="f38"/>
                    <a:pt x="f84" y="f85"/>
                  </a:quadBezTo>
                  <a:quadBezTo>
                    <a:pt x="f42" y="f89"/>
                    <a:pt x="f42" y="f56"/>
                  </a:quadBezTo>
                  <a:arcTo wR="f51" hR="f52" stAng="f6" swAng="f0"/>
                  <a:close/>
                </a:path>
              </a:pathLst>
            </a:custGeom>
            <a:solidFill>
              <a:srgbClr val="CE8D3E"/>
            </a:solidFill>
            <a:ln w="15873" cap="flat">
              <a:solidFill>
                <a:srgbClr val="CE8D3E"/>
              </a:solidFill>
              <a:prstDash val="solid"/>
              <a:miter/>
            </a:ln>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FR" sz="1350">
                <a:solidFill>
                  <a:srgbClr val="000000"/>
                </a:solidFill>
                <a:latin typeface="Calibri"/>
              </a:endParaRPr>
            </a:p>
          </p:txBody>
        </p:sp>
        <p:sp>
          <p:nvSpPr>
            <p:cNvPr id="20" name="Freeform: Shape 19">
              <a:extLst>
                <a:ext uri="{FF2B5EF4-FFF2-40B4-BE49-F238E27FC236}">
                  <a16:creationId xmlns:a16="http://schemas.microsoft.com/office/drawing/2014/main" id="{05C4A2AD-69C6-42AA-9DC7-16273D8C87E7}"/>
                </a:ext>
              </a:extLst>
            </p:cNvPr>
            <p:cNvSpPr/>
            <p:nvPr/>
          </p:nvSpPr>
          <p:spPr>
            <a:xfrm>
              <a:off x="10500119" y="1319652"/>
              <a:ext cx="322143" cy="299429"/>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alpha val="90000"/>
              </a:srgbClr>
            </a:solidFill>
            <a:ln cap="flat">
              <a:noFill/>
              <a:prstDash val="solid"/>
            </a:ln>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FR" sz="1350">
                <a:solidFill>
                  <a:srgbClr val="000000"/>
                </a:solidFill>
                <a:latin typeface="Calibri"/>
              </a:endParaRPr>
            </a:p>
          </p:txBody>
        </p:sp>
        <p:sp>
          <p:nvSpPr>
            <p:cNvPr id="21" name="Rectangle 20">
              <a:extLst>
                <a:ext uri="{FF2B5EF4-FFF2-40B4-BE49-F238E27FC236}">
                  <a16:creationId xmlns:a16="http://schemas.microsoft.com/office/drawing/2014/main" id="{0B33D78A-7F50-46FB-9068-62FA3B235301}"/>
                </a:ext>
              </a:extLst>
            </p:cNvPr>
            <p:cNvSpPr/>
            <p:nvPr/>
          </p:nvSpPr>
          <p:spPr>
            <a:xfrm>
              <a:off x="8551304" y="5099745"/>
              <a:ext cx="2806650" cy="1672373"/>
            </a:xfrm>
            <a:prstGeom prst="rect">
              <a:avLst/>
            </a:prstGeom>
            <a:noFill/>
            <a:ln cap="flat">
              <a:noFill/>
              <a:prstDash val="solid"/>
            </a:ln>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FR" sz="1350">
                <a:solidFill>
                  <a:srgbClr val="000000"/>
                </a:solidFill>
                <a:latin typeface="Calibri"/>
              </a:endParaRPr>
            </a:p>
          </p:txBody>
        </p:sp>
        <p:sp>
          <p:nvSpPr>
            <p:cNvPr id="22" name="Freeform: Shape 21">
              <a:extLst>
                <a:ext uri="{FF2B5EF4-FFF2-40B4-BE49-F238E27FC236}">
                  <a16:creationId xmlns:a16="http://schemas.microsoft.com/office/drawing/2014/main" id="{1785739B-DCD5-40A1-9381-C122D61D456D}"/>
                </a:ext>
              </a:extLst>
            </p:cNvPr>
            <p:cNvSpPr/>
            <p:nvPr/>
          </p:nvSpPr>
          <p:spPr>
            <a:xfrm>
              <a:off x="8551304" y="4512152"/>
              <a:ext cx="2806650" cy="587593"/>
            </a:xfrm>
            <a:custGeom>
              <a:avLst/>
              <a:gdLst>
                <a:gd name="f0" fmla="val 10800000"/>
                <a:gd name="f1" fmla="val 5400000"/>
                <a:gd name="f2" fmla="val 180"/>
                <a:gd name="f3" fmla="val w"/>
                <a:gd name="f4" fmla="val h"/>
                <a:gd name="f5" fmla="val 0"/>
                <a:gd name="f6" fmla="val 2806650"/>
                <a:gd name="f7" fmla="val 587590"/>
                <a:gd name="f8" fmla="+- 0 0 -90"/>
                <a:gd name="f9" fmla="*/ f3 1 2806650"/>
                <a:gd name="f10" fmla="*/ f4 1 587590"/>
                <a:gd name="f11" fmla="+- f7 0 f5"/>
                <a:gd name="f12" fmla="+- f6 0 f5"/>
                <a:gd name="f13" fmla="*/ f8 f0 1"/>
                <a:gd name="f14" fmla="*/ f12 1 2806650"/>
                <a:gd name="f15" fmla="*/ f11 1 587590"/>
                <a:gd name="f16" fmla="*/ 0 f12 1"/>
                <a:gd name="f17" fmla="*/ 0 f11 1"/>
                <a:gd name="f18" fmla="*/ 2806650 f12 1"/>
                <a:gd name="f19" fmla="*/ 587590 f11 1"/>
                <a:gd name="f20" fmla="*/ f13 1 f2"/>
                <a:gd name="f21" fmla="*/ f16 1 2806650"/>
                <a:gd name="f22" fmla="*/ f17 1 587590"/>
                <a:gd name="f23" fmla="*/ f18 1 2806650"/>
                <a:gd name="f24" fmla="*/ f19 1 587590"/>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2806650" h="587590">
                  <a:moveTo>
                    <a:pt x="f5" y="f5"/>
                  </a:moveTo>
                  <a:lnTo>
                    <a:pt x="f6" y="f5"/>
                  </a:lnTo>
                  <a:lnTo>
                    <a:pt x="f6" y="f7"/>
                  </a:lnTo>
                  <a:lnTo>
                    <a:pt x="f5" y="f7"/>
                  </a:lnTo>
                  <a:lnTo>
                    <a:pt x="f5" y="f5"/>
                  </a:lnTo>
                  <a:close/>
                </a:path>
              </a:pathLst>
            </a:custGeom>
            <a:noFill/>
            <a:ln cap="flat">
              <a:noFill/>
              <a:prstDash val="solid"/>
            </a:ln>
          </p:spPr>
          <p:txBody>
            <a:bodyPr vert="horz" wrap="square" lIns="0" tIns="0" rIns="61914" bIns="0" anchor="ctr" anchorCtr="0" compatLnSpc="1">
              <a:noAutofit/>
            </a:bodyPr>
            <a:lstStyle/>
            <a:p>
              <a:pPr defTabSz="433384">
                <a:lnSpc>
                  <a:spcPct val="90000"/>
                </a:lnSpc>
                <a:spcAft>
                  <a:spcPts val="375"/>
                </a:spcAft>
                <a:defRPr sz="1800" b="1" i="0" u="none" strike="noStrike" kern="0" cap="none" spc="0" baseline="0">
                  <a:solidFill>
                    <a:srgbClr val="000000"/>
                  </a:solidFill>
                  <a:uFillTx/>
                </a:defRPr>
              </a:pPr>
              <a:r>
                <a:rPr lang="fr-FR" sz="975">
                  <a:solidFill>
                    <a:srgbClr val="000000"/>
                  </a:solidFill>
                  <a:latin typeface="Franklin Gothic Book"/>
                </a:rPr>
                <a:t>1928, </a:t>
              </a:r>
              <a:endParaRPr lang="en-US" sz="975" b="1">
                <a:solidFill>
                  <a:srgbClr val="000000"/>
                </a:solidFill>
                <a:latin typeface="Franklin Gothic Book"/>
              </a:endParaRPr>
            </a:p>
          </p:txBody>
        </p:sp>
        <p:sp>
          <p:nvSpPr>
            <p:cNvPr id="23" name="Freeform: Shape 22">
              <a:extLst>
                <a:ext uri="{FF2B5EF4-FFF2-40B4-BE49-F238E27FC236}">
                  <a16:creationId xmlns:a16="http://schemas.microsoft.com/office/drawing/2014/main" id="{CC0E6217-4E1A-4A98-BFE2-BB1A30BA54A1}"/>
                </a:ext>
              </a:extLst>
            </p:cNvPr>
            <p:cNvSpPr/>
            <p:nvPr/>
          </p:nvSpPr>
          <p:spPr>
            <a:xfrm>
              <a:off x="10661190" y="1819299"/>
              <a:ext cx="0" cy="155447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2701" cap="flat">
              <a:solidFill>
                <a:srgbClr val="CE8D3E"/>
              </a:solidFill>
              <a:custDash>
                <a:ds d="300000" sp="300000"/>
              </a:custDash>
              <a:miter/>
            </a:ln>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FR" sz="1350">
                <a:solidFill>
                  <a:srgbClr val="000000"/>
                </a:solidFill>
                <a:latin typeface="Calibri"/>
              </a:endParaRPr>
            </a:p>
          </p:txBody>
        </p:sp>
        <p:sp>
          <p:nvSpPr>
            <p:cNvPr id="24" name="Freeform: Shape 23">
              <a:extLst>
                <a:ext uri="{FF2B5EF4-FFF2-40B4-BE49-F238E27FC236}">
                  <a16:creationId xmlns:a16="http://schemas.microsoft.com/office/drawing/2014/main" id="{644E0D39-BE9A-472F-874A-3CCEF6A1A2AE}"/>
                </a:ext>
              </a:extLst>
            </p:cNvPr>
            <p:cNvSpPr/>
            <p:nvPr/>
          </p:nvSpPr>
          <p:spPr>
            <a:xfrm>
              <a:off x="10609417" y="3379841"/>
              <a:ext cx="105430" cy="9830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CE8D3E"/>
            </a:solidFill>
            <a:ln w="6345" cap="flat">
              <a:solidFill>
                <a:srgbClr val="FFFFFF"/>
              </a:solidFill>
              <a:prstDash val="solid"/>
              <a:miter/>
            </a:ln>
          </p:spPr>
          <p:txBody>
            <a:bodyPr vert="horz" wrap="square" lIns="0" tIns="0" rIns="0" bIns="0" anchor="t" anchorCtr="0" compatLnSpc="1">
              <a:noAutofit/>
            </a:bodyPr>
            <a:lstStyle/>
            <a:p>
              <a:pPr defTabSz="685800">
                <a:defRPr sz="1800" b="0" i="0" u="none" strike="noStrike" kern="0" cap="none" spc="0" baseline="0">
                  <a:solidFill>
                    <a:srgbClr val="000000"/>
                  </a:solidFill>
                  <a:uFillTx/>
                </a:defRPr>
              </a:pPr>
              <a:endParaRPr lang="fr-FR" sz="1350">
                <a:solidFill>
                  <a:srgbClr val="000000"/>
                </a:solidFill>
                <a:latin typeface="Calibri"/>
              </a:endParaRPr>
            </a:p>
          </p:txBody>
        </p:sp>
      </p:grpSp>
    </p:spTree>
    <p:extLst>
      <p:ext uri="{BB962C8B-B14F-4D97-AF65-F5344CB8AC3E}">
        <p14:creationId xmlns:p14="http://schemas.microsoft.com/office/powerpoint/2010/main" val="20680161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5DA655-38D2-4400-899F-58FE28CAACF6}"/>
              </a:ext>
            </a:extLst>
          </p:cNvPr>
          <p:cNvSpPr txBox="1">
            <a:spLocks noGrp="1"/>
          </p:cNvSpPr>
          <p:nvPr>
            <p:ph idx="1"/>
          </p:nvPr>
        </p:nvSpPr>
        <p:spPr>
          <a:xfrm>
            <a:off x="467544" y="908720"/>
            <a:ext cx="7543800" cy="4320480"/>
          </a:xfrm>
        </p:spPr>
        <p:txBody>
          <a:bodyPr/>
          <a:lstStyle/>
          <a:p>
            <a:pPr marL="0" indent="0">
              <a:lnSpc>
                <a:spcPct val="90000"/>
              </a:lnSpc>
              <a:spcBef>
                <a:spcPts val="0"/>
              </a:spcBef>
              <a:buNone/>
            </a:pPr>
            <a:endParaRPr lang="fr-FR" sz="1350" dirty="0">
              <a:solidFill>
                <a:srgbClr val="000000"/>
              </a:solidFill>
              <a:latin typeface="Calibri"/>
            </a:endParaRPr>
          </a:p>
          <a:p>
            <a:pPr marL="0" indent="0">
              <a:lnSpc>
                <a:spcPct val="90000"/>
              </a:lnSpc>
              <a:spcBef>
                <a:spcPts val="0"/>
              </a:spcBef>
              <a:buNone/>
            </a:pPr>
            <a:r>
              <a:rPr lang="fr-FR" sz="1800" dirty="0">
                <a:solidFill>
                  <a:srgbClr val="000000"/>
                </a:solidFill>
                <a:latin typeface="Calibri"/>
              </a:rPr>
              <a:t>Ensuite, le béton est coulé en contact direct avec les aciers de précontrainte dans les moules de coffrage qui les entourent.</a:t>
            </a:r>
          </a:p>
          <a:p>
            <a:pPr marL="0" indent="0">
              <a:lnSpc>
                <a:spcPct val="90000"/>
              </a:lnSpc>
              <a:spcBef>
                <a:spcPts val="0"/>
              </a:spcBef>
              <a:buNone/>
            </a:pPr>
            <a:endParaRPr lang="fr-FR" sz="1800" dirty="0">
              <a:solidFill>
                <a:srgbClr val="000000"/>
              </a:solidFill>
              <a:latin typeface="Calibri"/>
            </a:endParaRPr>
          </a:p>
          <a:p>
            <a:pPr marL="0" indent="0">
              <a:lnSpc>
                <a:spcPct val="90000"/>
              </a:lnSpc>
              <a:spcBef>
                <a:spcPts val="0"/>
              </a:spcBef>
              <a:buNone/>
            </a:pPr>
            <a:r>
              <a:rPr lang="fr-FR" sz="1800" dirty="0">
                <a:solidFill>
                  <a:srgbClr val="000000"/>
                </a:solidFill>
                <a:latin typeface="Calibri"/>
              </a:rPr>
              <a:t> Lorsque le béton atteint une résistance suffisante (après durcissement), on procède au transfert de la précontrainte. </a:t>
            </a:r>
          </a:p>
          <a:p>
            <a:pPr marL="0" indent="0">
              <a:lnSpc>
                <a:spcPct val="90000"/>
              </a:lnSpc>
              <a:spcBef>
                <a:spcPts val="0"/>
              </a:spcBef>
              <a:buNone/>
            </a:pPr>
            <a:endParaRPr lang="fr-FR" sz="1800" dirty="0">
              <a:solidFill>
                <a:srgbClr val="000000"/>
              </a:solidFill>
              <a:latin typeface="Calibri"/>
            </a:endParaRPr>
          </a:p>
          <a:p>
            <a:pPr marL="0" indent="0">
              <a:lnSpc>
                <a:spcPct val="90000"/>
              </a:lnSpc>
              <a:spcBef>
                <a:spcPts val="0"/>
              </a:spcBef>
              <a:buNone/>
            </a:pPr>
            <a:r>
              <a:rPr lang="fr-FR" sz="1800" dirty="0">
                <a:solidFill>
                  <a:srgbClr val="000000"/>
                </a:solidFill>
                <a:latin typeface="Calibri"/>
              </a:rPr>
              <a:t>Les armatures de précontrainte sont alors libérées de leurs ancrages et coupées à l'extérieur de la pièce coulée. </a:t>
            </a:r>
          </a:p>
          <a:p>
            <a:pPr marL="0" indent="0">
              <a:lnSpc>
                <a:spcPct val="90000"/>
              </a:lnSpc>
              <a:spcBef>
                <a:spcPts val="0"/>
              </a:spcBef>
              <a:buNone/>
            </a:pPr>
            <a:endParaRPr lang="fr-FR" sz="1800" dirty="0">
              <a:solidFill>
                <a:srgbClr val="000000"/>
              </a:solidFill>
              <a:latin typeface="Calibri"/>
            </a:endParaRPr>
          </a:p>
          <a:p>
            <a:pPr marL="0" indent="0">
              <a:lnSpc>
                <a:spcPct val="90000"/>
              </a:lnSpc>
              <a:spcBef>
                <a:spcPts val="0"/>
              </a:spcBef>
              <a:buNone/>
            </a:pPr>
            <a:r>
              <a:rPr lang="fr-FR" sz="1800" dirty="0">
                <a:solidFill>
                  <a:srgbClr val="000000"/>
                </a:solidFill>
                <a:latin typeface="Calibri"/>
              </a:rPr>
              <a:t>Comme ces armatures ne sont pas libres pour revenir à leur longueur initiale, l'effort se reporte par adhérence au béton et la pièce se trouve précontrainte</a:t>
            </a:r>
          </a:p>
          <a:p>
            <a:pPr marL="0" indent="0">
              <a:lnSpc>
                <a:spcPct val="90000"/>
              </a:lnSpc>
              <a:spcBef>
                <a:spcPts val="0"/>
              </a:spcBef>
              <a:buNone/>
            </a:pPr>
            <a:endParaRPr lang="fr-FR" sz="1800" dirty="0">
              <a:solidFill>
                <a:srgbClr val="000000"/>
              </a:solidFill>
              <a:latin typeface="Calibri"/>
            </a:endParaRPr>
          </a:p>
          <a:p>
            <a:pPr marL="0" indent="0">
              <a:lnSpc>
                <a:spcPct val="90000"/>
              </a:lnSpc>
              <a:spcBef>
                <a:spcPts val="0"/>
              </a:spcBef>
              <a:buNone/>
            </a:pPr>
            <a:r>
              <a:rPr lang="fr-FR" sz="1800" dirty="0">
                <a:solidFill>
                  <a:srgbClr val="000000"/>
                </a:solidFill>
                <a:latin typeface="Calibri"/>
              </a:rPr>
              <a:t> Elle s’applique à la préfabrication de  hourdis pour plancher et de courtes poutres de pont.</a:t>
            </a:r>
          </a:p>
          <a:p>
            <a:pPr lvl="0">
              <a:lnSpc>
                <a:spcPct val="100000"/>
              </a:lnSpc>
            </a:pPr>
            <a:endParaRPr lang="fr-FR" dirty="0"/>
          </a:p>
        </p:txBody>
      </p:sp>
    </p:spTree>
    <p:extLst>
      <p:ext uri="{BB962C8B-B14F-4D97-AF65-F5344CB8AC3E}">
        <p14:creationId xmlns:p14="http://schemas.microsoft.com/office/powerpoint/2010/main" val="1089731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4">
            <a:extLst>
              <a:ext uri="{FF2B5EF4-FFF2-40B4-BE49-F238E27FC236}">
                <a16:creationId xmlns:a16="http://schemas.microsoft.com/office/drawing/2014/main" id="{E9224F4D-CC71-41B5-87CD-11A628B59D8B}"/>
              </a:ext>
            </a:extLst>
          </p:cNvPr>
          <p:cNvPicPr>
            <a:picLocks noChangeAspect="1"/>
          </p:cNvPicPr>
          <p:nvPr/>
        </p:nvPicPr>
        <p:blipFill>
          <a:blip r:embed="rId2"/>
          <a:stretch>
            <a:fillRect/>
          </a:stretch>
        </p:blipFill>
        <p:spPr>
          <a:xfrm>
            <a:off x="1143002" y="980728"/>
            <a:ext cx="3933054" cy="2059910"/>
          </a:xfrm>
          <a:prstGeom prst="rect">
            <a:avLst/>
          </a:prstGeom>
          <a:noFill/>
          <a:ln cap="flat">
            <a:noFill/>
          </a:ln>
        </p:spPr>
      </p:pic>
      <p:pic>
        <p:nvPicPr>
          <p:cNvPr id="3" name="Image 5">
            <a:extLst>
              <a:ext uri="{FF2B5EF4-FFF2-40B4-BE49-F238E27FC236}">
                <a16:creationId xmlns:a16="http://schemas.microsoft.com/office/drawing/2014/main" id="{947B1412-F2D6-4343-8C66-CB8D603EF304}"/>
              </a:ext>
            </a:extLst>
          </p:cNvPr>
          <p:cNvPicPr>
            <a:picLocks noChangeAspect="1"/>
          </p:cNvPicPr>
          <p:nvPr/>
        </p:nvPicPr>
        <p:blipFill>
          <a:blip r:embed="rId3"/>
          <a:stretch>
            <a:fillRect/>
          </a:stretch>
        </p:blipFill>
        <p:spPr>
          <a:xfrm>
            <a:off x="2627784" y="3537013"/>
            <a:ext cx="6408712" cy="2397047"/>
          </a:xfrm>
          <a:prstGeom prst="rect">
            <a:avLst/>
          </a:prstGeom>
          <a:noFill/>
          <a:ln cap="flat">
            <a:noFill/>
          </a:ln>
        </p:spPr>
      </p:pic>
      <p:sp>
        <p:nvSpPr>
          <p:cNvPr id="4" name="Rectangle 6">
            <a:extLst>
              <a:ext uri="{FF2B5EF4-FFF2-40B4-BE49-F238E27FC236}">
                <a16:creationId xmlns:a16="http://schemas.microsoft.com/office/drawing/2014/main" id="{41843977-15E1-4158-BE9C-42911F7C94EA}"/>
              </a:ext>
            </a:extLst>
          </p:cNvPr>
          <p:cNvSpPr/>
          <p:nvPr/>
        </p:nvSpPr>
        <p:spPr>
          <a:xfrm>
            <a:off x="1143003" y="3699562"/>
            <a:ext cx="1700804" cy="692497"/>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b="1">
                <a:solidFill>
                  <a:srgbClr val="FF0000"/>
                </a:solidFill>
                <a:latin typeface="Calibri"/>
              </a:rPr>
              <a:t>Principe de précontrainte par pré-tension</a:t>
            </a:r>
          </a:p>
        </p:txBody>
      </p:sp>
    </p:spTree>
    <p:extLst>
      <p:ext uri="{BB962C8B-B14F-4D97-AF65-F5344CB8AC3E}">
        <p14:creationId xmlns:p14="http://schemas.microsoft.com/office/powerpoint/2010/main" val="4218171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8D404AD-B571-49E1-9BF9-EB32756E280D}"/>
              </a:ext>
            </a:extLst>
          </p:cNvPr>
          <p:cNvSpPr/>
          <p:nvPr/>
        </p:nvSpPr>
        <p:spPr>
          <a:xfrm>
            <a:off x="1323649" y="1214751"/>
            <a:ext cx="6156687" cy="300082"/>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500" b="1" dirty="0">
                <a:solidFill>
                  <a:srgbClr val="FF0000"/>
                </a:solidFill>
                <a:latin typeface="Calibri"/>
              </a:rPr>
              <a:t>Etapes de mise en œuvre de la précontrainte par pré-tension interne :</a:t>
            </a:r>
          </a:p>
        </p:txBody>
      </p:sp>
      <p:pic>
        <p:nvPicPr>
          <p:cNvPr id="3" name="Image 4">
            <a:extLst>
              <a:ext uri="{FF2B5EF4-FFF2-40B4-BE49-F238E27FC236}">
                <a16:creationId xmlns:a16="http://schemas.microsoft.com/office/drawing/2014/main" id="{8DC9AD12-41F0-42E3-95B2-F460A935B8BB}"/>
              </a:ext>
            </a:extLst>
          </p:cNvPr>
          <p:cNvPicPr>
            <a:picLocks noChangeAspect="1"/>
          </p:cNvPicPr>
          <p:nvPr/>
        </p:nvPicPr>
        <p:blipFill>
          <a:blip r:embed="rId2"/>
          <a:stretch>
            <a:fillRect/>
          </a:stretch>
        </p:blipFill>
        <p:spPr>
          <a:xfrm>
            <a:off x="1385645" y="1646805"/>
            <a:ext cx="6032694" cy="3993728"/>
          </a:xfrm>
          <a:prstGeom prst="rect">
            <a:avLst/>
          </a:prstGeom>
          <a:noFill/>
          <a:ln cap="flat">
            <a:noFill/>
          </a:ln>
        </p:spPr>
      </p:pic>
    </p:spTree>
    <p:extLst>
      <p:ext uri="{BB962C8B-B14F-4D97-AF65-F5344CB8AC3E}">
        <p14:creationId xmlns:p14="http://schemas.microsoft.com/office/powerpoint/2010/main" val="752770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8B58042-A6EA-4B83-ACF3-D7C0ECD78417}"/>
              </a:ext>
            </a:extLst>
          </p:cNvPr>
          <p:cNvSpPr/>
          <p:nvPr/>
        </p:nvSpPr>
        <p:spPr>
          <a:xfrm>
            <a:off x="1089790" y="2898088"/>
            <a:ext cx="6722102" cy="530915"/>
          </a:xfrm>
          <a:prstGeom prst="rect">
            <a:avLst/>
          </a:prstGeom>
          <a:noFill/>
          <a:ln cap="flat">
            <a:noFill/>
            <a:prstDash val="solid"/>
          </a:ln>
        </p:spPr>
        <p:txBody>
          <a:bodyPr vert="horz" wrap="square" lIns="68580" tIns="34290" rIns="68580" bIns="34290" anchor="t" anchorCtr="0" compatLnSpc="1">
            <a:spAutoFit/>
          </a:bodyPr>
          <a:lstStyle/>
          <a:p>
            <a:pPr marL="257175" indent="-257175" defTabSz="685800">
              <a:buSzPct val="100000"/>
              <a:buFont typeface="Wingdings" pitchFamily="2"/>
              <a:buChar char="Ø"/>
              <a:defRPr sz="1800" b="0" i="0" u="none" strike="noStrike" kern="0" cap="none" spc="0" baseline="0">
                <a:solidFill>
                  <a:srgbClr val="000000"/>
                </a:solidFill>
                <a:uFillTx/>
              </a:defRPr>
            </a:pPr>
            <a:r>
              <a:rPr lang="fr-FR" sz="1500">
                <a:solidFill>
                  <a:srgbClr val="000000"/>
                </a:solidFill>
                <a:latin typeface="Calibri"/>
              </a:rPr>
              <a:t>la précontrainte par pré-tension assure une bonne adhérence entre l'acier de précontrainte et le béton. </a:t>
            </a:r>
          </a:p>
        </p:txBody>
      </p:sp>
      <p:sp>
        <p:nvSpPr>
          <p:cNvPr id="3" name="Rectangle 5">
            <a:extLst>
              <a:ext uri="{FF2B5EF4-FFF2-40B4-BE49-F238E27FC236}">
                <a16:creationId xmlns:a16="http://schemas.microsoft.com/office/drawing/2014/main" id="{A73D6AC2-AA76-4709-B7AC-A469F353D194}"/>
              </a:ext>
            </a:extLst>
          </p:cNvPr>
          <p:cNvSpPr/>
          <p:nvPr/>
        </p:nvSpPr>
        <p:spPr>
          <a:xfrm>
            <a:off x="1103500" y="3920718"/>
            <a:ext cx="6708392" cy="992579"/>
          </a:xfrm>
          <a:prstGeom prst="rect">
            <a:avLst/>
          </a:prstGeom>
          <a:noFill/>
          <a:ln cap="flat">
            <a:noFill/>
            <a:prstDash val="solid"/>
          </a:ln>
        </p:spPr>
        <p:txBody>
          <a:bodyPr vert="horz" wrap="square" lIns="68580" tIns="34290" rIns="68580" bIns="34290" anchor="t" anchorCtr="0" compatLnSpc="1">
            <a:spAutoFit/>
          </a:bodyPr>
          <a:lstStyle/>
          <a:p>
            <a:pPr marL="257175" indent="-257175" defTabSz="685800">
              <a:buSzPct val="100000"/>
              <a:buFont typeface="Wingdings" pitchFamily="2"/>
              <a:buChar char="Ø"/>
              <a:defRPr sz="1800" b="0" i="0" u="none" strike="noStrike" kern="0" cap="none" spc="0" baseline="0">
                <a:solidFill>
                  <a:srgbClr val="000000"/>
                </a:solidFill>
                <a:uFillTx/>
              </a:defRPr>
            </a:pPr>
            <a:r>
              <a:rPr lang="fr-FR" sz="1500">
                <a:solidFill>
                  <a:srgbClr val="000000"/>
                </a:solidFill>
                <a:latin typeface="Calibri"/>
              </a:rPr>
              <a:t>L'inconvénient majeur de ce procédé réside dans la difficulté de réalisation des tracés courbes pour les armatures de précontrainte et le réglage de l'intensité de l'effort de précontrainte une fois le béton est durci. (Le tracé des fils est le plus souvent rectiligne.)</a:t>
            </a:r>
          </a:p>
        </p:txBody>
      </p:sp>
      <p:sp>
        <p:nvSpPr>
          <p:cNvPr id="4" name="Title 6">
            <a:extLst>
              <a:ext uri="{FF2B5EF4-FFF2-40B4-BE49-F238E27FC236}">
                <a16:creationId xmlns:a16="http://schemas.microsoft.com/office/drawing/2014/main" id="{E50775A9-A4B9-4E42-A59D-06D690BE939E}"/>
              </a:ext>
            </a:extLst>
          </p:cNvPr>
          <p:cNvSpPr txBox="1">
            <a:spLocks noGrp="1"/>
          </p:cNvSpPr>
          <p:nvPr>
            <p:ph type="title"/>
          </p:nvPr>
        </p:nvSpPr>
        <p:spPr>
          <a:xfrm>
            <a:off x="800102" y="1132819"/>
            <a:ext cx="7543800" cy="1088069"/>
          </a:xfrm>
        </p:spPr>
        <p:txBody>
          <a:bodyPr>
            <a:normAutofit fontScale="90000"/>
          </a:bodyPr>
          <a:lstStyle/>
          <a:p>
            <a:pPr lvl="0"/>
            <a:r>
              <a:rPr lang="fr-FR" sz="3600" b="1" dirty="0">
                <a:solidFill>
                  <a:srgbClr val="FF0000"/>
                </a:solidFill>
                <a:latin typeface="Calibri"/>
              </a:rPr>
              <a:t>. Avantages et inconvénients de la précontrainte par pré-tension: </a:t>
            </a:r>
            <a:endParaRPr lang="fr-FR" dirty="0"/>
          </a:p>
        </p:txBody>
      </p:sp>
    </p:spTree>
    <p:extLst>
      <p:ext uri="{BB962C8B-B14F-4D97-AF65-F5344CB8AC3E}">
        <p14:creationId xmlns:p14="http://schemas.microsoft.com/office/powerpoint/2010/main" val="3578616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91880" y="620688"/>
            <a:ext cx="1818126" cy="584775"/>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fr-F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38100" dist="38100" dir="2700000" algn="tl">
                    <a:srgbClr val="000000">
                      <a:alpha val="43137"/>
                    </a:srgbClr>
                  </a:outerShdw>
                </a:effectLst>
              </a:rPr>
              <a:t>Avantage</a:t>
            </a:r>
          </a:p>
        </p:txBody>
      </p:sp>
      <p:graphicFrame>
        <p:nvGraphicFramePr>
          <p:cNvPr id="6" name="Tableau 5"/>
          <p:cNvGraphicFramePr>
            <a:graphicFrameLocks noGrp="1"/>
          </p:cNvGraphicFramePr>
          <p:nvPr>
            <p:extLst>
              <p:ext uri="{D42A27DB-BD31-4B8C-83A1-F6EECF244321}">
                <p14:modId xmlns:p14="http://schemas.microsoft.com/office/powerpoint/2010/main" val="2558951399"/>
              </p:ext>
            </p:extLst>
          </p:nvPr>
        </p:nvGraphicFramePr>
        <p:xfrm>
          <a:off x="971600" y="1234063"/>
          <a:ext cx="2991182" cy="2521702"/>
        </p:xfrm>
        <a:graphic>
          <a:graphicData uri="http://schemas.openxmlformats.org/drawingml/2006/table">
            <a:tbl>
              <a:tblPr firstRow="1" bandRow="1">
                <a:tableStyleId>{5C22544A-7EE6-4342-B048-85BDC9FD1C3A}</a:tableStyleId>
              </a:tblPr>
              <a:tblGrid>
                <a:gridCol w="2991182">
                  <a:extLst>
                    <a:ext uri="{9D8B030D-6E8A-4147-A177-3AD203B41FA5}">
                      <a16:colId xmlns:a16="http://schemas.microsoft.com/office/drawing/2014/main" val="20000"/>
                    </a:ext>
                  </a:extLst>
                </a:gridCol>
              </a:tblGrid>
              <a:tr h="4171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b="1" dirty="0">
                          <a:solidFill>
                            <a:schemeClr val="tx1"/>
                          </a:solidFill>
                        </a:rPr>
                        <a:t>de la  pré tension</a:t>
                      </a:r>
                      <a:endParaRPr lang="en-US" sz="1600" b="1" dirty="0">
                        <a:solidFill>
                          <a:schemeClr val="tx1"/>
                        </a:solidFill>
                      </a:endParaRPr>
                    </a:p>
                  </a:txBody>
                  <a:tcPr/>
                </a:tc>
                <a:extLst>
                  <a:ext uri="{0D108BD9-81ED-4DB2-BD59-A6C34878D82A}">
                    <a16:rowId xmlns:a16="http://schemas.microsoft.com/office/drawing/2014/main" val="10000"/>
                  </a:ext>
                </a:extLst>
              </a:tr>
              <a:tr h="420918">
                <a:tc>
                  <a:txBody>
                    <a:bodyPr/>
                    <a:lstStyle/>
                    <a:p>
                      <a:r>
                        <a:rPr lang="fr-FR" sz="1600" dirty="0"/>
                        <a:t>Pas d'injection </a:t>
                      </a:r>
                      <a:endParaRPr lang="en-US" sz="1600" dirty="0"/>
                    </a:p>
                  </a:txBody>
                  <a:tcPr/>
                </a:tc>
                <a:extLst>
                  <a:ext uri="{0D108BD9-81ED-4DB2-BD59-A6C34878D82A}">
                    <a16:rowId xmlns:a16="http://schemas.microsoft.com/office/drawing/2014/main" val="10001"/>
                  </a:ext>
                </a:extLst>
              </a:tr>
              <a:tr h="420918">
                <a:tc>
                  <a:txBody>
                    <a:bodyPr/>
                    <a:lstStyle/>
                    <a:p>
                      <a:r>
                        <a:rPr lang="fr-FR" sz="1600" dirty="0"/>
                        <a:t>Pas d'ancrage perdu </a:t>
                      </a:r>
                      <a:endParaRPr lang="en-US" sz="1600" dirty="0"/>
                    </a:p>
                  </a:txBody>
                  <a:tcPr/>
                </a:tc>
                <a:extLst>
                  <a:ext uri="{0D108BD9-81ED-4DB2-BD59-A6C34878D82A}">
                    <a16:rowId xmlns:a16="http://schemas.microsoft.com/office/drawing/2014/main" val="10002"/>
                  </a:ext>
                </a:extLst>
              </a:tr>
              <a:tr h="42091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a:t>Pas de gaines</a:t>
                      </a:r>
                      <a:endParaRPr lang="en-US" sz="1600" dirty="0"/>
                    </a:p>
                  </a:txBody>
                  <a:tcPr/>
                </a:tc>
                <a:extLst>
                  <a:ext uri="{0D108BD9-81ED-4DB2-BD59-A6C34878D82A}">
                    <a16:rowId xmlns:a16="http://schemas.microsoft.com/office/drawing/2014/main" val="10003"/>
                  </a:ext>
                </a:extLst>
              </a:tr>
              <a:tr h="420918">
                <a:tc>
                  <a:txBody>
                    <a:bodyPr/>
                    <a:lstStyle/>
                    <a:p>
                      <a:r>
                        <a:rPr lang="fr-FR" sz="1600" dirty="0"/>
                        <a:t>Mise en tension plus aisée </a:t>
                      </a:r>
                      <a:endParaRPr lang="en-US" sz="1600" dirty="0"/>
                    </a:p>
                  </a:txBody>
                  <a:tcPr/>
                </a:tc>
                <a:extLst>
                  <a:ext uri="{0D108BD9-81ED-4DB2-BD59-A6C34878D82A}">
                    <a16:rowId xmlns:a16="http://schemas.microsoft.com/office/drawing/2014/main" val="10004"/>
                  </a:ext>
                </a:extLst>
              </a:tr>
              <a:tr h="420918">
                <a:tc>
                  <a:txBody>
                    <a:bodyPr/>
                    <a:lstStyle/>
                    <a:p>
                      <a:r>
                        <a:rPr lang="fr-FR" sz="1600" dirty="0"/>
                        <a:t>Avantages liées a la préfabrication</a:t>
                      </a:r>
                    </a:p>
                  </a:txBody>
                  <a:tcPr/>
                </a:tc>
                <a:extLst>
                  <a:ext uri="{0D108BD9-81ED-4DB2-BD59-A6C34878D82A}">
                    <a16:rowId xmlns:a16="http://schemas.microsoft.com/office/drawing/2014/main" val="10005"/>
                  </a:ext>
                </a:extLst>
              </a:tr>
            </a:tbl>
          </a:graphicData>
        </a:graphic>
      </p:graphicFrame>
      <p:graphicFrame>
        <p:nvGraphicFramePr>
          <p:cNvPr id="7" name="Tableau 6"/>
          <p:cNvGraphicFramePr>
            <a:graphicFrameLocks noGrp="1"/>
          </p:cNvGraphicFramePr>
          <p:nvPr>
            <p:extLst>
              <p:ext uri="{D42A27DB-BD31-4B8C-83A1-F6EECF244321}">
                <p14:modId xmlns:p14="http://schemas.microsoft.com/office/powerpoint/2010/main" val="2152360884"/>
              </p:ext>
            </p:extLst>
          </p:nvPr>
        </p:nvGraphicFramePr>
        <p:xfrm>
          <a:off x="5436096" y="1200919"/>
          <a:ext cx="3048000" cy="2002344"/>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800" b="1" dirty="0">
                          <a:solidFill>
                            <a:schemeClr val="tx1"/>
                          </a:solidFill>
                        </a:rPr>
                        <a:t>de la post tension</a:t>
                      </a:r>
                      <a:endParaRPr lang="en-US" sz="1800" b="1" dirty="0">
                        <a:solidFill>
                          <a:schemeClr val="tx1"/>
                        </a:solidFill>
                      </a:endParaRPr>
                    </a:p>
                  </a:txBody>
                  <a:tcPr/>
                </a:tc>
                <a:extLst>
                  <a:ext uri="{0D108BD9-81ED-4DB2-BD59-A6C34878D82A}">
                    <a16:rowId xmlns:a16="http://schemas.microsoft.com/office/drawing/2014/main" val="10000"/>
                  </a:ext>
                </a:extLst>
              </a:tr>
              <a:tr h="370840">
                <a:tc>
                  <a:txBody>
                    <a:bodyPr/>
                    <a:lstStyle/>
                    <a:p>
                      <a:r>
                        <a:rPr lang="fr-FR" sz="1600" dirty="0"/>
                        <a:t>Pas de limites de forme du câblage </a:t>
                      </a:r>
                      <a:endParaRPr lang="en-US" sz="1600" dirty="0"/>
                    </a:p>
                  </a:txBody>
                  <a:tcPr/>
                </a:tc>
                <a:extLst>
                  <a:ext uri="{0D108BD9-81ED-4DB2-BD59-A6C34878D82A}">
                    <a16:rowId xmlns:a16="http://schemas.microsoft.com/office/drawing/2014/main" val="10001"/>
                  </a:ext>
                </a:extLst>
              </a:tr>
              <a:tr h="370840">
                <a:tc>
                  <a:txBody>
                    <a:bodyPr/>
                    <a:lstStyle/>
                    <a:p>
                      <a:r>
                        <a:rPr lang="fr-FR" dirty="0"/>
                        <a:t>Pas de limite de dimensions de l'élément </a:t>
                      </a:r>
                      <a:endParaRPr lang="en-US" dirty="0"/>
                    </a:p>
                  </a:txBody>
                  <a:tcPr/>
                </a:tc>
                <a:extLst>
                  <a:ext uri="{0D108BD9-81ED-4DB2-BD59-A6C34878D82A}">
                    <a16:rowId xmlns:a16="http://schemas.microsoft.com/office/drawing/2014/main" val="10002"/>
                  </a:ext>
                </a:extLst>
              </a:tr>
              <a:tr h="620584">
                <a:tc>
                  <a:txBody>
                    <a:bodyPr/>
                    <a:lstStyle/>
                    <a:p>
                      <a:r>
                        <a:rPr lang="fr-FR" sz="1600" dirty="0"/>
                        <a:t>Avantages liées aux béton coulée sur place </a:t>
                      </a:r>
                      <a:endParaRPr lang="en-US" sz="1600" dirty="0"/>
                    </a:p>
                  </a:txBody>
                  <a:tcPr/>
                </a:tc>
                <a:extLst>
                  <a:ext uri="{0D108BD9-81ED-4DB2-BD59-A6C34878D82A}">
                    <a16:rowId xmlns:a16="http://schemas.microsoft.com/office/drawing/2014/main" val="10003"/>
                  </a:ext>
                </a:extLst>
              </a:tr>
            </a:tbl>
          </a:graphicData>
        </a:graphic>
      </p:graphicFrame>
      <p:sp>
        <p:nvSpPr>
          <p:cNvPr id="2" name="Rectangle 1"/>
          <p:cNvSpPr/>
          <p:nvPr/>
        </p:nvSpPr>
        <p:spPr>
          <a:xfrm>
            <a:off x="3419872" y="3707358"/>
            <a:ext cx="2499402" cy="523220"/>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fr-F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Inconvénients </a:t>
            </a:r>
          </a:p>
        </p:txBody>
      </p:sp>
      <p:sp>
        <p:nvSpPr>
          <p:cNvPr id="5" name="Rectangle 4"/>
          <p:cNvSpPr/>
          <p:nvPr/>
        </p:nvSpPr>
        <p:spPr>
          <a:xfrm>
            <a:off x="2005277" y="4437112"/>
            <a:ext cx="5328592" cy="1477328"/>
          </a:xfrm>
          <a:prstGeom prst="rect">
            <a:avLst/>
          </a:prstGeom>
          <a:noFill/>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Wingdings" panose="05000000000000000000" pitchFamily="2" charset="2"/>
              <a:buChar char="q"/>
            </a:pPr>
            <a:r>
              <a:rPr lang="fr-FR" dirty="0"/>
              <a:t>La nécessité de matériaux spécifiques. </a:t>
            </a:r>
          </a:p>
          <a:p>
            <a:pPr marL="285750" indent="-285750">
              <a:buFont typeface="Wingdings" panose="05000000000000000000" pitchFamily="2" charset="2"/>
              <a:buChar char="q"/>
            </a:pPr>
            <a:r>
              <a:rPr lang="fr-FR" dirty="0"/>
              <a:t>La nécessité de main d’œuvre qualifié. </a:t>
            </a:r>
          </a:p>
          <a:p>
            <a:pPr marL="285750" indent="-285750">
              <a:buFont typeface="Wingdings" panose="05000000000000000000" pitchFamily="2" charset="2"/>
              <a:buChar char="q"/>
            </a:pPr>
            <a:r>
              <a:rPr lang="fr-FR" dirty="0"/>
              <a:t>La nécessité d’équipements particuliers</a:t>
            </a:r>
          </a:p>
          <a:p>
            <a:pPr marL="285750" indent="-285750">
              <a:buFont typeface="Wingdings" panose="05000000000000000000" pitchFamily="2" charset="2"/>
              <a:buChar char="q"/>
            </a:pPr>
            <a:r>
              <a:rPr lang="fr-FR" dirty="0"/>
              <a:t>Risque de rupture à vide par excès de compression. </a:t>
            </a:r>
          </a:p>
          <a:p>
            <a:pPr marL="285750" indent="-285750">
              <a:buFont typeface="Wingdings" panose="05000000000000000000" pitchFamily="2" charset="2"/>
              <a:buChar char="q"/>
            </a:pPr>
            <a:r>
              <a:rPr lang="fr-FR" dirty="0"/>
              <a:t>Un calcul relativement complexe.</a:t>
            </a:r>
          </a:p>
        </p:txBody>
      </p:sp>
    </p:spTree>
    <p:extLst>
      <p:ext uri="{BB962C8B-B14F-4D97-AF65-F5344CB8AC3E}">
        <p14:creationId xmlns:p14="http://schemas.microsoft.com/office/powerpoint/2010/main" val="2606637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479EB70-B117-47D5-94A7-D88B08619C65}"/>
              </a:ext>
            </a:extLst>
          </p:cNvPr>
          <p:cNvSpPr/>
          <p:nvPr/>
        </p:nvSpPr>
        <p:spPr>
          <a:xfrm>
            <a:off x="852909" y="2506310"/>
            <a:ext cx="4998804" cy="3070071"/>
          </a:xfrm>
          <a:prstGeom prst="rect">
            <a:avLst/>
          </a:prstGeom>
          <a:noFill/>
          <a:ln cap="flat">
            <a:noFill/>
            <a:prstDash val="solid"/>
          </a:ln>
        </p:spPr>
        <p:txBody>
          <a:bodyPr vert="horz" wrap="none" lIns="68580" tIns="34290" rIns="68580" bIns="34290" anchor="t" anchorCtr="0" compatLnSpc="1">
            <a:spAutoFit/>
          </a:bodyPr>
          <a:lstStyle/>
          <a:p>
            <a:pPr marL="257175" indent="-257175" defTabSz="685800">
              <a:lnSpc>
                <a:spcPct val="200000"/>
              </a:lnSpc>
              <a:buSzPct val="100000"/>
              <a:buFont typeface="Arial" pitchFamily="34"/>
              <a:buChar char="•"/>
              <a:defRPr sz="1800" b="0" i="0" u="none" strike="noStrike" kern="0" cap="none" spc="0" baseline="0">
                <a:solidFill>
                  <a:srgbClr val="000000"/>
                </a:solidFill>
                <a:uFillTx/>
              </a:defRPr>
            </a:pPr>
            <a:r>
              <a:rPr lang="fr-FR" sz="1500" dirty="0">
                <a:solidFill>
                  <a:srgbClr val="000000"/>
                </a:solidFill>
                <a:latin typeface="Calibri"/>
              </a:rPr>
              <a:t> Une résistance élevée en compression</a:t>
            </a:r>
          </a:p>
          <a:p>
            <a:pPr marL="257175" indent="-257175" defTabSz="685800">
              <a:lnSpc>
                <a:spcPct val="200000"/>
              </a:lnSpc>
              <a:buSzPct val="100000"/>
              <a:buFont typeface="Arial" pitchFamily="34"/>
              <a:buChar char="•"/>
              <a:defRPr sz="1800" b="0" i="0" u="none" strike="noStrike" kern="0" cap="none" spc="0" baseline="0">
                <a:solidFill>
                  <a:srgbClr val="000000"/>
                </a:solidFill>
                <a:uFillTx/>
              </a:defRPr>
            </a:pPr>
            <a:r>
              <a:rPr lang="fr-FR" sz="1500" dirty="0">
                <a:solidFill>
                  <a:srgbClr val="000000"/>
                </a:solidFill>
                <a:latin typeface="Calibri"/>
              </a:rPr>
              <a:t>Un module d’élasticité élevé</a:t>
            </a:r>
          </a:p>
          <a:p>
            <a:pPr marL="257175" indent="-257175" defTabSz="685800">
              <a:lnSpc>
                <a:spcPct val="200000"/>
              </a:lnSpc>
              <a:buSzPct val="100000"/>
              <a:buFont typeface="Arial" pitchFamily="34"/>
              <a:buChar char="•"/>
              <a:defRPr sz="1800" b="0" i="0" u="none" strike="noStrike" kern="0" cap="none" spc="0" baseline="0">
                <a:solidFill>
                  <a:srgbClr val="000000"/>
                </a:solidFill>
                <a:uFillTx/>
              </a:defRPr>
            </a:pPr>
            <a:r>
              <a:rPr lang="fr-FR" sz="1500" dirty="0">
                <a:solidFill>
                  <a:srgbClr val="000000"/>
                </a:solidFill>
                <a:latin typeface="Calibri"/>
              </a:rPr>
              <a:t>Une faible sensibilité aux effets des déformations différées</a:t>
            </a:r>
          </a:p>
          <a:p>
            <a:pPr marL="257175" indent="-257175" defTabSz="685800">
              <a:lnSpc>
                <a:spcPct val="200000"/>
              </a:lnSpc>
              <a:buSzPct val="100000"/>
              <a:buFont typeface="Arial" pitchFamily="34"/>
              <a:buChar char="•"/>
              <a:defRPr sz="1800" b="0" i="0" u="none" strike="noStrike" kern="0" cap="none" spc="0" baseline="0">
                <a:solidFill>
                  <a:srgbClr val="000000"/>
                </a:solidFill>
                <a:uFillTx/>
              </a:defRPr>
            </a:pPr>
            <a:r>
              <a:rPr lang="fr-FR" sz="1500" dirty="0">
                <a:solidFill>
                  <a:srgbClr val="000000"/>
                </a:solidFill>
                <a:latin typeface="Calibri"/>
              </a:rPr>
              <a:t>Une bonne maniabilité</a:t>
            </a:r>
          </a:p>
          <a:p>
            <a:pPr marL="257175" indent="-257175" defTabSz="685800">
              <a:lnSpc>
                <a:spcPct val="200000"/>
              </a:lnSpc>
              <a:buSzPct val="100000"/>
              <a:buFont typeface="Arial" pitchFamily="34"/>
              <a:buChar char="•"/>
              <a:defRPr sz="1800" b="0" i="0" u="none" strike="noStrike" kern="0" cap="none" spc="0" baseline="0">
                <a:solidFill>
                  <a:srgbClr val="000000"/>
                </a:solidFill>
                <a:uFillTx/>
              </a:defRPr>
            </a:pPr>
            <a:r>
              <a:rPr lang="fr-FR" sz="1500" dirty="0">
                <a:solidFill>
                  <a:srgbClr val="000000"/>
                </a:solidFill>
                <a:latin typeface="Calibri"/>
              </a:rPr>
              <a:t>Une grande compacité</a:t>
            </a:r>
          </a:p>
          <a:p>
            <a:pPr marL="257175" indent="-257175" defTabSz="685800">
              <a:lnSpc>
                <a:spcPct val="200000"/>
              </a:lnSpc>
              <a:buSzPct val="100000"/>
              <a:buFont typeface="Arial" pitchFamily="34"/>
              <a:buChar char="•"/>
              <a:defRPr sz="1800" b="0" i="0" u="none" strike="noStrike" kern="0" cap="none" spc="0" baseline="0">
                <a:solidFill>
                  <a:srgbClr val="000000"/>
                </a:solidFill>
                <a:uFillTx/>
              </a:defRPr>
            </a:pPr>
            <a:r>
              <a:rPr lang="fr-FR" sz="1500" dirty="0">
                <a:solidFill>
                  <a:srgbClr val="000000"/>
                </a:solidFill>
                <a:latin typeface="Calibri"/>
              </a:rPr>
              <a:t> Etanche</a:t>
            </a:r>
            <a:endParaRPr lang="fr-FR" sz="1350" dirty="0">
              <a:solidFill>
                <a:srgbClr val="000000"/>
              </a:solidFill>
              <a:latin typeface="Calibri"/>
            </a:endParaRPr>
          </a:p>
          <a:p>
            <a:pPr defTabSz="685800">
              <a:defRPr sz="1800" b="0" i="0" u="none" strike="noStrike" kern="0" cap="none" spc="0" baseline="0">
                <a:solidFill>
                  <a:srgbClr val="000000"/>
                </a:solidFill>
                <a:uFillTx/>
              </a:defRPr>
            </a:pPr>
            <a:endParaRPr lang="fr-FR" sz="1500" dirty="0">
              <a:solidFill>
                <a:srgbClr val="000000"/>
              </a:solidFill>
              <a:latin typeface="Calibri"/>
            </a:endParaRPr>
          </a:p>
        </p:txBody>
      </p:sp>
      <p:sp>
        <p:nvSpPr>
          <p:cNvPr id="3" name="Rectangle 9">
            <a:extLst>
              <a:ext uri="{FF2B5EF4-FFF2-40B4-BE49-F238E27FC236}">
                <a16:creationId xmlns:a16="http://schemas.microsoft.com/office/drawing/2014/main" id="{8B4DFEE1-4E13-4C1B-9745-4D00114F5303}"/>
              </a:ext>
            </a:extLst>
          </p:cNvPr>
          <p:cNvSpPr/>
          <p:nvPr/>
        </p:nvSpPr>
        <p:spPr>
          <a:xfrm>
            <a:off x="1117113" y="1393155"/>
            <a:ext cx="5508613" cy="900246"/>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2700" b="1" dirty="0">
                <a:solidFill>
                  <a:srgbClr val="FF0000"/>
                </a:solidFill>
                <a:latin typeface="Calibri"/>
              </a:rPr>
              <a:t>Qualités requises pour le béton précontraint: </a:t>
            </a:r>
          </a:p>
        </p:txBody>
      </p:sp>
    </p:spTree>
    <p:extLst>
      <p:ext uri="{BB962C8B-B14F-4D97-AF65-F5344CB8AC3E}">
        <p14:creationId xmlns:p14="http://schemas.microsoft.com/office/powerpoint/2010/main" val="2520501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B235C3C-FF72-4C1A-ACC1-39FF9AEFD0BB}"/>
              </a:ext>
            </a:extLst>
          </p:cNvPr>
          <p:cNvSpPr/>
          <p:nvPr/>
        </p:nvSpPr>
        <p:spPr>
          <a:xfrm>
            <a:off x="1173363" y="1284558"/>
            <a:ext cx="4050451" cy="346249"/>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b="1" dirty="0">
                <a:solidFill>
                  <a:srgbClr val="000000"/>
                </a:solidFill>
                <a:latin typeface="Calibri"/>
              </a:rPr>
              <a:t>DOMAINES D'APPLICATION: </a:t>
            </a:r>
          </a:p>
        </p:txBody>
      </p:sp>
      <p:sp>
        <p:nvSpPr>
          <p:cNvPr id="3" name="Rectangle 4">
            <a:extLst>
              <a:ext uri="{FF2B5EF4-FFF2-40B4-BE49-F238E27FC236}">
                <a16:creationId xmlns:a16="http://schemas.microsoft.com/office/drawing/2014/main" id="{A076AD12-3DD4-46C2-8BBA-01DA2A6DD1BC}"/>
              </a:ext>
            </a:extLst>
          </p:cNvPr>
          <p:cNvSpPr/>
          <p:nvPr/>
        </p:nvSpPr>
        <p:spPr>
          <a:xfrm>
            <a:off x="1144161" y="1831031"/>
            <a:ext cx="1207703" cy="346249"/>
          </a:xfrm>
          <a:prstGeom prst="rect">
            <a:avLst/>
          </a:prstGeom>
          <a:noFill/>
          <a:ln cap="flat">
            <a:noFill/>
            <a:prstDash val="solid"/>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fr-FR">
                <a:solidFill>
                  <a:srgbClr val="FF0000"/>
                </a:solidFill>
                <a:latin typeface="Calibri"/>
              </a:rPr>
              <a:t>Bâtiments: </a:t>
            </a:r>
          </a:p>
        </p:txBody>
      </p:sp>
      <p:sp>
        <p:nvSpPr>
          <p:cNvPr id="4" name="Rectangle 5">
            <a:extLst>
              <a:ext uri="{FF2B5EF4-FFF2-40B4-BE49-F238E27FC236}">
                <a16:creationId xmlns:a16="http://schemas.microsoft.com/office/drawing/2014/main" id="{668A1A98-910B-41C4-81E8-614B3044C6F5}"/>
              </a:ext>
            </a:extLst>
          </p:cNvPr>
          <p:cNvSpPr/>
          <p:nvPr/>
        </p:nvSpPr>
        <p:spPr>
          <a:xfrm>
            <a:off x="2840797" y="1829495"/>
            <a:ext cx="730008" cy="346249"/>
          </a:xfrm>
          <a:prstGeom prst="rect">
            <a:avLst/>
          </a:prstGeom>
          <a:noFill/>
          <a:ln cap="flat">
            <a:noFill/>
            <a:prstDash val="solid"/>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fr-FR">
                <a:solidFill>
                  <a:srgbClr val="FF0000"/>
                </a:solidFill>
                <a:latin typeface="Calibri"/>
              </a:rPr>
              <a:t>Ponts:</a:t>
            </a:r>
          </a:p>
        </p:txBody>
      </p:sp>
      <p:sp>
        <p:nvSpPr>
          <p:cNvPr id="5" name="Rectangle 6">
            <a:extLst>
              <a:ext uri="{FF2B5EF4-FFF2-40B4-BE49-F238E27FC236}">
                <a16:creationId xmlns:a16="http://schemas.microsoft.com/office/drawing/2014/main" id="{34495353-9193-4F9E-BB02-7C9FBB314EDC}"/>
              </a:ext>
            </a:extLst>
          </p:cNvPr>
          <p:cNvSpPr/>
          <p:nvPr/>
        </p:nvSpPr>
        <p:spPr>
          <a:xfrm>
            <a:off x="4769690" y="1831031"/>
            <a:ext cx="1170833" cy="346249"/>
          </a:xfrm>
          <a:prstGeom prst="rect">
            <a:avLst/>
          </a:prstGeom>
          <a:noFill/>
          <a:ln cap="flat">
            <a:noFill/>
            <a:prstDash val="solid"/>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fr-FR" dirty="0">
                <a:solidFill>
                  <a:srgbClr val="FF0000"/>
                </a:solidFill>
                <a:latin typeface="Calibri"/>
              </a:rPr>
              <a:t>Récipients:</a:t>
            </a:r>
          </a:p>
        </p:txBody>
      </p:sp>
      <p:sp>
        <p:nvSpPr>
          <p:cNvPr id="6" name="Rectangle 7">
            <a:extLst>
              <a:ext uri="{FF2B5EF4-FFF2-40B4-BE49-F238E27FC236}">
                <a16:creationId xmlns:a16="http://schemas.microsoft.com/office/drawing/2014/main" id="{48659F3A-B7FF-499E-8137-62F1B0D223F2}"/>
              </a:ext>
            </a:extLst>
          </p:cNvPr>
          <p:cNvSpPr/>
          <p:nvPr/>
        </p:nvSpPr>
        <p:spPr>
          <a:xfrm>
            <a:off x="6532896" y="1829495"/>
            <a:ext cx="1592424" cy="346249"/>
          </a:xfrm>
          <a:prstGeom prst="rect">
            <a:avLst/>
          </a:prstGeom>
          <a:noFill/>
          <a:ln cap="flat">
            <a:noFill/>
            <a:prstDash val="solid"/>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fr-FR">
                <a:solidFill>
                  <a:srgbClr val="FF0000"/>
                </a:solidFill>
                <a:latin typeface="Calibri"/>
              </a:rPr>
              <a:t>Infrastructures:</a:t>
            </a:r>
          </a:p>
        </p:txBody>
      </p:sp>
      <p:sp>
        <p:nvSpPr>
          <p:cNvPr id="7" name="Rectangle 8">
            <a:extLst>
              <a:ext uri="{FF2B5EF4-FFF2-40B4-BE49-F238E27FC236}">
                <a16:creationId xmlns:a16="http://schemas.microsoft.com/office/drawing/2014/main" id="{01E0274A-65A3-4969-8C21-13D0B25827C9}"/>
              </a:ext>
            </a:extLst>
          </p:cNvPr>
          <p:cNvSpPr/>
          <p:nvPr/>
        </p:nvSpPr>
        <p:spPr>
          <a:xfrm>
            <a:off x="1144162" y="2372965"/>
            <a:ext cx="1387976" cy="1523494"/>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a:solidFill>
                  <a:srgbClr val="000000"/>
                </a:solidFill>
                <a:latin typeface="Calibri"/>
              </a:rPr>
              <a:t>L'adoption de structures suspendues en béton précontraint pour de très grandes portées</a:t>
            </a:r>
          </a:p>
        </p:txBody>
      </p:sp>
      <p:sp>
        <p:nvSpPr>
          <p:cNvPr id="8" name="Rectangle 9">
            <a:extLst>
              <a:ext uri="{FF2B5EF4-FFF2-40B4-BE49-F238E27FC236}">
                <a16:creationId xmlns:a16="http://schemas.microsoft.com/office/drawing/2014/main" id="{1D17D03A-648A-49E1-BA0E-42EC3591BFA1}"/>
              </a:ext>
            </a:extLst>
          </p:cNvPr>
          <p:cNvSpPr/>
          <p:nvPr/>
        </p:nvSpPr>
        <p:spPr>
          <a:xfrm>
            <a:off x="4769691" y="2268338"/>
            <a:ext cx="1525672" cy="2562240"/>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a:solidFill>
                  <a:srgbClr val="000000"/>
                </a:solidFill>
                <a:latin typeface="Calibri"/>
              </a:rPr>
              <a:t>Les réservoirs font partie des premières applications du béton précontraint se prêtant par excellence à la précontrainte, grâce aux sollicitations prépondérantes de traction.</a:t>
            </a:r>
          </a:p>
        </p:txBody>
      </p:sp>
      <p:sp>
        <p:nvSpPr>
          <p:cNvPr id="9" name="Rectangle 10">
            <a:extLst>
              <a:ext uri="{FF2B5EF4-FFF2-40B4-BE49-F238E27FC236}">
                <a16:creationId xmlns:a16="http://schemas.microsoft.com/office/drawing/2014/main" id="{0FF7A0C8-E951-4C71-A4BB-2782B4B57DC8}"/>
              </a:ext>
            </a:extLst>
          </p:cNvPr>
          <p:cNvSpPr/>
          <p:nvPr/>
        </p:nvSpPr>
        <p:spPr>
          <a:xfrm>
            <a:off x="6532896" y="2268338"/>
            <a:ext cx="1620182" cy="2769989"/>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a:solidFill>
                  <a:srgbClr val="000000"/>
                </a:solidFill>
                <a:latin typeface="Calibri"/>
              </a:rPr>
              <a:t>Les pieux en béton précontraint se sont utilisés beaucoup plus pour les constructions placées sur des terrains ayant des couches de surface faibles, par suite des avantages qui consistent en: durabilité, absence de fissures</a:t>
            </a:r>
          </a:p>
        </p:txBody>
      </p:sp>
      <p:sp>
        <p:nvSpPr>
          <p:cNvPr id="10" name="Rectangle 11">
            <a:extLst>
              <a:ext uri="{FF2B5EF4-FFF2-40B4-BE49-F238E27FC236}">
                <a16:creationId xmlns:a16="http://schemas.microsoft.com/office/drawing/2014/main" id="{2D9F6A3C-9E41-4F3E-97FB-40768DC37FC6}"/>
              </a:ext>
            </a:extLst>
          </p:cNvPr>
          <p:cNvSpPr/>
          <p:nvPr/>
        </p:nvSpPr>
        <p:spPr>
          <a:xfrm>
            <a:off x="2874675" y="2250988"/>
            <a:ext cx="1552480" cy="1731243"/>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a:solidFill>
                  <a:srgbClr val="000000"/>
                </a:solidFill>
                <a:latin typeface="Calibri"/>
              </a:rPr>
              <a:t>Le béton précontraint a connu un développement important dans le domaine des ponts routiers et ferroviaires</a:t>
            </a:r>
          </a:p>
        </p:txBody>
      </p:sp>
      <p:sp>
        <p:nvSpPr>
          <p:cNvPr id="11" name="Rectangle 12">
            <a:extLst>
              <a:ext uri="{FF2B5EF4-FFF2-40B4-BE49-F238E27FC236}">
                <a16:creationId xmlns:a16="http://schemas.microsoft.com/office/drawing/2014/main" id="{990D67BD-E6C0-43B2-8ADD-7D8E407265DD}"/>
              </a:ext>
            </a:extLst>
          </p:cNvPr>
          <p:cNvSpPr/>
          <p:nvPr/>
        </p:nvSpPr>
        <p:spPr>
          <a:xfrm>
            <a:off x="2874675" y="4033368"/>
            <a:ext cx="1552480" cy="1315745"/>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a:solidFill>
                  <a:srgbClr val="000000"/>
                </a:solidFill>
                <a:latin typeface="Calibri"/>
              </a:rPr>
              <a:t>L'adoption de structures suspendues en béton précontraint pour de très grandes portées </a:t>
            </a:r>
          </a:p>
        </p:txBody>
      </p:sp>
    </p:spTree>
    <p:extLst>
      <p:ext uri="{BB962C8B-B14F-4D97-AF65-F5344CB8AC3E}">
        <p14:creationId xmlns:p14="http://schemas.microsoft.com/office/powerpoint/2010/main" val="1491052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7">
            <a:extLst>
              <a:ext uri="{FF2B5EF4-FFF2-40B4-BE49-F238E27FC236}">
                <a16:creationId xmlns:a16="http://schemas.microsoft.com/office/drawing/2014/main" id="{D18E351F-F537-49C6-9861-AB5088F90A1B}"/>
              </a:ext>
            </a:extLst>
          </p:cNvPr>
          <p:cNvSpPr txBox="1"/>
          <p:nvPr/>
        </p:nvSpPr>
        <p:spPr>
          <a:xfrm>
            <a:off x="323528" y="2060848"/>
            <a:ext cx="8424936" cy="1546577"/>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2400" dirty="0">
                <a:solidFill>
                  <a:srgbClr val="000000"/>
                </a:solidFill>
                <a:latin typeface="Calibri"/>
              </a:rPr>
              <a:t>Utilisation en bâtiment: majorité des éléments fabriqués en usine.</a:t>
            </a:r>
          </a:p>
          <a:p>
            <a:pPr marL="557213" lvl="1" indent="-214313" defTabSz="685800">
              <a:buSzPct val="100000"/>
              <a:buFont typeface="Wingdings" pitchFamily="2"/>
              <a:buChar char="q"/>
              <a:defRPr sz="1800" b="0" i="0" u="none" strike="noStrike" kern="0" cap="none" spc="0" baseline="0">
                <a:solidFill>
                  <a:srgbClr val="000000"/>
                </a:solidFill>
                <a:uFillTx/>
              </a:defRPr>
            </a:pPr>
            <a:r>
              <a:rPr lang="fr-FR" sz="2400" dirty="0">
                <a:solidFill>
                  <a:srgbClr val="000000"/>
                </a:solidFill>
                <a:latin typeface="Calibri"/>
              </a:rPr>
              <a:t>Poutres précontraintes (Torons à tracé rectiligne).</a:t>
            </a:r>
          </a:p>
          <a:p>
            <a:pPr marL="557213" lvl="1" indent="-214313" defTabSz="685800">
              <a:buSzPct val="100000"/>
              <a:buFont typeface="Wingdings" pitchFamily="2"/>
              <a:buChar char="q"/>
              <a:defRPr sz="1800" b="0" i="0" u="none" strike="noStrike" kern="0" cap="none" spc="0" baseline="0">
                <a:solidFill>
                  <a:srgbClr val="000000"/>
                </a:solidFill>
                <a:uFillTx/>
              </a:defRPr>
            </a:pPr>
            <a:r>
              <a:rPr lang="fr-FR" sz="2400" dirty="0">
                <a:solidFill>
                  <a:srgbClr val="000000"/>
                </a:solidFill>
                <a:latin typeface="Calibri"/>
              </a:rPr>
              <a:t>Prédalles, poutrelles et dalles alvéolées précontraintes (armatures à tracé rectiligne).</a:t>
            </a:r>
          </a:p>
        </p:txBody>
      </p:sp>
      <p:sp>
        <p:nvSpPr>
          <p:cNvPr id="5" name="ZoneTexte 8">
            <a:extLst>
              <a:ext uri="{FF2B5EF4-FFF2-40B4-BE49-F238E27FC236}">
                <a16:creationId xmlns:a16="http://schemas.microsoft.com/office/drawing/2014/main" id="{7D8353BE-51FD-40CD-ADE1-7329FBFE4A90}"/>
              </a:ext>
            </a:extLst>
          </p:cNvPr>
          <p:cNvSpPr txBox="1"/>
          <p:nvPr/>
        </p:nvSpPr>
        <p:spPr>
          <a:xfrm>
            <a:off x="179512" y="3789040"/>
            <a:ext cx="8856984" cy="2285241"/>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2400" dirty="0">
                <a:solidFill>
                  <a:srgbClr val="000000"/>
                </a:solidFill>
                <a:latin typeface="Calibri"/>
              </a:rPr>
              <a:t>Utilisation génie civil et ouvrage d’art : surtout réalisation sur chantier.</a:t>
            </a:r>
          </a:p>
          <a:p>
            <a:pPr marL="557213" lvl="1" indent="-214313" defTabSz="685800">
              <a:buSzPct val="100000"/>
              <a:buFont typeface="Wingdings" pitchFamily="2"/>
              <a:buChar char="q"/>
              <a:defRPr sz="1800" b="0" i="0" u="none" strike="noStrike" kern="0" cap="none" spc="0" baseline="0">
                <a:solidFill>
                  <a:srgbClr val="000000"/>
                </a:solidFill>
                <a:uFillTx/>
              </a:defRPr>
            </a:pPr>
            <a:r>
              <a:rPr lang="fr-FR" sz="2400" dirty="0">
                <a:solidFill>
                  <a:srgbClr val="000000"/>
                </a:solidFill>
                <a:latin typeface="Calibri"/>
              </a:rPr>
              <a:t>Ponts à poutres précontraintes PRAD (Torons à tracé rectiligne).</a:t>
            </a:r>
          </a:p>
          <a:p>
            <a:pPr marL="557213" lvl="1" indent="-214313" defTabSz="685800">
              <a:buSzPct val="100000"/>
              <a:buFont typeface="Wingdings" pitchFamily="2"/>
              <a:buChar char="q"/>
              <a:defRPr sz="1800" b="0" i="0" u="none" strike="noStrike" kern="0" cap="none" spc="0" baseline="0">
                <a:solidFill>
                  <a:srgbClr val="000000"/>
                </a:solidFill>
                <a:uFillTx/>
              </a:defRPr>
            </a:pPr>
            <a:r>
              <a:rPr lang="fr-FR" sz="2400" dirty="0">
                <a:solidFill>
                  <a:srgbClr val="000000"/>
                </a:solidFill>
                <a:latin typeface="Calibri"/>
              </a:rPr>
              <a:t>Ponts à poutres précontraintes (câbles à tracé parabolique).</a:t>
            </a:r>
          </a:p>
          <a:p>
            <a:pPr marL="557213" lvl="1" indent="-214313" defTabSz="685800">
              <a:buSzPct val="100000"/>
              <a:buFont typeface="Wingdings" pitchFamily="2"/>
              <a:buChar char="q"/>
              <a:defRPr sz="1800" b="0" i="0" u="none" strike="noStrike" kern="0" cap="none" spc="0" baseline="0">
                <a:solidFill>
                  <a:srgbClr val="000000"/>
                </a:solidFill>
                <a:uFillTx/>
              </a:defRPr>
            </a:pPr>
            <a:r>
              <a:rPr lang="fr-FR" sz="2400" dirty="0">
                <a:solidFill>
                  <a:srgbClr val="000000"/>
                </a:solidFill>
                <a:latin typeface="Calibri"/>
              </a:rPr>
              <a:t>Ponts à dalle précontrainte (câbles à tracé parabolique).</a:t>
            </a:r>
          </a:p>
          <a:p>
            <a:pPr marL="557213" lvl="1" indent="-214313" defTabSz="685800">
              <a:buSzPct val="100000"/>
              <a:buFont typeface="Wingdings" pitchFamily="2"/>
              <a:buChar char="q"/>
              <a:defRPr sz="1800" b="0" i="0" u="none" strike="noStrike" kern="0" cap="none" spc="0" baseline="0">
                <a:solidFill>
                  <a:srgbClr val="000000"/>
                </a:solidFill>
                <a:uFillTx/>
              </a:defRPr>
            </a:pPr>
            <a:r>
              <a:rPr lang="fr-FR" sz="2400" dirty="0">
                <a:solidFill>
                  <a:srgbClr val="000000"/>
                </a:solidFill>
                <a:latin typeface="Calibri"/>
              </a:rPr>
              <a:t>Ponts à encorbellements successifs (câbles à tracé parabolique).</a:t>
            </a:r>
          </a:p>
        </p:txBody>
      </p:sp>
      <p:sp>
        <p:nvSpPr>
          <p:cNvPr id="6" name="Title 5">
            <a:extLst>
              <a:ext uri="{FF2B5EF4-FFF2-40B4-BE49-F238E27FC236}">
                <a16:creationId xmlns:a16="http://schemas.microsoft.com/office/drawing/2014/main" id="{E711A29D-DE62-44CA-B4A4-50946B328BFB}"/>
              </a:ext>
            </a:extLst>
          </p:cNvPr>
          <p:cNvSpPr>
            <a:spLocks noGrp="1"/>
          </p:cNvSpPr>
          <p:nvPr>
            <p:ph type="title"/>
          </p:nvPr>
        </p:nvSpPr>
        <p:spPr>
          <a:xfrm>
            <a:off x="738985" y="548680"/>
            <a:ext cx="7543800" cy="1088069"/>
          </a:xfrm>
        </p:spPr>
        <p:txBody>
          <a:bodyPr>
            <a:normAutofit fontScale="90000"/>
          </a:bodyPr>
          <a:lstStyle/>
          <a:p>
            <a:r>
              <a:rPr lang="fr-FR" sz="3600" b="1" dirty="0">
                <a:solidFill>
                  <a:schemeClr val="bg2"/>
                </a:solidFill>
                <a:latin typeface="Verdana" pitchFamily="34"/>
                <a:ea typeface="Verdana" pitchFamily="34"/>
              </a:rPr>
              <a:t>Le Béton Précontraint Utilisation dans la construction</a:t>
            </a:r>
            <a:endParaRPr lang="fr-FR" dirty="0">
              <a:solidFill>
                <a:schemeClr val="bg2"/>
              </a:solidFill>
            </a:endParaRPr>
          </a:p>
        </p:txBody>
      </p:sp>
    </p:spTree>
    <p:extLst>
      <p:ext uri="{BB962C8B-B14F-4D97-AF65-F5344CB8AC3E}">
        <p14:creationId xmlns:p14="http://schemas.microsoft.com/office/powerpoint/2010/main" val="2957600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6">
            <a:extLst>
              <a:ext uri="{FF2B5EF4-FFF2-40B4-BE49-F238E27FC236}">
                <a16:creationId xmlns:a16="http://schemas.microsoft.com/office/drawing/2014/main" id="{2DBB55E8-105F-4ABE-A739-74725B1EDE3D}"/>
              </a:ext>
            </a:extLst>
          </p:cNvPr>
          <p:cNvSpPr txBox="1"/>
          <p:nvPr/>
        </p:nvSpPr>
        <p:spPr>
          <a:xfrm>
            <a:off x="179512" y="836712"/>
            <a:ext cx="8964488" cy="1608133"/>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2000" b="1" dirty="0">
                <a:solidFill>
                  <a:srgbClr val="000000"/>
                </a:solidFill>
                <a:latin typeface="Calibri"/>
              </a:rPr>
              <a:t>Planchers</a:t>
            </a:r>
          </a:p>
          <a:p>
            <a:pPr defTabSz="685800">
              <a:defRPr sz="1800" b="0" i="0" u="none" strike="noStrike" kern="0" cap="none" spc="0" baseline="0">
                <a:solidFill>
                  <a:srgbClr val="000000"/>
                </a:solidFill>
                <a:uFillTx/>
              </a:defRPr>
            </a:pPr>
            <a:r>
              <a:rPr lang="fr-FR" sz="2000" dirty="0">
                <a:solidFill>
                  <a:srgbClr val="000000"/>
                </a:solidFill>
                <a:latin typeface="Calibri"/>
              </a:rPr>
              <a:t>Ils peuvent être constitués:</a:t>
            </a:r>
          </a:p>
          <a:p>
            <a:pPr marL="214313" indent="-214313" defTabSz="685800">
              <a:buSzPct val="100000"/>
              <a:buFont typeface="Wingdings" pitchFamily="2"/>
              <a:buChar char="v"/>
              <a:defRPr sz="1800" b="0" i="0" u="none" strike="noStrike" kern="0" cap="none" spc="0" baseline="0">
                <a:solidFill>
                  <a:srgbClr val="000000"/>
                </a:solidFill>
                <a:uFillTx/>
              </a:defRPr>
            </a:pPr>
            <a:r>
              <a:rPr lang="fr-FR" sz="2000" dirty="0">
                <a:solidFill>
                  <a:srgbClr val="000000"/>
                </a:solidFill>
                <a:latin typeface="Calibri"/>
              </a:rPr>
              <a:t>Par une association poutres précontraintes+ dalle béton armée.</a:t>
            </a:r>
          </a:p>
          <a:p>
            <a:pPr marL="214313" indent="-214313" defTabSz="685800">
              <a:buSzPct val="100000"/>
              <a:buFont typeface="Wingdings" pitchFamily="2"/>
              <a:buChar char="v"/>
              <a:defRPr sz="1800" b="0" i="0" u="none" strike="noStrike" kern="0" cap="none" spc="0" baseline="0">
                <a:solidFill>
                  <a:srgbClr val="000000"/>
                </a:solidFill>
                <a:uFillTx/>
              </a:defRPr>
            </a:pPr>
            <a:r>
              <a:rPr lang="fr-FR" sz="2000" dirty="0">
                <a:solidFill>
                  <a:srgbClr val="000000"/>
                </a:solidFill>
                <a:latin typeface="Calibri"/>
              </a:rPr>
              <a:t>Par une association poutres béton armé + dalle avec prédalles précontraintes.</a:t>
            </a:r>
          </a:p>
          <a:p>
            <a:pPr marL="214313" indent="-214313" defTabSz="685800">
              <a:buSzPct val="100000"/>
              <a:buFont typeface="Wingdings" pitchFamily="2"/>
              <a:buChar char="v"/>
              <a:defRPr sz="1800" b="0" i="0" u="none" strike="noStrike" kern="0" cap="none" spc="0" baseline="0">
                <a:solidFill>
                  <a:srgbClr val="000000"/>
                </a:solidFill>
                <a:uFillTx/>
              </a:defRPr>
            </a:pPr>
            <a:r>
              <a:rPr lang="fr-FR" sz="2000" dirty="0">
                <a:solidFill>
                  <a:srgbClr val="000000"/>
                </a:solidFill>
                <a:latin typeface="Calibri"/>
              </a:rPr>
              <a:t>Par une association poutres précontraintes+ dalle avec prédalles précontraintes.</a:t>
            </a:r>
          </a:p>
        </p:txBody>
      </p:sp>
      <p:sp>
        <p:nvSpPr>
          <p:cNvPr id="5" name="ZoneTexte 7">
            <a:extLst>
              <a:ext uri="{FF2B5EF4-FFF2-40B4-BE49-F238E27FC236}">
                <a16:creationId xmlns:a16="http://schemas.microsoft.com/office/drawing/2014/main" id="{DDB5F4A1-13B5-426D-8FF4-765F23CBD567}"/>
              </a:ext>
            </a:extLst>
          </p:cNvPr>
          <p:cNvSpPr txBox="1"/>
          <p:nvPr/>
        </p:nvSpPr>
        <p:spPr>
          <a:xfrm>
            <a:off x="251520" y="3345810"/>
            <a:ext cx="8712968" cy="2223686"/>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2000" b="1" u="sng" dirty="0">
                <a:solidFill>
                  <a:srgbClr val="000000"/>
                </a:solidFill>
                <a:latin typeface="Calibri"/>
              </a:rPr>
              <a:t>Domaines habituels d’utilisation:</a:t>
            </a:r>
          </a:p>
          <a:p>
            <a:pPr marL="557213" lvl="1" indent="-214313" defTabSz="685800">
              <a:buSzPct val="100000"/>
              <a:buFont typeface="Wingdings" pitchFamily="2"/>
              <a:buChar char="Ø"/>
              <a:defRPr sz="1800" b="0" i="0" u="none" strike="noStrike" kern="0" cap="none" spc="0" baseline="0">
                <a:solidFill>
                  <a:srgbClr val="000000"/>
                </a:solidFill>
                <a:uFillTx/>
              </a:defRPr>
            </a:pPr>
            <a:r>
              <a:rPr lang="fr-FR" sz="2000" dirty="0">
                <a:solidFill>
                  <a:srgbClr val="000000"/>
                </a:solidFill>
                <a:latin typeface="Calibri"/>
              </a:rPr>
              <a:t>Poutres précontraintes: jusqu’à 20 m de portée.</a:t>
            </a:r>
          </a:p>
          <a:p>
            <a:pPr marL="557213" lvl="1" indent="-214313" defTabSz="685800">
              <a:buSzPct val="100000"/>
              <a:buFont typeface="Wingdings" pitchFamily="2"/>
              <a:buChar char="Ø"/>
              <a:defRPr sz="1800" b="0" i="0" u="none" strike="noStrike" kern="0" cap="none" spc="0" baseline="0">
                <a:solidFill>
                  <a:srgbClr val="000000"/>
                </a:solidFill>
                <a:uFillTx/>
              </a:defRPr>
            </a:pPr>
            <a:r>
              <a:rPr lang="fr-FR" sz="2000" dirty="0">
                <a:solidFill>
                  <a:srgbClr val="000000"/>
                </a:solidFill>
                <a:latin typeface="Calibri"/>
              </a:rPr>
              <a:t>Prédalles précontraintes: jusqu’à 10m de portée.</a:t>
            </a:r>
          </a:p>
          <a:p>
            <a:pPr marL="557213" lvl="1" indent="-214313" defTabSz="685800">
              <a:buSzPct val="100000"/>
              <a:buFont typeface="Wingdings" pitchFamily="2"/>
              <a:buChar char="Ø"/>
              <a:defRPr sz="1800" b="0" i="0" u="none" strike="noStrike" kern="0" cap="none" spc="0" baseline="0">
                <a:solidFill>
                  <a:srgbClr val="000000"/>
                </a:solidFill>
                <a:uFillTx/>
              </a:defRPr>
            </a:pPr>
            <a:endParaRPr lang="fr-FR" sz="2000" dirty="0">
              <a:solidFill>
                <a:srgbClr val="000000"/>
              </a:solidFill>
              <a:latin typeface="Calibri"/>
            </a:endParaRPr>
          </a:p>
          <a:p>
            <a:pPr defTabSz="685800">
              <a:defRPr sz="1800" b="0" i="0" u="none" strike="noStrike" kern="0" cap="none" spc="0" baseline="0">
                <a:solidFill>
                  <a:srgbClr val="000000"/>
                </a:solidFill>
                <a:uFillTx/>
              </a:defRPr>
            </a:pPr>
            <a:r>
              <a:rPr lang="fr-FR" sz="2000" b="1" u="sng" dirty="0">
                <a:solidFill>
                  <a:srgbClr val="000000"/>
                </a:solidFill>
                <a:latin typeface="Calibri"/>
              </a:rPr>
              <a:t>Type de construction:</a:t>
            </a:r>
          </a:p>
          <a:p>
            <a:pPr marL="557213" lvl="1" indent="-214313" defTabSz="685800">
              <a:buSzPct val="100000"/>
              <a:buFont typeface="Wingdings" pitchFamily="2"/>
              <a:buChar char="q"/>
              <a:defRPr sz="1800" b="0" i="0" u="none" strike="noStrike" kern="0" cap="none" spc="0" baseline="0">
                <a:solidFill>
                  <a:srgbClr val="000000"/>
                </a:solidFill>
                <a:uFillTx/>
              </a:defRPr>
            </a:pPr>
            <a:r>
              <a:rPr lang="fr-FR" sz="2000" dirty="0">
                <a:solidFill>
                  <a:srgbClr val="000000"/>
                </a:solidFill>
                <a:latin typeface="Calibri"/>
              </a:rPr>
              <a:t>Bâtiments publiques : écoles, collèges, lycées, mairie, salles d’exposition, </a:t>
            </a:r>
            <a:r>
              <a:rPr lang="fr-FR" sz="2000" dirty="0" err="1">
                <a:solidFill>
                  <a:srgbClr val="000000"/>
                </a:solidFill>
                <a:latin typeface="Calibri"/>
              </a:rPr>
              <a:t>ect</a:t>
            </a:r>
            <a:r>
              <a:rPr lang="fr-FR" sz="2000" dirty="0">
                <a:solidFill>
                  <a:srgbClr val="000000"/>
                </a:solidFill>
                <a:latin typeface="Calibri"/>
              </a:rPr>
              <a:t>.</a:t>
            </a:r>
          </a:p>
          <a:p>
            <a:pPr marL="557213" lvl="1" indent="-214313" defTabSz="685800">
              <a:buSzPct val="100000"/>
              <a:buFont typeface="Wingdings" pitchFamily="2"/>
              <a:buChar char="q"/>
              <a:defRPr sz="1800" b="0" i="0" u="none" strike="noStrike" kern="0" cap="none" spc="0" baseline="0">
                <a:solidFill>
                  <a:srgbClr val="000000"/>
                </a:solidFill>
                <a:uFillTx/>
              </a:defRPr>
            </a:pPr>
            <a:r>
              <a:rPr lang="fr-FR" sz="2000" dirty="0">
                <a:solidFill>
                  <a:srgbClr val="000000"/>
                </a:solidFill>
                <a:latin typeface="Calibri"/>
              </a:rPr>
              <a:t>Immeubles de logements ou de bureaux.</a:t>
            </a:r>
          </a:p>
        </p:txBody>
      </p:sp>
    </p:spTree>
    <p:extLst>
      <p:ext uri="{BB962C8B-B14F-4D97-AF65-F5344CB8AC3E}">
        <p14:creationId xmlns:p14="http://schemas.microsoft.com/office/powerpoint/2010/main" val="1908713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3549-D0E7-4838-A9F0-170D44D0C904}"/>
              </a:ext>
            </a:extLst>
          </p:cNvPr>
          <p:cNvSpPr txBox="1">
            <a:spLocks noGrp="1"/>
          </p:cNvSpPr>
          <p:nvPr>
            <p:ph type="title"/>
          </p:nvPr>
        </p:nvSpPr>
        <p:spPr>
          <a:xfrm>
            <a:off x="395536" y="476672"/>
            <a:ext cx="2369840" cy="648072"/>
          </a:xfrm>
        </p:spPr>
        <p:txBody>
          <a:bodyPr/>
          <a:lstStyle/>
          <a:p>
            <a:pPr lvl="0"/>
            <a:r>
              <a:rPr lang="fr-FR" sz="3600" dirty="0">
                <a:solidFill>
                  <a:schemeClr val="bg2"/>
                </a:solidFill>
                <a:latin typeface="Linux Libertine"/>
              </a:rPr>
              <a:t>Matériaux</a:t>
            </a:r>
            <a:endParaRPr lang="fr-FR" dirty="0">
              <a:solidFill>
                <a:schemeClr val="bg2"/>
              </a:solidFill>
            </a:endParaRPr>
          </a:p>
        </p:txBody>
      </p:sp>
      <p:sp>
        <p:nvSpPr>
          <p:cNvPr id="3" name="Rectangle 2">
            <a:extLst>
              <a:ext uri="{FF2B5EF4-FFF2-40B4-BE49-F238E27FC236}">
                <a16:creationId xmlns:a16="http://schemas.microsoft.com/office/drawing/2014/main" id="{E1A2F091-6962-4BC1-B2B3-5FF39F44EE1B}"/>
              </a:ext>
            </a:extLst>
          </p:cNvPr>
          <p:cNvSpPr txBox="1">
            <a:spLocks noGrp="1"/>
          </p:cNvSpPr>
          <p:nvPr>
            <p:ph idx="1"/>
          </p:nvPr>
        </p:nvSpPr>
        <p:spPr>
          <a:xfrm>
            <a:off x="179512" y="1340768"/>
            <a:ext cx="8677519" cy="5071123"/>
          </a:xfrm>
          <a:solidFill>
            <a:srgbClr val="FFFFFF"/>
          </a:solidFill>
        </p:spPr>
        <p:txBody>
          <a:bodyPr vert="horz" wrap="square" lIns="190439" tIns="35709" rIns="91440" bIns="0" rtlCol="0" anchor="ctr" anchorCtr="0">
            <a:spAutoFit/>
          </a:bodyPr>
          <a:lstStyle/>
          <a:p>
            <a:pPr marL="0" indent="0" hangingPunct="0">
              <a:spcBef>
                <a:spcPts val="0"/>
              </a:spcBef>
              <a:buNone/>
            </a:pPr>
            <a:r>
              <a:rPr lang="fr-FR" sz="1800" b="1" dirty="0">
                <a:solidFill>
                  <a:srgbClr val="000000"/>
                </a:solidFill>
                <a:latin typeface="Arial" pitchFamily="34"/>
                <a:cs typeface="Arial" pitchFamily="34"/>
              </a:rPr>
              <a:t>Béton:</a:t>
            </a:r>
          </a:p>
          <a:p>
            <a:pPr marL="0" indent="0" hangingPunct="0">
              <a:spcBef>
                <a:spcPts val="0"/>
              </a:spcBef>
              <a:buNone/>
            </a:pPr>
            <a:r>
              <a:rPr lang="fr-FR" sz="1800" dirty="0">
                <a:solidFill>
                  <a:srgbClr val="202122"/>
                </a:solidFill>
                <a:latin typeface="Arial" pitchFamily="34"/>
                <a:cs typeface="Arial" pitchFamily="34"/>
              </a:rPr>
              <a:t>L’économie du béton précontraint conduit à utiliser des bétons à haute capacité, ou même à très haute capacité. Des bétons de la classe C50/60 </a:t>
            </a:r>
            <a:r>
              <a:rPr lang="fr-FR" sz="1800" baseline="30000" dirty="0">
                <a:solidFill>
                  <a:srgbClr val="0645AD"/>
                </a:solidFill>
                <a:latin typeface="Arial" pitchFamily="34"/>
                <a:cs typeface="Arial" pitchFamily="34"/>
                <a:hlinkClick r:id="rId2"/>
              </a:rPr>
              <a:t>4</a:t>
            </a:r>
            <a:r>
              <a:rPr lang="fr-FR" sz="1800" dirty="0">
                <a:solidFill>
                  <a:srgbClr val="202122"/>
                </a:solidFill>
                <a:latin typeface="Arial" pitchFamily="34"/>
                <a:cs typeface="Arial" pitchFamily="34"/>
              </a:rPr>
              <a:t> sont couramment utilisés.</a:t>
            </a:r>
            <a:endParaRPr lang="fr-FR" sz="1800" dirty="0">
              <a:solidFill>
                <a:srgbClr val="000000"/>
              </a:solidFill>
              <a:latin typeface="Arial" pitchFamily="34"/>
            </a:endParaRPr>
          </a:p>
          <a:p>
            <a:pPr marL="0" indent="0" fontAlgn="ctr" hangingPunct="0">
              <a:spcBef>
                <a:spcPts val="0"/>
              </a:spcBef>
              <a:buNone/>
            </a:pPr>
            <a:r>
              <a:rPr lang="fr-FR" sz="1800" dirty="0">
                <a:solidFill>
                  <a:srgbClr val="202122"/>
                </a:solidFill>
                <a:latin typeface="Arial" pitchFamily="34"/>
                <a:cs typeface="Arial" pitchFamily="34"/>
              </a:rPr>
              <a:t>Article détaillé : </a:t>
            </a:r>
            <a:r>
              <a:rPr lang="fr-FR" sz="1800" dirty="0">
                <a:solidFill>
                  <a:srgbClr val="0645AD"/>
                </a:solidFill>
                <a:latin typeface="Arial" pitchFamily="34"/>
                <a:cs typeface="Arial" pitchFamily="34"/>
                <a:hlinkClick r:id="rId3" tooltip="Béton précontraint"/>
              </a:rPr>
              <a:t>béton précontraint</a:t>
            </a:r>
            <a:r>
              <a:rPr lang="fr-FR" sz="1800" dirty="0">
                <a:solidFill>
                  <a:srgbClr val="202122"/>
                </a:solidFill>
                <a:latin typeface="Arial" pitchFamily="34"/>
                <a:cs typeface="Arial" pitchFamily="34"/>
              </a:rPr>
              <a:t>.</a:t>
            </a:r>
            <a:endParaRPr lang="fr-FR" sz="1800" b="1" dirty="0">
              <a:solidFill>
                <a:srgbClr val="000000"/>
              </a:solidFill>
              <a:latin typeface="Arial" pitchFamily="34"/>
              <a:cs typeface="Arial" pitchFamily="34"/>
            </a:endParaRPr>
          </a:p>
          <a:p>
            <a:pPr marL="0" indent="0" hangingPunct="0">
              <a:spcBef>
                <a:spcPts val="0"/>
              </a:spcBef>
              <a:buNone/>
            </a:pPr>
            <a:r>
              <a:rPr lang="fr-FR" sz="1800" b="1" dirty="0">
                <a:solidFill>
                  <a:srgbClr val="000000"/>
                </a:solidFill>
                <a:latin typeface="Arial" pitchFamily="34"/>
                <a:cs typeface="Arial" pitchFamily="34"/>
              </a:rPr>
              <a:t>Acier</a:t>
            </a:r>
            <a:r>
              <a:rPr lang="fr-FR" sz="1800" dirty="0">
                <a:solidFill>
                  <a:srgbClr val="54595D"/>
                </a:solidFill>
                <a:latin typeface="Arial" pitchFamily="34"/>
                <a:cs typeface="Arial" pitchFamily="34"/>
              </a:rPr>
              <a:t>:</a:t>
            </a:r>
            <a:endParaRPr lang="fr-FR" sz="1800" b="1" dirty="0">
              <a:solidFill>
                <a:srgbClr val="000000"/>
              </a:solidFill>
              <a:latin typeface="Arial" pitchFamily="34"/>
              <a:cs typeface="Arial" pitchFamily="34"/>
            </a:endParaRPr>
          </a:p>
          <a:p>
            <a:pPr marL="0" indent="0" hangingPunct="0">
              <a:spcBef>
                <a:spcPts val="0"/>
              </a:spcBef>
              <a:buNone/>
            </a:pPr>
            <a:r>
              <a:rPr lang="fr-FR" sz="1800" dirty="0">
                <a:solidFill>
                  <a:srgbClr val="202122"/>
                </a:solidFill>
                <a:latin typeface="Arial" pitchFamily="34"/>
                <a:cs typeface="Arial" pitchFamily="34"/>
              </a:rPr>
              <a:t>L’économie du béton précontraint conduit à utiliser des </a:t>
            </a:r>
            <a:r>
              <a:rPr lang="fr-FR" sz="1800" dirty="0">
                <a:solidFill>
                  <a:srgbClr val="0645AD"/>
                </a:solidFill>
                <a:latin typeface="Arial" pitchFamily="34"/>
                <a:cs typeface="Arial" pitchFamily="34"/>
                <a:hlinkClick r:id="rId4" tooltip="Acier"/>
              </a:rPr>
              <a:t>aciers</a:t>
            </a:r>
            <a:r>
              <a:rPr lang="fr-FR" sz="1800" dirty="0">
                <a:solidFill>
                  <a:srgbClr val="202122"/>
                </a:solidFill>
                <a:latin typeface="Arial" pitchFamily="34"/>
                <a:cs typeface="Arial" pitchFamily="34"/>
              </a:rPr>
              <a:t> à haute capacité. Des aciers ayant une limite élastique de 1 800 </a:t>
            </a:r>
            <a:r>
              <a:rPr lang="fr-FR" sz="1800" dirty="0" err="1">
                <a:solidFill>
                  <a:srgbClr val="202122"/>
                </a:solidFill>
                <a:latin typeface="Arial" pitchFamily="34"/>
                <a:cs typeface="Arial" pitchFamily="34"/>
              </a:rPr>
              <a:t>MPa</a:t>
            </a:r>
            <a:r>
              <a:rPr lang="fr-FR" sz="1800" dirty="0">
                <a:solidFill>
                  <a:srgbClr val="202122"/>
                </a:solidFill>
                <a:latin typeface="Arial" pitchFamily="34"/>
                <a:cs typeface="Arial" pitchFamily="34"/>
              </a:rPr>
              <a:t> sont couramment utilisés. L’acier peut être présent sous forme de fils, de torons, de câbles, ou même de barres.</a:t>
            </a:r>
            <a:endParaRPr lang="fr-FR" sz="1800" dirty="0">
              <a:solidFill>
                <a:srgbClr val="000000"/>
              </a:solidFill>
              <a:latin typeface="Arial" pitchFamily="34"/>
            </a:endParaRPr>
          </a:p>
          <a:p>
            <a:pPr marL="0" indent="0" hangingPunct="0">
              <a:spcBef>
                <a:spcPts val="0"/>
              </a:spcBef>
            </a:pPr>
            <a:r>
              <a:rPr lang="fr-FR" sz="1800" dirty="0">
                <a:solidFill>
                  <a:srgbClr val="202122"/>
                </a:solidFill>
                <a:latin typeface="Arial" pitchFamily="34"/>
                <a:cs typeface="Arial" pitchFamily="34"/>
              </a:rPr>
              <a:t>Les barres sont courtes et droites. Elles sont utiles pour des applications spéciales comme les ancrages dans le sol.</a:t>
            </a:r>
          </a:p>
          <a:p>
            <a:pPr marL="0" indent="0" hangingPunct="0">
              <a:spcBef>
                <a:spcPts val="0"/>
              </a:spcBef>
            </a:pPr>
            <a:r>
              <a:rPr lang="fr-FR" sz="1800" dirty="0">
                <a:solidFill>
                  <a:srgbClr val="202122"/>
                </a:solidFill>
                <a:latin typeface="Arial" pitchFamily="34"/>
                <a:cs typeface="Arial" pitchFamily="34"/>
              </a:rPr>
              <a:t>Les fils (jusque 6 mm de diamètre) conviennent pour les mises en tension de « </a:t>
            </a:r>
            <a:r>
              <a:rPr lang="fr-FR" sz="1800" dirty="0" err="1">
                <a:solidFill>
                  <a:srgbClr val="202122"/>
                </a:solidFill>
                <a:latin typeface="Arial" pitchFamily="34"/>
                <a:cs typeface="Arial" pitchFamily="34"/>
              </a:rPr>
              <a:t>pré-contrainte</a:t>
            </a:r>
            <a:r>
              <a:rPr lang="fr-FR" sz="1800" dirty="0">
                <a:solidFill>
                  <a:srgbClr val="202122"/>
                </a:solidFill>
                <a:latin typeface="Arial" pitchFamily="34"/>
                <a:cs typeface="Arial" pitchFamily="34"/>
              </a:rPr>
              <a:t> » en atelier (tracé rectiligne). Ils peuvent être groupés par 6 à 8 et former des torons.</a:t>
            </a:r>
          </a:p>
          <a:p>
            <a:pPr marL="0" indent="0" hangingPunct="0">
              <a:spcBef>
                <a:spcPts val="0"/>
              </a:spcBef>
            </a:pPr>
            <a:r>
              <a:rPr lang="fr-FR" sz="1800" dirty="0">
                <a:solidFill>
                  <a:srgbClr val="202122"/>
                </a:solidFill>
                <a:latin typeface="Arial" pitchFamily="34"/>
                <a:cs typeface="Arial" pitchFamily="34"/>
              </a:rPr>
              <a:t>Les câbles sont constitués de fils ou de torons. Leur mise en œuvre en post-contrainte permet de leur donner un tracé comportant des courbures (tracé non rectiligne). Ils sont utilisés lorsque des efforts importants sont requis.</a:t>
            </a:r>
          </a:p>
        </p:txBody>
      </p:sp>
    </p:spTree>
    <p:extLst>
      <p:ext uri="{BB962C8B-B14F-4D97-AF65-F5344CB8AC3E}">
        <p14:creationId xmlns:p14="http://schemas.microsoft.com/office/powerpoint/2010/main" val="2430015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576" y="548680"/>
            <a:ext cx="2638543"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introduction</a:t>
            </a:r>
          </a:p>
        </p:txBody>
      </p:sp>
      <p:pic>
        <p:nvPicPr>
          <p:cNvPr id="6" name="Image 5">
            <a:extLst>
              <a:ext uri="{FF2B5EF4-FFF2-40B4-BE49-F238E27FC236}">
                <a16:creationId xmlns:a16="http://schemas.microsoft.com/office/drawing/2014/main" id="{3B1A3CE9-3760-430D-A531-71BD00EE4D1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66261" t="8332" r="3275" b="33843"/>
          <a:stretch/>
        </p:blipFill>
        <p:spPr>
          <a:xfrm>
            <a:off x="6228184" y="3130203"/>
            <a:ext cx="2514600" cy="1165860"/>
          </a:xfrm>
          <a:prstGeom prst="rect">
            <a:avLst/>
          </a:prstGeom>
        </p:spPr>
      </p:pic>
      <p:pic>
        <p:nvPicPr>
          <p:cNvPr id="7" name="Image 6">
            <a:extLst>
              <a:ext uri="{FF2B5EF4-FFF2-40B4-BE49-F238E27FC236}">
                <a16:creationId xmlns:a16="http://schemas.microsoft.com/office/drawing/2014/main" id="{3B1A3CE9-3760-430D-A531-71BD00EE4D1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33989" t="8332" r="34643" b="33843"/>
          <a:stretch/>
        </p:blipFill>
        <p:spPr>
          <a:xfrm>
            <a:off x="3408987" y="2322592"/>
            <a:ext cx="2589205" cy="1165860"/>
          </a:xfrm>
          <a:prstGeom prst="rect">
            <a:avLst/>
          </a:prstGeom>
        </p:spPr>
      </p:pic>
      <p:pic>
        <p:nvPicPr>
          <p:cNvPr id="8" name="Image 7">
            <a:extLst>
              <a:ext uri="{FF2B5EF4-FFF2-40B4-BE49-F238E27FC236}">
                <a16:creationId xmlns:a16="http://schemas.microsoft.com/office/drawing/2014/main" id="{3B1A3CE9-3760-430D-A531-71BD00EE4D1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2426" t="8331" r="66487" b="33445"/>
          <a:stretch/>
        </p:blipFill>
        <p:spPr>
          <a:xfrm>
            <a:off x="611560" y="1437898"/>
            <a:ext cx="2565980" cy="1173902"/>
          </a:xfrm>
          <a:prstGeom prst="rect">
            <a:avLst/>
          </a:prstGeom>
        </p:spPr>
      </p:pic>
      <p:sp>
        <p:nvSpPr>
          <p:cNvPr id="2" name="Rectangle 1"/>
          <p:cNvSpPr/>
          <p:nvPr/>
        </p:nvSpPr>
        <p:spPr>
          <a:xfrm>
            <a:off x="563013" y="2905522"/>
            <a:ext cx="2614527" cy="738664"/>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fr-FR" sz="1400" b="1" dirty="0"/>
              <a:t>Béton non armé </a:t>
            </a:r>
          </a:p>
          <a:p>
            <a:pPr marL="285750" indent="-285750" algn="ctr">
              <a:buFont typeface="Wingdings" panose="05000000000000000000" pitchFamily="2" charset="2"/>
              <a:buChar char="q"/>
            </a:pPr>
            <a:r>
              <a:rPr lang="fr-FR" sz="1400" b="1" dirty="0"/>
              <a:t>La poutre tendue se fissure sans être arrêtée </a:t>
            </a:r>
          </a:p>
        </p:txBody>
      </p:sp>
      <p:sp>
        <p:nvSpPr>
          <p:cNvPr id="3" name="Rectangle 2"/>
          <p:cNvSpPr/>
          <p:nvPr/>
        </p:nvSpPr>
        <p:spPr>
          <a:xfrm>
            <a:off x="3408987" y="3713133"/>
            <a:ext cx="2589205" cy="95410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fr-FR" sz="1400" b="1" dirty="0"/>
              <a:t>Béton armé</a:t>
            </a:r>
          </a:p>
          <a:p>
            <a:pPr marL="285750" indent="-285750" algn="ctr">
              <a:buFont typeface="Wingdings" panose="05000000000000000000" pitchFamily="2" charset="2"/>
              <a:buChar char="q"/>
            </a:pPr>
            <a:r>
              <a:rPr lang="fr-FR" sz="1400" b="1" dirty="0"/>
              <a:t>L'armature d acier s oppose aux efforts de traction </a:t>
            </a:r>
          </a:p>
        </p:txBody>
      </p:sp>
      <p:sp>
        <p:nvSpPr>
          <p:cNvPr id="4" name="Rectangle 3"/>
          <p:cNvSpPr/>
          <p:nvPr/>
        </p:nvSpPr>
        <p:spPr>
          <a:xfrm>
            <a:off x="6228184" y="4463563"/>
            <a:ext cx="2514600" cy="984885"/>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fr-FR" sz="1400" b="1" dirty="0"/>
              <a:t>Béton précontraint </a:t>
            </a:r>
          </a:p>
          <a:p>
            <a:pPr marL="285750" indent="-285750" algn="ctr">
              <a:buFont typeface="Wingdings" panose="05000000000000000000" pitchFamily="2" charset="2"/>
              <a:buChar char="q"/>
            </a:pPr>
            <a:r>
              <a:rPr lang="fr-FR" sz="1400" b="1" dirty="0"/>
              <a:t>La poutre inférieure se décomprime sous l'effet de la charge </a:t>
            </a:r>
            <a:r>
              <a:rPr lang="fr-FR" sz="1600" b="1" dirty="0"/>
              <a:t>R</a:t>
            </a:r>
          </a:p>
        </p:txBody>
      </p:sp>
    </p:spTree>
    <p:extLst>
      <p:ext uri="{BB962C8B-B14F-4D97-AF65-F5344CB8AC3E}">
        <p14:creationId xmlns:p14="http://schemas.microsoft.com/office/powerpoint/2010/main" val="869073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0962B29-7DEC-E84B-822D-32092AEDBC12}"/>
              </a:ext>
            </a:extLst>
          </p:cNvPr>
          <p:cNvSpPr>
            <a:spLocks noGrp="1"/>
          </p:cNvSpPr>
          <p:nvPr>
            <p:ph idx="1"/>
          </p:nvPr>
        </p:nvSpPr>
        <p:spPr/>
        <p:txBody>
          <a:bodyPr>
            <a:normAutofit/>
          </a:bodyPr>
          <a:lstStyle/>
          <a:p>
            <a:pPr marL="320040" lvl="1" indent="0" algn="ctr">
              <a:buNone/>
            </a:pPr>
            <a:r>
              <a:rPr lang="fr-FR" sz="4800" dirty="0">
                <a:solidFill>
                  <a:srgbClr val="FF0000"/>
                </a:solidFill>
              </a:rPr>
              <a:t>EXEMPLES</a:t>
            </a:r>
          </a:p>
        </p:txBody>
      </p:sp>
    </p:spTree>
    <p:extLst>
      <p:ext uri="{BB962C8B-B14F-4D97-AF65-F5344CB8AC3E}">
        <p14:creationId xmlns:p14="http://schemas.microsoft.com/office/powerpoint/2010/main" val="1775239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content-mrs2-1.xx.fbcdn.net/v/t1.15752-9/88369630_635563473933497_8650097360011001856_n.jpg?_nc_cat=104&amp;_nc_sid=b96e70&amp;_nc_ohc=JSZhBLFgcaAAX8lt69V&amp;_nc_ht=scontent-mrs2-1.xx&amp;oh=259187464234bdbe9362db2a51d80641&amp;oe=5E913605"/>
          <p:cNvPicPr>
            <a:picLocks noChangeAspect="1" noChangeArrowheads="1"/>
          </p:cNvPicPr>
          <p:nvPr/>
        </p:nvPicPr>
        <p:blipFill rotWithShape="1">
          <a:blip r:embed="rId2">
            <a:extLst>
              <a:ext uri="{28A0092B-C50C-407E-A947-70E740481C1C}">
                <a14:useLocalDpi xmlns:a14="http://schemas.microsoft.com/office/drawing/2010/main" val="0"/>
              </a:ext>
            </a:extLst>
          </a:blip>
          <a:srcRect t="36786" b="17125"/>
          <a:stretch/>
        </p:blipFill>
        <p:spPr bwMode="auto">
          <a:xfrm>
            <a:off x="5292080" y="1722181"/>
            <a:ext cx="3048000" cy="18745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scontent-mrs2-2.xx.fbcdn.net/v/t1.15752-9/89810338_2694698573961768_210110100768030720_n.jpg?_nc_cat=102&amp;_nc_sid=b96e70&amp;_nc_ohc=mm0STMFCsIAAX-NxRF3&amp;_nc_ht=scontent-mrs2-2.xx&amp;oh=6e37f1db987916514ac850d18acd8801&amp;oe=5EA59963"/>
          <p:cNvPicPr>
            <a:picLocks noChangeAspect="1" noChangeArrowheads="1"/>
          </p:cNvPicPr>
          <p:nvPr/>
        </p:nvPicPr>
        <p:blipFill rotWithShape="1">
          <a:blip r:embed="rId3">
            <a:extLst>
              <a:ext uri="{28A0092B-C50C-407E-A947-70E740481C1C}">
                <a14:useLocalDpi xmlns:a14="http://schemas.microsoft.com/office/drawing/2010/main" val="0"/>
              </a:ext>
            </a:extLst>
          </a:blip>
          <a:srcRect t="34086" b="26164"/>
          <a:stretch/>
        </p:blipFill>
        <p:spPr bwMode="auto">
          <a:xfrm>
            <a:off x="755576" y="4228577"/>
            <a:ext cx="6552728" cy="180537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55776" y="4653136"/>
            <a:ext cx="360040"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783412" y="4667974"/>
            <a:ext cx="360040"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3419872" y="4667974"/>
            <a:ext cx="360040"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4788024" y="4771225"/>
            <a:ext cx="360040"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6012160" y="4771225"/>
            <a:ext cx="360040"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6636060" y="4771225"/>
            <a:ext cx="360040"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1143452" y="4819479"/>
            <a:ext cx="1447790" cy="20853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3777660" y="4923746"/>
            <a:ext cx="1010364" cy="17066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6192180" y="1866197"/>
            <a:ext cx="803920" cy="15841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5445832" y="2154229"/>
            <a:ext cx="540060" cy="11521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7668344" y="2226237"/>
            <a:ext cx="401960" cy="100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ogner un rectangle avec un coin du même côté 19"/>
          <p:cNvSpPr/>
          <p:nvPr/>
        </p:nvSpPr>
        <p:spPr>
          <a:xfrm rot="10800000">
            <a:off x="1475656" y="1650173"/>
            <a:ext cx="2664296" cy="504056"/>
          </a:xfrm>
          <a:prstGeom prst="snip2SameRect">
            <a:avLst>
              <a:gd name="adj1" fmla="val 50000"/>
              <a:gd name="adj2"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ogner un rectangle à un seul coin 22"/>
          <p:cNvSpPr/>
          <p:nvPr/>
        </p:nvSpPr>
        <p:spPr>
          <a:xfrm rot="16200000">
            <a:off x="3519608" y="2406257"/>
            <a:ext cx="1240688" cy="504056"/>
          </a:xfrm>
          <a:prstGeom prst="snip1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2829868" y="692111"/>
            <a:ext cx="4752528" cy="400110"/>
          </a:xfrm>
          <a:prstGeom prst="rect">
            <a:avLst/>
          </a:prstGeom>
          <a:noFill/>
        </p:spPr>
        <p:txBody>
          <a:bodyPr wrap="square" rtlCol="0">
            <a:spAutoFit/>
          </a:bodyPr>
          <a:lstStyle/>
          <a:p>
            <a:r>
              <a:rPr lang="en-US" sz="2000" b="1" dirty="0" err="1"/>
              <a:t>Exemple</a:t>
            </a:r>
            <a:r>
              <a:rPr lang="en-US" sz="2000" b="1" dirty="0"/>
              <a:t> de </a:t>
            </a:r>
            <a:r>
              <a:rPr lang="en-US" sz="2000" b="1" dirty="0" err="1"/>
              <a:t>l’universite</a:t>
            </a:r>
            <a:r>
              <a:rPr lang="en-US" sz="2000" b="1" dirty="0"/>
              <a:t> USTO</a:t>
            </a:r>
            <a:endParaRPr lang="fr-FR" sz="2000" b="1" dirty="0"/>
          </a:p>
        </p:txBody>
      </p:sp>
    </p:spTree>
    <p:extLst>
      <p:ext uri="{BB962C8B-B14F-4D97-AF65-F5344CB8AC3E}">
        <p14:creationId xmlns:p14="http://schemas.microsoft.com/office/powerpoint/2010/main" val="1557247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scontent-mrs2-1.xx.fbcdn.net/v/t1.15752-9/89702333_498310527745321_1599544429184548864_n.jpg?_nc_cat=111&amp;_nc_sid=b96e70&amp;_nc_ohc=xisbnjSGLp0AX8ZdGUn&amp;_nc_ht=scontent-mrs2-1.xx&amp;oh=a25e79e04b0b47087b53ab3c4c3aa941&amp;oe=5E8E3ED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158" y="476672"/>
            <a:ext cx="2448272" cy="32643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content-mrs2-1.xx.fbcdn.net/v/t1.15752-9/88353754_2508161332755784_414851376451944448_n.jpg?_nc_cat=110&amp;_nc_sid=b96e70&amp;_nc_ohc=raij9jJDS8wAX-Gj1aH&amp;_nc_ht=scontent-mrs2-1.xx&amp;oh=3c87b7624540d844a9d55a70951f6a75&amp;oe=5E8F81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79048" y="3602310"/>
            <a:ext cx="2416527" cy="32220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scontent-mrs2-2.xx.fbcdn.net/v/t1.15752-9/89840714_494043078166116_4609604355153199104_n.jpg?_nc_cat=107&amp;_nc_sid=b96e70&amp;_nc_ohc=zKpKNRpYgl0AX-VhCz1&amp;_nc_ht=scontent-mrs2-2.xx&amp;oh=3e489ccf54ce7ed04679d0a3ee942fc0&amp;oe=5EA4B1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4912" y="620688"/>
            <a:ext cx="3048000" cy="406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496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035F0B6-1652-44AD-B190-1C7CEC5A0509}"/>
              </a:ext>
            </a:extLst>
          </p:cNvPr>
          <p:cNvPicPr>
            <a:picLocks noGrp="1" noChangeAspect="1"/>
          </p:cNvPicPr>
          <p:nvPr>
            <p:ph type="pic" idx="4294967295"/>
          </p:nvPr>
        </p:nvPicPr>
        <p:blipFill>
          <a:blip r:embed="rId2">
            <a:biLevel thresh="50000"/>
          </a:blip>
          <a:stretch>
            <a:fillRect/>
          </a:stretch>
        </p:blipFill>
        <p:spPr>
          <a:xfrm>
            <a:off x="481987" y="1194396"/>
            <a:ext cx="8180030" cy="4469214"/>
          </a:xfrm>
        </p:spPr>
      </p:pic>
    </p:spTree>
    <p:extLst>
      <p:ext uri="{BB962C8B-B14F-4D97-AF65-F5344CB8AC3E}">
        <p14:creationId xmlns:p14="http://schemas.microsoft.com/office/powerpoint/2010/main" val="4119708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3">
            <a:extLst>
              <a:ext uri="{FF2B5EF4-FFF2-40B4-BE49-F238E27FC236}">
                <a16:creationId xmlns:a16="http://schemas.microsoft.com/office/drawing/2014/main" id="{821F9C06-4DC8-4E42-B49D-8976B91F3BC6}"/>
              </a:ext>
            </a:extLst>
          </p:cNvPr>
          <p:cNvPicPr>
            <a:picLocks noChangeAspect="1"/>
          </p:cNvPicPr>
          <p:nvPr/>
        </p:nvPicPr>
        <p:blipFill>
          <a:blip r:embed="rId2"/>
          <a:srcRect l="9969" t="25418" r="9564" b="3389"/>
          <a:stretch>
            <a:fillRect/>
          </a:stretch>
        </p:blipFill>
        <p:spPr>
          <a:xfrm>
            <a:off x="2411760" y="2402885"/>
            <a:ext cx="4320478" cy="2862317"/>
          </a:xfrm>
          <a:prstGeom prst="rect">
            <a:avLst/>
          </a:prstGeom>
          <a:noFill/>
          <a:ln cap="flat">
            <a:noFill/>
          </a:ln>
        </p:spPr>
      </p:pic>
      <p:sp>
        <p:nvSpPr>
          <p:cNvPr id="3" name="ZoneTexte 4">
            <a:extLst>
              <a:ext uri="{FF2B5EF4-FFF2-40B4-BE49-F238E27FC236}">
                <a16:creationId xmlns:a16="http://schemas.microsoft.com/office/drawing/2014/main" id="{0B842F4A-D9B5-4582-8CEA-D8429CF0A044}"/>
              </a:ext>
            </a:extLst>
          </p:cNvPr>
          <p:cNvSpPr txBox="1"/>
          <p:nvPr/>
        </p:nvSpPr>
        <p:spPr>
          <a:xfrm>
            <a:off x="3167847" y="1268757"/>
            <a:ext cx="2808310" cy="300082"/>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FR" sz="1500" b="1">
                <a:solidFill>
                  <a:srgbClr val="000000"/>
                </a:solidFill>
                <a:latin typeface="Verdana" pitchFamily="34"/>
                <a:ea typeface="Verdana" pitchFamily="34"/>
              </a:rPr>
              <a:t>Le Béton Précontraint</a:t>
            </a:r>
          </a:p>
        </p:txBody>
      </p:sp>
      <p:sp>
        <p:nvSpPr>
          <p:cNvPr id="4" name="ZoneTexte 5">
            <a:extLst>
              <a:ext uri="{FF2B5EF4-FFF2-40B4-BE49-F238E27FC236}">
                <a16:creationId xmlns:a16="http://schemas.microsoft.com/office/drawing/2014/main" id="{7AF3DF2B-8455-43CC-9926-CFFF81F669D6}"/>
              </a:ext>
            </a:extLst>
          </p:cNvPr>
          <p:cNvSpPr txBox="1"/>
          <p:nvPr/>
        </p:nvSpPr>
        <p:spPr>
          <a:xfrm>
            <a:off x="2277000" y="1808818"/>
            <a:ext cx="4589997" cy="276999"/>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FR" sz="1350" b="1" dirty="0">
                <a:solidFill>
                  <a:srgbClr val="000000"/>
                </a:solidFill>
                <a:latin typeface="Verdana" pitchFamily="34"/>
                <a:ea typeface="Verdana" pitchFamily="34"/>
              </a:rPr>
              <a:t>Plancher à poutres et prédalles: illustrations</a:t>
            </a:r>
          </a:p>
        </p:txBody>
      </p:sp>
    </p:spTree>
    <p:extLst>
      <p:ext uri="{BB962C8B-B14F-4D97-AF65-F5344CB8AC3E}">
        <p14:creationId xmlns:p14="http://schemas.microsoft.com/office/powerpoint/2010/main" val="1663982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3">
            <a:extLst>
              <a:ext uri="{FF2B5EF4-FFF2-40B4-BE49-F238E27FC236}">
                <a16:creationId xmlns:a16="http://schemas.microsoft.com/office/drawing/2014/main" id="{81A00C51-1263-4E3F-9161-4CAAA662897C}"/>
              </a:ext>
            </a:extLst>
          </p:cNvPr>
          <p:cNvPicPr>
            <a:picLocks noChangeAspect="1"/>
          </p:cNvPicPr>
          <p:nvPr/>
        </p:nvPicPr>
        <p:blipFill>
          <a:blip r:embed="rId2"/>
          <a:srcRect l="26098" t="23149" r="19219" b="4005"/>
          <a:stretch>
            <a:fillRect/>
          </a:stretch>
        </p:blipFill>
        <p:spPr>
          <a:xfrm>
            <a:off x="3084968" y="2294872"/>
            <a:ext cx="2926535" cy="2916323"/>
          </a:xfrm>
          <a:prstGeom prst="rect">
            <a:avLst/>
          </a:prstGeom>
          <a:noFill/>
          <a:ln cap="flat">
            <a:noFill/>
          </a:ln>
        </p:spPr>
      </p:pic>
      <p:sp>
        <p:nvSpPr>
          <p:cNvPr id="3" name="ZoneTexte 4">
            <a:extLst>
              <a:ext uri="{FF2B5EF4-FFF2-40B4-BE49-F238E27FC236}">
                <a16:creationId xmlns:a16="http://schemas.microsoft.com/office/drawing/2014/main" id="{96B695F8-07B7-4CAC-B3C1-5A64CF8E5969}"/>
              </a:ext>
            </a:extLst>
          </p:cNvPr>
          <p:cNvSpPr txBox="1"/>
          <p:nvPr/>
        </p:nvSpPr>
        <p:spPr>
          <a:xfrm>
            <a:off x="3167847" y="1268757"/>
            <a:ext cx="2808310" cy="300082"/>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FR" sz="1500" b="1">
                <a:solidFill>
                  <a:srgbClr val="000000"/>
                </a:solidFill>
                <a:latin typeface="Verdana" pitchFamily="34"/>
                <a:ea typeface="Verdana" pitchFamily="34"/>
              </a:rPr>
              <a:t>Le Béton Précontraint</a:t>
            </a:r>
          </a:p>
        </p:txBody>
      </p:sp>
      <p:sp>
        <p:nvSpPr>
          <p:cNvPr id="4" name="ZoneTexte 5">
            <a:extLst>
              <a:ext uri="{FF2B5EF4-FFF2-40B4-BE49-F238E27FC236}">
                <a16:creationId xmlns:a16="http://schemas.microsoft.com/office/drawing/2014/main" id="{FD1F1495-709F-43C7-B763-849285631DAD}"/>
              </a:ext>
            </a:extLst>
          </p:cNvPr>
          <p:cNvSpPr txBox="1"/>
          <p:nvPr/>
        </p:nvSpPr>
        <p:spPr>
          <a:xfrm>
            <a:off x="2681999" y="1808818"/>
            <a:ext cx="3779999" cy="276999"/>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FR" sz="1350" b="1" dirty="0">
                <a:solidFill>
                  <a:srgbClr val="000000"/>
                </a:solidFill>
                <a:latin typeface="Verdana" pitchFamily="34"/>
                <a:ea typeface="Verdana" pitchFamily="34"/>
              </a:rPr>
              <a:t>Plancher à dalles alvéolées</a:t>
            </a:r>
          </a:p>
        </p:txBody>
      </p:sp>
    </p:spTree>
    <p:extLst>
      <p:ext uri="{BB962C8B-B14F-4D97-AF65-F5344CB8AC3E}">
        <p14:creationId xmlns:p14="http://schemas.microsoft.com/office/powerpoint/2010/main" val="23894129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3">
            <a:extLst>
              <a:ext uri="{FF2B5EF4-FFF2-40B4-BE49-F238E27FC236}">
                <a16:creationId xmlns:a16="http://schemas.microsoft.com/office/drawing/2014/main" id="{DCE45777-0F4C-41D7-8FB1-4C4526D3957E}"/>
              </a:ext>
            </a:extLst>
          </p:cNvPr>
          <p:cNvPicPr>
            <a:picLocks noChangeAspect="1"/>
          </p:cNvPicPr>
          <p:nvPr/>
        </p:nvPicPr>
        <p:blipFill>
          <a:blip r:embed="rId2"/>
          <a:srcRect l="12321" t="24204" r="7425" b="3183"/>
          <a:stretch>
            <a:fillRect/>
          </a:stretch>
        </p:blipFill>
        <p:spPr>
          <a:xfrm>
            <a:off x="2411760" y="2294872"/>
            <a:ext cx="4320478" cy="2916323"/>
          </a:xfrm>
          <a:prstGeom prst="rect">
            <a:avLst/>
          </a:prstGeom>
          <a:noFill/>
          <a:ln cap="flat">
            <a:noFill/>
          </a:ln>
        </p:spPr>
      </p:pic>
      <p:sp>
        <p:nvSpPr>
          <p:cNvPr id="3" name="ZoneTexte 4">
            <a:extLst>
              <a:ext uri="{FF2B5EF4-FFF2-40B4-BE49-F238E27FC236}">
                <a16:creationId xmlns:a16="http://schemas.microsoft.com/office/drawing/2014/main" id="{374F0EE0-016E-4199-84E4-C362289E41E0}"/>
              </a:ext>
            </a:extLst>
          </p:cNvPr>
          <p:cNvSpPr txBox="1"/>
          <p:nvPr/>
        </p:nvSpPr>
        <p:spPr>
          <a:xfrm>
            <a:off x="3167847" y="1268757"/>
            <a:ext cx="2808310" cy="300082"/>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FR" sz="1500" b="1">
                <a:solidFill>
                  <a:srgbClr val="000000"/>
                </a:solidFill>
                <a:latin typeface="Verdana" pitchFamily="34"/>
                <a:ea typeface="Verdana" pitchFamily="34"/>
              </a:rPr>
              <a:t>Le Béton Précontraint</a:t>
            </a:r>
          </a:p>
        </p:txBody>
      </p:sp>
      <p:sp>
        <p:nvSpPr>
          <p:cNvPr id="4" name="ZoneTexte 5">
            <a:extLst>
              <a:ext uri="{FF2B5EF4-FFF2-40B4-BE49-F238E27FC236}">
                <a16:creationId xmlns:a16="http://schemas.microsoft.com/office/drawing/2014/main" id="{7238F25D-7D99-4E15-B7FF-74499785E116}"/>
              </a:ext>
            </a:extLst>
          </p:cNvPr>
          <p:cNvSpPr txBox="1"/>
          <p:nvPr/>
        </p:nvSpPr>
        <p:spPr>
          <a:xfrm>
            <a:off x="2681999" y="1808818"/>
            <a:ext cx="3779999" cy="276999"/>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FR" sz="1350" b="1">
                <a:solidFill>
                  <a:srgbClr val="000000"/>
                </a:solidFill>
                <a:latin typeface="Verdana" pitchFamily="34"/>
                <a:ea typeface="Verdana" pitchFamily="34"/>
              </a:rPr>
              <a:t>Les charpentes en béton précontraint</a:t>
            </a:r>
          </a:p>
        </p:txBody>
      </p:sp>
    </p:spTree>
    <p:extLst>
      <p:ext uri="{BB962C8B-B14F-4D97-AF65-F5344CB8AC3E}">
        <p14:creationId xmlns:p14="http://schemas.microsoft.com/office/powerpoint/2010/main" val="1664433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3">
            <a:extLst>
              <a:ext uri="{FF2B5EF4-FFF2-40B4-BE49-F238E27FC236}">
                <a16:creationId xmlns:a16="http://schemas.microsoft.com/office/drawing/2014/main" id="{DB53B53A-DAB6-4DA2-ADB1-B64395E4DAED}"/>
              </a:ext>
            </a:extLst>
          </p:cNvPr>
          <p:cNvPicPr>
            <a:picLocks noChangeAspect="1"/>
          </p:cNvPicPr>
          <p:nvPr/>
        </p:nvPicPr>
        <p:blipFill>
          <a:blip r:embed="rId2"/>
          <a:srcRect l="11005" t="22821" r="10324" b="5219"/>
          <a:stretch>
            <a:fillRect/>
          </a:stretch>
        </p:blipFill>
        <p:spPr>
          <a:xfrm>
            <a:off x="2465767" y="2294872"/>
            <a:ext cx="4212464" cy="2862317"/>
          </a:xfrm>
          <a:prstGeom prst="rect">
            <a:avLst/>
          </a:prstGeom>
          <a:noFill/>
          <a:ln cap="flat">
            <a:noFill/>
          </a:ln>
        </p:spPr>
      </p:pic>
      <p:sp>
        <p:nvSpPr>
          <p:cNvPr id="3" name="ZoneTexte 4">
            <a:extLst>
              <a:ext uri="{FF2B5EF4-FFF2-40B4-BE49-F238E27FC236}">
                <a16:creationId xmlns:a16="http://schemas.microsoft.com/office/drawing/2014/main" id="{2E4C8A03-1CB3-4DDB-B6F0-F27BAF47D613}"/>
              </a:ext>
            </a:extLst>
          </p:cNvPr>
          <p:cNvSpPr txBox="1"/>
          <p:nvPr/>
        </p:nvSpPr>
        <p:spPr>
          <a:xfrm>
            <a:off x="3167847" y="1268757"/>
            <a:ext cx="2808310" cy="300082"/>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FR" sz="1500" b="1">
                <a:solidFill>
                  <a:srgbClr val="000000"/>
                </a:solidFill>
                <a:latin typeface="Verdana" pitchFamily="34"/>
                <a:ea typeface="Verdana" pitchFamily="34"/>
              </a:rPr>
              <a:t>Le Béton Précontraint</a:t>
            </a:r>
          </a:p>
        </p:txBody>
      </p:sp>
      <p:sp>
        <p:nvSpPr>
          <p:cNvPr id="4" name="ZoneTexte 5">
            <a:extLst>
              <a:ext uri="{FF2B5EF4-FFF2-40B4-BE49-F238E27FC236}">
                <a16:creationId xmlns:a16="http://schemas.microsoft.com/office/drawing/2014/main" id="{0240AB73-579A-41F1-9015-C978A831536C}"/>
              </a:ext>
            </a:extLst>
          </p:cNvPr>
          <p:cNvSpPr txBox="1"/>
          <p:nvPr/>
        </p:nvSpPr>
        <p:spPr>
          <a:xfrm>
            <a:off x="2681999" y="1808818"/>
            <a:ext cx="3779999" cy="276999"/>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FR" sz="1350" b="1">
                <a:solidFill>
                  <a:srgbClr val="000000"/>
                </a:solidFill>
                <a:latin typeface="Verdana" pitchFamily="34"/>
                <a:ea typeface="Verdana" pitchFamily="34"/>
              </a:rPr>
              <a:t>Les charpentes en béton précontraint</a:t>
            </a:r>
          </a:p>
        </p:txBody>
      </p:sp>
    </p:spTree>
    <p:extLst>
      <p:ext uri="{BB962C8B-B14F-4D97-AF65-F5344CB8AC3E}">
        <p14:creationId xmlns:p14="http://schemas.microsoft.com/office/powerpoint/2010/main" val="1193170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3">
            <a:extLst>
              <a:ext uri="{FF2B5EF4-FFF2-40B4-BE49-F238E27FC236}">
                <a16:creationId xmlns:a16="http://schemas.microsoft.com/office/drawing/2014/main" id="{458DE178-BF31-4ED6-B4BB-6538B6F88A22}"/>
              </a:ext>
            </a:extLst>
          </p:cNvPr>
          <p:cNvPicPr>
            <a:picLocks noGrp="1" noChangeAspect="1"/>
          </p:cNvPicPr>
          <p:nvPr>
            <p:ph idx="1"/>
          </p:nvPr>
        </p:nvPicPr>
        <p:blipFill>
          <a:blip r:embed="rId2"/>
          <a:srcRect l="5017" t="34078" r="3053" b="9142"/>
          <a:stretch>
            <a:fillRect/>
          </a:stretch>
        </p:blipFill>
        <p:spPr>
          <a:xfrm>
            <a:off x="1979712" y="2780926"/>
            <a:ext cx="4860539" cy="2268249"/>
          </a:xfrm>
        </p:spPr>
      </p:pic>
      <p:sp>
        <p:nvSpPr>
          <p:cNvPr id="3" name="Espace réservé du pied de page 1">
            <a:extLst>
              <a:ext uri="{FF2B5EF4-FFF2-40B4-BE49-F238E27FC236}">
                <a16:creationId xmlns:a16="http://schemas.microsoft.com/office/drawing/2014/main" id="{C47002A2-0DCD-4039-A793-0D9A3E2D9478}"/>
              </a:ext>
            </a:extLst>
          </p:cNvPr>
          <p:cNvSpPr txBox="1"/>
          <p:nvPr/>
        </p:nvSpPr>
        <p:spPr>
          <a:xfrm>
            <a:off x="2724148" y="5710279"/>
            <a:ext cx="3319574" cy="205740"/>
          </a:xfrm>
          <a:prstGeom prst="rect">
            <a:avLst/>
          </a:prstGeom>
          <a:noFill/>
          <a:ln cap="flat">
            <a:noFill/>
          </a:ln>
        </p:spPr>
        <p:txBody>
          <a:bodyPr vert="horz" wrap="square" lIns="68580" tIns="34290" rIns="68580" bIns="34290" anchor="ctr" anchorCtr="0" compatLnSpc="1">
            <a:noAutofit/>
          </a:bodyPr>
          <a:lstStyle/>
          <a:p>
            <a:pPr algn="r" defTabSz="342900">
              <a:defRPr sz="1800" b="0" i="0" u="none" strike="noStrike" kern="0" cap="none" spc="0" baseline="0">
                <a:solidFill>
                  <a:srgbClr val="000000"/>
                </a:solidFill>
                <a:uFillTx/>
              </a:defRPr>
            </a:pPr>
            <a:endParaRPr lang="fr-FR" sz="750" cap="all">
              <a:solidFill>
                <a:srgbClr val="0D0D0D"/>
              </a:solidFill>
              <a:latin typeface="Calibri Light"/>
            </a:endParaRPr>
          </a:p>
        </p:txBody>
      </p:sp>
      <p:sp>
        <p:nvSpPr>
          <p:cNvPr id="4" name="Espace réservé du numéro de diapositive 4">
            <a:extLst>
              <a:ext uri="{FF2B5EF4-FFF2-40B4-BE49-F238E27FC236}">
                <a16:creationId xmlns:a16="http://schemas.microsoft.com/office/drawing/2014/main" id="{4DD3753F-4056-4052-B536-5B94FDCAB976}"/>
              </a:ext>
            </a:extLst>
          </p:cNvPr>
          <p:cNvSpPr txBox="1"/>
          <p:nvPr/>
        </p:nvSpPr>
        <p:spPr>
          <a:xfrm>
            <a:off x="6096001" y="5710279"/>
            <a:ext cx="547686" cy="205740"/>
          </a:xfrm>
          <a:prstGeom prst="rect">
            <a:avLst/>
          </a:prstGeom>
          <a:noFill/>
          <a:ln cap="flat">
            <a:noFill/>
          </a:ln>
        </p:spPr>
        <p:txBody>
          <a:bodyPr vert="horz" wrap="square" lIns="68580" tIns="34290" rIns="68580" bIns="34290" anchor="ctr" anchorCtr="0" compatLnSpc="1">
            <a:noAutofit/>
          </a:bodyPr>
          <a:lstStyle/>
          <a:p>
            <a:pPr defTabSz="342900">
              <a:defRPr sz="1800" b="0" i="0" u="none" strike="noStrike" kern="0" cap="none" spc="0" baseline="0">
                <a:solidFill>
                  <a:srgbClr val="000000"/>
                </a:solidFill>
                <a:uFillTx/>
              </a:defRPr>
            </a:pPr>
            <a:fld id="{C95D2C48-2674-49AA-9F16-0AB74BF32316}" type="slidenum">
              <a:rPr sz="1350"/>
              <a:pPr defTabSz="342900">
                <a:defRPr sz="1800" b="0" i="0" u="none" strike="noStrike" kern="0" cap="none" spc="0" baseline="0">
                  <a:solidFill>
                    <a:srgbClr val="000000"/>
                  </a:solidFill>
                  <a:uFillTx/>
                </a:defRPr>
              </a:pPr>
              <a:t>38</a:t>
            </a:fld>
            <a:endParaRPr lang="fr-FR" sz="750">
              <a:solidFill>
                <a:srgbClr val="0D0D0D"/>
              </a:solidFill>
              <a:latin typeface="Calibri Light"/>
            </a:endParaRPr>
          </a:p>
        </p:txBody>
      </p:sp>
      <p:sp>
        <p:nvSpPr>
          <p:cNvPr id="5" name="ZoneTexte 5">
            <a:extLst>
              <a:ext uri="{FF2B5EF4-FFF2-40B4-BE49-F238E27FC236}">
                <a16:creationId xmlns:a16="http://schemas.microsoft.com/office/drawing/2014/main" id="{EF4249B3-FFE6-4355-AD7F-ED74A09AC14F}"/>
              </a:ext>
            </a:extLst>
          </p:cNvPr>
          <p:cNvSpPr txBox="1"/>
          <p:nvPr/>
        </p:nvSpPr>
        <p:spPr>
          <a:xfrm>
            <a:off x="3167847" y="1268757"/>
            <a:ext cx="2808310" cy="300082"/>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FR" sz="1500" b="1">
                <a:solidFill>
                  <a:srgbClr val="000000"/>
                </a:solidFill>
                <a:latin typeface="Verdana" pitchFamily="34"/>
                <a:ea typeface="Verdana" pitchFamily="34"/>
              </a:rPr>
              <a:t>Le Béton Précontraint</a:t>
            </a:r>
          </a:p>
        </p:txBody>
      </p:sp>
      <p:sp>
        <p:nvSpPr>
          <p:cNvPr id="6" name="ZoneTexte 6">
            <a:extLst>
              <a:ext uri="{FF2B5EF4-FFF2-40B4-BE49-F238E27FC236}">
                <a16:creationId xmlns:a16="http://schemas.microsoft.com/office/drawing/2014/main" id="{6DC1D9F9-F5B1-4504-9D2B-4584DE90A12A}"/>
              </a:ext>
            </a:extLst>
          </p:cNvPr>
          <p:cNvSpPr txBox="1"/>
          <p:nvPr/>
        </p:nvSpPr>
        <p:spPr>
          <a:xfrm>
            <a:off x="2951821" y="1808818"/>
            <a:ext cx="3240356" cy="484748"/>
          </a:xfrm>
          <a:prstGeom prst="rect">
            <a:avLst/>
          </a:prstGeom>
          <a:noFill/>
          <a:ln cap="flat">
            <a:noFill/>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FR" sz="1350" b="1">
                <a:solidFill>
                  <a:srgbClr val="000000"/>
                </a:solidFill>
                <a:latin typeface="Verdana" pitchFamily="34"/>
                <a:ea typeface="Verdana" pitchFamily="34"/>
              </a:rPr>
              <a:t>Pont précontraint construit par</a:t>
            </a:r>
          </a:p>
          <a:p>
            <a:pPr algn="ctr" defTabSz="685800">
              <a:defRPr sz="1800" b="0" i="0" u="none" strike="noStrike" kern="0" cap="none" spc="0" baseline="0">
                <a:solidFill>
                  <a:srgbClr val="000000"/>
                </a:solidFill>
                <a:uFillTx/>
              </a:defRPr>
            </a:pPr>
            <a:r>
              <a:rPr lang="fr-FR" sz="1350" b="1">
                <a:solidFill>
                  <a:srgbClr val="000000"/>
                </a:solidFill>
                <a:latin typeface="Verdana" pitchFamily="34"/>
                <a:ea typeface="Verdana" pitchFamily="34"/>
              </a:rPr>
              <a:t>Encorbellements successifs</a:t>
            </a:r>
          </a:p>
        </p:txBody>
      </p:sp>
    </p:spTree>
    <p:extLst>
      <p:ext uri="{BB962C8B-B14F-4D97-AF65-F5344CB8AC3E}">
        <p14:creationId xmlns:p14="http://schemas.microsoft.com/office/powerpoint/2010/main" val="3818910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5">
            <a:extLst>
              <a:ext uri="{FF2B5EF4-FFF2-40B4-BE49-F238E27FC236}">
                <a16:creationId xmlns:a16="http://schemas.microsoft.com/office/drawing/2014/main" id="{356F9770-D5DB-44E1-8BFA-E0B0A7F7A291}"/>
              </a:ext>
            </a:extLst>
          </p:cNvPr>
          <p:cNvPicPr>
            <a:picLocks noChangeAspect="1"/>
          </p:cNvPicPr>
          <p:nvPr/>
        </p:nvPicPr>
        <p:blipFill>
          <a:blip r:embed="rId2"/>
          <a:srcRect l="-1" t="-15" r="-55" b="16802"/>
          <a:stretch>
            <a:fillRect/>
          </a:stretch>
        </p:blipFill>
        <p:spPr>
          <a:xfrm>
            <a:off x="1763686" y="1484785"/>
            <a:ext cx="4698518" cy="2929826"/>
          </a:xfrm>
          <a:prstGeom prst="rect">
            <a:avLst/>
          </a:prstGeom>
          <a:noFill/>
          <a:ln cap="flat">
            <a:noFill/>
          </a:ln>
        </p:spPr>
      </p:pic>
      <p:sp>
        <p:nvSpPr>
          <p:cNvPr id="3" name="Rectangle 4">
            <a:extLst>
              <a:ext uri="{FF2B5EF4-FFF2-40B4-BE49-F238E27FC236}">
                <a16:creationId xmlns:a16="http://schemas.microsoft.com/office/drawing/2014/main" id="{E27306ED-41D9-4F40-8034-3B8B1ACF56F9}"/>
              </a:ext>
            </a:extLst>
          </p:cNvPr>
          <p:cNvSpPr/>
          <p:nvPr/>
        </p:nvSpPr>
        <p:spPr>
          <a:xfrm>
            <a:off x="4139955" y="4833154"/>
            <a:ext cx="3429000" cy="484748"/>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a:solidFill>
                  <a:srgbClr val="000000"/>
                </a:solidFill>
                <a:latin typeface="Calibri"/>
              </a:rPr>
              <a:t>Bancs en Béton précontraint Complexe d’Oran 40000 places</a:t>
            </a:r>
          </a:p>
        </p:txBody>
      </p:sp>
    </p:spTree>
    <p:extLst>
      <p:ext uri="{BB962C8B-B14F-4D97-AF65-F5344CB8AC3E}">
        <p14:creationId xmlns:p14="http://schemas.microsoft.com/office/powerpoint/2010/main" val="214207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5193A60-5B96-4D30-BDCC-4D4F30101D98}"/>
              </a:ext>
            </a:extLst>
          </p:cNvPr>
          <p:cNvSpPr/>
          <p:nvPr/>
        </p:nvSpPr>
        <p:spPr>
          <a:xfrm>
            <a:off x="217591" y="1692100"/>
            <a:ext cx="5231954" cy="3993401"/>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500" dirty="0">
                <a:solidFill>
                  <a:srgbClr val="000000"/>
                </a:solidFill>
                <a:latin typeface="Calibri"/>
              </a:rPr>
              <a:t>est une technique qui vise à améliorer la résistance du béton face à des sollicitations très élevées.</a:t>
            </a:r>
          </a:p>
          <a:p>
            <a:pPr defTabSz="685800">
              <a:defRPr sz="1800" b="0" i="0" u="none" strike="noStrike" kern="0" cap="none" spc="0" baseline="0">
                <a:solidFill>
                  <a:srgbClr val="000000"/>
                </a:solidFill>
                <a:uFillTx/>
              </a:defRPr>
            </a:pPr>
            <a:r>
              <a:rPr lang="fr-FR" sz="1500" dirty="0">
                <a:solidFill>
                  <a:srgbClr val="000000"/>
                </a:solidFill>
                <a:latin typeface="Calibri"/>
              </a:rPr>
              <a:t>- Le principe du béton précontraint consiste à installer un effort permanent dans une structure de béton, de manière à y engendrer des contraintes permanentes de compression créées par la mise en tension des câbles de précontrainte.  </a:t>
            </a:r>
          </a:p>
          <a:p>
            <a:pPr defTabSz="685800">
              <a:defRPr sz="1800" b="0" i="0" u="none" strike="noStrike" kern="0" cap="none" spc="0" baseline="0">
                <a:solidFill>
                  <a:srgbClr val="000000"/>
                </a:solidFill>
                <a:uFillTx/>
              </a:defRPr>
            </a:pPr>
            <a:r>
              <a:rPr lang="fr-FR" sz="1500" dirty="0">
                <a:solidFill>
                  <a:srgbClr val="000000"/>
                </a:solidFill>
                <a:latin typeface="Calibri"/>
              </a:rPr>
              <a:t>-Une fois l’ouvrage est mis en service, ce gain en compression va s’opposer aux contraintes de traction créées par les charges appliquées à l’ouvrage (poids propre, charge d’exploitation, etc.). Le béton, matériau qui présente une faible résistance à la traction, se trouve ainsi utilisé au mieux de ses possibilités en ne travaillant qu’en compression.</a:t>
            </a:r>
          </a:p>
          <a:p>
            <a:pPr defTabSz="685800">
              <a:defRPr sz="1800" b="0" i="0" u="none" strike="noStrike" kern="0" cap="none" spc="0" baseline="0">
                <a:solidFill>
                  <a:srgbClr val="000000"/>
                </a:solidFill>
                <a:uFillTx/>
              </a:defRPr>
            </a:pPr>
            <a:r>
              <a:rPr lang="fr-FR" sz="1500" dirty="0">
                <a:solidFill>
                  <a:srgbClr val="000000"/>
                </a:solidFill>
                <a:latin typeface="Calibri"/>
              </a:rPr>
              <a:t>- On distingue généralement une précontrainte par « </a:t>
            </a:r>
            <a:r>
              <a:rPr lang="fr-FR" sz="1500" dirty="0" err="1">
                <a:solidFill>
                  <a:srgbClr val="000000"/>
                </a:solidFill>
                <a:latin typeface="Calibri"/>
              </a:rPr>
              <a:t>prétension</a:t>
            </a:r>
            <a:r>
              <a:rPr lang="fr-FR" sz="1500" dirty="0">
                <a:solidFill>
                  <a:srgbClr val="000000"/>
                </a:solidFill>
                <a:latin typeface="Calibri"/>
              </a:rPr>
              <a:t> » et une précontrainte par « </a:t>
            </a:r>
            <a:r>
              <a:rPr lang="fr-FR" sz="1500" dirty="0" err="1">
                <a:solidFill>
                  <a:srgbClr val="000000"/>
                </a:solidFill>
                <a:latin typeface="Calibri"/>
              </a:rPr>
              <a:t>post-tension</a:t>
            </a:r>
            <a:r>
              <a:rPr lang="fr-FR" sz="1500" dirty="0">
                <a:solidFill>
                  <a:srgbClr val="000000"/>
                </a:solidFill>
                <a:latin typeface="Calibri"/>
              </a:rPr>
              <a:t> », la première définissant une tension appliquée aux armatures avant la prise complète du béton, la seconde après la prise complète de ce même béton.</a:t>
            </a:r>
          </a:p>
        </p:txBody>
      </p:sp>
      <p:pic>
        <p:nvPicPr>
          <p:cNvPr id="3" name="Image 4">
            <a:extLst>
              <a:ext uri="{FF2B5EF4-FFF2-40B4-BE49-F238E27FC236}">
                <a16:creationId xmlns:a16="http://schemas.microsoft.com/office/drawing/2014/main" id="{41537618-0696-4C73-80F2-B24D0E43C7BA}"/>
              </a:ext>
            </a:extLst>
          </p:cNvPr>
          <p:cNvPicPr>
            <a:picLocks noChangeAspect="1"/>
          </p:cNvPicPr>
          <p:nvPr/>
        </p:nvPicPr>
        <p:blipFill rotWithShape="1">
          <a:blip r:embed="rId2"/>
          <a:srcRect l="1405" r="8218" b="-2178"/>
          <a:stretch/>
        </p:blipFill>
        <p:spPr>
          <a:xfrm>
            <a:off x="5794310" y="3501008"/>
            <a:ext cx="3236654" cy="1803681"/>
          </a:xfrm>
          <a:prstGeom prst="rect">
            <a:avLst/>
          </a:prstGeom>
          <a:noFill/>
          <a:ln cap="flat">
            <a:noFill/>
          </a:ln>
        </p:spPr>
      </p:pic>
      <p:pic>
        <p:nvPicPr>
          <p:cNvPr id="4" name="Image 5">
            <a:extLst>
              <a:ext uri="{FF2B5EF4-FFF2-40B4-BE49-F238E27FC236}">
                <a16:creationId xmlns:a16="http://schemas.microsoft.com/office/drawing/2014/main" id="{31578431-216B-40A7-B0AA-488ADFADDB43}"/>
              </a:ext>
            </a:extLst>
          </p:cNvPr>
          <p:cNvPicPr>
            <a:picLocks noChangeAspect="1"/>
          </p:cNvPicPr>
          <p:nvPr/>
        </p:nvPicPr>
        <p:blipFill>
          <a:blip r:embed="rId3"/>
          <a:stretch>
            <a:fillRect/>
          </a:stretch>
        </p:blipFill>
        <p:spPr>
          <a:xfrm>
            <a:off x="5726544" y="1340768"/>
            <a:ext cx="3236654" cy="1803681"/>
          </a:xfrm>
          <a:prstGeom prst="rect">
            <a:avLst/>
          </a:prstGeom>
          <a:noFill/>
          <a:ln cap="flat">
            <a:noFill/>
          </a:ln>
        </p:spPr>
      </p:pic>
      <p:sp>
        <p:nvSpPr>
          <p:cNvPr id="5" name="Rectangle 6">
            <a:extLst>
              <a:ext uri="{FF2B5EF4-FFF2-40B4-BE49-F238E27FC236}">
                <a16:creationId xmlns:a16="http://schemas.microsoft.com/office/drawing/2014/main" id="{C3077639-FA23-432C-A259-453996A1D5CE}"/>
              </a:ext>
            </a:extLst>
          </p:cNvPr>
          <p:cNvSpPr/>
          <p:nvPr/>
        </p:nvSpPr>
        <p:spPr>
          <a:xfrm>
            <a:off x="5940152" y="5373216"/>
            <a:ext cx="3024336" cy="692497"/>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b="1" dirty="0">
                <a:solidFill>
                  <a:schemeClr val="accent5"/>
                </a:solidFill>
                <a:latin typeface="Calibri"/>
              </a:rPr>
              <a:t>Fonctionnement d’une poutre : </a:t>
            </a:r>
          </a:p>
          <a:p>
            <a:pPr defTabSz="685800">
              <a:defRPr sz="1800" b="0" i="0" u="none" strike="noStrike" kern="0" cap="none" spc="0" baseline="0">
                <a:solidFill>
                  <a:srgbClr val="000000"/>
                </a:solidFill>
                <a:uFillTx/>
              </a:defRPr>
            </a:pPr>
            <a:r>
              <a:rPr lang="fr-FR" sz="1350" b="1" dirty="0">
                <a:solidFill>
                  <a:schemeClr val="accent5"/>
                </a:solidFill>
                <a:latin typeface="Calibri"/>
              </a:rPr>
              <a:t>(a) en béton armé,</a:t>
            </a:r>
          </a:p>
          <a:p>
            <a:pPr defTabSz="685800">
              <a:defRPr sz="1800" b="0" i="0" u="none" strike="noStrike" kern="0" cap="none" spc="0" baseline="0">
                <a:solidFill>
                  <a:srgbClr val="000000"/>
                </a:solidFill>
                <a:uFillTx/>
              </a:defRPr>
            </a:pPr>
            <a:r>
              <a:rPr lang="fr-FR" sz="1350" b="1" dirty="0">
                <a:solidFill>
                  <a:schemeClr val="accent5"/>
                </a:solidFill>
                <a:latin typeface="Calibri"/>
              </a:rPr>
              <a:t> (b) en béton précontraint</a:t>
            </a:r>
          </a:p>
        </p:txBody>
      </p:sp>
      <p:sp>
        <p:nvSpPr>
          <p:cNvPr id="6" name="Rectangle 7">
            <a:extLst>
              <a:ext uri="{FF2B5EF4-FFF2-40B4-BE49-F238E27FC236}">
                <a16:creationId xmlns:a16="http://schemas.microsoft.com/office/drawing/2014/main" id="{22A970BE-56FF-4813-A92E-A3F9645BD81D}"/>
              </a:ext>
            </a:extLst>
          </p:cNvPr>
          <p:cNvSpPr/>
          <p:nvPr/>
        </p:nvSpPr>
        <p:spPr>
          <a:xfrm>
            <a:off x="1158658" y="620688"/>
            <a:ext cx="4328749" cy="623248"/>
          </a:xfrm>
          <a:prstGeom prst="rect">
            <a:avLst/>
          </a:prstGeom>
          <a:noFill/>
          <a:ln cap="flat">
            <a:noFill/>
            <a:prstDash val="solid"/>
          </a:ln>
        </p:spPr>
        <p:txBody>
          <a:bodyPr vert="horz" wrap="none" lIns="68580" tIns="34290" rIns="68580" bIns="34290" anchor="t" anchorCtr="0" compatLnSpc="1">
            <a:spAutoFit/>
          </a:bodyPr>
          <a:lstStyle/>
          <a:p>
            <a:pPr defTabSz="685800">
              <a:defRPr sz="1800" b="0" i="0" u="none" strike="noStrike" kern="0" cap="none" spc="0" baseline="0">
                <a:solidFill>
                  <a:srgbClr val="000000"/>
                </a:solidFill>
                <a:uFillTx/>
              </a:defRPr>
            </a:pPr>
            <a:r>
              <a:rPr lang="fr-FR" sz="3600" b="1" dirty="0">
                <a:solidFill>
                  <a:schemeClr val="bg2"/>
                </a:solidFill>
                <a:latin typeface="Calibri"/>
              </a:rPr>
              <a:t>Le Béton Précontraint</a:t>
            </a:r>
          </a:p>
        </p:txBody>
      </p:sp>
    </p:spTree>
    <p:extLst>
      <p:ext uri="{BB962C8B-B14F-4D97-AF65-F5344CB8AC3E}">
        <p14:creationId xmlns:p14="http://schemas.microsoft.com/office/powerpoint/2010/main" val="558356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5">
            <a:extLst>
              <a:ext uri="{FF2B5EF4-FFF2-40B4-BE49-F238E27FC236}">
                <a16:creationId xmlns:a16="http://schemas.microsoft.com/office/drawing/2014/main" id="{47790EF6-45A7-4417-B57C-90A1C1D540F3}"/>
              </a:ext>
            </a:extLst>
          </p:cNvPr>
          <p:cNvPicPr>
            <a:picLocks noChangeAspect="1"/>
          </p:cNvPicPr>
          <p:nvPr/>
        </p:nvPicPr>
        <p:blipFill>
          <a:blip r:embed="rId2"/>
          <a:stretch>
            <a:fillRect/>
          </a:stretch>
        </p:blipFill>
        <p:spPr>
          <a:xfrm>
            <a:off x="1547665" y="1484784"/>
            <a:ext cx="2771777" cy="3700460"/>
          </a:xfrm>
          <a:prstGeom prst="rect">
            <a:avLst/>
          </a:prstGeom>
          <a:noFill/>
          <a:ln cap="flat">
            <a:noFill/>
          </a:ln>
        </p:spPr>
      </p:pic>
      <p:sp>
        <p:nvSpPr>
          <p:cNvPr id="3" name="Rectangle 4">
            <a:extLst>
              <a:ext uri="{FF2B5EF4-FFF2-40B4-BE49-F238E27FC236}">
                <a16:creationId xmlns:a16="http://schemas.microsoft.com/office/drawing/2014/main" id="{434DB4E6-7FD0-4475-A3AF-494CCE74B824}"/>
              </a:ext>
            </a:extLst>
          </p:cNvPr>
          <p:cNvSpPr/>
          <p:nvPr/>
        </p:nvSpPr>
        <p:spPr>
          <a:xfrm>
            <a:off x="4788022" y="2402886"/>
            <a:ext cx="2160242" cy="692497"/>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a:solidFill>
                  <a:srgbClr val="000000"/>
                </a:solidFill>
                <a:latin typeface="Calibri"/>
              </a:rPr>
              <a:t>Structures  en Béton précontraint Rond point Senia -Oran</a:t>
            </a:r>
          </a:p>
        </p:txBody>
      </p:sp>
    </p:spTree>
    <p:extLst>
      <p:ext uri="{BB962C8B-B14F-4D97-AF65-F5344CB8AC3E}">
        <p14:creationId xmlns:p14="http://schemas.microsoft.com/office/powerpoint/2010/main" val="478576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5">
            <a:extLst>
              <a:ext uri="{FF2B5EF4-FFF2-40B4-BE49-F238E27FC236}">
                <a16:creationId xmlns:a16="http://schemas.microsoft.com/office/drawing/2014/main" id="{50B116CE-B6B4-4B47-A97B-B1D194073711}"/>
              </a:ext>
            </a:extLst>
          </p:cNvPr>
          <p:cNvPicPr>
            <a:picLocks noChangeAspect="1"/>
          </p:cNvPicPr>
          <p:nvPr/>
        </p:nvPicPr>
        <p:blipFill>
          <a:blip r:embed="rId2"/>
          <a:stretch>
            <a:fillRect/>
          </a:stretch>
        </p:blipFill>
        <p:spPr>
          <a:xfrm>
            <a:off x="1774446" y="1376771"/>
            <a:ext cx="4014790" cy="2571750"/>
          </a:xfrm>
          <a:prstGeom prst="rect">
            <a:avLst/>
          </a:prstGeom>
          <a:noFill/>
          <a:ln cap="flat">
            <a:noFill/>
          </a:ln>
        </p:spPr>
      </p:pic>
      <p:sp>
        <p:nvSpPr>
          <p:cNvPr id="3" name="Rectangle 4">
            <a:extLst>
              <a:ext uri="{FF2B5EF4-FFF2-40B4-BE49-F238E27FC236}">
                <a16:creationId xmlns:a16="http://schemas.microsoft.com/office/drawing/2014/main" id="{92C4314F-DDAB-495D-AD00-BF2F16DBDE9E}"/>
              </a:ext>
            </a:extLst>
          </p:cNvPr>
          <p:cNvSpPr/>
          <p:nvPr/>
        </p:nvSpPr>
        <p:spPr>
          <a:xfrm>
            <a:off x="4085948" y="4293094"/>
            <a:ext cx="3429000" cy="484748"/>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a:solidFill>
                  <a:srgbClr val="000000"/>
                </a:solidFill>
                <a:latin typeface="Calibri"/>
              </a:rPr>
              <a:t>Structures  en Béton précontraint Ouvrage d’art-Alger</a:t>
            </a:r>
          </a:p>
        </p:txBody>
      </p:sp>
    </p:spTree>
    <p:extLst>
      <p:ext uri="{BB962C8B-B14F-4D97-AF65-F5344CB8AC3E}">
        <p14:creationId xmlns:p14="http://schemas.microsoft.com/office/powerpoint/2010/main" val="37866884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5">
            <a:extLst>
              <a:ext uri="{FF2B5EF4-FFF2-40B4-BE49-F238E27FC236}">
                <a16:creationId xmlns:a16="http://schemas.microsoft.com/office/drawing/2014/main" id="{B1B8AB41-1C24-4603-B15D-61EA8DCDC54F}"/>
              </a:ext>
            </a:extLst>
          </p:cNvPr>
          <p:cNvPicPr>
            <a:picLocks noChangeAspect="1"/>
          </p:cNvPicPr>
          <p:nvPr/>
        </p:nvPicPr>
        <p:blipFill>
          <a:blip r:embed="rId2"/>
          <a:stretch>
            <a:fillRect/>
          </a:stretch>
        </p:blipFill>
        <p:spPr>
          <a:xfrm>
            <a:off x="1763685" y="1430778"/>
            <a:ext cx="4429122" cy="2314574"/>
          </a:xfrm>
          <a:prstGeom prst="rect">
            <a:avLst/>
          </a:prstGeom>
          <a:noFill/>
          <a:ln cap="flat">
            <a:noFill/>
          </a:ln>
        </p:spPr>
      </p:pic>
      <p:sp>
        <p:nvSpPr>
          <p:cNvPr id="3" name="Rectangle 4">
            <a:extLst>
              <a:ext uri="{FF2B5EF4-FFF2-40B4-BE49-F238E27FC236}">
                <a16:creationId xmlns:a16="http://schemas.microsoft.com/office/drawing/2014/main" id="{1DB6AC1C-E50B-4E1F-A52F-5989285FA335}"/>
              </a:ext>
            </a:extLst>
          </p:cNvPr>
          <p:cNvSpPr/>
          <p:nvPr/>
        </p:nvSpPr>
        <p:spPr>
          <a:xfrm>
            <a:off x="3761908" y="4293094"/>
            <a:ext cx="3429000" cy="484748"/>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a:solidFill>
                  <a:srgbClr val="000000"/>
                </a:solidFill>
                <a:latin typeface="Calibri"/>
              </a:rPr>
              <a:t>Structures  en Béton précontraint Ouvrage En Europe</a:t>
            </a:r>
          </a:p>
        </p:txBody>
      </p:sp>
    </p:spTree>
    <p:extLst>
      <p:ext uri="{BB962C8B-B14F-4D97-AF65-F5344CB8AC3E}">
        <p14:creationId xmlns:p14="http://schemas.microsoft.com/office/powerpoint/2010/main" val="2280668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5">
            <a:extLst>
              <a:ext uri="{FF2B5EF4-FFF2-40B4-BE49-F238E27FC236}">
                <a16:creationId xmlns:a16="http://schemas.microsoft.com/office/drawing/2014/main" id="{982708CB-94F0-439D-86E5-8068A7EF2EBB}"/>
              </a:ext>
            </a:extLst>
          </p:cNvPr>
          <p:cNvPicPr>
            <a:picLocks noChangeAspect="1"/>
          </p:cNvPicPr>
          <p:nvPr/>
        </p:nvPicPr>
        <p:blipFill>
          <a:blip r:embed="rId2"/>
          <a:stretch>
            <a:fillRect/>
          </a:stretch>
        </p:blipFill>
        <p:spPr>
          <a:xfrm>
            <a:off x="3923928" y="2240865"/>
            <a:ext cx="1600197" cy="1600197"/>
          </a:xfrm>
          <a:prstGeom prst="rect">
            <a:avLst/>
          </a:prstGeom>
          <a:noFill/>
          <a:ln cap="flat">
            <a:noFill/>
          </a:ln>
        </p:spPr>
      </p:pic>
      <p:pic>
        <p:nvPicPr>
          <p:cNvPr id="3" name="Image 4">
            <a:extLst>
              <a:ext uri="{FF2B5EF4-FFF2-40B4-BE49-F238E27FC236}">
                <a16:creationId xmlns:a16="http://schemas.microsoft.com/office/drawing/2014/main" id="{E2048501-211C-428C-A8D9-A299604CE0E5}"/>
              </a:ext>
            </a:extLst>
          </p:cNvPr>
          <p:cNvPicPr>
            <a:picLocks noChangeAspect="1"/>
          </p:cNvPicPr>
          <p:nvPr/>
        </p:nvPicPr>
        <p:blipFill>
          <a:blip r:embed="rId3"/>
          <a:stretch>
            <a:fillRect/>
          </a:stretch>
        </p:blipFill>
        <p:spPr>
          <a:xfrm>
            <a:off x="6287222" y="1556224"/>
            <a:ext cx="1071563" cy="2393153"/>
          </a:xfrm>
          <a:prstGeom prst="rect">
            <a:avLst/>
          </a:prstGeom>
          <a:noFill/>
          <a:ln cap="flat">
            <a:noFill/>
          </a:ln>
        </p:spPr>
      </p:pic>
      <p:pic>
        <p:nvPicPr>
          <p:cNvPr id="4" name="Image 5">
            <a:extLst>
              <a:ext uri="{FF2B5EF4-FFF2-40B4-BE49-F238E27FC236}">
                <a16:creationId xmlns:a16="http://schemas.microsoft.com/office/drawing/2014/main" id="{46DCCB51-73A4-483E-9193-C7A1596E0596}"/>
              </a:ext>
            </a:extLst>
          </p:cNvPr>
          <p:cNvPicPr>
            <a:picLocks noChangeAspect="1"/>
          </p:cNvPicPr>
          <p:nvPr/>
        </p:nvPicPr>
        <p:blipFill>
          <a:blip r:embed="rId4"/>
          <a:stretch>
            <a:fillRect/>
          </a:stretch>
        </p:blipFill>
        <p:spPr>
          <a:xfrm>
            <a:off x="1534165" y="2563492"/>
            <a:ext cx="1850234" cy="1385885"/>
          </a:xfrm>
          <a:prstGeom prst="rect">
            <a:avLst/>
          </a:prstGeom>
          <a:noFill/>
          <a:ln cap="flat">
            <a:noFill/>
          </a:ln>
        </p:spPr>
      </p:pic>
      <p:sp>
        <p:nvSpPr>
          <p:cNvPr id="5" name="Rectangle 7">
            <a:extLst>
              <a:ext uri="{FF2B5EF4-FFF2-40B4-BE49-F238E27FC236}">
                <a16:creationId xmlns:a16="http://schemas.microsoft.com/office/drawing/2014/main" id="{84A5CB98-95AF-4606-AF08-E691F3C35C64}"/>
              </a:ext>
            </a:extLst>
          </p:cNvPr>
          <p:cNvSpPr/>
          <p:nvPr/>
        </p:nvSpPr>
        <p:spPr>
          <a:xfrm>
            <a:off x="6294362" y="4077074"/>
            <a:ext cx="1301099" cy="900246"/>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350">
                <a:solidFill>
                  <a:srgbClr val="000000"/>
                </a:solidFill>
                <a:latin typeface="Calibri"/>
              </a:rPr>
              <a:t>Mur en dalle préfabriqué en Béton précontraint</a:t>
            </a:r>
          </a:p>
        </p:txBody>
      </p:sp>
      <p:sp>
        <p:nvSpPr>
          <p:cNvPr id="6" name="Rectangle 8">
            <a:extLst>
              <a:ext uri="{FF2B5EF4-FFF2-40B4-BE49-F238E27FC236}">
                <a16:creationId xmlns:a16="http://schemas.microsoft.com/office/drawing/2014/main" id="{5EECEC1F-147C-4C92-8162-21A7FC3FA35E}"/>
              </a:ext>
            </a:extLst>
          </p:cNvPr>
          <p:cNvSpPr/>
          <p:nvPr/>
        </p:nvSpPr>
        <p:spPr>
          <a:xfrm>
            <a:off x="4085948" y="4077074"/>
            <a:ext cx="1512168" cy="484748"/>
          </a:xfrm>
          <a:prstGeom prst="rect">
            <a:avLst/>
          </a:prstGeom>
          <a:noFill/>
          <a:ln cap="flat">
            <a:noFill/>
            <a:prstDash val="solid"/>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FR" sz="1350">
                <a:solidFill>
                  <a:srgbClr val="000000"/>
                </a:solidFill>
                <a:latin typeface="Calibri"/>
              </a:rPr>
              <a:t>dalle prévéolé en Béton précontraint</a:t>
            </a:r>
          </a:p>
        </p:txBody>
      </p:sp>
      <p:sp>
        <p:nvSpPr>
          <p:cNvPr id="7" name="Rectangle 9">
            <a:extLst>
              <a:ext uri="{FF2B5EF4-FFF2-40B4-BE49-F238E27FC236}">
                <a16:creationId xmlns:a16="http://schemas.microsoft.com/office/drawing/2014/main" id="{A0C15948-EEAA-435D-B25C-BC3BCDD5EE6F}"/>
              </a:ext>
            </a:extLst>
          </p:cNvPr>
          <p:cNvSpPr/>
          <p:nvPr/>
        </p:nvSpPr>
        <p:spPr>
          <a:xfrm>
            <a:off x="1642710" y="4180948"/>
            <a:ext cx="1633143" cy="692497"/>
          </a:xfrm>
          <a:prstGeom prst="rect">
            <a:avLst/>
          </a:prstGeom>
          <a:noFill/>
          <a:ln cap="flat">
            <a:noFill/>
            <a:prstDash val="solid"/>
          </a:ln>
        </p:spPr>
        <p:txBody>
          <a:bodyPr vert="horz" wrap="squar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FR" sz="1350" dirty="0">
                <a:solidFill>
                  <a:srgbClr val="000000"/>
                </a:solidFill>
                <a:latin typeface="Calibri"/>
              </a:rPr>
              <a:t>Façonnage des poutres en Béton précontraint</a:t>
            </a:r>
          </a:p>
        </p:txBody>
      </p:sp>
    </p:spTree>
    <p:extLst>
      <p:ext uri="{BB962C8B-B14F-4D97-AF65-F5344CB8AC3E}">
        <p14:creationId xmlns:p14="http://schemas.microsoft.com/office/powerpoint/2010/main" val="4097139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2230C-7737-4DB5-A1C1-FC375CF24B59}"/>
              </a:ext>
            </a:extLst>
          </p:cNvPr>
          <p:cNvSpPr txBox="1">
            <a:spLocks noGrp="1"/>
          </p:cNvSpPr>
          <p:nvPr>
            <p:ph type="title"/>
          </p:nvPr>
        </p:nvSpPr>
        <p:spPr>
          <a:xfrm>
            <a:off x="279916" y="1072201"/>
            <a:ext cx="8086844" cy="1088069"/>
          </a:xfrm>
        </p:spPr>
        <p:txBody>
          <a:bodyPr>
            <a:normAutofit fontScale="90000"/>
          </a:bodyPr>
          <a:lstStyle/>
          <a:p>
            <a:pPr lvl="0"/>
            <a:r>
              <a:rPr lang="fr-FR">
                <a:solidFill>
                  <a:srgbClr val="1C1E21"/>
                </a:solidFill>
                <a:latin typeface="inherit"/>
              </a:rPr>
              <a:t>Plancher à poutres et prédalles : illustrations</a:t>
            </a:r>
            <a:endParaRPr lang="fr-FR"/>
          </a:p>
        </p:txBody>
      </p:sp>
      <p:pic>
        <p:nvPicPr>
          <p:cNvPr id="3" name="Content Placeholder 4">
            <a:extLst>
              <a:ext uri="{FF2B5EF4-FFF2-40B4-BE49-F238E27FC236}">
                <a16:creationId xmlns:a16="http://schemas.microsoft.com/office/drawing/2014/main" id="{72B07811-5181-4D8E-9D5B-97882B4E11DD}"/>
              </a:ext>
            </a:extLst>
          </p:cNvPr>
          <p:cNvPicPr>
            <a:picLocks noGrp="1" noChangeAspect="1"/>
          </p:cNvPicPr>
          <p:nvPr>
            <p:ph idx="1"/>
          </p:nvPr>
        </p:nvPicPr>
        <p:blipFill>
          <a:blip r:embed="rId2"/>
          <a:stretch>
            <a:fillRect/>
          </a:stretch>
        </p:blipFill>
        <p:spPr>
          <a:xfrm>
            <a:off x="1652215" y="2368808"/>
            <a:ext cx="5885282" cy="3261075"/>
          </a:xfrm>
        </p:spPr>
      </p:pic>
    </p:spTree>
    <p:extLst>
      <p:ext uri="{BB962C8B-B14F-4D97-AF65-F5344CB8AC3E}">
        <p14:creationId xmlns:p14="http://schemas.microsoft.com/office/powerpoint/2010/main" val="13082912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4512-D1A6-4B0D-BFAA-DC859A687475}"/>
              </a:ext>
            </a:extLst>
          </p:cNvPr>
          <p:cNvSpPr txBox="1">
            <a:spLocks noGrp="1"/>
          </p:cNvSpPr>
          <p:nvPr>
            <p:ph type="title"/>
          </p:nvPr>
        </p:nvSpPr>
        <p:spPr>
          <a:xfrm>
            <a:off x="471062" y="1151369"/>
            <a:ext cx="8201873" cy="1088069"/>
          </a:xfrm>
        </p:spPr>
        <p:txBody>
          <a:bodyPr>
            <a:normAutofit fontScale="90000"/>
          </a:bodyPr>
          <a:lstStyle/>
          <a:p>
            <a:pPr lvl="0"/>
            <a:r>
              <a:rPr lang="fr-FR">
                <a:solidFill>
                  <a:srgbClr val="1C1E21"/>
                </a:solidFill>
                <a:latin typeface="inherit"/>
              </a:rPr>
              <a:t>Plancher à poutres et prédalles : illustrations</a:t>
            </a:r>
            <a:endParaRPr lang="fr-FR"/>
          </a:p>
        </p:txBody>
      </p:sp>
      <p:pic>
        <p:nvPicPr>
          <p:cNvPr id="3" name="Content Placeholder 4">
            <a:extLst>
              <a:ext uri="{FF2B5EF4-FFF2-40B4-BE49-F238E27FC236}">
                <a16:creationId xmlns:a16="http://schemas.microsoft.com/office/drawing/2014/main" id="{C3C7518E-AC15-49C7-A303-09811AD6E222}"/>
              </a:ext>
            </a:extLst>
          </p:cNvPr>
          <p:cNvPicPr>
            <a:picLocks noGrp="1" noChangeAspect="1"/>
          </p:cNvPicPr>
          <p:nvPr>
            <p:ph idx="1"/>
          </p:nvPr>
        </p:nvPicPr>
        <p:blipFill>
          <a:blip r:embed="rId2"/>
          <a:stretch>
            <a:fillRect/>
          </a:stretch>
        </p:blipFill>
        <p:spPr>
          <a:xfrm>
            <a:off x="1330315" y="2330993"/>
            <a:ext cx="6529097" cy="3234246"/>
          </a:xfrm>
        </p:spPr>
      </p:pic>
      <p:sp>
        <p:nvSpPr>
          <p:cNvPr id="4" name="Rectangle 5">
            <a:extLst>
              <a:ext uri="{FF2B5EF4-FFF2-40B4-BE49-F238E27FC236}">
                <a16:creationId xmlns:a16="http://schemas.microsoft.com/office/drawing/2014/main" id="{BD49C420-B578-47E8-A313-6D2924A91122}"/>
              </a:ext>
            </a:extLst>
          </p:cNvPr>
          <p:cNvSpPr/>
          <p:nvPr/>
        </p:nvSpPr>
        <p:spPr>
          <a:xfrm>
            <a:off x="586548" y="3705885"/>
            <a:ext cx="744436" cy="300082"/>
          </a:xfrm>
          <a:prstGeom prst="rect">
            <a:avLst/>
          </a:prstGeom>
          <a:noFill/>
          <a:ln cap="flat">
            <a:noFill/>
            <a:prstDash val="solid"/>
          </a:ln>
        </p:spPr>
        <p:txBody>
          <a:bodyPr vert="horz" wrap="non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FR" sz="1500">
                <a:solidFill>
                  <a:srgbClr val="1C1E21"/>
                </a:solidFill>
                <a:latin typeface="inherit"/>
              </a:rPr>
              <a:t>poutres</a:t>
            </a:r>
            <a:endParaRPr lang="en-US" sz="1500">
              <a:solidFill>
                <a:srgbClr val="000000"/>
              </a:solidFill>
              <a:effectLst>
                <a:outerShdw dist="19048" dir="2700000">
                  <a:srgbClr val="000000"/>
                </a:outerShdw>
              </a:effectLst>
              <a:latin typeface="Calibri"/>
            </a:endParaRPr>
          </a:p>
        </p:txBody>
      </p:sp>
      <p:sp>
        <p:nvSpPr>
          <p:cNvPr id="5" name="Rectangle 6">
            <a:extLst>
              <a:ext uri="{FF2B5EF4-FFF2-40B4-BE49-F238E27FC236}">
                <a16:creationId xmlns:a16="http://schemas.microsoft.com/office/drawing/2014/main" id="{BC321EA6-2F0C-4B37-935B-B1BE93954283}"/>
              </a:ext>
            </a:extLst>
          </p:cNvPr>
          <p:cNvSpPr/>
          <p:nvPr/>
        </p:nvSpPr>
        <p:spPr>
          <a:xfrm>
            <a:off x="346164" y="3235961"/>
            <a:ext cx="999313" cy="346249"/>
          </a:xfrm>
          <a:prstGeom prst="rect">
            <a:avLst/>
          </a:prstGeom>
          <a:noFill/>
          <a:ln cap="flat">
            <a:noFill/>
            <a:prstDash val="solid"/>
          </a:ln>
        </p:spPr>
        <p:txBody>
          <a:bodyPr vert="horz" wrap="none" lIns="68580" tIns="34290" rIns="68580" bIns="34290" anchor="t" anchorCtr="1" compatLnSpc="1">
            <a:spAutoFit/>
          </a:bodyPr>
          <a:lstStyle/>
          <a:p>
            <a:pPr algn="ctr" defTabSz="685800">
              <a:defRPr sz="1800" b="0" i="0" u="none" strike="noStrike" kern="0" cap="none" spc="0" baseline="0">
                <a:solidFill>
                  <a:srgbClr val="000000"/>
                </a:solidFill>
                <a:uFillTx/>
              </a:defRPr>
            </a:pPr>
            <a:r>
              <a:rPr lang="fr-FR">
                <a:solidFill>
                  <a:srgbClr val="1C1E21"/>
                </a:solidFill>
                <a:latin typeface="inherit"/>
              </a:rPr>
              <a:t>prédalles</a:t>
            </a:r>
            <a:endParaRPr lang="en-US">
              <a:solidFill>
                <a:srgbClr val="000000"/>
              </a:solidFill>
              <a:effectLst>
                <a:outerShdw dist="19048" dir="2700000">
                  <a:srgbClr val="000000"/>
                </a:outerShdw>
              </a:effectLst>
              <a:latin typeface="Calibri"/>
            </a:endParaRPr>
          </a:p>
        </p:txBody>
      </p:sp>
    </p:spTree>
    <p:extLst>
      <p:ext uri="{BB962C8B-B14F-4D97-AF65-F5344CB8AC3E}">
        <p14:creationId xmlns:p14="http://schemas.microsoft.com/office/powerpoint/2010/main" val="25623274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15A80-160A-4D01-AFB8-7943F3FF920A}"/>
              </a:ext>
            </a:extLst>
          </p:cNvPr>
          <p:cNvSpPr txBox="1">
            <a:spLocks noGrp="1"/>
          </p:cNvSpPr>
          <p:nvPr>
            <p:ph type="title"/>
          </p:nvPr>
        </p:nvSpPr>
        <p:spPr>
          <a:xfrm>
            <a:off x="662455" y="4231263"/>
            <a:ext cx="7543800" cy="1088069"/>
          </a:xfrm>
        </p:spPr>
        <p:txBody>
          <a:bodyPr/>
          <a:lstStyle/>
          <a:p>
            <a:pPr lvl="0"/>
            <a:r>
              <a:rPr lang="fr-FR" sz="900" dirty="0">
                <a:solidFill>
                  <a:srgbClr val="282828"/>
                </a:solidFill>
                <a:latin typeface="Roboto" pitchFamily="2"/>
              </a:rPr>
              <a:t>exemple de planchers alvéolaires précontraint</a:t>
            </a:r>
            <a:endParaRPr lang="fr-FR" sz="900" dirty="0"/>
          </a:p>
        </p:txBody>
      </p:sp>
      <p:pic>
        <p:nvPicPr>
          <p:cNvPr id="3" name="Picture 4">
            <a:extLst>
              <a:ext uri="{FF2B5EF4-FFF2-40B4-BE49-F238E27FC236}">
                <a16:creationId xmlns:a16="http://schemas.microsoft.com/office/drawing/2014/main" id="{D2BF30FF-4255-40A8-BBA2-D97500359BA4}"/>
              </a:ext>
            </a:extLst>
          </p:cNvPr>
          <p:cNvPicPr>
            <a:picLocks noChangeAspect="1"/>
          </p:cNvPicPr>
          <p:nvPr/>
        </p:nvPicPr>
        <p:blipFill>
          <a:blip r:embed="rId2"/>
          <a:stretch>
            <a:fillRect/>
          </a:stretch>
        </p:blipFill>
        <p:spPr>
          <a:xfrm>
            <a:off x="216885" y="1360655"/>
            <a:ext cx="8710222" cy="3207205"/>
          </a:xfrm>
          <a:prstGeom prst="rect">
            <a:avLst/>
          </a:prstGeom>
          <a:noFill/>
          <a:ln cap="flat">
            <a:noFill/>
          </a:ln>
        </p:spPr>
      </p:pic>
    </p:spTree>
    <p:extLst>
      <p:ext uri="{BB962C8B-B14F-4D97-AF65-F5344CB8AC3E}">
        <p14:creationId xmlns:p14="http://schemas.microsoft.com/office/powerpoint/2010/main" val="3400212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a:extLst>
              <a:ext uri="{FF2B5EF4-FFF2-40B4-BE49-F238E27FC236}">
                <a16:creationId xmlns:a16="http://schemas.microsoft.com/office/drawing/2014/main" id="{8EAB4AB6-EC4D-48F3-95CE-89E1FDA73933}"/>
              </a:ext>
            </a:extLst>
          </p:cNvPr>
          <p:cNvPicPr>
            <a:picLocks noGrp="1" noChangeAspect="1"/>
          </p:cNvPicPr>
          <p:nvPr>
            <p:ph idx="1"/>
          </p:nvPr>
        </p:nvPicPr>
        <p:blipFill>
          <a:blip r:embed="rId2"/>
          <a:stretch>
            <a:fillRect/>
          </a:stretch>
        </p:blipFill>
        <p:spPr>
          <a:xfrm>
            <a:off x="676075" y="1229331"/>
            <a:ext cx="7791854" cy="3747848"/>
          </a:xfrm>
        </p:spPr>
      </p:pic>
      <p:sp>
        <p:nvSpPr>
          <p:cNvPr id="3" name="TextBox 7">
            <a:extLst>
              <a:ext uri="{FF2B5EF4-FFF2-40B4-BE49-F238E27FC236}">
                <a16:creationId xmlns:a16="http://schemas.microsoft.com/office/drawing/2014/main" id="{C2ACCCEE-2CD7-4951-9B94-9AF8B9ADF425}"/>
              </a:ext>
            </a:extLst>
          </p:cNvPr>
          <p:cNvSpPr txBox="1"/>
          <p:nvPr/>
        </p:nvSpPr>
        <p:spPr>
          <a:xfrm>
            <a:off x="676075" y="5118263"/>
            <a:ext cx="7013642" cy="392415"/>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050" dirty="0">
                <a:solidFill>
                  <a:srgbClr val="282828"/>
                </a:solidFill>
                <a:latin typeface="Roboto" pitchFamily="2"/>
              </a:rPr>
              <a:t>exécution des planchers par une machine à coffrage glissant (extrusion) et vue des ancrages de torons aux extrémités du banc.</a:t>
            </a:r>
            <a:endParaRPr lang="fr-FR" sz="1050" dirty="0">
              <a:solidFill>
                <a:srgbClr val="000000"/>
              </a:solidFill>
              <a:latin typeface="Franklin Gothic Book"/>
            </a:endParaRPr>
          </a:p>
        </p:txBody>
      </p:sp>
    </p:spTree>
    <p:extLst>
      <p:ext uri="{BB962C8B-B14F-4D97-AF65-F5344CB8AC3E}">
        <p14:creationId xmlns:p14="http://schemas.microsoft.com/office/powerpoint/2010/main" val="8288981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40AA94AF-D8DC-4A37-B2C5-C1FF840A3884}"/>
              </a:ext>
            </a:extLst>
          </p:cNvPr>
          <p:cNvSpPr txBox="1"/>
          <p:nvPr/>
        </p:nvSpPr>
        <p:spPr>
          <a:xfrm>
            <a:off x="459413" y="1988256"/>
            <a:ext cx="4570781" cy="2331407"/>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500" dirty="0">
                <a:solidFill>
                  <a:srgbClr val="323232"/>
                </a:solidFill>
                <a:latin typeface="Roboto" pitchFamily="2"/>
              </a:rPr>
              <a:t>Certains ouvrages à la mer doivent garder leur </a:t>
            </a:r>
            <a:r>
              <a:rPr lang="fr-FR" sz="1500" dirty="0">
                <a:solidFill>
                  <a:srgbClr val="4F94E1"/>
                </a:solidFill>
                <a:latin typeface="Roboto" pitchFamily="2"/>
                <a:hlinkClick r:id="rId2" tooltip="Étanchéité"/>
              </a:rPr>
              <a:t>étanchéité</a:t>
            </a:r>
            <a:r>
              <a:rPr lang="fr-FR" sz="1500" dirty="0">
                <a:solidFill>
                  <a:srgbClr val="323232"/>
                </a:solidFill>
                <a:latin typeface="Roboto" pitchFamily="2"/>
              </a:rPr>
              <a:t>. La </a:t>
            </a:r>
            <a:r>
              <a:rPr lang="fr-FR" sz="1500" dirty="0">
                <a:solidFill>
                  <a:srgbClr val="4F94E1"/>
                </a:solidFill>
                <a:latin typeface="Roboto" pitchFamily="2"/>
                <a:hlinkClick r:id="rId3" tooltip="Digue"/>
              </a:rPr>
              <a:t>digue</a:t>
            </a:r>
            <a:r>
              <a:rPr lang="fr-FR" sz="1500" dirty="0">
                <a:solidFill>
                  <a:srgbClr val="323232"/>
                </a:solidFill>
                <a:latin typeface="Roboto" pitchFamily="2"/>
              </a:rPr>
              <a:t> flottante de Monaco (Figure 01) est un ouvrage de 350 m de longueur, construit en béton de haute performance et précontraint dans les 3 directions. Cette </a:t>
            </a:r>
            <a:r>
              <a:rPr lang="fr-FR" sz="1500" dirty="0">
                <a:solidFill>
                  <a:srgbClr val="4F94E1"/>
                </a:solidFill>
                <a:latin typeface="Roboto" pitchFamily="2"/>
                <a:hlinkClick r:id="rId4"/>
              </a:rPr>
              <a:t>précontrainte</a:t>
            </a:r>
            <a:r>
              <a:rPr lang="fr-FR" sz="1500" dirty="0">
                <a:solidFill>
                  <a:srgbClr val="323232"/>
                </a:solidFill>
                <a:latin typeface="Roboto" pitchFamily="2"/>
              </a:rPr>
              <a:t> est nécessaire au maintien de l’étanchéité car elle permet d’éviter les fissures d’origine mécanique. </a:t>
            </a:r>
          </a:p>
          <a:p>
            <a:pPr defTabSz="685800">
              <a:defRPr sz="1800" b="0" i="0" u="none" strike="noStrike" kern="0" cap="none" spc="0" baseline="0">
                <a:solidFill>
                  <a:srgbClr val="000000"/>
                </a:solidFill>
                <a:uFillTx/>
              </a:defRPr>
            </a:pPr>
            <a:br>
              <a:rPr lang="fr-FR" sz="1350" dirty="0">
                <a:solidFill>
                  <a:srgbClr val="000000"/>
                </a:solidFill>
                <a:latin typeface="Franklin Gothic Book"/>
              </a:rPr>
            </a:br>
            <a:endParaRPr lang="fr-FR" sz="1350" dirty="0">
              <a:solidFill>
                <a:srgbClr val="000000"/>
              </a:solidFill>
              <a:latin typeface="Franklin Gothic Book"/>
            </a:endParaRPr>
          </a:p>
        </p:txBody>
      </p:sp>
      <p:pic>
        <p:nvPicPr>
          <p:cNvPr id="3" name="Picture 4">
            <a:extLst>
              <a:ext uri="{FF2B5EF4-FFF2-40B4-BE49-F238E27FC236}">
                <a16:creationId xmlns:a16="http://schemas.microsoft.com/office/drawing/2014/main" id="{9A6FB678-461A-492D-8544-54C33B933C3E}"/>
              </a:ext>
            </a:extLst>
          </p:cNvPr>
          <p:cNvPicPr>
            <a:picLocks noChangeAspect="1"/>
          </p:cNvPicPr>
          <p:nvPr/>
        </p:nvPicPr>
        <p:blipFill>
          <a:blip r:embed="rId5"/>
          <a:stretch>
            <a:fillRect/>
          </a:stretch>
        </p:blipFill>
        <p:spPr>
          <a:xfrm>
            <a:off x="5316775" y="1054767"/>
            <a:ext cx="3641186" cy="4160851"/>
          </a:xfrm>
          <a:prstGeom prst="rect">
            <a:avLst/>
          </a:prstGeom>
          <a:noFill/>
          <a:ln cap="flat">
            <a:noFill/>
          </a:ln>
        </p:spPr>
      </p:pic>
      <p:sp>
        <p:nvSpPr>
          <p:cNvPr id="4" name="TextBox 6">
            <a:extLst>
              <a:ext uri="{FF2B5EF4-FFF2-40B4-BE49-F238E27FC236}">
                <a16:creationId xmlns:a16="http://schemas.microsoft.com/office/drawing/2014/main" id="{44F0EC91-B961-4E92-AD5C-35A71ABE9D86}"/>
              </a:ext>
            </a:extLst>
          </p:cNvPr>
          <p:cNvSpPr txBox="1"/>
          <p:nvPr/>
        </p:nvSpPr>
        <p:spPr>
          <a:xfrm>
            <a:off x="5196396" y="5215618"/>
            <a:ext cx="3837970" cy="392415"/>
          </a:xfrm>
          <a:prstGeom prst="rect">
            <a:avLst/>
          </a:prstGeom>
          <a:noFill/>
          <a:ln cap="flat">
            <a:noFill/>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fr-FR" sz="1050" dirty="0">
                <a:solidFill>
                  <a:srgbClr val="323232"/>
                </a:solidFill>
                <a:latin typeface="Roboto" pitchFamily="2"/>
              </a:rPr>
              <a:t>Figure 01 </a:t>
            </a:r>
            <a:r>
              <a:rPr lang="fr-FR" sz="1050" dirty="0">
                <a:solidFill>
                  <a:srgbClr val="282828"/>
                </a:solidFill>
                <a:latin typeface="Roboto" pitchFamily="2"/>
              </a:rPr>
              <a:t>Digue flottante de Monaco sur le site de construction d’</a:t>
            </a:r>
            <a:r>
              <a:rPr lang="fr-FR" sz="1050" dirty="0" err="1">
                <a:solidFill>
                  <a:srgbClr val="282828"/>
                </a:solidFill>
                <a:latin typeface="Roboto" pitchFamily="2"/>
              </a:rPr>
              <a:t>Algeciras</a:t>
            </a:r>
            <a:r>
              <a:rPr lang="fr-FR" sz="1050" dirty="0">
                <a:solidFill>
                  <a:srgbClr val="282828"/>
                </a:solidFill>
                <a:latin typeface="Roboto" pitchFamily="2"/>
              </a:rPr>
              <a:t> (Espagne)</a:t>
            </a:r>
            <a:endParaRPr lang="fr-FR" sz="1050" dirty="0">
              <a:solidFill>
                <a:srgbClr val="000000"/>
              </a:solidFill>
              <a:latin typeface="Franklin Gothic Book"/>
            </a:endParaRPr>
          </a:p>
        </p:txBody>
      </p:sp>
    </p:spTree>
    <p:extLst>
      <p:ext uri="{BB962C8B-B14F-4D97-AF65-F5344CB8AC3E}">
        <p14:creationId xmlns:p14="http://schemas.microsoft.com/office/powerpoint/2010/main" val="26910134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634A752-47B6-4932-90A4-4FB27DB51DD2}"/>
              </a:ext>
            </a:extLst>
          </p:cNvPr>
          <p:cNvSpPr>
            <a:spLocks noGrp="1"/>
          </p:cNvSpPr>
          <p:nvPr>
            <p:ph type="title"/>
          </p:nvPr>
        </p:nvSpPr>
        <p:spPr>
          <a:xfrm>
            <a:off x="489596" y="918014"/>
            <a:ext cx="2638176" cy="1752687"/>
          </a:xfrm>
        </p:spPr>
        <p:txBody>
          <a:bodyPr>
            <a:normAutofit fontScale="90000"/>
          </a:bodyPr>
          <a:lstStyle/>
          <a:p>
            <a:pPr algn="ctr"/>
            <a:r>
              <a:rPr lang="fr-FR" sz="2325" dirty="0"/>
              <a:t>Example de constriction </a:t>
            </a:r>
            <a:br>
              <a:rPr lang="fr-FR" sz="2325" dirty="0"/>
            </a:br>
            <a:r>
              <a:rPr lang="fr-FR" sz="2325" dirty="0"/>
              <a:t>en béton précontraint </a:t>
            </a:r>
            <a:br>
              <a:rPr lang="fr-FR" dirty="0"/>
            </a:br>
            <a:endParaRPr lang="fr-FR" dirty="0"/>
          </a:p>
        </p:txBody>
      </p:sp>
      <p:pic>
        <p:nvPicPr>
          <p:cNvPr id="13" name="Content Placeholder 12">
            <a:extLst>
              <a:ext uri="{FF2B5EF4-FFF2-40B4-BE49-F238E27FC236}">
                <a16:creationId xmlns:a16="http://schemas.microsoft.com/office/drawing/2014/main" id="{C349DAC4-B5BC-445F-8A88-F391160F28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4015" y="908720"/>
            <a:ext cx="5666983" cy="5143499"/>
          </a:xfrm>
        </p:spPr>
      </p:pic>
      <p:graphicFrame>
        <p:nvGraphicFramePr>
          <p:cNvPr id="14" name="Table 13">
            <a:extLst>
              <a:ext uri="{FF2B5EF4-FFF2-40B4-BE49-F238E27FC236}">
                <a16:creationId xmlns:a16="http://schemas.microsoft.com/office/drawing/2014/main" id="{C603CE39-455C-4CCE-8487-6757C5CB167C}"/>
              </a:ext>
            </a:extLst>
          </p:cNvPr>
          <p:cNvGraphicFramePr>
            <a:graphicFrameLocks noGrp="1"/>
          </p:cNvGraphicFramePr>
          <p:nvPr>
            <p:extLst/>
          </p:nvPr>
        </p:nvGraphicFramePr>
        <p:xfrm>
          <a:off x="251928" y="2284088"/>
          <a:ext cx="2987422" cy="2695682"/>
        </p:xfrm>
        <a:graphic>
          <a:graphicData uri="http://schemas.openxmlformats.org/drawingml/2006/table">
            <a:tbl>
              <a:tblPr>
                <a:tableStyleId>{0505E3EF-67EA-436B-97B2-0124C06EBD24}</a:tableStyleId>
              </a:tblPr>
              <a:tblGrid>
                <a:gridCol w="1493711">
                  <a:extLst>
                    <a:ext uri="{9D8B030D-6E8A-4147-A177-3AD203B41FA5}">
                      <a16:colId xmlns:a16="http://schemas.microsoft.com/office/drawing/2014/main" val="2781586260"/>
                    </a:ext>
                  </a:extLst>
                </a:gridCol>
                <a:gridCol w="1493711">
                  <a:extLst>
                    <a:ext uri="{9D8B030D-6E8A-4147-A177-3AD203B41FA5}">
                      <a16:colId xmlns:a16="http://schemas.microsoft.com/office/drawing/2014/main" val="3372670576"/>
                    </a:ext>
                  </a:extLst>
                </a:gridCol>
              </a:tblGrid>
              <a:tr h="241643">
                <a:tc gridSpan="2">
                  <a:txBody>
                    <a:bodyPr/>
                    <a:lstStyle/>
                    <a:p>
                      <a:r>
                        <a:rPr lang="fr-FR" sz="1200" dirty="0">
                          <a:solidFill>
                            <a:schemeClr val="tx1"/>
                          </a:solidFill>
                        </a:rPr>
                        <a:t>Présentation</a:t>
                      </a:r>
                    </a:p>
                  </a:txBody>
                  <a:tcPr marL="58763" marR="58763" marT="29381" marB="29381" anchor="ctr"/>
                </a:tc>
                <a:tc hMerge="1">
                  <a:txBody>
                    <a:bodyPr/>
                    <a:lstStyle/>
                    <a:p>
                      <a:endParaRPr lang="fr-FR"/>
                    </a:p>
                  </a:txBody>
                  <a:tcPr/>
                </a:tc>
                <a:extLst>
                  <a:ext uri="{0D108BD9-81ED-4DB2-BD59-A6C34878D82A}">
                    <a16:rowId xmlns:a16="http://schemas.microsoft.com/office/drawing/2014/main" val="3067803675"/>
                  </a:ext>
                </a:extLst>
              </a:tr>
              <a:tr h="382028">
                <a:tc>
                  <a:txBody>
                    <a:bodyPr/>
                    <a:lstStyle/>
                    <a:p>
                      <a:pPr algn="l"/>
                      <a:r>
                        <a:rPr lang="fr-FR" sz="1200" baseline="30000">
                          <a:solidFill>
                            <a:schemeClr val="tx1"/>
                          </a:solidFill>
                          <a:effectLst/>
                        </a:rPr>
                        <a:t>Type</a:t>
                      </a:r>
                    </a:p>
                  </a:txBody>
                  <a:tcPr marL="58763" marR="48968" marT="19588" marB="29381" anchor="ctr"/>
                </a:tc>
                <a:tc>
                  <a:txBody>
                    <a:bodyPr/>
                    <a:lstStyle/>
                    <a:p>
                      <a:r>
                        <a:rPr lang="fr-FR" sz="1200" u="none" strike="noStrike" baseline="30000" dirty="0">
                          <a:solidFill>
                            <a:schemeClr val="tx1"/>
                          </a:solidFill>
                          <a:effectLst/>
                          <a:hlinkClick r:id="rId3" tooltip="Arc de triomphe">
                            <a:extLst>
                              <a:ext uri="{A12FA001-AC4F-418D-AE19-62706E023703}">
                                <ahyp:hlinkClr xmlns:ahyp="http://schemas.microsoft.com/office/drawing/2018/hyperlinkcolor" val="tx"/>
                              </a:ext>
                            </a:extLst>
                          </a:hlinkClick>
                        </a:rPr>
                        <a:t>Arc de triomphe</a:t>
                      </a:r>
                      <a:r>
                        <a:rPr lang="fr-FR" sz="1200" baseline="30000" dirty="0">
                          <a:solidFill>
                            <a:schemeClr val="tx1"/>
                          </a:solidFill>
                          <a:effectLst/>
                        </a:rPr>
                        <a:t>, </a:t>
                      </a:r>
                      <a:r>
                        <a:rPr lang="fr-FR" sz="1200" u="none" strike="noStrike" baseline="30000" dirty="0">
                          <a:solidFill>
                            <a:schemeClr val="tx1"/>
                          </a:solidFill>
                          <a:effectLst/>
                          <a:hlinkClick r:id="rId4" tooltip="Immeuble de bureaux">
                            <a:extLst>
                              <a:ext uri="{A12FA001-AC4F-418D-AE19-62706E023703}">
                                <ahyp:hlinkClr xmlns:ahyp="http://schemas.microsoft.com/office/drawing/2018/hyperlinkcolor" val="tx"/>
                              </a:ext>
                            </a:extLst>
                          </a:hlinkClick>
                        </a:rPr>
                        <a:t>immeuble de bureaux</a:t>
                      </a:r>
                      <a:endParaRPr lang="fr-FR" sz="1200" baseline="30000" dirty="0">
                        <a:solidFill>
                          <a:schemeClr val="tx1"/>
                        </a:solidFill>
                        <a:effectLst/>
                      </a:endParaRPr>
                    </a:p>
                  </a:txBody>
                  <a:tcPr marL="58763" marR="58763" marT="19588" marB="29381" anchor="ctr"/>
                </a:tc>
                <a:extLst>
                  <a:ext uri="{0D108BD9-81ED-4DB2-BD59-A6C34878D82A}">
                    <a16:rowId xmlns:a16="http://schemas.microsoft.com/office/drawing/2014/main" val="102181276"/>
                  </a:ext>
                </a:extLst>
              </a:tr>
              <a:tr h="170889">
                <a:tc>
                  <a:txBody>
                    <a:bodyPr/>
                    <a:lstStyle/>
                    <a:p>
                      <a:pPr algn="l"/>
                      <a:r>
                        <a:rPr lang="fr-FR" sz="1200" baseline="30000" dirty="0">
                          <a:solidFill>
                            <a:schemeClr val="tx1"/>
                          </a:solidFill>
                          <a:effectLst/>
                        </a:rPr>
                        <a:t>Destination actuelle</a:t>
                      </a:r>
                    </a:p>
                  </a:txBody>
                  <a:tcPr marL="58763" marR="48968" marT="19588" marB="29381" anchor="ctr"/>
                </a:tc>
                <a:tc>
                  <a:txBody>
                    <a:bodyPr/>
                    <a:lstStyle/>
                    <a:p>
                      <a:r>
                        <a:rPr lang="fr-FR" sz="1200" baseline="30000" dirty="0">
                          <a:solidFill>
                            <a:schemeClr val="tx1"/>
                          </a:solidFill>
                          <a:effectLst/>
                        </a:rPr>
                        <a:t>Bureaux</a:t>
                      </a:r>
                    </a:p>
                  </a:txBody>
                  <a:tcPr marL="58763" marR="58763" marT="19588" marB="29381" anchor="ctr"/>
                </a:tc>
                <a:extLst>
                  <a:ext uri="{0D108BD9-81ED-4DB2-BD59-A6C34878D82A}">
                    <a16:rowId xmlns:a16="http://schemas.microsoft.com/office/drawing/2014/main" val="139878139"/>
                  </a:ext>
                </a:extLst>
              </a:tr>
              <a:tr h="170889">
                <a:tc>
                  <a:txBody>
                    <a:bodyPr/>
                    <a:lstStyle/>
                    <a:p>
                      <a:pPr algn="l"/>
                      <a:r>
                        <a:rPr lang="fr-FR" sz="1200" baseline="30000">
                          <a:solidFill>
                            <a:schemeClr val="tx1"/>
                          </a:solidFill>
                          <a:effectLst/>
                        </a:rPr>
                        <a:t>Fondation</a:t>
                      </a:r>
                    </a:p>
                  </a:txBody>
                  <a:tcPr marL="58763" marR="48968" marT="19588" marB="29381" anchor="ctr"/>
                </a:tc>
                <a:tc>
                  <a:txBody>
                    <a:bodyPr/>
                    <a:lstStyle/>
                    <a:p>
                      <a:r>
                        <a:rPr lang="fr-FR" sz="1200" u="none" strike="noStrike" baseline="30000">
                          <a:solidFill>
                            <a:schemeClr val="tx1"/>
                          </a:solidFill>
                          <a:effectLst/>
                          <a:hlinkClick r:id="rId5" tooltip="1989">
                            <a:extLst>
                              <a:ext uri="{A12FA001-AC4F-418D-AE19-62706E023703}">
                                <ahyp:hlinkClr xmlns:ahyp="http://schemas.microsoft.com/office/drawing/2018/hyperlinkcolor" val="tx"/>
                              </a:ext>
                            </a:extLst>
                          </a:hlinkClick>
                        </a:rPr>
                        <a:t>1989</a:t>
                      </a:r>
                      <a:endParaRPr lang="fr-FR" sz="1200" baseline="30000">
                        <a:solidFill>
                          <a:schemeClr val="tx1"/>
                        </a:solidFill>
                        <a:effectLst/>
                      </a:endParaRPr>
                    </a:p>
                  </a:txBody>
                  <a:tcPr marL="58763" marR="58763" marT="19588" marB="29381" anchor="ctr"/>
                </a:tc>
                <a:extLst>
                  <a:ext uri="{0D108BD9-81ED-4DB2-BD59-A6C34878D82A}">
                    <a16:rowId xmlns:a16="http://schemas.microsoft.com/office/drawing/2014/main" val="4193253969"/>
                  </a:ext>
                </a:extLst>
              </a:tr>
              <a:tr h="170889">
                <a:tc>
                  <a:txBody>
                    <a:bodyPr/>
                    <a:lstStyle/>
                    <a:p>
                      <a:pPr algn="l"/>
                      <a:r>
                        <a:rPr lang="fr-FR" sz="1200" baseline="30000">
                          <a:solidFill>
                            <a:schemeClr val="tx1"/>
                          </a:solidFill>
                          <a:effectLst/>
                        </a:rPr>
                        <a:t>Style</a:t>
                      </a:r>
                    </a:p>
                  </a:txBody>
                  <a:tcPr marL="58763" marR="48968" marT="19588" marB="29381" anchor="ctr"/>
                </a:tc>
                <a:tc>
                  <a:txBody>
                    <a:bodyPr/>
                    <a:lstStyle/>
                    <a:p>
                      <a:r>
                        <a:rPr lang="fr-FR" sz="1200" cap="small" baseline="30000">
                          <a:solidFill>
                            <a:schemeClr val="tx1"/>
                          </a:solidFill>
                          <a:effectLst/>
                        </a:rPr>
                        <a:t>xx</a:t>
                      </a:r>
                      <a:r>
                        <a:rPr lang="fr-FR" sz="1200" baseline="30000">
                          <a:solidFill>
                            <a:schemeClr val="tx1"/>
                          </a:solidFill>
                          <a:effectLst/>
                        </a:rPr>
                        <a:t>e siècle</a:t>
                      </a:r>
                    </a:p>
                  </a:txBody>
                  <a:tcPr marL="58763" marR="58763" marT="19588" marB="29381" anchor="ctr"/>
                </a:tc>
                <a:extLst>
                  <a:ext uri="{0D108BD9-81ED-4DB2-BD59-A6C34878D82A}">
                    <a16:rowId xmlns:a16="http://schemas.microsoft.com/office/drawing/2014/main" val="1687458319"/>
                  </a:ext>
                </a:extLst>
              </a:tr>
              <a:tr h="267005">
                <a:tc>
                  <a:txBody>
                    <a:bodyPr/>
                    <a:lstStyle/>
                    <a:p>
                      <a:pPr algn="l"/>
                      <a:r>
                        <a:rPr lang="fr-FR" sz="1200" baseline="30000">
                          <a:solidFill>
                            <a:schemeClr val="tx1"/>
                          </a:solidFill>
                          <a:effectLst/>
                        </a:rPr>
                        <a:t>Architecte</a:t>
                      </a:r>
                    </a:p>
                  </a:txBody>
                  <a:tcPr marL="58763" marR="48968" marT="19588" marB="29381" anchor="ctr"/>
                </a:tc>
                <a:tc>
                  <a:txBody>
                    <a:bodyPr/>
                    <a:lstStyle/>
                    <a:p>
                      <a:r>
                        <a:rPr lang="fr-FR" sz="1200" u="none" strike="noStrike" baseline="30000">
                          <a:solidFill>
                            <a:schemeClr val="tx1"/>
                          </a:solidFill>
                          <a:effectLst/>
                          <a:hlinkClick r:id="rId6" tooltip="Johan Otto von Spreckelsen">
                            <a:extLst>
                              <a:ext uri="{A12FA001-AC4F-418D-AE19-62706E023703}">
                                <ahyp:hlinkClr xmlns:ahyp="http://schemas.microsoft.com/office/drawing/2018/hyperlinkcolor" val="tx"/>
                              </a:ext>
                            </a:extLst>
                          </a:hlinkClick>
                        </a:rPr>
                        <a:t>Johan Otto von Spreckelsen</a:t>
                      </a:r>
                      <a:endParaRPr lang="fr-FR" sz="1200" baseline="30000">
                        <a:solidFill>
                          <a:schemeClr val="tx1"/>
                        </a:solidFill>
                        <a:effectLst/>
                      </a:endParaRPr>
                    </a:p>
                  </a:txBody>
                  <a:tcPr marL="58763" marR="58763" marT="19588" marB="29381" anchor="ctr"/>
                </a:tc>
                <a:extLst>
                  <a:ext uri="{0D108BD9-81ED-4DB2-BD59-A6C34878D82A}">
                    <a16:rowId xmlns:a16="http://schemas.microsoft.com/office/drawing/2014/main" val="2378399323"/>
                  </a:ext>
                </a:extLst>
              </a:tr>
              <a:tr h="267005">
                <a:tc>
                  <a:txBody>
                    <a:bodyPr/>
                    <a:lstStyle/>
                    <a:p>
                      <a:pPr algn="l"/>
                      <a:r>
                        <a:rPr lang="fr-FR" sz="1200" baseline="30000">
                          <a:solidFill>
                            <a:schemeClr val="tx1"/>
                          </a:solidFill>
                          <a:effectLst/>
                        </a:rPr>
                        <a:t>Matériau</a:t>
                      </a:r>
                    </a:p>
                  </a:txBody>
                  <a:tcPr marL="58763" marR="48968" marT="19588" marB="29381" anchor="ctr"/>
                </a:tc>
                <a:tc>
                  <a:txBody>
                    <a:bodyPr/>
                    <a:lstStyle/>
                    <a:p>
                      <a:r>
                        <a:rPr lang="fr-FR" sz="1200" u="none" strike="noStrike" baseline="30000">
                          <a:solidFill>
                            <a:schemeClr val="tx1"/>
                          </a:solidFill>
                          <a:effectLst/>
                          <a:hlinkClick r:id="rId7" tooltip="Béton">
                            <a:extLst>
                              <a:ext uri="{A12FA001-AC4F-418D-AE19-62706E023703}">
                                <ahyp:hlinkClr xmlns:ahyp="http://schemas.microsoft.com/office/drawing/2018/hyperlinkcolor" val="tx"/>
                              </a:ext>
                            </a:extLst>
                          </a:hlinkClick>
                        </a:rPr>
                        <a:t>Béton</a:t>
                      </a:r>
                      <a:r>
                        <a:rPr lang="fr-FR" sz="1200" baseline="30000">
                          <a:solidFill>
                            <a:schemeClr val="tx1"/>
                          </a:solidFill>
                          <a:effectLst/>
                        </a:rPr>
                        <a:t>, </a:t>
                      </a:r>
                      <a:r>
                        <a:rPr lang="fr-FR" sz="1200" u="none" strike="noStrike" baseline="30000">
                          <a:solidFill>
                            <a:schemeClr val="tx1"/>
                          </a:solidFill>
                          <a:effectLst/>
                          <a:hlinkClick r:id="rId8" tooltip="Acier">
                            <a:extLst>
                              <a:ext uri="{A12FA001-AC4F-418D-AE19-62706E023703}">
                                <ahyp:hlinkClr xmlns:ahyp="http://schemas.microsoft.com/office/drawing/2018/hyperlinkcolor" val="tx"/>
                              </a:ext>
                            </a:extLst>
                          </a:hlinkClick>
                        </a:rPr>
                        <a:t>Acier</a:t>
                      </a:r>
                      <a:r>
                        <a:rPr lang="fr-FR" sz="1200" baseline="30000">
                          <a:solidFill>
                            <a:schemeClr val="tx1"/>
                          </a:solidFill>
                          <a:effectLst/>
                        </a:rPr>
                        <a:t>, </a:t>
                      </a:r>
                      <a:r>
                        <a:rPr lang="fr-FR" sz="1200" u="none" strike="noStrike" baseline="30000">
                          <a:solidFill>
                            <a:schemeClr val="tx1"/>
                          </a:solidFill>
                          <a:effectLst/>
                          <a:hlinkClick r:id="rId9" tooltip="Verre">
                            <a:extLst>
                              <a:ext uri="{A12FA001-AC4F-418D-AE19-62706E023703}">
                                <ahyp:hlinkClr xmlns:ahyp="http://schemas.microsoft.com/office/drawing/2018/hyperlinkcolor" val="tx"/>
                              </a:ext>
                            </a:extLst>
                          </a:hlinkClick>
                        </a:rPr>
                        <a:t>Verre</a:t>
                      </a:r>
                      <a:r>
                        <a:rPr lang="fr-FR" sz="1200" baseline="30000">
                          <a:solidFill>
                            <a:schemeClr val="tx1"/>
                          </a:solidFill>
                          <a:effectLst/>
                        </a:rPr>
                        <a:t> et </a:t>
                      </a:r>
                      <a:r>
                        <a:rPr lang="fr-FR" sz="1200" u="none" strike="noStrike" baseline="30000">
                          <a:solidFill>
                            <a:schemeClr val="tx1"/>
                          </a:solidFill>
                          <a:effectLst/>
                          <a:hlinkClick r:id="rId10" tooltip="Granit">
                            <a:extLst>
                              <a:ext uri="{A12FA001-AC4F-418D-AE19-62706E023703}">
                                <ahyp:hlinkClr xmlns:ahyp="http://schemas.microsoft.com/office/drawing/2018/hyperlinkcolor" val="tx"/>
                              </a:ext>
                            </a:extLst>
                          </a:hlinkClick>
                        </a:rPr>
                        <a:t>Granit</a:t>
                      </a:r>
                      <a:r>
                        <a:rPr lang="fr-FR" sz="1200" baseline="30000">
                          <a:solidFill>
                            <a:schemeClr val="tx1"/>
                          </a:solidFill>
                          <a:effectLst/>
                        </a:rPr>
                        <a:t>.</a:t>
                      </a:r>
                    </a:p>
                  </a:txBody>
                  <a:tcPr marL="58763" marR="58763" marT="19588" marB="29381" anchor="ctr"/>
                </a:tc>
                <a:extLst>
                  <a:ext uri="{0D108BD9-81ED-4DB2-BD59-A6C34878D82A}">
                    <a16:rowId xmlns:a16="http://schemas.microsoft.com/office/drawing/2014/main" val="1397125013"/>
                  </a:ext>
                </a:extLst>
              </a:tr>
              <a:tr h="170889">
                <a:tc>
                  <a:txBody>
                    <a:bodyPr/>
                    <a:lstStyle/>
                    <a:p>
                      <a:pPr algn="l"/>
                      <a:r>
                        <a:rPr lang="fr-FR" sz="1200" baseline="30000">
                          <a:solidFill>
                            <a:schemeClr val="tx1"/>
                          </a:solidFill>
                          <a:effectLst/>
                        </a:rPr>
                        <a:t>Construction</a:t>
                      </a:r>
                    </a:p>
                  </a:txBody>
                  <a:tcPr marL="58763" marR="48968" marT="19588" marB="29381" anchor="ctr"/>
                </a:tc>
                <a:tc>
                  <a:txBody>
                    <a:bodyPr/>
                    <a:lstStyle/>
                    <a:p>
                      <a:r>
                        <a:rPr lang="fr-FR" sz="1200" baseline="30000">
                          <a:solidFill>
                            <a:schemeClr val="tx1"/>
                          </a:solidFill>
                          <a:effectLst/>
                        </a:rPr>
                        <a:t>1985-1989</a:t>
                      </a:r>
                    </a:p>
                  </a:txBody>
                  <a:tcPr marL="58763" marR="58763" marT="19588" marB="29381" anchor="ctr"/>
                </a:tc>
                <a:extLst>
                  <a:ext uri="{0D108BD9-81ED-4DB2-BD59-A6C34878D82A}">
                    <a16:rowId xmlns:a16="http://schemas.microsoft.com/office/drawing/2014/main" val="4189066257"/>
                  </a:ext>
                </a:extLst>
              </a:tr>
              <a:tr h="170889">
                <a:tc>
                  <a:txBody>
                    <a:bodyPr/>
                    <a:lstStyle/>
                    <a:p>
                      <a:pPr algn="l"/>
                      <a:r>
                        <a:rPr lang="fr-FR" sz="1200" baseline="30000">
                          <a:solidFill>
                            <a:schemeClr val="tx1"/>
                          </a:solidFill>
                          <a:effectLst/>
                        </a:rPr>
                        <a:t>Ouverture</a:t>
                      </a:r>
                    </a:p>
                  </a:txBody>
                  <a:tcPr marL="58763" marR="48968" marT="19588" marB="29381" anchor="ctr"/>
                </a:tc>
                <a:tc>
                  <a:txBody>
                    <a:bodyPr/>
                    <a:lstStyle/>
                    <a:p>
                      <a:r>
                        <a:rPr lang="fr-FR" sz="1200" u="none" strike="noStrike" baseline="30000">
                          <a:solidFill>
                            <a:schemeClr val="tx1"/>
                          </a:solidFill>
                          <a:effectLst/>
                          <a:hlinkClick r:id="rId11" tooltip="14 juillet">
                            <a:extLst>
                              <a:ext uri="{A12FA001-AC4F-418D-AE19-62706E023703}">
                                <ahyp:hlinkClr xmlns:ahyp="http://schemas.microsoft.com/office/drawing/2018/hyperlinkcolor" val="tx"/>
                              </a:ext>
                            </a:extLst>
                          </a:hlinkClick>
                        </a:rPr>
                        <a:t>14</a:t>
                      </a:r>
                      <a:r>
                        <a:rPr lang="fr-FR" sz="1200" baseline="30000">
                          <a:solidFill>
                            <a:schemeClr val="tx1"/>
                          </a:solidFill>
                          <a:effectLst/>
                        </a:rPr>
                        <a:t> </a:t>
                      </a:r>
                      <a:r>
                        <a:rPr lang="fr-FR" sz="1200" u="none" strike="noStrike" baseline="30000">
                          <a:solidFill>
                            <a:schemeClr val="tx1"/>
                          </a:solidFill>
                          <a:effectLst/>
                          <a:hlinkClick r:id="rId12" tooltip="Juillet 1989">
                            <a:extLst>
                              <a:ext uri="{A12FA001-AC4F-418D-AE19-62706E023703}">
                                <ahyp:hlinkClr xmlns:ahyp="http://schemas.microsoft.com/office/drawing/2018/hyperlinkcolor" val="tx"/>
                              </a:ext>
                            </a:extLst>
                          </a:hlinkClick>
                        </a:rPr>
                        <a:t>juillet</a:t>
                      </a:r>
                      <a:r>
                        <a:rPr lang="fr-FR" sz="1200" baseline="30000">
                          <a:solidFill>
                            <a:schemeClr val="tx1"/>
                          </a:solidFill>
                          <a:effectLst/>
                        </a:rPr>
                        <a:t> </a:t>
                      </a:r>
                      <a:r>
                        <a:rPr lang="fr-FR" sz="1200" u="none" strike="noStrike" baseline="30000">
                          <a:solidFill>
                            <a:schemeClr val="tx1"/>
                          </a:solidFill>
                          <a:effectLst/>
                          <a:hlinkClick r:id="rId5" tooltip="1989">
                            <a:extLst>
                              <a:ext uri="{A12FA001-AC4F-418D-AE19-62706E023703}">
                                <ahyp:hlinkClr xmlns:ahyp="http://schemas.microsoft.com/office/drawing/2018/hyperlinkcolor" val="tx"/>
                              </a:ext>
                            </a:extLst>
                          </a:hlinkClick>
                        </a:rPr>
                        <a:t>1989</a:t>
                      </a:r>
                      <a:endParaRPr lang="fr-FR" sz="1200" baseline="30000">
                        <a:solidFill>
                          <a:schemeClr val="tx1"/>
                        </a:solidFill>
                        <a:effectLst/>
                      </a:endParaRPr>
                    </a:p>
                  </a:txBody>
                  <a:tcPr marL="58763" marR="58763" marT="19588" marB="29381" anchor="ctr"/>
                </a:tc>
                <a:extLst>
                  <a:ext uri="{0D108BD9-81ED-4DB2-BD59-A6C34878D82A}">
                    <a16:rowId xmlns:a16="http://schemas.microsoft.com/office/drawing/2014/main" val="1344064676"/>
                  </a:ext>
                </a:extLst>
              </a:tr>
              <a:tr h="170889">
                <a:tc>
                  <a:txBody>
                    <a:bodyPr/>
                    <a:lstStyle/>
                    <a:p>
                      <a:pPr algn="l"/>
                      <a:r>
                        <a:rPr lang="fr-FR" sz="1200" baseline="30000">
                          <a:solidFill>
                            <a:schemeClr val="tx1"/>
                          </a:solidFill>
                          <a:effectLst/>
                        </a:rPr>
                        <a:t>Hauteur</a:t>
                      </a:r>
                    </a:p>
                  </a:txBody>
                  <a:tcPr marL="58763" marR="48968" marT="19588" marB="29381" anchor="ctr"/>
                </a:tc>
                <a:tc>
                  <a:txBody>
                    <a:bodyPr/>
                    <a:lstStyle/>
                    <a:p>
                      <a:r>
                        <a:rPr lang="fr-FR" sz="1200" baseline="30000">
                          <a:solidFill>
                            <a:schemeClr val="tx1"/>
                          </a:solidFill>
                          <a:effectLst/>
                        </a:rPr>
                        <a:t>110 mètres</a:t>
                      </a:r>
                    </a:p>
                  </a:txBody>
                  <a:tcPr marL="58763" marR="58763" marT="19588" marB="29381" anchor="ctr"/>
                </a:tc>
                <a:extLst>
                  <a:ext uri="{0D108BD9-81ED-4DB2-BD59-A6C34878D82A}">
                    <a16:rowId xmlns:a16="http://schemas.microsoft.com/office/drawing/2014/main" val="499663630"/>
                  </a:ext>
                </a:extLst>
              </a:tr>
              <a:tr h="170889">
                <a:tc>
                  <a:txBody>
                    <a:bodyPr/>
                    <a:lstStyle/>
                    <a:p>
                      <a:pPr algn="l"/>
                      <a:r>
                        <a:rPr lang="fr-FR" sz="1200" baseline="30000">
                          <a:solidFill>
                            <a:schemeClr val="tx1"/>
                          </a:solidFill>
                          <a:effectLst/>
                        </a:rPr>
                        <a:t>Longueur</a:t>
                      </a:r>
                    </a:p>
                  </a:txBody>
                  <a:tcPr marL="58763" marR="48968" marT="19588" marB="29381" anchor="ctr"/>
                </a:tc>
                <a:tc>
                  <a:txBody>
                    <a:bodyPr/>
                    <a:lstStyle/>
                    <a:p>
                      <a:r>
                        <a:rPr lang="fr-FR" sz="1200" baseline="30000">
                          <a:solidFill>
                            <a:schemeClr val="tx1"/>
                          </a:solidFill>
                          <a:effectLst/>
                        </a:rPr>
                        <a:t>112 m</a:t>
                      </a:r>
                    </a:p>
                  </a:txBody>
                  <a:tcPr marL="58763" marR="58763" marT="19588" marB="29381" anchor="ctr"/>
                </a:tc>
                <a:extLst>
                  <a:ext uri="{0D108BD9-81ED-4DB2-BD59-A6C34878D82A}">
                    <a16:rowId xmlns:a16="http://schemas.microsoft.com/office/drawing/2014/main" val="3727514500"/>
                  </a:ext>
                </a:extLst>
              </a:tr>
              <a:tr h="170889">
                <a:tc>
                  <a:txBody>
                    <a:bodyPr/>
                    <a:lstStyle/>
                    <a:p>
                      <a:pPr algn="l"/>
                      <a:r>
                        <a:rPr lang="fr-FR" sz="1200" baseline="30000">
                          <a:solidFill>
                            <a:schemeClr val="tx1"/>
                          </a:solidFill>
                          <a:effectLst/>
                        </a:rPr>
                        <a:t>Largeur</a:t>
                      </a:r>
                    </a:p>
                  </a:txBody>
                  <a:tcPr marL="58763" marR="48968" marT="19588" marB="29381" anchor="ctr"/>
                </a:tc>
                <a:tc>
                  <a:txBody>
                    <a:bodyPr/>
                    <a:lstStyle/>
                    <a:p>
                      <a:r>
                        <a:rPr lang="fr-FR" sz="1200" baseline="30000" dirty="0">
                          <a:solidFill>
                            <a:schemeClr val="tx1"/>
                          </a:solidFill>
                          <a:effectLst/>
                        </a:rPr>
                        <a:t>107 mètres</a:t>
                      </a:r>
                    </a:p>
                  </a:txBody>
                  <a:tcPr marL="58763" marR="58763" marT="19588" marB="29381" anchor="ctr"/>
                </a:tc>
                <a:extLst>
                  <a:ext uri="{0D108BD9-81ED-4DB2-BD59-A6C34878D82A}">
                    <a16:rowId xmlns:a16="http://schemas.microsoft.com/office/drawing/2014/main" val="2493224180"/>
                  </a:ext>
                </a:extLst>
              </a:tr>
              <a:tr h="170889">
                <a:tc>
                  <a:txBody>
                    <a:bodyPr/>
                    <a:lstStyle/>
                    <a:p>
                      <a:pPr algn="l"/>
                      <a:r>
                        <a:rPr lang="fr-FR" sz="1200" baseline="30000" dirty="0">
                          <a:solidFill>
                            <a:schemeClr val="tx1"/>
                          </a:solidFill>
                          <a:effectLst/>
                        </a:rPr>
                        <a:t>Patrimonialité</a:t>
                      </a:r>
                    </a:p>
                  </a:txBody>
                  <a:tcPr marL="58763" marR="48968" marT="19588" marB="29381" anchor="ctr"/>
                </a:tc>
                <a:tc>
                  <a:txBody>
                    <a:bodyPr/>
                    <a:lstStyle/>
                    <a:p>
                      <a:r>
                        <a:rPr lang="fr-FR" sz="1200" baseline="30000" dirty="0">
                          <a:solidFill>
                            <a:schemeClr val="tx1"/>
                          </a:solidFill>
                          <a:effectLst/>
                        </a:rPr>
                        <a:t> </a:t>
                      </a:r>
                      <a:r>
                        <a:rPr lang="fr-FR" sz="1200" u="none" strike="noStrike" baseline="30000" dirty="0">
                          <a:solidFill>
                            <a:schemeClr val="tx1"/>
                          </a:solidFill>
                          <a:effectLst/>
                          <a:hlinkClick r:id="rId13" tooltip="Label « Architecture contemporaine remarquable »">
                            <a:extLst>
                              <a:ext uri="{A12FA001-AC4F-418D-AE19-62706E023703}">
                                <ahyp:hlinkClr xmlns:ahyp="http://schemas.microsoft.com/office/drawing/2018/hyperlinkcolor" val="tx"/>
                              </a:ext>
                            </a:extLst>
                          </a:hlinkClick>
                        </a:rPr>
                        <a:t>Labelisé ACR</a:t>
                      </a:r>
                      <a:endParaRPr lang="fr-FR" sz="1200" baseline="30000" dirty="0">
                        <a:solidFill>
                          <a:schemeClr val="tx1"/>
                        </a:solidFill>
                        <a:effectLst/>
                      </a:endParaRPr>
                    </a:p>
                  </a:txBody>
                  <a:tcPr marL="58763" marR="58763" marT="19588" marB="29381" anchor="ctr"/>
                </a:tc>
                <a:extLst>
                  <a:ext uri="{0D108BD9-81ED-4DB2-BD59-A6C34878D82A}">
                    <a16:rowId xmlns:a16="http://schemas.microsoft.com/office/drawing/2014/main" val="1594516314"/>
                  </a:ext>
                </a:extLst>
              </a:tr>
            </a:tbl>
          </a:graphicData>
        </a:graphic>
      </p:graphicFrame>
      <p:pic>
        <p:nvPicPr>
          <p:cNvPr id="1030" name="Picture 6">
            <a:extLst>
              <a:ext uri="{FF2B5EF4-FFF2-40B4-BE49-F238E27FC236}">
                <a16:creationId xmlns:a16="http://schemas.microsoft.com/office/drawing/2014/main" id="{9A5EFC8F-291D-460E-A1AF-D79098D7C1F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74120" y="2309883"/>
            <a:ext cx="311492" cy="1781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4">
            <a:extLst>
              <a:ext uri="{FF2B5EF4-FFF2-40B4-BE49-F238E27FC236}">
                <a16:creationId xmlns:a16="http://schemas.microsoft.com/office/drawing/2014/main" id="{4BC8F474-D060-4A02-AF4D-1F1EBB6ED808}"/>
              </a:ext>
            </a:extLst>
          </p:cNvPr>
          <p:cNvGraphicFramePr>
            <a:graphicFrameLocks noGrp="1"/>
          </p:cNvGraphicFramePr>
          <p:nvPr>
            <p:extLst/>
          </p:nvPr>
        </p:nvGraphicFramePr>
        <p:xfrm>
          <a:off x="258926" y="5005017"/>
          <a:ext cx="2987422" cy="967740"/>
        </p:xfrm>
        <a:graphic>
          <a:graphicData uri="http://schemas.openxmlformats.org/drawingml/2006/table">
            <a:tbl>
              <a:tblPr>
                <a:tableStyleId>{0505E3EF-67EA-436B-97B2-0124C06EBD24}</a:tableStyleId>
              </a:tblPr>
              <a:tblGrid>
                <a:gridCol w="1493711">
                  <a:extLst>
                    <a:ext uri="{9D8B030D-6E8A-4147-A177-3AD203B41FA5}">
                      <a16:colId xmlns:a16="http://schemas.microsoft.com/office/drawing/2014/main" val="96242427"/>
                    </a:ext>
                  </a:extLst>
                </a:gridCol>
                <a:gridCol w="1493711">
                  <a:extLst>
                    <a:ext uri="{9D8B030D-6E8A-4147-A177-3AD203B41FA5}">
                      <a16:colId xmlns:a16="http://schemas.microsoft.com/office/drawing/2014/main" val="117168465"/>
                    </a:ext>
                  </a:extLst>
                </a:gridCol>
              </a:tblGrid>
              <a:tr h="251460">
                <a:tc gridSpan="2">
                  <a:txBody>
                    <a:bodyPr/>
                    <a:lstStyle/>
                    <a:p>
                      <a:r>
                        <a:rPr lang="fr-FR" sz="1200" dirty="0"/>
                        <a:t>Localisation</a:t>
                      </a:r>
                    </a:p>
                  </a:txBody>
                  <a:tcPr marL="68580" marR="68580" marT="34290" marB="34290" anchor="ctr"/>
                </a:tc>
                <a:tc hMerge="1">
                  <a:txBody>
                    <a:bodyPr/>
                    <a:lstStyle/>
                    <a:p>
                      <a:endParaRPr lang="fr-FR"/>
                    </a:p>
                  </a:txBody>
                  <a:tcPr/>
                </a:tc>
                <a:extLst>
                  <a:ext uri="{0D108BD9-81ED-4DB2-BD59-A6C34878D82A}">
                    <a16:rowId xmlns:a16="http://schemas.microsoft.com/office/drawing/2014/main" val="2135154788"/>
                  </a:ext>
                </a:extLst>
              </a:tr>
              <a:tr h="179070">
                <a:tc>
                  <a:txBody>
                    <a:bodyPr/>
                    <a:lstStyle/>
                    <a:p>
                      <a:pPr algn="l"/>
                      <a:r>
                        <a:rPr lang="fr-FR" sz="1200" baseline="30000">
                          <a:effectLst/>
                        </a:rPr>
                        <a:t>Pays</a:t>
                      </a:r>
                    </a:p>
                  </a:txBody>
                  <a:tcPr marL="68580" marR="57150" marT="22860" marB="34290" anchor="ctr"/>
                </a:tc>
                <a:tc>
                  <a:txBody>
                    <a:bodyPr/>
                    <a:lstStyle/>
                    <a:p>
                      <a:r>
                        <a:rPr lang="fr-FR" sz="1200" baseline="30000" dirty="0">
                          <a:effectLst/>
                        </a:rPr>
                        <a:t> </a:t>
                      </a:r>
                      <a:r>
                        <a:rPr lang="fr-FR" sz="1200" u="none" strike="noStrike" baseline="30000" dirty="0">
                          <a:solidFill>
                            <a:srgbClr val="0645AD"/>
                          </a:solidFill>
                          <a:effectLst/>
                          <a:hlinkClick r:id="rId15" tooltip="France"/>
                        </a:rPr>
                        <a:t>France</a:t>
                      </a:r>
                      <a:endParaRPr lang="fr-FR" sz="1200" baseline="30000" dirty="0">
                        <a:effectLst/>
                      </a:endParaRPr>
                    </a:p>
                  </a:txBody>
                  <a:tcPr marL="68580" marR="68580" marT="22860" marB="34290" anchor="ctr"/>
                </a:tc>
                <a:extLst>
                  <a:ext uri="{0D108BD9-81ED-4DB2-BD59-A6C34878D82A}">
                    <a16:rowId xmlns:a16="http://schemas.microsoft.com/office/drawing/2014/main" val="978672900"/>
                  </a:ext>
                </a:extLst>
              </a:tr>
              <a:tr h="179070">
                <a:tc>
                  <a:txBody>
                    <a:bodyPr/>
                    <a:lstStyle/>
                    <a:p>
                      <a:pPr algn="l"/>
                      <a:r>
                        <a:rPr lang="fr-FR" sz="1200" baseline="30000">
                          <a:effectLst/>
                        </a:rPr>
                        <a:t>Région</a:t>
                      </a:r>
                    </a:p>
                  </a:txBody>
                  <a:tcPr marL="68580" marR="57150" marT="22860" marB="34290" anchor="ctr"/>
                </a:tc>
                <a:tc>
                  <a:txBody>
                    <a:bodyPr/>
                    <a:lstStyle/>
                    <a:p>
                      <a:r>
                        <a:rPr lang="fr-FR" sz="1200" u="none" strike="noStrike" baseline="30000">
                          <a:solidFill>
                            <a:srgbClr val="0645AD"/>
                          </a:solidFill>
                          <a:effectLst/>
                          <a:hlinkClick r:id="rId16" tooltip="Île-de-France"/>
                        </a:rPr>
                        <a:t>Île-de-France</a:t>
                      </a:r>
                      <a:endParaRPr lang="fr-FR" sz="1200" baseline="30000">
                        <a:effectLst/>
                      </a:endParaRPr>
                    </a:p>
                  </a:txBody>
                  <a:tcPr marL="68580" marR="68580" marT="22860" marB="34290" anchor="ctr"/>
                </a:tc>
                <a:extLst>
                  <a:ext uri="{0D108BD9-81ED-4DB2-BD59-A6C34878D82A}">
                    <a16:rowId xmlns:a16="http://schemas.microsoft.com/office/drawing/2014/main" val="3588473743"/>
                  </a:ext>
                </a:extLst>
              </a:tr>
              <a:tr h="179070">
                <a:tc>
                  <a:txBody>
                    <a:bodyPr/>
                    <a:lstStyle/>
                    <a:p>
                      <a:pPr algn="l"/>
                      <a:r>
                        <a:rPr lang="fr-FR" sz="1200" u="none" strike="noStrike" baseline="30000">
                          <a:solidFill>
                            <a:srgbClr val="0645AD"/>
                          </a:solidFill>
                          <a:effectLst/>
                          <a:hlinkClick r:id="rId17" tooltip="Département français"/>
                        </a:rPr>
                        <a:t>Département</a:t>
                      </a:r>
                      <a:endParaRPr lang="fr-FR" sz="1200" baseline="30000">
                        <a:effectLst/>
                      </a:endParaRPr>
                    </a:p>
                  </a:txBody>
                  <a:tcPr marL="68580" marR="57150" marT="22860" marB="34290" anchor="ctr"/>
                </a:tc>
                <a:tc>
                  <a:txBody>
                    <a:bodyPr/>
                    <a:lstStyle/>
                    <a:p>
                      <a:r>
                        <a:rPr lang="fr-FR" sz="1200" u="none" strike="noStrike" baseline="30000" dirty="0">
                          <a:solidFill>
                            <a:srgbClr val="0645AD"/>
                          </a:solidFill>
                          <a:effectLst/>
                          <a:hlinkClick r:id="rId18" tooltip="Hauts-de-Seine"/>
                        </a:rPr>
                        <a:t>Hauts-de-Seine</a:t>
                      </a:r>
                      <a:endParaRPr lang="fr-FR" sz="1200" baseline="30000" dirty="0">
                        <a:effectLst/>
                      </a:endParaRPr>
                    </a:p>
                  </a:txBody>
                  <a:tcPr marL="68580" marR="68580" marT="22860" marB="34290" anchor="ctr"/>
                </a:tc>
                <a:extLst>
                  <a:ext uri="{0D108BD9-81ED-4DB2-BD59-A6C34878D82A}">
                    <a16:rowId xmlns:a16="http://schemas.microsoft.com/office/drawing/2014/main" val="597158959"/>
                  </a:ext>
                </a:extLst>
              </a:tr>
              <a:tr h="179070">
                <a:tc>
                  <a:txBody>
                    <a:bodyPr/>
                    <a:lstStyle/>
                    <a:p>
                      <a:pPr algn="l"/>
                      <a:r>
                        <a:rPr lang="fr-FR" sz="1200" u="none" strike="noStrike" baseline="30000" dirty="0">
                          <a:solidFill>
                            <a:srgbClr val="0645AD"/>
                          </a:solidFill>
                          <a:effectLst/>
                          <a:hlinkClick r:id="rId19" tooltip="Quartier (ville)"/>
                        </a:rPr>
                        <a:t>Quartier</a:t>
                      </a:r>
                      <a:endParaRPr lang="fr-FR" sz="1200" baseline="30000" dirty="0">
                        <a:effectLst/>
                      </a:endParaRPr>
                    </a:p>
                  </a:txBody>
                  <a:tcPr marL="68580" marR="57150" marT="22860" marB="34290" anchor="ctr"/>
                </a:tc>
                <a:tc>
                  <a:txBody>
                    <a:bodyPr/>
                    <a:lstStyle/>
                    <a:p>
                      <a:r>
                        <a:rPr lang="fr-FR" sz="1200" u="none" strike="noStrike" baseline="30000" dirty="0">
                          <a:solidFill>
                            <a:srgbClr val="0645AD"/>
                          </a:solidFill>
                          <a:effectLst/>
                          <a:hlinkClick r:id="rId20" tooltip="La Défense"/>
                        </a:rPr>
                        <a:t>La Défense</a:t>
                      </a:r>
                      <a:endParaRPr lang="fr-FR" sz="1200" baseline="30000" dirty="0">
                        <a:effectLst/>
                      </a:endParaRPr>
                    </a:p>
                  </a:txBody>
                  <a:tcPr marL="68580" marR="68580" marT="22860" marB="34290" anchor="ctr"/>
                </a:tc>
                <a:extLst>
                  <a:ext uri="{0D108BD9-81ED-4DB2-BD59-A6C34878D82A}">
                    <a16:rowId xmlns:a16="http://schemas.microsoft.com/office/drawing/2014/main" val="4282099526"/>
                  </a:ext>
                </a:extLst>
              </a:tr>
            </a:tbl>
          </a:graphicData>
        </a:graphic>
      </p:graphicFrame>
      <p:pic>
        <p:nvPicPr>
          <p:cNvPr id="1031" name="Picture 7" descr="Drapeau de la France">
            <a:extLst>
              <a:ext uri="{FF2B5EF4-FFF2-40B4-BE49-F238E27FC236}">
                <a16:creationId xmlns:a16="http://schemas.microsoft.com/office/drawing/2014/main" id="{FC75ACDA-DE8A-4B75-A395-4A720E62501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079106" y="5005017"/>
            <a:ext cx="142875" cy="928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3E7CC92-62B1-4295-88FE-8DB987C28437}"/>
              </a:ext>
            </a:extLst>
          </p:cNvPr>
          <p:cNvSpPr txBox="1"/>
          <p:nvPr/>
        </p:nvSpPr>
        <p:spPr>
          <a:xfrm>
            <a:off x="2699792" y="51882"/>
            <a:ext cx="6408712" cy="784830"/>
          </a:xfrm>
          <a:prstGeom prst="rect">
            <a:avLst/>
          </a:prstGeom>
          <a:solidFill>
            <a:srgbClr val="FFC000"/>
          </a:solidFill>
          <a:ln w="28575">
            <a:solidFill>
              <a:schemeClr val="bg1"/>
            </a:solidFill>
          </a:ln>
        </p:spPr>
        <p:txBody>
          <a:bodyPr wrap="square">
            <a:spAutoFit/>
          </a:bodyPr>
          <a:lstStyle/>
          <a:p>
            <a:r>
              <a:rPr lang="fr-FR" sz="4500" b="1" dirty="0"/>
              <a:t>L’Arche de La Défense </a:t>
            </a:r>
          </a:p>
        </p:txBody>
      </p:sp>
    </p:spTree>
    <p:extLst>
      <p:ext uri="{BB962C8B-B14F-4D97-AF65-F5344CB8AC3E}">
        <p14:creationId xmlns:p14="http://schemas.microsoft.com/office/powerpoint/2010/main" val="1012852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FF6416-DCD6-414C-97C8-A883DE42A76D}"/>
              </a:ext>
            </a:extLst>
          </p:cNvPr>
          <p:cNvSpPr/>
          <p:nvPr/>
        </p:nvSpPr>
        <p:spPr>
          <a:xfrm>
            <a:off x="573804" y="2420888"/>
            <a:ext cx="3023488" cy="181588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600" dirty="0"/>
              <a:t>La précontrainte a pour objectif, en imposant aux éléments un effort de compression axial judicieusement appliqué, de supprimer (ou fortement limiter) les sollicitations de traction dans le béton</a:t>
            </a:r>
            <a:endParaRPr lang="en-US" sz="1600" dirty="0"/>
          </a:p>
        </p:txBody>
      </p:sp>
      <p:pic>
        <p:nvPicPr>
          <p:cNvPr id="3" name="Image 2">
            <a:extLst>
              <a:ext uri="{FF2B5EF4-FFF2-40B4-BE49-F238E27FC236}">
                <a16:creationId xmlns:a16="http://schemas.microsoft.com/office/drawing/2014/main" id="{56F35A5C-6A30-4680-9BAE-7C86579B6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912" y="1340768"/>
            <a:ext cx="4671465" cy="3177815"/>
          </a:xfrm>
          <a:prstGeom prst="rect">
            <a:avLst/>
          </a:prstGeom>
        </p:spPr>
      </p:pic>
      <p:sp>
        <p:nvSpPr>
          <p:cNvPr id="4" name="Rectangle 3">
            <a:extLst>
              <a:ext uri="{FF2B5EF4-FFF2-40B4-BE49-F238E27FC236}">
                <a16:creationId xmlns:a16="http://schemas.microsoft.com/office/drawing/2014/main" id="{8ECA3C7E-818E-4833-A96B-87E41F9253AD}"/>
              </a:ext>
            </a:extLst>
          </p:cNvPr>
          <p:cNvSpPr/>
          <p:nvPr/>
        </p:nvSpPr>
        <p:spPr>
          <a:xfrm>
            <a:off x="573804" y="4941168"/>
            <a:ext cx="7877573" cy="83099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600" dirty="0"/>
              <a:t>Cette précontrainte peut être : </a:t>
            </a:r>
          </a:p>
          <a:p>
            <a:pPr marL="285750" indent="-285750">
              <a:buFont typeface="Wingdings" panose="05000000000000000000" pitchFamily="2" charset="2"/>
              <a:buChar char="q"/>
            </a:pPr>
            <a:r>
              <a:rPr lang="fr-FR" sz="1600" b="1" dirty="0"/>
              <a:t>Une précontrainte partielle </a:t>
            </a:r>
            <a:r>
              <a:rPr lang="fr-FR" sz="1600" dirty="0"/>
              <a:t>: autorisation des contraintes de traction limitées. </a:t>
            </a:r>
          </a:p>
          <a:p>
            <a:pPr marL="285750" indent="-285750">
              <a:buFont typeface="Wingdings" panose="05000000000000000000" pitchFamily="2" charset="2"/>
              <a:buChar char="q"/>
            </a:pPr>
            <a:r>
              <a:rPr lang="fr-FR" sz="1600" b="1" dirty="0"/>
              <a:t>Une précontrainte totale </a:t>
            </a:r>
            <a:r>
              <a:rPr lang="fr-FR" sz="1600" dirty="0"/>
              <a:t>: élimination totale des contraintes de traction.</a:t>
            </a:r>
            <a:endParaRPr lang="en-US" sz="1600" dirty="0"/>
          </a:p>
        </p:txBody>
      </p:sp>
      <p:sp>
        <p:nvSpPr>
          <p:cNvPr id="5" name="Rectangle 4">
            <a:extLst>
              <a:ext uri="{FF2B5EF4-FFF2-40B4-BE49-F238E27FC236}">
                <a16:creationId xmlns:a16="http://schemas.microsoft.com/office/drawing/2014/main" id="{1351435F-272A-49BB-AC13-15401574568A}"/>
              </a:ext>
            </a:extLst>
          </p:cNvPr>
          <p:cNvSpPr/>
          <p:nvPr/>
        </p:nvSpPr>
        <p:spPr>
          <a:xfrm>
            <a:off x="573804" y="548680"/>
            <a:ext cx="4547653" cy="52322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Principe de la précontrainte</a:t>
            </a:r>
          </a:p>
        </p:txBody>
      </p:sp>
    </p:spTree>
    <p:extLst>
      <p:ext uri="{BB962C8B-B14F-4D97-AF65-F5344CB8AC3E}">
        <p14:creationId xmlns:p14="http://schemas.microsoft.com/office/powerpoint/2010/main" val="12187280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EC0040-1FE3-46FE-B95E-E3139CA78919}"/>
              </a:ext>
            </a:extLst>
          </p:cNvPr>
          <p:cNvSpPr>
            <a:spLocks noGrp="1"/>
          </p:cNvSpPr>
          <p:nvPr>
            <p:ph type="title"/>
          </p:nvPr>
        </p:nvSpPr>
        <p:spPr>
          <a:xfrm>
            <a:off x="2699792" y="836712"/>
            <a:ext cx="3305944" cy="360040"/>
          </a:xfrm>
        </p:spPr>
        <p:txBody>
          <a:bodyPr>
            <a:noAutofit/>
          </a:bodyPr>
          <a:lstStyle/>
          <a:p>
            <a:r>
              <a:rPr lang="fr-FR" sz="2000" dirty="0"/>
              <a:t>Grande Arche de La Défense</a:t>
            </a:r>
          </a:p>
        </p:txBody>
      </p:sp>
      <p:sp>
        <p:nvSpPr>
          <p:cNvPr id="6" name="Content Placeholder 5">
            <a:extLst>
              <a:ext uri="{FF2B5EF4-FFF2-40B4-BE49-F238E27FC236}">
                <a16:creationId xmlns:a16="http://schemas.microsoft.com/office/drawing/2014/main" id="{90523076-5495-4AF6-BF07-7AFC237A0580}"/>
              </a:ext>
            </a:extLst>
          </p:cNvPr>
          <p:cNvSpPr>
            <a:spLocks noGrp="1"/>
          </p:cNvSpPr>
          <p:nvPr>
            <p:ph idx="1"/>
          </p:nvPr>
        </p:nvSpPr>
        <p:spPr>
          <a:xfrm>
            <a:off x="539552" y="1844824"/>
            <a:ext cx="7766248" cy="3528392"/>
          </a:xfrm>
        </p:spPr>
        <p:txBody>
          <a:bodyPr/>
          <a:lstStyle/>
          <a:p>
            <a:r>
              <a:rPr lang="fr-FR" dirty="0"/>
              <a:t>Située aux portes de Paris, la monumentale Grande Arche de La Défense est une version du XXe siècle de l'Arc de Triomphe. Au lieu de célébrer des victoires militaires, le monument est dédié à l'humanité et aux idéaux humanitaires. Avec la tour Eiffel, c'est probablement le monument le plus imposant de Paris.</a:t>
            </a:r>
          </a:p>
        </p:txBody>
      </p:sp>
    </p:spTree>
    <p:extLst>
      <p:ext uri="{BB962C8B-B14F-4D97-AF65-F5344CB8AC3E}">
        <p14:creationId xmlns:p14="http://schemas.microsoft.com/office/powerpoint/2010/main" val="4168107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4606" y="404664"/>
            <a:ext cx="6147633" cy="1546577"/>
          </a:xfrm>
          <a:prstGeom prst="rect">
            <a:avLst/>
          </a:prstGeom>
        </p:spPr>
        <p:txBody>
          <a:bodyPr wrap="square">
            <a:spAutoFit/>
          </a:bodyPr>
          <a:lstStyle/>
          <a:p>
            <a:r>
              <a:rPr lang="fr-FR" sz="1350" dirty="0"/>
              <a:t>Fonctionnement de la Grande Arche :</a:t>
            </a:r>
          </a:p>
          <a:p>
            <a:r>
              <a:rPr lang="fr-FR" sz="1350" dirty="0"/>
              <a:t>-Une icône culturelle pour le siècle à venir</a:t>
            </a:r>
          </a:p>
          <a:p>
            <a:r>
              <a:rPr lang="fr-FR" sz="1350" dirty="0"/>
              <a:t>-158 000 mètres carrés d'espace.</a:t>
            </a:r>
          </a:p>
          <a:p>
            <a:r>
              <a:rPr lang="fr-FR" sz="1350" dirty="0"/>
              <a:t>-Centre de communication pour le quartier de La Défense</a:t>
            </a:r>
          </a:p>
          <a:p>
            <a:r>
              <a:rPr lang="fr-FR" sz="1350" dirty="0"/>
              <a:t>-Auditoriums de présentation numérique</a:t>
            </a:r>
          </a:p>
          <a:p>
            <a:r>
              <a:rPr lang="fr-FR" sz="1350" dirty="0"/>
              <a:t>-Infrastructure de communication</a:t>
            </a:r>
          </a:p>
          <a:p>
            <a:r>
              <a:rPr lang="fr-FR" sz="1350" dirty="0"/>
              <a:t>-Espace de bureau pour les parties privées.  </a:t>
            </a:r>
          </a:p>
        </p:txBody>
      </p:sp>
      <p:pic>
        <p:nvPicPr>
          <p:cNvPr id="7" name="Picture 6" descr="grandearche.PNG"/>
          <p:cNvPicPr>
            <a:picLocks noChangeAspect="1"/>
          </p:cNvPicPr>
          <p:nvPr/>
        </p:nvPicPr>
        <p:blipFill>
          <a:blip r:embed="rId2"/>
          <a:stretch>
            <a:fillRect/>
          </a:stretch>
        </p:blipFill>
        <p:spPr>
          <a:xfrm>
            <a:off x="319208" y="2204865"/>
            <a:ext cx="8423080" cy="3888432"/>
          </a:xfrm>
          <a:prstGeom prst="rect">
            <a:avLst/>
          </a:prstGeom>
        </p:spPr>
      </p:pic>
      <p:sp>
        <p:nvSpPr>
          <p:cNvPr id="5" name="Title">
            <a:extLst>
              <a:ext uri="{FF2B5EF4-FFF2-40B4-BE49-F238E27FC236}">
                <a16:creationId xmlns:a16="http://schemas.microsoft.com/office/drawing/2014/main" id="{B539A98F-E930-4F78-8D8B-6979A78C79C2}"/>
              </a:ext>
            </a:extLst>
          </p:cNvPr>
          <p:cNvSpPr txBox="1">
            <a:spLocks/>
          </p:cNvSpPr>
          <p:nvPr/>
        </p:nvSpPr>
        <p:spPr>
          <a:xfrm>
            <a:off x="6931267" y="1072048"/>
            <a:ext cx="1939163" cy="269059"/>
          </a:xfrm>
          <a:prstGeom prst="rect">
            <a:avLst/>
          </a:prstGeom>
        </p:spPr>
        <p:txBody>
          <a:bodyPr vert="horz" lIns="68580" tIns="34290" rIns="68580" bIns="34290" rtlCol="0" anchor="b">
            <a:normAutofit fontScale="92500" lnSpcReduction="20000"/>
          </a:bodyPr>
          <a:lstStyle>
            <a:lvl1pPr algn="l" defTabSz="914400" rtl="0" eaLnBrk="1" latinLnBrk="0" hangingPunct="1">
              <a:lnSpc>
                <a:spcPct val="90000"/>
              </a:lnSpc>
              <a:spcBef>
                <a:spcPct val="0"/>
              </a:spcBef>
              <a:buNone/>
              <a:defRPr sz="2800" kern="1200" cap="all" spc="150" baseline="0">
                <a:solidFill>
                  <a:schemeClr val="bg1"/>
                </a:solidFill>
                <a:latin typeface="+mj-lt"/>
                <a:ea typeface="+mj-ea"/>
                <a:cs typeface="+mj-cs"/>
              </a:defRPr>
            </a:lvl1pPr>
          </a:lstStyle>
          <a:p>
            <a:r>
              <a:rPr lang="fr-FR" sz="1800" dirty="0"/>
              <a:t>Labdi Yousra</a:t>
            </a:r>
          </a:p>
        </p:txBody>
      </p:sp>
    </p:spTree>
    <p:extLst>
      <p:ext uri="{BB962C8B-B14F-4D97-AF65-F5344CB8AC3E}">
        <p14:creationId xmlns:p14="http://schemas.microsoft.com/office/powerpoint/2010/main" val="35237023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2A47A-4B7D-419E-B010-369DEC944459}"/>
              </a:ext>
            </a:extLst>
          </p:cNvPr>
          <p:cNvSpPr>
            <a:spLocks noGrp="1"/>
          </p:cNvSpPr>
          <p:nvPr>
            <p:ph type="title"/>
          </p:nvPr>
        </p:nvSpPr>
        <p:spPr>
          <a:xfrm>
            <a:off x="3138264" y="1124744"/>
            <a:ext cx="2369840" cy="654968"/>
          </a:xfrm>
        </p:spPr>
        <p:txBody>
          <a:bodyPr>
            <a:normAutofit/>
          </a:bodyPr>
          <a:lstStyle/>
          <a:p>
            <a:r>
              <a:rPr lang="fr-FR" sz="2400" dirty="0"/>
              <a:t>les dimensions</a:t>
            </a:r>
          </a:p>
        </p:txBody>
      </p:sp>
      <p:sp>
        <p:nvSpPr>
          <p:cNvPr id="3" name="Content Placeholder 2">
            <a:extLst>
              <a:ext uri="{FF2B5EF4-FFF2-40B4-BE49-F238E27FC236}">
                <a16:creationId xmlns:a16="http://schemas.microsoft.com/office/drawing/2014/main" id="{D9CCFCF2-092E-4E92-9339-B311948A3C14}"/>
              </a:ext>
            </a:extLst>
          </p:cNvPr>
          <p:cNvSpPr>
            <a:spLocks noGrp="1"/>
          </p:cNvSpPr>
          <p:nvPr>
            <p:ph idx="1"/>
          </p:nvPr>
        </p:nvSpPr>
        <p:spPr>
          <a:xfrm>
            <a:off x="822960" y="2795299"/>
            <a:ext cx="3109893" cy="1274015"/>
          </a:xfrm>
        </p:spPr>
        <p:txBody>
          <a:bodyPr>
            <a:normAutofit fontScale="77500" lnSpcReduction="20000"/>
          </a:bodyPr>
          <a:lstStyle/>
          <a:p>
            <a:r>
              <a:rPr lang="fr-FR" dirty="0"/>
              <a:t>De forme cubique, l’Arche mesure 112 mètres de long sur 106,9 mètres de large pour une hauteur de 110,9 mètres. </a:t>
            </a:r>
          </a:p>
        </p:txBody>
      </p:sp>
      <p:pic>
        <p:nvPicPr>
          <p:cNvPr id="5" name="Picture 4">
            <a:extLst>
              <a:ext uri="{FF2B5EF4-FFF2-40B4-BE49-F238E27FC236}">
                <a16:creationId xmlns:a16="http://schemas.microsoft.com/office/drawing/2014/main" id="{50C55D65-5DA6-43BE-BEE5-921F6273E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3068" y="2448546"/>
            <a:ext cx="4703691" cy="3140694"/>
          </a:xfrm>
          <a:prstGeom prst="rect">
            <a:avLst/>
          </a:prstGeom>
        </p:spPr>
      </p:pic>
      <p:cxnSp>
        <p:nvCxnSpPr>
          <p:cNvPr id="7" name="Straight Arrow Connector 6">
            <a:extLst>
              <a:ext uri="{FF2B5EF4-FFF2-40B4-BE49-F238E27FC236}">
                <a16:creationId xmlns:a16="http://schemas.microsoft.com/office/drawing/2014/main" id="{C073BD94-D783-4424-85C6-131CC148DA87}"/>
              </a:ext>
            </a:extLst>
          </p:cNvPr>
          <p:cNvCxnSpPr>
            <a:cxnSpLocks/>
          </p:cNvCxnSpPr>
          <p:nvPr/>
        </p:nvCxnSpPr>
        <p:spPr>
          <a:xfrm>
            <a:off x="6543092" y="3140968"/>
            <a:ext cx="0" cy="19244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22D860A-6200-4A09-AE91-D1F74AD26784}"/>
              </a:ext>
            </a:extLst>
          </p:cNvPr>
          <p:cNvCxnSpPr>
            <a:cxnSpLocks/>
          </p:cNvCxnSpPr>
          <p:nvPr/>
        </p:nvCxnSpPr>
        <p:spPr>
          <a:xfrm>
            <a:off x="6557089" y="3124588"/>
            <a:ext cx="866696" cy="186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4FEAC0E-8512-4A15-8C27-66FF18130B6F}"/>
              </a:ext>
            </a:extLst>
          </p:cNvPr>
          <p:cNvCxnSpPr/>
          <p:nvPr/>
        </p:nvCxnSpPr>
        <p:spPr>
          <a:xfrm flipH="1">
            <a:off x="5347335" y="3124588"/>
            <a:ext cx="1209755" cy="377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6710205-5088-44B8-AB11-DF015E9CDBDA}"/>
              </a:ext>
            </a:extLst>
          </p:cNvPr>
          <p:cNvSpPr txBox="1"/>
          <p:nvPr/>
        </p:nvSpPr>
        <p:spPr>
          <a:xfrm>
            <a:off x="6747304" y="2816051"/>
            <a:ext cx="633007" cy="369332"/>
          </a:xfrm>
          <a:prstGeom prst="rect">
            <a:avLst/>
          </a:prstGeom>
          <a:noFill/>
        </p:spPr>
        <p:txBody>
          <a:bodyPr wrap="square">
            <a:spAutoFit/>
          </a:bodyPr>
          <a:lstStyle/>
          <a:p>
            <a:r>
              <a:rPr lang="fr-FR" dirty="0">
                <a:solidFill>
                  <a:srgbClr val="FF0000"/>
                </a:solidFill>
              </a:rPr>
              <a:t>112</a:t>
            </a:r>
          </a:p>
        </p:txBody>
      </p:sp>
      <p:sp>
        <p:nvSpPr>
          <p:cNvPr id="17" name="TextBox 16">
            <a:extLst>
              <a:ext uri="{FF2B5EF4-FFF2-40B4-BE49-F238E27FC236}">
                <a16:creationId xmlns:a16="http://schemas.microsoft.com/office/drawing/2014/main" id="{153CCCF2-1DB2-48E2-9F49-A4C75C34D4DD}"/>
              </a:ext>
            </a:extLst>
          </p:cNvPr>
          <p:cNvSpPr txBox="1"/>
          <p:nvPr/>
        </p:nvSpPr>
        <p:spPr>
          <a:xfrm>
            <a:off x="5560559" y="2795299"/>
            <a:ext cx="783306" cy="415498"/>
          </a:xfrm>
          <a:prstGeom prst="rect">
            <a:avLst/>
          </a:prstGeom>
          <a:noFill/>
        </p:spPr>
        <p:txBody>
          <a:bodyPr wrap="square">
            <a:spAutoFit/>
          </a:bodyPr>
          <a:lstStyle/>
          <a:p>
            <a:r>
              <a:rPr lang="fr-FR" sz="2100" dirty="0">
                <a:solidFill>
                  <a:srgbClr val="FF0000"/>
                </a:solidFill>
              </a:rPr>
              <a:t>106,9</a:t>
            </a:r>
            <a:endParaRPr lang="fr-FR" dirty="0">
              <a:solidFill>
                <a:srgbClr val="FF0000"/>
              </a:solidFill>
            </a:endParaRPr>
          </a:p>
        </p:txBody>
      </p:sp>
      <p:sp>
        <p:nvSpPr>
          <p:cNvPr id="18" name="TextBox 17">
            <a:extLst>
              <a:ext uri="{FF2B5EF4-FFF2-40B4-BE49-F238E27FC236}">
                <a16:creationId xmlns:a16="http://schemas.microsoft.com/office/drawing/2014/main" id="{06193C6A-F932-47B1-A0B8-194094AE93CA}"/>
              </a:ext>
            </a:extLst>
          </p:cNvPr>
          <p:cNvSpPr txBox="1"/>
          <p:nvPr/>
        </p:nvSpPr>
        <p:spPr>
          <a:xfrm>
            <a:off x="6557089" y="3825861"/>
            <a:ext cx="866696" cy="415498"/>
          </a:xfrm>
          <a:prstGeom prst="rect">
            <a:avLst/>
          </a:prstGeom>
          <a:noFill/>
        </p:spPr>
        <p:txBody>
          <a:bodyPr wrap="square">
            <a:spAutoFit/>
          </a:bodyPr>
          <a:lstStyle/>
          <a:p>
            <a:r>
              <a:rPr lang="fr-FR" sz="2100" dirty="0">
                <a:solidFill>
                  <a:srgbClr val="FF0000"/>
                </a:solidFill>
              </a:rPr>
              <a:t>110,9</a:t>
            </a:r>
            <a:endParaRPr lang="fr-FR" dirty="0">
              <a:solidFill>
                <a:srgbClr val="FF0000"/>
              </a:solidFill>
            </a:endParaRPr>
          </a:p>
        </p:txBody>
      </p:sp>
    </p:spTree>
    <p:extLst>
      <p:ext uri="{BB962C8B-B14F-4D97-AF65-F5344CB8AC3E}">
        <p14:creationId xmlns:p14="http://schemas.microsoft.com/office/powerpoint/2010/main" val="18676563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48680"/>
            <a:ext cx="3377952" cy="448072"/>
          </a:xfrm>
        </p:spPr>
        <p:txBody>
          <a:bodyPr>
            <a:normAutofit fontScale="90000"/>
          </a:bodyPr>
          <a:lstStyle/>
          <a:p>
            <a:r>
              <a:rPr lang="fr-FR" sz="2400" dirty="0"/>
              <a:t>Composition structurelle: </a:t>
            </a:r>
          </a:p>
        </p:txBody>
      </p:sp>
      <p:pic>
        <p:nvPicPr>
          <p:cNvPr id="4" name="Picture 3" descr="baaaaaaaaa.PNG"/>
          <p:cNvPicPr>
            <a:picLocks noChangeAspect="1"/>
          </p:cNvPicPr>
          <p:nvPr/>
        </p:nvPicPr>
        <p:blipFill>
          <a:blip r:embed="rId2"/>
          <a:stretch>
            <a:fillRect/>
          </a:stretch>
        </p:blipFill>
        <p:spPr>
          <a:xfrm>
            <a:off x="3951" y="1484784"/>
            <a:ext cx="8469326" cy="3816424"/>
          </a:xfrm>
          <a:prstGeom prst="rect">
            <a:avLst/>
          </a:prstGeom>
        </p:spPr>
      </p:pic>
      <p:sp>
        <p:nvSpPr>
          <p:cNvPr id="5" name="Rectangle 4"/>
          <p:cNvSpPr/>
          <p:nvPr/>
        </p:nvSpPr>
        <p:spPr>
          <a:xfrm>
            <a:off x="4132549" y="680646"/>
            <a:ext cx="4111859" cy="300082"/>
          </a:xfrm>
          <a:prstGeom prst="rect">
            <a:avLst/>
          </a:prstGeom>
        </p:spPr>
        <p:txBody>
          <a:bodyPr wrap="square">
            <a:spAutoFit/>
          </a:bodyPr>
          <a:lstStyle/>
          <a:p>
            <a:r>
              <a:rPr lang="fr-FR" sz="1350" dirty="0"/>
              <a:t>Les poutres de base reposent sur pieux de fondation.</a:t>
            </a:r>
          </a:p>
        </p:txBody>
      </p:sp>
    </p:spTree>
    <p:extLst>
      <p:ext uri="{BB962C8B-B14F-4D97-AF65-F5344CB8AC3E}">
        <p14:creationId xmlns:p14="http://schemas.microsoft.com/office/powerpoint/2010/main" val="3523226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mp;&amp;&amp;.PNG"/>
          <p:cNvPicPr>
            <a:picLocks noChangeAspect="1"/>
          </p:cNvPicPr>
          <p:nvPr/>
        </p:nvPicPr>
        <p:blipFill>
          <a:blip r:embed="rId2"/>
          <a:stretch>
            <a:fillRect/>
          </a:stretch>
        </p:blipFill>
        <p:spPr>
          <a:xfrm>
            <a:off x="83702" y="1124744"/>
            <a:ext cx="7512633" cy="5616624"/>
          </a:xfrm>
          <a:prstGeom prst="rect">
            <a:avLst/>
          </a:prstGeom>
        </p:spPr>
      </p:pic>
      <p:sp>
        <p:nvSpPr>
          <p:cNvPr id="5" name="Rectangle 4"/>
          <p:cNvSpPr/>
          <p:nvPr/>
        </p:nvSpPr>
        <p:spPr>
          <a:xfrm>
            <a:off x="5868144" y="404664"/>
            <a:ext cx="3059832" cy="646331"/>
          </a:xfrm>
          <a:prstGeom prst="rect">
            <a:avLst/>
          </a:prstGeom>
        </p:spPr>
        <p:txBody>
          <a:bodyPr wrap="square">
            <a:spAutoFit/>
          </a:bodyPr>
          <a:lstStyle/>
          <a:p>
            <a:r>
              <a:rPr lang="fr-FR" sz="1600" dirty="0"/>
              <a:t>Les murs de cisaillement agissent comme des colonnes porteuses</a:t>
            </a:r>
            <a:r>
              <a:rPr lang="fr-FR" sz="2000" dirty="0"/>
              <a:t>.</a:t>
            </a:r>
          </a:p>
        </p:txBody>
      </p:sp>
    </p:spTree>
    <p:extLst>
      <p:ext uri="{BB962C8B-B14F-4D97-AF65-F5344CB8AC3E}">
        <p14:creationId xmlns:p14="http://schemas.microsoft.com/office/powerpoint/2010/main" val="8012103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oooooooo.PNG"/>
          <p:cNvPicPr>
            <a:picLocks noChangeAspect="1"/>
          </p:cNvPicPr>
          <p:nvPr/>
        </p:nvPicPr>
        <p:blipFill>
          <a:blip r:embed="rId2"/>
          <a:stretch>
            <a:fillRect/>
          </a:stretch>
        </p:blipFill>
        <p:spPr>
          <a:xfrm>
            <a:off x="982596" y="938080"/>
            <a:ext cx="6037676" cy="5287163"/>
          </a:xfrm>
          <a:prstGeom prst="rect">
            <a:avLst/>
          </a:prstGeom>
        </p:spPr>
      </p:pic>
      <p:sp>
        <p:nvSpPr>
          <p:cNvPr id="5" name="Rectangle 4"/>
          <p:cNvSpPr/>
          <p:nvPr/>
        </p:nvSpPr>
        <p:spPr>
          <a:xfrm>
            <a:off x="4860032" y="476672"/>
            <a:ext cx="4104456" cy="369332"/>
          </a:xfrm>
          <a:prstGeom prst="rect">
            <a:avLst/>
          </a:prstGeom>
        </p:spPr>
        <p:txBody>
          <a:bodyPr wrap="square">
            <a:spAutoFit/>
          </a:bodyPr>
          <a:lstStyle/>
          <a:p>
            <a:r>
              <a:rPr lang="fr-FR" dirty="0"/>
              <a:t>Les poutres du toit complètent les cadres.</a:t>
            </a:r>
          </a:p>
        </p:txBody>
      </p:sp>
    </p:spTree>
    <p:extLst>
      <p:ext uri="{BB962C8B-B14F-4D97-AF65-F5344CB8AC3E}">
        <p14:creationId xmlns:p14="http://schemas.microsoft.com/office/powerpoint/2010/main" val="7146921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0908" y="404664"/>
            <a:ext cx="5757596" cy="369332"/>
          </a:xfrm>
          <a:prstGeom prst="rect">
            <a:avLst/>
          </a:prstGeom>
        </p:spPr>
        <p:txBody>
          <a:bodyPr wrap="square">
            <a:spAutoFit/>
          </a:bodyPr>
          <a:lstStyle/>
          <a:p>
            <a:r>
              <a:rPr lang="fr-FR" dirty="0"/>
              <a:t>Les murs de cisaillement diagonaux ajoutent de la stabilité.</a:t>
            </a:r>
          </a:p>
        </p:txBody>
      </p:sp>
      <p:pic>
        <p:nvPicPr>
          <p:cNvPr id="5" name="Picture 4" descr="aaaaaa.PNG"/>
          <p:cNvPicPr>
            <a:picLocks noChangeAspect="1"/>
          </p:cNvPicPr>
          <p:nvPr/>
        </p:nvPicPr>
        <p:blipFill>
          <a:blip r:embed="rId2"/>
          <a:stretch>
            <a:fillRect/>
          </a:stretch>
        </p:blipFill>
        <p:spPr>
          <a:xfrm>
            <a:off x="0" y="762125"/>
            <a:ext cx="6948264" cy="5305424"/>
          </a:xfrm>
          <a:prstGeom prst="rect">
            <a:avLst/>
          </a:prstGeom>
        </p:spPr>
      </p:pic>
    </p:spTree>
    <p:extLst>
      <p:ext uri="{BB962C8B-B14F-4D97-AF65-F5344CB8AC3E}">
        <p14:creationId xmlns:p14="http://schemas.microsoft.com/office/powerpoint/2010/main" val="32540835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3868" y="404664"/>
            <a:ext cx="5924636" cy="369332"/>
          </a:xfrm>
          <a:prstGeom prst="rect">
            <a:avLst/>
          </a:prstGeom>
        </p:spPr>
        <p:txBody>
          <a:bodyPr wrap="square">
            <a:spAutoFit/>
          </a:bodyPr>
          <a:lstStyle/>
          <a:p>
            <a:r>
              <a:rPr lang="fr-FR" dirty="0"/>
              <a:t>La </a:t>
            </a:r>
            <a:r>
              <a:rPr lang="fr-FR" dirty="0" err="1"/>
              <a:t>méga-structure</a:t>
            </a:r>
            <a:r>
              <a:rPr lang="fr-FR" dirty="0"/>
              <a:t> ajoute des contreventements aux cadres</a:t>
            </a:r>
          </a:p>
        </p:txBody>
      </p:sp>
      <p:pic>
        <p:nvPicPr>
          <p:cNvPr id="5" name="Picture 4" descr="asasa.PNG"/>
          <p:cNvPicPr>
            <a:picLocks noChangeAspect="1"/>
          </p:cNvPicPr>
          <p:nvPr/>
        </p:nvPicPr>
        <p:blipFill>
          <a:blip r:embed="rId2"/>
          <a:stretch>
            <a:fillRect/>
          </a:stretch>
        </p:blipFill>
        <p:spPr>
          <a:xfrm>
            <a:off x="666179" y="858804"/>
            <a:ext cx="5922045" cy="6170596"/>
          </a:xfrm>
          <a:prstGeom prst="rect">
            <a:avLst/>
          </a:prstGeom>
        </p:spPr>
      </p:pic>
    </p:spTree>
    <p:extLst>
      <p:ext uri="{BB962C8B-B14F-4D97-AF65-F5344CB8AC3E}">
        <p14:creationId xmlns:p14="http://schemas.microsoft.com/office/powerpoint/2010/main" val="38039944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2" y="404664"/>
            <a:ext cx="6336703" cy="369332"/>
          </a:xfrm>
          <a:prstGeom prst="rect">
            <a:avLst/>
          </a:prstGeom>
        </p:spPr>
        <p:txBody>
          <a:bodyPr wrap="square">
            <a:spAutoFit/>
          </a:bodyPr>
          <a:lstStyle/>
          <a:p>
            <a:r>
              <a:rPr lang="fr-FR" dirty="0"/>
              <a:t>Les poutres perpendiculaires stabilisent le toit et le plancher</a:t>
            </a:r>
          </a:p>
        </p:txBody>
      </p:sp>
      <p:pic>
        <p:nvPicPr>
          <p:cNvPr id="5" name="Picture 4" descr="aaaaaaaaaaaaaaaaaa.PNG"/>
          <p:cNvPicPr>
            <a:picLocks noChangeAspect="1"/>
          </p:cNvPicPr>
          <p:nvPr/>
        </p:nvPicPr>
        <p:blipFill>
          <a:blip r:embed="rId2"/>
          <a:stretch>
            <a:fillRect/>
          </a:stretch>
        </p:blipFill>
        <p:spPr>
          <a:xfrm>
            <a:off x="709556" y="885168"/>
            <a:ext cx="5734652" cy="5206273"/>
          </a:xfrm>
          <a:prstGeom prst="rect">
            <a:avLst/>
          </a:prstGeom>
        </p:spPr>
      </p:pic>
    </p:spTree>
    <p:extLst>
      <p:ext uri="{BB962C8B-B14F-4D97-AF65-F5344CB8AC3E}">
        <p14:creationId xmlns:p14="http://schemas.microsoft.com/office/powerpoint/2010/main" val="1088101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1.PNG"/>
          <p:cNvPicPr>
            <a:picLocks noChangeAspect="1"/>
          </p:cNvPicPr>
          <p:nvPr/>
        </p:nvPicPr>
        <p:blipFill>
          <a:blip r:embed="rId2"/>
          <a:stretch>
            <a:fillRect/>
          </a:stretch>
        </p:blipFill>
        <p:spPr>
          <a:xfrm>
            <a:off x="782648" y="1588849"/>
            <a:ext cx="2296659" cy="2787209"/>
          </a:xfrm>
          <a:prstGeom prst="rect">
            <a:avLst/>
          </a:prstGeom>
        </p:spPr>
      </p:pic>
      <p:pic>
        <p:nvPicPr>
          <p:cNvPr id="5" name="Picture 4" descr="A2.PNG"/>
          <p:cNvPicPr>
            <a:picLocks noChangeAspect="1"/>
          </p:cNvPicPr>
          <p:nvPr/>
        </p:nvPicPr>
        <p:blipFill>
          <a:blip r:embed="rId3"/>
          <a:stretch>
            <a:fillRect/>
          </a:stretch>
        </p:blipFill>
        <p:spPr>
          <a:xfrm>
            <a:off x="3571791" y="1581705"/>
            <a:ext cx="1849295" cy="2773943"/>
          </a:xfrm>
          <a:prstGeom prst="rect">
            <a:avLst/>
          </a:prstGeom>
        </p:spPr>
      </p:pic>
      <p:pic>
        <p:nvPicPr>
          <p:cNvPr id="6" name="Picture 5" descr="A3.PNG"/>
          <p:cNvPicPr>
            <a:picLocks noChangeAspect="1"/>
          </p:cNvPicPr>
          <p:nvPr/>
        </p:nvPicPr>
        <p:blipFill>
          <a:blip r:embed="rId4"/>
          <a:stretch>
            <a:fillRect/>
          </a:stretch>
        </p:blipFill>
        <p:spPr>
          <a:xfrm>
            <a:off x="6353757" y="1672532"/>
            <a:ext cx="2137100" cy="2769506"/>
          </a:xfrm>
          <a:prstGeom prst="rect">
            <a:avLst/>
          </a:prstGeom>
        </p:spPr>
      </p:pic>
      <p:sp>
        <p:nvSpPr>
          <p:cNvPr id="8" name="Rectangle 7"/>
          <p:cNvSpPr/>
          <p:nvPr/>
        </p:nvSpPr>
        <p:spPr>
          <a:xfrm>
            <a:off x="938893" y="4420314"/>
            <a:ext cx="2008415" cy="1338828"/>
          </a:xfrm>
          <a:prstGeom prst="rect">
            <a:avLst/>
          </a:prstGeom>
        </p:spPr>
        <p:txBody>
          <a:bodyPr wrap="square">
            <a:spAutoFit/>
          </a:bodyPr>
          <a:lstStyle/>
          <a:p>
            <a:r>
              <a:rPr lang="fr-FR" sz="1350" dirty="0">
                <a:solidFill>
                  <a:srgbClr val="FF0000"/>
                </a:solidFill>
              </a:rPr>
              <a:t>Réactions axiales :</a:t>
            </a:r>
          </a:p>
          <a:p>
            <a:r>
              <a:rPr lang="fr-FR" sz="1350" dirty="0"/>
              <a:t>Les barres violettes</a:t>
            </a:r>
          </a:p>
          <a:p>
            <a:r>
              <a:rPr lang="fr-FR" sz="1350" dirty="0"/>
              <a:t>montrent qu'il y a</a:t>
            </a:r>
          </a:p>
          <a:p>
            <a:r>
              <a:rPr lang="fr-FR" sz="1350" dirty="0"/>
              <a:t>forces axiales uniformes</a:t>
            </a:r>
          </a:p>
          <a:p>
            <a:r>
              <a:rPr lang="fr-FR" sz="1350" dirty="0"/>
              <a:t>de compression axiale</a:t>
            </a:r>
          </a:p>
          <a:p>
            <a:r>
              <a:rPr lang="fr-FR" sz="1350" dirty="0"/>
              <a:t>sur les quatre colonnes</a:t>
            </a:r>
          </a:p>
        </p:txBody>
      </p:sp>
      <p:sp>
        <p:nvSpPr>
          <p:cNvPr id="9" name="Rectangle 8"/>
          <p:cNvSpPr/>
          <p:nvPr/>
        </p:nvSpPr>
        <p:spPr>
          <a:xfrm>
            <a:off x="3445329" y="4505599"/>
            <a:ext cx="2326822" cy="1131079"/>
          </a:xfrm>
          <a:prstGeom prst="rect">
            <a:avLst/>
          </a:prstGeom>
        </p:spPr>
        <p:txBody>
          <a:bodyPr wrap="square">
            <a:spAutoFit/>
          </a:bodyPr>
          <a:lstStyle/>
          <a:p>
            <a:r>
              <a:rPr lang="fr-FR" sz="1350" dirty="0">
                <a:solidFill>
                  <a:srgbClr val="FF0000"/>
                </a:solidFill>
              </a:rPr>
              <a:t>Cisaillement : </a:t>
            </a:r>
          </a:p>
          <a:p>
            <a:r>
              <a:rPr lang="fr-FR" sz="1350" dirty="0"/>
              <a:t>Les plus hauts</a:t>
            </a:r>
          </a:p>
          <a:p>
            <a:r>
              <a:rPr lang="fr-FR" sz="1350" dirty="0"/>
              <a:t>niveaux de cisaillement sont</a:t>
            </a:r>
          </a:p>
          <a:p>
            <a:r>
              <a:rPr lang="fr-FR" sz="1350" dirty="0"/>
              <a:t>sont observés sur les bords</a:t>
            </a:r>
          </a:p>
          <a:p>
            <a:r>
              <a:rPr lang="fr-FR" sz="1350" dirty="0"/>
              <a:t>de la structure.</a:t>
            </a:r>
          </a:p>
        </p:txBody>
      </p:sp>
      <p:sp>
        <p:nvSpPr>
          <p:cNvPr id="11" name="Rectangle 10"/>
          <p:cNvSpPr/>
          <p:nvPr/>
        </p:nvSpPr>
        <p:spPr>
          <a:xfrm>
            <a:off x="6286500" y="4524188"/>
            <a:ext cx="2392136" cy="1131079"/>
          </a:xfrm>
          <a:prstGeom prst="rect">
            <a:avLst/>
          </a:prstGeom>
        </p:spPr>
        <p:txBody>
          <a:bodyPr wrap="square">
            <a:spAutoFit/>
          </a:bodyPr>
          <a:lstStyle/>
          <a:p>
            <a:r>
              <a:rPr lang="fr-FR" sz="1350" dirty="0">
                <a:solidFill>
                  <a:srgbClr val="FF0000"/>
                </a:solidFill>
              </a:rPr>
              <a:t>Distribution des moments :</a:t>
            </a:r>
          </a:p>
          <a:p>
            <a:r>
              <a:rPr lang="fr-FR" sz="1350" dirty="0"/>
              <a:t>Les moments de flexion sont</a:t>
            </a:r>
          </a:p>
          <a:p>
            <a:r>
              <a:rPr lang="fr-FR" sz="1350" dirty="0"/>
              <a:t>plus élevés près du toit</a:t>
            </a:r>
          </a:p>
          <a:p>
            <a:r>
              <a:rPr lang="fr-FR" sz="1350" dirty="0"/>
              <a:t>et sur les bords extérieurs</a:t>
            </a:r>
          </a:p>
          <a:p>
            <a:r>
              <a:rPr lang="fr-FR" sz="1350" dirty="0"/>
              <a:t>extérieurs de la structure.</a:t>
            </a:r>
          </a:p>
        </p:txBody>
      </p:sp>
    </p:spTree>
    <p:extLst>
      <p:ext uri="{BB962C8B-B14F-4D97-AF65-F5344CB8AC3E}">
        <p14:creationId xmlns:p14="http://schemas.microsoft.com/office/powerpoint/2010/main" val="2598191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6914A82-100D-4021-BE2F-729043FA8C41}"/>
              </a:ext>
            </a:extLst>
          </p:cNvPr>
          <p:cNvPicPr>
            <a:picLocks noChangeAspect="1"/>
          </p:cNvPicPr>
          <p:nvPr/>
        </p:nvPicPr>
        <p:blipFill rotWithShape="1">
          <a:blip r:embed="rId2">
            <a:extLst>
              <a:ext uri="{28A0092B-C50C-407E-A947-70E740481C1C}">
                <a14:useLocalDpi xmlns:a14="http://schemas.microsoft.com/office/drawing/2010/main" val="0"/>
              </a:ext>
            </a:extLst>
          </a:blip>
          <a:srcRect b="50000"/>
          <a:stretch/>
        </p:blipFill>
        <p:spPr>
          <a:xfrm>
            <a:off x="4499992" y="2873649"/>
            <a:ext cx="3951134" cy="1415482"/>
          </a:xfrm>
          <a:prstGeom prst="rect">
            <a:avLst/>
          </a:prstGeom>
        </p:spPr>
      </p:pic>
      <p:pic>
        <p:nvPicPr>
          <p:cNvPr id="3" name="Image 2">
            <a:extLst>
              <a:ext uri="{FF2B5EF4-FFF2-40B4-BE49-F238E27FC236}">
                <a16:creationId xmlns:a16="http://schemas.microsoft.com/office/drawing/2014/main" id="{B843A169-2AE2-4739-9510-8322B2894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1426508"/>
            <a:ext cx="3954562" cy="1313666"/>
          </a:xfrm>
          <a:prstGeom prst="rect">
            <a:avLst/>
          </a:prstGeom>
        </p:spPr>
      </p:pic>
      <p:sp>
        <p:nvSpPr>
          <p:cNvPr id="4" name="Rectangle 3">
            <a:extLst>
              <a:ext uri="{FF2B5EF4-FFF2-40B4-BE49-F238E27FC236}">
                <a16:creationId xmlns:a16="http://schemas.microsoft.com/office/drawing/2014/main" id="{AAA0D4FD-FDD8-42F2-A923-A03D4DA5E274}"/>
              </a:ext>
            </a:extLst>
          </p:cNvPr>
          <p:cNvSpPr/>
          <p:nvPr/>
        </p:nvSpPr>
        <p:spPr>
          <a:xfrm>
            <a:off x="821184" y="513577"/>
            <a:ext cx="5865446" cy="107721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Comportement d’une poutre en béton précontraint</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ZoneTexte 8">
            <a:extLst>
              <a:ext uri="{FF2B5EF4-FFF2-40B4-BE49-F238E27FC236}">
                <a16:creationId xmlns:a16="http://schemas.microsoft.com/office/drawing/2014/main" id="{D38F4F71-8DBA-46A1-B427-4ACA59EC454A}"/>
              </a:ext>
            </a:extLst>
          </p:cNvPr>
          <p:cNvSpPr txBox="1"/>
          <p:nvPr/>
        </p:nvSpPr>
        <p:spPr>
          <a:xfrm>
            <a:off x="821184" y="1915804"/>
            <a:ext cx="2575169"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400" dirty="0"/>
              <a:t>Aucune charge applique </a:t>
            </a:r>
            <a:endParaRPr lang="en-US" sz="1400" dirty="0"/>
          </a:p>
        </p:txBody>
      </p:sp>
      <p:sp>
        <p:nvSpPr>
          <p:cNvPr id="6" name="ZoneTexte 9">
            <a:extLst>
              <a:ext uri="{FF2B5EF4-FFF2-40B4-BE49-F238E27FC236}">
                <a16:creationId xmlns:a16="http://schemas.microsoft.com/office/drawing/2014/main" id="{09CC96E7-3399-45FF-BCE1-D0FF2B67E402}"/>
              </a:ext>
            </a:extLst>
          </p:cNvPr>
          <p:cNvSpPr txBox="1"/>
          <p:nvPr/>
        </p:nvSpPr>
        <p:spPr>
          <a:xfrm>
            <a:off x="821184" y="3413853"/>
            <a:ext cx="2575169" cy="307777"/>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400" dirty="0"/>
              <a:t>Lorsque application des charges</a:t>
            </a:r>
            <a:endParaRPr lang="en-US" sz="1400" dirty="0"/>
          </a:p>
        </p:txBody>
      </p:sp>
      <p:sp>
        <p:nvSpPr>
          <p:cNvPr id="7" name="Rectangle 6">
            <a:extLst>
              <a:ext uri="{FF2B5EF4-FFF2-40B4-BE49-F238E27FC236}">
                <a16:creationId xmlns:a16="http://schemas.microsoft.com/office/drawing/2014/main" id="{07DA1FB5-E215-4DA1-AF6C-87AC8898EBB0}"/>
              </a:ext>
            </a:extLst>
          </p:cNvPr>
          <p:cNvSpPr/>
          <p:nvPr/>
        </p:nvSpPr>
        <p:spPr>
          <a:xfrm>
            <a:off x="821184" y="4809926"/>
            <a:ext cx="2575169" cy="523220"/>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400" dirty="0"/>
              <a:t>Lorsque application des charges importantes</a:t>
            </a:r>
            <a:endParaRPr lang="en-US" sz="1400" dirty="0"/>
          </a:p>
        </p:txBody>
      </p:sp>
      <p:pic>
        <p:nvPicPr>
          <p:cNvPr id="8" name="Image 7">
            <a:extLst>
              <a:ext uri="{FF2B5EF4-FFF2-40B4-BE49-F238E27FC236}">
                <a16:creationId xmlns:a16="http://schemas.microsoft.com/office/drawing/2014/main" id="{E6914A82-100D-4021-BE2F-729043FA8C41}"/>
              </a:ext>
            </a:extLst>
          </p:cNvPr>
          <p:cNvPicPr>
            <a:picLocks noChangeAspect="1"/>
          </p:cNvPicPr>
          <p:nvPr/>
        </p:nvPicPr>
        <p:blipFill rotWithShape="1">
          <a:blip r:embed="rId2">
            <a:extLst>
              <a:ext uri="{28A0092B-C50C-407E-A947-70E740481C1C}">
                <a14:useLocalDpi xmlns:a14="http://schemas.microsoft.com/office/drawing/2010/main" val="0"/>
              </a:ext>
            </a:extLst>
          </a:blip>
          <a:srcRect t="52739" b="-21116"/>
          <a:stretch/>
        </p:blipFill>
        <p:spPr>
          <a:xfrm>
            <a:off x="4499992" y="4509120"/>
            <a:ext cx="3918000" cy="1932446"/>
          </a:xfrm>
          <a:prstGeom prst="rect">
            <a:avLst/>
          </a:prstGeom>
        </p:spPr>
      </p:pic>
    </p:spTree>
    <p:extLst>
      <p:ext uri="{BB962C8B-B14F-4D97-AF65-F5344CB8AC3E}">
        <p14:creationId xmlns:p14="http://schemas.microsoft.com/office/powerpoint/2010/main" val="34368684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0152" y="548680"/>
            <a:ext cx="4818112" cy="1087016"/>
          </a:xfrm>
        </p:spPr>
        <p:txBody>
          <a:bodyPr/>
          <a:lstStyle/>
          <a:p>
            <a:r>
              <a:rPr lang="fr-FR" dirty="0"/>
              <a:t>LES FONDATIONS :</a:t>
            </a:r>
          </a:p>
        </p:txBody>
      </p:sp>
      <p:sp>
        <p:nvSpPr>
          <p:cNvPr id="3" name="Content Placeholder 2"/>
          <p:cNvSpPr>
            <a:spLocks noGrp="1"/>
          </p:cNvSpPr>
          <p:nvPr>
            <p:ph idx="1"/>
          </p:nvPr>
        </p:nvSpPr>
        <p:spPr>
          <a:xfrm>
            <a:off x="1000125" y="2616757"/>
            <a:ext cx="7450701" cy="2323148"/>
          </a:xfrm>
        </p:spPr>
        <p:txBody>
          <a:bodyPr>
            <a:noAutofit/>
          </a:bodyPr>
          <a:lstStyle/>
          <a:p>
            <a:r>
              <a:rPr lang="fr-FR" sz="1200" dirty="0">
                <a:solidFill>
                  <a:schemeClr val="tx1"/>
                </a:solidFill>
              </a:rPr>
              <a:t>Douze pieux de fondation reposent sur une plate-forme de calcaire à quatorze mètres sous le niveau du sol. Les pieux ont une largeur de huit mètres à la base, et l'utilisation de bases elliptiques a nécessité des coffrages en béton sur mesure. L'utilisation de bases elliptiques a nécessité des coffrages en béton sur mesure. Les pieux se sont évasés à quinze mètres pour rejoindre la base de la structure. Le sommet du chapiteau comporte des supports en néoprène remplaçables pour subir les vibrations de la circulation souterraine, les contractions thermiques expansives, et des effets du vent. Les mesures de tassement ont nécessité un nivellement optique des supports du cube avec des repères aux chapiteaux.des supports du cube avec des repères aux chapiteaux à l'aide d'un fil à plomb laser. Des mesures de déformation du béton des pieux ont également été effectuées à l'aide décordes vibrantes enfoncées dans le tronc du pieu. Des sondages ont également été administrés pour mesurer dans la couche profonde tassement.</a:t>
            </a:r>
          </a:p>
        </p:txBody>
      </p:sp>
    </p:spTree>
    <p:extLst>
      <p:ext uri="{BB962C8B-B14F-4D97-AF65-F5344CB8AC3E}">
        <p14:creationId xmlns:p14="http://schemas.microsoft.com/office/powerpoint/2010/main" val="33022269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sss.PNG"/>
          <p:cNvPicPr>
            <a:picLocks noChangeAspect="1"/>
          </p:cNvPicPr>
          <p:nvPr/>
        </p:nvPicPr>
        <p:blipFill>
          <a:blip r:embed="rId2"/>
          <a:stretch>
            <a:fillRect/>
          </a:stretch>
        </p:blipFill>
        <p:spPr>
          <a:xfrm>
            <a:off x="1115616" y="432452"/>
            <a:ext cx="6984776" cy="5730543"/>
          </a:xfrm>
          <a:prstGeom prst="rect">
            <a:avLst/>
          </a:prstGeom>
        </p:spPr>
      </p:pic>
    </p:spTree>
    <p:extLst>
      <p:ext uri="{BB962C8B-B14F-4D97-AF65-F5344CB8AC3E}">
        <p14:creationId xmlns:p14="http://schemas.microsoft.com/office/powerpoint/2010/main" val="8818801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404664"/>
            <a:ext cx="1296144" cy="654968"/>
          </a:xfrm>
        </p:spPr>
        <p:txBody>
          <a:bodyPr>
            <a:normAutofit fontScale="90000"/>
          </a:bodyPr>
          <a:lstStyle/>
          <a:p>
            <a:r>
              <a:rPr lang="fr-FR" sz="2700" dirty="0"/>
              <a:t>Façade :</a:t>
            </a:r>
            <a:r>
              <a:rPr lang="fr-FR" dirty="0"/>
              <a:t> </a:t>
            </a:r>
          </a:p>
        </p:txBody>
      </p:sp>
      <p:pic>
        <p:nvPicPr>
          <p:cNvPr id="4098" name="Picture 2"/>
          <p:cNvPicPr>
            <a:picLocks noGrp="1" noChangeAspect="1" noChangeArrowheads="1"/>
          </p:cNvPicPr>
          <p:nvPr>
            <p:ph idx="1"/>
          </p:nvPr>
        </p:nvPicPr>
        <p:blipFill>
          <a:blip r:embed="rId2"/>
          <a:srcRect/>
          <a:stretch>
            <a:fillRect/>
          </a:stretch>
        </p:blipFill>
        <p:spPr bwMode="auto">
          <a:xfrm>
            <a:off x="1082779" y="2328693"/>
            <a:ext cx="3417213" cy="4023209"/>
          </a:xfrm>
          <a:prstGeom prst="rect">
            <a:avLst/>
          </a:prstGeom>
          <a:noFill/>
          <a:ln w="9525">
            <a:noFill/>
            <a:miter lim="800000"/>
            <a:headEnd/>
            <a:tailEnd/>
          </a:ln>
          <a:effectLst/>
        </p:spPr>
      </p:pic>
      <p:sp>
        <p:nvSpPr>
          <p:cNvPr id="5" name="Rectangle 4"/>
          <p:cNvSpPr/>
          <p:nvPr/>
        </p:nvSpPr>
        <p:spPr>
          <a:xfrm>
            <a:off x="1187624" y="476672"/>
            <a:ext cx="7920880" cy="1754326"/>
          </a:xfrm>
          <a:prstGeom prst="rect">
            <a:avLst/>
          </a:prstGeom>
        </p:spPr>
        <p:txBody>
          <a:bodyPr wrap="square">
            <a:spAutoFit/>
          </a:bodyPr>
          <a:lstStyle/>
          <a:p>
            <a:r>
              <a:rPr lang="fr-FR" sz="1350" dirty="0"/>
              <a:t>Les panneaux extérieurs ont été réalisés en marbre de Carrare, d'un poids unitaire de 800</a:t>
            </a:r>
          </a:p>
          <a:p>
            <a:r>
              <a:rPr lang="fr-FR" sz="1350" dirty="0"/>
              <a:t>kg chacun, et de verre feuilleté, pesant 300 kg chacun.</a:t>
            </a:r>
          </a:p>
          <a:p>
            <a:r>
              <a:rPr lang="fr-FR" sz="1350" dirty="0"/>
              <a:t>Les panneaux de marbre ont été utilisés pour les façades extérieures, tandis que le verre feuilleté a été utilisé pour les façades intérieures.</a:t>
            </a:r>
          </a:p>
          <a:p>
            <a:r>
              <a:rPr lang="fr-FR" sz="1350" dirty="0"/>
              <a:t>verre feuilleté a été utilisé pour les façades intérieures.</a:t>
            </a:r>
          </a:p>
          <a:p>
            <a:r>
              <a:rPr lang="fr-FR" sz="1350" dirty="0"/>
              <a:t>Les dimensions des panneaux étaient de 2,8 mètres carrés,</a:t>
            </a:r>
          </a:p>
          <a:p>
            <a:r>
              <a:rPr lang="fr-FR" sz="1350" dirty="0"/>
              <a:t>créant 3 hectares de matériaux de revêtement pour compléter le</a:t>
            </a:r>
          </a:p>
          <a:p>
            <a:r>
              <a:rPr lang="fr-FR" sz="1350" dirty="0"/>
              <a:t>cube vide.</a:t>
            </a:r>
          </a:p>
        </p:txBody>
      </p:sp>
    </p:spTree>
    <p:extLst>
      <p:ext uri="{BB962C8B-B14F-4D97-AF65-F5344CB8AC3E}">
        <p14:creationId xmlns:p14="http://schemas.microsoft.com/office/powerpoint/2010/main" val="12905123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Les nuages : </a:t>
            </a:r>
          </a:p>
        </p:txBody>
      </p:sp>
      <p:sp>
        <p:nvSpPr>
          <p:cNvPr id="3" name="Content Placeholder 2"/>
          <p:cNvSpPr>
            <a:spLocks noGrp="1"/>
          </p:cNvSpPr>
          <p:nvPr>
            <p:ph idx="1"/>
          </p:nvPr>
        </p:nvSpPr>
        <p:spPr>
          <a:xfrm>
            <a:off x="800101" y="2434590"/>
            <a:ext cx="3265715" cy="2887218"/>
          </a:xfrm>
        </p:spPr>
        <p:txBody>
          <a:bodyPr>
            <a:normAutofit fontScale="62500" lnSpcReduction="20000"/>
          </a:bodyPr>
          <a:lstStyle/>
          <a:p>
            <a:r>
              <a:rPr lang="fr-FR" dirty="0"/>
              <a:t>Les "nuages" nécessitaient une base structurelle différente. Ils étaient composés d'un réseau de petites tiges de treillis, de câbles, et de feuilles de fibre de verre tendues.</a:t>
            </a:r>
          </a:p>
          <a:p>
            <a:r>
              <a:rPr lang="fr-FR" dirty="0"/>
              <a:t> La toile des nuages est renforcée par des treillis et des câbles en acier précontraint. qui multiplient les points d'ancrage et sont en mesure de distribuer la tension sur la structure fixée sur les façades par un double réseau de câbles.</a:t>
            </a:r>
          </a:p>
          <a:p>
            <a:r>
              <a:rPr lang="fr-FR" dirty="0"/>
              <a:t>double réseau de câbles. </a:t>
            </a:r>
          </a:p>
        </p:txBody>
      </p:sp>
      <p:pic>
        <p:nvPicPr>
          <p:cNvPr id="4" name="Picture 3" descr="an.PNG"/>
          <p:cNvPicPr>
            <a:picLocks noChangeAspect="1"/>
          </p:cNvPicPr>
          <p:nvPr/>
        </p:nvPicPr>
        <p:blipFill>
          <a:blip r:embed="rId2"/>
          <a:stretch>
            <a:fillRect/>
          </a:stretch>
        </p:blipFill>
        <p:spPr>
          <a:xfrm>
            <a:off x="4091047" y="1979115"/>
            <a:ext cx="4599653" cy="3017429"/>
          </a:xfrm>
          <a:prstGeom prst="rect">
            <a:avLst/>
          </a:prstGeom>
        </p:spPr>
      </p:pic>
    </p:spTree>
    <p:extLst>
      <p:ext uri="{BB962C8B-B14F-4D97-AF65-F5344CB8AC3E}">
        <p14:creationId xmlns:p14="http://schemas.microsoft.com/office/powerpoint/2010/main" val="42280376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4624"/>
            <a:ext cx="1440160" cy="994172"/>
          </a:xfrm>
        </p:spPr>
        <p:txBody>
          <a:bodyPr>
            <a:normAutofit/>
          </a:bodyPr>
          <a:lstStyle/>
          <a:p>
            <a:r>
              <a:rPr lang="fr-FR" sz="2400" dirty="0"/>
              <a:t>Les tours : </a:t>
            </a:r>
          </a:p>
        </p:txBody>
      </p:sp>
      <p:sp>
        <p:nvSpPr>
          <p:cNvPr id="3" name="Content Placeholder 2"/>
          <p:cNvSpPr>
            <a:spLocks noGrp="1"/>
          </p:cNvSpPr>
          <p:nvPr>
            <p:ph idx="1"/>
          </p:nvPr>
        </p:nvSpPr>
        <p:spPr>
          <a:xfrm>
            <a:off x="1835696" y="476672"/>
            <a:ext cx="7200800" cy="2160240"/>
          </a:xfrm>
        </p:spPr>
        <p:txBody>
          <a:bodyPr>
            <a:noAutofit/>
          </a:bodyPr>
          <a:lstStyle/>
          <a:p>
            <a:r>
              <a:rPr lang="fr-FR" sz="1200" dirty="0"/>
              <a:t>Les tours panoramiques de l'ascenseur perçant les nuages ont nécessité douze piliers verticaux formant cinq puits d'ascenseur, chacun de 2,8 mètres de côté. Seules quatre de ces tours sont réellement utilisées, et elles atteignent une hauteur de 99 mètres.</a:t>
            </a:r>
          </a:p>
          <a:p>
            <a:r>
              <a:rPr lang="fr-FR" sz="1200" dirty="0"/>
              <a:t>Les colonnes des ascenseurs sont acier inoxydable précontraint, et fonctionnent par paires, de sorte qu'aucun contrepoids ne sont pas nécessaires pour l'utilisation.</a:t>
            </a:r>
          </a:p>
          <a:p>
            <a:r>
              <a:rPr lang="fr-FR" sz="1200" dirty="0"/>
              <a:t>Les pieux et leurs composants créent une hauteur totale de trente mètres et ont un poids de 300 000 tonnes. </a:t>
            </a:r>
          </a:p>
        </p:txBody>
      </p:sp>
      <p:pic>
        <p:nvPicPr>
          <p:cNvPr id="4" name="Picture 3" descr="modern-mimarinin-basyapitlarin.jpg"/>
          <p:cNvPicPr>
            <a:picLocks noChangeAspect="1"/>
          </p:cNvPicPr>
          <p:nvPr/>
        </p:nvPicPr>
        <p:blipFill>
          <a:blip r:embed="rId2"/>
          <a:stretch>
            <a:fillRect/>
          </a:stretch>
        </p:blipFill>
        <p:spPr>
          <a:xfrm>
            <a:off x="2555775" y="2348880"/>
            <a:ext cx="5301943" cy="3672801"/>
          </a:xfrm>
          <a:prstGeom prst="rect">
            <a:avLst/>
          </a:prstGeom>
        </p:spPr>
      </p:pic>
    </p:spTree>
    <p:extLst>
      <p:ext uri="{BB962C8B-B14F-4D97-AF65-F5344CB8AC3E}">
        <p14:creationId xmlns:p14="http://schemas.microsoft.com/office/powerpoint/2010/main" val="25108382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E74C0-0A7B-48D7-AF36-C68223C4D517}"/>
              </a:ext>
            </a:extLst>
          </p:cNvPr>
          <p:cNvSpPr>
            <a:spLocks noGrp="1"/>
          </p:cNvSpPr>
          <p:nvPr>
            <p:ph type="title"/>
          </p:nvPr>
        </p:nvSpPr>
        <p:spPr>
          <a:xfrm>
            <a:off x="2418184" y="476672"/>
            <a:ext cx="4170040" cy="510952"/>
          </a:xfrm>
        </p:spPr>
        <p:txBody>
          <a:bodyPr>
            <a:normAutofit/>
          </a:bodyPr>
          <a:lstStyle/>
          <a:p>
            <a:r>
              <a:rPr lang="fr-FR" sz="2400" dirty="0"/>
              <a:t>la partie en béton précontraint</a:t>
            </a:r>
          </a:p>
        </p:txBody>
      </p:sp>
      <p:pic>
        <p:nvPicPr>
          <p:cNvPr id="10" name="Content Placeholder 6">
            <a:extLst>
              <a:ext uri="{FF2B5EF4-FFF2-40B4-BE49-F238E27FC236}">
                <a16:creationId xmlns:a16="http://schemas.microsoft.com/office/drawing/2014/main" id="{EBB5E7F1-5414-49B7-AC58-E6A69F4AE8D5}"/>
              </a:ext>
            </a:extLst>
          </p:cNvPr>
          <p:cNvPicPr>
            <a:picLocks noChangeAspect="1"/>
          </p:cNvPicPr>
          <p:nvPr/>
        </p:nvPicPr>
        <p:blipFill rotWithShape="1">
          <a:blip r:embed="rId2">
            <a:extLst>
              <a:ext uri="{28A0092B-C50C-407E-A947-70E740481C1C}">
                <a14:useLocalDpi xmlns:a14="http://schemas.microsoft.com/office/drawing/2010/main" val="0"/>
              </a:ext>
            </a:extLst>
          </a:blip>
          <a:srcRect t="17088" b="17266"/>
          <a:stretch/>
        </p:blipFill>
        <p:spPr>
          <a:xfrm>
            <a:off x="5042303" y="1268760"/>
            <a:ext cx="3965246" cy="3888432"/>
          </a:xfrm>
          <a:prstGeom prst="rect">
            <a:avLst/>
          </a:prstGeom>
          <a:noFill/>
          <a:ln>
            <a:noFill/>
          </a:ln>
        </p:spPr>
      </p:pic>
      <p:cxnSp>
        <p:nvCxnSpPr>
          <p:cNvPr id="12" name="Straight Connector 11">
            <a:extLst>
              <a:ext uri="{FF2B5EF4-FFF2-40B4-BE49-F238E27FC236}">
                <a16:creationId xmlns:a16="http://schemas.microsoft.com/office/drawing/2014/main" id="{964C6EEC-C0C4-4587-9B60-C159FF5D758A}"/>
              </a:ext>
            </a:extLst>
          </p:cNvPr>
          <p:cNvCxnSpPr>
            <a:cxnSpLocks/>
          </p:cNvCxnSpPr>
          <p:nvPr/>
        </p:nvCxnSpPr>
        <p:spPr>
          <a:xfrm>
            <a:off x="6869430" y="3280410"/>
            <a:ext cx="8343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Content Placeholder 15">
            <a:extLst>
              <a:ext uri="{FF2B5EF4-FFF2-40B4-BE49-F238E27FC236}">
                <a16:creationId xmlns:a16="http://schemas.microsoft.com/office/drawing/2014/main" id="{BF732337-99C2-4A79-9E33-DD838F679A96}"/>
              </a:ext>
            </a:extLst>
          </p:cNvPr>
          <p:cNvSpPr>
            <a:spLocks noGrp="1"/>
          </p:cNvSpPr>
          <p:nvPr>
            <p:ph idx="1"/>
          </p:nvPr>
        </p:nvSpPr>
        <p:spPr>
          <a:xfrm>
            <a:off x="35496" y="1132718"/>
            <a:ext cx="4824536" cy="1288170"/>
          </a:xfrm>
        </p:spPr>
        <p:txBody>
          <a:bodyPr>
            <a:normAutofit fontScale="77500" lnSpcReduction="20000"/>
          </a:bodyPr>
          <a:lstStyle/>
          <a:p>
            <a:r>
              <a:rPr lang="fr-FR" dirty="0"/>
              <a:t>Le plateau supérieur repose sur quatre méga-poutres précontraintes de 110 mètres de long, 70 mètres de portée libre et 9,5 mètres de haut, coulées en place au sommet de l’ouvrage</a:t>
            </a:r>
          </a:p>
        </p:txBody>
      </p:sp>
      <p:pic>
        <p:nvPicPr>
          <p:cNvPr id="17" name="Content Placeholder 13">
            <a:extLst>
              <a:ext uri="{FF2B5EF4-FFF2-40B4-BE49-F238E27FC236}">
                <a16:creationId xmlns:a16="http://schemas.microsoft.com/office/drawing/2014/main" id="{50F1C3E5-9107-412F-A84A-0353EFEB1136}"/>
              </a:ext>
            </a:extLst>
          </p:cNvPr>
          <p:cNvPicPr>
            <a:picLocks noChangeAspect="1"/>
          </p:cNvPicPr>
          <p:nvPr/>
        </p:nvPicPr>
        <p:blipFill rotWithShape="1">
          <a:blip r:embed="rId3">
            <a:extLst>
              <a:ext uri="{28A0092B-C50C-407E-A947-70E740481C1C}">
                <a14:useLocalDpi xmlns:a14="http://schemas.microsoft.com/office/drawing/2010/main" val="0"/>
              </a:ext>
            </a:extLst>
          </a:blip>
          <a:srcRect l="24897" t="16589" r="26338" b="54910"/>
          <a:stretch/>
        </p:blipFill>
        <p:spPr>
          <a:xfrm>
            <a:off x="539552" y="2636912"/>
            <a:ext cx="4176485" cy="3343995"/>
          </a:xfrm>
          <a:prstGeom prst="rect">
            <a:avLst/>
          </a:prstGeom>
          <a:noFill/>
          <a:ln>
            <a:noFill/>
          </a:ln>
        </p:spPr>
      </p:pic>
      <p:cxnSp>
        <p:nvCxnSpPr>
          <p:cNvPr id="20" name="Straight Connector 19">
            <a:extLst>
              <a:ext uri="{FF2B5EF4-FFF2-40B4-BE49-F238E27FC236}">
                <a16:creationId xmlns:a16="http://schemas.microsoft.com/office/drawing/2014/main" id="{7C0DE4CF-6504-4ABA-B531-69C4E03A0957}"/>
              </a:ext>
            </a:extLst>
          </p:cNvPr>
          <p:cNvCxnSpPr>
            <a:cxnSpLocks/>
          </p:cNvCxnSpPr>
          <p:nvPr/>
        </p:nvCxnSpPr>
        <p:spPr>
          <a:xfrm>
            <a:off x="4783455" y="3377565"/>
            <a:ext cx="0" cy="457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98B7AFB-4C6F-4BB7-B024-E3C217B29DAB}"/>
              </a:ext>
            </a:extLst>
          </p:cNvPr>
          <p:cNvSpPr txBox="1"/>
          <p:nvPr/>
        </p:nvSpPr>
        <p:spPr>
          <a:xfrm>
            <a:off x="6835140" y="3003411"/>
            <a:ext cx="868680" cy="300082"/>
          </a:xfrm>
          <a:prstGeom prst="rect">
            <a:avLst/>
          </a:prstGeom>
          <a:noFill/>
        </p:spPr>
        <p:txBody>
          <a:bodyPr wrap="square">
            <a:spAutoFit/>
          </a:bodyPr>
          <a:lstStyle/>
          <a:p>
            <a:r>
              <a:rPr lang="fr-FR" sz="1350" dirty="0">
                <a:solidFill>
                  <a:srgbClr val="FF0000"/>
                </a:solidFill>
              </a:rPr>
              <a:t>70 mètres </a:t>
            </a:r>
          </a:p>
        </p:txBody>
      </p:sp>
      <p:sp>
        <p:nvSpPr>
          <p:cNvPr id="25" name="TextBox 24">
            <a:extLst>
              <a:ext uri="{FF2B5EF4-FFF2-40B4-BE49-F238E27FC236}">
                <a16:creationId xmlns:a16="http://schemas.microsoft.com/office/drawing/2014/main" id="{B4515051-ED85-44C0-8C6A-41AD374ACEC3}"/>
              </a:ext>
            </a:extLst>
          </p:cNvPr>
          <p:cNvSpPr txBox="1"/>
          <p:nvPr/>
        </p:nvSpPr>
        <p:spPr>
          <a:xfrm>
            <a:off x="3347103" y="3467665"/>
            <a:ext cx="1548764" cy="300082"/>
          </a:xfrm>
          <a:prstGeom prst="rect">
            <a:avLst/>
          </a:prstGeom>
          <a:noFill/>
        </p:spPr>
        <p:txBody>
          <a:bodyPr wrap="square">
            <a:spAutoFit/>
          </a:bodyPr>
          <a:lstStyle/>
          <a:p>
            <a:r>
              <a:rPr lang="fr-FR" sz="1350" dirty="0">
                <a:solidFill>
                  <a:srgbClr val="FF0000"/>
                </a:solidFill>
              </a:rPr>
              <a:t>9,5 mètres de haut</a:t>
            </a:r>
          </a:p>
        </p:txBody>
      </p:sp>
    </p:spTree>
    <p:extLst>
      <p:ext uri="{BB962C8B-B14F-4D97-AF65-F5344CB8AC3E}">
        <p14:creationId xmlns:p14="http://schemas.microsoft.com/office/powerpoint/2010/main" val="5021408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533F2B0-1164-419A-82B3-FA9C9CB4EB84}"/>
              </a:ext>
            </a:extLst>
          </p:cNvPr>
          <p:cNvSpPr>
            <a:spLocks noGrp="1"/>
          </p:cNvSpPr>
          <p:nvPr>
            <p:ph idx="4294967295"/>
          </p:nvPr>
        </p:nvSpPr>
        <p:spPr>
          <a:xfrm>
            <a:off x="323528" y="1998727"/>
            <a:ext cx="4058390" cy="1358265"/>
          </a:xfrm>
        </p:spPr>
        <p:txBody>
          <a:bodyPr>
            <a:noAutofit/>
          </a:bodyPr>
          <a:lstStyle/>
          <a:p>
            <a:r>
              <a:rPr lang="fr-FR" sz="1800" dirty="0"/>
              <a:t>Pour cette réalisation, un portique roulant de très grandes dimensions : 90 mètres de haut, 70 mètres de large</a:t>
            </a:r>
          </a:p>
        </p:txBody>
      </p:sp>
      <p:pic>
        <p:nvPicPr>
          <p:cNvPr id="8" name="Content Placeholder 4">
            <a:extLst>
              <a:ext uri="{FF2B5EF4-FFF2-40B4-BE49-F238E27FC236}">
                <a16:creationId xmlns:a16="http://schemas.microsoft.com/office/drawing/2014/main" id="{67CD6E03-DCB0-4635-BA55-25721ED90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8240" y="1108710"/>
            <a:ext cx="3909060" cy="4488180"/>
          </a:xfrm>
          <a:prstGeom prst="rect">
            <a:avLst/>
          </a:prstGeom>
          <a:noFill/>
          <a:ln>
            <a:noFill/>
          </a:ln>
        </p:spPr>
      </p:pic>
      <p:cxnSp>
        <p:nvCxnSpPr>
          <p:cNvPr id="10" name="Straight Arrow Connector 9">
            <a:extLst>
              <a:ext uri="{FF2B5EF4-FFF2-40B4-BE49-F238E27FC236}">
                <a16:creationId xmlns:a16="http://schemas.microsoft.com/office/drawing/2014/main" id="{4B3C16CE-8127-47B3-942B-AC48610A58A0}"/>
              </a:ext>
            </a:extLst>
          </p:cNvPr>
          <p:cNvCxnSpPr>
            <a:cxnSpLocks/>
          </p:cNvCxnSpPr>
          <p:nvPr/>
        </p:nvCxnSpPr>
        <p:spPr>
          <a:xfrm flipV="1">
            <a:off x="4460848" y="2287905"/>
            <a:ext cx="2778152" cy="6496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228D424-8CCA-433E-9CA6-57E416BFCE74}"/>
              </a:ext>
            </a:extLst>
          </p:cNvPr>
          <p:cNvSpPr txBox="1"/>
          <p:nvPr/>
        </p:nvSpPr>
        <p:spPr>
          <a:xfrm>
            <a:off x="396240" y="3491716"/>
            <a:ext cx="4175760" cy="369332"/>
          </a:xfrm>
          <a:prstGeom prst="rect">
            <a:avLst/>
          </a:prstGeom>
          <a:noFill/>
        </p:spPr>
        <p:txBody>
          <a:bodyPr wrap="square">
            <a:spAutoFit/>
          </a:bodyPr>
          <a:lstStyle/>
          <a:p>
            <a:r>
              <a:rPr lang="fr-FR" dirty="0"/>
              <a:t>Chacune de ces poutres pesait 2 500 tonnes</a:t>
            </a:r>
          </a:p>
        </p:txBody>
      </p:sp>
    </p:spTree>
    <p:extLst>
      <p:ext uri="{BB962C8B-B14F-4D97-AF65-F5344CB8AC3E}">
        <p14:creationId xmlns:p14="http://schemas.microsoft.com/office/powerpoint/2010/main" val="30070802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737EE-5C3A-49E1-8B51-02C3A7A54D87}"/>
              </a:ext>
            </a:extLst>
          </p:cNvPr>
          <p:cNvSpPr>
            <a:spLocks noGrp="1"/>
          </p:cNvSpPr>
          <p:nvPr>
            <p:ph type="title"/>
          </p:nvPr>
        </p:nvSpPr>
        <p:spPr>
          <a:xfrm>
            <a:off x="323528" y="404664"/>
            <a:ext cx="7920880" cy="1015008"/>
          </a:xfrm>
        </p:spPr>
        <p:txBody>
          <a:bodyPr>
            <a:normAutofit fontScale="90000"/>
          </a:bodyPr>
          <a:lstStyle/>
          <a:p>
            <a:r>
              <a:rPr lang="fr-FR" sz="3300" b="1" dirty="0">
                <a:solidFill>
                  <a:srgbClr val="000000"/>
                </a:solidFill>
                <a:latin typeface="Calibri"/>
              </a:rPr>
              <a:t>Matériaux de grande qualité pour réaliser l’ouvrage : béton précontraint</a:t>
            </a:r>
            <a:endParaRPr lang="fr-FR" dirty="0"/>
          </a:p>
        </p:txBody>
      </p:sp>
      <p:sp>
        <p:nvSpPr>
          <p:cNvPr id="3" name="Content Placeholder 2">
            <a:extLst>
              <a:ext uri="{FF2B5EF4-FFF2-40B4-BE49-F238E27FC236}">
                <a16:creationId xmlns:a16="http://schemas.microsoft.com/office/drawing/2014/main" id="{4E3D42E2-0B1A-4932-9653-0D35B566009C}"/>
              </a:ext>
            </a:extLst>
          </p:cNvPr>
          <p:cNvSpPr>
            <a:spLocks noGrp="1"/>
          </p:cNvSpPr>
          <p:nvPr>
            <p:ph idx="1"/>
          </p:nvPr>
        </p:nvSpPr>
        <p:spPr>
          <a:xfrm>
            <a:off x="762000" y="1477888"/>
            <a:ext cx="7543800" cy="2311152"/>
          </a:xfrm>
        </p:spPr>
        <p:txBody>
          <a:bodyPr/>
          <a:lstStyle/>
          <a:p>
            <a:r>
              <a:rPr lang="fr-FR" dirty="0"/>
              <a:t>Les deux architectes Johann Otto von </a:t>
            </a:r>
            <a:r>
              <a:rPr lang="fr-FR" dirty="0" err="1"/>
              <a:t>Spreckelsen</a:t>
            </a:r>
            <a:r>
              <a:rPr lang="fr-FR" dirty="0"/>
              <a:t> et Erik </a:t>
            </a:r>
            <a:r>
              <a:rPr lang="fr-FR" dirty="0" err="1"/>
              <a:t>Reitzel</a:t>
            </a:r>
            <a:r>
              <a:rPr lang="fr-FR" dirty="0"/>
              <a:t> utilisent des matériaux de grande qualité pour réaliser l’ouvrage : béton précontraint à base de fumée de silice, alliant solidité et flexibilité (une densité de 350 kg/m³ contre 120 kg/m³ pour un pont normal)</a:t>
            </a:r>
          </a:p>
        </p:txBody>
      </p:sp>
      <p:sp>
        <p:nvSpPr>
          <p:cNvPr id="5" name="TextBox 4">
            <a:extLst>
              <a:ext uri="{FF2B5EF4-FFF2-40B4-BE49-F238E27FC236}">
                <a16:creationId xmlns:a16="http://schemas.microsoft.com/office/drawing/2014/main" id="{A54C964D-10D3-4C0D-A616-EC76604A26A6}"/>
              </a:ext>
            </a:extLst>
          </p:cNvPr>
          <p:cNvSpPr txBox="1"/>
          <p:nvPr/>
        </p:nvSpPr>
        <p:spPr>
          <a:xfrm>
            <a:off x="262890" y="3969638"/>
            <a:ext cx="8618220" cy="2123658"/>
          </a:xfrm>
          <a:prstGeom prst="rect">
            <a:avLst/>
          </a:prstGeom>
          <a:noFill/>
        </p:spPr>
        <p:txBody>
          <a:bodyPr wrap="square">
            <a:spAutoFit/>
          </a:bodyPr>
          <a:lstStyle/>
          <a:p>
            <a:r>
              <a:rPr lang="fr-FR" sz="1200" dirty="0"/>
              <a:t>Fumée de silice : l’addition incontournable pour des bétons durables </a:t>
            </a:r>
          </a:p>
          <a:p>
            <a:endParaRPr lang="fr-FR" sz="1200" dirty="0"/>
          </a:p>
          <a:p>
            <a:pPr marL="214313" indent="-214313">
              <a:buFont typeface="Arial" panose="020B0604020202020204" pitchFamily="34" charset="0"/>
              <a:buChar char="•"/>
            </a:pPr>
            <a:r>
              <a:rPr lang="fr-FR" sz="1200" dirty="0"/>
              <a:t>L’incorporation de fumée de silice dans les bétons conduit à des améliorations remarquables des caractéristiques  mécaniques des bétons.</a:t>
            </a:r>
          </a:p>
          <a:p>
            <a:pPr marL="214313" indent="-214313">
              <a:buFont typeface="Arial" panose="020B0604020202020204" pitchFamily="34" charset="0"/>
              <a:buChar char="•"/>
            </a:pPr>
            <a:r>
              <a:rPr lang="fr-FR" sz="1200" dirty="0"/>
              <a:t> Pour les bétons frais, la fumée de silice complète le fuseau granulaire et supprime les tendances au ressuage ou à la ségrégation tout en réduisant les chaleurs d’hydratation.</a:t>
            </a:r>
          </a:p>
          <a:p>
            <a:pPr marL="214313" indent="-214313">
              <a:buFont typeface="Arial" panose="020B0604020202020204" pitchFamily="34" charset="0"/>
              <a:buChar char="•"/>
            </a:pPr>
            <a:r>
              <a:rPr lang="fr-FR" sz="1200" dirty="0"/>
              <a:t>Pour les bétons durcis, la finesse de la fumée de silice permet de créer une microstructure très dense qui conduit à des bétons extrêmement compacts, à caractéristiques mécaniques élevées en réduisant les teneurs en eau grâce à l’adjuvantation.</a:t>
            </a:r>
          </a:p>
          <a:p>
            <a:pPr marL="214313" indent="-214313">
              <a:buFont typeface="Arial" panose="020B0604020202020204" pitchFamily="34" charset="0"/>
              <a:buChar char="•"/>
            </a:pPr>
            <a:r>
              <a:rPr lang="fr-FR" sz="1200" dirty="0"/>
              <a:t>Ces bétons ont ainsi une résistance nettement renforcée vis-à-vis des agents ou des phénomènes agressifs : attaques chimiques, acides, sulfates, abrasion gel/dégel, en réduisant significativement la porosité et la perméabilité, la carbonatation, les phénomènes d’alcali-réaction et de réaction sulfatique interne.</a:t>
            </a:r>
          </a:p>
        </p:txBody>
      </p:sp>
    </p:spTree>
    <p:extLst>
      <p:ext uri="{BB962C8B-B14F-4D97-AF65-F5344CB8AC3E}">
        <p14:creationId xmlns:p14="http://schemas.microsoft.com/office/powerpoint/2010/main" val="31218518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C4887-E0B9-4811-962E-147C294F319E}"/>
              </a:ext>
            </a:extLst>
          </p:cNvPr>
          <p:cNvSpPr>
            <a:spLocks noGrp="1"/>
          </p:cNvSpPr>
          <p:nvPr>
            <p:ph type="title" idx="4294967295"/>
          </p:nvPr>
        </p:nvSpPr>
        <p:spPr>
          <a:xfrm>
            <a:off x="792480" y="2672954"/>
            <a:ext cx="8351520" cy="1087040"/>
          </a:xfrm>
          <a:solidFill>
            <a:schemeClr val="tx1"/>
          </a:solidFill>
          <a:ln>
            <a:solidFill>
              <a:schemeClr val="bg1"/>
            </a:solidFill>
          </a:ln>
        </p:spPr>
        <p:txBody>
          <a:bodyPr>
            <a:normAutofit/>
          </a:bodyPr>
          <a:lstStyle/>
          <a:p>
            <a:r>
              <a:rPr lang="fr-FR" b="1" u="sng" dirty="0">
                <a:solidFill>
                  <a:schemeClr val="bg1"/>
                </a:solidFill>
              </a:rPr>
              <a:t> les étapes de réalisation</a:t>
            </a:r>
            <a:endParaRPr lang="fr-FR" dirty="0">
              <a:solidFill>
                <a:schemeClr val="bg1"/>
              </a:solidFill>
            </a:endParaRPr>
          </a:p>
        </p:txBody>
      </p:sp>
    </p:spTree>
    <p:extLst>
      <p:ext uri="{BB962C8B-B14F-4D97-AF65-F5344CB8AC3E}">
        <p14:creationId xmlns:p14="http://schemas.microsoft.com/office/powerpoint/2010/main" val="38570202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21766C-EC19-4978-B1CF-798EA2B76E28}"/>
              </a:ext>
            </a:extLst>
          </p:cNvPr>
          <p:cNvSpPr>
            <a:spLocks noGrp="1"/>
          </p:cNvSpPr>
          <p:nvPr>
            <p:ph type="title"/>
          </p:nvPr>
        </p:nvSpPr>
        <p:spPr/>
        <p:txBody>
          <a:bodyPr/>
          <a:lstStyle/>
          <a:p>
            <a:r>
              <a:rPr lang="fr-FR" sz="3600" b="1" u="sng" dirty="0"/>
              <a:t>Etape 1</a:t>
            </a:r>
            <a:endParaRPr lang="fr-FR" dirty="0"/>
          </a:p>
        </p:txBody>
      </p:sp>
      <p:pic>
        <p:nvPicPr>
          <p:cNvPr id="7" name="Picture 4">
            <a:extLst>
              <a:ext uri="{FF2B5EF4-FFF2-40B4-BE49-F238E27FC236}">
                <a16:creationId xmlns:a16="http://schemas.microsoft.com/office/drawing/2014/main" id="{C8AF608D-684C-4E14-9E4B-8245FFFC7AB2}"/>
              </a:ext>
            </a:extLst>
          </p:cNvPr>
          <p:cNvPicPr>
            <a:picLocks noGrp="1" noChangeAspect="1"/>
          </p:cNvPicPr>
          <p:nvPr>
            <p:ph idx="1"/>
          </p:nvPr>
        </p:nvPicPr>
        <p:blipFill rotWithShape="1">
          <a:blip r:embed="rId2"/>
          <a:srcRect l="42079" t="35809"/>
          <a:stretch/>
        </p:blipFill>
        <p:spPr>
          <a:xfrm>
            <a:off x="3624942" y="2345233"/>
            <a:ext cx="5017537" cy="3270653"/>
          </a:xfrm>
          <a:prstGeom prst="rect">
            <a:avLst/>
          </a:prstGeom>
          <a:noFill/>
          <a:ln cap="flat">
            <a:noFill/>
          </a:ln>
        </p:spPr>
      </p:pic>
      <p:sp>
        <p:nvSpPr>
          <p:cNvPr id="6" name="TextBox 5">
            <a:extLst>
              <a:ext uri="{FF2B5EF4-FFF2-40B4-BE49-F238E27FC236}">
                <a16:creationId xmlns:a16="http://schemas.microsoft.com/office/drawing/2014/main" id="{F9B275FA-EFA4-473F-BF60-C15FDED69B42}"/>
              </a:ext>
            </a:extLst>
          </p:cNvPr>
          <p:cNvSpPr txBox="1"/>
          <p:nvPr/>
        </p:nvSpPr>
        <p:spPr>
          <a:xfrm>
            <a:off x="7255639" y="2739978"/>
            <a:ext cx="1386840" cy="369332"/>
          </a:xfrm>
          <a:prstGeom prst="rect">
            <a:avLst/>
          </a:prstGeom>
          <a:noFill/>
        </p:spPr>
        <p:txBody>
          <a:bodyPr wrap="square">
            <a:spAutoFit/>
          </a:bodyPr>
          <a:lstStyle/>
          <a:p>
            <a:r>
              <a:rPr lang="fr-FR" dirty="0">
                <a:solidFill>
                  <a:schemeClr val="bg1"/>
                </a:solidFill>
              </a:rPr>
              <a:t>L’</a:t>
            </a:r>
            <a:r>
              <a:rPr lang="fr-FR" dirty="0" err="1">
                <a:solidFill>
                  <a:schemeClr val="bg1"/>
                </a:solidFill>
              </a:rPr>
              <a:t>armatoure</a:t>
            </a:r>
            <a:endParaRPr lang="fr-FR" dirty="0">
              <a:solidFill>
                <a:schemeClr val="bg1"/>
              </a:solidFill>
            </a:endParaRPr>
          </a:p>
        </p:txBody>
      </p:sp>
      <p:sp>
        <p:nvSpPr>
          <p:cNvPr id="8" name="TextBox 7">
            <a:extLst>
              <a:ext uri="{FF2B5EF4-FFF2-40B4-BE49-F238E27FC236}">
                <a16:creationId xmlns:a16="http://schemas.microsoft.com/office/drawing/2014/main" id="{E824601B-B5E0-48CA-977B-702BAD352B55}"/>
              </a:ext>
            </a:extLst>
          </p:cNvPr>
          <p:cNvSpPr txBox="1"/>
          <p:nvPr/>
        </p:nvSpPr>
        <p:spPr>
          <a:xfrm>
            <a:off x="223002" y="2406193"/>
            <a:ext cx="3208020" cy="2954655"/>
          </a:xfrm>
          <a:prstGeom prst="rect">
            <a:avLst/>
          </a:prstGeom>
          <a:noFill/>
        </p:spPr>
        <p:txBody>
          <a:bodyPr wrap="square">
            <a:spAutoFit/>
          </a:bodyPr>
          <a:lstStyle/>
          <a:p>
            <a:pPr marL="257175" indent="-257175">
              <a:buFont typeface="Arial" panose="020B0604020202020204" pitchFamily="34" charset="0"/>
              <a:buChar char="•"/>
            </a:pPr>
            <a:r>
              <a:rPr lang="fr-FR" dirty="0"/>
              <a:t>Après réalisé l’armatoure , on place des gaines constituées de feuillards métalliques pour câbles d'un diamètre de 15 cm à l'intérieur du corps des poutres</a:t>
            </a:r>
          </a:p>
          <a:p>
            <a:pPr marL="257175" indent="-257175">
              <a:buFont typeface="Arial" panose="020B0604020202020204" pitchFamily="34" charset="0"/>
              <a:buChar char="•"/>
            </a:pPr>
            <a:r>
              <a:rPr lang="fr-FR" sz="2100" dirty="0"/>
              <a:t>Passage des câbles à l'intérieur des </a:t>
            </a:r>
            <a:r>
              <a:rPr lang="ar-DZ" sz="2100" dirty="0"/>
              <a:t> </a:t>
            </a:r>
            <a:r>
              <a:rPr lang="fr-FR" dirty="0"/>
              <a:t>les gaines </a:t>
            </a:r>
          </a:p>
          <a:p>
            <a:pPr marL="257175" indent="-257175">
              <a:buFont typeface="Arial" panose="020B0604020202020204" pitchFamily="34" charset="0"/>
              <a:buChar char="•"/>
            </a:pPr>
            <a:r>
              <a:rPr lang="fr-FR" dirty="0"/>
              <a:t>Avec la préparation des canaux d'injection</a:t>
            </a:r>
          </a:p>
        </p:txBody>
      </p:sp>
      <p:cxnSp>
        <p:nvCxnSpPr>
          <p:cNvPr id="4" name="Straight Arrow Connector 3">
            <a:extLst>
              <a:ext uri="{FF2B5EF4-FFF2-40B4-BE49-F238E27FC236}">
                <a16:creationId xmlns:a16="http://schemas.microsoft.com/office/drawing/2014/main" id="{74B34973-CCA8-4159-A7E3-58CD4083F4C0}"/>
              </a:ext>
            </a:extLst>
          </p:cNvPr>
          <p:cNvCxnSpPr/>
          <p:nvPr/>
        </p:nvCxnSpPr>
        <p:spPr>
          <a:xfrm flipH="1">
            <a:off x="6850380" y="3135630"/>
            <a:ext cx="899160" cy="10287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F97855-8046-4318-9793-38CEF8E01C7E}"/>
              </a:ext>
            </a:extLst>
          </p:cNvPr>
          <p:cNvSpPr txBox="1"/>
          <p:nvPr/>
        </p:nvSpPr>
        <p:spPr>
          <a:xfrm>
            <a:off x="3901440" y="2911124"/>
            <a:ext cx="1386840" cy="369332"/>
          </a:xfrm>
          <a:prstGeom prst="rect">
            <a:avLst/>
          </a:prstGeom>
          <a:noFill/>
          <a:ln>
            <a:solidFill>
              <a:schemeClr val="bg1"/>
            </a:solidFill>
          </a:ln>
        </p:spPr>
        <p:txBody>
          <a:bodyPr wrap="square">
            <a:spAutoFit/>
          </a:bodyPr>
          <a:lstStyle/>
          <a:p>
            <a:r>
              <a:rPr lang="fr-FR" dirty="0">
                <a:ln>
                  <a:solidFill>
                    <a:schemeClr val="bg1"/>
                  </a:solidFill>
                </a:ln>
                <a:solidFill>
                  <a:schemeClr val="bg1"/>
                </a:solidFill>
              </a:rPr>
              <a:t>les gaines</a:t>
            </a:r>
          </a:p>
        </p:txBody>
      </p:sp>
      <p:cxnSp>
        <p:nvCxnSpPr>
          <p:cNvPr id="10" name="Straight Arrow Connector 9">
            <a:extLst>
              <a:ext uri="{FF2B5EF4-FFF2-40B4-BE49-F238E27FC236}">
                <a16:creationId xmlns:a16="http://schemas.microsoft.com/office/drawing/2014/main" id="{66F42518-3257-412C-9659-5E8484938E61}"/>
              </a:ext>
            </a:extLst>
          </p:cNvPr>
          <p:cNvCxnSpPr>
            <a:cxnSpLocks/>
          </p:cNvCxnSpPr>
          <p:nvPr/>
        </p:nvCxnSpPr>
        <p:spPr>
          <a:xfrm>
            <a:off x="4648899" y="3228903"/>
            <a:ext cx="334581" cy="75165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999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D6C1B-F869-40F0-B517-CD5A0E0F3B17}"/>
              </a:ext>
            </a:extLst>
          </p:cNvPr>
          <p:cNvSpPr txBox="1">
            <a:spLocks noGrp="1"/>
          </p:cNvSpPr>
          <p:nvPr>
            <p:ph type="title"/>
          </p:nvPr>
        </p:nvSpPr>
        <p:spPr>
          <a:xfrm>
            <a:off x="762000" y="548680"/>
            <a:ext cx="7194376" cy="1080120"/>
          </a:xfrm>
        </p:spPr>
        <p:txBody>
          <a:bodyPr>
            <a:normAutofit fontScale="90000"/>
          </a:bodyPr>
          <a:lstStyle/>
          <a:p>
            <a:pPr lvl="0"/>
            <a:r>
              <a:rPr lang="fr-FR" b="1" dirty="0">
                <a:solidFill>
                  <a:srgbClr val="4F94E1"/>
                </a:solidFill>
                <a:latin typeface="Montserrat" pitchFamily="2"/>
              </a:rPr>
              <a:t> </a:t>
            </a:r>
            <a:r>
              <a:rPr lang="fr-FR" b="1" dirty="0">
                <a:solidFill>
                  <a:schemeClr val="bg2"/>
                </a:solidFill>
                <a:latin typeface="Montserrat" pitchFamily="2"/>
              </a:rPr>
              <a:t>Mode de la  précontrainte</a:t>
            </a:r>
            <a:endParaRPr lang="fr-FR" dirty="0">
              <a:solidFill>
                <a:schemeClr val="bg2"/>
              </a:solidFill>
            </a:endParaRPr>
          </a:p>
        </p:txBody>
      </p:sp>
      <p:sp>
        <p:nvSpPr>
          <p:cNvPr id="3" name="Content Placeholder 2">
            <a:extLst>
              <a:ext uri="{FF2B5EF4-FFF2-40B4-BE49-F238E27FC236}">
                <a16:creationId xmlns:a16="http://schemas.microsoft.com/office/drawing/2014/main" id="{F0CE961C-E370-477F-A955-7C167ACF790D}"/>
              </a:ext>
            </a:extLst>
          </p:cNvPr>
          <p:cNvSpPr txBox="1">
            <a:spLocks noGrp="1"/>
          </p:cNvSpPr>
          <p:nvPr>
            <p:ph idx="1"/>
          </p:nvPr>
        </p:nvSpPr>
        <p:spPr>
          <a:xfrm>
            <a:off x="762000" y="1775048"/>
            <a:ext cx="7543800" cy="3886200"/>
          </a:xfrm>
        </p:spPr>
        <p:txBody>
          <a:bodyPr/>
          <a:lstStyle/>
          <a:p>
            <a:pPr lvl="0"/>
            <a:r>
              <a:rPr lang="fr-FR" dirty="0">
                <a:solidFill>
                  <a:srgbClr val="323232"/>
                </a:solidFill>
                <a:latin typeface="Roboto" pitchFamily="2"/>
              </a:rPr>
              <a:t>On distingue actuellement 2 grands types de </a:t>
            </a:r>
            <a:r>
              <a:rPr lang="fr-FR" dirty="0">
                <a:solidFill>
                  <a:srgbClr val="4F94E1"/>
                </a:solidFill>
                <a:latin typeface="Roboto" pitchFamily="2"/>
                <a:hlinkClick r:id="rId2"/>
              </a:rPr>
              <a:t>précontrainte</a:t>
            </a:r>
            <a:r>
              <a:rPr lang="fr-FR" dirty="0">
                <a:solidFill>
                  <a:srgbClr val="323232"/>
                </a:solidFill>
                <a:latin typeface="Roboto" pitchFamily="2"/>
              </a:rPr>
              <a:t> :</a:t>
            </a:r>
          </a:p>
          <a:p>
            <a:pPr marL="0" lvl="0" indent="0">
              <a:buNone/>
            </a:pPr>
            <a:r>
              <a:rPr lang="fr-FR" dirty="0">
                <a:solidFill>
                  <a:srgbClr val="323232"/>
                </a:solidFill>
                <a:latin typeface="Roboto" pitchFamily="2"/>
              </a:rPr>
              <a:t> </a:t>
            </a:r>
          </a:p>
          <a:p>
            <a:pPr lvl="0"/>
            <a:r>
              <a:rPr lang="fr-FR" dirty="0">
                <a:solidFill>
                  <a:srgbClr val="323232"/>
                </a:solidFill>
                <a:latin typeface="Roboto" pitchFamily="2"/>
              </a:rPr>
              <a:t> la </a:t>
            </a:r>
            <a:r>
              <a:rPr lang="fr-FR" dirty="0">
                <a:solidFill>
                  <a:srgbClr val="4F94E1"/>
                </a:solidFill>
                <a:latin typeface="Roboto" pitchFamily="2"/>
                <a:hlinkClick r:id="rId2"/>
              </a:rPr>
              <a:t>précontrainte</a:t>
            </a:r>
            <a:r>
              <a:rPr lang="fr-FR" dirty="0">
                <a:solidFill>
                  <a:srgbClr val="323232"/>
                </a:solidFill>
                <a:latin typeface="Roboto" pitchFamily="2"/>
              </a:rPr>
              <a:t> par </a:t>
            </a:r>
            <a:r>
              <a:rPr lang="fr-FR" dirty="0">
                <a:solidFill>
                  <a:srgbClr val="000000"/>
                </a:solidFill>
                <a:latin typeface="Roboto" pitchFamily="2"/>
                <a:hlinkClick r:id="rId3" tooltip="Post-tension"/>
              </a:rPr>
              <a:t>post-tension</a:t>
            </a:r>
            <a:endParaRPr lang="fr-FR" dirty="0">
              <a:solidFill>
                <a:srgbClr val="000000"/>
              </a:solidFill>
              <a:latin typeface="Roboto" pitchFamily="2"/>
            </a:endParaRPr>
          </a:p>
          <a:p>
            <a:pPr lvl="0"/>
            <a:r>
              <a:rPr lang="fr-FR" dirty="0">
                <a:solidFill>
                  <a:srgbClr val="323232"/>
                </a:solidFill>
                <a:latin typeface="Roboto" pitchFamily="2"/>
              </a:rPr>
              <a:t>la </a:t>
            </a:r>
            <a:r>
              <a:rPr lang="fr-FR" dirty="0">
                <a:solidFill>
                  <a:srgbClr val="4F94E1"/>
                </a:solidFill>
                <a:latin typeface="Roboto" pitchFamily="2"/>
                <a:hlinkClick r:id="rId2"/>
              </a:rPr>
              <a:t>précontrainte</a:t>
            </a:r>
            <a:r>
              <a:rPr lang="fr-FR" dirty="0">
                <a:solidFill>
                  <a:srgbClr val="323232"/>
                </a:solidFill>
                <a:latin typeface="Roboto" pitchFamily="2"/>
              </a:rPr>
              <a:t> par </a:t>
            </a:r>
            <a:r>
              <a:rPr lang="fr-FR" u="sng" dirty="0">
                <a:solidFill>
                  <a:schemeClr val="accent5"/>
                </a:solidFill>
                <a:latin typeface="Roboto" pitchFamily="2"/>
              </a:rPr>
              <a:t>pré-tension</a:t>
            </a:r>
            <a:r>
              <a:rPr lang="fr-FR" dirty="0">
                <a:solidFill>
                  <a:schemeClr val="accent5"/>
                </a:solidFill>
                <a:latin typeface="Roboto" pitchFamily="2"/>
              </a:rPr>
              <a:t>.</a:t>
            </a:r>
            <a:endParaRPr lang="fr-FR" dirty="0">
              <a:solidFill>
                <a:schemeClr val="accent5"/>
              </a:solidFill>
            </a:endParaRPr>
          </a:p>
        </p:txBody>
      </p:sp>
    </p:spTree>
    <p:extLst>
      <p:ext uri="{BB962C8B-B14F-4D97-AF65-F5344CB8AC3E}">
        <p14:creationId xmlns:p14="http://schemas.microsoft.com/office/powerpoint/2010/main" val="20405007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44C06-D13F-498D-AE6C-64E7B9D0E023}"/>
              </a:ext>
            </a:extLst>
          </p:cNvPr>
          <p:cNvSpPr>
            <a:spLocks noGrp="1"/>
          </p:cNvSpPr>
          <p:nvPr>
            <p:ph type="title"/>
          </p:nvPr>
        </p:nvSpPr>
        <p:spPr/>
        <p:txBody>
          <a:bodyPr/>
          <a:lstStyle/>
          <a:p>
            <a:r>
              <a:rPr lang="fr-FR" sz="3300" b="1" u="sng" dirty="0"/>
              <a:t>Etape 2</a:t>
            </a:r>
            <a:endParaRPr lang="fr-FR" dirty="0"/>
          </a:p>
        </p:txBody>
      </p:sp>
      <p:sp>
        <p:nvSpPr>
          <p:cNvPr id="4" name="TextBox 3">
            <a:extLst>
              <a:ext uri="{FF2B5EF4-FFF2-40B4-BE49-F238E27FC236}">
                <a16:creationId xmlns:a16="http://schemas.microsoft.com/office/drawing/2014/main" id="{B15BA41F-7122-463B-98F0-C668B3EEBAA0}"/>
              </a:ext>
            </a:extLst>
          </p:cNvPr>
          <p:cNvSpPr txBox="1"/>
          <p:nvPr/>
        </p:nvSpPr>
        <p:spPr>
          <a:xfrm>
            <a:off x="628884" y="3463626"/>
            <a:ext cx="2788920" cy="1477328"/>
          </a:xfrm>
          <a:prstGeom prst="rect">
            <a:avLst/>
          </a:prstGeom>
          <a:noFill/>
        </p:spPr>
        <p:txBody>
          <a:bodyPr wrap="square">
            <a:spAutoFit/>
          </a:bodyPr>
          <a:lstStyle/>
          <a:p>
            <a:pPr marL="257175" indent="-257175">
              <a:buFont typeface="Arial" panose="020B0604020202020204" pitchFamily="34" charset="0"/>
              <a:buChar char="•"/>
            </a:pPr>
            <a:r>
              <a:rPr lang="fr-FR" dirty="0"/>
              <a:t>Ensuite, le moule est placé, </a:t>
            </a:r>
            <a:r>
              <a:rPr lang="fr-FR" b="1" dirty="0">
                <a:solidFill>
                  <a:srgbClr val="000000"/>
                </a:solidFill>
                <a:latin typeface="Calibri"/>
              </a:rPr>
              <a:t>Les plaques d’appui</a:t>
            </a:r>
            <a:r>
              <a:rPr lang="fr-FR" dirty="0"/>
              <a:t>  sont installées et le béton est coulé sur les premiers 10 mètres.</a:t>
            </a:r>
          </a:p>
        </p:txBody>
      </p:sp>
      <p:pic>
        <p:nvPicPr>
          <p:cNvPr id="9" name="Content Placeholder 8">
            <a:extLst>
              <a:ext uri="{FF2B5EF4-FFF2-40B4-BE49-F238E27FC236}">
                <a16:creationId xmlns:a16="http://schemas.microsoft.com/office/drawing/2014/main" id="{7E6FB56D-0946-489C-9AC0-0C3088AE47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81079" y="2274570"/>
            <a:ext cx="2985682" cy="1767840"/>
          </a:xfrm>
        </p:spPr>
      </p:pic>
      <p:sp>
        <p:nvSpPr>
          <p:cNvPr id="11" name="TextBox 10">
            <a:extLst>
              <a:ext uri="{FF2B5EF4-FFF2-40B4-BE49-F238E27FC236}">
                <a16:creationId xmlns:a16="http://schemas.microsoft.com/office/drawing/2014/main" id="{4B6433D3-CE64-4E5F-8920-EC2485DBB6D8}"/>
              </a:ext>
            </a:extLst>
          </p:cNvPr>
          <p:cNvSpPr txBox="1"/>
          <p:nvPr/>
        </p:nvSpPr>
        <p:spPr>
          <a:xfrm>
            <a:off x="628884" y="2450913"/>
            <a:ext cx="3794760" cy="1015663"/>
          </a:xfrm>
          <a:prstGeom prst="rect">
            <a:avLst/>
          </a:prstGeom>
          <a:noFill/>
        </p:spPr>
        <p:txBody>
          <a:bodyPr wrap="square">
            <a:spAutoFit/>
          </a:bodyPr>
          <a:lstStyle/>
          <a:p>
            <a:pPr marL="257175" indent="-257175">
              <a:buFont typeface="Arial" panose="020B0604020202020204" pitchFamily="34" charset="0"/>
              <a:buChar char="•"/>
            </a:pPr>
            <a:r>
              <a:rPr lang="fr-FR" sz="1500" dirty="0"/>
              <a:t>À l'aide d'une machine spéciale, l'extrémité de l'armature a été pliée pour former </a:t>
            </a:r>
            <a:r>
              <a:rPr lang="ar-DZ" sz="1500" dirty="0"/>
              <a:t> </a:t>
            </a:r>
            <a:r>
              <a:rPr lang="fr-FR" sz="1500" b="1" dirty="0">
                <a:solidFill>
                  <a:srgbClr val="000000"/>
                </a:solidFill>
                <a:latin typeface="Calibri"/>
              </a:rPr>
              <a:t>L’ancrage passif (ou fixe)</a:t>
            </a:r>
            <a:endParaRPr lang="fr-FR" sz="1500" dirty="0">
              <a:solidFill>
                <a:srgbClr val="000000"/>
              </a:solidFill>
              <a:latin typeface="Calibri"/>
            </a:endParaRPr>
          </a:p>
          <a:p>
            <a:r>
              <a:rPr lang="fr-FR" sz="1500" dirty="0"/>
              <a:t>      qui serait fixée à l'intérieur du béton</a:t>
            </a:r>
          </a:p>
        </p:txBody>
      </p:sp>
      <p:pic>
        <p:nvPicPr>
          <p:cNvPr id="13" name="Picture 12">
            <a:extLst>
              <a:ext uri="{FF2B5EF4-FFF2-40B4-BE49-F238E27FC236}">
                <a16:creationId xmlns:a16="http://schemas.microsoft.com/office/drawing/2014/main" id="{001F654C-83F2-4849-9885-D37A05651BD2}"/>
              </a:ext>
            </a:extLst>
          </p:cNvPr>
          <p:cNvPicPr>
            <a:picLocks noChangeAspect="1"/>
          </p:cNvPicPr>
          <p:nvPr/>
        </p:nvPicPr>
        <p:blipFill rotWithShape="1">
          <a:blip r:embed="rId3">
            <a:extLst>
              <a:ext uri="{28A0092B-C50C-407E-A947-70E740481C1C}">
                <a14:useLocalDpi xmlns:a14="http://schemas.microsoft.com/office/drawing/2010/main" val="0"/>
              </a:ext>
            </a:extLst>
          </a:blip>
          <a:srcRect l="8270" t="3186" r="10903" b="25704"/>
          <a:stretch/>
        </p:blipFill>
        <p:spPr>
          <a:xfrm>
            <a:off x="6728460" y="4163534"/>
            <a:ext cx="1638300" cy="1157445"/>
          </a:xfrm>
          <a:prstGeom prst="rect">
            <a:avLst/>
          </a:prstGeom>
        </p:spPr>
      </p:pic>
    </p:spTree>
    <p:extLst>
      <p:ext uri="{BB962C8B-B14F-4D97-AF65-F5344CB8AC3E}">
        <p14:creationId xmlns:p14="http://schemas.microsoft.com/office/powerpoint/2010/main" val="10161987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9DA62-7A87-4345-A001-8A20FA3F531E}"/>
              </a:ext>
            </a:extLst>
          </p:cNvPr>
          <p:cNvSpPr>
            <a:spLocks noGrp="1"/>
          </p:cNvSpPr>
          <p:nvPr>
            <p:ph type="title"/>
          </p:nvPr>
        </p:nvSpPr>
        <p:spPr/>
        <p:txBody>
          <a:bodyPr/>
          <a:lstStyle/>
          <a:p>
            <a:r>
              <a:rPr lang="fr-FR" sz="3300" b="1" u="sng" dirty="0"/>
              <a:t>Etape 3</a:t>
            </a:r>
            <a:endParaRPr lang="fr-FR" dirty="0"/>
          </a:p>
        </p:txBody>
      </p:sp>
      <p:sp>
        <p:nvSpPr>
          <p:cNvPr id="3" name="Content Placeholder 2">
            <a:extLst>
              <a:ext uri="{FF2B5EF4-FFF2-40B4-BE49-F238E27FC236}">
                <a16:creationId xmlns:a16="http://schemas.microsoft.com/office/drawing/2014/main" id="{192E64A0-6D20-4551-8608-FAA2FDE049CC}"/>
              </a:ext>
            </a:extLst>
          </p:cNvPr>
          <p:cNvSpPr>
            <a:spLocks noGrp="1"/>
          </p:cNvSpPr>
          <p:nvPr>
            <p:ph idx="1"/>
          </p:nvPr>
        </p:nvSpPr>
        <p:spPr>
          <a:xfrm>
            <a:off x="822960" y="2438403"/>
            <a:ext cx="2781300" cy="2820668"/>
          </a:xfrm>
        </p:spPr>
        <p:txBody>
          <a:bodyPr>
            <a:normAutofit/>
          </a:bodyPr>
          <a:lstStyle/>
          <a:p>
            <a:pPr>
              <a:buFont typeface="Arial" panose="020B0604020202020204" pitchFamily="34" charset="0"/>
              <a:buChar char="•"/>
            </a:pPr>
            <a:r>
              <a:rPr lang="fr-FR" sz="1800" dirty="0"/>
              <a:t>Lorsque le béton devient sec, </a:t>
            </a:r>
            <a:r>
              <a:rPr lang="fr-FR" sz="1800" b="1" dirty="0">
                <a:solidFill>
                  <a:srgbClr val="000000"/>
                </a:solidFill>
                <a:latin typeface="Calibri"/>
              </a:rPr>
              <a:t>L’ancrage actif </a:t>
            </a:r>
            <a:r>
              <a:rPr lang="fr-FR" sz="1800" dirty="0"/>
              <a:t>est fixé et les câbles sont tendus à l'aide de </a:t>
            </a:r>
            <a:r>
              <a:rPr lang="fr-FR" sz="1800" b="1" dirty="0"/>
              <a:t>la</a:t>
            </a:r>
            <a:r>
              <a:rPr lang="fr-FR" sz="1800" dirty="0"/>
              <a:t> </a:t>
            </a:r>
            <a:r>
              <a:rPr lang="fr-FR" sz="1800" b="1" dirty="0">
                <a:solidFill>
                  <a:schemeClr val="tx1"/>
                </a:solidFill>
                <a:latin typeface="Calibri"/>
              </a:rPr>
              <a:t>vérins </a:t>
            </a:r>
            <a:endParaRPr lang="fr-FR" sz="1800" dirty="0">
              <a:solidFill>
                <a:schemeClr val="tx1"/>
              </a:solidFill>
            </a:endParaRPr>
          </a:p>
        </p:txBody>
      </p:sp>
      <p:pic>
        <p:nvPicPr>
          <p:cNvPr id="5" name="Picture 4">
            <a:extLst>
              <a:ext uri="{FF2B5EF4-FFF2-40B4-BE49-F238E27FC236}">
                <a16:creationId xmlns:a16="http://schemas.microsoft.com/office/drawing/2014/main" id="{E137B68E-7C5C-4963-AB66-371F58BAB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5560" y="2694952"/>
            <a:ext cx="2385060" cy="2498078"/>
          </a:xfrm>
          <a:prstGeom prst="rect">
            <a:avLst/>
          </a:prstGeom>
        </p:spPr>
      </p:pic>
      <p:pic>
        <p:nvPicPr>
          <p:cNvPr id="7" name="Picture 6">
            <a:extLst>
              <a:ext uri="{FF2B5EF4-FFF2-40B4-BE49-F238E27FC236}">
                <a16:creationId xmlns:a16="http://schemas.microsoft.com/office/drawing/2014/main" id="{44F5D613-0D1C-4690-AD0F-9A77135B9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261" y="3429001"/>
            <a:ext cx="2699255" cy="1779821"/>
          </a:xfrm>
          <a:prstGeom prst="rect">
            <a:avLst/>
          </a:prstGeom>
        </p:spPr>
      </p:pic>
      <p:sp>
        <p:nvSpPr>
          <p:cNvPr id="9" name="TextBox 8">
            <a:extLst>
              <a:ext uri="{FF2B5EF4-FFF2-40B4-BE49-F238E27FC236}">
                <a16:creationId xmlns:a16="http://schemas.microsoft.com/office/drawing/2014/main" id="{ACB76555-B567-4FD6-AEBB-B4716CD82B7C}"/>
              </a:ext>
            </a:extLst>
          </p:cNvPr>
          <p:cNvSpPr txBox="1"/>
          <p:nvPr/>
        </p:nvSpPr>
        <p:spPr>
          <a:xfrm>
            <a:off x="4953887" y="2687896"/>
            <a:ext cx="1638300" cy="300082"/>
          </a:xfrm>
          <a:prstGeom prst="rect">
            <a:avLst/>
          </a:prstGeom>
          <a:noFill/>
        </p:spPr>
        <p:txBody>
          <a:bodyPr wrap="square">
            <a:spAutoFit/>
          </a:bodyPr>
          <a:lstStyle/>
          <a:p>
            <a:r>
              <a:rPr lang="fr-FR" sz="1350" b="1" dirty="0">
                <a:solidFill>
                  <a:srgbClr val="000000"/>
                </a:solidFill>
                <a:latin typeface="Calibri"/>
              </a:rPr>
              <a:t>L’ancrage actif </a:t>
            </a:r>
            <a:endParaRPr lang="fr-FR" sz="1350" dirty="0"/>
          </a:p>
        </p:txBody>
      </p:sp>
      <p:cxnSp>
        <p:nvCxnSpPr>
          <p:cNvPr id="11" name="Straight Arrow Connector 10">
            <a:extLst>
              <a:ext uri="{FF2B5EF4-FFF2-40B4-BE49-F238E27FC236}">
                <a16:creationId xmlns:a16="http://schemas.microsoft.com/office/drawing/2014/main" id="{24D79EE8-2B6F-4F37-8B64-C5F0ADC11773}"/>
              </a:ext>
            </a:extLst>
          </p:cNvPr>
          <p:cNvCxnSpPr/>
          <p:nvPr/>
        </p:nvCxnSpPr>
        <p:spPr>
          <a:xfrm>
            <a:off x="6202680" y="2907030"/>
            <a:ext cx="1440180" cy="62484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0FEE2BF-3F9A-46FD-9C91-E893E101F788}"/>
              </a:ext>
            </a:extLst>
          </p:cNvPr>
          <p:cNvSpPr txBox="1"/>
          <p:nvPr/>
        </p:nvSpPr>
        <p:spPr>
          <a:xfrm>
            <a:off x="2500247" y="4120456"/>
            <a:ext cx="1638300" cy="300082"/>
          </a:xfrm>
          <a:prstGeom prst="rect">
            <a:avLst/>
          </a:prstGeom>
          <a:noFill/>
        </p:spPr>
        <p:txBody>
          <a:bodyPr wrap="square">
            <a:spAutoFit/>
          </a:bodyPr>
          <a:lstStyle/>
          <a:p>
            <a:r>
              <a:rPr lang="fr-FR" sz="1350" b="1" dirty="0"/>
              <a:t>la</a:t>
            </a:r>
            <a:r>
              <a:rPr lang="fr-FR" sz="1350" dirty="0"/>
              <a:t> </a:t>
            </a:r>
            <a:r>
              <a:rPr lang="fr-FR" sz="1350" b="1" dirty="0">
                <a:latin typeface="Calibri"/>
              </a:rPr>
              <a:t>vérins</a:t>
            </a:r>
            <a:endParaRPr lang="fr-FR" sz="1350" dirty="0"/>
          </a:p>
        </p:txBody>
      </p:sp>
      <p:cxnSp>
        <p:nvCxnSpPr>
          <p:cNvPr id="13" name="Straight Arrow Connector 12">
            <a:extLst>
              <a:ext uri="{FF2B5EF4-FFF2-40B4-BE49-F238E27FC236}">
                <a16:creationId xmlns:a16="http://schemas.microsoft.com/office/drawing/2014/main" id="{6B1F71E2-E3CB-4AB7-9B4F-19CB8989CB62}"/>
              </a:ext>
            </a:extLst>
          </p:cNvPr>
          <p:cNvCxnSpPr>
            <a:cxnSpLocks/>
          </p:cNvCxnSpPr>
          <p:nvPr/>
        </p:nvCxnSpPr>
        <p:spPr>
          <a:xfrm>
            <a:off x="3246564" y="4296687"/>
            <a:ext cx="639636" cy="1940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97994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92F8E-AA24-40CD-99A0-944EB59CBC6A}"/>
              </a:ext>
            </a:extLst>
          </p:cNvPr>
          <p:cNvSpPr>
            <a:spLocks noGrp="1"/>
          </p:cNvSpPr>
          <p:nvPr>
            <p:ph type="title"/>
          </p:nvPr>
        </p:nvSpPr>
        <p:spPr/>
        <p:txBody>
          <a:bodyPr/>
          <a:lstStyle/>
          <a:p>
            <a:r>
              <a:rPr lang="fr-FR" sz="3300" b="1" u="sng" dirty="0"/>
              <a:t>Etape 4</a:t>
            </a:r>
            <a:endParaRPr lang="fr-FR" dirty="0"/>
          </a:p>
        </p:txBody>
      </p:sp>
      <p:sp>
        <p:nvSpPr>
          <p:cNvPr id="4" name="Rectangle 6">
            <a:extLst>
              <a:ext uri="{FF2B5EF4-FFF2-40B4-BE49-F238E27FC236}">
                <a16:creationId xmlns:a16="http://schemas.microsoft.com/office/drawing/2014/main" id="{EAEEE7FE-9A73-4A36-B1D9-95B4CE20AB9F}"/>
              </a:ext>
            </a:extLst>
          </p:cNvPr>
          <p:cNvSpPr/>
          <p:nvPr/>
        </p:nvSpPr>
        <p:spPr>
          <a:xfrm>
            <a:off x="975584" y="2944249"/>
            <a:ext cx="3144880" cy="1177245"/>
          </a:xfrm>
          <a:prstGeom prst="rect">
            <a:avLst/>
          </a:prstGeom>
          <a:noFill/>
          <a:ln cap="flat">
            <a:noFill/>
            <a:prstDash val="solid"/>
          </a:ln>
        </p:spPr>
        <p:txBody>
          <a:bodyPr vert="horz" wrap="square" lIns="68580" tIns="34290" rIns="68580" bIns="34290" anchor="t" anchorCtr="0" compatLnSpc="1">
            <a:spAutoFit/>
          </a:bodyPr>
          <a:lstStyle/>
          <a:p>
            <a:pPr marL="214313" indent="-214313" defTabSz="685800">
              <a:buFont typeface="Arial" panose="020B0604020202020204" pitchFamily="34" charset="0"/>
              <a:buChar char="•"/>
              <a:defRPr sz="1800" b="0" i="0" u="none" strike="noStrike" kern="0" cap="none" spc="0" baseline="0">
                <a:solidFill>
                  <a:srgbClr val="000000"/>
                </a:solidFill>
                <a:uFillTx/>
              </a:defRPr>
            </a:pPr>
            <a:r>
              <a:rPr lang="fr-FR" dirty="0">
                <a:solidFill>
                  <a:srgbClr val="000000"/>
                </a:solidFill>
                <a:latin typeface="Calibri"/>
              </a:rPr>
              <a:t>Remplissage des gaines par le coulis d’injection pour protègent les câbles de la corrosion</a:t>
            </a:r>
          </a:p>
        </p:txBody>
      </p:sp>
      <p:pic>
        <p:nvPicPr>
          <p:cNvPr id="5" name="Image 7">
            <a:extLst>
              <a:ext uri="{FF2B5EF4-FFF2-40B4-BE49-F238E27FC236}">
                <a16:creationId xmlns:a16="http://schemas.microsoft.com/office/drawing/2014/main" id="{B5844A40-B158-4F05-9303-E9BE6A066B9F}"/>
              </a:ext>
            </a:extLst>
          </p:cNvPr>
          <p:cNvPicPr>
            <a:picLocks noChangeAspect="1"/>
          </p:cNvPicPr>
          <p:nvPr/>
        </p:nvPicPr>
        <p:blipFill>
          <a:blip r:embed="rId2"/>
          <a:stretch>
            <a:fillRect/>
          </a:stretch>
        </p:blipFill>
        <p:spPr>
          <a:xfrm>
            <a:off x="4932320" y="2453422"/>
            <a:ext cx="3144880" cy="2902022"/>
          </a:xfrm>
          <a:prstGeom prst="rect">
            <a:avLst/>
          </a:prstGeom>
          <a:noFill/>
          <a:ln cap="flat">
            <a:noFill/>
          </a:ln>
        </p:spPr>
      </p:pic>
    </p:spTree>
    <p:extLst>
      <p:ext uri="{BB962C8B-B14F-4D97-AF65-F5344CB8AC3E}">
        <p14:creationId xmlns:p14="http://schemas.microsoft.com/office/powerpoint/2010/main" val="20241693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0CFC1-60A1-4DB8-85BD-01FC653C7501}"/>
              </a:ext>
            </a:extLst>
          </p:cNvPr>
          <p:cNvSpPr>
            <a:spLocks noGrp="1"/>
          </p:cNvSpPr>
          <p:nvPr>
            <p:ph type="title"/>
          </p:nvPr>
        </p:nvSpPr>
        <p:spPr/>
        <p:txBody>
          <a:bodyPr/>
          <a:lstStyle/>
          <a:p>
            <a:r>
              <a:rPr lang="fr-FR" sz="3300" b="1" u="sng" dirty="0"/>
              <a:t>Etape 5</a:t>
            </a:r>
            <a:endParaRPr lang="fr-FR" dirty="0"/>
          </a:p>
        </p:txBody>
      </p:sp>
      <p:sp>
        <p:nvSpPr>
          <p:cNvPr id="3" name="Content Placeholder 2">
            <a:extLst>
              <a:ext uri="{FF2B5EF4-FFF2-40B4-BE49-F238E27FC236}">
                <a16:creationId xmlns:a16="http://schemas.microsoft.com/office/drawing/2014/main" id="{EBF530F5-B85B-47CA-87DC-31BB9F1D107B}"/>
              </a:ext>
            </a:extLst>
          </p:cNvPr>
          <p:cNvSpPr>
            <a:spLocks noGrp="1"/>
          </p:cNvSpPr>
          <p:nvPr>
            <p:ph idx="1"/>
          </p:nvPr>
        </p:nvSpPr>
        <p:spPr>
          <a:xfrm>
            <a:off x="822960" y="2577785"/>
            <a:ext cx="7200900" cy="1352547"/>
          </a:xfrm>
        </p:spPr>
        <p:txBody>
          <a:bodyPr/>
          <a:lstStyle/>
          <a:p>
            <a:r>
              <a:rPr lang="fr-FR" sz="1800" dirty="0"/>
              <a:t>pour continuité de l’effort de précontrainte entre toute tronçons on utilise Le système de couplage</a:t>
            </a:r>
            <a:r>
              <a:rPr lang="ar-DZ" sz="1800" dirty="0"/>
              <a:t> </a:t>
            </a:r>
            <a:r>
              <a:rPr lang="fr-FR" sz="1800" dirty="0"/>
              <a:t>par placé un capot métallique dans le point de rabotage Entre les câbles de la première section avec les câbles de la deuxième section </a:t>
            </a:r>
          </a:p>
          <a:p>
            <a:endParaRPr lang="fr-FR" dirty="0"/>
          </a:p>
        </p:txBody>
      </p:sp>
      <p:sp>
        <p:nvSpPr>
          <p:cNvPr id="5" name="TextBox 4">
            <a:extLst>
              <a:ext uri="{FF2B5EF4-FFF2-40B4-BE49-F238E27FC236}">
                <a16:creationId xmlns:a16="http://schemas.microsoft.com/office/drawing/2014/main" id="{26AD1881-8A31-4F9E-B383-9BACA1FEADEE}"/>
              </a:ext>
            </a:extLst>
          </p:cNvPr>
          <p:cNvSpPr txBox="1"/>
          <p:nvPr/>
        </p:nvSpPr>
        <p:spPr>
          <a:xfrm>
            <a:off x="822960" y="4036225"/>
            <a:ext cx="4572000" cy="646331"/>
          </a:xfrm>
          <a:prstGeom prst="rect">
            <a:avLst/>
          </a:prstGeom>
          <a:noFill/>
        </p:spPr>
        <p:txBody>
          <a:bodyPr wrap="square">
            <a:spAutoFit/>
          </a:bodyPr>
          <a:lstStyle/>
          <a:p>
            <a:r>
              <a:rPr lang="fr-FR" dirty="0"/>
              <a:t>ainsi que le processus est répété jusqu'à ce que le reste des sept sections soit terminé</a:t>
            </a:r>
          </a:p>
        </p:txBody>
      </p:sp>
    </p:spTree>
    <p:extLst>
      <p:ext uri="{BB962C8B-B14F-4D97-AF65-F5344CB8AC3E}">
        <p14:creationId xmlns:p14="http://schemas.microsoft.com/office/powerpoint/2010/main" val="26936466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B9EBC2-A639-4F3A-90A4-5BD0F2C4A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446" y="1047750"/>
            <a:ext cx="4859054" cy="4480560"/>
          </a:xfrm>
          <a:prstGeom prst="rect">
            <a:avLst/>
          </a:prstGeom>
        </p:spPr>
      </p:pic>
      <p:cxnSp>
        <p:nvCxnSpPr>
          <p:cNvPr id="15" name="Straight Connector 14">
            <a:extLst>
              <a:ext uri="{FF2B5EF4-FFF2-40B4-BE49-F238E27FC236}">
                <a16:creationId xmlns:a16="http://schemas.microsoft.com/office/drawing/2014/main" id="{8ECD86E4-2832-4089-AFBB-67398325AF14}"/>
              </a:ext>
            </a:extLst>
          </p:cNvPr>
          <p:cNvCxnSpPr/>
          <p:nvPr/>
        </p:nvCxnSpPr>
        <p:spPr>
          <a:xfrm flipV="1">
            <a:off x="2903220" y="1878330"/>
            <a:ext cx="0" cy="228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EE4F273-6B12-4E30-A509-974628297835}"/>
              </a:ext>
            </a:extLst>
          </p:cNvPr>
          <p:cNvSpPr txBox="1"/>
          <p:nvPr/>
        </p:nvSpPr>
        <p:spPr>
          <a:xfrm>
            <a:off x="2295543" y="1501705"/>
            <a:ext cx="1548764" cy="300082"/>
          </a:xfrm>
          <a:prstGeom prst="rect">
            <a:avLst/>
          </a:prstGeom>
          <a:noFill/>
        </p:spPr>
        <p:txBody>
          <a:bodyPr wrap="square">
            <a:spAutoFit/>
          </a:bodyPr>
          <a:lstStyle/>
          <a:p>
            <a:r>
              <a:rPr lang="fr-FR" sz="1350" dirty="0">
                <a:solidFill>
                  <a:schemeClr val="bg1"/>
                </a:solidFill>
              </a:rPr>
              <a:t>9,5 mètres de haut</a:t>
            </a:r>
          </a:p>
        </p:txBody>
      </p:sp>
      <p:cxnSp>
        <p:nvCxnSpPr>
          <p:cNvPr id="18" name="Straight Arrow Connector 17">
            <a:extLst>
              <a:ext uri="{FF2B5EF4-FFF2-40B4-BE49-F238E27FC236}">
                <a16:creationId xmlns:a16="http://schemas.microsoft.com/office/drawing/2014/main" id="{70021A89-908E-4D65-8E2C-8BA26B949396}"/>
              </a:ext>
            </a:extLst>
          </p:cNvPr>
          <p:cNvCxnSpPr/>
          <p:nvPr/>
        </p:nvCxnSpPr>
        <p:spPr>
          <a:xfrm>
            <a:off x="3688080" y="2106930"/>
            <a:ext cx="2308860" cy="82296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8975AB3-0895-4727-BBA7-8A11E6B45A6C}"/>
              </a:ext>
            </a:extLst>
          </p:cNvPr>
          <p:cNvSpPr txBox="1"/>
          <p:nvPr/>
        </p:nvSpPr>
        <p:spPr>
          <a:xfrm>
            <a:off x="6007417" y="2929890"/>
            <a:ext cx="1548764" cy="300082"/>
          </a:xfrm>
          <a:prstGeom prst="rect">
            <a:avLst/>
          </a:prstGeom>
          <a:noFill/>
        </p:spPr>
        <p:txBody>
          <a:bodyPr wrap="square">
            <a:spAutoFit/>
          </a:bodyPr>
          <a:lstStyle/>
          <a:p>
            <a:r>
              <a:rPr lang="fr-FR" sz="1350" dirty="0">
                <a:solidFill>
                  <a:srgbClr val="FF0000"/>
                </a:solidFill>
              </a:rPr>
              <a:t>poutre principale</a:t>
            </a:r>
          </a:p>
        </p:txBody>
      </p:sp>
    </p:spTree>
    <p:extLst>
      <p:ext uri="{BB962C8B-B14F-4D97-AF65-F5344CB8AC3E}">
        <p14:creationId xmlns:p14="http://schemas.microsoft.com/office/powerpoint/2010/main" val="4052234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9B599D-6647-4032-A0FE-7F02CF3D7B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953" y="942022"/>
            <a:ext cx="5960507" cy="4643438"/>
          </a:xfrm>
          <a:prstGeom prst="rect">
            <a:avLst/>
          </a:prstGeom>
        </p:spPr>
      </p:pic>
      <p:pic>
        <p:nvPicPr>
          <p:cNvPr id="3" name="Picture 3">
            <a:extLst>
              <a:ext uri="{FF2B5EF4-FFF2-40B4-BE49-F238E27FC236}">
                <a16:creationId xmlns:a16="http://schemas.microsoft.com/office/drawing/2014/main" id="{9A2B5C0F-E463-024E-9805-8DE6D066D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540" y="1357312"/>
            <a:ext cx="5960507" cy="4643438"/>
          </a:xfrm>
          <a:prstGeom prst="rect">
            <a:avLst/>
          </a:prstGeom>
        </p:spPr>
      </p:pic>
    </p:spTree>
    <p:extLst>
      <p:ext uri="{BB962C8B-B14F-4D97-AF65-F5344CB8AC3E}">
        <p14:creationId xmlns:p14="http://schemas.microsoft.com/office/powerpoint/2010/main" val="5793831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B52D836D-C621-4AA7-8C11-33217C6D9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966630"/>
            <a:ext cx="6850380" cy="4673957"/>
          </a:xfrm>
          <a:prstGeom prst="rect">
            <a:avLst/>
          </a:prstGeom>
        </p:spPr>
      </p:pic>
      <p:sp>
        <p:nvSpPr>
          <p:cNvPr id="5" name="TextBox 4">
            <a:extLst>
              <a:ext uri="{FF2B5EF4-FFF2-40B4-BE49-F238E27FC236}">
                <a16:creationId xmlns:a16="http://schemas.microsoft.com/office/drawing/2014/main" id="{FC110189-CD2B-46B9-BD83-38456B1B935B}"/>
              </a:ext>
            </a:extLst>
          </p:cNvPr>
          <p:cNvSpPr txBox="1"/>
          <p:nvPr/>
        </p:nvSpPr>
        <p:spPr>
          <a:xfrm>
            <a:off x="7447597" y="3290500"/>
            <a:ext cx="1548764" cy="507831"/>
          </a:xfrm>
          <a:prstGeom prst="rect">
            <a:avLst/>
          </a:prstGeom>
          <a:noFill/>
        </p:spPr>
        <p:txBody>
          <a:bodyPr wrap="square">
            <a:spAutoFit/>
          </a:bodyPr>
          <a:lstStyle/>
          <a:p>
            <a:r>
              <a:rPr lang="fr-FR" sz="1350" dirty="0">
                <a:solidFill>
                  <a:srgbClr val="FF0000"/>
                </a:solidFill>
              </a:rPr>
              <a:t>Les poutres secondaire</a:t>
            </a:r>
          </a:p>
        </p:txBody>
      </p:sp>
      <p:cxnSp>
        <p:nvCxnSpPr>
          <p:cNvPr id="7" name="Straight Arrow Connector 6">
            <a:extLst>
              <a:ext uri="{FF2B5EF4-FFF2-40B4-BE49-F238E27FC236}">
                <a16:creationId xmlns:a16="http://schemas.microsoft.com/office/drawing/2014/main" id="{435C4E2C-CD35-4F7D-8450-01CA0F15CA50}"/>
              </a:ext>
            </a:extLst>
          </p:cNvPr>
          <p:cNvCxnSpPr>
            <a:stCxn id="5" idx="1"/>
          </p:cNvCxnSpPr>
          <p:nvPr/>
        </p:nvCxnSpPr>
        <p:spPr>
          <a:xfrm flipH="1">
            <a:off x="5250180" y="3544416"/>
            <a:ext cx="2197417" cy="2846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57334A9-A1AC-4D64-8AF0-18960107F921}"/>
              </a:ext>
            </a:extLst>
          </p:cNvPr>
          <p:cNvCxnSpPr/>
          <p:nvPr/>
        </p:nvCxnSpPr>
        <p:spPr>
          <a:xfrm flipV="1">
            <a:off x="3691890" y="3532875"/>
            <a:ext cx="567690" cy="8448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7548DF1-B2FF-41C2-9A89-1DB829F71BBD}"/>
              </a:ext>
            </a:extLst>
          </p:cNvPr>
          <p:cNvSpPr txBox="1"/>
          <p:nvPr/>
        </p:nvSpPr>
        <p:spPr>
          <a:xfrm>
            <a:off x="3119439" y="3775249"/>
            <a:ext cx="1548764" cy="300082"/>
          </a:xfrm>
          <a:prstGeom prst="rect">
            <a:avLst/>
          </a:prstGeom>
          <a:noFill/>
        </p:spPr>
        <p:txBody>
          <a:bodyPr wrap="square">
            <a:spAutoFit/>
          </a:bodyPr>
          <a:lstStyle/>
          <a:p>
            <a:r>
              <a:rPr lang="fr-FR" sz="1350" dirty="0">
                <a:solidFill>
                  <a:srgbClr val="FF0000"/>
                </a:solidFill>
              </a:rPr>
              <a:t>23 mètres</a:t>
            </a:r>
          </a:p>
        </p:txBody>
      </p:sp>
    </p:spTree>
    <p:extLst>
      <p:ext uri="{BB962C8B-B14F-4D97-AF65-F5344CB8AC3E}">
        <p14:creationId xmlns:p14="http://schemas.microsoft.com/office/powerpoint/2010/main" val="3458192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1C518A-3932-4922-B56B-2F399A033EAB}"/>
              </a:ext>
            </a:extLst>
          </p:cNvPr>
          <p:cNvSpPr/>
          <p:nvPr/>
        </p:nvSpPr>
        <p:spPr>
          <a:xfrm>
            <a:off x="5026092" y="2339588"/>
            <a:ext cx="3290324" cy="369332"/>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2.Précontrainte par </a:t>
            </a:r>
            <a:r>
              <a:rPr lang="en-US" b="1" dirty="0" err="1"/>
              <a:t>pré</a:t>
            </a:r>
            <a:r>
              <a:rPr lang="en-US" b="1" dirty="0"/>
              <a:t>-tension</a:t>
            </a:r>
          </a:p>
        </p:txBody>
      </p:sp>
      <p:pic>
        <p:nvPicPr>
          <p:cNvPr id="3" name="Image 2">
            <a:extLst>
              <a:ext uri="{FF2B5EF4-FFF2-40B4-BE49-F238E27FC236}">
                <a16:creationId xmlns:a16="http://schemas.microsoft.com/office/drawing/2014/main" id="{74BA2ECA-306F-4E7E-8E07-F7013DF2C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2375" y="3381894"/>
            <a:ext cx="4200105" cy="2423370"/>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32E41112-9C4F-4CF3-AB7A-6F4EB3A996C2}"/>
              </a:ext>
            </a:extLst>
          </p:cNvPr>
          <p:cNvSpPr/>
          <p:nvPr/>
        </p:nvSpPr>
        <p:spPr>
          <a:xfrm>
            <a:off x="611560" y="2370366"/>
            <a:ext cx="3018262" cy="338554"/>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a:t>1.Précontrainte par post-tension</a:t>
            </a:r>
          </a:p>
        </p:txBody>
      </p:sp>
      <p:pic>
        <p:nvPicPr>
          <p:cNvPr id="5" name="Image 4">
            <a:extLst>
              <a:ext uri="{FF2B5EF4-FFF2-40B4-BE49-F238E27FC236}">
                <a16:creationId xmlns:a16="http://schemas.microsoft.com/office/drawing/2014/main" id="{B90CC49F-9591-4DF0-9A15-D617E54A3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871" y="3381894"/>
            <a:ext cx="4200105" cy="242337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603570" y="908720"/>
            <a:ext cx="8118649" cy="707886"/>
          </a:xfrm>
          <a:prstGeom prst="rect">
            <a:avLst/>
          </a:prstGeom>
        </p:spPr>
        <p:txBody>
          <a:bodyPr wrap="square">
            <a:spAutoFit/>
          </a:bodyPr>
          <a:lstStyle/>
          <a:p>
            <a:pPr lvl="0" algn="ctr"/>
            <a:r>
              <a:rPr lang="fr-FR" sz="4000" b="1" dirty="0">
                <a:ln w="11430"/>
                <a:gradFill>
                  <a:gsLst>
                    <a:gs pos="0">
                      <a:srgbClr val="D2610C">
                        <a:tint val="70000"/>
                        <a:satMod val="245000"/>
                      </a:srgbClr>
                    </a:gs>
                    <a:gs pos="75000">
                      <a:srgbClr val="D2610C">
                        <a:tint val="90000"/>
                        <a:shade val="60000"/>
                        <a:satMod val="240000"/>
                      </a:srgbClr>
                    </a:gs>
                    <a:gs pos="100000">
                      <a:srgbClr val="D2610C">
                        <a:tint val="100000"/>
                        <a:shade val="50000"/>
                        <a:satMod val="240000"/>
                      </a:srgbClr>
                    </a:gs>
                  </a:gsLst>
                  <a:lin ang="5400000"/>
                </a:gradFill>
                <a:effectLst>
                  <a:outerShdw blurRad="50800" dist="39000" dir="5460000" algn="tl">
                    <a:srgbClr val="000000">
                      <a:alpha val="38000"/>
                    </a:srgbClr>
                  </a:outerShdw>
                </a:effectLst>
              </a:rPr>
              <a:t>Mode de la précontrainte</a:t>
            </a:r>
          </a:p>
        </p:txBody>
      </p:sp>
    </p:spTree>
    <p:extLst>
      <p:ext uri="{BB962C8B-B14F-4D97-AF65-F5344CB8AC3E}">
        <p14:creationId xmlns:p14="http://schemas.microsoft.com/office/powerpoint/2010/main" val="212551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7B277-2166-4780-B4C0-3E6BA4079852}"/>
              </a:ext>
            </a:extLst>
          </p:cNvPr>
          <p:cNvSpPr txBox="1">
            <a:spLocks noGrp="1"/>
          </p:cNvSpPr>
          <p:nvPr>
            <p:ph type="title"/>
          </p:nvPr>
        </p:nvSpPr>
        <p:spPr>
          <a:xfrm>
            <a:off x="1174576" y="404664"/>
            <a:ext cx="6781800" cy="1080120"/>
          </a:xfrm>
        </p:spPr>
        <p:txBody>
          <a:bodyPr/>
          <a:lstStyle/>
          <a:p>
            <a:pPr lvl="0"/>
            <a:r>
              <a:rPr lang="fr-FR" sz="3300" b="1" dirty="0">
                <a:solidFill>
                  <a:schemeClr val="bg2"/>
                </a:solidFill>
                <a:latin typeface="Calibri"/>
              </a:rPr>
              <a:t>1. Précontrainte par post tension :</a:t>
            </a:r>
            <a:endParaRPr lang="fr-FR" dirty="0">
              <a:solidFill>
                <a:schemeClr val="bg2"/>
              </a:solidFill>
            </a:endParaRPr>
          </a:p>
        </p:txBody>
      </p:sp>
      <p:sp>
        <p:nvSpPr>
          <p:cNvPr id="3" name="Content Placeholder 2">
            <a:extLst>
              <a:ext uri="{FF2B5EF4-FFF2-40B4-BE49-F238E27FC236}">
                <a16:creationId xmlns:a16="http://schemas.microsoft.com/office/drawing/2014/main" id="{4D33A2A3-A52F-424A-BDE4-93E523D42AF9}"/>
              </a:ext>
            </a:extLst>
          </p:cNvPr>
          <p:cNvSpPr txBox="1">
            <a:spLocks noGrp="1"/>
          </p:cNvSpPr>
          <p:nvPr>
            <p:ph idx="1"/>
          </p:nvPr>
        </p:nvSpPr>
        <p:spPr>
          <a:xfrm>
            <a:off x="762000" y="2135088"/>
            <a:ext cx="7543800" cy="3886200"/>
          </a:xfrm>
        </p:spPr>
        <p:txBody>
          <a:bodyPr>
            <a:normAutofit fontScale="92500" lnSpcReduction="20000"/>
          </a:bodyPr>
          <a:lstStyle/>
          <a:p>
            <a:pPr lvl="0"/>
            <a:r>
              <a:rPr lang="fr-FR" dirty="0"/>
              <a:t>Dans ce  cas, le béton frais est coulé dans le coffrage et fait sa prise. Des fils (ou des câbles) sont alors enfilés dans des gaines laissées en attente dans le béton. </a:t>
            </a:r>
          </a:p>
          <a:p>
            <a:pPr lvl="0"/>
            <a:endParaRPr lang="fr-FR" dirty="0"/>
          </a:p>
          <a:p>
            <a:pPr lvl="0"/>
            <a:r>
              <a:rPr lang="fr-FR" dirty="0"/>
              <a:t>Ces fils sont ensuite tendus à l’aide de vérins et calés.</a:t>
            </a:r>
          </a:p>
          <a:p>
            <a:pPr lvl="0"/>
            <a:endParaRPr lang="fr-FR" dirty="0"/>
          </a:p>
          <a:p>
            <a:pPr lvl="0"/>
            <a:r>
              <a:rPr lang="fr-FR" dirty="0"/>
              <a:t> A la dépose des vérins, les fils transfèrent une partie de leur tension sous forme de compression du béton : la compression du béton équilibre la tension dans les aciers. Le tracé des gaines n'est pas nécessairement rectiligne ; elles peuvent être courbées de sorte à injecter des efforts en des zones soigneusement choisies.</a:t>
            </a:r>
          </a:p>
          <a:p>
            <a:pPr lvl="0"/>
            <a:endParaRPr lang="fr-FR" dirty="0"/>
          </a:p>
        </p:txBody>
      </p:sp>
      <p:sp>
        <p:nvSpPr>
          <p:cNvPr id="4" name="ZoneTexte 3">
            <a:extLst>
              <a:ext uri="{FF2B5EF4-FFF2-40B4-BE49-F238E27FC236}">
                <a16:creationId xmlns:a16="http://schemas.microsoft.com/office/drawing/2014/main" id="{99200C7F-C8FF-944A-9CCE-2BA160DE189E}"/>
              </a:ext>
            </a:extLst>
          </p:cNvPr>
          <p:cNvSpPr txBox="1"/>
          <p:nvPr/>
        </p:nvSpPr>
        <p:spPr>
          <a:xfrm>
            <a:off x="1630680" y="426720"/>
            <a:ext cx="2221240" cy="369332"/>
          </a:xfrm>
          <a:prstGeom prst="rect">
            <a:avLst/>
          </a:prstGeom>
          <a:noFill/>
        </p:spPr>
        <p:txBody>
          <a:bodyPr wrap="square" rtlCol="0">
            <a:spAutoFit/>
          </a:bodyPr>
          <a:lstStyle/>
          <a:p>
            <a:endParaRPr lang="fr-FR" dirty="0"/>
          </a:p>
        </p:txBody>
      </p:sp>
    </p:spTree>
    <p:extLst>
      <p:ext uri="{BB962C8B-B14F-4D97-AF65-F5344CB8AC3E}">
        <p14:creationId xmlns:p14="http://schemas.microsoft.com/office/powerpoint/2010/main" val="3374717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1633</TotalTime>
  <Words>2993</Words>
  <Application>Microsoft Macintosh PowerPoint</Application>
  <PresentationFormat>Affichage à l'écran (4:3)</PresentationFormat>
  <Paragraphs>337</Paragraphs>
  <Slides>76</Slides>
  <Notes>1</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76</vt:i4>
      </vt:variant>
    </vt:vector>
  </HeadingPairs>
  <TitlesOfParts>
    <vt:vector size="89" baseType="lpstr">
      <vt:lpstr>Arial</vt:lpstr>
      <vt:lpstr>Calibri</vt:lpstr>
      <vt:lpstr>Calibri Light</vt:lpstr>
      <vt:lpstr>Franklin Gothic Book</vt:lpstr>
      <vt:lpstr>Impact</vt:lpstr>
      <vt:lpstr>inherit</vt:lpstr>
      <vt:lpstr>Linux Libertine</vt:lpstr>
      <vt:lpstr>Montserrat</vt:lpstr>
      <vt:lpstr>Roboto</vt:lpstr>
      <vt:lpstr>Times New Roman</vt:lpstr>
      <vt:lpstr>Verdana</vt:lpstr>
      <vt:lpstr>Wingdings</vt:lpstr>
      <vt:lpstr>NewsPrint</vt:lpstr>
      <vt:lpstr>Présentation PowerPoint</vt:lpstr>
      <vt:lpstr>Béton précontraint</vt:lpstr>
      <vt:lpstr>Présentation PowerPoint</vt:lpstr>
      <vt:lpstr>Présentation PowerPoint</vt:lpstr>
      <vt:lpstr>Présentation PowerPoint</vt:lpstr>
      <vt:lpstr>Présentation PowerPoint</vt:lpstr>
      <vt:lpstr> Mode de la  précontrainte</vt:lpstr>
      <vt:lpstr>Présentation PowerPoint</vt:lpstr>
      <vt:lpstr>1. Précontrainte par post tension :</vt:lpstr>
      <vt:lpstr>Présentation PowerPoint</vt:lpstr>
      <vt:lpstr>. Etapes de mise en œuvre de la précontrainte par post tension interne :</vt:lpstr>
      <vt:lpstr>Présentation PowerPoint</vt:lpstr>
      <vt:lpstr>Présentation PowerPoint</vt:lpstr>
      <vt:lpstr>Présentation PowerPoint</vt:lpstr>
      <vt:lpstr>Présentation PowerPoint</vt:lpstr>
      <vt:lpstr>Présentation PowerPoint</vt:lpstr>
      <vt:lpstr>Présentation PowerPoint</vt:lpstr>
      <vt:lpstr>Avantages de la précontrainte par post tension :</vt:lpstr>
      <vt:lpstr>2 Précontrainte par Pré-tension :</vt:lpstr>
      <vt:lpstr>Présentation PowerPoint</vt:lpstr>
      <vt:lpstr>Présentation PowerPoint</vt:lpstr>
      <vt:lpstr>Présentation PowerPoint</vt:lpstr>
      <vt:lpstr>. Avantages et inconvénients de la précontrainte par pré-tension: </vt:lpstr>
      <vt:lpstr>Présentation PowerPoint</vt:lpstr>
      <vt:lpstr>Présentation PowerPoint</vt:lpstr>
      <vt:lpstr>Présentation PowerPoint</vt:lpstr>
      <vt:lpstr>Le Béton Précontraint Utilisation dans la construction</vt:lpstr>
      <vt:lpstr>Présentation PowerPoint</vt:lpstr>
      <vt:lpstr>Matériaux</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Plancher à poutres et prédalles : illustrations</vt:lpstr>
      <vt:lpstr>Plancher à poutres et prédalles : illustrations</vt:lpstr>
      <vt:lpstr>exemple de planchers alvéolaires précontraint</vt:lpstr>
      <vt:lpstr>Présentation PowerPoint</vt:lpstr>
      <vt:lpstr>Présentation PowerPoint</vt:lpstr>
      <vt:lpstr>Example de constriction  en béton précontraint  </vt:lpstr>
      <vt:lpstr>Grande Arche de La Défense</vt:lpstr>
      <vt:lpstr>Présentation PowerPoint</vt:lpstr>
      <vt:lpstr>les dimensions</vt:lpstr>
      <vt:lpstr>Composition structurelle: </vt:lpstr>
      <vt:lpstr>Présentation PowerPoint</vt:lpstr>
      <vt:lpstr>Présentation PowerPoint</vt:lpstr>
      <vt:lpstr>Présentation PowerPoint</vt:lpstr>
      <vt:lpstr>Présentation PowerPoint</vt:lpstr>
      <vt:lpstr>Présentation PowerPoint</vt:lpstr>
      <vt:lpstr>Présentation PowerPoint</vt:lpstr>
      <vt:lpstr>LES FONDATIONS :</vt:lpstr>
      <vt:lpstr>Présentation PowerPoint</vt:lpstr>
      <vt:lpstr>Façade : </vt:lpstr>
      <vt:lpstr>Les nuages : </vt:lpstr>
      <vt:lpstr>Les tours : </vt:lpstr>
      <vt:lpstr>la partie en béton précontraint</vt:lpstr>
      <vt:lpstr>Présentation PowerPoint</vt:lpstr>
      <vt:lpstr>Matériaux de grande qualité pour réaliser l’ouvrage : béton précontraint</vt:lpstr>
      <vt:lpstr> les étapes de réalisation</vt:lpstr>
      <vt:lpstr>Etape 1</vt:lpstr>
      <vt:lpstr>Etape 2</vt:lpstr>
      <vt:lpstr>Etape 3</vt:lpstr>
      <vt:lpstr>Etape 4</vt:lpstr>
      <vt:lpstr>Etape 5</vt:lpstr>
      <vt:lpstr>Présentation PowerPoint</vt:lpstr>
      <vt:lpstr>Présentation PowerPoint</vt:lpstr>
      <vt:lpstr>Présentation PowerPoint</vt:lpstr>
    </vt:vector>
  </TitlesOfParts>
  <Company>rdkc</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MediaNet-Services</dc:creator>
  <cp:lastModifiedBy>Microsoft Office User</cp:lastModifiedBy>
  <cp:revision>46</cp:revision>
  <dcterms:created xsi:type="dcterms:W3CDTF">2020-03-07T09:25:45Z</dcterms:created>
  <dcterms:modified xsi:type="dcterms:W3CDTF">2020-01-01T01:53:51Z</dcterms:modified>
</cp:coreProperties>
</file>