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5" r:id="rId6"/>
    <p:sldId id="261" r:id="rId7"/>
    <p:sldId id="263" r:id="rId8"/>
    <p:sldId id="267" r:id="rId9"/>
    <p:sldId id="269" r:id="rId10"/>
    <p:sldId id="271" r:id="rId11"/>
    <p:sldId id="281" r:id="rId12"/>
    <p:sldId id="274" r:id="rId13"/>
    <p:sldId id="282" r:id="rId14"/>
    <p:sldId id="277" r:id="rId15"/>
    <p:sldId id="280" r:id="rId16"/>
    <p:sldId id="283" r:id="rId17"/>
    <p:sldId id="279"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AA309A6D-C09C-4548-B29A-6CF363A7E532}" type="datetimeFigureOut">
              <a:rPr lang="fr-FR" smtClean="0"/>
              <a:pPr/>
              <a:t>16/10/2022</a:t>
            </a:fld>
            <a:endParaRPr lang="fr-BE"/>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BE"/>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16/10/2022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16/10/2022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AA309A6D-C09C-4548-B29A-6CF363A7E532}" type="datetimeFigureOut">
              <a:rPr lang="fr-FR" smtClean="0"/>
              <a:pPr/>
              <a:t>16/10/2022</a:t>
            </a:fld>
            <a:endParaRPr lang="fr-BE"/>
          </a:p>
        </p:txBody>
      </p:sp>
      <p:sp>
        <p:nvSpPr>
          <p:cNvPr id="5" name="Espace réservé du pied de page 4"/>
          <p:cNvSpPr>
            <a:spLocks noGrp="1"/>
          </p:cNvSpPr>
          <p:nvPr>
            <p:ph type="ftr" sz="quarter" idx="11"/>
          </p:nvPr>
        </p:nvSpPr>
        <p:spPr>
          <a:xfrm>
            <a:off x="457200" y="6480969"/>
            <a:ext cx="4260056" cy="300831"/>
          </a:xfrm>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AA309A6D-C09C-4548-B29A-6CF363A7E532}" type="datetimeFigureOut">
              <a:rPr lang="fr-FR" smtClean="0"/>
              <a:pPr/>
              <a:t>16/10/2022</a:t>
            </a:fld>
            <a:endParaRPr lang="fr-BE"/>
          </a:p>
        </p:txBody>
      </p:sp>
      <p:sp>
        <p:nvSpPr>
          <p:cNvPr id="5" name="Espace réservé du pied de page 4"/>
          <p:cNvSpPr>
            <a:spLocks noGrp="1"/>
          </p:cNvSpPr>
          <p:nvPr>
            <p:ph type="ftr" sz="quarter" idx="11"/>
          </p:nvPr>
        </p:nvSpPr>
        <p:spPr>
          <a:xfrm>
            <a:off x="2619376" y="6480969"/>
            <a:ext cx="4260056" cy="300831"/>
          </a:xfrm>
        </p:spPr>
        <p:txBody>
          <a:bodyPr/>
          <a:lstStyle/>
          <a:p>
            <a:endParaRPr lang="fr-BE"/>
          </a:p>
        </p:txBody>
      </p:sp>
      <p:sp>
        <p:nvSpPr>
          <p:cNvPr id="6" name="Espace réservé du numéro de diapositive 5"/>
          <p:cNvSpPr>
            <a:spLocks noGrp="1"/>
          </p:cNvSpPr>
          <p:nvPr>
            <p:ph type="sldNum" sz="quarter" idx="12"/>
          </p:nvPr>
        </p:nvSpPr>
        <p:spPr>
          <a:xfrm>
            <a:off x="8451056" y="809624"/>
            <a:ext cx="502920" cy="300831"/>
          </a:xfrm>
        </p:spPr>
        <p:txBody>
          <a:bodyPr/>
          <a:lstStyle/>
          <a:p>
            <a:fld id="{CF4668DC-857F-487D-BFFA-8C0CA5037977}" type="slidenum">
              <a:rPr lang="fr-BE" smtClean="0"/>
              <a:pPr/>
              <a:t>‹N°›</a:t>
            </a:fld>
            <a:endParaRPr lang="fr-BE"/>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AA309A6D-C09C-4548-B29A-6CF363A7E532}" type="datetimeFigureOut">
              <a:rPr lang="fr-FR" smtClean="0"/>
              <a:pPr/>
              <a:t>16/10/2022</a:t>
            </a:fld>
            <a:endParaRPr lang="fr-BE"/>
          </a:p>
        </p:txBody>
      </p:sp>
      <p:sp>
        <p:nvSpPr>
          <p:cNvPr id="6" name="Espace réservé du pied de page 5"/>
          <p:cNvSpPr>
            <a:spLocks noGrp="1"/>
          </p:cNvSpPr>
          <p:nvPr>
            <p:ph type="ftr" sz="quarter" idx="11"/>
          </p:nvPr>
        </p:nvSpPr>
        <p:spPr>
          <a:xfrm>
            <a:off x="457200" y="6480969"/>
            <a:ext cx="4260056" cy="301752"/>
          </a:xfrm>
        </p:spPr>
        <p:txBody>
          <a:bodyPr/>
          <a:lstStyle/>
          <a:p>
            <a:endParaRPr lang="fr-BE"/>
          </a:p>
        </p:txBody>
      </p:sp>
      <p:sp>
        <p:nvSpPr>
          <p:cNvPr id="7" name="Espace réservé du numéro de diapositive 6"/>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AA309A6D-C09C-4548-B29A-6CF363A7E532}" type="datetimeFigureOut">
              <a:rPr lang="fr-FR" smtClean="0"/>
              <a:pPr/>
              <a:t>16/10/2022</a:t>
            </a:fld>
            <a:endParaRPr lang="fr-BE"/>
          </a:p>
        </p:txBody>
      </p:sp>
      <p:sp>
        <p:nvSpPr>
          <p:cNvPr id="8" name="Espace réservé du pied de page 7"/>
          <p:cNvSpPr>
            <a:spLocks noGrp="1"/>
          </p:cNvSpPr>
          <p:nvPr>
            <p:ph type="ftr" sz="quarter" idx="11"/>
          </p:nvPr>
        </p:nvSpPr>
        <p:spPr>
          <a:xfrm>
            <a:off x="457200" y="6480969"/>
            <a:ext cx="4261104" cy="301752"/>
          </a:xfrm>
        </p:spPr>
        <p:txBody>
          <a:bodyPr/>
          <a:lstStyle/>
          <a:p>
            <a:endParaRPr lang="fr-BE"/>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16/10/2022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AA309A6D-C09C-4548-B29A-6CF363A7E532}" type="datetimeFigureOut">
              <a:rPr lang="fr-FR" smtClean="0"/>
              <a:pPr/>
              <a:t>16/10/2022</a:t>
            </a:fld>
            <a:endParaRPr lang="fr-BE"/>
          </a:p>
        </p:txBody>
      </p:sp>
      <p:sp>
        <p:nvSpPr>
          <p:cNvPr id="3" name="Espace réservé du pied de page 2"/>
          <p:cNvSpPr>
            <a:spLocks noGrp="1"/>
          </p:cNvSpPr>
          <p:nvPr>
            <p:ph type="ftr" sz="quarter" idx="11"/>
          </p:nvPr>
        </p:nvSpPr>
        <p:spPr>
          <a:xfrm>
            <a:off x="457200" y="6481890"/>
            <a:ext cx="4260056" cy="300831"/>
          </a:xfrm>
        </p:spPr>
        <p:txBody>
          <a:bodyPr/>
          <a:lstStyle/>
          <a:p>
            <a:endParaRPr lang="fr-BE"/>
          </a:p>
        </p:txBody>
      </p:sp>
      <p:sp>
        <p:nvSpPr>
          <p:cNvPr id="4" name="Espace réservé du numéro de diapositive 3"/>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AA309A6D-C09C-4548-B29A-6CF363A7E532}" type="datetimeFigureOut">
              <a:rPr lang="fr-FR" smtClean="0"/>
              <a:pPr/>
              <a:t>16/10/2022</a:t>
            </a:fld>
            <a:endParaRPr lang="fr-BE"/>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AA309A6D-C09C-4548-B29A-6CF363A7E532}" type="datetimeFigureOut">
              <a:rPr lang="fr-FR" smtClean="0"/>
              <a:pPr/>
              <a:t>16/10/2022</a:t>
            </a:fld>
            <a:endParaRPr lang="fr-BE"/>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A309A6D-C09C-4548-B29A-6CF363A7E532}" type="datetimeFigureOut">
              <a:rPr lang="fr-FR" smtClean="0"/>
              <a:pPr/>
              <a:t>16/10/2022</a:t>
            </a:fld>
            <a:endParaRPr lang="fr-BE"/>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BE"/>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ar-DZ" sz="6700" b="1" dirty="0" smtClean="0">
                <a:solidFill>
                  <a:srgbClr val="FFFF00"/>
                </a:solidFill>
                <a:latin typeface="Aharoni" pitchFamily="2" charset="-79"/>
              </a:rPr>
              <a:t>المحاضرة </a:t>
            </a:r>
            <a:r>
              <a:rPr lang="ar-SA" sz="6700" b="1" dirty="0" smtClean="0">
                <a:solidFill>
                  <a:srgbClr val="FFFF00"/>
                </a:solidFill>
                <a:latin typeface="Aharoni" pitchFamily="2" charset="-79"/>
              </a:rPr>
              <a:t>الأولى </a:t>
            </a:r>
            <a:r>
              <a:rPr lang="fr-FR" sz="4800" b="1" dirty="0" smtClean="0">
                <a:solidFill>
                  <a:srgbClr val="FFFF00"/>
                </a:solidFill>
                <a:latin typeface="Aharoni" pitchFamily="2" charset="-79"/>
                <a:cs typeface="Aharoni" pitchFamily="2" charset="-79"/>
              </a:rPr>
              <a:t/>
            </a:r>
            <a:br>
              <a:rPr lang="fr-FR" sz="4800" b="1" dirty="0" smtClean="0">
                <a:solidFill>
                  <a:srgbClr val="FFFF00"/>
                </a:solidFill>
                <a:latin typeface="Aharoni" pitchFamily="2" charset="-79"/>
                <a:cs typeface="Aharoni" pitchFamily="2" charset="-79"/>
              </a:rPr>
            </a:br>
            <a:endParaRPr lang="fr-FR" dirty="0"/>
          </a:p>
        </p:txBody>
      </p:sp>
      <p:sp>
        <p:nvSpPr>
          <p:cNvPr id="3" name="Espace réservé du contenu 2"/>
          <p:cNvSpPr>
            <a:spLocks noGrp="1"/>
          </p:cNvSpPr>
          <p:nvPr>
            <p:ph idx="1"/>
          </p:nvPr>
        </p:nvSpPr>
        <p:spPr>
          <a:xfrm>
            <a:off x="214282" y="1500174"/>
            <a:ext cx="8686800" cy="5072098"/>
          </a:xfrm>
        </p:spPr>
        <p:style>
          <a:lnRef idx="1">
            <a:schemeClr val="accent5"/>
          </a:lnRef>
          <a:fillRef idx="2">
            <a:schemeClr val="accent5"/>
          </a:fillRef>
          <a:effectRef idx="1">
            <a:schemeClr val="accent5"/>
          </a:effectRef>
          <a:fontRef idx="minor">
            <a:schemeClr val="dk1"/>
          </a:fontRef>
        </p:style>
        <p:txBody>
          <a:bodyPr>
            <a:noAutofit/>
          </a:bodyPr>
          <a:lstStyle/>
          <a:p>
            <a:pPr algn="r" rtl="1">
              <a:lnSpc>
                <a:spcPct val="200000"/>
              </a:lnSpc>
              <a:buNone/>
            </a:pPr>
            <a:r>
              <a:rPr lang="ar-SA" sz="2800" b="1" dirty="0" smtClean="0">
                <a:solidFill>
                  <a:schemeClr val="bg1">
                    <a:lumMod val="75000"/>
                    <a:lumOff val="25000"/>
                  </a:schemeClr>
                </a:solidFill>
                <a:latin typeface="Arial" pitchFamily="34" charset="0"/>
                <a:cs typeface="Arial" pitchFamily="34" charset="0"/>
              </a:rPr>
              <a:t>مادة :  التخطيط </a:t>
            </a:r>
            <a:r>
              <a:rPr lang="ar-SA" sz="2800" b="1" dirty="0" err="1" smtClean="0">
                <a:solidFill>
                  <a:schemeClr val="bg1">
                    <a:lumMod val="75000"/>
                    <a:lumOff val="25000"/>
                  </a:schemeClr>
                </a:solidFill>
                <a:latin typeface="Arial" pitchFamily="34" charset="0"/>
                <a:cs typeface="Arial" pitchFamily="34" charset="0"/>
              </a:rPr>
              <a:t>و</a:t>
            </a:r>
            <a:r>
              <a:rPr lang="ar-SA" sz="2800" b="1" dirty="0" smtClean="0">
                <a:solidFill>
                  <a:schemeClr val="bg1">
                    <a:lumMod val="75000"/>
                    <a:lumOff val="25000"/>
                  </a:schemeClr>
                </a:solidFill>
                <a:latin typeface="Arial" pitchFamily="34" charset="0"/>
                <a:cs typeface="Arial" pitchFamily="34" charset="0"/>
              </a:rPr>
              <a:t> البرمجة في التدريب الرياضي.</a:t>
            </a:r>
          </a:p>
          <a:p>
            <a:pPr algn="r" rtl="1">
              <a:lnSpc>
                <a:spcPct val="200000"/>
              </a:lnSpc>
              <a:buNone/>
            </a:pPr>
            <a:r>
              <a:rPr lang="ar-SA" sz="2800" b="1" dirty="0" smtClean="0">
                <a:solidFill>
                  <a:schemeClr val="bg1">
                    <a:lumMod val="75000"/>
                    <a:lumOff val="25000"/>
                  </a:schemeClr>
                </a:solidFill>
                <a:latin typeface="Arial" pitchFamily="34" charset="0"/>
                <a:cs typeface="Arial" pitchFamily="34" charset="0"/>
              </a:rPr>
              <a:t>المستوى : السنة الثانية ليسانس التدريب الرياضي.</a:t>
            </a:r>
          </a:p>
          <a:p>
            <a:pPr algn="r" rtl="1">
              <a:lnSpc>
                <a:spcPct val="200000"/>
              </a:lnSpc>
              <a:buNone/>
            </a:pPr>
            <a:endParaRPr lang="ar-SA" sz="2800" b="1" dirty="0" smtClean="0">
              <a:solidFill>
                <a:srgbClr val="FFFF00"/>
              </a:solidFill>
              <a:latin typeface="Arial" pitchFamily="34" charset="0"/>
              <a:cs typeface="Arial" pitchFamily="34" charset="0"/>
            </a:endParaRPr>
          </a:p>
          <a:p>
            <a:pPr algn="r" rtl="1">
              <a:buNone/>
            </a:pPr>
            <a:r>
              <a:rPr lang="ar-SA" sz="2800" b="1" dirty="0" smtClean="0">
                <a:solidFill>
                  <a:srgbClr val="FF0000"/>
                </a:solidFill>
                <a:latin typeface="Arial" pitchFamily="34" charset="0"/>
                <a:cs typeface="Arial" pitchFamily="34" charset="0"/>
              </a:rPr>
              <a:t>أهداف المحاضرة: - التعريف بالمادة.</a:t>
            </a:r>
          </a:p>
          <a:p>
            <a:pPr algn="r" rtl="1">
              <a:buNone/>
            </a:pPr>
            <a:r>
              <a:rPr lang="ar-SA" sz="2800" b="1" dirty="0" smtClean="0">
                <a:solidFill>
                  <a:srgbClr val="FF0000"/>
                </a:solidFill>
                <a:latin typeface="Arial" pitchFamily="34" charset="0"/>
                <a:cs typeface="Arial" pitchFamily="34" charset="0"/>
              </a:rPr>
              <a:t>                      - محتوى المادة حسب المقرر.  </a:t>
            </a:r>
          </a:p>
          <a:p>
            <a:pPr algn="r" rtl="1">
              <a:buNone/>
            </a:pPr>
            <a:r>
              <a:rPr lang="ar-SA" sz="2800" b="1" dirty="0" smtClean="0">
                <a:solidFill>
                  <a:srgbClr val="FF0000"/>
                </a:solidFill>
                <a:latin typeface="Arial" pitchFamily="34" charset="0"/>
                <a:cs typeface="Arial" pitchFamily="34" charset="0"/>
              </a:rPr>
              <a:t>                      - طريقة التقييم في المادة.  </a:t>
            </a:r>
          </a:p>
          <a:p>
            <a:pPr algn="r" rtl="1">
              <a:buNone/>
            </a:pPr>
            <a:r>
              <a:rPr lang="ar-SA" sz="2800" b="1" dirty="0" smtClean="0">
                <a:solidFill>
                  <a:srgbClr val="FF0000"/>
                </a:solidFill>
                <a:latin typeface="Arial" pitchFamily="34" charset="0"/>
                <a:cs typeface="Arial" pitchFamily="34" charset="0"/>
              </a:rPr>
              <a:t>                      - مدخل عام للمادة              </a:t>
            </a:r>
          </a:p>
          <a:p>
            <a:pPr algn="r" rtl="1">
              <a:buNone/>
            </a:pPr>
            <a:r>
              <a:rPr lang="ar-SA" sz="2800" b="1" dirty="0" smtClean="0">
                <a:solidFill>
                  <a:srgbClr val="FF0000"/>
                </a:solidFill>
                <a:latin typeface="Arial" pitchFamily="34" charset="0"/>
                <a:cs typeface="Arial" pitchFamily="34" charset="0"/>
              </a:rPr>
              <a:t>                     </a:t>
            </a:r>
            <a:endParaRPr lang="fr-FR" sz="2800" b="1" dirty="0">
              <a:solidFill>
                <a:srgbClr val="FF0000"/>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42876" y="142852"/>
            <a:ext cx="8929718" cy="6500834"/>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lvl="0" indent="-384048" algn="just" rtl="1">
              <a:lnSpc>
                <a:spcPct val="120000"/>
              </a:lnSpc>
              <a:spcBef>
                <a:spcPct val="20000"/>
              </a:spcBef>
              <a:buClr>
                <a:schemeClr val="accent1"/>
              </a:buClr>
              <a:buSzPct val="80000"/>
              <a:defRPr/>
            </a:pPr>
            <a:r>
              <a:rPr lang="ar-SA" sz="3000" dirty="0" smtClean="0"/>
              <a:t>   -</a:t>
            </a:r>
            <a:endParaRPr kumimoji="0" lang="fr-FR" sz="3000" b="0" i="0" u="none" strike="noStrike" kern="1200" cap="none" spc="0" normalizeH="0" baseline="0" noProof="0" dirty="0">
              <a:ln>
                <a:noFill/>
              </a:ln>
              <a:solidFill>
                <a:schemeClr val="dk1"/>
              </a:solidFill>
              <a:effectLst/>
              <a:uLnTx/>
              <a:uFillTx/>
              <a:latin typeface="+mn-lt"/>
              <a:ea typeface="+mn-ea"/>
              <a:cs typeface="+mn-cs"/>
            </a:endParaRPr>
          </a:p>
        </p:txBody>
      </p:sp>
      <p:sp>
        <p:nvSpPr>
          <p:cNvPr id="4" name="Espace réservé du contenu 3"/>
          <p:cNvSpPr>
            <a:spLocks noGrp="1"/>
          </p:cNvSpPr>
          <p:nvPr>
            <p:ph idx="1"/>
          </p:nvPr>
        </p:nvSpPr>
        <p:spPr/>
        <p:txBody>
          <a:bodyPr/>
          <a:lstStyle/>
          <a:p>
            <a:endParaRPr lang="fr-FR"/>
          </a:p>
        </p:txBody>
      </p:sp>
      <p:sp>
        <p:nvSpPr>
          <p:cNvPr id="6" name="Titre 3"/>
          <p:cNvSpPr>
            <a:spLocks noGrp="1"/>
          </p:cNvSpPr>
          <p:nvPr>
            <p:ph type="title"/>
          </p:nvPr>
        </p:nvSpPr>
        <p:spPr>
          <a:xfrm>
            <a:off x="285720" y="1500174"/>
            <a:ext cx="8643998" cy="13990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lvl="0" algn="ctr"/>
            <a:endParaRPr lang="ar-SA" sz="2800" b="1" dirty="0" smtClean="0">
              <a:solidFill>
                <a:schemeClr val="tx1"/>
              </a:solidFill>
            </a:endParaRPr>
          </a:p>
          <a:p>
            <a:pPr lvl="0" algn="ctr"/>
            <a:r>
              <a:rPr lang="ar-SA" sz="3600" b="1" dirty="0" smtClean="0">
                <a:solidFill>
                  <a:schemeClr val="tx1"/>
                </a:solidFill>
              </a:rPr>
              <a:t>هل التخطيط  </a:t>
            </a:r>
            <a:r>
              <a:rPr lang="ar-SA" sz="3600" b="1" dirty="0" err="1" smtClean="0">
                <a:solidFill>
                  <a:schemeClr val="tx1"/>
                </a:solidFill>
              </a:rPr>
              <a:t>و</a:t>
            </a:r>
            <a:r>
              <a:rPr lang="ar-SA" sz="3600" b="1" dirty="0" smtClean="0">
                <a:solidFill>
                  <a:schemeClr val="tx1"/>
                </a:solidFill>
              </a:rPr>
              <a:t> البرمجة يرتبط بالمستوى العالي فقط؟</a:t>
            </a:r>
          </a:p>
          <a:p>
            <a:pPr algn="ctr"/>
            <a:endParaRPr lang="fr-FR" dirty="0"/>
          </a:p>
        </p:txBody>
      </p:sp>
      <p:sp>
        <p:nvSpPr>
          <p:cNvPr id="8" name="Rectangle à coins arrondis 7"/>
          <p:cNvSpPr/>
          <p:nvPr/>
        </p:nvSpPr>
        <p:spPr>
          <a:xfrm>
            <a:off x="2643174" y="3214686"/>
            <a:ext cx="4071966"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smtClean="0"/>
              <a:t>تابع المخطط الموالي</a:t>
            </a:r>
            <a:endParaRPr lang="fr-FR" b="1" dirty="0"/>
          </a:p>
        </p:txBody>
      </p:sp>
      <p:sp>
        <p:nvSpPr>
          <p:cNvPr id="9" name="Flèche gauche 8"/>
          <p:cNvSpPr/>
          <p:nvPr/>
        </p:nvSpPr>
        <p:spPr>
          <a:xfrm rot="16200000">
            <a:off x="3910897" y="4339532"/>
            <a:ext cx="1322207" cy="171451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42876" y="142852"/>
            <a:ext cx="8929718" cy="6500834"/>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lvl="0" indent="-384048" algn="just" rtl="1">
              <a:lnSpc>
                <a:spcPct val="120000"/>
              </a:lnSpc>
              <a:spcBef>
                <a:spcPct val="20000"/>
              </a:spcBef>
              <a:buClr>
                <a:schemeClr val="accent1"/>
              </a:buClr>
              <a:buSzPct val="80000"/>
              <a:defRPr/>
            </a:pPr>
            <a:r>
              <a:rPr lang="ar-SA" sz="3000" dirty="0" smtClean="0"/>
              <a:t>   -</a:t>
            </a:r>
            <a:endParaRPr kumimoji="0" lang="fr-FR" sz="3000" b="0" i="0" u="none" strike="noStrike" kern="1200" cap="none" spc="0" normalizeH="0" baseline="0" noProof="0" dirty="0">
              <a:ln>
                <a:noFill/>
              </a:ln>
              <a:solidFill>
                <a:schemeClr val="dk1"/>
              </a:solidFill>
              <a:effectLst/>
              <a:uLnTx/>
              <a:uFillTx/>
              <a:latin typeface="+mn-lt"/>
              <a:ea typeface="+mn-ea"/>
              <a:cs typeface="+mn-cs"/>
            </a:endParaRPr>
          </a:p>
        </p:txBody>
      </p:sp>
      <p:pic>
        <p:nvPicPr>
          <p:cNvPr id="7" name="Espace réservé du contenu 6" descr="Capture89.PNG"/>
          <p:cNvPicPr>
            <a:picLocks noGrp="1" noChangeAspect="1"/>
          </p:cNvPicPr>
          <p:nvPr>
            <p:ph idx="1"/>
          </p:nvPr>
        </p:nvPicPr>
        <p:blipFill>
          <a:blip r:embed="rId2"/>
          <a:stretch>
            <a:fillRect/>
          </a:stretch>
        </p:blipFill>
        <p:spPr>
          <a:xfrm>
            <a:off x="214282" y="285728"/>
            <a:ext cx="8715436" cy="6215106"/>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dirty="0"/>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just" rtl="1">
              <a:lnSpc>
                <a:spcPct val="150000"/>
              </a:lnSpc>
            </a:pPr>
            <a:r>
              <a:rPr lang="ar-SA" sz="3000" dirty="0" smtClean="0"/>
              <a:t>   - إعداد الرياضي لمواجهة المنافسة الرياضي في </a:t>
            </a:r>
            <a:r>
              <a:rPr lang="ar-SA" sz="3000" u="sng" dirty="0" smtClean="0">
                <a:solidFill>
                  <a:srgbClr val="FF0000"/>
                </a:solidFill>
              </a:rPr>
              <a:t>وقت معين  </a:t>
            </a:r>
            <a:r>
              <a:rPr lang="ar-SA" sz="3000" dirty="0" smtClean="0">
                <a:solidFill>
                  <a:schemeClr val="bg1"/>
                </a:solidFill>
              </a:rPr>
              <a:t>ما يتطلب  </a:t>
            </a:r>
            <a:r>
              <a:rPr lang="ar-SA" sz="3000" u="sng" dirty="0" smtClean="0">
                <a:solidFill>
                  <a:srgbClr val="FF0000"/>
                </a:solidFill>
              </a:rPr>
              <a:t>التخطيط </a:t>
            </a:r>
            <a:r>
              <a:rPr lang="ar-SA" sz="3000" u="sng" dirty="0" err="1" smtClean="0">
                <a:solidFill>
                  <a:srgbClr val="FF0000"/>
                </a:solidFill>
              </a:rPr>
              <a:t>و</a:t>
            </a:r>
            <a:r>
              <a:rPr lang="ar-SA" sz="3000" u="sng" dirty="0" smtClean="0">
                <a:solidFill>
                  <a:srgbClr val="FF0000"/>
                </a:solidFill>
              </a:rPr>
              <a:t> البرمجة </a:t>
            </a:r>
            <a:r>
              <a:rPr lang="ar-SA" sz="3000" dirty="0" smtClean="0">
                <a:solidFill>
                  <a:schemeClr val="bg1"/>
                </a:solidFill>
              </a:rPr>
              <a:t>أخذا بعين </a:t>
            </a:r>
            <a:r>
              <a:rPr lang="ar-SA" sz="3000" dirty="0" err="1" smtClean="0">
                <a:solidFill>
                  <a:schemeClr val="bg1"/>
                </a:solidFill>
              </a:rPr>
              <a:t>الإعتبار</a:t>
            </a:r>
            <a:r>
              <a:rPr lang="ar-SA" sz="3000" dirty="0" smtClean="0">
                <a:solidFill>
                  <a:schemeClr val="bg1"/>
                </a:solidFill>
              </a:rPr>
              <a:t> </a:t>
            </a:r>
            <a:r>
              <a:rPr lang="ar-SA" sz="3000" u="sng" dirty="0" err="1" smtClean="0">
                <a:solidFill>
                  <a:srgbClr val="FF0000"/>
                </a:solidFill>
              </a:rPr>
              <a:t>رزنامة</a:t>
            </a:r>
            <a:r>
              <a:rPr lang="ar-SA" sz="3000" dirty="0" smtClean="0">
                <a:solidFill>
                  <a:srgbClr val="FF0000"/>
                </a:solidFill>
              </a:rPr>
              <a:t> </a:t>
            </a:r>
            <a:r>
              <a:rPr lang="ar-SA" sz="3000" u="sng" dirty="0" smtClean="0">
                <a:solidFill>
                  <a:srgbClr val="FF0000"/>
                </a:solidFill>
              </a:rPr>
              <a:t>المنافسات</a:t>
            </a:r>
            <a:r>
              <a:rPr lang="ar-SA" sz="3000" dirty="0" smtClean="0">
                <a:solidFill>
                  <a:srgbClr val="FF0000"/>
                </a:solidFill>
              </a:rPr>
              <a:t> </a:t>
            </a:r>
            <a:r>
              <a:rPr lang="ar-SA" sz="3000" dirty="0" smtClean="0">
                <a:solidFill>
                  <a:schemeClr val="bg1"/>
                </a:solidFill>
              </a:rPr>
              <a:t>، </a:t>
            </a:r>
            <a:r>
              <a:rPr lang="ar-SA" sz="3000" u="sng" dirty="0" smtClean="0">
                <a:solidFill>
                  <a:srgbClr val="FF0000"/>
                </a:solidFill>
              </a:rPr>
              <a:t>الأهداف المسطرة </a:t>
            </a:r>
            <a:r>
              <a:rPr lang="ar-SA" sz="3000" dirty="0" smtClean="0">
                <a:solidFill>
                  <a:schemeClr val="bg1"/>
                </a:solidFill>
              </a:rPr>
              <a:t>مع </a:t>
            </a:r>
            <a:r>
              <a:rPr lang="ar-SA" sz="3000" dirty="0" err="1" smtClean="0">
                <a:solidFill>
                  <a:schemeClr val="bg1"/>
                </a:solidFill>
              </a:rPr>
              <a:t>إحترام</a:t>
            </a:r>
            <a:r>
              <a:rPr lang="ar-SA" sz="3000" dirty="0" smtClean="0">
                <a:solidFill>
                  <a:schemeClr val="bg1"/>
                </a:solidFill>
              </a:rPr>
              <a:t> </a:t>
            </a:r>
            <a:r>
              <a:rPr lang="ar-SA" sz="3000" u="sng" dirty="0" smtClean="0">
                <a:solidFill>
                  <a:srgbClr val="FF0000"/>
                </a:solidFill>
              </a:rPr>
              <a:t>المبادئ الأساسية للتدريب الرياضي .</a:t>
            </a:r>
            <a:endParaRPr kumimoji="0" lang="fr-FR" sz="3000" b="0" i="0" u="sng" strike="noStrike" kern="1200" cap="none" spc="0" normalizeH="0" baseline="0" noProof="0" dirty="0">
              <a:ln>
                <a:noFill/>
              </a:ln>
              <a:solidFill>
                <a:srgbClr val="FF0000"/>
              </a:solidFill>
              <a:effectLst/>
              <a:uLnTx/>
              <a:uFillTx/>
              <a:latin typeface="+mn-lt"/>
              <a:ea typeface="+mn-ea"/>
              <a:cs typeface="+mn-cs"/>
            </a:endParaRPr>
          </a:p>
        </p:txBody>
      </p:sp>
      <p:sp>
        <p:nvSpPr>
          <p:cNvPr id="7" name="Rectangle à coins arrondis 6"/>
          <p:cNvSpPr/>
          <p:nvPr/>
        </p:nvSpPr>
        <p:spPr>
          <a:xfrm>
            <a:off x="1714480" y="642918"/>
            <a:ext cx="5857916"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smtClean="0"/>
              <a:t>الهدف من التدريب الرياضي </a:t>
            </a:r>
            <a:endParaRPr lang="fr-FR" sz="2800" b="1" dirty="0"/>
          </a:p>
        </p:txBody>
      </p:sp>
      <p:sp>
        <p:nvSpPr>
          <p:cNvPr id="8" name="Flèche vers le bas 7"/>
          <p:cNvSpPr/>
          <p:nvPr/>
        </p:nvSpPr>
        <p:spPr>
          <a:xfrm>
            <a:off x="5929322" y="1714488"/>
            <a:ext cx="484632" cy="5497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2714612" y="1714488"/>
            <a:ext cx="484632" cy="5497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4357686" y="1714488"/>
            <a:ext cx="484632" cy="5497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dirty="0"/>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925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200" b="1" dirty="0" smtClean="0">
                <a:solidFill>
                  <a:srgbClr val="FF0000"/>
                </a:solidFill>
                <a:latin typeface="Traditional Arabic" pitchFamily="18" charset="-78"/>
                <a:cs typeface="Traditional Arabic" pitchFamily="18" charset="-78"/>
              </a:rPr>
              <a:t>يشمل إعداد الرياضي على الجوانب تأخذ بعين </a:t>
            </a:r>
            <a:r>
              <a:rPr lang="ar-SA" sz="3200" b="1" dirty="0" err="1" smtClean="0">
                <a:solidFill>
                  <a:srgbClr val="FF0000"/>
                </a:solidFill>
                <a:latin typeface="Traditional Arabic" pitchFamily="18" charset="-78"/>
                <a:cs typeface="Traditional Arabic" pitchFamily="18" charset="-78"/>
              </a:rPr>
              <a:t>الإعتبار</a:t>
            </a:r>
            <a:r>
              <a:rPr lang="ar-SA" sz="3200" b="1" dirty="0" smtClean="0">
                <a:solidFill>
                  <a:srgbClr val="FF0000"/>
                </a:solidFill>
                <a:latin typeface="Traditional Arabic" pitchFamily="18" charset="-78"/>
                <a:cs typeface="Traditional Arabic" pitchFamily="18" charset="-78"/>
              </a:rPr>
              <a:t> في التخطيط  وهي:</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Tx/>
              <a:buChar char="-"/>
              <a:tabLst/>
              <a:defRPr/>
            </a:pPr>
            <a:r>
              <a:rPr lang="ar-SA" sz="3200" b="1" dirty="0" smtClean="0">
                <a:solidFill>
                  <a:schemeClr val="bg1"/>
                </a:solidFill>
                <a:latin typeface="Traditional Arabic" pitchFamily="18" charset="-78"/>
                <a:cs typeface="Traditional Arabic" pitchFamily="18" charset="-78"/>
              </a:rPr>
              <a:t>تنمية اللياقة البدنية العامة,</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Tx/>
              <a:buChar char="-"/>
              <a:tabLst/>
              <a:defRPr/>
            </a:pPr>
            <a:r>
              <a:rPr lang="ar-SA" sz="3200" b="1" dirty="0" smtClean="0">
                <a:solidFill>
                  <a:schemeClr val="bg1"/>
                </a:solidFill>
                <a:latin typeface="Traditional Arabic" pitchFamily="18" charset="-78"/>
                <a:cs typeface="Traditional Arabic" pitchFamily="18" charset="-78"/>
              </a:rPr>
              <a:t>تنمية اللياقة البدنية الخاصة.</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Tx/>
              <a:buChar char="-"/>
              <a:tabLst/>
              <a:defRPr/>
            </a:pPr>
            <a:r>
              <a:rPr kumimoji="0" lang="ar-SA" sz="3200" b="1" i="0" strike="noStrike" kern="1200" cap="none" spc="0" normalizeH="0" baseline="0" noProof="0" dirty="0" smtClean="0">
                <a:ln>
                  <a:noFill/>
                </a:ln>
                <a:solidFill>
                  <a:schemeClr val="bg1"/>
                </a:solidFill>
                <a:effectLst/>
                <a:uLnTx/>
                <a:uFillTx/>
                <a:latin typeface="Traditional Arabic" pitchFamily="18" charset="-78"/>
                <a:cs typeface="Traditional Arabic" pitchFamily="18" charset="-78"/>
              </a:rPr>
              <a:t>تنمية</a:t>
            </a:r>
            <a:r>
              <a:rPr kumimoji="0" lang="ar-SA" sz="3200" b="1" i="0" strike="noStrike" kern="1200" cap="none" spc="0" normalizeH="0" noProof="0" dirty="0" smtClean="0">
                <a:ln>
                  <a:noFill/>
                </a:ln>
                <a:solidFill>
                  <a:schemeClr val="bg1"/>
                </a:solidFill>
                <a:effectLst/>
                <a:uLnTx/>
                <a:uFillTx/>
                <a:latin typeface="Traditional Arabic" pitchFamily="18" charset="-78"/>
                <a:cs typeface="Traditional Arabic" pitchFamily="18" charset="-78"/>
              </a:rPr>
              <a:t> مهارات تقنية.</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Tx/>
              <a:buChar char="-"/>
              <a:tabLst/>
              <a:defRPr/>
            </a:pPr>
            <a:r>
              <a:rPr lang="ar-SA" sz="3200" b="1" baseline="0" dirty="0" smtClean="0">
                <a:solidFill>
                  <a:schemeClr val="bg1"/>
                </a:solidFill>
                <a:latin typeface="Traditional Arabic" pitchFamily="18" charset="-78"/>
                <a:cs typeface="Traditional Arabic" pitchFamily="18" charset="-78"/>
              </a:rPr>
              <a:t>تنمية</a:t>
            </a:r>
            <a:r>
              <a:rPr lang="ar-SA" sz="3200" b="1" dirty="0" smtClean="0">
                <a:solidFill>
                  <a:schemeClr val="bg1"/>
                </a:solidFill>
                <a:latin typeface="Traditional Arabic" pitchFamily="18" charset="-78"/>
                <a:cs typeface="Traditional Arabic" pitchFamily="18" charset="-78"/>
              </a:rPr>
              <a:t> القدرات التكتيكية.</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Tx/>
              <a:buChar char="-"/>
              <a:tabLst/>
              <a:defRPr/>
            </a:pPr>
            <a:r>
              <a:rPr kumimoji="0" lang="ar-SA" sz="3200" b="1" i="0" strike="noStrike" kern="1200" cap="none" spc="0" normalizeH="0" baseline="0" noProof="0" dirty="0" smtClean="0">
                <a:ln>
                  <a:noFill/>
                </a:ln>
                <a:solidFill>
                  <a:schemeClr val="bg1"/>
                </a:solidFill>
                <a:effectLst/>
                <a:uLnTx/>
                <a:uFillTx/>
                <a:latin typeface="Traditional Arabic" pitchFamily="18" charset="-78"/>
                <a:cs typeface="Traditional Arabic" pitchFamily="18" charset="-78"/>
              </a:rPr>
              <a:t>تنمية</a:t>
            </a:r>
            <a:r>
              <a:rPr kumimoji="0" lang="ar-SA" sz="3200" b="1" i="0" strike="noStrike" kern="1200" cap="none" spc="0" normalizeH="0" noProof="0" dirty="0" smtClean="0">
                <a:ln>
                  <a:noFill/>
                </a:ln>
                <a:solidFill>
                  <a:schemeClr val="bg1"/>
                </a:solidFill>
                <a:effectLst/>
                <a:uLnTx/>
                <a:uFillTx/>
                <a:latin typeface="Traditional Arabic" pitchFamily="18" charset="-78"/>
                <a:cs typeface="Traditional Arabic" pitchFamily="18" charset="-78"/>
              </a:rPr>
              <a:t> العوامل النفسية.</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Tx/>
              <a:buChar char="-"/>
              <a:tabLst/>
              <a:defRPr/>
            </a:pPr>
            <a:r>
              <a:rPr lang="ar-SA" sz="3200" b="1" baseline="0" dirty="0" smtClean="0">
                <a:solidFill>
                  <a:schemeClr val="bg1"/>
                </a:solidFill>
                <a:latin typeface="Traditional Arabic" pitchFamily="18" charset="-78"/>
                <a:cs typeface="Traditional Arabic" pitchFamily="18" charset="-78"/>
              </a:rPr>
              <a:t>المحافظة</a:t>
            </a:r>
            <a:r>
              <a:rPr lang="ar-SA" sz="3200" b="1" dirty="0" smtClean="0">
                <a:solidFill>
                  <a:schemeClr val="bg1"/>
                </a:solidFill>
                <a:latin typeface="Traditional Arabic" pitchFamily="18" charset="-78"/>
                <a:cs typeface="Traditional Arabic" pitchFamily="18" charset="-78"/>
              </a:rPr>
              <a:t> على الصحة.</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Tx/>
              <a:buChar char="-"/>
              <a:tabLst/>
              <a:defRPr/>
            </a:pPr>
            <a:r>
              <a:rPr lang="ar-SA" sz="3200" b="1" dirty="0" smtClean="0">
                <a:solidFill>
                  <a:schemeClr val="bg1"/>
                </a:solidFill>
                <a:latin typeface="Traditional Arabic" pitchFamily="18" charset="-78"/>
                <a:cs typeface="Traditional Arabic" pitchFamily="18" charset="-78"/>
              </a:rPr>
              <a:t>مقاومة الإصابات الرياضية.</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Tx/>
              <a:buChar char="-"/>
              <a:tabLst/>
              <a:defRPr/>
            </a:pPr>
            <a:r>
              <a:rPr lang="ar-SA" sz="3200" b="1" dirty="0" smtClean="0">
                <a:solidFill>
                  <a:schemeClr val="bg1"/>
                </a:solidFill>
                <a:latin typeface="Traditional Arabic" pitchFamily="18" charset="-78"/>
                <a:cs typeface="Traditional Arabic" pitchFamily="18" charset="-78"/>
              </a:rPr>
              <a:t>تنمية المعارف النظرية.</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Tx/>
              <a:buChar char="-"/>
              <a:tabLst/>
              <a:defRPr/>
            </a:pPr>
            <a:endParaRPr kumimoji="0" lang="fr-FR" sz="3200" b="1" i="0" strike="noStrike" kern="1200" cap="none" spc="0" normalizeH="0" baseline="0" noProof="0" dirty="0">
              <a:ln>
                <a:noFill/>
              </a:ln>
              <a:solidFill>
                <a:schemeClr val="bg1"/>
              </a:solidFill>
              <a:effectLst/>
              <a:uLnTx/>
              <a:uFillTx/>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just" rtl="1">
              <a:lnSpc>
                <a:spcPct val="150000"/>
              </a:lnSpc>
            </a:pPr>
            <a:r>
              <a:rPr lang="ar-SA" sz="3000" dirty="0" smtClean="0"/>
              <a:t>   </a:t>
            </a:r>
            <a:endParaRPr kumimoji="0" lang="fr-FR" sz="3000" b="0" i="0" u="sng" strike="noStrike" kern="1200" cap="none" spc="0" normalizeH="0" baseline="0" noProof="0" dirty="0">
              <a:ln>
                <a:noFill/>
              </a:ln>
              <a:solidFill>
                <a:srgbClr val="FF0000"/>
              </a:solidFill>
              <a:effectLst/>
              <a:uLnTx/>
              <a:uFillTx/>
              <a:latin typeface="+mn-lt"/>
              <a:ea typeface="+mn-ea"/>
              <a:cs typeface="+mn-cs"/>
            </a:endParaRPr>
          </a:p>
        </p:txBody>
      </p:sp>
      <p:sp>
        <p:nvSpPr>
          <p:cNvPr id="7" name="Rectangle à coins arrondis 6"/>
          <p:cNvSpPr/>
          <p:nvPr/>
        </p:nvSpPr>
        <p:spPr>
          <a:xfrm>
            <a:off x="1714480" y="500042"/>
            <a:ext cx="5857916"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smtClean="0"/>
              <a:t>موقع التخطيط </a:t>
            </a:r>
            <a:r>
              <a:rPr lang="ar-SA" sz="2800" b="1" dirty="0" err="1" smtClean="0"/>
              <a:t>و</a:t>
            </a:r>
            <a:r>
              <a:rPr lang="ar-SA" sz="2800" b="1" dirty="0" smtClean="0"/>
              <a:t> البرمجة في التدريب الرياضي</a:t>
            </a:r>
            <a:endParaRPr lang="fr-FR" sz="2800" b="1" dirty="0"/>
          </a:p>
        </p:txBody>
      </p:sp>
      <p:sp>
        <p:nvSpPr>
          <p:cNvPr id="11" name="Rectangle à coins arrondis 10"/>
          <p:cNvSpPr/>
          <p:nvPr/>
        </p:nvSpPr>
        <p:spPr>
          <a:xfrm>
            <a:off x="3286116" y="1785926"/>
            <a:ext cx="2357454" cy="78581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SA" b="1" dirty="0" smtClean="0"/>
              <a:t>التشخيص</a:t>
            </a:r>
            <a:endParaRPr lang="fr-FR" b="1" dirty="0"/>
          </a:p>
        </p:txBody>
      </p:sp>
      <p:sp>
        <p:nvSpPr>
          <p:cNvPr id="12" name="Rectangle à coins arrondis 11"/>
          <p:cNvSpPr/>
          <p:nvPr/>
        </p:nvSpPr>
        <p:spPr>
          <a:xfrm>
            <a:off x="6143636" y="3429000"/>
            <a:ext cx="2357454" cy="71438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SA" b="1" dirty="0" smtClean="0"/>
              <a:t>التخطيط </a:t>
            </a:r>
            <a:r>
              <a:rPr lang="ar-SA" b="1" dirty="0" err="1" smtClean="0"/>
              <a:t>و</a:t>
            </a:r>
            <a:r>
              <a:rPr lang="ar-SA" b="1" dirty="0" smtClean="0"/>
              <a:t> البرمجة</a:t>
            </a:r>
            <a:endParaRPr lang="fr-FR" b="1" dirty="0"/>
          </a:p>
        </p:txBody>
      </p:sp>
      <p:sp>
        <p:nvSpPr>
          <p:cNvPr id="13" name="Rectangle à coins arrondis 12"/>
          <p:cNvSpPr/>
          <p:nvPr/>
        </p:nvSpPr>
        <p:spPr>
          <a:xfrm>
            <a:off x="428596" y="3571876"/>
            <a:ext cx="2357454" cy="71438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SA" b="1" dirty="0" smtClean="0"/>
              <a:t>التقييم (</a:t>
            </a:r>
            <a:r>
              <a:rPr lang="ar-SA" b="1" dirty="0" err="1" smtClean="0"/>
              <a:t>الإختبارات</a:t>
            </a:r>
            <a:r>
              <a:rPr lang="ar-SA" b="1" dirty="0" smtClean="0"/>
              <a:t>) </a:t>
            </a:r>
            <a:endParaRPr lang="fr-FR" b="1" dirty="0"/>
          </a:p>
        </p:txBody>
      </p:sp>
      <p:sp>
        <p:nvSpPr>
          <p:cNvPr id="14" name="Rectangle à coins arrondis 13"/>
          <p:cNvSpPr/>
          <p:nvPr/>
        </p:nvSpPr>
        <p:spPr>
          <a:xfrm>
            <a:off x="3357554" y="5214950"/>
            <a:ext cx="2357454" cy="78581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SA" b="1" dirty="0" smtClean="0"/>
              <a:t>الأداء أو الإنجاز الرياضي</a:t>
            </a:r>
            <a:endParaRPr lang="fr-FR" b="1" dirty="0"/>
          </a:p>
        </p:txBody>
      </p:sp>
      <p:sp>
        <p:nvSpPr>
          <p:cNvPr id="15" name="Virage 14"/>
          <p:cNvSpPr/>
          <p:nvPr/>
        </p:nvSpPr>
        <p:spPr>
          <a:xfrm rot="5400000">
            <a:off x="5929321" y="1928802"/>
            <a:ext cx="1321603" cy="1464479"/>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6" name="Virage 15"/>
          <p:cNvSpPr/>
          <p:nvPr/>
        </p:nvSpPr>
        <p:spPr>
          <a:xfrm rot="16200000">
            <a:off x="1410870" y="4196958"/>
            <a:ext cx="1321603" cy="1857388"/>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tx1"/>
                </a:solidFill>
              </a:rPr>
              <a:t>ر</a:t>
            </a:r>
            <a:endParaRPr lang="fr-FR" dirty="0">
              <a:solidFill>
                <a:schemeClr val="tx1"/>
              </a:solidFill>
            </a:endParaRPr>
          </a:p>
        </p:txBody>
      </p:sp>
      <p:sp>
        <p:nvSpPr>
          <p:cNvPr id="17" name="Virage 16"/>
          <p:cNvSpPr/>
          <p:nvPr/>
        </p:nvSpPr>
        <p:spPr>
          <a:xfrm>
            <a:off x="1250133" y="1928802"/>
            <a:ext cx="1607355" cy="1428760"/>
          </a:xfrm>
          <a:prstGeom prst="bentArrow">
            <a:avLst>
              <a:gd name="adj1" fmla="val 32385"/>
              <a:gd name="adj2" fmla="val 16248"/>
              <a:gd name="adj3" fmla="val 25000"/>
              <a:gd name="adj4" fmla="val 4609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8" name="Virage 17"/>
          <p:cNvSpPr/>
          <p:nvPr/>
        </p:nvSpPr>
        <p:spPr>
          <a:xfrm rot="10800000">
            <a:off x="5857884" y="4429131"/>
            <a:ext cx="1321603" cy="1428759"/>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مراجع المحاضرة:</a:t>
            </a:r>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     </a:t>
            </a:r>
            <a:r>
              <a:rPr lang="ar-SA" sz="2400" b="1" dirty="0" smtClean="0">
                <a:solidFill>
                  <a:schemeClr val="bg1"/>
                </a:solidFill>
                <a:latin typeface="Traditional Arabic" pitchFamily="18" charset="-78"/>
                <a:cs typeface="Traditional Arabic" pitchFamily="18" charset="-78"/>
              </a:rPr>
              <a:t>-</a:t>
            </a:r>
            <a:r>
              <a:rPr lang="ar-SA" sz="2400" b="1" dirty="0" smtClean="0">
                <a:solidFill>
                  <a:srgbClr val="FF0000"/>
                </a:solidFill>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rPr>
              <a:t>أبو العلاء أحمد عبد الفتاح " التدريب الرياضي المعاصر" دار الفكر العربي (الطبعة، مصر،الأولى). القاهرة،  2011.</a:t>
            </a:r>
            <a:br>
              <a:rPr lang="ar-SA" sz="2800" b="1" dirty="0" smtClean="0">
                <a:latin typeface="Traditional Arabic" pitchFamily="18" charset="-78"/>
                <a:cs typeface="Traditional Arabic" pitchFamily="18" charset="-78"/>
              </a:rPr>
            </a:br>
            <a:r>
              <a:rPr lang="ar-SA" sz="2800" b="1" dirty="0" smtClean="0">
                <a:latin typeface="Traditional Arabic" pitchFamily="18" charset="-78"/>
                <a:cs typeface="Traditional Arabic" pitchFamily="18" charset="-78"/>
              </a:rPr>
              <a:t>- أمر الله أحمد الساطي "قواعد وأسس التدريب الرياضي وتطبيقاته" الإسكندرية منشأة المعارف، 1998.</a:t>
            </a:r>
          </a:p>
          <a:p>
            <a:pPr marL="448056" lvl="0" indent="-384048" rtl="1">
              <a:spcBef>
                <a:spcPct val="20000"/>
              </a:spcBef>
              <a:buClr>
                <a:schemeClr val="accent1"/>
              </a:buClr>
              <a:buSzPct val="80000"/>
              <a:defRPr/>
            </a:pPr>
            <a:r>
              <a:rPr lang="ar-SA" sz="2800" b="1" dirty="0" smtClean="0">
                <a:latin typeface="Traditional Arabic" pitchFamily="18" charset="-78"/>
                <a:cs typeface="Traditional Arabic" pitchFamily="18" charset="-78"/>
              </a:rPr>
              <a:t>   </a:t>
            </a:r>
            <a:r>
              <a:rPr lang="fr-FR" sz="2800" b="1" dirty="0" smtClean="0">
                <a:latin typeface="Traditional Arabic" pitchFamily="18" charset="-78"/>
                <a:cs typeface="Traditional Arabic" pitchFamily="18" charset="-78"/>
              </a:rPr>
              <a:t>- Jürgen. </a:t>
            </a:r>
            <a:r>
              <a:rPr lang="fr-FR" sz="2800" b="1" dirty="0" err="1" smtClean="0">
                <a:latin typeface="Traditional Arabic" pitchFamily="18" charset="-78"/>
                <a:cs typeface="Traditional Arabic" pitchFamily="18" charset="-78"/>
              </a:rPr>
              <a:t>Weineck</a:t>
            </a:r>
            <a:r>
              <a:rPr lang="fr-FR" sz="2800" b="1" dirty="0" smtClean="0">
                <a:latin typeface="Traditional Arabic" pitchFamily="18" charset="-78"/>
                <a:cs typeface="Traditional Arabic" pitchFamily="18" charset="-78"/>
              </a:rPr>
              <a:t> 1997 : Manuel d’entrainement 4ème </a:t>
            </a:r>
            <a:r>
              <a:rPr lang="fr-FR" sz="2800" b="1" dirty="0" err="1" smtClean="0">
                <a:latin typeface="Traditional Arabic" pitchFamily="18" charset="-78"/>
                <a:cs typeface="Traditional Arabic" pitchFamily="18" charset="-78"/>
              </a:rPr>
              <a:t>ed</a:t>
            </a:r>
            <a:r>
              <a:rPr lang="fr-FR" sz="2800" b="1" dirty="0" smtClean="0">
                <a:latin typeface="Traditional Arabic" pitchFamily="18" charset="-78"/>
                <a:cs typeface="Traditional Arabic" pitchFamily="18" charset="-78"/>
              </a:rPr>
              <a:t>, </a:t>
            </a:r>
            <a:r>
              <a:rPr lang="fr-FR" sz="2800" b="1" dirty="0" err="1" smtClean="0">
                <a:latin typeface="Traditional Arabic" pitchFamily="18" charset="-78"/>
                <a:cs typeface="Traditional Arabic" pitchFamily="18" charset="-78"/>
              </a:rPr>
              <a:t>vigot</a:t>
            </a:r>
            <a:r>
              <a:rPr lang="fr-FR" sz="2800" b="1" dirty="0" smtClean="0">
                <a:latin typeface="Traditional Arabic" pitchFamily="18" charset="-78"/>
                <a:cs typeface="Traditional Arabic" pitchFamily="18" charset="-78"/>
              </a:rPr>
              <a:t>. Paris</a:t>
            </a:r>
            <a:r>
              <a:rPr lang="fr-FR" sz="2800" dirty="0" smtClean="0"/>
              <a:t>.</a:t>
            </a:r>
            <a:endParaRPr lang="ar-SA" sz="2800" b="1" dirty="0" smtClean="0">
              <a:latin typeface="Traditional Arabic" pitchFamily="18" charset="-78"/>
              <a:cs typeface="Traditional Arabic" pitchFamily="18" charset="-78"/>
            </a:endParaRPr>
          </a:p>
          <a:p>
            <a:pPr marL="448056" lvl="0" indent="-384048" algn="r" rtl="1">
              <a:spcBef>
                <a:spcPct val="20000"/>
              </a:spcBef>
              <a:buClr>
                <a:schemeClr val="accent1"/>
              </a:buClr>
              <a:buSzPct val="80000"/>
              <a:defRPr/>
            </a:pPr>
            <a:endParaRPr lang="fr-FR" sz="2400" b="1" dirty="0">
              <a:solidFill>
                <a:srgbClr val="FF0000"/>
              </a:solidFill>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r>
              <a:rPr lang="ar-SA" sz="3200" b="1" dirty="0" smtClean="0">
                <a:solidFill>
                  <a:srgbClr val="FF0000"/>
                </a:solidFill>
                <a:latin typeface="Traditional Arabic" pitchFamily="18" charset="-78"/>
                <a:cs typeface="Traditional Arabic" pitchFamily="18" charset="-78"/>
              </a:rPr>
              <a:t>على الطالب الإطلاع والبحث في ما يلي.............</a:t>
            </a: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      </a:t>
            </a:r>
            <a:r>
              <a:rPr lang="ar-SA" sz="2800" b="1" dirty="0" smtClean="0">
                <a:solidFill>
                  <a:schemeClr val="bg1"/>
                </a:solidFill>
                <a:latin typeface="Traditional Arabic" pitchFamily="18" charset="-78"/>
                <a:cs typeface="Traditional Arabic" pitchFamily="18" charset="-78"/>
              </a:rPr>
              <a:t>- ما هي أهمية التخطيط </a:t>
            </a:r>
            <a:r>
              <a:rPr lang="ar-SA" sz="2800" b="1" dirty="0" err="1" smtClean="0">
                <a:solidFill>
                  <a:schemeClr val="bg1"/>
                </a:solidFill>
                <a:latin typeface="Traditional Arabic" pitchFamily="18" charset="-78"/>
                <a:cs typeface="Traditional Arabic" pitchFamily="18" charset="-78"/>
              </a:rPr>
              <a:t>و</a:t>
            </a:r>
            <a:r>
              <a:rPr lang="ar-SA" sz="2800" b="1" dirty="0" smtClean="0">
                <a:solidFill>
                  <a:schemeClr val="bg1"/>
                </a:solidFill>
                <a:latin typeface="Traditional Arabic" pitchFamily="18" charset="-78"/>
                <a:cs typeface="Traditional Arabic" pitchFamily="18" charset="-78"/>
              </a:rPr>
              <a:t> الهدف منه؟</a:t>
            </a:r>
          </a:p>
          <a:p>
            <a:pPr marL="448056" lvl="0" indent="-384048" algn="just" rtl="1">
              <a:spcBef>
                <a:spcPct val="20000"/>
              </a:spcBef>
              <a:buClr>
                <a:schemeClr val="accent1"/>
              </a:buClr>
              <a:buSzPct val="80000"/>
              <a:defRPr/>
            </a:pPr>
            <a:r>
              <a:rPr lang="ar-SA" sz="2800" b="1" dirty="0" smtClean="0">
                <a:solidFill>
                  <a:schemeClr val="bg1"/>
                </a:solidFill>
                <a:latin typeface="Traditional Arabic" pitchFamily="18" charset="-78"/>
                <a:cs typeface="Traditional Arabic" pitchFamily="18" charset="-78"/>
              </a:rPr>
              <a:t>      - ما يجب أخده بعين </a:t>
            </a:r>
            <a:r>
              <a:rPr lang="ar-SA" sz="2800" b="1" dirty="0" err="1" smtClean="0">
                <a:solidFill>
                  <a:schemeClr val="bg1"/>
                </a:solidFill>
                <a:latin typeface="Traditional Arabic" pitchFamily="18" charset="-78"/>
                <a:cs typeface="Traditional Arabic" pitchFamily="18" charset="-78"/>
              </a:rPr>
              <a:t>الإعتبار</a:t>
            </a:r>
            <a:r>
              <a:rPr lang="ar-SA" sz="2800" b="1" dirty="0" smtClean="0">
                <a:solidFill>
                  <a:schemeClr val="bg1"/>
                </a:solidFill>
                <a:latin typeface="Traditional Arabic" pitchFamily="18" charset="-78"/>
                <a:cs typeface="Traditional Arabic" pitchFamily="18" charset="-78"/>
              </a:rPr>
              <a:t> عند التخطيط في التدريب الرياضي؟</a:t>
            </a:r>
          </a:p>
          <a:p>
            <a:pPr marL="448056" lvl="0" indent="-384048" algn="just" rtl="1">
              <a:spcBef>
                <a:spcPct val="20000"/>
              </a:spcBef>
              <a:buClr>
                <a:schemeClr val="accent1"/>
              </a:buClr>
              <a:buSzPct val="80000"/>
              <a:defRPr/>
            </a:pPr>
            <a:r>
              <a:rPr lang="ar-SA" sz="2800" b="1" dirty="0" smtClean="0">
                <a:solidFill>
                  <a:schemeClr val="bg1"/>
                </a:solidFill>
                <a:latin typeface="Traditional Arabic" pitchFamily="18" charset="-78"/>
                <a:cs typeface="Traditional Arabic" pitchFamily="18" charset="-78"/>
              </a:rPr>
              <a:t>      - ما هي خصائص التخطيط في التدريب الرياضي؟ </a:t>
            </a:r>
          </a:p>
          <a:p>
            <a:pPr marL="448056" lvl="0" indent="-384048" algn="just" rtl="1">
              <a:spcBef>
                <a:spcPct val="20000"/>
              </a:spcBef>
              <a:buClr>
                <a:schemeClr val="accent1"/>
              </a:buClr>
              <a:buSzPct val="80000"/>
              <a:defRPr/>
            </a:pPr>
            <a:endParaRPr lang="ar-SA" sz="2800" b="1" dirty="0" smtClean="0">
              <a:solidFill>
                <a:schemeClr val="bg1"/>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endParaRPr lang="ar-SA" sz="2800" b="1" dirty="0" smtClean="0">
              <a:solidFill>
                <a:schemeClr val="bg1"/>
              </a:solidFill>
              <a:latin typeface="Traditional Arabic" pitchFamily="18" charset="-78"/>
              <a:cs typeface="Traditional Arabic" pitchFamily="18" charset="-78"/>
            </a:endParaRPr>
          </a:p>
          <a:p>
            <a:pPr marL="448056" lvl="0" indent="-384048" algn="ctr" rtl="1">
              <a:spcBef>
                <a:spcPct val="20000"/>
              </a:spcBef>
              <a:buClr>
                <a:schemeClr val="accent1"/>
              </a:buClr>
              <a:buSzPct val="80000"/>
              <a:defRPr/>
            </a:pPr>
            <a:r>
              <a:rPr lang="ar-SA" sz="2800" b="1" dirty="0" smtClean="0">
                <a:solidFill>
                  <a:schemeClr val="bg1"/>
                </a:solidFill>
                <a:latin typeface="Traditional Arabic" pitchFamily="18" charset="-78"/>
                <a:cs typeface="Traditional Arabic" pitchFamily="18" charset="-78"/>
              </a:rPr>
              <a:t>                                           </a:t>
            </a:r>
            <a:endParaRPr lang="ar-SA" sz="2800" b="1" dirty="0" smtClean="0">
              <a:solidFill>
                <a:srgbClr val="FF0000"/>
              </a:solidFill>
              <a:latin typeface="Traditional Arabic" pitchFamily="18" charset="-78"/>
              <a:cs typeface="Traditional Arabic" pitchFamily="18" charset="-78"/>
            </a:endParaRPr>
          </a:p>
        </p:txBody>
      </p:sp>
      <p:sp>
        <p:nvSpPr>
          <p:cNvPr id="4" name="Rectangle à coins arrondis 3"/>
          <p:cNvSpPr/>
          <p:nvPr/>
        </p:nvSpPr>
        <p:spPr>
          <a:xfrm>
            <a:off x="785786" y="4286256"/>
            <a:ext cx="2643206" cy="1071570"/>
          </a:xfrm>
          <a:prstGeom prst="wedgeRoundRect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48056" lvl="0" indent="-384048" algn="ctr"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ctr" rtl="1">
              <a:spcBef>
                <a:spcPct val="20000"/>
              </a:spcBef>
              <a:buClr>
                <a:schemeClr val="accent1"/>
              </a:buClr>
              <a:buSzPct val="80000"/>
              <a:defRPr/>
            </a:pPr>
            <a:r>
              <a:rPr lang="ar-SA" sz="2400" b="1" dirty="0" smtClean="0">
                <a:solidFill>
                  <a:schemeClr val="accent6">
                    <a:lumMod val="50000"/>
                  </a:schemeClr>
                </a:solidFill>
                <a:latin typeface="Traditional Arabic" pitchFamily="18" charset="-78"/>
                <a:cs typeface="Traditional Arabic" pitchFamily="18" charset="-78"/>
              </a:rPr>
              <a:t>البحث </a:t>
            </a:r>
            <a:r>
              <a:rPr lang="ar-SA" sz="2400" b="1" dirty="0" err="1" smtClean="0">
                <a:solidFill>
                  <a:schemeClr val="accent6">
                    <a:lumMod val="50000"/>
                  </a:schemeClr>
                </a:solidFill>
                <a:latin typeface="Traditional Arabic" pitchFamily="18" charset="-78"/>
                <a:cs typeface="Traditional Arabic" pitchFamily="18" charset="-78"/>
              </a:rPr>
              <a:t>و</a:t>
            </a:r>
            <a:r>
              <a:rPr lang="ar-SA" sz="2400" b="1" dirty="0" smtClean="0">
                <a:solidFill>
                  <a:schemeClr val="accent6">
                    <a:lumMod val="50000"/>
                  </a:schemeClr>
                </a:solidFill>
                <a:latin typeface="Traditional Arabic" pitchFamily="18" charset="-78"/>
                <a:cs typeface="Traditional Arabic" pitchFamily="18" charset="-78"/>
              </a:rPr>
              <a:t> الإطلاع يسهم                                                 في إثراء المحاضرة </a:t>
            </a:r>
          </a:p>
          <a:p>
            <a:pPr algn="ctr"/>
            <a:endParaRPr lang="fr-FR"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2"/>
          <p:cNvSpPr>
            <a:spLocks noGrp="1"/>
          </p:cNvSpPr>
          <p:nvPr>
            <p:ph idx="1"/>
          </p:nvPr>
        </p:nvSpPr>
        <p:spPr>
          <a:xfrm>
            <a:off x="457200" y="3714752"/>
            <a:ext cx="3543296" cy="2740056"/>
          </a:xfrm>
        </p:spPr>
        <p:txBody>
          <a:bodyPr/>
          <a:lstStyle/>
          <a:p>
            <a:pPr algn="r" rtl="1">
              <a:buNone/>
            </a:pPr>
            <a:r>
              <a:rPr lang="ar-SA" b="1" dirty="0" smtClean="0">
                <a:solidFill>
                  <a:srgbClr val="FFFF00"/>
                </a:solidFill>
              </a:rPr>
              <a:t>السلام عليكم.........</a:t>
            </a:r>
          </a:p>
          <a:p>
            <a:pPr algn="r" rtl="1">
              <a:buNone/>
            </a:pPr>
            <a:r>
              <a:rPr lang="ar-SA" b="1" dirty="0" smtClean="0">
                <a:solidFill>
                  <a:srgbClr val="FFFF00"/>
                </a:solidFill>
              </a:rPr>
              <a:t> </a:t>
            </a:r>
          </a:p>
          <a:p>
            <a:pPr algn="r" rtl="1">
              <a:buNone/>
            </a:pPr>
            <a:r>
              <a:rPr lang="ar-SA" b="1" dirty="0" smtClean="0">
                <a:solidFill>
                  <a:srgbClr val="FFFF00"/>
                </a:solidFill>
              </a:rPr>
              <a:t>إلى المحاضرة الموالية</a:t>
            </a:r>
            <a:endParaRPr lang="fr-FR" b="1" dirty="0">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67494"/>
            <a:ext cx="8501122" cy="1399032"/>
          </a:xfrm>
        </p:spPr>
        <p:style>
          <a:lnRef idx="3">
            <a:schemeClr val="lt1"/>
          </a:lnRef>
          <a:fillRef idx="1">
            <a:schemeClr val="accent2"/>
          </a:fillRef>
          <a:effectRef idx="1">
            <a:schemeClr val="accent2"/>
          </a:effectRef>
          <a:fontRef idx="minor">
            <a:schemeClr val="lt1"/>
          </a:fontRef>
        </p:style>
        <p:txBody>
          <a:bodyPr>
            <a:normAutofit/>
          </a:bodyPr>
          <a:lstStyle/>
          <a:p>
            <a:pPr algn="r" rtl="1"/>
            <a:r>
              <a:rPr lang="ar-SA" sz="3200" b="1" dirty="0" smtClean="0"/>
              <a:t>مادة التخطيط </a:t>
            </a:r>
            <a:r>
              <a:rPr lang="ar-SA" sz="3200" b="1" dirty="0" err="1" smtClean="0"/>
              <a:t>و</a:t>
            </a:r>
            <a:r>
              <a:rPr lang="ar-SA" sz="3200" b="1" dirty="0" smtClean="0"/>
              <a:t> البرمجة في التدريب الرياضي:</a:t>
            </a:r>
            <a:endParaRPr lang="fr-FR" sz="3200" b="1" dirty="0"/>
          </a:p>
        </p:txBody>
      </p:sp>
      <p:sp>
        <p:nvSpPr>
          <p:cNvPr id="3" name="Espace réservé du contenu 2"/>
          <p:cNvSpPr>
            <a:spLocks noGrp="1"/>
          </p:cNvSpPr>
          <p:nvPr>
            <p:ph idx="1"/>
          </p:nvPr>
        </p:nvSpPr>
        <p:spPr>
          <a:xfrm>
            <a:off x="285720" y="1857364"/>
            <a:ext cx="8501122" cy="4714908"/>
          </a:xfrm>
        </p:spPr>
        <p:style>
          <a:lnRef idx="1">
            <a:schemeClr val="accent5"/>
          </a:lnRef>
          <a:fillRef idx="2">
            <a:schemeClr val="accent5"/>
          </a:fillRef>
          <a:effectRef idx="1">
            <a:schemeClr val="accent5"/>
          </a:effectRef>
          <a:fontRef idx="minor">
            <a:schemeClr val="dk1"/>
          </a:fontRef>
        </p:style>
        <p:txBody>
          <a:bodyPr/>
          <a:lstStyle/>
          <a:p>
            <a:pPr algn="just" rtl="1">
              <a:buFontTx/>
              <a:buChar char="-"/>
            </a:pPr>
            <a:r>
              <a:rPr lang="ar-SA" b="1" dirty="0" smtClean="0"/>
              <a:t>أهداف تعليم المادة:</a:t>
            </a:r>
            <a:r>
              <a:rPr lang="ar-SA" dirty="0" smtClean="0"/>
              <a:t> </a:t>
            </a:r>
          </a:p>
          <a:p>
            <a:pPr algn="just" rtl="1">
              <a:buNone/>
            </a:pPr>
            <a:r>
              <a:rPr lang="ar-SA" dirty="0" smtClean="0"/>
              <a:t>      </a:t>
            </a:r>
          </a:p>
          <a:p>
            <a:pPr algn="just" rtl="1">
              <a:buNone/>
            </a:pPr>
            <a:r>
              <a:rPr lang="ar-SA" dirty="0" smtClean="0"/>
              <a:t>         - التمكن من القواعد الأساسية للتخطيط والبرمجة في التدريب الرياضي. </a:t>
            </a:r>
          </a:p>
          <a:p>
            <a:pPr algn="just" rtl="1">
              <a:buNone/>
            </a:pPr>
            <a:r>
              <a:rPr lang="ar-SA" dirty="0" smtClean="0"/>
              <a:t>         - المعرفة النظرية </a:t>
            </a:r>
            <a:r>
              <a:rPr lang="ar-SA" dirty="0" err="1" smtClean="0"/>
              <a:t>و</a:t>
            </a:r>
            <a:r>
              <a:rPr lang="ar-SA" dirty="0" smtClean="0"/>
              <a:t> التطبيقية في مجال التخطيط </a:t>
            </a:r>
            <a:r>
              <a:rPr lang="ar-SA" dirty="0" err="1" smtClean="0"/>
              <a:t>و</a:t>
            </a:r>
            <a:r>
              <a:rPr lang="ar-SA" dirty="0" smtClean="0"/>
              <a:t> البرمجة في التدريب الرياضي.</a:t>
            </a:r>
          </a:p>
          <a:p>
            <a:pPr algn="just" rtl="1">
              <a:buNone/>
            </a:pPr>
            <a:r>
              <a:rPr lang="ar-SA" dirty="0" smtClean="0"/>
              <a:t>         -   الرفع في المستوى </a:t>
            </a:r>
            <a:r>
              <a:rPr lang="ar-SA" dirty="0" err="1" smtClean="0"/>
              <a:t>البيذاغوجي</a:t>
            </a:r>
            <a:r>
              <a:rPr lang="ar-SA" dirty="0" smtClean="0"/>
              <a:t> و التقني والخططي للطالب في التخصص   </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 مفاهيم عامة حول التخطيط </a:t>
            </a:r>
            <a:r>
              <a:rPr kumimoji="0" lang="ar-SA" sz="3000" b="0" i="0" u="none" strike="noStrike" kern="1200" cap="none" spc="0" normalizeH="0" baseline="0" noProof="0" dirty="0" err="1" smtClean="0">
                <a:ln>
                  <a:noFill/>
                </a:ln>
                <a:solidFill>
                  <a:schemeClr val="dk1"/>
                </a:solidFill>
                <a:effectLst/>
                <a:uLnTx/>
                <a:uFillTx/>
                <a:latin typeface="+mn-lt"/>
                <a:ea typeface="+mn-ea"/>
                <a:cs typeface="+mn-cs"/>
              </a:rPr>
              <a:t>و</a:t>
            </a:r>
            <a:r>
              <a:rPr kumimoji="0" lang="ar-SA" sz="3000" b="0" i="0" u="none" strike="noStrike" kern="1200" cap="none" spc="0" normalizeH="0" baseline="0" noProof="0" dirty="0" smtClean="0">
                <a:ln>
                  <a:noFill/>
                </a:ln>
                <a:solidFill>
                  <a:schemeClr val="dk1"/>
                </a:solidFill>
                <a:effectLst/>
                <a:uLnTx/>
                <a:uFillTx/>
                <a:latin typeface="+mn-lt"/>
                <a:ea typeface="+mn-ea"/>
                <a:cs typeface="+mn-cs"/>
              </a:rPr>
              <a:t> البرمجة.</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 أنواع التخطيط  والبرمجة </a:t>
            </a:r>
            <a:r>
              <a:rPr kumimoji="0" lang="ar-SA" sz="3000" b="0" i="0" u="none" strike="noStrike" kern="1200" cap="none" spc="0" normalizeH="0" baseline="0" noProof="0" dirty="0" err="1" smtClean="0">
                <a:ln>
                  <a:noFill/>
                </a:ln>
                <a:solidFill>
                  <a:schemeClr val="dk1"/>
                </a:solidFill>
                <a:effectLst/>
                <a:uLnTx/>
                <a:uFillTx/>
                <a:latin typeface="+mn-lt"/>
                <a:ea typeface="+mn-ea"/>
                <a:cs typeface="+mn-cs"/>
              </a:rPr>
              <a:t>و</a:t>
            </a:r>
            <a:r>
              <a:rPr kumimoji="0" lang="ar-SA" sz="3000" b="0" i="0" u="none" strike="noStrike" kern="1200" cap="none" spc="0" normalizeH="0" baseline="0" noProof="0" dirty="0" smtClean="0">
                <a:ln>
                  <a:noFill/>
                </a:ln>
                <a:solidFill>
                  <a:schemeClr val="dk1"/>
                </a:solidFill>
                <a:effectLst/>
                <a:uLnTx/>
                <a:uFillTx/>
                <a:latin typeface="+mn-lt"/>
                <a:ea typeface="+mn-ea"/>
                <a:cs typeface="+mn-cs"/>
              </a:rPr>
              <a:t> مراحلها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 الموسم التدريبي: أنواعه </a:t>
            </a:r>
            <a:r>
              <a:rPr kumimoji="0" lang="ar-SA" sz="3000" b="0" i="0" u="none" strike="noStrike" kern="1200" cap="none" spc="0" normalizeH="0" baseline="0" noProof="0" dirty="0" err="1" smtClean="0">
                <a:ln>
                  <a:noFill/>
                </a:ln>
                <a:solidFill>
                  <a:schemeClr val="dk1"/>
                </a:solidFill>
                <a:effectLst/>
                <a:uLnTx/>
                <a:uFillTx/>
                <a:latin typeface="+mn-lt"/>
                <a:ea typeface="+mn-ea"/>
                <a:cs typeface="+mn-cs"/>
              </a:rPr>
              <a:t>و</a:t>
            </a:r>
            <a:r>
              <a:rPr kumimoji="0" lang="ar-SA" sz="3000" b="0" i="0" u="none" strike="noStrike" kern="1200" cap="none" spc="0" normalizeH="0" baseline="0" noProof="0" dirty="0" smtClean="0">
                <a:ln>
                  <a:noFill/>
                </a:ln>
                <a:solidFill>
                  <a:schemeClr val="dk1"/>
                </a:solidFill>
                <a:effectLst/>
                <a:uLnTx/>
                <a:uFillTx/>
                <a:latin typeface="+mn-lt"/>
                <a:ea typeface="+mn-ea"/>
                <a:cs typeface="+mn-cs"/>
              </a:rPr>
              <a:t> تقسيماته.</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 الدورات المتوسطة: أنواعها </a:t>
            </a:r>
            <a:r>
              <a:rPr kumimoji="0" lang="ar-SA" sz="3000" b="0" i="0" u="none" strike="noStrike" kern="1200" cap="none" spc="0" normalizeH="0" baseline="0" noProof="0" dirty="0" err="1" smtClean="0">
                <a:ln>
                  <a:noFill/>
                </a:ln>
                <a:solidFill>
                  <a:schemeClr val="dk1"/>
                </a:solidFill>
                <a:effectLst/>
                <a:uLnTx/>
                <a:uFillTx/>
                <a:latin typeface="+mn-lt"/>
                <a:ea typeface="+mn-ea"/>
                <a:cs typeface="+mn-cs"/>
              </a:rPr>
              <a:t>و</a:t>
            </a:r>
            <a:r>
              <a:rPr kumimoji="0" lang="ar-SA" sz="3000" b="0" i="0" u="none" strike="noStrike" kern="1200" cap="none" spc="0" normalizeH="0" baseline="0" noProof="0" dirty="0" smtClean="0">
                <a:ln>
                  <a:noFill/>
                </a:ln>
                <a:solidFill>
                  <a:schemeClr val="dk1"/>
                </a:solidFill>
                <a:effectLst/>
                <a:uLnTx/>
                <a:uFillTx/>
                <a:latin typeface="+mn-lt"/>
                <a:ea typeface="+mn-ea"/>
                <a:cs typeface="+mn-cs"/>
              </a:rPr>
              <a:t> محتواها.</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lang="ar-SA" sz="3000" dirty="0" smtClean="0"/>
              <a:t>         - الدورات الصغيرة (الأسبوعية):  أنواعها وسبل تطبيقها.</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lang="ar-SA" sz="3000" dirty="0" smtClean="0"/>
              <a:t>         - الحصة التدريبية : تقسيماتها </a:t>
            </a:r>
            <a:r>
              <a:rPr lang="ar-SA" sz="3000" dirty="0" err="1" smtClean="0"/>
              <a:t>و</a:t>
            </a:r>
            <a:r>
              <a:rPr lang="ar-SA" sz="3000" dirty="0" smtClean="0"/>
              <a:t> مبادئ الأساسية لبنائها.</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lang="ar-SA" sz="3000" dirty="0" smtClean="0"/>
              <a:t>         - مختلف مبادئ التدريب الرياضي.   </a:t>
            </a:r>
            <a:endParaRPr kumimoji="0" lang="fr-FR" sz="3000" b="0" i="0" u="none" strike="noStrike" kern="1200" cap="none" spc="0" normalizeH="0" baseline="0" noProof="0" dirty="0">
              <a:ln>
                <a:noFill/>
              </a:ln>
              <a:solidFill>
                <a:schemeClr val="dk1"/>
              </a:solidFill>
              <a:effectLst/>
              <a:uLnTx/>
              <a:uFillTx/>
              <a:latin typeface="+mn-lt"/>
              <a:ea typeface="+mn-ea"/>
              <a:cs typeface="+mn-cs"/>
            </a:endParaRPr>
          </a:p>
        </p:txBody>
      </p:sp>
      <p:sp>
        <p:nvSpPr>
          <p:cNvPr id="6" name="Rectangle à coins arrondis 5"/>
          <p:cNvSpPr/>
          <p:nvPr/>
        </p:nvSpPr>
        <p:spPr>
          <a:xfrm>
            <a:off x="2000232" y="428604"/>
            <a:ext cx="628654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ar-SA" sz="2800" b="1" dirty="0" smtClean="0">
              <a:solidFill>
                <a:schemeClr val="tx1"/>
              </a:solidFill>
            </a:endParaRPr>
          </a:p>
          <a:p>
            <a:pPr lvl="0" algn="ctr"/>
            <a:r>
              <a:rPr lang="ar-SA" sz="2800" b="1" dirty="0" smtClean="0">
                <a:solidFill>
                  <a:schemeClr val="tx1"/>
                </a:solidFill>
              </a:rPr>
              <a:t>- محتوى مادة التخطيط </a:t>
            </a:r>
            <a:r>
              <a:rPr lang="ar-SA" sz="2800" b="1" dirty="0" err="1" smtClean="0">
                <a:solidFill>
                  <a:schemeClr val="tx1"/>
                </a:solidFill>
              </a:rPr>
              <a:t>و</a:t>
            </a:r>
            <a:r>
              <a:rPr lang="ar-SA" sz="2800" b="1" dirty="0" smtClean="0">
                <a:solidFill>
                  <a:schemeClr val="tx1"/>
                </a:solidFill>
              </a:rPr>
              <a:t> البرمجة:</a:t>
            </a:r>
            <a:r>
              <a:rPr lang="ar-SA" sz="2800" dirty="0" smtClean="0">
                <a:solidFill>
                  <a:schemeClr val="tx1"/>
                </a:solidFill>
              </a:rPr>
              <a:t> </a:t>
            </a:r>
          </a:p>
          <a:p>
            <a:pPr algn="ct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endParaRPr lang="fr-FR"/>
          </a:p>
        </p:txBody>
      </p:sp>
      <p:sp>
        <p:nvSpPr>
          <p:cNvPr id="4"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a:ln w="19050"/>
        </p:spPr>
        <p:style>
          <a:lnRef idx="1">
            <a:schemeClr val="accent5"/>
          </a:lnRef>
          <a:fillRef idx="2">
            <a:schemeClr val="accent5"/>
          </a:fillRef>
          <a:effectRef idx="1">
            <a:schemeClr val="accent5"/>
          </a:effectRef>
          <a:fontRef idx="minor">
            <a:schemeClr val="dk1"/>
          </a:fontRef>
        </p:style>
        <p:txBody>
          <a:bodyPr vert="horz" anchor="t">
            <a:normAutofit lnSpcReduction="1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lang="ar-SA" sz="3000" dirty="0" smtClean="0"/>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lang="ar-SA" sz="3000" dirty="0" smtClean="0"/>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lang="ar-SA" sz="3000" dirty="0" smtClean="0"/>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lang="ar-SA" sz="3000" b="1" dirty="0" smtClean="0"/>
              <a:t>     </a:t>
            </a:r>
            <a:r>
              <a:rPr lang="ar-SA" sz="2000" b="1" dirty="0" smtClean="0"/>
              <a:t>- أعمال موجهة (بحوث).                                 - يبرمج في نهاية السداسي</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2000" b="1" i="0" u="none" strike="noStrike" kern="1200" cap="none" spc="0" normalizeH="0" baseline="0" noProof="0" dirty="0" smtClean="0">
                <a:ln>
                  <a:noFill/>
                </a:ln>
                <a:solidFill>
                  <a:schemeClr val="dk1"/>
                </a:solidFill>
                <a:effectLst/>
                <a:uLnTx/>
                <a:uFillTx/>
                <a:latin typeface="+mn-lt"/>
                <a:ea typeface="+mn-ea"/>
                <a:cs typeface="+mn-cs"/>
              </a:rPr>
              <a:t>        - أسئلة كتابية </a:t>
            </a:r>
            <a:r>
              <a:rPr lang="ar-SA" sz="2000" b="1" dirty="0" smtClean="0"/>
              <a:t>في نهاية</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lang="ar-SA" sz="2000" b="1" dirty="0" smtClean="0"/>
              <a:t>  المحاضرة.</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2000" b="1" i="0" u="none" strike="noStrike" kern="1200" cap="none" spc="0" normalizeH="0" baseline="0" noProof="0" dirty="0" smtClean="0">
                <a:ln>
                  <a:noFill/>
                </a:ln>
                <a:solidFill>
                  <a:schemeClr val="dk1"/>
                </a:solidFill>
                <a:effectLst/>
                <a:uLnTx/>
                <a:uFillTx/>
                <a:latin typeface="+mn-lt"/>
                <a:ea typeface="+mn-ea"/>
                <a:cs typeface="+mn-cs"/>
              </a:rPr>
              <a:t>        - تقييم دوري.</a:t>
            </a:r>
            <a:endParaRPr kumimoji="0" lang="fr-FR" sz="2000" b="1" i="0" u="none" strike="noStrike" kern="1200" cap="none" spc="0" normalizeH="0" baseline="0" noProof="0" dirty="0">
              <a:ln>
                <a:noFill/>
              </a:ln>
              <a:solidFill>
                <a:schemeClr val="dk1"/>
              </a:solidFill>
              <a:effectLst/>
              <a:uLnTx/>
              <a:uFillTx/>
              <a:latin typeface="+mn-lt"/>
              <a:ea typeface="+mn-ea"/>
              <a:cs typeface="+mn-cs"/>
            </a:endParaRPr>
          </a:p>
        </p:txBody>
      </p:sp>
      <p:sp>
        <p:nvSpPr>
          <p:cNvPr id="6" name="Ellipse 5"/>
          <p:cNvSpPr/>
          <p:nvPr/>
        </p:nvSpPr>
        <p:spPr>
          <a:xfrm>
            <a:off x="2571736" y="571480"/>
            <a:ext cx="3929090" cy="1285884"/>
          </a:xfrm>
          <a:prstGeom prst="ellipse">
            <a:avLst/>
          </a:prstGeom>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smtClean="0">
                <a:ln>
                  <a:solidFill>
                    <a:sysClr val="windowText" lastClr="000000"/>
                  </a:solidFill>
                </a:ln>
                <a:solidFill>
                  <a:sysClr val="windowText" lastClr="000000"/>
                </a:solidFill>
              </a:rPr>
              <a:t>طريقة التقييم </a:t>
            </a:r>
            <a:endParaRPr lang="fr-FR" sz="2800" b="1" dirty="0">
              <a:ln>
                <a:solidFill>
                  <a:sysClr val="windowText" lastClr="000000"/>
                </a:solidFill>
              </a:ln>
              <a:solidFill>
                <a:sysClr val="windowText" lastClr="000000"/>
              </a:solidFill>
            </a:endParaRPr>
          </a:p>
        </p:txBody>
      </p:sp>
      <p:sp>
        <p:nvSpPr>
          <p:cNvPr id="7" name="Rectangle à coins arrondis 6"/>
          <p:cNvSpPr/>
          <p:nvPr/>
        </p:nvSpPr>
        <p:spPr>
          <a:xfrm>
            <a:off x="5572132" y="2143116"/>
            <a:ext cx="2786082" cy="150019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SA" sz="2400" b="1" dirty="0" smtClean="0">
                <a:ln>
                  <a:solidFill>
                    <a:sysClr val="windowText" lastClr="000000"/>
                  </a:solidFill>
                </a:ln>
                <a:latin typeface="Aharoni" pitchFamily="2" charset="-79"/>
              </a:rPr>
              <a:t>مراقبة مستمرة</a:t>
            </a:r>
            <a:endParaRPr lang="fr-FR" sz="2400" b="1" dirty="0" smtClean="0">
              <a:ln>
                <a:solidFill>
                  <a:sysClr val="windowText" lastClr="000000"/>
                </a:solidFill>
              </a:ln>
              <a:latin typeface="Aharoni" pitchFamily="2" charset="-79"/>
            </a:endParaRPr>
          </a:p>
        </p:txBody>
      </p:sp>
      <p:sp>
        <p:nvSpPr>
          <p:cNvPr id="9" name="Rectangle à coins arrondis 8"/>
          <p:cNvSpPr/>
          <p:nvPr/>
        </p:nvSpPr>
        <p:spPr>
          <a:xfrm>
            <a:off x="857224" y="2214554"/>
            <a:ext cx="2643206" cy="1357322"/>
          </a:xfrm>
          <a:prstGeom prst="roundRect">
            <a:avLst/>
          </a:prstGeom>
          <a:ln>
            <a:solidFill>
              <a:schemeClr val="accent1"/>
            </a:solidFill>
          </a:ln>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SA" sz="2400" b="1" dirty="0" smtClean="0">
                <a:ln>
                  <a:solidFill>
                    <a:sysClr val="windowText" lastClr="000000"/>
                  </a:solidFill>
                </a:ln>
                <a:latin typeface="Aharoni" pitchFamily="2" charset="-79"/>
              </a:rPr>
              <a:t> امتحان</a:t>
            </a:r>
            <a:r>
              <a:rPr lang="fr-FR" sz="2400" b="1" dirty="0" smtClean="0">
                <a:ln>
                  <a:solidFill>
                    <a:sysClr val="windowText" lastClr="000000"/>
                  </a:solidFill>
                </a:ln>
                <a:latin typeface="Aharoni" pitchFamily="2" charset="-79"/>
              </a:rPr>
              <a:t> </a:t>
            </a:r>
            <a:r>
              <a:rPr lang="ar-SA" sz="2400" b="1" dirty="0" smtClean="0">
                <a:ln>
                  <a:solidFill>
                    <a:sysClr val="windowText" lastClr="000000"/>
                  </a:solidFill>
                </a:ln>
                <a:latin typeface="Aharoni" pitchFamily="2" charset="-79"/>
              </a:rPr>
              <a:t>كتابي</a:t>
            </a:r>
            <a:endParaRPr lang="fr-FR" sz="2400" b="1" dirty="0">
              <a:ln>
                <a:solidFill>
                  <a:sysClr val="windowText" lastClr="000000"/>
                </a:solidFill>
              </a:ln>
              <a:latin typeface="Aharoni" pitchFamily="2" charset="-79"/>
              <a:cs typeface="Aharoni" pitchFamily="2" charset="-79"/>
            </a:endParaRPr>
          </a:p>
        </p:txBody>
      </p:sp>
      <p:sp>
        <p:nvSpPr>
          <p:cNvPr id="19" name="Flèche courbée vers la droite 18"/>
          <p:cNvSpPr/>
          <p:nvPr/>
        </p:nvSpPr>
        <p:spPr>
          <a:xfrm>
            <a:off x="4714876" y="1857364"/>
            <a:ext cx="642942" cy="150019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0" name="Flèche courbée vers la gauche 19"/>
          <p:cNvSpPr/>
          <p:nvPr/>
        </p:nvSpPr>
        <p:spPr>
          <a:xfrm>
            <a:off x="3714744" y="1785926"/>
            <a:ext cx="642942" cy="1571636"/>
          </a:xfrm>
          <a:prstGeom prst="curvedLeftArrow">
            <a:avLst>
              <a:gd name="adj1" fmla="val 25000"/>
              <a:gd name="adj2" fmla="val 50000"/>
              <a:gd name="adj3" fmla="val 1679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2" name="Flèche vers le bas 21"/>
          <p:cNvSpPr/>
          <p:nvPr/>
        </p:nvSpPr>
        <p:spPr>
          <a:xfrm>
            <a:off x="6786578" y="3714752"/>
            <a:ext cx="500066"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Flèche vers le bas 22"/>
          <p:cNvSpPr/>
          <p:nvPr/>
        </p:nvSpPr>
        <p:spPr>
          <a:xfrm>
            <a:off x="1857356" y="3643314"/>
            <a:ext cx="500066"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descr="Capture123.PNG"/>
          <p:cNvPicPr>
            <a:picLocks noGrp="1" noChangeAspect="1"/>
          </p:cNvPicPr>
          <p:nvPr>
            <p:ph idx="1"/>
          </p:nvPr>
        </p:nvPicPr>
        <p:blipFill>
          <a:blip r:embed="rId2"/>
          <a:stretch>
            <a:fillRect/>
          </a:stretch>
        </p:blipFill>
        <p:spPr>
          <a:xfrm>
            <a:off x="928662" y="642918"/>
            <a:ext cx="7215238" cy="5929354"/>
          </a:xfrm>
        </p:spPr>
      </p:pic>
      <p:sp>
        <p:nvSpPr>
          <p:cNvPr id="7" name="Rectangle à coins arrondis 6"/>
          <p:cNvSpPr/>
          <p:nvPr/>
        </p:nvSpPr>
        <p:spPr>
          <a:xfrm>
            <a:off x="1785918" y="-24"/>
            <a:ext cx="5857916" cy="5714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b="1" dirty="0" smtClean="0">
                <a:solidFill>
                  <a:schemeClr val="accent6">
                    <a:lumMod val="50000"/>
                  </a:schemeClr>
                </a:solidFill>
              </a:rPr>
              <a:t>برنامج المادة المعتمد</a:t>
            </a:r>
            <a:endParaRPr lang="fr-FR" sz="2400" b="1"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14282" y="357166"/>
            <a:ext cx="8715436"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925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20000"/>
              </a:lnSpc>
              <a:spcBef>
                <a:spcPct val="20000"/>
              </a:spcBef>
              <a:spcAft>
                <a:spcPts val="0"/>
              </a:spcAft>
              <a:buClr>
                <a:schemeClr val="accent1"/>
              </a:buClr>
              <a:buSzPct val="80000"/>
              <a:buFont typeface="Wingdings 2"/>
              <a:buNone/>
              <a:tabLst/>
              <a:defRPr/>
            </a:pPr>
            <a:r>
              <a:rPr lang="ar-SA" sz="3000" dirty="0" smtClean="0"/>
              <a:t>   -</a:t>
            </a:r>
            <a:r>
              <a:rPr kumimoji="0" lang="ar-SA" sz="3000" b="0" i="0" u="none" strike="noStrike" kern="1200" cap="none" spc="0" normalizeH="0" baseline="0" noProof="0" dirty="0" smtClean="0">
                <a:ln>
                  <a:noFill/>
                </a:ln>
                <a:solidFill>
                  <a:schemeClr val="dk1"/>
                </a:solidFill>
                <a:effectLst/>
                <a:uLnTx/>
                <a:uFillTx/>
                <a:latin typeface="+mn-lt"/>
                <a:ea typeface="+mn-ea"/>
                <a:cs typeface="+mn-cs"/>
              </a:rPr>
              <a:t> يعد من متطلبات التدريب الرياضي الحديث.</a:t>
            </a:r>
          </a:p>
          <a:p>
            <a:pPr marL="448056" marR="0" lvl="0" indent="-384048" algn="just" defTabSz="914400" rtl="1" eaLnBrk="1" fontAlgn="auto" latinLnBrk="0" hangingPunct="1">
              <a:lnSpc>
                <a:spcPct val="120000"/>
              </a:lnSpc>
              <a:spcBef>
                <a:spcPct val="20000"/>
              </a:spcBef>
              <a:spcAft>
                <a:spcPts val="0"/>
              </a:spcAft>
              <a:buClr>
                <a:schemeClr val="accent1"/>
              </a:buClr>
              <a:buSzPct val="80000"/>
              <a:buFont typeface="Wingdings 2"/>
              <a:buNone/>
              <a:tabLst/>
              <a:defRPr/>
            </a:pPr>
            <a:r>
              <a:rPr lang="ar-SA" sz="3000" dirty="0" smtClean="0"/>
              <a:t>   - يمكن المدرب من تجنب العشوائية </a:t>
            </a:r>
            <a:r>
              <a:rPr lang="ar-SA" sz="3000" dirty="0" err="1" smtClean="0"/>
              <a:t>و</a:t>
            </a:r>
            <a:r>
              <a:rPr lang="ar-SA" sz="3000" dirty="0" smtClean="0"/>
              <a:t> الارتجال في وضع القواعد التدريبية.</a:t>
            </a:r>
          </a:p>
          <a:p>
            <a:pPr marL="448056" marR="0" lvl="0" indent="-384048" algn="just" defTabSz="914400" rtl="1" eaLnBrk="1" fontAlgn="auto" latinLnBrk="0" hangingPunct="1">
              <a:lnSpc>
                <a:spcPct val="120000"/>
              </a:lnSpc>
              <a:spcBef>
                <a:spcPct val="20000"/>
              </a:spcBef>
              <a:spcAft>
                <a:spcPts val="0"/>
              </a:spcAft>
              <a:buClr>
                <a:schemeClr val="accent1"/>
              </a:buClr>
              <a:buSzPct val="80000"/>
              <a:buFont typeface="Wingdings 2"/>
              <a:buNone/>
              <a:tabLst/>
              <a:defRPr/>
            </a:pPr>
            <a:r>
              <a:rPr lang="ar-SA" sz="3000" dirty="0" smtClean="0"/>
              <a:t>   - يتعرف الطالب على مكونات التخطيط </a:t>
            </a:r>
            <a:r>
              <a:rPr lang="ar-SA" sz="3000" dirty="0" err="1" smtClean="0"/>
              <a:t>و</a:t>
            </a:r>
            <a:r>
              <a:rPr lang="ar-SA" sz="3000" dirty="0" smtClean="0"/>
              <a:t> أسسه. </a:t>
            </a:r>
          </a:p>
          <a:p>
            <a:pPr marL="448056" marR="0" lvl="0" indent="-384048" algn="just" defTabSz="914400" rtl="1" eaLnBrk="1" fontAlgn="auto" latinLnBrk="0" hangingPunct="1">
              <a:lnSpc>
                <a:spcPct val="12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 يتعلم الطالب تحديد الأهداف المراد الوصول إليها.</a:t>
            </a:r>
          </a:p>
          <a:p>
            <a:pPr marL="448056" marR="0" lvl="0" indent="-384048" algn="just" defTabSz="914400" rtl="1" eaLnBrk="1" fontAlgn="auto" latinLnBrk="0" hangingPunct="1">
              <a:lnSpc>
                <a:spcPct val="120000"/>
              </a:lnSpc>
              <a:spcBef>
                <a:spcPct val="20000"/>
              </a:spcBef>
              <a:spcAft>
                <a:spcPts val="0"/>
              </a:spcAft>
              <a:buClr>
                <a:schemeClr val="accent1"/>
              </a:buClr>
              <a:buSzPct val="80000"/>
              <a:buFont typeface="Wingdings 2"/>
              <a:buNone/>
              <a:tabLst/>
              <a:defRPr/>
            </a:pPr>
            <a:r>
              <a:rPr lang="ar-SA" sz="3000" dirty="0" smtClean="0"/>
              <a:t>   - يتعلم الطالب وضع معالم واضحة في خطته السنوية.</a:t>
            </a:r>
          </a:p>
          <a:p>
            <a:pPr marL="448056" marR="0" lvl="0" indent="-384048" algn="just" defTabSz="914400" rtl="1" eaLnBrk="1" fontAlgn="auto" latinLnBrk="0" hangingPunct="1">
              <a:lnSpc>
                <a:spcPct val="12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kumimoji="0" lang="ar-SA" sz="3000" b="0" i="0" u="none" strike="noStrike" kern="1200" cap="none" spc="0" normalizeH="0" noProof="0" dirty="0" smtClean="0">
                <a:ln>
                  <a:noFill/>
                </a:ln>
                <a:solidFill>
                  <a:schemeClr val="dk1"/>
                </a:solidFill>
                <a:effectLst/>
                <a:uLnTx/>
                <a:uFillTx/>
                <a:latin typeface="+mn-lt"/>
                <a:ea typeface="+mn-ea"/>
                <a:cs typeface="+mn-cs"/>
              </a:rPr>
              <a:t> تمكن المدرب من ربح </a:t>
            </a:r>
            <a:r>
              <a:rPr lang="ar-SA" sz="3000" dirty="0" smtClean="0"/>
              <a:t>الوقت </a:t>
            </a:r>
            <a:r>
              <a:rPr lang="ar-SA" sz="3000" dirty="0" err="1" smtClean="0"/>
              <a:t>و</a:t>
            </a:r>
            <a:r>
              <a:rPr lang="ar-SA" sz="3000" dirty="0" smtClean="0"/>
              <a:t> الجهد </a:t>
            </a:r>
            <a:r>
              <a:rPr lang="ar-SA" sz="3000" dirty="0" err="1" smtClean="0"/>
              <a:t>و</a:t>
            </a:r>
            <a:r>
              <a:rPr lang="ar-SA" sz="3000" dirty="0" smtClean="0"/>
              <a:t> الموارد المالية.</a:t>
            </a:r>
          </a:p>
          <a:p>
            <a:pPr marL="448056" marR="0" lvl="0" indent="-384048" algn="just" defTabSz="914400" rtl="1" eaLnBrk="1" fontAlgn="auto" latinLnBrk="0" hangingPunct="1">
              <a:lnSpc>
                <a:spcPct val="15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noProof="0" dirty="0" smtClean="0">
                <a:ln>
                  <a:noFill/>
                </a:ln>
                <a:solidFill>
                  <a:schemeClr val="dk1"/>
                </a:solidFill>
                <a:effectLst/>
                <a:uLnTx/>
                <a:uFillTx/>
                <a:latin typeface="+mn-lt"/>
                <a:ea typeface="+mn-ea"/>
                <a:cs typeface="+mn-cs"/>
              </a:rPr>
              <a:t>     </a:t>
            </a: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marL="448056" marR="0" lvl="0" indent="-384048" algn="just" defTabSz="914400" rtl="1" eaLnBrk="1" fontAlgn="auto" latinLnBrk="0" hangingPunct="1">
              <a:lnSpc>
                <a:spcPct val="150000"/>
              </a:lnSpc>
              <a:spcBef>
                <a:spcPct val="20000"/>
              </a:spcBef>
              <a:spcAft>
                <a:spcPts val="0"/>
              </a:spcAft>
              <a:buClr>
                <a:schemeClr val="accent1"/>
              </a:buClr>
              <a:buSzPct val="80000"/>
              <a:buFont typeface="Wingdings 2"/>
              <a:buNone/>
              <a:tabLst/>
              <a:defRPr/>
            </a:pPr>
            <a:r>
              <a:rPr lang="ar-SA" sz="3000" dirty="0" smtClean="0"/>
              <a:t>   </a:t>
            </a:r>
            <a:endParaRPr kumimoji="0" lang="fr-FR" sz="3000" b="0" i="0" u="none" strike="noStrike" kern="1200" cap="none" spc="0" normalizeH="0" baseline="0" noProof="0" dirty="0">
              <a:ln>
                <a:noFill/>
              </a:ln>
              <a:solidFill>
                <a:schemeClr val="dk1"/>
              </a:solidFill>
              <a:effectLst/>
              <a:uLnTx/>
              <a:uFillTx/>
              <a:latin typeface="+mn-lt"/>
              <a:ea typeface="+mn-ea"/>
              <a:cs typeface="+mn-cs"/>
            </a:endParaRPr>
          </a:p>
        </p:txBody>
      </p:sp>
      <p:sp>
        <p:nvSpPr>
          <p:cNvPr id="6" name="Rectangle à coins arrondis 5"/>
          <p:cNvSpPr/>
          <p:nvPr/>
        </p:nvSpPr>
        <p:spPr>
          <a:xfrm>
            <a:off x="857224" y="428604"/>
            <a:ext cx="7429552" cy="12144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ar-SA" sz="2800" b="1" dirty="0" smtClean="0">
              <a:solidFill>
                <a:schemeClr val="tx1"/>
              </a:solidFill>
            </a:endParaRPr>
          </a:p>
          <a:p>
            <a:pPr lvl="0" algn="ctr"/>
            <a:r>
              <a:rPr lang="ar-SA" sz="2800" b="1" dirty="0" smtClean="0">
                <a:solidFill>
                  <a:schemeClr val="tx1"/>
                </a:solidFill>
              </a:rPr>
              <a:t>- لماذا ندرس مادة التخطيط </a:t>
            </a:r>
            <a:r>
              <a:rPr lang="ar-SA" sz="2800" b="1" dirty="0" err="1" smtClean="0">
                <a:solidFill>
                  <a:schemeClr val="tx1"/>
                </a:solidFill>
              </a:rPr>
              <a:t>و</a:t>
            </a:r>
            <a:r>
              <a:rPr lang="ar-SA" sz="2800" b="1" dirty="0" smtClean="0">
                <a:solidFill>
                  <a:schemeClr val="tx1"/>
                </a:solidFill>
              </a:rPr>
              <a:t> البرمجة في التدريب الرياضي؟</a:t>
            </a:r>
            <a:r>
              <a:rPr lang="ar-SA" sz="2800" dirty="0" smtClean="0">
                <a:solidFill>
                  <a:schemeClr val="tx1"/>
                </a:solidFill>
              </a:rPr>
              <a:t> </a:t>
            </a:r>
          </a:p>
          <a:p>
            <a:pPr algn="ctr"/>
            <a:endParaRPr lang="fr-FR" dirty="0"/>
          </a:p>
        </p:txBody>
      </p:sp>
      <p:sp>
        <p:nvSpPr>
          <p:cNvPr id="7" name="Rectangle à coins arrondis 6"/>
          <p:cNvSpPr/>
          <p:nvPr/>
        </p:nvSpPr>
        <p:spPr>
          <a:xfrm>
            <a:off x="2500298" y="5357826"/>
            <a:ext cx="4286280" cy="92869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SA" sz="2000" b="1" dirty="0" smtClean="0"/>
              <a:t>التخطيط و البرمجة = نظرة مستقبلية واضحة </a:t>
            </a:r>
            <a:endParaRPr lang="fr-FR" sz="20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14282" y="357166"/>
            <a:ext cx="8715436"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algn="ctr"/>
            <a:endParaRPr lang="fr-FR" sz="3200" b="1" dirty="0">
              <a:solidFill>
                <a:srgbClr val="002060"/>
              </a:solidFill>
            </a:endParaRPr>
          </a:p>
        </p:txBody>
      </p:sp>
      <p:sp>
        <p:nvSpPr>
          <p:cNvPr id="8" name="Ellipse 7"/>
          <p:cNvSpPr/>
          <p:nvPr/>
        </p:nvSpPr>
        <p:spPr>
          <a:xfrm>
            <a:off x="3143240" y="2571744"/>
            <a:ext cx="2786082" cy="1571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smtClean="0">
                <a:solidFill>
                  <a:srgbClr val="002060"/>
                </a:solidFill>
              </a:rPr>
              <a:t>التخطيط يعني </a:t>
            </a:r>
            <a:endParaRPr lang="fr-FR" sz="2400" b="1" dirty="0">
              <a:solidFill>
                <a:srgbClr val="002060"/>
              </a:solidFill>
            </a:endParaRPr>
          </a:p>
        </p:txBody>
      </p:sp>
      <p:sp>
        <p:nvSpPr>
          <p:cNvPr id="27" name="Rectangle à coins arrondis 26"/>
          <p:cNvSpPr/>
          <p:nvPr/>
        </p:nvSpPr>
        <p:spPr>
          <a:xfrm>
            <a:off x="6786578" y="928670"/>
            <a:ext cx="1643074" cy="8572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SA" b="1" dirty="0" smtClean="0">
                <a:solidFill>
                  <a:srgbClr val="002060"/>
                </a:solidFill>
              </a:rPr>
              <a:t>معرفة خصوصيات النشاط</a:t>
            </a:r>
            <a:endParaRPr lang="fr-FR" b="1" dirty="0">
              <a:solidFill>
                <a:srgbClr val="002060"/>
              </a:solidFill>
            </a:endParaRPr>
          </a:p>
        </p:txBody>
      </p:sp>
      <p:sp>
        <p:nvSpPr>
          <p:cNvPr id="28" name="Rectangle à coins arrondis 27"/>
          <p:cNvSpPr/>
          <p:nvPr/>
        </p:nvSpPr>
        <p:spPr>
          <a:xfrm>
            <a:off x="6858016" y="2857496"/>
            <a:ext cx="1643074" cy="8572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SA" b="1" dirty="0" smtClean="0">
                <a:solidFill>
                  <a:srgbClr val="002060"/>
                </a:solidFill>
              </a:rPr>
              <a:t>معرفة خصائص الفئة العمرية</a:t>
            </a:r>
            <a:endParaRPr lang="fr-FR" b="1" dirty="0">
              <a:solidFill>
                <a:srgbClr val="002060"/>
              </a:solidFill>
            </a:endParaRPr>
          </a:p>
        </p:txBody>
      </p:sp>
      <p:sp>
        <p:nvSpPr>
          <p:cNvPr id="29" name="Rectangle à coins arrondis 28"/>
          <p:cNvSpPr/>
          <p:nvPr/>
        </p:nvSpPr>
        <p:spPr>
          <a:xfrm>
            <a:off x="6858016" y="4643446"/>
            <a:ext cx="1643074" cy="8572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SA" b="1" dirty="0" smtClean="0">
                <a:solidFill>
                  <a:srgbClr val="002060"/>
                </a:solidFill>
              </a:rPr>
              <a:t>معرفة إمكانيات الرياضي</a:t>
            </a:r>
            <a:endParaRPr lang="fr-FR" b="1" dirty="0">
              <a:solidFill>
                <a:srgbClr val="002060"/>
              </a:solidFill>
            </a:endParaRPr>
          </a:p>
        </p:txBody>
      </p:sp>
      <p:sp>
        <p:nvSpPr>
          <p:cNvPr id="30" name="Rectangle à coins arrondis 29"/>
          <p:cNvSpPr/>
          <p:nvPr/>
        </p:nvSpPr>
        <p:spPr>
          <a:xfrm>
            <a:off x="785786" y="2857496"/>
            <a:ext cx="1643074" cy="8572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SA" b="1" dirty="0" smtClean="0">
                <a:solidFill>
                  <a:srgbClr val="002060"/>
                </a:solidFill>
              </a:rPr>
              <a:t>خطوة </a:t>
            </a:r>
            <a:r>
              <a:rPr lang="ar-SA" b="1" dirty="0" err="1" smtClean="0">
                <a:solidFill>
                  <a:srgbClr val="002060"/>
                </a:solidFill>
              </a:rPr>
              <a:t>إستباقية</a:t>
            </a:r>
            <a:endParaRPr lang="fr-FR" b="1" dirty="0">
              <a:solidFill>
                <a:srgbClr val="002060"/>
              </a:solidFill>
            </a:endParaRPr>
          </a:p>
        </p:txBody>
      </p:sp>
      <p:sp>
        <p:nvSpPr>
          <p:cNvPr id="31" name="Rectangle à coins arrondis 30"/>
          <p:cNvSpPr/>
          <p:nvPr/>
        </p:nvSpPr>
        <p:spPr>
          <a:xfrm>
            <a:off x="785786" y="928670"/>
            <a:ext cx="1643074" cy="8572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SA" b="1" dirty="0" smtClean="0">
                <a:solidFill>
                  <a:srgbClr val="002060"/>
                </a:solidFill>
              </a:rPr>
              <a:t>التحضير الفعال</a:t>
            </a:r>
            <a:endParaRPr lang="fr-FR" b="1" dirty="0">
              <a:solidFill>
                <a:srgbClr val="002060"/>
              </a:solidFill>
            </a:endParaRPr>
          </a:p>
        </p:txBody>
      </p:sp>
      <p:sp>
        <p:nvSpPr>
          <p:cNvPr id="32" name="Rectangle à coins arrondis 31"/>
          <p:cNvSpPr/>
          <p:nvPr/>
        </p:nvSpPr>
        <p:spPr>
          <a:xfrm>
            <a:off x="3857620" y="785794"/>
            <a:ext cx="1643074" cy="8572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SA" b="1" dirty="0" smtClean="0">
                <a:solidFill>
                  <a:srgbClr val="002060"/>
                </a:solidFill>
              </a:rPr>
              <a:t>التحكم في مبادئ التدريب</a:t>
            </a:r>
            <a:endParaRPr lang="fr-FR" b="1" dirty="0">
              <a:solidFill>
                <a:srgbClr val="002060"/>
              </a:solidFill>
            </a:endParaRPr>
          </a:p>
        </p:txBody>
      </p:sp>
      <p:sp>
        <p:nvSpPr>
          <p:cNvPr id="33" name="Rectangle à coins arrondis 32"/>
          <p:cNvSpPr/>
          <p:nvPr/>
        </p:nvSpPr>
        <p:spPr>
          <a:xfrm>
            <a:off x="714348" y="4714884"/>
            <a:ext cx="1643074" cy="8572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SA" b="1" dirty="0" smtClean="0">
                <a:solidFill>
                  <a:srgbClr val="002060"/>
                </a:solidFill>
              </a:rPr>
              <a:t>أخذ القرارات</a:t>
            </a:r>
            <a:endParaRPr lang="fr-FR" b="1" dirty="0">
              <a:solidFill>
                <a:srgbClr val="002060"/>
              </a:solidFill>
            </a:endParaRPr>
          </a:p>
        </p:txBody>
      </p:sp>
      <p:sp>
        <p:nvSpPr>
          <p:cNvPr id="34" name="Rectangle à coins arrondis 33"/>
          <p:cNvSpPr/>
          <p:nvPr/>
        </p:nvSpPr>
        <p:spPr>
          <a:xfrm>
            <a:off x="3857620" y="5500702"/>
            <a:ext cx="1643074" cy="8572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SA" b="1" dirty="0" smtClean="0">
                <a:solidFill>
                  <a:srgbClr val="002060"/>
                </a:solidFill>
              </a:rPr>
              <a:t>تحديد الأهداف</a:t>
            </a:r>
            <a:endParaRPr lang="fr-FR" b="1" dirty="0" smtClean="0">
              <a:solidFill>
                <a:srgbClr val="002060"/>
              </a:solidFill>
            </a:endParaRPr>
          </a:p>
          <a:p>
            <a:pPr algn="ctr"/>
            <a:endParaRPr lang="fr-FR" b="1" dirty="0">
              <a:solidFill>
                <a:srgbClr val="002060"/>
              </a:solidFill>
            </a:endParaRPr>
          </a:p>
        </p:txBody>
      </p:sp>
      <p:cxnSp>
        <p:nvCxnSpPr>
          <p:cNvPr id="14" name="Connecteur droit avec flèche 13"/>
          <p:cNvCxnSpPr/>
          <p:nvPr/>
        </p:nvCxnSpPr>
        <p:spPr>
          <a:xfrm rot="5400000">
            <a:off x="4108447" y="4821247"/>
            <a:ext cx="107157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9" name="Connecteur droit avec flèche 18"/>
          <p:cNvCxnSpPr/>
          <p:nvPr/>
        </p:nvCxnSpPr>
        <p:spPr>
          <a:xfrm rot="10800000">
            <a:off x="2500298" y="3357562"/>
            <a:ext cx="573092"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0" name="Connecteur droit avec flèche 19"/>
          <p:cNvCxnSpPr/>
          <p:nvPr/>
        </p:nvCxnSpPr>
        <p:spPr>
          <a:xfrm flipV="1">
            <a:off x="5643570" y="1928802"/>
            <a:ext cx="1069982" cy="78581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1" name="Connecteur droit avec flèche 20"/>
          <p:cNvCxnSpPr/>
          <p:nvPr/>
        </p:nvCxnSpPr>
        <p:spPr>
          <a:xfrm rot="16200000" flipV="1">
            <a:off x="2536811" y="1892289"/>
            <a:ext cx="928694" cy="85884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2" name="Connecteur droit avec flèche 21"/>
          <p:cNvCxnSpPr/>
          <p:nvPr/>
        </p:nvCxnSpPr>
        <p:spPr>
          <a:xfrm rot="5400000">
            <a:off x="2501092" y="4142586"/>
            <a:ext cx="1000132" cy="85884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3" name="Connecteur droit avec flèche 22"/>
          <p:cNvCxnSpPr/>
          <p:nvPr/>
        </p:nvCxnSpPr>
        <p:spPr>
          <a:xfrm rot="5400000" flipH="1" flipV="1">
            <a:off x="4321967" y="2107397"/>
            <a:ext cx="642942"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4" name="Connecteur droit avec flèche 23"/>
          <p:cNvCxnSpPr/>
          <p:nvPr/>
        </p:nvCxnSpPr>
        <p:spPr>
          <a:xfrm rot="16200000" flipH="1">
            <a:off x="5572926" y="4001298"/>
            <a:ext cx="1143008" cy="99854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9" name="Connecteur droit avec flèche 38"/>
          <p:cNvCxnSpPr/>
          <p:nvPr/>
        </p:nvCxnSpPr>
        <p:spPr>
          <a:xfrm>
            <a:off x="6062674" y="3357562"/>
            <a:ext cx="723904" cy="952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14282" y="357166"/>
            <a:ext cx="8715436"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925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lvl="0" indent="-384048" algn="just" rtl="1">
              <a:lnSpc>
                <a:spcPct val="120000"/>
              </a:lnSpc>
              <a:spcBef>
                <a:spcPct val="20000"/>
              </a:spcBef>
              <a:buClr>
                <a:schemeClr val="accent1"/>
              </a:buClr>
              <a:buSzPct val="80000"/>
              <a:defRPr/>
            </a:pPr>
            <a:r>
              <a:rPr lang="ar-SA" sz="3000" dirty="0" smtClean="0"/>
              <a:t>   - </a:t>
            </a:r>
            <a:r>
              <a:rPr lang="ar-SA" sz="2400" dirty="0" smtClean="0"/>
              <a:t>عملية تعليمية </a:t>
            </a:r>
            <a:r>
              <a:rPr lang="ar-SA" sz="2400" b="1" u="sng" dirty="0" smtClean="0">
                <a:solidFill>
                  <a:srgbClr val="FF0000"/>
                </a:solidFill>
              </a:rPr>
              <a:t>مخططة</a:t>
            </a:r>
            <a:r>
              <a:rPr lang="ar-SA" sz="2400" dirty="0" smtClean="0"/>
              <a:t> تقوم على أسس علمية وقواعد تعليمية بهدف الوصول إلى الفرد إلى أعلى مستوى ممكن في النشاط الرياضي الذي يمارسه تطوير القدرات البدنية والمهارات الحركية والقدرات التخطيطية والقدرات العقلية للفرد.</a:t>
            </a:r>
          </a:p>
          <a:p>
            <a:pPr marL="448056" lvl="0" indent="-384048" algn="just" rtl="1">
              <a:lnSpc>
                <a:spcPct val="120000"/>
              </a:lnSpc>
              <a:spcBef>
                <a:spcPct val="20000"/>
              </a:spcBef>
              <a:buClr>
                <a:schemeClr val="accent1"/>
              </a:buClr>
              <a:buSzPct val="80000"/>
              <a:defRPr/>
            </a:pPr>
            <a:r>
              <a:rPr lang="ar-SA" sz="2400" dirty="0" smtClean="0"/>
              <a:t>     </a:t>
            </a:r>
            <a:r>
              <a:rPr lang="ar-SA" sz="2400" b="1" dirty="0" smtClean="0"/>
              <a:t>-</a:t>
            </a:r>
            <a:r>
              <a:rPr lang="ar-SA" sz="2400" dirty="0" smtClean="0"/>
              <a:t> التدريب الرياضي هو علم، وفن، وأسلوب تربية يعد الأفراد لخوض المسابقات الرياضية، والاعتياد على الرياضة اليومية، واعتمادها كأسلوب للحياة، ويقوم التدريب الرياضي على </a:t>
            </a:r>
            <a:r>
              <a:rPr lang="ar-SA" sz="2400" b="1" u="sng" dirty="0" smtClean="0">
                <a:solidFill>
                  <a:srgbClr val="FF0000"/>
                </a:solidFill>
              </a:rPr>
              <a:t>خطط</a:t>
            </a:r>
            <a:r>
              <a:rPr lang="ar-SA" sz="2400" dirty="0" smtClean="0"/>
              <a:t> معدة مسبقاً تخضع لأسس ومعايير معينة، حيث إنها تعد الأفراد بشكل تدريجي لتحمل التدريبات الرياضية الصعبة، وتحمل الضغوطات النفسية والبدنية.</a:t>
            </a:r>
          </a:p>
          <a:p>
            <a:pPr marL="448056" lvl="0" indent="-384048" algn="just" rtl="1">
              <a:lnSpc>
                <a:spcPct val="120000"/>
              </a:lnSpc>
              <a:spcBef>
                <a:spcPct val="20000"/>
              </a:spcBef>
              <a:buClr>
                <a:schemeClr val="accent1"/>
              </a:buClr>
              <a:buSzPct val="80000"/>
              <a:defRPr/>
            </a:pPr>
            <a:r>
              <a:rPr kumimoji="0" lang="ar-SA" sz="2400" b="0" i="0" u="none" strike="noStrike" kern="1200" cap="none" spc="0" normalizeH="0" baseline="0" noProof="0" dirty="0" smtClean="0">
                <a:ln>
                  <a:noFill/>
                </a:ln>
                <a:solidFill>
                  <a:schemeClr val="dk1"/>
                </a:solidFill>
                <a:effectLst/>
                <a:uLnTx/>
                <a:uFillTx/>
                <a:latin typeface="+mn-lt"/>
                <a:ea typeface="+mn-ea"/>
                <a:cs typeface="+mn-cs"/>
              </a:rPr>
              <a:t>                    </a:t>
            </a:r>
            <a:endParaRPr kumimoji="0" lang="fr-FR" sz="3000" b="0" i="0" u="none" strike="noStrike" kern="1200" cap="none" spc="0" normalizeH="0" baseline="0" noProof="0" dirty="0">
              <a:ln>
                <a:noFill/>
              </a:ln>
              <a:solidFill>
                <a:schemeClr val="dk1"/>
              </a:solidFill>
              <a:effectLst/>
              <a:uLnTx/>
              <a:uFillTx/>
              <a:latin typeface="+mn-lt"/>
              <a:ea typeface="+mn-ea"/>
              <a:cs typeface="+mn-cs"/>
            </a:endParaRPr>
          </a:p>
        </p:txBody>
      </p:sp>
      <p:sp>
        <p:nvSpPr>
          <p:cNvPr id="6" name="Rectangle à coins arrondis 5"/>
          <p:cNvSpPr/>
          <p:nvPr/>
        </p:nvSpPr>
        <p:spPr>
          <a:xfrm>
            <a:off x="857224" y="428604"/>
            <a:ext cx="7429552" cy="12144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ar-SA" sz="2800" b="1" dirty="0" smtClean="0">
              <a:solidFill>
                <a:schemeClr val="tx1"/>
              </a:solidFill>
            </a:endParaRPr>
          </a:p>
          <a:p>
            <a:pPr lvl="0" algn="ctr"/>
            <a:r>
              <a:rPr lang="ar-SA" sz="2800" b="1" dirty="0" smtClean="0">
                <a:solidFill>
                  <a:schemeClr val="tx1"/>
                </a:solidFill>
              </a:rPr>
              <a:t>- مفهوم التدريب الرياضي</a:t>
            </a:r>
            <a:r>
              <a:rPr lang="ar-SA" sz="2800" dirty="0" smtClean="0">
                <a:solidFill>
                  <a:schemeClr val="tx1"/>
                </a:solidFill>
              </a:rPr>
              <a:t> </a:t>
            </a:r>
          </a:p>
          <a:p>
            <a:pPr algn="ct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14282" y="357166"/>
            <a:ext cx="8715436"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lnSpcReduction="1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r>
              <a:rPr lang="ar-SA" sz="3000" dirty="0" smtClean="0"/>
              <a:t>   - </a:t>
            </a:r>
            <a:r>
              <a:rPr lang="ar-SA" sz="2400" dirty="0" smtClean="0"/>
              <a:t>يتميز التدريب الرياضي الحديث عن التدريب الرياضي في الماضي  في كونه يضم التخطيط، بالمدرب يجب أن يكون لديه رؤية مستقبلية  وكذا الاتحادات التي تحدد أهدافا لها تعمل للوصول إليها وأهدافاً قريبة تعمل لتحقيقها، ومن هنا جاء الاهتمام بالتخطيط فاستحدثت أنواع من الخطط والبرامج  ومنها :</a:t>
            </a:r>
          </a:p>
          <a:p>
            <a:pPr algn="r" rtl="1"/>
            <a:r>
              <a:rPr lang="fr-FR" sz="2400" dirty="0" smtClean="0"/>
              <a:t>                        </a:t>
            </a:r>
            <a:r>
              <a:rPr lang="ar-SA" sz="2400" dirty="0" smtClean="0"/>
              <a:t>- خطط تدريبية طويلة المدى .</a:t>
            </a:r>
          </a:p>
          <a:p>
            <a:pPr algn="r" rtl="1"/>
            <a:r>
              <a:rPr lang="fr-FR" sz="2400" dirty="0" smtClean="0"/>
              <a:t>                        </a:t>
            </a:r>
            <a:r>
              <a:rPr lang="ar-SA" sz="2400" dirty="0" smtClean="0"/>
              <a:t>– خطط تدريبية أولمبية.</a:t>
            </a:r>
          </a:p>
          <a:p>
            <a:pPr algn="r" rtl="1"/>
            <a:r>
              <a:rPr lang="fr-FR" sz="2400" dirty="0" smtClean="0"/>
              <a:t>                        </a:t>
            </a:r>
            <a:r>
              <a:rPr lang="ar-SA" sz="2400" dirty="0" smtClean="0"/>
              <a:t>– خطط تدريبية سنوية.</a:t>
            </a:r>
          </a:p>
          <a:p>
            <a:pPr algn="r" rtl="1"/>
            <a:r>
              <a:rPr lang="fr-FR" sz="2400" dirty="0" smtClean="0"/>
              <a:t>                        </a:t>
            </a:r>
            <a:r>
              <a:rPr lang="ar-SA" sz="2400" dirty="0" smtClean="0"/>
              <a:t>– خطط تدريبية </a:t>
            </a:r>
            <a:r>
              <a:rPr lang="ar-SA" sz="2400" dirty="0" err="1" smtClean="0"/>
              <a:t>فترية</a:t>
            </a:r>
            <a:r>
              <a:rPr lang="ar-SA" sz="2400" dirty="0" smtClean="0"/>
              <a:t>. (الأسبوعية </a:t>
            </a:r>
            <a:r>
              <a:rPr lang="ar-SA" sz="2400" dirty="0" err="1" smtClean="0"/>
              <a:t>و</a:t>
            </a:r>
            <a:r>
              <a:rPr lang="ar-SA" sz="2400" dirty="0" smtClean="0"/>
              <a:t> المتوسطة)</a:t>
            </a:r>
            <a:r>
              <a:rPr lang="fr-FR" sz="2400" dirty="0" smtClean="0"/>
              <a:t> </a:t>
            </a:r>
            <a:endParaRPr lang="ar-SA" sz="2400" dirty="0" smtClean="0"/>
          </a:p>
          <a:p>
            <a:pPr algn="r" rtl="1"/>
            <a:r>
              <a:rPr lang="fr-FR" sz="2400" dirty="0" smtClean="0"/>
              <a:t>                        </a:t>
            </a:r>
            <a:r>
              <a:rPr lang="ar-SA" sz="2400" dirty="0" smtClean="0"/>
              <a:t>– خطط تدريبية يومية (الحصص التدريبية).</a:t>
            </a:r>
          </a:p>
          <a:p>
            <a:pPr marL="448056" lvl="0" indent="-384048" algn="just" rtl="1">
              <a:lnSpc>
                <a:spcPct val="120000"/>
              </a:lnSpc>
              <a:spcBef>
                <a:spcPct val="20000"/>
              </a:spcBef>
              <a:buClr>
                <a:schemeClr val="accent1"/>
              </a:buClr>
              <a:buSzPct val="80000"/>
              <a:defRPr/>
            </a:pPr>
            <a:r>
              <a:rPr kumimoji="0" lang="ar-SA" sz="2400" b="0" i="0" u="none" strike="noStrike" kern="1200" cap="none" spc="0" normalizeH="0" baseline="0" noProof="0" dirty="0" smtClean="0">
                <a:ln>
                  <a:noFill/>
                </a:ln>
                <a:solidFill>
                  <a:schemeClr val="dk1"/>
                </a:solidFill>
                <a:effectLst/>
                <a:uLnTx/>
                <a:uFillTx/>
                <a:latin typeface="+mn-lt"/>
                <a:ea typeface="+mn-ea"/>
                <a:cs typeface="+mn-cs"/>
              </a:rPr>
              <a:t>                    </a:t>
            </a:r>
            <a:endParaRPr kumimoji="0" lang="fr-FR" sz="3000" b="0" i="0" u="none" strike="noStrike" kern="1200" cap="none" spc="0" normalizeH="0" baseline="0" noProof="0" dirty="0">
              <a:ln>
                <a:noFill/>
              </a:ln>
              <a:solidFill>
                <a:schemeClr val="dk1"/>
              </a:solidFill>
              <a:effectLst/>
              <a:uLnTx/>
              <a:uFillTx/>
              <a:latin typeface="+mn-lt"/>
              <a:ea typeface="+mn-ea"/>
              <a:cs typeface="+mn-cs"/>
            </a:endParaRPr>
          </a:p>
        </p:txBody>
      </p:sp>
      <p:sp>
        <p:nvSpPr>
          <p:cNvPr id="7" name="Rectangle à coins arrondis 6"/>
          <p:cNvSpPr/>
          <p:nvPr/>
        </p:nvSpPr>
        <p:spPr>
          <a:xfrm>
            <a:off x="1714480" y="642918"/>
            <a:ext cx="5857916"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smtClean="0"/>
              <a:t>التدريب الرياضي الحديث يضم بالضرورة التخطيط</a:t>
            </a:r>
            <a:endParaRPr lang="fr-FR" sz="2400" b="1" dirty="0"/>
          </a:p>
        </p:txBody>
      </p:sp>
      <p:sp>
        <p:nvSpPr>
          <p:cNvPr id="8" name="Flèche vers le bas 7"/>
          <p:cNvSpPr/>
          <p:nvPr/>
        </p:nvSpPr>
        <p:spPr>
          <a:xfrm>
            <a:off x="5929322" y="1714488"/>
            <a:ext cx="484632" cy="5497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2714612" y="1714488"/>
            <a:ext cx="484632" cy="5497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4357686" y="1714488"/>
            <a:ext cx="484632" cy="5497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1458</TotalTime>
  <Words>728</Words>
  <PresentationFormat>Affichage à l'écran (4:3)</PresentationFormat>
  <Paragraphs>144</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Verve</vt:lpstr>
      <vt:lpstr>المحاضرة الأولى  </vt:lpstr>
      <vt:lpstr>مادة التخطيط و البرمجة في التدريب الرياضي:</vt:lpstr>
      <vt:lpstr>Diapositive 3</vt:lpstr>
      <vt:lpstr>Diapositive 4</vt:lpstr>
      <vt:lpstr>Diapositive 5</vt:lpstr>
      <vt:lpstr>Diapositive 6</vt:lpstr>
      <vt:lpstr>Diapositive 7</vt:lpstr>
      <vt:lpstr>Diapositive 8</vt:lpstr>
      <vt:lpstr>Diapositive 9</vt:lpstr>
      <vt:lpstr> هل التخطيط  و البرمجة يرتبط بالمستوى العالي فقط؟ </vt:lpstr>
      <vt:lpstr>Diapositive 11</vt:lpstr>
      <vt:lpstr>Diapositive 12</vt:lpstr>
      <vt:lpstr>Diapositive 13</vt:lpstr>
      <vt:lpstr>Diapositive 14</vt:lpstr>
      <vt:lpstr>Diapositive 15</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asus</dc:creator>
  <cp:lastModifiedBy>asus</cp:lastModifiedBy>
  <cp:revision>144</cp:revision>
  <dcterms:created xsi:type="dcterms:W3CDTF">2022-05-12T21:12:15Z</dcterms:created>
  <dcterms:modified xsi:type="dcterms:W3CDTF">2022-10-16T09:41:32Z</dcterms:modified>
</cp:coreProperties>
</file>