
<file path=[Content_Types].xml><?xml version="1.0" encoding="utf-8"?>
<Types xmlns="http://schemas.openxmlformats.org/package/2006/content-types">
  <Override PartName="/ppt/embeddings/oleObject12.bin" ContentType="application/vnd.openxmlformats-officedocument.oleObject"/>
  <Override PartName="/ppt/embeddings/oleObject30.bin" ContentType="application/vnd.openxmlformats-officedocument.oleObject"/>
  <Override PartName="/ppt/embeddings/oleObject41.bin" ContentType="application/vnd.openxmlformats-officedocument.oleObject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embeddings/oleObject8.bin" ContentType="application/vnd.openxmlformats-officedocument.oleObject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embeddings/oleObject6.bin" ContentType="application/vnd.openxmlformats-officedocument.oleObject"/>
  <Override PartName="/ppt/embeddings/oleObject39.bin" ContentType="application/vnd.openxmlformats-officedocument.oleObject"/>
  <Override PartName="/ppt/embeddings/oleObject48.bin" ContentType="application/vnd.openxmlformats-officedocument.oleObject"/>
  <Override PartName="/ppt/embeddings/oleObject57.bin" ContentType="application/vnd.openxmlformats-officedocument.oleObject"/>
  <Override PartName="/ppt/embeddings/oleObject59.bin" ContentType="application/vnd.openxmlformats-officedocument.oleObject"/>
  <Override PartName="/ppt/embeddings/oleObject4.bin" ContentType="application/vnd.openxmlformats-officedocument.oleObject"/>
  <Override PartName="/ppt/embeddings/oleObject19.bin" ContentType="application/vnd.openxmlformats-officedocument.oleObject"/>
  <Override PartName="/ppt/embeddings/oleObject28.bin" ContentType="application/vnd.openxmlformats-officedocument.oleObject"/>
  <Override PartName="/ppt/embeddings/oleObject37.bin" ContentType="application/vnd.openxmlformats-officedocument.oleObject"/>
  <Override PartName="/ppt/embeddings/oleObject46.bin" ContentType="application/vnd.openxmlformats-officedocument.oleObject"/>
  <Override PartName="/ppt/embeddings/oleObject55.bin" ContentType="application/vnd.openxmlformats-officedocument.oleObject"/>
  <Override PartName="/ppt/embeddings/oleObject2.bin" ContentType="application/vnd.openxmlformats-officedocument.oleObject"/>
  <Override PartName="/ppt/embeddings/oleObject17.bin" ContentType="application/vnd.openxmlformats-officedocument.oleObject"/>
  <Override PartName="/ppt/embeddings/oleObject26.bin" ContentType="application/vnd.openxmlformats-officedocument.oleObject"/>
  <Override PartName="/ppt/embeddings/oleObject35.bin" ContentType="application/vnd.openxmlformats-officedocument.oleObject"/>
  <Override PartName="/ppt/embeddings/oleObject44.bin" ContentType="application/vnd.openxmlformats-officedocument.oleObject"/>
  <Override PartName="/ppt/embeddings/oleObject53.bin" ContentType="application/vnd.openxmlformats-officedocument.oleObject"/>
  <Override PartName="/ppt/embeddings/oleObject64.bin" ContentType="application/vnd.openxmlformats-officedocument.oleObjec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embeddings/oleObject15.bin" ContentType="application/vnd.openxmlformats-officedocument.oleObject"/>
  <Override PartName="/ppt/embeddings/oleObject24.bin" ContentType="application/vnd.openxmlformats-officedocument.oleObject"/>
  <Override PartName="/ppt/embeddings/oleObject33.bin" ContentType="application/vnd.openxmlformats-officedocument.oleObject"/>
  <Override PartName="/ppt/embeddings/oleObject42.bin" ContentType="application/vnd.openxmlformats-officedocument.oleObject"/>
  <Override PartName="/ppt/embeddings/oleObject51.bin" ContentType="application/vnd.openxmlformats-officedocument.oleObject"/>
  <Override PartName="/ppt/embeddings/oleObject62.bin" ContentType="application/vnd.openxmlformats-officedocument.oleObject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udio/unknown"/>
  <Default Extension="png" ContentType="image/png"/>
  <Override PartName="/ppt/embeddings/oleObject11.bin" ContentType="application/vnd.openxmlformats-officedocument.oleObject"/>
  <Override PartName="/ppt/embeddings/oleObject13.bin" ContentType="application/vnd.openxmlformats-officedocument.oleObject"/>
  <Override PartName="/ppt/embeddings/oleObject22.bin" ContentType="application/vnd.openxmlformats-officedocument.oleObject"/>
  <Override PartName="/ppt/embeddings/oleObject31.bin" ContentType="application/vnd.openxmlformats-officedocument.oleObject"/>
  <Override PartName="/ppt/embeddings/oleObject40.bin" ContentType="application/vnd.openxmlformats-officedocument.oleObject"/>
  <Override PartName="/ppt/notesSlides/notesSlide1.xml" ContentType="application/vnd.openxmlformats-officedocument.presentationml.notesSlide+xml"/>
  <Override PartName="/ppt/embeddings/oleObject60.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embeddings/oleObject20.bin" ContentType="application/vnd.openxmlformats-officedocument.oleObject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oleObject9.bin" ContentType="application/vnd.openxmlformats-officedocument.oleObject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embeddings/oleObject7.bin" ContentType="application/vnd.openxmlformats-officedocument.oleObject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embeddings/oleObject29.bin" ContentType="application/vnd.openxmlformats-officedocument.oleObject"/>
  <Override PartName="/ppt/embeddings/oleObject49.bin" ContentType="application/vnd.openxmlformats-officedocument.oleObject"/>
  <Override PartName="/ppt/embeddings/oleObject58.bin" ContentType="application/vnd.openxmlformats-officedocument.oleObject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embeddings/oleObject3.bin" ContentType="application/vnd.openxmlformats-officedocument.oleObject"/>
  <Override PartName="/ppt/embeddings/oleObject18.bin" ContentType="application/vnd.openxmlformats-officedocument.oleObject"/>
  <Override PartName="/ppt/embeddings/oleObject27.bin" ContentType="application/vnd.openxmlformats-officedocument.oleObject"/>
  <Override PartName="/ppt/embeddings/oleObject38.bin" ContentType="application/vnd.openxmlformats-officedocument.oleObject"/>
  <Override PartName="/ppt/embeddings/oleObject47.bin" ContentType="application/vnd.openxmlformats-officedocument.oleObject"/>
  <Override PartName="/ppt/embeddings/oleObject56.bin" ContentType="application/vnd.openxmlformats-officedocument.oleObject"/>
  <Override PartName="/ppt/embeddings/oleObject1.bin" ContentType="application/vnd.openxmlformats-officedocument.oleObject"/>
  <Override PartName="/ppt/embeddings/oleObject16.bin" ContentType="application/vnd.openxmlformats-officedocument.oleObject"/>
  <Override PartName="/ppt/embeddings/oleObject25.bin" ContentType="application/vnd.openxmlformats-officedocument.oleObject"/>
  <Override PartName="/ppt/embeddings/oleObject34.bin" ContentType="application/vnd.openxmlformats-officedocument.oleObject"/>
  <Override PartName="/ppt/embeddings/oleObject36.bin" ContentType="application/vnd.openxmlformats-officedocument.oleObject"/>
  <Override PartName="/ppt/embeddings/oleObject45.bin" ContentType="application/vnd.openxmlformats-officedocument.oleObject"/>
  <Override PartName="/ppt/embeddings/oleObject54.bin" ContentType="application/vnd.openxmlformats-officedocument.oleObject"/>
  <Override PartName="/ppt/embeddings/oleObject63.bin" ContentType="application/vnd.openxmlformats-officedocument.oleObject"/>
  <Override PartName="/ppt/slides/slide8.xml" ContentType="application/vnd.openxmlformats-officedocument.presentationml.slide+xml"/>
  <Override PartName="/ppt/embeddings/oleObject14.bin" ContentType="application/vnd.openxmlformats-officedocument.oleObject"/>
  <Override PartName="/ppt/embeddings/oleObject23.bin" ContentType="application/vnd.openxmlformats-officedocument.oleObject"/>
  <Override PartName="/ppt/embeddings/oleObject32.bin" ContentType="application/vnd.openxmlformats-officedocument.oleObject"/>
  <Override PartName="/ppt/embeddings/oleObject43.bin" ContentType="application/vnd.openxmlformats-officedocument.oleObject"/>
  <Override PartName="/ppt/embeddings/oleObject52.bin" ContentType="application/vnd.openxmlformats-officedocument.oleObject"/>
  <Override PartName="/ppt/embeddings/oleObject61.bin" ContentType="application/vnd.openxmlformats-officedocument.oleObject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embeddings/oleObject21.bin" ContentType="application/vnd.openxmlformats-officedocument.oleObject"/>
  <Override PartName="/ppt/embeddings/oleObject50.bin" ContentType="application/vnd.openxmlformats-officedocument.oleObject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embeddings/oleObject10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10" Type="http://schemas.openxmlformats.org/officeDocument/2006/relationships/image" Target="../media/image35.wmf"/><Relationship Id="rId4" Type="http://schemas.openxmlformats.org/officeDocument/2006/relationships/image" Target="../media/image29.wmf"/><Relationship Id="rId9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192F4-7626-46AE-B735-0BCFDCB6DB78}" type="datetimeFigureOut">
              <a:rPr lang="fr-FR" smtClean="0"/>
              <a:pPr/>
              <a:t>28/04/2020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C947-2E9D-4E15-8F12-2EEB550952E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C947-2E9D-4E15-8F12-2EEB550952E3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6C4A0-515D-4094-B3D1-D8EB86D7608B}" type="datetime1">
              <a:rPr lang="fr-FR" smtClean="0"/>
              <a:pPr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1B6A-0775-4806-9FC5-357ED9644107}" type="datetime1">
              <a:rPr lang="fr-FR" smtClean="0"/>
              <a:pPr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C56B-D9E6-4736-AC4B-EDE623FD0DC3}" type="datetime1">
              <a:rPr lang="fr-FR" smtClean="0"/>
              <a:pPr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B3015-30B6-466D-A6E8-D796CA2BB149}" type="datetime1">
              <a:rPr lang="fr-FR" smtClean="0"/>
              <a:pPr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99B-A4A8-486D-ABE1-9A8D356572A7}" type="datetime1">
              <a:rPr lang="fr-FR" smtClean="0"/>
              <a:pPr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DBAF-5E12-4F8F-853F-80E9A0AEBB22}" type="datetime1">
              <a:rPr lang="fr-FR" smtClean="0"/>
              <a:pPr/>
              <a:t>28/04/2020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550DB-D73B-4F75-8715-6C75E182C834}" type="datetime1">
              <a:rPr lang="fr-FR" smtClean="0"/>
              <a:pPr/>
              <a:t>28/04/2020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C204-B53D-4E06-ADFF-B6D0E63A97F3}" type="datetime1">
              <a:rPr lang="fr-FR" smtClean="0"/>
              <a:pPr/>
              <a:t>28/04/2020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E5257-7E7A-4483-8649-C34CE20B021B}" type="datetime1">
              <a:rPr lang="fr-FR" smtClean="0"/>
              <a:pPr/>
              <a:t>28/04/2020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B3E9-A5E1-4F0D-9753-22A33830BC03}" type="datetime1">
              <a:rPr lang="fr-FR" smtClean="0"/>
              <a:pPr/>
              <a:t>28/04/2020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F4B6C-2443-466C-AC9A-8CFB88A828E6}" type="datetime1">
              <a:rPr lang="fr-FR" smtClean="0"/>
              <a:pPr/>
              <a:t>28/04/2020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5D65B-0995-4535-9875-6223968C64D9}" type="datetime1">
              <a:rPr lang="fr-FR" smtClean="0"/>
              <a:pPr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F6A80-19AE-4D76-9ACF-9CDB455610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7.bin"/><Relationship Id="rId3" Type="http://schemas.openxmlformats.org/officeDocument/2006/relationships/audio" Target="../media/audio2.bin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6.bin"/><Relationship Id="rId2" Type="http://schemas.openxmlformats.org/officeDocument/2006/relationships/audio" Target="../media/audio1.bin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.xml"/><Relationship Id="rId11" Type="http://schemas.openxmlformats.org/officeDocument/2006/relationships/oleObject" Target="../embeddings/oleObject5.bin"/><Relationship Id="rId5" Type="http://schemas.openxmlformats.org/officeDocument/2006/relationships/audio" Target="../media/audio4.bin"/><Relationship Id="rId10" Type="http://schemas.openxmlformats.org/officeDocument/2006/relationships/oleObject" Target="../embeddings/oleObject4.bin"/><Relationship Id="rId4" Type="http://schemas.openxmlformats.org/officeDocument/2006/relationships/audio" Target="../media/audio3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oleObject" Target="../embeddings/oleObject56.bin"/><Relationship Id="rId3" Type="http://schemas.openxmlformats.org/officeDocument/2006/relationships/audio" Target="../media/audio28.bin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11.png"/><Relationship Id="rId2" Type="http://schemas.openxmlformats.org/officeDocument/2006/relationships/audio" Target="../media/audio27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50.bin"/><Relationship Id="rId11" Type="http://schemas.openxmlformats.org/officeDocument/2006/relationships/oleObject" Target="../embeddings/oleObject55.bin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54.bin"/><Relationship Id="rId4" Type="http://schemas.openxmlformats.org/officeDocument/2006/relationships/audio" Target="../media/audio29.bin"/><Relationship Id="rId9" Type="http://schemas.openxmlformats.org/officeDocument/2006/relationships/oleObject" Target="../embeddings/oleObject53.bin"/><Relationship Id="rId14" Type="http://schemas.openxmlformats.org/officeDocument/2006/relationships/oleObject" Target="../embeddings/oleObject5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61.bin"/><Relationship Id="rId2" Type="http://schemas.openxmlformats.org/officeDocument/2006/relationships/audio" Target="../media/audio30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11.png"/><Relationship Id="rId5" Type="http://schemas.openxmlformats.org/officeDocument/2006/relationships/oleObject" Target="../embeddings/oleObject59.bin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58.bin"/><Relationship Id="rId9" Type="http://schemas.openxmlformats.org/officeDocument/2006/relationships/oleObject" Target="../embeddings/oleObject63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audio" Target="../media/audio6.bin"/><Relationship Id="rId7" Type="http://schemas.openxmlformats.org/officeDocument/2006/relationships/oleObject" Target="../embeddings/oleObject8.bin"/><Relationship Id="rId2" Type="http://schemas.openxmlformats.org/officeDocument/2006/relationships/audio" Target="../media/audio5.bin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5" Type="http://schemas.openxmlformats.org/officeDocument/2006/relationships/audio" Target="../media/audio8.bin"/><Relationship Id="rId10" Type="http://schemas.openxmlformats.org/officeDocument/2006/relationships/image" Target="../media/image7.png"/><Relationship Id="rId4" Type="http://schemas.openxmlformats.org/officeDocument/2006/relationships/audio" Target="../media/audio7.bin"/><Relationship Id="rId9" Type="http://schemas.openxmlformats.org/officeDocument/2006/relationships/oleObject" Target="../embeddings/oleObject10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oleObject" Target="../embeddings/oleObject16.bin"/><Relationship Id="rId3" Type="http://schemas.openxmlformats.org/officeDocument/2006/relationships/audio" Target="../media/audio10.bin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20.png"/><Relationship Id="rId2" Type="http://schemas.openxmlformats.org/officeDocument/2006/relationships/audio" Target="../media/audio9.bin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3.bin"/><Relationship Id="rId11" Type="http://schemas.openxmlformats.org/officeDocument/2006/relationships/oleObject" Target="../embeddings/oleObject14.bin"/><Relationship Id="rId5" Type="http://schemas.openxmlformats.org/officeDocument/2006/relationships/audio" Target="../media/audio12.bin"/><Relationship Id="rId15" Type="http://schemas.openxmlformats.org/officeDocument/2006/relationships/oleObject" Target="../embeddings/oleObject18.bin"/><Relationship Id="rId10" Type="http://schemas.openxmlformats.org/officeDocument/2006/relationships/oleObject" Target="../embeddings/oleObject13.bin"/><Relationship Id="rId4" Type="http://schemas.openxmlformats.org/officeDocument/2006/relationships/audio" Target="../media/audio11.bin"/><Relationship Id="rId9" Type="http://schemas.openxmlformats.org/officeDocument/2006/relationships/oleObject" Target="../embeddings/oleObject12.bin"/><Relationship Id="rId14" Type="http://schemas.openxmlformats.org/officeDocument/2006/relationships/oleObject" Target="../embeddings/oleObject17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audio" Target="../media/audio15.bin"/><Relationship Id="rId7" Type="http://schemas.openxmlformats.org/officeDocument/2006/relationships/oleObject" Target="../embeddings/oleObject20.bin"/><Relationship Id="rId2" Type="http://schemas.openxmlformats.org/officeDocument/2006/relationships/audio" Target="../media/audio14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23.bin"/><Relationship Id="rId4" Type="http://schemas.openxmlformats.org/officeDocument/2006/relationships/audio" Target="../media/audio16.bin"/><Relationship Id="rId9" Type="http://schemas.openxmlformats.org/officeDocument/2006/relationships/oleObject" Target="../embeddings/oleObject2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oleObject" Target="../embeddings/oleObject32.bin"/><Relationship Id="rId3" Type="http://schemas.openxmlformats.org/officeDocument/2006/relationships/audio" Target="../media/audio18.bin"/><Relationship Id="rId7" Type="http://schemas.openxmlformats.org/officeDocument/2006/relationships/oleObject" Target="../embeddings/oleObject26.bin"/><Relationship Id="rId12" Type="http://schemas.openxmlformats.org/officeDocument/2006/relationships/oleObject" Target="../embeddings/oleObject31.bin"/><Relationship Id="rId2" Type="http://schemas.openxmlformats.org/officeDocument/2006/relationships/audio" Target="../media/audio17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5.bin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4.bin"/><Relationship Id="rId15" Type="http://schemas.openxmlformats.org/officeDocument/2006/relationships/image" Target="../media/image11.png"/><Relationship Id="rId10" Type="http://schemas.openxmlformats.org/officeDocument/2006/relationships/oleObject" Target="../embeddings/oleObject29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8.bin"/><Relationship Id="rId14" Type="http://schemas.openxmlformats.org/officeDocument/2006/relationships/oleObject" Target="../embeddings/oleObject3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audio" Target="../media/audio20.bin"/><Relationship Id="rId7" Type="http://schemas.openxmlformats.org/officeDocument/2006/relationships/oleObject" Target="../embeddings/oleObject35.bin"/><Relationship Id="rId2" Type="http://schemas.openxmlformats.org/officeDocument/2006/relationships/audio" Target="../media/audio19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40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2.bin"/><Relationship Id="rId7" Type="http://schemas.openxmlformats.org/officeDocument/2006/relationships/oleObject" Target="../embeddings/oleObject39.bin"/><Relationship Id="rId2" Type="http://schemas.openxmlformats.org/officeDocument/2006/relationships/audio" Target="../media/audio21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43.bin"/><Relationship Id="rId2" Type="http://schemas.openxmlformats.org/officeDocument/2006/relationships/audio" Target="../media/audio23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2.bin"/><Relationship Id="rId5" Type="http://schemas.openxmlformats.org/officeDocument/2006/relationships/oleObject" Target="../embeddings/oleObject41.bin"/><Relationship Id="rId4" Type="http://schemas.openxmlformats.org/officeDocument/2006/relationships/oleObject" Target="../embeddings/oleObject4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11.png"/><Relationship Id="rId3" Type="http://schemas.openxmlformats.org/officeDocument/2006/relationships/audio" Target="../media/audio25.bin"/><Relationship Id="rId7" Type="http://schemas.openxmlformats.org/officeDocument/2006/relationships/oleObject" Target="../embeddings/oleObject44.bin"/><Relationship Id="rId12" Type="http://schemas.openxmlformats.org/officeDocument/2006/relationships/oleObject" Target="../embeddings/oleObject49.bin"/><Relationship Id="rId2" Type="http://schemas.openxmlformats.org/officeDocument/2006/relationships/audio" Target="../media/audio24.bin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1.xml"/><Relationship Id="rId11" Type="http://schemas.openxmlformats.org/officeDocument/2006/relationships/oleObject" Target="../embeddings/oleObject48.bin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47.bin"/><Relationship Id="rId4" Type="http://schemas.openxmlformats.org/officeDocument/2006/relationships/audio" Target="../media/audio26.bin"/><Relationship Id="rId9" Type="http://schemas.openxmlformats.org/officeDocument/2006/relationships/oleObject" Target="../embeddings/oleObject4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214290"/>
            <a:ext cx="9144000" cy="6643710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</a:rPr>
              <a:t> </a:t>
            </a:r>
            <a:r>
              <a:rPr lang="fr-FR" sz="2400" b="1" dirty="0">
                <a:solidFill>
                  <a:srgbClr val="00B050"/>
                </a:solidFill>
              </a:rPr>
              <a:t>Espace des fonctions d’onde d’une particule</a:t>
            </a:r>
            <a:r>
              <a:rPr lang="fr-FR" sz="2400" b="1" dirty="0">
                <a:solidFill>
                  <a:schemeClr val="tx1"/>
                </a:solidFill>
              </a:rPr>
              <a:t> </a:t>
            </a:r>
            <a:endParaRPr lang="fr-FR" sz="2400" b="1" dirty="0" smtClean="0">
              <a:solidFill>
                <a:schemeClr val="tx1"/>
              </a:solidFill>
            </a:endParaRPr>
          </a:p>
          <a:p>
            <a:pPr algn="l"/>
            <a:r>
              <a:rPr lang="fr-FR" sz="2400" b="1" dirty="0" smtClean="0">
                <a:solidFill>
                  <a:schemeClr val="tx1"/>
                </a:solidFill>
              </a:rPr>
              <a:t> </a:t>
            </a:r>
            <a:r>
              <a:rPr lang="fr-FR" sz="2400" b="1" dirty="0" smtClean="0">
                <a:solidFill>
                  <a:srgbClr val="00B050"/>
                </a:solidFill>
              </a:rPr>
              <a:t>Définition </a:t>
            </a:r>
            <a:endParaRPr lang="fr-FR" sz="2400" b="1" dirty="0">
              <a:solidFill>
                <a:srgbClr val="00B050"/>
              </a:solidFill>
            </a:endParaRPr>
          </a:p>
          <a:p>
            <a:pPr algn="l"/>
            <a:r>
              <a:rPr lang="fr-FR" sz="2400" dirty="0">
                <a:solidFill>
                  <a:schemeClr val="tx1"/>
                </a:solidFill>
              </a:rPr>
              <a:t>C’est l’ensemble des fonctions qui sont de carré sommable, </a:t>
            </a:r>
            <a:r>
              <a:rPr lang="fr-FR" sz="2400" dirty="0" smtClean="0">
                <a:solidFill>
                  <a:schemeClr val="tx1"/>
                </a:solidFill>
              </a:rPr>
              <a:t>autrement dit</a:t>
            </a:r>
            <a:r>
              <a:rPr lang="fr-FR" sz="2400" dirty="0">
                <a:solidFill>
                  <a:schemeClr val="tx1"/>
                </a:solidFill>
              </a:rPr>
              <a:t>, celles pour qui l’intégrale </a:t>
            </a:r>
            <a:endParaRPr lang="fr-FR" sz="2400" dirty="0" smtClean="0">
              <a:solidFill>
                <a:schemeClr val="tx1"/>
              </a:solidFill>
            </a:endParaRPr>
          </a:p>
          <a:p>
            <a:pPr algn="l"/>
            <a:r>
              <a:rPr lang="fr-FR" sz="2400" dirty="0" smtClean="0">
                <a:solidFill>
                  <a:schemeClr val="tx1"/>
                </a:solidFill>
              </a:rPr>
              <a:t> </a:t>
            </a:r>
          </a:p>
          <a:p>
            <a:endParaRPr lang="fr-FR" sz="2400" dirty="0" smtClean="0">
              <a:solidFill>
                <a:schemeClr val="tx1"/>
              </a:solidFill>
            </a:endParaRPr>
          </a:p>
          <a:p>
            <a:endParaRPr lang="fr-FR" sz="2400" dirty="0" smtClean="0">
              <a:solidFill>
                <a:schemeClr val="tx1"/>
              </a:solidFill>
            </a:endParaRPr>
          </a:p>
          <a:p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>
                <a:solidFill>
                  <a:schemeClr val="tx1"/>
                </a:solidFill>
              </a:rPr>
              <a:t>converge, et qui en plus sont partout définies, continues et infiniment dérivables. Cet ensemble est noté </a:t>
            </a:r>
            <a:r>
              <a:rPr lang="fr-FR" sz="2400" dirty="0" smtClean="0">
                <a:solidFill>
                  <a:schemeClr val="tx1"/>
                </a:solidFill>
              </a:rPr>
              <a:t>       . </a:t>
            </a:r>
            <a:r>
              <a:rPr lang="fr-FR" sz="2400" dirty="0">
                <a:solidFill>
                  <a:schemeClr val="tx1"/>
                </a:solidFill>
              </a:rPr>
              <a:t>C’est un espace vectoriel.</a:t>
            </a:r>
          </a:p>
          <a:p>
            <a:pPr algn="l"/>
            <a:r>
              <a:rPr lang="fr-FR" sz="2400" dirty="0">
                <a:solidFill>
                  <a:schemeClr val="tx1"/>
                </a:solidFill>
              </a:rPr>
              <a:t>On définit le produit scalaire dans </a:t>
            </a:r>
            <a:r>
              <a:rPr lang="fr-FR" sz="2400" dirty="0" smtClean="0">
                <a:solidFill>
                  <a:schemeClr val="tx1"/>
                </a:solidFill>
              </a:rPr>
              <a:t>de            </a:t>
            </a:r>
            <a:r>
              <a:rPr lang="fr-FR" sz="2400" dirty="0">
                <a:solidFill>
                  <a:schemeClr val="tx1"/>
                </a:solidFill>
              </a:rPr>
              <a:t>par </a:t>
            </a:r>
            <a:r>
              <a:rPr lang="fr-FR" sz="2400" dirty="0" smtClean="0">
                <a:solidFill>
                  <a:schemeClr val="tx1"/>
                </a:solidFill>
              </a:rPr>
              <a:t>       :</a:t>
            </a:r>
          </a:p>
          <a:p>
            <a:endParaRPr lang="fr-FR" sz="2400" dirty="0">
              <a:solidFill>
                <a:schemeClr val="tx1"/>
              </a:solidFill>
            </a:endParaRPr>
          </a:p>
          <a:p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i="1" dirty="0" smtClean="0">
                <a:solidFill>
                  <a:schemeClr val="tx1"/>
                </a:solidFill>
              </a:rPr>
              <a:t>C’est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>
                <a:solidFill>
                  <a:schemeClr val="tx1"/>
                </a:solidFill>
              </a:rPr>
              <a:t>un nombre complexe.</a:t>
            </a:r>
          </a:p>
          <a:p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4" name="Objet 3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1026" name="Équation" r:id="rId7" imgW="0" imgH="0" progId="Equation.3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500298" y="4714884"/>
          <a:ext cx="4143404" cy="723904"/>
        </p:xfrm>
        <a:graphic>
          <a:graphicData uri="http://schemas.openxmlformats.org/presentationml/2006/ole">
            <p:oleObj spid="_x0000_s1027" name="Équation" r:id="rId8" imgW="1498320" imgH="304560" progId="Equation.3">
              <p:embed/>
            </p:oleObj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p:oleObj spid="_x0000_s1028" name="Équation" r:id="rId9" imgW="914400" imgH="215640" progId="Equation.3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3214678" y="2000240"/>
          <a:ext cx="2428892" cy="928694"/>
        </p:xfrm>
        <a:graphic>
          <a:graphicData uri="http://schemas.openxmlformats.org/presentationml/2006/ole">
            <p:oleObj spid="_x0000_s1029" name="Équation" r:id="rId10" imgW="799920" imgH="482400" progId="Equation.3">
              <p:embed/>
            </p:oleObj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4857752" y="4073202"/>
          <a:ext cx="428628" cy="432413"/>
        </p:xfrm>
        <a:graphic>
          <a:graphicData uri="http://schemas.openxmlformats.org/presentationml/2006/ole">
            <p:oleObj spid="_x0000_s1031" name="Équation" r:id="rId11" imgW="152280" imgH="164880" progId="Equation.3">
              <p:embed/>
            </p:oleObj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5929322" y="4071942"/>
          <a:ext cx="284164" cy="368302"/>
        </p:xfrm>
        <a:graphic>
          <a:graphicData uri="http://schemas.openxmlformats.org/presentationml/2006/ole">
            <p:oleObj spid="_x0000_s1032" name="Équation" r:id="rId12" imgW="139680" imgH="164880" progId="Equation.3">
              <p:embed/>
            </p:oleObj>
          </a:graphicData>
        </a:graphic>
      </p:graphicFrame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4857752" y="3643314"/>
          <a:ext cx="368302" cy="361952"/>
        </p:xfrm>
        <a:graphic>
          <a:graphicData uri="http://schemas.openxmlformats.org/presentationml/2006/ole">
            <p:oleObj spid="_x0000_s1033" name="Équation" r:id="rId13" imgW="164880" imgH="152280" progId="Equation.3">
              <p:embed/>
            </p:oleObj>
          </a:graphicData>
        </a:graphic>
      </p:graphicFrame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>
          <a:xfrm>
            <a:off x="3143240" y="6286520"/>
            <a:ext cx="2895600" cy="365125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Mme RAHMOUNI _ Chapitre3_Cours1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6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14"/>
          <a:stretch>
            <a:fillRect/>
          </a:stretch>
        </p:blipFill>
        <p:spPr>
          <a:xfrm>
            <a:off x="8429652" y="357166"/>
            <a:ext cx="244475" cy="244475"/>
          </a:xfrm>
          <a:prstGeom prst="rect">
            <a:avLst/>
          </a:prstGeom>
        </p:spPr>
      </p:pic>
      <p:pic>
        <p:nvPicPr>
          <p:cNvPr id="19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14"/>
          <a:stretch>
            <a:fillRect/>
          </a:stretch>
        </p:blipFill>
        <p:spPr>
          <a:xfrm>
            <a:off x="8429652" y="714356"/>
            <a:ext cx="244475" cy="244475"/>
          </a:xfrm>
          <a:prstGeom prst="rect">
            <a:avLst/>
          </a:prstGeom>
        </p:spPr>
      </p:pic>
      <p:pic>
        <p:nvPicPr>
          <p:cNvPr id="23" name="Son enregistré">
            <a:hlinkClick r:id="" action="ppaction://media"/>
          </p:cNvPr>
          <p:cNvPicPr>
            <a:picLocks noRot="1" noChangeAspect="1"/>
          </p:cNvPicPr>
          <p:nvPr>
            <a:wavAudioFile r:embed="rId4" name="Son enregistré"/>
          </p:nvPr>
        </p:nvPicPr>
        <p:blipFill>
          <a:blip r:embed="rId14"/>
          <a:stretch>
            <a:fillRect/>
          </a:stretch>
        </p:blipFill>
        <p:spPr>
          <a:xfrm>
            <a:off x="8470929" y="1571612"/>
            <a:ext cx="244475" cy="244475"/>
          </a:xfrm>
          <a:prstGeom prst="rect">
            <a:avLst/>
          </a:prstGeom>
        </p:spPr>
      </p:pic>
      <p:pic>
        <p:nvPicPr>
          <p:cNvPr id="24" name="Son enregistré">
            <a:hlinkClick r:id="" action="ppaction://media"/>
          </p:cNvPr>
          <p:cNvPicPr>
            <a:picLocks noRot="1" noChangeAspect="1"/>
          </p:cNvPicPr>
          <p:nvPr>
            <a:wavAudioFile r:embed="rId5" name="Son enregistré"/>
          </p:nvPr>
        </p:nvPicPr>
        <p:blipFill>
          <a:blip r:embed="rId14"/>
          <a:stretch>
            <a:fillRect/>
          </a:stretch>
        </p:blipFill>
        <p:spPr>
          <a:xfrm>
            <a:off x="8429652" y="214311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1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7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16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10</a:t>
            </a:fld>
            <a:endParaRPr lang="fr-FR"/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571472" y="428604"/>
          <a:ext cx="3886220" cy="955680"/>
        </p:xfrm>
        <a:graphic>
          <a:graphicData uri="http://schemas.openxmlformats.org/presentationml/2006/ole">
            <p:oleObj spid="_x0000_s23556" name="Équation" r:id="rId6" imgW="2057400" imgH="482400" progId="Equation.3">
              <p:embed/>
            </p:oleObj>
          </a:graphicData>
        </a:graphic>
      </p:graphicFrame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511175" y="1428750"/>
          <a:ext cx="2692400" cy="857250"/>
        </p:xfrm>
        <a:graphic>
          <a:graphicData uri="http://schemas.openxmlformats.org/presentationml/2006/ole">
            <p:oleObj spid="_x0000_s23558" name="Équation" r:id="rId7" imgW="1460160" imgH="419040" progId="Equation.3">
              <p:embed/>
            </p:oleObj>
          </a:graphicData>
        </a:graphic>
      </p:graphicFrame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500034" y="2285992"/>
          <a:ext cx="2643206" cy="928694"/>
        </p:xfrm>
        <a:graphic>
          <a:graphicData uri="http://schemas.openxmlformats.org/presentationml/2006/ole">
            <p:oleObj spid="_x0000_s23559" name="Équation" r:id="rId8" imgW="1447560" imgH="482400" progId="Equation.3">
              <p:embed/>
            </p:oleObj>
          </a:graphicData>
        </a:graphic>
      </p:graphicFrame>
      <p:graphicFrame>
        <p:nvGraphicFramePr>
          <p:cNvPr id="23561" name="Object 9"/>
          <p:cNvGraphicFramePr>
            <a:graphicFrameLocks noChangeAspect="1"/>
          </p:cNvGraphicFramePr>
          <p:nvPr/>
        </p:nvGraphicFramePr>
        <p:xfrm>
          <a:off x="4143372" y="2500306"/>
          <a:ext cx="2428892" cy="714380"/>
        </p:xfrm>
        <a:graphic>
          <a:graphicData uri="http://schemas.openxmlformats.org/presentationml/2006/ole">
            <p:oleObj spid="_x0000_s23561" name="Équation" r:id="rId9" imgW="1117440" imgH="342720" progId="Equation.3">
              <p:embed/>
            </p:oleObj>
          </a:graphicData>
        </a:graphic>
      </p:graphicFrame>
      <p:sp>
        <p:nvSpPr>
          <p:cNvPr id="12" name="Double flèche horizontale 11"/>
          <p:cNvSpPr/>
          <p:nvPr/>
        </p:nvSpPr>
        <p:spPr>
          <a:xfrm>
            <a:off x="3286116" y="2714620"/>
            <a:ext cx="785818" cy="14287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3562" name="Object 10"/>
          <p:cNvGraphicFramePr>
            <a:graphicFrameLocks noChangeAspect="1"/>
          </p:cNvGraphicFramePr>
          <p:nvPr/>
        </p:nvGraphicFramePr>
        <p:xfrm>
          <a:off x="571472" y="3286124"/>
          <a:ext cx="1714512" cy="571504"/>
        </p:xfrm>
        <a:graphic>
          <a:graphicData uri="http://schemas.openxmlformats.org/presentationml/2006/ole">
            <p:oleObj spid="_x0000_s23562" name="Équation" r:id="rId10" imgW="952200" imgH="241200" progId="Equation.3">
              <p:embed/>
            </p:oleObj>
          </a:graphicData>
        </a:graphic>
      </p:graphicFrame>
      <p:sp>
        <p:nvSpPr>
          <p:cNvPr id="15" name="Double flèche horizontale 14"/>
          <p:cNvSpPr/>
          <p:nvPr/>
        </p:nvSpPr>
        <p:spPr>
          <a:xfrm>
            <a:off x="2928926" y="3500438"/>
            <a:ext cx="785818" cy="14287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3564" name="Object 12"/>
          <p:cNvGraphicFramePr>
            <a:graphicFrameLocks noChangeAspect="1"/>
          </p:cNvGraphicFramePr>
          <p:nvPr/>
        </p:nvGraphicFramePr>
        <p:xfrm>
          <a:off x="4395788" y="3300413"/>
          <a:ext cx="1423987" cy="541337"/>
        </p:xfrm>
        <a:graphic>
          <a:graphicData uri="http://schemas.openxmlformats.org/presentationml/2006/ole">
            <p:oleObj spid="_x0000_s23564" name="Équation" r:id="rId11" imgW="711000" imgH="228600" progId="Equation.3">
              <p:embed/>
            </p:oleObj>
          </a:graphicData>
        </a:graphic>
      </p:graphicFrame>
      <p:pic>
        <p:nvPicPr>
          <p:cNvPr id="14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12"/>
          <a:stretch>
            <a:fillRect/>
          </a:stretch>
        </p:blipFill>
        <p:spPr>
          <a:xfrm>
            <a:off x="8286776" y="928670"/>
            <a:ext cx="244475" cy="24447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28596" y="4214818"/>
            <a:ext cx="8358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 {         } forment une base qui n’appartient pas à      . On les appelle les ondes planes</a:t>
            </a:r>
            <a:endParaRPr lang="fr-FR" sz="2800" dirty="0"/>
          </a:p>
        </p:txBody>
      </p:sp>
      <p:graphicFrame>
        <p:nvGraphicFramePr>
          <p:cNvPr id="23565" name="Object 13"/>
          <p:cNvGraphicFramePr>
            <a:graphicFrameLocks noChangeAspect="1"/>
          </p:cNvGraphicFramePr>
          <p:nvPr/>
        </p:nvGraphicFramePr>
        <p:xfrm>
          <a:off x="785786" y="4214818"/>
          <a:ext cx="785818" cy="571504"/>
        </p:xfrm>
        <a:graphic>
          <a:graphicData uri="http://schemas.openxmlformats.org/presentationml/2006/ole">
            <p:oleObj spid="_x0000_s23565" name="Équation" r:id="rId13" imgW="380880" imgH="241200" progId="Equation.3">
              <p:embed/>
            </p:oleObj>
          </a:graphicData>
        </a:graphic>
      </p:graphicFrame>
      <p:graphicFrame>
        <p:nvGraphicFramePr>
          <p:cNvPr id="23566" name="Object 14"/>
          <p:cNvGraphicFramePr>
            <a:graphicFrameLocks noChangeAspect="1"/>
          </p:cNvGraphicFramePr>
          <p:nvPr/>
        </p:nvGraphicFramePr>
        <p:xfrm>
          <a:off x="7500958" y="4286256"/>
          <a:ext cx="500066" cy="428628"/>
        </p:xfrm>
        <a:graphic>
          <a:graphicData uri="http://schemas.openxmlformats.org/presentationml/2006/ole">
            <p:oleObj spid="_x0000_s23566" name="Équation" r:id="rId14" imgW="164880" imgH="152280" progId="Equation.3">
              <p:embed/>
            </p:oleObj>
          </a:graphicData>
        </a:graphic>
      </p:graphicFrame>
      <p:pic>
        <p:nvPicPr>
          <p:cNvPr id="18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12"/>
          <a:stretch>
            <a:fillRect/>
          </a:stretch>
        </p:blipFill>
        <p:spPr>
          <a:xfrm>
            <a:off x="8286776" y="1643050"/>
            <a:ext cx="244475" cy="244475"/>
          </a:xfrm>
          <a:prstGeom prst="rect">
            <a:avLst/>
          </a:prstGeom>
        </p:spPr>
      </p:pic>
      <p:pic>
        <p:nvPicPr>
          <p:cNvPr id="20" name="Son enregistré">
            <a:hlinkClick r:id="" action="ppaction://media"/>
          </p:cNvPr>
          <p:cNvPicPr>
            <a:picLocks noRot="1" noChangeAspect="1"/>
          </p:cNvPicPr>
          <p:nvPr>
            <a:wavAudioFile r:embed="rId4" name="Son enregistré"/>
          </p:nvPr>
        </p:nvPicPr>
        <p:blipFill>
          <a:blip r:embed="rId12"/>
          <a:stretch>
            <a:fillRect/>
          </a:stretch>
        </p:blipFill>
        <p:spPr>
          <a:xfrm>
            <a:off x="8256615" y="28572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4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142976" y="857232"/>
            <a:ext cx="2740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00B050"/>
                </a:solidFill>
              </a:rPr>
              <a:t>2-Fonctions Delta</a:t>
            </a:r>
            <a:endParaRPr lang="fr-FR" sz="2800" dirty="0">
              <a:solidFill>
                <a:srgbClr val="00B050"/>
              </a:solidFill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3416300" y="1500188"/>
          <a:ext cx="4668838" cy="642937"/>
        </p:xfrm>
        <a:graphic>
          <a:graphicData uri="http://schemas.openxmlformats.org/presentationml/2006/ole">
            <p:oleObj spid="_x0000_s25602" name="Équation" r:id="rId4" imgW="2527200" imgH="304560" progId="Equation.3">
              <p:embed/>
            </p:oleObj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071538" y="1571612"/>
            <a:ext cx="2074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Sachant que:</a:t>
            </a:r>
            <a:endParaRPr lang="fr-FR" sz="2800" dirty="0"/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2797175" y="2357438"/>
          <a:ext cx="1906588" cy="500062"/>
        </p:xfrm>
        <a:graphic>
          <a:graphicData uri="http://schemas.openxmlformats.org/presentationml/2006/ole">
            <p:oleObj spid="_x0000_s25603" name="Équation" r:id="rId5" imgW="1143000" imgH="241200" progId="Equation.3">
              <p:embed/>
            </p:oleObj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1214414" y="2285992"/>
            <a:ext cx="148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On pose:</a:t>
            </a:r>
            <a:endParaRPr lang="fr-FR" sz="2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357290" y="3143248"/>
            <a:ext cx="6975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est l’ensemble des fonctions delta centrées en </a:t>
            </a:r>
            <a:endParaRPr lang="fr-FR" sz="2800" dirty="0"/>
          </a:p>
        </p:txBody>
      </p:sp>
      <p:graphicFrame>
        <p:nvGraphicFramePr>
          <p:cNvPr id="25611" name="Object 11"/>
          <p:cNvGraphicFramePr>
            <a:graphicFrameLocks noChangeAspect="1"/>
          </p:cNvGraphicFramePr>
          <p:nvPr/>
        </p:nvGraphicFramePr>
        <p:xfrm>
          <a:off x="357158" y="3143248"/>
          <a:ext cx="928694" cy="571504"/>
        </p:xfrm>
        <a:graphic>
          <a:graphicData uri="http://schemas.openxmlformats.org/presentationml/2006/ole">
            <p:oleObj spid="_x0000_s25611" name="Équation" r:id="rId6" imgW="571320" imgH="241200" progId="Equation.3">
              <p:embed/>
            </p:oleObj>
          </a:graphicData>
        </a:graphic>
      </p:graphicFrame>
      <p:graphicFrame>
        <p:nvGraphicFramePr>
          <p:cNvPr id="25612" name="Object 12"/>
          <p:cNvGraphicFramePr>
            <a:graphicFrameLocks noChangeAspect="1"/>
          </p:cNvGraphicFramePr>
          <p:nvPr/>
        </p:nvGraphicFramePr>
        <p:xfrm>
          <a:off x="8143900" y="3143248"/>
          <a:ext cx="571504" cy="571504"/>
        </p:xfrm>
        <a:graphic>
          <a:graphicData uri="http://schemas.openxmlformats.org/presentationml/2006/ole">
            <p:oleObj spid="_x0000_s25612" name="Équation" r:id="rId7" imgW="177480" imgH="228600" progId="Equation.3">
              <p:embed/>
            </p:oleObj>
          </a:graphicData>
        </a:graphic>
      </p:graphicFrame>
      <p:graphicFrame>
        <p:nvGraphicFramePr>
          <p:cNvPr id="25613" name="Object 13"/>
          <p:cNvGraphicFramePr>
            <a:graphicFrameLocks noChangeAspect="1"/>
          </p:cNvGraphicFramePr>
          <p:nvPr/>
        </p:nvGraphicFramePr>
        <p:xfrm>
          <a:off x="2214546" y="4500570"/>
          <a:ext cx="4500594" cy="714380"/>
        </p:xfrm>
        <a:graphic>
          <a:graphicData uri="http://schemas.openxmlformats.org/presentationml/2006/ole">
            <p:oleObj spid="_x0000_s25613" name="Équation" r:id="rId8" imgW="2349360" imgH="304560" progId="Equation.3">
              <p:embed/>
            </p:oleObj>
          </a:graphicData>
        </a:graphic>
      </p:graphicFrame>
      <p:sp>
        <p:nvSpPr>
          <p:cNvPr id="21" name="ZoneTexte 20"/>
          <p:cNvSpPr txBox="1"/>
          <p:nvPr/>
        </p:nvSpPr>
        <p:spPr>
          <a:xfrm>
            <a:off x="0" y="3929066"/>
            <a:ext cx="8399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Cet ensemble forme une base sur laquelle se développe </a:t>
            </a:r>
            <a:endParaRPr lang="fr-FR" sz="2800" dirty="0"/>
          </a:p>
        </p:txBody>
      </p:sp>
      <p:graphicFrame>
        <p:nvGraphicFramePr>
          <p:cNvPr id="25614" name="Object 14"/>
          <p:cNvGraphicFramePr>
            <a:graphicFrameLocks noChangeAspect="1"/>
          </p:cNvGraphicFramePr>
          <p:nvPr/>
        </p:nvGraphicFramePr>
        <p:xfrm>
          <a:off x="8286776" y="4000504"/>
          <a:ext cx="857224" cy="428628"/>
        </p:xfrm>
        <a:graphic>
          <a:graphicData uri="http://schemas.openxmlformats.org/presentationml/2006/ole">
            <p:oleObj spid="_x0000_s25614" name="Équation" r:id="rId9" imgW="342720" imgH="203040" progId="Equation.3">
              <p:embed/>
            </p:oleObj>
          </a:graphicData>
        </a:graphic>
      </p:graphicFrame>
      <p:graphicFrame>
        <p:nvGraphicFramePr>
          <p:cNvPr id="25615" name="Object 15"/>
          <p:cNvGraphicFramePr>
            <a:graphicFrameLocks noChangeAspect="1"/>
          </p:cNvGraphicFramePr>
          <p:nvPr/>
        </p:nvGraphicFramePr>
        <p:xfrm>
          <a:off x="1379538" y="5357812"/>
          <a:ext cx="2478082" cy="714393"/>
        </p:xfrm>
        <a:graphic>
          <a:graphicData uri="http://schemas.openxmlformats.org/presentationml/2006/ole">
            <p:oleObj spid="_x0000_s25615" name="Équation" r:id="rId10" imgW="990360" imgH="241200" progId="Equation.3">
              <p:embed/>
            </p:oleObj>
          </a:graphicData>
        </a:graphic>
      </p:graphicFrame>
      <p:pic>
        <p:nvPicPr>
          <p:cNvPr id="17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11"/>
          <a:stretch>
            <a:fillRect/>
          </a:stretch>
        </p:blipFill>
        <p:spPr>
          <a:xfrm>
            <a:off x="8358214" y="50004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785786" y="1928802"/>
          <a:ext cx="2714644" cy="714380"/>
        </p:xfrm>
        <a:graphic>
          <a:graphicData uri="http://schemas.openxmlformats.org/presentationml/2006/ole">
            <p:oleObj spid="_x0000_s2052" name="Équation" r:id="rId7" imgW="965160" imgH="228600" progId="Equation.3">
              <p:embed/>
            </p:oleObj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357158" y="928670"/>
            <a:ext cx="407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On peut vérifier que: </a:t>
            </a:r>
            <a:endParaRPr lang="fr-FR" sz="2800" dirty="0"/>
          </a:p>
        </p:txBody>
      </p:sp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642910" y="3143248"/>
          <a:ext cx="7786742" cy="822330"/>
        </p:xfrm>
        <a:graphic>
          <a:graphicData uri="http://schemas.openxmlformats.org/presentationml/2006/ole">
            <p:oleObj spid="_x0000_s2055" name="Équation" r:id="rId8" imgW="2361960" imgH="215640" progId="Equation.3">
              <p:embed/>
            </p:oleObj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714348" y="4572008"/>
          <a:ext cx="7715304" cy="785818"/>
        </p:xfrm>
        <a:graphic>
          <a:graphicData uri="http://schemas.openxmlformats.org/presentationml/2006/ole">
            <p:oleObj spid="_x0000_s2057" name="Équation" r:id="rId9" imgW="2438280" imgH="241200" progId="Equation.3">
              <p:embed/>
            </p:oleObj>
          </a:graphicData>
        </a:graphic>
      </p:graphicFrame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pic>
        <p:nvPicPr>
          <p:cNvPr id="13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10"/>
          <a:stretch>
            <a:fillRect/>
          </a:stretch>
        </p:blipFill>
        <p:spPr>
          <a:xfrm>
            <a:off x="7786710" y="642918"/>
            <a:ext cx="244475" cy="244475"/>
          </a:xfrm>
          <a:prstGeom prst="rect">
            <a:avLst/>
          </a:prstGeom>
        </p:spPr>
      </p:pic>
      <p:pic>
        <p:nvPicPr>
          <p:cNvPr id="15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11"/>
          <a:stretch>
            <a:fillRect/>
          </a:stretch>
        </p:blipFill>
        <p:spPr>
          <a:xfrm>
            <a:off x="7786710" y="1142984"/>
            <a:ext cx="244475" cy="244475"/>
          </a:xfrm>
          <a:prstGeom prst="rect">
            <a:avLst/>
          </a:prstGeom>
        </p:spPr>
      </p:pic>
      <p:pic>
        <p:nvPicPr>
          <p:cNvPr id="16" name="Son enregistré">
            <a:hlinkClick r:id="" action="ppaction://media"/>
          </p:cNvPr>
          <p:cNvPicPr>
            <a:picLocks noRot="1" noChangeAspect="1"/>
          </p:cNvPicPr>
          <p:nvPr>
            <a:wavAudioFile r:embed="rId4" name="Son enregistré"/>
          </p:nvPr>
        </p:nvPicPr>
        <p:blipFill>
          <a:blip r:embed="rId11"/>
          <a:stretch>
            <a:fillRect/>
          </a:stretch>
        </p:blipFill>
        <p:spPr>
          <a:xfrm>
            <a:off x="7786710" y="1714488"/>
            <a:ext cx="244475" cy="244475"/>
          </a:xfrm>
          <a:prstGeom prst="rect">
            <a:avLst/>
          </a:prstGeom>
        </p:spPr>
      </p:pic>
      <p:pic>
        <p:nvPicPr>
          <p:cNvPr id="17" name="Son enregistré">
            <a:hlinkClick r:id="" action="ppaction://media"/>
          </p:cNvPr>
          <p:cNvPicPr>
            <a:picLocks noRot="1" noChangeAspect="1"/>
          </p:cNvPicPr>
          <p:nvPr>
            <a:wavAudioFile r:embed="rId5" name="Son enregistré"/>
          </p:nvPr>
        </p:nvPicPr>
        <p:blipFill>
          <a:blip r:embed="rId11"/>
          <a:stretch>
            <a:fillRect/>
          </a:stretch>
        </p:blipFill>
        <p:spPr>
          <a:xfrm>
            <a:off x="7786710" y="228599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2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6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1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000108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 { </a:t>
            </a:r>
            <a:r>
              <a:rPr lang="fr-FR" sz="3200" dirty="0" smtClean="0"/>
              <a:t>           } </a:t>
            </a:r>
            <a:endParaRPr lang="fr-FR" sz="3200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28596" y="1000108"/>
          <a:ext cx="1047756" cy="614366"/>
        </p:xfrm>
        <a:graphic>
          <a:graphicData uri="http://schemas.openxmlformats.org/presentationml/2006/ole">
            <p:oleObj spid="_x0000_s3075" name="Équation" r:id="rId8" imgW="380880" imgH="228600" progId="Equation.3">
              <p:embed/>
            </p:oleObj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357158" y="3786190"/>
          <a:ext cx="5962650" cy="1114425"/>
        </p:xfrm>
        <a:graphic>
          <a:graphicData uri="http://schemas.openxmlformats.org/presentationml/2006/ole">
            <p:oleObj spid="_x0000_s3077" name="Équation" r:id="rId9" imgW="1942920" imgH="342720" progId="Equation.3">
              <p:embed/>
            </p:oleObj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2319888" y="1000108"/>
            <a:ext cx="6824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Forme une base </a:t>
            </a:r>
            <a:r>
              <a:rPr lang="fr-FR" sz="2800" dirty="0" err="1" smtClean="0"/>
              <a:t>ssi</a:t>
            </a:r>
            <a:r>
              <a:rPr lang="fr-FR" sz="2800" dirty="0"/>
              <a:t> </a:t>
            </a:r>
            <a:r>
              <a:rPr lang="fr-FR" sz="2800" dirty="0" smtClean="0"/>
              <a:t>2 relations sont satisfaites</a:t>
            </a:r>
            <a:endParaRPr lang="fr-FR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1142976" y="357166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B050"/>
                </a:solidFill>
              </a:rPr>
              <a:t>Bases dans     : </a:t>
            </a:r>
            <a:endParaRPr lang="fr-FR" sz="2800" dirty="0">
              <a:solidFill>
                <a:srgbClr val="00B050"/>
              </a:solidFill>
            </a:endParaRPr>
          </a:p>
        </p:txBody>
      </p:sp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2786050" y="357166"/>
          <a:ext cx="511178" cy="433390"/>
        </p:xfrm>
        <a:graphic>
          <a:graphicData uri="http://schemas.openxmlformats.org/presentationml/2006/ole">
            <p:oleObj spid="_x0000_s3078" name="Équation" r:id="rId10" imgW="164880" imgH="152280" progId="Equation.3">
              <p:embed/>
            </p:oleObj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714348" y="1714488"/>
            <a:ext cx="5494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B0F0"/>
                </a:solidFill>
              </a:rPr>
              <a:t>1-La </a:t>
            </a:r>
            <a:r>
              <a:rPr lang="fr-FR" sz="2800" dirty="0">
                <a:solidFill>
                  <a:srgbClr val="00B0F0"/>
                </a:solidFill>
              </a:rPr>
              <a:t>relation </a:t>
            </a:r>
            <a:r>
              <a:rPr lang="fr-FR" sz="2800" dirty="0" smtClean="0">
                <a:solidFill>
                  <a:srgbClr val="00B0F0"/>
                </a:solidFill>
              </a:rPr>
              <a:t>d’orthonormalisation:</a:t>
            </a:r>
            <a:endParaRPr lang="fr-FR" sz="2800" dirty="0">
              <a:solidFill>
                <a:srgbClr val="00B0F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14348" y="3214686"/>
            <a:ext cx="4274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00B0F0"/>
                </a:solidFill>
              </a:rPr>
              <a:t>2-La </a:t>
            </a:r>
            <a:r>
              <a:rPr lang="fr-FR" sz="2800" dirty="0">
                <a:solidFill>
                  <a:srgbClr val="00B0F0"/>
                </a:solidFill>
              </a:rPr>
              <a:t>relation de fermeture : </a:t>
            </a:r>
          </a:p>
        </p:txBody>
      </p:sp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642910" y="2357430"/>
          <a:ext cx="5286412" cy="857256"/>
        </p:xfrm>
        <a:graphic>
          <a:graphicData uri="http://schemas.openxmlformats.org/presentationml/2006/ole">
            <p:oleObj spid="_x0000_s3079" name="Équation" r:id="rId11" imgW="2184120" imgH="304560" progId="Equation.3">
              <p:embed/>
            </p:oleObj>
          </a:graphicData>
        </a:graphic>
      </p:graphicFrame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1714480" y="1071546"/>
          <a:ext cx="642942" cy="428628"/>
        </p:xfrm>
        <a:graphic>
          <a:graphicData uri="http://schemas.openxmlformats.org/presentationml/2006/ole">
            <p:oleObj spid="_x0000_s3080" name="Équation" r:id="rId12" imgW="279360" imgH="152280" progId="Equation.3">
              <p:embed/>
            </p:oleObj>
          </a:graphicData>
        </a:graphic>
      </p:graphicFrame>
      <p:graphicFrame>
        <p:nvGraphicFramePr>
          <p:cNvPr id="3081" name="Object 9"/>
          <p:cNvGraphicFramePr>
            <a:graphicFrameLocks noChangeAspect="1"/>
          </p:cNvGraphicFramePr>
          <p:nvPr/>
        </p:nvGraphicFramePr>
        <p:xfrm>
          <a:off x="642910" y="4857760"/>
          <a:ext cx="642942" cy="714380"/>
        </p:xfrm>
        <a:graphic>
          <a:graphicData uri="http://schemas.openxmlformats.org/presentationml/2006/ole">
            <p:oleObj spid="_x0000_s3081" name="Équation" r:id="rId13" imgW="139680" imgH="228600" progId="Equation.3">
              <p:embed/>
            </p:oleObj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1214414" y="4929198"/>
            <a:ext cx="5395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Sont les composantes de              sur</a:t>
            </a:r>
            <a:endParaRPr lang="fr-FR" sz="2800" dirty="0"/>
          </a:p>
        </p:txBody>
      </p:sp>
      <p:graphicFrame>
        <p:nvGraphicFramePr>
          <p:cNvPr id="3082" name="Object 10"/>
          <p:cNvGraphicFramePr>
            <a:graphicFrameLocks noChangeAspect="1"/>
          </p:cNvGraphicFramePr>
          <p:nvPr/>
        </p:nvGraphicFramePr>
        <p:xfrm>
          <a:off x="5000628" y="4929198"/>
          <a:ext cx="928694" cy="571504"/>
        </p:xfrm>
        <a:graphic>
          <a:graphicData uri="http://schemas.openxmlformats.org/presentationml/2006/ole">
            <p:oleObj spid="_x0000_s3082" name="Équation" r:id="rId14" imgW="342720" imgH="203040" progId="Equation.3">
              <p:embed/>
            </p:oleObj>
          </a:graphicData>
        </a:graphic>
      </p:graphicFrame>
      <p:graphicFrame>
        <p:nvGraphicFramePr>
          <p:cNvPr id="3083" name="Object 11"/>
          <p:cNvGraphicFramePr>
            <a:graphicFrameLocks noChangeAspect="1"/>
          </p:cNvGraphicFramePr>
          <p:nvPr/>
        </p:nvGraphicFramePr>
        <p:xfrm>
          <a:off x="6572264" y="4929198"/>
          <a:ext cx="785818" cy="571504"/>
        </p:xfrm>
        <a:graphic>
          <a:graphicData uri="http://schemas.openxmlformats.org/presentationml/2006/ole">
            <p:oleObj spid="_x0000_s3083" name="Équation" r:id="rId15" imgW="380880" imgH="228600" progId="Equation.3">
              <p:embed/>
            </p:oleObj>
          </a:graphicData>
        </a:graphic>
      </p:graphicFrame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pic>
        <p:nvPicPr>
          <p:cNvPr id="27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16"/>
          <a:stretch>
            <a:fillRect/>
          </a:stretch>
        </p:blipFill>
        <p:spPr>
          <a:xfrm>
            <a:off x="8501090" y="1571612"/>
            <a:ext cx="244475" cy="244475"/>
          </a:xfrm>
          <a:prstGeom prst="rect">
            <a:avLst/>
          </a:prstGeom>
        </p:spPr>
      </p:pic>
      <p:pic>
        <p:nvPicPr>
          <p:cNvPr id="28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16"/>
          <a:stretch>
            <a:fillRect/>
          </a:stretch>
        </p:blipFill>
        <p:spPr>
          <a:xfrm>
            <a:off x="8501090" y="2000240"/>
            <a:ext cx="244475" cy="244475"/>
          </a:xfrm>
          <a:prstGeom prst="rect">
            <a:avLst/>
          </a:prstGeom>
        </p:spPr>
      </p:pic>
      <p:pic>
        <p:nvPicPr>
          <p:cNvPr id="30" name="Son enregistré">
            <a:hlinkClick r:id="" action="ppaction://media"/>
          </p:cNvPr>
          <p:cNvPicPr>
            <a:picLocks noRot="1" noChangeAspect="1"/>
          </p:cNvPicPr>
          <p:nvPr>
            <a:wavAudioFile r:embed="rId4" name="Son enregistré"/>
          </p:nvPr>
        </p:nvPicPr>
        <p:blipFill>
          <a:blip r:embed="rId17"/>
          <a:stretch>
            <a:fillRect/>
          </a:stretch>
        </p:blipFill>
        <p:spPr>
          <a:xfrm>
            <a:off x="8501090" y="2357430"/>
            <a:ext cx="244475" cy="244475"/>
          </a:xfrm>
          <a:prstGeom prst="rect">
            <a:avLst/>
          </a:prstGeom>
        </p:spPr>
      </p:pic>
      <p:pic>
        <p:nvPicPr>
          <p:cNvPr id="32" name="Son enregistré">
            <a:hlinkClick r:id="" action="ppaction://media"/>
          </p:cNvPr>
          <p:cNvPicPr>
            <a:picLocks noRot="1" noChangeAspect="1"/>
          </p:cNvPicPr>
          <p:nvPr>
            <a:wavAudioFile r:embed="rId5" name="Son enregistré"/>
          </p:nvPr>
        </p:nvPicPr>
        <p:blipFill>
          <a:blip r:embed="rId16"/>
          <a:stretch>
            <a:fillRect/>
          </a:stretch>
        </p:blipFill>
        <p:spPr>
          <a:xfrm>
            <a:off x="8501090" y="2714620"/>
            <a:ext cx="244475" cy="244475"/>
          </a:xfrm>
          <a:prstGeom prst="rect">
            <a:avLst/>
          </a:prstGeom>
        </p:spPr>
      </p:pic>
      <p:pic>
        <p:nvPicPr>
          <p:cNvPr id="33" name="Son enregistré">
            <a:hlinkClick r:id="" action="ppaction://media"/>
          </p:cNvPr>
          <p:cNvPicPr>
            <a:picLocks noRot="1" noChangeAspect="1"/>
          </p:cNvPicPr>
          <p:nvPr>
            <a:wavAudioFile r:embed="rId6" name="Son enregistré"/>
          </p:nvPr>
        </p:nvPicPr>
        <p:blipFill>
          <a:blip r:embed="rId16"/>
          <a:stretch>
            <a:fillRect/>
          </a:stretch>
        </p:blipFill>
        <p:spPr>
          <a:xfrm>
            <a:off x="8501090" y="314324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6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1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72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42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3429000" y="857250"/>
          <a:ext cx="1928813" cy="571500"/>
        </p:xfrm>
        <a:graphic>
          <a:graphicData uri="http://schemas.openxmlformats.org/presentationml/2006/ole">
            <p:oleObj spid="_x0000_s4099" name="Équation" r:id="rId6" imgW="723600" imgH="228600" progId="Equation.3">
              <p:embed/>
            </p:oleObj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785786" y="857232"/>
            <a:ext cx="2507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On montre que:</a:t>
            </a:r>
            <a:endParaRPr lang="fr-FR" sz="2800" dirty="0"/>
          </a:p>
        </p:txBody>
      </p:sp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285720" y="1714488"/>
          <a:ext cx="7929618" cy="820742"/>
        </p:xfrm>
        <a:graphic>
          <a:graphicData uri="http://schemas.openxmlformats.org/presentationml/2006/ole">
            <p:oleObj spid="_x0000_s4102" name="Équation" r:id="rId7" imgW="3200400" imgH="355320" progId="Equation.3">
              <p:embed/>
            </p:oleObj>
          </a:graphicData>
        </a:graphic>
      </p:graphicFrame>
      <p:graphicFrame>
        <p:nvGraphicFramePr>
          <p:cNvPr id="4104" name="Object 8"/>
          <p:cNvGraphicFramePr>
            <a:graphicFrameLocks noChangeAspect="1"/>
          </p:cNvGraphicFramePr>
          <p:nvPr/>
        </p:nvGraphicFramePr>
        <p:xfrm>
          <a:off x="214282" y="2500306"/>
          <a:ext cx="8143932" cy="785818"/>
        </p:xfrm>
        <a:graphic>
          <a:graphicData uri="http://schemas.openxmlformats.org/presentationml/2006/ole">
            <p:oleObj spid="_x0000_s4104" name="Équation" r:id="rId8" imgW="3454200" imgH="368280" progId="Equation.3">
              <p:embed/>
            </p:oleObj>
          </a:graphicData>
        </a:graphic>
      </p:graphicFrame>
      <p:graphicFrame>
        <p:nvGraphicFramePr>
          <p:cNvPr id="4106" name="Object 10"/>
          <p:cNvGraphicFramePr>
            <a:graphicFrameLocks noChangeAspect="1"/>
          </p:cNvGraphicFramePr>
          <p:nvPr/>
        </p:nvGraphicFramePr>
        <p:xfrm>
          <a:off x="642910" y="3429000"/>
          <a:ext cx="1714512" cy="500066"/>
        </p:xfrm>
        <a:graphic>
          <a:graphicData uri="http://schemas.openxmlformats.org/presentationml/2006/ole">
            <p:oleObj spid="_x0000_s4106" name="Équation" r:id="rId9" imgW="927000" imgH="241200" progId="Equation.3">
              <p:embed/>
            </p:oleObj>
          </a:graphicData>
        </a:graphic>
      </p:graphicFrame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graphicFrame>
        <p:nvGraphicFramePr>
          <p:cNvPr id="4107" name="Object 11"/>
          <p:cNvGraphicFramePr>
            <a:graphicFrameLocks noChangeAspect="1"/>
          </p:cNvGraphicFramePr>
          <p:nvPr/>
        </p:nvGraphicFramePr>
        <p:xfrm>
          <a:off x="1500166" y="4929198"/>
          <a:ext cx="4552950" cy="1143015"/>
        </p:xfrm>
        <a:graphic>
          <a:graphicData uri="http://schemas.openxmlformats.org/presentationml/2006/ole">
            <p:oleObj spid="_x0000_s4107" name="Équation" r:id="rId10" imgW="1993680" imgH="431640" progId="Equation.3">
              <p:embed/>
            </p:oleObj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1071538" y="4214818"/>
            <a:ext cx="497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00B050"/>
                </a:solidFill>
              </a:rPr>
              <a:t>Exemple:</a:t>
            </a:r>
            <a:r>
              <a:rPr lang="fr-FR" sz="2800" dirty="0" smtClean="0"/>
              <a:t>  Si i varie de 1 jusqu’à 3</a:t>
            </a:r>
            <a:endParaRPr lang="fr-FR" sz="2800" dirty="0"/>
          </a:p>
        </p:txBody>
      </p:sp>
      <p:cxnSp>
        <p:nvCxnSpPr>
          <p:cNvPr id="15" name="Connecteur droit avec flèche 14"/>
          <p:cNvCxnSpPr/>
          <p:nvPr/>
        </p:nvCxnSpPr>
        <p:spPr>
          <a:xfrm rot="5400000">
            <a:off x="5893603" y="3536157"/>
            <a:ext cx="1857388" cy="15001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èche vers le bas 13"/>
          <p:cNvSpPr/>
          <p:nvPr/>
        </p:nvSpPr>
        <p:spPr>
          <a:xfrm>
            <a:off x="1428728" y="3071810"/>
            <a:ext cx="45719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11"/>
          <a:stretch>
            <a:fillRect/>
          </a:stretch>
        </p:blipFill>
        <p:spPr>
          <a:xfrm>
            <a:off x="8572528" y="428604"/>
            <a:ext cx="244475" cy="244475"/>
          </a:xfrm>
          <a:prstGeom prst="rect">
            <a:avLst/>
          </a:prstGeom>
        </p:spPr>
      </p:pic>
      <p:pic>
        <p:nvPicPr>
          <p:cNvPr id="16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11"/>
          <a:stretch>
            <a:fillRect/>
          </a:stretch>
        </p:blipFill>
        <p:spPr>
          <a:xfrm>
            <a:off x="8542367" y="1071546"/>
            <a:ext cx="244475" cy="244475"/>
          </a:xfrm>
          <a:prstGeom prst="rect">
            <a:avLst/>
          </a:prstGeom>
        </p:spPr>
      </p:pic>
      <p:pic>
        <p:nvPicPr>
          <p:cNvPr id="18" name="Son enregistré">
            <a:hlinkClick r:id="" action="ppaction://media"/>
          </p:cNvPr>
          <p:cNvPicPr>
            <a:picLocks noRot="1" noChangeAspect="1"/>
          </p:cNvPicPr>
          <p:nvPr>
            <a:wavAudioFile r:embed="rId4" name="Son enregistré"/>
          </p:nvPr>
        </p:nvPicPr>
        <p:blipFill>
          <a:blip r:embed="rId11"/>
          <a:stretch>
            <a:fillRect/>
          </a:stretch>
        </p:blipFill>
        <p:spPr>
          <a:xfrm>
            <a:off x="8572528" y="157161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2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86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28596" y="0"/>
            <a:ext cx="6289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00B050"/>
                </a:solidFill>
              </a:rPr>
              <a:t>Produit scalaire de deux fonctions d’onde:</a:t>
            </a: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1000100" y="1428736"/>
          <a:ext cx="3643338" cy="571504"/>
        </p:xfrm>
        <a:graphic>
          <a:graphicData uri="http://schemas.openxmlformats.org/presentationml/2006/ole">
            <p:oleObj spid="_x0000_s18434" name="Équation" r:id="rId5" imgW="1460160" imgH="304560" progId="Equation.3">
              <p:embed/>
            </p:oleObj>
          </a:graphicData>
        </a:graphic>
      </p:graphicFrame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1000100" y="2000240"/>
          <a:ext cx="3786214" cy="714380"/>
        </p:xfrm>
        <a:graphic>
          <a:graphicData uri="http://schemas.openxmlformats.org/presentationml/2006/ole">
            <p:oleObj spid="_x0000_s18435" name="Équation" r:id="rId6" imgW="1803240" imgH="380880" progId="Equation.3">
              <p:embed/>
            </p:oleObj>
          </a:graphicData>
        </a:graphic>
      </p:graphicFrame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1071538" y="2714620"/>
          <a:ext cx="3643338" cy="785818"/>
        </p:xfrm>
        <a:graphic>
          <a:graphicData uri="http://schemas.openxmlformats.org/presentationml/2006/ole">
            <p:oleObj spid="_x0000_s18436" name="Équation" r:id="rId7" imgW="1904760" imgH="380880" progId="Equation.3">
              <p:embed/>
            </p:oleObj>
          </a:graphicData>
        </a:graphic>
      </p:graphicFrame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4786314" y="2714620"/>
          <a:ext cx="1643074" cy="785818"/>
        </p:xfrm>
        <a:graphic>
          <a:graphicData uri="http://schemas.openxmlformats.org/presentationml/2006/ole">
            <p:oleObj spid="_x0000_s18437" name="Équation" r:id="rId8" imgW="1015920" imgH="368280" progId="Equation.3">
              <p:embed/>
            </p:oleObj>
          </a:graphicData>
        </a:graphic>
      </p:graphicFrame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6500826" y="2643182"/>
          <a:ext cx="1357322" cy="857256"/>
        </p:xfrm>
        <a:graphic>
          <a:graphicData uri="http://schemas.openxmlformats.org/presentationml/2006/ole">
            <p:oleObj spid="_x0000_s18438" name="Équation" r:id="rId9" imgW="609480" imgH="355320" progId="Equation.3">
              <p:embed/>
            </p:oleObj>
          </a:graphicData>
        </a:graphic>
      </p:graphicFrame>
      <p:graphicFrame>
        <p:nvGraphicFramePr>
          <p:cNvPr id="18439" name="Object 7"/>
          <p:cNvGraphicFramePr>
            <a:graphicFrameLocks noChangeAspect="1"/>
          </p:cNvGraphicFramePr>
          <p:nvPr/>
        </p:nvGraphicFramePr>
        <p:xfrm>
          <a:off x="1071538" y="3929066"/>
          <a:ext cx="2357454" cy="928694"/>
        </p:xfrm>
        <a:graphic>
          <a:graphicData uri="http://schemas.openxmlformats.org/presentationml/2006/ole">
            <p:oleObj spid="_x0000_s18439" name="Équation" r:id="rId10" imgW="990360" imgH="355320" progId="Equation.3">
              <p:embed/>
            </p:oleObj>
          </a:graphicData>
        </a:graphic>
      </p:graphicFrame>
      <p:graphicFrame>
        <p:nvGraphicFramePr>
          <p:cNvPr id="18440" name="Object 8"/>
          <p:cNvGraphicFramePr>
            <a:graphicFrameLocks noChangeAspect="1"/>
          </p:cNvGraphicFramePr>
          <p:nvPr/>
        </p:nvGraphicFramePr>
        <p:xfrm>
          <a:off x="2214546" y="5500702"/>
          <a:ext cx="2143140" cy="785818"/>
        </p:xfrm>
        <a:graphic>
          <a:graphicData uri="http://schemas.openxmlformats.org/presentationml/2006/ole">
            <p:oleObj spid="_x0000_s18440" name="Équation" r:id="rId11" imgW="952200" imgH="368280" progId="Equation.3">
              <p:embed/>
            </p:oleObj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1000100" y="4857760"/>
            <a:ext cx="4137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00B050"/>
                </a:solidFill>
              </a:rPr>
              <a:t>En particulier: la norme de </a:t>
            </a:r>
            <a:endParaRPr lang="fr-FR" sz="2800" dirty="0">
              <a:solidFill>
                <a:srgbClr val="00B050"/>
              </a:solidFill>
            </a:endParaRPr>
          </a:p>
        </p:txBody>
      </p:sp>
      <p:graphicFrame>
        <p:nvGraphicFramePr>
          <p:cNvPr id="18441" name="Object 9"/>
          <p:cNvGraphicFramePr>
            <a:graphicFrameLocks noChangeAspect="1"/>
          </p:cNvGraphicFramePr>
          <p:nvPr/>
        </p:nvGraphicFramePr>
        <p:xfrm>
          <a:off x="441325" y="642938"/>
          <a:ext cx="2189163" cy="714375"/>
        </p:xfrm>
        <a:graphic>
          <a:graphicData uri="http://schemas.openxmlformats.org/presentationml/2006/ole">
            <p:oleObj spid="_x0000_s18441" name="Équation" r:id="rId12" imgW="1104840" imgH="342720" progId="Equation.3">
              <p:embed/>
            </p:oleObj>
          </a:graphicData>
        </a:graphic>
      </p:graphicFrame>
      <p:graphicFrame>
        <p:nvGraphicFramePr>
          <p:cNvPr id="18442" name="Object 10"/>
          <p:cNvGraphicFramePr>
            <a:graphicFrameLocks noChangeAspect="1"/>
          </p:cNvGraphicFramePr>
          <p:nvPr/>
        </p:nvGraphicFramePr>
        <p:xfrm>
          <a:off x="3714744" y="642918"/>
          <a:ext cx="2071702" cy="714380"/>
        </p:xfrm>
        <a:graphic>
          <a:graphicData uri="http://schemas.openxmlformats.org/presentationml/2006/ole">
            <p:oleObj spid="_x0000_s18442" name="Équation" r:id="rId13" imgW="1130040" imgH="342720" progId="Equation.3">
              <p:embed/>
            </p:oleObj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3000364" y="642918"/>
            <a:ext cx="480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et</a:t>
            </a:r>
            <a:endParaRPr lang="fr-FR" sz="2800" dirty="0"/>
          </a:p>
        </p:txBody>
      </p:sp>
      <p:graphicFrame>
        <p:nvGraphicFramePr>
          <p:cNvPr id="18443" name="Object 11"/>
          <p:cNvGraphicFramePr>
            <a:graphicFrameLocks noChangeAspect="1"/>
          </p:cNvGraphicFramePr>
          <p:nvPr/>
        </p:nvGraphicFramePr>
        <p:xfrm>
          <a:off x="4929190" y="4929198"/>
          <a:ext cx="785818" cy="428628"/>
        </p:xfrm>
        <a:graphic>
          <a:graphicData uri="http://schemas.openxmlformats.org/presentationml/2006/ole">
            <p:oleObj spid="_x0000_s18443" name="Équation" r:id="rId14" imgW="330120" imgH="203040" progId="Equation.3">
              <p:embed/>
            </p:oleObj>
          </a:graphicData>
        </a:graphic>
      </p:graphicFrame>
      <p:pic>
        <p:nvPicPr>
          <p:cNvPr id="19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15"/>
          <a:stretch>
            <a:fillRect/>
          </a:stretch>
        </p:blipFill>
        <p:spPr>
          <a:xfrm>
            <a:off x="8501090" y="428604"/>
            <a:ext cx="244475" cy="244475"/>
          </a:xfrm>
          <a:prstGeom prst="rect">
            <a:avLst/>
          </a:prstGeom>
        </p:spPr>
      </p:pic>
      <p:pic>
        <p:nvPicPr>
          <p:cNvPr id="20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15"/>
          <a:stretch>
            <a:fillRect/>
          </a:stretch>
        </p:blipFill>
        <p:spPr>
          <a:xfrm>
            <a:off x="8501090" y="92867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7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857488" y="428604"/>
            <a:ext cx="3190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>
                <a:solidFill>
                  <a:srgbClr val="00B050"/>
                </a:solidFill>
              </a:rPr>
              <a:t>Fonction de Dirac </a:t>
            </a:r>
            <a:endParaRPr lang="fr-FR" sz="3200" dirty="0">
              <a:solidFill>
                <a:srgbClr val="00B050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1500174"/>
            <a:ext cx="3609975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9462" name="Object 6"/>
          <p:cNvGraphicFramePr>
            <a:graphicFrameLocks noChangeAspect="1"/>
          </p:cNvGraphicFramePr>
          <p:nvPr/>
        </p:nvGraphicFramePr>
        <p:xfrm>
          <a:off x="4143372" y="1428736"/>
          <a:ext cx="714380" cy="428628"/>
        </p:xfrm>
        <a:graphic>
          <a:graphicData uri="http://schemas.openxmlformats.org/presentationml/2006/ole">
            <p:oleObj spid="_x0000_s19462" name="Équation" r:id="rId6" imgW="330120" imgH="203040" progId="Equation.3">
              <p:embed/>
            </p:oleObj>
          </a:graphicData>
        </a:graphic>
      </p:graphicFrame>
      <p:graphicFrame>
        <p:nvGraphicFramePr>
          <p:cNvPr id="19463" name="Object 7"/>
          <p:cNvGraphicFramePr>
            <a:graphicFrameLocks noChangeAspect="1"/>
          </p:cNvGraphicFramePr>
          <p:nvPr/>
        </p:nvGraphicFramePr>
        <p:xfrm>
          <a:off x="4286248" y="4857760"/>
          <a:ext cx="428628" cy="371938"/>
        </p:xfrm>
        <a:graphic>
          <a:graphicData uri="http://schemas.openxmlformats.org/presentationml/2006/ole">
            <p:oleObj spid="_x0000_s19463" name="Équation" r:id="rId7" imgW="126720" imgH="139680" progId="Equation.3">
              <p:embed/>
            </p:oleObj>
          </a:graphicData>
        </a:graphic>
      </p:graphicFrame>
      <p:graphicFrame>
        <p:nvGraphicFramePr>
          <p:cNvPr id="19464" name="Object 8"/>
          <p:cNvGraphicFramePr>
            <a:graphicFrameLocks noChangeAspect="1"/>
          </p:cNvGraphicFramePr>
          <p:nvPr/>
        </p:nvGraphicFramePr>
        <p:xfrm>
          <a:off x="6143636" y="1428736"/>
          <a:ext cx="1803408" cy="871542"/>
        </p:xfrm>
        <a:graphic>
          <a:graphicData uri="http://schemas.openxmlformats.org/presentationml/2006/ole">
            <p:oleObj spid="_x0000_s19464" name="Équation" r:id="rId8" imgW="1320480" imgH="457200" progId="Equation.3">
              <p:embed/>
            </p:oleObj>
          </a:graphicData>
        </a:graphic>
      </p:graphicFrame>
      <p:graphicFrame>
        <p:nvGraphicFramePr>
          <p:cNvPr id="19465" name="Object 9"/>
          <p:cNvGraphicFramePr>
            <a:graphicFrameLocks noChangeAspect="1"/>
          </p:cNvGraphicFramePr>
          <p:nvPr/>
        </p:nvGraphicFramePr>
        <p:xfrm>
          <a:off x="6500826" y="2857496"/>
          <a:ext cx="1643074" cy="1071570"/>
        </p:xfrm>
        <a:graphic>
          <a:graphicData uri="http://schemas.openxmlformats.org/presentationml/2006/ole">
            <p:oleObj spid="_x0000_s19465" name="Équation" r:id="rId9" imgW="812520" imgH="482400" progId="Equation.3">
              <p:embed/>
            </p:oleObj>
          </a:graphicData>
        </a:graphic>
      </p:graphicFrame>
      <p:pic>
        <p:nvPicPr>
          <p:cNvPr id="14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10"/>
          <a:stretch>
            <a:fillRect/>
          </a:stretch>
        </p:blipFill>
        <p:spPr>
          <a:xfrm>
            <a:off x="8358214" y="500042"/>
            <a:ext cx="244475" cy="244475"/>
          </a:xfrm>
          <a:prstGeom prst="rect">
            <a:avLst/>
          </a:prstGeom>
        </p:spPr>
      </p:pic>
      <p:pic>
        <p:nvPicPr>
          <p:cNvPr id="15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10"/>
          <a:stretch>
            <a:fillRect/>
          </a:stretch>
        </p:blipFill>
        <p:spPr>
          <a:xfrm>
            <a:off x="8358214" y="107154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2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000100" y="857232"/>
            <a:ext cx="4994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00B050"/>
                </a:solidFill>
              </a:rPr>
              <a:t>Propriété de la fonction de Dirac:</a:t>
            </a:r>
            <a:endParaRPr lang="fr-FR" sz="2800" dirty="0">
              <a:solidFill>
                <a:srgbClr val="00B05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1357298"/>
            <a:ext cx="3949264" cy="377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0" y="2000240"/>
          <a:ext cx="6215074" cy="928694"/>
        </p:xfrm>
        <a:graphic>
          <a:graphicData uri="http://schemas.openxmlformats.org/presentationml/2006/ole">
            <p:oleObj spid="_x0000_s20483" name="Équation" r:id="rId6" imgW="3340080" imgH="482400" progId="Equation.3">
              <p:embed/>
            </p:oleObj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142976" y="3643314"/>
            <a:ext cx="2894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Plus généralement</a:t>
            </a:r>
            <a:endParaRPr lang="fr-FR" sz="2800" dirty="0"/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1285852" y="4643446"/>
          <a:ext cx="3000396" cy="1143008"/>
        </p:xfrm>
        <a:graphic>
          <a:graphicData uri="http://schemas.openxmlformats.org/presentationml/2006/ole">
            <p:oleObj spid="_x0000_s20484" name="Équation" r:id="rId7" imgW="1549080" imgH="482400" progId="Equation.3">
              <p:embed/>
            </p:oleObj>
          </a:graphicData>
        </a:graphic>
      </p:graphicFrame>
      <p:pic>
        <p:nvPicPr>
          <p:cNvPr id="12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8"/>
          <a:stretch>
            <a:fillRect/>
          </a:stretch>
        </p:blipFill>
        <p:spPr>
          <a:xfrm>
            <a:off x="8143900" y="214290"/>
            <a:ext cx="244475" cy="244475"/>
          </a:xfrm>
          <a:prstGeom prst="rect">
            <a:avLst/>
          </a:prstGeom>
        </p:spPr>
      </p:pic>
      <p:pic>
        <p:nvPicPr>
          <p:cNvPr id="13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8"/>
          <a:stretch>
            <a:fillRect/>
          </a:stretch>
        </p:blipFill>
        <p:spPr>
          <a:xfrm>
            <a:off x="8143900" y="64291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5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928662" y="928670"/>
            <a:ext cx="3399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00B050"/>
                </a:solidFill>
              </a:rPr>
              <a:t> relation de fermeture</a:t>
            </a:r>
            <a:endParaRPr lang="fr-FR" sz="2800" dirty="0">
              <a:solidFill>
                <a:srgbClr val="00B050"/>
              </a:solidFill>
            </a:endParaRP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928662" y="1785926"/>
          <a:ext cx="5572164" cy="714380"/>
        </p:xfrm>
        <a:graphic>
          <a:graphicData uri="http://schemas.openxmlformats.org/presentationml/2006/ole">
            <p:oleObj spid="_x0000_s21506" name="Équation" r:id="rId4" imgW="3073320" imgH="342720" progId="Equation.3">
              <p:embed/>
            </p:oleObj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3143240" y="2571744"/>
          <a:ext cx="3571900" cy="857256"/>
        </p:xfrm>
        <a:graphic>
          <a:graphicData uri="http://schemas.openxmlformats.org/presentationml/2006/ole">
            <p:oleObj spid="_x0000_s21507" name="Équation" r:id="rId5" imgW="1752480" imgH="368280" progId="Equation.3">
              <p:embed/>
            </p:oleObj>
          </a:graphicData>
        </a:graphic>
      </p:graphicFrame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3214678" y="3571876"/>
          <a:ext cx="3636962" cy="785813"/>
        </p:xfrm>
        <a:graphic>
          <a:graphicData uri="http://schemas.openxmlformats.org/presentationml/2006/ole">
            <p:oleObj spid="_x0000_s21508" name="Équation" r:id="rId6" imgW="1765080" imgH="368280" progId="Equation.3">
              <p:embed/>
            </p:oleObj>
          </a:graphicData>
        </a:graphic>
      </p:graphicFrame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1081088" y="4714875"/>
          <a:ext cx="3052762" cy="714375"/>
        </p:xfrm>
        <a:graphic>
          <a:graphicData uri="http://schemas.openxmlformats.org/presentationml/2006/ole">
            <p:oleObj spid="_x0000_s21509" name="Équation" r:id="rId7" imgW="1688760" imgH="355320" progId="Equation.3">
              <p:embed/>
            </p:oleObj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1142976" y="4286256"/>
            <a:ext cx="1032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Donc:</a:t>
            </a:r>
            <a:endParaRPr lang="fr-FR" sz="2800" dirty="0"/>
          </a:p>
        </p:txBody>
      </p:sp>
      <p:sp>
        <p:nvSpPr>
          <p:cNvPr id="10" name="ZoneTexte 9"/>
          <p:cNvSpPr txBox="1"/>
          <p:nvPr/>
        </p:nvSpPr>
        <p:spPr>
          <a:xfrm>
            <a:off x="1214414" y="5643578"/>
            <a:ext cx="5544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On a obtenu la relation de fermeture</a:t>
            </a:r>
            <a:endParaRPr lang="fr-FR" sz="2800" dirty="0"/>
          </a:p>
        </p:txBody>
      </p:sp>
      <p:pic>
        <p:nvPicPr>
          <p:cNvPr id="12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8"/>
          <a:stretch>
            <a:fillRect/>
          </a:stretch>
        </p:blipFill>
        <p:spPr>
          <a:xfrm>
            <a:off x="8358214" y="100010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Mme RAHMOUNI _ Chapitre3_Cours1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6A80-19AE-4D76-9ACF-9CDB45561067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857356" y="0"/>
            <a:ext cx="551804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Bases qui n’appartiennent pas à      :</a:t>
            </a:r>
          </a:p>
          <a:p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571480"/>
            <a:ext cx="335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 1-Ondes planes :</a:t>
            </a: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6715140" y="0"/>
          <a:ext cx="357190" cy="484955"/>
        </p:xfrm>
        <a:graphic>
          <a:graphicData uri="http://schemas.openxmlformats.org/presentationml/2006/ole">
            <p:oleObj spid="_x0000_s22530" name="Équation" r:id="rId7" imgW="164880" imgH="152280" progId="Equation.3">
              <p:embed/>
            </p:oleObj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285720" y="1285860"/>
          <a:ext cx="4000528" cy="1000132"/>
        </p:xfrm>
        <a:graphic>
          <a:graphicData uri="http://schemas.openxmlformats.org/presentationml/2006/ole">
            <p:oleObj spid="_x0000_s22533" name="Équation" r:id="rId8" imgW="1930320" imgH="482400" progId="Equation.3">
              <p:embed/>
            </p:oleObj>
          </a:graphicData>
        </a:graphic>
      </p:graphicFrame>
      <p:graphicFrame>
        <p:nvGraphicFramePr>
          <p:cNvPr id="22534" name="Object 6"/>
          <p:cNvGraphicFramePr>
            <a:graphicFrameLocks noChangeAspect="1"/>
          </p:cNvGraphicFramePr>
          <p:nvPr/>
        </p:nvGraphicFramePr>
        <p:xfrm>
          <a:off x="571472" y="2786058"/>
          <a:ext cx="1285884" cy="428628"/>
        </p:xfrm>
        <a:graphic>
          <a:graphicData uri="http://schemas.openxmlformats.org/presentationml/2006/ole">
            <p:oleObj spid="_x0000_s22534" name="Équation" r:id="rId9" imgW="457200" imgH="203040" progId="Equation.3">
              <p:embed/>
            </p:oleObj>
          </a:graphicData>
        </a:graphic>
      </p:graphicFrame>
      <p:graphicFrame>
        <p:nvGraphicFramePr>
          <p:cNvPr id="22535" name="Object 7"/>
          <p:cNvGraphicFramePr>
            <a:graphicFrameLocks noChangeAspect="1"/>
          </p:cNvGraphicFramePr>
          <p:nvPr/>
        </p:nvGraphicFramePr>
        <p:xfrm>
          <a:off x="2786050" y="2571744"/>
          <a:ext cx="4187825" cy="928688"/>
        </p:xfrm>
        <a:graphic>
          <a:graphicData uri="http://schemas.openxmlformats.org/presentationml/2006/ole">
            <p:oleObj spid="_x0000_s22535" name="Équation" r:id="rId10" imgW="1993680" imgH="482400" progId="Equation.3">
              <p:embed/>
            </p:oleObj>
          </a:graphicData>
        </a:graphic>
      </p:graphicFrame>
      <p:sp>
        <p:nvSpPr>
          <p:cNvPr id="12" name="Flèche droite 11"/>
          <p:cNvSpPr/>
          <p:nvPr/>
        </p:nvSpPr>
        <p:spPr>
          <a:xfrm>
            <a:off x="1928794" y="3000372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2536" name="Object 8"/>
          <p:cNvGraphicFramePr>
            <a:graphicFrameLocks noChangeAspect="1"/>
          </p:cNvGraphicFramePr>
          <p:nvPr/>
        </p:nvGraphicFramePr>
        <p:xfrm>
          <a:off x="3571868" y="3786190"/>
          <a:ext cx="3857652" cy="857256"/>
        </p:xfrm>
        <a:graphic>
          <a:graphicData uri="http://schemas.openxmlformats.org/presentationml/2006/ole">
            <p:oleObj spid="_x0000_s22536" name="Équation" r:id="rId11" imgW="1714320" imgH="482400" progId="Equation.3">
              <p:embed/>
            </p:oleObj>
          </a:graphicData>
        </a:graphic>
      </p:graphicFrame>
      <p:graphicFrame>
        <p:nvGraphicFramePr>
          <p:cNvPr id="22537" name="Object 9"/>
          <p:cNvGraphicFramePr>
            <a:graphicFrameLocks noChangeAspect="1"/>
          </p:cNvGraphicFramePr>
          <p:nvPr/>
        </p:nvGraphicFramePr>
        <p:xfrm>
          <a:off x="3643306" y="5072074"/>
          <a:ext cx="3071834" cy="768352"/>
        </p:xfrm>
        <a:graphic>
          <a:graphicData uri="http://schemas.openxmlformats.org/presentationml/2006/ole">
            <p:oleObj spid="_x0000_s22537" name="Équation" r:id="rId12" imgW="1726920" imgH="482400" progId="Equation.3">
              <p:embed/>
            </p:oleObj>
          </a:graphicData>
        </a:graphic>
      </p:graphicFrame>
      <p:pic>
        <p:nvPicPr>
          <p:cNvPr id="21" name="Son enregistré">
            <a:hlinkClick r:id="" action="ppaction://media"/>
          </p:cNvPr>
          <p:cNvPicPr>
            <a:picLocks noRot="1" noChangeAspect="1"/>
          </p:cNvPicPr>
          <p:nvPr>
            <a:wavAudioFile r:embed="rId2" name="Son enregistré"/>
          </p:nvPr>
        </p:nvPicPr>
        <p:blipFill>
          <a:blip r:embed="rId13"/>
          <a:stretch>
            <a:fillRect/>
          </a:stretch>
        </p:blipFill>
        <p:spPr>
          <a:xfrm>
            <a:off x="8613805" y="357166"/>
            <a:ext cx="244475" cy="244475"/>
          </a:xfrm>
          <a:prstGeom prst="rect">
            <a:avLst/>
          </a:prstGeom>
        </p:spPr>
      </p:pic>
      <p:pic>
        <p:nvPicPr>
          <p:cNvPr id="23" name="Son enregistré">
            <a:hlinkClick r:id="" action="ppaction://media"/>
          </p:cNvPr>
          <p:cNvPicPr>
            <a:picLocks noRot="1" noChangeAspect="1"/>
          </p:cNvPicPr>
          <p:nvPr>
            <a:wavAudioFile r:embed="rId3" name="Son enregistré"/>
          </p:nvPr>
        </p:nvPicPr>
        <p:blipFill>
          <a:blip r:embed="rId13"/>
          <a:stretch>
            <a:fillRect/>
          </a:stretch>
        </p:blipFill>
        <p:spPr>
          <a:xfrm>
            <a:off x="8643966" y="1428736"/>
            <a:ext cx="244475" cy="244475"/>
          </a:xfrm>
          <a:prstGeom prst="rect">
            <a:avLst/>
          </a:prstGeom>
        </p:spPr>
      </p:pic>
      <p:pic>
        <p:nvPicPr>
          <p:cNvPr id="24" name="Son enregistré">
            <a:hlinkClick r:id="" action="ppaction://media"/>
          </p:cNvPr>
          <p:cNvPicPr>
            <a:picLocks noRot="1" noChangeAspect="1"/>
          </p:cNvPicPr>
          <p:nvPr>
            <a:wavAudioFile r:embed="rId4" name="Son enregistré"/>
          </p:nvPr>
        </p:nvPicPr>
        <p:blipFill>
          <a:blip r:embed="rId13"/>
          <a:stretch>
            <a:fillRect/>
          </a:stretch>
        </p:blipFill>
        <p:spPr>
          <a:xfrm>
            <a:off x="8643966" y="92867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0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16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190</Words>
  <Application>Microsoft Office PowerPoint</Application>
  <PresentationFormat>Affichage à l'écran (4:3)</PresentationFormat>
  <Paragraphs>60</Paragraphs>
  <Slides>11</Slides>
  <Notes>1</Notes>
  <HiddenSlides>0</HiddenSlides>
  <MMClips>30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3" baseType="lpstr">
      <vt:lpstr>Thème Office</vt:lpstr>
      <vt:lpstr>Équation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hp</dc:creator>
  <cp:lastModifiedBy>hp</cp:lastModifiedBy>
  <cp:revision>113</cp:revision>
  <dcterms:created xsi:type="dcterms:W3CDTF">2020-04-20T05:53:25Z</dcterms:created>
  <dcterms:modified xsi:type="dcterms:W3CDTF">2020-04-28T12:03:23Z</dcterms:modified>
</cp:coreProperties>
</file>