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8" r:id="rId2"/>
    <p:sldId id="258" r:id="rId3"/>
    <p:sldId id="277" r:id="rId4"/>
    <p:sldId id="289" r:id="rId5"/>
    <p:sldId id="262" r:id="rId6"/>
    <p:sldId id="263" r:id="rId7"/>
    <p:sldId id="264" r:id="rId8"/>
    <p:sldId id="265" r:id="rId9"/>
    <p:sldId id="266" r:id="rId10"/>
    <p:sldId id="306" r:id="rId11"/>
    <p:sldId id="307" r:id="rId12"/>
    <p:sldId id="259" r:id="rId13"/>
    <p:sldId id="260" r:id="rId14"/>
    <p:sldId id="284" r:id="rId15"/>
    <p:sldId id="285" r:id="rId16"/>
    <p:sldId id="286" r:id="rId17"/>
    <p:sldId id="287" r:id="rId18"/>
    <p:sldId id="261" r:id="rId19"/>
    <p:sldId id="268" r:id="rId20"/>
    <p:sldId id="269" r:id="rId21"/>
    <p:sldId id="270" r:id="rId22"/>
    <p:sldId id="271" r:id="rId23"/>
    <p:sldId id="272" r:id="rId24"/>
    <p:sldId id="273" r:id="rId25"/>
    <p:sldId id="274" r:id="rId26"/>
    <p:sldId id="275" r:id="rId27"/>
    <p:sldId id="283" r:id="rId28"/>
    <p:sldId id="276" r:id="rId29"/>
    <p:sldId id="279" r:id="rId30"/>
    <p:sldId id="278" r:id="rId31"/>
    <p:sldId id="280" r:id="rId32"/>
    <p:sldId id="281" r:id="rId33"/>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C16"/>
    <a:srgbClr val="FFCC99"/>
    <a:srgbClr val="262105"/>
    <a:srgbClr val="8FD2A1"/>
    <a:srgbClr val="A8815D"/>
    <a:srgbClr val="E9DBCF"/>
    <a:srgbClr val="4C3117"/>
    <a:srgbClr val="737277"/>
    <a:srgbClr val="897A68"/>
    <a:srgbClr val="121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2818" autoAdjust="0"/>
  </p:normalViewPr>
  <p:slideViewPr>
    <p:cSldViewPr snapToGrid="0">
      <p:cViewPr varScale="1">
        <p:scale>
          <a:sx n="42" d="100"/>
          <a:sy n="42" d="100"/>
        </p:scale>
        <p:origin x="1365"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1450 1,'-20'-1,"2"2,-31 5,40-5,1 2,0-1,0 1,0 0,1 2,-1-2,2 1,-10 7,-80 66,3 3,-141 159,70-21,51-60,29-41,52-69,-3-2,-55 59,22-40,14-14,-94 114,94-92,34-45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71"/>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2088 0,'-3'1,"0"-1,-1 1,1 0,0-1,0 1,0 0,0 1,1-1,-2 1,2 0,-1-1,1 1,-4 2,-32 33,25-22,-6 6,0 1,2 0,-27 47,-33 82,54-105,-43 86,-63 133,-40 84,-45 105,198-413,-1-1,-3-1,-1 0,-53 69,-228 229,213-243,-103 108,-60 61,215-223,3 2,1 2,-33 60,32-50,5-9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72"/>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71 1,'0'4744,"-1"-4703,-15 76,-1 15,14-97,-12 48,8-48,-3 42,9-49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73"/>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5197,'0'-2670,"18"2419,-1 20,4-36,-10 147,-7-182,-6 178,5 95,-1 0,3 1,1 0,14-44,-10 38,-2-2,6-39,-9-256,-7 191,2 124,-1 0,0 0,-1 0,0 0,-1 1,-2-1,1 1,-13-30,3 13,3 0,-10-37,2 4,12 23,9 25,-1 17,-1 0,0 0,1-1,-1 1,0 0,0 0,1 0,-1 0,0 0,1-1,-1 1,0 0,0 0,0 0,0 0,1 0,-1 0,0 0,1 0,-1 0,0 0,1 0,-1 1,0-1,1 0,-1 0,0 0,1 0,-1 0,0 1,0-1,0 0,0 0,0 0,0 1,1-1,-1 0,0 0,0 0,0 0,1 0,-1 1,0-1,0 0,0 1,6 8,0 1,-1-1,0 1,-1-1,0 1,0 1,-1-1,3 21,0-2,20 86,-5 0,10 204,-27 243,-7-287,3 3257,0-3500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74"/>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75 0,'-2'1,"-1"-1,1 1,-1 0,2-1,-2 1,1 0,0 0,0 1,0-2,-1 2,2 0,-1-1,0 0,1 1,-1 0,0-1,1 2,-1-1,1-1,-1 2,2-2,-1 2,-1-1,1 0,0 5,-4 6,1 1,1-1,-2 16,0 12,1 1,2-1,2 0,1 0,2 1,3-2,9 42,-10-68,0 1,1-2,1 1,-1 0,19 23,-4-8,34 35,19 5,3-2,126 81,-124-91,137 88,-46-31,106 89,-228-170,-1 2,-2 2,-1 1,-2 3,-2 1,49 68,-76-92,91 133,100 194,-193-323,22 47,4 0,58 79,-18-45,-53-76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0,'3'0,"17"0,1 1,31 5,-45-5,-1 0,1 1,-2 0,1 1,0 0,0-1,0 1,-1 1,1-1,-1 1,0 1,6 6,4 5,-1 3,0-1,-1 2,-2 0,13 27,38 113,-49-122,1 9,-2 1,-3 0,7 78,-3-16,34 214,-42-296,2 1,14 38,-4-16,5 11,4-2,2 0,70 109,13-11,-50-76,-56-74,67 91,79 151,30 115,-159-326,-3-9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1004 0,'-1'9,"0"0,-1 0,1-1,-1 2,-1-2,0 0,0 1,-1-1,-4 8,-9 13,-21 28,20-31,-441 589,377-512,-30 31,-104 72,183-176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7,'0'0,"-1"0,1-1,0 1,0 0,0 0,0-1,0 1,1 0,-1 0,0-1,0 1,0 0,0 0,0 0,0 0,0 0,0 0,1-1,-1 1,0 0,0 0,0 0,0-1,1 1,-1 0,0 0,0 0,0 0,0 0,0-1,0 1,0 0,1 0,-1 0,0 0,0 0,1 0,-1 0,0 0,0 0,1 0,-1 0,0 0,0 0,1 0,14 7,12 14,281 279,-206-196,-66-63,-1 2,49 79,4 7,-54-90,2-1,1-2,1-1,83 56,-109-83,0 0,0-1,0-1,1-1,0 1,0-1,16 3,1-3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6"/>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1249 23,'0'-2,"0"1,0 1,-1-1,1 0,0 0,-1-1,1 1,-1 1,1-1,-1 0,1 0,0 0,-1 0,1 1,-1-1,0 0,0 1,0-1,1 0,-1 0,0 1,0 0,0 0,0-1,1 1,-1-1,0 1,0-1,-1 1,2 0,-1 0,0 0,0 0,-1 0,1 0,1 0,-1 0,0 0,-1 0,1 1,1-1,-2 1,-4 0,1-1,-1 2,1 0,0-1,-1 2,-5 3,-1 2,0 1,0 1,2-1,0 2,-16 20,-42 68,10-14,-28 11,2-4,77-81,2-1,0 1,0 0,0 0,1 0,1 0,-1 1,0 13,-13 41,-5-4,5-14,-34 72,44-106,-1-1,0 0,-1-1,0 1,-1-1,-1-1,1 0,-2-1,-20 15,4-9,0-2,-2-1,1-1,-1-2,-43 9,40-11,1 1,0 2,0 1,-42 23,67-30,0 0,2 0,-1 0,0 0,0 0,1 1,0 0,0 0,1 1,-5 7,0 3,1 2,-10 32,9-22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7"/>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0,'0'1,"0"0,0 0,0-1,0 1,1 0,-1 0,0 0,1 0,-1-1,0 0,1 1,-1 0,0 0,0 0,1-1,0 1,-1-1,1 0,0 1,-1 0,1-1,-1 1,1-1,0 1,1 0,25 25,127 97,-83-68,128 124,-198-178,218 259,-187-220,1-1,50 42,-50-51,-2 1,-1 1,39 57,-68-88,13 23,1-2,1-1,0 1,2-2,19 18,-6-14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8"/>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1749 1,'-1'17,"-1"0,0 0,-1-1,0 1,-1-1,-12 28,1-11,0-2,-24 36,24-45,0-2,-2 0,0-1,-24 22,-82 58,-11 9,112-84,1 0,1 1,-26 43,27-38,-2 0,-40 43,-171 144,200-192,0-2,-64 35,-77 25,-30 15,151-71,-58 20,-8 4,90-37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69"/>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1 1,'6'135,"-4"-117,2 1,0-1,2 0,-1 0,11 21,43 74,77 111,14 24,-50-51,97 162,-148-275,52 122,-41-80,49 125,-98-223,-1 1,10 41,0-1,1-4,1-2,4 0,3-2,59 97,21-5,-74-81,-26-53,18 34,-4-21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15T21:40:00.170"/>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37 0,'1'7,"0"-1,0 0,1 0,0 0,0 1,1-1,-1 0,2-1,-1 1,0-1,1 1,0-1,0 0,0-1,8 6,9 10,46 32,-1-3,83 53,-130-91,0 0,1-2,1 0,-1-2,44 11,61 11,-124-29,-1 0,1 0,-1 0,1 0,0 0,0 0,0 1,-1-1,1 0,0 0,-1 0,1 1,0-1,0 1,-1-1,1 1,-1 0,0-1,1 1,0 0,-1-1,1 0,-1 1,1 0,-1 0,0-1,1 1,-1 0,0 1,0-1,0 1,-1-2,1 2,-1-1,0 1,1-1,-1 0,0 0,1 0,-1 1,0-2,0 1,0 0,-1 0,1 1,-47 30,12-16,-1-2,0-1,0-2,-68 10,78-15,4 0,0 2,0 0,-38 22,33-17,27-12,0-1,0 1,-1-1,1 1,1 0,-2-1,1 0,0 1,0 0,0 0,1 0,-1 1,0-2,0 1,0 0,0 0,1 1,-1 0,1-1,0 0,0 0,0-1,0 1,0 0,0 0,0 0,1 0,-1 0,0-1,0 1,0-1,1 1,-1 0,1 0,-1 0,1-1,0 0,-1 1,1-1,0 2,6 2,-1 0,1 1,-1-2,14 5,-20-8,83 31,2-4,0-4,165 22,-245-44,0 0,1-1,-1 1,-1 1,2 0,-1-1,0 1,6 4,-10-5,0 0,-1-1,1 0,0 0,-1 1,0 0,0-1,1 1,-1 0,1 0,-1-1,0 1,1-1,-1 1,0 0,0 0,0-1,1 1,-1 0,0-1,0 1,0 0,0 0,-1 1,0 0,0 1,0-2,0 2,0-1,-1 0,1 1,0-2,-1 1,0 0,1 0,-3 2,-12 8,1 0,-2-1,-25 13,-22 14,-79 67,-160 102,150-122,128-69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0C3DE-D11E-42C6-A64C-D55BB2FBBE6B}" type="datetimeFigureOut">
              <a:rPr lang="fr-DZ" smtClean="0"/>
              <a:t>14/11/2023</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6FD2A-81E8-4B99-80C8-C0F47D7768A8}" type="slidenum">
              <a:rPr lang="fr-DZ" smtClean="0"/>
              <a:t>‹N°›</a:t>
            </a:fld>
            <a:endParaRPr lang="fr-DZ"/>
          </a:p>
        </p:txBody>
      </p:sp>
    </p:spTree>
    <p:extLst>
      <p:ext uri="{BB962C8B-B14F-4D97-AF65-F5344CB8AC3E}">
        <p14:creationId xmlns:p14="http://schemas.microsoft.com/office/powerpoint/2010/main" val="328033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D81A603-8888-D545-9922-E391B2F73EC5}" type="slidenum">
              <a:rPr lang="fr-FR" smtClean="0"/>
              <a:t>10</a:t>
            </a:fld>
            <a:endParaRPr lang="fr-FR"/>
          </a:p>
        </p:txBody>
      </p:sp>
    </p:spTree>
    <p:extLst>
      <p:ext uri="{BB962C8B-B14F-4D97-AF65-F5344CB8AC3E}">
        <p14:creationId xmlns:p14="http://schemas.microsoft.com/office/powerpoint/2010/main" val="364796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39127-897F-B571-F86C-4A22EFEE270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F7D69E76-F0D8-C3E1-3DD2-3517371E07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5C5D21BA-E9D9-2D85-62F7-701AD76928B0}"/>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EFB9C27C-D37C-D5CF-C49C-6C69F72FACE2}"/>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647A45F7-F77A-0246-D59B-3AAB9DE81B96}"/>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391297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EEE7B-823D-99CF-544C-D2D9FBAB9343}"/>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6639915D-7593-26F3-4A9C-73C552EBAF1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25F5F7A-E1C2-F8A2-211C-513ADB80F540}"/>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34FBB16D-F2E3-221D-E388-D5B91D899388}"/>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A804EA0-14C1-1675-92FF-C46FA13EDF93}"/>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381460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F75D58-34A9-7F3B-EBD3-A17D892BD3D6}"/>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F251DFE5-DC6B-C490-1BCA-FDC55BCB2E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F51D83E-1077-A10D-9B9B-83762F8AE52F}"/>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E3EBE3CF-7088-1C87-FFC5-B5A923698F9C}"/>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9A246D09-DADA-63AE-7AD4-5BD41BF44742}"/>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142960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F344E-E35F-58B8-06C7-26E9685AB99C}"/>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1C5AF14-D79E-472C-DAD8-F2060A910F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9CDFD74-ED98-350D-5952-A0AC8F1634E1}"/>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4548CE58-FAB4-61BC-B3C9-A99BDAD5A29D}"/>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F0188212-D6E4-234B-4A5A-EAF162441BD2}"/>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24926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0FFA9-381E-E5A2-9E6A-FAEE091FBE9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00BEABA7-F37A-1059-DC17-8F95D970C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F80FA5-DF93-8CCD-3093-210B0D547458}"/>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B56EC738-4C37-18C1-720D-B73FAF0ABD00}"/>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0436007A-E114-CA62-A5E5-B9C065C9D6DE}"/>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401521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011F1F-791D-E151-6B23-6081706523E8}"/>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EED22B39-EA55-5CA3-74D9-91C98DB27A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A8AFBE76-7A36-17DF-BC88-FA286F39C4B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6C65C772-E24F-5FFB-AACA-86197BC38C23}"/>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6" name="Espace réservé du pied de page 5">
            <a:extLst>
              <a:ext uri="{FF2B5EF4-FFF2-40B4-BE49-F238E27FC236}">
                <a16:creationId xmlns:a16="http://schemas.microsoft.com/office/drawing/2014/main" id="{56CD63CF-73DF-A7BE-82DE-1DFD8AB5A0D5}"/>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74EBDFB-09C3-A519-7084-FBF4D9F76F67}"/>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195924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2366A-B4C6-B907-0462-FE129C6CC7A9}"/>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6F267B62-D0C8-205D-B1B4-D09A1AEDF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BAFED92-6297-4D4D-5399-B1873315EB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9141573C-91EB-8C0A-9AC3-02CBDC1BD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6B313F-334C-87DB-9CCF-89F5F824C9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51FE43EC-8527-67DF-0FE3-B6518BA42BAE}"/>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8" name="Espace réservé du pied de page 7">
            <a:extLst>
              <a:ext uri="{FF2B5EF4-FFF2-40B4-BE49-F238E27FC236}">
                <a16:creationId xmlns:a16="http://schemas.microsoft.com/office/drawing/2014/main" id="{1E96A288-EBA7-8D37-7D3F-558F9540CDAD}"/>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A291CE3D-60FB-7FE7-5E22-F91BAF0BC059}"/>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190714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2E0BC-F3D6-14F9-BDA8-F03A44D7AB2B}"/>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30B9FBF9-67BA-1D2C-5E80-29D1829ABA93}"/>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4" name="Espace réservé du pied de page 3">
            <a:extLst>
              <a:ext uri="{FF2B5EF4-FFF2-40B4-BE49-F238E27FC236}">
                <a16:creationId xmlns:a16="http://schemas.microsoft.com/office/drawing/2014/main" id="{F99832F1-32B5-F8C4-7B53-7046DA4CED68}"/>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7479BF9A-138F-E7B9-0AB5-DB6050A12D9B}"/>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320194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98D6D3-6860-A48B-6EE7-189C88B26BD5}"/>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3" name="Espace réservé du pied de page 2">
            <a:extLst>
              <a:ext uri="{FF2B5EF4-FFF2-40B4-BE49-F238E27FC236}">
                <a16:creationId xmlns:a16="http://schemas.microsoft.com/office/drawing/2014/main" id="{D73F1F84-0BEE-110E-2096-E9DB60EEBA83}"/>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A1EE75DD-05B6-2BDD-C36B-4F02E45CF049}"/>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138691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859B4-0E55-AAEA-8827-B61AC38090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81A9F9F7-C7A2-FD1F-87B5-5F840C308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AABC2520-2F95-ED07-C0B2-5D5545702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2FBE61-1195-BF3A-94A4-06CD25980403}"/>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6" name="Espace réservé du pied de page 5">
            <a:extLst>
              <a:ext uri="{FF2B5EF4-FFF2-40B4-BE49-F238E27FC236}">
                <a16:creationId xmlns:a16="http://schemas.microsoft.com/office/drawing/2014/main" id="{158CB0A5-AC5D-0900-B786-F4F3AD2F8A0E}"/>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5D247B60-93DD-4737-EAF4-B901AAB20B80}"/>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406287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30038-336C-9BD0-D3EE-BA60C4FF4E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8C969821-20A2-358F-F268-11750F7D05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37330BF9-3BD3-3246-962F-4AE8E8850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451816-6FD1-65CB-3D04-5F64F7F636CE}"/>
              </a:ext>
            </a:extLst>
          </p:cNvPr>
          <p:cNvSpPr>
            <a:spLocks noGrp="1"/>
          </p:cNvSpPr>
          <p:nvPr>
            <p:ph type="dt" sz="half" idx="10"/>
          </p:nvPr>
        </p:nvSpPr>
        <p:spPr/>
        <p:txBody>
          <a:bodyPr/>
          <a:lstStyle/>
          <a:p>
            <a:fld id="{E858DC2B-7EE4-4A1B-82C3-1C42291CD410}" type="datetimeFigureOut">
              <a:rPr lang="fr-DZ" smtClean="0"/>
              <a:t>14/11/2023</a:t>
            </a:fld>
            <a:endParaRPr lang="fr-DZ"/>
          </a:p>
        </p:txBody>
      </p:sp>
      <p:sp>
        <p:nvSpPr>
          <p:cNvPr id="6" name="Espace réservé du pied de page 5">
            <a:extLst>
              <a:ext uri="{FF2B5EF4-FFF2-40B4-BE49-F238E27FC236}">
                <a16:creationId xmlns:a16="http://schemas.microsoft.com/office/drawing/2014/main" id="{A4611F10-7C56-99DC-495E-004E51C97FA0}"/>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85B69957-0614-D18B-CBA7-5D2DC28030FE}"/>
              </a:ext>
            </a:extLst>
          </p:cNvPr>
          <p:cNvSpPr>
            <a:spLocks noGrp="1"/>
          </p:cNvSpPr>
          <p:nvPr>
            <p:ph type="sldNum" sz="quarter" idx="12"/>
          </p:nvPr>
        </p:nvSpPr>
        <p:spPr/>
        <p:txBody>
          <a:bodyPr/>
          <a:lstStyle/>
          <a:p>
            <a:fld id="{6A998E9A-8A6F-43BF-ACA7-6F4A8C28BA88}" type="slidenum">
              <a:rPr lang="fr-DZ" smtClean="0"/>
              <a:t>‹N°›</a:t>
            </a:fld>
            <a:endParaRPr lang="fr-DZ"/>
          </a:p>
        </p:txBody>
      </p:sp>
    </p:spTree>
    <p:extLst>
      <p:ext uri="{BB962C8B-B14F-4D97-AF65-F5344CB8AC3E}">
        <p14:creationId xmlns:p14="http://schemas.microsoft.com/office/powerpoint/2010/main" val="202339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6409AF-586F-7777-5D91-07177F867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434B05FC-3C75-7C13-C2DF-E073651AD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BDAFF24C-1F64-FC33-08BA-986820B5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8DC2B-7EE4-4A1B-82C3-1C42291CD410}" type="datetimeFigureOut">
              <a:rPr lang="fr-DZ" smtClean="0"/>
              <a:t>14/11/2023</a:t>
            </a:fld>
            <a:endParaRPr lang="fr-DZ"/>
          </a:p>
        </p:txBody>
      </p:sp>
      <p:sp>
        <p:nvSpPr>
          <p:cNvPr id="5" name="Espace réservé du pied de page 4">
            <a:extLst>
              <a:ext uri="{FF2B5EF4-FFF2-40B4-BE49-F238E27FC236}">
                <a16:creationId xmlns:a16="http://schemas.microsoft.com/office/drawing/2014/main" id="{A4C5B351-8907-2661-3414-6C9F87A05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7E4A7477-B980-BCED-5109-79414DA82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8E9A-8A6F-43BF-ACA7-6F4A8C28BA88}" type="slidenum">
              <a:rPr lang="fr-DZ" smtClean="0"/>
              <a:t>‹N°›</a:t>
            </a:fld>
            <a:endParaRPr lang="fr-DZ"/>
          </a:p>
        </p:txBody>
      </p:sp>
    </p:spTree>
    <p:extLst>
      <p:ext uri="{BB962C8B-B14F-4D97-AF65-F5344CB8AC3E}">
        <p14:creationId xmlns:p14="http://schemas.microsoft.com/office/powerpoint/2010/main" val="196754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9.emf"/><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33.PNG"/><Relationship Id="rId21" Type="http://schemas.openxmlformats.org/officeDocument/2006/relationships/image" Target="../media/image33.emf"/><Relationship Id="rId7" Type="http://schemas.openxmlformats.org/officeDocument/2006/relationships/image" Target="../media/image26.emf"/><Relationship Id="rId12" Type="http://schemas.openxmlformats.org/officeDocument/2006/relationships/customXml" Target="../ink/ink4.xml"/><Relationship Id="rId17" Type="http://schemas.openxmlformats.org/officeDocument/2006/relationships/image" Target="../media/image31.emf"/><Relationship Id="rId25" Type="http://schemas.openxmlformats.org/officeDocument/2006/relationships/image" Target="../media/image35.emf"/><Relationship Id="rId2" Type="http://schemas.openxmlformats.org/officeDocument/2006/relationships/image" Target="../media/image32.PN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28.emf"/><Relationship Id="rId24" Type="http://schemas.openxmlformats.org/officeDocument/2006/relationships/customXml" Target="../ink/ink10.xml"/><Relationship Id="rId5" Type="http://schemas.openxmlformats.org/officeDocument/2006/relationships/image" Target="../media/image35.PNG"/><Relationship Id="rId15" Type="http://schemas.openxmlformats.org/officeDocument/2006/relationships/image" Target="../media/image30.emf"/><Relationship Id="rId23" Type="http://schemas.openxmlformats.org/officeDocument/2006/relationships/image" Target="../media/image34.emf"/><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32.emf"/><Relationship Id="rId31" Type="http://schemas.openxmlformats.org/officeDocument/2006/relationships/image" Target="../media/image38.emf"/><Relationship Id="rId4" Type="http://schemas.openxmlformats.org/officeDocument/2006/relationships/image" Target="../media/image34.PNG"/><Relationship Id="rId9" Type="http://schemas.openxmlformats.org/officeDocument/2006/relationships/image" Target="../media/image27.emf"/><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36.emf"/><Relationship Id="rId30" Type="http://schemas.openxmlformats.org/officeDocument/2006/relationships/customXml" Target="../ink/ink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ddleeastmonitor.com/20200508-magnitude-5-1-earthquake-jolts-irans-capital/" TargetMode="External"/><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veillecarto2-0.fr/2016/09/14/on-prevoir-seisme/"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A745B-B816-0345-9DDE-39EE9F574EE1}"/>
              </a:ext>
            </a:extLst>
          </p:cNvPr>
          <p:cNvSpPr>
            <a:spLocks noGrp="1"/>
          </p:cNvSpPr>
          <p:nvPr>
            <p:ph type="ctrTitle"/>
          </p:nvPr>
        </p:nvSpPr>
        <p:spPr/>
        <p:txBody>
          <a:bodyPr/>
          <a:lstStyle/>
          <a:p>
            <a:r>
              <a:rPr lang="fr-FR" dirty="0"/>
              <a:t>Intervention sur des bâtiments existants</a:t>
            </a:r>
          </a:p>
        </p:txBody>
      </p:sp>
    </p:spTree>
    <p:extLst>
      <p:ext uri="{BB962C8B-B14F-4D97-AF65-F5344CB8AC3E}">
        <p14:creationId xmlns:p14="http://schemas.microsoft.com/office/powerpoint/2010/main" val="370956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4BF4D-CF2B-4B2A-A007-CCDDB85A7548}"/>
              </a:ext>
            </a:extLst>
          </p:cNvPr>
          <p:cNvSpPr txBox="1"/>
          <p:nvPr/>
        </p:nvSpPr>
        <p:spPr>
          <a:xfrm>
            <a:off x="404461" y="231155"/>
            <a:ext cx="11721279" cy="64633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fr-FR" sz="3600" b="1" u="sng" dirty="0">
                <a:latin typeface="+mj-lt"/>
              </a:rPr>
              <a:t>Les différents </a:t>
            </a:r>
            <a:r>
              <a:rPr sz="3600" b="1" u="sng" dirty="0">
                <a:latin typeface="+mj-lt"/>
              </a:rPr>
              <a:t>Intervention</a:t>
            </a:r>
            <a:r>
              <a:rPr lang="fr-FR" sz="3600" b="1" u="sng" dirty="0">
                <a:latin typeface="+mj-lt"/>
              </a:rPr>
              <a:t>s sur un ouvrage existant</a:t>
            </a:r>
            <a:r>
              <a:rPr sz="3600" b="1" u="sng" dirty="0">
                <a:latin typeface="+mj-lt"/>
              </a:rPr>
              <a:t>: </a:t>
            </a:r>
          </a:p>
        </p:txBody>
      </p:sp>
      <p:sp>
        <p:nvSpPr>
          <p:cNvPr id="3" name="Sous-titre 2">
            <a:extLst>
              <a:ext uri="{FF2B5EF4-FFF2-40B4-BE49-F238E27FC236}">
                <a16:creationId xmlns:a16="http://schemas.microsoft.com/office/drawing/2014/main" id="{7665F476-0443-4124-9617-A65EE9298570}"/>
              </a:ext>
            </a:extLst>
          </p:cNvPr>
          <p:cNvSpPr txBox="1">
            <a:spLocks/>
          </p:cNvSpPr>
          <p:nvPr/>
        </p:nvSpPr>
        <p:spPr>
          <a:xfrm>
            <a:off x="393549" y="877483"/>
            <a:ext cx="11404899" cy="57493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2400" dirty="0"/>
              <a:t>La </a:t>
            </a:r>
            <a:r>
              <a:rPr sz="2400" dirty="0" err="1"/>
              <a:t>stratégie</a:t>
            </a:r>
            <a:r>
              <a:rPr sz="2400" dirty="0"/>
              <a:t> </a:t>
            </a:r>
            <a:r>
              <a:rPr sz="2400" dirty="0" err="1"/>
              <a:t>consiste</a:t>
            </a:r>
            <a:r>
              <a:rPr sz="2400" dirty="0"/>
              <a:t> </a:t>
            </a:r>
            <a:r>
              <a:rPr sz="2400" dirty="0" err="1"/>
              <a:t>à</a:t>
            </a:r>
            <a:r>
              <a:rPr sz="2400" dirty="0"/>
              <a:t> </a:t>
            </a:r>
            <a:r>
              <a:rPr sz="2400" dirty="0" err="1"/>
              <a:t>trouver</a:t>
            </a:r>
            <a:r>
              <a:rPr sz="2400" dirty="0"/>
              <a:t>, </a:t>
            </a:r>
            <a:r>
              <a:rPr sz="2400" dirty="0" err="1"/>
              <a:t>parmi</a:t>
            </a:r>
            <a:r>
              <a:rPr sz="2400" dirty="0"/>
              <a:t> </a:t>
            </a:r>
            <a:r>
              <a:rPr sz="2400" dirty="0" err="1"/>
              <a:t>plusieurs</a:t>
            </a:r>
            <a:r>
              <a:rPr sz="2400" dirty="0"/>
              <a:t> </a:t>
            </a:r>
            <a:r>
              <a:rPr sz="2400" dirty="0" err="1"/>
              <a:t>méthodes</a:t>
            </a:r>
            <a:r>
              <a:rPr sz="2400" dirty="0"/>
              <a:t>, le </a:t>
            </a:r>
            <a:r>
              <a:rPr sz="2400" dirty="0" err="1"/>
              <a:t>renforcement</a:t>
            </a:r>
            <a:r>
              <a:rPr sz="2400" dirty="0"/>
              <a:t> optimal </a:t>
            </a:r>
            <a:r>
              <a:rPr sz="2400" dirty="0" err="1"/>
              <a:t>en</a:t>
            </a:r>
            <a:r>
              <a:rPr sz="2400" dirty="0"/>
              <a:t> tenant </a:t>
            </a:r>
            <a:r>
              <a:rPr sz="2400" dirty="0" err="1"/>
              <a:t>compte</a:t>
            </a:r>
            <a:r>
              <a:rPr sz="2400" dirty="0"/>
              <a:t> du </a:t>
            </a:r>
            <a:r>
              <a:rPr sz="2400" dirty="0" err="1"/>
              <a:t>cout</a:t>
            </a:r>
            <a:r>
              <a:rPr sz="2400" dirty="0"/>
              <a:t>, de la </a:t>
            </a:r>
            <a:r>
              <a:rPr sz="2400" dirty="0" err="1"/>
              <a:t>durée</a:t>
            </a:r>
            <a:r>
              <a:rPr sz="2400" dirty="0"/>
              <a:t> des </a:t>
            </a:r>
            <a:r>
              <a:rPr sz="2400" dirty="0" err="1"/>
              <a:t>travaux</a:t>
            </a:r>
            <a:r>
              <a:rPr sz="2400" dirty="0"/>
              <a:t> et des aspects </a:t>
            </a:r>
            <a:r>
              <a:rPr sz="2400" dirty="0" err="1"/>
              <a:t>architecturaux</a:t>
            </a:r>
            <a:r>
              <a:rPr sz="2400" dirty="0"/>
              <a:t>.</a:t>
            </a:r>
          </a:p>
          <a:p>
            <a:pPr marL="0" indent="0">
              <a:buNone/>
            </a:pPr>
            <a:r>
              <a:rPr sz="2400" dirty="0"/>
              <a:t>On distingue :</a:t>
            </a:r>
          </a:p>
          <a:p>
            <a:pPr marL="0" indent="0">
              <a:buNone/>
            </a:pPr>
            <a:r>
              <a:rPr sz="2400" b="1" u="sng" dirty="0"/>
              <a:t>1- La </a:t>
            </a:r>
            <a:r>
              <a:rPr sz="2400" b="1" u="sng" dirty="0" err="1"/>
              <a:t>réparation</a:t>
            </a:r>
            <a:r>
              <a:rPr sz="2400" b="1" u="sng" dirty="0"/>
              <a:t> </a:t>
            </a:r>
            <a:r>
              <a:rPr sz="2400" b="1" dirty="0"/>
              <a:t>: </a:t>
            </a:r>
            <a:r>
              <a:rPr sz="2000" dirty="0" err="1"/>
              <a:t>consiste</a:t>
            </a:r>
            <a:r>
              <a:rPr sz="2000" dirty="0"/>
              <a:t> </a:t>
            </a:r>
            <a:r>
              <a:rPr sz="2000" dirty="0" err="1"/>
              <a:t>à</a:t>
            </a:r>
            <a:r>
              <a:rPr sz="2000" dirty="0"/>
              <a:t> </a:t>
            </a:r>
            <a:r>
              <a:rPr sz="2000" dirty="0" err="1"/>
              <a:t>intervenir</a:t>
            </a:r>
            <a:r>
              <a:rPr sz="2000" dirty="0"/>
              <a:t> sur un </a:t>
            </a:r>
            <a:r>
              <a:rPr sz="2000" dirty="0" err="1"/>
              <a:t>ouvrage</a:t>
            </a:r>
            <a:r>
              <a:rPr sz="2000" dirty="0"/>
              <a:t> </a:t>
            </a:r>
            <a:r>
              <a:rPr sz="2000" dirty="0" err="1"/>
              <a:t>donné</a:t>
            </a:r>
            <a:r>
              <a:rPr sz="2000" dirty="0"/>
              <a:t>, pour </a:t>
            </a:r>
            <a:r>
              <a:rPr sz="2000" dirty="0" err="1"/>
              <a:t>lui</a:t>
            </a:r>
            <a:r>
              <a:rPr sz="2000" dirty="0"/>
              <a:t> </a:t>
            </a:r>
            <a:r>
              <a:rPr sz="2000" dirty="0" err="1"/>
              <a:t>redonner</a:t>
            </a:r>
            <a:r>
              <a:rPr sz="2000" dirty="0"/>
              <a:t> </a:t>
            </a:r>
            <a:r>
              <a:rPr sz="2000" dirty="0" err="1"/>
              <a:t>pratiquement</a:t>
            </a:r>
            <a:r>
              <a:rPr sz="2000" dirty="0"/>
              <a:t> les </a:t>
            </a:r>
            <a:r>
              <a:rPr sz="2000" dirty="0" err="1"/>
              <a:t>mêmes</a:t>
            </a:r>
            <a:r>
              <a:rPr sz="2000" dirty="0"/>
              <a:t> </a:t>
            </a:r>
            <a:r>
              <a:rPr sz="2000" dirty="0" err="1"/>
              <a:t>caractéristiques</a:t>
            </a:r>
            <a:r>
              <a:rPr sz="2000" dirty="0"/>
              <a:t> </a:t>
            </a:r>
            <a:r>
              <a:rPr sz="2000" dirty="0" err="1"/>
              <a:t>qu'il</a:t>
            </a:r>
            <a:r>
              <a:rPr sz="2000" dirty="0"/>
              <a:t> </a:t>
            </a:r>
            <a:r>
              <a:rPr sz="2000" dirty="0" err="1"/>
              <a:t>avait</a:t>
            </a:r>
            <a:r>
              <a:rPr sz="2000" dirty="0"/>
              <a:t> </a:t>
            </a:r>
            <a:r>
              <a:rPr sz="2000" dirty="0" err="1"/>
              <a:t>avant</a:t>
            </a:r>
            <a:r>
              <a:rPr sz="2000" dirty="0"/>
              <a:t> les </a:t>
            </a:r>
            <a:r>
              <a:rPr sz="2000" dirty="0" err="1"/>
              <a:t>désordres</a:t>
            </a:r>
            <a:r>
              <a:rPr sz="2000" dirty="0"/>
              <a:t> </a:t>
            </a:r>
            <a:r>
              <a:rPr sz="2000" dirty="0" err="1"/>
              <a:t>subis</a:t>
            </a:r>
            <a:r>
              <a:rPr sz="2000" dirty="0"/>
              <a:t>.</a:t>
            </a:r>
          </a:p>
          <a:p>
            <a:pPr marL="0" indent="0">
              <a:buNone/>
            </a:pPr>
            <a:r>
              <a:rPr sz="2000" dirty="0"/>
              <a:t>par </a:t>
            </a:r>
            <a:r>
              <a:rPr sz="2000" dirty="0" err="1"/>
              <a:t>exemple</a:t>
            </a:r>
            <a:r>
              <a:rPr sz="2000" dirty="0"/>
              <a:t> un plafond </a:t>
            </a:r>
            <a:r>
              <a:rPr sz="2000" dirty="0" err="1"/>
              <a:t>effondré</a:t>
            </a:r>
            <a:r>
              <a:rPr sz="2000" dirty="0"/>
              <a:t>, </a:t>
            </a:r>
            <a:r>
              <a:rPr sz="2000" dirty="0" err="1"/>
              <a:t>une</a:t>
            </a:r>
            <a:r>
              <a:rPr sz="2000" dirty="0"/>
              <a:t> </a:t>
            </a:r>
            <a:r>
              <a:rPr sz="2000" dirty="0" err="1"/>
              <a:t>cloison</a:t>
            </a:r>
            <a:r>
              <a:rPr sz="2000" dirty="0"/>
              <a:t> </a:t>
            </a:r>
            <a:r>
              <a:rPr sz="2000" dirty="0" err="1"/>
              <a:t>éclatée</a:t>
            </a:r>
            <a:r>
              <a:rPr sz="2000" dirty="0"/>
              <a:t> </a:t>
            </a:r>
            <a:r>
              <a:rPr sz="2000" dirty="0" err="1"/>
              <a:t>ou</a:t>
            </a:r>
            <a:r>
              <a:rPr sz="2000" dirty="0"/>
              <a:t> </a:t>
            </a:r>
            <a:r>
              <a:rPr sz="2000" dirty="0" err="1"/>
              <a:t>fissurée</a:t>
            </a:r>
            <a:r>
              <a:rPr sz="2000" dirty="0"/>
              <a:t> et </a:t>
            </a:r>
            <a:r>
              <a:rPr sz="2000" dirty="0" err="1"/>
              <a:t>même</a:t>
            </a:r>
            <a:r>
              <a:rPr sz="2000" dirty="0"/>
              <a:t> un </a:t>
            </a:r>
            <a:r>
              <a:rPr sz="2000" dirty="0" err="1"/>
              <a:t>élément</a:t>
            </a:r>
            <a:r>
              <a:rPr sz="2000" dirty="0"/>
              <a:t> </a:t>
            </a:r>
            <a:r>
              <a:rPr sz="2000" dirty="0" err="1"/>
              <a:t>porteur</a:t>
            </a:r>
            <a:r>
              <a:rPr sz="2000" dirty="0"/>
              <a:t> </a:t>
            </a:r>
            <a:r>
              <a:rPr sz="2000" dirty="0" err="1"/>
              <a:t>fissuré</a:t>
            </a:r>
            <a:r>
              <a:rPr sz="2000" dirty="0"/>
              <a:t> </a:t>
            </a:r>
            <a:r>
              <a:rPr sz="2000" dirty="0" err="1"/>
              <a:t>ou</a:t>
            </a:r>
            <a:r>
              <a:rPr sz="2000" dirty="0"/>
              <a:t> </a:t>
            </a:r>
            <a:r>
              <a:rPr sz="2000" dirty="0" err="1"/>
              <a:t>détérioré</a:t>
            </a:r>
            <a:r>
              <a:rPr sz="2000" dirty="0"/>
              <a:t> </a:t>
            </a:r>
            <a:r>
              <a:rPr sz="2000" dirty="0" err="1"/>
              <a:t>seront</a:t>
            </a:r>
            <a:r>
              <a:rPr sz="2000" dirty="0"/>
              <a:t> </a:t>
            </a:r>
            <a:r>
              <a:rPr sz="2000" dirty="0" err="1"/>
              <a:t>restaurés</a:t>
            </a:r>
            <a:r>
              <a:rPr sz="2000" dirty="0"/>
              <a:t> pour </a:t>
            </a:r>
            <a:r>
              <a:rPr sz="2000" dirty="0" err="1"/>
              <a:t>redonner</a:t>
            </a:r>
            <a:r>
              <a:rPr sz="2000" dirty="0"/>
              <a:t> </a:t>
            </a:r>
            <a:r>
              <a:rPr sz="2000" dirty="0" err="1"/>
              <a:t>à</a:t>
            </a:r>
            <a:r>
              <a:rPr sz="2000" dirty="0"/>
              <a:t> </a:t>
            </a:r>
            <a:r>
              <a:rPr sz="2000" dirty="0" err="1"/>
              <a:t>l'ouvrage</a:t>
            </a:r>
            <a:r>
              <a:rPr sz="2000" dirty="0"/>
              <a:t> son </a:t>
            </a:r>
            <a:r>
              <a:rPr sz="2000" dirty="0" err="1"/>
              <a:t>niveau</a:t>
            </a:r>
            <a:r>
              <a:rPr sz="2000" dirty="0"/>
              <a:t> de </a:t>
            </a:r>
            <a:r>
              <a:rPr sz="2000" dirty="0" err="1"/>
              <a:t>sécurité</a:t>
            </a:r>
            <a:r>
              <a:rPr sz="2000" dirty="0"/>
              <a:t> initial. </a:t>
            </a:r>
          </a:p>
          <a:p>
            <a:pPr marL="0" indent="0">
              <a:buNone/>
            </a:pPr>
            <a:r>
              <a:rPr sz="2000" dirty="0" err="1"/>
              <a:t>Ainsi</a:t>
            </a:r>
            <a:r>
              <a:rPr sz="2000" dirty="0"/>
              <a:t> </a:t>
            </a:r>
            <a:r>
              <a:rPr sz="2000" dirty="0" err="1"/>
              <a:t>réparé</a:t>
            </a:r>
            <a:r>
              <a:rPr sz="2000" dirty="0"/>
              <a:t>, un </a:t>
            </a:r>
            <a:r>
              <a:rPr sz="2000" dirty="0" err="1"/>
              <a:t>séisme</a:t>
            </a:r>
            <a:r>
              <a:rPr sz="2000" dirty="0"/>
              <a:t> de </a:t>
            </a:r>
            <a:r>
              <a:rPr sz="2000" dirty="0" err="1"/>
              <a:t>même</a:t>
            </a:r>
            <a:r>
              <a:rPr sz="2000" dirty="0"/>
              <a:t> magnitude </a:t>
            </a:r>
            <a:r>
              <a:rPr sz="2000" dirty="0" err="1"/>
              <a:t>provoquera</a:t>
            </a:r>
            <a:r>
              <a:rPr sz="2000" dirty="0"/>
              <a:t> </a:t>
            </a:r>
            <a:r>
              <a:rPr sz="2000" dirty="0" err="1"/>
              <a:t>en</a:t>
            </a:r>
            <a:r>
              <a:rPr sz="2000" dirty="0"/>
              <a:t> </a:t>
            </a:r>
            <a:r>
              <a:rPr sz="2000" dirty="0" err="1"/>
              <a:t>général</a:t>
            </a:r>
            <a:r>
              <a:rPr sz="2000" dirty="0"/>
              <a:t> les </a:t>
            </a:r>
            <a:r>
              <a:rPr sz="2000" dirty="0" err="1"/>
              <a:t>mêmes</a:t>
            </a:r>
            <a:r>
              <a:rPr sz="2000" dirty="0"/>
              <a:t> </a:t>
            </a:r>
            <a:r>
              <a:rPr sz="2000" dirty="0" err="1"/>
              <a:t>désordres</a:t>
            </a:r>
            <a:r>
              <a:rPr sz="2000" dirty="0"/>
              <a:t>.</a:t>
            </a:r>
          </a:p>
          <a:p>
            <a:pPr marL="0" indent="0">
              <a:buNone/>
            </a:pPr>
            <a:r>
              <a:rPr sz="2400" b="1" u="sng" dirty="0"/>
              <a:t>2- Le </a:t>
            </a:r>
            <a:r>
              <a:rPr sz="2400" b="1" u="sng" dirty="0" err="1"/>
              <a:t>confortement</a:t>
            </a:r>
            <a:r>
              <a:rPr sz="2400" b="1" u="sng" dirty="0"/>
              <a:t> </a:t>
            </a:r>
            <a:r>
              <a:rPr sz="2400" b="1" dirty="0"/>
              <a:t>: </a:t>
            </a:r>
            <a:r>
              <a:rPr sz="2000" dirty="0" err="1"/>
              <a:t>consiste</a:t>
            </a:r>
            <a:r>
              <a:rPr sz="2000" dirty="0"/>
              <a:t> </a:t>
            </a:r>
            <a:r>
              <a:rPr sz="2000" dirty="0" err="1"/>
              <a:t>à</a:t>
            </a:r>
            <a:r>
              <a:rPr sz="2000" dirty="0"/>
              <a:t> </a:t>
            </a:r>
            <a:r>
              <a:rPr sz="2000" dirty="0" err="1"/>
              <a:t>intervenir</a:t>
            </a:r>
            <a:r>
              <a:rPr sz="2000" dirty="0"/>
              <a:t> sur un </a:t>
            </a:r>
            <a:r>
              <a:rPr sz="2000" dirty="0" err="1"/>
              <a:t>ouvrage</a:t>
            </a:r>
            <a:r>
              <a:rPr sz="2000" dirty="0"/>
              <a:t> pour </a:t>
            </a:r>
            <a:r>
              <a:rPr sz="2000" dirty="0" err="1"/>
              <a:t>lui</a:t>
            </a:r>
            <a:r>
              <a:rPr sz="2000" dirty="0"/>
              <a:t> </a:t>
            </a:r>
            <a:r>
              <a:rPr sz="2000" dirty="0" err="1"/>
              <a:t>conférer</a:t>
            </a:r>
            <a:r>
              <a:rPr sz="2000" dirty="0"/>
              <a:t> </a:t>
            </a:r>
            <a:r>
              <a:rPr sz="2000" dirty="0" err="1"/>
              <a:t>une</a:t>
            </a:r>
            <a:r>
              <a:rPr sz="2000" dirty="0"/>
              <a:t> résistance </a:t>
            </a:r>
            <a:r>
              <a:rPr sz="2000" dirty="0" err="1"/>
              <a:t>supérieure</a:t>
            </a:r>
            <a:r>
              <a:rPr sz="2000" dirty="0"/>
              <a:t> </a:t>
            </a:r>
            <a:r>
              <a:rPr sz="2000" dirty="0" err="1"/>
              <a:t>à</a:t>
            </a:r>
            <a:r>
              <a:rPr sz="2000" dirty="0"/>
              <a:t> </a:t>
            </a:r>
            <a:r>
              <a:rPr sz="2000" dirty="0" err="1"/>
              <a:t>celle</a:t>
            </a:r>
            <a:r>
              <a:rPr sz="2000" dirty="0"/>
              <a:t> </a:t>
            </a:r>
            <a:r>
              <a:rPr sz="2000" dirty="0" err="1"/>
              <a:t>qu'il</a:t>
            </a:r>
            <a:r>
              <a:rPr sz="2000" dirty="0"/>
              <a:t> </a:t>
            </a:r>
            <a:r>
              <a:rPr sz="2000" dirty="0" err="1"/>
              <a:t>avait</a:t>
            </a:r>
            <a:r>
              <a:rPr sz="2000" dirty="0"/>
              <a:t> </a:t>
            </a:r>
            <a:r>
              <a:rPr sz="2000" dirty="0" err="1"/>
              <a:t>avant</a:t>
            </a:r>
            <a:r>
              <a:rPr sz="2000" dirty="0"/>
              <a:t> les </a:t>
            </a:r>
            <a:r>
              <a:rPr sz="2000" dirty="0" err="1"/>
              <a:t>désordres</a:t>
            </a:r>
            <a:r>
              <a:rPr sz="2000" dirty="0"/>
              <a:t> </a:t>
            </a:r>
            <a:r>
              <a:rPr sz="2000" dirty="0" err="1"/>
              <a:t>subis</a:t>
            </a:r>
            <a:r>
              <a:rPr sz="2000" dirty="0"/>
              <a:t>. </a:t>
            </a:r>
          </a:p>
          <a:p>
            <a:pPr marL="0" indent="0">
              <a:buNone/>
            </a:pPr>
            <a:r>
              <a:rPr sz="2000" dirty="0"/>
              <a:t>Le </a:t>
            </a:r>
            <a:r>
              <a:rPr sz="2000" dirty="0" err="1"/>
              <a:t>confortement</a:t>
            </a:r>
            <a:r>
              <a:rPr sz="2000" dirty="0"/>
              <a:t> </a:t>
            </a:r>
            <a:r>
              <a:rPr sz="2000" dirty="0" err="1"/>
              <a:t>nécessite</a:t>
            </a:r>
            <a:r>
              <a:rPr sz="2000" dirty="0"/>
              <a:t> </a:t>
            </a:r>
            <a:r>
              <a:rPr sz="2000" dirty="0" err="1"/>
              <a:t>souvent</a:t>
            </a:r>
            <a:r>
              <a:rPr sz="2000" dirty="0"/>
              <a:t> </a:t>
            </a:r>
            <a:r>
              <a:rPr sz="2000" dirty="0" err="1"/>
              <a:t>l'augmentation</a:t>
            </a:r>
            <a:r>
              <a:rPr sz="2000" dirty="0"/>
              <a:t> des sections des </a:t>
            </a:r>
            <a:r>
              <a:rPr sz="2000" dirty="0" err="1"/>
              <a:t>éléments</a:t>
            </a:r>
            <a:r>
              <a:rPr sz="2000" dirty="0"/>
              <a:t> </a:t>
            </a:r>
            <a:r>
              <a:rPr sz="2000" dirty="0" err="1"/>
              <a:t>porteurs</a:t>
            </a:r>
            <a:r>
              <a:rPr sz="2000" dirty="0"/>
              <a:t> de la structure (</a:t>
            </a:r>
            <a:r>
              <a:rPr sz="2000" dirty="0" err="1"/>
              <a:t>gainage</a:t>
            </a:r>
            <a:r>
              <a:rPr sz="2000" dirty="0"/>
              <a:t>, </a:t>
            </a:r>
            <a:r>
              <a:rPr sz="2000" dirty="0" err="1"/>
              <a:t>chemisage</a:t>
            </a:r>
            <a:r>
              <a:rPr sz="2000" dirty="0"/>
              <a:t>, </a:t>
            </a:r>
            <a:r>
              <a:rPr sz="2000" dirty="0" err="1"/>
              <a:t>corsetage</a:t>
            </a:r>
            <a:r>
              <a:rPr sz="2000" dirty="0"/>
              <a:t>), et </a:t>
            </a:r>
            <a:r>
              <a:rPr sz="2000" dirty="0" err="1"/>
              <a:t>même</a:t>
            </a:r>
            <a:r>
              <a:rPr sz="2000" dirty="0"/>
              <a:t> </a:t>
            </a:r>
            <a:r>
              <a:rPr lang="fr-FR" sz="2000" dirty="0"/>
              <a:t>introduction</a:t>
            </a:r>
            <a:r>
              <a:rPr sz="2000" dirty="0"/>
              <a:t> de nouveaux </a:t>
            </a:r>
            <a:r>
              <a:rPr sz="2000" dirty="0" err="1"/>
              <a:t>éléments</a:t>
            </a:r>
            <a:r>
              <a:rPr sz="2000" dirty="0"/>
              <a:t> (voiles de </a:t>
            </a:r>
            <a:r>
              <a:rPr sz="2000" dirty="0" err="1"/>
              <a:t>contreventement</a:t>
            </a:r>
            <a:r>
              <a:rPr sz="2000" dirty="0"/>
              <a:t>). </a:t>
            </a:r>
            <a:endParaRPr lang="fr-FR" sz="2000" dirty="0"/>
          </a:p>
          <a:p>
            <a:pPr marL="0" indent="0">
              <a:buNone/>
            </a:pPr>
            <a:r>
              <a:rPr lang="fr-FR" sz="2000" b="1" u="sng" dirty="0"/>
              <a:t>3- La </a:t>
            </a:r>
            <a:r>
              <a:rPr lang="fr-FR" sz="2000" b="1" u="sng" dirty="0" err="1"/>
              <a:t>réabilitation</a:t>
            </a:r>
            <a:r>
              <a:rPr lang="fr-FR" sz="2000" b="1" u="sng" dirty="0"/>
              <a:t> </a:t>
            </a:r>
            <a:r>
              <a:rPr lang="fr-FR" sz="2000" b="1" dirty="0"/>
              <a:t>:</a:t>
            </a:r>
          </a:p>
          <a:p>
            <a:pPr marL="0" indent="0">
              <a:buNone/>
            </a:pPr>
            <a:r>
              <a:rPr lang="fr-FR" sz="2000" b="1" u="sng" dirty="0"/>
              <a:t>4- La </a:t>
            </a:r>
            <a:r>
              <a:rPr lang="fr-FR" sz="2000" b="1" u="sng" dirty="0" err="1"/>
              <a:t>réstauration</a:t>
            </a:r>
            <a:r>
              <a:rPr lang="fr-FR" sz="2000" b="1" u="sng" dirty="0"/>
              <a:t> </a:t>
            </a:r>
            <a:r>
              <a:rPr lang="fr-FR" sz="2000" b="1" dirty="0"/>
              <a:t>:</a:t>
            </a:r>
            <a:endParaRPr lang="fr-FR" sz="2000" dirty="0"/>
          </a:p>
          <a:p>
            <a:pPr marL="0" indent="0">
              <a:buNone/>
            </a:pPr>
            <a:endParaRPr sz="2000" dirty="0"/>
          </a:p>
        </p:txBody>
      </p:sp>
    </p:spTree>
    <p:extLst>
      <p:ext uri="{BB962C8B-B14F-4D97-AF65-F5344CB8AC3E}">
        <p14:creationId xmlns:p14="http://schemas.microsoft.com/office/powerpoint/2010/main" val="211647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77E0E88D-3FF9-4538-A5A9-EF5B8911FE3D}"/>
              </a:ext>
            </a:extLst>
          </p:cNvPr>
          <p:cNvSpPr txBox="1">
            <a:spLocks/>
          </p:cNvSpPr>
          <p:nvPr/>
        </p:nvSpPr>
        <p:spPr>
          <a:xfrm>
            <a:off x="262449" y="255528"/>
            <a:ext cx="11404899" cy="5739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err="1"/>
              <a:t>Apres</a:t>
            </a:r>
            <a:r>
              <a:rPr lang="en-CA" sz="2400" dirty="0"/>
              <a:t> </a:t>
            </a:r>
            <a:r>
              <a:rPr lang="en-CA" sz="2400" dirty="0" err="1"/>
              <a:t>chaque</a:t>
            </a:r>
            <a:r>
              <a:rPr lang="en-CA" sz="2400" dirty="0"/>
              <a:t> </a:t>
            </a:r>
            <a:r>
              <a:rPr lang="en-CA" sz="2400" dirty="0" err="1"/>
              <a:t>seisme</a:t>
            </a:r>
            <a:r>
              <a:rPr lang="en-CA" sz="2400" dirty="0"/>
              <a:t>, les </a:t>
            </a:r>
            <a:r>
              <a:rPr lang="en-CA" sz="2400" dirty="0" err="1"/>
              <a:t>secteurs</a:t>
            </a:r>
            <a:r>
              <a:rPr lang="en-CA" sz="2400" dirty="0"/>
              <a:t> </a:t>
            </a:r>
            <a:r>
              <a:rPr lang="en-CA" sz="2400" dirty="0" err="1"/>
              <a:t>d’etat</a:t>
            </a:r>
            <a:r>
              <a:rPr lang="en-CA" sz="2400" dirty="0"/>
              <a:t> </a:t>
            </a:r>
            <a:r>
              <a:rPr lang="en-CA" sz="2400" dirty="0" err="1"/>
              <a:t>concernès</a:t>
            </a:r>
            <a:r>
              <a:rPr lang="en-CA" sz="2400" dirty="0"/>
              <a:t> et les services </a:t>
            </a:r>
            <a:r>
              <a:rPr lang="en-CA" sz="2400" dirty="0" err="1"/>
              <a:t>competantes</a:t>
            </a:r>
            <a:r>
              <a:rPr lang="en-CA" sz="2400" dirty="0"/>
              <a:t> se </a:t>
            </a:r>
            <a:r>
              <a:rPr lang="en-CA" sz="2400" dirty="0" err="1"/>
              <a:t>replacent</a:t>
            </a:r>
            <a:r>
              <a:rPr lang="en-CA" sz="2400" dirty="0"/>
              <a:t> sur place pour </a:t>
            </a:r>
            <a:r>
              <a:rPr lang="en-CA" sz="2400" dirty="0" err="1"/>
              <a:t>evalue</a:t>
            </a:r>
            <a:r>
              <a:rPr lang="en-CA" sz="2400" dirty="0"/>
              <a:t> les </a:t>
            </a:r>
            <a:r>
              <a:rPr lang="en-CA" sz="2400" dirty="0" err="1"/>
              <a:t>degats</a:t>
            </a:r>
            <a:r>
              <a:rPr lang="en-CA" sz="2400" dirty="0"/>
              <a:t>.</a:t>
            </a:r>
            <a:endParaRPr sz="2400" dirty="0"/>
          </a:p>
          <a:p>
            <a:pPr marL="0" indent="0">
              <a:buNone/>
            </a:pPr>
            <a:r>
              <a:rPr sz="2400" dirty="0"/>
              <a:t>Les </a:t>
            </a:r>
            <a:r>
              <a:rPr sz="2400" dirty="0" err="1"/>
              <a:t>résultats</a:t>
            </a:r>
            <a:r>
              <a:rPr sz="2400" dirty="0"/>
              <a:t> </a:t>
            </a:r>
            <a:r>
              <a:rPr sz="2400" dirty="0" err="1"/>
              <a:t>permettent</a:t>
            </a:r>
            <a:r>
              <a:rPr sz="2400" dirty="0"/>
              <a:t> </a:t>
            </a:r>
            <a:r>
              <a:rPr sz="2400" dirty="0" err="1"/>
              <a:t>aussi</a:t>
            </a:r>
            <a:r>
              <a:rPr sz="2400" dirty="0"/>
              <a:t> de classer les construction </a:t>
            </a:r>
            <a:r>
              <a:rPr sz="2400" dirty="0" err="1"/>
              <a:t>selon</a:t>
            </a:r>
            <a:r>
              <a:rPr sz="2400" dirty="0"/>
              <a:t> </a:t>
            </a:r>
            <a:r>
              <a:rPr sz="2400" dirty="0" err="1"/>
              <a:t>leur</a:t>
            </a:r>
            <a:r>
              <a:rPr sz="2400" dirty="0"/>
              <a:t> </a:t>
            </a:r>
            <a:r>
              <a:rPr sz="2400" dirty="0" err="1"/>
              <a:t>état</a:t>
            </a:r>
            <a:r>
              <a:rPr sz="2400" dirty="0"/>
              <a:t> </a:t>
            </a:r>
            <a:r>
              <a:rPr sz="2400" dirty="0" err="1"/>
              <a:t>en</a:t>
            </a:r>
            <a:r>
              <a:rPr sz="2400" dirty="0"/>
              <a:t> 3 </a:t>
            </a:r>
            <a:r>
              <a:rPr sz="2400" dirty="0" err="1"/>
              <a:t>groupes</a:t>
            </a:r>
            <a:r>
              <a:rPr sz="2400" dirty="0"/>
              <a:t>: </a:t>
            </a:r>
          </a:p>
          <a:p>
            <a:pPr marL="457200" indent="-457200">
              <a:buAutoNum type="arabicParenR"/>
            </a:pPr>
            <a:r>
              <a:rPr sz="2400" b="1" dirty="0" err="1"/>
              <a:t>Bâti</a:t>
            </a:r>
            <a:r>
              <a:rPr sz="2400" b="1" dirty="0"/>
              <a:t> </a:t>
            </a:r>
            <a:r>
              <a:rPr sz="2400" b="1" dirty="0" err="1"/>
              <a:t>classé</a:t>
            </a:r>
            <a:r>
              <a:rPr sz="2400" b="1" dirty="0"/>
              <a:t> </a:t>
            </a:r>
            <a:r>
              <a:rPr sz="2400" b="1" dirty="0">
                <a:solidFill>
                  <a:srgbClr val="00B050"/>
                </a:solidFill>
              </a:rPr>
              <a:t>vert</a:t>
            </a:r>
            <a:r>
              <a:rPr sz="2400" b="1" dirty="0"/>
              <a:t> </a:t>
            </a:r>
            <a:r>
              <a:rPr sz="2400" dirty="0"/>
              <a:t>: </a:t>
            </a:r>
            <a:r>
              <a:rPr sz="2400" dirty="0" err="1"/>
              <a:t>endommagement</a:t>
            </a:r>
            <a:r>
              <a:rPr sz="2400" dirty="0"/>
              <a:t> </a:t>
            </a:r>
            <a:r>
              <a:rPr sz="2400" dirty="0" err="1"/>
              <a:t>limité</a:t>
            </a:r>
            <a:r>
              <a:rPr sz="2400" dirty="0"/>
              <a:t>: La structure </a:t>
            </a:r>
            <a:r>
              <a:rPr sz="2400" dirty="0" err="1"/>
              <a:t>ayant</a:t>
            </a:r>
            <a:r>
              <a:rPr sz="2400" dirty="0"/>
              <a:t> </a:t>
            </a:r>
            <a:r>
              <a:rPr sz="2400" dirty="0" err="1"/>
              <a:t>subi</a:t>
            </a:r>
            <a:r>
              <a:rPr sz="2400" dirty="0"/>
              <a:t> de </a:t>
            </a:r>
            <a:r>
              <a:rPr sz="2400" dirty="0" err="1"/>
              <a:t>légers</a:t>
            </a:r>
            <a:r>
              <a:rPr sz="2400" dirty="0"/>
              <a:t> </a:t>
            </a:r>
            <a:r>
              <a:rPr sz="2400" dirty="0" err="1"/>
              <a:t>dégâts</a:t>
            </a:r>
            <a:r>
              <a:rPr sz="2400" dirty="0"/>
              <a:t> </a:t>
            </a:r>
            <a:r>
              <a:rPr sz="2400" dirty="0" err="1"/>
              <a:t>seulement</a:t>
            </a:r>
            <a:r>
              <a:rPr sz="2400" dirty="0"/>
              <a:t>.</a:t>
            </a:r>
          </a:p>
          <a:p>
            <a:pPr marL="457200" indent="-457200">
              <a:buAutoNum type="arabicParenR"/>
            </a:pPr>
            <a:r>
              <a:rPr sz="2400" b="1" dirty="0" err="1"/>
              <a:t>Bâti</a:t>
            </a:r>
            <a:r>
              <a:rPr sz="2400" b="1" dirty="0"/>
              <a:t> </a:t>
            </a:r>
            <a:r>
              <a:rPr sz="2400" b="1" dirty="0" err="1"/>
              <a:t>classé</a:t>
            </a:r>
            <a:r>
              <a:rPr sz="2400" b="1" dirty="0"/>
              <a:t> </a:t>
            </a:r>
            <a:r>
              <a:rPr sz="2400" b="1" dirty="0" err="1">
                <a:solidFill>
                  <a:srgbClr val="FFC000"/>
                </a:solidFill>
              </a:rPr>
              <a:t>jaune</a:t>
            </a:r>
            <a:r>
              <a:rPr sz="2400" b="1" dirty="0"/>
              <a:t> </a:t>
            </a:r>
            <a:r>
              <a:rPr sz="2400" dirty="0"/>
              <a:t>: </a:t>
            </a:r>
            <a:r>
              <a:rPr sz="2400" dirty="0" err="1"/>
              <a:t>dommage</a:t>
            </a:r>
            <a:r>
              <a:rPr sz="2400" dirty="0"/>
              <a:t> </a:t>
            </a:r>
            <a:r>
              <a:rPr sz="2400" dirty="0" err="1"/>
              <a:t>significatif</a:t>
            </a:r>
            <a:r>
              <a:rPr sz="2400" dirty="0"/>
              <a:t> : structure </a:t>
            </a:r>
            <a:r>
              <a:rPr sz="2400" dirty="0" err="1"/>
              <a:t>étant</a:t>
            </a:r>
            <a:r>
              <a:rPr sz="2400" dirty="0"/>
              <a:t> </a:t>
            </a:r>
            <a:r>
              <a:rPr sz="2400" dirty="0" err="1"/>
              <a:t>endommagée</a:t>
            </a:r>
            <a:r>
              <a:rPr sz="2400" dirty="0"/>
              <a:t> </a:t>
            </a:r>
            <a:r>
              <a:rPr sz="2400" dirty="0" err="1"/>
              <a:t>mais</a:t>
            </a:r>
            <a:r>
              <a:rPr sz="2400" dirty="0"/>
              <a:t> </a:t>
            </a:r>
            <a:r>
              <a:rPr sz="2400" dirty="0" err="1"/>
              <a:t>conservant</a:t>
            </a:r>
            <a:r>
              <a:rPr sz="2400" dirty="0"/>
              <a:t> </a:t>
            </a:r>
            <a:r>
              <a:rPr sz="2400" dirty="0" err="1"/>
              <a:t>une</a:t>
            </a:r>
            <a:r>
              <a:rPr sz="2400" dirty="0"/>
              <a:t> </a:t>
            </a:r>
            <a:r>
              <a:rPr sz="2400" dirty="0" err="1"/>
              <a:t>certaine</a:t>
            </a:r>
            <a:r>
              <a:rPr sz="2400" dirty="0"/>
              <a:t> </a:t>
            </a:r>
            <a:r>
              <a:rPr sz="2400" dirty="0" err="1"/>
              <a:t>raideur</a:t>
            </a:r>
            <a:r>
              <a:rPr sz="2400" dirty="0"/>
              <a:t> et </a:t>
            </a:r>
            <a:r>
              <a:rPr sz="2400" dirty="0" err="1"/>
              <a:t>une</a:t>
            </a:r>
            <a:r>
              <a:rPr sz="2400" dirty="0"/>
              <a:t> résistance </a:t>
            </a:r>
            <a:r>
              <a:rPr sz="2400" dirty="0" err="1"/>
              <a:t>latéral</a:t>
            </a:r>
            <a:r>
              <a:rPr sz="2400" dirty="0"/>
              <a:t>.</a:t>
            </a:r>
          </a:p>
          <a:p>
            <a:pPr marL="457200" indent="-457200">
              <a:buAutoNum type="arabicParenR"/>
            </a:pPr>
            <a:r>
              <a:rPr sz="2400" b="1" dirty="0" err="1"/>
              <a:t>Bâti</a:t>
            </a:r>
            <a:r>
              <a:rPr sz="2400" b="1" dirty="0"/>
              <a:t> </a:t>
            </a:r>
            <a:r>
              <a:rPr sz="2400" b="1" dirty="0" err="1"/>
              <a:t>classé</a:t>
            </a:r>
            <a:r>
              <a:rPr sz="2400" b="1" dirty="0"/>
              <a:t> </a:t>
            </a:r>
            <a:r>
              <a:rPr sz="2400" b="1" dirty="0">
                <a:solidFill>
                  <a:srgbClr val="FF0000"/>
                </a:solidFill>
              </a:rPr>
              <a:t>rouge</a:t>
            </a:r>
            <a:r>
              <a:rPr sz="2400" b="1" dirty="0"/>
              <a:t> </a:t>
            </a:r>
            <a:r>
              <a:rPr sz="2400" dirty="0"/>
              <a:t>: </a:t>
            </a:r>
            <a:r>
              <a:rPr sz="2400" dirty="0" err="1"/>
              <a:t>état</a:t>
            </a:r>
            <a:r>
              <a:rPr sz="2400" dirty="0"/>
              <a:t> </a:t>
            </a:r>
            <a:r>
              <a:rPr sz="2400" dirty="0" err="1"/>
              <a:t>proche</a:t>
            </a:r>
            <a:r>
              <a:rPr sz="2400" dirty="0"/>
              <a:t> de la </a:t>
            </a:r>
            <a:r>
              <a:rPr sz="2400" dirty="0" err="1"/>
              <a:t>ruine</a:t>
            </a:r>
            <a:r>
              <a:rPr sz="2400" dirty="0"/>
              <a:t> : Structure </a:t>
            </a:r>
            <a:r>
              <a:rPr sz="2400" dirty="0" err="1"/>
              <a:t>lourdement</a:t>
            </a:r>
            <a:r>
              <a:rPr sz="2400" dirty="0"/>
              <a:t> </a:t>
            </a:r>
            <a:r>
              <a:rPr sz="2400" dirty="0" err="1"/>
              <a:t>endommagée</a:t>
            </a:r>
            <a:r>
              <a:rPr sz="2400" dirty="0"/>
              <a:t>. </a:t>
            </a:r>
            <a:r>
              <a:rPr sz="2400" dirty="0" err="1"/>
              <a:t>L’accès</a:t>
            </a:r>
            <a:r>
              <a:rPr sz="2400" dirty="0"/>
              <a:t> </a:t>
            </a:r>
            <a:r>
              <a:rPr sz="2400" dirty="0" err="1"/>
              <a:t>est</a:t>
            </a:r>
            <a:r>
              <a:rPr sz="2400" dirty="0"/>
              <a:t> </a:t>
            </a:r>
            <a:r>
              <a:rPr sz="2400" dirty="0" err="1"/>
              <a:t>interdit</a:t>
            </a:r>
            <a:r>
              <a:rPr sz="2400" dirty="0"/>
              <a:t>. </a:t>
            </a:r>
          </a:p>
        </p:txBody>
      </p:sp>
    </p:spTree>
    <p:extLst>
      <p:ext uri="{BB962C8B-B14F-4D97-AF65-F5344CB8AC3E}">
        <p14:creationId xmlns:p14="http://schemas.microsoft.com/office/powerpoint/2010/main" val="198218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258E1-C2BF-1C7C-4678-B1AB097B2BA7}"/>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262E1D9F-0FBE-7C55-0423-A67299B81E87}"/>
              </a:ext>
            </a:extLst>
          </p:cNvPr>
          <p:cNvSpPr txBox="1"/>
          <p:nvPr/>
        </p:nvSpPr>
        <p:spPr>
          <a:xfrm>
            <a:off x="370445" y="0"/>
            <a:ext cx="11516753" cy="837473"/>
          </a:xfrm>
          <a:prstGeom prst="rect">
            <a:avLst/>
          </a:prstGeom>
          <a:noFill/>
        </p:spPr>
        <p:txBody>
          <a:bodyPr wrap="square" rtlCol="0">
            <a:spAutoFit/>
          </a:bodyPr>
          <a:lstStyle/>
          <a:p>
            <a:pPr marL="857250" indent="-857250">
              <a:lnSpc>
                <a:spcPct val="150000"/>
              </a:lnSpc>
              <a:buFont typeface="+mj-lt"/>
              <a:buAutoNum type="romanUcPeriod" startAt="3"/>
            </a:pPr>
            <a:r>
              <a:rPr lang="fr-FR" sz="3600" b="1" i="1" u="sng" dirty="0">
                <a:solidFill>
                  <a:schemeClr val="bg1"/>
                </a:solidFill>
              </a:rPr>
              <a:t>Démarches pour l’opération de réparation:</a:t>
            </a:r>
          </a:p>
        </p:txBody>
      </p:sp>
      <p:pic>
        <p:nvPicPr>
          <p:cNvPr id="4" name="Image 3">
            <a:extLst>
              <a:ext uri="{FF2B5EF4-FFF2-40B4-BE49-F238E27FC236}">
                <a16:creationId xmlns:a16="http://schemas.microsoft.com/office/drawing/2014/main" id="{5CCC9EF2-2195-57C3-47ED-FDD280783C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58235" y="1186160"/>
            <a:ext cx="7675529" cy="5352752"/>
          </a:xfrm>
          <a:prstGeom prst="rect">
            <a:avLst/>
          </a:prstGeom>
        </p:spPr>
      </p:pic>
    </p:spTree>
    <p:extLst>
      <p:ext uri="{BB962C8B-B14F-4D97-AF65-F5344CB8AC3E}">
        <p14:creationId xmlns:p14="http://schemas.microsoft.com/office/powerpoint/2010/main" val="47803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ED8E1-12CB-E593-C290-F074F82C0F37}"/>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0D1140CA-D0B0-9997-AD1D-227F6576764F}"/>
              </a:ext>
            </a:extLst>
          </p:cNvPr>
          <p:cNvSpPr txBox="1"/>
          <p:nvPr/>
        </p:nvSpPr>
        <p:spPr>
          <a:xfrm>
            <a:off x="393549" y="231153"/>
            <a:ext cx="6217921" cy="646331"/>
          </a:xfrm>
          <a:prstGeom prst="rect">
            <a:avLst/>
          </a:prstGeom>
          <a:noFill/>
        </p:spPr>
        <p:txBody>
          <a:bodyPr wrap="square" rtlCol="0">
            <a:spAutoFit/>
          </a:bodyPr>
          <a:lstStyle/>
          <a:p>
            <a:pPr marL="914400" indent="-914400">
              <a:buFont typeface="+mj-lt"/>
              <a:buAutoNum type="arabicPeriod"/>
            </a:pPr>
            <a:r>
              <a:rPr lang="fr-FR" sz="3600" spc="300" dirty="0">
                <a:solidFill>
                  <a:schemeClr val="accent2">
                    <a:lumMod val="60000"/>
                    <a:lumOff val="40000"/>
                  </a:schemeClr>
                </a:solidFill>
                <a:latin typeface="+mj-lt"/>
              </a:rPr>
              <a:t>Evaluation: </a:t>
            </a:r>
          </a:p>
        </p:txBody>
      </p:sp>
      <p:sp>
        <p:nvSpPr>
          <p:cNvPr id="4" name="Sous-titre 2">
            <a:extLst>
              <a:ext uri="{FF2B5EF4-FFF2-40B4-BE49-F238E27FC236}">
                <a16:creationId xmlns:a16="http://schemas.microsoft.com/office/drawing/2014/main" id="{E10D3EE4-69A4-DC28-DFD1-61F09267CA62}"/>
              </a:ext>
            </a:extLst>
          </p:cNvPr>
          <p:cNvSpPr txBox="1">
            <a:spLocks/>
          </p:cNvSpPr>
          <p:nvPr/>
        </p:nvSpPr>
        <p:spPr>
          <a:xfrm>
            <a:off x="393549" y="1074529"/>
            <a:ext cx="11404901" cy="1359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1"/>
                </a:solidFill>
              </a:rPr>
              <a:t>L’évaluation vise à assurer la protection des vies humaines et à préserver les biens à l’intérieur et autour de l’édifice endommagé. L’analyse a pour but de déterminer si l’accès au bâtiment est permis avec ou sans restrictions ou s’il n’est pas du tout autorisé.</a:t>
            </a:r>
          </a:p>
        </p:txBody>
      </p:sp>
      <p:sp>
        <p:nvSpPr>
          <p:cNvPr id="5" name="Sous-titre 2">
            <a:extLst>
              <a:ext uri="{FF2B5EF4-FFF2-40B4-BE49-F238E27FC236}">
                <a16:creationId xmlns:a16="http://schemas.microsoft.com/office/drawing/2014/main" id="{AEC0415B-9ED6-4F1D-7C47-E67F8E1F8BD9}"/>
              </a:ext>
            </a:extLst>
          </p:cNvPr>
          <p:cNvSpPr txBox="1">
            <a:spLocks/>
          </p:cNvSpPr>
          <p:nvPr/>
        </p:nvSpPr>
        <p:spPr>
          <a:xfrm>
            <a:off x="492366" y="2813539"/>
            <a:ext cx="11404901" cy="32074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solidFill>
                  <a:schemeClr val="bg1"/>
                </a:solidFill>
              </a:rPr>
              <a:t>Les étapes : </a:t>
            </a:r>
          </a:p>
          <a:p>
            <a:pPr marL="457200" indent="-457200">
              <a:buFont typeface="+mj-lt"/>
              <a:buAutoNum type="arabicPeriod"/>
            </a:pPr>
            <a:r>
              <a:rPr lang="fr-FR" sz="2400" dirty="0">
                <a:solidFill>
                  <a:schemeClr val="bg1"/>
                </a:solidFill>
              </a:rPr>
              <a:t> Collecte d’informations: condition du sol, type de fondation, type de structure et matériaux.</a:t>
            </a:r>
          </a:p>
          <a:p>
            <a:pPr marL="457200" indent="-457200">
              <a:buFont typeface="+mj-lt"/>
              <a:buAutoNum type="arabicPeriod"/>
            </a:pPr>
            <a:r>
              <a:rPr lang="fr-FR" sz="2400" dirty="0">
                <a:solidFill>
                  <a:schemeClr val="bg1"/>
                </a:solidFill>
              </a:rPr>
              <a:t> Evaluation visuelle des dégâts : prise de photos, identification des zones fortement endommagées, localisation des fissures.</a:t>
            </a:r>
          </a:p>
          <a:p>
            <a:pPr marL="457200" indent="-457200">
              <a:buFont typeface="+mj-lt"/>
              <a:buAutoNum type="arabicPeriod"/>
            </a:pPr>
            <a:r>
              <a:rPr lang="fr-FR" sz="2400" dirty="0">
                <a:solidFill>
                  <a:schemeClr val="bg1"/>
                </a:solidFill>
              </a:rPr>
              <a:t> Mesures in-situ : déterminer la dureté du béton, la position des armatures, le degrés de corrosion et d’oxydation de ces dernières. </a:t>
            </a:r>
          </a:p>
        </p:txBody>
      </p:sp>
    </p:spTree>
    <p:extLst>
      <p:ext uri="{BB962C8B-B14F-4D97-AF65-F5344CB8AC3E}">
        <p14:creationId xmlns:p14="http://schemas.microsoft.com/office/powerpoint/2010/main" val="284634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51B6F-917F-75A4-CCF5-697B93ACCB24}"/>
              </a:ext>
            </a:extLst>
          </p:cNvPr>
          <p:cNvSpPr/>
          <p:nvPr/>
        </p:nvSpPr>
        <p:spPr>
          <a:xfrm>
            <a:off x="0" y="0"/>
            <a:ext cx="12192000" cy="6858000"/>
          </a:xfrm>
          <a:prstGeom prst="rect">
            <a:avLst/>
          </a:prstGeom>
          <a:solidFill>
            <a:srgbClr val="26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78CF3628-16A9-F5EC-3A8A-3E4905CB0C82}"/>
              </a:ext>
            </a:extLst>
          </p:cNvPr>
          <p:cNvSpPr txBox="1"/>
          <p:nvPr/>
        </p:nvSpPr>
        <p:spPr>
          <a:xfrm>
            <a:off x="393549" y="177365"/>
            <a:ext cx="8173676" cy="523220"/>
          </a:xfrm>
          <a:prstGeom prst="rect">
            <a:avLst/>
          </a:prstGeom>
          <a:noFill/>
        </p:spPr>
        <p:txBody>
          <a:bodyPr wrap="square" rtlCol="0">
            <a:spAutoFit/>
          </a:bodyPr>
          <a:lstStyle/>
          <a:p>
            <a:r>
              <a:rPr lang="fr-FR" sz="2800" spc="300" dirty="0">
                <a:solidFill>
                  <a:srgbClr val="FFCC99"/>
                </a:solidFill>
                <a:latin typeface="+mj-lt"/>
              </a:rPr>
              <a:t>Méthodes des mesures in-situ :</a:t>
            </a:r>
          </a:p>
        </p:txBody>
      </p:sp>
      <p:sp>
        <p:nvSpPr>
          <p:cNvPr id="4" name="Sous-titre 2">
            <a:extLst>
              <a:ext uri="{FF2B5EF4-FFF2-40B4-BE49-F238E27FC236}">
                <a16:creationId xmlns:a16="http://schemas.microsoft.com/office/drawing/2014/main" id="{0E537F9C-69F7-BE50-F791-5C5768BE1B9C}"/>
              </a:ext>
            </a:extLst>
          </p:cNvPr>
          <p:cNvSpPr txBox="1">
            <a:spLocks/>
          </p:cNvSpPr>
          <p:nvPr/>
        </p:nvSpPr>
        <p:spPr>
          <a:xfrm>
            <a:off x="942532" y="1199271"/>
            <a:ext cx="4642342" cy="4459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fr-FR" sz="3200" b="1" dirty="0">
                <a:solidFill>
                  <a:srgbClr val="8FD2A1"/>
                </a:solidFill>
              </a:rPr>
              <a:t>Sur le béton :</a:t>
            </a:r>
          </a:p>
          <a:p>
            <a:pPr marL="0" indent="0">
              <a:buNone/>
            </a:pPr>
            <a:endParaRPr lang="fr-FR" sz="3200" b="1" dirty="0"/>
          </a:p>
          <a:p>
            <a:pPr marL="457200" indent="-457200">
              <a:buFont typeface="+mj-lt"/>
              <a:buAutoNum type="arabicPeriod"/>
            </a:pPr>
            <a:r>
              <a:rPr lang="fr-FR" sz="2400" u="sng" dirty="0">
                <a:solidFill>
                  <a:schemeClr val="bg1"/>
                </a:solidFill>
              </a:rPr>
              <a:t>Le forage :  </a:t>
            </a:r>
          </a:p>
          <a:p>
            <a:pPr marL="0" indent="0">
              <a:buNone/>
            </a:pPr>
            <a:r>
              <a:rPr lang="fr-FR" sz="2000" dirty="0">
                <a:solidFill>
                  <a:schemeClr val="bg1"/>
                </a:solidFill>
              </a:rPr>
              <a:t>Créer un trou dans un élément de construction. </a:t>
            </a:r>
          </a:p>
          <a:p>
            <a:pPr marL="0" indent="0">
              <a:buNone/>
            </a:pPr>
            <a:r>
              <a:rPr lang="fr-FR" sz="2000" dirty="0">
                <a:solidFill>
                  <a:schemeClr val="bg1"/>
                </a:solidFill>
              </a:rPr>
              <a:t>Ca permet de connaitre l’épaisseur, la résistance et la composition. Il peut même servir à trouver les armatures. </a:t>
            </a:r>
          </a:p>
          <a:p>
            <a:pPr marL="0" indent="0">
              <a:buNone/>
            </a:pPr>
            <a:r>
              <a:rPr lang="fr-FR" sz="2000" dirty="0">
                <a:solidFill>
                  <a:schemeClr val="bg1"/>
                </a:solidFill>
              </a:rPr>
              <a:t>Le trou doit être rempli d’un mortier spécifique pour éviter la baisse de résistance. </a:t>
            </a:r>
            <a:endParaRPr lang="fr-FR" sz="2400" b="1" dirty="0">
              <a:solidFill>
                <a:schemeClr val="bg1"/>
              </a:solidFill>
            </a:endParaRPr>
          </a:p>
        </p:txBody>
      </p:sp>
      <p:pic>
        <p:nvPicPr>
          <p:cNvPr id="5" name="Image 4">
            <a:extLst>
              <a:ext uri="{FF2B5EF4-FFF2-40B4-BE49-F238E27FC236}">
                <a16:creationId xmlns:a16="http://schemas.microsoft.com/office/drawing/2014/main" id="{99FF4BC5-80F6-A0C3-A919-0D755A57C7C9}"/>
              </a:ext>
            </a:extLst>
          </p:cNvPr>
          <p:cNvPicPr>
            <a:picLocks noChangeAspect="1"/>
          </p:cNvPicPr>
          <p:nvPr/>
        </p:nvPicPr>
        <p:blipFill rotWithShape="1">
          <a:blip r:embed="rId2">
            <a:extLst>
              <a:ext uri="{28A0092B-C50C-407E-A947-70E740481C1C}">
                <a14:useLocalDpi xmlns:a14="http://schemas.microsoft.com/office/drawing/2010/main" val="0"/>
              </a:ext>
            </a:extLst>
          </a:blip>
          <a:srcRect l="5165" t="3682" b="2854"/>
          <a:stretch/>
        </p:blipFill>
        <p:spPr>
          <a:xfrm>
            <a:off x="9362557" y="3089775"/>
            <a:ext cx="2338104" cy="2330637"/>
          </a:xfrm>
          <a:prstGeom prst="rect">
            <a:avLst/>
          </a:prstGeom>
        </p:spPr>
      </p:pic>
      <p:sp>
        <p:nvSpPr>
          <p:cNvPr id="6" name="ZoneTexte 5">
            <a:extLst>
              <a:ext uri="{FF2B5EF4-FFF2-40B4-BE49-F238E27FC236}">
                <a16:creationId xmlns:a16="http://schemas.microsoft.com/office/drawing/2014/main" id="{ADC950A6-6504-F676-D7B3-53C819F1FEF7}"/>
              </a:ext>
            </a:extLst>
          </p:cNvPr>
          <p:cNvSpPr txBox="1"/>
          <p:nvPr/>
        </p:nvSpPr>
        <p:spPr>
          <a:xfrm>
            <a:off x="5564280" y="4285460"/>
            <a:ext cx="3798277" cy="369332"/>
          </a:xfrm>
          <a:prstGeom prst="rect">
            <a:avLst/>
          </a:prstGeom>
          <a:noFill/>
        </p:spPr>
        <p:txBody>
          <a:bodyPr wrap="square" rtlCol="0">
            <a:spAutoFit/>
          </a:bodyPr>
          <a:lstStyle/>
          <a:p>
            <a:pPr algn="ctr"/>
            <a:r>
              <a:rPr lang="fr-FR" dirty="0">
                <a:solidFill>
                  <a:srgbClr val="8FD2A1"/>
                </a:solidFill>
              </a:rPr>
              <a:t>Forage dans une dalle pleine</a:t>
            </a:r>
          </a:p>
        </p:txBody>
      </p:sp>
      <p:pic>
        <p:nvPicPr>
          <p:cNvPr id="7" name="Image 6">
            <a:extLst>
              <a:ext uri="{FF2B5EF4-FFF2-40B4-BE49-F238E27FC236}">
                <a16:creationId xmlns:a16="http://schemas.microsoft.com/office/drawing/2014/main" id="{D583AAFE-F05B-B9E0-4000-C966D70F9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833" y="1388909"/>
            <a:ext cx="3356037" cy="2513788"/>
          </a:xfrm>
          <a:prstGeom prst="rect">
            <a:avLst/>
          </a:prstGeom>
        </p:spPr>
      </p:pic>
    </p:spTree>
    <p:extLst>
      <p:ext uri="{BB962C8B-B14F-4D97-AF65-F5344CB8AC3E}">
        <p14:creationId xmlns:p14="http://schemas.microsoft.com/office/powerpoint/2010/main" val="282558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76F001-BD0F-3F6F-683E-E9493B252680}"/>
              </a:ext>
            </a:extLst>
          </p:cNvPr>
          <p:cNvSpPr/>
          <p:nvPr/>
        </p:nvSpPr>
        <p:spPr>
          <a:xfrm>
            <a:off x="0" y="0"/>
            <a:ext cx="12192000" cy="6858000"/>
          </a:xfrm>
          <a:prstGeom prst="rect">
            <a:avLst/>
          </a:prstGeom>
          <a:solidFill>
            <a:srgbClr val="26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4" name="Sous-titre 2">
            <a:extLst>
              <a:ext uri="{FF2B5EF4-FFF2-40B4-BE49-F238E27FC236}">
                <a16:creationId xmlns:a16="http://schemas.microsoft.com/office/drawing/2014/main" id="{84114F90-AFEE-327F-ED25-88F30634B332}"/>
              </a:ext>
            </a:extLst>
          </p:cNvPr>
          <p:cNvSpPr txBox="1">
            <a:spLocks/>
          </p:cNvSpPr>
          <p:nvPr/>
        </p:nvSpPr>
        <p:spPr>
          <a:xfrm>
            <a:off x="865602" y="762265"/>
            <a:ext cx="4642342" cy="49236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3200" b="1" dirty="0">
              <a:solidFill>
                <a:schemeClr val="bg1"/>
              </a:solidFill>
            </a:endParaRPr>
          </a:p>
          <a:p>
            <a:pPr marL="457200" indent="-457200">
              <a:buFont typeface="+mj-lt"/>
              <a:buAutoNum type="arabicPeriod" startAt="2"/>
            </a:pPr>
            <a:r>
              <a:rPr lang="fr-FR" sz="2400" dirty="0">
                <a:solidFill>
                  <a:schemeClr val="bg1"/>
                </a:solidFill>
              </a:rPr>
              <a:t>Le carottage  :  </a:t>
            </a:r>
          </a:p>
          <a:p>
            <a:pPr marL="0" indent="0">
              <a:buNone/>
            </a:pPr>
            <a:r>
              <a:rPr lang="fr-FR" sz="2000" dirty="0">
                <a:solidFill>
                  <a:schemeClr val="bg1"/>
                </a:solidFill>
              </a:rPr>
              <a:t>Prendre un échantillon des matériaux et faire des analyses en laboratoire.</a:t>
            </a:r>
          </a:p>
          <a:p>
            <a:pPr marL="0" indent="0">
              <a:buNone/>
            </a:pPr>
            <a:endParaRPr lang="fr-FR" sz="2000" dirty="0">
              <a:solidFill>
                <a:schemeClr val="bg1"/>
              </a:solidFill>
            </a:endParaRPr>
          </a:p>
          <a:p>
            <a:pPr marL="0" indent="0">
              <a:buNone/>
            </a:pPr>
            <a:endParaRPr lang="fr-DZ" sz="2000" dirty="0">
              <a:solidFill>
                <a:schemeClr val="bg1"/>
              </a:solidFill>
            </a:endParaRPr>
          </a:p>
          <a:p>
            <a:pPr marL="0" indent="0">
              <a:buNone/>
            </a:pPr>
            <a:endParaRPr lang="fr-DZ" sz="2000" dirty="0">
              <a:solidFill>
                <a:schemeClr val="bg1"/>
              </a:solidFill>
            </a:endParaRPr>
          </a:p>
          <a:p>
            <a:pPr marL="0" indent="0">
              <a:buNone/>
            </a:pPr>
            <a:endParaRPr lang="fr-FR" sz="2000" dirty="0">
              <a:solidFill>
                <a:schemeClr val="bg1"/>
              </a:solidFill>
            </a:endParaRPr>
          </a:p>
          <a:p>
            <a:pPr marL="0" indent="0">
              <a:buNone/>
            </a:pPr>
            <a:endParaRPr lang="fr-FR" sz="2000" dirty="0">
              <a:solidFill>
                <a:schemeClr val="bg1"/>
              </a:solidFill>
            </a:endParaRPr>
          </a:p>
          <a:p>
            <a:pPr marL="0" indent="0">
              <a:buNone/>
            </a:pPr>
            <a:r>
              <a:rPr lang="fr-FR" sz="2400" dirty="0">
                <a:solidFill>
                  <a:schemeClr val="bg1"/>
                </a:solidFill>
              </a:rPr>
              <a:t>3. Le scléromètre :</a:t>
            </a:r>
          </a:p>
          <a:p>
            <a:pPr marL="0" indent="0">
              <a:buNone/>
            </a:pPr>
            <a:r>
              <a:rPr lang="fr-FR" sz="2000" dirty="0">
                <a:solidFill>
                  <a:schemeClr val="bg1"/>
                </a:solidFill>
              </a:rPr>
              <a:t>Il permet d’estimer la résistance du béton et de mesurer sa dureté </a:t>
            </a:r>
          </a:p>
          <a:p>
            <a:pPr marL="0" indent="0">
              <a:buNone/>
            </a:pPr>
            <a:endParaRPr lang="fr-FR" sz="2000" dirty="0"/>
          </a:p>
          <a:p>
            <a:pPr marL="0" indent="0">
              <a:buNone/>
            </a:pPr>
            <a:endParaRPr lang="fr-FR" sz="2000" dirty="0"/>
          </a:p>
          <a:p>
            <a:pPr marL="0" indent="0">
              <a:buNone/>
            </a:pPr>
            <a:endParaRPr lang="fr-FR" sz="2400" b="1" dirty="0"/>
          </a:p>
        </p:txBody>
      </p:sp>
      <p:sp>
        <p:nvSpPr>
          <p:cNvPr id="5" name="ZoneTexte 4">
            <a:extLst>
              <a:ext uri="{FF2B5EF4-FFF2-40B4-BE49-F238E27FC236}">
                <a16:creationId xmlns:a16="http://schemas.microsoft.com/office/drawing/2014/main" id="{DE40F67B-166E-1DC0-C1D7-C9BC4069B179}"/>
              </a:ext>
            </a:extLst>
          </p:cNvPr>
          <p:cNvSpPr txBox="1"/>
          <p:nvPr/>
        </p:nvSpPr>
        <p:spPr>
          <a:xfrm>
            <a:off x="6096000" y="3483659"/>
            <a:ext cx="1683436" cy="369332"/>
          </a:xfrm>
          <a:prstGeom prst="rect">
            <a:avLst/>
          </a:prstGeom>
          <a:noFill/>
        </p:spPr>
        <p:txBody>
          <a:bodyPr wrap="square" rtlCol="0">
            <a:spAutoFit/>
          </a:bodyPr>
          <a:lstStyle/>
          <a:p>
            <a:pPr algn="ctr"/>
            <a:r>
              <a:rPr lang="fr-FR" dirty="0">
                <a:solidFill>
                  <a:srgbClr val="8FD2A1"/>
                </a:solidFill>
              </a:rPr>
              <a:t>Carottage</a:t>
            </a:r>
          </a:p>
        </p:txBody>
      </p:sp>
      <p:pic>
        <p:nvPicPr>
          <p:cNvPr id="6" name="Image 5">
            <a:extLst>
              <a:ext uri="{FF2B5EF4-FFF2-40B4-BE49-F238E27FC236}">
                <a16:creationId xmlns:a16="http://schemas.microsoft.com/office/drawing/2014/main" id="{0B26F2D8-401B-FFBF-BD77-EBF22D78D111}"/>
              </a:ext>
            </a:extLst>
          </p:cNvPr>
          <p:cNvPicPr>
            <a:picLocks noChangeAspect="1"/>
          </p:cNvPicPr>
          <p:nvPr/>
        </p:nvPicPr>
        <p:blipFill rotWithShape="1">
          <a:blip r:embed="rId2">
            <a:extLst>
              <a:ext uri="{28A0092B-C50C-407E-A947-70E740481C1C}">
                <a14:useLocalDpi xmlns:a14="http://schemas.microsoft.com/office/drawing/2010/main" val="0"/>
              </a:ext>
            </a:extLst>
          </a:blip>
          <a:srcRect l="1141" t="1895" r="2172" b="4071"/>
          <a:stretch/>
        </p:blipFill>
        <p:spPr>
          <a:xfrm>
            <a:off x="5665509" y="849506"/>
            <a:ext cx="2554664" cy="2524835"/>
          </a:xfrm>
          <a:prstGeom prst="rect">
            <a:avLst/>
          </a:prstGeom>
        </p:spPr>
      </p:pic>
      <p:pic>
        <p:nvPicPr>
          <p:cNvPr id="7" name="Image 6">
            <a:extLst>
              <a:ext uri="{FF2B5EF4-FFF2-40B4-BE49-F238E27FC236}">
                <a16:creationId xmlns:a16="http://schemas.microsoft.com/office/drawing/2014/main" id="{3434C122-D15F-E1FA-F83A-23A50E780407}"/>
              </a:ext>
            </a:extLst>
          </p:cNvPr>
          <p:cNvPicPr>
            <a:picLocks noChangeAspect="1"/>
          </p:cNvPicPr>
          <p:nvPr/>
        </p:nvPicPr>
        <p:blipFill rotWithShape="1">
          <a:blip r:embed="rId3">
            <a:extLst>
              <a:ext uri="{28A0092B-C50C-407E-A947-70E740481C1C}">
                <a14:useLocalDpi xmlns:a14="http://schemas.microsoft.com/office/drawing/2010/main" val="0"/>
              </a:ext>
            </a:extLst>
          </a:blip>
          <a:srcRect l="905" t="4150" r="2114" b="4150"/>
          <a:stretch/>
        </p:blipFill>
        <p:spPr>
          <a:xfrm>
            <a:off x="8377738" y="840466"/>
            <a:ext cx="3573709" cy="2524835"/>
          </a:xfrm>
          <a:prstGeom prst="rect">
            <a:avLst/>
          </a:prstGeom>
        </p:spPr>
      </p:pic>
      <p:sp>
        <p:nvSpPr>
          <p:cNvPr id="8" name="ZoneTexte 7">
            <a:extLst>
              <a:ext uri="{FF2B5EF4-FFF2-40B4-BE49-F238E27FC236}">
                <a16:creationId xmlns:a16="http://schemas.microsoft.com/office/drawing/2014/main" id="{E0158D41-2A42-6814-EC99-592E88E1F5C0}"/>
              </a:ext>
            </a:extLst>
          </p:cNvPr>
          <p:cNvSpPr txBox="1"/>
          <p:nvPr/>
        </p:nvSpPr>
        <p:spPr>
          <a:xfrm>
            <a:off x="9224104" y="3478562"/>
            <a:ext cx="1683436" cy="369332"/>
          </a:xfrm>
          <a:prstGeom prst="rect">
            <a:avLst/>
          </a:prstGeom>
          <a:noFill/>
        </p:spPr>
        <p:txBody>
          <a:bodyPr wrap="square" rtlCol="0">
            <a:spAutoFit/>
          </a:bodyPr>
          <a:lstStyle/>
          <a:p>
            <a:pPr algn="ctr"/>
            <a:r>
              <a:rPr lang="fr-FR" dirty="0">
                <a:solidFill>
                  <a:srgbClr val="8FD2A1"/>
                </a:solidFill>
              </a:rPr>
              <a:t>Echantillon</a:t>
            </a:r>
          </a:p>
        </p:txBody>
      </p:sp>
      <p:pic>
        <p:nvPicPr>
          <p:cNvPr id="9" name="Image 8">
            <a:extLst>
              <a:ext uri="{FF2B5EF4-FFF2-40B4-BE49-F238E27FC236}">
                <a16:creationId xmlns:a16="http://schemas.microsoft.com/office/drawing/2014/main" id="{ABB05629-3B23-5C7F-C9D9-EA11AD3EDB28}"/>
              </a:ext>
            </a:extLst>
          </p:cNvPr>
          <p:cNvPicPr>
            <a:picLocks noChangeAspect="1"/>
          </p:cNvPicPr>
          <p:nvPr/>
        </p:nvPicPr>
        <p:blipFill rotWithShape="1">
          <a:blip r:embed="rId4">
            <a:extLst>
              <a:ext uri="{28A0092B-C50C-407E-A947-70E740481C1C}">
                <a14:useLocalDpi xmlns:a14="http://schemas.microsoft.com/office/drawing/2010/main" val="0"/>
              </a:ext>
            </a:extLst>
          </a:blip>
          <a:srcRect l="934" t="3856" r="3202" b="4512"/>
          <a:stretch/>
        </p:blipFill>
        <p:spPr>
          <a:xfrm>
            <a:off x="6855205" y="3957212"/>
            <a:ext cx="3349013" cy="2149311"/>
          </a:xfrm>
          <a:prstGeom prst="rect">
            <a:avLst/>
          </a:prstGeom>
        </p:spPr>
      </p:pic>
      <p:sp>
        <p:nvSpPr>
          <p:cNvPr id="10" name="ZoneTexte 9">
            <a:extLst>
              <a:ext uri="{FF2B5EF4-FFF2-40B4-BE49-F238E27FC236}">
                <a16:creationId xmlns:a16="http://schemas.microsoft.com/office/drawing/2014/main" id="{BCA5FF60-D21E-E796-15EB-18C1071F13D7}"/>
              </a:ext>
            </a:extLst>
          </p:cNvPr>
          <p:cNvSpPr txBox="1"/>
          <p:nvPr/>
        </p:nvSpPr>
        <p:spPr>
          <a:xfrm>
            <a:off x="7687993" y="6210744"/>
            <a:ext cx="1683436" cy="369332"/>
          </a:xfrm>
          <a:prstGeom prst="rect">
            <a:avLst/>
          </a:prstGeom>
          <a:noFill/>
        </p:spPr>
        <p:txBody>
          <a:bodyPr wrap="square" rtlCol="0">
            <a:spAutoFit/>
          </a:bodyPr>
          <a:lstStyle/>
          <a:p>
            <a:pPr algn="ctr"/>
            <a:r>
              <a:rPr lang="fr-FR" dirty="0">
                <a:solidFill>
                  <a:srgbClr val="8FD2A1"/>
                </a:solidFill>
              </a:rPr>
              <a:t>Scléromètre</a:t>
            </a:r>
          </a:p>
        </p:txBody>
      </p:sp>
    </p:spTree>
    <p:extLst>
      <p:ext uri="{BB962C8B-B14F-4D97-AF65-F5344CB8AC3E}">
        <p14:creationId xmlns:p14="http://schemas.microsoft.com/office/powerpoint/2010/main" val="319197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FCF9B-4FC2-F5ED-9BC8-41E86D4B347B}"/>
              </a:ext>
            </a:extLst>
          </p:cNvPr>
          <p:cNvSpPr/>
          <p:nvPr/>
        </p:nvSpPr>
        <p:spPr>
          <a:xfrm>
            <a:off x="0" y="0"/>
            <a:ext cx="12192000" cy="6858000"/>
          </a:xfrm>
          <a:prstGeom prst="rect">
            <a:avLst/>
          </a:prstGeom>
          <a:solidFill>
            <a:srgbClr val="26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4" name="Sous-titre 2">
            <a:extLst>
              <a:ext uri="{FF2B5EF4-FFF2-40B4-BE49-F238E27FC236}">
                <a16:creationId xmlns:a16="http://schemas.microsoft.com/office/drawing/2014/main" id="{597CBAD9-8545-6148-916D-6AC955457A5C}"/>
              </a:ext>
            </a:extLst>
          </p:cNvPr>
          <p:cNvSpPr txBox="1">
            <a:spLocks/>
          </p:cNvSpPr>
          <p:nvPr/>
        </p:nvSpPr>
        <p:spPr>
          <a:xfrm>
            <a:off x="497245" y="1092894"/>
            <a:ext cx="5514539" cy="5074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fr-FR" sz="3200" b="1" dirty="0">
                <a:solidFill>
                  <a:srgbClr val="8FD2A1"/>
                </a:solidFill>
              </a:rPr>
              <a:t>Détecteur d’armatures:</a:t>
            </a:r>
          </a:p>
          <a:p>
            <a:pPr marL="0" indent="0">
              <a:buNone/>
            </a:pPr>
            <a:r>
              <a:rPr lang="fr-FR" sz="2000" dirty="0">
                <a:solidFill>
                  <a:schemeClr val="bg1"/>
                </a:solidFill>
              </a:rPr>
              <a:t>Il existe 3 types d’appareils détecteurs d’armatures qui détectent leur présence, position et diamètre. </a:t>
            </a:r>
          </a:p>
          <a:p>
            <a:pPr marL="0" indent="0">
              <a:buNone/>
            </a:pPr>
            <a:r>
              <a:rPr lang="fr-FR" sz="2000" dirty="0">
                <a:solidFill>
                  <a:schemeClr val="bg1"/>
                </a:solidFill>
              </a:rPr>
              <a:t>1- Le </a:t>
            </a:r>
            <a:r>
              <a:rPr lang="fr-FR" sz="2000" b="1" dirty="0">
                <a:solidFill>
                  <a:schemeClr val="bg1"/>
                </a:solidFill>
              </a:rPr>
              <a:t>pachomètre</a:t>
            </a:r>
            <a:r>
              <a:rPr lang="fr-FR" sz="2000" dirty="0">
                <a:solidFill>
                  <a:schemeClr val="bg1"/>
                </a:solidFill>
              </a:rPr>
              <a:t> et </a:t>
            </a:r>
            <a:r>
              <a:rPr lang="fr-FR" sz="2000" b="1" dirty="0">
                <a:solidFill>
                  <a:schemeClr val="bg1"/>
                </a:solidFill>
              </a:rPr>
              <a:t>profomètre</a:t>
            </a:r>
            <a:r>
              <a:rPr lang="fr-FR" sz="2000" dirty="0">
                <a:solidFill>
                  <a:schemeClr val="bg1"/>
                </a:solidFill>
              </a:rPr>
              <a:t> : ils précisent la position et le diamètre </a:t>
            </a:r>
          </a:p>
          <a:p>
            <a:pPr marL="0" indent="0">
              <a:buNone/>
            </a:pPr>
            <a:r>
              <a:rPr lang="fr-FR" sz="2000" dirty="0">
                <a:solidFill>
                  <a:schemeClr val="bg1"/>
                </a:solidFill>
              </a:rPr>
              <a:t>2- Le </a:t>
            </a:r>
            <a:r>
              <a:rPr lang="fr-FR" sz="2000" b="1" dirty="0">
                <a:solidFill>
                  <a:schemeClr val="bg1"/>
                </a:solidFill>
              </a:rPr>
              <a:t>corrosimètre</a:t>
            </a:r>
            <a:r>
              <a:rPr lang="fr-FR" sz="2000" dirty="0">
                <a:solidFill>
                  <a:schemeClr val="bg1"/>
                </a:solidFill>
              </a:rPr>
              <a:t> : permet de </a:t>
            </a:r>
            <a:r>
              <a:rPr lang="fr-FR" sz="2000" dirty="0" err="1">
                <a:solidFill>
                  <a:schemeClr val="bg1"/>
                </a:solidFill>
              </a:rPr>
              <a:t>detecter</a:t>
            </a:r>
            <a:r>
              <a:rPr lang="fr-FR" sz="2000" dirty="0">
                <a:solidFill>
                  <a:schemeClr val="bg1"/>
                </a:solidFill>
              </a:rPr>
              <a:t> la corrosion des armatures avant l’apparition des dommages visibles.</a:t>
            </a:r>
          </a:p>
          <a:p>
            <a:pPr marL="0" indent="0">
              <a:buNone/>
            </a:pPr>
            <a:r>
              <a:rPr lang="fr-FR" sz="2000" dirty="0">
                <a:solidFill>
                  <a:schemeClr val="bg1"/>
                </a:solidFill>
              </a:rPr>
              <a:t>3- Le </a:t>
            </a:r>
            <a:r>
              <a:rPr lang="fr-FR" sz="2000" b="1" dirty="0">
                <a:solidFill>
                  <a:schemeClr val="bg1"/>
                </a:solidFill>
              </a:rPr>
              <a:t>radiographie</a:t>
            </a:r>
            <a:r>
              <a:rPr lang="fr-FR" sz="2000" dirty="0">
                <a:solidFill>
                  <a:schemeClr val="bg1"/>
                </a:solidFill>
              </a:rPr>
              <a:t> : utilisé pour des éléments dont l’épaisseur ne dépasse pas les 80cm. Il fournit des informations multiples et très précises sur les armatures et le béton.</a:t>
            </a:r>
          </a:p>
        </p:txBody>
      </p:sp>
      <p:sp>
        <p:nvSpPr>
          <p:cNvPr id="5" name="ZoneTexte 4">
            <a:extLst>
              <a:ext uri="{FF2B5EF4-FFF2-40B4-BE49-F238E27FC236}">
                <a16:creationId xmlns:a16="http://schemas.microsoft.com/office/drawing/2014/main" id="{B13C3B88-EB28-940D-51A1-8A2ED1E090FE}"/>
              </a:ext>
            </a:extLst>
          </p:cNvPr>
          <p:cNvSpPr txBox="1"/>
          <p:nvPr/>
        </p:nvSpPr>
        <p:spPr>
          <a:xfrm>
            <a:off x="7389731" y="6292601"/>
            <a:ext cx="3798277" cy="369332"/>
          </a:xfrm>
          <a:prstGeom prst="rect">
            <a:avLst/>
          </a:prstGeom>
          <a:noFill/>
        </p:spPr>
        <p:txBody>
          <a:bodyPr wrap="square" rtlCol="0">
            <a:spAutoFit/>
          </a:bodyPr>
          <a:lstStyle/>
          <a:p>
            <a:pPr algn="ctr"/>
            <a:r>
              <a:rPr lang="fr-FR" dirty="0">
                <a:solidFill>
                  <a:srgbClr val="8FD2A1"/>
                </a:solidFill>
              </a:rPr>
              <a:t>Radiographie</a:t>
            </a:r>
          </a:p>
        </p:txBody>
      </p:sp>
      <p:pic>
        <p:nvPicPr>
          <p:cNvPr id="6" name="Image 5">
            <a:extLst>
              <a:ext uri="{FF2B5EF4-FFF2-40B4-BE49-F238E27FC236}">
                <a16:creationId xmlns:a16="http://schemas.microsoft.com/office/drawing/2014/main" id="{9AC36A9D-F6C0-3485-CEB4-55E90FA3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196" y="235917"/>
            <a:ext cx="2466975" cy="1847850"/>
          </a:xfrm>
          <a:prstGeom prst="rect">
            <a:avLst/>
          </a:prstGeom>
        </p:spPr>
      </p:pic>
      <p:sp>
        <p:nvSpPr>
          <p:cNvPr id="7" name="ZoneTexte 6">
            <a:extLst>
              <a:ext uri="{FF2B5EF4-FFF2-40B4-BE49-F238E27FC236}">
                <a16:creationId xmlns:a16="http://schemas.microsoft.com/office/drawing/2014/main" id="{7FFABE6F-F8E7-82B6-0BAA-3A1A1EDF47DF}"/>
              </a:ext>
            </a:extLst>
          </p:cNvPr>
          <p:cNvSpPr txBox="1"/>
          <p:nvPr/>
        </p:nvSpPr>
        <p:spPr>
          <a:xfrm>
            <a:off x="7249546" y="1978007"/>
            <a:ext cx="3798277" cy="369332"/>
          </a:xfrm>
          <a:prstGeom prst="rect">
            <a:avLst/>
          </a:prstGeom>
          <a:noFill/>
        </p:spPr>
        <p:txBody>
          <a:bodyPr wrap="square" rtlCol="0">
            <a:spAutoFit/>
          </a:bodyPr>
          <a:lstStyle/>
          <a:p>
            <a:pPr algn="ctr"/>
            <a:r>
              <a:rPr lang="fr-FR" dirty="0">
                <a:solidFill>
                  <a:srgbClr val="8FD2A1"/>
                </a:solidFill>
              </a:rPr>
              <a:t>Pachomètre</a:t>
            </a:r>
          </a:p>
        </p:txBody>
      </p:sp>
      <p:pic>
        <p:nvPicPr>
          <p:cNvPr id="8" name="Image 7">
            <a:extLst>
              <a:ext uri="{FF2B5EF4-FFF2-40B4-BE49-F238E27FC236}">
                <a16:creationId xmlns:a16="http://schemas.microsoft.com/office/drawing/2014/main" id="{41C67728-8610-1495-8CA8-A58419D69022}"/>
              </a:ext>
            </a:extLst>
          </p:cNvPr>
          <p:cNvPicPr>
            <a:picLocks noChangeAspect="1"/>
          </p:cNvPicPr>
          <p:nvPr/>
        </p:nvPicPr>
        <p:blipFill rotWithShape="1">
          <a:blip r:embed="rId3">
            <a:extLst>
              <a:ext uri="{28A0092B-C50C-407E-A947-70E740481C1C}">
                <a14:useLocalDpi xmlns:a14="http://schemas.microsoft.com/office/drawing/2010/main" val="0"/>
              </a:ext>
            </a:extLst>
          </a:blip>
          <a:srcRect l="1998" t="2972" r="867" b="7771"/>
          <a:stretch/>
        </p:blipFill>
        <p:spPr>
          <a:xfrm>
            <a:off x="7915198" y="2496319"/>
            <a:ext cx="2466975" cy="1487351"/>
          </a:xfrm>
          <a:prstGeom prst="rect">
            <a:avLst/>
          </a:prstGeom>
        </p:spPr>
      </p:pic>
      <p:pic>
        <p:nvPicPr>
          <p:cNvPr id="9" name="Image 8">
            <a:extLst>
              <a:ext uri="{FF2B5EF4-FFF2-40B4-BE49-F238E27FC236}">
                <a16:creationId xmlns:a16="http://schemas.microsoft.com/office/drawing/2014/main" id="{F36A82FA-1BBE-AAB9-A018-0A977F75041E}"/>
              </a:ext>
            </a:extLst>
          </p:cNvPr>
          <p:cNvPicPr>
            <a:picLocks noChangeAspect="1"/>
          </p:cNvPicPr>
          <p:nvPr/>
        </p:nvPicPr>
        <p:blipFill rotWithShape="1">
          <a:blip r:embed="rId4">
            <a:extLst>
              <a:ext uri="{28A0092B-C50C-407E-A947-70E740481C1C}">
                <a14:useLocalDpi xmlns:a14="http://schemas.microsoft.com/office/drawing/2010/main" val="0"/>
              </a:ext>
            </a:extLst>
          </a:blip>
          <a:srcRect r="3754"/>
          <a:stretch/>
        </p:blipFill>
        <p:spPr>
          <a:xfrm>
            <a:off x="7915199" y="4405415"/>
            <a:ext cx="2466974" cy="1922397"/>
          </a:xfrm>
          <a:prstGeom prst="rect">
            <a:avLst/>
          </a:prstGeom>
        </p:spPr>
      </p:pic>
      <p:sp>
        <p:nvSpPr>
          <p:cNvPr id="10" name="ZoneTexte 9">
            <a:extLst>
              <a:ext uri="{FF2B5EF4-FFF2-40B4-BE49-F238E27FC236}">
                <a16:creationId xmlns:a16="http://schemas.microsoft.com/office/drawing/2014/main" id="{C6F1B267-F846-439C-7B3B-2CEDBE53D78C}"/>
              </a:ext>
            </a:extLst>
          </p:cNvPr>
          <p:cNvSpPr txBox="1"/>
          <p:nvPr/>
        </p:nvSpPr>
        <p:spPr>
          <a:xfrm>
            <a:off x="7249546" y="3983670"/>
            <a:ext cx="3798277" cy="369332"/>
          </a:xfrm>
          <a:prstGeom prst="rect">
            <a:avLst/>
          </a:prstGeom>
          <a:noFill/>
        </p:spPr>
        <p:txBody>
          <a:bodyPr wrap="square" rtlCol="0">
            <a:spAutoFit/>
          </a:bodyPr>
          <a:lstStyle/>
          <a:p>
            <a:pPr algn="ctr"/>
            <a:r>
              <a:rPr lang="fr-FR" dirty="0">
                <a:solidFill>
                  <a:srgbClr val="8FD2A1"/>
                </a:solidFill>
              </a:rPr>
              <a:t>Corrosimètre</a:t>
            </a:r>
          </a:p>
        </p:txBody>
      </p:sp>
    </p:spTree>
    <p:extLst>
      <p:ext uri="{BB962C8B-B14F-4D97-AF65-F5344CB8AC3E}">
        <p14:creationId xmlns:p14="http://schemas.microsoft.com/office/powerpoint/2010/main" val="181869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4B1E59-CC22-2959-5D82-87ACCA072050}"/>
              </a:ext>
            </a:extLst>
          </p:cNvPr>
          <p:cNvSpPr/>
          <p:nvPr/>
        </p:nvSpPr>
        <p:spPr>
          <a:xfrm>
            <a:off x="0" y="0"/>
            <a:ext cx="12192000" cy="6858000"/>
          </a:xfrm>
          <a:prstGeom prst="rect">
            <a:avLst/>
          </a:prstGeom>
          <a:solidFill>
            <a:srgbClr val="262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4" name="Sous-titre 2">
            <a:extLst>
              <a:ext uri="{FF2B5EF4-FFF2-40B4-BE49-F238E27FC236}">
                <a16:creationId xmlns:a16="http://schemas.microsoft.com/office/drawing/2014/main" id="{94FDAF78-E7EF-9CEE-64FD-35470E0AEF1D}"/>
              </a:ext>
            </a:extLst>
          </p:cNvPr>
          <p:cNvSpPr txBox="1">
            <a:spLocks/>
          </p:cNvSpPr>
          <p:nvPr/>
        </p:nvSpPr>
        <p:spPr>
          <a:xfrm>
            <a:off x="656972" y="806646"/>
            <a:ext cx="11404901" cy="57396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1"/>
                </a:solidFill>
              </a:rPr>
              <a:t>Les résultats des étapes précédentes sont analysés et interprétés pour formuler des conclusions et des recommandations au sujet de l’intervention. </a:t>
            </a:r>
          </a:p>
          <a:p>
            <a:pPr marL="0" indent="0">
              <a:buNone/>
            </a:pPr>
            <a:r>
              <a:rPr lang="fr-FR" sz="2400" dirty="0">
                <a:solidFill>
                  <a:schemeClr val="bg1"/>
                </a:solidFill>
              </a:rPr>
              <a:t>Les résultats permettent aussi de classer les construction selon leur état en 3 groupes: </a:t>
            </a:r>
          </a:p>
          <a:p>
            <a:pPr marL="457200" indent="-457200">
              <a:buAutoNum type="arabicParenR"/>
            </a:pPr>
            <a:r>
              <a:rPr lang="fr-FR" sz="2400" b="1" dirty="0">
                <a:solidFill>
                  <a:schemeClr val="bg1"/>
                </a:solidFill>
              </a:rPr>
              <a:t>Bâti classé </a:t>
            </a:r>
            <a:r>
              <a:rPr lang="fr-FR" sz="2400" b="1" dirty="0">
                <a:solidFill>
                  <a:srgbClr val="00B050"/>
                </a:solidFill>
              </a:rPr>
              <a:t>vert</a:t>
            </a:r>
            <a:r>
              <a:rPr lang="fr-FR" sz="2400" b="1" dirty="0"/>
              <a:t> </a:t>
            </a:r>
            <a:r>
              <a:rPr lang="fr-FR" sz="2400" dirty="0">
                <a:solidFill>
                  <a:schemeClr val="bg1"/>
                </a:solidFill>
              </a:rPr>
              <a:t>: endommagement limité: La structure ayant subi de légers dégâts seulement.</a:t>
            </a:r>
          </a:p>
          <a:p>
            <a:pPr marL="457200" indent="-457200">
              <a:buAutoNum type="arabicParenR"/>
            </a:pPr>
            <a:r>
              <a:rPr lang="fr-FR" sz="2400" b="1" dirty="0">
                <a:solidFill>
                  <a:schemeClr val="bg1"/>
                </a:solidFill>
              </a:rPr>
              <a:t>Bâti classé </a:t>
            </a:r>
            <a:r>
              <a:rPr lang="fr-FR" sz="2400" b="1" dirty="0">
                <a:solidFill>
                  <a:srgbClr val="FFC000"/>
                </a:solidFill>
              </a:rPr>
              <a:t>jaune</a:t>
            </a:r>
            <a:r>
              <a:rPr lang="fr-FR" sz="2400" b="1" dirty="0"/>
              <a:t> </a:t>
            </a:r>
            <a:r>
              <a:rPr lang="fr-FR" sz="2400" dirty="0">
                <a:solidFill>
                  <a:schemeClr val="bg1"/>
                </a:solidFill>
              </a:rPr>
              <a:t>: dommage significatif : structure étant endommagée mais conservant une certaine raideur et une résistance latéral.</a:t>
            </a:r>
          </a:p>
          <a:p>
            <a:pPr marL="457200" indent="-457200">
              <a:buAutoNum type="arabicParenR"/>
            </a:pPr>
            <a:r>
              <a:rPr lang="fr-FR" sz="2400" b="1" dirty="0">
                <a:solidFill>
                  <a:schemeClr val="bg1"/>
                </a:solidFill>
              </a:rPr>
              <a:t>Bâti classé </a:t>
            </a:r>
            <a:r>
              <a:rPr lang="fr-FR" sz="2400" b="1" dirty="0">
                <a:solidFill>
                  <a:srgbClr val="FF0000"/>
                </a:solidFill>
              </a:rPr>
              <a:t>rouge</a:t>
            </a:r>
            <a:r>
              <a:rPr lang="fr-FR" sz="2400" b="1" dirty="0"/>
              <a:t> </a:t>
            </a:r>
            <a:r>
              <a:rPr lang="fr-FR" sz="2400" dirty="0">
                <a:solidFill>
                  <a:schemeClr val="bg1"/>
                </a:solidFill>
              </a:rPr>
              <a:t>: état proche de la ruine : Structure lourdement endommagée. L’accès est interdit. </a:t>
            </a:r>
          </a:p>
        </p:txBody>
      </p:sp>
    </p:spTree>
    <p:extLst>
      <p:ext uri="{BB962C8B-B14F-4D97-AF65-F5344CB8AC3E}">
        <p14:creationId xmlns:p14="http://schemas.microsoft.com/office/powerpoint/2010/main" val="276915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9DA05C-4CFE-BFB4-1B9E-E2B7EDB9A645}"/>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4" name="ZoneTexte 3">
            <a:extLst>
              <a:ext uri="{FF2B5EF4-FFF2-40B4-BE49-F238E27FC236}">
                <a16:creationId xmlns:a16="http://schemas.microsoft.com/office/drawing/2014/main" id="{9FBF6529-35AC-9CF2-5CB1-F706461D7EB3}"/>
              </a:ext>
            </a:extLst>
          </p:cNvPr>
          <p:cNvSpPr txBox="1"/>
          <p:nvPr/>
        </p:nvSpPr>
        <p:spPr>
          <a:xfrm>
            <a:off x="510678" y="136525"/>
            <a:ext cx="6217921" cy="646331"/>
          </a:xfrm>
          <a:prstGeom prst="rect">
            <a:avLst/>
          </a:prstGeom>
          <a:noFill/>
        </p:spPr>
        <p:txBody>
          <a:bodyPr wrap="square" rtlCol="0">
            <a:spAutoFit/>
          </a:bodyPr>
          <a:lstStyle/>
          <a:p>
            <a:pPr marL="914400" indent="-914400">
              <a:buFont typeface="+mj-lt"/>
              <a:buAutoNum type="arabicPeriod" startAt="2"/>
            </a:pPr>
            <a:r>
              <a:rPr lang="fr-FR" sz="3600" spc="300" dirty="0">
                <a:solidFill>
                  <a:schemeClr val="accent2">
                    <a:lumMod val="60000"/>
                    <a:lumOff val="40000"/>
                  </a:schemeClr>
                </a:solidFill>
                <a:latin typeface="+mj-lt"/>
              </a:rPr>
              <a:t>Intervention: </a:t>
            </a:r>
          </a:p>
        </p:txBody>
      </p:sp>
      <p:sp>
        <p:nvSpPr>
          <p:cNvPr id="5" name="Sous-titre 2">
            <a:extLst>
              <a:ext uri="{FF2B5EF4-FFF2-40B4-BE49-F238E27FC236}">
                <a16:creationId xmlns:a16="http://schemas.microsoft.com/office/drawing/2014/main" id="{1D6A5EFA-F2ED-94DC-1D5C-D6B7037CF0C4}"/>
              </a:ext>
            </a:extLst>
          </p:cNvPr>
          <p:cNvSpPr txBox="1">
            <a:spLocks/>
          </p:cNvSpPr>
          <p:nvPr/>
        </p:nvSpPr>
        <p:spPr>
          <a:xfrm>
            <a:off x="393549" y="988430"/>
            <a:ext cx="11404901" cy="5749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chemeClr val="bg1"/>
                </a:solidFill>
              </a:rPr>
              <a:t>La stratégie consiste à trouver, parmi plusieurs méthodes, le renforcement optimal en tenant compte du cout, de la durée des travaux et des aspects architecturaux.</a:t>
            </a:r>
          </a:p>
          <a:p>
            <a:pPr marL="0" indent="0">
              <a:buNone/>
            </a:pPr>
            <a:r>
              <a:rPr lang="fr-FR" sz="2400" dirty="0">
                <a:solidFill>
                  <a:schemeClr val="bg1"/>
                </a:solidFill>
              </a:rPr>
              <a:t>On distingue deux types :</a:t>
            </a:r>
          </a:p>
          <a:p>
            <a:pPr marL="0" indent="0">
              <a:buNone/>
            </a:pPr>
            <a:r>
              <a:rPr lang="fr-FR" sz="2400" b="1" dirty="0">
                <a:solidFill>
                  <a:schemeClr val="bg1"/>
                </a:solidFill>
              </a:rPr>
              <a:t>1- La réparation : </a:t>
            </a:r>
            <a:r>
              <a:rPr lang="fr-FR" sz="2000" dirty="0">
                <a:solidFill>
                  <a:schemeClr val="bg1"/>
                </a:solidFill>
              </a:rPr>
              <a:t>consiste à intervenir sur un ouvrage donné, pour lui redonner pratiquement les mêmes caractéristiques qu'il avait avant les désordres subis.</a:t>
            </a:r>
          </a:p>
          <a:p>
            <a:pPr marL="0" indent="0">
              <a:buNone/>
            </a:pPr>
            <a:r>
              <a:rPr lang="fr-FR" sz="2000" dirty="0">
                <a:solidFill>
                  <a:schemeClr val="bg1"/>
                </a:solidFill>
              </a:rPr>
              <a:t>par exemple un plafond effondré, une cloison éclatée ou fissurée et même un élément porteur fissuré ou détérioré seront restaurés pour redonner à l'ouvrage son niveau de sécurité initial. </a:t>
            </a:r>
          </a:p>
          <a:p>
            <a:pPr marL="0" indent="0">
              <a:buNone/>
            </a:pPr>
            <a:r>
              <a:rPr lang="fr-FR" sz="2000" dirty="0">
                <a:solidFill>
                  <a:schemeClr val="bg1"/>
                </a:solidFill>
              </a:rPr>
              <a:t>Ainsi réparé, un séisme de même magnitude provoquera en général les mêmes désordres.</a:t>
            </a:r>
          </a:p>
          <a:p>
            <a:pPr marL="0" indent="0">
              <a:buNone/>
            </a:pPr>
            <a:r>
              <a:rPr lang="fr-FR" sz="2400" b="1" dirty="0">
                <a:solidFill>
                  <a:schemeClr val="bg1"/>
                </a:solidFill>
              </a:rPr>
              <a:t>2- Le confortement : </a:t>
            </a:r>
            <a:r>
              <a:rPr lang="fr-FR" sz="2000" dirty="0">
                <a:solidFill>
                  <a:schemeClr val="bg1"/>
                </a:solidFill>
              </a:rPr>
              <a:t>consiste à intervenir sur un ouvrage pour lui conférer une résistance supérieure à celle qu'il avait avant les désordres subis. </a:t>
            </a:r>
          </a:p>
          <a:p>
            <a:pPr marL="0" indent="0">
              <a:buNone/>
            </a:pPr>
            <a:r>
              <a:rPr lang="fr-FR" sz="2000" dirty="0">
                <a:solidFill>
                  <a:schemeClr val="bg1"/>
                </a:solidFill>
              </a:rPr>
              <a:t>Le confortement nécessite souvent l'augmentation des sections des éléments porteurs de la structure (gainage, chemisage, corsetage), et même l'introduction de nouveaux éléments (voiles de contreventement). </a:t>
            </a:r>
          </a:p>
        </p:txBody>
      </p:sp>
    </p:spTree>
    <p:extLst>
      <p:ext uri="{BB962C8B-B14F-4D97-AF65-F5344CB8AC3E}">
        <p14:creationId xmlns:p14="http://schemas.microsoft.com/office/powerpoint/2010/main" val="400431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0D49DC-6CF7-28A8-40C8-B91E717D4BC4}"/>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69A6B839-735C-C37A-4684-7284211197BB}"/>
              </a:ext>
            </a:extLst>
          </p:cNvPr>
          <p:cNvSpPr/>
          <p:nvPr/>
        </p:nvSpPr>
        <p:spPr>
          <a:xfrm>
            <a:off x="260532" y="124843"/>
            <a:ext cx="3690369" cy="369332"/>
          </a:xfrm>
          <a:prstGeom prst="rect">
            <a:avLst/>
          </a:prstGeom>
        </p:spPr>
        <p:txBody>
          <a:bodyPr wrap="none">
            <a:spAutoFit/>
          </a:bodyPr>
          <a:lstStyle/>
          <a:p>
            <a:r>
              <a:rPr lang="fr-FR" dirty="0">
                <a:solidFill>
                  <a:srgbClr val="FFCC99"/>
                </a:solidFill>
              </a:rPr>
              <a:t>Renforcement par ajout de chaînages</a:t>
            </a:r>
          </a:p>
        </p:txBody>
      </p:sp>
      <p:sp>
        <p:nvSpPr>
          <p:cNvPr id="4" name="Rectangle 3">
            <a:extLst>
              <a:ext uri="{FF2B5EF4-FFF2-40B4-BE49-F238E27FC236}">
                <a16:creationId xmlns:a16="http://schemas.microsoft.com/office/drawing/2014/main" id="{414A7533-AB06-A9C6-2B68-387C7EA6182D}"/>
              </a:ext>
            </a:extLst>
          </p:cNvPr>
          <p:cNvSpPr/>
          <p:nvPr/>
        </p:nvSpPr>
        <p:spPr>
          <a:xfrm>
            <a:off x="260532" y="513908"/>
            <a:ext cx="3319498" cy="369332"/>
          </a:xfrm>
          <a:prstGeom prst="rect">
            <a:avLst/>
          </a:prstGeom>
        </p:spPr>
        <p:txBody>
          <a:bodyPr wrap="none">
            <a:spAutoFit/>
          </a:bodyPr>
          <a:lstStyle/>
          <a:p>
            <a:pPr marL="285750" indent="-285750">
              <a:buFont typeface="Arial" panose="020B0604020202020204" pitchFamily="34" charset="0"/>
              <a:buChar char="•"/>
            </a:pPr>
            <a:r>
              <a:rPr lang="fr-FR" dirty="0">
                <a:solidFill>
                  <a:srgbClr val="FFCC99"/>
                </a:solidFill>
              </a:rPr>
              <a:t>Positionnement des chaînages</a:t>
            </a:r>
          </a:p>
        </p:txBody>
      </p:sp>
      <p:sp>
        <p:nvSpPr>
          <p:cNvPr id="5" name="Rectangle 4">
            <a:extLst>
              <a:ext uri="{FF2B5EF4-FFF2-40B4-BE49-F238E27FC236}">
                <a16:creationId xmlns:a16="http://schemas.microsoft.com/office/drawing/2014/main" id="{3A3BB597-30E8-35CA-C7A0-30588050C0A4}"/>
              </a:ext>
            </a:extLst>
          </p:cNvPr>
          <p:cNvSpPr/>
          <p:nvPr/>
        </p:nvSpPr>
        <p:spPr>
          <a:xfrm>
            <a:off x="392506" y="958449"/>
            <a:ext cx="11799494" cy="369332"/>
          </a:xfrm>
          <a:prstGeom prst="rect">
            <a:avLst/>
          </a:prstGeom>
        </p:spPr>
        <p:txBody>
          <a:bodyPr wrap="square">
            <a:spAutoFit/>
          </a:bodyPr>
          <a:lstStyle/>
          <a:p>
            <a:r>
              <a:rPr lang="fr-FR" dirty="0">
                <a:solidFill>
                  <a:schemeClr val="bg1"/>
                </a:solidFill>
              </a:rPr>
              <a:t>les chaînages périphériques, situés à la périphérie du bâtiment et les chaînages intérieurs disposés à l’intérieur du bâtiment.</a:t>
            </a:r>
          </a:p>
        </p:txBody>
      </p:sp>
      <p:pic>
        <p:nvPicPr>
          <p:cNvPr id="6" name="Picture 6">
            <a:extLst>
              <a:ext uri="{FF2B5EF4-FFF2-40B4-BE49-F238E27FC236}">
                <a16:creationId xmlns:a16="http://schemas.microsoft.com/office/drawing/2014/main" id="{46292923-534A-5289-035D-7673D21D2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487" y="1973040"/>
            <a:ext cx="7899026" cy="4239701"/>
          </a:xfrm>
          <a:prstGeom prst="rect">
            <a:avLst/>
          </a:prstGeom>
        </p:spPr>
      </p:pic>
    </p:spTree>
    <p:extLst>
      <p:ext uri="{BB962C8B-B14F-4D97-AF65-F5344CB8AC3E}">
        <p14:creationId xmlns:p14="http://schemas.microsoft.com/office/powerpoint/2010/main" val="244440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iangle rectangle 15">
            <a:extLst>
              <a:ext uri="{FF2B5EF4-FFF2-40B4-BE49-F238E27FC236}">
                <a16:creationId xmlns:a16="http://schemas.microsoft.com/office/drawing/2014/main" id="{45ECDD6D-AEED-4244-57C3-4C8BE670DAA5}"/>
              </a:ext>
            </a:extLst>
          </p:cNvPr>
          <p:cNvSpPr/>
          <p:nvPr/>
        </p:nvSpPr>
        <p:spPr>
          <a:xfrm rot="10800000" flipV="1">
            <a:off x="5807627" y="1358900"/>
            <a:ext cx="6005209" cy="5421279"/>
          </a:xfrm>
          <a:prstGeom prst="rtTriangle">
            <a:avLst/>
          </a:prstGeom>
          <a:solidFill>
            <a:srgbClr val="E9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2" name="Triangle rectangle 1">
            <a:extLst>
              <a:ext uri="{FF2B5EF4-FFF2-40B4-BE49-F238E27FC236}">
                <a16:creationId xmlns:a16="http://schemas.microsoft.com/office/drawing/2014/main" id="{1E97E707-BF1B-C6B3-9DAD-9815040CF016}"/>
              </a:ext>
            </a:extLst>
          </p:cNvPr>
          <p:cNvSpPr/>
          <p:nvPr/>
        </p:nvSpPr>
        <p:spPr>
          <a:xfrm rot="10800000">
            <a:off x="-1" y="-1"/>
            <a:ext cx="12191999" cy="511674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0" name="Picture Placeholder 3">
            <a:extLst>
              <a:ext uri="{FF2B5EF4-FFF2-40B4-BE49-F238E27FC236}">
                <a16:creationId xmlns:a16="http://schemas.microsoft.com/office/drawing/2014/main" id="{54F820D9-25DB-88F0-6A1A-B9A210F38D91}"/>
              </a:ext>
            </a:extLst>
          </p:cNvPr>
          <p:cNvPicPr>
            <a:picLocks noChangeAspect="1"/>
          </p:cNvPicPr>
          <p:nvPr/>
        </p:nvPicPr>
        <p:blipFill>
          <a:blip r:embed="rId2">
            <a:extLst>
              <a:ext uri="{28A0092B-C50C-407E-A947-70E740481C1C}">
                <a14:useLocalDpi xmlns:a14="http://schemas.microsoft.com/office/drawing/2010/main" val="0"/>
              </a:ext>
            </a:extLst>
          </a:blip>
          <a:srcRect l="12539" r="12539"/>
          <a:stretch>
            <a:fillRect/>
          </a:stretch>
        </p:blipFill>
        <p:spPr>
          <a:xfrm>
            <a:off x="6085561" y="1358900"/>
            <a:ext cx="6106437" cy="54991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p:spPr>
      </p:pic>
      <p:cxnSp>
        <p:nvCxnSpPr>
          <p:cNvPr id="12" name="Connecteur droit 11">
            <a:extLst>
              <a:ext uri="{FF2B5EF4-FFF2-40B4-BE49-F238E27FC236}">
                <a16:creationId xmlns:a16="http://schemas.microsoft.com/office/drawing/2014/main" id="{14D82527-8AFE-365D-6068-82CFF9537BB0}"/>
              </a:ext>
            </a:extLst>
          </p:cNvPr>
          <p:cNvCxnSpPr>
            <a:cxnSpLocks/>
          </p:cNvCxnSpPr>
          <p:nvPr/>
        </p:nvCxnSpPr>
        <p:spPr>
          <a:xfrm flipH="1">
            <a:off x="10359957" y="768485"/>
            <a:ext cx="1832041" cy="16342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0A43D93-01C5-6FA2-82F8-5BB44651E157}"/>
              </a:ext>
            </a:extLst>
          </p:cNvPr>
          <p:cNvCxnSpPr>
            <a:cxnSpLocks/>
          </p:cNvCxnSpPr>
          <p:nvPr/>
        </p:nvCxnSpPr>
        <p:spPr>
          <a:xfrm>
            <a:off x="1624519" y="0"/>
            <a:ext cx="4568891" cy="18853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22517A0-AEA1-F3F1-F1BF-D0AC058F8297}"/>
              </a:ext>
            </a:extLst>
          </p:cNvPr>
          <p:cNvCxnSpPr>
            <a:cxnSpLocks/>
          </p:cNvCxnSpPr>
          <p:nvPr/>
        </p:nvCxnSpPr>
        <p:spPr>
          <a:xfrm>
            <a:off x="3621321" y="1206230"/>
            <a:ext cx="4196609" cy="17363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55F263BC-31FC-7715-A643-88501E7C6B0F}"/>
              </a:ext>
            </a:extLst>
          </p:cNvPr>
          <p:cNvCxnSpPr>
            <a:cxnSpLocks/>
          </p:cNvCxnSpPr>
          <p:nvPr/>
        </p:nvCxnSpPr>
        <p:spPr>
          <a:xfrm flipH="1">
            <a:off x="9138779" y="2125493"/>
            <a:ext cx="1832041" cy="16342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3">
            <a:extLst>
              <a:ext uri="{FF2B5EF4-FFF2-40B4-BE49-F238E27FC236}">
                <a16:creationId xmlns:a16="http://schemas.microsoft.com/office/drawing/2014/main" id="{A82DE980-8459-2B7E-3317-068FED580FC4}"/>
              </a:ext>
            </a:extLst>
          </p:cNvPr>
          <p:cNvSpPr txBox="1">
            <a:spLocks/>
          </p:cNvSpPr>
          <p:nvPr/>
        </p:nvSpPr>
        <p:spPr>
          <a:xfrm>
            <a:off x="269547" y="1749327"/>
            <a:ext cx="8271137" cy="12155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DZ" sz="4000" dirty="0"/>
              <a:t>PLAN DU TRAVAIL</a:t>
            </a:r>
            <a:endParaRPr lang="en-US" sz="4000" dirty="0"/>
          </a:p>
        </p:txBody>
      </p:sp>
      <p:sp>
        <p:nvSpPr>
          <p:cNvPr id="25" name="Content Placeholder 6">
            <a:extLst>
              <a:ext uri="{FF2B5EF4-FFF2-40B4-BE49-F238E27FC236}">
                <a16:creationId xmlns:a16="http://schemas.microsoft.com/office/drawing/2014/main" id="{E9315960-FD22-30BB-7518-17363B8953EA}"/>
              </a:ext>
            </a:extLst>
          </p:cNvPr>
          <p:cNvSpPr txBox="1">
            <a:spLocks/>
          </p:cNvSpPr>
          <p:nvPr/>
        </p:nvSpPr>
        <p:spPr>
          <a:xfrm>
            <a:off x="186834" y="2664246"/>
            <a:ext cx="7173864" cy="43063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DZ" sz="1800" dirty="0"/>
              <a:t>Définition du séisme</a:t>
            </a:r>
          </a:p>
          <a:p>
            <a:r>
              <a:rPr lang="fr-FR" sz="1800" dirty="0"/>
              <a:t>Les défauts du comportement d’une construction lors d’un séisme </a:t>
            </a:r>
            <a:r>
              <a:rPr lang="fr-DZ" sz="1800" dirty="0"/>
              <a:t> </a:t>
            </a:r>
          </a:p>
          <a:p>
            <a:r>
              <a:rPr lang="fr-DZ" sz="1800" dirty="0"/>
              <a:t>Démarches pour l'opération après réparation </a:t>
            </a:r>
          </a:p>
          <a:p>
            <a:pPr marL="0" indent="0">
              <a:buNone/>
            </a:pPr>
            <a:r>
              <a:rPr lang="fr-DZ" sz="1800" dirty="0"/>
              <a:t>         </a:t>
            </a:r>
            <a:r>
              <a:rPr lang="fr-FR" sz="1800" dirty="0"/>
              <a:t>1 –</a:t>
            </a:r>
            <a:r>
              <a:rPr lang="fr-DZ" sz="1800" dirty="0"/>
              <a:t>Élévation post séisme </a:t>
            </a:r>
          </a:p>
          <a:p>
            <a:pPr marL="0" indent="0">
              <a:buNone/>
            </a:pPr>
            <a:r>
              <a:rPr lang="fr-DZ" sz="1800" dirty="0"/>
              <a:t>         2</a:t>
            </a:r>
            <a:r>
              <a:rPr lang="fr-FR" sz="1800" dirty="0"/>
              <a:t> –</a:t>
            </a:r>
            <a:r>
              <a:rPr lang="fr-DZ" sz="1800" dirty="0"/>
              <a:t>Intervention </a:t>
            </a:r>
          </a:p>
          <a:p>
            <a:pPr marL="0" indent="0">
              <a:buNone/>
            </a:pPr>
            <a:r>
              <a:rPr lang="fr-DZ" sz="1800" dirty="0"/>
              <a:t>         3</a:t>
            </a:r>
            <a:r>
              <a:rPr lang="fr-FR" sz="1800" dirty="0"/>
              <a:t> - Solutions de renforcement</a:t>
            </a:r>
            <a:endParaRPr lang="fr-DZ" sz="1800" dirty="0"/>
          </a:p>
          <a:p>
            <a:r>
              <a:rPr lang="fr-DZ" sz="1800" dirty="0"/>
              <a:t>Analyse des bâtiments renforcées après le séisme </a:t>
            </a:r>
            <a:endParaRPr lang="fr-FR" sz="1800" dirty="0"/>
          </a:p>
          <a:p>
            <a:pPr marL="0" indent="0">
              <a:buNone/>
            </a:pPr>
            <a:r>
              <a:rPr lang="fr-DZ" sz="1800" dirty="0"/>
              <a:t>         </a:t>
            </a:r>
            <a:endParaRPr lang="en-US" sz="1800" dirty="0"/>
          </a:p>
          <a:p>
            <a:endParaRPr lang="fr-FR" sz="1800" dirty="0"/>
          </a:p>
        </p:txBody>
      </p:sp>
    </p:spTree>
    <p:extLst>
      <p:ext uri="{BB962C8B-B14F-4D97-AF65-F5344CB8AC3E}">
        <p14:creationId xmlns:p14="http://schemas.microsoft.com/office/powerpoint/2010/main" val="277631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962981-BCD3-FDF4-709F-F4A840699726}"/>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E7C347DD-DFAE-DBDA-AF54-B796468E6D49}"/>
              </a:ext>
            </a:extLst>
          </p:cNvPr>
          <p:cNvSpPr/>
          <p:nvPr/>
        </p:nvSpPr>
        <p:spPr>
          <a:xfrm>
            <a:off x="331175" y="288289"/>
            <a:ext cx="2204899" cy="369332"/>
          </a:xfrm>
          <a:prstGeom prst="rect">
            <a:avLst/>
          </a:prstGeom>
        </p:spPr>
        <p:txBody>
          <a:bodyPr wrap="none">
            <a:spAutoFit/>
          </a:bodyPr>
          <a:lstStyle/>
          <a:p>
            <a:r>
              <a:rPr lang="fr-FR" b="1" u="sng" dirty="0">
                <a:solidFill>
                  <a:srgbClr val="FF0000"/>
                </a:solidFill>
              </a:rPr>
              <a:t>- Chaînages verticaux</a:t>
            </a:r>
          </a:p>
        </p:txBody>
      </p:sp>
      <p:sp>
        <p:nvSpPr>
          <p:cNvPr id="4" name="Rectangle 3">
            <a:extLst>
              <a:ext uri="{FF2B5EF4-FFF2-40B4-BE49-F238E27FC236}">
                <a16:creationId xmlns:a16="http://schemas.microsoft.com/office/drawing/2014/main" id="{B1F0F04E-2DA6-7AE8-FBD2-84D5DA5C8C07}"/>
              </a:ext>
            </a:extLst>
          </p:cNvPr>
          <p:cNvSpPr/>
          <p:nvPr/>
        </p:nvSpPr>
        <p:spPr>
          <a:xfrm>
            <a:off x="331175" y="1042492"/>
            <a:ext cx="6377749" cy="646331"/>
          </a:xfrm>
          <a:prstGeom prst="rect">
            <a:avLst/>
          </a:prstGeom>
        </p:spPr>
        <p:txBody>
          <a:bodyPr wrap="square">
            <a:spAutoFit/>
          </a:bodyPr>
          <a:lstStyle/>
          <a:p>
            <a:r>
              <a:rPr lang="fr-FR" dirty="0">
                <a:solidFill>
                  <a:schemeClr val="bg1"/>
                </a:solidFill>
              </a:rPr>
              <a:t>Il convient de placer les chaînages verticaux aux bords libres de chaque élément de mur de la structure</a:t>
            </a:r>
          </a:p>
        </p:txBody>
      </p:sp>
      <p:pic>
        <p:nvPicPr>
          <p:cNvPr id="5" name="Picture 5">
            <a:extLst>
              <a:ext uri="{FF2B5EF4-FFF2-40B4-BE49-F238E27FC236}">
                <a16:creationId xmlns:a16="http://schemas.microsoft.com/office/drawing/2014/main" id="{CBCA2FF2-0C00-3F4E-A778-D254B9594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265" y="270918"/>
            <a:ext cx="4447992" cy="3348975"/>
          </a:xfrm>
          <a:prstGeom prst="rect">
            <a:avLst/>
          </a:prstGeom>
        </p:spPr>
      </p:pic>
      <p:pic>
        <p:nvPicPr>
          <p:cNvPr id="7" name="Picture 3">
            <a:extLst>
              <a:ext uri="{FF2B5EF4-FFF2-40B4-BE49-F238E27FC236}">
                <a16:creationId xmlns:a16="http://schemas.microsoft.com/office/drawing/2014/main" id="{A8E72122-2BF7-1036-71F4-3C16244C0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37" y="2731314"/>
            <a:ext cx="6167227" cy="3469065"/>
          </a:xfrm>
          <a:prstGeom prst="rect">
            <a:avLst/>
          </a:prstGeom>
        </p:spPr>
      </p:pic>
    </p:spTree>
    <p:extLst>
      <p:ext uri="{BB962C8B-B14F-4D97-AF65-F5344CB8AC3E}">
        <p14:creationId xmlns:p14="http://schemas.microsoft.com/office/powerpoint/2010/main" val="168829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12727-434E-B36F-180A-80AD79668CC1}"/>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94400A9B-01EB-980F-0D9F-CA807C50A810}"/>
              </a:ext>
            </a:extLst>
          </p:cNvPr>
          <p:cNvSpPr/>
          <p:nvPr/>
        </p:nvSpPr>
        <p:spPr>
          <a:xfrm>
            <a:off x="338530" y="288559"/>
            <a:ext cx="2341090" cy="369332"/>
          </a:xfrm>
          <a:prstGeom prst="rect">
            <a:avLst/>
          </a:prstGeom>
        </p:spPr>
        <p:txBody>
          <a:bodyPr wrap="none">
            <a:spAutoFit/>
          </a:bodyPr>
          <a:lstStyle/>
          <a:p>
            <a:r>
              <a:rPr lang="fr-FR" b="1" u="sng" dirty="0">
                <a:solidFill>
                  <a:srgbClr val="FF0000"/>
                </a:solidFill>
              </a:rPr>
              <a:t>Chaînages horizontaux</a:t>
            </a:r>
          </a:p>
        </p:txBody>
      </p:sp>
      <p:pic>
        <p:nvPicPr>
          <p:cNvPr id="4" name="Picture 4">
            <a:extLst>
              <a:ext uri="{FF2B5EF4-FFF2-40B4-BE49-F238E27FC236}">
                <a16:creationId xmlns:a16="http://schemas.microsoft.com/office/drawing/2014/main" id="{68E63A96-5B8C-2A61-046B-94B3D749E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777" y="3580740"/>
            <a:ext cx="3372949" cy="2938213"/>
          </a:xfrm>
          <a:prstGeom prst="rect">
            <a:avLst/>
          </a:prstGeom>
        </p:spPr>
      </p:pic>
      <p:pic>
        <p:nvPicPr>
          <p:cNvPr id="5" name="Picture 5">
            <a:extLst>
              <a:ext uri="{FF2B5EF4-FFF2-40B4-BE49-F238E27FC236}">
                <a16:creationId xmlns:a16="http://schemas.microsoft.com/office/drawing/2014/main" id="{090F4CC5-AF1D-DFEA-57B1-297D61F5D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706" y="565035"/>
            <a:ext cx="2773440" cy="2753418"/>
          </a:xfrm>
          <a:prstGeom prst="rect">
            <a:avLst/>
          </a:prstGeom>
        </p:spPr>
      </p:pic>
      <p:sp>
        <p:nvSpPr>
          <p:cNvPr id="6" name="Rectangle 5">
            <a:extLst>
              <a:ext uri="{FF2B5EF4-FFF2-40B4-BE49-F238E27FC236}">
                <a16:creationId xmlns:a16="http://schemas.microsoft.com/office/drawing/2014/main" id="{1472D6AB-A3AD-9E14-8D0C-63EC6DDAF2A7}"/>
              </a:ext>
            </a:extLst>
          </p:cNvPr>
          <p:cNvSpPr/>
          <p:nvPr/>
        </p:nvSpPr>
        <p:spPr>
          <a:xfrm>
            <a:off x="633647" y="1073972"/>
            <a:ext cx="4959211" cy="2031325"/>
          </a:xfrm>
          <a:prstGeom prst="rect">
            <a:avLst/>
          </a:prstGeom>
        </p:spPr>
        <p:txBody>
          <a:bodyPr wrap="square">
            <a:spAutoFit/>
          </a:bodyPr>
          <a:lstStyle/>
          <a:p>
            <a:r>
              <a:rPr lang="fr-FR" dirty="0">
                <a:solidFill>
                  <a:schemeClr val="bg1"/>
                </a:solidFill>
              </a:rPr>
              <a:t>Les chaînages horizontaux doivent être placés dans le plan du mur, au niveau de chaque plancher, au niveau du couronnement des combles, au niveau des fondations, et au niveau de l’appui d’une charpente en tête de mur, lorsqu’il n’y a pas de plancher à ce niveau. En aucun cas, leur espacement vertical ne doit être supérieur à 3 m</a:t>
            </a:r>
          </a:p>
        </p:txBody>
      </p:sp>
      <p:pic>
        <p:nvPicPr>
          <p:cNvPr id="7" name="Picture 7">
            <a:extLst>
              <a:ext uri="{FF2B5EF4-FFF2-40B4-BE49-F238E27FC236}">
                <a16:creationId xmlns:a16="http://schemas.microsoft.com/office/drawing/2014/main" id="{15483348-9A28-14CE-824F-4E00B9397B74}"/>
              </a:ext>
            </a:extLst>
          </p:cNvPr>
          <p:cNvPicPr>
            <a:picLocks noChangeAspect="1"/>
          </p:cNvPicPr>
          <p:nvPr/>
        </p:nvPicPr>
        <p:blipFill rotWithShape="1">
          <a:blip r:embed="rId4">
            <a:extLst>
              <a:ext uri="{28A0092B-C50C-407E-A947-70E740481C1C}">
                <a14:useLocalDpi xmlns:a14="http://schemas.microsoft.com/office/drawing/2010/main" val="0"/>
              </a:ext>
            </a:extLst>
          </a:blip>
          <a:srcRect r="51457"/>
          <a:stretch/>
        </p:blipFill>
        <p:spPr>
          <a:xfrm>
            <a:off x="9172280" y="546813"/>
            <a:ext cx="2879922" cy="2800495"/>
          </a:xfrm>
          <a:prstGeom prst="rect">
            <a:avLst/>
          </a:prstGeom>
        </p:spPr>
      </p:pic>
      <p:pic>
        <p:nvPicPr>
          <p:cNvPr id="12" name="Picture 7">
            <a:extLst>
              <a:ext uri="{FF2B5EF4-FFF2-40B4-BE49-F238E27FC236}">
                <a16:creationId xmlns:a16="http://schemas.microsoft.com/office/drawing/2014/main" id="{F08F14F1-6690-EB4D-6F5A-F6CD3ABBD6E0}"/>
              </a:ext>
            </a:extLst>
          </p:cNvPr>
          <p:cNvPicPr>
            <a:picLocks noChangeAspect="1"/>
          </p:cNvPicPr>
          <p:nvPr/>
        </p:nvPicPr>
        <p:blipFill rotWithShape="1">
          <a:blip r:embed="rId4">
            <a:extLst>
              <a:ext uri="{28A0092B-C50C-407E-A947-70E740481C1C}">
                <a14:useLocalDpi xmlns:a14="http://schemas.microsoft.com/office/drawing/2010/main" val="0"/>
              </a:ext>
            </a:extLst>
          </a:blip>
          <a:srcRect l="51373"/>
          <a:stretch/>
        </p:blipFill>
        <p:spPr>
          <a:xfrm>
            <a:off x="5592858" y="3580740"/>
            <a:ext cx="3321377" cy="2938213"/>
          </a:xfrm>
          <a:prstGeom prst="rect">
            <a:avLst/>
          </a:prstGeom>
        </p:spPr>
      </p:pic>
    </p:spTree>
    <p:extLst>
      <p:ext uri="{BB962C8B-B14F-4D97-AF65-F5344CB8AC3E}">
        <p14:creationId xmlns:p14="http://schemas.microsoft.com/office/powerpoint/2010/main" val="117328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0F2512-E6E8-98A2-6E21-55D551A5F1D3}"/>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C5BDF52D-EC6D-0AF2-215C-9CC41BF55872}"/>
              </a:ext>
            </a:extLst>
          </p:cNvPr>
          <p:cNvSpPr/>
          <p:nvPr/>
        </p:nvSpPr>
        <p:spPr>
          <a:xfrm>
            <a:off x="305485" y="188968"/>
            <a:ext cx="11374325" cy="2031325"/>
          </a:xfrm>
          <a:prstGeom prst="rect">
            <a:avLst/>
          </a:prstGeom>
        </p:spPr>
        <p:txBody>
          <a:bodyPr wrap="square">
            <a:spAutoFit/>
          </a:bodyPr>
          <a:lstStyle/>
          <a:p>
            <a:r>
              <a:rPr lang="fr-FR" dirty="0">
                <a:solidFill>
                  <a:srgbClr val="FFCC99"/>
                </a:solidFill>
              </a:rPr>
              <a:t>Renforcement par ajout ou renforcement de murs de contreventement </a:t>
            </a:r>
          </a:p>
          <a:p>
            <a:r>
              <a:rPr lang="fr-FR" dirty="0">
                <a:solidFill>
                  <a:schemeClr val="bg1"/>
                </a:solidFill>
              </a:rPr>
              <a:t>Les murs de contreventement sont des éléments structurels qui résistent aux efforts latéraux, on les appelle des éléments primaires. </a:t>
            </a:r>
          </a:p>
          <a:p>
            <a:endParaRPr lang="fr-FR" dirty="0">
              <a:solidFill>
                <a:schemeClr val="bg1"/>
              </a:solidFill>
            </a:endParaRPr>
          </a:p>
          <a:p>
            <a:r>
              <a:rPr lang="fr-FR" dirty="0">
                <a:solidFill>
                  <a:schemeClr val="bg1"/>
                </a:solidFill>
              </a:rPr>
              <a:t>Il faut éviter le plus possible les ouvertures dans un mur de contreventement. </a:t>
            </a:r>
          </a:p>
          <a:p>
            <a:r>
              <a:rPr lang="fr-FR" dirty="0">
                <a:solidFill>
                  <a:schemeClr val="bg1"/>
                </a:solidFill>
              </a:rPr>
              <a:t>Le bâtiment doit présenter une configuration sensiblement symétrique vis-à-vis des sections des panneaux de contreventement</a:t>
            </a:r>
          </a:p>
        </p:txBody>
      </p:sp>
      <p:pic>
        <p:nvPicPr>
          <p:cNvPr id="4" name="Picture 4">
            <a:extLst>
              <a:ext uri="{FF2B5EF4-FFF2-40B4-BE49-F238E27FC236}">
                <a16:creationId xmlns:a16="http://schemas.microsoft.com/office/drawing/2014/main" id="{9C101648-CCEC-48A6-C3F4-BAA8AADA9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274" y="2503097"/>
            <a:ext cx="7203452" cy="4059972"/>
          </a:xfrm>
          <a:prstGeom prst="rect">
            <a:avLst/>
          </a:prstGeom>
        </p:spPr>
      </p:pic>
    </p:spTree>
    <p:extLst>
      <p:ext uri="{BB962C8B-B14F-4D97-AF65-F5344CB8AC3E}">
        <p14:creationId xmlns:p14="http://schemas.microsoft.com/office/powerpoint/2010/main" val="396066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47CCC-48F8-F181-EA08-D5C6F2D14ED0}"/>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7E722438-1133-F17B-305F-0B77C6E82866}"/>
              </a:ext>
            </a:extLst>
          </p:cNvPr>
          <p:cNvSpPr/>
          <p:nvPr/>
        </p:nvSpPr>
        <p:spPr>
          <a:xfrm>
            <a:off x="278662" y="151341"/>
            <a:ext cx="7550728" cy="369332"/>
          </a:xfrm>
          <a:prstGeom prst="rect">
            <a:avLst/>
          </a:prstGeom>
        </p:spPr>
        <p:txBody>
          <a:bodyPr wrap="square">
            <a:spAutoFit/>
          </a:bodyPr>
          <a:lstStyle/>
          <a:p>
            <a:r>
              <a:rPr lang="fr-FR" dirty="0">
                <a:solidFill>
                  <a:srgbClr val="FF0000"/>
                </a:solidFill>
              </a:rPr>
              <a:t>renforcement par ajout de murs de contreventement en voiles béton</a:t>
            </a:r>
          </a:p>
        </p:txBody>
      </p:sp>
      <p:sp>
        <p:nvSpPr>
          <p:cNvPr id="4" name="Rectangle 3">
            <a:extLst>
              <a:ext uri="{FF2B5EF4-FFF2-40B4-BE49-F238E27FC236}">
                <a16:creationId xmlns:a16="http://schemas.microsoft.com/office/drawing/2014/main" id="{96B90D1F-8B84-4FED-667E-7905BE33415D}"/>
              </a:ext>
            </a:extLst>
          </p:cNvPr>
          <p:cNvSpPr/>
          <p:nvPr/>
        </p:nvSpPr>
        <p:spPr>
          <a:xfrm>
            <a:off x="305871" y="672014"/>
            <a:ext cx="11580257" cy="646331"/>
          </a:xfrm>
          <a:prstGeom prst="rect">
            <a:avLst/>
          </a:prstGeom>
        </p:spPr>
        <p:txBody>
          <a:bodyPr wrap="square">
            <a:spAutoFit/>
          </a:bodyPr>
          <a:lstStyle/>
          <a:p>
            <a:r>
              <a:rPr lang="fr-FR" dirty="0">
                <a:solidFill>
                  <a:schemeClr val="bg1"/>
                </a:solidFill>
              </a:rPr>
              <a:t>Il s’agit d’ajouter des voiles en béton armé à tout bâtiment insuffisamment contreventé. Cette technique fonctionne par la reprise des efforts horizontaux, l’augmentation de la raideur d’ensemble du bâtiment et la diminution de l’effet de torsion</a:t>
            </a:r>
          </a:p>
        </p:txBody>
      </p:sp>
      <p:pic>
        <p:nvPicPr>
          <p:cNvPr id="5" name="Picture 5">
            <a:extLst>
              <a:ext uri="{FF2B5EF4-FFF2-40B4-BE49-F238E27FC236}">
                <a16:creationId xmlns:a16="http://schemas.microsoft.com/office/drawing/2014/main" id="{5A72B2B2-DDEF-2CCA-51BC-80AE11152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95" y="1732021"/>
            <a:ext cx="9501446" cy="4712302"/>
          </a:xfrm>
          <a:prstGeom prst="rect">
            <a:avLst/>
          </a:prstGeom>
        </p:spPr>
      </p:pic>
    </p:spTree>
    <p:extLst>
      <p:ext uri="{BB962C8B-B14F-4D97-AF65-F5344CB8AC3E}">
        <p14:creationId xmlns:p14="http://schemas.microsoft.com/office/powerpoint/2010/main" val="386208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66120-C8B9-C93C-B112-FE85B4D7D584}"/>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B9DF89AE-FDFA-5302-4853-BFDF146BCC87}"/>
              </a:ext>
            </a:extLst>
          </p:cNvPr>
          <p:cNvSpPr/>
          <p:nvPr/>
        </p:nvSpPr>
        <p:spPr>
          <a:xfrm>
            <a:off x="235670" y="277104"/>
            <a:ext cx="11745797" cy="2031325"/>
          </a:xfrm>
          <a:prstGeom prst="rect">
            <a:avLst/>
          </a:prstGeom>
        </p:spPr>
        <p:txBody>
          <a:bodyPr wrap="square">
            <a:spAutoFit/>
          </a:bodyPr>
          <a:lstStyle/>
          <a:p>
            <a:r>
              <a:rPr lang="fr-FR" dirty="0">
                <a:solidFill>
                  <a:srgbClr val="FF0000"/>
                </a:solidFill>
              </a:rPr>
              <a:t>Contreventement par renforcement d’un mur par treillis ou lit d’armatures</a:t>
            </a:r>
            <a:endParaRPr lang="fr-DZ" dirty="0">
              <a:solidFill>
                <a:srgbClr val="FF0000"/>
              </a:solidFill>
            </a:endParaRPr>
          </a:p>
          <a:p>
            <a:r>
              <a:rPr lang="fr-FR" dirty="0">
                <a:solidFill>
                  <a:srgbClr val="FF0000"/>
                </a:solidFill>
              </a:rPr>
              <a:t> </a:t>
            </a:r>
            <a:endParaRPr lang="fr-DZ" dirty="0">
              <a:solidFill>
                <a:srgbClr val="FF0000"/>
              </a:solidFill>
            </a:endParaRPr>
          </a:p>
          <a:p>
            <a:r>
              <a:rPr lang="fr-FR" dirty="0">
                <a:solidFill>
                  <a:schemeClr val="bg1"/>
                </a:solidFill>
              </a:rPr>
              <a:t>Les treillis sont fixés sur l’élément à renforcer. Cette méthode est utilisée pour les poutres des structures poteaux-poutres (à portiques) et pour les murs de tous les bâtiments. Elle fonctionne par l’augmentation de la résistance de cette structure en flexion dans le sens longitudinal et au cisaillement dans le sens transversal. Un enduit ciment est ensuite projeté sur le treillis ou le lit d’armatures. Le treillis doit être constitué d’une armature ayant pour section minimale #2 barre d’acier à 15 cm (horizontale et vertical)</a:t>
            </a:r>
          </a:p>
        </p:txBody>
      </p:sp>
      <p:pic>
        <p:nvPicPr>
          <p:cNvPr id="4" name="Picture 4">
            <a:extLst>
              <a:ext uri="{FF2B5EF4-FFF2-40B4-BE49-F238E27FC236}">
                <a16:creationId xmlns:a16="http://schemas.microsoft.com/office/drawing/2014/main" id="{5B401C54-D727-411F-46BD-747C40E63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918" y="2585533"/>
            <a:ext cx="6381497" cy="3924848"/>
          </a:xfrm>
          <a:prstGeom prst="rect">
            <a:avLst/>
          </a:prstGeom>
        </p:spPr>
      </p:pic>
    </p:spTree>
    <p:extLst>
      <p:ext uri="{BB962C8B-B14F-4D97-AF65-F5344CB8AC3E}">
        <p14:creationId xmlns:p14="http://schemas.microsoft.com/office/powerpoint/2010/main" val="2857828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1E870-D8D4-B8B9-CBE6-83BFA12A9491}"/>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0D5AD382-F8DB-9802-BDA7-6CF6078D22DB}"/>
              </a:ext>
            </a:extLst>
          </p:cNvPr>
          <p:cNvSpPr/>
          <p:nvPr/>
        </p:nvSpPr>
        <p:spPr>
          <a:xfrm>
            <a:off x="199534" y="246425"/>
            <a:ext cx="11491274" cy="1477328"/>
          </a:xfrm>
          <a:prstGeom prst="rect">
            <a:avLst/>
          </a:prstGeom>
        </p:spPr>
        <p:txBody>
          <a:bodyPr wrap="square">
            <a:spAutoFit/>
          </a:bodyPr>
          <a:lstStyle/>
          <a:p>
            <a:r>
              <a:rPr lang="fr-FR" dirty="0">
                <a:solidFill>
                  <a:srgbClr val="FFCC99"/>
                </a:solidFill>
              </a:rPr>
              <a:t>Renforcements de balcons, d’encorbellements ou d’auvents </a:t>
            </a:r>
            <a:endParaRPr lang="fr-DZ" dirty="0">
              <a:solidFill>
                <a:srgbClr val="FFCC99"/>
              </a:solidFill>
            </a:endParaRPr>
          </a:p>
          <a:p>
            <a:endParaRPr lang="fr-FR" dirty="0">
              <a:solidFill>
                <a:srgbClr val="FF0000"/>
              </a:solidFill>
            </a:endParaRPr>
          </a:p>
          <a:p>
            <a:r>
              <a:rPr lang="fr-FR" dirty="0">
                <a:solidFill>
                  <a:schemeClr val="bg1"/>
                </a:solidFill>
              </a:rPr>
              <a:t>Il est possible soit de renforcer ces parties comme décrits ci-dessous, soit d’en réduire la portée, soit de les démolir. </a:t>
            </a:r>
          </a:p>
          <a:p>
            <a:r>
              <a:rPr lang="fr-FR" dirty="0">
                <a:solidFill>
                  <a:schemeClr val="bg1"/>
                </a:solidFill>
              </a:rPr>
              <a:t>Ces dispositions de renforcement sont générales, elles peuvent être utilisées pour tout renforcement nécessaire de balcon, d’auvent ou d’encorbellement.</a:t>
            </a:r>
          </a:p>
        </p:txBody>
      </p:sp>
      <p:pic>
        <p:nvPicPr>
          <p:cNvPr id="4" name="Picture 4">
            <a:extLst>
              <a:ext uri="{FF2B5EF4-FFF2-40B4-BE49-F238E27FC236}">
                <a16:creationId xmlns:a16="http://schemas.microsoft.com/office/drawing/2014/main" id="{602BB358-2500-755A-1B00-37FA52982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877" y="2152998"/>
            <a:ext cx="8106906" cy="4363059"/>
          </a:xfrm>
          <a:prstGeom prst="rect">
            <a:avLst/>
          </a:prstGeom>
        </p:spPr>
      </p:pic>
    </p:spTree>
    <p:extLst>
      <p:ext uri="{BB962C8B-B14F-4D97-AF65-F5344CB8AC3E}">
        <p14:creationId xmlns:p14="http://schemas.microsoft.com/office/powerpoint/2010/main" val="265047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2C298-8312-5E81-CB93-24B44BC66D1C}"/>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TextBox 3">
            <a:extLst>
              <a:ext uri="{FF2B5EF4-FFF2-40B4-BE49-F238E27FC236}">
                <a16:creationId xmlns:a16="http://schemas.microsoft.com/office/drawing/2014/main" id="{5295B9DF-418A-94FA-68E1-19636AC7D89C}"/>
              </a:ext>
            </a:extLst>
          </p:cNvPr>
          <p:cNvSpPr txBox="1"/>
          <p:nvPr/>
        </p:nvSpPr>
        <p:spPr>
          <a:xfrm>
            <a:off x="215588" y="299296"/>
            <a:ext cx="11976412" cy="369332"/>
          </a:xfrm>
          <a:prstGeom prst="rect">
            <a:avLst/>
          </a:prstGeom>
          <a:noFill/>
        </p:spPr>
        <p:txBody>
          <a:bodyPr wrap="square">
            <a:spAutoFit/>
          </a:bodyPr>
          <a:lstStyle/>
          <a:p>
            <a:r>
              <a:rPr lang="fr-FR" dirty="0">
                <a:solidFill>
                  <a:srgbClr val="FFCC99"/>
                </a:solidFill>
              </a:rPr>
              <a:t>Renforcement par</a:t>
            </a:r>
            <a:r>
              <a:rPr lang="fr-DZ" dirty="0">
                <a:solidFill>
                  <a:srgbClr val="FFCC99"/>
                </a:solidFill>
              </a:rPr>
              <a:t> c</a:t>
            </a:r>
            <a:r>
              <a:rPr lang="fr-FR" sz="1800" dirty="0" err="1">
                <a:solidFill>
                  <a:srgbClr val="FFCC99"/>
                </a:solidFill>
              </a:rPr>
              <a:t>réation</a:t>
            </a:r>
            <a:r>
              <a:rPr lang="fr-FR" sz="1800" dirty="0">
                <a:solidFill>
                  <a:srgbClr val="FFCC99"/>
                </a:solidFill>
              </a:rPr>
              <a:t> d’un système d’entretoise </a:t>
            </a:r>
            <a:endParaRPr lang="fr-FR" dirty="0">
              <a:solidFill>
                <a:srgbClr val="FFCC99"/>
              </a:solidFill>
            </a:endParaRPr>
          </a:p>
        </p:txBody>
      </p:sp>
      <p:sp>
        <p:nvSpPr>
          <p:cNvPr id="4" name="Sous-titre 2">
            <a:extLst>
              <a:ext uri="{FF2B5EF4-FFF2-40B4-BE49-F238E27FC236}">
                <a16:creationId xmlns:a16="http://schemas.microsoft.com/office/drawing/2014/main" id="{992A53B6-380F-AAF7-E4EB-2ED90C16AED1}"/>
              </a:ext>
            </a:extLst>
          </p:cNvPr>
          <p:cNvSpPr txBox="1">
            <a:spLocks/>
          </p:cNvSpPr>
          <p:nvPr/>
        </p:nvSpPr>
        <p:spPr>
          <a:xfrm>
            <a:off x="381624" y="758357"/>
            <a:ext cx="5048784" cy="49325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chemeClr val="bg1"/>
              </a:solidFill>
            </a:endParaRPr>
          </a:p>
          <a:p>
            <a:r>
              <a:rPr lang="fr-FR" sz="2000" dirty="0">
                <a:solidFill>
                  <a:schemeClr val="bg1"/>
                </a:solidFill>
              </a:rPr>
              <a:t>C’est un contreventement métallique qui est très efficace et est de plus en plus utilisé. </a:t>
            </a:r>
          </a:p>
          <a:p>
            <a:r>
              <a:rPr lang="fr-FR" sz="2000" dirty="0">
                <a:solidFill>
                  <a:schemeClr val="bg1"/>
                </a:solidFill>
              </a:rPr>
              <a:t>L’avantage de cette méthode est qu’il permet les ouvertures mais c’est aussi un système léger. </a:t>
            </a:r>
          </a:p>
          <a:p>
            <a:r>
              <a:rPr lang="fr-FR" sz="2000" dirty="0">
                <a:solidFill>
                  <a:schemeClr val="bg1"/>
                </a:solidFill>
              </a:rPr>
              <a:t>Il existe plusieurs types de formes différentes : V, K, X, Diagonal.</a:t>
            </a:r>
          </a:p>
          <a:p>
            <a:endParaRPr lang="fr-FR" sz="2000" dirty="0"/>
          </a:p>
        </p:txBody>
      </p:sp>
      <p:grpSp>
        <p:nvGrpSpPr>
          <p:cNvPr id="5" name="Groupe 4">
            <a:extLst>
              <a:ext uri="{FF2B5EF4-FFF2-40B4-BE49-F238E27FC236}">
                <a16:creationId xmlns:a16="http://schemas.microsoft.com/office/drawing/2014/main" id="{F088DDBC-162C-5562-A27E-23671FB8D097}"/>
              </a:ext>
            </a:extLst>
          </p:cNvPr>
          <p:cNvGrpSpPr/>
          <p:nvPr/>
        </p:nvGrpSpPr>
        <p:grpSpPr>
          <a:xfrm>
            <a:off x="6066557" y="845725"/>
            <a:ext cx="5489294" cy="4757830"/>
            <a:chOff x="5328758" y="979944"/>
            <a:chExt cx="6558491" cy="5647594"/>
          </a:xfrm>
        </p:grpSpPr>
        <p:pic>
          <p:nvPicPr>
            <p:cNvPr id="6" name="Image 5">
              <a:extLst>
                <a:ext uri="{FF2B5EF4-FFF2-40B4-BE49-F238E27FC236}">
                  <a16:creationId xmlns:a16="http://schemas.microsoft.com/office/drawing/2014/main" id="{B886B75E-7B5F-B3B7-82CD-31C077125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701" y="3597956"/>
              <a:ext cx="3629548" cy="2280101"/>
            </a:xfrm>
            <a:prstGeom prst="rect">
              <a:avLst/>
            </a:prstGeom>
          </p:spPr>
        </p:pic>
        <p:pic>
          <p:nvPicPr>
            <p:cNvPr id="7" name="Image 6">
              <a:extLst>
                <a:ext uri="{FF2B5EF4-FFF2-40B4-BE49-F238E27FC236}">
                  <a16:creationId xmlns:a16="http://schemas.microsoft.com/office/drawing/2014/main" id="{315DA02F-B37F-F7CA-30F2-23AC7415C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690" y="979944"/>
              <a:ext cx="3394817" cy="2280101"/>
            </a:xfrm>
            <a:prstGeom prst="rect">
              <a:avLst/>
            </a:prstGeom>
          </p:spPr>
        </p:pic>
        <p:pic>
          <p:nvPicPr>
            <p:cNvPr id="8" name="Image 7">
              <a:extLst>
                <a:ext uri="{FF2B5EF4-FFF2-40B4-BE49-F238E27FC236}">
                  <a16:creationId xmlns:a16="http://schemas.microsoft.com/office/drawing/2014/main" id="{C910089A-3F7B-4C3B-1AD6-3F6FFC54D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243" y="1048639"/>
              <a:ext cx="2474458" cy="3104745"/>
            </a:xfrm>
            <a:prstGeom prst="rect">
              <a:avLst/>
            </a:prstGeom>
          </p:spPr>
        </p:pic>
        <p:pic>
          <p:nvPicPr>
            <p:cNvPr id="9" name="Image 8">
              <a:extLst>
                <a:ext uri="{FF2B5EF4-FFF2-40B4-BE49-F238E27FC236}">
                  <a16:creationId xmlns:a16="http://schemas.microsoft.com/office/drawing/2014/main" id="{73B78855-D594-FEB1-DC36-88BA9974C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758" y="4308897"/>
              <a:ext cx="2756726" cy="2318641"/>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EE8B479F-33E6-CB0A-E0F7-F2EA72D71105}"/>
                    </a:ext>
                  </a:extLst>
                </p14:cNvPr>
                <p14:cNvContentPartPr/>
                <p14:nvPr/>
              </p14:nvContentPartPr>
              <p14:xfrm>
                <a:off x="6107075" y="2217948"/>
                <a:ext cx="623880" cy="646560"/>
              </p14:xfrm>
            </p:contentPart>
          </mc:Choice>
          <mc:Fallback xmlns="">
            <p:pic>
              <p:nvPicPr>
                <p:cNvPr id="12" name="Encre 11">
                  <a:extLst>
                    <a:ext uri="{FF2B5EF4-FFF2-40B4-BE49-F238E27FC236}">
                      <a16:creationId xmlns:a16="http://schemas.microsoft.com/office/drawing/2014/main" id="{AC9EA386-5F9B-0F6B-6764-B43A59F523E7}"/>
                    </a:ext>
                  </a:extLst>
                </p:cNvPr>
                <p:cNvPicPr/>
                <p:nvPr/>
              </p:nvPicPr>
              <p:blipFill>
                <a:blip r:embed="rId7"/>
                <a:stretch>
                  <a:fillRect/>
                </a:stretch>
              </p:blipFill>
              <p:spPr>
                <a:xfrm>
                  <a:off x="6042580" y="2089747"/>
                  <a:ext cx="752440" cy="9025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AAEB0C1F-D49F-977E-357A-DCF68A5458E6}"/>
                    </a:ext>
                  </a:extLst>
                </p14:cNvPr>
                <p14:cNvContentPartPr/>
                <p14:nvPr/>
              </p14:nvContentPartPr>
              <p14:xfrm>
                <a:off x="6100235" y="1963068"/>
                <a:ext cx="559440" cy="1132200"/>
              </p14:xfrm>
            </p:contentPart>
          </mc:Choice>
          <mc:Fallback xmlns="">
            <p:pic>
              <p:nvPicPr>
                <p:cNvPr id="13" name="Encre 12">
                  <a:extLst>
                    <a:ext uri="{FF2B5EF4-FFF2-40B4-BE49-F238E27FC236}">
                      <a16:creationId xmlns:a16="http://schemas.microsoft.com/office/drawing/2014/main" id="{CDEE08D9-981F-5C01-17A5-9AC4D81BADA6}"/>
                    </a:ext>
                  </a:extLst>
                </p:cNvPr>
                <p:cNvPicPr/>
                <p:nvPr/>
              </p:nvPicPr>
              <p:blipFill>
                <a:blip r:embed="rId9"/>
                <a:stretch>
                  <a:fillRect/>
                </a:stretch>
              </p:blipFill>
              <p:spPr>
                <a:xfrm>
                  <a:off x="6035734" y="1834894"/>
                  <a:ext cx="688012" cy="138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cre 11">
                  <a:extLst>
                    <a:ext uri="{FF2B5EF4-FFF2-40B4-BE49-F238E27FC236}">
                      <a16:creationId xmlns:a16="http://schemas.microsoft.com/office/drawing/2014/main" id="{71D01D01-25BA-E46A-29D9-6B10C0D5D4D3}"/>
                    </a:ext>
                  </a:extLst>
                </p14:cNvPr>
                <p14:cNvContentPartPr/>
                <p14:nvPr/>
              </p14:nvContentPartPr>
              <p14:xfrm>
                <a:off x="8802035" y="2023188"/>
                <a:ext cx="431640" cy="553320"/>
              </p14:xfrm>
            </p:contentPart>
          </mc:Choice>
          <mc:Fallback xmlns="">
            <p:pic>
              <p:nvPicPr>
                <p:cNvPr id="14" name="Encre 13">
                  <a:extLst>
                    <a:ext uri="{FF2B5EF4-FFF2-40B4-BE49-F238E27FC236}">
                      <a16:creationId xmlns:a16="http://schemas.microsoft.com/office/drawing/2014/main" id="{1FB2E710-B978-EF9F-D15E-CE03CC6CED72}"/>
                    </a:ext>
                  </a:extLst>
                </p:cNvPr>
                <p:cNvPicPr/>
                <p:nvPr/>
              </p:nvPicPr>
              <p:blipFill>
                <a:blip r:embed="rId11"/>
                <a:stretch>
                  <a:fillRect/>
                </a:stretch>
              </p:blipFill>
              <p:spPr>
                <a:xfrm>
                  <a:off x="8737547" y="1895006"/>
                  <a:ext cx="560186" cy="80925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cre 12">
                  <a:extLst>
                    <a:ext uri="{FF2B5EF4-FFF2-40B4-BE49-F238E27FC236}">
                      <a16:creationId xmlns:a16="http://schemas.microsoft.com/office/drawing/2014/main" id="{D9E90B7F-138E-B19C-B798-C1F9D9061521}"/>
                    </a:ext>
                  </a:extLst>
                </p14:cNvPr>
                <p14:cNvContentPartPr/>
                <p14:nvPr/>
              </p14:nvContentPartPr>
              <p14:xfrm>
                <a:off x="8364275" y="2065668"/>
                <a:ext cx="479520" cy="455040"/>
              </p14:xfrm>
            </p:contentPart>
          </mc:Choice>
          <mc:Fallback xmlns="">
            <p:pic>
              <p:nvPicPr>
                <p:cNvPr id="15" name="Encre 14">
                  <a:extLst>
                    <a:ext uri="{FF2B5EF4-FFF2-40B4-BE49-F238E27FC236}">
                      <a16:creationId xmlns:a16="http://schemas.microsoft.com/office/drawing/2014/main" id="{EE76FE94-CD15-370E-B855-02FFBFC1F360}"/>
                    </a:ext>
                  </a:extLst>
                </p:cNvPr>
                <p:cNvPicPr/>
                <p:nvPr/>
              </p:nvPicPr>
              <p:blipFill>
                <a:blip r:embed="rId13"/>
                <a:stretch>
                  <a:fillRect/>
                </a:stretch>
              </p:blipFill>
              <p:spPr>
                <a:xfrm>
                  <a:off x="8299766" y="1937488"/>
                  <a:ext cx="608109" cy="71097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Encre 13">
                  <a:extLst>
                    <a:ext uri="{FF2B5EF4-FFF2-40B4-BE49-F238E27FC236}">
                      <a16:creationId xmlns:a16="http://schemas.microsoft.com/office/drawing/2014/main" id="{04B7BB5C-4DD4-4708-950B-0D7E471C68C5}"/>
                    </a:ext>
                  </a:extLst>
                </p14:cNvPr>
                <p14:cNvContentPartPr/>
                <p14:nvPr/>
              </p14:nvContentPartPr>
              <p14:xfrm>
                <a:off x="8726435" y="2043708"/>
                <a:ext cx="537480" cy="579240"/>
              </p14:xfrm>
            </p:contentPart>
          </mc:Choice>
          <mc:Fallback xmlns="">
            <p:pic>
              <p:nvPicPr>
                <p:cNvPr id="16" name="Encre 15">
                  <a:extLst>
                    <a:ext uri="{FF2B5EF4-FFF2-40B4-BE49-F238E27FC236}">
                      <a16:creationId xmlns:a16="http://schemas.microsoft.com/office/drawing/2014/main" id="{584D6A87-FE84-756E-77C8-56EC579188A6}"/>
                    </a:ext>
                  </a:extLst>
                </p:cNvPr>
                <p:cNvPicPr/>
                <p:nvPr/>
              </p:nvPicPr>
              <p:blipFill>
                <a:blip r:embed="rId15"/>
                <a:stretch>
                  <a:fillRect/>
                </a:stretch>
              </p:blipFill>
              <p:spPr>
                <a:xfrm>
                  <a:off x="8661937" y="1915463"/>
                  <a:ext cx="666045" cy="83530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Encre 14">
                  <a:extLst>
                    <a:ext uri="{FF2B5EF4-FFF2-40B4-BE49-F238E27FC236}">
                      <a16:creationId xmlns:a16="http://schemas.microsoft.com/office/drawing/2014/main" id="{B379C1F0-F398-268E-122C-0C6E4D4216E5}"/>
                    </a:ext>
                  </a:extLst>
                </p14:cNvPr>
                <p14:cNvContentPartPr/>
                <p14:nvPr/>
              </p14:nvContentPartPr>
              <p14:xfrm>
                <a:off x="8408915" y="2023188"/>
                <a:ext cx="491400" cy="502560"/>
              </p14:xfrm>
            </p:contentPart>
          </mc:Choice>
          <mc:Fallback xmlns="">
            <p:pic>
              <p:nvPicPr>
                <p:cNvPr id="17" name="Encre 16">
                  <a:extLst>
                    <a:ext uri="{FF2B5EF4-FFF2-40B4-BE49-F238E27FC236}">
                      <a16:creationId xmlns:a16="http://schemas.microsoft.com/office/drawing/2014/main" id="{7A6FF699-400B-72FA-3BC8-41394DCD437D}"/>
                    </a:ext>
                  </a:extLst>
                </p:cNvPr>
                <p:cNvPicPr/>
                <p:nvPr/>
              </p:nvPicPr>
              <p:blipFill>
                <a:blip r:embed="rId17"/>
                <a:stretch>
                  <a:fillRect/>
                </a:stretch>
              </p:blipFill>
              <p:spPr>
                <a:xfrm>
                  <a:off x="8344427" y="1895093"/>
                  <a:ext cx="619946" cy="75832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Encre 15">
                  <a:extLst>
                    <a:ext uri="{FF2B5EF4-FFF2-40B4-BE49-F238E27FC236}">
                      <a16:creationId xmlns:a16="http://schemas.microsoft.com/office/drawing/2014/main" id="{894F93B3-78F1-5FD9-3E6B-16D9E571C339}"/>
                    </a:ext>
                  </a:extLst>
                </p14:cNvPr>
                <p14:cNvContentPartPr/>
                <p14:nvPr/>
              </p14:nvContentPartPr>
              <p14:xfrm>
                <a:off x="6008435" y="2157828"/>
                <a:ext cx="752040" cy="650880"/>
              </p14:xfrm>
            </p:contentPart>
          </mc:Choice>
          <mc:Fallback xmlns="">
            <p:pic>
              <p:nvPicPr>
                <p:cNvPr id="18" name="Encre 17">
                  <a:extLst>
                    <a:ext uri="{FF2B5EF4-FFF2-40B4-BE49-F238E27FC236}">
                      <a16:creationId xmlns:a16="http://schemas.microsoft.com/office/drawing/2014/main" id="{F1F3B844-4D5A-4F8D-86DD-B514AE5552A9}"/>
                    </a:ext>
                  </a:extLst>
                </p:cNvPr>
                <p:cNvPicPr/>
                <p:nvPr/>
              </p:nvPicPr>
              <p:blipFill>
                <a:blip r:embed="rId19"/>
                <a:stretch>
                  <a:fillRect/>
                </a:stretch>
              </p:blipFill>
              <p:spPr>
                <a:xfrm>
                  <a:off x="5943938" y="2029534"/>
                  <a:ext cx="880605" cy="90704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Encre 16">
                  <a:extLst>
                    <a:ext uri="{FF2B5EF4-FFF2-40B4-BE49-F238E27FC236}">
                      <a16:creationId xmlns:a16="http://schemas.microsoft.com/office/drawing/2014/main" id="{588BA358-B145-68D2-8EA6-5974E51F9440}"/>
                    </a:ext>
                  </a:extLst>
                </p14:cNvPr>
                <p14:cNvContentPartPr/>
                <p14:nvPr/>
              </p14:nvContentPartPr>
              <p14:xfrm>
                <a:off x="6085475" y="1767948"/>
                <a:ext cx="625680" cy="1285920"/>
              </p14:xfrm>
            </p:contentPart>
          </mc:Choice>
          <mc:Fallback xmlns="">
            <p:pic>
              <p:nvPicPr>
                <p:cNvPr id="19" name="Encre 18">
                  <a:extLst>
                    <a:ext uri="{FF2B5EF4-FFF2-40B4-BE49-F238E27FC236}">
                      <a16:creationId xmlns:a16="http://schemas.microsoft.com/office/drawing/2014/main" id="{6FEF7C02-93AB-9346-524D-C3C38892D7BC}"/>
                    </a:ext>
                  </a:extLst>
                </p:cNvPr>
                <p:cNvPicPr/>
                <p:nvPr/>
              </p:nvPicPr>
              <p:blipFill>
                <a:blip r:embed="rId21"/>
                <a:stretch>
                  <a:fillRect/>
                </a:stretch>
              </p:blipFill>
              <p:spPr>
                <a:xfrm>
                  <a:off x="6020972" y="1639741"/>
                  <a:ext cx="754256" cy="154190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Encre 17">
                  <a:extLst>
                    <a:ext uri="{FF2B5EF4-FFF2-40B4-BE49-F238E27FC236}">
                      <a16:creationId xmlns:a16="http://schemas.microsoft.com/office/drawing/2014/main" id="{654ACD61-5245-C81F-3049-B8240BA2196D}"/>
                    </a:ext>
                  </a:extLst>
                </p14:cNvPr>
                <p14:cNvContentPartPr/>
                <p14:nvPr/>
              </p14:nvContentPartPr>
              <p14:xfrm>
                <a:off x="10117475" y="3926868"/>
                <a:ext cx="343080" cy="589680"/>
              </p14:xfrm>
            </p:contentPart>
          </mc:Choice>
          <mc:Fallback xmlns="">
            <p:pic>
              <p:nvPicPr>
                <p:cNvPr id="20" name="Encre 19">
                  <a:extLst>
                    <a:ext uri="{FF2B5EF4-FFF2-40B4-BE49-F238E27FC236}">
                      <a16:creationId xmlns:a16="http://schemas.microsoft.com/office/drawing/2014/main" id="{13C47321-9536-CFCB-BBFA-BF144605B740}"/>
                    </a:ext>
                  </a:extLst>
                </p:cNvPr>
                <p:cNvPicPr/>
                <p:nvPr/>
              </p:nvPicPr>
              <p:blipFill>
                <a:blip r:embed="rId23"/>
                <a:stretch>
                  <a:fillRect/>
                </a:stretch>
              </p:blipFill>
              <p:spPr>
                <a:xfrm>
                  <a:off x="10052986" y="3798677"/>
                  <a:ext cx="471628" cy="84563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Encre 18">
                  <a:extLst>
                    <a:ext uri="{FF2B5EF4-FFF2-40B4-BE49-F238E27FC236}">
                      <a16:creationId xmlns:a16="http://schemas.microsoft.com/office/drawing/2014/main" id="{C532C5DD-46B0-D94E-8528-6CF9A784E16E}"/>
                    </a:ext>
                  </a:extLst>
                </p14:cNvPr>
                <p14:cNvContentPartPr/>
                <p14:nvPr/>
              </p14:nvContentPartPr>
              <p14:xfrm>
                <a:off x="6671555" y="4227108"/>
                <a:ext cx="898200" cy="1322280"/>
              </p14:xfrm>
            </p:contentPart>
          </mc:Choice>
          <mc:Fallback xmlns="">
            <p:pic>
              <p:nvPicPr>
                <p:cNvPr id="21" name="Encre 20">
                  <a:extLst>
                    <a:ext uri="{FF2B5EF4-FFF2-40B4-BE49-F238E27FC236}">
                      <a16:creationId xmlns:a16="http://schemas.microsoft.com/office/drawing/2014/main" id="{2FE64031-7E9D-4AA0-C15F-C5621D073D51}"/>
                    </a:ext>
                  </a:extLst>
                </p:cNvPr>
                <p:cNvPicPr/>
                <p:nvPr/>
              </p:nvPicPr>
              <p:blipFill>
                <a:blip r:embed="rId25"/>
                <a:stretch>
                  <a:fillRect/>
                </a:stretch>
              </p:blipFill>
              <p:spPr>
                <a:xfrm>
                  <a:off x="6607060" y="4098939"/>
                  <a:ext cx="1026760" cy="1578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Encre 19">
                  <a:extLst>
                    <a:ext uri="{FF2B5EF4-FFF2-40B4-BE49-F238E27FC236}">
                      <a16:creationId xmlns:a16="http://schemas.microsoft.com/office/drawing/2014/main" id="{B4FB2C64-3B24-FFF4-0775-5E310C9395BA}"/>
                    </a:ext>
                  </a:extLst>
                </p14:cNvPr>
                <p14:cNvContentPartPr/>
                <p14:nvPr/>
              </p14:nvContentPartPr>
              <p14:xfrm>
                <a:off x="6669755" y="4256988"/>
                <a:ext cx="30960" cy="2261880"/>
              </p14:xfrm>
            </p:contentPart>
          </mc:Choice>
          <mc:Fallback xmlns="">
            <p:pic>
              <p:nvPicPr>
                <p:cNvPr id="22" name="Encre 21">
                  <a:extLst>
                    <a:ext uri="{FF2B5EF4-FFF2-40B4-BE49-F238E27FC236}">
                      <a16:creationId xmlns:a16="http://schemas.microsoft.com/office/drawing/2014/main" id="{64D0592B-81CE-F320-3755-756323C70536}"/>
                    </a:ext>
                  </a:extLst>
                </p:cNvPr>
                <p:cNvPicPr/>
                <p:nvPr/>
              </p:nvPicPr>
              <p:blipFill>
                <a:blip r:embed="rId27"/>
                <a:stretch>
                  <a:fillRect/>
                </a:stretch>
              </p:blipFill>
              <p:spPr>
                <a:xfrm>
                  <a:off x="6604347" y="4128788"/>
                  <a:ext cx="161341" cy="251785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Encre 20">
                  <a:extLst>
                    <a:ext uri="{FF2B5EF4-FFF2-40B4-BE49-F238E27FC236}">
                      <a16:creationId xmlns:a16="http://schemas.microsoft.com/office/drawing/2014/main" id="{D40A144B-FCEF-E43F-2F18-DEFCD365F1F0}"/>
                    </a:ext>
                  </a:extLst>
                </p14:cNvPr>
                <p14:cNvContentPartPr/>
                <p14:nvPr/>
              </p14:nvContentPartPr>
              <p14:xfrm>
                <a:off x="6670115" y="4299828"/>
                <a:ext cx="76320" cy="2221200"/>
              </p14:xfrm>
            </p:contentPart>
          </mc:Choice>
          <mc:Fallback xmlns="">
            <p:pic>
              <p:nvPicPr>
                <p:cNvPr id="23" name="Encre 22">
                  <a:extLst>
                    <a:ext uri="{FF2B5EF4-FFF2-40B4-BE49-F238E27FC236}">
                      <a16:creationId xmlns:a16="http://schemas.microsoft.com/office/drawing/2014/main" id="{CA4523EF-9F42-E87A-10CD-AD6A7AC0FF5A}"/>
                    </a:ext>
                  </a:extLst>
                </p:cNvPr>
                <p:cNvPicPr/>
                <p:nvPr/>
              </p:nvPicPr>
              <p:blipFill>
                <a:blip r:embed="rId29"/>
                <a:stretch>
                  <a:fillRect/>
                </a:stretch>
              </p:blipFill>
              <p:spPr>
                <a:xfrm>
                  <a:off x="6605800" y="4171633"/>
                  <a:ext cx="204520" cy="247716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Encre 21">
                  <a:extLst>
                    <a:ext uri="{FF2B5EF4-FFF2-40B4-BE49-F238E27FC236}">
                      <a16:creationId xmlns:a16="http://schemas.microsoft.com/office/drawing/2014/main" id="{6E63DD03-206C-0761-C079-B978246ED3A2}"/>
                    </a:ext>
                  </a:extLst>
                </p14:cNvPr>
                <p14:cNvContentPartPr/>
                <p14:nvPr/>
              </p14:nvContentPartPr>
              <p14:xfrm>
                <a:off x="6758315" y="5351028"/>
                <a:ext cx="947880" cy="1185120"/>
              </p14:xfrm>
            </p:contentPart>
          </mc:Choice>
          <mc:Fallback xmlns="">
            <p:pic>
              <p:nvPicPr>
                <p:cNvPr id="24" name="Encre 23">
                  <a:extLst>
                    <a:ext uri="{FF2B5EF4-FFF2-40B4-BE49-F238E27FC236}">
                      <a16:creationId xmlns:a16="http://schemas.microsoft.com/office/drawing/2014/main" id="{E77632DB-3B51-0FA4-E015-A4AFB441323E}"/>
                    </a:ext>
                  </a:extLst>
                </p:cNvPr>
                <p:cNvPicPr/>
                <p:nvPr/>
              </p:nvPicPr>
              <p:blipFill>
                <a:blip r:embed="rId31"/>
                <a:stretch>
                  <a:fillRect/>
                </a:stretch>
              </p:blipFill>
              <p:spPr>
                <a:xfrm>
                  <a:off x="6693804" y="5222861"/>
                  <a:ext cx="1076472" cy="1441027"/>
                </a:xfrm>
                <a:prstGeom prst="rect">
                  <a:avLst/>
                </a:prstGeom>
              </p:spPr>
            </p:pic>
          </mc:Fallback>
        </mc:AlternateContent>
      </p:grpSp>
    </p:spTree>
    <p:extLst>
      <p:ext uri="{BB962C8B-B14F-4D97-AF65-F5344CB8AC3E}">
        <p14:creationId xmlns:p14="http://schemas.microsoft.com/office/powerpoint/2010/main" val="1731095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rectangle 1">
            <a:extLst>
              <a:ext uri="{FF2B5EF4-FFF2-40B4-BE49-F238E27FC236}">
                <a16:creationId xmlns:a16="http://schemas.microsoft.com/office/drawing/2014/main" id="{7A1F6539-C13F-F02D-D4F1-0C6832FAAD2F}"/>
              </a:ext>
            </a:extLst>
          </p:cNvPr>
          <p:cNvSpPr/>
          <p:nvPr/>
        </p:nvSpPr>
        <p:spPr>
          <a:xfrm rot="10800000" flipV="1">
            <a:off x="5807627" y="1358900"/>
            <a:ext cx="6005209" cy="5421279"/>
          </a:xfrm>
          <a:prstGeom prst="rtTriangle">
            <a:avLst/>
          </a:prstGeom>
          <a:solidFill>
            <a:srgbClr val="8FD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3" name="Triangle rectangle 2">
            <a:extLst>
              <a:ext uri="{FF2B5EF4-FFF2-40B4-BE49-F238E27FC236}">
                <a16:creationId xmlns:a16="http://schemas.microsoft.com/office/drawing/2014/main" id="{3DB72412-1CDB-2A54-87B7-384895685307}"/>
              </a:ext>
            </a:extLst>
          </p:cNvPr>
          <p:cNvSpPr/>
          <p:nvPr/>
        </p:nvSpPr>
        <p:spPr>
          <a:xfrm rot="10800000">
            <a:off x="-1" y="-1"/>
            <a:ext cx="12191999" cy="511674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cxnSp>
        <p:nvCxnSpPr>
          <p:cNvPr id="11" name="Connecteur droit 10">
            <a:extLst>
              <a:ext uri="{FF2B5EF4-FFF2-40B4-BE49-F238E27FC236}">
                <a16:creationId xmlns:a16="http://schemas.microsoft.com/office/drawing/2014/main" id="{8B02B521-B204-0269-C1DA-C68D26EF5271}"/>
              </a:ext>
            </a:extLst>
          </p:cNvPr>
          <p:cNvCxnSpPr>
            <a:stCxn id="2" idx="5"/>
          </p:cNvCxnSpPr>
          <p:nvPr/>
        </p:nvCxnSpPr>
        <p:spPr>
          <a:xfrm flipH="1" flipV="1">
            <a:off x="0" y="358219"/>
            <a:ext cx="8810231" cy="3711321"/>
          </a:xfrm>
          <a:prstGeom prst="line">
            <a:avLst/>
          </a:prstGeom>
          <a:ln>
            <a:solidFill>
              <a:srgbClr val="251C16"/>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AA13BAD-24E1-5001-12E8-5850FAFB3B39}"/>
              </a:ext>
            </a:extLst>
          </p:cNvPr>
          <p:cNvCxnSpPr>
            <a:cxnSpLocks/>
          </p:cNvCxnSpPr>
          <p:nvPr/>
        </p:nvCxnSpPr>
        <p:spPr>
          <a:xfrm flipV="1">
            <a:off x="5599522" y="4356359"/>
            <a:ext cx="2705492" cy="2348914"/>
          </a:xfrm>
          <a:prstGeom prst="line">
            <a:avLst/>
          </a:prstGeom>
          <a:ln>
            <a:solidFill>
              <a:srgbClr val="251C16"/>
            </a:solidFill>
          </a:ln>
        </p:spPr>
        <p:style>
          <a:lnRef idx="1">
            <a:schemeClr val="accent1"/>
          </a:lnRef>
          <a:fillRef idx="0">
            <a:schemeClr val="accent1"/>
          </a:fillRef>
          <a:effectRef idx="0">
            <a:schemeClr val="accent1"/>
          </a:effectRef>
          <a:fontRef idx="minor">
            <a:schemeClr val="tx1"/>
          </a:fontRef>
        </p:style>
      </p:cxnSp>
      <p:sp>
        <p:nvSpPr>
          <p:cNvPr id="9" name="Triangle rectangle 8">
            <a:extLst>
              <a:ext uri="{FF2B5EF4-FFF2-40B4-BE49-F238E27FC236}">
                <a16:creationId xmlns:a16="http://schemas.microsoft.com/office/drawing/2014/main" id="{E16B2B2B-EEB9-07FB-D271-1EE30F385E7D}"/>
              </a:ext>
            </a:extLst>
          </p:cNvPr>
          <p:cNvSpPr/>
          <p:nvPr/>
        </p:nvSpPr>
        <p:spPr>
          <a:xfrm rot="10800000" flipV="1">
            <a:off x="6186791" y="1436721"/>
            <a:ext cx="6005209" cy="5421279"/>
          </a:xfrm>
          <a:prstGeom prst="rtTriangl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28" name="Title 3">
            <a:extLst>
              <a:ext uri="{FF2B5EF4-FFF2-40B4-BE49-F238E27FC236}">
                <a16:creationId xmlns:a16="http://schemas.microsoft.com/office/drawing/2014/main" id="{45DDE93B-71A9-5DB7-D406-DCEB00D98718}"/>
              </a:ext>
            </a:extLst>
          </p:cNvPr>
          <p:cNvSpPr txBox="1">
            <a:spLocks/>
          </p:cNvSpPr>
          <p:nvPr/>
        </p:nvSpPr>
        <p:spPr>
          <a:xfrm>
            <a:off x="263947" y="3534561"/>
            <a:ext cx="7343483" cy="12155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DZ" sz="4000" dirty="0"/>
              <a:t>Analyse des bâtiments réparés après le séisme </a:t>
            </a:r>
            <a:endParaRPr lang="en-US" sz="4000" dirty="0"/>
          </a:p>
        </p:txBody>
      </p:sp>
    </p:spTree>
    <p:extLst>
      <p:ext uri="{BB962C8B-B14F-4D97-AF65-F5344CB8AC3E}">
        <p14:creationId xmlns:p14="http://schemas.microsoft.com/office/powerpoint/2010/main" val="1205924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C31FB-F782-DE81-5932-65AF88130734}"/>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DZ" dirty="0"/>
              <a:t>         </a:t>
            </a:r>
          </a:p>
        </p:txBody>
      </p:sp>
      <p:sp>
        <p:nvSpPr>
          <p:cNvPr id="5" name="ZoneTexte 4">
            <a:extLst>
              <a:ext uri="{FF2B5EF4-FFF2-40B4-BE49-F238E27FC236}">
                <a16:creationId xmlns:a16="http://schemas.microsoft.com/office/drawing/2014/main" id="{A924CA33-4FD0-DB13-1952-3F48FA9CE4EA}"/>
              </a:ext>
            </a:extLst>
          </p:cNvPr>
          <p:cNvSpPr txBox="1"/>
          <p:nvPr/>
        </p:nvSpPr>
        <p:spPr>
          <a:xfrm>
            <a:off x="511404" y="129423"/>
            <a:ext cx="10772481" cy="6924973"/>
          </a:xfrm>
          <a:prstGeom prst="rect">
            <a:avLst/>
          </a:prstGeom>
          <a:noFill/>
        </p:spPr>
        <p:txBody>
          <a:bodyPr wrap="square">
            <a:spAutoFit/>
          </a:bodyPr>
          <a:lstStyle/>
          <a:p>
            <a:r>
              <a:rPr lang="fr-FR" sz="2800" dirty="0">
                <a:solidFill>
                  <a:srgbClr val="E9DBCF"/>
                </a:solidFill>
              </a:rPr>
              <a:t>Renforcement d’une habitation individuelle R+ 3 </a:t>
            </a:r>
            <a:r>
              <a:rPr lang="fr-DZ" sz="2800" dirty="0">
                <a:solidFill>
                  <a:srgbClr val="E9DBCF"/>
                </a:solidFill>
              </a:rPr>
              <a:t>à Boumerdes</a:t>
            </a:r>
          </a:p>
          <a:p>
            <a:endParaRPr lang="fr-DZ" sz="2800" dirty="0">
              <a:solidFill>
                <a:srgbClr val="E9DBCF"/>
              </a:solidFill>
            </a:endParaRPr>
          </a:p>
          <a:p>
            <a:endParaRPr lang="fr-DZ" dirty="0">
              <a:solidFill>
                <a:schemeClr val="bg1"/>
              </a:solidFill>
            </a:endParaRPr>
          </a:p>
          <a:p>
            <a:r>
              <a:rPr lang="fr-FR" dirty="0">
                <a:solidFill>
                  <a:schemeClr val="bg1"/>
                </a:solidFill>
              </a:rPr>
              <a:t>• Classée par les services technique en </a:t>
            </a:r>
            <a:r>
              <a:rPr lang="fr-DZ" dirty="0">
                <a:solidFill>
                  <a:schemeClr val="bg1"/>
                </a:solidFill>
              </a:rPr>
              <a:t>jaune </a:t>
            </a:r>
            <a:r>
              <a:rPr lang="fr-FR" dirty="0">
                <a:solidFill>
                  <a:schemeClr val="bg1"/>
                </a:solidFill>
              </a:rPr>
              <a:t>4. </a:t>
            </a:r>
            <a:endParaRPr lang="fr-DZ" dirty="0">
              <a:solidFill>
                <a:schemeClr val="bg1"/>
              </a:solidFill>
            </a:endParaRPr>
          </a:p>
          <a:p>
            <a:r>
              <a:rPr lang="fr-FR" dirty="0">
                <a:solidFill>
                  <a:schemeClr val="bg1"/>
                </a:solidFill>
              </a:rPr>
              <a:t>• Après études selon la nouvelle norme RPA 2003, des voiles ont été rajoutés pour augmenter la rigidité de la structure </a:t>
            </a:r>
            <a:endParaRPr lang="fr-DZ" dirty="0">
              <a:solidFill>
                <a:schemeClr val="bg1"/>
              </a:solidFill>
            </a:endParaRPr>
          </a:p>
          <a:p>
            <a:r>
              <a:rPr lang="fr-FR" dirty="0">
                <a:solidFill>
                  <a:schemeClr val="bg1"/>
                </a:solidFill>
              </a:rPr>
              <a:t>• Les déplacements max des nœuds les plus hauts se réduits en moyenne de 2,7 cm à 0,65 cm après renforcement par voiles.</a:t>
            </a:r>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a:p>
            <a:r>
              <a:rPr lang="fr-DZ" sz="2800" dirty="0">
                <a:solidFill>
                  <a:srgbClr val="FFCC99"/>
                </a:solidFill>
              </a:rPr>
              <a:t>Structure</a:t>
            </a:r>
          </a:p>
          <a:p>
            <a:r>
              <a:rPr lang="fr-FR" dirty="0">
                <a:solidFill>
                  <a:schemeClr val="bg1"/>
                </a:solidFill>
              </a:rPr>
              <a:t>• RDC+3 + 1 sous sol </a:t>
            </a:r>
            <a:endParaRPr lang="fr-DZ" dirty="0">
              <a:solidFill>
                <a:schemeClr val="bg1"/>
              </a:solidFill>
            </a:endParaRPr>
          </a:p>
          <a:p>
            <a:r>
              <a:rPr lang="fr-FR" dirty="0">
                <a:solidFill>
                  <a:schemeClr val="bg1"/>
                </a:solidFill>
              </a:rPr>
              <a:t>• Bâtiment régulier en plan 4 poteaux de 30 cm x 30 cm sur 4 avec des travées de 4 m de chaque coté </a:t>
            </a:r>
            <a:endParaRPr lang="fr-DZ" dirty="0">
              <a:solidFill>
                <a:schemeClr val="bg1"/>
              </a:solidFill>
            </a:endParaRPr>
          </a:p>
          <a:p>
            <a:r>
              <a:rPr lang="fr-FR" dirty="0">
                <a:solidFill>
                  <a:schemeClr val="bg1"/>
                </a:solidFill>
              </a:rPr>
              <a:t>• Les éléments du sous sol n’ont subi aucun dommage </a:t>
            </a:r>
            <a:endParaRPr lang="fr-DZ" dirty="0">
              <a:solidFill>
                <a:schemeClr val="bg1"/>
              </a:solidFill>
            </a:endParaRPr>
          </a:p>
          <a:p>
            <a:r>
              <a:rPr lang="fr-FR" dirty="0">
                <a:solidFill>
                  <a:schemeClr val="bg1"/>
                </a:solidFill>
              </a:rPr>
              <a:t>• Les poteaux du RDC par contre ont tous été endommagés</a:t>
            </a:r>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a:p>
            <a:endParaRPr lang="fr-DZ" dirty="0">
              <a:solidFill>
                <a:schemeClr val="bg1"/>
              </a:solidFill>
            </a:endParaRPr>
          </a:p>
        </p:txBody>
      </p:sp>
    </p:spTree>
    <p:extLst>
      <p:ext uri="{BB962C8B-B14F-4D97-AF65-F5344CB8AC3E}">
        <p14:creationId xmlns:p14="http://schemas.microsoft.com/office/powerpoint/2010/main" val="483742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802E15-305A-D51B-BD91-E1672F2F8929}"/>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3" name="Image 2">
            <a:extLst>
              <a:ext uri="{FF2B5EF4-FFF2-40B4-BE49-F238E27FC236}">
                <a16:creationId xmlns:a16="http://schemas.microsoft.com/office/drawing/2014/main" id="{D277584C-2C3E-E8C1-1BFC-81D565666139}"/>
              </a:ext>
            </a:extLst>
          </p:cNvPr>
          <p:cNvPicPr>
            <a:picLocks noChangeAspect="1"/>
          </p:cNvPicPr>
          <p:nvPr/>
        </p:nvPicPr>
        <p:blipFill rotWithShape="1">
          <a:blip r:embed="rId2">
            <a:extLst>
              <a:ext uri="{28A0092B-C50C-407E-A947-70E740481C1C}">
                <a14:useLocalDpi xmlns:a14="http://schemas.microsoft.com/office/drawing/2010/main" val="0"/>
              </a:ext>
            </a:extLst>
          </a:blip>
          <a:srcRect t="299" r="53491" b="52848"/>
          <a:stretch/>
        </p:blipFill>
        <p:spPr>
          <a:xfrm>
            <a:off x="1706726" y="157898"/>
            <a:ext cx="3976305" cy="2752628"/>
          </a:xfrm>
          <a:prstGeom prst="rect">
            <a:avLst/>
          </a:prstGeom>
        </p:spPr>
      </p:pic>
      <p:pic>
        <p:nvPicPr>
          <p:cNvPr id="4" name="Image 3">
            <a:extLst>
              <a:ext uri="{FF2B5EF4-FFF2-40B4-BE49-F238E27FC236}">
                <a16:creationId xmlns:a16="http://schemas.microsoft.com/office/drawing/2014/main" id="{A98DF34F-5A6E-00F4-6BFB-0A68AD5B55E3}"/>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1422" r="3492" b="51725"/>
          <a:stretch/>
        </p:blipFill>
        <p:spPr>
          <a:xfrm>
            <a:off x="6949363" y="233312"/>
            <a:ext cx="3976305" cy="2752628"/>
          </a:xfrm>
          <a:prstGeom prst="rect">
            <a:avLst/>
          </a:prstGeom>
        </p:spPr>
      </p:pic>
      <p:pic>
        <p:nvPicPr>
          <p:cNvPr id="5" name="Image 4">
            <a:extLst>
              <a:ext uri="{FF2B5EF4-FFF2-40B4-BE49-F238E27FC236}">
                <a16:creationId xmlns:a16="http://schemas.microsoft.com/office/drawing/2014/main" id="{B1537C04-A50D-4D5B-BF75-2669BDED03FE}"/>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51966" r="1890"/>
          <a:stretch/>
        </p:blipFill>
        <p:spPr>
          <a:xfrm>
            <a:off x="6949363" y="3802656"/>
            <a:ext cx="3976305" cy="2822032"/>
          </a:xfrm>
          <a:prstGeom prst="rect">
            <a:avLst/>
          </a:prstGeom>
        </p:spPr>
      </p:pic>
      <p:pic>
        <p:nvPicPr>
          <p:cNvPr id="6" name="Image 5">
            <a:extLst>
              <a:ext uri="{FF2B5EF4-FFF2-40B4-BE49-F238E27FC236}">
                <a16:creationId xmlns:a16="http://schemas.microsoft.com/office/drawing/2014/main" id="{47135671-0B18-7805-2754-068326BA599E}"/>
              </a:ext>
            </a:extLst>
          </p:cNvPr>
          <p:cNvPicPr>
            <a:picLocks noChangeAspect="1"/>
          </p:cNvPicPr>
          <p:nvPr/>
        </p:nvPicPr>
        <p:blipFill rotWithShape="1">
          <a:blip r:embed="rId2">
            <a:extLst>
              <a:ext uri="{28A0092B-C50C-407E-A947-70E740481C1C}">
                <a14:useLocalDpi xmlns:a14="http://schemas.microsoft.com/office/drawing/2010/main" val="0"/>
              </a:ext>
            </a:extLst>
          </a:blip>
          <a:srcRect t="51966" r="53491"/>
          <a:stretch/>
        </p:blipFill>
        <p:spPr>
          <a:xfrm>
            <a:off x="1706725" y="3878070"/>
            <a:ext cx="3976305" cy="2822032"/>
          </a:xfrm>
          <a:prstGeom prst="rect">
            <a:avLst/>
          </a:prstGeom>
        </p:spPr>
      </p:pic>
    </p:spTree>
    <p:extLst>
      <p:ext uri="{BB962C8B-B14F-4D97-AF65-F5344CB8AC3E}">
        <p14:creationId xmlns:p14="http://schemas.microsoft.com/office/powerpoint/2010/main" val="136675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iangle rectangle 16">
            <a:extLst>
              <a:ext uri="{FF2B5EF4-FFF2-40B4-BE49-F238E27FC236}">
                <a16:creationId xmlns:a16="http://schemas.microsoft.com/office/drawing/2014/main" id="{9FDE6FB2-A1D9-0EF0-D8BD-CA328E1EA5D6}"/>
              </a:ext>
            </a:extLst>
          </p:cNvPr>
          <p:cNvSpPr/>
          <p:nvPr/>
        </p:nvSpPr>
        <p:spPr>
          <a:xfrm>
            <a:off x="414779" y="2686650"/>
            <a:ext cx="6655324" cy="4171350"/>
          </a:xfrm>
          <a:prstGeom prst="rtTriangle">
            <a:avLst/>
          </a:prstGeom>
          <a:solidFill>
            <a:srgbClr val="E9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2" name="Triangle rectangle 1">
            <a:extLst>
              <a:ext uri="{FF2B5EF4-FFF2-40B4-BE49-F238E27FC236}">
                <a16:creationId xmlns:a16="http://schemas.microsoft.com/office/drawing/2014/main" id="{A0FE0EBB-2331-9753-0565-884DBAC64036}"/>
              </a:ext>
            </a:extLst>
          </p:cNvPr>
          <p:cNvSpPr/>
          <p:nvPr/>
        </p:nvSpPr>
        <p:spPr>
          <a:xfrm flipV="1">
            <a:off x="0" y="-2"/>
            <a:ext cx="12192000" cy="4931924"/>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cxnSp>
        <p:nvCxnSpPr>
          <p:cNvPr id="11" name="Connecteur droit 10">
            <a:extLst>
              <a:ext uri="{FF2B5EF4-FFF2-40B4-BE49-F238E27FC236}">
                <a16:creationId xmlns:a16="http://schemas.microsoft.com/office/drawing/2014/main" id="{D4252A29-C9F3-A8F0-D676-AD924A7DE5EC}"/>
              </a:ext>
            </a:extLst>
          </p:cNvPr>
          <p:cNvCxnSpPr>
            <a:cxnSpLocks/>
          </p:cNvCxnSpPr>
          <p:nvPr/>
        </p:nvCxnSpPr>
        <p:spPr>
          <a:xfrm flipH="1">
            <a:off x="2389694" y="216816"/>
            <a:ext cx="9802306" cy="3951585"/>
          </a:xfrm>
          <a:prstGeom prst="line">
            <a:avLst/>
          </a:prstGeom>
          <a:ln>
            <a:solidFill>
              <a:srgbClr val="251C16"/>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B3A8B58-9ED5-2C47-7373-07A54D616C4E}"/>
              </a:ext>
            </a:extLst>
          </p:cNvPr>
          <p:cNvCxnSpPr/>
          <p:nvPr/>
        </p:nvCxnSpPr>
        <p:spPr>
          <a:xfrm>
            <a:off x="669303" y="0"/>
            <a:ext cx="0" cy="3120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1709E37-89A4-0EE5-875D-6D5559CABFBA}"/>
              </a:ext>
            </a:extLst>
          </p:cNvPr>
          <p:cNvCxnSpPr/>
          <p:nvPr/>
        </p:nvCxnSpPr>
        <p:spPr>
          <a:xfrm>
            <a:off x="925398" y="1443872"/>
            <a:ext cx="0" cy="3120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riangle rectangle 2">
            <a:extLst>
              <a:ext uri="{FF2B5EF4-FFF2-40B4-BE49-F238E27FC236}">
                <a16:creationId xmlns:a16="http://schemas.microsoft.com/office/drawing/2014/main" id="{98FDE18A-B469-57C4-E4E3-102F5674FF1A}"/>
              </a:ext>
            </a:extLst>
          </p:cNvPr>
          <p:cNvSpPr/>
          <p:nvPr/>
        </p:nvSpPr>
        <p:spPr>
          <a:xfrm>
            <a:off x="-1" y="2658359"/>
            <a:ext cx="6674177" cy="4199641"/>
          </a:xfrm>
          <a:prstGeom prst="rtTriangle">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19" name="Title 3">
            <a:extLst>
              <a:ext uri="{FF2B5EF4-FFF2-40B4-BE49-F238E27FC236}">
                <a16:creationId xmlns:a16="http://schemas.microsoft.com/office/drawing/2014/main" id="{B31D9B8E-1D6E-2F49-37B1-9C65EC26DA98}"/>
              </a:ext>
            </a:extLst>
          </p:cNvPr>
          <p:cNvSpPr txBox="1">
            <a:spLocks/>
          </p:cNvSpPr>
          <p:nvPr/>
        </p:nvSpPr>
        <p:spPr>
          <a:xfrm>
            <a:off x="1011269" y="530647"/>
            <a:ext cx="7342622" cy="12155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t>A-</a:t>
            </a:r>
            <a:r>
              <a:rPr lang="fr-DZ" sz="4000" u="sng" dirty="0"/>
              <a:t>DEFINITION DU SEISME</a:t>
            </a:r>
            <a:r>
              <a:rPr lang="en-US" sz="4000" u="sng" dirty="0"/>
              <a:t>:</a:t>
            </a:r>
          </a:p>
        </p:txBody>
      </p:sp>
      <p:sp>
        <p:nvSpPr>
          <p:cNvPr id="20" name="ZoneTexte 19">
            <a:extLst>
              <a:ext uri="{FF2B5EF4-FFF2-40B4-BE49-F238E27FC236}">
                <a16:creationId xmlns:a16="http://schemas.microsoft.com/office/drawing/2014/main" id="{BB569A8F-0EE7-EDDC-7506-9B438D16E0C3}"/>
              </a:ext>
            </a:extLst>
          </p:cNvPr>
          <p:cNvSpPr txBox="1"/>
          <p:nvPr/>
        </p:nvSpPr>
        <p:spPr>
          <a:xfrm>
            <a:off x="5121895" y="3394414"/>
            <a:ext cx="6337282" cy="1754326"/>
          </a:xfrm>
          <a:prstGeom prst="rect">
            <a:avLst/>
          </a:prstGeom>
          <a:noFill/>
        </p:spPr>
        <p:txBody>
          <a:bodyPr wrap="square">
            <a:spAutoFit/>
          </a:bodyPr>
          <a:lstStyle/>
          <a:p>
            <a:r>
              <a:rPr lang="" dirty="0"/>
              <a:t>Un séisme correspond à un mouvement de glissement le long d’une faille</a:t>
            </a:r>
            <a:r>
              <a:rPr lang="fr-FR" dirty="0"/>
              <a:t>. </a:t>
            </a:r>
            <a:r>
              <a:rPr lang="" dirty="0"/>
              <a:t>Le glissement résulte d’une vibration d’énergie qui s’accumule</a:t>
            </a:r>
            <a:r>
              <a:rPr lang="fr-FR" dirty="0"/>
              <a:t> </a:t>
            </a:r>
            <a:r>
              <a:rPr lang="" dirty="0"/>
              <a:t>En fonction des contraintes générées par le mouvement des plaques tectoniques</a:t>
            </a:r>
            <a:r>
              <a:rPr lang="fr-FR" dirty="0"/>
              <a:t> . </a:t>
            </a:r>
            <a:r>
              <a:rPr lang="" dirty="0"/>
              <a:t>La libération d’énergie parfois considérable se fait sous forme de vibration </a:t>
            </a:r>
            <a:r>
              <a:rPr lang="fr-FR" dirty="0"/>
              <a:t>(ondes</a:t>
            </a:r>
            <a:r>
              <a:rPr lang="" dirty="0"/>
              <a:t> </a:t>
            </a:r>
            <a:r>
              <a:rPr lang="fr-FR" dirty="0"/>
              <a:t>sismiques )</a:t>
            </a:r>
            <a:r>
              <a:rPr lang="" dirty="0"/>
              <a:t> qui peuvent</a:t>
            </a:r>
            <a:r>
              <a:rPr lang="fr-FR" dirty="0"/>
              <a:t> parcourir de</a:t>
            </a:r>
            <a:r>
              <a:rPr lang="" dirty="0"/>
              <a:t> grandes distances</a:t>
            </a:r>
            <a:r>
              <a:rPr lang="fr-FR" dirty="0"/>
              <a:t>.</a:t>
            </a:r>
            <a:endParaRPr lang="" dirty="0"/>
          </a:p>
        </p:txBody>
      </p:sp>
    </p:spTree>
    <p:extLst>
      <p:ext uri="{BB962C8B-B14F-4D97-AF65-F5344CB8AC3E}">
        <p14:creationId xmlns:p14="http://schemas.microsoft.com/office/powerpoint/2010/main" val="188900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03A42-4B88-4C61-6A78-519D630ADF44}"/>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3AC8D0CC-63FF-6D82-5F2D-72D78E3C3453}"/>
              </a:ext>
            </a:extLst>
          </p:cNvPr>
          <p:cNvSpPr txBox="1"/>
          <p:nvPr/>
        </p:nvSpPr>
        <p:spPr>
          <a:xfrm>
            <a:off x="292231" y="237811"/>
            <a:ext cx="12075735" cy="1354217"/>
          </a:xfrm>
          <a:prstGeom prst="rect">
            <a:avLst/>
          </a:prstGeom>
          <a:noFill/>
        </p:spPr>
        <p:txBody>
          <a:bodyPr wrap="square" rtlCol="0">
            <a:spAutoFit/>
          </a:bodyPr>
          <a:lstStyle/>
          <a:p>
            <a:r>
              <a:rPr lang="fr-FR" sz="2800" dirty="0">
                <a:solidFill>
                  <a:srgbClr val="FFCC99"/>
                </a:solidFill>
              </a:rPr>
              <a:t>Procédure de réparation </a:t>
            </a:r>
            <a:endParaRPr lang="fr-DZ" sz="2800" dirty="0">
              <a:solidFill>
                <a:schemeClr val="bg1"/>
              </a:solidFill>
            </a:endParaRPr>
          </a:p>
          <a:p>
            <a:r>
              <a:rPr lang="fr-FR" dirty="0">
                <a:solidFill>
                  <a:schemeClr val="bg1"/>
                </a:solidFill>
              </a:rPr>
              <a:t>• Chemisage des quatre poteaux du rdc à partir du sous sol.</a:t>
            </a:r>
            <a:endParaRPr lang="fr-DZ" dirty="0">
              <a:solidFill>
                <a:schemeClr val="bg1"/>
              </a:solidFill>
            </a:endParaRPr>
          </a:p>
          <a:p>
            <a:r>
              <a:rPr lang="fr-FR" dirty="0">
                <a:solidFill>
                  <a:schemeClr val="bg1"/>
                </a:solidFill>
              </a:rPr>
              <a:t> • Rajout d’un voile de contreventement de 20 cm au niveau du sous sol sur la façade Sud pour rééquilibrer les autres façades. </a:t>
            </a:r>
            <a:endParaRPr lang="fr-DZ" dirty="0">
              <a:solidFill>
                <a:schemeClr val="bg1"/>
              </a:solidFill>
            </a:endParaRPr>
          </a:p>
          <a:p>
            <a:r>
              <a:rPr lang="fr-FR" dirty="0">
                <a:solidFill>
                  <a:schemeClr val="bg1"/>
                </a:solidFill>
              </a:rPr>
              <a:t>• Rajout d’un voile de 30 cm en deux parties avec fondation à la façade Est en s/sol. </a:t>
            </a:r>
            <a:endParaRPr lang="fr-DZ" dirty="0">
              <a:solidFill>
                <a:schemeClr val="bg1"/>
              </a:solidFill>
            </a:endParaRPr>
          </a:p>
        </p:txBody>
      </p:sp>
      <p:pic>
        <p:nvPicPr>
          <p:cNvPr id="5" name="Image 4">
            <a:extLst>
              <a:ext uri="{FF2B5EF4-FFF2-40B4-BE49-F238E27FC236}">
                <a16:creationId xmlns:a16="http://schemas.microsoft.com/office/drawing/2014/main" id="{434E6B86-F030-5465-92CB-D50BB546ADE3}"/>
              </a:ext>
            </a:extLst>
          </p:cNvPr>
          <p:cNvPicPr>
            <a:picLocks noChangeAspect="1"/>
          </p:cNvPicPr>
          <p:nvPr/>
        </p:nvPicPr>
        <p:blipFill rotWithShape="1">
          <a:blip r:embed="rId2">
            <a:extLst>
              <a:ext uri="{28A0092B-C50C-407E-A947-70E740481C1C}">
                <a14:useLocalDpi xmlns:a14="http://schemas.microsoft.com/office/drawing/2010/main" val="0"/>
              </a:ext>
            </a:extLst>
          </a:blip>
          <a:srcRect l="1536" t="3501" r="54343" b="6618"/>
          <a:stretch/>
        </p:blipFill>
        <p:spPr>
          <a:xfrm>
            <a:off x="816992" y="2151117"/>
            <a:ext cx="3258531" cy="2196671"/>
          </a:xfrm>
          <a:prstGeom prst="rect">
            <a:avLst/>
          </a:prstGeom>
        </p:spPr>
      </p:pic>
      <p:pic>
        <p:nvPicPr>
          <p:cNvPr id="7" name="Image 6">
            <a:extLst>
              <a:ext uri="{FF2B5EF4-FFF2-40B4-BE49-F238E27FC236}">
                <a16:creationId xmlns:a16="http://schemas.microsoft.com/office/drawing/2014/main" id="{2C50F13C-BCE0-7DF3-E3A2-483CF372E073}"/>
              </a:ext>
            </a:extLst>
          </p:cNvPr>
          <p:cNvPicPr>
            <a:picLocks noChangeAspect="1"/>
          </p:cNvPicPr>
          <p:nvPr/>
        </p:nvPicPr>
        <p:blipFill rotWithShape="1">
          <a:blip r:embed="rId2">
            <a:extLst>
              <a:ext uri="{28A0092B-C50C-407E-A947-70E740481C1C}">
                <a14:useLocalDpi xmlns:a14="http://schemas.microsoft.com/office/drawing/2010/main" val="0"/>
              </a:ext>
            </a:extLst>
          </a:blip>
          <a:srcRect l="51139" t="2655" r="2331" b="2488"/>
          <a:stretch/>
        </p:blipFill>
        <p:spPr>
          <a:xfrm>
            <a:off x="8413424" y="2151117"/>
            <a:ext cx="3343371" cy="2147046"/>
          </a:xfrm>
          <a:prstGeom prst="rect">
            <a:avLst/>
          </a:prstGeom>
        </p:spPr>
      </p:pic>
      <p:pic>
        <p:nvPicPr>
          <p:cNvPr id="9" name="Image 8">
            <a:extLst>
              <a:ext uri="{FF2B5EF4-FFF2-40B4-BE49-F238E27FC236}">
                <a16:creationId xmlns:a16="http://schemas.microsoft.com/office/drawing/2014/main" id="{9F7A0B66-D473-E09E-9F87-DA9BF483244E}"/>
              </a:ext>
            </a:extLst>
          </p:cNvPr>
          <p:cNvPicPr>
            <a:picLocks noChangeAspect="1"/>
          </p:cNvPicPr>
          <p:nvPr/>
        </p:nvPicPr>
        <p:blipFill rotWithShape="1">
          <a:blip r:embed="rId3">
            <a:extLst>
              <a:ext uri="{28A0092B-C50C-407E-A947-70E740481C1C}">
                <a14:useLocalDpi xmlns:a14="http://schemas.microsoft.com/office/drawing/2010/main" val="0"/>
              </a:ext>
            </a:extLst>
          </a:blip>
          <a:srcRect l="1737" t="3410" r="53037"/>
          <a:stretch/>
        </p:blipFill>
        <p:spPr>
          <a:xfrm>
            <a:off x="4466733" y="3429000"/>
            <a:ext cx="3726730" cy="2662548"/>
          </a:xfrm>
          <a:prstGeom prst="rect">
            <a:avLst/>
          </a:prstGeom>
        </p:spPr>
      </p:pic>
    </p:spTree>
    <p:extLst>
      <p:ext uri="{BB962C8B-B14F-4D97-AF65-F5344CB8AC3E}">
        <p14:creationId xmlns:p14="http://schemas.microsoft.com/office/powerpoint/2010/main" val="2289803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86546-0ADA-485F-0094-AE9E13346806}"/>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7998A9D3-172C-5053-7E26-5F75E66C5C41}"/>
              </a:ext>
            </a:extLst>
          </p:cNvPr>
          <p:cNvSpPr txBox="1"/>
          <p:nvPr/>
        </p:nvSpPr>
        <p:spPr>
          <a:xfrm>
            <a:off x="160255" y="245097"/>
            <a:ext cx="11871489" cy="2616101"/>
          </a:xfrm>
          <a:prstGeom prst="rect">
            <a:avLst/>
          </a:prstGeom>
          <a:noFill/>
        </p:spPr>
        <p:txBody>
          <a:bodyPr wrap="square" rtlCol="0">
            <a:spAutoFit/>
          </a:bodyPr>
          <a:lstStyle/>
          <a:p>
            <a:r>
              <a:rPr lang="fr-FR" sz="2000" dirty="0">
                <a:solidFill>
                  <a:srgbClr val="E9DBCF"/>
                </a:solidFill>
              </a:rPr>
              <a:t>Renforcement d’un bâtiment à Mendoza  (Argentine) </a:t>
            </a:r>
            <a:endParaRPr lang="fr-DZ" sz="2000" dirty="0">
              <a:solidFill>
                <a:srgbClr val="E9DBCF"/>
              </a:solidFill>
            </a:endParaRPr>
          </a:p>
          <a:p>
            <a:endParaRPr lang="fr-DZ" dirty="0"/>
          </a:p>
          <a:p>
            <a:r>
              <a:rPr lang="fr-FR" dirty="0"/>
              <a:t> </a:t>
            </a:r>
            <a:r>
              <a:rPr lang="fr-FR" dirty="0">
                <a:solidFill>
                  <a:schemeClr val="bg1"/>
                </a:solidFill>
              </a:rPr>
              <a:t>Ce  bâtiment  (R+3)  est  une  école  située  place  de  l’Indépendance à Mendoza. La construction comporte une  ossature  en  béton  armé ; les trois  niveaux  supérieurs  sont  en  encorbellement  par  rapport  au  niveau  du </a:t>
            </a:r>
            <a:r>
              <a:rPr lang="fr-DZ" dirty="0">
                <a:solidFill>
                  <a:schemeClr val="bg1"/>
                </a:solidFill>
              </a:rPr>
              <a:t>RDC</a:t>
            </a:r>
            <a:r>
              <a:rPr lang="fr-FR" dirty="0">
                <a:solidFill>
                  <a:schemeClr val="bg1"/>
                </a:solidFill>
              </a:rPr>
              <a:t>. Il comporte des façades longitudinales vitrées et  des  murs  en  pignon.  Le  renforcement  parasismique  consiste à réaliser un contreventement extérieur d’une part  vertical  par  la  mise  en  place  de  profilés  en  croix  de  St  André  qui  sont  fondés le long  des  façades longitudinales,  d’autre  part  horizontal  au  niveau  du  premier  niveau  en  encorbellement par la mise en place de profilés métalliques  (type  poutre  au  vent)  qui  transfèrent  les  efforts  aux  éléments de l’ossature en béton armé.</a:t>
            </a:r>
            <a:endParaRPr lang="fr-DZ" dirty="0">
              <a:solidFill>
                <a:schemeClr val="bg1"/>
              </a:solidFill>
            </a:endParaRPr>
          </a:p>
        </p:txBody>
      </p:sp>
      <p:pic>
        <p:nvPicPr>
          <p:cNvPr id="5" name="Image 4">
            <a:extLst>
              <a:ext uri="{FF2B5EF4-FFF2-40B4-BE49-F238E27FC236}">
                <a16:creationId xmlns:a16="http://schemas.microsoft.com/office/drawing/2014/main" id="{373B8C84-EF03-600B-5E76-AC9C0A29A4E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6520" t="1719" r="15586" b="70217"/>
          <a:stretch/>
        </p:blipFill>
        <p:spPr>
          <a:xfrm>
            <a:off x="291702" y="3000000"/>
            <a:ext cx="3102476" cy="1993606"/>
          </a:xfrm>
          <a:prstGeom prst="rect">
            <a:avLst/>
          </a:prstGeom>
        </p:spPr>
      </p:pic>
      <p:pic>
        <p:nvPicPr>
          <p:cNvPr id="6" name="Image 5">
            <a:extLst>
              <a:ext uri="{FF2B5EF4-FFF2-40B4-BE49-F238E27FC236}">
                <a16:creationId xmlns:a16="http://schemas.microsoft.com/office/drawing/2014/main" id="{D2C38B33-D6B5-92BA-B09E-708D5A64BF5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0921" t="32108" r="20430" b="35511"/>
          <a:stretch/>
        </p:blipFill>
        <p:spPr>
          <a:xfrm>
            <a:off x="4927605" y="4401311"/>
            <a:ext cx="2506472" cy="2211592"/>
          </a:xfrm>
          <a:prstGeom prst="rect">
            <a:avLst/>
          </a:prstGeom>
        </p:spPr>
      </p:pic>
      <p:pic>
        <p:nvPicPr>
          <p:cNvPr id="7" name="Image 6">
            <a:extLst>
              <a:ext uri="{FF2B5EF4-FFF2-40B4-BE49-F238E27FC236}">
                <a16:creationId xmlns:a16="http://schemas.microsoft.com/office/drawing/2014/main" id="{CE815C00-C1EB-02EA-68AA-DA629B8B0F3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6646" t="66979" r="25492" b="11765"/>
          <a:stretch/>
        </p:blipFill>
        <p:spPr>
          <a:xfrm>
            <a:off x="9046061" y="2997302"/>
            <a:ext cx="2971825" cy="2211592"/>
          </a:xfrm>
          <a:prstGeom prst="rect">
            <a:avLst/>
          </a:prstGeom>
        </p:spPr>
      </p:pic>
      <p:sp>
        <p:nvSpPr>
          <p:cNvPr id="9" name="ZoneTexte 8">
            <a:extLst>
              <a:ext uri="{FF2B5EF4-FFF2-40B4-BE49-F238E27FC236}">
                <a16:creationId xmlns:a16="http://schemas.microsoft.com/office/drawing/2014/main" id="{CB543875-0B78-6395-86A7-B20AD8557D50}"/>
              </a:ext>
            </a:extLst>
          </p:cNvPr>
          <p:cNvSpPr txBox="1"/>
          <p:nvPr/>
        </p:nvSpPr>
        <p:spPr>
          <a:xfrm>
            <a:off x="3478755" y="3301400"/>
            <a:ext cx="5482729" cy="923330"/>
          </a:xfrm>
          <a:prstGeom prst="rect">
            <a:avLst/>
          </a:prstGeom>
          <a:noFill/>
        </p:spPr>
        <p:txBody>
          <a:bodyPr wrap="square" rtlCol="0">
            <a:spAutoFit/>
          </a:bodyPr>
          <a:lstStyle/>
          <a:p>
            <a:pPr algn="ctr"/>
            <a:r>
              <a:rPr lang="fr-DZ" dirty="0">
                <a:solidFill>
                  <a:schemeClr val="bg1"/>
                </a:solidFill>
              </a:rPr>
              <a:t>Mise en place d'un treillis métallique sur toute la périphérique avec renforcement des diaphragmes horizontaux</a:t>
            </a:r>
          </a:p>
        </p:txBody>
      </p:sp>
    </p:spTree>
    <p:extLst>
      <p:ext uri="{BB962C8B-B14F-4D97-AF65-F5344CB8AC3E}">
        <p14:creationId xmlns:p14="http://schemas.microsoft.com/office/powerpoint/2010/main" val="1379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9C0E81-4F57-FFCD-6969-582F1084FBF2}"/>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ZoneTexte 2">
            <a:extLst>
              <a:ext uri="{FF2B5EF4-FFF2-40B4-BE49-F238E27FC236}">
                <a16:creationId xmlns:a16="http://schemas.microsoft.com/office/drawing/2014/main" id="{FF62EE59-5117-7F54-BF5F-6607E709689B}"/>
              </a:ext>
            </a:extLst>
          </p:cNvPr>
          <p:cNvSpPr txBox="1"/>
          <p:nvPr/>
        </p:nvSpPr>
        <p:spPr>
          <a:xfrm>
            <a:off x="273377" y="207390"/>
            <a:ext cx="11547835" cy="2339102"/>
          </a:xfrm>
          <a:prstGeom prst="rect">
            <a:avLst/>
          </a:prstGeom>
          <a:noFill/>
        </p:spPr>
        <p:txBody>
          <a:bodyPr wrap="square" rtlCol="0">
            <a:spAutoFit/>
          </a:bodyPr>
          <a:lstStyle/>
          <a:p>
            <a:r>
              <a:rPr lang="fr-FR" sz="2000" dirty="0">
                <a:solidFill>
                  <a:srgbClr val="E9DBCF"/>
                </a:solidFill>
              </a:rPr>
              <a:t>Renforcement d’un bâtiment à  </a:t>
            </a:r>
            <a:r>
              <a:rPr lang="fr-FR" sz="2000" dirty="0" err="1">
                <a:solidFill>
                  <a:srgbClr val="E9DBCF"/>
                </a:solidFill>
              </a:rPr>
              <a:t>Kashiwasaki­Kariwa</a:t>
            </a:r>
            <a:r>
              <a:rPr lang="fr-FR" sz="2000" dirty="0">
                <a:solidFill>
                  <a:srgbClr val="E9DBCF"/>
                </a:solidFill>
              </a:rPr>
              <a:t> (Japon) </a:t>
            </a:r>
            <a:endParaRPr lang="fr-DZ" sz="2000" dirty="0">
              <a:solidFill>
                <a:srgbClr val="E9DBCF"/>
              </a:solidFill>
            </a:endParaRPr>
          </a:p>
          <a:p>
            <a:endParaRPr lang="fr-DZ" dirty="0">
              <a:solidFill>
                <a:srgbClr val="E9DBCF"/>
              </a:solidFill>
            </a:endParaRPr>
          </a:p>
          <a:p>
            <a:r>
              <a:rPr lang="fr-FR" dirty="0">
                <a:solidFill>
                  <a:srgbClr val="E9DBCF"/>
                </a:solidFill>
              </a:rPr>
              <a:t> </a:t>
            </a:r>
            <a:endParaRPr lang="fr-DZ" dirty="0">
              <a:solidFill>
                <a:srgbClr val="E9DBCF"/>
              </a:solidFill>
            </a:endParaRPr>
          </a:p>
          <a:p>
            <a:r>
              <a:rPr lang="fr-FR" dirty="0">
                <a:solidFill>
                  <a:schemeClr val="bg1"/>
                </a:solidFill>
              </a:rPr>
              <a:t>Lors  de  la  mission  post sismique  à  la  suite  du  séisme  de  </a:t>
            </a:r>
            <a:r>
              <a:rPr lang="fr-FR" dirty="0" err="1">
                <a:solidFill>
                  <a:schemeClr val="bg1"/>
                </a:solidFill>
              </a:rPr>
              <a:t>Chuetsu­Oki</a:t>
            </a:r>
            <a:r>
              <a:rPr lang="fr-FR" dirty="0">
                <a:solidFill>
                  <a:schemeClr val="bg1"/>
                </a:solidFill>
              </a:rPr>
              <a:t>, il a été observé un bâtiment  (R+2) qui avait  été  renforcé par des diagonales en V au droit des grandes  baies  vitrées.  Cet  ouvrage  ainsi  renforcé  a  subi le  séisme  de </a:t>
            </a:r>
            <a:r>
              <a:rPr lang="fr-FR" dirty="0" err="1">
                <a:solidFill>
                  <a:schemeClr val="bg1"/>
                </a:solidFill>
              </a:rPr>
              <a:t>Chuetsu­Oki</a:t>
            </a:r>
            <a:r>
              <a:rPr lang="fr-FR" dirty="0">
                <a:solidFill>
                  <a:schemeClr val="bg1"/>
                </a:solidFill>
              </a:rPr>
              <a:t> : la  stabilité  de l’ouvrage  reste  assurée  et  seules  quelques  fissures  apparaissent  au  droit  de  linteaux  </a:t>
            </a:r>
            <a:r>
              <a:rPr lang="fr-FR" dirty="0" err="1">
                <a:solidFill>
                  <a:schemeClr val="bg1"/>
                </a:solidFill>
              </a:rPr>
              <a:t>au­dessus</a:t>
            </a:r>
            <a:r>
              <a:rPr lang="fr-FR" dirty="0">
                <a:solidFill>
                  <a:schemeClr val="bg1"/>
                </a:solidFill>
              </a:rPr>
              <a:t> d’ouvertures. Ce constat démontre l’efficacité de  la solution de renforcement adoptée</a:t>
            </a:r>
            <a:endParaRPr lang="fr-DZ" dirty="0">
              <a:solidFill>
                <a:schemeClr val="bg1"/>
              </a:solidFill>
            </a:endParaRPr>
          </a:p>
        </p:txBody>
      </p:sp>
      <p:pic>
        <p:nvPicPr>
          <p:cNvPr id="5" name="Image 4">
            <a:extLst>
              <a:ext uri="{FF2B5EF4-FFF2-40B4-BE49-F238E27FC236}">
                <a16:creationId xmlns:a16="http://schemas.microsoft.com/office/drawing/2014/main" id="{DA212B18-02DD-9DC1-492D-71549FA99C65}"/>
              </a:ext>
            </a:extLst>
          </p:cNvPr>
          <p:cNvPicPr>
            <a:picLocks noChangeAspect="1"/>
          </p:cNvPicPr>
          <p:nvPr/>
        </p:nvPicPr>
        <p:blipFill rotWithShape="1">
          <a:blip r:embed="rId2">
            <a:extLst>
              <a:ext uri="{28A0092B-C50C-407E-A947-70E740481C1C}">
                <a14:useLocalDpi xmlns:a14="http://schemas.microsoft.com/office/drawing/2010/main" val="0"/>
              </a:ext>
            </a:extLst>
          </a:blip>
          <a:srcRect l="4937" t="1874" r="57822" b="61450"/>
          <a:stretch/>
        </p:blipFill>
        <p:spPr>
          <a:xfrm>
            <a:off x="5709501" y="3558287"/>
            <a:ext cx="2190161" cy="3015223"/>
          </a:xfrm>
          <a:prstGeom prst="rect">
            <a:avLst/>
          </a:prstGeom>
        </p:spPr>
      </p:pic>
      <p:pic>
        <p:nvPicPr>
          <p:cNvPr id="6" name="Image 5">
            <a:extLst>
              <a:ext uri="{FF2B5EF4-FFF2-40B4-BE49-F238E27FC236}">
                <a16:creationId xmlns:a16="http://schemas.microsoft.com/office/drawing/2014/main" id="{1C743588-D0CF-B04A-782E-B7EAFCBCE565}"/>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2422" r="12759" b="61449"/>
          <a:stretch/>
        </p:blipFill>
        <p:spPr>
          <a:xfrm>
            <a:off x="9203703" y="2664315"/>
            <a:ext cx="2190161" cy="2970220"/>
          </a:xfrm>
          <a:prstGeom prst="rect">
            <a:avLst/>
          </a:prstGeom>
        </p:spPr>
      </p:pic>
      <p:pic>
        <p:nvPicPr>
          <p:cNvPr id="7" name="Image 6">
            <a:extLst>
              <a:ext uri="{FF2B5EF4-FFF2-40B4-BE49-F238E27FC236}">
                <a16:creationId xmlns:a16="http://schemas.microsoft.com/office/drawing/2014/main" id="{B2836877-5851-9827-79B7-75DBB1DD2E1E}"/>
              </a:ext>
            </a:extLst>
          </p:cNvPr>
          <p:cNvPicPr>
            <a:picLocks noChangeAspect="1"/>
          </p:cNvPicPr>
          <p:nvPr/>
        </p:nvPicPr>
        <p:blipFill rotWithShape="1">
          <a:blip r:embed="rId2">
            <a:extLst>
              <a:ext uri="{28A0092B-C50C-407E-A947-70E740481C1C}">
                <a14:useLocalDpi xmlns:a14="http://schemas.microsoft.com/office/drawing/2010/main" val="0"/>
              </a:ext>
            </a:extLst>
          </a:blip>
          <a:srcRect l="17690" t="41652" r="24918" b="13072"/>
          <a:stretch/>
        </p:blipFill>
        <p:spPr>
          <a:xfrm>
            <a:off x="594675" y="2664315"/>
            <a:ext cx="2828041" cy="2478683"/>
          </a:xfrm>
          <a:prstGeom prst="rect">
            <a:avLst/>
          </a:prstGeom>
        </p:spPr>
      </p:pic>
      <p:sp>
        <p:nvSpPr>
          <p:cNvPr id="9" name="ZoneTexte 8">
            <a:extLst>
              <a:ext uri="{FF2B5EF4-FFF2-40B4-BE49-F238E27FC236}">
                <a16:creationId xmlns:a16="http://schemas.microsoft.com/office/drawing/2014/main" id="{91640634-C9D1-19AF-E84A-079B45084935}"/>
              </a:ext>
            </a:extLst>
          </p:cNvPr>
          <p:cNvSpPr txBox="1"/>
          <p:nvPr/>
        </p:nvSpPr>
        <p:spPr>
          <a:xfrm>
            <a:off x="113122" y="5335571"/>
            <a:ext cx="5684363" cy="646331"/>
          </a:xfrm>
          <a:prstGeom prst="rect">
            <a:avLst/>
          </a:prstGeom>
          <a:noFill/>
        </p:spPr>
        <p:txBody>
          <a:bodyPr wrap="square" rtlCol="0">
            <a:spAutoFit/>
          </a:bodyPr>
          <a:lstStyle/>
          <a:p>
            <a:pPr algn="ctr"/>
            <a:r>
              <a:rPr lang="fr-DZ" dirty="0">
                <a:solidFill>
                  <a:schemeClr val="bg1"/>
                </a:solidFill>
              </a:rPr>
              <a:t>Bâtiment à ossature en béton armé renforcé par un contreventement métallique </a:t>
            </a:r>
          </a:p>
        </p:txBody>
      </p:sp>
    </p:spTree>
    <p:extLst>
      <p:ext uri="{BB962C8B-B14F-4D97-AF65-F5344CB8AC3E}">
        <p14:creationId xmlns:p14="http://schemas.microsoft.com/office/powerpoint/2010/main" val="228313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iangle rectangle 15">
            <a:extLst>
              <a:ext uri="{FF2B5EF4-FFF2-40B4-BE49-F238E27FC236}">
                <a16:creationId xmlns:a16="http://schemas.microsoft.com/office/drawing/2014/main" id="{45ECDD6D-AEED-4244-57C3-4C8BE670DAA5}"/>
              </a:ext>
            </a:extLst>
          </p:cNvPr>
          <p:cNvSpPr/>
          <p:nvPr/>
        </p:nvSpPr>
        <p:spPr>
          <a:xfrm rot="10800000" flipV="1">
            <a:off x="5807627" y="1358900"/>
            <a:ext cx="6005209" cy="5421279"/>
          </a:xfrm>
          <a:prstGeom prst="rtTriangle">
            <a:avLst/>
          </a:prstGeom>
          <a:solidFill>
            <a:srgbClr val="E9D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2" name="Triangle rectangle 1">
            <a:extLst>
              <a:ext uri="{FF2B5EF4-FFF2-40B4-BE49-F238E27FC236}">
                <a16:creationId xmlns:a16="http://schemas.microsoft.com/office/drawing/2014/main" id="{1E97E707-BF1B-C6B3-9DAD-9815040CF016}"/>
              </a:ext>
            </a:extLst>
          </p:cNvPr>
          <p:cNvSpPr/>
          <p:nvPr/>
        </p:nvSpPr>
        <p:spPr>
          <a:xfrm rot="10800000">
            <a:off x="-1" y="-1"/>
            <a:ext cx="12191999" cy="5116749"/>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pic>
        <p:nvPicPr>
          <p:cNvPr id="10" name="Picture Placeholder 3">
            <a:extLst>
              <a:ext uri="{FF2B5EF4-FFF2-40B4-BE49-F238E27FC236}">
                <a16:creationId xmlns:a16="http://schemas.microsoft.com/office/drawing/2014/main" id="{54F820D9-25DB-88F0-6A1A-B9A210F38D91}"/>
              </a:ext>
            </a:extLst>
          </p:cNvPr>
          <p:cNvPicPr>
            <a:picLocks noChangeAspect="1"/>
          </p:cNvPicPr>
          <p:nvPr/>
        </p:nvPicPr>
        <p:blipFill>
          <a:blip r:embed="rId2">
            <a:extLst>
              <a:ext uri="{28A0092B-C50C-407E-A947-70E740481C1C}">
                <a14:useLocalDpi xmlns:a14="http://schemas.microsoft.com/office/drawing/2010/main" val="0"/>
              </a:ext>
            </a:extLst>
          </a:blip>
          <a:srcRect l="12539" r="12539"/>
          <a:stretch>
            <a:fillRect/>
          </a:stretch>
        </p:blipFill>
        <p:spPr>
          <a:xfrm>
            <a:off x="6085561" y="1358900"/>
            <a:ext cx="6106437" cy="54991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p:spPr>
      </p:pic>
      <p:cxnSp>
        <p:nvCxnSpPr>
          <p:cNvPr id="12" name="Connecteur droit 11">
            <a:extLst>
              <a:ext uri="{FF2B5EF4-FFF2-40B4-BE49-F238E27FC236}">
                <a16:creationId xmlns:a16="http://schemas.microsoft.com/office/drawing/2014/main" id="{14D82527-8AFE-365D-6068-82CFF9537BB0}"/>
              </a:ext>
            </a:extLst>
          </p:cNvPr>
          <p:cNvCxnSpPr>
            <a:cxnSpLocks/>
          </p:cNvCxnSpPr>
          <p:nvPr/>
        </p:nvCxnSpPr>
        <p:spPr>
          <a:xfrm flipH="1">
            <a:off x="10359957" y="768485"/>
            <a:ext cx="1832041" cy="16342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0A43D93-01C5-6FA2-82F8-5BB44651E157}"/>
              </a:ext>
            </a:extLst>
          </p:cNvPr>
          <p:cNvCxnSpPr>
            <a:cxnSpLocks/>
          </p:cNvCxnSpPr>
          <p:nvPr/>
        </p:nvCxnSpPr>
        <p:spPr>
          <a:xfrm>
            <a:off x="1624519" y="0"/>
            <a:ext cx="4568891" cy="18853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822517A0-AEA1-F3F1-F1BF-D0AC058F8297}"/>
              </a:ext>
            </a:extLst>
          </p:cNvPr>
          <p:cNvCxnSpPr>
            <a:cxnSpLocks/>
          </p:cNvCxnSpPr>
          <p:nvPr/>
        </p:nvCxnSpPr>
        <p:spPr>
          <a:xfrm>
            <a:off x="3621321" y="1206230"/>
            <a:ext cx="4196609" cy="17363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55F263BC-31FC-7715-A643-88501E7C6B0F}"/>
              </a:ext>
            </a:extLst>
          </p:cNvPr>
          <p:cNvCxnSpPr>
            <a:cxnSpLocks/>
          </p:cNvCxnSpPr>
          <p:nvPr/>
        </p:nvCxnSpPr>
        <p:spPr>
          <a:xfrm flipH="1">
            <a:off x="9138779" y="2125493"/>
            <a:ext cx="1832041" cy="16342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393C7DA-C8E6-9943-DEF8-8344BB028628}"/>
              </a:ext>
            </a:extLst>
          </p:cNvPr>
          <p:cNvSpPr/>
          <p:nvPr/>
        </p:nvSpPr>
        <p:spPr>
          <a:xfrm>
            <a:off x="489615" y="2586170"/>
            <a:ext cx="6096000" cy="2862322"/>
          </a:xfrm>
          <a:prstGeom prst="rect">
            <a:avLst/>
          </a:prstGeom>
        </p:spPr>
        <p:txBody>
          <a:bodyPr>
            <a:sp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La réduction de la vulnérabilité sismique du bâtiment existant est un enjeu majeur, de mieux en mieux appréhendé, qui a notamment conduit à de nombreuses évolutions et modifications de la réglementation parasismique. Malgré ce nouveau contexte réglementaire, les derniers séismes meurtriers indiquent que les risques encourus sont encore importants, tant au niveau des pertes humaines que matérielles et économiques. Pour cela, il faut de mettre les structures existantes en conformité le plus rapidement possible selon les règles adaptées</a:t>
            </a:r>
            <a:endParaRPr lang="fr-FR" dirty="0"/>
          </a:p>
        </p:txBody>
      </p:sp>
    </p:spTree>
    <p:extLst>
      <p:ext uri="{BB962C8B-B14F-4D97-AF65-F5344CB8AC3E}">
        <p14:creationId xmlns:p14="http://schemas.microsoft.com/office/powerpoint/2010/main" val="369972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8D2778-E906-1B8C-BEFE-B5325E93C590}"/>
              </a:ext>
            </a:extLst>
          </p:cNvPr>
          <p:cNvSpPr/>
          <p:nvPr/>
        </p:nvSpPr>
        <p:spPr>
          <a:xfrm>
            <a:off x="-1" y="-21451"/>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Title 3">
            <a:extLst>
              <a:ext uri="{FF2B5EF4-FFF2-40B4-BE49-F238E27FC236}">
                <a16:creationId xmlns:a16="http://schemas.microsoft.com/office/drawing/2014/main" id="{BE43FFE3-343B-B050-BCC8-3EE2A6B24B7B}"/>
              </a:ext>
            </a:extLst>
          </p:cNvPr>
          <p:cNvSpPr txBox="1">
            <a:spLocks/>
          </p:cNvSpPr>
          <p:nvPr/>
        </p:nvSpPr>
        <p:spPr>
          <a:xfrm>
            <a:off x="284721" y="182719"/>
            <a:ext cx="11992119" cy="11479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bg1"/>
                </a:solidFill>
              </a:rPr>
              <a:t>2 - Les défauts du comportement d’une construction lors d’un séisme</a:t>
            </a:r>
          </a:p>
        </p:txBody>
      </p:sp>
      <p:sp>
        <p:nvSpPr>
          <p:cNvPr id="4" name="Rectangle 3">
            <a:extLst>
              <a:ext uri="{FF2B5EF4-FFF2-40B4-BE49-F238E27FC236}">
                <a16:creationId xmlns:a16="http://schemas.microsoft.com/office/drawing/2014/main" id="{86944131-4AC2-FAE0-3D1B-0DDF573C462D}"/>
              </a:ext>
            </a:extLst>
          </p:cNvPr>
          <p:cNvSpPr/>
          <p:nvPr/>
        </p:nvSpPr>
        <p:spPr>
          <a:xfrm>
            <a:off x="227397" y="1513406"/>
            <a:ext cx="11737206" cy="923330"/>
          </a:xfrm>
          <a:prstGeom prst="rect">
            <a:avLst/>
          </a:prstGeom>
        </p:spPr>
        <p:txBody>
          <a:bodyPr wrap="square">
            <a:spAutoFit/>
          </a:bodyPr>
          <a:lstStyle/>
          <a:p>
            <a:r>
              <a:rPr lang="fr-FR" dirty="0">
                <a:solidFill>
                  <a:schemeClr val="bg1"/>
                </a:solidFill>
              </a:rPr>
              <a:t>Lors d’un séisme, les déplacements du sol engendrent dans le bâtiment des forces en réponse. Alors que les éléments solidaires du sol suivent ces déplacements, les parties en élévation ne suivent pas instantanément ces déplacements et il s’ensuit une déformation de la structure. Les efforts maximum se reportent aux angles du bâtiment.</a:t>
            </a:r>
          </a:p>
        </p:txBody>
      </p:sp>
      <p:sp>
        <p:nvSpPr>
          <p:cNvPr id="5" name="Rectangle 4">
            <a:extLst>
              <a:ext uri="{FF2B5EF4-FFF2-40B4-BE49-F238E27FC236}">
                <a16:creationId xmlns:a16="http://schemas.microsoft.com/office/drawing/2014/main" id="{6E5B683C-A449-450B-6439-50350FFAFBF5}"/>
              </a:ext>
            </a:extLst>
          </p:cNvPr>
          <p:cNvSpPr/>
          <p:nvPr/>
        </p:nvSpPr>
        <p:spPr>
          <a:xfrm>
            <a:off x="227396" y="2619455"/>
            <a:ext cx="11964603" cy="646331"/>
          </a:xfrm>
          <a:prstGeom prst="rect">
            <a:avLst/>
          </a:prstGeom>
        </p:spPr>
        <p:txBody>
          <a:bodyPr wrap="square">
            <a:spAutoFit/>
          </a:bodyPr>
          <a:lstStyle/>
          <a:p>
            <a:r>
              <a:rPr lang="fr-FR" dirty="0">
                <a:solidFill>
                  <a:schemeClr val="bg1"/>
                </a:solidFill>
              </a:rPr>
              <a:t>Certaines dispositions de la structure sont préjudiciables à sa bonne tenue au séisme. Les exemples suivants montrent le rôle déterminant de ces défauts de conception de la structure, défauts qui doivent être corrigés par des renforcements</a:t>
            </a:r>
            <a:r>
              <a:rPr lang="fr-FR" dirty="0"/>
              <a:t>.</a:t>
            </a:r>
          </a:p>
        </p:txBody>
      </p:sp>
      <p:sp>
        <p:nvSpPr>
          <p:cNvPr id="6" name="Rectangle 5">
            <a:extLst>
              <a:ext uri="{FF2B5EF4-FFF2-40B4-BE49-F238E27FC236}">
                <a16:creationId xmlns:a16="http://schemas.microsoft.com/office/drawing/2014/main" id="{4A5567A2-4C16-D82A-A77C-262050A7C45C}"/>
              </a:ext>
            </a:extLst>
          </p:cNvPr>
          <p:cNvSpPr/>
          <p:nvPr/>
        </p:nvSpPr>
        <p:spPr>
          <a:xfrm>
            <a:off x="284721" y="3412022"/>
            <a:ext cx="2411494" cy="369332"/>
          </a:xfrm>
          <a:prstGeom prst="rect">
            <a:avLst/>
          </a:prstGeom>
        </p:spPr>
        <p:txBody>
          <a:bodyPr wrap="none">
            <a:spAutoFit/>
          </a:bodyPr>
          <a:lstStyle/>
          <a:p>
            <a:r>
              <a:rPr lang="fr-FR" b="1" dirty="0">
                <a:solidFill>
                  <a:srgbClr val="FFCC99"/>
                </a:solidFill>
              </a:rPr>
              <a:t>Défauts de fondations :</a:t>
            </a:r>
          </a:p>
        </p:txBody>
      </p:sp>
      <p:pic>
        <p:nvPicPr>
          <p:cNvPr id="7" name="Picture 7">
            <a:extLst>
              <a:ext uri="{FF2B5EF4-FFF2-40B4-BE49-F238E27FC236}">
                <a16:creationId xmlns:a16="http://schemas.microsoft.com/office/drawing/2014/main" id="{753F8AEF-0AFB-69A1-FE5B-68E627569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21" y="4489704"/>
            <a:ext cx="4738301" cy="2166155"/>
          </a:xfrm>
          <a:prstGeom prst="rect">
            <a:avLst/>
          </a:prstGeom>
        </p:spPr>
      </p:pic>
      <p:sp>
        <p:nvSpPr>
          <p:cNvPr id="8" name="Rectangle 7">
            <a:extLst>
              <a:ext uri="{FF2B5EF4-FFF2-40B4-BE49-F238E27FC236}">
                <a16:creationId xmlns:a16="http://schemas.microsoft.com/office/drawing/2014/main" id="{5DC4C60B-DBCA-D525-9AC8-614114632C38}"/>
              </a:ext>
            </a:extLst>
          </p:cNvPr>
          <p:cNvSpPr/>
          <p:nvPr/>
        </p:nvSpPr>
        <p:spPr>
          <a:xfrm>
            <a:off x="284721" y="3852785"/>
            <a:ext cx="4526239" cy="369332"/>
          </a:xfrm>
          <a:prstGeom prst="rect">
            <a:avLst/>
          </a:prstGeom>
        </p:spPr>
        <p:txBody>
          <a:bodyPr wrap="none">
            <a:spAutoFit/>
          </a:bodyPr>
          <a:lstStyle/>
          <a:p>
            <a:r>
              <a:rPr lang="fr-FR" b="1" dirty="0">
                <a:solidFill>
                  <a:schemeClr val="accent2">
                    <a:lumMod val="75000"/>
                  </a:schemeClr>
                </a:solidFill>
              </a:rPr>
              <a:t>Semelles isolées non reliées par des longrines</a:t>
            </a:r>
          </a:p>
        </p:txBody>
      </p:sp>
      <p:pic>
        <p:nvPicPr>
          <p:cNvPr id="9" name="Picture 9">
            <a:extLst>
              <a:ext uri="{FF2B5EF4-FFF2-40B4-BE49-F238E27FC236}">
                <a16:creationId xmlns:a16="http://schemas.microsoft.com/office/drawing/2014/main" id="{803EDD16-9CB1-E809-2D16-F4995B9CD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464" y="3812907"/>
            <a:ext cx="5115017" cy="2842952"/>
          </a:xfrm>
          <a:prstGeom prst="rect">
            <a:avLst/>
          </a:prstGeom>
        </p:spPr>
      </p:pic>
      <p:sp>
        <p:nvSpPr>
          <p:cNvPr id="10" name="Notched Right Arrow 10">
            <a:extLst>
              <a:ext uri="{FF2B5EF4-FFF2-40B4-BE49-F238E27FC236}">
                <a16:creationId xmlns:a16="http://schemas.microsoft.com/office/drawing/2014/main" id="{F754E106-84A2-E134-C304-2BB9EF5EC274}"/>
              </a:ext>
            </a:extLst>
          </p:cNvPr>
          <p:cNvSpPr/>
          <p:nvPr/>
        </p:nvSpPr>
        <p:spPr>
          <a:xfrm>
            <a:off x="5229896" y="5051124"/>
            <a:ext cx="989694" cy="412271"/>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469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E62953-8C57-FD32-C0BF-451A56427B5B}"/>
              </a:ext>
            </a:extLst>
          </p:cNvPr>
          <p:cNvSpPr/>
          <p:nvPr/>
        </p:nvSpPr>
        <p:spPr>
          <a:xfrm>
            <a:off x="0" y="-16448"/>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3391D0C3-AD35-D784-EB60-840C15A0C030}"/>
              </a:ext>
            </a:extLst>
          </p:cNvPr>
          <p:cNvSpPr/>
          <p:nvPr/>
        </p:nvSpPr>
        <p:spPr>
          <a:xfrm>
            <a:off x="338530" y="229582"/>
            <a:ext cx="3869521" cy="369332"/>
          </a:xfrm>
          <a:prstGeom prst="rect">
            <a:avLst/>
          </a:prstGeom>
        </p:spPr>
        <p:txBody>
          <a:bodyPr wrap="none">
            <a:spAutoFit/>
          </a:bodyPr>
          <a:lstStyle/>
          <a:p>
            <a:r>
              <a:rPr lang="fr-FR" b="1" u="sng" dirty="0">
                <a:solidFill>
                  <a:srgbClr val="FFCC99"/>
                </a:solidFill>
              </a:rPr>
              <a:t>Défauts de planchers et/ou de toitures</a:t>
            </a:r>
          </a:p>
        </p:txBody>
      </p:sp>
      <p:sp>
        <p:nvSpPr>
          <p:cNvPr id="4" name="Rectangle 3">
            <a:extLst>
              <a:ext uri="{FF2B5EF4-FFF2-40B4-BE49-F238E27FC236}">
                <a16:creationId xmlns:a16="http://schemas.microsoft.com/office/drawing/2014/main" id="{DB9F7140-2ED2-4917-C3C2-90A053419DBA}"/>
              </a:ext>
            </a:extLst>
          </p:cNvPr>
          <p:cNvSpPr/>
          <p:nvPr/>
        </p:nvSpPr>
        <p:spPr>
          <a:xfrm>
            <a:off x="338529" y="721080"/>
            <a:ext cx="11586377" cy="2031325"/>
          </a:xfrm>
          <a:prstGeom prst="rect">
            <a:avLst/>
          </a:prstGeom>
        </p:spPr>
        <p:txBody>
          <a:bodyPr wrap="square">
            <a:spAutoFit/>
          </a:bodyPr>
          <a:lstStyle/>
          <a:p>
            <a:r>
              <a:rPr lang="fr-FR" dirty="0">
                <a:solidFill>
                  <a:schemeClr val="bg1"/>
                </a:solidFill>
              </a:rPr>
              <a:t>Lorsque le plancher ou la toiture est constitué de béton réalisé avec du sable blanc type «la Boule» au lieu de sable de silice, si les armatures du plancher ou de la toiture sont apparentes en surface, si ces armatures ne sont pas reliées aux chaînages, s’il n’y a pas de chaînage, si certaines parties de la dalle se sont effondrées, le plancher ou la toiture n’assure alors pas sa fonction de diaphragme</a:t>
            </a:r>
            <a:endParaRPr lang="fr-DZ" dirty="0">
              <a:solidFill>
                <a:schemeClr val="bg1"/>
              </a:solidFill>
            </a:endParaRPr>
          </a:p>
          <a:p>
            <a:r>
              <a:rPr lang="fr-DZ" dirty="0">
                <a:solidFill>
                  <a:schemeClr val="bg1"/>
                </a:solidFill>
              </a:rPr>
              <a:t>I</a:t>
            </a:r>
            <a:r>
              <a:rPr lang="fr-FR" dirty="0">
                <a:solidFill>
                  <a:schemeClr val="bg1"/>
                </a:solidFill>
              </a:rPr>
              <a:t>l faut le démolir et le remplacer par: 1 - une toiture légère respectant les conditions para cycloniques dans le cas d’un bâtiment à un niveau. 2 - Par un nouveau plancher et/ou une nouvelle toiture légère ou lourd dans le cas d’un bâtiment à deux niveaux</a:t>
            </a:r>
          </a:p>
        </p:txBody>
      </p:sp>
      <p:sp>
        <p:nvSpPr>
          <p:cNvPr id="5" name="Rectangle 4">
            <a:extLst>
              <a:ext uri="{FF2B5EF4-FFF2-40B4-BE49-F238E27FC236}">
                <a16:creationId xmlns:a16="http://schemas.microsoft.com/office/drawing/2014/main" id="{C2868F0B-EE2E-C438-C852-81FB6D6F524D}"/>
              </a:ext>
            </a:extLst>
          </p:cNvPr>
          <p:cNvSpPr/>
          <p:nvPr/>
        </p:nvSpPr>
        <p:spPr>
          <a:xfrm>
            <a:off x="338529" y="3054506"/>
            <a:ext cx="4441793" cy="369332"/>
          </a:xfrm>
          <a:prstGeom prst="rect">
            <a:avLst/>
          </a:prstGeom>
        </p:spPr>
        <p:txBody>
          <a:bodyPr wrap="none">
            <a:spAutoFit/>
          </a:bodyPr>
          <a:lstStyle/>
          <a:p>
            <a:r>
              <a:rPr lang="fr-FR" b="1" u="sng" dirty="0">
                <a:solidFill>
                  <a:srgbClr val="FFCC99"/>
                </a:solidFill>
              </a:rPr>
              <a:t>Défauts de chaînages horizontaux, verticaux </a:t>
            </a:r>
          </a:p>
        </p:txBody>
      </p:sp>
      <p:sp>
        <p:nvSpPr>
          <p:cNvPr id="6" name="Rectangle 5">
            <a:extLst>
              <a:ext uri="{FF2B5EF4-FFF2-40B4-BE49-F238E27FC236}">
                <a16:creationId xmlns:a16="http://schemas.microsoft.com/office/drawing/2014/main" id="{F2CC5580-7BD0-D408-B4CF-C0DC8977BF09}"/>
              </a:ext>
            </a:extLst>
          </p:cNvPr>
          <p:cNvSpPr/>
          <p:nvPr/>
        </p:nvSpPr>
        <p:spPr>
          <a:xfrm>
            <a:off x="338529" y="3725939"/>
            <a:ext cx="4106509" cy="369332"/>
          </a:xfrm>
          <a:prstGeom prst="rect">
            <a:avLst/>
          </a:prstGeom>
        </p:spPr>
        <p:txBody>
          <a:bodyPr wrap="none">
            <a:spAutoFit/>
          </a:bodyPr>
          <a:lstStyle/>
          <a:p>
            <a:r>
              <a:rPr lang="fr-FR" b="1" u="sng" dirty="0">
                <a:solidFill>
                  <a:srgbClr val="FFCC99"/>
                </a:solidFill>
              </a:rPr>
              <a:t>Irrégularité en plan des contreventement</a:t>
            </a:r>
          </a:p>
        </p:txBody>
      </p:sp>
      <p:pic>
        <p:nvPicPr>
          <p:cNvPr id="7" name="Picture 7">
            <a:extLst>
              <a:ext uri="{FF2B5EF4-FFF2-40B4-BE49-F238E27FC236}">
                <a16:creationId xmlns:a16="http://schemas.microsoft.com/office/drawing/2014/main" id="{6F6043B2-D6E3-6CCA-9E5A-740E3C11B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520" y="3095713"/>
            <a:ext cx="5220652" cy="3167083"/>
          </a:xfrm>
          <a:prstGeom prst="rect">
            <a:avLst/>
          </a:prstGeom>
        </p:spPr>
      </p:pic>
      <p:sp>
        <p:nvSpPr>
          <p:cNvPr id="8" name="Rectangle 7">
            <a:extLst>
              <a:ext uri="{FF2B5EF4-FFF2-40B4-BE49-F238E27FC236}">
                <a16:creationId xmlns:a16="http://schemas.microsoft.com/office/drawing/2014/main" id="{370605CC-02A6-62DE-A49E-98F17533ADC7}"/>
              </a:ext>
            </a:extLst>
          </p:cNvPr>
          <p:cNvSpPr/>
          <p:nvPr/>
        </p:nvSpPr>
        <p:spPr>
          <a:xfrm>
            <a:off x="754231" y="4381717"/>
            <a:ext cx="4699461" cy="1754326"/>
          </a:xfrm>
          <a:prstGeom prst="rect">
            <a:avLst/>
          </a:prstGeom>
        </p:spPr>
        <p:txBody>
          <a:bodyPr wrap="square">
            <a:spAutoFit/>
          </a:bodyPr>
          <a:lstStyle/>
          <a:p>
            <a:r>
              <a:rPr lang="fr-FR" dirty="0">
                <a:solidFill>
                  <a:schemeClr val="bg1"/>
                </a:solidFill>
              </a:rPr>
              <a:t> Disposition non symétrique des éléments de contreventement. Cette irrégularité, par l’effet de torsion induite, va entraîner des déformations et des ruptures dans le bâtiment. Un bâtiment doit être suffisamment contreventé dans les deux directions.</a:t>
            </a:r>
          </a:p>
        </p:txBody>
      </p:sp>
    </p:spTree>
    <p:extLst>
      <p:ext uri="{BB962C8B-B14F-4D97-AF65-F5344CB8AC3E}">
        <p14:creationId xmlns:p14="http://schemas.microsoft.com/office/powerpoint/2010/main" val="205253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60D0AF-9F17-5B0E-CFCC-58FA8E5EECA4}"/>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3" name="Rectangle 2">
            <a:extLst>
              <a:ext uri="{FF2B5EF4-FFF2-40B4-BE49-F238E27FC236}">
                <a16:creationId xmlns:a16="http://schemas.microsoft.com/office/drawing/2014/main" id="{CD830C9C-9720-8D67-3D5C-A7B733F0657D}"/>
              </a:ext>
            </a:extLst>
          </p:cNvPr>
          <p:cNvSpPr/>
          <p:nvPr/>
        </p:nvSpPr>
        <p:spPr>
          <a:xfrm>
            <a:off x="338530" y="244247"/>
            <a:ext cx="2572307" cy="369332"/>
          </a:xfrm>
          <a:prstGeom prst="rect">
            <a:avLst/>
          </a:prstGeom>
        </p:spPr>
        <p:txBody>
          <a:bodyPr wrap="none">
            <a:spAutoFit/>
          </a:bodyPr>
          <a:lstStyle/>
          <a:p>
            <a:r>
              <a:rPr lang="fr-FR" b="1" dirty="0">
                <a:solidFill>
                  <a:srgbClr val="FFCC99"/>
                </a:solidFill>
              </a:rPr>
              <a:t>irrégularités en élévation</a:t>
            </a:r>
          </a:p>
        </p:txBody>
      </p:sp>
      <p:sp>
        <p:nvSpPr>
          <p:cNvPr id="4" name="Rectangle 3">
            <a:extLst>
              <a:ext uri="{FF2B5EF4-FFF2-40B4-BE49-F238E27FC236}">
                <a16:creationId xmlns:a16="http://schemas.microsoft.com/office/drawing/2014/main" id="{41106D33-E52C-975A-7DF9-FF6878A501FB}"/>
              </a:ext>
            </a:extLst>
          </p:cNvPr>
          <p:cNvSpPr/>
          <p:nvPr/>
        </p:nvSpPr>
        <p:spPr>
          <a:xfrm>
            <a:off x="187702" y="857826"/>
            <a:ext cx="7077043" cy="2585323"/>
          </a:xfrm>
          <a:prstGeom prst="rect">
            <a:avLst/>
          </a:prstGeom>
        </p:spPr>
        <p:txBody>
          <a:bodyPr wrap="square">
            <a:spAutoFit/>
          </a:bodyPr>
          <a:lstStyle/>
          <a:p>
            <a:r>
              <a:rPr lang="fr-DZ" dirty="0">
                <a:solidFill>
                  <a:schemeClr val="bg1"/>
                </a:solidFill>
              </a:rPr>
              <a:t> </a:t>
            </a:r>
            <a:r>
              <a:rPr lang="fr-FR" dirty="0">
                <a:solidFill>
                  <a:schemeClr val="bg1"/>
                </a:solidFill>
              </a:rPr>
              <a:t>Manque de continuité des contreventements de sommet jusqu’aux fondations</a:t>
            </a:r>
            <a:endParaRPr lang="fr-DZ" dirty="0">
              <a:solidFill>
                <a:schemeClr val="bg1"/>
              </a:solidFill>
            </a:endParaRPr>
          </a:p>
          <a:p>
            <a:r>
              <a:rPr lang="fr-FR" dirty="0">
                <a:solidFill>
                  <a:schemeClr val="bg1"/>
                </a:solidFill>
              </a:rPr>
              <a:t>Cette irrégularité, par l’effet de la non linéarité de la transmission des efforts sismiques, va entraîner des déformations et des ruptures dans le bâtiment. La configuration en élévation des constructions doit être telle que chaque élément de contreventement doit être continu de son sommet jusqu’à sa fondation. De plus, l’écart entre les surfaces des divers planchers du bâtiment ne doit pas excéder 20 %. Au-delà de cette limite, un joint doit être prévu au niveau des décrochements.</a:t>
            </a:r>
          </a:p>
        </p:txBody>
      </p:sp>
      <p:pic>
        <p:nvPicPr>
          <p:cNvPr id="5" name="Picture 8">
            <a:extLst>
              <a:ext uri="{FF2B5EF4-FFF2-40B4-BE49-F238E27FC236}">
                <a16:creationId xmlns:a16="http://schemas.microsoft.com/office/drawing/2014/main" id="{9FFADBC9-0322-29E3-28C7-0851695F2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709" y="244247"/>
            <a:ext cx="4428589" cy="2930665"/>
          </a:xfrm>
          <a:prstGeom prst="rect">
            <a:avLst/>
          </a:prstGeom>
        </p:spPr>
      </p:pic>
      <p:sp>
        <p:nvSpPr>
          <p:cNvPr id="7" name="Rectangle 6">
            <a:extLst>
              <a:ext uri="{FF2B5EF4-FFF2-40B4-BE49-F238E27FC236}">
                <a16:creationId xmlns:a16="http://schemas.microsoft.com/office/drawing/2014/main" id="{1D1BBAC7-25EC-BB38-8BD7-F11C0FD64AFB}"/>
              </a:ext>
            </a:extLst>
          </p:cNvPr>
          <p:cNvSpPr/>
          <p:nvPr/>
        </p:nvSpPr>
        <p:spPr>
          <a:xfrm>
            <a:off x="147337" y="3919323"/>
            <a:ext cx="6096000" cy="2031325"/>
          </a:xfrm>
          <a:prstGeom prst="rect">
            <a:avLst/>
          </a:prstGeom>
        </p:spPr>
        <p:txBody>
          <a:bodyPr>
            <a:spAutoFit/>
          </a:bodyPr>
          <a:lstStyle/>
          <a:p>
            <a:r>
              <a:rPr lang="fr-FR" b="1" u="sng" dirty="0">
                <a:solidFill>
                  <a:srgbClr val="FFCC99"/>
                </a:solidFill>
              </a:rPr>
              <a:t>niveau Transparent :</a:t>
            </a:r>
          </a:p>
          <a:p>
            <a:pPr algn="ctr"/>
            <a:endParaRPr lang="fr-FR" dirty="0">
              <a:solidFill>
                <a:schemeClr val="bg1"/>
              </a:solidFill>
            </a:endParaRPr>
          </a:p>
          <a:p>
            <a:r>
              <a:rPr lang="fr-FR" dirty="0">
                <a:solidFill>
                  <a:schemeClr val="bg1"/>
                </a:solidFill>
              </a:rPr>
              <a:t> Lorsqu’un niveau est beaucoup moins raide que les niveaux supérieurs ou inférieurs, il se produit une irrégularité de la distribution des efforts sismiques dans le bâtiment et les niveaux les plus souples sont détruits par le séisme, a cause de l’effet de la différence de raideur entre les niveaux.</a:t>
            </a:r>
          </a:p>
        </p:txBody>
      </p:sp>
      <p:pic>
        <p:nvPicPr>
          <p:cNvPr id="8" name="Picture 4">
            <a:extLst>
              <a:ext uri="{FF2B5EF4-FFF2-40B4-BE49-F238E27FC236}">
                <a16:creationId xmlns:a16="http://schemas.microsoft.com/office/drawing/2014/main" id="{5CD1C01B-BFFB-D3D8-A970-1D86803B2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041" y="3680795"/>
            <a:ext cx="4927255" cy="2921133"/>
          </a:xfrm>
          <a:prstGeom prst="rect">
            <a:avLst/>
          </a:prstGeom>
        </p:spPr>
      </p:pic>
    </p:spTree>
    <p:extLst>
      <p:ext uri="{BB962C8B-B14F-4D97-AF65-F5344CB8AC3E}">
        <p14:creationId xmlns:p14="http://schemas.microsoft.com/office/powerpoint/2010/main" val="307207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86CDA-2128-DA14-935B-4D253CC3D7A3}"/>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a:p>
        </p:txBody>
      </p:sp>
      <p:sp>
        <p:nvSpPr>
          <p:cNvPr id="5" name="Rectangle 4">
            <a:extLst>
              <a:ext uri="{FF2B5EF4-FFF2-40B4-BE49-F238E27FC236}">
                <a16:creationId xmlns:a16="http://schemas.microsoft.com/office/drawing/2014/main" id="{889B5827-F00F-72C4-AB66-E9A7C531D653}"/>
              </a:ext>
            </a:extLst>
          </p:cNvPr>
          <p:cNvSpPr/>
          <p:nvPr/>
        </p:nvSpPr>
        <p:spPr>
          <a:xfrm>
            <a:off x="225499" y="720066"/>
            <a:ext cx="6096000" cy="1477328"/>
          </a:xfrm>
          <a:prstGeom prst="rect">
            <a:avLst/>
          </a:prstGeom>
        </p:spPr>
        <p:txBody>
          <a:bodyPr>
            <a:spAutoFit/>
          </a:bodyPr>
          <a:lstStyle/>
          <a:p>
            <a:r>
              <a:rPr lang="fr-FR" dirty="0">
                <a:solidFill>
                  <a:schemeClr val="bg1"/>
                </a:solidFill>
              </a:rPr>
              <a:t>Lorsqu’un niveau supérieur est construit en porte-à-faux par rapport au niveau inférieur ou lorsqu’il existe des éléments en porte-à-faux (auvents, balcons) de portée supérieure à 1,00 m, il peut y avoir cassure, renversement, destruction ou chute de ces éléments. </a:t>
            </a:r>
          </a:p>
        </p:txBody>
      </p:sp>
      <p:pic>
        <p:nvPicPr>
          <p:cNvPr id="6" name="Picture 7">
            <a:extLst>
              <a:ext uri="{FF2B5EF4-FFF2-40B4-BE49-F238E27FC236}">
                <a16:creationId xmlns:a16="http://schemas.microsoft.com/office/drawing/2014/main" id="{51B0106A-76BA-8F79-3DAC-2A78D13AD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898" y="303400"/>
            <a:ext cx="2651660" cy="2538182"/>
          </a:xfrm>
          <a:prstGeom prst="rect">
            <a:avLst/>
          </a:prstGeom>
        </p:spPr>
      </p:pic>
      <p:sp>
        <p:nvSpPr>
          <p:cNvPr id="7" name="Rectangle 6">
            <a:extLst>
              <a:ext uri="{FF2B5EF4-FFF2-40B4-BE49-F238E27FC236}">
                <a16:creationId xmlns:a16="http://schemas.microsoft.com/office/drawing/2014/main" id="{035F62AD-FA12-D6D2-30F2-665AE1CF8E29}"/>
              </a:ext>
            </a:extLst>
          </p:cNvPr>
          <p:cNvSpPr/>
          <p:nvPr/>
        </p:nvSpPr>
        <p:spPr>
          <a:xfrm>
            <a:off x="310340" y="248830"/>
            <a:ext cx="3346685" cy="369332"/>
          </a:xfrm>
          <a:prstGeom prst="rect">
            <a:avLst/>
          </a:prstGeom>
        </p:spPr>
        <p:txBody>
          <a:bodyPr wrap="none">
            <a:spAutoFit/>
          </a:bodyPr>
          <a:lstStyle/>
          <a:p>
            <a:r>
              <a:rPr lang="fr-FR" b="1" u="sng" dirty="0">
                <a:solidFill>
                  <a:srgbClr val="FFCC99"/>
                </a:solidFill>
              </a:rPr>
              <a:t>Encorbellement ou Porte-à-faux :</a:t>
            </a:r>
          </a:p>
        </p:txBody>
      </p:sp>
      <p:sp>
        <p:nvSpPr>
          <p:cNvPr id="8" name="Rectangle 7">
            <a:extLst>
              <a:ext uri="{FF2B5EF4-FFF2-40B4-BE49-F238E27FC236}">
                <a16:creationId xmlns:a16="http://schemas.microsoft.com/office/drawing/2014/main" id="{59024276-190C-4463-7A9C-2C4ED4F657AD}"/>
              </a:ext>
            </a:extLst>
          </p:cNvPr>
          <p:cNvSpPr/>
          <p:nvPr/>
        </p:nvSpPr>
        <p:spPr>
          <a:xfrm>
            <a:off x="310340" y="2798652"/>
            <a:ext cx="3046155" cy="369332"/>
          </a:xfrm>
          <a:prstGeom prst="rect">
            <a:avLst/>
          </a:prstGeom>
        </p:spPr>
        <p:txBody>
          <a:bodyPr wrap="none">
            <a:spAutoFit/>
          </a:bodyPr>
          <a:lstStyle/>
          <a:p>
            <a:r>
              <a:rPr lang="fr-FR" b="1" dirty="0">
                <a:solidFill>
                  <a:srgbClr val="FFCC99"/>
                </a:solidFill>
              </a:rPr>
              <a:t>Ouvertures non superposées :</a:t>
            </a:r>
          </a:p>
        </p:txBody>
      </p:sp>
      <p:pic>
        <p:nvPicPr>
          <p:cNvPr id="9" name="Picture 4">
            <a:extLst>
              <a:ext uri="{FF2B5EF4-FFF2-40B4-BE49-F238E27FC236}">
                <a16:creationId xmlns:a16="http://schemas.microsoft.com/office/drawing/2014/main" id="{E61360B8-5417-DA8F-C270-7DE3B0E9A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99" y="3761349"/>
            <a:ext cx="3693519" cy="2613581"/>
          </a:xfrm>
          <a:prstGeom prst="rect">
            <a:avLst/>
          </a:prstGeom>
        </p:spPr>
      </p:pic>
      <p:sp>
        <p:nvSpPr>
          <p:cNvPr id="10" name="Rectangle 9">
            <a:extLst>
              <a:ext uri="{FF2B5EF4-FFF2-40B4-BE49-F238E27FC236}">
                <a16:creationId xmlns:a16="http://schemas.microsoft.com/office/drawing/2014/main" id="{5294CBB9-870B-C538-B0E0-43EC0728DC29}"/>
              </a:ext>
            </a:extLst>
          </p:cNvPr>
          <p:cNvSpPr/>
          <p:nvPr/>
        </p:nvSpPr>
        <p:spPr>
          <a:xfrm>
            <a:off x="225499" y="3485625"/>
            <a:ext cx="5355169" cy="923330"/>
          </a:xfrm>
          <a:prstGeom prst="rect">
            <a:avLst/>
          </a:prstGeom>
        </p:spPr>
        <p:txBody>
          <a:bodyPr wrap="square">
            <a:spAutoFit/>
          </a:bodyPr>
          <a:lstStyle/>
          <a:p>
            <a:r>
              <a:rPr lang="fr-FR" dirty="0">
                <a:solidFill>
                  <a:schemeClr val="bg1"/>
                </a:solidFill>
              </a:rPr>
              <a:t>Lorsque les ouvertures ne sont pas superposées, cela ne permet pas une bonne transmission des efforts sismiques jusqu’aux fondations. </a:t>
            </a:r>
          </a:p>
        </p:txBody>
      </p:sp>
    </p:spTree>
    <p:extLst>
      <p:ext uri="{BB962C8B-B14F-4D97-AF65-F5344CB8AC3E}">
        <p14:creationId xmlns:p14="http://schemas.microsoft.com/office/powerpoint/2010/main" val="26435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38556F-2702-B6A3-D64D-5D735C922E82}"/>
              </a:ext>
            </a:extLst>
          </p:cNvPr>
          <p:cNvSpPr/>
          <p:nvPr/>
        </p:nvSpPr>
        <p:spPr>
          <a:xfrm>
            <a:off x="0" y="0"/>
            <a:ext cx="12192000" cy="6858000"/>
          </a:xfrm>
          <a:prstGeom prst="rect">
            <a:avLst/>
          </a:prstGeom>
          <a:solidFill>
            <a:srgbClr val="251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DZ" dirty="0"/>
          </a:p>
        </p:txBody>
      </p:sp>
      <p:sp>
        <p:nvSpPr>
          <p:cNvPr id="6" name="Rectangle 5">
            <a:extLst>
              <a:ext uri="{FF2B5EF4-FFF2-40B4-BE49-F238E27FC236}">
                <a16:creationId xmlns:a16="http://schemas.microsoft.com/office/drawing/2014/main" id="{9048E2DB-E8F9-FB27-E076-8AFA40B3D12D}"/>
              </a:ext>
            </a:extLst>
          </p:cNvPr>
          <p:cNvSpPr/>
          <p:nvPr/>
        </p:nvSpPr>
        <p:spPr>
          <a:xfrm>
            <a:off x="338529" y="158967"/>
            <a:ext cx="2494786" cy="369332"/>
          </a:xfrm>
          <a:prstGeom prst="rect">
            <a:avLst/>
          </a:prstGeom>
        </p:spPr>
        <p:txBody>
          <a:bodyPr wrap="none">
            <a:spAutoFit/>
          </a:bodyPr>
          <a:lstStyle/>
          <a:p>
            <a:r>
              <a:rPr lang="fr-FR" b="1" u="sng" dirty="0">
                <a:solidFill>
                  <a:srgbClr val="FFCC99"/>
                </a:solidFill>
              </a:rPr>
              <a:t>Effets de poteaux courts</a:t>
            </a:r>
          </a:p>
        </p:txBody>
      </p:sp>
      <p:pic>
        <p:nvPicPr>
          <p:cNvPr id="7" name="Picture 7">
            <a:extLst>
              <a:ext uri="{FF2B5EF4-FFF2-40B4-BE49-F238E27FC236}">
                <a16:creationId xmlns:a16="http://schemas.microsoft.com/office/drawing/2014/main" id="{9102D538-4075-72D1-F442-D1CC5E53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2404" y="268086"/>
            <a:ext cx="3070849" cy="2303509"/>
          </a:xfrm>
          <a:prstGeom prst="rect">
            <a:avLst/>
          </a:prstGeom>
        </p:spPr>
      </p:pic>
      <p:pic>
        <p:nvPicPr>
          <p:cNvPr id="8" name="Picture 8">
            <a:extLst>
              <a:ext uri="{FF2B5EF4-FFF2-40B4-BE49-F238E27FC236}">
                <a16:creationId xmlns:a16="http://schemas.microsoft.com/office/drawing/2014/main" id="{73FC6755-6964-F4FE-565E-F1565DFD4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794" y="1243763"/>
            <a:ext cx="2101523" cy="1958247"/>
          </a:xfrm>
          <a:prstGeom prst="rect">
            <a:avLst/>
          </a:prstGeom>
        </p:spPr>
      </p:pic>
      <p:sp>
        <p:nvSpPr>
          <p:cNvPr id="9" name="Rectangle 8">
            <a:extLst>
              <a:ext uri="{FF2B5EF4-FFF2-40B4-BE49-F238E27FC236}">
                <a16:creationId xmlns:a16="http://schemas.microsoft.com/office/drawing/2014/main" id="{5D69327F-08FC-4C74-07C7-3F203FFFF471}"/>
              </a:ext>
            </a:extLst>
          </p:cNvPr>
          <p:cNvSpPr/>
          <p:nvPr/>
        </p:nvSpPr>
        <p:spPr>
          <a:xfrm>
            <a:off x="338529" y="505627"/>
            <a:ext cx="7093047" cy="923330"/>
          </a:xfrm>
          <a:prstGeom prst="rect">
            <a:avLst/>
          </a:prstGeom>
        </p:spPr>
        <p:txBody>
          <a:bodyPr wrap="square">
            <a:spAutoFit/>
          </a:bodyPr>
          <a:lstStyle/>
          <a:p>
            <a:r>
              <a:rPr lang="fr-FR" dirty="0">
                <a:solidFill>
                  <a:schemeClr val="bg1"/>
                </a:solidFill>
              </a:rPr>
              <a:t>Le phénomène de poteaux courts intervient quand un bâtiment présente à un même niveau des poteaux de hauteur différente et de même section transversale. </a:t>
            </a:r>
          </a:p>
        </p:txBody>
      </p:sp>
      <p:sp>
        <p:nvSpPr>
          <p:cNvPr id="10" name="Rectangle 9">
            <a:extLst>
              <a:ext uri="{FF2B5EF4-FFF2-40B4-BE49-F238E27FC236}">
                <a16:creationId xmlns:a16="http://schemas.microsoft.com/office/drawing/2014/main" id="{3B3525EB-D435-AB60-E5A4-356224318F5A}"/>
              </a:ext>
            </a:extLst>
          </p:cNvPr>
          <p:cNvSpPr/>
          <p:nvPr/>
        </p:nvSpPr>
        <p:spPr>
          <a:xfrm>
            <a:off x="329585" y="1397675"/>
            <a:ext cx="5247624" cy="2031325"/>
          </a:xfrm>
          <a:prstGeom prst="rect">
            <a:avLst/>
          </a:prstGeom>
        </p:spPr>
        <p:txBody>
          <a:bodyPr wrap="square">
            <a:spAutoFit/>
          </a:bodyPr>
          <a:lstStyle/>
          <a:p>
            <a:r>
              <a:rPr lang="fr-FR" dirty="0">
                <a:solidFill>
                  <a:schemeClr val="bg1"/>
                </a:solidFill>
              </a:rPr>
              <a:t>Dans le cas d’un terrain en pente, et d’une maison sur poteaux, les charges sismiques s’exercent beaucoup plus sur les poteaux les plus courts, les plus raides. Il s’ensuit un phénomène de torsion d’axe vertical de la construction engendrant le cisaillement des poteaux les plus courts pouvant entraîner l’effondrement de la maison. </a:t>
            </a:r>
          </a:p>
        </p:txBody>
      </p:sp>
      <p:sp>
        <p:nvSpPr>
          <p:cNvPr id="3" name="Rectangle 2">
            <a:extLst>
              <a:ext uri="{FF2B5EF4-FFF2-40B4-BE49-F238E27FC236}">
                <a16:creationId xmlns:a16="http://schemas.microsoft.com/office/drawing/2014/main" id="{9DDECC1E-0496-95FA-4BE0-06E46F05FE0C}"/>
              </a:ext>
            </a:extLst>
          </p:cNvPr>
          <p:cNvSpPr/>
          <p:nvPr/>
        </p:nvSpPr>
        <p:spPr>
          <a:xfrm>
            <a:off x="329585" y="3688030"/>
            <a:ext cx="2471895" cy="369332"/>
          </a:xfrm>
          <a:prstGeom prst="rect">
            <a:avLst/>
          </a:prstGeom>
        </p:spPr>
        <p:txBody>
          <a:bodyPr wrap="none">
            <a:spAutoFit/>
          </a:bodyPr>
          <a:lstStyle/>
          <a:p>
            <a:r>
              <a:rPr lang="fr-FR" b="1" u="sng" dirty="0">
                <a:solidFill>
                  <a:srgbClr val="FFCC99"/>
                </a:solidFill>
              </a:rPr>
              <a:t>Phénomène de torsion</a:t>
            </a:r>
            <a:r>
              <a:rPr lang="fr-FR" b="1" dirty="0">
                <a:solidFill>
                  <a:srgbClr val="FFCC99"/>
                </a:solidFill>
              </a:rPr>
              <a:t> :</a:t>
            </a:r>
          </a:p>
        </p:txBody>
      </p:sp>
      <p:pic>
        <p:nvPicPr>
          <p:cNvPr id="4" name="Picture 4">
            <a:extLst>
              <a:ext uri="{FF2B5EF4-FFF2-40B4-BE49-F238E27FC236}">
                <a16:creationId xmlns:a16="http://schemas.microsoft.com/office/drawing/2014/main" id="{AE16713A-BEFF-44E7-1060-6943A2503A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628" y="3655991"/>
            <a:ext cx="4428589" cy="2892828"/>
          </a:xfrm>
          <a:prstGeom prst="rect">
            <a:avLst/>
          </a:prstGeom>
        </p:spPr>
      </p:pic>
      <p:sp>
        <p:nvSpPr>
          <p:cNvPr id="5" name="Rectangle 4">
            <a:extLst>
              <a:ext uri="{FF2B5EF4-FFF2-40B4-BE49-F238E27FC236}">
                <a16:creationId xmlns:a16="http://schemas.microsoft.com/office/drawing/2014/main" id="{F0A3DE1B-4392-623D-3A39-013277040AD8}"/>
              </a:ext>
            </a:extLst>
          </p:cNvPr>
          <p:cNvSpPr/>
          <p:nvPr/>
        </p:nvSpPr>
        <p:spPr>
          <a:xfrm>
            <a:off x="329585" y="4123947"/>
            <a:ext cx="7077043" cy="1477328"/>
          </a:xfrm>
          <a:prstGeom prst="rect">
            <a:avLst/>
          </a:prstGeom>
        </p:spPr>
        <p:txBody>
          <a:bodyPr wrap="square">
            <a:spAutoFit/>
          </a:bodyPr>
          <a:lstStyle/>
          <a:p>
            <a:r>
              <a:rPr lang="fr-FR" dirty="0">
                <a:solidFill>
                  <a:schemeClr val="bg1"/>
                </a:solidFill>
              </a:rPr>
              <a:t>La présence au rez-de-chaussée de murs rigides excentrés (cage d’escalier, pièce fermée …) et de poteaux plus souples (de type pilotis), peut provoquer, sous une action sismique, une torsion d’axe vertical : la sollicitation des poteaux d’angle est alors très importante et peut même se traduire par leur destruction.</a:t>
            </a:r>
          </a:p>
        </p:txBody>
      </p:sp>
    </p:spTree>
    <p:extLst>
      <p:ext uri="{BB962C8B-B14F-4D97-AF65-F5344CB8AC3E}">
        <p14:creationId xmlns:p14="http://schemas.microsoft.com/office/powerpoint/2010/main" val="2886438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2351</Words>
  <Application>Microsoft Office PowerPoint</Application>
  <PresentationFormat>Grand écran</PresentationFormat>
  <Paragraphs>165</Paragraphs>
  <Slides>32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Calibri Light</vt:lpstr>
      <vt:lpstr>Times New Roman</vt:lpstr>
      <vt:lpstr>Thème Office</vt:lpstr>
      <vt:lpstr>Intervention sur des bâtiments existants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kawther nehari</dc:creator>
  <cp:lastModifiedBy>Noureddine BENZIANE</cp:lastModifiedBy>
  <cp:revision>11</cp:revision>
  <dcterms:created xsi:type="dcterms:W3CDTF">2022-11-15T18:26:12Z</dcterms:created>
  <dcterms:modified xsi:type="dcterms:W3CDTF">2023-11-14T07:55:34Z</dcterms:modified>
</cp:coreProperties>
</file>