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90" r:id="rId9"/>
    <p:sldId id="281" r:id="rId10"/>
    <p:sldId id="282" r:id="rId11"/>
    <p:sldId id="285" r:id="rId12"/>
    <p:sldId id="284" r:id="rId13"/>
    <p:sldId id="287" r:id="rId14"/>
    <p:sldId id="291" r:id="rId15"/>
    <p:sldId id="292" r:id="rId16"/>
    <p:sldId id="29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3511" autoAdjust="0"/>
  </p:normalViewPr>
  <p:slideViewPr>
    <p:cSldViewPr>
      <p:cViewPr>
        <p:scale>
          <a:sx n="37" d="100"/>
          <a:sy n="37" d="100"/>
        </p:scale>
        <p:origin x="-869" y="-3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84"/>
    </p:cViewPr>
  </p:sorterViewPr>
  <p:notesViewPr>
    <p:cSldViewPr>
      <p:cViewPr varScale="1">
        <p:scale>
          <a:sx n="39" d="100"/>
          <a:sy n="39" d="100"/>
        </p:scale>
        <p:origin x="-1474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AE45B-8E92-450B-AEF1-63C77B0383D3}" type="datetimeFigureOut">
              <a:rPr lang="fr-FR" smtClean="0"/>
              <a:pPr/>
              <a:t>27/10/2022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45B53-49A2-408C-B52B-14BE331719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5B53-49A2-408C-B52B-14BE331719A8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0FB7-08F7-4DD4-B1D1-0B4045798055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5FA6-0223-4C27-A409-38438040F0C4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8F6C-D32D-478F-91F3-95C1CB272CFE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6FD7-B1AE-4F74-988E-6D2D19A72652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9414-503A-47BC-8F65-779275922B2F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BFA4-365B-495F-9996-10935CEB30CE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15F2-5B8A-4DEC-B083-C6B71DF9BE6B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4740-4153-49BD-AE35-4AF9B7362E3E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4852-3FC4-4E08-BC6E-A29B32D6F8D7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96D1E-0715-404E-9762-F3B88CECAB75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3314-50E5-430A-A1EA-0E5E53C5515D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4B0F-0837-457C-B95D-D591811B8FDF}" type="datetime1">
              <a:rPr lang="fr-FR" smtClean="0"/>
              <a:pPr/>
              <a:t>27/10/2022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DCD40-1F83-4844-96D2-2B72BEEE5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" Type="http://schemas.openxmlformats.org/officeDocument/2006/relationships/image" Target="../media/image47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" Type="http://schemas.openxmlformats.org/officeDocument/2006/relationships/image" Target="../media/image47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3" Type="http://schemas.openxmlformats.org/officeDocument/2006/relationships/image" Target="../media/image49.png"/><Relationship Id="rId21" Type="http://schemas.openxmlformats.org/officeDocument/2006/relationships/image" Target="../media/image67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image" Target="../media/image48.png"/><Relationship Id="rId16" Type="http://schemas.openxmlformats.org/officeDocument/2006/relationships/image" Target="../media/image62.png"/><Relationship Id="rId20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24" Type="http://schemas.openxmlformats.org/officeDocument/2006/relationships/image" Target="../media/image71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23" Type="http://schemas.openxmlformats.org/officeDocument/2006/relationships/image" Target="../media/image70.png"/><Relationship Id="rId10" Type="http://schemas.openxmlformats.org/officeDocument/2006/relationships/image" Target="../media/image56.png"/><Relationship Id="rId19" Type="http://schemas.openxmlformats.org/officeDocument/2006/relationships/image" Target="../media/image65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Relationship Id="rId22" Type="http://schemas.openxmlformats.org/officeDocument/2006/relationships/image" Target="../media/image6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Algorithmique et Structures de Données 3</a:t>
            </a:r>
            <a:endParaRPr lang="fr-FR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b="1" dirty="0" smtClean="0">
                <a:latin typeface="Cambria" pitchFamily="18" charset="0"/>
              </a:rPr>
              <a:t>L2, Semestre 3</a:t>
            </a:r>
          </a:p>
          <a:p>
            <a:r>
              <a:rPr lang="fr-FR" b="1" dirty="0" smtClean="0">
                <a:latin typeface="Cambria" pitchFamily="18" charset="0"/>
              </a:rPr>
              <a:t>Département d’Informatique, USTO-MB</a:t>
            </a:r>
          </a:p>
          <a:p>
            <a:endParaRPr lang="fr-FR" b="1" dirty="0" smtClean="0">
              <a:latin typeface="Cambria" pitchFamily="18" charset="0"/>
            </a:endParaRPr>
          </a:p>
          <a:p>
            <a:endParaRPr lang="fr-FR" b="1" dirty="0" smtClean="0">
              <a:latin typeface="Cambria" pitchFamily="18" charset="0"/>
            </a:endParaRPr>
          </a:p>
          <a:p>
            <a:r>
              <a:rPr lang="fr-FR" b="1" dirty="0" smtClean="0">
                <a:latin typeface="Cambria" pitchFamily="18" charset="0"/>
              </a:rPr>
              <a:t>D. MOKEDDEM</a:t>
            </a:r>
          </a:p>
          <a:p>
            <a:r>
              <a:rPr lang="fr-FR" b="1" dirty="0" smtClean="0">
                <a:latin typeface="Cambria" pitchFamily="18" charset="0"/>
              </a:rPr>
              <a:t>2020 – 2021</a:t>
            </a:r>
            <a:endParaRPr lang="fr-FR" b="1" dirty="0">
              <a:latin typeface="Cambria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USTO-MB Dép. d'Informatique L2 S3 ASD3       D. MOKEDDEM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6632"/>
            <a:ext cx="4714724" cy="151173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5364088" y="1844824"/>
          <a:ext cx="3608613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609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0" y="0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</a:t>
            </a:r>
            <a:r>
              <a:rPr lang="fr-FR" u="sng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(T,10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8032" y="297324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triInsertionR(T,9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76064" y="585356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triInsertionR(T,8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64096" y="873388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triInsertionR(T,7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152128" y="1161420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triInsertionR(T,6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40160" y="144945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triInsertionR(T,5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728192" y="172819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triInsertionR(T,4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016224" y="2025516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triInsertionR(T,3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304256" y="2313548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triInsertionR(T,2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592288" y="2592288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triInsertionR(T,1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592288" y="2843644"/>
            <a:ext cx="25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(T[1],T,1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267744" y="313167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(T[2],T,2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29" name="Groupe 228"/>
          <p:cNvGrpSpPr/>
          <p:nvPr/>
        </p:nvGrpSpPr>
        <p:grpSpPr>
          <a:xfrm>
            <a:off x="2088232" y="2304256"/>
            <a:ext cx="251520" cy="1052736"/>
            <a:chOff x="2088232" y="2304256"/>
            <a:chExt cx="251520" cy="1052736"/>
          </a:xfrm>
        </p:grpSpPr>
        <p:cxnSp>
          <p:nvCxnSpPr>
            <p:cNvPr id="78" name="Connecteur droit 77"/>
            <p:cNvCxnSpPr/>
            <p:nvPr/>
          </p:nvCxnSpPr>
          <p:spPr>
            <a:xfrm>
              <a:off x="2088232" y="252028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2088232" y="2304256"/>
              <a:ext cx="0" cy="105273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2088232" y="3356992"/>
              <a:ext cx="25152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e 119"/>
          <p:cNvGrpSpPr/>
          <p:nvPr/>
        </p:nvGrpSpPr>
        <p:grpSpPr>
          <a:xfrm>
            <a:off x="1763688" y="1988840"/>
            <a:ext cx="288032" cy="1656184"/>
            <a:chOff x="1835696" y="1988840"/>
            <a:chExt cx="216024" cy="1872208"/>
          </a:xfrm>
        </p:grpSpPr>
        <p:cxnSp>
          <p:nvCxnSpPr>
            <p:cNvPr id="94" name="Connecteur droit 93"/>
            <p:cNvCxnSpPr/>
            <p:nvPr/>
          </p:nvCxnSpPr>
          <p:spPr>
            <a:xfrm>
              <a:off x="1835696" y="1988840"/>
              <a:ext cx="0" cy="18722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1835696" y="2276872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1835696" y="386104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ZoneTexte 98"/>
          <p:cNvSpPr txBox="1"/>
          <p:nvPr/>
        </p:nvSpPr>
        <p:spPr>
          <a:xfrm>
            <a:off x="1979712" y="342900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(T[3],T,3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01" name="Tableau 100"/>
          <p:cNvGraphicFramePr>
            <a:graphicFrameLocks noGrp="1"/>
          </p:cNvGraphicFramePr>
          <p:nvPr/>
        </p:nvGraphicFramePr>
        <p:xfrm>
          <a:off x="5383884" y="2631693"/>
          <a:ext cx="372462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64038"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02" name="Tableau 101"/>
          <p:cNvGraphicFramePr>
            <a:graphicFrameLocks noGrp="1"/>
          </p:cNvGraphicFramePr>
          <p:nvPr/>
        </p:nvGraphicFramePr>
        <p:xfrm>
          <a:off x="5383884" y="3135749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04" name="Tableau 103"/>
          <p:cNvGraphicFramePr>
            <a:graphicFrameLocks noGrp="1"/>
          </p:cNvGraphicFramePr>
          <p:nvPr/>
        </p:nvGraphicFramePr>
        <p:xfrm>
          <a:off x="5383884" y="3423781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13" name="Groupe 112"/>
          <p:cNvGrpSpPr/>
          <p:nvPr/>
        </p:nvGrpSpPr>
        <p:grpSpPr>
          <a:xfrm>
            <a:off x="2411760" y="2636912"/>
            <a:ext cx="216024" cy="432048"/>
            <a:chOff x="2411760" y="2636912"/>
            <a:chExt cx="216024" cy="432048"/>
          </a:xfrm>
        </p:grpSpPr>
        <p:cxnSp>
          <p:nvCxnSpPr>
            <p:cNvPr id="68" name="Connecteur droit 67"/>
            <p:cNvCxnSpPr/>
            <p:nvPr/>
          </p:nvCxnSpPr>
          <p:spPr>
            <a:xfrm>
              <a:off x="2411760" y="2636912"/>
              <a:ext cx="0" cy="4320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>
            <a:xfrm>
              <a:off x="2411760" y="2780928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2411760" y="306896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e 129"/>
          <p:cNvGrpSpPr/>
          <p:nvPr/>
        </p:nvGrpSpPr>
        <p:grpSpPr>
          <a:xfrm>
            <a:off x="1547664" y="1700808"/>
            <a:ext cx="288032" cy="2160240"/>
            <a:chOff x="1547664" y="1700808"/>
            <a:chExt cx="288032" cy="2160240"/>
          </a:xfrm>
        </p:grpSpPr>
        <p:cxnSp>
          <p:nvCxnSpPr>
            <p:cNvPr id="122" name="Connecteur droit 121"/>
            <p:cNvCxnSpPr/>
            <p:nvPr/>
          </p:nvCxnSpPr>
          <p:spPr>
            <a:xfrm>
              <a:off x="1547664" y="1700808"/>
              <a:ext cx="0" cy="21602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122"/>
            <p:cNvCxnSpPr/>
            <p:nvPr/>
          </p:nvCxnSpPr>
          <p:spPr>
            <a:xfrm>
              <a:off x="1547664" y="3861048"/>
              <a:ext cx="28803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123"/>
            <p:cNvCxnSpPr/>
            <p:nvPr/>
          </p:nvCxnSpPr>
          <p:spPr>
            <a:xfrm>
              <a:off x="1547664" y="198884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ZoneTexte 126"/>
          <p:cNvSpPr txBox="1"/>
          <p:nvPr/>
        </p:nvSpPr>
        <p:spPr>
          <a:xfrm>
            <a:off x="1763688" y="36450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(T[4],T,4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29" name="Tableau 128"/>
          <p:cNvGraphicFramePr>
            <a:graphicFrameLocks noGrp="1"/>
          </p:cNvGraphicFramePr>
          <p:nvPr/>
        </p:nvGraphicFramePr>
        <p:xfrm>
          <a:off x="5383884" y="3659683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9" name="ZoneTexte 148"/>
          <p:cNvSpPr txBox="1"/>
          <p:nvPr/>
        </p:nvSpPr>
        <p:spPr>
          <a:xfrm>
            <a:off x="1403648" y="3851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(T[5],T,5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66" name="Groupe 165"/>
          <p:cNvGrpSpPr/>
          <p:nvPr/>
        </p:nvGrpSpPr>
        <p:grpSpPr>
          <a:xfrm>
            <a:off x="1259632" y="1474845"/>
            <a:ext cx="216024" cy="2602227"/>
            <a:chOff x="1259632" y="1474845"/>
            <a:chExt cx="216024" cy="2602227"/>
          </a:xfrm>
        </p:grpSpPr>
        <p:cxnSp>
          <p:nvCxnSpPr>
            <p:cNvPr id="137" name="Connecteur droit 136"/>
            <p:cNvCxnSpPr/>
            <p:nvPr/>
          </p:nvCxnSpPr>
          <p:spPr>
            <a:xfrm>
              <a:off x="1259632" y="1474845"/>
              <a:ext cx="0" cy="260222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138"/>
            <p:cNvCxnSpPr/>
            <p:nvPr/>
          </p:nvCxnSpPr>
          <p:spPr>
            <a:xfrm>
              <a:off x="1259632" y="162880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151"/>
            <p:cNvCxnSpPr/>
            <p:nvPr/>
          </p:nvCxnSpPr>
          <p:spPr>
            <a:xfrm>
              <a:off x="1259632" y="4077072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5" name="Tableau 154"/>
          <p:cNvGraphicFramePr>
            <a:graphicFrameLocks noGrp="1"/>
          </p:cNvGraphicFramePr>
          <p:nvPr/>
        </p:nvGraphicFramePr>
        <p:xfrm>
          <a:off x="5389563" y="3927837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61" name="Flèche droite 160"/>
          <p:cNvSpPr/>
          <p:nvPr/>
        </p:nvSpPr>
        <p:spPr>
          <a:xfrm>
            <a:off x="5004048" y="2924944"/>
            <a:ext cx="360040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Flèche droite 161"/>
          <p:cNvSpPr/>
          <p:nvPr/>
        </p:nvSpPr>
        <p:spPr>
          <a:xfrm>
            <a:off x="4644008" y="3212976"/>
            <a:ext cx="720080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Flèche droite 162"/>
          <p:cNvSpPr/>
          <p:nvPr/>
        </p:nvSpPr>
        <p:spPr>
          <a:xfrm>
            <a:off x="4355976" y="3501008"/>
            <a:ext cx="1008112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Flèche droite 163"/>
          <p:cNvSpPr/>
          <p:nvPr/>
        </p:nvSpPr>
        <p:spPr>
          <a:xfrm>
            <a:off x="4139952" y="3717032"/>
            <a:ext cx="1224136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Flèche droite 164"/>
          <p:cNvSpPr/>
          <p:nvPr/>
        </p:nvSpPr>
        <p:spPr>
          <a:xfrm>
            <a:off x="3851920" y="3933056"/>
            <a:ext cx="1512168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5" name="Groupe 174"/>
          <p:cNvGrpSpPr/>
          <p:nvPr/>
        </p:nvGrpSpPr>
        <p:grpSpPr>
          <a:xfrm>
            <a:off x="971600" y="1124744"/>
            <a:ext cx="216024" cy="3168352"/>
            <a:chOff x="971600" y="1124744"/>
            <a:chExt cx="216024" cy="3168352"/>
          </a:xfrm>
        </p:grpSpPr>
        <p:cxnSp>
          <p:nvCxnSpPr>
            <p:cNvPr id="168" name="Connecteur droit 167"/>
            <p:cNvCxnSpPr/>
            <p:nvPr/>
          </p:nvCxnSpPr>
          <p:spPr>
            <a:xfrm>
              <a:off x="971600" y="1124744"/>
              <a:ext cx="0" cy="316835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>
              <a:off x="971600" y="1412776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971600" y="4293096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ZoneTexte 171"/>
          <p:cNvSpPr txBox="1"/>
          <p:nvPr/>
        </p:nvSpPr>
        <p:spPr>
          <a:xfrm>
            <a:off x="1115616" y="407707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(T[6],T,6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3" name="Flèche droite 172"/>
          <p:cNvSpPr/>
          <p:nvPr/>
        </p:nvSpPr>
        <p:spPr>
          <a:xfrm>
            <a:off x="3491880" y="4221088"/>
            <a:ext cx="1872208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4" name="Tableau 173"/>
          <p:cNvGraphicFramePr>
            <a:graphicFrameLocks noGrp="1"/>
          </p:cNvGraphicFramePr>
          <p:nvPr/>
        </p:nvGraphicFramePr>
        <p:xfrm>
          <a:off x="5399502" y="4203495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85" name="Groupe 184"/>
          <p:cNvGrpSpPr/>
          <p:nvPr/>
        </p:nvGrpSpPr>
        <p:grpSpPr>
          <a:xfrm>
            <a:off x="683568" y="836712"/>
            <a:ext cx="216024" cy="3672408"/>
            <a:chOff x="683568" y="836712"/>
            <a:chExt cx="216024" cy="3672408"/>
          </a:xfrm>
        </p:grpSpPr>
        <p:cxnSp>
          <p:nvCxnSpPr>
            <p:cNvPr id="177" name="Connecteur droit 176"/>
            <p:cNvCxnSpPr/>
            <p:nvPr/>
          </p:nvCxnSpPr>
          <p:spPr>
            <a:xfrm>
              <a:off x="683568" y="836712"/>
              <a:ext cx="0" cy="367240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>
              <a:off x="683568" y="1124744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>
              <a:off x="683568" y="450912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2" name="ZoneTexte 181"/>
          <p:cNvSpPr txBox="1"/>
          <p:nvPr/>
        </p:nvSpPr>
        <p:spPr>
          <a:xfrm>
            <a:off x="899592" y="42930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(T[7],T,7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3" name="Flèche droite 182"/>
          <p:cNvSpPr/>
          <p:nvPr/>
        </p:nvSpPr>
        <p:spPr>
          <a:xfrm>
            <a:off x="3275856" y="4437112"/>
            <a:ext cx="2088232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4" name="Tableau 183"/>
          <p:cNvGraphicFramePr>
            <a:graphicFrameLocks noGrp="1"/>
          </p:cNvGraphicFramePr>
          <p:nvPr/>
        </p:nvGraphicFramePr>
        <p:xfrm>
          <a:off x="5399502" y="4491527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06" name="Groupe 205"/>
          <p:cNvGrpSpPr/>
          <p:nvPr/>
        </p:nvGrpSpPr>
        <p:grpSpPr>
          <a:xfrm>
            <a:off x="395536" y="620688"/>
            <a:ext cx="216024" cy="4104456"/>
            <a:chOff x="395536" y="620688"/>
            <a:chExt cx="216024" cy="4104456"/>
          </a:xfrm>
        </p:grpSpPr>
        <p:grpSp>
          <p:nvGrpSpPr>
            <p:cNvPr id="198" name="Groupe 197"/>
            <p:cNvGrpSpPr/>
            <p:nvPr/>
          </p:nvGrpSpPr>
          <p:grpSpPr>
            <a:xfrm>
              <a:off x="395536" y="620688"/>
              <a:ext cx="216024" cy="4104456"/>
              <a:chOff x="395536" y="620688"/>
              <a:chExt cx="216024" cy="4104456"/>
            </a:xfrm>
          </p:grpSpPr>
          <p:cxnSp>
            <p:nvCxnSpPr>
              <p:cNvPr id="187" name="Connecteur droit 186"/>
              <p:cNvCxnSpPr/>
              <p:nvPr/>
            </p:nvCxnSpPr>
            <p:spPr>
              <a:xfrm>
                <a:off x="395536" y="620688"/>
                <a:ext cx="0" cy="410445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cteur droit 187"/>
              <p:cNvCxnSpPr/>
              <p:nvPr/>
            </p:nvCxnSpPr>
            <p:spPr>
              <a:xfrm>
                <a:off x="395536" y="836712"/>
                <a:ext cx="216024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9" name="Connecteur droit 188"/>
            <p:cNvCxnSpPr/>
            <p:nvPr/>
          </p:nvCxnSpPr>
          <p:spPr>
            <a:xfrm>
              <a:off x="395536" y="4725144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ZoneTexte 191"/>
          <p:cNvSpPr txBox="1"/>
          <p:nvPr/>
        </p:nvSpPr>
        <p:spPr>
          <a:xfrm>
            <a:off x="611560" y="45718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(T[8],T,8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3" name="Flèche droite 192"/>
          <p:cNvSpPr/>
          <p:nvPr/>
        </p:nvSpPr>
        <p:spPr>
          <a:xfrm>
            <a:off x="2987824" y="4725144"/>
            <a:ext cx="2376264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4" name="Tableau 193"/>
          <p:cNvGraphicFramePr>
            <a:graphicFrameLocks noGrp="1"/>
          </p:cNvGraphicFramePr>
          <p:nvPr/>
        </p:nvGraphicFramePr>
        <p:xfrm>
          <a:off x="5399502" y="4767335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48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35" name="Groupe 234"/>
          <p:cNvGrpSpPr/>
          <p:nvPr/>
        </p:nvGrpSpPr>
        <p:grpSpPr>
          <a:xfrm>
            <a:off x="107504" y="256674"/>
            <a:ext cx="239904" cy="4972526"/>
            <a:chOff x="107504" y="256674"/>
            <a:chExt cx="239904" cy="4972526"/>
          </a:xfrm>
        </p:grpSpPr>
        <p:cxnSp>
          <p:nvCxnSpPr>
            <p:cNvPr id="210" name="Connecteur droit 209"/>
            <p:cNvCxnSpPr/>
            <p:nvPr/>
          </p:nvCxnSpPr>
          <p:spPr>
            <a:xfrm>
              <a:off x="107504" y="256674"/>
              <a:ext cx="0" cy="497252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cteur droit 200"/>
            <p:cNvCxnSpPr/>
            <p:nvPr/>
          </p:nvCxnSpPr>
          <p:spPr>
            <a:xfrm>
              <a:off x="131384" y="500736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>
              <a:off x="107504" y="5229200"/>
              <a:ext cx="2160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3" name="ZoneTexte 222"/>
          <p:cNvSpPr txBox="1"/>
          <p:nvPr/>
        </p:nvSpPr>
        <p:spPr>
          <a:xfrm>
            <a:off x="395536" y="49411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inserer</a:t>
            </a:r>
            <a:r>
              <a:rPr lang="fr-FR" dirty="0" smtClean="0">
                <a:uFill>
                  <a:solidFill>
                    <a:srgbClr val="FF0000"/>
                  </a:solidFill>
                </a:uFill>
                <a:latin typeface="Courier New" pitchFamily="49" charset="0"/>
                <a:cs typeface="Courier New" pitchFamily="49" charset="0"/>
              </a:rPr>
              <a:t>(T[9],T,9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4" name="Flèche droite 223"/>
          <p:cNvSpPr/>
          <p:nvPr/>
        </p:nvSpPr>
        <p:spPr>
          <a:xfrm>
            <a:off x="2771800" y="5085184"/>
            <a:ext cx="2592288" cy="144016"/>
          </a:xfrm>
          <a:prstGeom prst="rightArrow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25" name="Tableau 224"/>
          <p:cNvGraphicFramePr>
            <a:graphicFrameLocks noGrp="1"/>
          </p:cNvGraphicFramePr>
          <p:nvPr/>
        </p:nvGraphicFramePr>
        <p:xfrm>
          <a:off x="5387706" y="5025208"/>
          <a:ext cx="387666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403543"/>
                <a:gridCol w="411749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48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80" grpId="0"/>
      <p:bldP spid="99" grpId="0"/>
      <p:bldP spid="127" grpId="0"/>
      <p:bldP spid="149" grpId="0"/>
      <p:bldP spid="161" grpId="0" animBg="1"/>
      <p:bldP spid="162" grpId="0" animBg="1"/>
      <p:bldP spid="163" grpId="0" animBg="1"/>
      <p:bldP spid="164" grpId="0" animBg="1"/>
      <p:bldP spid="165" grpId="0" animBg="1"/>
      <p:bldP spid="172" grpId="0"/>
      <p:bldP spid="173" grpId="0" animBg="1"/>
      <p:bldP spid="182" grpId="0"/>
      <p:bldP spid="183" grpId="0" animBg="1"/>
      <p:bldP spid="192" grpId="0"/>
      <p:bldP spid="193" grpId="0" animBg="1"/>
      <p:bldP spid="223" grpId="0"/>
      <p:bldP spid="2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r-FR" sz="4000" b="1" dirty="0" smtClean="0">
                <a:solidFill>
                  <a:srgbClr val="FF0000"/>
                </a:solidFill>
              </a:rPr>
              <a:t>TD2: </a:t>
            </a:r>
            <a:r>
              <a:rPr lang="fr-FR" sz="4000" b="1" dirty="0" smtClean="0">
                <a:solidFill>
                  <a:srgbClr val="FF0000"/>
                </a:solidFill>
                <a:latin typeface="Cambria" pitchFamily="18" charset="0"/>
              </a:rPr>
              <a:t>Exercice 2</a:t>
            </a:r>
            <a:endParaRPr lang="fr-FR" sz="4000" b="1" dirty="0">
              <a:solidFill>
                <a:srgbClr val="FF0000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5133270" cy="1645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21" name="Connecteur droit 20"/>
          <p:cNvCxnSpPr/>
          <p:nvPr/>
        </p:nvCxnSpPr>
        <p:spPr>
          <a:xfrm>
            <a:off x="1547664" y="1268760"/>
            <a:ext cx="28083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427984" y="87910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ambria" pitchFamily="18" charset="0"/>
              </a:rPr>
              <a:t>?</a:t>
            </a:r>
            <a:endParaRPr lang="fr-FR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88368" y="2113111"/>
          <a:ext cx="3335560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362"/>
                <a:gridCol w="412832"/>
                <a:gridCol w="435293"/>
                <a:gridCol w="412832"/>
                <a:gridCol w="435293"/>
                <a:gridCol w="435293"/>
                <a:gridCol w="435293"/>
                <a:gridCol w="384362"/>
              </a:tblGrid>
              <a:tr h="2606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5" name="Nuage 24"/>
          <p:cNvSpPr/>
          <p:nvPr/>
        </p:nvSpPr>
        <p:spPr>
          <a:xfrm>
            <a:off x="4860032" y="980728"/>
            <a:ext cx="2304256" cy="79208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Insérer 50?? 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988840"/>
            <a:ext cx="47910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348880"/>
            <a:ext cx="2476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5013176"/>
            <a:ext cx="266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3212976"/>
            <a:ext cx="952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63805" y="3140968"/>
            <a:ext cx="8286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3904699"/>
            <a:ext cx="759333" cy="31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3853805"/>
            <a:ext cx="1885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4725144"/>
            <a:ext cx="10763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Connecteur droit avec flèche 19"/>
          <p:cNvCxnSpPr/>
          <p:nvPr/>
        </p:nvCxnSpPr>
        <p:spPr>
          <a:xfrm flipV="1">
            <a:off x="588368" y="2761183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-23192" y="30492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</a:rPr>
              <a:t>50 &gt; 3 ?</a:t>
            </a:r>
            <a:endParaRPr lang="fr-FR" sz="1400" b="1" dirty="0">
              <a:solidFill>
                <a:srgbClr val="C00000"/>
              </a:solidFill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 flipV="1">
            <a:off x="1092424" y="2761183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88368" y="302947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</a:rPr>
              <a:t>50 &gt; 12 ?</a:t>
            </a:r>
            <a:endParaRPr lang="fr-FR" sz="1400" b="1" dirty="0">
              <a:solidFill>
                <a:srgbClr val="C000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028528" y="302947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</a:rPr>
              <a:t>50 &gt; 60 ?</a:t>
            </a:r>
            <a:endParaRPr lang="fr-FR" sz="1400" b="1" dirty="0">
              <a:solidFill>
                <a:srgbClr val="C00000"/>
              </a:solidFill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 flipV="1">
            <a:off x="1596480" y="2761183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308448" y="302947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C00000"/>
                </a:solidFill>
              </a:rPr>
              <a:t>50 &gt; 45 ?</a:t>
            </a:r>
            <a:endParaRPr lang="fr-FR" sz="1400" b="1" dirty="0">
              <a:solidFill>
                <a:srgbClr val="C00000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2028528" y="2761183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3968" y="2492896"/>
            <a:ext cx="9429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30355" y="3200400"/>
            <a:ext cx="1619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55904" y="3231326"/>
            <a:ext cx="1524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79543" y="3200400"/>
            <a:ext cx="504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00192" y="3093648"/>
            <a:ext cx="432048" cy="40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20072" y="3140968"/>
            <a:ext cx="88625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" name="Tableau 32"/>
          <p:cNvGraphicFramePr>
            <a:graphicFrameLocks noGrp="1"/>
          </p:cNvGraphicFramePr>
          <p:nvPr/>
        </p:nvGraphicFramePr>
        <p:xfrm>
          <a:off x="381888" y="3645024"/>
          <a:ext cx="3398024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362"/>
                <a:gridCol w="412832"/>
                <a:gridCol w="435293"/>
                <a:gridCol w="412832"/>
                <a:gridCol w="435293"/>
                <a:gridCol w="435293"/>
                <a:gridCol w="435293"/>
                <a:gridCol w="446826"/>
              </a:tblGrid>
              <a:tr h="2606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0" name="ZoneTexte 39"/>
          <p:cNvSpPr txBox="1"/>
          <p:nvPr/>
        </p:nvSpPr>
        <p:spPr>
          <a:xfrm>
            <a:off x="4067944" y="2780928"/>
            <a:ext cx="4788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//Rechercher la position d’insertion</a:t>
            </a:r>
            <a:endParaRPr lang="fr-F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067944" y="35010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//</a:t>
            </a:r>
            <a:r>
              <a:rPr lang="fr-F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Décalage</a:t>
            </a:r>
            <a:r>
              <a:rPr lang="fr-FR" dirty="0" smtClean="0">
                <a:solidFill>
                  <a:srgbClr val="FF0000"/>
                </a:solidFill>
              </a:rPr>
              <a:t> à </a:t>
            </a:r>
            <a:r>
              <a:rPr lang="fr-F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droite</a:t>
            </a:r>
          </a:p>
        </p:txBody>
      </p:sp>
      <p:graphicFrame>
        <p:nvGraphicFramePr>
          <p:cNvPr id="42" name="Tableau 41"/>
          <p:cNvGraphicFramePr>
            <a:graphicFrameLocks noGrp="1"/>
          </p:cNvGraphicFramePr>
          <p:nvPr/>
        </p:nvGraphicFramePr>
        <p:xfrm>
          <a:off x="378120" y="4365104"/>
          <a:ext cx="3384378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987"/>
                <a:gridCol w="418874"/>
                <a:gridCol w="441664"/>
                <a:gridCol w="418874"/>
                <a:gridCol w="441664"/>
                <a:gridCol w="441664"/>
                <a:gridCol w="441664"/>
                <a:gridCol w="389987"/>
              </a:tblGrid>
              <a:tr h="294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43" name="Tableau 42"/>
          <p:cNvGraphicFramePr>
            <a:graphicFrameLocks noGrp="1"/>
          </p:cNvGraphicFramePr>
          <p:nvPr/>
        </p:nvGraphicFramePr>
        <p:xfrm>
          <a:off x="381888" y="4797152"/>
          <a:ext cx="3384378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987"/>
                <a:gridCol w="418874"/>
                <a:gridCol w="441664"/>
                <a:gridCol w="418874"/>
                <a:gridCol w="441664"/>
                <a:gridCol w="441664"/>
                <a:gridCol w="441664"/>
                <a:gridCol w="389987"/>
              </a:tblGrid>
              <a:tr h="294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44" name="Tableau 43"/>
          <p:cNvGraphicFramePr>
            <a:graphicFrameLocks noGrp="1"/>
          </p:cNvGraphicFramePr>
          <p:nvPr/>
        </p:nvGraphicFramePr>
        <p:xfrm>
          <a:off x="378120" y="5181952"/>
          <a:ext cx="3384378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987"/>
                <a:gridCol w="418874"/>
                <a:gridCol w="441664"/>
                <a:gridCol w="418874"/>
                <a:gridCol w="441664"/>
                <a:gridCol w="441664"/>
                <a:gridCol w="441664"/>
                <a:gridCol w="389987"/>
              </a:tblGrid>
              <a:tr h="294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876256" y="3861048"/>
            <a:ext cx="4381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860032" y="3925813"/>
            <a:ext cx="10477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940152" y="3853805"/>
            <a:ext cx="9239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285978" y="2476128"/>
            <a:ext cx="438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ZoneTexte 50"/>
          <p:cNvSpPr txBox="1"/>
          <p:nvPr/>
        </p:nvSpPr>
        <p:spPr>
          <a:xfrm>
            <a:off x="4139952" y="42930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//</a:t>
            </a:r>
            <a:r>
              <a:rPr lang="fr-F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Insertion </a:t>
            </a:r>
          </a:p>
        </p:txBody>
      </p:sp>
      <p:graphicFrame>
        <p:nvGraphicFramePr>
          <p:cNvPr id="52" name="Tableau 51"/>
          <p:cNvGraphicFramePr>
            <a:graphicFrameLocks noGrp="1"/>
          </p:cNvGraphicFramePr>
          <p:nvPr/>
        </p:nvGraphicFramePr>
        <p:xfrm>
          <a:off x="395534" y="5733256"/>
          <a:ext cx="3384378" cy="33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987"/>
                <a:gridCol w="418874"/>
                <a:gridCol w="441664"/>
                <a:gridCol w="418874"/>
                <a:gridCol w="441664"/>
                <a:gridCol w="441664"/>
                <a:gridCol w="441664"/>
                <a:gridCol w="389987"/>
              </a:tblGrid>
              <a:tr h="2948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fr-FR" sz="16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fr-FR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  <p:bldP spid="29" grpId="0"/>
      <p:bldP spid="31" grpId="0"/>
      <p:bldP spid="22" grpId="0"/>
      <p:bldP spid="27" grpId="0"/>
      <p:bldP spid="40" grpId="0"/>
      <p:bldP spid="41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Exercice 3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50" y="908720"/>
            <a:ext cx="913345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3284984"/>
            <a:ext cx="5400600" cy="310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" y="1196752"/>
            <a:ext cx="4547731" cy="2803004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>
                <a:solidFill>
                  <a:srgbClr val="FF0000"/>
                </a:solidFill>
              </a:rPr>
              <a:t>TD2: </a:t>
            </a:r>
            <a:r>
              <a:rPr lang="fr-FR" sz="3600" b="1" dirty="0" smtClean="0">
                <a:solidFill>
                  <a:srgbClr val="FF0000"/>
                </a:solidFill>
                <a:latin typeface="Cambria" pitchFamily="18" charset="0"/>
              </a:rPr>
              <a:t>Exercice 3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04664"/>
            <a:ext cx="45815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692696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5445224"/>
            <a:ext cx="1428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1484784"/>
            <a:ext cx="316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1844824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5013176"/>
            <a:ext cx="2000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60032" y="2132856"/>
            <a:ext cx="1533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8391" y="2314972"/>
            <a:ext cx="1647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8024" y="1844824"/>
            <a:ext cx="4032448" cy="22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2517556"/>
            <a:ext cx="2160240" cy="49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60032" y="3429000"/>
            <a:ext cx="247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652120" y="2996952"/>
            <a:ext cx="30384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60032" y="3785989"/>
            <a:ext cx="21145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499992" y="4102472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00887" y="4031729"/>
            <a:ext cx="20669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60232" y="4077072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868144" y="4077072"/>
            <a:ext cx="8477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004048" y="4365104"/>
            <a:ext cx="1600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499992" y="980728"/>
            <a:ext cx="2381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4716016" y="2132856"/>
            <a:ext cx="4104456" cy="15841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720080" y="1988840"/>
            <a:ext cx="3600400" cy="72008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5148064" y="4077072"/>
            <a:ext cx="8001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2008" y="4411799"/>
            <a:ext cx="4499992" cy="2027299"/>
          </a:xfrm>
          <a:prstGeom prst="rect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4211960" y="188640"/>
            <a:ext cx="4752528" cy="5688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" y="1196752"/>
            <a:ext cx="4547731" cy="2803004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>
                <a:solidFill>
                  <a:srgbClr val="FF0000"/>
                </a:solidFill>
              </a:rPr>
              <a:t>TD2: </a:t>
            </a:r>
            <a:r>
              <a:rPr lang="fr-FR" sz="3600" b="1" dirty="0" smtClean="0">
                <a:solidFill>
                  <a:srgbClr val="FF0000"/>
                </a:solidFill>
                <a:latin typeface="Cambria" pitchFamily="18" charset="0"/>
              </a:rPr>
              <a:t>Exercice 3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04664"/>
            <a:ext cx="45815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692696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5445224"/>
            <a:ext cx="1428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1484784"/>
            <a:ext cx="316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1844824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5013176"/>
            <a:ext cx="2000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60032" y="2132856"/>
            <a:ext cx="1533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8391" y="2314972"/>
            <a:ext cx="1647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8024" y="1844824"/>
            <a:ext cx="4032448" cy="22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2517556"/>
            <a:ext cx="2160240" cy="49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60032" y="3429000"/>
            <a:ext cx="247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652120" y="2996952"/>
            <a:ext cx="30384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60032" y="3785989"/>
            <a:ext cx="21145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499992" y="4102472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00887" y="4031729"/>
            <a:ext cx="20669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60232" y="4077072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868144" y="4077072"/>
            <a:ext cx="8477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004048" y="4365104"/>
            <a:ext cx="1600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499992" y="980728"/>
            <a:ext cx="2381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4716016" y="2132856"/>
            <a:ext cx="4104456" cy="15841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720080" y="1988840"/>
            <a:ext cx="3600400" cy="72008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5148064" y="4077072"/>
            <a:ext cx="8001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ZoneTexte 27"/>
          <p:cNvSpPr txBox="1"/>
          <p:nvPr/>
        </p:nvSpPr>
        <p:spPr>
          <a:xfrm>
            <a:off x="395536" y="422108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Complexité au Pire Cas ?? </a:t>
            </a:r>
            <a:r>
              <a:rPr lang="fr-FR" b="1" dirty="0" smtClean="0">
                <a:solidFill>
                  <a:srgbClr val="00B050"/>
                </a:solidFill>
              </a:rPr>
              <a:t>(comparaisons  et permutation)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692696"/>
            <a:ext cx="4547731" cy="2803004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>
                <a:solidFill>
                  <a:srgbClr val="FF0000"/>
                </a:solidFill>
              </a:rPr>
              <a:t>TD2: </a:t>
            </a:r>
            <a:r>
              <a:rPr lang="fr-FR" sz="3600" b="1" dirty="0" smtClean="0">
                <a:solidFill>
                  <a:srgbClr val="FF0000"/>
                </a:solidFill>
                <a:latin typeface="Cambria" pitchFamily="18" charset="0"/>
              </a:rPr>
              <a:t>Exercice 3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47332" y="1484784"/>
            <a:ext cx="3600400" cy="72008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179512" y="11247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Complexité au Pire Cas ??</a:t>
            </a:r>
            <a:endParaRPr lang="fr-FR" b="1" dirty="0">
              <a:solidFill>
                <a:srgbClr val="00B050"/>
              </a:solidFill>
            </a:endParaRPr>
          </a:p>
        </p:txBody>
      </p:sp>
      <p:graphicFrame>
        <p:nvGraphicFramePr>
          <p:cNvPr id="29" name="Tableau 28"/>
          <p:cNvGraphicFramePr>
            <a:graphicFrameLocks noGrp="1"/>
          </p:cNvGraphicFramePr>
          <p:nvPr/>
        </p:nvGraphicFramePr>
        <p:xfrm>
          <a:off x="179512" y="1556792"/>
          <a:ext cx="2309942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</a:tblGrid>
              <a:tr h="1609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37" name="Connecteur droit avec flèche 36"/>
          <p:cNvCxnSpPr/>
          <p:nvPr/>
        </p:nvCxnSpPr>
        <p:spPr>
          <a:xfrm flipV="1">
            <a:off x="691781" y="1988840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au 47"/>
          <p:cNvGraphicFramePr>
            <a:graphicFrameLocks noGrp="1"/>
          </p:cNvGraphicFramePr>
          <p:nvPr/>
        </p:nvGraphicFramePr>
        <p:xfrm>
          <a:off x="179512" y="2276872"/>
          <a:ext cx="230994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</a:tblGrid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9" name="Connecteur droit avec flèche 48"/>
          <p:cNvCxnSpPr/>
          <p:nvPr/>
        </p:nvCxnSpPr>
        <p:spPr>
          <a:xfrm flipV="1">
            <a:off x="1115616" y="2492896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Tableau 49"/>
          <p:cNvGraphicFramePr>
            <a:graphicFrameLocks noGrp="1"/>
          </p:cNvGraphicFramePr>
          <p:nvPr/>
        </p:nvGraphicFramePr>
        <p:xfrm>
          <a:off x="179512" y="2852936"/>
          <a:ext cx="230994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</a:tblGrid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51" name="Connecteur droit avec flèche 50"/>
          <p:cNvCxnSpPr/>
          <p:nvPr/>
        </p:nvCxnSpPr>
        <p:spPr>
          <a:xfrm flipV="1">
            <a:off x="1475656" y="3068960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Tableau 51"/>
          <p:cNvGraphicFramePr>
            <a:graphicFrameLocks noGrp="1"/>
          </p:cNvGraphicFramePr>
          <p:nvPr/>
        </p:nvGraphicFramePr>
        <p:xfrm>
          <a:off x="179512" y="3356992"/>
          <a:ext cx="230994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</a:tblGrid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53" name="Connecteur droit avec flèche 52"/>
          <p:cNvCxnSpPr/>
          <p:nvPr/>
        </p:nvCxnSpPr>
        <p:spPr>
          <a:xfrm flipV="1">
            <a:off x="1907704" y="3573016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Tableau 53"/>
          <p:cNvGraphicFramePr>
            <a:graphicFrameLocks noGrp="1"/>
          </p:cNvGraphicFramePr>
          <p:nvPr/>
        </p:nvGraphicFramePr>
        <p:xfrm>
          <a:off x="179512" y="3861048"/>
          <a:ext cx="230994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</a:tblGrid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55" name="Connecteur droit avec flèche 54"/>
          <p:cNvCxnSpPr/>
          <p:nvPr/>
        </p:nvCxnSpPr>
        <p:spPr>
          <a:xfrm flipV="1">
            <a:off x="2267744" y="4077072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au 55"/>
          <p:cNvGraphicFramePr>
            <a:graphicFrameLocks noGrp="1"/>
          </p:cNvGraphicFramePr>
          <p:nvPr/>
        </p:nvGraphicFramePr>
        <p:xfrm>
          <a:off x="179512" y="4365104"/>
          <a:ext cx="230994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</a:tblGrid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8" name="ZoneTexte 57"/>
          <p:cNvSpPr txBox="1"/>
          <p:nvPr/>
        </p:nvSpPr>
        <p:spPr>
          <a:xfrm>
            <a:off x="2843808" y="38610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Tri par Insertion Classique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699792" y="51571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Comparaisons:</a:t>
            </a:r>
            <a:endParaRPr lang="fr-FR" b="1" dirty="0"/>
          </a:p>
        </p:txBody>
      </p:sp>
      <p:sp>
        <p:nvSpPr>
          <p:cNvPr id="60" name="ZoneTexte 59"/>
          <p:cNvSpPr txBox="1"/>
          <p:nvPr/>
        </p:nvSpPr>
        <p:spPr>
          <a:xfrm>
            <a:off x="2771800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Permutations: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2627784" y="4221088"/>
            <a:ext cx="6516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 La boucle « for i»  se répète n-1 fois</a:t>
            </a:r>
          </a:p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 La boucle </a:t>
            </a:r>
            <a:r>
              <a:rPr lang="fr-FR" dirty="0" err="1" smtClean="0">
                <a:latin typeface="+mj-lt"/>
              </a:rPr>
              <a:t>while</a:t>
            </a:r>
            <a:r>
              <a:rPr lang="fr-FR" dirty="0" smtClean="0">
                <a:latin typeface="+mj-lt"/>
              </a:rPr>
              <a:t> effectue au pire des cas i  comparaisons dans chaque itération de « for i »   </a:t>
            </a:r>
            <a:endParaRPr lang="fr-FR" dirty="0">
              <a:latin typeface="+mj-lt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499992" y="515719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1+2+3+….. + n-1 </a:t>
            </a:r>
            <a:endParaRPr lang="fr-FR" b="1" dirty="0"/>
          </a:p>
        </p:txBody>
      </p:sp>
      <p:sp>
        <p:nvSpPr>
          <p:cNvPr id="23" name="Rectangle 22"/>
          <p:cNvSpPr/>
          <p:nvPr/>
        </p:nvSpPr>
        <p:spPr>
          <a:xfrm>
            <a:off x="6228184" y="5157192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= O(n²)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627784" y="5445224"/>
            <a:ext cx="651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 Dans le décalage, on effectue au pire des cas i permutations dans chaque itération de « for i» </a:t>
            </a:r>
            <a:endParaRPr lang="fr-FR" dirty="0">
              <a:latin typeface="+mj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355976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1+2+3+….. + n-1 </a:t>
            </a:r>
            <a:endParaRPr lang="fr-FR" b="1" dirty="0"/>
          </a:p>
        </p:txBody>
      </p:sp>
      <p:sp>
        <p:nvSpPr>
          <p:cNvPr id="27" name="Rectangle 26"/>
          <p:cNvSpPr/>
          <p:nvPr/>
        </p:nvSpPr>
        <p:spPr>
          <a:xfrm>
            <a:off x="6237559" y="6011996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= O(n²)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8" grpId="0"/>
      <p:bldP spid="59" grpId="0"/>
      <p:bldP spid="60" grpId="0"/>
      <p:bldP spid="21" grpId="0"/>
      <p:bldP spid="21" grpId="1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3466728" cy="576064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b="1" dirty="0" smtClean="0">
                <a:solidFill>
                  <a:srgbClr val="FF0000"/>
                </a:solidFill>
              </a:rPr>
              <a:t>TD2: </a:t>
            </a:r>
            <a:r>
              <a:rPr lang="fr-FR" sz="3600" b="1" dirty="0" smtClean="0">
                <a:solidFill>
                  <a:srgbClr val="FF0000"/>
                </a:solidFill>
                <a:latin typeface="Cambria" pitchFamily="18" charset="0"/>
              </a:rPr>
              <a:t>Exercice 3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04664"/>
            <a:ext cx="45815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692696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5445224"/>
            <a:ext cx="1428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484784"/>
            <a:ext cx="316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1844824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5013176"/>
            <a:ext cx="2000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60032" y="2132856"/>
            <a:ext cx="1533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68391" y="2314972"/>
            <a:ext cx="1647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844824"/>
            <a:ext cx="4032448" cy="22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60032" y="2517556"/>
            <a:ext cx="2160240" cy="49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3429000"/>
            <a:ext cx="247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52120" y="2996952"/>
            <a:ext cx="30384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860032" y="3785989"/>
            <a:ext cx="21145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27984" y="4102472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00887" y="4031729"/>
            <a:ext cx="20669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60232" y="4077072"/>
            <a:ext cx="466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68144" y="4077072"/>
            <a:ext cx="8477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004048" y="4365104"/>
            <a:ext cx="1600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499992" y="980728"/>
            <a:ext cx="2381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4716016" y="2132856"/>
            <a:ext cx="4104456" cy="15841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148064" y="4077072"/>
            <a:ext cx="8001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ZoneTexte 27"/>
          <p:cNvSpPr txBox="1"/>
          <p:nvPr/>
        </p:nvSpPr>
        <p:spPr>
          <a:xfrm>
            <a:off x="0" y="7647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Complexité au Pire Cas ??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0" y="126876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Tri par Insertion Dichotomique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0" y="31409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Comparaisons:</a:t>
            </a:r>
            <a:endParaRPr lang="fr-FR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0" y="6237312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Permutations:</a:t>
            </a:r>
            <a:endParaRPr lang="fr-F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3573016"/>
            <a:ext cx="3304653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0" y="4437112"/>
            <a:ext cx="4788454" cy="31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835696" y="6237312"/>
            <a:ext cx="3528392" cy="33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ZoneTexte 42"/>
          <p:cNvSpPr txBox="1"/>
          <p:nvPr/>
        </p:nvSpPr>
        <p:spPr>
          <a:xfrm>
            <a:off x="0" y="1772816"/>
            <a:ext cx="4211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 La boucle « for i»  se répète n-1 fois</a:t>
            </a:r>
          </a:p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 Dans chaque itération de « for i , on effectue une recherche dichotomique de l’ordre de O(log i)   </a:t>
            </a:r>
            <a:endParaRPr lang="fr-FR" dirty="0">
              <a:latin typeface="+mj-lt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0" y="529191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 Dans le décalage, on effectue au pire des cas i permutations dans chaque itération de « for i» </a:t>
            </a:r>
            <a:endParaRPr lang="fr-F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Les Méthodes de Tri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612" y="908720"/>
            <a:ext cx="9010388" cy="239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-36512" y="35730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Tableau  T à trier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655168" y="357301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valeurs sont comprises entre 0 et  36</a:t>
            </a:r>
            <a:endParaRPr lang="fr-FR" dirty="0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-36512" y="3861048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0" y="47971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Tableau Count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0" y="5157192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0" y="5949280"/>
          <a:ext cx="461988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  <a:gridCol w="403543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25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23" name="Connecteur droit 22"/>
          <p:cNvCxnSpPr/>
          <p:nvPr/>
        </p:nvCxnSpPr>
        <p:spPr>
          <a:xfrm>
            <a:off x="7236296" y="2681210"/>
            <a:ext cx="183569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827584" y="2969242"/>
            <a:ext cx="309634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4499992" y="1772816"/>
            <a:ext cx="446449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79512" y="2060848"/>
            <a:ext cx="172819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475656" y="1501372"/>
            <a:ext cx="453650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8388424" y="4221088"/>
            <a:ext cx="360040" cy="36004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7" grpId="1"/>
      <p:bldP spid="19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9087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Tableau  T à trier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691680" y="90872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valeurs sont comprises entre 0 et  36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0" y="1196752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14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9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21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12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14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12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19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21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-36512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Tableau Count</a:t>
            </a:r>
            <a:endParaRPr lang="fr-FR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-3462" y="2204864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0" y="3140968"/>
          <a:ext cx="461988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  <a:gridCol w="403543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25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0" y="39957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Tableau  T Trié</a:t>
            </a:r>
            <a:endParaRPr lang="fr-FR" b="1" dirty="0">
              <a:solidFill>
                <a:srgbClr val="00B050"/>
              </a:solidFill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0" y="4365104"/>
          <a:ext cx="9161003" cy="638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743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1939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39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026081"/>
            <a:ext cx="6886660" cy="183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Connecteur droit 28"/>
          <p:cNvCxnSpPr>
            <a:endCxn id="28" idx="3"/>
          </p:cNvCxnSpPr>
          <p:nvPr/>
        </p:nvCxnSpPr>
        <p:spPr>
          <a:xfrm>
            <a:off x="2411760" y="5919321"/>
            <a:ext cx="4798428" cy="2272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23528" y="6135345"/>
            <a:ext cx="18002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17951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3955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82758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118762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54766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1835696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0" y="4625260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5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 flipV="1">
            <a:off x="2195736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269979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298782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323528" y="4634552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46" name="Connecteur droit avec flèche 45"/>
          <p:cNvCxnSpPr/>
          <p:nvPr/>
        </p:nvCxnSpPr>
        <p:spPr>
          <a:xfrm flipV="1">
            <a:off x="334786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683568" y="4634552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9</a:t>
            </a:r>
          </a:p>
        </p:txBody>
      </p:sp>
      <p:cxnSp>
        <p:nvCxnSpPr>
          <p:cNvPr id="48" name="Connecteur droit avec flèche 47"/>
          <p:cNvCxnSpPr/>
          <p:nvPr/>
        </p:nvCxnSpPr>
        <p:spPr>
          <a:xfrm flipV="1">
            <a:off x="3635896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97160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3995936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133164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12</a:t>
            </a:r>
          </a:p>
        </p:txBody>
      </p:sp>
      <p:cxnSp>
        <p:nvCxnSpPr>
          <p:cNvPr id="52" name="Connecteur droit avec flèche 51"/>
          <p:cNvCxnSpPr/>
          <p:nvPr/>
        </p:nvCxnSpPr>
        <p:spPr>
          <a:xfrm flipV="1">
            <a:off x="442798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169168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05172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14</a:t>
            </a:r>
          </a:p>
        </p:txBody>
      </p:sp>
      <p:cxnSp>
        <p:nvCxnSpPr>
          <p:cNvPr id="55" name="Connecteur droit avec flèche 54"/>
          <p:cNvCxnSpPr/>
          <p:nvPr/>
        </p:nvCxnSpPr>
        <p:spPr>
          <a:xfrm flipV="1">
            <a:off x="478802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V="1">
            <a:off x="522007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241176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843808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16</a:t>
            </a:r>
          </a:p>
        </p:txBody>
      </p:sp>
      <p:cxnSp>
        <p:nvCxnSpPr>
          <p:cNvPr id="59" name="Connecteur droit avec flèche 58"/>
          <p:cNvCxnSpPr/>
          <p:nvPr/>
        </p:nvCxnSpPr>
        <p:spPr>
          <a:xfrm flipV="1">
            <a:off x="550810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594015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3184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3491880" y="46345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3" name="Ellipse 62"/>
          <p:cNvSpPr/>
          <p:nvPr/>
        </p:nvSpPr>
        <p:spPr>
          <a:xfrm>
            <a:off x="1691680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84380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320384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56388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28396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076056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796136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0" name="Connecteur droit avec flèche 69"/>
          <p:cNvCxnSpPr/>
          <p:nvPr/>
        </p:nvCxnSpPr>
        <p:spPr>
          <a:xfrm flipV="1">
            <a:off x="630019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6732240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lipse 73"/>
          <p:cNvSpPr/>
          <p:nvPr/>
        </p:nvSpPr>
        <p:spPr>
          <a:xfrm>
            <a:off x="6588224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3851920" y="46438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18</a:t>
            </a:r>
          </a:p>
        </p:txBody>
      </p:sp>
      <p:cxnSp>
        <p:nvCxnSpPr>
          <p:cNvPr id="76" name="Connecteur droit avec flèche 75"/>
          <p:cNvCxnSpPr/>
          <p:nvPr/>
        </p:nvCxnSpPr>
        <p:spPr>
          <a:xfrm flipV="1">
            <a:off x="702027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6948264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4283968" y="46438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19</a:t>
            </a:r>
          </a:p>
        </p:txBody>
      </p:sp>
      <p:cxnSp>
        <p:nvCxnSpPr>
          <p:cNvPr id="79" name="Connecteur droit avec flèche 78"/>
          <p:cNvCxnSpPr/>
          <p:nvPr/>
        </p:nvCxnSpPr>
        <p:spPr>
          <a:xfrm flipV="1">
            <a:off x="7452320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lipse 79"/>
          <p:cNvSpPr/>
          <p:nvPr/>
        </p:nvSpPr>
        <p:spPr>
          <a:xfrm>
            <a:off x="7308304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4644008" y="46438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5004048" y="46438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</a:t>
            </a:r>
          </a:p>
        </p:txBody>
      </p:sp>
      <p:cxnSp>
        <p:nvCxnSpPr>
          <p:cNvPr id="84" name="Connecteur droit avec flèche 83"/>
          <p:cNvCxnSpPr/>
          <p:nvPr/>
        </p:nvCxnSpPr>
        <p:spPr>
          <a:xfrm flipV="1">
            <a:off x="7812360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7668344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5364088" y="46438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5724128" y="46438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21</a:t>
            </a:r>
          </a:p>
        </p:txBody>
      </p:sp>
      <p:cxnSp>
        <p:nvCxnSpPr>
          <p:cNvPr id="90" name="Connecteur droit avec flèche 89"/>
          <p:cNvCxnSpPr/>
          <p:nvPr/>
        </p:nvCxnSpPr>
        <p:spPr>
          <a:xfrm flipV="1">
            <a:off x="8172400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/>
          <p:nvPr/>
        </p:nvCxnSpPr>
        <p:spPr>
          <a:xfrm flipV="1">
            <a:off x="8604448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/>
          <p:nvPr/>
        </p:nvCxnSpPr>
        <p:spPr>
          <a:xfrm flipV="1">
            <a:off x="8964488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flipV="1">
            <a:off x="179512" y="3861048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V="1">
            <a:off x="611560" y="3861048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/>
          <p:nvPr/>
        </p:nvCxnSpPr>
        <p:spPr>
          <a:xfrm flipV="1">
            <a:off x="899592" y="3861048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>
            <a:off x="1691680" y="4221088"/>
            <a:ext cx="2304256" cy="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 flipV="1">
            <a:off x="1331640" y="3861048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lipse 99"/>
          <p:cNvSpPr/>
          <p:nvPr/>
        </p:nvSpPr>
        <p:spPr>
          <a:xfrm>
            <a:off x="1187624" y="3068960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6156176" y="46531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02" name="ZoneTexte 101"/>
          <p:cNvSpPr txBox="1"/>
          <p:nvPr/>
        </p:nvSpPr>
        <p:spPr>
          <a:xfrm>
            <a:off x="6516216" y="46531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83" name="Titr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41" grpId="0"/>
      <p:bldP spid="45" grpId="0"/>
      <p:bldP spid="47" grpId="0"/>
      <p:bldP spid="49" grpId="0"/>
      <p:bldP spid="51" grpId="0"/>
      <p:bldP spid="53" grpId="0"/>
      <p:bldP spid="54" grpId="0"/>
      <p:bldP spid="57" grpId="0"/>
      <p:bldP spid="58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8" grpId="1" animBg="1"/>
      <p:bldP spid="69" grpId="0" animBg="1"/>
      <p:bldP spid="74" grpId="0" animBg="1"/>
      <p:bldP spid="75" grpId="0"/>
      <p:bldP spid="77" grpId="0" animBg="1"/>
      <p:bldP spid="78" grpId="0"/>
      <p:bldP spid="80" grpId="0" animBg="1"/>
      <p:bldP spid="81" grpId="0"/>
      <p:bldP spid="82" grpId="0"/>
      <p:bldP spid="85" grpId="0" animBg="1"/>
      <p:bldP spid="86" grpId="0"/>
      <p:bldP spid="87" grpId="0"/>
      <p:bldP spid="100" grpId="0" animBg="1"/>
      <p:bldP spid="101" grpId="0"/>
      <p:bldP spid="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Exercice 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36512" y="2843644"/>
            <a:ext cx="467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 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-39974" y="3035424"/>
          <a:ext cx="9183974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14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9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21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12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14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12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19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21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0" y="4106252"/>
          <a:ext cx="9183974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0" y="4859868"/>
          <a:ext cx="4619884" cy="648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  <a:gridCol w="403543"/>
              </a:tblGrid>
              <a:tr h="324036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25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9" name="ZoneTexte 88"/>
          <p:cNvSpPr txBox="1"/>
          <p:nvPr/>
        </p:nvSpPr>
        <p:spPr>
          <a:xfrm>
            <a:off x="0" y="3779748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Count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49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9304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39553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1089880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1763688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1449920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2097992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2771800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2458032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3203848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387765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3563888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4258232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5004048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4618272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5364088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579613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615617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651621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7308304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6876256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8028384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8388424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8783960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7668344" y="43558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35496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755576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395536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1115616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1619672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1979712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2771800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2411760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3131840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3877656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3563888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4258232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0</a:t>
            </a:r>
            <a:endParaRPr lang="fr-FR" b="1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165304"/>
            <a:ext cx="6058377" cy="640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6" name="ZoneTexte 155"/>
          <p:cNvSpPr txBox="1"/>
          <p:nvPr/>
        </p:nvSpPr>
        <p:spPr>
          <a:xfrm>
            <a:off x="323528" y="594928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//Initialiser Count</a:t>
            </a:r>
            <a:endParaRPr lang="fr-FR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612" y="456084"/>
            <a:ext cx="9010388" cy="239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Connecteur droit 49"/>
          <p:cNvCxnSpPr/>
          <p:nvPr/>
        </p:nvCxnSpPr>
        <p:spPr>
          <a:xfrm>
            <a:off x="7308304" y="2204864"/>
            <a:ext cx="183569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827584" y="2492896"/>
            <a:ext cx="309634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llipse 53"/>
          <p:cNvSpPr/>
          <p:nvPr/>
        </p:nvSpPr>
        <p:spPr>
          <a:xfrm>
            <a:off x="8316416" y="3284984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139952" y="4725144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6" grpId="0"/>
      <p:bldP spid="98" grpId="0"/>
      <p:bldP spid="103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31" grpId="0"/>
      <p:bldP spid="132" grpId="0"/>
      <p:bldP spid="133" grpId="0"/>
      <p:bldP spid="134" grpId="0"/>
      <p:bldP spid="135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56" grpId="0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Exercice 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36512" y="5486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Tableau  T à trier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0" y="918012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-36512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Tableau Count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68546" y="2204864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-12281" y="3573016"/>
          <a:ext cx="461988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  <a:gridCol w="403543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25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35" name="Connecteur droit avec flèche 34"/>
          <p:cNvCxnSpPr/>
          <p:nvPr/>
        </p:nvCxnSpPr>
        <p:spPr>
          <a:xfrm flipV="1">
            <a:off x="179512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flipV="1">
            <a:off x="5220072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>
            <a:off x="3851920" y="1844824"/>
            <a:ext cx="5292080" cy="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5148064" y="2636912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220072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79512" y="5106670"/>
            <a:ext cx="8604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//Calculer le nombre de chaque valeur et le mettre dans  Count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589240"/>
            <a:ext cx="3240360" cy="50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517232"/>
            <a:ext cx="1368151" cy="69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5445224"/>
            <a:ext cx="105894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Connecteur droit avec flèche 24"/>
          <p:cNvCxnSpPr/>
          <p:nvPr/>
        </p:nvCxnSpPr>
        <p:spPr>
          <a:xfrm flipV="1">
            <a:off x="539552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334786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3261568" y="2656764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347864" y="28529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32" name="Connecteur droit avec flèche 31"/>
          <p:cNvCxnSpPr/>
          <p:nvPr/>
        </p:nvCxnSpPr>
        <p:spPr>
          <a:xfrm flipV="1">
            <a:off x="82758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3635896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3563888" y="2594048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3635896" y="28529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40" name="Connecteur droit avec flèche 39"/>
          <p:cNvCxnSpPr/>
          <p:nvPr/>
        </p:nvCxnSpPr>
        <p:spPr>
          <a:xfrm flipV="1">
            <a:off x="118762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2987824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2843808" y="2636912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2987824" y="28529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47" name="Connecteur droit avec flèche 46"/>
          <p:cNvCxnSpPr/>
          <p:nvPr/>
        </p:nvCxnSpPr>
        <p:spPr>
          <a:xfrm flipV="1">
            <a:off x="1475656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V="1">
            <a:off x="7812360" y="2924944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7754072" y="2598476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7884368" y="29156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51" name="Connecteur droit avec flèche 50"/>
          <p:cNvCxnSpPr/>
          <p:nvPr/>
        </p:nvCxnSpPr>
        <p:spPr>
          <a:xfrm flipV="1">
            <a:off x="190770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V="1">
            <a:off x="1331640" y="4293096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>
            <a:off x="1201344" y="3975920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403648" y="42930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5" name="Ellipse 54"/>
          <p:cNvSpPr/>
          <p:nvPr/>
        </p:nvSpPr>
        <p:spPr>
          <a:xfrm>
            <a:off x="284380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26156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356388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148064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7812360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1187624" y="3573016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3851920" y="3573016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355976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4283968" y="3573016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1763688" y="2204864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7" name="Connecteur droit avec flèche 66"/>
          <p:cNvCxnSpPr/>
          <p:nvPr/>
        </p:nvCxnSpPr>
        <p:spPr>
          <a:xfrm flipV="1">
            <a:off x="4499992" y="2967808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H="1">
            <a:off x="4355976" y="2636912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4499992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70" name="Connecteur droit avec flèche 69"/>
          <p:cNvCxnSpPr/>
          <p:nvPr/>
        </p:nvCxnSpPr>
        <p:spPr>
          <a:xfrm flipV="1">
            <a:off x="1936280" y="2924376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1792264" y="2593480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994568" y="29106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73" name="Connecteur droit avec flèche 72"/>
          <p:cNvCxnSpPr/>
          <p:nvPr/>
        </p:nvCxnSpPr>
        <p:spPr>
          <a:xfrm flipV="1">
            <a:off x="3995936" y="433596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H="1">
            <a:off x="3851920" y="4005064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4054224" y="4322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77" name="Connecteur droit 76"/>
          <p:cNvCxnSpPr/>
          <p:nvPr/>
        </p:nvCxnSpPr>
        <p:spPr>
          <a:xfrm flipH="1">
            <a:off x="4211960" y="4005064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4319464" y="42210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79" name="Connecteur droit avec flèche 78"/>
          <p:cNvCxnSpPr/>
          <p:nvPr/>
        </p:nvCxnSpPr>
        <p:spPr>
          <a:xfrm flipV="1">
            <a:off x="226774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V="1">
            <a:off x="262778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V="1">
            <a:off x="298782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V="1">
            <a:off x="334786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 flipV="1">
            <a:off x="3707904" y="1628800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5364088" y="31316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90" name="Connecteur droit 89"/>
          <p:cNvCxnSpPr/>
          <p:nvPr/>
        </p:nvCxnSpPr>
        <p:spPr>
          <a:xfrm flipH="1">
            <a:off x="5292080" y="2996952"/>
            <a:ext cx="216024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5589240"/>
            <a:ext cx="7200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8" grpId="0"/>
      <p:bldP spid="36" grpId="0"/>
      <p:bldP spid="43" grpId="0"/>
      <p:bldP spid="50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9" grpId="0"/>
      <p:bldP spid="72" grpId="0"/>
      <p:bldP spid="75" grpId="0"/>
      <p:bldP spid="78" grpId="0"/>
      <p:bldP spid="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Exercice 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326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 T à trier</a:t>
            </a:r>
            <a:endParaRPr lang="fr-FR" b="1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0" y="620688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14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9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21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12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14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12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20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35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18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19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36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21</a:t>
                      </a:r>
                      <a:endParaRPr lang="fr-FR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-36512" y="13407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Count</a:t>
            </a:r>
            <a:endParaRPr lang="fr-FR" b="1" dirty="0"/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-3462" y="1556792"/>
          <a:ext cx="918397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0" y="2492896"/>
          <a:ext cx="4619884" cy="72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  <a:gridCol w="403543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25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34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-17003" y="35010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Tableau  T Trié</a:t>
            </a:r>
            <a:endParaRPr lang="fr-FR" b="1" dirty="0">
              <a:solidFill>
                <a:srgbClr val="00B050"/>
              </a:solidFill>
            </a:endParaRPr>
          </a:p>
        </p:txBody>
      </p:sp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-17003" y="3861048"/>
          <a:ext cx="9161003" cy="638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743"/>
                <a:gridCol w="287536"/>
                <a:gridCol w="375714"/>
                <a:gridCol w="287536"/>
                <a:gridCol w="375714"/>
                <a:gridCol w="375714"/>
                <a:gridCol w="375714"/>
                <a:gridCol w="375714"/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375714"/>
                <a:gridCol w="403543"/>
                <a:gridCol w="375714"/>
              </a:tblGrid>
              <a:tr h="319390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0 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15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18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19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20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23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39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35" name="Connecteur droit avec flèche 34"/>
          <p:cNvCxnSpPr/>
          <p:nvPr/>
        </p:nvCxnSpPr>
        <p:spPr>
          <a:xfrm flipV="1">
            <a:off x="17951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3955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82758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118762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54766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1835696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-17003" y="4139788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5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 flipV="1">
            <a:off x="2195736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269979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298782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306525" y="4149080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46" name="Connecteur droit avec flèche 45"/>
          <p:cNvCxnSpPr/>
          <p:nvPr/>
        </p:nvCxnSpPr>
        <p:spPr>
          <a:xfrm flipV="1">
            <a:off x="334786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666565" y="4149080"/>
            <a:ext cx="32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9</a:t>
            </a:r>
          </a:p>
        </p:txBody>
      </p:sp>
      <p:cxnSp>
        <p:nvCxnSpPr>
          <p:cNvPr id="48" name="Connecteur droit avec flèche 47"/>
          <p:cNvCxnSpPr/>
          <p:nvPr/>
        </p:nvCxnSpPr>
        <p:spPr>
          <a:xfrm flipV="1">
            <a:off x="3635896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95459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10</a:t>
            </a:r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3995936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131463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12</a:t>
            </a:r>
          </a:p>
        </p:txBody>
      </p:sp>
      <p:cxnSp>
        <p:nvCxnSpPr>
          <p:cNvPr id="52" name="Connecteur droit avec flèche 51"/>
          <p:cNvCxnSpPr/>
          <p:nvPr/>
        </p:nvCxnSpPr>
        <p:spPr>
          <a:xfrm flipV="1">
            <a:off x="442798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167467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03471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14</a:t>
            </a:r>
          </a:p>
        </p:txBody>
      </p:sp>
      <p:cxnSp>
        <p:nvCxnSpPr>
          <p:cNvPr id="55" name="Connecteur droit avec flèche 54"/>
          <p:cNvCxnSpPr/>
          <p:nvPr/>
        </p:nvCxnSpPr>
        <p:spPr>
          <a:xfrm flipV="1">
            <a:off x="478802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flipV="1">
            <a:off x="522007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239475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826805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16</a:t>
            </a:r>
          </a:p>
        </p:txBody>
      </p:sp>
      <p:cxnSp>
        <p:nvCxnSpPr>
          <p:cNvPr id="59" name="Connecteur droit avec flèche 58"/>
          <p:cNvCxnSpPr/>
          <p:nvPr/>
        </p:nvCxnSpPr>
        <p:spPr>
          <a:xfrm flipV="1">
            <a:off x="5508104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594015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1483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3474877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63" name="Ellipse 62"/>
          <p:cNvSpPr/>
          <p:nvPr/>
        </p:nvSpPr>
        <p:spPr>
          <a:xfrm>
            <a:off x="1691680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843808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3203848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563888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4283968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076056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796136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0" name="Connecteur droit avec flèche 69"/>
          <p:cNvCxnSpPr/>
          <p:nvPr/>
        </p:nvCxnSpPr>
        <p:spPr>
          <a:xfrm flipV="1">
            <a:off x="630019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6732240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lipse 73"/>
          <p:cNvSpPr/>
          <p:nvPr/>
        </p:nvSpPr>
        <p:spPr>
          <a:xfrm>
            <a:off x="6588224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3834917" y="41583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18</a:t>
            </a:r>
          </a:p>
        </p:txBody>
      </p:sp>
      <p:cxnSp>
        <p:nvCxnSpPr>
          <p:cNvPr id="76" name="Connecteur droit avec flèche 75"/>
          <p:cNvCxnSpPr/>
          <p:nvPr/>
        </p:nvCxnSpPr>
        <p:spPr>
          <a:xfrm flipV="1">
            <a:off x="7020272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6948264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4266965" y="41583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19</a:t>
            </a:r>
          </a:p>
        </p:txBody>
      </p:sp>
      <p:cxnSp>
        <p:nvCxnSpPr>
          <p:cNvPr id="79" name="Connecteur droit avec flèche 78"/>
          <p:cNvCxnSpPr/>
          <p:nvPr/>
        </p:nvCxnSpPr>
        <p:spPr>
          <a:xfrm flipV="1">
            <a:off x="7452320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lipse 79"/>
          <p:cNvSpPr/>
          <p:nvPr/>
        </p:nvSpPr>
        <p:spPr>
          <a:xfrm>
            <a:off x="7308304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4627005" y="41583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2" name="ZoneTexte 81"/>
          <p:cNvSpPr txBox="1"/>
          <p:nvPr/>
        </p:nvSpPr>
        <p:spPr>
          <a:xfrm>
            <a:off x="4987045" y="41583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20</a:t>
            </a:r>
          </a:p>
        </p:txBody>
      </p:sp>
      <p:cxnSp>
        <p:nvCxnSpPr>
          <p:cNvPr id="84" name="Connecteur droit avec flèche 83"/>
          <p:cNvCxnSpPr/>
          <p:nvPr/>
        </p:nvCxnSpPr>
        <p:spPr>
          <a:xfrm flipV="1">
            <a:off x="7812360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7668344" y="1556792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/>
          <p:cNvSpPr txBox="1"/>
          <p:nvPr/>
        </p:nvSpPr>
        <p:spPr>
          <a:xfrm>
            <a:off x="5347085" y="41583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5707125" y="41583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21</a:t>
            </a:r>
          </a:p>
        </p:txBody>
      </p:sp>
      <p:cxnSp>
        <p:nvCxnSpPr>
          <p:cNvPr id="90" name="Connecteur droit avec flèche 89"/>
          <p:cNvCxnSpPr/>
          <p:nvPr/>
        </p:nvCxnSpPr>
        <p:spPr>
          <a:xfrm flipV="1">
            <a:off x="8172400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/>
          <p:nvPr/>
        </p:nvCxnSpPr>
        <p:spPr>
          <a:xfrm flipV="1">
            <a:off x="8604448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/>
          <p:nvPr/>
        </p:nvCxnSpPr>
        <p:spPr>
          <a:xfrm flipV="1">
            <a:off x="8964488" y="2276872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flipV="1">
            <a:off x="179512" y="3212976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V="1">
            <a:off x="611560" y="3212976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/>
          <p:nvPr/>
        </p:nvCxnSpPr>
        <p:spPr>
          <a:xfrm flipV="1">
            <a:off x="899592" y="3212976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>
            <a:off x="1619672" y="3356992"/>
            <a:ext cx="2304256" cy="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/>
          <p:nvPr/>
        </p:nvCxnSpPr>
        <p:spPr>
          <a:xfrm flipV="1">
            <a:off x="1331640" y="3212976"/>
            <a:ext cx="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lipse 99"/>
          <p:cNvSpPr/>
          <p:nvPr/>
        </p:nvSpPr>
        <p:spPr>
          <a:xfrm>
            <a:off x="1187624" y="2420888"/>
            <a:ext cx="288032" cy="360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6139173" y="41676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02" name="ZoneTexte 101"/>
          <p:cNvSpPr txBox="1"/>
          <p:nvPr/>
        </p:nvSpPr>
        <p:spPr>
          <a:xfrm>
            <a:off x="6499213" y="41676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5000030"/>
            <a:ext cx="3075886" cy="44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ZoneTexte 82"/>
          <p:cNvSpPr txBox="1"/>
          <p:nvPr/>
        </p:nvSpPr>
        <p:spPr>
          <a:xfrm>
            <a:off x="3096344" y="500388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//Parcourir Count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4653136"/>
            <a:ext cx="8640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ZoneTexte 87"/>
          <p:cNvSpPr txBox="1"/>
          <p:nvPr/>
        </p:nvSpPr>
        <p:spPr>
          <a:xfrm>
            <a:off x="4392488" y="5301208"/>
            <a:ext cx="4644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//Remplir T selon la quantité de chaque valeur  Count [i]</a:t>
            </a:r>
            <a:endParaRPr lang="fr-FR" sz="14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7" y="5301208"/>
            <a:ext cx="416717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6393304"/>
            <a:ext cx="292224" cy="42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3" y="5649378"/>
            <a:ext cx="1224136" cy="44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5623719"/>
            <a:ext cx="380283" cy="397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5949280"/>
            <a:ext cx="94090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41" grpId="0"/>
      <p:bldP spid="45" grpId="0"/>
      <p:bldP spid="47" grpId="0"/>
      <p:bldP spid="49" grpId="0"/>
      <p:bldP spid="51" grpId="0"/>
      <p:bldP spid="53" grpId="0"/>
      <p:bldP spid="54" grpId="0"/>
      <p:bldP spid="57" grpId="0"/>
      <p:bldP spid="58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8" grpId="1" animBg="1"/>
      <p:bldP spid="69" grpId="0" animBg="1"/>
      <p:bldP spid="74" grpId="0" animBg="1"/>
      <p:bldP spid="75" grpId="0"/>
      <p:bldP spid="77" grpId="0" animBg="1"/>
      <p:bldP spid="78" grpId="0"/>
      <p:bldP spid="80" grpId="0" animBg="1"/>
      <p:bldP spid="81" grpId="0"/>
      <p:bldP spid="82" grpId="0"/>
      <p:bldP spid="85" grpId="0" animBg="1"/>
      <p:bldP spid="86" grpId="0"/>
      <p:bldP spid="87" grpId="0"/>
      <p:bldP spid="100" grpId="0" animBg="1"/>
      <p:bldP spid="101" grpId="0"/>
      <p:bldP spid="102" grpId="0"/>
      <p:bldP spid="83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Exercice 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33265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Tri par dénombrement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3"/>
            <a:ext cx="5914361" cy="62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" name="ZoneTexte 95"/>
          <p:cNvSpPr txBox="1"/>
          <p:nvPr/>
        </p:nvSpPr>
        <p:spPr>
          <a:xfrm>
            <a:off x="395536" y="692696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//Initialiser Count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323528" y="1290246"/>
            <a:ext cx="8352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//Calculer le nombre de chaque valeur et le mettre dans  Count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3240360" cy="50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556792"/>
            <a:ext cx="1368151" cy="69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49800" y="1528216"/>
            <a:ext cx="95304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2438520"/>
            <a:ext cx="3075886" cy="44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" name="ZoneTexte 111"/>
          <p:cNvSpPr txBox="1"/>
          <p:nvPr/>
        </p:nvSpPr>
        <p:spPr>
          <a:xfrm>
            <a:off x="3419872" y="244237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//Parcourir Count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14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2091626"/>
            <a:ext cx="8640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ZoneTexte 114"/>
          <p:cNvSpPr txBox="1"/>
          <p:nvPr/>
        </p:nvSpPr>
        <p:spPr>
          <a:xfrm>
            <a:off x="323528" y="2802414"/>
            <a:ext cx="7416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 smtClean="0">
                <a:latin typeface="Courier New" pitchFamily="49" charset="0"/>
                <a:cs typeface="Courier New" pitchFamily="49" charset="0"/>
              </a:rPr>
              <a:t>//Remplir A selon la quantité de chaque valeur  Count [i]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323528" y="49411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Complexité?</a:t>
            </a:r>
            <a:endParaRPr lang="fr-F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51520" y="692696"/>
            <a:ext cx="7776864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1" name="Connecteur droit 120"/>
          <p:cNvCxnSpPr/>
          <p:nvPr/>
        </p:nvCxnSpPr>
        <p:spPr>
          <a:xfrm>
            <a:off x="6300192" y="1196752"/>
            <a:ext cx="1944216" cy="0"/>
          </a:xfrm>
          <a:prstGeom prst="line">
            <a:avLst/>
          </a:prstGeom>
          <a:ln w="2222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ZoneTexte 133"/>
          <p:cNvSpPr txBox="1"/>
          <p:nvPr/>
        </p:nvSpPr>
        <p:spPr>
          <a:xfrm>
            <a:off x="8244408" y="908720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max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8280920" y="1619508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n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36" name="Connecteur droit 135"/>
          <p:cNvCxnSpPr/>
          <p:nvPr/>
        </p:nvCxnSpPr>
        <p:spPr>
          <a:xfrm>
            <a:off x="6228184" y="1844824"/>
            <a:ext cx="1944216" cy="0"/>
          </a:xfrm>
          <a:prstGeom prst="line">
            <a:avLst/>
          </a:prstGeom>
          <a:ln w="2222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Accolade fermante 136"/>
          <p:cNvSpPr/>
          <p:nvPr/>
        </p:nvSpPr>
        <p:spPr>
          <a:xfrm>
            <a:off x="7308304" y="2348880"/>
            <a:ext cx="288032" cy="1872208"/>
          </a:xfrm>
          <a:prstGeom prst="righ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8" name="Connecteur droit 137"/>
          <p:cNvCxnSpPr/>
          <p:nvPr/>
        </p:nvCxnSpPr>
        <p:spPr>
          <a:xfrm>
            <a:off x="7740352" y="3284984"/>
            <a:ext cx="216024" cy="0"/>
          </a:xfrm>
          <a:prstGeom prst="line">
            <a:avLst/>
          </a:prstGeom>
          <a:ln w="2222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ZoneTexte 142"/>
          <p:cNvSpPr txBox="1"/>
          <p:nvPr/>
        </p:nvSpPr>
        <p:spPr>
          <a:xfrm>
            <a:off x="8100392" y="306896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max + 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323528" y="551723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max +n + (max+n) </a:t>
            </a:r>
            <a:endParaRPr lang="fr-F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7" name="ZoneTexte 146"/>
          <p:cNvSpPr txBox="1"/>
          <p:nvPr/>
        </p:nvSpPr>
        <p:spPr>
          <a:xfrm>
            <a:off x="4860032" y="5517232"/>
            <a:ext cx="230425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O(max+n) </a:t>
            </a:r>
            <a:endParaRPr lang="fr-F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95736" y="6093296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 max &gt;&gt;&gt; n, O(max)</a:t>
            </a:r>
            <a:endParaRPr lang="fr-F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1676399"/>
            <a:ext cx="648072" cy="38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" name="Groupe 37"/>
          <p:cNvGrpSpPr/>
          <p:nvPr/>
        </p:nvGrpSpPr>
        <p:grpSpPr>
          <a:xfrm>
            <a:off x="611560" y="3212976"/>
            <a:ext cx="4167173" cy="1512168"/>
            <a:chOff x="323527" y="5301208"/>
            <a:chExt cx="4167173" cy="1512168"/>
          </a:xfrm>
        </p:grpSpPr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23527" y="5301208"/>
              <a:ext cx="4167173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95536" y="6393304"/>
              <a:ext cx="292224" cy="420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39553" y="5649378"/>
              <a:ext cx="1224136" cy="443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763688" y="5623719"/>
              <a:ext cx="380283" cy="397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67544" y="5949280"/>
              <a:ext cx="940905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34" grpId="0"/>
      <p:bldP spid="135" grpId="0"/>
      <p:bldP spid="137" grpId="0" animBg="1"/>
      <p:bldP spid="143" grpId="0"/>
      <p:bldP spid="146" grpId="0"/>
      <p:bldP spid="147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700808"/>
            <a:ext cx="5400600" cy="310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00583" y="1556792"/>
          <a:ext cx="3608613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287536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609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8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6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00"/>
                        </a:lnSpc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5364087" y="2276872"/>
          <a:ext cx="365261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06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10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5364087" y="2780928"/>
          <a:ext cx="3652612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706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436099" y="3789040"/>
          <a:ext cx="3652609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450"/>
                <a:gridCol w="395741"/>
                <a:gridCol w="368450"/>
                <a:gridCol w="395741"/>
                <a:gridCol w="368450"/>
                <a:gridCol w="368450"/>
                <a:gridCol w="368450"/>
                <a:gridCol w="368450"/>
                <a:gridCol w="368450"/>
                <a:gridCol w="281977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5436095" y="4293096"/>
          <a:ext cx="3707905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95"/>
                <a:gridCol w="395855"/>
                <a:gridCol w="368557"/>
                <a:gridCol w="395855"/>
                <a:gridCol w="368557"/>
                <a:gridCol w="368557"/>
                <a:gridCol w="368557"/>
                <a:gridCol w="368557"/>
                <a:gridCol w="368557"/>
                <a:gridCol w="282058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419380" y="5301208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5419380" y="5805264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48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5434772" y="6381328"/>
          <a:ext cx="3709228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403543"/>
                <a:gridCol w="411749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48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8" name="Connecteur droit avec flèche 17"/>
          <p:cNvCxnSpPr/>
          <p:nvPr/>
        </p:nvCxnSpPr>
        <p:spPr>
          <a:xfrm flipV="1">
            <a:off x="5812852" y="1988840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6244900" y="2492896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6604940" y="2996952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5436095" y="3284984"/>
          <a:ext cx="3615329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3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28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35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22" name="Connecteur droit avec flèche 21"/>
          <p:cNvCxnSpPr/>
          <p:nvPr/>
        </p:nvCxnSpPr>
        <p:spPr>
          <a:xfrm flipV="1">
            <a:off x="7020272" y="3501008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7452320" y="4005064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7884368" y="4509120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5419380" y="4797152"/>
          <a:ext cx="3724620" cy="21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714"/>
                <a:gridCol w="403543"/>
                <a:gridCol w="375714"/>
                <a:gridCol w="403543"/>
                <a:gridCol w="375714"/>
                <a:gridCol w="375714"/>
                <a:gridCol w="375714"/>
                <a:gridCol w="375714"/>
                <a:gridCol w="375714"/>
                <a:gridCol w="287536"/>
              </a:tblGrid>
              <a:tr h="17860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b="1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fr-FR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48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26" name="Connecteur droit avec flèche 25"/>
          <p:cNvCxnSpPr/>
          <p:nvPr/>
        </p:nvCxnSpPr>
        <p:spPr>
          <a:xfrm flipV="1">
            <a:off x="8244408" y="5013176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8676456" y="5517232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8964488" y="6021288"/>
            <a:ext cx="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88640"/>
            <a:ext cx="8640960" cy="116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TD2: </a:t>
            </a:r>
            <a:r>
              <a:rPr lang="fr-FR" b="1" dirty="0" smtClean="0">
                <a:solidFill>
                  <a:srgbClr val="FF0000"/>
                </a:solidFill>
                <a:latin typeface="Cambria" pitchFamily="18" charset="0"/>
              </a:rPr>
              <a:t>Exercice 2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98736"/>
            <a:ext cx="8640960" cy="116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7" y="2842253"/>
            <a:ext cx="2952328" cy="50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0079" y="2852936"/>
            <a:ext cx="972111" cy="41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780928"/>
            <a:ext cx="3600400" cy="51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3" y="4098961"/>
            <a:ext cx="4878276" cy="50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1" y="3212976"/>
            <a:ext cx="482081" cy="58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03647" y="5157192"/>
            <a:ext cx="301749" cy="55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1" y="4613663"/>
            <a:ext cx="5256584" cy="47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91679" y="3356992"/>
            <a:ext cx="1742472" cy="41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41729" y="3717032"/>
            <a:ext cx="34203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23727" y="4725144"/>
            <a:ext cx="38121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1474</Words>
  <Application>Microsoft Office PowerPoint</Application>
  <PresentationFormat>Affichage à l'écran (4:3)</PresentationFormat>
  <Paragraphs>1115</Paragraphs>
  <Slides>16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Algorithmique et Structures de Données 3</vt:lpstr>
      <vt:lpstr>TD2: Les Méthodes de Tri</vt:lpstr>
      <vt:lpstr>Diapositive 3</vt:lpstr>
      <vt:lpstr>TD2: Exercice 1</vt:lpstr>
      <vt:lpstr>TD2: Exercice 1</vt:lpstr>
      <vt:lpstr>TD2: Exercice 1</vt:lpstr>
      <vt:lpstr>TD2: Exercice 1</vt:lpstr>
      <vt:lpstr>Diapositive 8</vt:lpstr>
      <vt:lpstr>TD2: Exercice 2</vt:lpstr>
      <vt:lpstr>Diapositive 10</vt:lpstr>
      <vt:lpstr>TD2: Exercice 2</vt:lpstr>
      <vt:lpstr>TD2: Exercice 3</vt:lpstr>
      <vt:lpstr>TD2: Exercice 3</vt:lpstr>
      <vt:lpstr>TD2: Exercice 3</vt:lpstr>
      <vt:lpstr>TD2: Exercice 3</vt:lpstr>
      <vt:lpstr>TD2: Exercice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Algorithmique et Strustures de Données 3</dc:title>
  <dc:creator>mokeddem</dc:creator>
  <cp:lastModifiedBy>mokeddem</cp:lastModifiedBy>
  <cp:revision>201</cp:revision>
  <dcterms:created xsi:type="dcterms:W3CDTF">2021-01-08T15:56:39Z</dcterms:created>
  <dcterms:modified xsi:type="dcterms:W3CDTF">2022-10-27T09:29:56Z</dcterms:modified>
</cp:coreProperties>
</file>