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  <p:sldMasterId id="2147483744" r:id="rId9"/>
    <p:sldMasterId id="2147483756" r:id="rId10"/>
    <p:sldMasterId id="2147483768" r:id="rId11"/>
    <p:sldMasterId id="2147483780" r:id="rId12"/>
    <p:sldMasterId id="2147483792" r:id="rId13"/>
    <p:sldMasterId id="2147483804" r:id="rId14"/>
  </p:sldMasterIdLst>
  <p:notesMasterIdLst>
    <p:notesMasterId r:id="rId44"/>
  </p:notesMasterIdLst>
  <p:sldIdLst>
    <p:sldId id="256" r:id="rId15"/>
    <p:sldId id="257" r:id="rId16"/>
    <p:sldId id="258" r:id="rId17"/>
    <p:sldId id="259" r:id="rId18"/>
    <p:sldId id="260" r:id="rId19"/>
    <p:sldId id="261" r:id="rId20"/>
    <p:sldId id="262" r:id="rId21"/>
    <p:sldId id="263" r:id="rId22"/>
    <p:sldId id="264" r:id="rId23"/>
    <p:sldId id="265" r:id="rId24"/>
    <p:sldId id="266" r:id="rId25"/>
    <p:sldId id="267" r:id="rId26"/>
    <p:sldId id="268" r:id="rId27"/>
    <p:sldId id="269" r:id="rId28"/>
    <p:sldId id="270" r:id="rId29"/>
    <p:sldId id="271" r:id="rId30"/>
    <p:sldId id="272" r:id="rId31"/>
    <p:sldId id="273" r:id="rId32"/>
    <p:sldId id="274" r:id="rId33"/>
    <p:sldId id="275" r:id="rId34"/>
    <p:sldId id="276" r:id="rId35"/>
    <p:sldId id="277" r:id="rId36"/>
    <p:sldId id="278" r:id="rId37"/>
    <p:sldId id="279" r:id="rId38"/>
    <p:sldId id="280" r:id="rId39"/>
    <p:sldId id="281" r:id="rId40"/>
    <p:sldId id="282" r:id="rId41"/>
    <p:sldId id="283" r:id="rId42"/>
    <p:sldId id="284" r:id="rId43"/>
  </p:sldIdLst>
  <p:sldSz cx="9144000" cy="6858000" type="screen4x3"/>
  <p:notesSz cx="6858000" cy="9144000"/>
  <p:defaultTextStyle>
    <a:defPPr>
      <a:defRPr lang="e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82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9" Type="http://schemas.openxmlformats.org/officeDocument/2006/relationships/slide" Target="slides/slide25.xml"/><Relationship Id="rId21" Type="http://schemas.openxmlformats.org/officeDocument/2006/relationships/slide" Target="slides/slide7.xml"/><Relationship Id="rId34" Type="http://schemas.openxmlformats.org/officeDocument/2006/relationships/slide" Target="slides/slide20.xml"/><Relationship Id="rId42" Type="http://schemas.openxmlformats.org/officeDocument/2006/relationships/slide" Target="slides/slide28.xml"/><Relationship Id="rId47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9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32" Type="http://schemas.openxmlformats.org/officeDocument/2006/relationships/slide" Target="slides/slide18.xml"/><Relationship Id="rId37" Type="http://schemas.openxmlformats.org/officeDocument/2006/relationships/slide" Target="slides/slide23.xml"/><Relationship Id="rId40" Type="http://schemas.openxmlformats.org/officeDocument/2006/relationships/slide" Target="slides/slide26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36" Type="http://schemas.openxmlformats.org/officeDocument/2006/relationships/slide" Target="slides/slide22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slide" Target="slides/slide17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slide" Target="slides/slide16.xml"/><Relationship Id="rId35" Type="http://schemas.openxmlformats.org/officeDocument/2006/relationships/slide" Target="slides/slide21.xml"/><Relationship Id="rId43" Type="http://schemas.openxmlformats.org/officeDocument/2006/relationships/slide" Target="slides/slide29.xml"/><Relationship Id="rId48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slide" Target="slides/slide19.xml"/><Relationship Id="rId38" Type="http://schemas.openxmlformats.org/officeDocument/2006/relationships/slide" Target="slides/slide24.xml"/><Relationship Id="rId46" Type="http://schemas.openxmlformats.org/officeDocument/2006/relationships/viewProps" Target="viewProps.xml"/><Relationship Id="rId20" Type="http://schemas.openxmlformats.org/officeDocument/2006/relationships/slide" Target="slides/slide6.xml"/><Relationship Id="rId41" Type="http://schemas.openxmlformats.org/officeDocument/2006/relationships/slide" Target="slides/slide2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4C599B-02BF-425A-948E-9782ADAD2C1E}" type="doc">
      <dgm:prSet loTypeId="urn:microsoft.com/office/officeart/2005/8/layout/target2" loCatId="relationship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fr-FR"/>
        </a:p>
      </dgm:t>
    </dgm:pt>
    <dgm:pt modelId="{C47E3EB0-8617-4D8F-8434-D39F1DD9F436}">
      <dgm:prSet phldrT="[Texte]"/>
      <dgm:spPr/>
      <dgm:t>
        <a:bodyPr/>
        <a:lstStyle/>
        <a:p>
          <a:r>
            <a:rPr lang="en" dirty="0"/>
            <a:t>Definition</a:t>
          </a:r>
          <a:endParaRPr lang="fr-FR" dirty="0"/>
        </a:p>
      </dgm:t>
    </dgm:pt>
    <dgm:pt modelId="{0BCD42EF-3FB3-45E6-8994-0A8CC3BC624D}" type="parTrans" cxnId="{1EB13CAA-169F-4E60-90A5-AC4686B13A56}">
      <dgm:prSet/>
      <dgm:spPr/>
      <dgm:t>
        <a:bodyPr/>
        <a:lstStyle/>
        <a:p>
          <a:endParaRPr lang="fr-FR"/>
        </a:p>
      </dgm:t>
    </dgm:pt>
    <dgm:pt modelId="{DF79EC0D-6529-488A-9157-AB1780B6B2B5}" type="sibTrans" cxnId="{1EB13CAA-169F-4E60-90A5-AC4686B13A56}">
      <dgm:prSet/>
      <dgm:spPr/>
      <dgm:t>
        <a:bodyPr/>
        <a:lstStyle/>
        <a:p>
          <a:endParaRPr lang="fr-FR"/>
        </a:p>
      </dgm:t>
    </dgm:pt>
    <dgm:pt modelId="{F3D1F3C9-2F6A-4F89-9E89-BB236AB96A65}">
      <dgm:prSet phldrT="[Texte]"/>
      <dgm:spPr/>
      <dgm:t>
        <a:bodyPr/>
        <a:lstStyle/>
        <a:p>
          <a:r>
            <a:rPr lang="en" dirty="0"/>
            <a:t>The loop</a:t>
          </a:r>
          <a:endParaRPr lang="fr-FR" dirty="0"/>
        </a:p>
      </dgm:t>
    </dgm:pt>
    <dgm:pt modelId="{467D8040-46A0-438B-8B22-F27B9D649FC4}" type="parTrans" cxnId="{8A19FDAB-4EE7-4BCB-812D-80A5FD277EAB}">
      <dgm:prSet/>
      <dgm:spPr/>
      <dgm:t>
        <a:bodyPr/>
        <a:lstStyle/>
        <a:p>
          <a:endParaRPr lang="fr-FR"/>
        </a:p>
      </dgm:t>
    </dgm:pt>
    <dgm:pt modelId="{3863C0A3-F9CD-4415-AA65-8AECE35DA8B0}" type="sibTrans" cxnId="{8A19FDAB-4EE7-4BCB-812D-80A5FD277EAB}">
      <dgm:prSet/>
      <dgm:spPr/>
      <dgm:t>
        <a:bodyPr/>
        <a:lstStyle/>
        <a:p>
          <a:endParaRPr lang="fr-FR"/>
        </a:p>
      </dgm:t>
    </dgm:pt>
    <dgm:pt modelId="{65FBFD69-78BA-4F97-93C5-472BBF242CF3}">
      <dgm:prSet/>
      <dgm:spPr/>
      <dgm:t>
        <a:bodyPr/>
        <a:lstStyle/>
        <a:p>
          <a:pPr algn="just"/>
          <a:r>
            <a:rPr lang="en" dirty="0">
              <a:solidFill>
                <a:schemeClr val="accent6">
                  <a:lumMod val="50000"/>
                </a:schemeClr>
              </a:solidFill>
            </a:rPr>
            <a:t>The repetition instruction, called a loop, allows the same block of instructions to be executed several times consecutively. The repetition is performed as long as the value of the Boolean expression is equal to True.</a:t>
          </a:r>
          <a:endParaRPr lang="fr-FR" dirty="0">
            <a:solidFill>
              <a:schemeClr val="accent6">
                <a:lumMod val="50000"/>
              </a:schemeClr>
            </a:solidFill>
          </a:endParaRPr>
        </a:p>
      </dgm:t>
    </dgm:pt>
    <dgm:pt modelId="{798AF8C2-C48C-4AD6-92E7-D46A26F526A2}" type="parTrans" cxnId="{0A3FA9B2-5305-4CA4-8A16-22C3B4689B24}">
      <dgm:prSet/>
      <dgm:spPr/>
      <dgm:t>
        <a:bodyPr/>
        <a:lstStyle/>
        <a:p>
          <a:endParaRPr lang="fr-FR"/>
        </a:p>
      </dgm:t>
    </dgm:pt>
    <dgm:pt modelId="{31D4AEE4-B886-49C3-BEA5-F13879385C65}" type="sibTrans" cxnId="{0A3FA9B2-5305-4CA4-8A16-22C3B4689B24}">
      <dgm:prSet/>
      <dgm:spPr/>
      <dgm:t>
        <a:bodyPr/>
        <a:lstStyle/>
        <a:p>
          <a:endParaRPr lang="fr-FR"/>
        </a:p>
      </dgm:t>
    </dgm:pt>
    <dgm:pt modelId="{14DB159E-D8E1-493B-8880-D062F1A30BE3}" type="pres">
      <dgm:prSet presAssocID="{DA4C599B-02BF-425A-948E-9782ADAD2C1E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</dgm:pt>
    <dgm:pt modelId="{F5792E9F-6C38-4C87-88D5-6B1E8F6E3D2D}" type="pres">
      <dgm:prSet presAssocID="{DA4C599B-02BF-425A-948E-9782ADAD2C1E}" presName="outerBox" presStyleCnt="0"/>
      <dgm:spPr/>
    </dgm:pt>
    <dgm:pt modelId="{6F6219F0-0D38-487A-9B38-BAAD0188D3FE}" type="pres">
      <dgm:prSet presAssocID="{DA4C599B-02BF-425A-948E-9782ADAD2C1E}" presName="outerBoxParent" presStyleLbl="node1" presStyleIdx="0" presStyleCnt="3" custLinFactNeighborY="-1852"/>
      <dgm:spPr/>
    </dgm:pt>
    <dgm:pt modelId="{DC6C6123-EF55-49DD-A4A0-BB5C8AAA6051}" type="pres">
      <dgm:prSet presAssocID="{DA4C599B-02BF-425A-948E-9782ADAD2C1E}" presName="outerBoxChildren" presStyleCnt="0"/>
      <dgm:spPr/>
    </dgm:pt>
    <dgm:pt modelId="{57B92E4D-4F06-4E29-B5E9-1D6061783B02}" type="pres">
      <dgm:prSet presAssocID="{DA4C599B-02BF-425A-948E-9782ADAD2C1E}" presName="middleBox" presStyleCnt="0"/>
      <dgm:spPr/>
    </dgm:pt>
    <dgm:pt modelId="{84AFFB21-4A0C-4871-AFB7-E39FC7D65A38}" type="pres">
      <dgm:prSet presAssocID="{DA4C599B-02BF-425A-948E-9782ADAD2C1E}" presName="middleBoxParent" presStyleLbl="node1" presStyleIdx="1" presStyleCnt="3" custScaleY="107579" custLinFactNeighborX="-368" custLinFactNeighborY="-4583"/>
      <dgm:spPr/>
    </dgm:pt>
    <dgm:pt modelId="{29746D9A-4CDD-42B2-B5D5-A431FA2C5A3B}" type="pres">
      <dgm:prSet presAssocID="{DA4C599B-02BF-425A-948E-9782ADAD2C1E}" presName="middleBoxChildren" presStyleCnt="0"/>
      <dgm:spPr/>
    </dgm:pt>
    <dgm:pt modelId="{9C94223B-4750-498A-8EA0-33863F63E2F4}" type="pres">
      <dgm:prSet presAssocID="{DA4C599B-02BF-425A-948E-9782ADAD2C1E}" presName="centerBox" presStyleCnt="0"/>
      <dgm:spPr/>
    </dgm:pt>
    <dgm:pt modelId="{872BBDB6-B2BF-4F8F-A3E3-1F9588E534DF}" type="pres">
      <dgm:prSet presAssocID="{DA4C599B-02BF-425A-948E-9782ADAD2C1E}" presName="centerBoxParent" presStyleLbl="node1" presStyleIdx="2" presStyleCnt="3" custScaleY="132175" custLinFactNeighborX="-777" custLinFactNeighborY="-23495"/>
      <dgm:spPr/>
    </dgm:pt>
  </dgm:ptLst>
  <dgm:cxnLst>
    <dgm:cxn modelId="{9A0DDB2D-58E9-4997-A5AA-B67525446B2E}" type="presOf" srcId="{F3D1F3C9-2F6A-4F89-9E89-BB236AB96A65}" destId="{84AFFB21-4A0C-4871-AFB7-E39FC7D65A38}" srcOrd="0" destOrd="0" presId="urn:microsoft.com/office/officeart/2005/8/layout/target2"/>
    <dgm:cxn modelId="{AB447552-F34F-449A-9EA7-9AF389C409DB}" type="presOf" srcId="{C47E3EB0-8617-4D8F-8434-D39F1DD9F436}" destId="{6F6219F0-0D38-487A-9B38-BAAD0188D3FE}" srcOrd="0" destOrd="0" presId="urn:microsoft.com/office/officeart/2005/8/layout/target2"/>
    <dgm:cxn modelId="{95F7E1A5-BBF6-48C3-B610-A78C3FBB0509}" type="presOf" srcId="{DA4C599B-02BF-425A-948E-9782ADAD2C1E}" destId="{14DB159E-D8E1-493B-8880-D062F1A30BE3}" srcOrd="0" destOrd="0" presId="urn:microsoft.com/office/officeart/2005/8/layout/target2"/>
    <dgm:cxn modelId="{1EB13CAA-169F-4E60-90A5-AC4686B13A56}" srcId="{DA4C599B-02BF-425A-948E-9782ADAD2C1E}" destId="{C47E3EB0-8617-4D8F-8434-D39F1DD9F436}" srcOrd="0" destOrd="0" parTransId="{0BCD42EF-3FB3-45E6-8994-0A8CC3BC624D}" sibTransId="{DF79EC0D-6529-488A-9157-AB1780B6B2B5}"/>
    <dgm:cxn modelId="{8A19FDAB-4EE7-4BCB-812D-80A5FD277EAB}" srcId="{DA4C599B-02BF-425A-948E-9782ADAD2C1E}" destId="{F3D1F3C9-2F6A-4F89-9E89-BB236AB96A65}" srcOrd="1" destOrd="0" parTransId="{467D8040-46A0-438B-8B22-F27B9D649FC4}" sibTransId="{3863C0A3-F9CD-4415-AA65-8AECE35DA8B0}"/>
    <dgm:cxn modelId="{0A3FA9B2-5305-4CA4-8A16-22C3B4689B24}" srcId="{DA4C599B-02BF-425A-948E-9782ADAD2C1E}" destId="{65FBFD69-78BA-4F97-93C5-472BBF242CF3}" srcOrd="2" destOrd="0" parTransId="{798AF8C2-C48C-4AD6-92E7-D46A26F526A2}" sibTransId="{31D4AEE4-B886-49C3-BEA5-F13879385C65}"/>
    <dgm:cxn modelId="{34A90CF9-85C8-42CB-9A09-8281E4010E6C}" type="presOf" srcId="{65FBFD69-78BA-4F97-93C5-472BBF242CF3}" destId="{872BBDB6-B2BF-4F8F-A3E3-1F9588E534DF}" srcOrd="0" destOrd="0" presId="urn:microsoft.com/office/officeart/2005/8/layout/target2"/>
    <dgm:cxn modelId="{F845AEB2-814C-49FA-94F3-88B326F2289F}" type="presParOf" srcId="{14DB159E-D8E1-493B-8880-D062F1A30BE3}" destId="{F5792E9F-6C38-4C87-88D5-6B1E8F6E3D2D}" srcOrd="0" destOrd="0" presId="urn:microsoft.com/office/officeart/2005/8/layout/target2"/>
    <dgm:cxn modelId="{9EC8D622-88C8-45F6-A7E9-6409494DA3DB}" type="presParOf" srcId="{F5792E9F-6C38-4C87-88D5-6B1E8F6E3D2D}" destId="{6F6219F0-0D38-487A-9B38-BAAD0188D3FE}" srcOrd="0" destOrd="0" presId="urn:microsoft.com/office/officeart/2005/8/layout/target2"/>
    <dgm:cxn modelId="{6603F375-2177-4BBE-9302-76C434EA399A}" type="presParOf" srcId="{F5792E9F-6C38-4C87-88D5-6B1E8F6E3D2D}" destId="{DC6C6123-EF55-49DD-A4A0-BB5C8AAA6051}" srcOrd="1" destOrd="0" presId="urn:microsoft.com/office/officeart/2005/8/layout/target2"/>
    <dgm:cxn modelId="{73D711F1-7041-4A09-B671-C321B840EA42}" type="presParOf" srcId="{14DB159E-D8E1-493B-8880-D062F1A30BE3}" destId="{57B92E4D-4F06-4E29-B5E9-1D6061783B02}" srcOrd="1" destOrd="0" presId="urn:microsoft.com/office/officeart/2005/8/layout/target2"/>
    <dgm:cxn modelId="{D1E3D235-F567-431C-B7FB-27E31CE0E6C9}" type="presParOf" srcId="{57B92E4D-4F06-4E29-B5E9-1D6061783B02}" destId="{84AFFB21-4A0C-4871-AFB7-E39FC7D65A38}" srcOrd="0" destOrd="0" presId="urn:microsoft.com/office/officeart/2005/8/layout/target2"/>
    <dgm:cxn modelId="{FA481916-5D8D-449E-8C2D-CD7CDF08C5A7}" type="presParOf" srcId="{57B92E4D-4F06-4E29-B5E9-1D6061783B02}" destId="{29746D9A-4CDD-42B2-B5D5-A431FA2C5A3B}" srcOrd="1" destOrd="0" presId="urn:microsoft.com/office/officeart/2005/8/layout/target2"/>
    <dgm:cxn modelId="{790BE992-BEF0-469A-8B8B-70EC471C06E0}" type="presParOf" srcId="{14DB159E-D8E1-493B-8880-D062F1A30BE3}" destId="{9C94223B-4750-498A-8EA0-33863F63E2F4}" srcOrd="2" destOrd="0" presId="urn:microsoft.com/office/officeart/2005/8/layout/target2"/>
    <dgm:cxn modelId="{6FAB94B1-5A14-41CC-BCA3-C8A2913954A9}" type="presParOf" srcId="{9C94223B-4750-498A-8EA0-33863F63E2F4}" destId="{872BBDB6-B2BF-4F8F-A3E3-1F9588E534DF}" srcOrd="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6219F0-0D38-487A-9B38-BAAD0188D3FE}">
      <dsp:nvSpPr>
        <dsp:cNvPr id="0" name=""/>
        <dsp:cNvSpPr/>
      </dsp:nvSpPr>
      <dsp:spPr>
        <a:xfrm>
          <a:off x="0" y="0"/>
          <a:ext cx="6696744" cy="3816424"/>
        </a:xfrm>
        <a:prstGeom prst="roundRect">
          <a:avLst>
            <a:gd name="adj" fmla="val 8500"/>
          </a:avLst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2961969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2300" kern="1200" dirty="0"/>
            <a:t>Definition</a:t>
          </a:r>
          <a:endParaRPr lang="fr-FR" sz="2300" kern="1200" dirty="0"/>
        </a:p>
      </dsp:txBody>
      <dsp:txXfrm>
        <a:off x="95012" y="95012"/>
        <a:ext cx="6506720" cy="3626400"/>
      </dsp:txXfrm>
    </dsp:sp>
    <dsp:sp modelId="{84AFFB21-4A0C-4871-AFB7-E39FC7D65A38}">
      <dsp:nvSpPr>
        <dsp:cNvPr id="0" name=""/>
        <dsp:cNvSpPr/>
      </dsp:nvSpPr>
      <dsp:spPr>
        <a:xfrm>
          <a:off x="144006" y="730434"/>
          <a:ext cx="6361906" cy="2873969"/>
        </a:xfrm>
        <a:prstGeom prst="roundRect">
          <a:avLst>
            <a:gd name="adj" fmla="val 10500"/>
          </a:avLst>
        </a:prstGeom>
        <a:solidFill>
          <a:schemeClr val="accent2">
            <a:shade val="50000"/>
            <a:hueOff val="-27656"/>
            <a:satOff val="-5606"/>
            <a:lumOff val="3083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169640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2300" kern="1200" dirty="0"/>
            <a:t>The loop</a:t>
          </a:r>
          <a:endParaRPr lang="fr-FR" sz="2300" kern="1200" dirty="0"/>
        </a:p>
      </dsp:txBody>
      <dsp:txXfrm>
        <a:off x="232390" y="818818"/>
        <a:ext cx="6185138" cy="2697201"/>
      </dsp:txXfrm>
    </dsp:sp>
    <dsp:sp modelId="{872BBDB6-B2BF-4F8F-A3E3-1F9588E534DF}">
      <dsp:nvSpPr>
        <dsp:cNvPr id="0" name=""/>
        <dsp:cNvSpPr/>
      </dsp:nvSpPr>
      <dsp:spPr>
        <a:xfrm>
          <a:off x="288006" y="1303957"/>
          <a:ext cx="6027069" cy="2017743"/>
        </a:xfrm>
        <a:prstGeom prst="roundRect">
          <a:avLst>
            <a:gd name="adj" fmla="val 10500"/>
          </a:avLst>
        </a:prstGeom>
        <a:solidFill>
          <a:schemeClr val="accent2">
            <a:shade val="50000"/>
            <a:hueOff val="-27656"/>
            <a:satOff val="-5606"/>
            <a:lumOff val="3083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163576" numCol="1" spcCol="1270" anchor="t" anchorCtr="0">
          <a:noAutofit/>
        </a:bodyPr>
        <a:lstStyle/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2300" kern="1200" dirty="0">
              <a:solidFill>
                <a:schemeClr val="accent6">
                  <a:lumMod val="50000"/>
                </a:schemeClr>
              </a:solidFill>
            </a:rPr>
            <a:t>The repetition instruction, called a loop, allows the same block of instructions to be executed several times consecutively. The repetition is performed as long as the value of the Boolean expression is equal to True.</a:t>
          </a:r>
          <a:endParaRPr lang="fr-FR" sz="23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350059" y="1366010"/>
        <a:ext cx="5902963" cy="18936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A724A-8CA1-469F-8CA3-91449818161E}" type="datetimeFigureOut">
              <a:rPr lang="fr-FR" smtClean="0"/>
              <a:pPr/>
              <a:t>09/08/2023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049B2-B325-4379-A89E-99628FFF0FC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703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049B2-B325-4379-A89E-99628FFF0FC8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3587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228600">
              <a:spcAft>
                <a:spcPts val="0"/>
              </a:spcAft>
            </a:pPr>
            <a:r>
              <a:rPr lang="en" sz="1200" dirty="0">
                <a:effectLst/>
                <a:latin typeface="+mn-lt"/>
                <a:ea typeface="Times New Roman"/>
                <a:cs typeface="Arial"/>
              </a:rPr>
              <a:t>Let's analyze the course of the algorithm line by line: let's take an example for this, suppose that the user enters 5 for x and 7 for y.</a:t>
            </a:r>
            <a:endParaRPr lang="fr-FR" sz="1200" dirty="0">
              <a:effectLst/>
              <a:latin typeface="+mn-lt"/>
              <a:ea typeface="Times New Roman"/>
              <a:cs typeface="Arial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049B2-B325-4379-A89E-99628FFF0FC8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0378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049B2-B325-4379-A89E-99628FFF0FC8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4742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049B2-B325-4379-A89E-99628FFF0FC8}" type="slidenum">
              <a:rPr lang="fr-FR" smtClean="0"/>
              <a:pPr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5148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ED8E1-C63B-46F8-BF95-5D8CB7B4A74B}" type="datetimeFigureOut">
              <a:rPr lang="fr-FR"/>
              <a:pPr>
                <a:defRPr/>
              </a:pPr>
              <a:t>09/08/2023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70405-8882-4B2E-A53D-FE1D838ABB3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899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5DE17-A117-4B03-B891-28634DE378E8}" type="datetimeFigureOut">
              <a:rPr lang="fr-FR"/>
              <a:pPr>
                <a:defRPr/>
              </a:pPr>
              <a:t>09/08/2023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85732-F638-443F-B9DA-6EECEEBE7DF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6340359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ED8E1-C63B-46F8-BF95-5D8CB7B4A74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70405-8882-4B2E-A53D-FE1D838ABB39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492614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121AE-594E-4E1C-8EE1-27001DE8DD7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21AFE-EFCD-45B7-9C24-DA53CEEFF10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79056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F385D-B233-4D63-8F34-A4B5B4801E9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A353A-8140-4958-8F76-E5E620C91DE0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024817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3EE6A-C5D7-462F-BA41-F84620B4FB1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0FFE-5428-4BD6-810C-C3573B6755F8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81943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21FB0-F046-4709-B0F4-E7D71066ABA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42A83-7324-4E3E-A939-1EE362A01E3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307202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BAD81-2EB4-4625-B79E-DCE20F866977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DC297-ED73-4F6C-A9BC-341E79BAD23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163559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EA675-1E0C-4B67-9BE4-AD6682CE20F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3831D-EE02-446B-895E-A9088309190F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427646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2B34A-C41B-40C8-AF8F-8B9A0AEB9FC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C40E3-C0FC-43E3-B458-394F9487F8DB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455953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16AE7-7E48-4F0C-B50E-88A0089168F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8D8D6-91EA-45A0-8823-D20837C48306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225159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5DE17-A117-4B03-B891-28634DE378E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85732-F638-443F-B9DA-6EECEEBE7DFD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404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B8A2-026D-45B4-8D96-8329F63E8F54}" type="datetimeFigureOut">
              <a:rPr lang="fr-FR"/>
              <a:pPr>
                <a:defRPr/>
              </a:pPr>
              <a:t>09/08/2023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97BAD-4360-427C-97B7-4692A662AAA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157938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B8A2-026D-45B4-8D96-8329F63E8F5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97BAD-4360-427C-97B7-4692A662AAA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524847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ED8E1-C63B-46F8-BF95-5D8CB7B4A74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70405-8882-4B2E-A53D-FE1D838ABB39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924636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121AE-594E-4E1C-8EE1-27001DE8DD7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21AFE-EFCD-45B7-9C24-DA53CEEFF10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684421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F385D-B233-4D63-8F34-A4B5B4801E9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A353A-8140-4958-8F76-E5E620C91DE0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411153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3EE6A-C5D7-462F-BA41-F84620B4FB1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0FFE-5428-4BD6-810C-C3573B6755F8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552685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21FB0-F046-4709-B0F4-E7D71066ABA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42A83-7324-4E3E-A939-1EE362A01E3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25016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BAD81-2EB4-4625-B79E-DCE20F866977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DC297-ED73-4F6C-A9BC-341E79BAD23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392628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EA675-1E0C-4B67-9BE4-AD6682CE20F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3831D-EE02-446B-895E-A9088309190F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783862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2B34A-C41B-40C8-AF8F-8B9A0AEB9FC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C40E3-C0FC-43E3-B458-394F9487F8DB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970943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16AE7-7E48-4F0C-B50E-88A0089168F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8D8D6-91EA-45A0-8823-D20837C48306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609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ED8E1-C63B-46F8-BF95-5D8CB7B4A74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70405-8882-4B2E-A53D-FE1D838ABB39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60034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5DE17-A117-4B03-B891-28634DE378E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85732-F638-443F-B9DA-6EECEEBE7DFD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851442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B8A2-026D-45B4-8D96-8329F63E8F5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97BAD-4360-427C-97B7-4692A662AAA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744349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ED8E1-C63B-46F8-BF95-5D8CB7B4A74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70405-8882-4B2E-A53D-FE1D838ABB39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305043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121AE-594E-4E1C-8EE1-27001DE8DD7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21AFE-EFCD-45B7-9C24-DA53CEEFF10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038397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F385D-B233-4D63-8F34-A4B5B4801E9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A353A-8140-4958-8F76-E5E620C91DE0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959049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3EE6A-C5D7-462F-BA41-F84620B4FB1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0FFE-5428-4BD6-810C-C3573B6755F8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146037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21FB0-F046-4709-B0F4-E7D71066ABA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42A83-7324-4E3E-A939-1EE362A01E3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975419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BAD81-2EB4-4625-B79E-DCE20F866977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DC297-ED73-4F6C-A9BC-341E79BAD23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045080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EA675-1E0C-4B67-9BE4-AD6682CE20F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3831D-EE02-446B-895E-A9088309190F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1448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2B34A-C41B-40C8-AF8F-8B9A0AEB9FC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C40E3-C0FC-43E3-B458-394F9487F8DB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322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121AE-594E-4E1C-8EE1-27001DE8DD7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21AFE-EFCD-45B7-9C24-DA53CEEFF10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457434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16AE7-7E48-4F0C-B50E-88A0089168F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8D8D6-91EA-45A0-8823-D20837C48306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720723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5DE17-A117-4B03-B891-28634DE378E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85732-F638-443F-B9DA-6EECEEBE7DFD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617534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B8A2-026D-45B4-8D96-8329F63E8F5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97BAD-4360-427C-97B7-4692A662AAA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784397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ED8E1-C63B-46F8-BF95-5D8CB7B4A74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70405-8882-4B2E-A53D-FE1D838ABB39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989795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121AE-594E-4E1C-8EE1-27001DE8DD7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21AFE-EFCD-45B7-9C24-DA53CEEFF10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643565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F385D-B233-4D63-8F34-A4B5B4801E9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A353A-8140-4958-8F76-E5E620C91DE0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238171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3EE6A-C5D7-462F-BA41-F84620B4FB1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0FFE-5428-4BD6-810C-C3573B6755F8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876265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21FB0-F046-4709-B0F4-E7D71066ABA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42A83-7324-4E3E-A939-1EE362A01E3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945978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BAD81-2EB4-4625-B79E-DCE20F866977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DC297-ED73-4F6C-A9BC-341E79BAD23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568476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EA675-1E0C-4B67-9BE4-AD6682CE20F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3831D-EE02-446B-895E-A9088309190F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135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F385D-B233-4D63-8F34-A4B5B4801E9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A353A-8140-4958-8F76-E5E620C91DE0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900141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2B34A-C41B-40C8-AF8F-8B9A0AEB9FC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C40E3-C0FC-43E3-B458-394F9487F8DB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99046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16AE7-7E48-4F0C-B50E-88A0089168F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8D8D6-91EA-45A0-8823-D20837C48306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977802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5DE17-A117-4B03-B891-28634DE378E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85732-F638-443F-B9DA-6EECEEBE7DFD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227349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B8A2-026D-45B4-8D96-8329F63E8F5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97BAD-4360-427C-97B7-4692A662AAA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738174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ED8E1-C63B-46F8-BF95-5D8CB7B4A74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70405-8882-4B2E-A53D-FE1D838ABB39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522669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121AE-594E-4E1C-8EE1-27001DE8DD7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21AFE-EFCD-45B7-9C24-DA53CEEFF10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709797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F385D-B233-4D63-8F34-A4B5B4801E9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A353A-8140-4958-8F76-E5E620C91DE0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885913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3EE6A-C5D7-462F-BA41-F84620B4FB1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0FFE-5428-4BD6-810C-C3573B6755F8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969730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21FB0-F046-4709-B0F4-E7D71066ABA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42A83-7324-4E3E-A939-1EE362A01E3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96519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BAD81-2EB4-4625-B79E-DCE20F866977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DC297-ED73-4F6C-A9BC-341E79BAD23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232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3EE6A-C5D7-462F-BA41-F84620B4FB1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0FFE-5428-4BD6-810C-C3573B6755F8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79646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EA675-1E0C-4B67-9BE4-AD6682CE20F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3831D-EE02-446B-895E-A9088309190F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291454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2B34A-C41B-40C8-AF8F-8B9A0AEB9FC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C40E3-C0FC-43E3-B458-394F9487F8DB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304737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16AE7-7E48-4F0C-B50E-88A0089168F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8D8D6-91EA-45A0-8823-D20837C48306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658904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5DE17-A117-4B03-B891-28634DE378E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85732-F638-443F-B9DA-6EECEEBE7DFD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480447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B8A2-026D-45B4-8D96-8329F63E8F5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97BAD-4360-427C-97B7-4692A662AAA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4714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21FB0-F046-4709-B0F4-E7D71066ABA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42A83-7324-4E3E-A939-1EE362A01E3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463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BAD81-2EB4-4625-B79E-DCE20F866977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DC297-ED73-4F6C-A9BC-341E79BAD23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3159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EA675-1E0C-4B67-9BE4-AD6682CE20F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3831D-EE02-446B-895E-A9088309190F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7502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2B34A-C41B-40C8-AF8F-8B9A0AEB9FC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C40E3-C0FC-43E3-B458-394F9487F8DB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669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121AE-594E-4E1C-8EE1-27001DE8DD78}" type="datetimeFigureOut">
              <a:rPr lang="fr-FR"/>
              <a:pPr>
                <a:defRPr/>
              </a:pPr>
              <a:t>09/08/2023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21AFE-EFCD-45B7-9C24-DA53CEEFF10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62739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16AE7-7E48-4F0C-B50E-88A0089168F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8D8D6-91EA-45A0-8823-D20837C48306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0415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5DE17-A117-4B03-B891-28634DE378E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85732-F638-443F-B9DA-6EECEEBE7DFD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0863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B8A2-026D-45B4-8D96-8329F63E8F5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97BAD-4360-427C-97B7-4692A662AAA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8906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ED8E1-C63B-46F8-BF95-5D8CB7B4A74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70405-8882-4B2E-A53D-FE1D838ABB39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040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121AE-594E-4E1C-8EE1-27001DE8DD7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21AFE-EFCD-45B7-9C24-DA53CEEFF10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7266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F385D-B233-4D63-8F34-A4B5B4801E9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A353A-8140-4958-8F76-E5E620C91DE0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91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3EE6A-C5D7-462F-BA41-F84620B4FB1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0FFE-5428-4BD6-810C-C3573B6755F8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3162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21FB0-F046-4709-B0F4-E7D71066ABA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42A83-7324-4E3E-A939-1EE362A01E3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1337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BAD81-2EB4-4625-B79E-DCE20F866977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DC297-ED73-4F6C-A9BC-341E79BAD23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1775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EA675-1E0C-4B67-9BE4-AD6682CE20F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3831D-EE02-446B-895E-A9088309190F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650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F385D-B233-4D63-8F34-A4B5B4801E9A}" type="datetimeFigureOut">
              <a:rPr lang="fr-FR"/>
              <a:pPr>
                <a:defRPr/>
              </a:pPr>
              <a:t>09/08/2023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A353A-8140-4958-8F76-E5E620C91D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952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2B34A-C41B-40C8-AF8F-8B9A0AEB9FC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C40E3-C0FC-43E3-B458-394F9487F8DB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5740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16AE7-7E48-4F0C-B50E-88A0089168F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8D8D6-91EA-45A0-8823-D20837C48306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0516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5DE17-A117-4B03-B891-28634DE378E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85732-F638-443F-B9DA-6EECEEBE7DFD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0725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B8A2-026D-45B4-8D96-8329F63E8F5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97BAD-4360-427C-97B7-4692A662AAA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3266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ED8E1-C63B-46F8-BF95-5D8CB7B4A74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70405-8882-4B2E-A53D-FE1D838ABB39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16377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121AE-594E-4E1C-8EE1-27001DE8DD7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21AFE-EFCD-45B7-9C24-DA53CEEFF10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1909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F385D-B233-4D63-8F34-A4B5B4801E9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A353A-8140-4958-8F76-E5E620C91DE0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7248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3EE6A-C5D7-462F-BA41-F84620B4FB1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0FFE-5428-4BD6-810C-C3573B6755F8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55717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21FB0-F046-4709-B0F4-E7D71066ABA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42A83-7324-4E3E-A939-1EE362A01E3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64998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BAD81-2EB4-4625-B79E-DCE20F866977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DC297-ED73-4F6C-A9BC-341E79BAD23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343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3EE6A-C5D7-462F-BA41-F84620B4FB19}" type="datetimeFigureOut">
              <a:rPr lang="fr-FR"/>
              <a:pPr>
                <a:defRPr/>
              </a:pPr>
              <a:t>09/08/2023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0FFE-5428-4BD6-810C-C3573B6755F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087883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EA675-1E0C-4B67-9BE4-AD6682CE20F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3831D-EE02-446B-895E-A9088309190F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17046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2B34A-C41B-40C8-AF8F-8B9A0AEB9FC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C40E3-C0FC-43E3-B458-394F9487F8DB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70917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16AE7-7E48-4F0C-B50E-88A0089168F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8D8D6-91EA-45A0-8823-D20837C48306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05036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5DE17-A117-4B03-B891-28634DE378E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85732-F638-443F-B9DA-6EECEEBE7DFD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43149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B8A2-026D-45B4-8D96-8329F63E8F5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97BAD-4360-427C-97B7-4692A662AAA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6961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ED8E1-C63B-46F8-BF95-5D8CB7B4A74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70405-8882-4B2E-A53D-FE1D838ABB39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1503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121AE-594E-4E1C-8EE1-27001DE8DD7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21AFE-EFCD-45B7-9C24-DA53CEEFF10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77083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F385D-B233-4D63-8F34-A4B5B4801E9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A353A-8140-4958-8F76-E5E620C91DE0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65153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3EE6A-C5D7-462F-BA41-F84620B4FB1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0FFE-5428-4BD6-810C-C3573B6755F8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65032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21FB0-F046-4709-B0F4-E7D71066ABA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42A83-7324-4E3E-A939-1EE362A01E3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074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21FB0-F046-4709-B0F4-E7D71066ABA3}" type="datetimeFigureOut">
              <a:rPr lang="fr-FR"/>
              <a:pPr>
                <a:defRPr/>
              </a:pPr>
              <a:t>09/08/2023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42A83-7324-4E3E-A939-1EE362A01E3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439826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BAD81-2EB4-4625-B79E-DCE20F866977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DC297-ED73-4F6C-A9BC-341E79BAD23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486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EA675-1E0C-4B67-9BE4-AD6682CE20F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3831D-EE02-446B-895E-A9088309190F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8833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2B34A-C41B-40C8-AF8F-8B9A0AEB9FC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C40E3-C0FC-43E3-B458-394F9487F8DB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818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16AE7-7E48-4F0C-B50E-88A0089168F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8D8D6-91EA-45A0-8823-D20837C48306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43713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5DE17-A117-4B03-B891-28634DE378E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85732-F638-443F-B9DA-6EECEEBE7DFD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22863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B8A2-026D-45B4-8D96-8329F63E8F5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97BAD-4360-427C-97B7-4692A662AAA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35961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ED8E1-C63B-46F8-BF95-5D8CB7B4A74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70405-8882-4B2E-A53D-FE1D838ABB39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113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121AE-594E-4E1C-8EE1-27001DE8DD7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21AFE-EFCD-45B7-9C24-DA53CEEFF10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91420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F385D-B233-4D63-8F34-A4B5B4801E9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A353A-8140-4958-8F76-E5E620C91DE0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82061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3EE6A-C5D7-462F-BA41-F84620B4FB1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0FFE-5428-4BD6-810C-C3573B6755F8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159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BAD81-2EB4-4625-B79E-DCE20F866977}" type="datetimeFigureOut">
              <a:rPr lang="fr-FR"/>
              <a:pPr>
                <a:defRPr/>
              </a:pPr>
              <a:t>09/08/2023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DC297-ED73-4F6C-A9BC-341E79BAD23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588411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21FB0-F046-4709-B0F4-E7D71066ABA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42A83-7324-4E3E-A939-1EE362A01E3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08761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BAD81-2EB4-4625-B79E-DCE20F866977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DC297-ED73-4F6C-A9BC-341E79BAD23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8791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EA675-1E0C-4B67-9BE4-AD6682CE20F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3831D-EE02-446B-895E-A9088309190F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4647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2B34A-C41B-40C8-AF8F-8B9A0AEB9FC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C40E3-C0FC-43E3-B458-394F9487F8DB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70573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16AE7-7E48-4F0C-B50E-88A0089168F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8D8D6-91EA-45A0-8823-D20837C48306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16474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5DE17-A117-4B03-B891-28634DE378E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85732-F638-443F-B9DA-6EECEEBE7DFD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34840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B8A2-026D-45B4-8D96-8329F63E8F5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97BAD-4360-427C-97B7-4692A662AAA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27650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ED8E1-C63B-46F8-BF95-5D8CB7B4A74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70405-8882-4B2E-A53D-FE1D838ABB39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92343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121AE-594E-4E1C-8EE1-27001DE8DD7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21AFE-EFCD-45B7-9C24-DA53CEEFF10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84442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F385D-B233-4D63-8F34-A4B5B4801E9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A353A-8140-4958-8F76-E5E620C91DE0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747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EA675-1E0C-4B67-9BE4-AD6682CE20F6}" type="datetimeFigureOut">
              <a:rPr lang="fr-FR"/>
              <a:pPr>
                <a:defRPr/>
              </a:pPr>
              <a:t>09/08/2023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3831D-EE02-446B-895E-A9088309190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84262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3EE6A-C5D7-462F-BA41-F84620B4FB1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0FFE-5428-4BD6-810C-C3573B6755F8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04027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21FB0-F046-4709-B0F4-E7D71066ABA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42A83-7324-4E3E-A939-1EE362A01E3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48774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BAD81-2EB4-4625-B79E-DCE20F866977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DC297-ED73-4F6C-A9BC-341E79BAD23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10246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EA675-1E0C-4B67-9BE4-AD6682CE20F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3831D-EE02-446B-895E-A9088309190F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90793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2B34A-C41B-40C8-AF8F-8B9A0AEB9FC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C40E3-C0FC-43E3-B458-394F9487F8DB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82061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16AE7-7E48-4F0C-B50E-88A0089168F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8D8D6-91EA-45A0-8823-D20837C48306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85380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5DE17-A117-4B03-B891-28634DE378E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85732-F638-443F-B9DA-6EECEEBE7DFD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98977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B8A2-026D-45B4-8D96-8329F63E8F5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97BAD-4360-427C-97B7-4692A662AAA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35475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ED8E1-C63B-46F8-BF95-5D8CB7B4A74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70405-8882-4B2E-A53D-FE1D838ABB39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48381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121AE-594E-4E1C-8EE1-27001DE8DD7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21AFE-EFCD-45B7-9C24-DA53CEEFF10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298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2B34A-C41B-40C8-AF8F-8B9A0AEB9FC8}" type="datetimeFigureOut">
              <a:rPr lang="fr-FR"/>
              <a:pPr>
                <a:defRPr/>
              </a:pPr>
              <a:t>09/08/2023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C40E3-C0FC-43E3-B458-394F9487F8D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142995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F385D-B233-4D63-8F34-A4B5B4801E9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A353A-8140-4958-8F76-E5E620C91DE0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71679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3EE6A-C5D7-462F-BA41-F84620B4FB1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0FFE-5428-4BD6-810C-C3573B6755F8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524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21FB0-F046-4709-B0F4-E7D71066ABA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42A83-7324-4E3E-A939-1EE362A01E3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05722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BAD81-2EB4-4625-B79E-DCE20F866977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DC297-ED73-4F6C-A9BC-341E79BAD23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73571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EA675-1E0C-4B67-9BE4-AD6682CE20F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3831D-EE02-446B-895E-A9088309190F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90555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2B34A-C41B-40C8-AF8F-8B9A0AEB9FC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C40E3-C0FC-43E3-B458-394F9487F8DB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325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16AE7-7E48-4F0C-B50E-88A0089168F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8D8D6-91EA-45A0-8823-D20837C48306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64989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5DE17-A117-4B03-B891-28634DE378E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85732-F638-443F-B9DA-6EECEEBE7DFD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62979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B8A2-026D-45B4-8D96-8329F63E8F5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97BAD-4360-427C-97B7-4692A662AAA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42032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ED8E1-C63B-46F8-BF95-5D8CB7B4A74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70405-8882-4B2E-A53D-FE1D838ABB39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037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16AE7-7E48-4F0C-B50E-88A0089168FE}" type="datetimeFigureOut">
              <a:rPr lang="fr-FR"/>
              <a:pPr>
                <a:defRPr/>
              </a:pPr>
              <a:t>09/08/2023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8D8D6-91EA-45A0-8823-D20837C4830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21064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121AE-594E-4E1C-8EE1-27001DE8DD7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21AFE-EFCD-45B7-9C24-DA53CEEFF10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89424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F385D-B233-4D63-8F34-A4B5B4801E9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A353A-8140-4958-8F76-E5E620C91DE0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91430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3EE6A-C5D7-462F-BA41-F84620B4FB1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0FFE-5428-4BD6-810C-C3573B6755F8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31569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21FB0-F046-4709-B0F4-E7D71066ABA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42A83-7324-4E3E-A939-1EE362A01E3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41010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BAD81-2EB4-4625-B79E-DCE20F866977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DC297-ED73-4F6C-A9BC-341E79BAD23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04946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EA675-1E0C-4B67-9BE4-AD6682CE20F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3831D-EE02-446B-895E-A9088309190F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54480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2B34A-C41B-40C8-AF8F-8B9A0AEB9FC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C40E3-C0FC-43E3-B458-394F9487F8DB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49075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16AE7-7E48-4F0C-B50E-88A0089168F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8D8D6-91EA-45A0-8823-D20837C48306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77995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5DE17-A117-4B03-B891-28634DE378E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85732-F638-443F-B9DA-6EECEEBE7DFD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86512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B8A2-026D-45B4-8D96-8329F63E8F5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97BAD-4360-427C-97B7-4692A662AAA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18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CFB212-F679-4041-A1FB-EC2244FC35EE}" type="datetimeFigureOut">
              <a:rPr lang="fr-FR"/>
              <a:pPr>
                <a:defRPr/>
              </a:pPr>
              <a:t>09/08/2023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7B5E5E-C153-42CD-ACA5-27CF07E580A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CFB212-F679-4041-A1FB-EC2244FC35E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7B5E5E-C153-42CD-ACA5-27CF07E580A2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062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CFB212-F679-4041-A1FB-EC2244FC35E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7B5E5E-C153-42CD-ACA5-27CF07E580A2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565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CFB212-F679-4041-A1FB-EC2244FC35E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7B5E5E-C153-42CD-ACA5-27CF07E580A2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89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CFB212-F679-4041-A1FB-EC2244FC35E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7B5E5E-C153-42CD-ACA5-27CF07E580A2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51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CFB212-F679-4041-A1FB-EC2244FC35E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7B5E5E-C153-42CD-ACA5-27CF07E580A2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691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CFB212-F679-4041-A1FB-EC2244FC35E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7B5E5E-C153-42CD-ACA5-27CF07E580A2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41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CFB212-F679-4041-A1FB-EC2244FC35E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7B5E5E-C153-42CD-ACA5-27CF07E580A2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105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CFB212-F679-4041-A1FB-EC2244FC35E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7B5E5E-C153-42CD-ACA5-27CF07E580A2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906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CFB212-F679-4041-A1FB-EC2244FC35E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7B5E5E-C153-42CD-ACA5-27CF07E580A2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783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CFB212-F679-4041-A1FB-EC2244FC35E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7B5E5E-C153-42CD-ACA5-27CF07E580A2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449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CFB212-F679-4041-A1FB-EC2244FC35E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7B5E5E-C153-42CD-ACA5-27CF07E580A2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398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CFB212-F679-4041-A1FB-EC2244FC35E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7B5E5E-C153-42CD-ACA5-27CF07E580A2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276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CFB212-F679-4041-A1FB-EC2244FC35E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09/08/2023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7B5E5E-C153-42CD-ACA5-27CF07E580A2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27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3.xml"/><Relationship Id="rId4" Type="http://schemas.openxmlformats.org/officeDocument/2006/relationships/image" Target="../media/image3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1943100" y="3429000"/>
            <a:ext cx="6772275" cy="1343025"/>
          </a:xfrm>
        </p:spPr>
        <p:txBody>
          <a:bodyPr/>
          <a:lstStyle/>
          <a:p>
            <a:pPr algn="l"/>
            <a:r>
              <a:rPr lang="en" sz="5400" dirty="0">
                <a:solidFill>
                  <a:schemeClr val="bg1"/>
                </a:solidFill>
              </a:rPr>
              <a:t>CHAPTER 2</a:t>
            </a:r>
            <a:endParaRPr lang="fr-FR" sz="54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75786" y="4509120"/>
            <a:ext cx="59442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" sz="3200" b="1" cap="none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Control Structures</a:t>
            </a:r>
            <a:endParaRPr lang="fr-FR" sz="32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628800"/>
            <a:ext cx="8391276" cy="936104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en" sz="2400" b="1" dirty="0">
                <a:solidFill>
                  <a:schemeClr val="accent6">
                    <a:lumMod val="75000"/>
                  </a:schemeClr>
                </a:solidFill>
              </a:rPr>
              <a:t>Usage</a:t>
            </a:r>
            <a:endParaRPr lang="fr-FR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en" sz="2400" b="1" i="1" dirty="0">
                <a:solidFill>
                  <a:schemeClr val="accent6">
                    <a:lumMod val="50000"/>
                  </a:schemeClr>
                </a:solidFill>
              </a:rPr>
              <a:t>Example</a:t>
            </a:r>
            <a:endParaRPr lang="fr-FR" sz="2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2183" y="332656"/>
            <a:ext cx="731963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" sz="3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NESTED CONDITIONALS</a:t>
            </a:r>
          </a:p>
        </p:txBody>
      </p:sp>
      <p:sp>
        <p:nvSpPr>
          <p:cNvPr id="2" name="Rectangle 1"/>
          <p:cNvSpPr/>
          <p:nvPr/>
        </p:nvSpPr>
        <p:spPr>
          <a:xfrm>
            <a:off x="2663788" y="2543418"/>
            <a:ext cx="432048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b="1" dirty="0">
                <a:solidFill>
                  <a:schemeClr val="accent6">
                    <a:lumMod val="50000"/>
                  </a:schemeClr>
                </a:solidFill>
              </a:rPr>
              <a:t>The classic solution:</a:t>
            </a:r>
          </a:p>
          <a:p>
            <a:r>
              <a:rPr lang="en" sz="1600" b="1" dirty="0"/>
              <a:t>Comments-notes algorithm</a:t>
            </a:r>
          </a:p>
          <a:p>
            <a:r>
              <a:rPr lang="en" sz="1600" dirty="0"/>
              <a:t>Variables: note: integer;</a:t>
            </a:r>
          </a:p>
          <a:p>
            <a:r>
              <a:rPr lang="en" sz="1600" dirty="0"/>
              <a:t>Beginning</a:t>
            </a:r>
          </a:p>
          <a:p>
            <a:r>
              <a:rPr lang="en" sz="1600" dirty="0"/>
              <a:t>read(note);</a:t>
            </a:r>
          </a:p>
          <a:p>
            <a:r>
              <a:rPr lang="en" sz="1600" dirty="0"/>
              <a:t> </a:t>
            </a:r>
            <a:r>
              <a:rPr lang="en" sz="1600" b="1" dirty="0"/>
              <a:t>if </a:t>
            </a:r>
            <a:r>
              <a:rPr lang="en" sz="1600" dirty="0"/>
              <a:t>(note </a:t>
            </a:r>
            <a:r>
              <a:rPr lang="en" sz="1600" dirty="0">
                <a:sym typeface="Symbol"/>
              </a:rPr>
              <a:t></a:t>
            </a:r>
            <a:r>
              <a:rPr lang="en" sz="1600" dirty="0"/>
              <a:t> 8) </a:t>
            </a:r>
            <a:r>
              <a:rPr lang="en" sz="1600" b="1" dirty="0"/>
              <a:t>then</a:t>
            </a:r>
          </a:p>
          <a:p>
            <a:r>
              <a:rPr lang="en" sz="1600" dirty="0"/>
              <a:t>write("insufficient");</a:t>
            </a:r>
          </a:p>
          <a:p>
            <a:r>
              <a:rPr lang="en" sz="1600" dirty="0"/>
              <a:t> </a:t>
            </a:r>
            <a:r>
              <a:rPr lang="en" sz="1600" b="1" dirty="0"/>
              <a:t>s </a:t>
            </a:r>
            <a:r>
              <a:rPr lang="en" sz="1600" dirty="0"/>
              <a:t>i (score &gt; 8) AND (score </a:t>
            </a:r>
            <a:r>
              <a:rPr lang="en" sz="1600" dirty="0">
                <a:sym typeface="Symbol"/>
              </a:rPr>
              <a:t> </a:t>
            </a:r>
            <a:r>
              <a:rPr lang="en" sz="1600" dirty="0"/>
              <a:t>12) </a:t>
            </a:r>
            <a:r>
              <a:rPr lang="en" sz="1600" b="1" dirty="0"/>
              <a:t>then</a:t>
            </a:r>
            <a:endParaRPr lang="fr-FR" sz="1600" b="1" dirty="0"/>
          </a:p>
          <a:p>
            <a:r>
              <a:rPr lang="en" sz="1600" dirty="0"/>
              <a:t>write(“medium”);</a:t>
            </a:r>
          </a:p>
          <a:p>
            <a:r>
              <a:rPr lang="en" sz="1600" dirty="0"/>
              <a:t> </a:t>
            </a:r>
            <a:r>
              <a:rPr lang="en" sz="1600" b="1" dirty="0"/>
              <a:t>if </a:t>
            </a:r>
            <a:r>
              <a:rPr lang="en" sz="1600" dirty="0"/>
              <a:t>(score &gt; 12) AND (score </a:t>
            </a:r>
            <a:r>
              <a:rPr lang="en" sz="1600" dirty="0">
                <a:sym typeface="Symbol"/>
              </a:rPr>
              <a:t></a:t>
            </a:r>
            <a:r>
              <a:rPr lang="en" sz="1600" dirty="0"/>
              <a:t> 16 ) </a:t>
            </a:r>
            <a:r>
              <a:rPr lang="en" sz="1600" b="1" dirty="0"/>
              <a:t>then</a:t>
            </a:r>
            <a:endParaRPr lang="fr-FR" sz="1600" b="1" dirty="0"/>
          </a:p>
          <a:p>
            <a:r>
              <a:rPr lang="en" sz="1600" dirty="0"/>
              <a:t>write well ") ;</a:t>
            </a:r>
          </a:p>
          <a:p>
            <a:r>
              <a:rPr lang="en" sz="1600" dirty="0"/>
              <a:t> </a:t>
            </a:r>
            <a:r>
              <a:rPr lang="en" sz="1600" b="1" dirty="0"/>
              <a:t>whether</a:t>
            </a:r>
            <a:r>
              <a:rPr lang="en" sz="1600" dirty="0"/>
              <a:t> (score&gt;16) </a:t>
            </a:r>
            <a:r>
              <a:rPr lang="en" sz="1600" b="1" dirty="0"/>
              <a:t>then</a:t>
            </a:r>
          </a:p>
          <a:p>
            <a:r>
              <a:rPr lang="en" sz="1600" dirty="0"/>
              <a:t>write("very good");</a:t>
            </a:r>
          </a:p>
          <a:p>
            <a:r>
              <a:rPr lang="en" sz="1600" dirty="0"/>
              <a:t>END</a:t>
            </a:r>
          </a:p>
        </p:txBody>
      </p:sp>
      <p:sp>
        <p:nvSpPr>
          <p:cNvPr id="4" name="Rectangle 3"/>
          <p:cNvSpPr/>
          <p:nvPr/>
        </p:nvSpPr>
        <p:spPr>
          <a:xfrm>
            <a:off x="2123728" y="2204863"/>
            <a:ext cx="5400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en" b="1" dirty="0">
                <a:solidFill>
                  <a:schemeClr val="accent6">
                    <a:lumMod val="50000"/>
                  </a:schemeClr>
                </a:solidFill>
                <a:latin typeface="Calibri"/>
                <a:ea typeface="Times New Roman"/>
                <a:cs typeface="Arial"/>
              </a:rPr>
              <a:t>More elegant solution:</a:t>
            </a:r>
          </a:p>
          <a:p>
            <a:pPr indent="228600">
              <a:spcAft>
                <a:spcPts val="0"/>
              </a:spcAft>
            </a:pPr>
            <a:r>
              <a:rPr lang="en" dirty="0">
                <a:latin typeface="Calibri"/>
                <a:ea typeface="Times New Roman"/>
                <a:cs typeface="Arial"/>
              </a:rPr>
              <a:t> </a:t>
            </a:r>
          </a:p>
          <a:p>
            <a:pPr indent="228600">
              <a:spcAft>
                <a:spcPts val="0"/>
              </a:spcAft>
            </a:pPr>
            <a:r>
              <a:rPr lang="en" b="1" dirty="0">
                <a:latin typeface="Calibri"/>
                <a:ea typeface="Times New Roman"/>
                <a:cs typeface="Arial"/>
              </a:rPr>
              <a:t>Comments-Ratings-Better Algorithm</a:t>
            </a:r>
            <a:endParaRPr lang="fr-FR" dirty="0">
              <a:latin typeface="Calibri"/>
              <a:ea typeface="Times New Roman"/>
              <a:cs typeface="Arial"/>
            </a:endParaRPr>
          </a:p>
          <a:p>
            <a:pPr indent="228600">
              <a:spcAft>
                <a:spcPts val="0"/>
              </a:spcAft>
            </a:pPr>
            <a:r>
              <a:rPr lang="en" dirty="0">
                <a:latin typeface="Calibri"/>
                <a:ea typeface="Times New Roman"/>
                <a:cs typeface="Arial"/>
              </a:rPr>
              <a:t>Variables: note: integer;</a:t>
            </a:r>
          </a:p>
          <a:p>
            <a:pPr indent="228600">
              <a:spcAft>
                <a:spcPts val="0"/>
              </a:spcAft>
            </a:pPr>
            <a:r>
              <a:rPr lang="en" dirty="0">
                <a:latin typeface="Calibri"/>
                <a:ea typeface="Times New Roman"/>
                <a:cs typeface="Arial"/>
              </a:rPr>
              <a:t>Beginning</a:t>
            </a:r>
          </a:p>
          <a:p>
            <a:pPr indent="228600">
              <a:spcAft>
                <a:spcPts val="0"/>
              </a:spcAft>
            </a:pPr>
            <a:r>
              <a:rPr lang="en" dirty="0">
                <a:latin typeface="Calibri"/>
                <a:ea typeface="Times New Roman"/>
                <a:cs typeface="Arial"/>
              </a:rPr>
              <a:t>read(note);</a:t>
            </a:r>
          </a:p>
          <a:p>
            <a:pPr indent="228600">
              <a:spcAft>
                <a:spcPts val="0"/>
              </a:spcAft>
            </a:pPr>
            <a:r>
              <a:rPr lang="en" dirty="0">
                <a:latin typeface="Calibri"/>
                <a:ea typeface="Times New Roman"/>
                <a:cs typeface="Arial"/>
              </a:rPr>
              <a:t> </a:t>
            </a:r>
            <a:r>
              <a:rPr lang="en" b="1" dirty="0">
                <a:latin typeface="Calibri"/>
                <a:ea typeface="Times New Roman"/>
                <a:cs typeface="Arial"/>
              </a:rPr>
              <a:t>if </a:t>
            </a:r>
            <a:r>
              <a:rPr lang="en" dirty="0">
                <a:latin typeface="Calibri"/>
                <a:ea typeface="Times New Roman"/>
                <a:cs typeface="Arial"/>
              </a:rPr>
              <a:t>(score </a:t>
            </a:r>
            <a:r>
              <a:rPr lang="en" dirty="0">
                <a:latin typeface="Calibri"/>
                <a:ea typeface="Times New Roman"/>
                <a:cs typeface="Arial"/>
                <a:sym typeface="Symbol"/>
              </a:rPr>
              <a:t> </a:t>
            </a:r>
            <a:r>
              <a:rPr lang="en" dirty="0">
                <a:latin typeface="Calibri"/>
                <a:ea typeface="Times New Roman"/>
                <a:cs typeface="Arial"/>
              </a:rPr>
              <a:t>8) </a:t>
            </a:r>
            <a:r>
              <a:rPr lang="en" b="1" dirty="0">
                <a:latin typeface="Calibri"/>
                <a:ea typeface="Times New Roman"/>
                <a:cs typeface="Arial"/>
              </a:rPr>
              <a:t>then</a:t>
            </a:r>
          </a:p>
          <a:p>
            <a:pPr indent="228600">
              <a:spcAft>
                <a:spcPts val="0"/>
              </a:spcAft>
            </a:pPr>
            <a:r>
              <a:rPr lang="en" dirty="0">
                <a:latin typeface="Calibri"/>
                <a:ea typeface="Times New Roman"/>
                <a:cs typeface="Arial"/>
              </a:rPr>
              <a:t> write (“insufficient”);</a:t>
            </a:r>
          </a:p>
          <a:p>
            <a:pPr indent="228600">
              <a:spcAft>
                <a:spcPts val="0"/>
              </a:spcAft>
            </a:pPr>
            <a:r>
              <a:rPr lang="en" dirty="0">
                <a:latin typeface="Calibri"/>
                <a:ea typeface="Times New Roman"/>
                <a:cs typeface="Arial"/>
              </a:rPr>
              <a:t> </a:t>
            </a:r>
            <a:r>
              <a:rPr lang="en" b="1" dirty="0">
                <a:latin typeface="Calibri"/>
                <a:ea typeface="Times New Roman"/>
                <a:cs typeface="Arial"/>
              </a:rPr>
              <a:t>else if </a:t>
            </a:r>
            <a:r>
              <a:rPr lang="en" dirty="0">
                <a:latin typeface="Calibri"/>
                <a:ea typeface="Times New Roman"/>
                <a:cs typeface="Arial"/>
              </a:rPr>
              <a:t>(score </a:t>
            </a:r>
            <a:r>
              <a:rPr lang="en" dirty="0">
                <a:latin typeface="Calibri"/>
                <a:ea typeface="Times New Roman"/>
                <a:cs typeface="Arial"/>
                <a:sym typeface="Symbol"/>
              </a:rPr>
              <a:t> </a:t>
            </a:r>
            <a:r>
              <a:rPr lang="en" dirty="0">
                <a:latin typeface="Calibri"/>
                <a:ea typeface="Times New Roman"/>
                <a:cs typeface="Arial"/>
              </a:rPr>
              <a:t>12) </a:t>
            </a:r>
            <a:r>
              <a:rPr lang="en" b="1" dirty="0">
                <a:latin typeface="Calibri"/>
                <a:ea typeface="Times New Roman"/>
                <a:cs typeface="Arial"/>
              </a:rPr>
              <a:t>then</a:t>
            </a:r>
          </a:p>
          <a:p>
            <a:pPr indent="228600">
              <a:spcAft>
                <a:spcPts val="0"/>
              </a:spcAft>
            </a:pPr>
            <a:r>
              <a:rPr lang="en" dirty="0">
                <a:latin typeface="Calibri"/>
                <a:ea typeface="Times New Roman"/>
                <a:cs typeface="Arial"/>
              </a:rPr>
              <a:t>  write (“medium”);</a:t>
            </a:r>
          </a:p>
          <a:p>
            <a:pPr indent="228600">
              <a:spcAft>
                <a:spcPts val="0"/>
              </a:spcAft>
              <a:tabLst>
                <a:tab pos="990600" algn="l"/>
              </a:tabLst>
            </a:pPr>
            <a:r>
              <a:rPr lang="en" dirty="0">
                <a:latin typeface="Calibri"/>
                <a:ea typeface="Times New Roman"/>
                <a:cs typeface="Arial"/>
              </a:rPr>
              <a:t>  </a:t>
            </a:r>
            <a:r>
              <a:rPr lang="en" b="1" dirty="0">
                <a:latin typeface="Calibri"/>
                <a:ea typeface="Times New Roman"/>
                <a:cs typeface="Arial"/>
              </a:rPr>
              <a:t>else if </a:t>
            </a:r>
            <a:r>
              <a:rPr lang="en" dirty="0">
                <a:latin typeface="Calibri"/>
                <a:ea typeface="Times New Roman"/>
                <a:cs typeface="Arial"/>
              </a:rPr>
              <a:t>(score </a:t>
            </a:r>
            <a:r>
              <a:rPr lang="en" dirty="0">
                <a:latin typeface="Calibri"/>
                <a:ea typeface="Times New Roman"/>
                <a:cs typeface="Arial"/>
                <a:sym typeface="Symbol"/>
              </a:rPr>
              <a:t> </a:t>
            </a:r>
            <a:r>
              <a:rPr lang="en" dirty="0">
                <a:latin typeface="Calibri"/>
                <a:ea typeface="Times New Roman"/>
                <a:cs typeface="Arial"/>
              </a:rPr>
              <a:t>16) </a:t>
            </a:r>
            <a:r>
              <a:rPr lang="en" b="1" dirty="0">
                <a:latin typeface="Calibri"/>
                <a:ea typeface="Times New Roman"/>
                <a:cs typeface="Arial"/>
              </a:rPr>
              <a:t>then</a:t>
            </a:r>
          </a:p>
          <a:p>
            <a:pPr indent="228600">
              <a:spcAft>
                <a:spcPts val="0"/>
              </a:spcAft>
            </a:pPr>
            <a:r>
              <a:rPr lang="en" dirty="0">
                <a:latin typeface="Calibri"/>
                <a:ea typeface="Times New Roman"/>
                <a:cs typeface="Arial"/>
              </a:rPr>
              <a:t>   write (“well”);</a:t>
            </a:r>
          </a:p>
          <a:p>
            <a:pPr marL="1348740" indent="449580">
              <a:spcAft>
                <a:spcPts val="0"/>
              </a:spcAft>
            </a:pPr>
            <a:r>
              <a:rPr lang="en" b="1" dirty="0">
                <a:latin typeface="Calibri"/>
                <a:ea typeface="Times New Roman"/>
                <a:cs typeface="Arial"/>
              </a:rPr>
              <a:t>Otherwise</a:t>
            </a:r>
            <a:endParaRPr lang="fr-FR" b="1" dirty="0">
              <a:latin typeface="Calibri"/>
              <a:ea typeface="Times New Roman"/>
              <a:cs typeface="Arial"/>
            </a:endParaRPr>
          </a:p>
          <a:p>
            <a:pPr indent="228600">
              <a:spcAft>
                <a:spcPts val="0"/>
              </a:spcAft>
            </a:pPr>
            <a:r>
              <a:rPr lang="en" dirty="0">
                <a:latin typeface="Calibri"/>
                <a:ea typeface="Times New Roman"/>
                <a:cs typeface="Arial"/>
              </a:rPr>
              <a:t>   write (“very well”);</a:t>
            </a:r>
          </a:p>
          <a:p>
            <a:pPr indent="228600">
              <a:spcAft>
                <a:spcPts val="0"/>
              </a:spcAft>
            </a:pPr>
            <a:r>
              <a:rPr lang="en" dirty="0">
                <a:latin typeface="Calibri"/>
                <a:ea typeface="Times New Roman"/>
                <a:cs typeface="Arial"/>
              </a:rPr>
              <a:t>END</a:t>
            </a:r>
            <a:endParaRPr lang="fr-FR" dirty="0">
              <a:effectLst/>
              <a:latin typeface="Calibri"/>
              <a:ea typeface="Times New Roman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7703" y="2204864"/>
            <a:ext cx="684075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b="1" dirty="0">
                <a:solidFill>
                  <a:schemeClr val="accent6">
                    <a:lumMod val="50000"/>
                  </a:schemeClr>
                </a:solidFill>
                <a:latin typeface="Calibri"/>
                <a:ea typeface="Times New Roman"/>
                <a:cs typeface="Arial"/>
              </a:rPr>
              <a:t>It is possible not to respect the presentation with tabs:</a:t>
            </a:r>
            <a:endParaRPr lang="fr-FR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" b="1" dirty="0"/>
              <a:t>Comments-notes-best-bis algorithm</a:t>
            </a:r>
          </a:p>
          <a:p>
            <a:r>
              <a:rPr lang="en" dirty="0"/>
              <a:t>Variables: note: integer;</a:t>
            </a:r>
          </a:p>
          <a:p>
            <a:r>
              <a:rPr lang="en" dirty="0"/>
              <a:t>Beginning</a:t>
            </a:r>
          </a:p>
          <a:p>
            <a:r>
              <a:rPr lang="en" dirty="0"/>
              <a:t>read(note);</a:t>
            </a:r>
          </a:p>
          <a:p>
            <a:r>
              <a:rPr lang="en" dirty="0"/>
              <a:t> </a:t>
            </a:r>
            <a:r>
              <a:rPr lang="en" b="1" dirty="0"/>
              <a:t>if </a:t>
            </a:r>
            <a:r>
              <a:rPr lang="en" dirty="0"/>
              <a:t>(score  8) </a:t>
            </a:r>
            <a:r>
              <a:rPr lang="en" b="1" dirty="0"/>
              <a:t>then</a:t>
            </a:r>
          </a:p>
          <a:p>
            <a:r>
              <a:rPr lang="en" dirty="0"/>
              <a:t>write("insufficient");</a:t>
            </a:r>
          </a:p>
          <a:p>
            <a:r>
              <a:rPr lang="en" dirty="0"/>
              <a:t> </a:t>
            </a:r>
            <a:r>
              <a:rPr lang="en" b="1" dirty="0"/>
              <a:t>else </a:t>
            </a:r>
            <a:r>
              <a:rPr lang="en" dirty="0"/>
              <a:t>if (score  12) </a:t>
            </a:r>
            <a:r>
              <a:rPr lang="en" b="1" dirty="0"/>
              <a:t>then</a:t>
            </a:r>
          </a:p>
          <a:p>
            <a:r>
              <a:rPr lang="en" dirty="0"/>
              <a:t>write(“medium”);</a:t>
            </a:r>
          </a:p>
          <a:p>
            <a:r>
              <a:rPr lang="en" dirty="0"/>
              <a:t> </a:t>
            </a:r>
            <a:r>
              <a:rPr lang="en" b="1" dirty="0"/>
              <a:t>else </a:t>
            </a:r>
            <a:r>
              <a:rPr lang="en" dirty="0"/>
              <a:t>if (score  16) </a:t>
            </a:r>
            <a:r>
              <a:rPr lang="en" b="1" dirty="0"/>
              <a:t>then</a:t>
            </a:r>
          </a:p>
          <a:p>
            <a:r>
              <a:rPr lang="en" dirty="0"/>
              <a:t>write well ") ;</a:t>
            </a:r>
          </a:p>
          <a:p>
            <a:r>
              <a:rPr lang="en" dirty="0"/>
              <a:t> </a:t>
            </a:r>
            <a:r>
              <a:rPr lang="en" b="1" dirty="0"/>
              <a:t>Otherwise</a:t>
            </a:r>
            <a:r>
              <a:rPr lang="en" dirty="0"/>
              <a:t> </a:t>
            </a:r>
            <a:endParaRPr lang="fr-FR" dirty="0"/>
          </a:p>
          <a:p>
            <a:r>
              <a:rPr lang="en" dirty="0"/>
              <a:t>write("very good");</a:t>
            </a:r>
          </a:p>
          <a:p>
            <a:r>
              <a:rPr lang="en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167485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772816"/>
            <a:ext cx="8391276" cy="1368152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en" sz="2400" b="1" dirty="0">
                <a:solidFill>
                  <a:schemeClr val="accent6">
                    <a:lumMod val="75000"/>
                  </a:schemeClr>
                </a:solidFill>
              </a:rPr>
              <a:t>Mistake to avoid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en" sz="2400" b="1" dirty="0">
                <a:solidFill>
                  <a:srgbClr val="FF0000"/>
                </a:solidFill>
              </a:rPr>
              <a:t>It is very common for beginners to forget the otherwise intermediate instructions.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fr-FR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2183" y="332656"/>
            <a:ext cx="731963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" sz="3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NESTED CONDITIONALS</a:t>
            </a:r>
          </a:p>
        </p:txBody>
      </p:sp>
      <p:sp>
        <p:nvSpPr>
          <p:cNvPr id="2" name="Rectangle 1"/>
          <p:cNvSpPr/>
          <p:nvPr/>
        </p:nvSpPr>
        <p:spPr>
          <a:xfrm>
            <a:off x="2290364" y="3068960"/>
            <a:ext cx="436986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1600" b="1" dirty="0"/>
              <a:t>Comments-notes-false algorithm</a:t>
            </a:r>
          </a:p>
          <a:p>
            <a:r>
              <a:rPr lang="en" sz="1600" dirty="0"/>
              <a:t>Variables: note: integer;</a:t>
            </a:r>
          </a:p>
          <a:p>
            <a:r>
              <a:rPr lang="en" sz="1600" dirty="0"/>
              <a:t>Beginning</a:t>
            </a:r>
          </a:p>
          <a:p>
            <a:r>
              <a:rPr lang="en" sz="1600" dirty="0"/>
              <a:t>read(note);</a:t>
            </a:r>
          </a:p>
          <a:p>
            <a:r>
              <a:rPr lang="en" sz="1600" dirty="0"/>
              <a:t>if (note </a:t>
            </a:r>
            <a:r>
              <a:rPr lang="en" sz="1600" dirty="0">
                <a:sym typeface="Symbol"/>
              </a:rPr>
              <a:t></a:t>
            </a:r>
            <a:r>
              <a:rPr lang="en" sz="1600" dirty="0"/>
              <a:t> 8) then</a:t>
            </a:r>
          </a:p>
          <a:p>
            <a:r>
              <a:rPr lang="en" sz="1600" dirty="0"/>
              <a:t>write("insufficient");</a:t>
            </a:r>
          </a:p>
          <a:p>
            <a:r>
              <a:rPr lang="en" sz="1600" dirty="0"/>
              <a:t>if (note </a:t>
            </a:r>
            <a:r>
              <a:rPr lang="en" sz="1600" dirty="0">
                <a:sym typeface="Symbol"/>
              </a:rPr>
              <a:t></a:t>
            </a:r>
            <a:r>
              <a:rPr lang="en" sz="1600" dirty="0"/>
              <a:t> 12) then</a:t>
            </a:r>
          </a:p>
          <a:p>
            <a:r>
              <a:rPr lang="en" sz="1600" dirty="0"/>
              <a:t>write(“medium”);</a:t>
            </a:r>
          </a:p>
          <a:p>
            <a:r>
              <a:rPr lang="en" sz="1600" dirty="0"/>
              <a:t>if (score </a:t>
            </a:r>
            <a:r>
              <a:rPr lang="en" sz="1600" dirty="0">
                <a:sym typeface="Symbol"/>
              </a:rPr>
              <a:t> </a:t>
            </a:r>
            <a:r>
              <a:rPr lang="en" sz="1600" dirty="0"/>
              <a:t>16) then</a:t>
            </a:r>
            <a:endParaRPr lang="fr-FR" sz="1600" dirty="0"/>
          </a:p>
          <a:p>
            <a:r>
              <a:rPr lang="en" sz="1600" dirty="0"/>
              <a:t>write well ") ;</a:t>
            </a:r>
          </a:p>
          <a:p>
            <a:r>
              <a:rPr lang="en" sz="1600" dirty="0"/>
              <a:t>Otherwise</a:t>
            </a:r>
            <a:endParaRPr lang="fr-FR" sz="1600" dirty="0"/>
          </a:p>
          <a:p>
            <a:r>
              <a:rPr lang="en" sz="1600" dirty="0"/>
              <a:t>write("very good");</a:t>
            </a:r>
          </a:p>
          <a:p>
            <a:r>
              <a:rPr lang="en" sz="1600" dirty="0"/>
              <a:t>END</a:t>
            </a:r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1907704" y="4725144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1907704" y="5157192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1381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772816"/>
            <a:ext cx="8391276" cy="4464496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buBlip>
                <a:blip r:embed="rId3"/>
              </a:buBlip>
              <a:defRPr/>
            </a:pPr>
            <a:r>
              <a:rPr lang="en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It is essential to write an algorithm as readable and clear as possible.</a:t>
            </a:r>
          </a:p>
          <a:p>
            <a:pPr marL="1257300" lvl="3" indent="0" algn="just" fontAlgn="auto">
              <a:spcAft>
                <a:spcPts val="0"/>
              </a:spcAft>
              <a:buNone/>
              <a:defRPr/>
            </a:pPr>
            <a:r>
              <a:rPr lang="en" sz="1600" b="1" dirty="0">
                <a:solidFill>
                  <a:srgbClr val="FF0000"/>
                </a:solidFill>
              </a:rPr>
              <a:t>If </a:t>
            </a:r>
            <a:r>
              <a:rPr lang="en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(condition) </a:t>
            </a:r>
            <a:r>
              <a:rPr lang="en" sz="1600" b="1" dirty="0">
                <a:solidFill>
                  <a:srgbClr val="FF0000"/>
                </a:solidFill>
              </a:rPr>
              <a:t>then</a:t>
            </a:r>
          </a:p>
          <a:p>
            <a:pPr marL="1257300" lvl="3" indent="0" algn="just" fontAlgn="auto">
              <a:spcAft>
                <a:spcPts val="0"/>
              </a:spcAft>
              <a:buNone/>
              <a:defRPr/>
            </a:pPr>
            <a:r>
              <a:rPr lang="en" sz="1600" b="1" dirty="0"/>
              <a:t>{</a:t>
            </a:r>
            <a:endParaRPr lang="fr-FR" sz="1600" b="1" dirty="0"/>
          </a:p>
          <a:p>
            <a:pPr marL="1257300" lvl="3" indent="0" algn="just" fontAlgn="auto">
              <a:spcAft>
                <a:spcPts val="0"/>
              </a:spcAft>
              <a:buNone/>
              <a:defRPr/>
            </a:pPr>
            <a:r>
              <a:rPr lang="en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Instruction </a:t>
            </a:r>
            <a:r>
              <a:rPr lang="en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block #1;</a:t>
            </a:r>
          </a:p>
          <a:p>
            <a:pPr marL="1257300" lvl="3" indent="0" algn="just" fontAlgn="auto">
              <a:spcAft>
                <a:spcPts val="0"/>
              </a:spcAft>
              <a:buNone/>
              <a:defRPr/>
            </a:pPr>
            <a:r>
              <a:rPr lang="en" sz="1600" b="1" dirty="0"/>
              <a:t>}</a:t>
            </a:r>
          </a:p>
          <a:p>
            <a:pPr marL="1257300" lvl="3" indent="0" algn="just" fontAlgn="auto">
              <a:spcAft>
                <a:spcPts val="0"/>
              </a:spcAft>
              <a:buNone/>
              <a:defRPr/>
            </a:pPr>
            <a:r>
              <a:rPr lang="en" sz="1600" b="1" dirty="0">
                <a:solidFill>
                  <a:srgbClr val="FF0000"/>
                </a:solidFill>
              </a:rPr>
              <a:t>Otherwise</a:t>
            </a:r>
            <a:r>
              <a:rPr lang="en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1257300" lvl="3" indent="0" algn="just" fontAlgn="auto">
              <a:spcAft>
                <a:spcPts val="0"/>
              </a:spcAft>
              <a:buNone/>
              <a:defRPr/>
            </a:pPr>
            <a:r>
              <a:rPr lang="en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{</a:t>
            </a:r>
          </a:p>
          <a:p>
            <a:pPr marL="1257300" lvl="3" indent="0" algn="just" fontAlgn="auto">
              <a:spcAft>
                <a:spcPts val="0"/>
              </a:spcAft>
              <a:buNone/>
              <a:defRPr/>
            </a:pPr>
            <a:r>
              <a:rPr lang="en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" sz="1600" b="1" dirty="0">
                <a:solidFill>
                  <a:srgbClr val="FF0000"/>
                </a:solidFill>
              </a:rPr>
              <a:t>If </a:t>
            </a:r>
            <a:r>
              <a:rPr lang="en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(condition) </a:t>
            </a:r>
            <a:r>
              <a:rPr lang="en" sz="1600" b="1" dirty="0">
                <a:solidFill>
                  <a:srgbClr val="FF0000"/>
                </a:solidFill>
              </a:rPr>
              <a:t>then</a:t>
            </a:r>
          </a:p>
          <a:p>
            <a:pPr marL="1257300" lvl="3" indent="0" algn="just" fontAlgn="auto">
              <a:spcAft>
                <a:spcPts val="0"/>
              </a:spcAft>
              <a:buNone/>
              <a:defRPr/>
            </a:pPr>
            <a:r>
              <a:rPr lang="en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" sz="16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{</a:t>
            </a:r>
          </a:p>
          <a:p>
            <a:pPr marL="1257300" lvl="3" indent="0" algn="just" fontAlgn="auto">
              <a:spcAft>
                <a:spcPts val="0"/>
              </a:spcAft>
              <a:buNone/>
              <a:defRPr/>
            </a:pPr>
            <a:r>
              <a:rPr lang="en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Instruction block #2;</a:t>
            </a:r>
          </a:p>
          <a:p>
            <a:pPr marL="1257300" lvl="3" indent="0" algn="just" fontAlgn="auto">
              <a:spcAft>
                <a:spcPts val="0"/>
              </a:spcAft>
              <a:buNone/>
              <a:defRPr/>
            </a:pPr>
            <a:r>
              <a:rPr lang="en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}</a:t>
            </a:r>
            <a:endParaRPr lang="fr-F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257300" lvl="3" indent="0" algn="just" fontAlgn="auto">
              <a:spcAft>
                <a:spcPts val="0"/>
              </a:spcAft>
              <a:buNone/>
              <a:defRPr/>
            </a:pPr>
            <a:r>
              <a:rPr lang="en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" sz="1600" b="1" dirty="0">
                <a:solidFill>
                  <a:srgbClr val="FF0000"/>
                </a:solidFill>
              </a:rPr>
              <a:t>Otherwise</a:t>
            </a:r>
          </a:p>
          <a:p>
            <a:pPr marL="1257300" lvl="3" indent="0" algn="just" fontAlgn="auto">
              <a:spcAft>
                <a:spcPts val="0"/>
              </a:spcAft>
              <a:buNone/>
              <a:defRPr/>
            </a:pPr>
            <a:r>
              <a:rPr lang="en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{</a:t>
            </a:r>
            <a:endParaRPr lang="fr-F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257300" lvl="3" indent="0" algn="just" fontAlgn="auto">
              <a:spcAft>
                <a:spcPts val="0"/>
              </a:spcAft>
              <a:buNone/>
              <a:defRPr/>
            </a:pPr>
            <a:r>
              <a:rPr lang="en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Instruction block #3;</a:t>
            </a:r>
          </a:p>
          <a:p>
            <a:pPr marL="1257300" lvl="3" indent="0" algn="just" fontAlgn="auto">
              <a:spcAft>
                <a:spcPts val="0"/>
              </a:spcAft>
              <a:buNone/>
              <a:defRPr/>
            </a:pPr>
            <a:r>
              <a:rPr lang="en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}</a:t>
            </a:r>
            <a:endParaRPr lang="fr-F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257300" lvl="3" indent="0" algn="just" fontAlgn="auto">
              <a:spcAft>
                <a:spcPts val="0"/>
              </a:spcAft>
              <a:buNone/>
              <a:defRPr/>
            </a:pPr>
            <a:r>
              <a:rPr lang="en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}</a:t>
            </a:r>
          </a:p>
        </p:txBody>
      </p:sp>
      <p:sp>
        <p:nvSpPr>
          <p:cNvPr id="3" name="Rectangle 2"/>
          <p:cNvSpPr/>
          <p:nvPr/>
        </p:nvSpPr>
        <p:spPr>
          <a:xfrm>
            <a:off x="912183" y="332656"/>
            <a:ext cx="731963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" sz="3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NESTED CONDITIONALS</a:t>
            </a:r>
          </a:p>
        </p:txBody>
      </p:sp>
    </p:spTree>
    <p:extLst>
      <p:ext uri="{BB962C8B-B14F-4D97-AF65-F5344CB8AC3E}">
        <p14:creationId xmlns:p14="http://schemas.microsoft.com/office/powerpoint/2010/main" val="320680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772816"/>
            <a:ext cx="8391276" cy="648072"/>
          </a:xfrm>
        </p:spPr>
        <p:txBody>
          <a:bodyPr rtlCol="0">
            <a:noAutofit/>
          </a:bodyPr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en" sz="2400" b="1" dirty="0">
                <a:solidFill>
                  <a:schemeClr val="accent6">
                    <a:lumMod val="75000"/>
                  </a:schemeClr>
                </a:solidFill>
              </a:rPr>
              <a:t>The while loop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fr-FR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07135" y="332656"/>
            <a:ext cx="67297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" sz="3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REPEAT INSTRUCTION</a:t>
            </a:r>
            <a:endParaRPr lang="fr-FR" sz="3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1129478323"/>
              </p:ext>
            </p:extLst>
          </p:nvPr>
        </p:nvGraphicFramePr>
        <p:xfrm>
          <a:off x="395536" y="2492896"/>
          <a:ext cx="6696744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/>
          <p:nvPr/>
        </p:nvSpPr>
        <p:spPr>
          <a:xfrm>
            <a:off x="2411760" y="2564904"/>
            <a:ext cx="4572000" cy="14773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r>
              <a:rPr lang="en" b="1" dirty="0">
                <a:solidFill>
                  <a:schemeClr val="accent6">
                    <a:lumMod val="75000"/>
                  </a:schemeClr>
                </a:solidFill>
              </a:rPr>
              <a:t>Syntax:</a:t>
            </a:r>
          </a:p>
          <a:p>
            <a:r>
              <a:rPr lang="en" b="1" dirty="0"/>
              <a:t>while </a:t>
            </a:r>
            <a:r>
              <a:rPr lang="en" i="1" dirty="0"/>
              <a:t>(prosecution_condition </a:t>
            </a:r>
            <a:r>
              <a:rPr lang="en" b="1" dirty="0"/>
              <a:t>) do</a:t>
            </a:r>
          </a:p>
          <a:p>
            <a:r>
              <a:rPr lang="en" b="1" dirty="0"/>
              <a:t>{</a:t>
            </a:r>
          </a:p>
          <a:p>
            <a:r>
              <a:rPr lang="en" b="1" dirty="0"/>
              <a:t> </a:t>
            </a:r>
            <a:r>
              <a:rPr lang="en" i="1" dirty="0"/>
              <a:t>Instruction block</a:t>
            </a:r>
          </a:p>
          <a:p>
            <a:r>
              <a:rPr lang="en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39075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772816"/>
            <a:ext cx="8391276" cy="4464496"/>
          </a:xfrm>
        </p:spPr>
        <p:txBody>
          <a:bodyPr rtlCol="0">
            <a:noAutofit/>
          </a:bodyPr>
          <a:lstStyle/>
          <a:p>
            <a:pPr>
              <a:buBlip>
                <a:blip r:embed="rId3"/>
              </a:buBlip>
            </a:pPr>
            <a:r>
              <a:rPr lang="en" sz="2000" dirty="0"/>
              <a:t>The following algorithm displays the integers from 1 to 5 on the screen.</a:t>
            </a:r>
          </a:p>
          <a:p>
            <a:pPr marL="0" indent="0">
              <a:buNone/>
            </a:pPr>
            <a:r>
              <a:rPr lang="en" sz="1600" dirty="0"/>
              <a:t> </a:t>
            </a:r>
          </a:p>
          <a:p>
            <a:pPr marL="400050" lvl="1" indent="0">
              <a:buNone/>
            </a:pPr>
            <a:r>
              <a:rPr lang="en" sz="1600" b="1" dirty="0"/>
              <a:t>display-of-the-first-5-integers algorithm</a:t>
            </a:r>
          </a:p>
          <a:p>
            <a:pPr marL="400050" lvl="1" indent="0">
              <a:buNone/>
            </a:pPr>
            <a:r>
              <a:rPr lang="en" sz="1600" dirty="0"/>
              <a:t>Variables: counter: integer;</a:t>
            </a:r>
          </a:p>
          <a:p>
            <a:pPr marL="400050" lvl="1" indent="0">
              <a:buNone/>
            </a:pPr>
            <a:r>
              <a:rPr lang="en" sz="1600" b="1" dirty="0"/>
              <a:t>Beginning</a:t>
            </a:r>
          </a:p>
          <a:p>
            <a:pPr marL="400050" lvl="1" indent="0">
              <a:buNone/>
            </a:pPr>
            <a:r>
              <a:rPr lang="en" sz="1600" dirty="0"/>
              <a:t>counter </a:t>
            </a:r>
            <a:r>
              <a:rPr lang="en" sz="1600" dirty="0">
                <a:sym typeface="Wingdings"/>
              </a:rPr>
              <a:t> </a:t>
            </a:r>
            <a:r>
              <a:rPr lang="en" sz="1600" dirty="0"/>
              <a:t>1; </a:t>
            </a:r>
            <a:r>
              <a:rPr lang="en" sz="1600" b="1" dirty="0">
                <a:solidFill>
                  <a:srgbClr val="0070C0"/>
                </a:solidFill>
              </a:rPr>
              <a:t>// initialization</a:t>
            </a:r>
          </a:p>
          <a:p>
            <a:pPr marL="400050" lvl="1" indent="0">
              <a:buNone/>
            </a:pPr>
            <a:r>
              <a:rPr lang="en" sz="1600" dirty="0"/>
              <a:t> </a:t>
            </a:r>
            <a:r>
              <a:rPr lang="en" sz="1600" b="1" dirty="0"/>
              <a:t>while </a:t>
            </a:r>
            <a:r>
              <a:rPr lang="en" sz="1600" dirty="0"/>
              <a:t>(counter </a:t>
            </a:r>
            <a:r>
              <a:rPr lang="en" sz="1600" dirty="0">
                <a:sym typeface="Symbol"/>
              </a:rPr>
              <a:t> </a:t>
            </a:r>
            <a:r>
              <a:rPr lang="en" sz="1600" dirty="0"/>
              <a:t>5 ) </a:t>
            </a:r>
            <a:r>
              <a:rPr lang="en" sz="1600" b="1" dirty="0"/>
              <a:t>do</a:t>
            </a:r>
            <a:r>
              <a:rPr lang="en" sz="1600" dirty="0"/>
              <a:t> </a:t>
            </a:r>
            <a:r>
              <a:rPr lang="en" sz="1600" b="1" dirty="0">
                <a:solidFill>
                  <a:srgbClr val="0070C0"/>
                </a:solidFill>
              </a:rPr>
              <a:t>//continuation condition</a:t>
            </a:r>
          </a:p>
          <a:p>
            <a:pPr marL="400050" lvl="1" indent="0">
              <a:buNone/>
            </a:pPr>
            <a:r>
              <a:rPr lang="en" sz="1600" dirty="0"/>
              <a:t>{ </a:t>
            </a:r>
            <a:r>
              <a:rPr lang="en" sz="1600" b="1" dirty="0">
                <a:solidFill>
                  <a:srgbClr val="0070C0"/>
                </a:solidFill>
              </a:rPr>
              <a:t>//start of block</a:t>
            </a:r>
          </a:p>
          <a:p>
            <a:pPr marL="400050" lvl="1" indent="0">
              <a:buNone/>
            </a:pPr>
            <a:r>
              <a:rPr lang="en" sz="1600" dirty="0"/>
              <a:t>write(counter); </a:t>
            </a:r>
            <a:r>
              <a:rPr lang="en" sz="1600" b="1" dirty="0">
                <a:solidFill>
                  <a:srgbClr val="0070C0"/>
                </a:solidFill>
              </a:rPr>
              <a:t>//treatment</a:t>
            </a:r>
          </a:p>
          <a:p>
            <a:pPr marL="400050" lvl="1" indent="0">
              <a:buNone/>
            </a:pPr>
            <a:r>
              <a:rPr lang="en" sz="1600" dirty="0"/>
              <a:t>  counter </a:t>
            </a:r>
            <a:r>
              <a:rPr lang="en" sz="1600" dirty="0">
                <a:sym typeface="Wingdings"/>
              </a:rPr>
              <a:t> </a:t>
            </a:r>
            <a:r>
              <a:rPr lang="en" sz="1600" dirty="0"/>
              <a:t>counter + 1; </a:t>
            </a:r>
            <a:r>
              <a:rPr lang="en" sz="1600" b="1" dirty="0">
                <a:solidFill>
                  <a:srgbClr val="0070C0"/>
                </a:solidFill>
              </a:rPr>
              <a:t>//increment the counter</a:t>
            </a:r>
          </a:p>
          <a:p>
            <a:pPr marL="400050" lvl="1" indent="0">
              <a:buNone/>
            </a:pPr>
            <a:r>
              <a:rPr lang="en" sz="1600" dirty="0"/>
              <a:t>} </a:t>
            </a:r>
            <a:r>
              <a:rPr lang="en" sz="1600" b="1" dirty="0">
                <a:solidFill>
                  <a:srgbClr val="0070C0"/>
                </a:solidFill>
              </a:rPr>
              <a:t>//end of block</a:t>
            </a:r>
          </a:p>
          <a:p>
            <a:pPr marL="400050" lvl="1" indent="0">
              <a:buNone/>
            </a:pPr>
            <a:r>
              <a:rPr lang="en" sz="1600" b="1" dirty="0"/>
              <a:t>END</a:t>
            </a:r>
          </a:p>
          <a:p>
            <a:pPr algn="just" fontAlgn="auto">
              <a:spcAft>
                <a:spcPts val="0"/>
              </a:spcAft>
              <a:buBlip>
                <a:blip r:embed="rId3"/>
              </a:buBlip>
              <a:defRPr/>
            </a:pPr>
            <a:endParaRPr lang="fr-F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07135" y="332656"/>
            <a:ext cx="67297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" sz="3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REPEAT INSTRUCTION</a:t>
            </a:r>
            <a:endParaRPr lang="fr-FR" sz="3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1487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772816"/>
            <a:ext cx="8391276" cy="648072"/>
          </a:xfrm>
        </p:spPr>
        <p:txBody>
          <a:bodyPr rtlCol="0">
            <a:noAutofit/>
          </a:bodyPr>
          <a:lstStyle/>
          <a:p>
            <a:pPr>
              <a:buBlip>
                <a:blip r:embed="rId3"/>
              </a:buBlip>
            </a:pPr>
            <a:r>
              <a:rPr lang="en" sz="2000" dirty="0"/>
              <a:t>Let's represent the progress of the values of the variable and the boolean condition .</a:t>
            </a:r>
          </a:p>
        </p:txBody>
      </p:sp>
      <p:sp>
        <p:nvSpPr>
          <p:cNvPr id="3" name="Rectangle 2"/>
          <p:cNvSpPr/>
          <p:nvPr/>
        </p:nvSpPr>
        <p:spPr>
          <a:xfrm>
            <a:off x="1207135" y="332656"/>
            <a:ext cx="67297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" sz="3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REPEAT INSTRUCTION</a:t>
            </a:r>
            <a:endParaRPr lang="fr-FR" sz="3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476471"/>
              </p:ext>
            </p:extLst>
          </p:nvPr>
        </p:nvGraphicFramePr>
        <p:xfrm>
          <a:off x="899590" y="2636912"/>
          <a:ext cx="7344816" cy="3024336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13270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89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88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8042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600" dirty="0">
                          <a:effectLst/>
                        </a:rPr>
                        <a:t>Counter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600" dirty="0">
                          <a:effectLst/>
                        </a:rPr>
                        <a:t>Condition: ( counter </a:t>
                      </a:r>
                      <a:r>
                        <a:rPr lang="en" sz="1600" dirty="0">
                          <a:effectLst/>
                          <a:sym typeface="Symbol"/>
                        </a:rPr>
                        <a:t> </a:t>
                      </a:r>
                      <a:r>
                        <a:rPr lang="en" sz="1600" dirty="0">
                          <a:effectLst/>
                        </a:rPr>
                        <a:t>5 )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600">
                          <a:effectLst/>
                        </a:rPr>
                        <a:t>Continuity condition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600">
                          <a:effectLst/>
                        </a:rPr>
                        <a:t>1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600" dirty="0">
                          <a:effectLst/>
                        </a:rPr>
                        <a:t>Initialization: before entering the loop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600">
                          <a:effectLst/>
                        </a:rPr>
                        <a:t>1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600">
                          <a:effectLst/>
                        </a:rPr>
                        <a:t>1 </a:t>
                      </a:r>
                      <a:r>
                        <a:rPr lang="en" sz="1600">
                          <a:effectLst/>
                          <a:sym typeface="Symbol"/>
                        </a:rPr>
                        <a:t> </a:t>
                      </a:r>
                      <a:r>
                        <a:rPr lang="en" sz="1600">
                          <a:effectLst/>
                        </a:rPr>
                        <a:t>5: True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600">
                          <a:effectLst/>
                        </a:rPr>
                        <a:t>Enter the loop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600">
                          <a:effectLst/>
                        </a:rPr>
                        <a:t>2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600">
                          <a:effectLst/>
                        </a:rPr>
                        <a:t>2 </a:t>
                      </a:r>
                      <a:r>
                        <a:rPr lang="en" sz="1600">
                          <a:effectLst/>
                          <a:sym typeface="Symbol"/>
                        </a:rPr>
                        <a:t> </a:t>
                      </a:r>
                      <a:r>
                        <a:rPr lang="en" sz="1600">
                          <a:effectLst/>
                        </a:rPr>
                        <a:t>5: True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600">
                          <a:effectLst/>
                        </a:rPr>
                        <a:t>One more round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600">
                          <a:effectLst/>
                        </a:rPr>
                        <a:t>3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600">
                          <a:effectLst/>
                        </a:rPr>
                        <a:t>3 </a:t>
                      </a:r>
                      <a:r>
                        <a:rPr lang="en" sz="1600">
                          <a:effectLst/>
                          <a:sym typeface="Symbol"/>
                        </a:rPr>
                        <a:t> </a:t>
                      </a:r>
                      <a:r>
                        <a:rPr lang="en" sz="1600">
                          <a:effectLst/>
                        </a:rPr>
                        <a:t>5: True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600" dirty="0">
                          <a:effectLst/>
                        </a:rPr>
                        <a:t>One more round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600">
                          <a:effectLst/>
                        </a:rPr>
                        <a:t>4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600">
                          <a:effectLst/>
                        </a:rPr>
                        <a:t>4 </a:t>
                      </a:r>
                      <a:r>
                        <a:rPr lang="en" sz="1600">
                          <a:effectLst/>
                          <a:sym typeface="Symbol"/>
                        </a:rPr>
                        <a:t> </a:t>
                      </a:r>
                      <a:r>
                        <a:rPr lang="en" sz="1600">
                          <a:effectLst/>
                        </a:rPr>
                        <a:t>5: True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600">
                          <a:effectLst/>
                        </a:rPr>
                        <a:t>One more turn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600">
                          <a:effectLst/>
                        </a:rPr>
                        <a:t>5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600">
                          <a:effectLst/>
                        </a:rPr>
                        <a:t>5 </a:t>
                      </a:r>
                      <a:r>
                        <a:rPr lang="en" sz="1600">
                          <a:effectLst/>
                          <a:sym typeface="Symbol"/>
                        </a:rPr>
                        <a:t> </a:t>
                      </a:r>
                      <a:r>
                        <a:rPr lang="en" sz="1600">
                          <a:effectLst/>
                        </a:rPr>
                        <a:t>5: True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600" dirty="0">
                          <a:effectLst/>
                        </a:rPr>
                        <a:t>One more turn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600">
                          <a:effectLst/>
                        </a:rPr>
                        <a:t>6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600">
                          <a:effectLst/>
                        </a:rPr>
                        <a:t>6 </a:t>
                      </a:r>
                      <a:r>
                        <a:rPr lang="en" sz="1600">
                          <a:effectLst/>
                          <a:sym typeface="Symbol"/>
                        </a:rPr>
                        <a:t> </a:t>
                      </a:r>
                      <a:r>
                        <a:rPr lang="en" sz="1600">
                          <a:effectLst/>
                        </a:rPr>
                        <a:t>5: False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600" dirty="0">
                          <a:effectLst/>
                        </a:rPr>
                        <a:t>Get out of the loop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2212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772816"/>
            <a:ext cx="8391276" cy="3672408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en" sz="2000" b="1" dirty="0">
                <a:solidFill>
                  <a:schemeClr val="accent6">
                    <a:lumMod val="75000"/>
                  </a:schemeClr>
                </a:solidFill>
              </a:rPr>
              <a:t>Several equivalent algorithms</a:t>
            </a:r>
          </a:p>
          <a:p>
            <a:pPr>
              <a:buBlip>
                <a:blip r:embed="rId3"/>
              </a:buBlip>
            </a:pPr>
            <a:r>
              <a:rPr lang="en" sz="2400" dirty="0"/>
              <a:t>The following conditions make it possible to exit the previous loop:</a:t>
            </a:r>
          </a:p>
          <a:p>
            <a:pPr lvl="1">
              <a:buBlip>
                <a:blip r:embed="rId3"/>
              </a:buBlip>
            </a:pPr>
            <a:r>
              <a:rPr lang="en" sz="2000" dirty="0"/>
              <a:t>Stopping the loop when counter = 6, then the condition while(counter </a:t>
            </a:r>
            <a:r>
              <a:rPr lang="en" sz="2000" dirty="0">
                <a:sym typeface="Symbol"/>
              </a:rPr>
              <a:t></a:t>
            </a:r>
            <a:r>
              <a:rPr lang="en" sz="2000" dirty="0"/>
              <a:t> 6) make it work.</a:t>
            </a:r>
          </a:p>
          <a:p>
            <a:pPr lvl="1">
              <a:buBlip>
                <a:blip r:embed="rId3"/>
              </a:buBlip>
            </a:pPr>
            <a:r>
              <a:rPr lang="en" sz="2000" dirty="0"/>
              <a:t>Stopping the loop when counter ≥ 6, then the condition while(counter &lt; 6) does work.</a:t>
            </a:r>
          </a:p>
          <a:p>
            <a:pPr lvl="1">
              <a:buBlip>
                <a:blip r:embed="rId3"/>
              </a:buBlip>
            </a:pPr>
            <a:r>
              <a:rPr lang="en" sz="2000" dirty="0"/>
              <a:t>Stopping the loop when counter &gt; 5, then the condition while(counter </a:t>
            </a:r>
            <a:r>
              <a:rPr lang="en" sz="2000" dirty="0">
                <a:sym typeface="Symbol"/>
              </a:rPr>
              <a:t></a:t>
            </a:r>
            <a:r>
              <a:rPr lang="en" sz="2000" dirty="0"/>
              <a:t> 6) make it work.</a:t>
            </a:r>
          </a:p>
          <a:p>
            <a:pPr lvl="1">
              <a:buBlip>
                <a:blip r:embed="rId3"/>
              </a:buBlip>
            </a:pPr>
            <a:endParaRPr lang="fr-FR" sz="2000" dirty="0"/>
          </a:p>
        </p:txBody>
      </p:sp>
      <p:sp>
        <p:nvSpPr>
          <p:cNvPr id="3" name="Rectangle 2"/>
          <p:cNvSpPr/>
          <p:nvPr/>
        </p:nvSpPr>
        <p:spPr>
          <a:xfrm>
            <a:off x="1207135" y="332656"/>
            <a:ext cx="67297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" sz="3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REPEAT INSTRUCTION</a:t>
            </a:r>
            <a:endParaRPr lang="fr-FR" sz="3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7561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772816"/>
            <a:ext cx="8391276" cy="648072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en" sz="2000" b="1" dirty="0">
                <a:solidFill>
                  <a:schemeClr val="accent6">
                    <a:lumMod val="75000"/>
                  </a:schemeClr>
                </a:solidFill>
              </a:rPr>
              <a:t>Several equivalent algorithms</a:t>
            </a:r>
          </a:p>
          <a:p>
            <a:pPr lvl="1">
              <a:buBlip>
                <a:blip r:embed="rId3"/>
              </a:buBlip>
            </a:pPr>
            <a:endParaRPr lang="fr-FR" sz="2000" dirty="0"/>
          </a:p>
        </p:txBody>
      </p:sp>
      <p:sp>
        <p:nvSpPr>
          <p:cNvPr id="3" name="Rectangle 2"/>
          <p:cNvSpPr/>
          <p:nvPr/>
        </p:nvSpPr>
        <p:spPr>
          <a:xfrm>
            <a:off x="1207135" y="332656"/>
            <a:ext cx="67297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" sz="3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REPEAT INSTRUCTION</a:t>
            </a:r>
            <a:endParaRPr lang="fr-FR" sz="3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054479"/>
              </p:ext>
            </p:extLst>
          </p:nvPr>
        </p:nvGraphicFramePr>
        <p:xfrm>
          <a:off x="971600" y="2708920"/>
          <a:ext cx="6840760" cy="1706880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3420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0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228600" indent="228600">
                        <a:spcAft>
                          <a:spcPts val="0"/>
                        </a:spcAft>
                      </a:pPr>
                      <a:r>
                        <a:rPr lang="en" sz="1400" b="1" dirty="0">
                          <a:effectLst/>
                        </a:rPr>
                        <a:t>counter </a:t>
                      </a:r>
                      <a:r>
                        <a:rPr lang="en" sz="1400" b="1" dirty="0">
                          <a:effectLst/>
                          <a:sym typeface="Wingdings"/>
                        </a:rPr>
                        <a:t> </a:t>
                      </a:r>
                      <a:r>
                        <a:rPr lang="en" sz="1400" b="1" dirty="0">
                          <a:effectLst/>
                        </a:rPr>
                        <a:t>1;</a:t>
                      </a:r>
                    </a:p>
                    <a:p>
                      <a:pPr marL="228600" indent="228600">
                        <a:spcAft>
                          <a:spcPts val="0"/>
                        </a:spcAft>
                      </a:pPr>
                      <a:r>
                        <a:rPr lang="en" sz="1400" b="1" dirty="0">
                          <a:effectLst/>
                        </a:rPr>
                        <a:t>while( </a:t>
                      </a:r>
                      <a:r>
                        <a:rPr lang="en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counter </a:t>
                      </a:r>
                      <a:r>
                        <a:rPr lang="en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Symbol"/>
                        </a:rPr>
                        <a:t> </a:t>
                      </a:r>
                      <a:r>
                        <a:rPr lang="en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</a:t>
                      </a:r>
                      <a:r>
                        <a:rPr lang="en" sz="1400" b="1" dirty="0">
                          <a:effectLst/>
                        </a:rPr>
                        <a:t>) do { write(counter); </a:t>
                      </a:r>
                      <a:r>
                        <a:rPr lang="en" sz="1400" b="1" dirty="0" err="1">
                          <a:effectLst/>
                        </a:rPr>
                        <a:t>counter </a:t>
                      </a:r>
                      <a:r>
                        <a:rPr lang="en" sz="1400" b="1" dirty="0" err="1">
                          <a:effectLst/>
                          <a:sym typeface="Wingdings"/>
                        </a:rPr>
                        <a:t> </a:t>
                      </a:r>
                      <a:r>
                        <a:rPr lang="en" sz="1400" b="1" dirty="0" err="1">
                          <a:effectLst/>
                        </a:rPr>
                        <a:t>counter </a:t>
                      </a:r>
                      <a:r>
                        <a:rPr lang="en" sz="1400" b="1" dirty="0">
                          <a:effectLst/>
                        </a:rPr>
                        <a:t>+ 1;</a:t>
                      </a:r>
                    </a:p>
                    <a:p>
                      <a:pPr marL="228600" indent="228600">
                        <a:spcAft>
                          <a:spcPts val="0"/>
                        </a:spcAft>
                      </a:pPr>
                      <a:r>
                        <a:rPr lang="en" sz="1400" b="1" dirty="0">
                          <a:effectLst/>
                        </a:rPr>
                        <a:t>}</a:t>
                      </a:r>
                      <a:endParaRPr lang="fr-FR" sz="14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228600">
                        <a:spcAft>
                          <a:spcPts val="0"/>
                        </a:spcAft>
                      </a:pPr>
                      <a:r>
                        <a:rPr lang="en" sz="1400" b="1" dirty="0">
                          <a:effectLst/>
                        </a:rPr>
                        <a:t>counter </a:t>
                      </a:r>
                      <a:r>
                        <a:rPr lang="en" sz="1400" b="1" dirty="0">
                          <a:effectLst/>
                          <a:sym typeface="Wingdings"/>
                        </a:rPr>
                        <a:t> </a:t>
                      </a:r>
                      <a:r>
                        <a:rPr lang="en" sz="1400" b="1" dirty="0">
                          <a:effectLst/>
                        </a:rPr>
                        <a:t>1;</a:t>
                      </a:r>
                    </a:p>
                    <a:p>
                      <a:pPr marL="228600" indent="228600">
                        <a:spcAft>
                          <a:spcPts val="0"/>
                        </a:spcAft>
                      </a:pPr>
                      <a:r>
                        <a:rPr lang="en" sz="1400" b="1" dirty="0">
                          <a:effectLst/>
                        </a:rPr>
                        <a:t>while( </a:t>
                      </a:r>
                      <a:r>
                        <a:rPr lang="en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counter </a:t>
                      </a:r>
                      <a:r>
                        <a:rPr lang="en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sym typeface="Symbol"/>
                        </a:rPr>
                        <a:t> </a:t>
                      </a:r>
                      <a:r>
                        <a:rPr lang="en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6 </a:t>
                      </a:r>
                      <a:r>
                        <a:rPr lang="en" sz="1400" b="1" dirty="0">
                          <a:effectLst/>
                        </a:rPr>
                        <a:t>) do { write (counter); </a:t>
                      </a:r>
                      <a:r>
                        <a:rPr lang="en" sz="1400" b="1" dirty="0" err="1">
                          <a:effectLst/>
                        </a:rPr>
                        <a:t>counter </a:t>
                      </a:r>
                      <a:r>
                        <a:rPr lang="en" sz="1400" b="1" dirty="0" err="1">
                          <a:effectLst/>
                          <a:sym typeface="Wingdings"/>
                        </a:rPr>
                        <a:t> </a:t>
                      </a:r>
                      <a:r>
                        <a:rPr lang="en" sz="1400" b="1" dirty="0" err="1">
                          <a:effectLst/>
                        </a:rPr>
                        <a:t>counter </a:t>
                      </a:r>
                      <a:r>
                        <a:rPr lang="en" sz="1400" b="1" dirty="0">
                          <a:effectLst/>
                        </a:rPr>
                        <a:t>+ 1;</a:t>
                      </a:r>
                    </a:p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400" b="1" dirty="0">
                          <a:effectLst/>
                        </a:rPr>
                        <a:t>}</a:t>
                      </a:r>
                      <a:endParaRPr lang="fr-FR" sz="14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28600" indent="228600">
                        <a:spcAft>
                          <a:spcPts val="0"/>
                        </a:spcAft>
                      </a:pPr>
                      <a:r>
                        <a:rPr lang="en" sz="1400" b="1" dirty="0">
                          <a:effectLst/>
                        </a:rPr>
                        <a:t>counter </a:t>
                      </a:r>
                      <a:r>
                        <a:rPr lang="en" sz="1400" b="1" dirty="0">
                          <a:effectLst/>
                          <a:sym typeface="Wingdings"/>
                        </a:rPr>
                        <a:t> </a:t>
                      </a:r>
                      <a:r>
                        <a:rPr lang="en" sz="1400" b="1" dirty="0">
                          <a:effectLst/>
                        </a:rPr>
                        <a:t>1;</a:t>
                      </a:r>
                    </a:p>
                    <a:p>
                      <a:pPr marL="228600" indent="228600">
                        <a:spcAft>
                          <a:spcPts val="0"/>
                        </a:spcAft>
                      </a:pPr>
                      <a:r>
                        <a:rPr lang="en" sz="1400" b="1" dirty="0">
                          <a:effectLst/>
                        </a:rPr>
                        <a:t>while ( </a:t>
                      </a:r>
                      <a:r>
                        <a:rPr lang="en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counter &lt; 6 </a:t>
                      </a:r>
                      <a:r>
                        <a:rPr lang="en" sz="1400" b="1" dirty="0">
                          <a:effectLst/>
                        </a:rPr>
                        <a:t>) do { write (counter); </a:t>
                      </a:r>
                      <a:r>
                        <a:rPr lang="en" sz="1400" b="1" dirty="0" err="1">
                          <a:effectLst/>
                        </a:rPr>
                        <a:t>counter </a:t>
                      </a:r>
                      <a:r>
                        <a:rPr lang="en" sz="1400" b="1" dirty="0" err="1">
                          <a:effectLst/>
                          <a:sym typeface="Wingdings"/>
                        </a:rPr>
                        <a:t> </a:t>
                      </a:r>
                      <a:r>
                        <a:rPr lang="en" sz="1400" b="1" dirty="0" err="1">
                          <a:effectLst/>
                        </a:rPr>
                        <a:t>counter </a:t>
                      </a:r>
                      <a:r>
                        <a:rPr lang="en" sz="1400" b="1" dirty="0">
                          <a:effectLst/>
                        </a:rPr>
                        <a:t>+ 1;</a:t>
                      </a:r>
                    </a:p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400" b="1" dirty="0">
                          <a:effectLst/>
                        </a:rPr>
                        <a:t>}</a:t>
                      </a:r>
                      <a:endParaRPr lang="fr-FR" sz="14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228600">
                        <a:spcAft>
                          <a:spcPts val="0"/>
                        </a:spcAft>
                      </a:pPr>
                      <a:r>
                        <a:rPr lang="en" sz="1400" b="1" dirty="0">
                          <a:effectLst/>
                        </a:rPr>
                        <a:t>counter </a:t>
                      </a:r>
                      <a:r>
                        <a:rPr lang="en" sz="1400" b="1" dirty="0">
                          <a:effectLst/>
                          <a:sym typeface="Wingdings"/>
                        </a:rPr>
                        <a:t> </a:t>
                      </a:r>
                      <a:r>
                        <a:rPr lang="en" sz="1400" b="1" dirty="0">
                          <a:effectLst/>
                        </a:rPr>
                        <a:t>0;</a:t>
                      </a:r>
                    </a:p>
                    <a:p>
                      <a:pPr marL="228600" indent="228600">
                        <a:spcAft>
                          <a:spcPts val="0"/>
                        </a:spcAft>
                      </a:pPr>
                      <a:r>
                        <a:rPr lang="en" sz="1400" b="1" dirty="0">
                          <a:effectLst/>
                        </a:rPr>
                        <a:t>while ( </a:t>
                      </a:r>
                      <a:r>
                        <a:rPr lang="en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counter &lt; 5 </a:t>
                      </a:r>
                      <a:r>
                        <a:rPr lang="en" sz="1400" b="1" dirty="0">
                          <a:effectLst/>
                        </a:rPr>
                        <a:t>) do { write(counter); </a:t>
                      </a:r>
                      <a:r>
                        <a:rPr lang="en" sz="1400" b="1" dirty="0" err="1">
                          <a:effectLst/>
                        </a:rPr>
                        <a:t>counter </a:t>
                      </a:r>
                      <a:r>
                        <a:rPr lang="en" sz="1400" b="1" dirty="0" err="1">
                          <a:effectLst/>
                          <a:sym typeface="Wingdings"/>
                        </a:rPr>
                        <a:t> </a:t>
                      </a:r>
                      <a:r>
                        <a:rPr lang="en" sz="1400" b="1" dirty="0" err="1">
                          <a:effectLst/>
                        </a:rPr>
                        <a:t>counter </a:t>
                      </a:r>
                      <a:r>
                        <a:rPr lang="en" sz="1400" b="1" dirty="0">
                          <a:effectLst/>
                        </a:rPr>
                        <a:t>+ 1;</a:t>
                      </a:r>
                    </a:p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400" b="1" dirty="0">
                          <a:effectLst/>
                        </a:rPr>
                        <a:t>}</a:t>
                      </a:r>
                      <a:endParaRPr lang="fr-FR" sz="14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168968" y="2770272"/>
            <a:ext cx="2788801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816903" y="2708920"/>
            <a:ext cx="2788801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199362" y="4437112"/>
            <a:ext cx="2788801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571998" y="4437112"/>
            <a:ext cx="2788801" cy="1512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532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772816"/>
            <a:ext cx="8607300" cy="2016224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en" sz="2800" b="1" dirty="0">
                <a:solidFill>
                  <a:schemeClr val="accent6">
                    <a:lumMod val="75000"/>
                  </a:schemeClr>
                </a:solidFill>
              </a:rPr>
              <a:t>The stopping condition</a:t>
            </a:r>
          </a:p>
          <a:p>
            <a:pPr>
              <a:buBlip>
                <a:blip r:embed="rId3"/>
              </a:buBlip>
            </a:pPr>
            <a:r>
              <a:rPr lang="en" sz="2400" dirty="0"/>
              <a:t>To write a loop, get in the habit:</a:t>
            </a:r>
          </a:p>
          <a:p>
            <a:pPr marL="400050" lvl="1" indent="0">
              <a:buNone/>
              <a:tabLst>
                <a:tab pos="722313" algn="l"/>
              </a:tabLst>
            </a:pPr>
            <a:r>
              <a:rPr lang="en" sz="2000" dirty="0"/>
              <a:t>1. Look for the stopping condition;</a:t>
            </a:r>
          </a:p>
          <a:p>
            <a:pPr marL="400050" lvl="1" indent="0">
              <a:buNone/>
              <a:tabLst>
                <a:tab pos="722313" algn="l"/>
              </a:tabLst>
            </a:pPr>
            <a:r>
              <a:rPr lang="en" sz="2000" dirty="0"/>
              <a:t>2. To write its negation using the table of correspondence of the stopping conditions which follows (to know).</a:t>
            </a:r>
          </a:p>
        </p:txBody>
      </p:sp>
      <p:sp>
        <p:nvSpPr>
          <p:cNvPr id="3" name="Rectangle 2"/>
          <p:cNvSpPr/>
          <p:nvPr/>
        </p:nvSpPr>
        <p:spPr>
          <a:xfrm>
            <a:off x="1207135" y="332656"/>
            <a:ext cx="67297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" sz="3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REPEAT INSTRUCTION</a:t>
            </a:r>
            <a:endParaRPr lang="fr-FR" sz="3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393298"/>
              </p:ext>
            </p:extLst>
          </p:nvPr>
        </p:nvGraphicFramePr>
        <p:xfrm>
          <a:off x="726883" y="3789040"/>
          <a:ext cx="7690230" cy="1368152"/>
        </p:xfrm>
        <a:graphic>
          <a:graphicData uri="http://schemas.openxmlformats.org/drawingml/2006/table">
            <a:tbl>
              <a:tblPr firstRow="1" firstCol="1" bandRow="1"/>
              <a:tblGrid>
                <a:gridCol w="921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7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4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44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44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44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44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44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44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86351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Shutdown logic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800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Arial"/>
                          <a:sym typeface="Symbol"/>
                        </a:rPr>
                        <a:t></a:t>
                      </a:r>
                      <a:endParaRPr lang="fr-FR" sz="180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800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Arial"/>
                          <a:sym typeface="Symbol"/>
                        </a:rPr>
                        <a:t></a:t>
                      </a:r>
                      <a:endParaRPr lang="fr-FR" sz="180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800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Arial"/>
                          <a:sym typeface="Symbol"/>
                        </a:rPr>
                        <a:t></a:t>
                      </a:r>
                      <a:endParaRPr lang="fr-FR" sz="180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800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Arial"/>
                          <a:sym typeface="Symbol"/>
                        </a:rPr>
                        <a:t></a:t>
                      </a:r>
                      <a:endParaRPr lang="fr-FR" sz="180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800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Arial"/>
                          <a:sym typeface="Symbol"/>
                        </a:rPr>
                        <a:t></a:t>
                      </a:r>
                      <a:endParaRPr lang="fr-FR" sz="180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800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Arial"/>
                          <a:sym typeface="Symbol"/>
                        </a:rPr>
                        <a:t></a:t>
                      </a:r>
                      <a:endParaRPr lang="fr-FR" sz="1800" dirty="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800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AND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800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OR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1801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Logic of continuity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800" b="1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Arial"/>
                          <a:sym typeface="Symbol"/>
                        </a:rPr>
                        <a:t></a:t>
                      </a:r>
                      <a:endParaRPr lang="fr-FR" sz="180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800" b="1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Arial"/>
                          <a:sym typeface="Symbol"/>
                        </a:rPr>
                        <a:t></a:t>
                      </a:r>
                      <a:endParaRPr lang="fr-FR" sz="180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8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Arial"/>
                          <a:sym typeface="Symbol"/>
                        </a:rPr>
                        <a:t></a:t>
                      </a:r>
                      <a:endParaRPr lang="fr-FR" sz="1800" dirty="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8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Arial"/>
                          <a:sym typeface="Symbol"/>
                        </a:rPr>
                        <a:t></a:t>
                      </a:r>
                      <a:endParaRPr lang="fr-FR" sz="1800" dirty="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800" b="1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Arial"/>
                          <a:sym typeface="Symbol"/>
                        </a:rPr>
                        <a:t></a:t>
                      </a:r>
                      <a:endParaRPr lang="fr-FR" sz="180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800" b="1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Arial"/>
                          <a:sym typeface="Symbol"/>
                        </a:rPr>
                        <a:t></a:t>
                      </a:r>
                      <a:endParaRPr lang="fr-FR" sz="180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800" b="1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OR</a:t>
                      </a:r>
                      <a:endParaRPr lang="fr-FR" sz="180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8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AND</a:t>
                      </a:r>
                      <a:endParaRPr lang="fr-FR" sz="1800" dirty="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3764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772816"/>
            <a:ext cx="8607300" cy="4392488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en" sz="2800" b="1" dirty="0">
                <a:solidFill>
                  <a:schemeClr val="accent6">
                    <a:lumMod val="75000"/>
                  </a:schemeClr>
                </a:solidFill>
              </a:rPr>
              <a:t>The stopping condition</a:t>
            </a:r>
          </a:p>
          <a:p>
            <a:pPr>
              <a:buBlip>
                <a:blip r:embed="rId3"/>
              </a:buBlip>
            </a:pPr>
            <a:r>
              <a:rPr lang="en" sz="2400" dirty="0"/>
              <a:t>To write a loop, three steps are required:</a:t>
            </a:r>
          </a:p>
          <a:p>
            <a:pPr lvl="1">
              <a:buBlip>
                <a:blip r:embed="rId3"/>
              </a:buBlip>
            </a:pPr>
            <a:r>
              <a:rPr lang="en" sz="2000" dirty="0"/>
              <a:t>The initialization of the variables of the counter, and in general of the block, before entering the loop.</a:t>
            </a:r>
          </a:p>
          <a:p>
            <a:pPr lvl="1">
              <a:buBlip>
                <a:blip r:embed="rId3"/>
              </a:buBlip>
            </a:pPr>
            <a:r>
              <a:rPr lang="en" sz="2000" dirty="0"/>
              <a:t>The continuation condition. There are always different continuation conditions, all of which are fair (equivalent).</a:t>
            </a:r>
          </a:p>
          <a:p>
            <a:pPr lvl="1">
              <a:buBlip>
                <a:blip r:embed="rId3"/>
              </a:buBlip>
            </a:pPr>
            <a:r>
              <a:rPr lang="en" sz="2000" dirty="0"/>
              <a:t>The modification of at least one value in the loop (the one that was initialized previously) so that the repetition expresses an evolution of the calculations.</a:t>
            </a:r>
          </a:p>
          <a:p>
            <a:pPr>
              <a:buBlip>
                <a:blip r:embed="rId3"/>
              </a:buBlip>
            </a:pPr>
            <a:r>
              <a:rPr lang="en" sz="2400" dirty="0"/>
              <a:t>It is a serious mistake to neglect any of the previous points !! may not exit the loop (infinite loop).</a:t>
            </a:r>
          </a:p>
        </p:txBody>
      </p:sp>
      <p:sp>
        <p:nvSpPr>
          <p:cNvPr id="3" name="Rectangle 2"/>
          <p:cNvSpPr/>
          <p:nvPr/>
        </p:nvSpPr>
        <p:spPr>
          <a:xfrm>
            <a:off x="1207135" y="332656"/>
            <a:ext cx="67297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" sz="3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REPEAT INSTRUCTION</a:t>
            </a:r>
            <a:endParaRPr lang="fr-FR" sz="3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2362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28813" y="1600200"/>
            <a:ext cx="6757987" cy="4525963"/>
          </a:xfrm>
        </p:spPr>
        <p:txBody>
          <a:bodyPr rtlCol="0">
            <a:normAutofit fontScale="85000" lnSpcReduction="20000"/>
          </a:bodyPr>
          <a:lstStyle/>
          <a:p>
            <a:pPr algn="just">
              <a:buBlip>
                <a:blip r:embed="rId3"/>
              </a:buBlip>
            </a:pPr>
            <a:r>
              <a:rPr lang="en" dirty="0"/>
              <a:t>We are going to introduce two extremely used instructions which make it possible to build an algorithm with nonlinear progress.</a:t>
            </a:r>
            <a:endParaRPr lang="fr-FR" dirty="0"/>
          </a:p>
          <a:p>
            <a:pPr lvl="1" algn="just">
              <a:buBlip>
                <a:blip r:embed="rId3"/>
              </a:buBlip>
            </a:pPr>
            <a:r>
              <a:rPr lang="en" b="1" dirty="0"/>
              <a:t>The conditional instruction </a:t>
            </a:r>
            <a:r>
              <a:rPr lang="en" dirty="0"/>
              <a:t>allows to execute or not a block of instructions.</a:t>
            </a:r>
            <a:endParaRPr lang="fr-FR" dirty="0"/>
          </a:p>
          <a:p>
            <a:pPr lvl="1" algn="just">
              <a:buBlip>
                <a:blip r:embed="rId3"/>
              </a:buBlip>
            </a:pPr>
            <a:r>
              <a:rPr lang="en" b="1" dirty="0"/>
              <a:t>The loop </a:t>
            </a:r>
            <a:r>
              <a:rPr lang="en" dirty="0"/>
              <a:t>makes it possible to go back in the algorithm, to reiterate a specific number of times the execution of a block.</a:t>
            </a:r>
          </a:p>
          <a:p>
            <a:pPr algn="just">
              <a:buBlip>
                <a:blip r:embed="rId3"/>
              </a:buBlip>
            </a:pPr>
            <a:r>
              <a:rPr lang="en" b="1" dirty="0">
                <a:solidFill>
                  <a:srgbClr val="FF0000"/>
                </a:solidFill>
              </a:rPr>
              <a:t>Boolean </a:t>
            </a:r>
            <a:r>
              <a:rPr lang="en" dirty="0"/>
              <a:t>type variable (true or false), which conditions the rest of its progress.</a:t>
            </a:r>
          </a:p>
        </p:txBody>
      </p:sp>
      <p:sp>
        <p:nvSpPr>
          <p:cNvPr id="5" name="Rectangle 4"/>
          <p:cNvSpPr/>
          <p:nvPr/>
        </p:nvSpPr>
        <p:spPr>
          <a:xfrm>
            <a:off x="2212419" y="476672"/>
            <a:ext cx="56477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" sz="5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What is it?</a:t>
            </a:r>
            <a:endParaRPr lang="fr-F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772816"/>
            <a:ext cx="8607300" cy="2016224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en" sz="2800" b="1" dirty="0">
                <a:solidFill>
                  <a:schemeClr val="accent6">
                    <a:lumMod val="75000"/>
                  </a:schemeClr>
                </a:solidFill>
              </a:rPr>
              <a:t>The syntax of other loops</a:t>
            </a:r>
          </a:p>
          <a:p>
            <a:pPr marL="0" indent="0">
              <a:buNone/>
            </a:pPr>
            <a:r>
              <a:rPr lang="en" sz="2400" b="1" dirty="0">
                <a:solidFill>
                  <a:schemeClr val="accent6">
                    <a:lumMod val="50000"/>
                  </a:schemeClr>
                </a:solidFill>
              </a:rPr>
              <a:t>The to-do loop</a:t>
            </a:r>
          </a:p>
          <a:p>
            <a:pPr>
              <a:buBlip>
                <a:blip r:embed="rId3"/>
              </a:buBlip>
            </a:pPr>
            <a:r>
              <a:rPr lang="en" sz="2400" dirty="0"/>
              <a:t>The for-do loop is used very frequently in programming to repeat an execution a number of times known in advance.</a:t>
            </a:r>
          </a:p>
          <a:p>
            <a:pPr>
              <a:buBlip>
                <a:blip r:embed="rId3"/>
              </a:buBlip>
            </a:pPr>
            <a:r>
              <a:rPr lang="en" sz="2400" dirty="0"/>
              <a:t>Let's see how to write the display of numbers from 1 to 5.</a:t>
            </a:r>
          </a:p>
          <a:p>
            <a:pPr marL="1257300" lvl="3" indent="0">
              <a:buNone/>
            </a:pPr>
            <a:r>
              <a:rPr lang="en" sz="2400" b="1" dirty="0"/>
              <a:t>for ( </a:t>
            </a:r>
            <a:r>
              <a:rPr lang="en" sz="2400" dirty="0"/>
              <a:t>counter </a:t>
            </a:r>
            <a:r>
              <a:rPr lang="en" sz="2400" dirty="0">
                <a:sym typeface="Wingdings" pitchFamily="2" charset="2"/>
              </a:rPr>
              <a:t></a:t>
            </a:r>
            <a:r>
              <a:rPr lang="en" sz="2400" dirty="0"/>
              <a:t> 1 </a:t>
            </a:r>
            <a:r>
              <a:rPr lang="en" sz="2400" b="1" dirty="0"/>
              <a:t>to </a:t>
            </a:r>
            <a:r>
              <a:rPr lang="en" sz="2400" dirty="0"/>
              <a:t>5 </a:t>
            </a:r>
            <a:r>
              <a:rPr lang="en" sz="2400" b="1" dirty="0"/>
              <a:t>) do</a:t>
            </a:r>
          </a:p>
          <a:p>
            <a:pPr marL="1257300" lvl="3" indent="0">
              <a:buNone/>
            </a:pPr>
            <a:r>
              <a:rPr lang="en" sz="2400" b="1" dirty="0"/>
              <a:t>{</a:t>
            </a:r>
          </a:p>
          <a:p>
            <a:pPr marL="1257300" lvl="3" indent="0">
              <a:buNone/>
            </a:pPr>
            <a:r>
              <a:rPr lang="en" sz="2400" dirty="0"/>
              <a:t>write(counter);</a:t>
            </a:r>
          </a:p>
          <a:p>
            <a:pPr marL="1257300" lvl="3" indent="0">
              <a:buNone/>
            </a:pPr>
            <a:r>
              <a:rPr lang="en" sz="2400" b="1" dirty="0"/>
              <a:t>}</a:t>
            </a:r>
            <a:endParaRPr lang="fr-FR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1207135" y="332656"/>
            <a:ext cx="67297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" sz="3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REPEAT INSTRUCTION</a:t>
            </a:r>
            <a:endParaRPr lang="fr-FR" sz="3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3544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772816"/>
            <a:ext cx="8607300" cy="2016224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en" sz="2800" b="1" dirty="0">
                <a:solidFill>
                  <a:schemeClr val="accent6">
                    <a:lumMod val="75000"/>
                  </a:schemeClr>
                </a:solidFill>
              </a:rPr>
              <a:t>The syntax of other loops</a:t>
            </a:r>
          </a:p>
          <a:p>
            <a:pPr marL="0" indent="0">
              <a:buNone/>
            </a:pPr>
            <a:r>
              <a:rPr lang="en" sz="2400" b="1" dirty="0">
                <a:solidFill>
                  <a:schemeClr val="accent6">
                    <a:lumMod val="50000"/>
                  </a:schemeClr>
                </a:solidFill>
              </a:rPr>
              <a:t>The to-do loop</a:t>
            </a:r>
          </a:p>
          <a:p>
            <a:pPr>
              <a:buBlip>
                <a:blip r:embed="rId3"/>
              </a:buBlip>
            </a:pPr>
            <a:r>
              <a:rPr lang="en" sz="2400" dirty="0"/>
              <a:t>Let's see through an example how to go from a to-do entry to a while-to-do entry :</a:t>
            </a:r>
            <a:endParaRPr lang="fr-FR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1207135" y="332656"/>
            <a:ext cx="67297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" sz="3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REPEAT INSTRUCTION</a:t>
            </a:r>
            <a:endParaRPr lang="fr-FR" sz="3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Zone de texte 1"/>
          <p:cNvSpPr txBox="1"/>
          <p:nvPr/>
        </p:nvSpPr>
        <p:spPr>
          <a:xfrm>
            <a:off x="323528" y="3657029"/>
            <a:ext cx="4032448" cy="2580284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28600" marR="0" lvl="0" indent="365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Loop-while-doing algorithm</a:t>
            </a:r>
            <a:endParaRPr kumimoji="0" lang="fr-FR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Times New Roman"/>
              <a:cs typeface="Arial"/>
            </a:endParaRPr>
          </a:p>
          <a:p>
            <a:pPr marL="22860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Variables: </a:t>
            </a:r>
            <a:r>
              <a:rPr kumimoji="0" lang="e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counter: integer;</a:t>
            </a:r>
          </a:p>
          <a:p>
            <a:pPr marL="22860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counter </a:t>
            </a:r>
            <a:r>
              <a:rPr kumimoji="0" lang="e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  <a:sym typeface="Wingdings"/>
              </a:rPr>
              <a:t> </a:t>
            </a:r>
            <a:r>
              <a:rPr kumimoji="0" lang="e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1;</a:t>
            </a:r>
          </a:p>
          <a:p>
            <a:pPr marL="22860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while </a:t>
            </a:r>
            <a:r>
              <a:rPr kumimoji="0" lang="e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(counter </a:t>
            </a:r>
            <a:r>
              <a:rPr kumimoji="0" lang="e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  <a:sym typeface="Symbol"/>
              </a:rPr>
              <a:t> </a:t>
            </a:r>
            <a:r>
              <a:rPr kumimoji="0" lang="e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5 ) </a:t>
            </a:r>
            <a:r>
              <a:rPr kumimoji="0" lang="en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do</a:t>
            </a:r>
          </a:p>
          <a:p>
            <a:pPr marL="22860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{</a:t>
            </a:r>
            <a:r>
              <a:rPr kumimoji="0" lang="e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              </a:t>
            </a:r>
            <a:r>
              <a:rPr lang="en" sz="2000" kern="0" dirty="0">
                <a:solidFill>
                  <a:sysClr val="windowText" lastClr="000000"/>
                </a:solidFill>
                <a:latin typeface="Calibri"/>
                <a:ea typeface="Times New Roman"/>
                <a:cs typeface="Arial"/>
              </a:rPr>
              <a:t>      </a:t>
            </a:r>
            <a:r>
              <a:rPr kumimoji="0" lang="e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write (counter);</a:t>
            </a:r>
          </a:p>
          <a:p>
            <a:pPr marL="44958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 </a:t>
            </a:r>
            <a:r>
              <a:rPr kumimoji="0" lang="en" sz="20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counter </a:t>
            </a:r>
            <a:r>
              <a:rPr kumimoji="0" lang="en" sz="20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  <a:sym typeface="Wingdings"/>
              </a:rPr>
              <a:t> </a:t>
            </a:r>
            <a:r>
              <a:rPr kumimoji="0" lang="en" sz="20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counter </a:t>
            </a:r>
            <a:r>
              <a:rPr kumimoji="0" lang="e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+ 1;</a:t>
            </a:r>
          </a:p>
          <a:p>
            <a:pPr marL="22860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}</a:t>
            </a:r>
          </a:p>
        </p:txBody>
      </p:sp>
      <p:sp>
        <p:nvSpPr>
          <p:cNvPr id="6" name="Zone de texte 2"/>
          <p:cNvSpPr txBox="1"/>
          <p:nvPr/>
        </p:nvSpPr>
        <p:spPr>
          <a:xfrm>
            <a:off x="4427984" y="3645024"/>
            <a:ext cx="4464496" cy="2016224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28600" marR="0" lvl="0" indent="-5238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Loop-to-do algorithm</a:t>
            </a:r>
            <a:endParaRPr kumimoji="0" lang="fr-FR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Times New Roman"/>
              <a:cs typeface="Arial"/>
            </a:endParaRPr>
          </a:p>
          <a:p>
            <a:pPr marL="22860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Variables: </a:t>
            </a:r>
            <a:r>
              <a:rPr kumimoji="0" lang="e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counter: integer;</a:t>
            </a:r>
          </a:p>
          <a:p>
            <a:pPr marL="22860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for </a:t>
            </a:r>
            <a:r>
              <a:rPr kumimoji="0" lang="e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(counter </a:t>
            </a:r>
            <a:r>
              <a:rPr kumimoji="0" lang="e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  <a:sym typeface="Wingdings"/>
              </a:rPr>
              <a:t> </a:t>
            </a:r>
            <a:r>
              <a:rPr kumimoji="0" lang="e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1 up to 5) </a:t>
            </a:r>
            <a:r>
              <a:rPr kumimoji="0" lang="en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do</a:t>
            </a:r>
            <a:endParaRPr kumimoji="0" lang="fr-FR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Times New Roman"/>
              <a:cs typeface="Arial"/>
            </a:endParaRPr>
          </a:p>
          <a:p>
            <a:pPr marL="22860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{</a:t>
            </a:r>
            <a:endParaRPr kumimoji="0" lang="fr-FR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Times New Roman"/>
              <a:cs typeface="Arial"/>
            </a:endParaRPr>
          </a:p>
          <a:p>
            <a:pPr marL="22860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write(counter);</a:t>
            </a:r>
          </a:p>
          <a:p>
            <a:pPr marL="22860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}</a:t>
            </a:r>
            <a:endParaRPr kumimoji="0" lang="fr-FR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Times New Roman"/>
              <a:cs typeface="Arial"/>
            </a:endParaRPr>
          </a:p>
          <a:p>
            <a:pPr marL="22860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 </a:t>
            </a:r>
          </a:p>
        </p:txBody>
      </p:sp>
      <p:sp>
        <p:nvSpPr>
          <p:cNvPr id="2" name="Double flèche horizontale 1"/>
          <p:cNvSpPr/>
          <p:nvPr/>
        </p:nvSpPr>
        <p:spPr>
          <a:xfrm>
            <a:off x="3995936" y="4930270"/>
            <a:ext cx="720080" cy="432047"/>
          </a:xfrm>
          <a:prstGeom prst="left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2316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772816"/>
            <a:ext cx="8607300" cy="2016224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en" sz="2800" b="1" dirty="0">
                <a:solidFill>
                  <a:schemeClr val="accent6">
                    <a:lumMod val="75000"/>
                  </a:schemeClr>
                </a:solidFill>
              </a:rPr>
              <a:t>The syntax of other loops</a:t>
            </a:r>
          </a:p>
          <a:p>
            <a:pPr marL="0" indent="0">
              <a:buNone/>
            </a:pPr>
            <a:r>
              <a:rPr lang="en" sz="2400" b="1" dirty="0">
                <a:solidFill>
                  <a:schemeClr val="accent6">
                    <a:lumMod val="50000"/>
                  </a:schemeClr>
                </a:solidFill>
              </a:rPr>
              <a:t>The do-while loop</a:t>
            </a:r>
          </a:p>
          <a:p>
            <a:pPr>
              <a:buBlip>
                <a:blip r:embed="rId3"/>
              </a:buBlip>
            </a:pPr>
            <a:r>
              <a:rPr lang="en" sz="2400" dirty="0"/>
              <a:t>The </a:t>
            </a:r>
            <a:r>
              <a:rPr lang="en" sz="2400" i="1" dirty="0"/>
              <a:t>do-while_while loop </a:t>
            </a:r>
            <a:r>
              <a:rPr lang="en" sz="2400" dirty="0"/>
              <a:t>performs the evaluation of the Boolean condition after performing the first round of the loop.</a:t>
            </a:r>
          </a:p>
        </p:txBody>
      </p:sp>
      <p:sp>
        <p:nvSpPr>
          <p:cNvPr id="3" name="Rectangle 2"/>
          <p:cNvSpPr/>
          <p:nvPr/>
        </p:nvSpPr>
        <p:spPr>
          <a:xfrm>
            <a:off x="1207135" y="332656"/>
            <a:ext cx="67297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" sz="3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REPEAT INSTRUCTION</a:t>
            </a:r>
            <a:endParaRPr lang="fr-FR" sz="3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Zone de texte 1"/>
          <p:cNvSpPr txBox="1"/>
          <p:nvPr/>
        </p:nvSpPr>
        <p:spPr>
          <a:xfrm>
            <a:off x="765331" y="3657029"/>
            <a:ext cx="7613334" cy="2580284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28600" indent="36513" fontAlgn="auto">
              <a:spcBef>
                <a:spcPts val="0"/>
              </a:spcBef>
              <a:spcAft>
                <a:spcPts val="0"/>
              </a:spcAft>
            </a:pPr>
            <a:r>
              <a:rPr lang="en" sz="2000" kern="0" dirty="0">
                <a:solidFill>
                  <a:sysClr val="windowText" lastClr="000000"/>
                </a:solidFill>
                <a:latin typeface="Calibri"/>
                <a:ea typeface="Times New Roman"/>
                <a:cs typeface="Arial"/>
              </a:rPr>
              <a:t>Counter </a:t>
            </a:r>
            <a:r>
              <a:rPr lang="en" sz="2000" kern="0" dirty="0">
                <a:solidFill>
                  <a:sysClr val="windowText" lastClr="000000"/>
                </a:solidFill>
                <a:latin typeface="Calibri"/>
                <a:ea typeface="Times New Roman"/>
                <a:cs typeface="Arial"/>
                <a:sym typeface="Wingdings" pitchFamily="2" charset="2"/>
              </a:rPr>
              <a:t> </a:t>
            </a:r>
            <a:r>
              <a:rPr lang="en" sz="2000" kern="0" dirty="0">
                <a:solidFill>
                  <a:sysClr val="windowText" lastClr="000000"/>
                </a:solidFill>
                <a:latin typeface="Calibri"/>
                <a:ea typeface="Times New Roman"/>
                <a:cs typeface="Arial"/>
              </a:rPr>
              <a:t>1 ; //initialization</a:t>
            </a:r>
          </a:p>
          <a:p>
            <a:pPr marL="228600" indent="36513" fontAlgn="auto">
              <a:spcBef>
                <a:spcPts val="0"/>
              </a:spcBef>
              <a:spcAft>
                <a:spcPts val="0"/>
              </a:spcAft>
            </a:pPr>
            <a:r>
              <a:rPr lang="en" sz="2000" b="1" kern="0" dirty="0">
                <a:solidFill>
                  <a:sysClr val="windowText" lastClr="000000"/>
                </a:solidFill>
                <a:latin typeface="Calibri"/>
                <a:ea typeface="Times New Roman"/>
                <a:cs typeface="Arial"/>
              </a:rPr>
              <a:t>do </a:t>
            </a:r>
            <a:r>
              <a:rPr lang="en" sz="2000" kern="0" dirty="0">
                <a:solidFill>
                  <a:sysClr val="windowText" lastClr="000000"/>
                </a:solidFill>
                <a:latin typeface="Calibri"/>
                <a:ea typeface="Times New Roman"/>
                <a:cs typeface="Arial"/>
              </a:rPr>
              <a:t>//continuation condition</a:t>
            </a:r>
          </a:p>
          <a:p>
            <a:pPr marL="228600" indent="36513" fontAlgn="auto">
              <a:spcBef>
                <a:spcPts val="0"/>
              </a:spcBef>
              <a:spcAft>
                <a:spcPts val="0"/>
              </a:spcAft>
            </a:pPr>
            <a:r>
              <a:rPr lang="en" sz="2000" b="1" kern="0" dirty="0">
                <a:solidFill>
                  <a:sysClr val="windowText" lastClr="000000"/>
                </a:solidFill>
                <a:latin typeface="Calibri"/>
                <a:ea typeface="Times New Roman"/>
                <a:cs typeface="Arial"/>
              </a:rPr>
              <a:t>{</a:t>
            </a:r>
            <a:r>
              <a:rPr lang="en" sz="2000" kern="0" dirty="0">
                <a:solidFill>
                  <a:sysClr val="windowText" lastClr="000000"/>
                </a:solidFill>
                <a:latin typeface="Calibri"/>
                <a:ea typeface="Times New Roman"/>
                <a:cs typeface="Arial"/>
              </a:rPr>
              <a:t>         </a:t>
            </a:r>
          </a:p>
          <a:p>
            <a:pPr marL="228600" indent="36513" fontAlgn="auto">
              <a:spcBef>
                <a:spcPts val="0"/>
              </a:spcBef>
              <a:spcAft>
                <a:spcPts val="0"/>
              </a:spcAft>
            </a:pPr>
            <a:r>
              <a:rPr lang="en" sz="2000" kern="0" dirty="0">
                <a:solidFill>
                  <a:sysClr val="windowText" lastClr="000000"/>
                </a:solidFill>
                <a:latin typeface="Calibri"/>
                <a:ea typeface="Times New Roman"/>
                <a:cs typeface="Arial"/>
              </a:rPr>
              <a:t>write(counter); //treatment</a:t>
            </a:r>
          </a:p>
          <a:p>
            <a:pPr marL="228600" indent="36513" fontAlgn="auto">
              <a:spcBef>
                <a:spcPts val="0"/>
              </a:spcBef>
              <a:spcAft>
                <a:spcPts val="0"/>
              </a:spcAft>
            </a:pPr>
            <a:r>
              <a:rPr lang="en" sz="2000" kern="0" dirty="0">
                <a:solidFill>
                  <a:sysClr val="windowText" lastClr="000000"/>
                </a:solidFill>
                <a:latin typeface="Calibri"/>
                <a:ea typeface="Times New Roman"/>
                <a:cs typeface="Arial"/>
              </a:rPr>
              <a:t>counter </a:t>
            </a:r>
            <a:r>
              <a:rPr lang="en" sz="2000" kern="0" dirty="0">
                <a:solidFill>
                  <a:sysClr val="windowText" lastClr="000000"/>
                </a:solidFill>
                <a:latin typeface="Calibri"/>
                <a:ea typeface="Times New Roman"/>
                <a:cs typeface="Arial"/>
                <a:sym typeface="Wingdings" pitchFamily="2" charset="2"/>
              </a:rPr>
              <a:t> </a:t>
            </a:r>
            <a:r>
              <a:rPr lang="en" sz="2000" kern="0" dirty="0">
                <a:solidFill>
                  <a:sysClr val="windowText" lastClr="000000"/>
                </a:solidFill>
                <a:latin typeface="Calibri"/>
                <a:ea typeface="Times New Roman"/>
                <a:cs typeface="Arial"/>
              </a:rPr>
              <a:t>counter + 1; //increment the //counter</a:t>
            </a:r>
            <a:endParaRPr lang="fr-FR" sz="2000" kern="0" dirty="0">
              <a:solidFill>
                <a:sysClr val="windowText" lastClr="000000"/>
              </a:solidFill>
              <a:latin typeface="Calibri"/>
              <a:ea typeface="Times New Roman"/>
              <a:cs typeface="Arial"/>
            </a:endParaRPr>
          </a:p>
          <a:p>
            <a:pPr marL="228600" indent="36513" fontAlgn="auto">
              <a:spcBef>
                <a:spcPts val="0"/>
              </a:spcBef>
              <a:spcAft>
                <a:spcPts val="0"/>
              </a:spcAft>
            </a:pPr>
            <a:r>
              <a:rPr lang="en" sz="2000" b="1" kern="0" dirty="0">
                <a:solidFill>
                  <a:sysClr val="windowText" lastClr="000000"/>
                </a:solidFill>
                <a:latin typeface="Calibri"/>
                <a:ea typeface="Times New Roman"/>
                <a:cs typeface="Arial"/>
              </a:rPr>
              <a:t>} while(counter </a:t>
            </a:r>
            <a:r>
              <a:rPr lang="en" sz="2000" b="1" kern="0" dirty="0">
                <a:solidFill>
                  <a:sysClr val="windowText" lastClr="000000"/>
                </a:solidFill>
                <a:latin typeface="Calibri"/>
                <a:ea typeface="Times New Roman"/>
                <a:cs typeface="Arial"/>
                <a:sym typeface="Symbol"/>
              </a:rPr>
              <a:t></a:t>
            </a:r>
            <a:r>
              <a:rPr lang="en" sz="2000" b="1" kern="0" dirty="0">
                <a:solidFill>
                  <a:sysClr val="windowText" lastClr="000000"/>
                </a:solidFill>
                <a:latin typeface="Calibri"/>
                <a:ea typeface="Times New Roman"/>
                <a:cs typeface="Arial"/>
              </a:rPr>
              <a:t> 4)</a:t>
            </a:r>
            <a:r>
              <a:rPr lang="en" sz="2000" kern="0" dirty="0">
                <a:solidFill>
                  <a:sysClr val="windowText" lastClr="000000"/>
                </a:solidFill>
                <a:latin typeface="Calibri"/>
                <a:ea typeface="Times New Roman"/>
                <a:cs typeface="Arial"/>
              </a:rPr>
              <a:t>  // pay attention to the condition</a:t>
            </a:r>
          </a:p>
          <a:p>
            <a:pPr marL="228600" indent="36513" fontAlgn="auto">
              <a:spcBef>
                <a:spcPts val="0"/>
              </a:spcBef>
              <a:spcAft>
                <a:spcPts val="0"/>
              </a:spcAft>
            </a:pPr>
            <a:endParaRPr lang="fr-FR" sz="2000" kern="0" dirty="0">
              <a:solidFill>
                <a:sysClr val="windowText" lastClr="000000"/>
              </a:solidFill>
              <a:latin typeface="Calibri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1442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772816"/>
            <a:ext cx="8607300" cy="2016224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en" sz="2800" b="1" dirty="0">
                <a:solidFill>
                  <a:schemeClr val="accent6">
                    <a:lumMod val="75000"/>
                  </a:schemeClr>
                </a:solidFill>
              </a:rPr>
              <a:t>The syntax of other loops</a:t>
            </a:r>
          </a:p>
          <a:p>
            <a:pPr marL="0" indent="0">
              <a:buNone/>
            </a:pPr>
            <a:r>
              <a:rPr lang="en" sz="2400" b="1" dirty="0">
                <a:solidFill>
                  <a:schemeClr val="accent6">
                    <a:lumMod val="50000"/>
                  </a:schemeClr>
                </a:solidFill>
              </a:rPr>
              <a:t>Application in programming</a:t>
            </a:r>
          </a:p>
          <a:p>
            <a:pPr>
              <a:buBlip>
                <a:blip r:embed="rId3"/>
              </a:buBlip>
            </a:pPr>
            <a:r>
              <a:rPr lang="en" sz="2000" dirty="0"/>
              <a:t>To concretize the use of these loops, let's see how they are implemented in some common languages. Here is an example of use in C++ programming :</a:t>
            </a:r>
          </a:p>
          <a:p>
            <a:pPr>
              <a:buBlip>
                <a:blip r:embed="rId3"/>
              </a:buBlip>
            </a:pPr>
            <a:endParaRPr lang="fr-FR" sz="2000" dirty="0"/>
          </a:p>
          <a:p>
            <a:pPr>
              <a:buBlip>
                <a:blip r:embed="rId3"/>
              </a:buBlip>
            </a:pPr>
            <a:endParaRPr lang="fr-FR" sz="2400" dirty="0"/>
          </a:p>
        </p:txBody>
      </p:sp>
      <p:sp>
        <p:nvSpPr>
          <p:cNvPr id="3" name="Rectangle 2"/>
          <p:cNvSpPr/>
          <p:nvPr/>
        </p:nvSpPr>
        <p:spPr>
          <a:xfrm>
            <a:off x="1207135" y="332656"/>
            <a:ext cx="67297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" sz="3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REPEAT INSTRUCTION</a:t>
            </a:r>
            <a:endParaRPr lang="fr-FR" sz="3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785838"/>
              </p:ext>
            </p:extLst>
          </p:nvPr>
        </p:nvGraphicFramePr>
        <p:xfrm>
          <a:off x="251520" y="3933056"/>
          <a:ext cx="8568951" cy="2088232"/>
        </p:xfrm>
        <a:graphic>
          <a:graphicData uri="http://schemas.openxmlformats.org/drawingml/2006/table">
            <a:tbl>
              <a:tblPr firstRow="1" firstCol="1" bandRow="1"/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8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While Loop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8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Loop to-do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8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do-while loop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2168"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800" b="1" dirty="0" err="1">
                          <a:effectLst/>
                          <a:latin typeface="Calibri"/>
                          <a:ea typeface="Times New Roman"/>
                          <a:cs typeface="Arial"/>
                        </a:rPr>
                        <a:t>Int </a:t>
                      </a:r>
                      <a:r>
                        <a:rPr lang="en" sz="18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i=1;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8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while (i&lt;= 5 ){</a:t>
                      </a:r>
                    </a:p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6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// the operation iterated 5 times</a:t>
                      </a:r>
                    </a:p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8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           i=i+1 ;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8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}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800" b="1" dirty="0" err="1">
                          <a:effectLst/>
                          <a:latin typeface="Calibri"/>
                          <a:ea typeface="Times New Roman"/>
                          <a:cs typeface="Arial"/>
                        </a:rPr>
                        <a:t>Int </a:t>
                      </a:r>
                      <a:r>
                        <a:rPr lang="en" sz="18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i;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8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for (i=1;i&lt;= 5;i=i+1 ){</a:t>
                      </a:r>
                      <a:endParaRPr lang="fr-FR" sz="1800" b="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indent="22860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" sz="1600" b="1" kern="12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// the operation iterated 5 times</a:t>
                      </a:r>
                      <a:endParaRPr lang="fr-FR" sz="1600" b="1" kern="12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8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}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8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Int i=1;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8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do {</a:t>
                      </a:r>
                      <a:endParaRPr lang="fr-FR" sz="1800" b="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indent="22860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" sz="1600" b="1" kern="12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// the operation iterated 5 times</a:t>
                      </a:r>
                    </a:p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8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           i=i+1 ;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8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} while (i&lt;= 5);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1878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772816"/>
            <a:ext cx="2990676" cy="4536504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en" sz="2800" b="1" dirty="0">
                <a:solidFill>
                  <a:schemeClr val="accent6">
                    <a:lumMod val="75000"/>
                  </a:schemeClr>
                </a:solidFill>
              </a:rPr>
              <a:t>Apps</a:t>
            </a:r>
          </a:p>
          <a:p>
            <a:pPr marL="0" indent="0">
              <a:buNone/>
            </a:pPr>
            <a:r>
              <a:rPr lang="en" sz="2400" b="1" i="1" dirty="0">
                <a:solidFill>
                  <a:schemeClr val="accent6">
                    <a:lumMod val="50000"/>
                  </a:schemeClr>
                </a:solidFill>
              </a:rPr>
              <a:t>Loop and conditional</a:t>
            </a:r>
            <a:endParaRPr lang="fr-FR" sz="2400" b="1" i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Blip>
                <a:blip r:embed="rId3"/>
              </a:buBlip>
            </a:pPr>
            <a:r>
              <a:rPr lang="en" sz="2000" dirty="0"/>
              <a:t>The following algorithm has the user read five whole numbers and displays the largest at the end.</a:t>
            </a:r>
          </a:p>
        </p:txBody>
      </p:sp>
      <p:sp>
        <p:nvSpPr>
          <p:cNvPr id="3" name="Rectangle 2"/>
          <p:cNvSpPr/>
          <p:nvPr/>
        </p:nvSpPr>
        <p:spPr>
          <a:xfrm>
            <a:off x="1207135" y="332656"/>
            <a:ext cx="67297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" sz="3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REPEAT INSTRUCTION</a:t>
            </a:r>
            <a:endParaRPr lang="fr-FR" sz="3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79912" y="1844823"/>
            <a:ext cx="4572000" cy="452431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en" b="1" dirty="0">
                <a:latin typeface="Calibri"/>
                <a:ea typeface="Times New Roman"/>
                <a:cs typeface="Arial"/>
              </a:rPr>
              <a:t>Greatest-of-5-integers algorithm</a:t>
            </a:r>
            <a:endParaRPr lang="fr-FR" dirty="0">
              <a:latin typeface="Calibri"/>
              <a:ea typeface="Times New Roman"/>
              <a:cs typeface="Arial"/>
            </a:endParaRPr>
          </a:p>
          <a:p>
            <a:pPr indent="228600">
              <a:spcAft>
                <a:spcPts val="0"/>
              </a:spcAft>
            </a:pPr>
            <a:r>
              <a:rPr lang="en" b="1" dirty="0">
                <a:latin typeface="Calibri"/>
                <a:ea typeface="Times New Roman"/>
                <a:cs typeface="Arial"/>
              </a:rPr>
              <a:t>variables: </a:t>
            </a:r>
            <a:r>
              <a:rPr lang="en" dirty="0">
                <a:latin typeface="Calibri"/>
                <a:ea typeface="Times New Roman"/>
                <a:cs typeface="Arial"/>
              </a:rPr>
              <a:t>counter, value, max: integer;</a:t>
            </a:r>
          </a:p>
          <a:p>
            <a:pPr indent="228600">
              <a:spcAft>
                <a:spcPts val="0"/>
              </a:spcAft>
            </a:pPr>
            <a:r>
              <a:rPr lang="en" b="1" dirty="0">
                <a:latin typeface="Calibri"/>
                <a:ea typeface="Times New Roman"/>
                <a:cs typeface="Arial"/>
              </a:rPr>
              <a:t>Beginning</a:t>
            </a:r>
            <a:endParaRPr lang="fr-FR" dirty="0">
              <a:latin typeface="Calibri"/>
              <a:ea typeface="Times New Roman"/>
              <a:cs typeface="Arial"/>
            </a:endParaRPr>
          </a:p>
          <a:p>
            <a:pPr indent="449580">
              <a:spcAft>
                <a:spcPts val="0"/>
              </a:spcAft>
            </a:pPr>
            <a:r>
              <a:rPr lang="en" dirty="0">
                <a:latin typeface="Calibri"/>
                <a:ea typeface="Times New Roman"/>
                <a:cs typeface="Arial"/>
              </a:rPr>
              <a:t>read(value);</a:t>
            </a:r>
          </a:p>
          <a:p>
            <a:pPr indent="449580">
              <a:spcAft>
                <a:spcPts val="0"/>
              </a:spcAft>
            </a:pPr>
            <a:r>
              <a:rPr lang="en" dirty="0" err="1">
                <a:latin typeface="Calibri"/>
                <a:ea typeface="Times New Roman"/>
                <a:cs typeface="Arial"/>
              </a:rPr>
              <a:t>max </a:t>
            </a:r>
            <a:r>
              <a:rPr lang="en" dirty="0" err="1">
                <a:latin typeface="Calibri"/>
                <a:ea typeface="Times New Roman"/>
                <a:cs typeface="Arial"/>
                <a:sym typeface="Wingdings"/>
              </a:rPr>
              <a:t> </a:t>
            </a:r>
            <a:r>
              <a:rPr lang="en" dirty="0" err="1">
                <a:latin typeface="Calibri"/>
                <a:ea typeface="Times New Roman"/>
                <a:cs typeface="Arial"/>
              </a:rPr>
              <a:t>value </a:t>
            </a:r>
            <a:r>
              <a:rPr lang="en" dirty="0">
                <a:latin typeface="Calibri"/>
                <a:ea typeface="Times New Roman"/>
                <a:cs typeface="Arial"/>
              </a:rPr>
              <a:t>;</a:t>
            </a:r>
          </a:p>
          <a:p>
            <a:pPr indent="449580">
              <a:spcAft>
                <a:spcPts val="0"/>
              </a:spcAft>
            </a:pPr>
            <a:r>
              <a:rPr lang="en" dirty="0">
                <a:latin typeface="Calibri"/>
                <a:ea typeface="Times New Roman"/>
                <a:cs typeface="Arial"/>
              </a:rPr>
              <a:t>counter </a:t>
            </a:r>
            <a:r>
              <a:rPr lang="en" dirty="0">
                <a:latin typeface="Calibri"/>
                <a:ea typeface="Times New Roman"/>
                <a:cs typeface="Arial"/>
                <a:sym typeface="Wingdings"/>
              </a:rPr>
              <a:t> </a:t>
            </a:r>
            <a:r>
              <a:rPr lang="en" dirty="0">
                <a:latin typeface="Calibri"/>
                <a:ea typeface="Times New Roman"/>
                <a:cs typeface="Arial"/>
              </a:rPr>
              <a:t>1;</a:t>
            </a:r>
          </a:p>
          <a:p>
            <a:pPr indent="449580">
              <a:spcAft>
                <a:spcPts val="0"/>
              </a:spcAft>
            </a:pPr>
            <a:r>
              <a:rPr lang="en" dirty="0">
                <a:latin typeface="Calibri"/>
                <a:ea typeface="Times New Roman"/>
                <a:cs typeface="Arial"/>
              </a:rPr>
              <a:t>while (counter &lt; 5 ) do</a:t>
            </a:r>
          </a:p>
          <a:p>
            <a:pPr indent="449580">
              <a:spcAft>
                <a:spcPts val="0"/>
              </a:spcAft>
            </a:pPr>
            <a:r>
              <a:rPr lang="en" dirty="0">
                <a:latin typeface="Calibri"/>
                <a:ea typeface="Times New Roman"/>
                <a:cs typeface="Arial"/>
              </a:rPr>
              <a:t>{</a:t>
            </a:r>
          </a:p>
          <a:p>
            <a:pPr marL="449580" indent="449580">
              <a:spcAft>
                <a:spcPts val="0"/>
              </a:spcAft>
            </a:pPr>
            <a:r>
              <a:rPr lang="en" dirty="0">
                <a:latin typeface="Calibri"/>
                <a:ea typeface="Times New Roman"/>
                <a:cs typeface="Arial"/>
              </a:rPr>
              <a:t>read(value);</a:t>
            </a:r>
          </a:p>
          <a:p>
            <a:pPr marL="449580" indent="449580">
              <a:spcAft>
                <a:spcPts val="0"/>
              </a:spcAft>
            </a:pPr>
            <a:r>
              <a:rPr lang="en" dirty="0">
                <a:latin typeface="Calibri"/>
                <a:ea typeface="Times New Roman"/>
                <a:cs typeface="Arial"/>
              </a:rPr>
              <a:t>if (max&lt; value) then</a:t>
            </a:r>
          </a:p>
          <a:p>
            <a:pPr marL="449580" indent="449580">
              <a:spcAft>
                <a:spcPts val="0"/>
              </a:spcAft>
            </a:pPr>
            <a:r>
              <a:rPr lang="en" dirty="0">
                <a:latin typeface="Calibri"/>
                <a:ea typeface="Times New Roman"/>
                <a:cs typeface="Arial"/>
              </a:rPr>
              <a:t>{ </a:t>
            </a:r>
            <a:r>
              <a:rPr lang="en" dirty="0" err="1">
                <a:latin typeface="Calibri"/>
                <a:ea typeface="Times New Roman"/>
                <a:cs typeface="Arial"/>
              </a:rPr>
              <a:t>max </a:t>
            </a:r>
            <a:r>
              <a:rPr lang="en" dirty="0" err="1">
                <a:latin typeface="Calibri"/>
                <a:ea typeface="Times New Roman"/>
                <a:cs typeface="Arial"/>
                <a:sym typeface="Wingdings"/>
              </a:rPr>
              <a:t> </a:t>
            </a:r>
            <a:r>
              <a:rPr lang="en" dirty="0" err="1">
                <a:latin typeface="Calibri"/>
                <a:ea typeface="Times New Roman"/>
                <a:cs typeface="Arial"/>
              </a:rPr>
              <a:t>value </a:t>
            </a:r>
            <a:r>
              <a:rPr lang="en" dirty="0">
                <a:latin typeface="Calibri"/>
                <a:ea typeface="Times New Roman"/>
                <a:cs typeface="Arial"/>
              </a:rPr>
              <a:t>;</a:t>
            </a:r>
          </a:p>
          <a:p>
            <a:pPr marL="449580" indent="449580">
              <a:spcAft>
                <a:spcPts val="0"/>
              </a:spcAft>
            </a:pPr>
            <a:r>
              <a:rPr lang="en" dirty="0">
                <a:latin typeface="Calibri"/>
                <a:ea typeface="Times New Roman"/>
                <a:cs typeface="Arial"/>
              </a:rPr>
              <a:t>}</a:t>
            </a:r>
          </a:p>
          <a:p>
            <a:pPr marL="449580" indent="449580">
              <a:spcAft>
                <a:spcPts val="0"/>
              </a:spcAft>
            </a:pPr>
            <a:r>
              <a:rPr lang="en" dirty="0" err="1">
                <a:latin typeface="Calibri"/>
                <a:ea typeface="Times New Roman"/>
                <a:cs typeface="Arial"/>
              </a:rPr>
              <a:t>counter </a:t>
            </a:r>
            <a:r>
              <a:rPr lang="en" dirty="0" err="1">
                <a:latin typeface="Calibri"/>
                <a:ea typeface="Times New Roman"/>
                <a:cs typeface="Arial"/>
                <a:sym typeface="Wingdings"/>
              </a:rPr>
              <a:t> </a:t>
            </a:r>
            <a:r>
              <a:rPr lang="en" dirty="0" err="1">
                <a:latin typeface="Calibri"/>
                <a:ea typeface="Times New Roman"/>
                <a:cs typeface="Arial"/>
              </a:rPr>
              <a:t>counter </a:t>
            </a:r>
            <a:r>
              <a:rPr lang="en" dirty="0">
                <a:latin typeface="Calibri"/>
                <a:ea typeface="Times New Roman"/>
                <a:cs typeface="Arial"/>
              </a:rPr>
              <a:t>+ 1;</a:t>
            </a:r>
          </a:p>
          <a:p>
            <a:pPr indent="449580">
              <a:spcAft>
                <a:spcPts val="0"/>
              </a:spcAft>
            </a:pPr>
            <a:r>
              <a:rPr lang="en" dirty="0">
                <a:latin typeface="Calibri"/>
                <a:ea typeface="Times New Roman"/>
                <a:cs typeface="Arial"/>
              </a:rPr>
              <a:t>}</a:t>
            </a:r>
          </a:p>
          <a:p>
            <a:pPr indent="449580">
              <a:spcAft>
                <a:spcPts val="0"/>
              </a:spcAft>
            </a:pPr>
            <a:r>
              <a:rPr lang="en" dirty="0">
                <a:latin typeface="Calibri"/>
                <a:ea typeface="Times New Roman"/>
                <a:cs typeface="Arial"/>
              </a:rPr>
              <a:t>write(“''max </a:t>
            </a:r>
            <a:r>
              <a:rPr lang="en" dirty="0" err="1">
                <a:latin typeface="Calibri"/>
                <a:ea typeface="Times New Roman"/>
                <a:cs typeface="Arial"/>
              </a:rPr>
              <a:t>equals </a:t>
            </a:r>
            <a:r>
              <a:rPr lang="en" dirty="0">
                <a:latin typeface="Calibri"/>
                <a:ea typeface="Times New Roman"/>
                <a:cs typeface="Arial"/>
              </a:rPr>
              <a:t>'', max) ;</a:t>
            </a:r>
          </a:p>
          <a:p>
            <a:r>
              <a:rPr lang="en" b="1" dirty="0">
                <a:latin typeface="Calibri"/>
                <a:ea typeface="Times New Roman"/>
                <a:cs typeface="Arial"/>
              </a:rPr>
              <a:t>END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36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772816"/>
            <a:ext cx="8247260" cy="1800200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en" sz="2800" b="1" dirty="0">
                <a:solidFill>
                  <a:schemeClr val="accent6">
                    <a:lumMod val="75000"/>
                  </a:schemeClr>
                </a:solidFill>
              </a:rPr>
              <a:t>Apps</a:t>
            </a:r>
          </a:p>
          <a:p>
            <a:pPr marL="0" indent="0">
              <a:buNone/>
            </a:pPr>
            <a:r>
              <a:rPr lang="en" sz="2400" b="1" i="1" dirty="0">
                <a:solidFill>
                  <a:schemeClr val="accent6">
                    <a:lumMod val="50000"/>
                  </a:schemeClr>
                </a:solidFill>
              </a:rPr>
              <a:t>Loop and conditional</a:t>
            </a:r>
            <a:endParaRPr lang="fr-FR" sz="2400" b="1" i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Blip>
                <a:blip r:embed="rId4"/>
              </a:buBlip>
            </a:pPr>
            <a:r>
              <a:rPr lang="en" sz="2000" dirty="0"/>
              <a:t>The course of the loop:</a:t>
            </a:r>
          </a:p>
        </p:txBody>
      </p:sp>
      <p:sp>
        <p:nvSpPr>
          <p:cNvPr id="3" name="Rectangle 2"/>
          <p:cNvSpPr/>
          <p:nvPr/>
        </p:nvSpPr>
        <p:spPr>
          <a:xfrm>
            <a:off x="1207135" y="332656"/>
            <a:ext cx="67297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" sz="3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REPEAT INSTRUCTION</a:t>
            </a:r>
            <a:endParaRPr lang="fr-FR" sz="3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165710"/>
              </p:ext>
            </p:extLst>
          </p:nvPr>
        </p:nvGraphicFramePr>
        <p:xfrm>
          <a:off x="467542" y="3645024"/>
          <a:ext cx="8424937" cy="1920240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1080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1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068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800" dirty="0">
                          <a:effectLst/>
                        </a:rPr>
                        <a:t>value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800" dirty="0">
                          <a:effectLst/>
                        </a:rPr>
                        <a:t>max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600" dirty="0">
                          <a:effectLst/>
                        </a:rPr>
                        <a:t>counter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en" sz="1800" dirty="0">
                          <a:effectLst/>
                        </a:rPr>
                        <a:t>(counter&lt;value)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800">
                          <a:effectLst/>
                        </a:rPr>
                        <a:t>Continuity condition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800">
                          <a:effectLst/>
                        </a:rPr>
                        <a:t>2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800" dirty="0">
                          <a:effectLst/>
                        </a:rPr>
                        <a:t>2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800">
                          <a:effectLst/>
                        </a:rPr>
                        <a:t>1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800">
                          <a:effectLst/>
                        </a:rPr>
                        <a:t>Variables before the while test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800">
                          <a:effectLst/>
                        </a:rPr>
                        <a:t>2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800">
                          <a:effectLst/>
                        </a:rPr>
                        <a:t>2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800">
                          <a:effectLst/>
                        </a:rPr>
                        <a:t>1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800">
                          <a:effectLst/>
                        </a:rPr>
                        <a:t>1&lt;5: True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800">
                          <a:effectLst/>
                        </a:rPr>
                        <a:t>True, first round (1)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800">
                          <a:effectLst/>
                        </a:rPr>
                        <a:t>8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800">
                          <a:effectLst/>
                        </a:rPr>
                        <a:t>8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800">
                          <a:effectLst/>
                        </a:rPr>
                        <a:t>2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800">
                          <a:effectLst/>
                        </a:rPr>
                        <a:t>2&lt;5: True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800">
                          <a:effectLst/>
                        </a:rPr>
                        <a:t>True, one more turn (2)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800">
                          <a:effectLst/>
                        </a:rPr>
                        <a:t>1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800">
                          <a:effectLst/>
                        </a:rPr>
                        <a:t>8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800">
                          <a:effectLst/>
                        </a:rPr>
                        <a:t>3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800">
                          <a:effectLst/>
                        </a:rPr>
                        <a:t>3&lt;5: True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800">
                          <a:effectLst/>
                        </a:rPr>
                        <a:t>True, one more turn (3)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800">
                          <a:effectLst/>
                        </a:rPr>
                        <a:t>4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800">
                          <a:effectLst/>
                        </a:rPr>
                        <a:t>8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800">
                          <a:effectLst/>
                        </a:rPr>
                        <a:t>4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800">
                          <a:effectLst/>
                        </a:rPr>
                        <a:t>4&lt;5: True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800">
                          <a:effectLst/>
                        </a:rPr>
                        <a:t>True, one more turn (4)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800">
                          <a:effectLst/>
                        </a:rPr>
                        <a:t>7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800">
                          <a:effectLst/>
                        </a:rPr>
                        <a:t>8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800">
                          <a:effectLst/>
                        </a:rPr>
                        <a:t>5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800">
                          <a:effectLst/>
                        </a:rPr>
                        <a:t>5&lt;5: False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" sz="1800" dirty="0">
                          <a:effectLst/>
                        </a:rPr>
                        <a:t>False, exit from loop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291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772816"/>
            <a:ext cx="2990676" cy="4536504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en" sz="2800" b="1" dirty="0">
                <a:solidFill>
                  <a:schemeClr val="accent6">
                    <a:lumMod val="75000"/>
                  </a:schemeClr>
                </a:solidFill>
              </a:rPr>
              <a:t>Apps</a:t>
            </a:r>
          </a:p>
          <a:p>
            <a:pPr marL="0" indent="0">
              <a:buNone/>
            </a:pPr>
            <a:r>
              <a:rPr lang="en" sz="2400" b="1" i="1" dirty="0">
                <a:solidFill>
                  <a:schemeClr val="accent6">
                    <a:lumMod val="50000"/>
                  </a:schemeClr>
                </a:solidFill>
              </a:rPr>
              <a:t>Loop and array</a:t>
            </a:r>
          </a:p>
          <a:p>
            <a:pPr>
              <a:buBlip>
                <a:blip r:embed="rId3"/>
              </a:buBlip>
            </a:pPr>
            <a:r>
              <a:rPr lang="en" sz="2000" dirty="0"/>
              <a:t>The following algorithm is used to enter the elements of an array using a loop.</a:t>
            </a:r>
          </a:p>
        </p:txBody>
      </p:sp>
      <p:sp>
        <p:nvSpPr>
          <p:cNvPr id="3" name="Rectangle 2"/>
          <p:cNvSpPr/>
          <p:nvPr/>
        </p:nvSpPr>
        <p:spPr>
          <a:xfrm>
            <a:off x="1207135" y="332656"/>
            <a:ext cx="67297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" sz="3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REPEAT INSTRUCTION</a:t>
            </a:r>
            <a:endParaRPr lang="fr-FR" sz="3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75305" y="2420888"/>
            <a:ext cx="4572000" cy="341632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en" b="1" dirty="0">
                <a:latin typeface="Calibri"/>
                <a:ea typeface="Times New Roman"/>
                <a:cs typeface="Arial"/>
              </a:rPr>
              <a:t>Loop-and- </a:t>
            </a:r>
            <a:r>
              <a:rPr lang="en" b="1" dirty="0" err="1">
                <a:latin typeface="Calibri"/>
                <a:ea typeface="Times New Roman"/>
                <a:cs typeface="Arial"/>
              </a:rPr>
              <a:t>array algorithm</a:t>
            </a:r>
            <a:endParaRPr lang="fr-FR" dirty="0">
              <a:latin typeface="Calibri"/>
              <a:ea typeface="Times New Roman"/>
              <a:cs typeface="Arial"/>
            </a:endParaRPr>
          </a:p>
          <a:p>
            <a:pPr indent="228600">
              <a:spcAft>
                <a:spcPts val="0"/>
              </a:spcAft>
            </a:pPr>
            <a:r>
              <a:rPr lang="en" b="1" dirty="0">
                <a:latin typeface="Calibri"/>
                <a:ea typeface="Times New Roman"/>
                <a:cs typeface="Arial"/>
              </a:rPr>
              <a:t>variables: </a:t>
            </a:r>
            <a:r>
              <a:rPr lang="en" dirty="0">
                <a:latin typeface="Calibri"/>
                <a:ea typeface="Times New Roman"/>
                <a:cs typeface="Arial"/>
              </a:rPr>
              <a:t>tab: array[] of integers</a:t>
            </a:r>
          </a:p>
          <a:p>
            <a:pPr marL="449580" indent="449580">
              <a:spcAft>
                <a:spcPts val="0"/>
              </a:spcAft>
            </a:pPr>
            <a:r>
              <a:rPr lang="en" dirty="0">
                <a:latin typeface="Calibri"/>
                <a:ea typeface="Times New Roman"/>
                <a:cs typeface="Arial"/>
              </a:rPr>
              <a:t>index: integer;</a:t>
            </a:r>
          </a:p>
          <a:p>
            <a:pPr indent="228600">
              <a:spcAft>
                <a:spcPts val="0"/>
              </a:spcAft>
            </a:pPr>
            <a:r>
              <a:rPr lang="en" b="1" dirty="0">
                <a:latin typeface="Calibri"/>
                <a:ea typeface="Times New Roman"/>
                <a:cs typeface="Arial"/>
              </a:rPr>
              <a:t>Beginning</a:t>
            </a:r>
            <a:endParaRPr lang="fr-FR" dirty="0">
              <a:latin typeface="Calibri"/>
              <a:ea typeface="Times New Roman"/>
              <a:cs typeface="Arial"/>
            </a:endParaRPr>
          </a:p>
          <a:p>
            <a:pPr indent="449580">
              <a:spcAft>
                <a:spcPts val="0"/>
              </a:spcAft>
            </a:pPr>
            <a:r>
              <a:rPr lang="en" dirty="0" err="1">
                <a:latin typeface="Calibri"/>
                <a:ea typeface="Times New Roman"/>
                <a:cs typeface="Arial"/>
              </a:rPr>
              <a:t>tab </a:t>
            </a:r>
            <a:r>
              <a:rPr lang="en" dirty="0" err="1">
                <a:latin typeface="Calibri"/>
                <a:ea typeface="Times New Roman"/>
                <a:cs typeface="Arial"/>
                <a:sym typeface="Wingdings"/>
              </a:rPr>
              <a:t> </a:t>
            </a:r>
            <a:r>
              <a:rPr lang="en" dirty="0" err="1">
                <a:latin typeface="Calibri"/>
                <a:ea typeface="Times New Roman"/>
                <a:cs typeface="Arial"/>
              </a:rPr>
              <a:t>new </a:t>
            </a:r>
            <a:r>
              <a:rPr lang="en" dirty="0">
                <a:latin typeface="Calibri"/>
                <a:ea typeface="Times New Roman"/>
                <a:cs typeface="Arial"/>
              </a:rPr>
              <a:t>integer[8] ;;</a:t>
            </a:r>
          </a:p>
          <a:p>
            <a:pPr indent="449580">
              <a:spcAft>
                <a:spcPts val="0"/>
              </a:spcAft>
            </a:pPr>
            <a:r>
              <a:rPr lang="en" dirty="0">
                <a:latin typeface="Calibri"/>
                <a:ea typeface="Times New Roman"/>
                <a:cs typeface="Arial"/>
              </a:rPr>
              <a:t>index </a:t>
            </a:r>
            <a:r>
              <a:rPr lang="en" dirty="0">
                <a:latin typeface="Calibri"/>
                <a:ea typeface="Times New Roman"/>
                <a:cs typeface="Arial"/>
                <a:sym typeface="Wingdings"/>
              </a:rPr>
              <a:t> </a:t>
            </a:r>
            <a:r>
              <a:rPr lang="en" dirty="0">
                <a:latin typeface="Calibri"/>
                <a:ea typeface="Times New Roman"/>
                <a:cs typeface="Arial"/>
              </a:rPr>
              <a:t>0;</a:t>
            </a:r>
          </a:p>
          <a:p>
            <a:pPr indent="449580">
              <a:spcAft>
                <a:spcPts val="0"/>
              </a:spcAft>
            </a:pPr>
            <a:r>
              <a:rPr lang="en" dirty="0">
                <a:latin typeface="Calibri"/>
                <a:ea typeface="Times New Roman"/>
                <a:cs typeface="Arial"/>
              </a:rPr>
              <a:t>while (index &lt; 8 ) do</a:t>
            </a:r>
          </a:p>
          <a:p>
            <a:pPr indent="449580">
              <a:spcAft>
                <a:spcPts val="0"/>
              </a:spcAft>
            </a:pPr>
            <a:r>
              <a:rPr lang="en" dirty="0">
                <a:latin typeface="Calibri"/>
                <a:ea typeface="Times New Roman"/>
                <a:cs typeface="Arial"/>
              </a:rPr>
              <a:t>{</a:t>
            </a:r>
          </a:p>
          <a:p>
            <a:pPr marL="449580" indent="449580">
              <a:spcAft>
                <a:spcPts val="0"/>
              </a:spcAft>
            </a:pPr>
            <a:r>
              <a:rPr lang="en" dirty="0">
                <a:latin typeface="Calibri"/>
                <a:ea typeface="Times New Roman"/>
                <a:cs typeface="Arial"/>
              </a:rPr>
              <a:t>read(array[index]);</a:t>
            </a:r>
          </a:p>
          <a:p>
            <a:pPr marL="449580" indent="449580">
              <a:spcAft>
                <a:spcPts val="0"/>
              </a:spcAft>
            </a:pPr>
            <a:r>
              <a:rPr lang="en" dirty="0" err="1">
                <a:latin typeface="Calibri"/>
                <a:ea typeface="Times New Roman"/>
                <a:cs typeface="Arial"/>
              </a:rPr>
              <a:t>index </a:t>
            </a:r>
            <a:r>
              <a:rPr lang="en" dirty="0" err="1">
                <a:latin typeface="Calibri"/>
                <a:ea typeface="Times New Roman"/>
                <a:cs typeface="Arial"/>
                <a:sym typeface="Wingdings"/>
              </a:rPr>
              <a:t> </a:t>
            </a:r>
            <a:r>
              <a:rPr lang="en" dirty="0" err="1">
                <a:latin typeface="Calibri"/>
                <a:ea typeface="Times New Roman"/>
                <a:cs typeface="Arial"/>
              </a:rPr>
              <a:t>index </a:t>
            </a:r>
            <a:r>
              <a:rPr lang="en" dirty="0">
                <a:latin typeface="Calibri"/>
                <a:ea typeface="Times New Roman"/>
                <a:cs typeface="Arial"/>
              </a:rPr>
              <a:t>+ 1;</a:t>
            </a:r>
          </a:p>
          <a:p>
            <a:pPr indent="449580">
              <a:spcAft>
                <a:spcPts val="0"/>
              </a:spcAft>
            </a:pPr>
            <a:r>
              <a:rPr lang="en" dirty="0">
                <a:latin typeface="Calibri"/>
                <a:ea typeface="Times New Roman"/>
                <a:cs typeface="Arial"/>
              </a:rPr>
              <a:t>}</a:t>
            </a:r>
          </a:p>
          <a:p>
            <a:pPr indent="228600">
              <a:spcAft>
                <a:spcPts val="0"/>
              </a:spcAft>
            </a:pPr>
            <a:r>
              <a:rPr lang="en" b="1" dirty="0">
                <a:latin typeface="Calibri"/>
                <a:ea typeface="Times New Roman"/>
                <a:cs typeface="Arial"/>
              </a:rPr>
              <a:t>END</a:t>
            </a:r>
            <a:endParaRPr lang="fr-FR" dirty="0">
              <a:effectLst/>
              <a:latin typeface="Calibri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8908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772816"/>
            <a:ext cx="3998788" cy="4536504"/>
          </a:xfrm>
        </p:spPr>
        <p:txBody>
          <a:bodyPr rtlCol="0">
            <a:noAutofit/>
          </a:bodyPr>
          <a:lstStyle/>
          <a:p>
            <a:pPr marL="0" indent="0" algn="just">
              <a:buNone/>
            </a:pPr>
            <a:r>
              <a:rPr lang="en" sz="2800" b="1" dirty="0">
                <a:solidFill>
                  <a:schemeClr val="accent6">
                    <a:lumMod val="75000"/>
                  </a:schemeClr>
                </a:solidFill>
              </a:rPr>
              <a:t>Usage</a:t>
            </a:r>
            <a:endParaRPr lang="fr-FR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just">
              <a:buBlip>
                <a:blip r:embed="rId3"/>
              </a:buBlip>
            </a:pPr>
            <a:r>
              <a:rPr lang="en" sz="1800" dirty="0"/>
              <a:t>There is only one block of statements to repeat during a loop. But the block can itself be composed of one or more loops. These are called nested loops.</a:t>
            </a:r>
          </a:p>
          <a:p>
            <a:pPr algn="just">
              <a:buBlip>
                <a:blip r:embed="rId3"/>
              </a:buBlip>
            </a:pPr>
            <a:r>
              <a:rPr lang="en" sz="1800" dirty="0"/>
              <a:t>Let's take note entry as an example, to extract the best of all. Let's add as an additional constraint that a note must be between 0 and 20. If this is not the case, the algorithm must warn the user so that he starts typing again.</a:t>
            </a:r>
          </a:p>
        </p:txBody>
      </p:sp>
      <p:sp>
        <p:nvSpPr>
          <p:cNvPr id="3" name="Rectangle 2"/>
          <p:cNvSpPr/>
          <p:nvPr/>
        </p:nvSpPr>
        <p:spPr>
          <a:xfrm>
            <a:off x="1451593" y="332656"/>
            <a:ext cx="624081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" sz="3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NESTED LOOPS</a:t>
            </a:r>
            <a:endParaRPr lang="fr-FR" sz="3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27984" y="2466286"/>
            <a:ext cx="4520858" cy="341632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en" b="1" dirty="0">
                <a:latin typeface="Calibri"/>
                <a:ea typeface="Times New Roman"/>
                <a:cs typeface="Arial"/>
              </a:rPr>
              <a:t>Algorithm enter-notes-between-0-and-20</a:t>
            </a:r>
            <a:endParaRPr lang="fr-FR" dirty="0">
              <a:latin typeface="Calibri"/>
              <a:ea typeface="Times New Roman"/>
              <a:cs typeface="Arial"/>
            </a:endParaRPr>
          </a:p>
          <a:p>
            <a:pPr indent="228600">
              <a:spcAft>
                <a:spcPts val="0"/>
              </a:spcAft>
            </a:pPr>
            <a:r>
              <a:rPr lang="en" b="1" dirty="0">
                <a:latin typeface="Calibri"/>
                <a:ea typeface="Times New Roman"/>
                <a:cs typeface="Arial"/>
              </a:rPr>
              <a:t>variables: </a:t>
            </a:r>
            <a:r>
              <a:rPr lang="en" dirty="0">
                <a:latin typeface="Calibri"/>
                <a:ea typeface="Times New Roman"/>
                <a:cs typeface="Arial"/>
              </a:rPr>
              <a:t>note: integer;</a:t>
            </a:r>
          </a:p>
          <a:p>
            <a:pPr indent="228600">
              <a:spcAft>
                <a:spcPts val="0"/>
              </a:spcAft>
            </a:pPr>
            <a:r>
              <a:rPr lang="en" b="1" dirty="0">
                <a:latin typeface="Calibri"/>
                <a:ea typeface="Times New Roman"/>
                <a:cs typeface="Arial"/>
              </a:rPr>
              <a:t>Beginning</a:t>
            </a:r>
            <a:endParaRPr lang="fr-FR" dirty="0">
              <a:latin typeface="Calibri"/>
              <a:ea typeface="Times New Roman"/>
              <a:cs typeface="Arial"/>
            </a:endParaRPr>
          </a:p>
          <a:p>
            <a:pPr indent="449580">
              <a:spcAft>
                <a:spcPts val="0"/>
              </a:spcAft>
            </a:pPr>
            <a:r>
              <a:rPr lang="en" dirty="0">
                <a:latin typeface="Calibri"/>
                <a:ea typeface="Times New Roman"/>
                <a:cs typeface="Arial"/>
              </a:rPr>
              <a:t>write( ' 'enter a note:'');</a:t>
            </a:r>
          </a:p>
          <a:p>
            <a:pPr indent="449580">
              <a:spcAft>
                <a:spcPts val="0"/>
              </a:spcAft>
            </a:pPr>
            <a:r>
              <a:rPr lang="en" dirty="0">
                <a:latin typeface="Calibri"/>
                <a:ea typeface="Times New Roman"/>
                <a:cs typeface="Arial"/>
              </a:rPr>
              <a:t>read(note);</a:t>
            </a:r>
          </a:p>
          <a:p>
            <a:pPr indent="449580">
              <a:spcAft>
                <a:spcPts val="0"/>
              </a:spcAft>
            </a:pPr>
            <a:r>
              <a:rPr lang="en" dirty="0">
                <a:latin typeface="Calibri"/>
                <a:ea typeface="Times New Roman"/>
                <a:cs typeface="Arial"/>
              </a:rPr>
              <a:t>while ((score &lt; 0 ) AND (score &gt; 20) ) do</a:t>
            </a:r>
          </a:p>
          <a:p>
            <a:pPr indent="449580">
              <a:spcAft>
                <a:spcPts val="0"/>
              </a:spcAft>
            </a:pPr>
            <a:r>
              <a:rPr lang="en" dirty="0">
                <a:latin typeface="Calibri"/>
                <a:ea typeface="Times New Roman"/>
                <a:cs typeface="Arial"/>
              </a:rPr>
              <a:t>{ write( ''you made a mistake, try again :'');             </a:t>
            </a:r>
          </a:p>
          <a:p>
            <a:pPr marL="449580" indent="449580">
              <a:spcAft>
                <a:spcPts val="0"/>
              </a:spcAft>
            </a:pPr>
            <a:r>
              <a:rPr lang="en" dirty="0">
                <a:latin typeface="Calibri"/>
                <a:ea typeface="Times New Roman"/>
                <a:cs typeface="Arial"/>
              </a:rPr>
              <a:t>read(note );</a:t>
            </a:r>
          </a:p>
          <a:p>
            <a:pPr indent="449580">
              <a:spcAft>
                <a:spcPts val="0"/>
              </a:spcAft>
            </a:pPr>
            <a:r>
              <a:rPr lang="en" dirty="0">
                <a:latin typeface="Calibri"/>
                <a:ea typeface="Times New Roman"/>
                <a:cs typeface="Arial"/>
              </a:rPr>
              <a:t>}</a:t>
            </a:r>
          </a:p>
          <a:p>
            <a:pPr indent="228600">
              <a:spcAft>
                <a:spcPts val="0"/>
              </a:spcAft>
            </a:pPr>
            <a:r>
              <a:rPr lang="en" b="1" dirty="0">
                <a:latin typeface="Calibri"/>
                <a:ea typeface="Times New Roman"/>
                <a:cs typeface="Arial"/>
              </a:rPr>
              <a:t>END</a:t>
            </a:r>
            <a:endParaRPr lang="fr-FR" dirty="0">
              <a:effectLst/>
              <a:latin typeface="Calibri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2926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772816"/>
            <a:ext cx="8247260" cy="576064"/>
          </a:xfrm>
        </p:spPr>
        <p:txBody>
          <a:bodyPr rtlCol="0">
            <a:noAutofit/>
          </a:bodyPr>
          <a:lstStyle/>
          <a:p>
            <a:pPr marL="0" indent="0" algn="just">
              <a:buNone/>
            </a:pPr>
            <a:r>
              <a:rPr lang="en" sz="2800" b="1" dirty="0">
                <a:solidFill>
                  <a:schemeClr val="accent6">
                    <a:lumMod val="75000"/>
                  </a:schemeClr>
                </a:solidFill>
              </a:rPr>
              <a:t>Usage</a:t>
            </a:r>
          </a:p>
          <a:p>
            <a:pPr marL="0" indent="0" algn="just">
              <a:buNone/>
            </a:pPr>
            <a:r>
              <a:rPr lang="en" sz="1800" dirty="0"/>
              <a:t>Let's integrate this block into the 5-note input algorithm described above.</a:t>
            </a:r>
          </a:p>
          <a:p>
            <a:pPr marL="0" indent="0" algn="just">
              <a:buNone/>
            </a:pPr>
            <a:endParaRPr lang="fr-FR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51593" y="332656"/>
            <a:ext cx="624081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" sz="3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NESTED LOOPS</a:t>
            </a:r>
            <a:endParaRPr lang="fr-FR" sz="3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8230" y="2744914"/>
            <a:ext cx="4381168" cy="3323987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indent="228600">
              <a:spcAft>
                <a:spcPts val="0"/>
              </a:spcAft>
              <a:tabLst>
                <a:tab pos="542925" algn="l"/>
              </a:tabLst>
            </a:pPr>
            <a:r>
              <a:rPr lang="en" sz="1600" b="1" dirty="0">
                <a:latin typeface="Calibri"/>
                <a:ea typeface="Times New Roman"/>
                <a:cs typeface="Arial"/>
              </a:rPr>
              <a:t>Greatest-of-5-integers algorithm</a:t>
            </a:r>
            <a:endParaRPr lang="fr-FR" sz="1600" dirty="0">
              <a:latin typeface="Calibri"/>
              <a:ea typeface="Times New Roman"/>
              <a:cs typeface="Arial"/>
            </a:endParaRPr>
          </a:p>
          <a:p>
            <a:pPr indent="228600">
              <a:spcAft>
                <a:spcPts val="0"/>
              </a:spcAft>
              <a:tabLst>
                <a:tab pos="542925" algn="l"/>
              </a:tabLst>
            </a:pPr>
            <a:r>
              <a:rPr lang="en" sz="1600" b="1" dirty="0">
                <a:latin typeface="Calibri"/>
                <a:ea typeface="Times New Roman"/>
                <a:cs typeface="Arial"/>
              </a:rPr>
              <a:t>variables: </a:t>
            </a:r>
            <a:r>
              <a:rPr lang="en" sz="1600" dirty="0">
                <a:latin typeface="Calibri"/>
                <a:ea typeface="Times New Roman"/>
                <a:cs typeface="Arial"/>
              </a:rPr>
              <a:t>counter, note, max: integer;</a:t>
            </a:r>
          </a:p>
          <a:p>
            <a:pPr indent="228600">
              <a:spcAft>
                <a:spcPts val="0"/>
              </a:spcAft>
              <a:tabLst>
                <a:tab pos="542925" algn="l"/>
              </a:tabLst>
            </a:pPr>
            <a:r>
              <a:rPr lang="en" sz="1600" b="1" dirty="0">
                <a:latin typeface="Calibri"/>
                <a:ea typeface="Times New Roman"/>
                <a:cs typeface="Arial"/>
              </a:rPr>
              <a:t>Beginning</a:t>
            </a:r>
            <a:endParaRPr lang="fr-FR" sz="1600" dirty="0">
              <a:latin typeface="Calibri"/>
              <a:ea typeface="Times New Roman"/>
              <a:cs typeface="Arial"/>
            </a:endParaRPr>
          </a:p>
          <a:p>
            <a:pPr indent="449580">
              <a:spcAft>
                <a:spcPts val="0"/>
              </a:spcAft>
            </a:pPr>
            <a:r>
              <a:rPr lang="en" sz="1600" dirty="0">
                <a:latin typeface="Calibri"/>
                <a:ea typeface="Times New Roman"/>
                <a:cs typeface="Arial"/>
              </a:rPr>
              <a:t>write(“''enter a note:'');</a:t>
            </a:r>
          </a:p>
          <a:p>
            <a:pPr indent="449580">
              <a:spcAft>
                <a:spcPts val="0"/>
              </a:spcAft>
            </a:pPr>
            <a:r>
              <a:rPr lang="en" sz="1600" dirty="0">
                <a:latin typeface="Calibri"/>
                <a:ea typeface="Times New Roman"/>
                <a:cs typeface="Arial"/>
              </a:rPr>
              <a:t>read(note);</a:t>
            </a:r>
          </a:p>
          <a:p>
            <a:pPr indent="449580">
              <a:spcAft>
                <a:spcPts val="0"/>
              </a:spcAft>
            </a:pPr>
            <a:r>
              <a:rPr lang="en" sz="1600" dirty="0">
                <a:latin typeface="Calibri"/>
                <a:ea typeface="Times New Roman"/>
                <a:cs typeface="Arial"/>
              </a:rPr>
              <a:t>while (score &lt; 0 ) AND (score &gt;20 ) do</a:t>
            </a:r>
          </a:p>
          <a:p>
            <a:pPr indent="449580">
              <a:spcAft>
                <a:spcPts val="0"/>
              </a:spcAft>
            </a:pPr>
            <a:r>
              <a:rPr lang="en" sz="1600" dirty="0">
                <a:latin typeface="Calibri"/>
                <a:ea typeface="Times New Roman"/>
                <a:cs typeface="Arial"/>
              </a:rPr>
              <a:t>{ write(''you made a mistake, try again:'');</a:t>
            </a:r>
          </a:p>
          <a:p>
            <a:pPr marL="449580" indent="449580">
              <a:spcAft>
                <a:spcPts val="0"/>
              </a:spcAft>
            </a:pPr>
            <a:r>
              <a:rPr lang="en" sz="1600" dirty="0">
                <a:latin typeface="Calibri"/>
                <a:ea typeface="Times New Roman"/>
                <a:cs typeface="Arial"/>
              </a:rPr>
              <a:t>read(note);</a:t>
            </a:r>
          </a:p>
          <a:p>
            <a:pPr indent="449580">
              <a:spcAft>
                <a:spcPts val="0"/>
              </a:spcAft>
            </a:pPr>
            <a:r>
              <a:rPr lang="en" sz="1600" dirty="0">
                <a:latin typeface="Calibri"/>
                <a:ea typeface="Times New Roman"/>
                <a:cs typeface="Arial"/>
              </a:rPr>
              <a:t>}</a:t>
            </a:r>
          </a:p>
          <a:p>
            <a:pPr indent="228600">
              <a:spcAft>
                <a:spcPts val="0"/>
              </a:spcAft>
              <a:tabLst>
                <a:tab pos="542925" algn="l"/>
              </a:tabLst>
            </a:pPr>
            <a:r>
              <a:rPr lang="en" sz="1600" dirty="0">
                <a:latin typeface="Calibri"/>
                <a:ea typeface="Times New Roman"/>
                <a:cs typeface="Arial"/>
              </a:rPr>
              <a:t>max </a:t>
            </a:r>
            <a:r>
              <a:rPr lang="en" sz="1600" dirty="0">
                <a:latin typeface="Calibri"/>
                <a:ea typeface="Times New Roman"/>
                <a:cs typeface="Arial"/>
                <a:sym typeface="Wingdings"/>
              </a:rPr>
              <a:t> </a:t>
            </a:r>
            <a:r>
              <a:rPr lang="en" sz="1600" dirty="0">
                <a:latin typeface="Calibri"/>
                <a:ea typeface="Times New Roman"/>
                <a:cs typeface="Arial"/>
              </a:rPr>
              <a:t>score;</a:t>
            </a:r>
          </a:p>
          <a:p>
            <a:pPr indent="228600">
              <a:spcAft>
                <a:spcPts val="0"/>
              </a:spcAft>
              <a:tabLst>
                <a:tab pos="542925" algn="l"/>
              </a:tabLst>
            </a:pPr>
            <a:r>
              <a:rPr lang="en" sz="1600" dirty="0">
                <a:latin typeface="Calibri"/>
                <a:ea typeface="Times New Roman"/>
                <a:cs typeface="Arial"/>
              </a:rPr>
              <a:t>counter </a:t>
            </a:r>
            <a:r>
              <a:rPr lang="en" sz="1600" dirty="0">
                <a:latin typeface="Calibri"/>
                <a:ea typeface="Times New Roman"/>
                <a:cs typeface="Arial"/>
                <a:sym typeface="Wingdings"/>
              </a:rPr>
              <a:t> </a:t>
            </a:r>
            <a:r>
              <a:rPr lang="en" sz="1600" dirty="0">
                <a:latin typeface="Calibri"/>
                <a:ea typeface="Times New Roman"/>
                <a:cs typeface="Arial"/>
              </a:rPr>
              <a:t>1;</a:t>
            </a:r>
            <a:r>
              <a:rPr lang="en" dirty="0">
                <a:latin typeface="Calibri"/>
                <a:ea typeface="Times New Roman"/>
                <a:cs typeface="Arial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4716015" y="2564904"/>
            <a:ext cx="4237151" cy="412420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indent="228600">
              <a:spcAft>
                <a:spcPts val="0"/>
              </a:spcAft>
              <a:tabLst>
                <a:tab pos="542925" algn="l"/>
              </a:tabLst>
            </a:pPr>
            <a:r>
              <a:rPr lang="en" sz="1600" dirty="0">
                <a:latin typeface="Calibri"/>
                <a:ea typeface="Times New Roman"/>
                <a:cs typeface="Arial"/>
              </a:rPr>
              <a:t>while (counter &lt; 5 ) do</a:t>
            </a:r>
          </a:p>
          <a:p>
            <a:pPr indent="228600">
              <a:spcAft>
                <a:spcPts val="0"/>
              </a:spcAft>
              <a:tabLst>
                <a:tab pos="542925" algn="l"/>
              </a:tabLst>
            </a:pPr>
            <a:r>
              <a:rPr lang="en" sz="1600" dirty="0">
                <a:latin typeface="Calibri"/>
                <a:ea typeface="Times New Roman"/>
                <a:cs typeface="Arial"/>
              </a:rPr>
              <a:t>{</a:t>
            </a:r>
          </a:p>
          <a:p>
            <a:pPr indent="449580">
              <a:spcAft>
                <a:spcPts val="0"/>
              </a:spcAft>
            </a:pPr>
            <a:r>
              <a:rPr lang="en" sz="1600" dirty="0">
                <a:latin typeface="Calibri"/>
                <a:ea typeface="Times New Roman"/>
                <a:cs typeface="Arial"/>
              </a:rPr>
              <a:t>write(“''enter a note:'');</a:t>
            </a:r>
          </a:p>
          <a:p>
            <a:pPr indent="449580">
              <a:spcAft>
                <a:spcPts val="0"/>
              </a:spcAft>
            </a:pPr>
            <a:r>
              <a:rPr lang="en" sz="1600" dirty="0">
                <a:latin typeface="Calibri"/>
                <a:ea typeface="Times New Roman"/>
                <a:cs typeface="Arial"/>
              </a:rPr>
              <a:t>read(note);</a:t>
            </a:r>
          </a:p>
          <a:p>
            <a:pPr indent="449580">
              <a:spcAft>
                <a:spcPts val="0"/>
              </a:spcAft>
            </a:pPr>
            <a:r>
              <a:rPr lang="en" sz="1600" dirty="0">
                <a:latin typeface="Calibri"/>
                <a:ea typeface="Times New Roman"/>
                <a:cs typeface="Arial"/>
              </a:rPr>
              <a:t>while (score &lt; 0 ) AND (score &gt;20 ) do</a:t>
            </a:r>
          </a:p>
          <a:p>
            <a:pPr indent="449580">
              <a:spcAft>
                <a:spcPts val="0"/>
              </a:spcAft>
            </a:pPr>
            <a:r>
              <a:rPr lang="en" sz="1600" dirty="0">
                <a:latin typeface="Calibri"/>
                <a:ea typeface="Times New Roman"/>
                <a:cs typeface="Arial"/>
              </a:rPr>
              <a:t>{ write(''you made a mistake, try again:'');</a:t>
            </a:r>
          </a:p>
          <a:p>
            <a:pPr marL="449580" indent="449580">
              <a:spcAft>
                <a:spcPts val="0"/>
              </a:spcAft>
            </a:pPr>
            <a:r>
              <a:rPr lang="en" sz="1600" dirty="0">
                <a:latin typeface="Calibri"/>
                <a:ea typeface="Times New Roman"/>
                <a:cs typeface="Arial"/>
              </a:rPr>
              <a:t>read(note);</a:t>
            </a:r>
          </a:p>
          <a:p>
            <a:pPr indent="228600">
              <a:spcAft>
                <a:spcPts val="0"/>
              </a:spcAft>
            </a:pPr>
            <a:r>
              <a:rPr lang="en" sz="1600" dirty="0">
                <a:latin typeface="Calibri"/>
                <a:ea typeface="Times New Roman"/>
                <a:cs typeface="Arial"/>
              </a:rPr>
              <a:t>}</a:t>
            </a:r>
          </a:p>
          <a:p>
            <a:pPr indent="228600">
              <a:spcAft>
                <a:spcPts val="0"/>
              </a:spcAft>
              <a:tabLst>
                <a:tab pos="542925" algn="l"/>
              </a:tabLst>
            </a:pPr>
            <a:r>
              <a:rPr lang="en" sz="1600" dirty="0">
                <a:latin typeface="Calibri"/>
                <a:ea typeface="Times New Roman"/>
                <a:cs typeface="Arial"/>
              </a:rPr>
              <a:t>if (max&lt; score) then</a:t>
            </a:r>
          </a:p>
          <a:p>
            <a:pPr indent="228600">
              <a:spcAft>
                <a:spcPts val="0"/>
              </a:spcAft>
              <a:tabLst>
                <a:tab pos="542925" algn="l"/>
              </a:tabLst>
            </a:pPr>
            <a:r>
              <a:rPr lang="en" sz="1600" dirty="0">
                <a:latin typeface="Calibri"/>
                <a:ea typeface="Times New Roman"/>
                <a:cs typeface="Arial"/>
              </a:rPr>
              <a:t>{ </a:t>
            </a:r>
            <a:r>
              <a:rPr lang="en" sz="1600" dirty="0" err="1">
                <a:latin typeface="Calibri"/>
                <a:ea typeface="Times New Roman"/>
                <a:cs typeface="Arial"/>
              </a:rPr>
              <a:t>max </a:t>
            </a:r>
            <a:r>
              <a:rPr lang="en" sz="1600" dirty="0" err="1">
                <a:latin typeface="Calibri"/>
                <a:ea typeface="Times New Roman"/>
                <a:cs typeface="Arial"/>
                <a:sym typeface="Wingdings"/>
              </a:rPr>
              <a:t> </a:t>
            </a:r>
            <a:r>
              <a:rPr lang="en" sz="1600" dirty="0" err="1">
                <a:latin typeface="Calibri"/>
                <a:ea typeface="Times New Roman"/>
                <a:cs typeface="Arial"/>
              </a:rPr>
              <a:t>score </a:t>
            </a:r>
            <a:r>
              <a:rPr lang="en" sz="1600" dirty="0">
                <a:latin typeface="Calibri"/>
                <a:ea typeface="Times New Roman"/>
                <a:cs typeface="Arial"/>
              </a:rPr>
              <a:t>;</a:t>
            </a:r>
          </a:p>
          <a:p>
            <a:pPr indent="228600">
              <a:spcAft>
                <a:spcPts val="0"/>
              </a:spcAft>
              <a:tabLst>
                <a:tab pos="542925" algn="l"/>
              </a:tabLst>
            </a:pPr>
            <a:r>
              <a:rPr lang="en" sz="1600" dirty="0">
                <a:latin typeface="Calibri"/>
                <a:ea typeface="Times New Roman"/>
                <a:cs typeface="Arial"/>
              </a:rPr>
              <a:t>}</a:t>
            </a:r>
          </a:p>
          <a:p>
            <a:pPr indent="228600">
              <a:spcAft>
                <a:spcPts val="0"/>
              </a:spcAft>
              <a:tabLst>
                <a:tab pos="542925" algn="l"/>
              </a:tabLst>
            </a:pPr>
            <a:r>
              <a:rPr lang="en" sz="1600" dirty="0">
                <a:latin typeface="Calibri"/>
                <a:ea typeface="Times New Roman"/>
                <a:cs typeface="Arial"/>
              </a:rPr>
              <a:t> </a:t>
            </a:r>
            <a:r>
              <a:rPr lang="en" sz="1600" dirty="0" err="1">
                <a:latin typeface="Calibri"/>
                <a:ea typeface="Times New Roman"/>
                <a:cs typeface="Arial"/>
              </a:rPr>
              <a:t>counter </a:t>
            </a:r>
            <a:r>
              <a:rPr lang="en" sz="1600" dirty="0" err="1">
                <a:latin typeface="Calibri"/>
                <a:ea typeface="Times New Roman"/>
                <a:cs typeface="Arial"/>
                <a:sym typeface="Wingdings"/>
              </a:rPr>
              <a:t> </a:t>
            </a:r>
            <a:r>
              <a:rPr lang="en" sz="1600" dirty="0" err="1">
                <a:latin typeface="Calibri"/>
                <a:ea typeface="Times New Roman"/>
                <a:cs typeface="Arial"/>
              </a:rPr>
              <a:t>counter </a:t>
            </a:r>
            <a:r>
              <a:rPr lang="en" sz="1600" dirty="0">
                <a:latin typeface="Calibri"/>
                <a:ea typeface="Times New Roman"/>
                <a:cs typeface="Arial"/>
              </a:rPr>
              <a:t>+ 1;</a:t>
            </a:r>
          </a:p>
          <a:p>
            <a:pPr indent="228600">
              <a:spcAft>
                <a:spcPts val="0"/>
              </a:spcAft>
              <a:tabLst>
                <a:tab pos="542925" algn="l"/>
              </a:tabLst>
            </a:pPr>
            <a:r>
              <a:rPr lang="en" sz="1600" dirty="0">
                <a:latin typeface="Calibri"/>
                <a:ea typeface="Times New Roman"/>
                <a:cs typeface="Arial"/>
              </a:rPr>
              <a:t>}</a:t>
            </a:r>
          </a:p>
          <a:p>
            <a:pPr indent="228600">
              <a:spcAft>
                <a:spcPts val="0"/>
              </a:spcAft>
              <a:tabLst>
                <a:tab pos="542925" algn="l"/>
              </a:tabLst>
            </a:pPr>
            <a:r>
              <a:rPr lang="en" sz="1600" dirty="0">
                <a:latin typeface="Calibri"/>
                <a:ea typeface="Times New Roman"/>
                <a:cs typeface="Arial"/>
              </a:rPr>
              <a:t>write(“the highest note is”, max);</a:t>
            </a:r>
          </a:p>
          <a:p>
            <a:pPr indent="228600">
              <a:spcAft>
                <a:spcPts val="0"/>
              </a:spcAft>
              <a:tabLst>
                <a:tab pos="542925" algn="l"/>
              </a:tabLst>
            </a:pPr>
            <a:r>
              <a:rPr lang="en" sz="1600" b="1" dirty="0">
                <a:latin typeface="Calibri"/>
                <a:ea typeface="Times New Roman"/>
                <a:cs typeface="Arial"/>
              </a:rPr>
              <a:t>END</a:t>
            </a:r>
            <a:endParaRPr lang="fr-FR" sz="1600" dirty="0">
              <a:effectLst/>
              <a:latin typeface="Calibri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3084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772816"/>
            <a:ext cx="3998788" cy="4536504"/>
          </a:xfrm>
        </p:spPr>
        <p:txBody>
          <a:bodyPr rtlCol="0">
            <a:noAutofit/>
          </a:bodyPr>
          <a:lstStyle/>
          <a:p>
            <a:pPr marL="0" indent="0" algn="just">
              <a:buNone/>
            </a:pPr>
            <a:r>
              <a:rPr lang="en" sz="2800" b="1" dirty="0">
                <a:solidFill>
                  <a:schemeClr val="accent6">
                    <a:lumMod val="75000"/>
                  </a:schemeClr>
                </a:solidFill>
              </a:rPr>
              <a:t>Loop and two-dimensional array</a:t>
            </a:r>
            <a:endParaRPr lang="fr-FR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just">
              <a:buBlip>
                <a:blip r:embed="rId3"/>
              </a:buBlip>
            </a:pPr>
            <a:r>
              <a:rPr lang="en" sz="1800" dirty="0"/>
              <a:t>If we want to write a program that works with a 10 by 10 checkerboard containing integers, we introduce a checkerboard instance in the form of a matrix (two-dimensional array).</a:t>
            </a:r>
          </a:p>
        </p:txBody>
      </p:sp>
      <p:sp>
        <p:nvSpPr>
          <p:cNvPr id="3" name="Rectangle 2"/>
          <p:cNvSpPr/>
          <p:nvPr/>
        </p:nvSpPr>
        <p:spPr>
          <a:xfrm>
            <a:off x="1451593" y="332656"/>
            <a:ext cx="624081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" sz="3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NESTED LOOPS</a:t>
            </a:r>
            <a:endParaRPr lang="fr-FR" sz="3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67674" y="1772816"/>
            <a:ext cx="4381168" cy="4801314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en" b="1" dirty="0" err="1">
                <a:latin typeface="Calibri"/>
                <a:ea typeface="Times New Roman"/>
                <a:cs typeface="Arial"/>
              </a:rPr>
              <a:t>Reset - </a:t>
            </a:r>
            <a:r>
              <a:rPr lang="en" b="1" dirty="0">
                <a:latin typeface="Calibri"/>
                <a:ea typeface="Times New Roman"/>
                <a:cs typeface="Arial"/>
              </a:rPr>
              <a:t>the-checkerboard </a:t>
            </a:r>
            <a:endParaRPr lang="fr-FR" dirty="0">
              <a:latin typeface="Calibri"/>
              <a:ea typeface="Times New Roman"/>
              <a:cs typeface="Arial"/>
            </a:endParaRPr>
          </a:p>
          <a:p>
            <a:pPr indent="228600">
              <a:spcAft>
                <a:spcPts val="0"/>
              </a:spcAft>
            </a:pPr>
            <a:r>
              <a:rPr lang="en" b="1" dirty="0">
                <a:latin typeface="Calibri"/>
                <a:ea typeface="Times New Roman"/>
                <a:cs typeface="Arial"/>
              </a:rPr>
              <a:t>variables: </a:t>
            </a:r>
            <a:r>
              <a:rPr lang="en" dirty="0">
                <a:latin typeface="Calibri"/>
                <a:ea typeface="Times New Roman"/>
                <a:cs typeface="Arial"/>
              </a:rPr>
              <a:t>checkerboard: array[][]of integers</a:t>
            </a:r>
          </a:p>
          <a:p>
            <a:pPr marL="449580" indent="449580">
              <a:spcAft>
                <a:spcPts val="0"/>
              </a:spcAft>
            </a:pPr>
            <a:r>
              <a:rPr lang="en" dirty="0" err="1">
                <a:latin typeface="Calibri"/>
                <a:ea typeface="Times New Roman"/>
                <a:cs typeface="Arial"/>
              </a:rPr>
              <a:t>indLine </a:t>
            </a:r>
            <a:r>
              <a:rPr lang="en" dirty="0">
                <a:latin typeface="Calibri"/>
                <a:ea typeface="Times New Roman"/>
                <a:cs typeface="Arial"/>
              </a:rPr>
              <a:t>, </a:t>
            </a:r>
            <a:r>
              <a:rPr lang="en" dirty="0" err="1">
                <a:latin typeface="Calibri"/>
                <a:ea typeface="Times New Roman"/>
                <a:cs typeface="Arial"/>
              </a:rPr>
              <a:t>indColumn </a:t>
            </a:r>
            <a:r>
              <a:rPr lang="en" dirty="0">
                <a:latin typeface="Calibri"/>
                <a:ea typeface="Times New Roman"/>
                <a:cs typeface="Arial"/>
              </a:rPr>
              <a:t>: integer;</a:t>
            </a:r>
          </a:p>
          <a:p>
            <a:pPr indent="228600">
              <a:spcAft>
                <a:spcPts val="0"/>
              </a:spcAft>
            </a:pPr>
            <a:r>
              <a:rPr lang="en" b="1" dirty="0">
                <a:latin typeface="Calibri"/>
                <a:ea typeface="Times New Roman"/>
                <a:cs typeface="Arial"/>
              </a:rPr>
              <a:t>Beginning</a:t>
            </a:r>
            <a:endParaRPr lang="fr-FR" dirty="0">
              <a:latin typeface="Calibri"/>
              <a:ea typeface="Times New Roman"/>
              <a:cs typeface="Arial"/>
            </a:endParaRPr>
          </a:p>
          <a:p>
            <a:pPr indent="449580">
              <a:spcAft>
                <a:spcPts val="0"/>
              </a:spcAft>
            </a:pPr>
            <a:r>
              <a:rPr lang="en" dirty="0" err="1">
                <a:latin typeface="Calibri"/>
                <a:ea typeface="Times New Roman"/>
                <a:cs typeface="Arial"/>
              </a:rPr>
              <a:t>checkerboard </a:t>
            </a:r>
            <a:r>
              <a:rPr lang="en" dirty="0" err="1">
                <a:latin typeface="Calibri"/>
                <a:ea typeface="Times New Roman"/>
                <a:cs typeface="Arial"/>
                <a:sym typeface="Wingdings"/>
              </a:rPr>
              <a:t> </a:t>
            </a:r>
            <a:r>
              <a:rPr lang="en" dirty="0" err="1">
                <a:latin typeface="Calibri"/>
                <a:ea typeface="Times New Roman"/>
                <a:cs typeface="Arial"/>
              </a:rPr>
              <a:t>new </a:t>
            </a:r>
            <a:r>
              <a:rPr lang="en" dirty="0">
                <a:latin typeface="Calibri"/>
                <a:ea typeface="Times New Roman"/>
                <a:cs typeface="Arial"/>
              </a:rPr>
              <a:t>integer[10][10] ; </a:t>
            </a:r>
          </a:p>
          <a:p>
            <a:pPr indent="449580">
              <a:spcAft>
                <a:spcPts val="0"/>
              </a:spcAft>
            </a:pPr>
            <a:r>
              <a:rPr lang="en" dirty="0" err="1">
                <a:latin typeface="Calibri"/>
                <a:ea typeface="Times New Roman"/>
                <a:cs typeface="Arial"/>
              </a:rPr>
              <a:t>indLine</a:t>
            </a:r>
            <a:r>
              <a:rPr lang="en" dirty="0">
                <a:latin typeface="Calibri"/>
                <a:ea typeface="Times New Roman"/>
                <a:cs typeface="Arial"/>
              </a:rPr>
              <a:t>  </a:t>
            </a:r>
            <a:r>
              <a:rPr lang="en" dirty="0">
                <a:latin typeface="Calibri"/>
                <a:ea typeface="Times New Roman"/>
                <a:cs typeface="Arial"/>
                <a:sym typeface="Wingdings"/>
              </a:rPr>
              <a:t> </a:t>
            </a:r>
            <a:r>
              <a:rPr lang="en" dirty="0">
                <a:latin typeface="Calibri"/>
                <a:ea typeface="Times New Roman"/>
                <a:cs typeface="Arial"/>
              </a:rPr>
              <a:t>0;</a:t>
            </a:r>
          </a:p>
          <a:p>
            <a:pPr indent="449580">
              <a:spcAft>
                <a:spcPts val="0"/>
              </a:spcAft>
            </a:pPr>
            <a:r>
              <a:rPr lang="en" dirty="0">
                <a:latin typeface="Calibri"/>
                <a:ea typeface="Times New Roman"/>
                <a:cs typeface="Arial"/>
              </a:rPr>
              <a:t>while ( </a:t>
            </a:r>
            <a:r>
              <a:rPr lang="en" dirty="0" err="1">
                <a:latin typeface="Calibri"/>
                <a:ea typeface="Times New Roman"/>
                <a:cs typeface="Arial"/>
              </a:rPr>
              <a:t>indLine </a:t>
            </a:r>
            <a:r>
              <a:rPr lang="en" dirty="0">
                <a:latin typeface="Calibri"/>
                <a:ea typeface="Times New Roman"/>
                <a:cs typeface="Arial"/>
              </a:rPr>
              <a:t>&lt; 10 ) do</a:t>
            </a:r>
          </a:p>
          <a:p>
            <a:pPr indent="449580">
              <a:spcAft>
                <a:spcPts val="0"/>
              </a:spcAft>
            </a:pPr>
            <a:r>
              <a:rPr lang="en" dirty="0">
                <a:latin typeface="Calibri"/>
                <a:ea typeface="Times New Roman"/>
                <a:cs typeface="Arial"/>
              </a:rPr>
              <a:t>{ </a:t>
            </a:r>
            <a:r>
              <a:rPr lang="en" dirty="0" err="1">
                <a:latin typeface="Calibri"/>
                <a:ea typeface="Times New Roman"/>
                <a:cs typeface="Arial"/>
              </a:rPr>
              <a:t>indColumn</a:t>
            </a:r>
            <a:r>
              <a:rPr lang="en" dirty="0">
                <a:latin typeface="Calibri"/>
                <a:ea typeface="Times New Roman"/>
                <a:cs typeface="Arial"/>
              </a:rPr>
              <a:t>  </a:t>
            </a:r>
            <a:r>
              <a:rPr lang="en" dirty="0">
                <a:latin typeface="Calibri"/>
                <a:ea typeface="Times New Roman"/>
                <a:cs typeface="Arial"/>
                <a:sym typeface="Wingdings"/>
              </a:rPr>
              <a:t> </a:t>
            </a:r>
            <a:r>
              <a:rPr lang="en" dirty="0">
                <a:latin typeface="Calibri"/>
                <a:ea typeface="Times New Roman"/>
                <a:cs typeface="Arial"/>
              </a:rPr>
              <a:t>0;</a:t>
            </a:r>
          </a:p>
          <a:p>
            <a:pPr indent="449580">
              <a:spcAft>
                <a:spcPts val="0"/>
              </a:spcAft>
            </a:pPr>
            <a:r>
              <a:rPr lang="en" dirty="0">
                <a:latin typeface="Calibri"/>
                <a:ea typeface="Times New Roman"/>
                <a:cs typeface="Arial"/>
              </a:rPr>
              <a:t>while ( </a:t>
            </a:r>
            <a:r>
              <a:rPr lang="en" dirty="0" err="1">
                <a:latin typeface="Calibri"/>
                <a:ea typeface="Times New Roman"/>
                <a:cs typeface="Arial"/>
              </a:rPr>
              <a:t>indColumn </a:t>
            </a:r>
            <a:r>
              <a:rPr lang="en" dirty="0">
                <a:latin typeface="Calibri"/>
                <a:ea typeface="Times New Roman"/>
                <a:cs typeface="Arial"/>
              </a:rPr>
              <a:t>&lt; 10 ) do</a:t>
            </a:r>
          </a:p>
          <a:p>
            <a:pPr marL="449580" indent="449580">
              <a:spcAft>
                <a:spcPts val="0"/>
              </a:spcAft>
            </a:pPr>
            <a:r>
              <a:rPr lang="en" dirty="0">
                <a:latin typeface="Calibri"/>
                <a:ea typeface="Times New Roman"/>
                <a:cs typeface="Arial"/>
              </a:rPr>
              <a:t>{ </a:t>
            </a:r>
            <a:r>
              <a:rPr lang="en" dirty="0" err="1">
                <a:latin typeface="Calibri"/>
                <a:ea typeface="Times New Roman"/>
                <a:cs typeface="Arial"/>
              </a:rPr>
              <a:t>indColumn</a:t>
            </a:r>
            <a:r>
              <a:rPr lang="en" dirty="0">
                <a:latin typeface="Calibri"/>
                <a:ea typeface="Times New Roman"/>
                <a:cs typeface="Arial"/>
              </a:rPr>
              <a:t>  </a:t>
            </a:r>
            <a:r>
              <a:rPr lang="en" dirty="0">
                <a:latin typeface="Calibri"/>
                <a:ea typeface="Times New Roman"/>
                <a:cs typeface="Arial"/>
                <a:sym typeface="Wingdings"/>
              </a:rPr>
              <a:t> </a:t>
            </a:r>
            <a:r>
              <a:rPr lang="en" dirty="0">
                <a:latin typeface="Calibri"/>
                <a:ea typeface="Times New Roman"/>
                <a:cs typeface="Arial"/>
              </a:rPr>
              <a:t>0;</a:t>
            </a:r>
          </a:p>
          <a:p>
            <a:pPr indent="449580">
              <a:spcAft>
                <a:spcPts val="0"/>
              </a:spcAft>
            </a:pPr>
            <a:r>
              <a:rPr lang="en" dirty="0">
                <a:latin typeface="Calibri"/>
                <a:ea typeface="Times New Roman"/>
                <a:cs typeface="Arial"/>
              </a:rPr>
              <a:t>checkerboard[ </a:t>
            </a:r>
            <a:r>
              <a:rPr lang="en" dirty="0" err="1">
                <a:latin typeface="Calibri"/>
                <a:ea typeface="Times New Roman"/>
                <a:cs typeface="Arial"/>
              </a:rPr>
              <a:t>indLine </a:t>
            </a:r>
            <a:r>
              <a:rPr lang="en" dirty="0">
                <a:latin typeface="Calibri"/>
                <a:ea typeface="Times New Roman"/>
                <a:cs typeface="Arial"/>
              </a:rPr>
              <a:t>]( </a:t>
            </a:r>
            <a:r>
              <a:rPr lang="en" dirty="0" err="1">
                <a:latin typeface="Calibri"/>
                <a:ea typeface="Times New Roman"/>
                <a:cs typeface="Arial"/>
              </a:rPr>
              <a:t>indColumn </a:t>
            </a:r>
            <a:r>
              <a:rPr lang="en" dirty="0">
                <a:latin typeface="Calibri"/>
                <a:ea typeface="Times New Roman"/>
                <a:cs typeface="Arial"/>
              </a:rPr>
              <a:t>] </a:t>
            </a:r>
            <a:r>
              <a:rPr lang="en" dirty="0">
                <a:latin typeface="Calibri"/>
                <a:ea typeface="Times New Roman"/>
                <a:cs typeface="Arial"/>
                <a:sym typeface="Wingdings"/>
              </a:rPr>
              <a:t> </a:t>
            </a:r>
            <a:r>
              <a:rPr lang="en" dirty="0">
                <a:latin typeface="Calibri"/>
                <a:ea typeface="Times New Roman"/>
                <a:cs typeface="Arial"/>
              </a:rPr>
              <a:t>0;</a:t>
            </a:r>
          </a:p>
          <a:p>
            <a:pPr marL="899160" indent="449580">
              <a:spcAft>
                <a:spcPts val="0"/>
              </a:spcAft>
            </a:pPr>
            <a:r>
              <a:rPr lang="en" dirty="0" err="1">
                <a:latin typeface="Calibri"/>
                <a:ea typeface="Times New Roman"/>
                <a:cs typeface="Arial"/>
              </a:rPr>
              <a:t>indColumn </a:t>
            </a:r>
            <a:r>
              <a:rPr lang="en" dirty="0" err="1">
                <a:latin typeface="Calibri"/>
                <a:ea typeface="Times New Roman"/>
                <a:cs typeface="Arial"/>
                <a:sym typeface="Wingdings"/>
              </a:rPr>
              <a:t> </a:t>
            </a:r>
            <a:r>
              <a:rPr lang="en" dirty="0" err="1">
                <a:latin typeface="Calibri"/>
                <a:ea typeface="Times New Roman"/>
                <a:cs typeface="Arial"/>
              </a:rPr>
              <a:t>indColumn </a:t>
            </a:r>
            <a:r>
              <a:rPr lang="en" dirty="0">
                <a:latin typeface="Calibri"/>
                <a:ea typeface="Times New Roman"/>
                <a:cs typeface="Arial"/>
              </a:rPr>
              <a:t>+ 1;</a:t>
            </a:r>
          </a:p>
          <a:p>
            <a:pPr marL="449580" indent="449580">
              <a:spcAft>
                <a:spcPts val="0"/>
              </a:spcAft>
            </a:pPr>
            <a:r>
              <a:rPr lang="en" dirty="0">
                <a:latin typeface="Calibri"/>
                <a:ea typeface="Times New Roman"/>
                <a:cs typeface="Arial"/>
              </a:rPr>
              <a:t>}</a:t>
            </a:r>
          </a:p>
          <a:p>
            <a:pPr marL="449580" indent="449580">
              <a:spcAft>
                <a:spcPts val="0"/>
              </a:spcAft>
            </a:pPr>
            <a:r>
              <a:rPr lang="en" dirty="0" err="1">
                <a:latin typeface="Calibri"/>
                <a:ea typeface="Times New Roman"/>
                <a:cs typeface="Arial"/>
              </a:rPr>
              <a:t>indLine </a:t>
            </a:r>
            <a:r>
              <a:rPr lang="en" dirty="0" err="1">
                <a:latin typeface="Calibri"/>
                <a:ea typeface="Times New Roman"/>
                <a:cs typeface="Arial"/>
                <a:sym typeface="Wingdings"/>
              </a:rPr>
              <a:t> </a:t>
            </a:r>
            <a:r>
              <a:rPr lang="en" dirty="0" err="1">
                <a:latin typeface="Calibri"/>
                <a:ea typeface="Times New Roman"/>
                <a:cs typeface="Arial"/>
              </a:rPr>
              <a:t>indLine </a:t>
            </a:r>
            <a:r>
              <a:rPr lang="en" dirty="0">
                <a:latin typeface="Calibri"/>
                <a:ea typeface="Times New Roman"/>
                <a:cs typeface="Arial"/>
              </a:rPr>
              <a:t>+ 1;</a:t>
            </a:r>
          </a:p>
          <a:p>
            <a:pPr indent="449580">
              <a:spcAft>
                <a:spcPts val="0"/>
              </a:spcAft>
            </a:pPr>
            <a:r>
              <a:rPr lang="en" dirty="0">
                <a:latin typeface="Calibri"/>
                <a:ea typeface="Times New Roman"/>
                <a:cs typeface="Arial"/>
              </a:rPr>
              <a:t>}</a:t>
            </a:r>
          </a:p>
          <a:p>
            <a:pPr indent="228600">
              <a:spcAft>
                <a:spcPts val="0"/>
              </a:spcAft>
            </a:pPr>
            <a:r>
              <a:rPr lang="en" b="1" dirty="0">
                <a:latin typeface="Calibri"/>
                <a:ea typeface="Times New Roman"/>
                <a:cs typeface="Arial"/>
              </a:rPr>
              <a:t>END</a:t>
            </a:r>
            <a:endParaRPr lang="fr-FR" dirty="0">
              <a:effectLst/>
              <a:latin typeface="Calibri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8429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772816"/>
            <a:ext cx="8329612" cy="1800200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en" sz="2400" b="1" dirty="0">
                <a:solidFill>
                  <a:schemeClr val="accent6">
                    <a:lumMod val="75000"/>
                  </a:schemeClr>
                </a:solidFill>
              </a:rPr>
              <a:t>The syntax</a:t>
            </a:r>
          </a:p>
          <a:p>
            <a:pPr algn="just" fontAlgn="auto">
              <a:spcAft>
                <a:spcPts val="0"/>
              </a:spcAft>
              <a:buBlip>
                <a:blip r:embed="rId3"/>
              </a:buBlip>
              <a:defRPr/>
            </a:pPr>
            <a:r>
              <a:rPr lang="en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conditional instruction now allows us to design an algorithm that will not execute certain instruction blocks.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6280" y="332656"/>
            <a:ext cx="80714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" sz="3600" b="1" cap="none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CONDITIONAL STATEMENT</a:t>
            </a:r>
            <a:endParaRPr lang="fr-FR" sz="36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Zone de texte 42"/>
          <p:cNvSpPr txBox="1"/>
          <p:nvPr/>
        </p:nvSpPr>
        <p:spPr>
          <a:xfrm>
            <a:off x="1667319" y="3789040"/>
            <a:ext cx="6480720" cy="2108269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91440" rIns="0" bIns="9144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indent="228600" algn="ctr">
              <a:lnSpc>
                <a:spcPct val="125000"/>
              </a:lnSpc>
              <a:spcAft>
                <a:spcPts val="0"/>
              </a:spcAft>
            </a:pPr>
            <a:r>
              <a:rPr lang="en" sz="2000" b="1" i="1" dirty="0">
                <a:solidFill>
                  <a:schemeClr val="accent6">
                    <a:lumMod val="75000"/>
                  </a:schemeClr>
                </a:solidFill>
                <a:effectLst/>
                <a:latin typeface="Cambria"/>
                <a:ea typeface="Calibri"/>
                <a:cs typeface="Times New Roman"/>
              </a:rPr>
              <a:t>The conditional</a:t>
            </a:r>
            <a:endParaRPr lang="fr-FR" sz="2000" i="1" dirty="0">
              <a:solidFill>
                <a:schemeClr val="accent6">
                  <a:lumMod val="75000"/>
                </a:schemeClr>
              </a:solidFill>
              <a:effectLst/>
              <a:latin typeface="Cambria"/>
              <a:ea typeface="Times New Roman"/>
              <a:cs typeface="Times New Roman"/>
            </a:endParaRPr>
          </a:p>
          <a:p>
            <a:pPr indent="228600" algn="ctr">
              <a:lnSpc>
                <a:spcPct val="125000"/>
              </a:lnSpc>
              <a:spcAft>
                <a:spcPts val="0"/>
              </a:spcAft>
            </a:pPr>
            <a:r>
              <a:rPr lang="en" sz="2000" b="1" i="1" dirty="0">
                <a:solidFill>
                  <a:schemeClr val="accent6">
                    <a:lumMod val="75000"/>
                  </a:schemeClr>
                </a:solidFill>
                <a:effectLst/>
                <a:latin typeface="Cambria"/>
                <a:ea typeface="Calibri"/>
                <a:cs typeface="Times New Roman"/>
              </a:rPr>
              <a:t>The conditional statement determines whether the next block of statements is executed or not.</a:t>
            </a:r>
            <a:endParaRPr lang="fr-FR" sz="2000" b="1" i="1" dirty="0">
              <a:solidFill>
                <a:schemeClr val="accent6">
                  <a:lumMod val="75000"/>
                </a:schemeClr>
              </a:solidFill>
              <a:effectLst/>
              <a:latin typeface="Cambria"/>
              <a:ea typeface="Calibri"/>
              <a:cs typeface="Times New Roman"/>
            </a:endParaRPr>
          </a:p>
          <a:p>
            <a:pPr indent="228600" algn="ctr">
              <a:lnSpc>
                <a:spcPct val="125000"/>
              </a:lnSpc>
              <a:spcAft>
                <a:spcPts val="0"/>
              </a:spcAft>
            </a:pPr>
            <a:r>
              <a:rPr lang="en" sz="2000" b="1" i="1" dirty="0">
                <a:solidFill>
                  <a:schemeClr val="accent6">
                    <a:lumMod val="75000"/>
                  </a:schemeClr>
                </a:solidFill>
                <a:effectLst/>
                <a:latin typeface="Cambria"/>
                <a:ea typeface="Calibri"/>
                <a:cs typeface="Times New Roman"/>
              </a:rPr>
              <a:t>The condition is a boolean expression whose value determines the block of executed instructions </a:t>
            </a:r>
            <a:r>
              <a:rPr lang="en" sz="2000" b="1" i="1" dirty="0">
                <a:solidFill>
                  <a:srgbClr val="4F81BD"/>
                </a:solidFill>
                <a:effectLst/>
                <a:latin typeface="Cambria"/>
                <a:ea typeface="Calibri"/>
                <a:cs typeface="Times New Roman"/>
              </a:rPr>
              <a:t>.</a:t>
            </a:r>
            <a:endParaRPr lang="fr-FR" sz="2000" b="1" i="1" dirty="0">
              <a:solidFill>
                <a:srgbClr val="5A5A5A"/>
              </a:solidFill>
              <a:effectLst/>
              <a:latin typeface="Cambria"/>
              <a:ea typeface="Times New Roman"/>
              <a:cs typeface="Times New Roman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1667319" y="3861048"/>
            <a:ext cx="6696744" cy="216024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gray">
          <a:xfrm flipH="1">
            <a:off x="888245" y="3429000"/>
            <a:ext cx="720080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rgbClr val="FFCC66"/>
              </a:gs>
              <a:gs pos="100000">
                <a:srgbClr val="FFCC66">
                  <a:gamma/>
                  <a:tint val="63529"/>
                  <a:invGamma/>
                </a:srgb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772816"/>
            <a:ext cx="8329612" cy="4536504"/>
          </a:xfrm>
        </p:spPr>
        <p:txBody>
          <a:bodyPr rtlCol="0">
            <a:normAutofit fontScale="85000" lnSpcReduction="10000"/>
          </a:bodyPr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en" sz="2400" b="1" dirty="0">
                <a:solidFill>
                  <a:schemeClr val="accent6">
                    <a:lumMod val="75000"/>
                  </a:schemeClr>
                </a:solidFill>
              </a:rPr>
              <a:t>The syntax</a:t>
            </a:r>
          </a:p>
          <a:p>
            <a:pPr algn="just" fontAlgn="auto">
              <a:spcAft>
                <a:spcPts val="0"/>
              </a:spcAft>
              <a:buBlip>
                <a:blip r:embed="rId3"/>
              </a:buBlip>
              <a:defRPr/>
            </a:pPr>
            <a:r>
              <a:rPr lang="en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syntax of this statement is:</a:t>
            </a:r>
          </a:p>
          <a:p>
            <a:pPr algn="just" fontAlgn="auto">
              <a:spcAft>
                <a:spcPts val="0"/>
              </a:spcAft>
              <a:buBlip>
                <a:blip r:embed="rId3"/>
              </a:buBlip>
              <a:defRPr/>
            </a:pP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Blip>
                <a:blip r:embed="rId3"/>
              </a:buBlip>
              <a:defRPr/>
            </a:pP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Blip>
                <a:blip r:embed="rId3"/>
              </a:buBlip>
              <a:defRPr/>
            </a:pP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Blip>
                <a:blip r:embed="rId3"/>
              </a:buBlip>
              <a:defRPr/>
            </a:pP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Blip>
                <a:blip r:embed="rId3"/>
              </a:buBlip>
              <a:defRPr/>
            </a:pPr>
            <a:r>
              <a:rPr lang="en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One of the two blocks is necessarily executed, the other will not be.</a:t>
            </a:r>
          </a:p>
          <a:p>
            <a:pPr algn="just" fontAlgn="auto">
              <a:spcAft>
                <a:spcPts val="0"/>
              </a:spcAft>
              <a:buBlip>
                <a:blip r:embed="rId3"/>
              </a:buBlip>
              <a:defRPr/>
            </a:pPr>
            <a:r>
              <a:rPr lang="en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Let's write the algorithm that reads two integers and outputs the larger of the two.</a:t>
            </a:r>
          </a:p>
          <a:p>
            <a:pPr algn="just" fontAlgn="auto">
              <a:spcAft>
                <a:spcPts val="0"/>
              </a:spcAft>
              <a:buBlip>
                <a:blip r:embed="rId3"/>
              </a:buBlip>
              <a:defRPr/>
            </a:pP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6280" y="332656"/>
            <a:ext cx="80714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CONDITIONAL STATEMENT</a:t>
            </a:r>
            <a:endParaRPr lang="fr-FR" sz="3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947775" y="2636912"/>
            <a:ext cx="7656673" cy="2308324"/>
          </a:xfrm>
          <a:prstGeom prst="rect">
            <a:avLst/>
          </a:prstGeom>
          <a:noFill/>
          <a:ln w="2222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" sz="1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</a:t>
            </a:r>
            <a:r>
              <a:rPr lang="en" sz="1600" i="1" dirty="0">
                <a:solidFill>
                  <a:schemeClr val="accent6">
                    <a:lumMod val="75000"/>
                  </a:schemeClr>
                </a:solidFill>
              </a:rPr>
              <a:t>(condition) </a:t>
            </a:r>
            <a:r>
              <a:rPr lang="en" sz="1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en" sz="1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fr-FR" sz="1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en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" sz="1600" dirty="0">
                <a:solidFill>
                  <a:schemeClr val="accent6">
                    <a:lumMod val="75000"/>
                  </a:schemeClr>
                </a:solidFill>
              </a:rPr>
              <a:t>Instruction block #1; </a:t>
            </a:r>
            <a:r>
              <a:rPr lang="en" sz="1600" b="1" dirty="0">
                <a:solidFill>
                  <a:srgbClr val="00B050"/>
                </a:solidFill>
              </a:rPr>
              <a:t>//executed if condition equals True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en" sz="1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en" sz="1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ELSE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en" sz="1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en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" sz="1600" dirty="0">
                <a:solidFill>
                  <a:schemeClr val="accent6">
                    <a:lumMod val="75000"/>
                  </a:schemeClr>
                </a:solidFill>
              </a:rPr>
              <a:t>Instruction block #2; </a:t>
            </a:r>
            <a:r>
              <a:rPr lang="en" sz="1600" b="1" dirty="0">
                <a:solidFill>
                  <a:srgbClr val="00B050"/>
                </a:solidFill>
              </a:rPr>
              <a:t>//executed if condition equal False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en" sz="1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</a:t>
            </a:r>
          </a:p>
          <a:p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06075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6279" y="332656"/>
            <a:ext cx="807144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CONDITIONAL STATEMENT</a:t>
            </a:r>
            <a:endParaRPr lang="fr-FR" sz="3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991903"/>
              </p:ext>
            </p:extLst>
          </p:nvPr>
        </p:nvGraphicFramePr>
        <p:xfrm>
          <a:off x="359530" y="2636912"/>
          <a:ext cx="8532949" cy="3649216"/>
        </p:xfrm>
        <a:graphic>
          <a:graphicData uri="http://schemas.openxmlformats.org/drawingml/2006/table">
            <a:tbl>
              <a:tblPr firstRow="1" firstCol="1" bandRow="1">
                <a:tableStyleId>{08FB837D-C827-4EFA-A057-4D05807E0F7C}</a:tableStyleId>
              </a:tblPr>
              <a:tblGrid>
                <a:gridCol w="3810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22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9296">
                <a:tc>
                  <a:txBody>
                    <a:bodyPr/>
                    <a:lstStyle/>
                    <a:p>
                      <a:pPr marL="0" indent="88900">
                        <a:spcAft>
                          <a:spcPts val="0"/>
                        </a:spcAft>
                      </a:pPr>
                      <a:r>
                        <a:rPr lang="en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Variables: x,y, max: integer;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l">
                        <a:spcAft>
                          <a:spcPts val="0"/>
                        </a:spcAft>
                      </a:pPr>
                      <a:r>
                        <a:rPr lang="en" sz="1600" dirty="0">
                          <a:effectLst/>
                        </a:rPr>
                        <a:t>Variables have no known value at start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648"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600" dirty="0">
                          <a:effectLst/>
                        </a:rPr>
                        <a:t>Beginning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600" dirty="0">
                          <a:effectLst/>
                        </a:rPr>
                        <a:t>x=? y=? max=?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648"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600" dirty="0">
                          <a:effectLst/>
                        </a:rPr>
                        <a:t>Read(x);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600" dirty="0">
                          <a:effectLst/>
                        </a:rPr>
                        <a:t>x= 5 y= ? max=?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648"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600" dirty="0">
                          <a:effectLst/>
                        </a:rPr>
                        <a:t>read(y);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600" dirty="0">
                          <a:effectLst/>
                        </a:rPr>
                        <a:t>x= 5 y= 7 max= ?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648"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600">
                          <a:effectLst/>
                        </a:rPr>
                        <a:t>if (x &gt; y) then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600" dirty="0">
                          <a:effectLst/>
                        </a:rPr>
                        <a:t>The condition is evaluated: (5&gt;7) (False)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9648"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600">
                          <a:effectLst/>
                        </a:rPr>
                        <a:t>{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600" dirty="0">
                          <a:effectLst/>
                        </a:rPr>
                        <a:t>This block is not executed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9648"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600">
                          <a:effectLst/>
                        </a:rPr>
                        <a:t>max </a:t>
                      </a:r>
                      <a:r>
                        <a:rPr lang="en" sz="1600">
                          <a:effectLst/>
                          <a:sym typeface="Wingdings"/>
                        </a:rPr>
                        <a:t> </a:t>
                      </a:r>
                      <a:r>
                        <a:rPr lang="en" sz="1600">
                          <a:effectLst/>
                        </a:rPr>
                        <a:t>x;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600" dirty="0">
                          <a:effectLst/>
                        </a:rPr>
                        <a:t>This block is not executed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9648"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600">
                          <a:effectLst/>
                        </a:rPr>
                        <a:t>}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600" dirty="0">
                          <a:effectLst/>
                        </a:rPr>
                        <a:t>This block is not executed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9648"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600">
                          <a:effectLst/>
                        </a:rPr>
                        <a:t>Otherwise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9648"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600">
                          <a:effectLst/>
                        </a:rPr>
                        <a:t>{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600" dirty="0">
                          <a:effectLst/>
                        </a:rPr>
                        <a:t>This block is executed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9648"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600">
                          <a:effectLst/>
                        </a:rPr>
                        <a:t>max </a:t>
                      </a:r>
                      <a:r>
                        <a:rPr lang="en" sz="1600">
                          <a:effectLst/>
                          <a:sym typeface="Wingdings"/>
                        </a:rPr>
                        <a:t> </a:t>
                      </a:r>
                      <a:r>
                        <a:rPr lang="en" sz="1600">
                          <a:effectLst/>
                        </a:rPr>
                        <a:t>y;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600" dirty="0">
                          <a:effectLst/>
                        </a:rPr>
                        <a:t>x= 5 y= 7 max= 7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9648"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600">
                          <a:effectLst/>
                        </a:rPr>
                        <a:t>}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600" dirty="0">
                          <a:effectLst/>
                        </a:rPr>
                        <a:t>End of conditional block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9648"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600">
                          <a:effectLst/>
                        </a:rPr>
                        <a:t>write('' maximum: '', max);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600" dirty="0">
                          <a:effectLst/>
                        </a:rPr>
                        <a:t>Maximum display: 7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9648"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600">
                          <a:effectLst/>
                        </a:rPr>
                        <a:t>END</a:t>
                      </a:r>
                      <a:endParaRPr lang="fr-FR" sz="16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en" sz="1600" dirty="0">
                          <a:effectLst/>
                        </a:rPr>
                        <a:t>The variables no longer exist</a:t>
                      </a:r>
                      <a:endParaRPr lang="fr-FR" sz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23528" y="2132856"/>
            <a:ext cx="37112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b="1" dirty="0">
                <a:solidFill>
                  <a:schemeClr val="accent6">
                    <a:lumMod val="50000"/>
                  </a:schemeClr>
                </a:solidFill>
              </a:rPr>
              <a:t>Max-of-two-integers algorithm</a:t>
            </a:r>
            <a:endParaRPr lang="fr-F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34801" y="3140968"/>
            <a:ext cx="4901904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4034801" y="3356992"/>
            <a:ext cx="4901904" cy="2400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4034801" y="3597014"/>
            <a:ext cx="4901904" cy="2640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4034801" y="3861048"/>
            <a:ext cx="4901904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4034801" y="4077072"/>
            <a:ext cx="4901904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034801" y="4293096"/>
            <a:ext cx="4901904" cy="2400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4034801" y="4533118"/>
            <a:ext cx="4901904" cy="2640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4034801" y="4797152"/>
            <a:ext cx="4901904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4046121" y="5013176"/>
            <a:ext cx="490190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4046121" y="5301208"/>
            <a:ext cx="4901904" cy="2400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4046121" y="5541230"/>
            <a:ext cx="4901904" cy="2640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4046121" y="5805264"/>
            <a:ext cx="4901904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4062584" y="6021288"/>
            <a:ext cx="4901904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499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772816"/>
            <a:ext cx="8329612" cy="4536504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en" sz="2400" b="1" dirty="0">
                <a:solidFill>
                  <a:schemeClr val="accent6">
                    <a:lumMod val="75000"/>
                  </a:schemeClr>
                </a:solidFill>
              </a:rPr>
              <a:t>Apps</a:t>
            </a:r>
            <a:endParaRPr lang="fr-FR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Blip>
                <a:blip r:embed="rId3"/>
              </a:buBlip>
              <a:defRPr/>
            </a:pPr>
            <a:r>
              <a:rPr lang="en" sz="2400" dirty="0">
                <a:solidFill>
                  <a:schemeClr val="accent6">
                    <a:lumMod val="50000"/>
                  </a:schemeClr>
                </a:solidFill>
              </a:rPr>
              <a:t>The simple conditional</a:t>
            </a:r>
          </a:p>
          <a:p>
            <a:pPr algn="just" fontAlgn="auto">
              <a:spcAft>
                <a:spcPts val="0"/>
              </a:spcAft>
              <a:buBlip>
                <a:blip r:embed="rId3"/>
              </a:buBlip>
              <a:defRPr/>
            </a:pPr>
            <a:r>
              <a:rPr lang="en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simpler version is used if the alternative does not take place. The syntax of this instruction is then:</a:t>
            </a:r>
          </a:p>
          <a:p>
            <a:pPr marL="800100" lvl="2" indent="0" algn="just" fontAlgn="auto">
              <a:spcAft>
                <a:spcPts val="0"/>
              </a:spcAft>
              <a:buNone/>
              <a:defRPr/>
            </a:pPr>
            <a:r>
              <a:rPr lang="en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If </a:t>
            </a:r>
            <a:r>
              <a:rPr lang="en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(condition) </a:t>
            </a:r>
            <a:r>
              <a:rPr lang="en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then</a:t>
            </a:r>
          </a:p>
          <a:p>
            <a:pPr marL="800100" lvl="2" indent="0" algn="just" fontAlgn="auto">
              <a:spcAft>
                <a:spcPts val="0"/>
              </a:spcAft>
              <a:buNone/>
              <a:defRPr/>
            </a:pPr>
            <a:r>
              <a:rPr lang="en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{</a:t>
            </a:r>
          </a:p>
          <a:p>
            <a:pPr marL="800100" lvl="2" indent="0" algn="just" fontAlgn="auto">
              <a:spcAft>
                <a:spcPts val="0"/>
              </a:spcAft>
              <a:buNone/>
              <a:defRPr/>
            </a:pPr>
            <a:r>
              <a:rPr lang="en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instructions ;</a:t>
            </a:r>
          </a:p>
          <a:p>
            <a:pPr marL="800100" lvl="2" indent="0" algn="just" fontAlgn="auto">
              <a:spcAft>
                <a:spcPts val="0"/>
              </a:spcAft>
              <a:buNone/>
              <a:defRPr/>
            </a:pPr>
            <a:r>
              <a:rPr lang="en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}</a:t>
            </a: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Blip>
                <a:blip r:embed="rId3"/>
              </a:buBlip>
              <a:defRPr/>
            </a:pPr>
            <a:r>
              <a:rPr lang="en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Let's write an algorithm that reads an integer and displays its positive value.</a:t>
            </a:r>
          </a:p>
          <a:p>
            <a:pPr algn="just" fontAlgn="auto">
              <a:spcAft>
                <a:spcPts val="0"/>
              </a:spcAft>
              <a:buBlip>
                <a:blip r:embed="rId3"/>
              </a:buBlip>
              <a:defRPr/>
            </a:pP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6280" y="332656"/>
            <a:ext cx="80714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CONDITIONAL STATEMENT</a:t>
            </a:r>
            <a:endParaRPr lang="fr-FR" sz="3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884413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772816"/>
            <a:ext cx="8329612" cy="936104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en" sz="2400" b="1" dirty="0">
                <a:solidFill>
                  <a:schemeClr val="accent6">
                    <a:lumMod val="75000"/>
                  </a:schemeClr>
                </a:solidFill>
              </a:rPr>
              <a:t>Apps</a:t>
            </a:r>
            <a:endParaRPr lang="fr-FR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Blip>
                <a:blip r:embed="rId3"/>
              </a:buBlip>
              <a:defRPr/>
            </a:pPr>
            <a:r>
              <a:rPr lang="en" sz="2400" dirty="0">
                <a:solidFill>
                  <a:schemeClr val="accent6">
                    <a:lumMod val="50000"/>
                  </a:schemeClr>
                </a:solidFill>
              </a:rPr>
              <a:t>The simple conditional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6280" y="332656"/>
            <a:ext cx="80714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CONDITIONAL STATEMENT</a:t>
            </a:r>
            <a:endParaRPr lang="fr-FR" sz="3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87624" y="3212976"/>
            <a:ext cx="4572000" cy="2800767"/>
          </a:xfrm>
          <a:prstGeom prst="rect">
            <a:avLst/>
          </a:prstGeom>
          <a:ln w="15875"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en" sz="1600" b="1" dirty="0">
                <a:effectLst/>
                <a:latin typeface="Calibri"/>
                <a:ea typeface="Times New Roman"/>
                <a:cs typeface="Arial"/>
              </a:rPr>
              <a:t>Positive-value algorithm</a:t>
            </a:r>
            <a:endParaRPr lang="fr-FR" sz="1600" dirty="0">
              <a:effectLst/>
              <a:latin typeface="Calibri"/>
              <a:ea typeface="Times New Roman"/>
              <a:cs typeface="Arial"/>
            </a:endParaRPr>
          </a:p>
          <a:p>
            <a:pPr indent="228600">
              <a:spcAft>
                <a:spcPts val="0"/>
              </a:spcAft>
            </a:pPr>
            <a:r>
              <a:rPr lang="en" sz="1600" dirty="0">
                <a:effectLst/>
                <a:latin typeface="Calibri"/>
                <a:ea typeface="Times New Roman"/>
                <a:cs typeface="Arial"/>
              </a:rPr>
              <a:t>Variables: value, positive: integer;</a:t>
            </a:r>
          </a:p>
          <a:p>
            <a:pPr indent="228600">
              <a:spcAft>
                <a:spcPts val="0"/>
              </a:spcAft>
            </a:pPr>
            <a:r>
              <a:rPr lang="en" sz="1600" dirty="0">
                <a:effectLst/>
                <a:latin typeface="Calibri"/>
                <a:ea typeface="Times New Roman"/>
                <a:cs typeface="Arial"/>
              </a:rPr>
              <a:t>Beginning</a:t>
            </a:r>
          </a:p>
          <a:p>
            <a:pPr indent="228600">
              <a:spcAft>
                <a:spcPts val="0"/>
              </a:spcAft>
            </a:pPr>
            <a:r>
              <a:rPr lang="en" sz="1600" dirty="0">
                <a:latin typeface="Calibri"/>
                <a:ea typeface="Times New Roman"/>
                <a:cs typeface="Arial"/>
              </a:rPr>
              <a:t> </a:t>
            </a:r>
            <a:r>
              <a:rPr lang="en" sz="1600" dirty="0">
                <a:effectLst/>
                <a:latin typeface="Calibri"/>
                <a:ea typeface="Times New Roman"/>
                <a:cs typeface="Arial"/>
              </a:rPr>
              <a:t>read(value);</a:t>
            </a:r>
          </a:p>
          <a:p>
            <a:pPr indent="228600">
              <a:spcAft>
                <a:spcPts val="0"/>
              </a:spcAft>
            </a:pPr>
            <a:r>
              <a:rPr lang="en" sz="1600" dirty="0">
                <a:effectLst/>
                <a:latin typeface="Calibri"/>
                <a:ea typeface="Times New Roman"/>
                <a:cs typeface="Arial"/>
              </a:rPr>
              <a:t> </a:t>
            </a:r>
            <a:r>
              <a:rPr lang="en" sz="1600" dirty="0" err="1">
                <a:effectLst/>
                <a:latin typeface="Calibri"/>
                <a:ea typeface="Times New Roman"/>
                <a:cs typeface="Arial"/>
              </a:rPr>
              <a:t>positive </a:t>
            </a:r>
            <a:r>
              <a:rPr lang="en" sz="1600" dirty="0" err="1">
                <a:effectLst/>
                <a:latin typeface="Calibri"/>
                <a:ea typeface="Times New Roman"/>
                <a:cs typeface="Arial"/>
                <a:sym typeface="Wingdings"/>
              </a:rPr>
              <a:t> </a:t>
            </a:r>
            <a:r>
              <a:rPr lang="en" sz="1600" dirty="0" err="1">
                <a:effectLst/>
                <a:latin typeface="Calibri"/>
                <a:ea typeface="Times New Roman"/>
                <a:cs typeface="Arial"/>
              </a:rPr>
              <a:t>value </a:t>
            </a:r>
            <a:r>
              <a:rPr lang="en" sz="1600" dirty="0">
                <a:effectLst/>
                <a:latin typeface="Calibri"/>
                <a:ea typeface="Times New Roman"/>
                <a:cs typeface="Arial"/>
              </a:rPr>
              <a:t>;</a:t>
            </a:r>
          </a:p>
          <a:p>
            <a:pPr indent="228600">
              <a:spcAft>
                <a:spcPts val="0"/>
              </a:spcAft>
            </a:pPr>
            <a:r>
              <a:rPr lang="en" sz="1600" dirty="0">
                <a:effectLst/>
                <a:latin typeface="Calibri"/>
                <a:ea typeface="Times New Roman"/>
                <a:cs typeface="Arial"/>
              </a:rPr>
              <a:t>if (positive&lt;0) then</a:t>
            </a:r>
          </a:p>
          <a:p>
            <a:pPr indent="228600">
              <a:spcAft>
                <a:spcPts val="0"/>
              </a:spcAft>
            </a:pPr>
            <a:r>
              <a:rPr lang="en" sz="1600" dirty="0">
                <a:effectLst/>
                <a:latin typeface="Calibri"/>
                <a:ea typeface="Times New Roman"/>
                <a:cs typeface="Arial"/>
              </a:rPr>
              <a:t>{</a:t>
            </a:r>
          </a:p>
          <a:p>
            <a:pPr indent="228600">
              <a:spcAft>
                <a:spcPts val="0"/>
              </a:spcAft>
            </a:pPr>
            <a:r>
              <a:rPr lang="en" sz="1600" dirty="0">
                <a:effectLst/>
                <a:latin typeface="Calibri"/>
                <a:ea typeface="Times New Roman"/>
                <a:cs typeface="Arial"/>
              </a:rPr>
              <a:t>positive </a:t>
            </a:r>
            <a:r>
              <a:rPr lang="en" sz="1600" dirty="0">
                <a:effectLst/>
                <a:latin typeface="Calibri"/>
                <a:ea typeface="Times New Roman"/>
                <a:cs typeface="Arial"/>
                <a:sym typeface="Wingdings"/>
              </a:rPr>
              <a:t> </a:t>
            </a:r>
            <a:r>
              <a:rPr lang="en" sz="1600" dirty="0">
                <a:effectLst/>
                <a:latin typeface="Calibri"/>
                <a:ea typeface="Times New Roman"/>
                <a:cs typeface="Arial"/>
              </a:rPr>
              <a:t>-1 x positive;</a:t>
            </a:r>
          </a:p>
          <a:p>
            <a:pPr indent="228600">
              <a:spcAft>
                <a:spcPts val="0"/>
              </a:spcAft>
            </a:pPr>
            <a:r>
              <a:rPr lang="en" sz="1600" dirty="0">
                <a:effectLst/>
                <a:latin typeface="Calibri"/>
                <a:ea typeface="Times New Roman"/>
                <a:cs typeface="Arial"/>
              </a:rPr>
              <a:t>}</a:t>
            </a:r>
          </a:p>
          <a:p>
            <a:pPr indent="228600">
              <a:spcAft>
                <a:spcPts val="0"/>
              </a:spcAft>
            </a:pPr>
            <a:r>
              <a:rPr lang="en" sz="1600" dirty="0">
                <a:effectLst/>
                <a:latin typeface="Calibri"/>
                <a:ea typeface="Times New Roman"/>
                <a:cs typeface="Arial"/>
              </a:rPr>
              <a:t>write('' the positive value is: '', positive);</a:t>
            </a:r>
          </a:p>
          <a:p>
            <a:pPr indent="228600">
              <a:spcAft>
                <a:spcPts val="0"/>
              </a:spcAft>
            </a:pPr>
            <a:r>
              <a:rPr lang="en" sz="1600" dirty="0">
                <a:effectLst/>
                <a:latin typeface="Calibri"/>
                <a:ea typeface="Times New Roman"/>
                <a:cs typeface="Arial"/>
              </a:rPr>
              <a:t>END</a:t>
            </a:r>
            <a:endParaRPr lang="fr-FR" sz="1600" dirty="0">
              <a:effectLst/>
              <a:latin typeface="Calibri"/>
              <a:ea typeface="Times New Roman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11960" y="2348880"/>
            <a:ext cx="4572000" cy="2554545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en" sz="1600" b="1" dirty="0">
                <a:effectLst/>
                <a:latin typeface="Calibri"/>
                <a:ea typeface="Times New Roman"/>
                <a:cs typeface="Arial"/>
              </a:rPr>
              <a:t>Positive-value algorithm</a:t>
            </a:r>
            <a:endParaRPr lang="fr-FR" sz="1600" dirty="0">
              <a:effectLst/>
              <a:latin typeface="Calibri"/>
              <a:ea typeface="Times New Roman"/>
              <a:cs typeface="Arial"/>
            </a:endParaRPr>
          </a:p>
          <a:p>
            <a:pPr indent="228600">
              <a:spcAft>
                <a:spcPts val="0"/>
              </a:spcAft>
            </a:pPr>
            <a:r>
              <a:rPr lang="en" sz="1600" dirty="0">
                <a:effectLst/>
                <a:latin typeface="Calibri"/>
                <a:ea typeface="Times New Roman"/>
                <a:cs typeface="Arial"/>
              </a:rPr>
              <a:t>Variables: value: integer;</a:t>
            </a:r>
          </a:p>
          <a:p>
            <a:pPr indent="228600">
              <a:spcAft>
                <a:spcPts val="0"/>
              </a:spcAft>
            </a:pPr>
            <a:r>
              <a:rPr lang="en" sz="1600" dirty="0">
                <a:effectLst/>
                <a:latin typeface="Calibri"/>
                <a:ea typeface="Times New Roman"/>
                <a:cs typeface="Arial"/>
              </a:rPr>
              <a:t>Beginning</a:t>
            </a:r>
          </a:p>
          <a:p>
            <a:pPr indent="228600">
              <a:spcAft>
                <a:spcPts val="0"/>
              </a:spcAft>
            </a:pPr>
            <a:r>
              <a:rPr lang="en" sz="1600" dirty="0">
                <a:effectLst/>
                <a:latin typeface="Calibri"/>
                <a:ea typeface="Times New Roman"/>
                <a:cs typeface="Arial"/>
              </a:rPr>
              <a:t>read(value);</a:t>
            </a:r>
          </a:p>
          <a:p>
            <a:pPr indent="228600">
              <a:spcAft>
                <a:spcPts val="0"/>
              </a:spcAft>
            </a:pPr>
            <a:r>
              <a:rPr lang="en" sz="1600" dirty="0">
                <a:effectLst/>
                <a:latin typeface="Calibri"/>
                <a:ea typeface="Times New Roman"/>
                <a:cs typeface="Arial"/>
              </a:rPr>
              <a:t>if (value&lt;0) then</a:t>
            </a:r>
          </a:p>
          <a:p>
            <a:pPr indent="228600">
              <a:spcAft>
                <a:spcPts val="0"/>
              </a:spcAft>
            </a:pPr>
            <a:r>
              <a:rPr lang="en" sz="1600" dirty="0">
                <a:effectLst/>
                <a:latin typeface="Calibri"/>
                <a:ea typeface="Times New Roman"/>
                <a:cs typeface="Arial"/>
              </a:rPr>
              <a:t>{</a:t>
            </a:r>
          </a:p>
          <a:p>
            <a:pPr indent="228600">
              <a:spcAft>
                <a:spcPts val="0"/>
              </a:spcAft>
            </a:pPr>
            <a:r>
              <a:rPr lang="en" sz="1600" dirty="0">
                <a:effectLst/>
                <a:latin typeface="Calibri"/>
                <a:ea typeface="Times New Roman"/>
                <a:cs typeface="Arial"/>
              </a:rPr>
              <a:t>value </a:t>
            </a:r>
            <a:r>
              <a:rPr lang="en" sz="1600" dirty="0">
                <a:effectLst/>
                <a:latin typeface="Calibri"/>
                <a:ea typeface="Times New Roman"/>
                <a:cs typeface="Arial"/>
                <a:sym typeface="Wingdings"/>
              </a:rPr>
              <a:t> </a:t>
            </a:r>
            <a:r>
              <a:rPr lang="en" sz="1600" dirty="0">
                <a:effectLst/>
                <a:latin typeface="Calibri"/>
                <a:ea typeface="Times New Roman"/>
                <a:cs typeface="Arial"/>
              </a:rPr>
              <a:t>-1 x value;</a:t>
            </a:r>
          </a:p>
          <a:p>
            <a:pPr indent="228600">
              <a:spcAft>
                <a:spcPts val="0"/>
              </a:spcAft>
            </a:pPr>
            <a:r>
              <a:rPr lang="en" sz="1600" dirty="0">
                <a:effectLst/>
                <a:latin typeface="Calibri"/>
                <a:ea typeface="Times New Roman"/>
                <a:cs typeface="Arial"/>
              </a:rPr>
              <a:t>}</a:t>
            </a:r>
          </a:p>
          <a:p>
            <a:pPr indent="228600">
              <a:spcAft>
                <a:spcPts val="0"/>
              </a:spcAft>
            </a:pPr>
            <a:r>
              <a:rPr lang="en" sz="1600" dirty="0">
                <a:effectLst/>
                <a:latin typeface="Calibri"/>
                <a:ea typeface="Times New Roman"/>
                <a:cs typeface="Arial"/>
              </a:rPr>
              <a:t>write('' the positive value is: '', value);</a:t>
            </a:r>
          </a:p>
          <a:p>
            <a:pPr indent="228600">
              <a:spcAft>
                <a:spcPts val="0"/>
              </a:spcAft>
            </a:pPr>
            <a:r>
              <a:rPr lang="en" sz="1600" dirty="0">
                <a:effectLst/>
                <a:latin typeface="Calibri"/>
                <a:ea typeface="Times New Roman"/>
                <a:cs typeface="Arial"/>
              </a:rPr>
              <a:t>END</a:t>
            </a:r>
            <a:endParaRPr lang="fr-FR" sz="1600" dirty="0">
              <a:effectLst/>
              <a:latin typeface="Calibri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61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772816"/>
            <a:ext cx="8329612" cy="1440160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en" sz="2400" b="1" dirty="0">
                <a:solidFill>
                  <a:schemeClr val="accent6">
                    <a:lumMod val="75000"/>
                  </a:schemeClr>
                </a:solidFill>
              </a:rPr>
              <a:t>The presentation</a:t>
            </a:r>
          </a:p>
          <a:p>
            <a:pPr marL="685800" algn="just">
              <a:spcAft>
                <a:spcPts val="0"/>
              </a:spcAft>
              <a:buBlip>
                <a:blip r:embed="rId3"/>
              </a:buBlip>
            </a:pPr>
            <a:r>
              <a:rPr lang="en" sz="1800" dirty="0">
                <a:ea typeface="Times New Roman"/>
                <a:cs typeface="Arial"/>
              </a:rPr>
              <a:t>The shifts in the writing of an algorithm (or of the program) are necessary for its good readability.</a:t>
            </a:r>
            <a:endParaRPr lang="fr-FR" sz="1800" dirty="0">
              <a:ea typeface="Times New Roman"/>
              <a:cs typeface="Arial"/>
            </a:endParaRPr>
          </a:p>
          <a:p>
            <a:pPr marL="685800" algn="just">
              <a:spcAft>
                <a:spcPts val="0"/>
              </a:spcAft>
              <a:buBlip>
                <a:blip r:embed="rId3"/>
              </a:buBlip>
            </a:pPr>
            <a:r>
              <a:rPr lang="en" sz="1800" dirty="0">
                <a:ea typeface="Times New Roman"/>
                <a:cs typeface="Arial"/>
              </a:rPr>
              <a:t>To know how to present an algorithm is to show that we have understood its execution.</a:t>
            </a:r>
          </a:p>
          <a:p>
            <a:pPr algn="just" fontAlgn="auto">
              <a:spcAft>
                <a:spcPts val="0"/>
              </a:spcAft>
              <a:buBlip>
                <a:blip r:embed="rId3"/>
              </a:buBlip>
              <a:defRPr/>
            </a:pP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6280" y="332656"/>
            <a:ext cx="80714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CONDITIONAL STATEMENT</a:t>
            </a:r>
            <a:endParaRPr lang="fr-FR" sz="3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Zone de texte 15"/>
          <p:cNvSpPr txBox="1"/>
          <p:nvPr/>
        </p:nvSpPr>
        <p:spPr>
          <a:xfrm>
            <a:off x="4529135" y="3212976"/>
            <a:ext cx="4219327" cy="324036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16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Max-of-Two-Integers Algorithm</a:t>
            </a:r>
          </a:p>
          <a:p>
            <a:pPr marL="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Variables: x,y, max: integer;</a:t>
            </a:r>
          </a:p>
          <a:p>
            <a:pPr marL="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Beginning</a:t>
            </a:r>
          </a:p>
          <a:p>
            <a:pPr marL="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Read(x);</a:t>
            </a:r>
          </a:p>
          <a:p>
            <a:pPr marL="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read(y);</a:t>
            </a:r>
          </a:p>
          <a:p>
            <a:pPr marL="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if (x&gt;y) then</a:t>
            </a:r>
          </a:p>
          <a:p>
            <a:pPr marL="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{</a:t>
            </a:r>
          </a:p>
          <a:p>
            <a:pPr marL="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  </a:t>
            </a:r>
            <a:r>
              <a:rPr kumimoji="0" lang="en" sz="16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max </a:t>
            </a:r>
            <a:r>
              <a:rPr kumimoji="0" lang="en" sz="16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  <a:sym typeface="Wingdings"/>
              </a:rPr>
              <a:t> </a:t>
            </a:r>
            <a:r>
              <a:rPr kumimoji="0" lang="en" sz="16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x </a:t>
            </a:r>
            <a:r>
              <a:rPr kumimoji="0" lang="en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;</a:t>
            </a:r>
          </a:p>
          <a:p>
            <a:pPr marL="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}</a:t>
            </a:r>
          </a:p>
          <a:p>
            <a:pPr marL="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Otherwise</a:t>
            </a:r>
          </a:p>
          <a:p>
            <a:pPr marL="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  </a:t>
            </a:r>
            <a:r>
              <a:rPr kumimoji="0" lang="en" sz="16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max </a:t>
            </a:r>
            <a:r>
              <a:rPr kumimoji="0" lang="en" sz="16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  <a:sym typeface="Wingdings"/>
              </a:rPr>
              <a:t> </a:t>
            </a:r>
            <a:r>
              <a:rPr kumimoji="0" lang="en" sz="16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y </a:t>
            </a:r>
            <a:r>
              <a:rPr kumimoji="0" lang="en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;</a:t>
            </a:r>
          </a:p>
          <a:p>
            <a:pPr marL="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write(“the maximum is:”, max);</a:t>
            </a:r>
          </a:p>
          <a:p>
            <a:pPr marL="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END</a:t>
            </a:r>
          </a:p>
          <a:p>
            <a:pPr marL="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 </a:t>
            </a:r>
          </a:p>
          <a:p>
            <a:pPr marL="0" marR="0" lvl="0" indent="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imes New Roman"/>
                <a:cs typeface="Arial"/>
              </a:rPr>
              <a:t> </a:t>
            </a:r>
          </a:p>
        </p:txBody>
      </p:sp>
      <p:sp>
        <p:nvSpPr>
          <p:cNvPr id="6" name="Zone de texte 31"/>
          <p:cNvSpPr txBox="1"/>
          <p:nvPr/>
        </p:nvSpPr>
        <p:spPr>
          <a:xfrm>
            <a:off x="769513" y="3221227"/>
            <a:ext cx="3528392" cy="3232109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228600">
              <a:spcAft>
                <a:spcPts val="0"/>
              </a:spcAft>
            </a:pPr>
            <a:r>
              <a:rPr lang="en" sz="1600" b="1" dirty="0">
                <a:solidFill>
                  <a:schemeClr val="accent6">
                    <a:lumMod val="50000"/>
                  </a:schemeClr>
                </a:solidFill>
                <a:effectLst/>
                <a:latin typeface="Calibri"/>
                <a:ea typeface="Times New Roman"/>
                <a:cs typeface="Arial"/>
              </a:rPr>
              <a:t>Max-of-Two-Integers Algorithm</a:t>
            </a:r>
          </a:p>
          <a:p>
            <a:pPr indent="228600">
              <a:spcAft>
                <a:spcPts val="0"/>
              </a:spcAft>
            </a:pPr>
            <a:r>
              <a:rPr lang="en" sz="1600" dirty="0">
                <a:effectLst/>
                <a:latin typeface="Calibri"/>
                <a:ea typeface="Times New Roman"/>
                <a:cs typeface="Arial"/>
              </a:rPr>
              <a:t>Variables: x,y, max: integer;</a:t>
            </a:r>
          </a:p>
          <a:p>
            <a:pPr indent="228600">
              <a:spcAft>
                <a:spcPts val="0"/>
              </a:spcAft>
            </a:pPr>
            <a:r>
              <a:rPr lang="en" sz="1600" dirty="0">
                <a:effectLst/>
                <a:latin typeface="Calibri"/>
                <a:ea typeface="Times New Roman"/>
                <a:cs typeface="Arial"/>
              </a:rPr>
              <a:t>Beginning</a:t>
            </a:r>
          </a:p>
          <a:p>
            <a:pPr indent="228600">
              <a:spcAft>
                <a:spcPts val="0"/>
              </a:spcAft>
            </a:pPr>
            <a:r>
              <a:rPr lang="en" sz="1600" dirty="0">
                <a:effectLst/>
                <a:latin typeface="Calibri"/>
                <a:ea typeface="Times New Roman"/>
                <a:cs typeface="Arial"/>
              </a:rPr>
              <a:t>Read(x);</a:t>
            </a:r>
          </a:p>
          <a:p>
            <a:pPr indent="228600">
              <a:spcAft>
                <a:spcPts val="0"/>
              </a:spcAft>
            </a:pPr>
            <a:r>
              <a:rPr lang="en" sz="1600" dirty="0">
                <a:effectLst/>
                <a:latin typeface="Calibri"/>
                <a:ea typeface="Times New Roman"/>
                <a:cs typeface="Arial"/>
              </a:rPr>
              <a:t>read(y);</a:t>
            </a:r>
          </a:p>
          <a:p>
            <a:pPr indent="228600">
              <a:spcAft>
                <a:spcPts val="0"/>
              </a:spcAft>
            </a:pPr>
            <a:r>
              <a:rPr lang="en" sz="1600" dirty="0">
                <a:effectLst/>
                <a:latin typeface="Calibri"/>
                <a:ea typeface="Times New Roman"/>
                <a:cs typeface="Arial"/>
              </a:rPr>
              <a:t>if (x&gt;y) then</a:t>
            </a:r>
          </a:p>
          <a:p>
            <a:pPr indent="228600">
              <a:spcAft>
                <a:spcPts val="0"/>
              </a:spcAft>
            </a:pPr>
            <a:r>
              <a:rPr lang="en" sz="1600" dirty="0">
                <a:effectLst/>
                <a:latin typeface="Calibri"/>
                <a:ea typeface="Times New Roman"/>
                <a:cs typeface="Arial"/>
              </a:rPr>
              <a:t>{</a:t>
            </a:r>
          </a:p>
          <a:p>
            <a:pPr indent="228600">
              <a:spcAft>
                <a:spcPts val="0"/>
              </a:spcAft>
            </a:pPr>
            <a:r>
              <a:rPr lang="en" sz="1600" dirty="0" err="1">
                <a:effectLst/>
                <a:latin typeface="Calibri"/>
                <a:ea typeface="Times New Roman"/>
                <a:cs typeface="Arial"/>
              </a:rPr>
              <a:t>max </a:t>
            </a:r>
            <a:r>
              <a:rPr lang="en" sz="1600" dirty="0" err="1">
                <a:effectLst/>
                <a:latin typeface="Calibri"/>
                <a:ea typeface="Times New Roman"/>
                <a:cs typeface="Arial"/>
                <a:sym typeface="Wingdings"/>
              </a:rPr>
              <a:t> </a:t>
            </a:r>
            <a:r>
              <a:rPr lang="en" sz="1600" dirty="0" err="1">
                <a:effectLst/>
                <a:latin typeface="Calibri"/>
                <a:ea typeface="Times New Roman"/>
                <a:cs typeface="Arial"/>
              </a:rPr>
              <a:t>x </a:t>
            </a:r>
            <a:r>
              <a:rPr lang="en" sz="1600" dirty="0">
                <a:effectLst/>
                <a:latin typeface="Calibri"/>
                <a:ea typeface="Times New Roman"/>
                <a:cs typeface="Arial"/>
              </a:rPr>
              <a:t>;</a:t>
            </a:r>
          </a:p>
          <a:p>
            <a:pPr indent="228600">
              <a:spcAft>
                <a:spcPts val="0"/>
              </a:spcAft>
            </a:pPr>
            <a:r>
              <a:rPr lang="en" sz="1600" dirty="0">
                <a:effectLst/>
                <a:latin typeface="Calibri"/>
                <a:ea typeface="Times New Roman"/>
                <a:cs typeface="Arial"/>
              </a:rPr>
              <a:t>}</a:t>
            </a:r>
          </a:p>
          <a:p>
            <a:pPr indent="228600">
              <a:spcAft>
                <a:spcPts val="0"/>
              </a:spcAft>
            </a:pPr>
            <a:r>
              <a:rPr lang="en" sz="1600" dirty="0">
                <a:effectLst/>
                <a:latin typeface="Calibri"/>
                <a:ea typeface="Times New Roman"/>
                <a:cs typeface="Arial"/>
              </a:rPr>
              <a:t>Otherwise</a:t>
            </a:r>
          </a:p>
          <a:p>
            <a:pPr indent="228600">
              <a:spcAft>
                <a:spcPts val="0"/>
              </a:spcAft>
            </a:pPr>
            <a:r>
              <a:rPr lang="en" sz="1600" dirty="0" err="1">
                <a:effectLst/>
                <a:latin typeface="Calibri"/>
                <a:ea typeface="Times New Roman"/>
                <a:cs typeface="Arial"/>
              </a:rPr>
              <a:t>max </a:t>
            </a:r>
            <a:r>
              <a:rPr lang="en" sz="1600" dirty="0" err="1">
                <a:effectLst/>
                <a:latin typeface="Calibri"/>
                <a:ea typeface="Times New Roman"/>
                <a:cs typeface="Arial"/>
                <a:sym typeface="Wingdings"/>
              </a:rPr>
              <a:t> </a:t>
            </a:r>
            <a:r>
              <a:rPr lang="en" sz="1600" dirty="0" err="1">
                <a:effectLst/>
                <a:latin typeface="Calibri"/>
                <a:ea typeface="Times New Roman"/>
                <a:cs typeface="Arial"/>
              </a:rPr>
              <a:t>y </a:t>
            </a:r>
            <a:r>
              <a:rPr lang="en" sz="1600" dirty="0">
                <a:effectLst/>
                <a:latin typeface="Calibri"/>
                <a:ea typeface="Times New Roman"/>
                <a:cs typeface="Arial"/>
              </a:rPr>
              <a:t>;</a:t>
            </a:r>
          </a:p>
          <a:p>
            <a:pPr indent="228600">
              <a:spcAft>
                <a:spcPts val="0"/>
              </a:spcAft>
            </a:pPr>
            <a:r>
              <a:rPr lang="en" sz="1600" dirty="0">
                <a:effectLst/>
                <a:latin typeface="Calibri"/>
                <a:ea typeface="Times New Roman"/>
                <a:cs typeface="Arial"/>
              </a:rPr>
              <a:t>write(“the maximum is:”, max);</a:t>
            </a:r>
          </a:p>
          <a:p>
            <a:pPr indent="228600">
              <a:spcAft>
                <a:spcPts val="0"/>
              </a:spcAft>
            </a:pPr>
            <a:r>
              <a:rPr lang="en" sz="1600" dirty="0">
                <a:effectLst/>
                <a:latin typeface="Calibri"/>
                <a:ea typeface="Times New Roman"/>
                <a:cs typeface="Arial"/>
              </a:rPr>
              <a:t>END</a:t>
            </a:r>
          </a:p>
          <a:p>
            <a:pPr indent="228600">
              <a:spcAft>
                <a:spcPts val="0"/>
              </a:spcAft>
            </a:pPr>
            <a:r>
              <a:rPr lang="en" sz="1100" dirty="0">
                <a:effectLst/>
                <a:latin typeface="Calibri"/>
                <a:ea typeface="Times New Roman"/>
                <a:cs typeface="Arial"/>
              </a:rPr>
              <a:t> </a:t>
            </a:r>
          </a:p>
          <a:p>
            <a:pPr indent="228600">
              <a:spcAft>
                <a:spcPts val="0"/>
              </a:spcAft>
            </a:pPr>
            <a:r>
              <a:rPr lang="en" sz="1100" dirty="0">
                <a:effectLst/>
                <a:latin typeface="Calibri"/>
                <a:ea typeface="Times New Roman"/>
                <a:cs typeface="Arial"/>
              </a:rPr>
              <a:t> 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608" y="5013176"/>
            <a:ext cx="1368152" cy="234026"/>
          </a:xfrm>
          <a:prstGeom prst="rect">
            <a:avLst/>
          </a:prstGeom>
          <a:noFill/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45302" y="5733256"/>
            <a:ext cx="1368152" cy="234026"/>
          </a:xfrm>
          <a:prstGeom prst="rect">
            <a:avLst/>
          </a:prstGeom>
          <a:noFill/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72200" y="4995303"/>
            <a:ext cx="1200150" cy="251899"/>
          </a:xfrm>
          <a:prstGeom prst="rect">
            <a:avLst/>
          </a:prstGeom>
          <a:noFill/>
          <a:ln w="25400" cap="flat" cmpd="sng" algn="ctr">
            <a:solidFill>
              <a:srgbClr val="9BBB59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78627" y="5733256"/>
            <a:ext cx="1200150" cy="251899"/>
          </a:xfrm>
          <a:prstGeom prst="rect">
            <a:avLst/>
          </a:prstGeom>
          <a:noFill/>
          <a:ln w="25400" cap="flat" cmpd="sng" algn="ctr">
            <a:solidFill>
              <a:srgbClr val="9BBB59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gray">
          <a:xfrm rot="5400000" flipH="1">
            <a:off x="3885920" y="4506957"/>
            <a:ext cx="1165717" cy="652397"/>
          </a:xfrm>
          <a:prstGeom prst="upArrow">
            <a:avLst>
              <a:gd name="adj1" fmla="val 51676"/>
              <a:gd name="adj2" fmla="val 100000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045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772816"/>
            <a:ext cx="8391276" cy="4464496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en" sz="2400" b="1" dirty="0">
                <a:solidFill>
                  <a:schemeClr val="accent6">
                    <a:lumMod val="75000"/>
                  </a:schemeClr>
                </a:solidFill>
              </a:rPr>
              <a:t>Usage</a:t>
            </a:r>
            <a:endParaRPr lang="fr-FR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en" sz="2400" b="1" i="1" dirty="0">
                <a:solidFill>
                  <a:schemeClr val="accent6">
                    <a:lumMod val="50000"/>
                  </a:schemeClr>
                </a:solidFill>
              </a:rPr>
              <a:t>Example</a:t>
            </a:r>
          </a:p>
          <a:p>
            <a:pPr algn="just" fontAlgn="auto">
              <a:spcAft>
                <a:spcPts val="0"/>
              </a:spcAft>
              <a:buBlip>
                <a:blip r:embed="rId3"/>
              </a:buBlip>
              <a:defRPr/>
            </a:pPr>
            <a:r>
              <a:rPr lang="en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It is possible to nest program blocks one inside the other. Let's try to solve the problem of making the user read a note and displaying the comment associated with the note:</a:t>
            </a:r>
          </a:p>
          <a:p>
            <a:pPr lvl="1" algn="just" fontAlgn="auto">
              <a:spcAft>
                <a:spcPts val="0"/>
              </a:spcAft>
              <a:buBlip>
                <a:blip r:embed="rId3"/>
              </a:buBlip>
              <a:defRPr/>
            </a:pPr>
            <a:r>
              <a:rPr lang="en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score from 0 to 8 inclusive: “Insufficient”;</a:t>
            </a:r>
          </a:p>
          <a:p>
            <a:pPr lvl="1" algn="just" fontAlgn="auto">
              <a:spcAft>
                <a:spcPts val="0"/>
              </a:spcAft>
              <a:buBlip>
                <a:blip r:embed="rId3"/>
              </a:buBlip>
              <a:defRPr/>
            </a:pPr>
            <a:r>
              <a:rPr lang="en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score from 8 to 12 inclusive: “average”;</a:t>
            </a:r>
          </a:p>
          <a:p>
            <a:pPr lvl="1" algn="just" fontAlgn="auto">
              <a:spcAft>
                <a:spcPts val="0"/>
              </a:spcAft>
              <a:buBlip>
                <a:blip r:embed="rId3"/>
              </a:buBlip>
              <a:defRPr/>
            </a:pPr>
            <a:r>
              <a:rPr lang="en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score from 12 to 16 inclusive: “ good ”;</a:t>
            </a:r>
          </a:p>
          <a:p>
            <a:pPr lvl="1" algn="just" fontAlgn="auto">
              <a:spcAft>
                <a:spcPts val="0"/>
              </a:spcAft>
              <a:buBlip>
                <a:blip r:embed="rId3"/>
              </a:buBlip>
              <a:defRPr/>
            </a:pPr>
            <a:r>
              <a:rPr lang="en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rating from 16 to 20 inclusive: “very good”;</a:t>
            </a:r>
          </a:p>
        </p:txBody>
      </p:sp>
      <p:sp>
        <p:nvSpPr>
          <p:cNvPr id="3" name="Rectangle 2"/>
          <p:cNvSpPr/>
          <p:nvPr/>
        </p:nvSpPr>
        <p:spPr>
          <a:xfrm>
            <a:off x="912183" y="332656"/>
            <a:ext cx="731963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" sz="3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NESTED CONDITIONALS</a:t>
            </a:r>
          </a:p>
        </p:txBody>
      </p:sp>
    </p:spTree>
    <p:extLst>
      <p:ext uri="{BB962C8B-B14F-4D97-AF65-F5344CB8AC3E}">
        <p14:creationId xmlns:p14="http://schemas.microsoft.com/office/powerpoint/2010/main" val="3192380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5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5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5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1_5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2_5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3_5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5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5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5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5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5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5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5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5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942</TotalTime>
  <Words>2679</Words>
  <Application>Microsoft Office PowerPoint</Application>
  <PresentationFormat>Affichage à l'écran (4:3)</PresentationFormat>
  <Paragraphs>515</Paragraphs>
  <Slides>29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14</vt:i4>
      </vt:variant>
      <vt:variant>
        <vt:lpstr>Titres des diapositives</vt:lpstr>
      </vt:variant>
      <vt:variant>
        <vt:i4>29</vt:i4>
      </vt:variant>
    </vt:vector>
  </HeadingPairs>
  <TitlesOfParts>
    <vt:vector size="49" baseType="lpstr">
      <vt:lpstr>Arial</vt:lpstr>
      <vt:lpstr>Calibri</vt:lpstr>
      <vt:lpstr>Cambria</vt:lpstr>
      <vt:lpstr>Symbol</vt:lpstr>
      <vt:lpstr>Verdana</vt:lpstr>
      <vt:lpstr>Wingdings</vt:lpstr>
      <vt:lpstr>58</vt:lpstr>
      <vt:lpstr>1_58</vt:lpstr>
      <vt:lpstr>2_58</vt:lpstr>
      <vt:lpstr>3_58</vt:lpstr>
      <vt:lpstr>4_58</vt:lpstr>
      <vt:lpstr>5_58</vt:lpstr>
      <vt:lpstr>6_58</vt:lpstr>
      <vt:lpstr>7_58</vt:lpstr>
      <vt:lpstr>8_58</vt:lpstr>
      <vt:lpstr>9_58</vt:lpstr>
      <vt:lpstr>10_58</vt:lpstr>
      <vt:lpstr>11_58</vt:lpstr>
      <vt:lpstr>12_58</vt:lpstr>
      <vt:lpstr>13_58</vt:lpstr>
      <vt:lpstr>CHAPTER 2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Party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Mediac</dc:creator>
  <cp:lastModifiedBy>TLEMSANI</cp:lastModifiedBy>
  <cp:revision>98</cp:revision>
  <dcterms:created xsi:type="dcterms:W3CDTF">2007-12-09T15:12:42Z</dcterms:created>
  <dcterms:modified xsi:type="dcterms:W3CDTF">2023-08-09T09:46:25Z</dcterms:modified>
</cp:coreProperties>
</file>