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85" r:id="rId4"/>
    <p:sldId id="286" r:id="rId5"/>
    <p:sldId id="282" r:id="rId6"/>
    <p:sldId id="276" r:id="rId7"/>
    <p:sldId id="265" r:id="rId8"/>
    <p:sldId id="283" r:id="rId9"/>
    <p:sldId id="287" r:id="rId10"/>
    <p:sldId id="267" r:id="rId11"/>
    <p:sldId id="284" r:id="rId12"/>
    <p:sldId id="277" r:id="rId13"/>
    <p:sldId id="289" r:id="rId14"/>
    <p:sldId id="268" r:id="rId15"/>
    <p:sldId id="290" r:id="rId16"/>
    <p:sldId id="288" r:id="rId17"/>
    <p:sldId id="291" r:id="rId18"/>
    <p:sldId id="271" r:id="rId19"/>
    <p:sldId id="273" r:id="rId20"/>
    <p:sldId id="292" r:id="rId21"/>
    <p:sldId id="293"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86" y="-5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DD56B44-C6B9-4C54-839F-6D142C3DAE71}" type="slidenum">
              <a:rPr lang="fr-FR" smtClean="0"/>
              <a:pPr/>
              <a:t>‹N°›</a:t>
            </a:fld>
            <a:endParaRPr lang="fr-FR"/>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fr-FR" smtClean="0"/>
              <a:t>Modifiez le style du titre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fr-FR" smtClean="0"/>
              <a:t>Modifiez le style du titre</a:t>
            </a:r>
            <a:endParaRPr lang="en-US" dirty="0"/>
          </a:p>
        </p:txBody>
      </p:sp>
      <p:sp>
        <p:nvSpPr>
          <p:cNvPr id="4" name="Date Placeholder 3"/>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DD56B44-C6B9-4C54-839F-6D142C3DAE71}" type="slidenum">
              <a:rPr lang="fr-FR" smtClean="0"/>
              <a:pPr/>
              <a:t>‹N°›</a:t>
            </a:fld>
            <a:endParaRPr lang="fr-FR"/>
          </a:p>
        </p:txBody>
      </p:sp>
      <p:sp>
        <p:nvSpPr>
          <p:cNvPr id="8" name="Content Placeholder 7"/>
          <p:cNvSpPr>
            <a:spLocks noGrp="1"/>
          </p:cNvSpPr>
          <p:nvPr>
            <p:ph sz="quarter" idx="13"/>
          </p:nvPr>
        </p:nvSpPr>
        <p:spPr>
          <a:xfrm>
            <a:off x="609600" y="1600200"/>
            <a:ext cx="7924800" cy="4114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fr-FR" smtClean="0"/>
              <a:t>Modifiez le style du titre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2" name="Title 1"/>
          <p:cNvSpPr>
            <a:spLocks noGrp="1"/>
          </p:cNvSpPr>
          <p:nvPr>
            <p:ph type="title"/>
          </p:nvPr>
        </p:nvSpPr>
        <p:spPr>
          <a:xfrm>
            <a:off x="609600" y="274638"/>
            <a:ext cx="7924800" cy="1143000"/>
          </a:xfrm>
        </p:spPr>
        <p:txBody>
          <a:bodyPr/>
          <a:lstStyle/>
          <a:p>
            <a:r>
              <a:rPr lang="fr-FR" smtClean="0"/>
              <a:t>Modifiez le style du titre</a:t>
            </a:r>
            <a:endParaRPr lang="en-US" dirty="0"/>
          </a:p>
        </p:txBody>
      </p:sp>
      <p:sp>
        <p:nvSpPr>
          <p:cNvPr id="5" name="Date Placeholder 4"/>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fr-FR" smtClean="0"/>
              <a:t>Modifiez le style du titre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fr-FR" smtClean="0"/>
              <a:t>Modifiez le style du titre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D691A04-24D0-4058-9CE3-8AE64A04AD22}" type="datetimeFigureOut">
              <a:rPr lang="fr-FR" smtClean="0"/>
              <a:pPr/>
              <a:t>21/04/2020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DD56B44-C6B9-4C54-839F-6D142C3DAE7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fr-FR" smtClean="0"/>
              <a:t>Modifiez le style du titre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3D691A04-24D0-4058-9CE3-8AE64A04AD22}" type="datetimeFigureOut">
              <a:rPr lang="fr-FR" smtClean="0"/>
              <a:pPr/>
              <a:t>21/04/2020</a:t>
            </a:fld>
            <a:endParaRPr lang="fr-FR"/>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fr-FR"/>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7DD56B44-C6B9-4C54-839F-6D142C3DAE71}"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043608" y="2420888"/>
            <a:ext cx="6400800" cy="1752600"/>
          </a:xfrm>
        </p:spPr>
        <p:txBody>
          <a:bodyPr>
            <a:normAutofit/>
          </a:bodyPr>
          <a:lstStyle/>
          <a:p>
            <a:endParaRPr lang="fr-FR" sz="4000" dirty="0" smtClean="0">
              <a:solidFill>
                <a:schemeClr val="tx1"/>
              </a:solidFill>
            </a:endParaRPr>
          </a:p>
          <a:p>
            <a:r>
              <a:rPr lang="fr-FR" sz="4400" dirty="0" smtClean="0">
                <a:solidFill>
                  <a:schemeClr val="tx1"/>
                </a:solidFill>
              </a:rPr>
              <a:t>Le CIAM du début à  la fin</a:t>
            </a:r>
            <a:endParaRPr lang="fr-FR" sz="4400" dirty="0">
              <a:solidFill>
                <a:schemeClr val="tx1"/>
              </a:solidFill>
            </a:endParaRPr>
          </a:p>
        </p:txBody>
      </p:sp>
      <p:sp>
        <p:nvSpPr>
          <p:cNvPr id="2" name="Titre 1"/>
          <p:cNvSpPr>
            <a:spLocks noGrp="1"/>
          </p:cNvSpPr>
          <p:nvPr>
            <p:ph type="ctrTitle"/>
          </p:nvPr>
        </p:nvSpPr>
        <p:spPr>
          <a:xfrm>
            <a:off x="357158" y="1214422"/>
            <a:ext cx="7772400" cy="1571636"/>
          </a:xfrm>
        </p:spPr>
        <p:txBody>
          <a:bodyPr>
            <a:noAutofit/>
          </a:bodyPr>
          <a:lstStyle/>
          <a:p>
            <a:r>
              <a:rPr lang="fr-FR" sz="2800" dirty="0" smtClean="0">
                <a:solidFill>
                  <a:srgbClr val="FFC000"/>
                </a:solidFill>
              </a:rPr>
              <a:t>LES CONGRES INTERNATIONAUX DE L’ARCHITECTURE MODERNE (C.I.A.M) </a:t>
            </a:r>
            <a:br>
              <a:rPr lang="fr-FR" sz="2800" dirty="0" smtClean="0">
                <a:solidFill>
                  <a:srgbClr val="FFC000"/>
                </a:solidFill>
              </a:rPr>
            </a:br>
            <a:r>
              <a:rPr lang="fr-FR" sz="2800" dirty="0" smtClean="0">
                <a:solidFill>
                  <a:srgbClr val="FFC000"/>
                </a:solidFill>
              </a:rPr>
              <a:t>ET TEAM X</a:t>
            </a:r>
            <a:endParaRPr lang="fr-FR" sz="2800" dirty="0">
              <a:solidFill>
                <a:srgbClr val="FFC000"/>
              </a:solidFill>
            </a:endParaRPr>
          </a:p>
        </p:txBody>
      </p:sp>
    </p:spTree>
    <p:extLst>
      <p:ext uri="{BB962C8B-B14F-4D97-AF65-F5344CB8AC3E}">
        <p14:creationId xmlns="" xmlns:p14="http://schemas.microsoft.com/office/powerpoint/2010/main" val="35810898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14290"/>
            <a:ext cx="8280920" cy="1158130"/>
          </a:xfrm>
        </p:spPr>
        <p:txBody>
          <a:bodyPr/>
          <a:lstStyle/>
          <a:p>
            <a:pPr algn="ctr"/>
            <a:r>
              <a:rPr lang="fr-FR" sz="2400" b="1" dirty="0" smtClean="0">
                <a:solidFill>
                  <a:srgbClr val="FFC000"/>
                </a:solidFill>
                <a:latin typeface="Calibri" pitchFamily="34" charset="0"/>
                <a:cs typeface="Calibri" pitchFamily="34" charset="0"/>
              </a:rPr>
              <a:t>La </a:t>
            </a:r>
            <a:r>
              <a:rPr lang="fr-FR" sz="2400" b="1" dirty="0">
                <a:solidFill>
                  <a:srgbClr val="FFC000"/>
                </a:solidFill>
                <a:latin typeface="Calibri" pitchFamily="34" charset="0"/>
                <a:cs typeface="Calibri" pitchFamily="34" charset="0"/>
              </a:rPr>
              <a:t>ville fonctionnelle </a:t>
            </a:r>
            <a:r>
              <a:rPr lang="fr-FR" sz="2400" b="1" dirty="0" smtClean="0">
                <a:solidFill>
                  <a:srgbClr val="FFC000"/>
                </a:solidFill>
                <a:latin typeface="Calibri" pitchFamily="34" charset="0"/>
                <a:cs typeface="Calibri" pitchFamily="34" charset="0"/>
              </a:rPr>
              <a:t>. </a:t>
            </a:r>
            <a:r>
              <a:rPr lang="fr-FR" sz="2400" b="1" dirty="0">
                <a:solidFill>
                  <a:srgbClr val="FFC000"/>
                </a:solidFill>
                <a:latin typeface="Calibri" pitchFamily="34" charset="0"/>
                <a:cs typeface="Calibri" pitchFamily="34" charset="0"/>
              </a:rPr>
              <a:t>L’urbanisme moderne : Le concept de la ville radieuse chez Le Corbusier ou le rejet de la rue et de la </a:t>
            </a:r>
            <a:r>
              <a:rPr lang="fr-FR" sz="2400" b="1" dirty="0" smtClean="0">
                <a:solidFill>
                  <a:srgbClr val="FFC000"/>
                </a:solidFill>
                <a:latin typeface="Calibri" pitchFamily="34" charset="0"/>
                <a:cs typeface="Calibri" pitchFamily="34" charset="0"/>
              </a:rPr>
              <a:t>place</a:t>
            </a:r>
            <a:endParaRPr lang="fr-FR" sz="2400" dirty="0">
              <a:latin typeface="Calibri" pitchFamily="34" charset="0"/>
              <a:cs typeface="Calibri" pitchFamily="34" charset="0"/>
            </a:endParaRPr>
          </a:p>
        </p:txBody>
      </p:sp>
      <p:sp>
        <p:nvSpPr>
          <p:cNvPr id="3" name="Espace réservé du contenu 2"/>
          <p:cNvSpPr>
            <a:spLocks noGrp="1"/>
          </p:cNvSpPr>
          <p:nvPr>
            <p:ph sz="quarter" idx="13"/>
          </p:nvPr>
        </p:nvSpPr>
        <p:spPr>
          <a:xfrm>
            <a:off x="285720" y="1428736"/>
            <a:ext cx="8501122" cy="4530888"/>
          </a:xfrm>
        </p:spPr>
        <p:txBody>
          <a:bodyPr>
            <a:noAutofit/>
          </a:bodyPr>
          <a:lstStyle/>
          <a:p>
            <a:pPr indent="504000" algn="just">
              <a:spcBef>
                <a:spcPts val="600"/>
              </a:spcBef>
            </a:pPr>
            <a:endParaRPr lang="fr-FR" sz="2400" dirty="0" smtClean="0">
              <a:latin typeface="Calibri" pitchFamily="34" charset="0"/>
              <a:cs typeface="Calibri" pitchFamily="34" charset="0"/>
            </a:endParaRPr>
          </a:p>
          <a:p>
            <a:pPr indent="504000" algn="just">
              <a:spcBef>
                <a:spcPts val="600"/>
              </a:spcBef>
            </a:pPr>
            <a:r>
              <a:rPr lang="fr-FR" sz="2400" dirty="0" smtClean="0">
                <a:latin typeface="Calibri" pitchFamily="34" charset="0"/>
                <a:cs typeface="Calibri" pitchFamily="34" charset="0"/>
              </a:rPr>
              <a:t>Ce </a:t>
            </a:r>
            <a:r>
              <a:rPr lang="fr-FR" sz="2400" dirty="0">
                <a:latin typeface="Calibri" pitchFamily="34" charset="0"/>
                <a:cs typeface="Calibri" pitchFamily="34" charset="0"/>
              </a:rPr>
              <a:t>nouveau congrès, C.I.A.M IV, va avoir pour thème cette fois, « </a:t>
            </a:r>
            <a:r>
              <a:rPr lang="fr-FR" sz="2400" b="1" u="sng" dirty="0">
                <a:solidFill>
                  <a:srgbClr val="FFC000"/>
                </a:solidFill>
                <a:latin typeface="Calibri" pitchFamily="34" charset="0"/>
                <a:cs typeface="Calibri" pitchFamily="34" charset="0"/>
              </a:rPr>
              <a:t>la Ville fonctionnelle </a:t>
            </a:r>
            <a:r>
              <a:rPr lang="fr-FR" sz="2400" dirty="0">
                <a:latin typeface="Calibri" pitchFamily="34" charset="0"/>
                <a:cs typeface="Calibri" pitchFamily="34" charset="0"/>
              </a:rPr>
              <a:t>» , qui se déroulera en </a:t>
            </a:r>
            <a:r>
              <a:rPr lang="fr-FR" sz="2400" dirty="0" smtClean="0">
                <a:latin typeface="Calibri" pitchFamily="34" charset="0"/>
                <a:cs typeface="Calibri" pitchFamily="34" charset="0"/>
              </a:rPr>
              <a:t>1933 </a:t>
            </a:r>
            <a:r>
              <a:rPr lang="fr-FR" sz="2400" dirty="0">
                <a:latin typeface="Calibri" pitchFamily="34" charset="0"/>
                <a:cs typeface="Calibri" pitchFamily="34" charset="0"/>
              </a:rPr>
              <a:t>sur un </a:t>
            </a:r>
            <a:r>
              <a:rPr lang="fr-FR" sz="2400" dirty="0" smtClean="0">
                <a:latin typeface="Calibri" pitchFamily="34" charset="0"/>
                <a:cs typeface="Calibri" pitchFamily="34" charset="0"/>
              </a:rPr>
              <a:t>paquebot, </a:t>
            </a:r>
            <a:r>
              <a:rPr lang="fr-FR" sz="2400" dirty="0">
                <a:latin typeface="Calibri" pitchFamily="34" charset="0"/>
                <a:cs typeface="Calibri" pitchFamily="34" charset="0"/>
              </a:rPr>
              <a:t>pendant une croisière entre Marseille et Athènes. </a:t>
            </a:r>
            <a:r>
              <a:rPr lang="fr-FR" sz="2400" dirty="0" smtClean="0">
                <a:latin typeface="Calibri" pitchFamily="34" charset="0"/>
                <a:cs typeface="Calibri" pitchFamily="34" charset="0"/>
              </a:rPr>
              <a:t>C’était le congrès où </a:t>
            </a:r>
            <a:r>
              <a:rPr lang="fr-FR" sz="2400" dirty="0">
                <a:latin typeface="Calibri" pitchFamily="34" charset="0"/>
                <a:cs typeface="Calibri" pitchFamily="34" charset="0"/>
              </a:rPr>
              <a:t>avaient dominé les idées sur </a:t>
            </a:r>
            <a:r>
              <a:rPr lang="fr-FR" sz="2400" b="1" dirty="0">
                <a:solidFill>
                  <a:srgbClr val="FFC000"/>
                </a:solidFill>
                <a:latin typeface="Calibri" pitchFamily="34" charset="0"/>
                <a:cs typeface="Calibri" pitchFamily="34" charset="0"/>
              </a:rPr>
              <a:t>l’urbanisme</a:t>
            </a:r>
            <a:r>
              <a:rPr lang="fr-FR" sz="2400" dirty="0">
                <a:latin typeface="Calibri" pitchFamily="34" charset="0"/>
                <a:cs typeface="Calibri" pitchFamily="34" charset="0"/>
              </a:rPr>
              <a:t> de </a:t>
            </a:r>
            <a:r>
              <a:rPr lang="fr-FR" sz="2400" b="1" dirty="0">
                <a:solidFill>
                  <a:srgbClr val="FFC000"/>
                </a:solidFill>
                <a:latin typeface="Calibri" pitchFamily="34" charset="0"/>
                <a:cs typeface="Calibri" pitchFamily="34" charset="0"/>
              </a:rPr>
              <a:t>Le Corbusier </a:t>
            </a:r>
            <a:r>
              <a:rPr lang="fr-FR" sz="2400" dirty="0">
                <a:latin typeface="Calibri" pitchFamily="34" charset="0"/>
                <a:cs typeface="Calibri" pitchFamily="34" charset="0"/>
              </a:rPr>
              <a:t>et le groupe français plutôt que les durs et réalistes allemands. </a:t>
            </a:r>
            <a:endParaRPr lang="fr-FR" sz="2400" dirty="0" smtClean="0">
              <a:latin typeface="Calibri" pitchFamily="34" charset="0"/>
              <a:cs typeface="Calibri" pitchFamily="34" charset="0"/>
            </a:endParaRPr>
          </a:p>
          <a:p>
            <a:pPr indent="504000" algn="just">
              <a:spcBef>
                <a:spcPts val="600"/>
              </a:spcBef>
            </a:pPr>
            <a:r>
              <a:rPr lang="fr-FR" sz="2400" dirty="0" smtClean="0">
                <a:latin typeface="Calibri" pitchFamily="34" charset="0"/>
                <a:cs typeface="Calibri" pitchFamily="34" charset="0"/>
              </a:rPr>
              <a:t>Cette </a:t>
            </a:r>
            <a:r>
              <a:rPr lang="fr-FR" sz="2400" dirty="0">
                <a:latin typeface="Calibri" pitchFamily="34" charset="0"/>
                <a:cs typeface="Calibri" pitchFamily="34" charset="0"/>
              </a:rPr>
              <a:t>traversée de la </a:t>
            </a:r>
            <a:r>
              <a:rPr lang="fr-FR" sz="2400" dirty="0" smtClean="0">
                <a:latin typeface="Calibri" pitchFamily="34" charset="0"/>
                <a:cs typeface="Calibri" pitchFamily="34" charset="0"/>
              </a:rPr>
              <a:t>Méditerranée </a:t>
            </a:r>
            <a:r>
              <a:rPr lang="fr-FR" sz="2400" dirty="0">
                <a:latin typeface="Calibri" pitchFamily="34" charset="0"/>
                <a:cs typeface="Calibri" pitchFamily="34" charset="0"/>
              </a:rPr>
              <a:t>a été aussi une occasion pour oublier </a:t>
            </a:r>
            <a:r>
              <a:rPr lang="fr-FR" sz="2400" dirty="0" smtClean="0">
                <a:latin typeface="Calibri" pitchFamily="34" charset="0"/>
                <a:cs typeface="Calibri" pitchFamily="34" charset="0"/>
              </a:rPr>
              <a:t>la </a:t>
            </a:r>
            <a:r>
              <a:rPr lang="fr-FR" sz="2400" dirty="0">
                <a:latin typeface="Calibri" pitchFamily="34" charset="0"/>
                <a:cs typeface="Calibri" pitchFamily="34" charset="0"/>
              </a:rPr>
              <a:t>situation </a:t>
            </a:r>
            <a:r>
              <a:rPr lang="fr-FR" sz="2400" dirty="0" smtClean="0">
                <a:latin typeface="Calibri" pitchFamily="34" charset="0"/>
                <a:cs typeface="Calibri" pitchFamily="34" charset="0"/>
              </a:rPr>
              <a:t>politique qui </a:t>
            </a:r>
            <a:r>
              <a:rPr lang="fr-FR" sz="2400" dirty="0">
                <a:latin typeface="Calibri" pitchFamily="34" charset="0"/>
                <a:cs typeface="Calibri" pitchFamily="34" charset="0"/>
              </a:rPr>
              <a:t>se dégradait </a:t>
            </a:r>
            <a:r>
              <a:rPr lang="fr-FR" sz="2400" dirty="0" smtClean="0">
                <a:latin typeface="Calibri" pitchFamily="34" charset="0"/>
                <a:cs typeface="Calibri" pitchFamily="34" charset="0"/>
              </a:rPr>
              <a:t>de </a:t>
            </a:r>
            <a:r>
              <a:rPr lang="fr-FR" sz="2400" dirty="0">
                <a:latin typeface="Calibri" pitchFamily="34" charset="0"/>
                <a:cs typeface="Calibri" pitchFamily="34" charset="0"/>
              </a:rPr>
              <a:t>plus en plus en Europe. </a:t>
            </a:r>
            <a:endParaRPr lang="fr-FR" sz="2400" dirty="0" smtClean="0">
              <a:latin typeface="Calibri" pitchFamily="34" charset="0"/>
              <a:cs typeface="Calibri" pitchFamily="34" charset="0"/>
            </a:endParaRPr>
          </a:p>
        </p:txBody>
      </p:sp>
    </p:spTree>
    <p:extLst>
      <p:ext uri="{BB962C8B-B14F-4D97-AF65-F5344CB8AC3E}">
        <p14:creationId xmlns="" xmlns:p14="http://schemas.microsoft.com/office/powerpoint/2010/main" val="38655624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714356"/>
            <a:ext cx="7924800" cy="5000644"/>
          </a:xfrm>
        </p:spPr>
        <p:txBody>
          <a:bodyPr>
            <a:normAutofit lnSpcReduction="10000"/>
          </a:bodyPr>
          <a:lstStyle/>
          <a:p>
            <a:pPr algn="just"/>
            <a:r>
              <a:rPr lang="fr-FR" sz="2400" dirty="0" smtClean="0">
                <a:latin typeface="Calibri" pitchFamily="34" charset="0"/>
                <a:cs typeface="Calibri" pitchFamily="34" charset="0"/>
              </a:rPr>
              <a:t>Ce court sursis de la réalité contribuera à l’élaboration du document le plus « </a:t>
            </a:r>
            <a:r>
              <a:rPr lang="fr-FR" sz="2400" b="1" dirty="0" smtClean="0">
                <a:solidFill>
                  <a:srgbClr val="FFC000"/>
                </a:solidFill>
                <a:latin typeface="Calibri" pitchFamily="34" charset="0"/>
                <a:cs typeface="Calibri" pitchFamily="34" charset="0"/>
              </a:rPr>
              <a:t>olympien, rhétorique et destructeur </a:t>
            </a:r>
            <a:r>
              <a:rPr lang="fr-FR" sz="2400" dirty="0" smtClean="0">
                <a:latin typeface="Calibri" pitchFamily="34" charset="0"/>
                <a:cs typeface="Calibri" pitchFamily="34" charset="0"/>
              </a:rPr>
              <a:t>» que les C.I.A.M n’ont jamais produit :          </a:t>
            </a:r>
          </a:p>
          <a:p>
            <a:pPr algn="ctr">
              <a:buNone/>
            </a:pPr>
            <a:r>
              <a:rPr lang="fr-FR" sz="2800" dirty="0" smtClean="0">
                <a:latin typeface="Calibri" pitchFamily="34" charset="0"/>
                <a:cs typeface="Calibri" pitchFamily="34" charset="0"/>
              </a:rPr>
              <a:t> </a:t>
            </a:r>
            <a:r>
              <a:rPr lang="fr-FR" sz="2800" b="1" u="sng" dirty="0" smtClean="0">
                <a:solidFill>
                  <a:srgbClr val="FFC000"/>
                </a:solidFill>
                <a:latin typeface="Calibri" pitchFamily="34" charset="0"/>
                <a:cs typeface="Calibri" pitchFamily="34" charset="0"/>
              </a:rPr>
              <a:t>LA CHARTE D’ATHENES </a:t>
            </a:r>
            <a:r>
              <a:rPr lang="fr-FR" sz="2800" dirty="0" smtClean="0">
                <a:latin typeface="Calibri" pitchFamily="34" charset="0"/>
                <a:cs typeface="Calibri" pitchFamily="34" charset="0"/>
              </a:rPr>
              <a:t> </a:t>
            </a:r>
            <a:endParaRPr lang="fr-FR" sz="2400" dirty="0" smtClean="0">
              <a:latin typeface="Calibri" pitchFamily="34" charset="0"/>
              <a:cs typeface="Calibri" pitchFamily="34" charset="0"/>
            </a:endParaRPr>
          </a:p>
          <a:p>
            <a:pPr algn="just"/>
            <a:r>
              <a:rPr lang="fr-FR" sz="2400" dirty="0" smtClean="0">
                <a:latin typeface="Calibri" pitchFamily="34" charset="0"/>
                <a:cs typeface="Calibri" pitchFamily="34" charset="0"/>
              </a:rPr>
              <a:t>Les 101 propositions que comporte la Charte d’Athènes consistent en des résolutions concernant les conditions des villes existantes, suite à une étude comparative de 34 villes européennes, et d’autres sur le redressement de ces conditions, groupées sous quatre priorités : </a:t>
            </a:r>
          </a:p>
          <a:p>
            <a:pPr algn="just"/>
            <a:r>
              <a:rPr lang="fr-FR" sz="2400" dirty="0" smtClean="0">
                <a:latin typeface="Calibri" pitchFamily="34" charset="0"/>
                <a:cs typeface="Calibri" pitchFamily="34" charset="0"/>
              </a:rPr>
              <a:t>Le logement, la récréation, le travail le transport, </a:t>
            </a:r>
          </a:p>
          <a:p>
            <a:pPr algn="just"/>
            <a:r>
              <a:rPr lang="fr-FR" sz="2400" dirty="0" smtClean="0">
                <a:latin typeface="Calibri" pitchFamily="34" charset="0"/>
                <a:cs typeface="Calibri" pitchFamily="34" charset="0"/>
              </a:rPr>
              <a:t>en plus d’une cinquième recommandation concernant la conservation des bâtiments historiques.</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188640"/>
            <a:ext cx="7924800" cy="580926"/>
          </a:xfrm>
        </p:spPr>
        <p:txBody>
          <a:bodyPr/>
          <a:lstStyle/>
          <a:p>
            <a:pPr algn="ctr"/>
            <a:r>
              <a:rPr lang="fr-FR" b="1" dirty="0">
                <a:solidFill>
                  <a:srgbClr val="FFC000"/>
                </a:solidFill>
              </a:rPr>
              <a:t>C.I.A.M </a:t>
            </a:r>
            <a:r>
              <a:rPr lang="fr-FR" b="1" dirty="0" smtClean="0">
                <a:solidFill>
                  <a:srgbClr val="FFC000"/>
                </a:solidFill>
              </a:rPr>
              <a:t>IV, 1933 : La charte d’Athènes</a:t>
            </a:r>
            <a:endParaRPr lang="fr-FR" dirty="0"/>
          </a:p>
        </p:txBody>
      </p:sp>
      <p:sp>
        <p:nvSpPr>
          <p:cNvPr id="4" name="Text Box 11"/>
          <p:cNvSpPr txBox="1">
            <a:spLocks noGrp="1" noChangeArrowheads="1"/>
          </p:cNvSpPr>
          <p:nvPr>
            <p:ph sz="quarter" idx="13"/>
          </p:nvPr>
        </p:nvSpPr>
        <p:spPr bwMode="auto">
          <a:xfrm>
            <a:off x="467544" y="908050"/>
            <a:ext cx="8064896" cy="92333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marL="0" indent="0">
              <a:spcBef>
                <a:spcPct val="50000"/>
              </a:spcBef>
              <a:buNone/>
            </a:pPr>
            <a:r>
              <a:rPr lang="pt-BR" sz="1800" b="1" dirty="0" smtClean="0">
                <a:solidFill>
                  <a:srgbClr val="FF6600"/>
                </a:solidFill>
              </a:rPr>
              <a:t>	</a:t>
            </a:r>
            <a:r>
              <a:rPr lang="pt-BR" sz="1800" b="1" dirty="0" smtClean="0">
                <a:solidFill>
                  <a:srgbClr val="FFC000"/>
                </a:solidFill>
                <a:latin typeface="Calibri" pitchFamily="34" charset="0"/>
                <a:cs typeface="Calibri" pitchFamily="34" charset="0"/>
              </a:rPr>
              <a:t>Hélas</a:t>
            </a:r>
            <a:r>
              <a:rPr lang="pt-BR" sz="1800" b="1" dirty="0">
                <a:solidFill>
                  <a:srgbClr val="FFC000"/>
                </a:solidFill>
                <a:latin typeface="Calibri" pitchFamily="34" charset="0"/>
                <a:cs typeface="Calibri" pitchFamily="34" charset="0"/>
              </a:rPr>
              <a:t>, on était devenu le moteur tout rouillé d'une </a:t>
            </a:r>
            <a:r>
              <a:rPr lang="pt-BR" sz="1800" b="1" dirty="0" smtClean="0">
                <a:solidFill>
                  <a:srgbClr val="FFC000"/>
                </a:solidFill>
                <a:latin typeface="Calibri" pitchFamily="34" charset="0"/>
                <a:cs typeface="Calibri" pitchFamily="34" charset="0"/>
              </a:rPr>
              <a:t>vieille </a:t>
            </a:r>
            <a:r>
              <a:rPr lang="pt-BR" sz="1800" b="1" dirty="0">
                <a:solidFill>
                  <a:srgbClr val="FFC000"/>
                </a:solidFill>
                <a:latin typeface="Calibri" pitchFamily="34" charset="0"/>
                <a:cs typeface="Calibri" pitchFamily="34" charset="0"/>
              </a:rPr>
              <a:t>voiture : le châssis, la carrosserie, les sièges (la périphérie des villes) est grippé. C'est l'arrêt. Le centre des villes est un moteur grippé</a:t>
            </a:r>
            <a:r>
              <a:rPr lang="fr-FR" sz="1800" b="1" dirty="0">
                <a:solidFill>
                  <a:srgbClr val="FFC000"/>
                </a:solidFill>
                <a:latin typeface="Calibri" pitchFamily="34" charset="0"/>
                <a:cs typeface="Calibri" pitchFamily="34" charset="0"/>
              </a:rPr>
              <a:t> </a:t>
            </a:r>
          </a:p>
        </p:txBody>
      </p:sp>
      <p:sp>
        <p:nvSpPr>
          <p:cNvPr id="5" name="Text Box 4"/>
          <p:cNvSpPr txBox="1">
            <a:spLocks noChangeArrowheads="1"/>
          </p:cNvSpPr>
          <p:nvPr/>
        </p:nvSpPr>
        <p:spPr bwMode="auto">
          <a:xfrm>
            <a:off x="405209" y="1950243"/>
            <a:ext cx="8127231" cy="70788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fr-FR" sz="2000" b="1" dirty="0" smtClean="0">
                <a:latin typeface="Calibri" pitchFamily="34" charset="0"/>
                <a:cs typeface="Calibri" pitchFamily="34" charset="0"/>
              </a:rPr>
              <a:t>Un </a:t>
            </a:r>
            <a:r>
              <a:rPr lang="fr-FR" sz="2000" b="1" dirty="0">
                <a:latin typeface="Calibri" pitchFamily="34" charset="0"/>
                <a:cs typeface="Calibri" pitchFamily="34" charset="0"/>
              </a:rPr>
              <a:t>urbanisme </a:t>
            </a:r>
            <a:r>
              <a:rPr lang="fr-FR" sz="2000" b="1" u="sng" dirty="0" smtClean="0">
                <a:effectLst>
                  <a:outerShdw blurRad="38100" dist="38100" dir="2700000" algn="tl">
                    <a:srgbClr val="000000">
                      <a:alpha val="43137"/>
                    </a:srgbClr>
                  </a:outerShdw>
                </a:effectLst>
                <a:latin typeface="Calibri" pitchFamily="34" charset="0"/>
                <a:cs typeface="Calibri" pitchFamily="34" charset="0"/>
              </a:rPr>
              <a:t>fonctionnaliste</a:t>
            </a:r>
            <a:r>
              <a:rPr lang="fr-FR" sz="2000" b="1" dirty="0" smtClean="0">
                <a:latin typeface="Calibri" pitchFamily="34" charset="0"/>
                <a:cs typeface="Calibri" pitchFamily="34" charset="0"/>
              </a:rPr>
              <a:t>  :   HTLC : Habitation, Travail; loisir, Circulation </a:t>
            </a:r>
            <a:endParaRPr lang="fr-FR" sz="2000" b="1" dirty="0" smtClean="0">
              <a:latin typeface="Calibri" pitchFamily="34" charset="0"/>
              <a:cs typeface="Calibri" pitchFamily="34" charset="0"/>
            </a:endParaRPr>
          </a:p>
        </p:txBody>
      </p:sp>
      <p:sp>
        <p:nvSpPr>
          <p:cNvPr id="7" name="Text Box 8"/>
          <p:cNvSpPr txBox="1">
            <a:spLocks noChangeArrowheads="1"/>
          </p:cNvSpPr>
          <p:nvPr/>
        </p:nvSpPr>
        <p:spPr bwMode="auto">
          <a:xfrm>
            <a:off x="330834" y="2708920"/>
            <a:ext cx="6192838"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fr-FR" sz="1800" dirty="0" smtClean="0"/>
              <a:t> </a:t>
            </a:r>
            <a:r>
              <a:rPr lang="fr-FR" sz="1800" dirty="0" smtClean="0">
                <a:latin typeface="Calibri" pitchFamily="34" charset="0"/>
                <a:cs typeface="Calibri" pitchFamily="34" charset="0"/>
              </a:rPr>
              <a:t>Constructions </a:t>
            </a:r>
            <a:r>
              <a:rPr lang="fr-FR" sz="1800" dirty="0">
                <a:latin typeface="Calibri" pitchFamily="34" charset="0"/>
                <a:cs typeface="Calibri" pitchFamily="34" charset="0"/>
              </a:rPr>
              <a:t>en hauteurs éloignées les unes des autres</a:t>
            </a:r>
          </a:p>
        </p:txBody>
      </p:sp>
      <p:sp>
        <p:nvSpPr>
          <p:cNvPr id="8" name="Rectangle 9"/>
          <p:cNvSpPr>
            <a:spLocks noChangeArrowheads="1"/>
          </p:cNvSpPr>
          <p:nvPr/>
        </p:nvSpPr>
        <p:spPr bwMode="auto">
          <a:xfrm>
            <a:off x="330834" y="3048472"/>
            <a:ext cx="4572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fr-FR" sz="1800" dirty="0" smtClean="0"/>
              <a:t> </a:t>
            </a:r>
            <a:r>
              <a:rPr lang="fr-FR" sz="1800" dirty="0" smtClean="0">
                <a:latin typeface="Calibri" pitchFamily="34" charset="0"/>
                <a:cs typeface="Calibri" pitchFamily="34" charset="0"/>
              </a:rPr>
              <a:t>L’abolition </a:t>
            </a:r>
            <a:r>
              <a:rPr lang="fr-FR" sz="1800" dirty="0">
                <a:latin typeface="Calibri" pitchFamily="34" charset="0"/>
                <a:cs typeface="Calibri" pitchFamily="34" charset="0"/>
              </a:rPr>
              <a:t>de la rue .</a:t>
            </a:r>
          </a:p>
        </p:txBody>
      </p:sp>
      <p:sp>
        <p:nvSpPr>
          <p:cNvPr id="9" name="Text Box 10"/>
          <p:cNvSpPr txBox="1">
            <a:spLocks noChangeArrowheads="1"/>
          </p:cNvSpPr>
          <p:nvPr/>
        </p:nvSpPr>
        <p:spPr bwMode="auto">
          <a:xfrm>
            <a:off x="5643570" y="3000372"/>
            <a:ext cx="2017712" cy="369332"/>
          </a:xfrm>
          <a:prstGeom prst="rect">
            <a:avLst/>
          </a:prstGeom>
          <a:noFill/>
          <a:ln w="38100">
            <a:no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800" dirty="0">
                <a:latin typeface="Calibri" pitchFamily="34" charset="0"/>
                <a:cs typeface="Calibri" pitchFamily="34" charset="0"/>
              </a:rPr>
              <a:t>Verdure / lumière </a:t>
            </a:r>
          </a:p>
        </p:txBody>
      </p:sp>
      <p:sp>
        <p:nvSpPr>
          <p:cNvPr id="10" name="Rectangle 11"/>
          <p:cNvSpPr>
            <a:spLocks noChangeArrowheads="1"/>
          </p:cNvSpPr>
          <p:nvPr/>
        </p:nvSpPr>
        <p:spPr bwMode="auto">
          <a:xfrm>
            <a:off x="330834" y="3377084"/>
            <a:ext cx="4572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fr-FR" sz="1800" dirty="0" smtClean="0"/>
              <a:t> </a:t>
            </a:r>
            <a:r>
              <a:rPr lang="fr-FR" sz="1800" dirty="0" smtClean="0">
                <a:latin typeface="Calibri" pitchFamily="34" charset="0"/>
                <a:cs typeface="Calibri" pitchFamily="34" charset="0"/>
              </a:rPr>
              <a:t>La </a:t>
            </a:r>
            <a:r>
              <a:rPr lang="fr-FR" sz="1800" dirty="0">
                <a:latin typeface="Calibri" pitchFamily="34" charset="0"/>
                <a:cs typeface="Calibri" pitchFamily="34" charset="0"/>
              </a:rPr>
              <a:t>mort de l’espace urbain traditionnel </a:t>
            </a:r>
          </a:p>
        </p:txBody>
      </p:sp>
      <p:sp>
        <p:nvSpPr>
          <p:cNvPr id="11" name="Text Box 12"/>
          <p:cNvSpPr txBox="1">
            <a:spLocks noChangeArrowheads="1"/>
          </p:cNvSpPr>
          <p:nvPr/>
        </p:nvSpPr>
        <p:spPr bwMode="auto">
          <a:xfrm>
            <a:off x="5715008" y="3357562"/>
            <a:ext cx="2233612" cy="369332"/>
          </a:xfrm>
          <a:prstGeom prst="rect">
            <a:avLst/>
          </a:prstGeom>
          <a:noFill/>
          <a:ln w="38100">
            <a:no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fr-FR" sz="1800" dirty="0">
                <a:latin typeface="Calibri" pitchFamily="34" charset="0"/>
                <a:cs typeface="Calibri" pitchFamily="34" charset="0"/>
              </a:rPr>
              <a:t>Néfaste / nécrose </a:t>
            </a:r>
          </a:p>
        </p:txBody>
      </p:sp>
      <p:sp>
        <p:nvSpPr>
          <p:cNvPr id="12" name="Rectangle 13"/>
          <p:cNvSpPr>
            <a:spLocks noChangeArrowheads="1"/>
          </p:cNvSpPr>
          <p:nvPr/>
        </p:nvSpPr>
        <p:spPr bwMode="auto">
          <a:xfrm>
            <a:off x="330834" y="3732688"/>
            <a:ext cx="4572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fr-FR" sz="1800" dirty="0" smtClean="0"/>
              <a:t> </a:t>
            </a:r>
            <a:r>
              <a:rPr lang="fr-FR" sz="1800" dirty="0" smtClean="0">
                <a:latin typeface="Calibri" pitchFamily="34" charset="0"/>
                <a:cs typeface="Calibri" pitchFamily="34" charset="0"/>
              </a:rPr>
              <a:t>Sauvegarde </a:t>
            </a:r>
            <a:r>
              <a:rPr lang="fr-FR" sz="1800" dirty="0">
                <a:latin typeface="Calibri" pitchFamily="34" charset="0"/>
                <a:cs typeface="Calibri" pitchFamily="34" charset="0"/>
              </a:rPr>
              <a:t>des monuments</a:t>
            </a:r>
          </a:p>
        </p:txBody>
      </p:sp>
      <p:sp>
        <p:nvSpPr>
          <p:cNvPr id="14" name="Rectangle 18"/>
          <p:cNvSpPr>
            <a:spLocks noChangeArrowheads="1"/>
          </p:cNvSpPr>
          <p:nvPr/>
        </p:nvSpPr>
        <p:spPr bwMode="auto">
          <a:xfrm>
            <a:off x="352598" y="4099401"/>
            <a:ext cx="4572000" cy="366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fr-FR" sz="1800" dirty="0" smtClean="0"/>
              <a:t> </a:t>
            </a:r>
            <a:r>
              <a:rPr lang="fr-FR" sz="1800" dirty="0" smtClean="0">
                <a:latin typeface="Calibri" pitchFamily="34" charset="0"/>
                <a:cs typeface="Calibri" pitchFamily="34" charset="0"/>
              </a:rPr>
              <a:t>Adapter </a:t>
            </a:r>
            <a:r>
              <a:rPr lang="fr-FR" sz="1800" dirty="0">
                <a:latin typeface="Calibri" pitchFamily="34" charset="0"/>
                <a:cs typeface="Calibri" pitchFamily="34" charset="0"/>
              </a:rPr>
              <a:t>la ville a son époque</a:t>
            </a:r>
            <a:r>
              <a:rPr lang="fr-FR" sz="1800" dirty="0"/>
              <a:t>. </a:t>
            </a:r>
          </a:p>
        </p:txBody>
      </p:sp>
      <p:sp>
        <p:nvSpPr>
          <p:cNvPr id="15" name="Text Box 19"/>
          <p:cNvSpPr txBox="1">
            <a:spLocks noChangeArrowheads="1"/>
          </p:cNvSpPr>
          <p:nvPr/>
        </p:nvSpPr>
        <p:spPr bwMode="auto">
          <a:xfrm>
            <a:off x="5715008" y="4143380"/>
            <a:ext cx="2706528" cy="369332"/>
          </a:xfrm>
          <a:prstGeom prst="rect">
            <a:avLst/>
          </a:prstGeom>
          <a:noFill/>
          <a:ln w="38100">
            <a:no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r>
              <a:rPr lang="fr-FR" sz="1800" dirty="0">
                <a:latin typeface="Calibri" pitchFamily="34" charset="0"/>
                <a:cs typeface="Calibri" pitchFamily="34" charset="0"/>
              </a:rPr>
              <a:t>Efficacité transformation </a:t>
            </a:r>
          </a:p>
        </p:txBody>
      </p:sp>
      <p:sp>
        <p:nvSpPr>
          <p:cNvPr id="16" name="Rectangle 21"/>
          <p:cNvSpPr>
            <a:spLocks noChangeArrowheads="1"/>
          </p:cNvSpPr>
          <p:nvPr/>
        </p:nvSpPr>
        <p:spPr bwMode="auto">
          <a:xfrm>
            <a:off x="285720" y="4500570"/>
            <a:ext cx="4572000" cy="3667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a:spAutoFit/>
          </a:bodyPr>
          <a:lstStyle/>
          <a:p>
            <a:pPr>
              <a:buClr>
                <a:schemeClr val="tx1"/>
              </a:buClr>
              <a:buSzPts val="1800"/>
              <a:buFont typeface="Arial" charset="0"/>
              <a:buChar char="•"/>
            </a:pPr>
            <a:r>
              <a:rPr lang="fr-FR" sz="1800" dirty="0" smtClean="0"/>
              <a:t> </a:t>
            </a:r>
            <a:r>
              <a:rPr lang="fr-FR" sz="1800" dirty="0" smtClean="0">
                <a:latin typeface="Calibri" pitchFamily="34" charset="0"/>
                <a:cs typeface="Calibri" pitchFamily="34" charset="0"/>
              </a:rPr>
              <a:t>Décongestionner </a:t>
            </a:r>
            <a:r>
              <a:rPr lang="fr-FR" sz="1800" dirty="0">
                <a:latin typeface="Calibri" pitchFamily="34" charset="0"/>
                <a:cs typeface="Calibri" pitchFamily="34" charset="0"/>
              </a:rPr>
              <a:t>le centre ville</a:t>
            </a:r>
          </a:p>
        </p:txBody>
      </p:sp>
      <p:sp>
        <p:nvSpPr>
          <p:cNvPr id="17" name="Text Box 22"/>
          <p:cNvSpPr txBox="1">
            <a:spLocks noChangeArrowheads="1"/>
          </p:cNvSpPr>
          <p:nvPr/>
        </p:nvSpPr>
        <p:spPr bwMode="auto">
          <a:xfrm>
            <a:off x="5715008" y="4429132"/>
            <a:ext cx="2233613" cy="369332"/>
          </a:xfrm>
          <a:prstGeom prst="rect">
            <a:avLst/>
          </a:prstGeom>
          <a:noFill/>
          <a:ln w="38100">
            <a:noFill/>
            <a:miter lim="800000"/>
            <a:headEnd/>
            <a:tailEnd/>
          </a:ln>
          <a:effectLst/>
        </p:spPr>
        <p:txBody>
          <a:bodyPr>
            <a:spAutoFit/>
          </a:bodyPr>
          <a:lstStyle/>
          <a:p>
            <a:r>
              <a:rPr lang="fr-FR" sz="1800" dirty="0">
                <a:latin typeface="Calibri" pitchFamily="34" charset="0"/>
                <a:cs typeface="Calibri" pitchFamily="34" charset="0"/>
              </a:rPr>
              <a:t>Densité /circulation </a:t>
            </a:r>
          </a:p>
        </p:txBody>
      </p:sp>
      <p:sp>
        <p:nvSpPr>
          <p:cNvPr id="19" name="Flèche droite rayée 18"/>
          <p:cNvSpPr/>
          <p:nvPr/>
        </p:nvSpPr>
        <p:spPr>
          <a:xfrm>
            <a:off x="4286248" y="3143248"/>
            <a:ext cx="1307094" cy="202406"/>
          </a:xfrm>
          <a:prstGeom prst="striped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FFC000"/>
              </a:solidFill>
            </a:endParaRPr>
          </a:p>
        </p:txBody>
      </p:sp>
      <p:sp>
        <p:nvSpPr>
          <p:cNvPr id="20" name="Flèche droite rayée 19"/>
          <p:cNvSpPr/>
          <p:nvPr/>
        </p:nvSpPr>
        <p:spPr>
          <a:xfrm>
            <a:off x="4357686" y="3500438"/>
            <a:ext cx="1307094" cy="202406"/>
          </a:xfrm>
          <a:prstGeom prst="striped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FFC000"/>
              </a:solidFill>
            </a:endParaRPr>
          </a:p>
        </p:txBody>
      </p:sp>
      <p:sp>
        <p:nvSpPr>
          <p:cNvPr id="21" name="Flèche droite rayée 20"/>
          <p:cNvSpPr/>
          <p:nvPr/>
        </p:nvSpPr>
        <p:spPr>
          <a:xfrm>
            <a:off x="4357686" y="4214818"/>
            <a:ext cx="1307094" cy="202406"/>
          </a:xfrm>
          <a:prstGeom prst="striped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rgbClr val="FFC000"/>
              </a:solidFill>
            </a:endParaRPr>
          </a:p>
        </p:txBody>
      </p:sp>
      <p:sp>
        <p:nvSpPr>
          <p:cNvPr id="22" name="Flèche droite rayée 21"/>
          <p:cNvSpPr/>
          <p:nvPr/>
        </p:nvSpPr>
        <p:spPr>
          <a:xfrm>
            <a:off x="4357686" y="4572008"/>
            <a:ext cx="1307094" cy="202406"/>
          </a:xfrm>
          <a:prstGeom prst="striped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solidFill>
                <a:srgbClr val="FFC000"/>
              </a:solidFill>
            </a:endParaRPr>
          </a:p>
        </p:txBody>
      </p:sp>
    </p:spTree>
    <p:extLst>
      <p:ext uri="{BB962C8B-B14F-4D97-AF65-F5344CB8AC3E}">
        <p14:creationId xmlns="" xmlns:p14="http://schemas.microsoft.com/office/powerpoint/2010/main" val="3815170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1000" fill="hold"/>
                                        <p:tgtEl>
                                          <p:spTgt spid="7"/>
                                        </p:tgtEl>
                                        <p:attrNameLst>
                                          <p:attrName>ppt_x</p:attrName>
                                        </p:attrNameLst>
                                      </p:cBhvr>
                                      <p:tavLst>
                                        <p:tav tm="0">
                                          <p:val>
                                            <p:strVal val="#ppt_x-.2"/>
                                          </p:val>
                                        </p:tav>
                                        <p:tav tm="100000">
                                          <p:val>
                                            <p:strVal val="#ppt_x"/>
                                          </p:val>
                                        </p:tav>
                                      </p:tavLst>
                                    </p:anim>
                                    <p:anim calcmode="lin" valueType="num">
                                      <p:cBhvr>
                                        <p:cTn id="15"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16" dur="10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29"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1000" fill="hold"/>
                                        <p:tgtEl>
                                          <p:spTgt spid="8"/>
                                        </p:tgtEl>
                                        <p:attrNameLst>
                                          <p:attrName>ppt_x</p:attrName>
                                        </p:attrNameLst>
                                      </p:cBhvr>
                                      <p:tavLst>
                                        <p:tav tm="0">
                                          <p:val>
                                            <p:strVal val="#ppt_x-.2"/>
                                          </p:val>
                                        </p:tav>
                                        <p:tav tm="100000">
                                          <p:val>
                                            <p:strVal val="#ppt_x"/>
                                          </p:val>
                                        </p:tav>
                                      </p:tavLst>
                                    </p:anim>
                                    <p:anim calcmode="lin" valueType="num">
                                      <p:cBhvr>
                                        <p:cTn id="22"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23" dur="1000"/>
                                        <p:tgtEl>
                                          <p:spTgt spid="8"/>
                                        </p:tgtEl>
                                      </p:cBhvr>
                                    </p:animEffect>
                                  </p:childTnLst>
                                </p:cTn>
                              </p:par>
                              <p:par>
                                <p:cTn id="24" presetID="29" presetClass="entr" presetSubtype="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p:cTn id="26" dur="1000" fill="hold"/>
                                        <p:tgtEl>
                                          <p:spTgt spid="9"/>
                                        </p:tgtEl>
                                        <p:attrNameLst>
                                          <p:attrName>ppt_x</p:attrName>
                                        </p:attrNameLst>
                                      </p:cBhvr>
                                      <p:tavLst>
                                        <p:tav tm="0">
                                          <p:val>
                                            <p:strVal val="#ppt_x-.2"/>
                                          </p:val>
                                        </p:tav>
                                        <p:tav tm="100000">
                                          <p:val>
                                            <p:strVal val="#ppt_x"/>
                                          </p:val>
                                        </p:tav>
                                      </p:tavLst>
                                    </p:anim>
                                    <p:anim calcmode="lin" valueType="num">
                                      <p:cBhvr>
                                        <p:cTn id="27"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28" dur="10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p:cTn id="33" dur="1000" fill="hold"/>
                                        <p:tgtEl>
                                          <p:spTgt spid="10"/>
                                        </p:tgtEl>
                                        <p:attrNameLst>
                                          <p:attrName>ppt_x</p:attrName>
                                        </p:attrNameLst>
                                      </p:cBhvr>
                                      <p:tavLst>
                                        <p:tav tm="0">
                                          <p:val>
                                            <p:strVal val="#ppt_x-.2"/>
                                          </p:val>
                                        </p:tav>
                                        <p:tav tm="100000">
                                          <p:val>
                                            <p:strVal val="#ppt_x"/>
                                          </p:val>
                                        </p:tav>
                                      </p:tavLst>
                                    </p:anim>
                                    <p:anim calcmode="lin" valueType="num">
                                      <p:cBhvr>
                                        <p:cTn id="34" dur="10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35" dur="1000"/>
                                        <p:tgtEl>
                                          <p:spTgt spid="10"/>
                                        </p:tgtEl>
                                      </p:cBhvr>
                                    </p:animEffect>
                                  </p:childTnLst>
                                </p:cTn>
                              </p:par>
                              <p:par>
                                <p:cTn id="36" presetID="29" presetClass="entr" presetSubtype="0" fill="hold" grpId="0" nodeType="withEffect">
                                  <p:stCondLst>
                                    <p:cond delay="0"/>
                                  </p:stCondLst>
                                  <p:childTnLst>
                                    <p:set>
                                      <p:cBhvr>
                                        <p:cTn id="37" dur="1" fill="hold">
                                          <p:stCondLst>
                                            <p:cond delay="0"/>
                                          </p:stCondLst>
                                        </p:cTn>
                                        <p:tgtEl>
                                          <p:spTgt spid="11"/>
                                        </p:tgtEl>
                                        <p:attrNameLst>
                                          <p:attrName>style.visibility</p:attrName>
                                        </p:attrNameLst>
                                      </p:cBhvr>
                                      <p:to>
                                        <p:strVal val="visible"/>
                                      </p:to>
                                    </p:set>
                                    <p:anim calcmode="lin" valueType="num">
                                      <p:cBhvr>
                                        <p:cTn id="38" dur="1000" fill="hold"/>
                                        <p:tgtEl>
                                          <p:spTgt spid="11"/>
                                        </p:tgtEl>
                                        <p:attrNameLst>
                                          <p:attrName>ppt_x</p:attrName>
                                        </p:attrNameLst>
                                      </p:cBhvr>
                                      <p:tavLst>
                                        <p:tav tm="0">
                                          <p:val>
                                            <p:strVal val="#ppt_x-.2"/>
                                          </p:val>
                                        </p:tav>
                                        <p:tav tm="100000">
                                          <p:val>
                                            <p:strVal val="#ppt_x"/>
                                          </p:val>
                                        </p:tav>
                                      </p:tavLst>
                                    </p:anim>
                                    <p:anim calcmode="lin" valueType="num">
                                      <p:cBhvr>
                                        <p:cTn id="39"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40" dur="1000"/>
                                        <p:tgtEl>
                                          <p:spTgt spid="11"/>
                                        </p:tgtEl>
                                      </p:cBhvr>
                                    </p:animEffect>
                                  </p:childTnLst>
                                </p:cTn>
                              </p:par>
                            </p:childTnLst>
                          </p:cTn>
                        </p:par>
                      </p:childTnLst>
                    </p:cTn>
                  </p:par>
                  <p:par>
                    <p:cTn id="41" fill="hold">
                      <p:stCondLst>
                        <p:cond delay="indefinite"/>
                      </p:stCondLst>
                      <p:childTnLst>
                        <p:par>
                          <p:cTn id="42" fill="hold">
                            <p:stCondLst>
                              <p:cond delay="0"/>
                            </p:stCondLst>
                            <p:childTnLst>
                              <p:par>
                                <p:cTn id="43" presetID="18" presetClass="entr" presetSubtype="12"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strips(downLeft)">
                                      <p:cBhvr>
                                        <p:cTn id="45" dur="500"/>
                                        <p:tgtEl>
                                          <p:spTgt spid="12"/>
                                        </p:tgtEl>
                                      </p:cBhvr>
                                    </p:animEffect>
                                  </p:childTnLst>
                                </p:cTn>
                              </p:par>
                            </p:childTnLst>
                          </p:cTn>
                        </p:par>
                      </p:childTnLst>
                    </p:cTn>
                  </p:par>
                  <p:par>
                    <p:cTn id="46" fill="hold">
                      <p:stCondLst>
                        <p:cond delay="indefinite"/>
                      </p:stCondLst>
                      <p:childTnLst>
                        <p:par>
                          <p:cTn id="47" fill="hold">
                            <p:stCondLst>
                              <p:cond delay="0"/>
                            </p:stCondLst>
                            <p:childTnLst>
                              <p:par>
                                <p:cTn id="48" presetID="18" presetClass="entr" presetSubtype="12"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strips(downLeft)">
                                      <p:cBhvr>
                                        <p:cTn id="50" dur="500"/>
                                        <p:tgtEl>
                                          <p:spTgt spid="14"/>
                                        </p:tgtEl>
                                      </p:cBhvr>
                                    </p:animEffect>
                                  </p:childTnLst>
                                </p:cTn>
                              </p:par>
                              <p:par>
                                <p:cTn id="51" presetID="18" presetClass="entr" presetSubtype="12" fill="hold" grpId="0" nodeType="withEffect">
                                  <p:stCondLst>
                                    <p:cond delay="0"/>
                                  </p:stCondLst>
                                  <p:childTnLst>
                                    <p:set>
                                      <p:cBhvr>
                                        <p:cTn id="52" dur="1" fill="hold">
                                          <p:stCondLst>
                                            <p:cond delay="0"/>
                                          </p:stCondLst>
                                        </p:cTn>
                                        <p:tgtEl>
                                          <p:spTgt spid="15"/>
                                        </p:tgtEl>
                                        <p:attrNameLst>
                                          <p:attrName>style.visibility</p:attrName>
                                        </p:attrNameLst>
                                      </p:cBhvr>
                                      <p:to>
                                        <p:strVal val="visible"/>
                                      </p:to>
                                    </p:set>
                                    <p:animEffect transition="in" filter="strips(downLeft)">
                                      <p:cBhvr>
                                        <p:cTn id="53" dur="500"/>
                                        <p:tgtEl>
                                          <p:spTgt spid="15"/>
                                        </p:tgtEl>
                                      </p:cBhvr>
                                    </p:animEffect>
                                  </p:childTnLst>
                                </p:cTn>
                              </p:par>
                            </p:childTnLst>
                          </p:cTn>
                        </p:par>
                      </p:childTnLst>
                    </p:cTn>
                  </p:par>
                  <p:par>
                    <p:cTn id="54" fill="hold">
                      <p:stCondLst>
                        <p:cond delay="indefinite"/>
                      </p:stCondLst>
                      <p:childTnLst>
                        <p:par>
                          <p:cTn id="55" fill="hold">
                            <p:stCondLst>
                              <p:cond delay="0"/>
                            </p:stCondLst>
                            <p:childTnLst>
                              <p:par>
                                <p:cTn id="56" presetID="29" presetClass="entr" presetSubtype="0" fill="hold" grpId="0" nodeType="clickEffect">
                                  <p:stCondLst>
                                    <p:cond delay="0"/>
                                  </p:stCondLst>
                                  <p:childTnLst>
                                    <p:set>
                                      <p:cBhvr>
                                        <p:cTn id="57" dur="1" fill="hold">
                                          <p:stCondLst>
                                            <p:cond delay="0"/>
                                          </p:stCondLst>
                                        </p:cTn>
                                        <p:tgtEl>
                                          <p:spTgt spid="16"/>
                                        </p:tgtEl>
                                        <p:attrNameLst>
                                          <p:attrName>style.visibility</p:attrName>
                                        </p:attrNameLst>
                                      </p:cBhvr>
                                      <p:to>
                                        <p:strVal val="visible"/>
                                      </p:to>
                                    </p:set>
                                    <p:anim calcmode="lin" valueType="num">
                                      <p:cBhvr>
                                        <p:cTn id="58" dur="1000" fill="hold"/>
                                        <p:tgtEl>
                                          <p:spTgt spid="16"/>
                                        </p:tgtEl>
                                        <p:attrNameLst>
                                          <p:attrName>ppt_x</p:attrName>
                                        </p:attrNameLst>
                                      </p:cBhvr>
                                      <p:tavLst>
                                        <p:tav tm="0">
                                          <p:val>
                                            <p:strVal val="#ppt_x-.2"/>
                                          </p:val>
                                        </p:tav>
                                        <p:tav tm="100000">
                                          <p:val>
                                            <p:strVal val="#ppt_x"/>
                                          </p:val>
                                        </p:tav>
                                      </p:tavLst>
                                    </p:anim>
                                    <p:anim calcmode="lin" valueType="num">
                                      <p:cBhvr>
                                        <p:cTn id="59"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60" dur="1000"/>
                                        <p:tgtEl>
                                          <p:spTgt spid="16"/>
                                        </p:tgtEl>
                                      </p:cBhvr>
                                    </p:animEffect>
                                  </p:childTnLst>
                                </p:cTn>
                              </p:par>
                              <p:par>
                                <p:cTn id="61" presetID="29" presetClass="entr" presetSubtype="0" fill="hold" grpId="0" nodeType="withEffect">
                                  <p:stCondLst>
                                    <p:cond delay="0"/>
                                  </p:stCondLst>
                                  <p:childTnLst>
                                    <p:set>
                                      <p:cBhvr>
                                        <p:cTn id="62" dur="1" fill="hold">
                                          <p:stCondLst>
                                            <p:cond delay="0"/>
                                          </p:stCondLst>
                                        </p:cTn>
                                        <p:tgtEl>
                                          <p:spTgt spid="17"/>
                                        </p:tgtEl>
                                        <p:attrNameLst>
                                          <p:attrName>style.visibility</p:attrName>
                                        </p:attrNameLst>
                                      </p:cBhvr>
                                      <p:to>
                                        <p:strVal val="visible"/>
                                      </p:to>
                                    </p:set>
                                    <p:anim calcmode="lin" valueType="num">
                                      <p:cBhvr>
                                        <p:cTn id="63" dur="1000" fill="hold"/>
                                        <p:tgtEl>
                                          <p:spTgt spid="17"/>
                                        </p:tgtEl>
                                        <p:attrNameLst>
                                          <p:attrName>ppt_x</p:attrName>
                                        </p:attrNameLst>
                                      </p:cBhvr>
                                      <p:tavLst>
                                        <p:tav tm="0">
                                          <p:val>
                                            <p:strVal val="#ppt_x-.2"/>
                                          </p:val>
                                        </p:tav>
                                        <p:tav tm="100000">
                                          <p:val>
                                            <p:strVal val="#ppt_x"/>
                                          </p:val>
                                        </p:tav>
                                      </p:tavLst>
                                    </p:anim>
                                    <p:anim calcmode="lin" valueType="num">
                                      <p:cBhvr>
                                        <p:cTn id="64" dur="1000" fill="hold"/>
                                        <p:tgtEl>
                                          <p:spTgt spid="17"/>
                                        </p:tgtEl>
                                        <p:attrNameLst>
                                          <p:attrName>ppt_y</p:attrName>
                                        </p:attrNameLst>
                                      </p:cBhvr>
                                      <p:tavLst>
                                        <p:tav tm="0">
                                          <p:val>
                                            <p:strVal val="#ppt_y"/>
                                          </p:val>
                                        </p:tav>
                                        <p:tav tm="100000">
                                          <p:val>
                                            <p:strVal val="#ppt_y"/>
                                          </p:val>
                                        </p:tav>
                                      </p:tavLst>
                                    </p:anim>
                                    <p:animEffect transition="in" filter="wipe(right)" prLst="gradientSize: 0.1">
                                      <p:cBhvr>
                                        <p:cTn id="65"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0" grpId="0"/>
      <p:bldP spid="11" grpId="0"/>
      <p:bldP spid="12" grpId="0"/>
      <p:bldP spid="14" grpId="0"/>
      <p:bldP spid="15" grpId="0"/>
      <p:bldP spid="16" grpId="0"/>
      <p:bldP spid="1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285728"/>
            <a:ext cx="7924800" cy="631844"/>
          </a:xfrm>
        </p:spPr>
        <p:txBody>
          <a:bodyPr/>
          <a:lstStyle/>
          <a:p>
            <a:pPr algn="ctr"/>
            <a:r>
              <a:rPr lang="fr-FR" b="1" dirty="0" smtClean="0">
                <a:solidFill>
                  <a:srgbClr val="FFC000"/>
                </a:solidFill>
              </a:rPr>
              <a:t>C.I.A.M IV, 1933 : La charte d’Athènes</a:t>
            </a:r>
            <a:endParaRPr lang="fr-FR" dirty="0"/>
          </a:p>
        </p:txBody>
      </p:sp>
      <p:sp>
        <p:nvSpPr>
          <p:cNvPr id="3" name="Espace réservé du contenu 2"/>
          <p:cNvSpPr>
            <a:spLocks noGrp="1"/>
          </p:cNvSpPr>
          <p:nvPr>
            <p:ph sz="quarter" idx="13"/>
          </p:nvPr>
        </p:nvSpPr>
        <p:spPr>
          <a:xfrm>
            <a:off x="609600" y="1214422"/>
            <a:ext cx="7924800" cy="4500578"/>
          </a:xfrm>
        </p:spPr>
        <p:txBody>
          <a:bodyPr>
            <a:normAutofit lnSpcReduction="10000"/>
          </a:bodyPr>
          <a:lstStyle/>
          <a:p>
            <a:pPr indent="504000" algn="just">
              <a:spcBef>
                <a:spcPts val="600"/>
              </a:spcBef>
              <a:buNone/>
            </a:pPr>
            <a:r>
              <a:rPr lang="pt-BR" sz="2000" b="1" i="1" dirty="0" smtClean="0">
                <a:solidFill>
                  <a:srgbClr val="FFC000"/>
                </a:solidFill>
                <a:latin typeface="Calibri" pitchFamily="34" charset="0"/>
                <a:cs typeface="Calibri" pitchFamily="34" charset="0"/>
              </a:rPr>
              <a:t>“Hélas</a:t>
            </a:r>
            <a:r>
              <a:rPr lang="pt-BR" sz="2000" b="1" i="1" dirty="0" smtClean="0">
                <a:solidFill>
                  <a:srgbClr val="FFC000"/>
                </a:solidFill>
                <a:latin typeface="Calibri" pitchFamily="34" charset="0"/>
                <a:cs typeface="Calibri" pitchFamily="34" charset="0"/>
              </a:rPr>
              <a:t>, on était devenu le moteur tout rouillé d'une vieille voiture : le châssis, la carrosserie, les sièges (la périphérie des villes) est grippé. C'est l'arrêt. Le centre des villes est un moteur </a:t>
            </a:r>
            <a:r>
              <a:rPr lang="pt-BR" sz="2000" b="1" i="1" dirty="0" smtClean="0">
                <a:solidFill>
                  <a:srgbClr val="FFC000"/>
                </a:solidFill>
                <a:latin typeface="Calibri" pitchFamily="34" charset="0"/>
                <a:cs typeface="Calibri" pitchFamily="34" charset="0"/>
              </a:rPr>
              <a:t>grippé</a:t>
            </a:r>
            <a:r>
              <a:rPr lang="pt-BR" sz="2000" b="1" dirty="0" smtClean="0">
                <a:solidFill>
                  <a:srgbClr val="FFC000"/>
                </a:solidFill>
                <a:latin typeface="Calibri" pitchFamily="34" charset="0"/>
                <a:cs typeface="Calibri" pitchFamily="34" charset="0"/>
              </a:rPr>
              <a:t>” dira Le Corbusier pour soutenir l’idée d’un urbanisme fonctionnel</a:t>
            </a:r>
            <a:endParaRPr lang="fr-FR" sz="2000" b="1" dirty="0" smtClean="0">
              <a:latin typeface="Calibri" pitchFamily="34" charset="0"/>
              <a:cs typeface="Calibri" pitchFamily="34" charset="0"/>
            </a:endParaRPr>
          </a:p>
          <a:p>
            <a:pPr algn="ctr">
              <a:buNone/>
            </a:pPr>
            <a:r>
              <a:rPr lang="fr-FR" sz="1800" b="1" dirty="0" smtClean="0">
                <a:latin typeface="Calibri" pitchFamily="34" charset="0"/>
                <a:cs typeface="Calibri" pitchFamily="34" charset="0"/>
              </a:rPr>
              <a:t>Un </a:t>
            </a:r>
            <a:r>
              <a:rPr lang="fr-FR" sz="1800" b="1" dirty="0" smtClean="0">
                <a:latin typeface="Calibri" pitchFamily="34" charset="0"/>
                <a:cs typeface="Calibri" pitchFamily="34" charset="0"/>
              </a:rPr>
              <a:t>urbanisme </a:t>
            </a:r>
            <a:r>
              <a:rPr lang="fr-FR" sz="1800" b="1" u="sng" dirty="0" smtClean="0">
                <a:effectLst>
                  <a:outerShdw blurRad="38100" dist="38100" dir="2700000" algn="tl">
                    <a:srgbClr val="000000">
                      <a:alpha val="43137"/>
                    </a:srgbClr>
                  </a:outerShdw>
                </a:effectLst>
                <a:latin typeface="Calibri" pitchFamily="34" charset="0"/>
                <a:cs typeface="Calibri" pitchFamily="34" charset="0"/>
              </a:rPr>
              <a:t>fonctionnaliste</a:t>
            </a:r>
            <a:r>
              <a:rPr lang="fr-FR" sz="1800" b="1" dirty="0" smtClean="0">
                <a:latin typeface="Calibri" pitchFamily="34" charset="0"/>
                <a:cs typeface="Calibri" pitchFamily="34" charset="0"/>
              </a:rPr>
              <a:t>  :   HTLC : Habitation, Travail; loisir, Circulation </a:t>
            </a:r>
          </a:p>
          <a:p>
            <a:endParaRPr lang="fr-FR" sz="1600" dirty="0" smtClean="0"/>
          </a:p>
          <a:p>
            <a:r>
              <a:rPr lang="fr-FR" sz="1800" dirty="0" smtClean="0"/>
              <a:t> </a:t>
            </a:r>
            <a:r>
              <a:rPr lang="fr-FR" sz="1800" dirty="0" smtClean="0">
                <a:latin typeface="Calibri" pitchFamily="34" charset="0"/>
                <a:cs typeface="Calibri" pitchFamily="34" charset="0"/>
              </a:rPr>
              <a:t>Constructions en hauteurs éloignées les unes des </a:t>
            </a:r>
            <a:r>
              <a:rPr lang="fr-FR" sz="1800" dirty="0" smtClean="0">
                <a:latin typeface="Calibri" pitchFamily="34" charset="0"/>
                <a:cs typeface="Calibri" pitchFamily="34" charset="0"/>
              </a:rPr>
              <a:t>autres</a:t>
            </a:r>
          </a:p>
          <a:p>
            <a:r>
              <a:rPr lang="fr-FR" sz="1800" dirty="0" smtClean="0">
                <a:latin typeface="Calibri" pitchFamily="34" charset="0"/>
                <a:cs typeface="Calibri" pitchFamily="34" charset="0"/>
              </a:rPr>
              <a:t>L’abolition de la rue </a:t>
            </a:r>
            <a:r>
              <a:rPr lang="fr-FR" sz="1800" dirty="0" smtClean="0">
                <a:latin typeface="Calibri" pitchFamily="34" charset="0"/>
                <a:cs typeface="Calibri" pitchFamily="34" charset="0"/>
              </a:rPr>
              <a:t>.			Verdure </a:t>
            </a:r>
            <a:r>
              <a:rPr lang="fr-FR" sz="1800" dirty="0" smtClean="0">
                <a:latin typeface="Calibri" pitchFamily="34" charset="0"/>
                <a:cs typeface="Calibri" pitchFamily="34" charset="0"/>
              </a:rPr>
              <a:t>/ lumière </a:t>
            </a:r>
          </a:p>
          <a:p>
            <a:r>
              <a:rPr lang="fr-FR" sz="1800" dirty="0" smtClean="0"/>
              <a:t> </a:t>
            </a:r>
            <a:r>
              <a:rPr lang="fr-FR" sz="1800" dirty="0" smtClean="0">
                <a:latin typeface="Calibri" pitchFamily="34" charset="0"/>
                <a:cs typeface="Calibri" pitchFamily="34" charset="0"/>
              </a:rPr>
              <a:t>La mort de l’espace urbain </a:t>
            </a:r>
            <a:r>
              <a:rPr lang="fr-FR" sz="1800" dirty="0" smtClean="0">
                <a:latin typeface="Calibri" pitchFamily="34" charset="0"/>
                <a:cs typeface="Calibri" pitchFamily="34" charset="0"/>
              </a:rPr>
              <a:t>traditionnel.	 Néfaste </a:t>
            </a:r>
            <a:r>
              <a:rPr lang="fr-FR" sz="1800" dirty="0" smtClean="0">
                <a:latin typeface="Calibri" pitchFamily="34" charset="0"/>
                <a:cs typeface="Calibri" pitchFamily="34" charset="0"/>
              </a:rPr>
              <a:t>/ nécrose </a:t>
            </a:r>
          </a:p>
          <a:p>
            <a:r>
              <a:rPr lang="fr-FR" sz="1800" dirty="0" smtClean="0">
                <a:latin typeface="Calibri" pitchFamily="34" charset="0"/>
                <a:cs typeface="Calibri" pitchFamily="34" charset="0"/>
              </a:rPr>
              <a:t>Sauvegarde des </a:t>
            </a:r>
            <a:r>
              <a:rPr lang="fr-FR" sz="1800" dirty="0" smtClean="0">
                <a:latin typeface="Calibri" pitchFamily="34" charset="0"/>
                <a:cs typeface="Calibri" pitchFamily="34" charset="0"/>
              </a:rPr>
              <a:t>monuments</a:t>
            </a:r>
          </a:p>
          <a:p>
            <a:r>
              <a:rPr lang="fr-FR" sz="1800" dirty="0" smtClean="0">
                <a:latin typeface="Calibri" pitchFamily="34" charset="0"/>
                <a:cs typeface="Calibri" pitchFamily="34" charset="0"/>
              </a:rPr>
              <a:t>Adapter la ville a son époque</a:t>
            </a:r>
            <a:r>
              <a:rPr lang="fr-FR" sz="1800" dirty="0" smtClean="0"/>
              <a:t>. 		 </a:t>
            </a:r>
            <a:r>
              <a:rPr lang="fr-FR" sz="1800" dirty="0" smtClean="0">
                <a:latin typeface="Calibri" pitchFamily="34" charset="0"/>
                <a:cs typeface="Calibri" pitchFamily="34" charset="0"/>
              </a:rPr>
              <a:t>Efficacité </a:t>
            </a:r>
            <a:r>
              <a:rPr lang="fr-FR" sz="1800" dirty="0" smtClean="0">
                <a:latin typeface="Calibri" pitchFamily="34" charset="0"/>
                <a:cs typeface="Calibri" pitchFamily="34" charset="0"/>
              </a:rPr>
              <a:t>transformation </a:t>
            </a:r>
          </a:p>
          <a:p>
            <a:r>
              <a:rPr lang="fr-FR" sz="1800" dirty="0" smtClean="0">
                <a:latin typeface="Calibri" pitchFamily="34" charset="0"/>
                <a:cs typeface="Calibri" pitchFamily="34" charset="0"/>
              </a:rPr>
              <a:t>Décongestionner le centre </a:t>
            </a:r>
            <a:r>
              <a:rPr lang="fr-FR" sz="1800" dirty="0" smtClean="0">
                <a:latin typeface="Calibri" pitchFamily="34" charset="0"/>
                <a:cs typeface="Calibri" pitchFamily="34" charset="0"/>
              </a:rPr>
              <a:t>ville     		  Densité </a:t>
            </a:r>
            <a:r>
              <a:rPr lang="fr-FR" sz="1800" dirty="0" smtClean="0">
                <a:latin typeface="Calibri" pitchFamily="34" charset="0"/>
                <a:cs typeface="Calibri" pitchFamily="34" charset="0"/>
              </a:rPr>
              <a:t>/circ</a:t>
            </a:r>
            <a:r>
              <a:rPr lang="fr-FR" sz="1600" dirty="0" smtClean="0">
                <a:latin typeface="Calibri" pitchFamily="34" charset="0"/>
                <a:cs typeface="Calibri" pitchFamily="34" charset="0"/>
              </a:rPr>
              <a:t>ulation </a:t>
            </a:r>
          </a:p>
          <a:p>
            <a:endParaRPr lang="fr-FR" sz="1600" dirty="0" smtClean="0">
              <a:latin typeface="Calibri" pitchFamily="34" charset="0"/>
              <a:cs typeface="Calibri" pitchFamily="34" charset="0"/>
            </a:endParaRPr>
          </a:p>
          <a:p>
            <a:endParaRPr lang="fr-FR" sz="1600" dirty="0" smtClean="0">
              <a:latin typeface="Calibri" pitchFamily="34" charset="0"/>
              <a:cs typeface="Calibri" pitchFamily="34" charset="0"/>
            </a:endParaRPr>
          </a:p>
          <a:p>
            <a:endParaRPr lang="fr-FR" sz="1600" dirty="0" smtClean="0">
              <a:latin typeface="Calibri" pitchFamily="34" charset="0"/>
              <a:cs typeface="Calibri" pitchFamily="34" charset="0"/>
            </a:endParaRPr>
          </a:p>
          <a:p>
            <a:endParaRPr lang="fr-FR" dirty="0"/>
          </a:p>
        </p:txBody>
      </p:sp>
      <p:sp>
        <p:nvSpPr>
          <p:cNvPr id="4" name="Flèche droite rayée 3"/>
          <p:cNvSpPr/>
          <p:nvPr/>
        </p:nvSpPr>
        <p:spPr>
          <a:xfrm>
            <a:off x="4500562" y="3571876"/>
            <a:ext cx="714380" cy="28575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rayée 4"/>
          <p:cNvSpPr/>
          <p:nvPr/>
        </p:nvSpPr>
        <p:spPr>
          <a:xfrm>
            <a:off x="4500562" y="4071942"/>
            <a:ext cx="714380" cy="28575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rayée 5"/>
          <p:cNvSpPr/>
          <p:nvPr/>
        </p:nvSpPr>
        <p:spPr>
          <a:xfrm>
            <a:off x="4500562" y="4714884"/>
            <a:ext cx="714380" cy="28575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lèche droite rayée 6"/>
          <p:cNvSpPr/>
          <p:nvPr/>
        </p:nvSpPr>
        <p:spPr>
          <a:xfrm>
            <a:off x="4500562" y="5072074"/>
            <a:ext cx="714380" cy="28575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280920" cy="566936"/>
          </a:xfrm>
        </p:spPr>
        <p:txBody>
          <a:bodyPr/>
          <a:lstStyle/>
          <a:p>
            <a:pPr algn="ctr"/>
            <a:r>
              <a:rPr lang="fr-FR" sz="2800" b="1" dirty="0" smtClean="0">
                <a:solidFill>
                  <a:srgbClr val="FFC000"/>
                </a:solidFill>
              </a:rPr>
              <a:t>LA Charte d’Athènes  :  L’urbanisme moderne  </a:t>
            </a:r>
            <a:endParaRPr lang="fr-FR" sz="2800" b="1" dirty="0">
              <a:solidFill>
                <a:srgbClr val="FFC000"/>
              </a:solidFill>
            </a:endParaRPr>
          </a:p>
        </p:txBody>
      </p:sp>
      <p:sp>
        <p:nvSpPr>
          <p:cNvPr id="3" name="Espace réservé du contenu 2"/>
          <p:cNvSpPr>
            <a:spLocks noGrp="1"/>
          </p:cNvSpPr>
          <p:nvPr>
            <p:ph sz="quarter" idx="13"/>
          </p:nvPr>
        </p:nvSpPr>
        <p:spPr>
          <a:xfrm>
            <a:off x="611560" y="928670"/>
            <a:ext cx="8064896" cy="5164626"/>
          </a:xfrm>
        </p:spPr>
        <p:txBody>
          <a:bodyPr>
            <a:normAutofit/>
          </a:bodyPr>
          <a:lstStyle/>
          <a:p>
            <a:pPr algn="just"/>
            <a:endParaRPr lang="fr-FR" dirty="0" smtClean="0"/>
          </a:p>
          <a:p>
            <a:pPr algn="just"/>
            <a:endParaRPr lang="fr-FR" dirty="0" smtClean="0"/>
          </a:p>
          <a:p>
            <a:pPr algn="just"/>
            <a:endParaRPr lang="fr-FR" dirty="0" smtClean="0"/>
          </a:p>
          <a:p>
            <a:pPr marL="324000" indent="504000" algn="just">
              <a:spcBef>
                <a:spcPts val="600"/>
              </a:spcBef>
            </a:pPr>
            <a:r>
              <a:rPr lang="fr-FR" sz="2600" dirty="0" smtClean="0">
                <a:latin typeface="Calibri" pitchFamily="34" charset="0"/>
                <a:cs typeface="Calibri" pitchFamily="34" charset="0"/>
              </a:rPr>
              <a:t>Dix </a:t>
            </a:r>
            <a:r>
              <a:rPr lang="fr-FR" sz="2600" dirty="0">
                <a:latin typeface="Calibri" pitchFamily="34" charset="0"/>
                <a:cs typeface="Calibri" pitchFamily="34" charset="0"/>
              </a:rPr>
              <a:t>années plus tard, Le Corbusier publiera « La Charte d’Athènes » </a:t>
            </a:r>
            <a:endParaRPr lang="fr-FR" sz="2600" dirty="0" smtClean="0">
              <a:latin typeface="Calibri" pitchFamily="34" charset="0"/>
              <a:cs typeface="Calibri" pitchFamily="34" charset="0"/>
            </a:endParaRPr>
          </a:p>
          <a:p>
            <a:pPr marL="324000" indent="504000" algn="just">
              <a:spcBef>
                <a:spcPts val="600"/>
              </a:spcBef>
              <a:buNone/>
            </a:pPr>
            <a:r>
              <a:rPr lang="fr-FR" sz="2600" dirty="0" smtClean="0">
                <a:latin typeface="Calibri" pitchFamily="34" charset="0"/>
                <a:cs typeface="Calibri" pitchFamily="34" charset="0"/>
              </a:rPr>
              <a:t>les </a:t>
            </a:r>
            <a:r>
              <a:rPr lang="fr-FR" sz="2600" dirty="0" smtClean="0">
                <a:latin typeface="Calibri" pitchFamily="34" charset="0"/>
                <a:cs typeface="Calibri" pitchFamily="34" charset="0"/>
              </a:rPr>
              <a:t>principes étaient </a:t>
            </a:r>
            <a:r>
              <a:rPr lang="fr-FR" sz="2600" dirty="0">
                <a:latin typeface="Calibri" pitchFamily="34" charset="0"/>
                <a:cs typeface="Calibri" pitchFamily="34" charset="0"/>
              </a:rPr>
              <a:t>: </a:t>
            </a:r>
            <a:endParaRPr lang="fr-FR" sz="2600" dirty="0" smtClean="0">
              <a:latin typeface="Calibri" pitchFamily="34" charset="0"/>
              <a:cs typeface="Calibri" pitchFamily="34" charset="0"/>
            </a:endParaRPr>
          </a:p>
          <a:p>
            <a:pPr marL="324000" lvl="1" indent="504000" algn="just">
              <a:spcBef>
                <a:spcPts val="600"/>
              </a:spcBef>
              <a:buFont typeface="+mj-lt"/>
              <a:buAutoNum type="arabicPeriod"/>
            </a:pPr>
            <a:r>
              <a:rPr lang="fr-FR" sz="2600" dirty="0" smtClean="0">
                <a:latin typeface="Calibri" pitchFamily="34" charset="0"/>
                <a:cs typeface="Calibri" pitchFamily="34" charset="0"/>
              </a:rPr>
              <a:t> </a:t>
            </a:r>
            <a:r>
              <a:rPr lang="fr-FR" sz="2600" b="1" dirty="0">
                <a:solidFill>
                  <a:srgbClr val="FFC000"/>
                </a:solidFill>
                <a:latin typeface="Calibri" pitchFamily="34" charset="0"/>
                <a:cs typeface="Calibri" pitchFamily="34" charset="0"/>
              </a:rPr>
              <a:t>Le soleil, </a:t>
            </a:r>
            <a:endParaRPr lang="fr-FR" sz="2600" b="1" dirty="0" smtClean="0">
              <a:solidFill>
                <a:srgbClr val="FFC000"/>
              </a:solidFill>
              <a:latin typeface="Calibri" pitchFamily="34" charset="0"/>
              <a:cs typeface="Calibri" pitchFamily="34" charset="0"/>
            </a:endParaRPr>
          </a:p>
          <a:p>
            <a:pPr marL="324000" lvl="1" indent="504000" algn="just">
              <a:spcBef>
                <a:spcPts val="600"/>
              </a:spcBef>
              <a:buFont typeface="+mj-lt"/>
              <a:buAutoNum type="arabicPeriod"/>
            </a:pPr>
            <a:r>
              <a:rPr lang="fr-FR" sz="2600" b="1" dirty="0" smtClean="0">
                <a:solidFill>
                  <a:srgbClr val="FFC000"/>
                </a:solidFill>
                <a:latin typeface="Calibri" pitchFamily="34" charset="0"/>
                <a:cs typeface="Calibri" pitchFamily="34" charset="0"/>
              </a:rPr>
              <a:t>la </a:t>
            </a:r>
            <a:r>
              <a:rPr lang="fr-FR" sz="2600" b="1" dirty="0">
                <a:solidFill>
                  <a:srgbClr val="FFC000"/>
                </a:solidFill>
                <a:latin typeface="Calibri" pitchFamily="34" charset="0"/>
                <a:cs typeface="Calibri" pitchFamily="34" charset="0"/>
              </a:rPr>
              <a:t>verdure et </a:t>
            </a:r>
            <a:endParaRPr lang="fr-FR" sz="2600" b="1" dirty="0" smtClean="0">
              <a:solidFill>
                <a:srgbClr val="FFC000"/>
              </a:solidFill>
              <a:latin typeface="Calibri" pitchFamily="34" charset="0"/>
              <a:cs typeface="Calibri" pitchFamily="34" charset="0"/>
            </a:endParaRPr>
          </a:p>
          <a:p>
            <a:pPr marL="324000" lvl="1" indent="504000" algn="just">
              <a:spcBef>
                <a:spcPts val="600"/>
              </a:spcBef>
              <a:buFont typeface="+mj-lt"/>
              <a:buAutoNum type="arabicPeriod"/>
            </a:pPr>
            <a:r>
              <a:rPr lang="fr-FR" sz="2600" b="1" dirty="0" smtClean="0">
                <a:solidFill>
                  <a:srgbClr val="FFC000"/>
                </a:solidFill>
                <a:latin typeface="Calibri" pitchFamily="34" charset="0"/>
                <a:cs typeface="Calibri" pitchFamily="34" charset="0"/>
              </a:rPr>
              <a:t>l’espace </a:t>
            </a:r>
          </a:p>
          <a:p>
            <a:pPr marL="324000" lvl="1" indent="504000" algn="just">
              <a:spcBef>
                <a:spcPts val="600"/>
              </a:spcBef>
              <a:buNone/>
            </a:pPr>
            <a:r>
              <a:rPr lang="fr-FR" sz="2600" b="1" dirty="0" smtClean="0">
                <a:solidFill>
                  <a:srgbClr val="FFC000"/>
                </a:solidFill>
                <a:latin typeface="Calibri" pitchFamily="34" charset="0"/>
                <a:cs typeface="Calibri" pitchFamily="34" charset="0"/>
              </a:rPr>
              <a:t>Ce </a:t>
            </a:r>
            <a:r>
              <a:rPr lang="fr-FR" sz="2600" b="1" dirty="0" smtClean="0">
                <a:solidFill>
                  <a:srgbClr val="FFC000"/>
                </a:solidFill>
                <a:latin typeface="Calibri" pitchFamily="34" charset="0"/>
                <a:cs typeface="Calibri" pitchFamily="34" charset="0"/>
              </a:rPr>
              <a:t>sont </a:t>
            </a:r>
            <a:r>
              <a:rPr lang="fr-FR" sz="2600" b="1" dirty="0">
                <a:solidFill>
                  <a:srgbClr val="FFC000"/>
                </a:solidFill>
                <a:latin typeface="Calibri" pitchFamily="34" charset="0"/>
                <a:cs typeface="Calibri" pitchFamily="34" charset="0"/>
              </a:rPr>
              <a:t>les trois matériaux </a:t>
            </a:r>
            <a:r>
              <a:rPr lang="fr-FR" sz="2600" b="1" dirty="0" smtClean="0">
                <a:solidFill>
                  <a:srgbClr val="FFC000"/>
                </a:solidFill>
                <a:latin typeface="Calibri" pitchFamily="34" charset="0"/>
                <a:cs typeface="Calibri" pitchFamily="34" charset="0"/>
              </a:rPr>
              <a:t>de </a:t>
            </a:r>
            <a:r>
              <a:rPr lang="fr-FR" sz="2600" b="1" dirty="0">
                <a:solidFill>
                  <a:srgbClr val="FFC000"/>
                </a:solidFill>
                <a:latin typeface="Calibri" pitchFamily="34" charset="0"/>
                <a:cs typeface="Calibri" pitchFamily="34" charset="0"/>
              </a:rPr>
              <a:t>l’urbanisme </a:t>
            </a:r>
            <a:r>
              <a:rPr lang="fr-FR" sz="2600" dirty="0" smtClean="0">
                <a:latin typeface="Calibri" pitchFamily="34" charset="0"/>
                <a:cs typeface="Calibri" pitchFamily="34" charset="0"/>
              </a:rPr>
              <a:t>... </a:t>
            </a:r>
          </a:p>
          <a:p>
            <a:pPr marL="0" lvl="2" indent="-285750" algn="just">
              <a:spcBef>
                <a:spcPts val="0"/>
              </a:spcBef>
              <a:spcAft>
                <a:spcPts val="0"/>
              </a:spcAft>
            </a:pPr>
            <a:endParaRPr lang="fr-FR" dirty="0"/>
          </a:p>
        </p:txBody>
      </p:sp>
      <p:sp>
        <p:nvSpPr>
          <p:cNvPr id="4" name="Text Box 23"/>
          <p:cNvSpPr txBox="1">
            <a:spLocks noChangeArrowheads="1"/>
          </p:cNvSpPr>
          <p:nvPr/>
        </p:nvSpPr>
        <p:spPr bwMode="auto">
          <a:xfrm>
            <a:off x="1714480" y="1285860"/>
            <a:ext cx="5546303" cy="461665"/>
          </a:xfrm>
          <a:prstGeom prst="rect">
            <a:avLst/>
          </a:prstGeom>
          <a:solidFill>
            <a:srgbClr val="FFFF00"/>
          </a:solidFill>
          <a:ln>
            <a:noFill/>
          </a:ln>
          <a:effectLst/>
        </p:spPr>
        <p:txBody>
          <a:bodyPr wrap="square">
            <a:spAutoFit/>
          </a:bodyPr>
          <a:lstStyle/>
          <a:p>
            <a:pPr algn="ctr">
              <a:spcBef>
                <a:spcPct val="50000"/>
              </a:spcBef>
            </a:pPr>
            <a:r>
              <a:rPr lang="fr-FR" sz="2400" b="1" dirty="0" smtClean="0">
                <a:solidFill>
                  <a:srgbClr val="FF0000"/>
                </a:solidFill>
                <a:latin typeface="Calibri" pitchFamily="34" charset="0"/>
                <a:cs typeface="Calibri" pitchFamily="34" charset="0"/>
              </a:rPr>
              <a:t>Unité, Pureté, Zoning </a:t>
            </a:r>
            <a:r>
              <a:rPr lang="fr-FR" sz="2400" b="1" dirty="0">
                <a:solidFill>
                  <a:srgbClr val="FF0000"/>
                </a:solidFill>
                <a:latin typeface="Calibri" pitchFamily="34" charset="0"/>
                <a:cs typeface="Calibri" pitchFamily="34" charset="0"/>
              </a:rPr>
              <a:t>, </a:t>
            </a:r>
            <a:r>
              <a:rPr lang="fr-FR" sz="2400" b="1" dirty="0" smtClean="0">
                <a:solidFill>
                  <a:srgbClr val="FF0000"/>
                </a:solidFill>
                <a:latin typeface="Calibri" pitchFamily="34" charset="0"/>
                <a:cs typeface="Calibri" pitchFamily="34" charset="0"/>
              </a:rPr>
              <a:t>Standardisation </a:t>
            </a:r>
            <a:r>
              <a:rPr lang="fr-FR" sz="2400" b="1" dirty="0">
                <a:solidFill>
                  <a:srgbClr val="FF0000"/>
                </a:solidFill>
                <a:latin typeface="Calibri" pitchFamily="34" charset="0"/>
                <a:cs typeface="Calibri" pitchFamily="34" charset="0"/>
              </a:rPr>
              <a:t>.</a:t>
            </a:r>
          </a:p>
        </p:txBody>
      </p:sp>
    </p:spTree>
    <p:extLst>
      <p:ext uri="{BB962C8B-B14F-4D97-AF65-F5344CB8AC3E}">
        <p14:creationId xmlns="" xmlns:p14="http://schemas.microsoft.com/office/powerpoint/2010/main" val="2410802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from="(-#ppt_w/2)" to="(#ppt_x)" calcmode="lin" valueType="num">
                                      <p:cBhvr>
                                        <p:cTn id="7" dur="600" fill="hold">
                                          <p:stCondLst>
                                            <p:cond delay="0"/>
                                          </p:stCondLst>
                                        </p:cTn>
                                        <p:tgtEl>
                                          <p:spTgt spid="4"/>
                                        </p:tgtEl>
                                        <p:attrNameLst>
                                          <p:attrName>ppt_x</p:attrName>
                                        </p:attrNameLst>
                                      </p:cBhvr>
                                    </p:anim>
                                    <p:anim from="0" to="-1.0" calcmode="lin" valueType="num">
                                      <p:cBhvr>
                                        <p:cTn id="8" dur="200" decel="50000" autoRev="1" fill="hold">
                                          <p:stCondLst>
                                            <p:cond delay="600"/>
                                          </p:stCondLst>
                                        </p:cTn>
                                        <p:tgtEl>
                                          <p:spTgt spid="4"/>
                                        </p:tgtEl>
                                        <p:attrNameLst>
                                          <p:attrName>xshear</p:attrName>
                                        </p:attrNameLst>
                                      </p:cBhvr>
                                    </p:anim>
                                    <p:animScale>
                                      <p:cBhvr>
                                        <p:cTn id="9" dur="200" decel="100000" autoRev="1" fill="hold">
                                          <p:stCondLst>
                                            <p:cond delay="600"/>
                                          </p:stCondLst>
                                        </p:cTn>
                                        <p:tgtEl>
                                          <p:spTgt spid="4"/>
                                        </p:tgtEl>
                                      </p:cBhvr>
                                      <p:from x="100000" y="100000"/>
                                      <p:to x="80000" y="100000"/>
                                    </p:animScale>
                                    <p:anim by="(#ppt_h/3+#ppt_w*0.1)" calcmode="lin" valueType="num">
                                      <p:cBhvr additive="sum">
                                        <p:cTn id="10" dur="200" decel="100000" autoRev="1" fill="hold">
                                          <p:stCondLst>
                                            <p:cond delay="600"/>
                                          </p:stCondLst>
                                        </p:cTn>
                                        <p:tgtEl>
                                          <p:spTgt spid="4"/>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642918"/>
            <a:ext cx="7924800" cy="5072082"/>
          </a:xfrm>
        </p:spPr>
        <p:txBody>
          <a:bodyPr>
            <a:normAutofit fontScale="92500"/>
          </a:bodyPr>
          <a:lstStyle/>
          <a:p>
            <a:pPr marL="324000" lvl="1" indent="504000" algn="just">
              <a:spcBef>
                <a:spcPts val="600"/>
              </a:spcBef>
            </a:pPr>
            <a:r>
              <a:rPr lang="fr-FR" sz="2700" dirty="0" smtClean="0">
                <a:latin typeface="Calibri" pitchFamily="34" charset="0"/>
                <a:cs typeface="Calibri" pitchFamily="34" charset="0"/>
              </a:rPr>
              <a:t>Les clefs de l’urbanisme sont les quatre fonctions :</a:t>
            </a:r>
          </a:p>
          <a:p>
            <a:pPr marL="324000" lvl="1" indent="504000" algn="just">
              <a:spcBef>
                <a:spcPts val="600"/>
              </a:spcBef>
              <a:buFont typeface="+mj-lt"/>
              <a:buAutoNum type="arabicPeriod"/>
            </a:pPr>
            <a:r>
              <a:rPr lang="fr-FR" sz="2700" dirty="0" smtClean="0">
                <a:latin typeface="Calibri" pitchFamily="34" charset="0"/>
                <a:cs typeface="Calibri" pitchFamily="34" charset="0"/>
              </a:rPr>
              <a:t> </a:t>
            </a:r>
            <a:r>
              <a:rPr lang="fr-FR" sz="2700" b="1" dirty="0" smtClean="0">
                <a:solidFill>
                  <a:srgbClr val="FFC000"/>
                </a:solidFill>
                <a:latin typeface="Calibri" pitchFamily="34" charset="0"/>
                <a:cs typeface="Calibri" pitchFamily="34" charset="0"/>
              </a:rPr>
              <a:t>habiter, </a:t>
            </a:r>
          </a:p>
          <a:p>
            <a:pPr marL="324000" lvl="1" indent="504000" algn="just">
              <a:spcBef>
                <a:spcPts val="600"/>
              </a:spcBef>
              <a:buFont typeface="+mj-lt"/>
              <a:buAutoNum type="arabicPeriod"/>
            </a:pPr>
            <a:r>
              <a:rPr lang="fr-FR" sz="2700" b="1" dirty="0" smtClean="0">
                <a:solidFill>
                  <a:srgbClr val="FFC000"/>
                </a:solidFill>
                <a:latin typeface="Calibri" pitchFamily="34" charset="0"/>
                <a:cs typeface="Calibri" pitchFamily="34" charset="0"/>
              </a:rPr>
              <a:t>travailler, </a:t>
            </a:r>
          </a:p>
          <a:p>
            <a:pPr marL="324000" lvl="1" indent="504000" algn="just">
              <a:spcBef>
                <a:spcPts val="600"/>
              </a:spcBef>
              <a:buFont typeface="+mj-lt"/>
              <a:buAutoNum type="arabicPeriod"/>
            </a:pPr>
            <a:r>
              <a:rPr lang="fr-FR" sz="2700" b="1" dirty="0" smtClean="0">
                <a:solidFill>
                  <a:srgbClr val="FFC000"/>
                </a:solidFill>
                <a:latin typeface="Calibri" pitchFamily="34" charset="0"/>
                <a:cs typeface="Calibri" pitchFamily="34" charset="0"/>
              </a:rPr>
              <a:t>se récréer, </a:t>
            </a:r>
          </a:p>
          <a:p>
            <a:pPr marL="324000" lvl="1" indent="504000" algn="just">
              <a:spcBef>
                <a:spcPts val="600"/>
              </a:spcBef>
              <a:buFont typeface="+mj-lt"/>
              <a:buAutoNum type="arabicPeriod"/>
            </a:pPr>
            <a:r>
              <a:rPr lang="fr-FR" sz="2700" b="1" dirty="0" smtClean="0">
                <a:solidFill>
                  <a:srgbClr val="FFC000"/>
                </a:solidFill>
                <a:latin typeface="Calibri" pitchFamily="34" charset="0"/>
                <a:cs typeface="Calibri" pitchFamily="34" charset="0"/>
              </a:rPr>
              <a:t>Circuler</a:t>
            </a:r>
            <a:endParaRPr lang="fr-FR" sz="2700" dirty="0" smtClean="0">
              <a:latin typeface="Calibri" pitchFamily="34" charset="0"/>
              <a:cs typeface="Calibri" pitchFamily="34" charset="0"/>
            </a:endParaRPr>
          </a:p>
          <a:p>
            <a:pPr marL="324000" lvl="2" indent="504000" algn="just">
              <a:spcBef>
                <a:spcPts val="600"/>
              </a:spcBef>
            </a:pPr>
            <a:r>
              <a:rPr lang="fr-FR" sz="2700" dirty="0" smtClean="0">
                <a:latin typeface="Calibri" pitchFamily="34" charset="0"/>
                <a:cs typeface="Calibri" pitchFamily="34" charset="0"/>
              </a:rPr>
              <a:t>Les plans détermineront la structure de chacun des secteurs attribués aux quatre fonctions-clefs et ils fixeront leurs emplacements respectifs dans l’ensemble. </a:t>
            </a:r>
          </a:p>
          <a:p>
            <a:pPr marL="324000" lvl="2" indent="504000" algn="just">
              <a:spcBef>
                <a:spcPts val="600"/>
              </a:spcBef>
            </a:pPr>
            <a:r>
              <a:rPr lang="fr-FR" sz="2700" dirty="0" smtClean="0">
                <a:latin typeface="Calibri" pitchFamily="34" charset="0"/>
                <a:cs typeface="Calibri" pitchFamily="34" charset="0"/>
              </a:rPr>
              <a:t>Les fonctions-clefs auront chacune leur autonomie.</a:t>
            </a:r>
          </a:p>
          <a:p>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714356"/>
            <a:ext cx="7924800" cy="5000644"/>
          </a:xfrm>
        </p:spPr>
        <p:txBody>
          <a:bodyPr>
            <a:normAutofit fontScale="92500" lnSpcReduction="20000"/>
          </a:bodyPr>
          <a:lstStyle/>
          <a:p>
            <a:pPr marL="0" lvl="2" indent="0" algn="just">
              <a:spcBef>
                <a:spcPts val="0"/>
              </a:spcBef>
              <a:spcAft>
                <a:spcPts val="0"/>
              </a:spcAft>
              <a:buNone/>
            </a:pPr>
            <a:endParaRPr lang="fr-FR" dirty="0" smtClean="0"/>
          </a:p>
          <a:p>
            <a:pPr marL="324000" lvl="2" indent="504000" algn="just">
              <a:spcBef>
                <a:spcPts val="600"/>
              </a:spcBef>
            </a:pPr>
            <a:r>
              <a:rPr lang="fr-FR" sz="2600" dirty="0" smtClean="0">
                <a:latin typeface="Calibri" pitchFamily="34" charset="0"/>
                <a:cs typeface="Calibri" pitchFamily="34" charset="0"/>
              </a:rPr>
              <a:t>Le Corbusier définit la notion « </a:t>
            </a:r>
            <a:r>
              <a:rPr lang="fr-FR" sz="2600" b="1" u="sng" dirty="0" smtClean="0">
                <a:solidFill>
                  <a:srgbClr val="FFC000"/>
                </a:solidFill>
                <a:latin typeface="Calibri" pitchFamily="34" charset="0"/>
                <a:cs typeface="Calibri" pitchFamily="34" charset="0"/>
              </a:rPr>
              <a:t>Habiter</a:t>
            </a:r>
            <a:r>
              <a:rPr lang="fr-FR" sz="2600" dirty="0" smtClean="0">
                <a:latin typeface="Calibri" pitchFamily="34" charset="0"/>
                <a:cs typeface="Calibri" pitchFamily="34" charset="0"/>
              </a:rPr>
              <a:t> » comme « </a:t>
            </a:r>
            <a:r>
              <a:rPr lang="fr-FR" sz="2600" b="1" u="sng" dirty="0" smtClean="0">
                <a:solidFill>
                  <a:srgbClr val="FFC000"/>
                </a:solidFill>
                <a:latin typeface="Calibri" pitchFamily="34" charset="0"/>
                <a:cs typeface="Calibri" pitchFamily="34" charset="0"/>
              </a:rPr>
              <a:t>le noyau initial de l’urbanisme</a:t>
            </a:r>
            <a:r>
              <a:rPr lang="fr-FR" sz="2600" dirty="0" smtClean="0">
                <a:latin typeface="Calibri" pitchFamily="34" charset="0"/>
                <a:cs typeface="Calibri" pitchFamily="34" charset="0"/>
              </a:rPr>
              <a:t>, une cellule d’habitation (un logis) et son insertion dans un groupe forme une Unité d’Habitation de Grandeur Efficace ... </a:t>
            </a:r>
            <a:endParaRPr lang="fr-FR" sz="2600" dirty="0" smtClean="0">
              <a:latin typeface="Calibri" pitchFamily="34" charset="0"/>
              <a:cs typeface="Calibri" pitchFamily="34" charset="0"/>
            </a:endParaRPr>
          </a:p>
          <a:p>
            <a:pPr marL="324000" lvl="2" indent="504000" algn="just">
              <a:spcBef>
                <a:spcPts val="600"/>
              </a:spcBef>
            </a:pPr>
            <a:r>
              <a:rPr lang="fr-FR" sz="2600" dirty="0" smtClean="0">
                <a:latin typeface="Calibri" pitchFamily="34" charset="0"/>
                <a:cs typeface="Calibri" pitchFamily="34" charset="0"/>
              </a:rPr>
              <a:t>La </a:t>
            </a:r>
            <a:r>
              <a:rPr lang="fr-FR" sz="2600" dirty="0" smtClean="0">
                <a:latin typeface="Calibri" pitchFamily="34" charset="0"/>
                <a:cs typeface="Calibri" pitchFamily="34" charset="0"/>
              </a:rPr>
              <a:t>maison ne sera plus soudée à la rue par son trottoir </a:t>
            </a:r>
            <a:r>
              <a:rPr lang="fr-FR" sz="2600" dirty="0" smtClean="0">
                <a:latin typeface="Calibri" pitchFamily="34" charset="0"/>
                <a:cs typeface="Calibri" pitchFamily="34" charset="0"/>
              </a:rPr>
              <a:t>...</a:t>
            </a:r>
          </a:p>
          <a:p>
            <a:pPr marL="324000" lvl="2" indent="504000" algn="just">
              <a:spcBef>
                <a:spcPts val="600"/>
              </a:spcBef>
            </a:pPr>
            <a:r>
              <a:rPr lang="fr-FR" sz="2600" dirty="0" smtClean="0">
                <a:latin typeface="Calibri" pitchFamily="34" charset="0"/>
                <a:cs typeface="Calibri" pitchFamily="34" charset="0"/>
              </a:rPr>
              <a:t> </a:t>
            </a:r>
            <a:r>
              <a:rPr lang="fr-FR" sz="2600" dirty="0" smtClean="0">
                <a:latin typeface="Calibri" pitchFamily="34" charset="0"/>
                <a:cs typeface="Calibri" pitchFamily="34" charset="0"/>
              </a:rPr>
              <a:t>L’alignement des habitations au long des voies de communication doit être interdit. </a:t>
            </a:r>
            <a:endParaRPr lang="fr-FR" sz="2600" dirty="0" smtClean="0">
              <a:latin typeface="Calibri" pitchFamily="34" charset="0"/>
              <a:cs typeface="Calibri" pitchFamily="34" charset="0"/>
            </a:endParaRPr>
          </a:p>
          <a:p>
            <a:pPr marL="324000" lvl="2" indent="504000" algn="just">
              <a:spcBef>
                <a:spcPts val="600"/>
              </a:spcBef>
            </a:pPr>
            <a:r>
              <a:rPr lang="fr-FR" sz="2600" dirty="0" smtClean="0">
                <a:latin typeface="Calibri" pitchFamily="34" charset="0"/>
                <a:cs typeface="Calibri" pitchFamily="34" charset="0"/>
              </a:rPr>
              <a:t>Les </a:t>
            </a:r>
            <a:r>
              <a:rPr lang="fr-FR" sz="2600" dirty="0" smtClean="0">
                <a:latin typeface="Calibri" pitchFamily="34" charset="0"/>
                <a:cs typeface="Calibri" pitchFamily="34" charset="0"/>
              </a:rPr>
              <a:t>constructions hautes implantées à grande distance les unes des autres doivent libérer le sol en faveur de larges espaces... </a:t>
            </a:r>
            <a:endParaRPr lang="fr-FR" sz="2600" dirty="0" smtClean="0">
              <a:latin typeface="Calibri" pitchFamily="34" charset="0"/>
              <a:cs typeface="Calibri" pitchFamily="34" charset="0"/>
            </a:endParaRPr>
          </a:p>
          <a:p>
            <a:pPr marL="324000" lvl="2" indent="504000" algn="just">
              <a:spcBef>
                <a:spcPts val="600"/>
              </a:spcBef>
            </a:pPr>
            <a:r>
              <a:rPr lang="fr-FR" sz="2600" dirty="0" smtClean="0">
                <a:latin typeface="Calibri" pitchFamily="34" charset="0"/>
                <a:cs typeface="Calibri" pitchFamily="34" charset="0"/>
              </a:rPr>
              <a:t>Introduire </a:t>
            </a:r>
            <a:r>
              <a:rPr lang="fr-FR" sz="2600" dirty="0" smtClean="0">
                <a:latin typeface="Calibri" pitchFamily="34" charset="0"/>
                <a:cs typeface="Calibri" pitchFamily="34" charset="0"/>
              </a:rPr>
              <a:t>le soleil est le nouveau et le plus impératif devoir de l’architecture »</a:t>
            </a:r>
          </a:p>
          <a:p>
            <a:pPr marL="324000" lvl="2" indent="504000" algn="just">
              <a:spcBef>
                <a:spcPts val="600"/>
              </a:spcBef>
            </a:pPr>
            <a:endParaRPr lang="fr-FR" sz="2000" dirty="0" smtClean="0">
              <a:latin typeface="Calibri" pitchFamily="34" charset="0"/>
              <a:cs typeface="Calibri" pitchFamily="34" charset="0"/>
            </a:endParaRPr>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500042"/>
            <a:ext cx="7924800" cy="5214958"/>
          </a:xfrm>
        </p:spPr>
        <p:txBody>
          <a:bodyPr>
            <a:normAutofit fontScale="92500" lnSpcReduction="10000"/>
          </a:bodyPr>
          <a:lstStyle/>
          <a:p>
            <a:pPr marL="342900" lvl="2" indent="504000" algn="just">
              <a:spcBef>
                <a:spcPts val="600"/>
              </a:spcBef>
            </a:pPr>
            <a:r>
              <a:rPr lang="fr-FR" sz="2400" dirty="0" smtClean="0">
                <a:latin typeface="Calibri" pitchFamily="34" charset="0"/>
                <a:cs typeface="Calibri" pitchFamily="34" charset="0"/>
              </a:rPr>
              <a:t> La fonction « </a:t>
            </a:r>
            <a:r>
              <a:rPr lang="fr-FR" sz="2400" b="1" u="sng" dirty="0" smtClean="0">
                <a:solidFill>
                  <a:srgbClr val="FFC000"/>
                </a:solidFill>
                <a:latin typeface="Calibri" pitchFamily="34" charset="0"/>
                <a:cs typeface="Calibri" pitchFamily="34" charset="0"/>
              </a:rPr>
              <a:t>Travailler</a:t>
            </a:r>
            <a:r>
              <a:rPr lang="fr-FR" sz="2400" dirty="0" smtClean="0">
                <a:latin typeface="Calibri" pitchFamily="34" charset="0"/>
                <a:cs typeface="Calibri" pitchFamily="34" charset="0"/>
              </a:rPr>
              <a:t> » stipule que « les industries doivent être transplantées sur les lieux de passage des matières premières, au long des grandes routes d’eau, de terre et de fer... </a:t>
            </a:r>
            <a:endParaRPr lang="fr-FR" sz="2400" dirty="0" smtClean="0">
              <a:latin typeface="Calibri" pitchFamily="34" charset="0"/>
              <a:cs typeface="Calibri" pitchFamily="34" charset="0"/>
            </a:endParaRPr>
          </a:p>
          <a:p>
            <a:pPr marL="342900" lvl="2" indent="504000" algn="just">
              <a:spcBef>
                <a:spcPts val="600"/>
              </a:spcBef>
            </a:pPr>
            <a:r>
              <a:rPr lang="fr-FR" sz="2400" dirty="0" smtClean="0">
                <a:latin typeface="Calibri" pitchFamily="34" charset="0"/>
                <a:cs typeface="Calibri" pitchFamily="34" charset="0"/>
              </a:rPr>
              <a:t>Les </a:t>
            </a:r>
            <a:r>
              <a:rPr lang="fr-FR" sz="2400" dirty="0" smtClean="0">
                <a:latin typeface="Calibri" pitchFamily="34" charset="0"/>
                <a:cs typeface="Calibri" pitchFamily="34" charset="0"/>
              </a:rPr>
              <a:t>cités industrielles, au lieu d’être concentriques, deviendront linéaires... </a:t>
            </a:r>
            <a:endParaRPr lang="fr-FR" sz="2400" dirty="0" smtClean="0">
              <a:latin typeface="Calibri" pitchFamily="34" charset="0"/>
              <a:cs typeface="Calibri" pitchFamily="34" charset="0"/>
            </a:endParaRPr>
          </a:p>
          <a:p>
            <a:pPr marL="342900" lvl="2" indent="504000" algn="just">
              <a:spcBef>
                <a:spcPts val="600"/>
              </a:spcBef>
            </a:pPr>
            <a:r>
              <a:rPr lang="fr-FR" sz="2400" dirty="0" smtClean="0">
                <a:latin typeface="Calibri" pitchFamily="34" charset="0"/>
                <a:cs typeface="Calibri" pitchFamily="34" charset="0"/>
              </a:rPr>
              <a:t>Les </a:t>
            </a:r>
            <a:r>
              <a:rPr lang="fr-FR" sz="2400" dirty="0" smtClean="0">
                <a:latin typeface="Calibri" pitchFamily="34" charset="0"/>
                <a:cs typeface="Calibri" pitchFamily="34" charset="0"/>
              </a:rPr>
              <a:t>distances entre les lieux d’habitation doivent être réduites au minimum </a:t>
            </a:r>
            <a:r>
              <a:rPr lang="fr-FR" sz="2400" dirty="0" smtClean="0">
                <a:latin typeface="Calibri" pitchFamily="34" charset="0"/>
                <a:cs typeface="Calibri" pitchFamily="34" charset="0"/>
              </a:rPr>
              <a:t>.</a:t>
            </a:r>
          </a:p>
          <a:p>
            <a:pPr marL="342900" lvl="2" indent="504000" algn="just">
              <a:lnSpc>
                <a:spcPct val="120000"/>
              </a:lnSpc>
              <a:spcBef>
                <a:spcPts val="600"/>
              </a:spcBef>
            </a:pPr>
            <a:r>
              <a:rPr lang="fr-FR" sz="2400" dirty="0" smtClean="0">
                <a:latin typeface="Calibri" pitchFamily="34" charset="0"/>
                <a:cs typeface="Calibri" pitchFamily="34" charset="0"/>
              </a:rPr>
              <a:t>La Charte d’Athènes donne aussi beaucoup d’attention aux « Loisirs et à la Récréation » et recommande que « Tout quartier d’habitation devra comporter désormais les surfaces vertes nécessaires à l’aménagement naturel des jeux et sports des enfants, des adolescents et des adultes... </a:t>
            </a:r>
            <a:endParaRPr lang="fr-FR" sz="2400" dirty="0" smtClean="0">
              <a:latin typeface="Calibri" pitchFamily="34" charset="0"/>
              <a:cs typeface="Calibri" pitchFamily="34" charset="0"/>
            </a:endParaRPr>
          </a:p>
          <a:p>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642918"/>
            <a:ext cx="7924800" cy="5072082"/>
          </a:xfrm>
        </p:spPr>
        <p:txBody>
          <a:bodyPr>
            <a:normAutofit lnSpcReduction="10000"/>
          </a:bodyPr>
          <a:lstStyle/>
          <a:p>
            <a:pPr marL="342900" lvl="2" indent="-342900" algn="just">
              <a:spcBef>
                <a:spcPts val="600"/>
              </a:spcBef>
            </a:pPr>
            <a:r>
              <a:rPr lang="fr-FR" sz="2400" dirty="0" smtClean="0">
                <a:latin typeface="Calibri" pitchFamily="34" charset="0"/>
                <a:cs typeface="Calibri" pitchFamily="34" charset="0"/>
              </a:rPr>
              <a:t>Les nouvelles surfaces vertes doivent servir à des buts nettement définis. </a:t>
            </a:r>
          </a:p>
          <a:p>
            <a:pPr algn="just">
              <a:spcBef>
                <a:spcPts val="600"/>
              </a:spcBef>
            </a:pPr>
            <a:r>
              <a:rPr lang="fr-FR" sz="2400" dirty="0" smtClean="0">
                <a:latin typeface="Calibri" pitchFamily="34" charset="0"/>
                <a:cs typeface="Calibri" pitchFamily="34" charset="0"/>
              </a:rPr>
              <a:t>Les espaces verts doivent contenir </a:t>
            </a:r>
            <a:r>
              <a:rPr lang="fr-FR" sz="2400" dirty="0">
                <a:latin typeface="Calibri" pitchFamily="34" charset="0"/>
                <a:cs typeface="Calibri" pitchFamily="34" charset="0"/>
              </a:rPr>
              <a:t>les jardins d’enfants, les écoles, les centres de jeunesse et tous les bâtiments d’usage communautaire rattachés intimement à </a:t>
            </a:r>
            <a:r>
              <a:rPr lang="fr-FR" sz="2400" dirty="0" smtClean="0">
                <a:latin typeface="Calibri" pitchFamily="34" charset="0"/>
                <a:cs typeface="Calibri" pitchFamily="34" charset="0"/>
              </a:rPr>
              <a:t>l’habitation.</a:t>
            </a:r>
            <a:endParaRPr lang="fr-FR" sz="2400" dirty="0" smtClean="0">
              <a:latin typeface="Calibri" pitchFamily="34" charset="0"/>
              <a:cs typeface="Calibri" pitchFamily="34" charset="0"/>
            </a:endParaRPr>
          </a:p>
          <a:p>
            <a:pPr algn="just">
              <a:spcBef>
                <a:spcPts val="600"/>
              </a:spcBef>
            </a:pPr>
            <a:r>
              <a:rPr lang="fr-FR" sz="2400" dirty="0">
                <a:latin typeface="Calibri" pitchFamily="34" charset="0"/>
                <a:cs typeface="Calibri" pitchFamily="34" charset="0"/>
              </a:rPr>
              <a:t>La « Circulation » fait aussi l’objet de recommandations </a:t>
            </a:r>
            <a:r>
              <a:rPr lang="fr-FR" sz="2400" dirty="0" smtClean="0">
                <a:latin typeface="Calibri" pitchFamily="34" charset="0"/>
                <a:cs typeface="Calibri" pitchFamily="34" charset="0"/>
              </a:rPr>
              <a:t>:</a:t>
            </a:r>
          </a:p>
          <a:p>
            <a:pPr algn="just">
              <a:spcBef>
                <a:spcPts val="600"/>
              </a:spcBef>
            </a:pPr>
            <a:r>
              <a:rPr lang="fr-FR" sz="2400" dirty="0" smtClean="0">
                <a:latin typeface="Calibri" pitchFamily="34" charset="0"/>
                <a:cs typeface="Calibri" pitchFamily="34" charset="0"/>
              </a:rPr>
              <a:t>La </a:t>
            </a:r>
            <a:r>
              <a:rPr lang="fr-FR" sz="2400" dirty="0">
                <a:latin typeface="Calibri" pitchFamily="34" charset="0"/>
                <a:cs typeface="Calibri" pitchFamily="34" charset="0"/>
              </a:rPr>
              <a:t>vitesse du piéton, 4 km à l’heure et les vitesses mécaniques, 50 à 100 km à l’heure doivent </a:t>
            </a:r>
            <a:r>
              <a:rPr lang="fr-FR" sz="2400" dirty="0" smtClean="0">
                <a:latin typeface="Calibri" pitchFamily="34" charset="0"/>
                <a:cs typeface="Calibri" pitchFamily="34" charset="0"/>
              </a:rPr>
              <a:t>être </a:t>
            </a:r>
            <a:r>
              <a:rPr lang="fr-FR" sz="2400" dirty="0">
                <a:latin typeface="Calibri" pitchFamily="34" charset="0"/>
                <a:cs typeface="Calibri" pitchFamily="34" charset="0"/>
              </a:rPr>
              <a:t>séparées </a:t>
            </a:r>
            <a:r>
              <a:rPr lang="fr-FR" sz="2400" dirty="0" smtClean="0">
                <a:latin typeface="Calibri" pitchFamily="34" charset="0"/>
                <a:cs typeface="Calibri" pitchFamily="34" charset="0"/>
              </a:rPr>
              <a:t>... </a:t>
            </a:r>
            <a:endParaRPr lang="fr-FR" sz="2400" dirty="0" smtClean="0">
              <a:latin typeface="Calibri" pitchFamily="34" charset="0"/>
              <a:cs typeface="Calibri" pitchFamily="34" charset="0"/>
            </a:endParaRPr>
          </a:p>
          <a:p>
            <a:pPr algn="just">
              <a:spcBef>
                <a:spcPts val="600"/>
              </a:spcBef>
            </a:pPr>
            <a:r>
              <a:rPr lang="fr-FR" sz="2400" dirty="0" smtClean="0">
                <a:latin typeface="Calibri" pitchFamily="34" charset="0"/>
                <a:cs typeface="Calibri" pitchFamily="34" charset="0"/>
              </a:rPr>
              <a:t>Il </a:t>
            </a:r>
            <a:r>
              <a:rPr lang="fr-FR" sz="2400" dirty="0">
                <a:latin typeface="Calibri" pitchFamily="34" charset="0"/>
                <a:cs typeface="Calibri" pitchFamily="34" charset="0"/>
              </a:rPr>
              <a:t>faudra clairement différencier les moyens de circulation et établir, pour chacun d’eux, un lit approprié à la nature même des véhicules </a:t>
            </a:r>
            <a:r>
              <a:rPr lang="fr-FR" sz="2400" dirty="0" smtClean="0">
                <a:latin typeface="Calibri" pitchFamily="34" charset="0"/>
                <a:cs typeface="Calibri" pitchFamily="34" charset="0"/>
              </a:rPr>
              <a:t>utilisés.</a:t>
            </a:r>
            <a:endParaRPr lang="fr-FR" sz="2400" dirty="0">
              <a:latin typeface="Calibri" pitchFamily="34" charset="0"/>
              <a:cs typeface="Calibri" pitchFamily="34" charset="0"/>
            </a:endParaRPr>
          </a:p>
          <a:p>
            <a:endParaRPr lang="fr-FR" dirty="0"/>
          </a:p>
        </p:txBody>
      </p:sp>
    </p:spTree>
    <p:extLst>
      <p:ext uri="{BB962C8B-B14F-4D97-AF65-F5344CB8AC3E}">
        <p14:creationId xmlns="" xmlns:p14="http://schemas.microsoft.com/office/powerpoint/2010/main" val="92241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571480"/>
            <a:ext cx="7924800" cy="5143520"/>
          </a:xfrm>
        </p:spPr>
        <p:txBody>
          <a:bodyPr>
            <a:normAutofit fontScale="92500" lnSpcReduction="20000"/>
          </a:bodyPr>
          <a:lstStyle/>
          <a:p>
            <a:pPr indent="504000" algn="just">
              <a:spcBef>
                <a:spcPts val="600"/>
              </a:spcBef>
            </a:pPr>
            <a:r>
              <a:rPr lang="fr-FR" sz="2600" dirty="0">
                <a:latin typeface="Calibri" pitchFamily="34" charset="0"/>
                <a:cs typeface="Calibri" pitchFamily="34" charset="0"/>
              </a:rPr>
              <a:t>La Charte d’Athènes, qui n’était que la simple expression d’une préférence esthétique indiscutablement acceptable à cette époque, va fermer incidemment toutes les portes à la recherche d’autres formes d’habitat comme nous l’avons déjà souligné dans le chapitre précédent pendant plusieurs décennies. </a:t>
            </a:r>
            <a:endParaRPr lang="fr-FR" sz="2600" dirty="0" smtClean="0">
              <a:latin typeface="Calibri" pitchFamily="34" charset="0"/>
              <a:cs typeface="Calibri" pitchFamily="34" charset="0"/>
            </a:endParaRPr>
          </a:p>
          <a:p>
            <a:pPr indent="504000" algn="just">
              <a:spcBef>
                <a:spcPts val="600"/>
              </a:spcBef>
            </a:pPr>
            <a:r>
              <a:rPr lang="fr-FR" sz="2600" dirty="0" smtClean="0">
                <a:latin typeface="Calibri" pitchFamily="34" charset="0"/>
                <a:cs typeface="Calibri" pitchFamily="34" charset="0"/>
              </a:rPr>
              <a:t>Dans </a:t>
            </a:r>
            <a:r>
              <a:rPr lang="fr-FR" sz="2600" dirty="0">
                <a:latin typeface="Calibri" pitchFamily="34" charset="0"/>
                <a:cs typeface="Calibri" pitchFamily="34" charset="0"/>
              </a:rPr>
              <a:t>la mouvance de la Charte d’Athènes, les architectes vont dénoncer la rue comme un espace invivable et archaïque. </a:t>
            </a:r>
            <a:endParaRPr lang="fr-FR" sz="2600" dirty="0" smtClean="0">
              <a:latin typeface="Calibri" pitchFamily="34" charset="0"/>
              <a:cs typeface="Calibri" pitchFamily="34" charset="0"/>
            </a:endParaRPr>
          </a:p>
          <a:p>
            <a:pPr indent="504000" algn="just">
              <a:spcBef>
                <a:spcPts val="600"/>
              </a:spcBef>
            </a:pPr>
            <a:r>
              <a:rPr lang="fr-FR" sz="2600" dirty="0" smtClean="0">
                <a:latin typeface="Calibri" pitchFamily="34" charset="0"/>
                <a:cs typeface="Calibri" pitchFamily="34" charset="0"/>
              </a:rPr>
              <a:t>La </a:t>
            </a:r>
            <a:r>
              <a:rPr lang="fr-FR" sz="2600" dirty="0" err="1">
                <a:latin typeface="Calibri" pitchFamily="34" charset="0"/>
                <a:cs typeface="Calibri" pitchFamily="34" charset="0"/>
              </a:rPr>
              <a:t>projétation</a:t>
            </a:r>
            <a:r>
              <a:rPr lang="fr-FR" sz="2600" dirty="0">
                <a:latin typeface="Calibri" pitchFamily="34" charset="0"/>
                <a:cs typeface="Calibri" pitchFamily="34" charset="0"/>
              </a:rPr>
              <a:t> </a:t>
            </a:r>
            <a:r>
              <a:rPr lang="fr-FR" sz="2600" dirty="0" smtClean="0">
                <a:latin typeface="Calibri" pitchFamily="34" charset="0"/>
                <a:cs typeface="Calibri" pitchFamily="34" charset="0"/>
              </a:rPr>
              <a:t>se </a:t>
            </a:r>
            <a:r>
              <a:rPr lang="fr-FR" sz="2600" dirty="0">
                <a:latin typeface="Calibri" pitchFamily="34" charset="0"/>
                <a:cs typeface="Calibri" pitchFamily="34" charset="0"/>
              </a:rPr>
              <a:t>« réglera </a:t>
            </a:r>
            <a:r>
              <a:rPr lang="fr-FR" sz="2600" dirty="0" smtClean="0">
                <a:latin typeface="Calibri" pitchFamily="34" charset="0"/>
                <a:cs typeface="Calibri" pitchFamily="34" charset="0"/>
              </a:rPr>
              <a:t>» </a:t>
            </a:r>
            <a:r>
              <a:rPr lang="fr-FR" sz="2600" dirty="0">
                <a:latin typeface="Calibri" pitchFamily="34" charset="0"/>
                <a:cs typeface="Calibri" pitchFamily="34" charset="0"/>
              </a:rPr>
              <a:t>sur ces doctrines </a:t>
            </a:r>
            <a:r>
              <a:rPr lang="fr-FR" sz="2600" dirty="0" smtClean="0">
                <a:latin typeface="Calibri" pitchFamily="34" charset="0"/>
                <a:cs typeface="Calibri" pitchFamily="34" charset="0"/>
              </a:rPr>
              <a:t>; </a:t>
            </a:r>
            <a:r>
              <a:rPr lang="fr-FR" sz="2600" dirty="0">
                <a:latin typeface="Calibri" pitchFamily="34" charset="0"/>
                <a:cs typeface="Calibri" pitchFamily="34" charset="0"/>
              </a:rPr>
              <a:t>les règles urbaines, constructives, économiques, fonctionnelles en conforteront la rationalité. </a:t>
            </a:r>
            <a:endParaRPr lang="fr-FR" sz="2600" dirty="0" smtClean="0">
              <a:latin typeface="Calibri" pitchFamily="34" charset="0"/>
              <a:cs typeface="Calibri" pitchFamily="34" charset="0"/>
            </a:endParaRPr>
          </a:p>
          <a:p>
            <a:pPr indent="504000" algn="just">
              <a:spcBef>
                <a:spcPts val="600"/>
              </a:spcBef>
            </a:pPr>
            <a:r>
              <a:rPr lang="fr-FR" sz="2600" dirty="0" smtClean="0">
                <a:latin typeface="Calibri" pitchFamily="34" charset="0"/>
                <a:cs typeface="Calibri" pitchFamily="34" charset="0"/>
              </a:rPr>
              <a:t>Les </a:t>
            </a:r>
            <a:r>
              <a:rPr lang="fr-FR" sz="2600" dirty="0">
                <a:latin typeface="Calibri" pitchFamily="34" charset="0"/>
                <a:cs typeface="Calibri" pitchFamily="34" charset="0"/>
              </a:rPr>
              <a:t>« modernités », au moment où elles sont vécues, passent pour des lois éternelles qu’un récent passé honni avait un moment bafouées</a:t>
            </a:r>
            <a:r>
              <a:rPr lang="fr-FR" sz="2600" dirty="0" smtClean="0">
                <a:latin typeface="Calibri" pitchFamily="34" charset="0"/>
                <a:cs typeface="Calibri" pitchFamily="34" charset="0"/>
              </a:rPr>
              <a:t>.</a:t>
            </a:r>
          </a:p>
          <a:p>
            <a:pPr indent="504000" algn="just">
              <a:spcBef>
                <a:spcPts val="600"/>
              </a:spcBef>
              <a:buNone/>
            </a:pPr>
            <a:endParaRPr lang="fr-FR" sz="2000" dirty="0" smtClean="0">
              <a:latin typeface="Calibri" pitchFamily="34" charset="0"/>
              <a:cs typeface="Calibri" pitchFamily="34" charset="0"/>
            </a:endParaRPr>
          </a:p>
        </p:txBody>
      </p:sp>
    </p:spTree>
    <p:extLst>
      <p:ext uri="{BB962C8B-B14F-4D97-AF65-F5344CB8AC3E}">
        <p14:creationId xmlns="" xmlns:p14="http://schemas.microsoft.com/office/powerpoint/2010/main" val="192436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42910" y="214290"/>
            <a:ext cx="7924800" cy="917596"/>
          </a:xfrm>
        </p:spPr>
        <p:txBody>
          <a:bodyPr/>
          <a:lstStyle/>
          <a:p>
            <a:pPr algn="ctr"/>
            <a:r>
              <a:rPr lang="fr-FR" sz="2400" b="1" dirty="0">
                <a:solidFill>
                  <a:srgbClr val="FFC000"/>
                </a:solidFill>
                <a:latin typeface="Calibri" pitchFamily="34" charset="0"/>
                <a:cs typeface="Calibri" pitchFamily="34" charset="0"/>
              </a:rPr>
              <a:t>C.I.A.M III, 1930, Méthodes rationnelles pour la construction de groupement </a:t>
            </a:r>
            <a:r>
              <a:rPr lang="fr-FR" sz="2400" b="1" dirty="0" smtClean="0">
                <a:solidFill>
                  <a:srgbClr val="FFC000"/>
                </a:solidFill>
                <a:latin typeface="Calibri" pitchFamily="34" charset="0"/>
                <a:cs typeface="Calibri" pitchFamily="34" charset="0"/>
              </a:rPr>
              <a:t>d’habitation </a:t>
            </a:r>
            <a:endParaRPr lang="fr-FR" sz="2400" b="1" dirty="0">
              <a:solidFill>
                <a:srgbClr val="FFC000"/>
              </a:solidFill>
              <a:latin typeface="Calibri" pitchFamily="34" charset="0"/>
              <a:cs typeface="Calibri" pitchFamily="34" charset="0"/>
            </a:endParaRPr>
          </a:p>
        </p:txBody>
      </p:sp>
      <p:sp>
        <p:nvSpPr>
          <p:cNvPr id="3" name="Espace réservé du contenu 2"/>
          <p:cNvSpPr>
            <a:spLocks noGrp="1"/>
          </p:cNvSpPr>
          <p:nvPr>
            <p:ph sz="quarter" idx="13"/>
          </p:nvPr>
        </p:nvSpPr>
        <p:spPr>
          <a:xfrm>
            <a:off x="609600" y="1428736"/>
            <a:ext cx="7924800" cy="4429156"/>
          </a:xfrm>
        </p:spPr>
        <p:txBody>
          <a:bodyPr>
            <a:normAutofit lnSpcReduction="10000"/>
          </a:bodyPr>
          <a:lstStyle/>
          <a:p>
            <a:pPr indent="-504000" algn="just">
              <a:spcBef>
                <a:spcPts val="600"/>
              </a:spcBef>
            </a:pPr>
            <a:r>
              <a:rPr lang="fr-FR" sz="2400" dirty="0">
                <a:latin typeface="Calibri" pitchFamily="34" charset="0"/>
                <a:cs typeface="Calibri" pitchFamily="34" charset="0"/>
              </a:rPr>
              <a:t>Grâce aux bons offices du Belge Victor Bourgeois, le troisième Congrès </a:t>
            </a:r>
            <a:r>
              <a:rPr lang="fr-FR" sz="2400" dirty="0" smtClean="0">
                <a:latin typeface="Calibri" pitchFamily="34" charset="0"/>
                <a:cs typeface="Calibri" pitchFamily="34" charset="0"/>
              </a:rPr>
              <a:t>a pu </a:t>
            </a:r>
            <a:r>
              <a:rPr lang="fr-FR" sz="2400" dirty="0">
                <a:latin typeface="Calibri" pitchFamily="34" charset="0"/>
                <a:cs typeface="Calibri" pitchFamily="34" charset="0"/>
              </a:rPr>
              <a:t>se tenir à Bruxelles en 1930 dont le thème </a:t>
            </a:r>
            <a:r>
              <a:rPr lang="fr-FR" sz="2400" dirty="0" smtClean="0">
                <a:latin typeface="Calibri" pitchFamily="34" charset="0"/>
                <a:cs typeface="Calibri" pitchFamily="34" charset="0"/>
              </a:rPr>
              <a:t>était; </a:t>
            </a:r>
            <a:endParaRPr lang="fr-FR" sz="2400" dirty="0" smtClean="0">
              <a:latin typeface="Calibri" pitchFamily="34" charset="0"/>
              <a:cs typeface="Calibri" pitchFamily="34" charset="0"/>
            </a:endParaRPr>
          </a:p>
          <a:p>
            <a:pPr indent="-504000" algn="ctr">
              <a:spcBef>
                <a:spcPts val="600"/>
              </a:spcBef>
              <a:buNone/>
            </a:pPr>
            <a:r>
              <a:rPr lang="fr-FR" sz="2600" b="1" dirty="0" smtClean="0">
                <a:solidFill>
                  <a:srgbClr val="FFC000"/>
                </a:solidFill>
                <a:latin typeface="Calibri" pitchFamily="34" charset="0"/>
                <a:cs typeface="Calibri" pitchFamily="34" charset="0"/>
              </a:rPr>
              <a:t> </a:t>
            </a:r>
            <a:r>
              <a:rPr lang="fr-FR" sz="2600" b="1" dirty="0">
                <a:solidFill>
                  <a:srgbClr val="FFC000"/>
                </a:solidFill>
                <a:latin typeface="Calibri" pitchFamily="34" charset="0"/>
                <a:cs typeface="Calibri" pitchFamily="34" charset="0"/>
              </a:rPr>
              <a:t>Méthodes rationnelles pour la construction de groupements d’habitation </a:t>
            </a:r>
            <a:r>
              <a:rPr lang="fr-FR" sz="2600" b="1" dirty="0" smtClean="0">
                <a:solidFill>
                  <a:srgbClr val="FFC000"/>
                </a:solidFill>
                <a:latin typeface="Calibri" pitchFamily="34" charset="0"/>
                <a:cs typeface="Calibri" pitchFamily="34" charset="0"/>
              </a:rPr>
              <a:t> </a:t>
            </a:r>
            <a:endParaRPr lang="fr-FR" sz="2600" b="1" dirty="0" smtClean="0">
              <a:solidFill>
                <a:srgbClr val="FFC000"/>
              </a:solidFill>
              <a:latin typeface="Calibri" pitchFamily="34" charset="0"/>
              <a:cs typeface="Calibri" pitchFamily="34" charset="0"/>
            </a:endParaRPr>
          </a:p>
          <a:p>
            <a:pPr indent="504000" algn="just">
              <a:lnSpc>
                <a:spcPct val="120000"/>
              </a:lnSpc>
              <a:spcBef>
                <a:spcPts val="600"/>
              </a:spcBef>
            </a:pPr>
            <a:r>
              <a:rPr lang="fr-FR" sz="2400" dirty="0" smtClean="0">
                <a:latin typeface="Calibri" pitchFamily="34" charset="0"/>
                <a:cs typeface="Calibri" pitchFamily="34" charset="0"/>
              </a:rPr>
              <a:t>Pour la première fois les Etats unis sont représentés par l’architecte Richard Neutra. </a:t>
            </a:r>
            <a:r>
              <a:rPr lang="fr-FR" sz="2400" dirty="0" smtClean="0">
                <a:latin typeface="Calibri" pitchFamily="34" charset="0"/>
                <a:cs typeface="Calibri" pitchFamily="34" charset="0"/>
              </a:rPr>
              <a:t>De nouvelles discussions s'engagent alors entre les différentes parties quant à savoir s'il vaut mieux privilégier les habitations à niveau unique ou à plusieurs étages.</a:t>
            </a:r>
            <a:endParaRPr lang="fr-FR" sz="2600" b="1" dirty="0" smtClean="0">
              <a:solidFill>
                <a:srgbClr val="FFC000"/>
              </a:solidFill>
              <a:latin typeface="Calibri" pitchFamily="34" charset="0"/>
              <a:cs typeface="Calibri" pitchFamily="34" charset="0"/>
            </a:endParaRPr>
          </a:p>
          <a:p>
            <a:pPr indent="-504000" algn="just">
              <a:spcBef>
                <a:spcPts val="600"/>
              </a:spcBef>
              <a:buNone/>
            </a:pPr>
            <a:endParaRPr lang="fr-FR" dirty="0">
              <a:latin typeface="Calibri" pitchFamily="34" charset="0"/>
              <a:cs typeface="Calibri" pitchFamily="34" charset="0"/>
            </a:endParaRPr>
          </a:p>
        </p:txBody>
      </p:sp>
    </p:spTree>
    <p:extLst>
      <p:ext uri="{BB962C8B-B14F-4D97-AF65-F5344CB8AC3E}">
        <p14:creationId xmlns="" xmlns:p14="http://schemas.microsoft.com/office/powerpoint/2010/main" val="20966201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428604"/>
            <a:ext cx="7924800" cy="5286396"/>
          </a:xfrm>
        </p:spPr>
        <p:txBody>
          <a:bodyPr/>
          <a:lstStyle/>
          <a:p>
            <a:pPr indent="504000" algn="just">
              <a:spcBef>
                <a:spcPts val="600"/>
              </a:spcBef>
            </a:pPr>
            <a:r>
              <a:rPr lang="fr-FR" sz="2400" dirty="0" smtClean="0">
                <a:latin typeface="Calibri" pitchFamily="34" charset="0"/>
                <a:cs typeface="Calibri" pitchFamily="34" charset="0"/>
              </a:rPr>
              <a:t>En 1923, Le Corbusier affirmait qu’ « Il est temps de répudier le tracé actuel de nos villes par lequel s’accumulent les immeubles tassés, s’enlacent les rues étroites pleines de bruit, de puanteur de benzine et de poussières, et où les étages ouvrent à pleins poumons leurs fenêtres sur ces saletés… ».</a:t>
            </a:r>
            <a:endParaRPr lang="fr-FR" sz="2400" dirty="0" smtClean="0">
              <a:latin typeface="Calibri" pitchFamily="34" charset="0"/>
              <a:cs typeface="Calibri" pitchFamily="34" charset="0"/>
            </a:endParaRPr>
          </a:p>
          <a:p>
            <a:pPr indent="504000" algn="just">
              <a:spcBef>
                <a:spcPts val="600"/>
              </a:spcBef>
            </a:pPr>
            <a:r>
              <a:rPr lang="fr-FR" sz="2400" dirty="0" smtClean="0">
                <a:latin typeface="Calibri" pitchFamily="34" charset="0"/>
                <a:cs typeface="Calibri" pitchFamily="34" charset="0"/>
              </a:rPr>
              <a:t>Evoquer </a:t>
            </a:r>
            <a:r>
              <a:rPr lang="fr-FR" sz="2400" dirty="0" smtClean="0">
                <a:latin typeface="Calibri" pitchFamily="34" charset="0"/>
                <a:cs typeface="Calibri" pitchFamily="34" charset="0"/>
              </a:rPr>
              <a:t>les </a:t>
            </a:r>
            <a:r>
              <a:rPr lang="fr-FR" sz="2400" b="1" dirty="0" smtClean="0">
                <a:latin typeface="Calibri" pitchFamily="34" charset="0"/>
                <a:cs typeface="Calibri" pitchFamily="34" charset="0"/>
              </a:rPr>
              <a:t>CIAM (Congrès Internationaux d'Architecture Moderne)</a:t>
            </a:r>
            <a:r>
              <a:rPr lang="fr-FR" sz="2400" dirty="0" smtClean="0">
                <a:latin typeface="Calibri" pitchFamily="34" charset="0"/>
                <a:cs typeface="Calibri" pitchFamily="34" charset="0"/>
              </a:rPr>
              <a:t> et leur principale contribution, </a:t>
            </a:r>
            <a:r>
              <a:rPr lang="fr-FR" sz="2400" i="1" dirty="0" smtClean="0">
                <a:latin typeface="Calibri" pitchFamily="34" charset="0"/>
                <a:cs typeface="Calibri" pitchFamily="34" charset="0"/>
              </a:rPr>
              <a:t>La Charte d'Athènes</a:t>
            </a:r>
            <a:r>
              <a:rPr lang="fr-FR" sz="2400" dirty="0" smtClean="0">
                <a:latin typeface="Calibri" pitchFamily="34" charset="0"/>
                <a:cs typeface="Calibri" pitchFamily="34" charset="0"/>
              </a:rPr>
              <a:t>, manifeste du fonctionnalisme, qui n'ont essentiellement servi qu'à résumer la plupart des théories urbanistiques passées, mais qui ont eu un grand impact sur les politiques urbaines d'après-guerre.</a:t>
            </a:r>
          </a:p>
          <a:p>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714356"/>
            <a:ext cx="7924800" cy="5000644"/>
          </a:xfrm>
        </p:spPr>
        <p:txBody>
          <a:bodyPr>
            <a:normAutofit fontScale="92500" lnSpcReduction="20000"/>
          </a:bodyPr>
          <a:lstStyle/>
          <a:p>
            <a:pPr indent="504000" algn="just">
              <a:spcBef>
                <a:spcPts val="600"/>
              </a:spcBef>
            </a:pPr>
            <a:r>
              <a:rPr lang="fr-FR" sz="2200" b="1" dirty="0" smtClean="0">
                <a:latin typeface="Calibri" pitchFamily="34" charset="0"/>
                <a:cs typeface="Calibri" pitchFamily="34" charset="0"/>
              </a:rPr>
              <a:t>La </a:t>
            </a:r>
            <a:r>
              <a:rPr lang="fr-FR" sz="2200" b="1" dirty="0" smtClean="0">
                <a:latin typeface="Calibri" pitchFamily="34" charset="0"/>
                <a:cs typeface="Calibri" pitchFamily="34" charset="0"/>
              </a:rPr>
              <a:t>charte du IV</a:t>
            </a:r>
            <a:r>
              <a:rPr lang="fr-FR" sz="2200" b="1" baseline="30000" dirty="0" smtClean="0">
                <a:latin typeface="Calibri" pitchFamily="34" charset="0"/>
                <a:cs typeface="Calibri" pitchFamily="34" charset="0"/>
              </a:rPr>
              <a:t>e</a:t>
            </a:r>
            <a:r>
              <a:rPr lang="fr-FR" sz="2200" b="1" dirty="0" smtClean="0">
                <a:latin typeface="Calibri" pitchFamily="34" charset="0"/>
                <a:cs typeface="Calibri" pitchFamily="34" charset="0"/>
              </a:rPr>
              <a:t> CIAM</a:t>
            </a:r>
            <a:r>
              <a:rPr lang="fr-FR" sz="2200" dirty="0" smtClean="0">
                <a:latin typeface="Calibri" pitchFamily="34" charset="0"/>
                <a:cs typeface="Calibri" pitchFamily="34" charset="0"/>
              </a:rPr>
              <a:t> </a:t>
            </a:r>
            <a:r>
              <a:rPr lang="fr-FR" sz="2200" dirty="0" smtClean="0">
                <a:latin typeface="Calibri" pitchFamily="34" charset="0"/>
                <a:cs typeface="Calibri" pitchFamily="34" charset="0"/>
              </a:rPr>
              <a:t>ne fait </a:t>
            </a:r>
            <a:r>
              <a:rPr lang="fr-FR" sz="2200" dirty="0" smtClean="0">
                <a:latin typeface="Calibri" pitchFamily="34" charset="0"/>
                <a:cs typeface="Calibri" pitchFamily="34" charset="0"/>
              </a:rPr>
              <a:t>que </a:t>
            </a:r>
            <a:r>
              <a:rPr lang="fr-FR" sz="2200" b="1" dirty="0" smtClean="0">
                <a:latin typeface="Calibri" pitchFamily="34" charset="0"/>
                <a:cs typeface="Calibri" pitchFamily="34" charset="0"/>
              </a:rPr>
              <a:t>reprendre les idées</a:t>
            </a:r>
            <a:r>
              <a:rPr lang="fr-FR" sz="2200" dirty="0" smtClean="0">
                <a:latin typeface="Calibri" pitchFamily="34" charset="0"/>
                <a:cs typeface="Calibri" pitchFamily="34" charset="0"/>
              </a:rPr>
              <a:t> avancées depuis près d'un siècle par différents </a:t>
            </a:r>
            <a:r>
              <a:rPr lang="fr-FR" sz="2200" b="1" dirty="0" smtClean="0">
                <a:latin typeface="Calibri" pitchFamily="34" charset="0"/>
                <a:cs typeface="Calibri" pitchFamily="34" charset="0"/>
              </a:rPr>
              <a:t>utopistes et urbanistes</a:t>
            </a:r>
            <a:r>
              <a:rPr lang="fr-FR" sz="2200" dirty="0" smtClean="0">
                <a:latin typeface="Calibri" pitchFamily="34" charset="0"/>
                <a:cs typeface="Calibri" pitchFamily="34" charset="0"/>
              </a:rPr>
              <a:t> de la première heure comme </a:t>
            </a:r>
            <a:r>
              <a:rPr lang="fr-FR" sz="2200" b="1" dirty="0" err="1" smtClean="0">
                <a:solidFill>
                  <a:srgbClr val="FFC000"/>
                </a:solidFill>
                <a:latin typeface="Calibri" pitchFamily="34" charset="0"/>
                <a:cs typeface="Calibri" pitchFamily="34" charset="0"/>
              </a:rPr>
              <a:t>Ebenezer</a:t>
            </a:r>
            <a:r>
              <a:rPr lang="fr-FR" sz="2200" b="1" dirty="0" smtClean="0">
                <a:solidFill>
                  <a:srgbClr val="FFC000"/>
                </a:solidFill>
                <a:latin typeface="Calibri" pitchFamily="34" charset="0"/>
                <a:cs typeface="Calibri" pitchFamily="34" charset="0"/>
              </a:rPr>
              <a:t> Howard</a:t>
            </a:r>
            <a:r>
              <a:rPr lang="fr-FR" sz="2200" dirty="0" smtClean="0">
                <a:latin typeface="Calibri" pitchFamily="34" charset="0"/>
                <a:cs typeface="Calibri" pitchFamily="34" charset="0"/>
              </a:rPr>
              <a:t> et </a:t>
            </a:r>
            <a:r>
              <a:rPr lang="fr-FR" sz="2200" b="1" dirty="0" smtClean="0">
                <a:solidFill>
                  <a:srgbClr val="FFC000"/>
                </a:solidFill>
                <a:latin typeface="Calibri" pitchFamily="34" charset="0"/>
                <a:cs typeface="Calibri" pitchFamily="34" charset="0"/>
              </a:rPr>
              <a:t>Tony Garnier</a:t>
            </a:r>
            <a:r>
              <a:rPr lang="fr-FR" sz="2200" dirty="0" smtClean="0">
                <a:latin typeface="Calibri" pitchFamily="34" charset="0"/>
                <a:cs typeface="Calibri" pitchFamily="34" charset="0"/>
              </a:rPr>
              <a:t>, dont Le Corbusier s'est lui-même inspiré pour sa « ville radieuse ». </a:t>
            </a:r>
            <a:endParaRPr lang="fr-FR" sz="2200" dirty="0" smtClean="0">
              <a:latin typeface="Calibri" pitchFamily="34" charset="0"/>
              <a:cs typeface="Calibri" pitchFamily="34" charset="0"/>
            </a:endParaRPr>
          </a:p>
          <a:p>
            <a:pPr indent="504000" algn="just">
              <a:spcBef>
                <a:spcPts val="600"/>
              </a:spcBef>
            </a:pPr>
            <a:r>
              <a:rPr lang="fr-FR" sz="2200" dirty="0" smtClean="0">
                <a:latin typeface="Calibri" pitchFamily="34" charset="0"/>
                <a:cs typeface="Calibri" pitchFamily="34" charset="0"/>
              </a:rPr>
              <a:t>Et </a:t>
            </a:r>
            <a:r>
              <a:rPr lang="fr-FR" sz="2200" dirty="0" smtClean="0">
                <a:latin typeface="Calibri" pitchFamily="34" charset="0"/>
                <a:cs typeface="Calibri" pitchFamily="34" charset="0"/>
              </a:rPr>
              <a:t>comme la plupart des utopies, celle qui se dessine à la lecture de la charte ne résistera pas à son application dans la réalité</a:t>
            </a:r>
            <a:r>
              <a:rPr lang="fr-FR" sz="2200" dirty="0" smtClean="0">
                <a:latin typeface="Calibri" pitchFamily="34" charset="0"/>
                <a:cs typeface="Calibri" pitchFamily="34" charset="0"/>
              </a:rPr>
              <a:t>.</a:t>
            </a:r>
          </a:p>
          <a:p>
            <a:pPr indent="504000" algn="just">
              <a:lnSpc>
                <a:spcPct val="110000"/>
              </a:lnSpc>
              <a:spcBef>
                <a:spcPts val="600"/>
              </a:spcBef>
            </a:pPr>
            <a:r>
              <a:rPr lang="fr-FR" sz="2200" dirty="0" smtClean="0">
                <a:latin typeface="Calibri" pitchFamily="34" charset="0"/>
                <a:cs typeface="Calibri" pitchFamily="34" charset="0"/>
              </a:rPr>
              <a:t>Le fait de placer la circulation au même rang que d'autres fonctions essentielles comme l'habitat aura comme conséquence </a:t>
            </a:r>
            <a:r>
              <a:rPr lang="fr-FR" sz="2200" b="1" dirty="0" smtClean="0">
                <a:latin typeface="Calibri" pitchFamily="34" charset="0"/>
                <a:cs typeface="Calibri" pitchFamily="34" charset="0"/>
              </a:rPr>
              <a:t>le sacrifice de la ville moderne à la voiture</a:t>
            </a:r>
            <a:r>
              <a:rPr lang="fr-FR" sz="2200" dirty="0" smtClean="0">
                <a:latin typeface="Calibri" pitchFamily="34" charset="0"/>
                <a:cs typeface="Calibri" pitchFamily="34" charset="0"/>
              </a:rPr>
              <a:t>.  </a:t>
            </a:r>
          </a:p>
          <a:p>
            <a:pPr indent="504000" algn="just">
              <a:lnSpc>
                <a:spcPct val="110000"/>
              </a:lnSpc>
              <a:spcBef>
                <a:spcPts val="600"/>
              </a:spcBef>
            </a:pPr>
            <a:r>
              <a:rPr lang="fr-FR" sz="2200" b="1" dirty="0" smtClean="0">
                <a:latin typeface="Calibri" pitchFamily="34" charset="0"/>
                <a:cs typeface="Calibri" pitchFamily="34" charset="0"/>
              </a:rPr>
              <a:t>La </a:t>
            </a:r>
            <a:r>
              <a:rPr lang="fr-FR" sz="2200" b="1" dirty="0" smtClean="0">
                <a:latin typeface="Calibri" pitchFamily="34" charset="0"/>
                <a:cs typeface="Calibri" pitchFamily="34" charset="0"/>
              </a:rPr>
              <a:t>suppression de la rue</a:t>
            </a:r>
            <a:r>
              <a:rPr lang="fr-FR" sz="2200" dirty="0" smtClean="0">
                <a:latin typeface="Calibri" pitchFamily="34" charset="0"/>
                <a:cs typeface="Calibri" pitchFamily="34" charset="0"/>
              </a:rPr>
              <a:t>, quand à elle, </a:t>
            </a:r>
            <a:r>
              <a:rPr lang="fr-FR" sz="2200" b="1" dirty="0" smtClean="0">
                <a:latin typeface="Calibri" pitchFamily="34" charset="0"/>
                <a:cs typeface="Calibri" pitchFamily="34" charset="0"/>
              </a:rPr>
              <a:t>enlève à la cité</a:t>
            </a:r>
            <a:r>
              <a:rPr lang="fr-FR" sz="2200" dirty="0" smtClean="0">
                <a:latin typeface="Calibri" pitchFamily="34" charset="0"/>
                <a:cs typeface="Calibri" pitchFamily="34" charset="0"/>
              </a:rPr>
              <a:t> un de ses principaux attraits, celui des </a:t>
            </a:r>
            <a:r>
              <a:rPr lang="fr-FR" sz="2200" b="1" dirty="0" smtClean="0">
                <a:latin typeface="Calibri" pitchFamily="34" charset="0"/>
                <a:cs typeface="Calibri" pitchFamily="34" charset="0"/>
              </a:rPr>
              <a:t>petits commerces</a:t>
            </a:r>
            <a:r>
              <a:rPr lang="fr-FR" sz="2200" dirty="0" smtClean="0">
                <a:latin typeface="Calibri" pitchFamily="34" charset="0"/>
                <a:cs typeface="Calibri" pitchFamily="34" charset="0"/>
              </a:rPr>
              <a:t>. </a:t>
            </a:r>
          </a:p>
          <a:p>
            <a:pPr indent="504000" algn="just">
              <a:lnSpc>
                <a:spcPct val="110000"/>
              </a:lnSpc>
              <a:spcBef>
                <a:spcPts val="600"/>
              </a:spcBef>
            </a:pPr>
            <a:r>
              <a:rPr lang="fr-FR" sz="2200" dirty="0" smtClean="0">
                <a:latin typeface="Calibri" pitchFamily="34" charset="0"/>
                <a:cs typeface="Calibri" pitchFamily="34" charset="0"/>
              </a:rPr>
              <a:t>L'</a:t>
            </a:r>
            <a:r>
              <a:rPr lang="fr-FR" sz="2200" b="1" dirty="0" smtClean="0">
                <a:latin typeface="Calibri" pitchFamily="34" charset="0"/>
                <a:cs typeface="Calibri" pitchFamily="34" charset="0"/>
              </a:rPr>
              <a:t>amplification </a:t>
            </a:r>
            <a:r>
              <a:rPr lang="fr-FR" sz="2200" b="1" dirty="0" smtClean="0">
                <a:latin typeface="Calibri" pitchFamily="34" charset="0"/>
                <a:cs typeface="Calibri" pitchFamily="34" charset="0"/>
              </a:rPr>
              <a:t>de l'ensoleillement</a:t>
            </a:r>
            <a:r>
              <a:rPr lang="fr-FR" sz="2200" dirty="0" smtClean="0">
                <a:latin typeface="Calibri" pitchFamily="34" charset="0"/>
                <a:cs typeface="Calibri" pitchFamily="34" charset="0"/>
              </a:rPr>
              <a:t> grâce au dégagement des espaces, posé comme prioritaire, est une idée applicable à des pays de climat tempéré ou nordique, mais qui </a:t>
            </a:r>
            <a:r>
              <a:rPr lang="fr-FR" sz="2200" b="1" dirty="0" smtClean="0">
                <a:latin typeface="Calibri" pitchFamily="34" charset="0"/>
                <a:cs typeface="Calibri" pitchFamily="34" charset="0"/>
              </a:rPr>
              <a:t>se révèle calamiteuse dans des pays chauds et secs</a:t>
            </a:r>
            <a:r>
              <a:rPr lang="fr-FR" sz="2200" dirty="0" smtClean="0">
                <a:latin typeface="Calibri" pitchFamily="34" charset="0"/>
                <a:cs typeface="Calibri" pitchFamily="34" charset="0"/>
              </a:rPr>
              <a:t>, où la Charte d'Athènes a été appliquée plus que de raison.</a:t>
            </a:r>
          </a:p>
          <a:p>
            <a:pPr indent="504000" algn="just">
              <a:spcBef>
                <a:spcPts val="600"/>
              </a:spcBef>
            </a:pPr>
            <a:endParaRPr lang="fr-FR" sz="2000" dirty="0">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714356"/>
            <a:ext cx="7924800" cy="5000644"/>
          </a:xfrm>
        </p:spPr>
        <p:txBody>
          <a:bodyPr>
            <a:normAutofit lnSpcReduction="10000"/>
          </a:bodyPr>
          <a:lstStyle/>
          <a:p>
            <a:pPr indent="-504000" algn="just">
              <a:spcBef>
                <a:spcPts val="600"/>
              </a:spcBef>
            </a:pPr>
            <a:r>
              <a:rPr lang="fr-FR" sz="2400" dirty="0" smtClean="0">
                <a:latin typeface="Calibri" pitchFamily="34" charset="0"/>
                <a:cs typeface="Calibri" pitchFamily="34" charset="0"/>
              </a:rPr>
              <a:t>étant donné qu’à l’époque, la question la plus cruciale était soit;</a:t>
            </a:r>
          </a:p>
          <a:p>
            <a:pPr lvl="1" indent="-504000" algn="just">
              <a:spcBef>
                <a:spcPts val="600"/>
              </a:spcBef>
              <a:buFont typeface="+mj-lt"/>
              <a:buAutoNum type="arabicPeriod"/>
            </a:pPr>
            <a:r>
              <a:rPr lang="fr-FR" sz="2400" dirty="0" smtClean="0">
                <a:latin typeface="Calibri" pitchFamily="34" charset="0"/>
                <a:cs typeface="Calibri" pitchFamily="34" charset="0"/>
              </a:rPr>
              <a:t> de rester dans la tradition de la maison individuelle,</a:t>
            </a:r>
          </a:p>
          <a:p>
            <a:pPr lvl="1" indent="-504000" algn="just">
              <a:spcBef>
                <a:spcPts val="600"/>
              </a:spcBef>
              <a:buFont typeface="+mj-lt"/>
              <a:buAutoNum type="arabicPeriod"/>
            </a:pPr>
            <a:r>
              <a:rPr lang="fr-FR" sz="2400" dirty="0" smtClean="0">
                <a:latin typeface="Calibri" pitchFamily="34" charset="0"/>
                <a:cs typeface="Calibri" pitchFamily="34" charset="0"/>
              </a:rPr>
              <a:t> Soit, de construire des bâtiments en rangées espacés comme le proposait </a:t>
            </a:r>
            <a:r>
              <a:rPr lang="fr-FR" sz="2400" b="1" dirty="0" smtClean="0">
                <a:solidFill>
                  <a:srgbClr val="FFC000"/>
                </a:solidFill>
                <a:effectLst>
                  <a:outerShdw blurRad="38100" dist="38100" dir="2700000" algn="tl">
                    <a:srgbClr val="000000">
                      <a:alpha val="43137"/>
                    </a:srgbClr>
                  </a:outerShdw>
                </a:effectLst>
                <a:latin typeface="Calibri" pitchFamily="34" charset="0"/>
                <a:cs typeface="Calibri" pitchFamily="34" charset="0"/>
              </a:rPr>
              <a:t>Gropius</a:t>
            </a:r>
            <a:r>
              <a:rPr lang="fr-FR" sz="2400" dirty="0" smtClean="0">
                <a:latin typeface="Calibri" pitchFamily="34" charset="0"/>
                <a:cs typeface="Calibri" pitchFamily="34" charset="0"/>
              </a:rPr>
              <a:t>, </a:t>
            </a:r>
          </a:p>
          <a:p>
            <a:pPr lvl="1" indent="-504000" algn="just">
              <a:spcBef>
                <a:spcPts val="600"/>
              </a:spcBef>
              <a:buFont typeface="+mj-lt"/>
              <a:buAutoNum type="arabicPeriod"/>
            </a:pPr>
            <a:r>
              <a:rPr lang="fr-FR" sz="2400" dirty="0" smtClean="0">
                <a:latin typeface="Calibri" pitchFamily="34" charset="0"/>
                <a:cs typeface="Calibri" pitchFamily="34" charset="0"/>
              </a:rPr>
              <a:t>Soit, d’opter pour les tours résidentiels à étages multiples comme dans la « ville contemporaine » de </a:t>
            </a:r>
            <a:r>
              <a:rPr lang="fr-FR" sz="2400" b="1" dirty="0" smtClean="0">
                <a:solidFill>
                  <a:srgbClr val="FFC000"/>
                </a:solidFill>
                <a:effectLst>
                  <a:outerShdw blurRad="38100" dist="38100" dir="2700000" algn="tl">
                    <a:srgbClr val="000000">
                      <a:alpha val="43137"/>
                    </a:srgbClr>
                  </a:outerShdw>
                </a:effectLst>
                <a:latin typeface="Calibri" pitchFamily="34" charset="0"/>
                <a:cs typeface="Calibri" pitchFamily="34" charset="0"/>
              </a:rPr>
              <a:t>Le Corbusier</a:t>
            </a:r>
            <a:r>
              <a:rPr lang="fr-FR" sz="2400" dirty="0" smtClean="0">
                <a:latin typeface="Calibri" pitchFamily="34" charset="0"/>
                <a:cs typeface="Calibri" pitchFamily="34" charset="0"/>
              </a:rPr>
              <a:t>.</a:t>
            </a:r>
          </a:p>
          <a:p>
            <a:pPr indent="504000" algn="just">
              <a:lnSpc>
                <a:spcPct val="110000"/>
              </a:lnSpc>
              <a:spcBef>
                <a:spcPts val="600"/>
              </a:spcBef>
              <a:buNone/>
            </a:pPr>
            <a:r>
              <a:rPr lang="fr-FR" sz="2400" dirty="0" smtClean="0">
                <a:latin typeface="Calibri" pitchFamily="34" charset="0"/>
                <a:cs typeface="Calibri" pitchFamily="34" charset="0"/>
              </a:rPr>
              <a:t>Plusieurs arguments seront avancés pour rendre la ville fonctionnelle tout en gardant dans l’esprit que les mêmes besoins engendrent forcément des villes identiques.      		</a:t>
            </a:r>
            <a:r>
              <a:rPr lang="fr-FR" sz="2800" b="1" dirty="0" smtClean="0">
                <a:solidFill>
                  <a:srgbClr val="FFC000"/>
                </a:solidFill>
                <a:latin typeface="Calibri" pitchFamily="34" charset="0"/>
                <a:cs typeface="Calibri" pitchFamily="34" charset="0"/>
              </a:rPr>
              <a:t>Quel est votre avis ?</a:t>
            </a:r>
            <a:endParaRPr lang="fr-FR" sz="2400" b="1" dirty="0">
              <a:solidFill>
                <a:srgbClr val="FFC000"/>
              </a:solidFill>
              <a:latin typeface="Calibri" pitchFamily="34" charset="0"/>
              <a:cs typeface="Calibri" pitchFamily="34" charset="0"/>
            </a:endParaRPr>
          </a:p>
        </p:txBody>
      </p:sp>
      <p:sp>
        <p:nvSpPr>
          <p:cNvPr id="4" name="Flèche droite à entaille 3"/>
          <p:cNvSpPr/>
          <p:nvPr/>
        </p:nvSpPr>
        <p:spPr>
          <a:xfrm>
            <a:off x="2643174" y="5143512"/>
            <a:ext cx="1571636" cy="35719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es concepteurs de la ville en quête de l'espace familier (1945-1975)"/>
          <p:cNvPicPr>
            <a:picLocks noChangeAspect="1" noChangeArrowheads="1"/>
          </p:cNvPicPr>
          <p:nvPr/>
        </p:nvPicPr>
        <p:blipFill>
          <a:blip r:embed="rId2"/>
          <a:srcRect/>
          <a:stretch>
            <a:fillRect/>
          </a:stretch>
        </p:blipFill>
        <p:spPr bwMode="auto">
          <a:xfrm>
            <a:off x="1714480" y="285728"/>
            <a:ext cx="5929354" cy="4298782"/>
          </a:xfrm>
          <a:prstGeom prst="rect">
            <a:avLst/>
          </a:prstGeom>
          <a:noFill/>
        </p:spPr>
      </p:pic>
      <p:sp>
        <p:nvSpPr>
          <p:cNvPr id="5" name="ZoneTexte 4"/>
          <p:cNvSpPr txBox="1"/>
          <p:nvPr/>
        </p:nvSpPr>
        <p:spPr>
          <a:xfrm>
            <a:off x="642910" y="4643446"/>
            <a:ext cx="8215370" cy="1708160"/>
          </a:xfrm>
          <a:prstGeom prst="rect">
            <a:avLst/>
          </a:prstGeom>
          <a:noFill/>
        </p:spPr>
        <p:txBody>
          <a:bodyPr wrap="square" rtlCol="0">
            <a:spAutoFit/>
          </a:bodyPr>
          <a:lstStyle/>
          <a:p>
            <a:pPr marL="324000" indent="504000" algn="just">
              <a:spcBef>
                <a:spcPts val="600"/>
              </a:spcBef>
              <a:spcAft>
                <a:spcPts val="600"/>
              </a:spcAft>
              <a:buFont typeface="Arial" pitchFamily="34" charset="0"/>
              <a:buChar char="•"/>
            </a:pPr>
            <a:r>
              <a:rPr lang="fr-FR" sz="2200" dirty="0" smtClean="0">
                <a:latin typeface="Calibri" pitchFamily="34" charset="0"/>
                <a:cs typeface="Calibri" pitchFamily="34" charset="0"/>
              </a:rPr>
              <a:t>Pour les modernistes progressistes, les besoins de l’Homme se résument en; Se protéger – Se reposer – Se nourrir et  Ranger</a:t>
            </a:r>
          </a:p>
          <a:p>
            <a:pPr algn="ctr"/>
            <a:r>
              <a:rPr lang="fr-FR" sz="2800" b="1" dirty="0" smtClean="0">
                <a:solidFill>
                  <a:srgbClr val="FFC000"/>
                </a:solidFill>
                <a:latin typeface="Calibri" pitchFamily="34" charset="0"/>
                <a:cs typeface="Calibri" pitchFamily="34" charset="0"/>
              </a:rPr>
              <a:t>Les mêmes besoins engendrent-ils  une même architecture?</a:t>
            </a:r>
            <a:endParaRPr lang="fr-FR" sz="2800" b="1" dirty="0">
              <a:solidFill>
                <a:srgbClr val="FFC000"/>
              </a:solidFill>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642918"/>
            <a:ext cx="7924800" cy="5072082"/>
          </a:xfrm>
        </p:spPr>
        <p:txBody>
          <a:bodyPr/>
          <a:lstStyle/>
          <a:p>
            <a:pPr indent="-504000" algn="just">
              <a:spcBef>
                <a:spcPts val="600"/>
              </a:spcBef>
            </a:pPr>
            <a:r>
              <a:rPr lang="fr-FR" sz="2400" dirty="0" smtClean="0">
                <a:latin typeface="Calibri" pitchFamily="34" charset="0"/>
                <a:cs typeface="Calibri" pitchFamily="34" charset="0"/>
              </a:rPr>
              <a:t>Les membres du congrès discuteront sur les problèmes fondamentaux liés à l’application de l’occupation des sols concernant l’habitat. </a:t>
            </a:r>
          </a:p>
          <a:p>
            <a:pPr indent="-504000" algn="just">
              <a:spcBef>
                <a:spcPts val="600"/>
              </a:spcBef>
            </a:pPr>
            <a:r>
              <a:rPr lang="fr-FR" sz="2400" dirty="0" smtClean="0">
                <a:latin typeface="Calibri" pitchFamily="34" charset="0"/>
                <a:cs typeface="Calibri" pitchFamily="34" charset="0"/>
              </a:rPr>
              <a:t>Toujours sous l’influence des allemands, le congrès proposera deux rapports de synthèse, réalistes et dogmatiques en même temps, et s’inspirant de la démarche de certaines études d’urbanisme développées au </a:t>
            </a:r>
            <a:r>
              <a:rPr lang="fr-FR" sz="2400" b="1" dirty="0" smtClean="0">
                <a:solidFill>
                  <a:srgbClr val="FFC000"/>
                </a:solidFill>
                <a:effectLst>
                  <a:outerShdw blurRad="38100" dist="38100" dir="2700000" algn="tl">
                    <a:srgbClr val="000000">
                      <a:alpha val="43137"/>
                    </a:srgbClr>
                  </a:outerShdw>
                </a:effectLst>
                <a:latin typeface="Calibri" pitchFamily="34" charset="0"/>
                <a:cs typeface="Calibri" pitchFamily="34" charset="0"/>
              </a:rPr>
              <a:t>Bauhaus</a:t>
            </a:r>
            <a:r>
              <a:rPr lang="fr-FR" sz="2400" dirty="0" smtClean="0">
                <a:latin typeface="Calibri" pitchFamily="34" charset="0"/>
                <a:cs typeface="Calibri" pitchFamily="34" charset="0"/>
              </a:rPr>
              <a:t>.</a:t>
            </a:r>
          </a:p>
          <a:p>
            <a:pPr algn="ctr">
              <a:buNone/>
            </a:pPr>
            <a:r>
              <a:rPr lang="fr-FR" sz="3200" b="1" dirty="0" smtClean="0">
                <a:solidFill>
                  <a:srgbClr val="FFC000"/>
                </a:solidFill>
                <a:latin typeface="Calibri" pitchFamily="34" charset="0"/>
                <a:cs typeface="Calibri" pitchFamily="34" charset="0"/>
              </a:rPr>
              <a:t>L’influence allemande se faisant ressentir avec insistance</a:t>
            </a:r>
            <a:endParaRPr lang="fr-FR" sz="3200" b="1" dirty="0">
              <a:solidFill>
                <a:srgbClr val="FFC000"/>
              </a:solidFill>
              <a:latin typeface="Calibri" pitchFamily="34" charset="0"/>
              <a:cs typeface="Calibri" pitchFamily="34" charset="0"/>
            </a:endParaRPr>
          </a:p>
        </p:txBody>
      </p:sp>
      <p:sp>
        <p:nvSpPr>
          <p:cNvPr id="4" name="Flèche droite rayée 3"/>
          <p:cNvSpPr/>
          <p:nvPr/>
        </p:nvSpPr>
        <p:spPr>
          <a:xfrm>
            <a:off x="3071802" y="3500438"/>
            <a:ext cx="1571636" cy="28575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260648"/>
            <a:ext cx="7924800" cy="940966"/>
          </a:xfrm>
        </p:spPr>
        <p:txBody>
          <a:bodyPr/>
          <a:lstStyle/>
          <a:p>
            <a:pPr algn="ctr"/>
            <a:r>
              <a:rPr lang="fr-FR" b="1" cap="none" dirty="0" smtClean="0">
                <a:solidFill>
                  <a:srgbClr val="FFC000"/>
                </a:solidFill>
              </a:rPr>
              <a:t>CIAM III Du problème de logement vers les problèmes de quartiers</a:t>
            </a:r>
            <a:endParaRPr lang="fr-FR" dirty="0"/>
          </a:p>
        </p:txBody>
      </p:sp>
      <p:sp>
        <p:nvSpPr>
          <p:cNvPr id="5" name="Text Box 34"/>
          <p:cNvSpPr txBox="1">
            <a:spLocks noChangeArrowheads="1"/>
          </p:cNvSpPr>
          <p:nvPr/>
        </p:nvSpPr>
        <p:spPr bwMode="auto">
          <a:xfrm>
            <a:off x="1187624" y="1556792"/>
            <a:ext cx="6624736" cy="830997"/>
          </a:xfrm>
          <a:prstGeom prst="rect">
            <a:avLst/>
          </a:prstGeom>
          <a:noFill/>
          <a:ln w="38100">
            <a:noFill/>
            <a:miter lim="800000"/>
            <a:headEnd/>
            <a:tailEnd/>
          </a:ln>
          <a:effectLst/>
          <a:extLst>
            <a:ext uri="{909E8E84-426E-40DD-AFC4-6F175D3DCCD1}">
              <a14:hiddenFill xmlns="" xmlns:a14="http://schemas.microsoft.com/office/drawing/2010/main">
                <a:solidFill>
                  <a:srgbClr val="A2A8FC"/>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fr-FR" sz="2400" b="1" dirty="0" smtClean="0"/>
              <a:t>Problème soulevé                   L’urbanisme est un problème </a:t>
            </a:r>
            <a:r>
              <a:rPr lang="fr-FR" sz="2400" b="1" dirty="0"/>
              <a:t>sociopolitique   </a:t>
            </a:r>
          </a:p>
        </p:txBody>
      </p:sp>
      <p:sp>
        <p:nvSpPr>
          <p:cNvPr id="7" name="Text Box 36"/>
          <p:cNvSpPr txBox="1">
            <a:spLocks noGrp="1" noChangeArrowheads="1"/>
          </p:cNvSpPr>
          <p:nvPr>
            <p:ph sz="quarter" idx="13"/>
          </p:nvPr>
        </p:nvSpPr>
        <p:spPr bwMode="auto">
          <a:xfrm>
            <a:off x="539552" y="4357092"/>
            <a:ext cx="4208145" cy="1431161"/>
          </a:xfrm>
          <a:prstGeom prst="rect">
            <a:avLst/>
          </a:prstGeom>
          <a:noFill/>
          <a:ln w="38100">
            <a:noFill/>
            <a:miter lim="800000"/>
            <a:headEnd/>
            <a:tailEnd/>
          </a:ln>
          <a:effectLst/>
          <a:extLst>
            <a:ext uri="{909E8E84-426E-40DD-AFC4-6F175D3DCCD1}">
              <a14:hiddenFill xmlns="" xmlns:a14="http://schemas.microsoft.com/office/drawing/2010/main">
                <a:solidFill>
                  <a:srgbClr val="FF6600"/>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spcBef>
                <a:spcPts val="0"/>
              </a:spcBef>
              <a:buFont typeface="Wingdings" pitchFamily="2" charset="2"/>
              <a:buChar char="§"/>
            </a:pPr>
            <a:r>
              <a:rPr lang="fr-FR" sz="1800" b="1" dirty="0" smtClean="0"/>
              <a:t>cité </a:t>
            </a:r>
            <a:r>
              <a:rPr lang="fr-FR" sz="1800" b="1" dirty="0"/>
              <a:t>jardin verticale .</a:t>
            </a:r>
          </a:p>
          <a:p>
            <a:pPr>
              <a:spcBef>
                <a:spcPts val="0"/>
              </a:spcBef>
              <a:buFont typeface="Wingdings" pitchFamily="2" charset="2"/>
              <a:buChar char="§"/>
            </a:pPr>
            <a:r>
              <a:rPr lang="fr-FR" sz="1800" b="1" dirty="0"/>
              <a:t>Bâtis. aux rues intérieures .</a:t>
            </a:r>
          </a:p>
          <a:p>
            <a:pPr>
              <a:spcBef>
                <a:spcPts val="0"/>
              </a:spcBef>
              <a:buFont typeface="Wingdings" pitchFamily="2" charset="2"/>
              <a:buChar char="§"/>
            </a:pPr>
            <a:r>
              <a:rPr lang="fr-FR" sz="1800" b="1" dirty="0"/>
              <a:t>Toitures jardins .</a:t>
            </a:r>
          </a:p>
          <a:p>
            <a:pPr>
              <a:spcBef>
                <a:spcPts val="0"/>
              </a:spcBef>
              <a:buFont typeface="Wingdings" pitchFamily="2" charset="2"/>
              <a:buChar char="§"/>
            </a:pPr>
            <a:r>
              <a:rPr lang="fr-FR" sz="1800" b="1" dirty="0"/>
              <a:t>Implantation indépendante de la rue.</a:t>
            </a:r>
          </a:p>
        </p:txBody>
      </p:sp>
      <p:sp>
        <p:nvSpPr>
          <p:cNvPr id="8" name="Flèche droite rayée 7"/>
          <p:cNvSpPr/>
          <p:nvPr/>
        </p:nvSpPr>
        <p:spPr>
          <a:xfrm>
            <a:off x="3995738" y="1556792"/>
            <a:ext cx="936625" cy="520025"/>
          </a:xfrm>
          <a:prstGeom prst="stripedRightArrow">
            <a:avLst/>
          </a:prstGeom>
          <a:solidFill>
            <a:srgbClr val="00B0F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droite rayée 8"/>
          <p:cNvSpPr/>
          <p:nvPr/>
        </p:nvSpPr>
        <p:spPr>
          <a:xfrm rot="5400000">
            <a:off x="4005747" y="2561002"/>
            <a:ext cx="883581" cy="537155"/>
          </a:xfrm>
          <a:prstGeom prst="stripedRightArrow">
            <a:avLst/>
          </a:prstGeom>
          <a:solidFill>
            <a:srgbClr val="00B0F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rot="16200000">
            <a:off x="4355122" y="2644913"/>
            <a:ext cx="1154483" cy="369332"/>
          </a:xfrm>
          <a:prstGeom prst="rect">
            <a:avLst/>
          </a:prstGeom>
        </p:spPr>
        <p:txBody>
          <a:bodyPr wrap="none">
            <a:spAutoFit/>
          </a:bodyPr>
          <a:lstStyle/>
          <a:p>
            <a:r>
              <a:rPr lang="fr-FR" b="1" dirty="0" smtClean="0"/>
              <a:t>Problèmes</a:t>
            </a:r>
            <a:endParaRPr lang="fr-FR" dirty="0"/>
          </a:p>
        </p:txBody>
      </p:sp>
      <p:sp>
        <p:nvSpPr>
          <p:cNvPr id="11" name="Text Box 17"/>
          <p:cNvSpPr txBox="1">
            <a:spLocks noChangeArrowheads="1"/>
          </p:cNvSpPr>
          <p:nvPr/>
        </p:nvSpPr>
        <p:spPr bwMode="auto">
          <a:xfrm>
            <a:off x="863600" y="3271370"/>
            <a:ext cx="7452816" cy="83099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ct val="50000"/>
              </a:spcBef>
            </a:pPr>
            <a:r>
              <a:rPr lang="fr-FR" sz="2400" b="1" dirty="0"/>
              <a:t>Maisons basses , moyenne , hautes </a:t>
            </a:r>
            <a:r>
              <a:rPr lang="fr-FR" sz="2400" b="1" dirty="0" smtClean="0"/>
              <a:t>? Le coût, La réglementation, La subvention</a:t>
            </a:r>
            <a:endParaRPr lang="fr-FR" sz="2400" b="1" dirty="0"/>
          </a:p>
        </p:txBody>
      </p:sp>
      <p:sp>
        <p:nvSpPr>
          <p:cNvPr id="15" name="Text Box 28"/>
          <p:cNvSpPr txBox="1">
            <a:spLocks noChangeArrowheads="1"/>
          </p:cNvSpPr>
          <p:nvPr/>
        </p:nvSpPr>
        <p:spPr bwMode="auto">
          <a:xfrm>
            <a:off x="4932363" y="4581128"/>
            <a:ext cx="3960117" cy="646331"/>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fr-FR" b="1" dirty="0" smtClean="0"/>
              <a:t>l’autorité </a:t>
            </a:r>
            <a:r>
              <a:rPr lang="fr-FR" b="1" dirty="0"/>
              <a:t>chargée de promouvoir les solutions   </a:t>
            </a:r>
          </a:p>
        </p:txBody>
      </p:sp>
      <p:sp>
        <p:nvSpPr>
          <p:cNvPr id="18" name="Flèche courbée vers la droite 17"/>
          <p:cNvSpPr/>
          <p:nvPr/>
        </p:nvSpPr>
        <p:spPr>
          <a:xfrm>
            <a:off x="1835696" y="3860046"/>
            <a:ext cx="432048" cy="577066"/>
          </a:xfrm>
          <a:prstGeom prst="curvedRightArrow">
            <a:avLst/>
          </a:prstGeom>
          <a:solidFill>
            <a:srgbClr val="00B0F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19" name="Flèche courbée vers la gauche 18"/>
          <p:cNvSpPr/>
          <p:nvPr/>
        </p:nvSpPr>
        <p:spPr>
          <a:xfrm>
            <a:off x="6804248" y="3860046"/>
            <a:ext cx="432048" cy="576064"/>
          </a:xfrm>
          <a:prstGeom prst="curvedLeftArrow">
            <a:avLst/>
          </a:prstGeom>
          <a:solidFill>
            <a:srgbClr val="00B0F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 xmlns:p14="http://schemas.microsoft.com/office/powerpoint/2010/main" val="2877264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par>
                                <p:cTn id="10" presetID="34"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 from="(-#ppt_w/2)" to="(#ppt_x)" calcmode="lin" valueType="num">
                                      <p:cBhvr>
                                        <p:cTn id="12" dur="600" fill="hold">
                                          <p:stCondLst>
                                            <p:cond delay="0"/>
                                          </p:stCondLst>
                                        </p:cTn>
                                        <p:tgtEl>
                                          <p:spTgt spid="7"/>
                                        </p:tgtEl>
                                        <p:attrNameLst>
                                          <p:attrName>ppt_x</p:attrName>
                                        </p:attrNameLst>
                                      </p:cBhvr>
                                    </p:anim>
                                    <p:anim from="0" to="-1.0" calcmode="lin" valueType="num">
                                      <p:cBhvr>
                                        <p:cTn id="13" dur="200" decel="50000" autoRev="1" fill="hold">
                                          <p:stCondLst>
                                            <p:cond delay="600"/>
                                          </p:stCondLst>
                                        </p:cTn>
                                        <p:tgtEl>
                                          <p:spTgt spid="7"/>
                                        </p:tgtEl>
                                        <p:attrNameLst>
                                          <p:attrName>xshear</p:attrName>
                                        </p:attrNameLst>
                                      </p:cBhvr>
                                    </p:anim>
                                    <p:animScale>
                                      <p:cBhvr>
                                        <p:cTn id="14" dur="200" decel="100000" autoRev="1" fill="hold">
                                          <p:stCondLst>
                                            <p:cond delay="600"/>
                                          </p:stCondLst>
                                        </p:cTn>
                                        <p:tgtEl>
                                          <p:spTgt spid="7"/>
                                        </p:tgtEl>
                                      </p:cBhvr>
                                      <p:from x="100000" y="100000"/>
                                      <p:to x="80000" y="100000"/>
                                    </p:animScale>
                                    <p:anim by="(#ppt_h/3+#ppt_w*0.1)" calcmode="lin" valueType="num">
                                      <p:cBhvr additive="sum">
                                        <p:cTn id="15" dur="200" decel="100000" autoRev="1" fill="hold">
                                          <p:stCondLst>
                                            <p:cond delay="600"/>
                                          </p:stCondLst>
                                        </p:cTn>
                                        <p:tgtEl>
                                          <p:spTgt spid="7"/>
                                        </p:tgtEl>
                                        <p:attrNameLst>
                                          <p:attrName>ppt_x</p:attrName>
                                        </p:attrNameLst>
                                      </p:cBhvr>
                                    </p:anim>
                                  </p:childTnLst>
                                </p:cTn>
                              </p:par>
                              <p:par>
                                <p:cTn id="16" presetID="18" presetClass="entr" presetSubtype="12"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strips(downLeft)">
                                      <p:cBhvr>
                                        <p:cTn id="18" dur="500"/>
                                        <p:tgtEl>
                                          <p:spTgt spid="11"/>
                                        </p:tgtEl>
                                      </p:cBhvr>
                                    </p:animEffect>
                                  </p:childTnLst>
                                </p:cTn>
                              </p:par>
                              <p:par>
                                <p:cTn id="19" presetID="18" presetClass="entr" presetSubtype="12"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strips(downLeft)">
                                      <p:cBhvr>
                                        <p:cTn id="21"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11"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11560" y="332656"/>
            <a:ext cx="7924800" cy="580926"/>
          </a:xfrm>
        </p:spPr>
        <p:txBody>
          <a:bodyPr/>
          <a:lstStyle/>
          <a:p>
            <a:pPr algn="ctr"/>
            <a:r>
              <a:rPr lang="fr-FR" b="1" dirty="0">
                <a:solidFill>
                  <a:srgbClr val="FFC000"/>
                </a:solidFill>
              </a:rPr>
              <a:t>La « grille » C.I.A.M. </a:t>
            </a:r>
          </a:p>
        </p:txBody>
      </p:sp>
      <p:sp>
        <p:nvSpPr>
          <p:cNvPr id="3" name="Espace réservé du contenu 2"/>
          <p:cNvSpPr>
            <a:spLocks noGrp="1"/>
          </p:cNvSpPr>
          <p:nvPr>
            <p:ph sz="quarter" idx="13"/>
          </p:nvPr>
        </p:nvSpPr>
        <p:spPr>
          <a:xfrm>
            <a:off x="609600" y="980728"/>
            <a:ext cx="7924800" cy="4734272"/>
          </a:xfrm>
        </p:spPr>
        <p:txBody>
          <a:bodyPr>
            <a:noAutofit/>
          </a:bodyPr>
          <a:lstStyle/>
          <a:p>
            <a:pPr indent="504000" algn="just">
              <a:spcBef>
                <a:spcPts val="600"/>
              </a:spcBef>
            </a:pPr>
            <a:r>
              <a:rPr lang="fr-FR" sz="2400" dirty="0">
                <a:latin typeface="Calibri" pitchFamily="34" charset="0"/>
                <a:cs typeface="Calibri" pitchFamily="34" charset="0"/>
              </a:rPr>
              <a:t>Les trois prochains congrès vont voir des changements fondamentaux. Déjà en 1930, il devenait apparent que les C.I.A.M n’étaient pas vraiment préparés, ni intellectuellement, ni du point de vue de l’organisation pour faire face au problème auquel la logique des discussions avait conduit, c’est à dire </a:t>
            </a:r>
            <a:r>
              <a:rPr lang="fr-FR" sz="2400" b="1" u="sng" dirty="0">
                <a:solidFill>
                  <a:srgbClr val="FFC000"/>
                </a:solidFill>
                <a:latin typeface="Calibri" pitchFamily="34" charset="0"/>
                <a:cs typeface="Calibri" pitchFamily="34" charset="0"/>
              </a:rPr>
              <a:t>l’urbanisme</a:t>
            </a:r>
            <a:r>
              <a:rPr lang="fr-FR" sz="2400" dirty="0">
                <a:latin typeface="Calibri" pitchFamily="34" charset="0"/>
                <a:cs typeface="Calibri" pitchFamily="34" charset="0"/>
              </a:rPr>
              <a:t>. </a:t>
            </a:r>
            <a:endParaRPr lang="fr-FR" sz="2400" dirty="0" smtClean="0">
              <a:latin typeface="Calibri" pitchFamily="34" charset="0"/>
              <a:cs typeface="Calibri" pitchFamily="34" charset="0"/>
            </a:endParaRPr>
          </a:p>
          <a:p>
            <a:pPr indent="504000" algn="just">
              <a:spcBef>
                <a:spcPts val="600"/>
              </a:spcBef>
            </a:pPr>
            <a:r>
              <a:rPr lang="fr-FR" sz="2400" dirty="0" smtClean="0">
                <a:latin typeface="Calibri" pitchFamily="34" charset="0"/>
                <a:cs typeface="Calibri" pitchFamily="34" charset="0"/>
              </a:rPr>
              <a:t>Pour </a:t>
            </a:r>
            <a:r>
              <a:rPr lang="fr-FR" sz="2400" dirty="0">
                <a:latin typeface="Calibri" pitchFamily="34" charset="0"/>
                <a:cs typeface="Calibri" pitchFamily="34" charset="0"/>
              </a:rPr>
              <a:t>remédier à cette situation, les C.I.A.M vont commencer à travailler </a:t>
            </a:r>
            <a:r>
              <a:rPr lang="fr-FR" sz="2400" dirty="0" smtClean="0">
                <a:latin typeface="Calibri" pitchFamily="34" charset="0"/>
                <a:cs typeface="Calibri" pitchFamily="34" charset="0"/>
              </a:rPr>
              <a:t>sur </a:t>
            </a:r>
            <a:r>
              <a:rPr lang="fr-FR" sz="2400" dirty="0">
                <a:latin typeface="Calibri" pitchFamily="34" charset="0"/>
                <a:cs typeface="Calibri" pitchFamily="34" charset="0"/>
              </a:rPr>
              <a:t>« la standardisation des techniques graphiques, les échelles et les techniques de représentation graphiques » , utilisées par ses membres, bien que cela n’ait été réalisé qu’après l’adoption de la « Grille-C.I.A.M » après 1949. </a:t>
            </a:r>
            <a:endParaRPr lang="fr-FR" sz="2400" dirty="0" smtClean="0">
              <a:latin typeface="Calibri" pitchFamily="34" charset="0"/>
              <a:cs typeface="Calibri" pitchFamily="34" charset="0"/>
            </a:endParaRPr>
          </a:p>
        </p:txBody>
      </p:sp>
    </p:spTree>
    <p:extLst>
      <p:ext uri="{BB962C8B-B14F-4D97-AF65-F5344CB8AC3E}">
        <p14:creationId xmlns="" xmlns:p14="http://schemas.microsoft.com/office/powerpoint/2010/main" val="1059753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357166"/>
            <a:ext cx="7924800" cy="5357834"/>
          </a:xfrm>
        </p:spPr>
        <p:txBody>
          <a:bodyPr>
            <a:normAutofit/>
          </a:bodyPr>
          <a:lstStyle/>
          <a:p>
            <a:pPr indent="504000" algn="just">
              <a:lnSpc>
                <a:spcPct val="110000"/>
              </a:lnSpc>
              <a:spcBef>
                <a:spcPts val="600"/>
              </a:spcBef>
            </a:pPr>
            <a:r>
              <a:rPr lang="fr-FR" sz="2600" dirty="0" smtClean="0">
                <a:latin typeface="Calibri" pitchFamily="34" charset="0"/>
                <a:cs typeface="Calibri" pitchFamily="34" charset="0"/>
              </a:rPr>
              <a:t>La tâche d’étudier « l’évolution d’un langage symbolique effectif pour l’urbanisme » a été confiée au groupe de travail sous la direction du hollandais </a:t>
            </a:r>
            <a:r>
              <a:rPr lang="fr-FR" sz="2600" b="1" dirty="0" smtClean="0">
                <a:solidFill>
                  <a:srgbClr val="FFC000"/>
                </a:solidFill>
                <a:latin typeface="Calibri" pitchFamily="34" charset="0"/>
                <a:cs typeface="Calibri" pitchFamily="34" charset="0"/>
              </a:rPr>
              <a:t>Cor van </a:t>
            </a:r>
            <a:r>
              <a:rPr lang="fr-FR" sz="2600" b="1" dirty="0" err="1" smtClean="0">
                <a:solidFill>
                  <a:srgbClr val="FFC000"/>
                </a:solidFill>
                <a:latin typeface="Calibri" pitchFamily="34" charset="0"/>
                <a:cs typeface="Calibri" pitchFamily="34" charset="0"/>
              </a:rPr>
              <a:t>Easteren</a:t>
            </a:r>
            <a:r>
              <a:rPr lang="fr-FR" sz="2600" dirty="0" smtClean="0">
                <a:latin typeface="Calibri" pitchFamily="34" charset="0"/>
                <a:cs typeface="Calibri" pitchFamily="34" charset="0"/>
              </a:rPr>
              <a:t>.            </a:t>
            </a:r>
            <a:r>
              <a:rPr lang="fr-FR" sz="2600" dirty="0" smtClean="0">
                <a:latin typeface="Calibri" pitchFamily="34" charset="0"/>
                <a:cs typeface="Calibri" pitchFamily="34" charset="0"/>
              </a:rPr>
              <a:t>       Naissance </a:t>
            </a:r>
            <a:r>
              <a:rPr lang="fr-FR" sz="2600" dirty="0" smtClean="0">
                <a:latin typeface="Calibri" pitchFamily="34" charset="0"/>
                <a:cs typeface="Calibri" pitchFamily="34" charset="0"/>
              </a:rPr>
              <a:t>du CIRPAC</a:t>
            </a:r>
          </a:p>
          <a:p>
            <a:pPr indent="504000" algn="just">
              <a:lnSpc>
                <a:spcPct val="110000"/>
              </a:lnSpc>
              <a:spcBef>
                <a:spcPts val="600"/>
              </a:spcBef>
            </a:pPr>
            <a:r>
              <a:rPr lang="fr-FR" sz="2600" dirty="0" smtClean="0">
                <a:latin typeface="Calibri" pitchFamily="34" charset="0"/>
                <a:cs typeface="Calibri" pitchFamily="34" charset="0"/>
              </a:rPr>
              <a:t>Les </a:t>
            </a:r>
            <a:r>
              <a:rPr lang="fr-FR" sz="2600" b="1" u="sng" dirty="0" smtClean="0">
                <a:solidFill>
                  <a:srgbClr val="FFC000"/>
                </a:solidFill>
                <a:latin typeface="Calibri" pitchFamily="34" charset="0"/>
                <a:cs typeface="Calibri" pitchFamily="34" charset="0"/>
              </a:rPr>
              <a:t>C.I.R.P.A.C</a:t>
            </a:r>
            <a:r>
              <a:rPr lang="fr-FR" sz="2600" dirty="0" smtClean="0">
                <a:latin typeface="Calibri" pitchFamily="34" charset="0"/>
                <a:cs typeface="Calibri" pitchFamily="34" charset="0"/>
              </a:rPr>
              <a:t> « Le comité International pour la Résolution des Problèmes de l’Architecture Contemporaine ».se réuniront trois fois, à Berlin en 1931, à Barcelone en 1932, et à Paris en 1933, avant qu’il n’ait été décidé que le travail était suffisamment avancé pour tenir un autre grand Congrès. </a:t>
            </a:r>
          </a:p>
          <a:p>
            <a:endParaRPr lang="fr-FR" dirty="0"/>
          </a:p>
        </p:txBody>
      </p:sp>
      <p:sp>
        <p:nvSpPr>
          <p:cNvPr id="4" name="Flèche droite 3"/>
          <p:cNvSpPr/>
          <p:nvPr/>
        </p:nvSpPr>
        <p:spPr>
          <a:xfrm>
            <a:off x="3786182" y="1785926"/>
            <a:ext cx="928694"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3"/>
          </p:nvPr>
        </p:nvSpPr>
        <p:spPr>
          <a:xfrm>
            <a:off x="609600" y="642918"/>
            <a:ext cx="7924800" cy="5072082"/>
          </a:xfrm>
        </p:spPr>
        <p:txBody>
          <a:bodyPr>
            <a:normAutofit lnSpcReduction="10000"/>
          </a:bodyPr>
          <a:lstStyle/>
          <a:p>
            <a:pPr indent="504000" algn="just">
              <a:lnSpc>
                <a:spcPct val="110000"/>
              </a:lnSpc>
              <a:spcBef>
                <a:spcPts val="600"/>
              </a:spcBef>
            </a:pPr>
            <a:r>
              <a:rPr lang="fr-FR" sz="2400" dirty="0" smtClean="0">
                <a:latin typeface="Calibri" pitchFamily="34" charset="0"/>
                <a:cs typeface="Calibri" pitchFamily="34" charset="0"/>
              </a:rPr>
              <a:t>Ce retard de presque trois années sera crucial pour tout le mouvement. Les C.I.A.M vont entreprendre un subtil mais irrévocable changement et prendront désormais le caractère qu’ils préserveront jusqu’à leurs effondrements dans les années 1950. </a:t>
            </a:r>
          </a:p>
          <a:p>
            <a:pPr indent="504000" algn="just">
              <a:lnSpc>
                <a:spcPct val="110000"/>
              </a:lnSpc>
              <a:spcBef>
                <a:spcPts val="600"/>
              </a:spcBef>
            </a:pPr>
            <a:r>
              <a:rPr lang="fr-FR" sz="2400" dirty="0" smtClean="0">
                <a:latin typeface="Calibri" pitchFamily="34" charset="0"/>
                <a:cs typeface="Calibri" pitchFamily="34" charset="0"/>
              </a:rPr>
              <a:t>Ce changement est dû certainement à l’influence de Le Corbusier qui orientera les préoccupations des C.I.A.M vers l’urbanisme, ce qui marque la deuxième étape des </a:t>
            </a:r>
            <a:r>
              <a:rPr lang="fr-FR" sz="2400" dirty="0" smtClean="0">
                <a:latin typeface="Calibri" pitchFamily="34" charset="0"/>
                <a:cs typeface="Calibri" pitchFamily="34" charset="0"/>
              </a:rPr>
              <a:t>congrès.</a:t>
            </a:r>
          </a:p>
          <a:p>
            <a:pPr indent="504000" algn="just">
              <a:lnSpc>
                <a:spcPct val="110000"/>
              </a:lnSpc>
              <a:spcBef>
                <a:spcPts val="600"/>
              </a:spcBef>
            </a:pPr>
            <a:r>
              <a:rPr lang="fr-FR" sz="2400" dirty="0" smtClean="0">
                <a:latin typeface="Calibri" pitchFamily="34" charset="0"/>
                <a:cs typeface="Calibri" pitchFamily="34" charset="0"/>
              </a:rPr>
              <a:t>Cependant, aucun CIAM ne sera aussi ambitieux et n'aura autant de répercussion que le IV</a:t>
            </a:r>
            <a:r>
              <a:rPr lang="fr-FR" sz="2400" baseline="30000" dirty="0" smtClean="0">
                <a:latin typeface="Calibri" pitchFamily="34" charset="0"/>
                <a:cs typeface="Calibri" pitchFamily="34" charset="0"/>
              </a:rPr>
              <a:t>e</a:t>
            </a:r>
            <a:r>
              <a:rPr lang="fr-FR" sz="2400" dirty="0" smtClean="0">
                <a:latin typeface="Calibri" pitchFamily="34" charset="0"/>
                <a:cs typeface="Calibri" pitchFamily="34" charset="0"/>
              </a:rPr>
              <a:t> CIAM, à l'issue duquel sera diffusée </a:t>
            </a:r>
            <a:r>
              <a:rPr lang="fr-FR" sz="2400" i="1" dirty="0" smtClean="0">
                <a:latin typeface="Calibri" pitchFamily="34" charset="0"/>
                <a:cs typeface="Calibri" pitchFamily="34" charset="0"/>
              </a:rPr>
              <a:t>La Charte d'Athènes</a:t>
            </a:r>
            <a:r>
              <a:rPr lang="fr-FR" sz="2400" dirty="0" smtClean="0"/>
              <a:t>.</a:t>
            </a:r>
            <a:endParaRPr lang="fr-FR" sz="2400" dirty="0" smtClean="0">
              <a:latin typeface="Calibri" pitchFamily="34" charset="0"/>
              <a:cs typeface="Calibri" pitchFamily="34" charset="0"/>
            </a:endParaRPr>
          </a:p>
          <a:p>
            <a:endParaRPr lang="fr-FR" dirty="0"/>
          </a:p>
        </p:txBody>
      </p:sp>
    </p:spTree>
  </p:cSld>
  <p:clrMapOvr>
    <a:masterClrMapping/>
  </p:clrMapOvr>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568</TotalTime>
  <Words>1505</Words>
  <Application>Microsoft Office PowerPoint</Application>
  <PresentationFormat>Affichage à l'écran (4:3)</PresentationFormat>
  <Paragraphs>112</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Horizon</vt:lpstr>
      <vt:lpstr>LES CONGRES INTERNATIONAUX DE L’ARCHITECTURE MODERNE (C.I.A.M)  ET TEAM X</vt:lpstr>
      <vt:lpstr>C.I.A.M III, 1930, Méthodes rationnelles pour la construction de groupement d’habitation </vt:lpstr>
      <vt:lpstr>Diapositive 3</vt:lpstr>
      <vt:lpstr>Diapositive 4</vt:lpstr>
      <vt:lpstr>Diapositive 5</vt:lpstr>
      <vt:lpstr>CIAM III Du problème de logement vers les problèmes de quartiers</vt:lpstr>
      <vt:lpstr>La « grille » C.I.A.M. </vt:lpstr>
      <vt:lpstr>Diapositive 8</vt:lpstr>
      <vt:lpstr>Diapositive 9</vt:lpstr>
      <vt:lpstr>La ville fonctionnelle . L’urbanisme moderne : Le concept de la ville radieuse chez Le Corbusier ou le rejet de la rue et de la place</vt:lpstr>
      <vt:lpstr>Diapositive 11</vt:lpstr>
      <vt:lpstr>C.I.A.M IV, 1933 : La charte d’Athènes</vt:lpstr>
      <vt:lpstr>C.I.A.M IV, 1933 : La charte d’Athènes</vt:lpstr>
      <vt:lpstr>LA Charte d’Athènes  :  L’urbanisme moderne  </vt:lpstr>
      <vt:lpstr>Diapositive 15</vt:lpstr>
      <vt:lpstr>Diapositive 16</vt:lpstr>
      <vt:lpstr>Diapositive 17</vt:lpstr>
      <vt:lpstr>Diapositive 18</vt:lpstr>
      <vt:lpstr>Diapositive 19</vt:lpstr>
      <vt:lpstr>Diapositive 20</vt:lpstr>
      <vt:lpstr>Diapositive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CONGRES INTERNATIONAUX DE L’ARCHITECTURE MODERNE (C.I.A.M) ET TEAM X.</dc:title>
  <dc:creator>admin</dc:creator>
  <cp:lastModifiedBy>Utilisateur Windows</cp:lastModifiedBy>
  <cp:revision>77</cp:revision>
  <dcterms:created xsi:type="dcterms:W3CDTF">2016-05-26T09:44:42Z</dcterms:created>
  <dcterms:modified xsi:type="dcterms:W3CDTF">2020-04-21T19:27:39Z</dcterms:modified>
</cp:coreProperties>
</file>