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57" r:id="rId2"/>
    <p:sldId id="259" r:id="rId3"/>
    <p:sldId id="258" r:id="rId4"/>
    <p:sldId id="260" r:id="rId5"/>
    <p:sldId id="261" r:id="rId6"/>
    <p:sldId id="262" r:id="rId7"/>
    <p:sldId id="296" r:id="rId8"/>
    <p:sldId id="263" r:id="rId9"/>
    <p:sldId id="264" r:id="rId10"/>
    <p:sldId id="266" r:id="rId11"/>
    <p:sldId id="267" r:id="rId12"/>
    <p:sldId id="297" r:id="rId13"/>
    <p:sldId id="268" r:id="rId14"/>
    <p:sldId id="269" r:id="rId15"/>
    <p:sldId id="302" r:id="rId16"/>
    <p:sldId id="298" r:id="rId17"/>
    <p:sldId id="271" r:id="rId18"/>
    <p:sldId id="272" r:id="rId19"/>
    <p:sldId id="273" r:id="rId20"/>
    <p:sldId id="274" r:id="rId21"/>
    <p:sldId id="275" r:id="rId22"/>
    <p:sldId id="276" r:id="rId23"/>
    <p:sldId id="277" r:id="rId24"/>
    <p:sldId id="278" r:id="rId25"/>
    <p:sldId id="279" r:id="rId26"/>
    <p:sldId id="280" r:id="rId27"/>
    <p:sldId id="282" r:id="rId28"/>
    <p:sldId id="295" r:id="rId29"/>
    <p:sldId id="284" r:id="rId30"/>
    <p:sldId id="285" r:id="rId31"/>
    <p:sldId id="289" r:id="rId32"/>
    <p:sldId id="286" r:id="rId33"/>
    <p:sldId id="288" r:id="rId34"/>
    <p:sldId id="287" r:id="rId35"/>
    <p:sldId id="290" r:id="rId36"/>
    <p:sldId id="291" r:id="rId37"/>
    <p:sldId id="292" r:id="rId38"/>
  </p:sldIdLst>
  <p:sldSz cx="9906000" cy="6858000" type="A4"/>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22" d="100"/>
          <a:sy n="22" d="100"/>
        </p:scale>
        <p:origin x="1152" y="24"/>
      </p:cViewPr>
      <p:guideLst>
        <p:guide orient="horz" pos="2160"/>
        <p:guide pos="312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20E03065-EB0D-4FFD-BFB3-DB4C096018C0}" type="datetimeFigureOut">
              <a:rPr lang="fr-FR" smtClean="0"/>
              <a:pPr/>
              <a:t>02/10/2023</a:t>
            </a:fld>
            <a:endParaRPr lang="fr-FR"/>
          </a:p>
        </p:txBody>
      </p:sp>
      <p:sp>
        <p:nvSpPr>
          <p:cNvPr id="4" name="Espace réservé de l'image des diapositives 3"/>
          <p:cNvSpPr>
            <a:spLocks noGrp="1" noRot="1" noChangeAspect="1"/>
          </p:cNvSpPr>
          <p:nvPr>
            <p:ph type="sldImg" idx="2"/>
          </p:nvPr>
        </p:nvSpPr>
        <p:spPr>
          <a:xfrm>
            <a:off x="2714625" y="514350"/>
            <a:ext cx="3714750" cy="257175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30171A48-12E3-4B5A-A99A-28BB2F839F9C}"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0171A48-12E3-4B5A-A99A-28BB2F839F9C}" type="slidenum">
              <a:rPr lang="fr-FR" smtClean="0"/>
              <a:pPr/>
              <a:t>13</a:t>
            </a:fld>
            <a:endParaRPr lang="fr-FR"/>
          </a:p>
        </p:txBody>
      </p:sp>
    </p:spTree>
    <p:extLst>
      <p:ext uri="{BB962C8B-B14F-4D97-AF65-F5344CB8AC3E}">
        <p14:creationId xmlns:p14="http://schemas.microsoft.com/office/powerpoint/2010/main" val="1897098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0171A48-12E3-4B5A-A99A-28BB2F839F9C}" type="slidenum">
              <a:rPr lang="fr-FR" smtClean="0"/>
              <a:pPr/>
              <a:t>25</a:t>
            </a:fld>
            <a:endParaRPr lang="fr-FR"/>
          </a:p>
        </p:txBody>
      </p:sp>
    </p:spTree>
    <p:extLst>
      <p:ext uri="{BB962C8B-B14F-4D97-AF65-F5344CB8AC3E}">
        <p14:creationId xmlns:p14="http://schemas.microsoft.com/office/powerpoint/2010/main" val="1193625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9171" y="-8468"/>
            <a:ext cx="993395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224812" y="2404534"/>
            <a:ext cx="6312279" cy="1646302"/>
          </a:xfrm>
        </p:spPr>
        <p:txBody>
          <a:bodyPr anchor="b">
            <a:noAutofit/>
          </a:bodyPr>
          <a:lstStyle>
            <a:lvl1pPr algn="r">
              <a:defRPr sz="54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1224812" y="4050835"/>
            <a:ext cx="631227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ACDB23DC-3535-4877-8932-99F9942707ED}" type="datetimeFigureOut">
              <a:rPr lang="fr-FR" smtClean="0"/>
              <a:pPr/>
              <a:t>02/10/2023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70B6FDD-D22E-498F-8085-9283F174DDCE}" type="slidenum">
              <a:rPr lang="fr-FR" smtClean="0"/>
              <a:pPr/>
              <a:t>‹N°›</a:t>
            </a:fld>
            <a:endParaRPr lang="fr-FR"/>
          </a:p>
        </p:txBody>
      </p:sp>
    </p:spTree>
    <p:extLst>
      <p:ext uri="{BB962C8B-B14F-4D97-AF65-F5344CB8AC3E}">
        <p14:creationId xmlns:p14="http://schemas.microsoft.com/office/powerpoint/2010/main" val="438955159"/>
      </p:ext>
    </p:extLst>
  </p:cSld>
  <p:clrMapOvr>
    <a:masterClrMapping/>
  </p:clrMapOvr>
  <p:transition spd="slow">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60400" y="609600"/>
            <a:ext cx="6876690" cy="3403600"/>
          </a:xfrm>
        </p:spPr>
        <p:txBody>
          <a:bodyPr anchor="ctr">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60400" y="4470400"/>
            <a:ext cx="687669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ACDB23DC-3535-4877-8932-99F9942707ED}" type="datetimeFigureOut">
              <a:rPr lang="fr-FR" smtClean="0"/>
              <a:pPr/>
              <a:t>02/10/2023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70B6FDD-D22E-498F-8085-9283F174DDCE}" type="slidenum">
              <a:rPr lang="fr-FR" smtClean="0"/>
              <a:pPr/>
              <a:t>‹N°›</a:t>
            </a:fld>
            <a:endParaRPr lang="fr-FR"/>
          </a:p>
        </p:txBody>
      </p:sp>
    </p:spTree>
    <p:extLst>
      <p:ext uri="{BB962C8B-B14F-4D97-AF65-F5344CB8AC3E}">
        <p14:creationId xmlns:p14="http://schemas.microsoft.com/office/powerpoint/2010/main" val="1895202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459" y="609600"/>
            <a:ext cx="6578197"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1192830" y="3632200"/>
            <a:ext cx="58714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60399" y="4470400"/>
            <a:ext cx="687669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ACDB23DC-3535-4877-8932-99F9942707ED}" type="datetimeFigureOut">
              <a:rPr lang="fr-FR" smtClean="0"/>
              <a:pPr/>
              <a:t>02/10/2023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70B6FDD-D22E-498F-8085-9283F174DDCE}" type="slidenum">
              <a:rPr lang="fr-FR" smtClean="0"/>
              <a:pPr/>
              <a:t>‹N°›</a:t>
            </a:fld>
            <a:endParaRPr lang="fr-FR"/>
          </a:p>
        </p:txBody>
      </p:sp>
      <p:sp>
        <p:nvSpPr>
          <p:cNvPr id="24" name="TextBox 23"/>
          <p:cNvSpPr txBox="1"/>
          <p:nvPr/>
        </p:nvSpPr>
        <p:spPr>
          <a:xfrm>
            <a:off x="522937" y="790378"/>
            <a:ext cx="49542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7310008" y="2886556"/>
            <a:ext cx="49542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78137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60399" y="1931988"/>
            <a:ext cx="6876691" cy="2595460"/>
          </a:xfrm>
        </p:spPr>
        <p:txBody>
          <a:bodyPr anchor="b">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60399" y="4527448"/>
            <a:ext cx="687669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ACDB23DC-3535-4877-8932-99F9942707ED}" type="datetimeFigureOut">
              <a:rPr lang="fr-FR" smtClean="0"/>
              <a:pPr/>
              <a:t>02/10/2023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70B6FDD-D22E-498F-8085-9283F174DDCE}" type="slidenum">
              <a:rPr lang="fr-FR" smtClean="0"/>
              <a:pPr/>
              <a:t>‹N°›</a:t>
            </a:fld>
            <a:endParaRPr lang="fr-FR"/>
          </a:p>
        </p:txBody>
      </p:sp>
    </p:spTree>
    <p:extLst>
      <p:ext uri="{BB962C8B-B14F-4D97-AF65-F5344CB8AC3E}">
        <p14:creationId xmlns:p14="http://schemas.microsoft.com/office/powerpoint/2010/main" val="2092212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839459" y="609600"/>
            <a:ext cx="6578197"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60397" y="4013200"/>
            <a:ext cx="687669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60399" y="4527448"/>
            <a:ext cx="687669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ACDB23DC-3535-4877-8932-99F9942707ED}" type="datetimeFigureOut">
              <a:rPr lang="fr-FR" smtClean="0"/>
              <a:pPr/>
              <a:t>02/10/2023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70B6FDD-D22E-498F-8085-9283F174DDCE}" type="slidenum">
              <a:rPr lang="fr-FR" smtClean="0"/>
              <a:pPr/>
              <a:t>‹N°›</a:t>
            </a:fld>
            <a:endParaRPr lang="fr-FR"/>
          </a:p>
        </p:txBody>
      </p:sp>
      <p:sp>
        <p:nvSpPr>
          <p:cNvPr id="24" name="TextBox 23"/>
          <p:cNvSpPr txBox="1"/>
          <p:nvPr/>
        </p:nvSpPr>
        <p:spPr>
          <a:xfrm>
            <a:off x="522937" y="790378"/>
            <a:ext cx="49542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7310008" y="2886556"/>
            <a:ext cx="49542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77710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67169" y="609600"/>
            <a:ext cx="6869920"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60397" y="4013200"/>
            <a:ext cx="687669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60399" y="4527448"/>
            <a:ext cx="687669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ACDB23DC-3535-4877-8932-99F9942707ED}" type="datetimeFigureOut">
              <a:rPr lang="fr-FR" smtClean="0"/>
              <a:pPr/>
              <a:t>02/10/2023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70B6FDD-D22E-498F-8085-9283F174DDCE}" type="slidenum">
              <a:rPr lang="fr-FR" smtClean="0"/>
              <a:pPr/>
              <a:t>‹N°›</a:t>
            </a:fld>
            <a:endParaRPr lang="fr-FR"/>
          </a:p>
        </p:txBody>
      </p:sp>
    </p:spTree>
    <p:extLst>
      <p:ext uri="{BB962C8B-B14F-4D97-AF65-F5344CB8AC3E}">
        <p14:creationId xmlns:p14="http://schemas.microsoft.com/office/powerpoint/2010/main" val="37927807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CDB23DC-3535-4877-8932-99F9942707ED}" type="datetimeFigureOut">
              <a:rPr lang="fr-FR" smtClean="0"/>
              <a:pPr/>
              <a:t>02/10/2023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70B6FDD-D22E-498F-8085-9283F174DDCE}" type="slidenum">
              <a:rPr lang="fr-FR" smtClean="0"/>
              <a:pPr/>
              <a:t>‹N°›</a:t>
            </a:fld>
            <a:endParaRPr lang="fr-FR"/>
          </a:p>
        </p:txBody>
      </p:sp>
    </p:spTree>
    <p:extLst>
      <p:ext uri="{BB962C8B-B14F-4D97-AF65-F5344CB8AC3E}">
        <p14:creationId xmlns:p14="http://schemas.microsoft.com/office/powerpoint/2010/main" val="3952490761"/>
      </p:ext>
    </p:extLst>
  </p:cSld>
  <p:clrMapOvr>
    <a:masterClrMapping/>
  </p:clrMapOvr>
  <p:transition spd="slow">
    <p:wedg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5421" y="609601"/>
            <a:ext cx="1060380" cy="5251451"/>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660399" y="609601"/>
            <a:ext cx="5627945" cy="5251451"/>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CDB23DC-3535-4877-8932-99F9942707ED}" type="datetimeFigureOut">
              <a:rPr lang="fr-FR" smtClean="0"/>
              <a:pPr/>
              <a:t>02/10/2023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70B6FDD-D22E-498F-8085-9283F174DDCE}" type="slidenum">
              <a:rPr lang="fr-FR" smtClean="0"/>
              <a:pPr/>
              <a:t>‹N°›</a:t>
            </a:fld>
            <a:endParaRPr lang="fr-FR"/>
          </a:p>
        </p:txBody>
      </p:sp>
    </p:spTree>
    <p:extLst>
      <p:ext uri="{BB962C8B-B14F-4D97-AF65-F5344CB8AC3E}">
        <p14:creationId xmlns:p14="http://schemas.microsoft.com/office/powerpoint/2010/main" val="2592599921"/>
      </p:ext>
    </p:extLst>
  </p:cSld>
  <p:clrMapOvr>
    <a:masterClrMapping/>
  </p:clrMapOvr>
  <p:transition spd="slow">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CDB23DC-3535-4877-8932-99F9942707ED}" type="datetimeFigureOut">
              <a:rPr lang="fr-FR" smtClean="0"/>
              <a:pPr/>
              <a:t>02/10/2023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70B6FDD-D22E-498F-8085-9283F174DDCE}" type="slidenum">
              <a:rPr lang="fr-FR" smtClean="0"/>
              <a:pPr/>
              <a:t>‹N°›</a:t>
            </a:fld>
            <a:endParaRPr lang="fr-FR"/>
          </a:p>
        </p:txBody>
      </p:sp>
    </p:spTree>
    <p:extLst>
      <p:ext uri="{BB962C8B-B14F-4D97-AF65-F5344CB8AC3E}">
        <p14:creationId xmlns:p14="http://schemas.microsoft.com/office/powerpoint/2010/main" val="1937381691"/>
      </p:ext>
    </p:extLst>
  </p:cSld>
  <p:clrMapOvr>
    <a:masterClrMapping/>
  </p:clrMapOvr>
  <p:transition spd="slow">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60399" y="2700869"/>
            <a:ext cx="6876691" cy="1826581"/>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60399" y="4527448"/>
            <a:ext cx="687669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ACDB23DC-3535-4877-8932-99F9942707ED}" type="datetimeFigureOut">
              <a:rPr lang="fr-FR" smtClean="0"/>
              <a:pPr/>
              <a:t>02/10/2023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70B6FDD-D22E-498F-8085-9283F174DDCE}" type="slidenum">
              <a:rPr lang="fr-FR" smtClean="0"/>
              <a:pPr/>
              <a:t>‹N°›</a:t>
            </a:fld>
            <a:endParaRPr lang="fr-FR"/>
          </a:p>
        </p:txBody>
      </p:sp>
    </p:spTree>
    <p:extLst>
      <p:ext uri="{BB962C8B-B14F-4D97-AF65-F5344CB8AC3E}">
        <p14:creationId xmlns:p14="http://schemas.microsoft.com/office/powerpoint/2010/main" val="1736113539"/>
      </p:ext>
    </p:extLst>
  </p:cSld>
  <p:clrMapOvr>
    <a:masterClrMapping/>
  </p:clrMapOvr>
  <p:transition spd="slow">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660400" y="609600"/>
            <a:ext cx="6876690" cy="1320800"/>
          </a:xfrm>
        </p:spPr>
        <p:txBody>
          <a:bodyPr/>
          <a:lstStyle/>
          <a:p>
            <a:r>
              <a:rPr lang="fr-FR"/>
              <a:t>Modifiez le style du titre</a:t>
            </a:r>
            <a:endParaRPr lang="en-US" dirty="0"/>
          </a:p>
        </p:txBody>
      </p:sp>
      <p:sp>
        <p:nvSpPr>
          <p:cNvPr id="3" name="Content Placeholder 2"/>
          <p:cNvSpPr>
            <a:spLocks noGrp="1"/>
          </p:cNvSpPr>
          <p:nvPr>
            <p:ph sz="half" idx="1"/>
          </p:nvPr>
        </p:nvSpPr>
        <p:spPr>
          <a:xfrm>
            <a:off x="660401" y="2160589"/>
            <a:ext cx="3345451"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191637" y="2160590"/>
            <a:ext cx="3345453"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ACDB23DC-3535-4877-8932-99F9942707ED}" type="datetimeFigureOut">
              <a:rPr lang="fr-FR" smtClean="0"/>
              <a:pPr/>
              <a:t>02/10/2023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70B6FDD-D22E-498F-8085-9283F174DDCE}" type="slidenum">
              <a:rPr lang="fr-FR" smtClean="0"/>
              <a:pPr/>
              <a:t>‹N°›</a:t>
            </a:fld>
            <a:endParaRPr lang="fr-FR"/>
          </a:p>
        </p:txBody>
      </p:sp>
    </p:spTree>
    <p:extLst>
      <p:ext uri="{BB962C8B-B14F-4D97-AF65-F5344CB8AC3E}">
        <p14:creationId xmlns:p14="http://schemas.microsoft.com/office/powerpoint/2010/main" val="2645815240"/>
      </p:ext>
    </p:extLst>
  </p:cSld>
  <p:clrMapOvr>
    <a:masterClrMapping/>
  </p:clrMapOvr>
  <p:transition spd="slow">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60400" y="609600"/>
            <a:ext cx="6876689" cy="1320800"/>
          </a:xfrm>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60399" y="2160983"/>
            <a:ext cx="334822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60399" y="2737247"/>
            <a:ext cx="3348228" cy="330411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188860" y="2160983"/>
            <a:ext cx="334822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4188860" y="2737247"/>
            <a:ext cx="3348228" cy="330411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ACDB23DC-3535-4877-8932-99F9942707ED}" type="datetimeFigureOut">
              <a:rPr lang="fr-FR" smtClean="0"/>
              <a:pPr/>
              <a:t>02/10/2023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B70B6FDD-D22E-498F-8085-9283F174DDCE}" type="slidenum">
              <a:rPr lang="fr-FR" smtClean="0"/>
              <a:pPr/>
              <a:t>‹N°›</a:t>
            </a:fld>
            <a:endParaRPr lang="fr-FR"/>
          </a:p>
        </p:txBody>
      </p:sp>
    </p:spTree>
    <p:extLst>
      <p:ext uri="{BB962C8B-B14F-4D97-AF65-F5344CB8AC3E}">
        <p14:creationId xmlns:p14="http://schemas.microsoft.com/office/powerpoint/2010/main" val="1481089802"/>
      </p:ext>
    </p:extLst>
  </p:cSld>
  <p:clrMapOvr>
    <a:masterClrMapping/>
  </p:clrMapOvr>
  <p:transition spd="slow">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60399" y="609600"/>
            <a:ext cx="6876690" cy="132080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ACDB23DC-3535-4877-8932-99F9942707ED}" type="datetimeFigureOut">
              <a:rPr lang="fr-FR" smtClean="0"/>
              <a:pPr/>
              <a:t>02/10/2023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B70B6FDD-D22E-498F-8085-9283F174DDCE}" type="slidenum">
              <a:rPr lang="fr-FR" smtClean="0"/>
              <a:pPr/>
              <a:t>‹N°›</a:t>
            </a:fld>
            <a:endParaRPr lang="fr-FR"/>
          </a:p>
        </p:txBody>
      </p:sp>
    </p:spTree>
    <p:extLst>
      <p:ext uri="{BB962C8B-B14F-4D97-AF65-F5344CB8AC3E}">
        <p14:creationId xmlns:p14="http://schemas.microsoft.com/office/powerpoint/2010/main" val="4188858557"/>
      </p:ext>
    </p:extLst>
  </p:cSld>
  <p:clrMapOvr>
    <a:masterClrMapping/>
  </p:clrMapOvr>
  <p:transition spd="slow">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DB23DC-3535-4877-8932-99F9942707ED}" type="datetimeFigureOut">
              <a:rPr lang="fr-FR" smtClean="0"/>
              <a:pPr/>
              <a:t>02/10/2023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B70B6FDD-D22E-498F-8085-9283F174DDCE}" type="slidenum">
              <a:rPr lang="fr-FR" smtClean="0"/>
              <a:pPr/>
              <a:t>‹N°›</a:t>
            </a:fld>
            <a:endParaRPr lang="fr-FR"/>
          </a:p>
        </p:txBody>
      </p:sp>
    </p:spTree>
    <p:extLst>
      <p:ext uri="{BB962C8B-B14F-4D97-AF65-F5344CB8AC3E}">
        <p14:creationId xmlns:p14="http://schemas.microsoft.com/office/powerpoint/2010/main" val="336103271"/>
      </p:ext>
    </p:extLst>
  </p:cSld>
  <p:clrMapOvr>
    <a:masterClrMapping/>
  </p:clrMapOvr>
  <p:transition spd="slow">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60399" y="1498604"/>
            <a:ext cx="3022697" cy="1278466"/>
          </a:xfrm>
        </p:spPr>
        <p:txBody>
          <a:bodyPr anchor="b">
            <a:normAutofit/>
          </a:bodyPr>
          <a:lstStyle>
            <a:lvl1pPr>
              <a:defRPr sz="2000"/>
            </a:lvl1pPr>
          </a:lstStyle>
          <a:p>
            <a:r>
              <a:rPr lang="fr-FR"/>
              <a:t>Modifiez le style du titre</a:t>
            </a:r>
            <a:endParaRPr lang="en-US" dirty="0"/>
          </a:p>
        </p:txBody>
      </p:sp>
      <p:sp>
        <p:nvSpPr>
          <p:cNvPr id="3" name="Content Placeholder 2"/>
          <p:cNvSpPr>
            <a:spLocks noGrp="1"/>
          </p:cNvSpPr>
          <p:nvPr>
            <p:ph idx="1"/>
          </p:nvPr>
        </p:nvSpPr>
        <p:spPr>
          <a:xfrm>
            <a:off x="3868882" y="514926"/>
            <a:ext cx="3668207" cy="552643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60399" y="2777069"/>
            <a:ext cx="3022697"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Modifier les styles du texte du masque</a:t>
            </a:r>
          </a:p>
        </p:txBody>
      </p:sp>
      <p:sp>
        <p:nvSpPr>
          <p:cNvPr id="5" name="Date Placeholder 4"/>
          <p:cNvSpPr>
            <a:spLocks noGrp="1"/>
          </p:cNvSpPr>
          <p:nvPr>
            <p:ph type="dt" sz="half" idx="10"/>
          </p:nvPr>
        </p:nvSpPr>
        <p:spPr/>
        <p:txBody>
          <a:bodyPr/>
          <a:lstStyle/>
          <a:p>
            <a:fld id="{ACDB23DC-3535-4877-8932-99F9942707ED}" type="datetimeFigureOut">
              <a:rPr lang="fr-FR" smtClean="0"/>
              <a:pPr/>
              <a:t>02/10/2023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70B6FDD-D22E-498F-8085-9283F174DDCE}" type="slidenum">
              <a:rPr lang="fr-FR" smtClean="0"/>
              <a:pPr/>
              <a:t>‹N°›</a:t>
            </a:fld>
            <a:endParaRPr lang="fr-FR"/>
          </a:p>
        </p:txBody>
      </p:sp>
    </p:spTree>
    <p:extLst>
      <p:ext uri="{BB962C8B-B14F-4D97-AF65-F5344CB8AC3E}">
        <p14:creationId xmlns:p14="http://schemas.microsoft.com/office/powerpoint/2010/main" val="2349308153"/>
      </p:ext>
    </p:extLst>
  </p:cSld>
  <p:clrMapOvr>
    <a:masterClrMapping/>
  </p:clrMapOvr>
  <p:transition spd="slow">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60399" y="4800600"/>
            <a:ext cx="6876690"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660399" y="609600"/>
            <a:ext cx="6876690"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60399" y="5367338"/>
            <a:ext cx="687669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ACDB23DC-3535-4877-8932-99F9942707ED}" type="datetimeFigureOut">
              <a:rPr lang="fr-FR" smtClean="0"/>
              <a:pPr/>
              <a:t>02/10/2023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70B6FDD-D22E-498F-8085-9283F174DDCE}" type="slidenum">
              <a:rPr lang="fr-FR" smtClean="0"/>
              <a:pPr/>
              <a:t>‹N°›</a:t>
            </a:fld>
            <a:endParaRPr lang="fr-FR"/>
          </a:p>
        </p:txBody>
      </p:sp>
    </p:spTree>
    <p:extLst>
      <p:ext uri="{BB962C8B-B14F-4D97-AF65-F5344CB8AC3E}">
        <p14:creationId xmlns:p14="http://schemas.microsoft.com/office/powerpoint/2010/main" val="1448957556"/>
      </p:ext>
    </p:extLst>
  </p:cSld>
  <p:clrMapOvr>
    <a:masterClrMapping/>
  </p:clrMapOvr>
  <p:transition spd="slow">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9172" y="-8468"/>
            <a:ext cx="993395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60400" y="609600"/>
            <a:ext cx="6876689" cy="13208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660399" y="2160590"/>
            <a:ext cx="6876690" cy="3880773"/>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5855696" y="6041364"/>
            <a:ext cx="741143"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CDB23DC-3535-4877-8932-99F9942707ED}" type="datetimeFigureOut">
              <a:rPr lang="fr-FR" smtClean="0"/>
              <a:pPr/>
              <a:t>02/10/2023</a:t>
            </a:fld>
            <a:endParaRPr lang="fr-FR"/>
          </a:p>
        </p:txBody>
      </p:sp>
      <p:sp>
        <p:nvSpPr>
          <p:cNvPr id="5" name="Footer Placeholder 4"/>
          <p:cNvSpPr>
            <a:spLocks noGrp="1"/>
          </p:cNvSpPr>
          <p:nvPr>
            <p:ph type="ftr" sz="quarter" idx="3"/>
          </p:nvPr>
        </p:nvSpPr>
        <p:spPr>
          <a:xfrm>
            <a:off x="660399" y="6041364"/>
            <a:ext cx="5008221"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981732" y="6041364"/>
            <a:ext cx="555358" cy="365125"/>
          </a:xfrm>
          <a:prstGeom prst="rect">
            <a:avLst/>
          </a:prstGeom>
        </p:spPr>
        <p:txBody>
          <a:bodyPr vert="horz" lIns="91440" tIns="45720" rIns="91440" bIns="45720" rtlCol="0" anchor="ctr"/>
          <a:lstStyle>
            <a:lvl1pPr algn="r">
              <a:defRPr sz="900">
                <a:solidFill>
                  <a:schemeClr val="accent1"/>
                </a:solidFill>
              </a:defRPr>
            </a:lvl1pPr>
          </a:lstStyle>
          <a:p>
            <a:fld id="{B70B6FDD-D22E-498F-8085-9283F174DDCE}" type="slidenum">
              <a:rPr lang="fr-FR" smtClean="0"/>
              <a:pPr/>
              <a:t>‹N°›</a:t>
            </a:fld>
            <a:endParaRPr lang="fr-FR"/>
          </a:p>
        </p:txBody>
      </p:sp>
    </p:spTree>
    <p:extLst>
      <p:ext uri="{BB962C8B-B14F-4D97-AF65-F5344CB8AC3E}">
        <p14:creationId xmlns:p14="http://schemas.microsoft.com/office/powerpoint/2010/main" val="40226889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ransition spd="slow">
    <p:wedge/>
  </p:transition>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lesaeroportsdoran.dz/egsa-oran/nouvel-aeroport/" TargetMode="External"/><Relationship Id="rId2" Type="http://schemas.openxmlformats.org/officeDocument/2006/relationships/hyperlink" Target="https://www.algeriepatriotique.com/2018/01/22/oran-nouvel-aeroport-international-livre-fin-2018/"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176210" y="125730"/>
            <a:ext cx="5705880" cy="584775"/>
          </a:xfrm>
          <a:prstGeom prst="rect">
            <a:avLst/>
          </a:prstGeom>
          <a:noFill/>
        </p:spPr>
        <p:txBody>
          <a:bodyPr wrap="square" rtlCol="0">
            <a:spAutoFit/>
          </a:bodyPr>
          <a:lstStyle/>
          <a:p>
            <a:r>
              <a:rPr lang="fr-FR" sz="3200" b="1" i="1" u="sng" dirty="0">
                <a:latin typeface="Times New Roman" pitchFamily="18" charset="0"/>
                <a:cs typeface="Times New Roman" pitchFamily="18" charset="0"/>
              </a:rPr>
              <a:t>PLAN DE TRAVAIL</a:t>
            </a:r>
          </a:p>
        </p:txBody>
      </p:sp>
      <p:sp>
        <p:nvSpPr>
          <p:cNvPr id="3" name="ZoneTexte 2"/>
          <p:cNvSpPr txBox="1"/>
          <p:nvPr/>
        </p:nvSpPr>
        <p:spPr>
          <a:xfrm>
            <a:off x="943545" y="1330240"/>
            <a:ext cx="3857575" cy="892552"/>
          </a:xfrm>
          <a:prstGeom prst="rect">
            <a:avLst/>
          </a:prstGeom>
          <a:noFill/>
        </p:spPr>
        <p:txBody>
          <a:bodyPr wrap="square" rtlCol="0">
            <a:spAutoFit/>
          </a:bodyPr>
          <a:lstStyle/>
          <a:p>
            <a:pPr marL="342900" indent="-342900">
              <a:buFont typeface="+mj-lt"/>
              <a:buAutoNum type="arabicPeriod"/>
            </a:pPr>
            <a:r>
              <a:rPr lang="fr-FR" sz="2600" b="1" dirty="0">
                <a:latin typeface="Times New Roman" pitchFamily="18" charset="0"/>
                <a:cs typeface="Times New Roman" pitchFamily="18" charset="0"/>
              </a:rPr>
              <a:t>INTRODUCTION :</a:t>
            </a:r>
          </a:p>
          <a:p>
            <a:pPr marL="457200" indent="-457200">
              <a:buFont typeface="+mj-lt"/>
              <a:buAutoNum type="alphaLcPeriod"/>
            </a:pPr>
            <a:endParaRPr lang="fr-FR" sz="2600" b="1" dirty="0">
              <a:latin typeface="Times New Roman" pitchFamily="18" charset="0"/>
              <a:cs typeface="Times New Roman" pitchFamily="18" charset="0"/>
            </a:endParaRPr>
          </a:p>
        </p:txBody>
      </p:sp>
      <p:sp>
        <p:nvSpPr>
          <p:cNvPr id="4" name="ZoneTexte 3"/>
          <p:cNvSpPr txBox="1"/>
          <p:nvPr/>
        </p:nvSpPr>
        <p:spPr>
          <a:xfrm>
            <a:off x="1262890" y="2056147"/>
            <a:ext cx="4706660" cy="1107996"/>
          </a:xfrm>
          <a:prstGeom prst="rect">
            <a:avLst/>
          </a:prstGeom>
          <a:noFill/>
        </p:spPr>
        <p:txBody>
          <a:bodyPr wrap="square" rtlCol="0">
            <a:spAutoFit/>
          </a:bodyPr>
          <a:lstStyle/>
          <a:p>
            <a:pPr marL="342900" indent="-342900">
              <a:buFont typeface="Wingdings" panose="05000000000000000000" pitchFamily="2" charset="2"/>
              <a:buChar char="Ø"/>
            </a:pPr>
            <a:r>
              <a:rPr lang="fr-FR" sz="2200" b="1" dirty="0">
                <a:latin typeface="Times New Roman" pitchFamily="18" charset="0"/>
                <a:cs typeface="Times New Roman" pitchFamily="18" charset="0"/>
              </a:rPr>
              <a:t>Définition de la géotechnique </a:t>
            </a:r>
          </a:p>
          <a:p>
            <a:pPr marL="342900" indent="-342900">
              <a:buFont typeface="Wingdings" panose="05000000000000000000" pitchFamily="2" charset="2"/>
              <a:buChar char="Ø"/>
            </a:pPr>
            <a:r>
              <a:rPr lang="fr-FR" sz="2200" b="1" dirty="0">
                <a:latin typeface="Times New Roman" pitchFamily="18" charset="0"/>
                <a:cs typeface="Times New Roman" pitchFamily="18" charset="0"/>
              </a:rPr>
              <a:t>Objectif de cette étude </a:t>
            </a:r>
          </a:p>
          <a:p>
            <a:pPr marL="342900" indent="-342900">
              <a:buFont typeface="Wingdings" panose="05000000000000000000" pitchFamily="2" charset="2"/>
              <a:buChar char="Ø"/>
            </a:pPr>
            <a:endParaRPr lang="fr-FR" sz="2200" b="1" dirty="0">
              <a:latin typeface="Times New Roman" pitchFamily="18" charset="0"/>
              <a:cs typeface="Times New Roman" pitchFamily="18" charset="0"/>
            </a:endParaRPr>
          </a:p>
        </p:txBody>
      </p:sp>
      <p:sp>
        <p:nvSpPr>
          <p:cNvPr id="7" name="ZoneTexte 6"/>
          <p:cNvSpPr txBox="1"/>
          <p:nvPr/>
        </p:nvSpPr>
        <p:spPr>
          <a:xfrm>
            <a:off x="1183204" y="3916640"/>
            <a:ext cx="5555746" cy="2462213"/>
          </a:xfrm>
          <a:prstGeom prst="rect">
            <a:avLst/>
          </a:prstGeom>
          <a:noFill/>
        </p:spPr>
        <p:txBody>
          <a:bodyPr wrap="square" rtlCol="0">
            <a:spAutoFit/>
          </a:bodyPr>
          <a:lstStyle/>
          <a:p>
            <a:pPr marL="285750" indent="-285750">
              <a:buFont typeface="Wingdings" panose="05000000000000000000" pitchFamily="2" charset="2"/>
              <a:buChar char="Ø"/>
            </a:pPr>
            <a:r>
              <a:rPr lang="fr-FR" sz="2200" b="1" dirty="0">
                <a:latin typeface="Times New Roman" pitchFamily="18" charset="0"/>
                <a:cs typeface="Times New Roman" pitchFamily="18" charset="0"/>
              </a:rPr>
              <a:t>Présentation du projet</a:t>
            </a:r>
          </a:p>
          <a:p>
            <a:pPr marL="285750" indent="-285750">
              <a:buFont typeface="Wingdings" panose="05000000000000000000" pitchFamily="2" charset="2"/>
              <a:buChar char="Ø"/>
            </a:pPr>
            <a:r>
              <a:rPr lang="fr-FR" sz="2200" b="1" dirty="0">
                <a:latin typeface="Times New Roman" pitchFamily="18" charset="0"/>
                <a:cs typeface="Times New Roman" pitchFamily="18" charset="0"/>
              </a:rPr>
              <a:t>Etat du sol</a:t>
            </a:r>
          </a:p>
          <a:p>
            <a:pPr marL="285750" indent="-285750">
              <a:buFont typeface="Wingdings" panose="05000000000000000000" pitchFamily="2" charset="2"/>
              <a:buChar char="Ø"/>
            </a:pPr>
            <a:r>
              <a:rPr lang="fr-FR" sz="2200" b="1" dirty="0">
                <a:latin typeface="Times New Roman" pitchFamily="18" charset="0"/>
                <a:cs typeface="Times New Roman" pitchFamily="18" charset="0"/>
              </a:rPr>
              <a:t>Les problèmes </a:t>
            </a:r>
          </a:p>
          <a:p>
            <a:pPr marL="285750" indent="-285750">
              <a:buFont typeface="Wingdings" panose="05000000000000000000" pitchFamily="2" charset="2"/>
              <a:buChar char="Ø"/>
            </a:pPr>
            <a:r>
              <a:rPr lang="fr-FR" sz="2200" b="1" dirty="0">
                <a:latin typeface="Times New Roman" pitchFamily="18" charset="0"/>
                <a:cs typeface="Times New Roman" pitchFamily="18" charset="0"/>
              </a:rPr>
              <a:t>Les solutions </a:t>
            </a:r>
          </a:p>
          <a:p>
            <a:pPr marL="285750" indent="-285750">
              <a:buFont typeface="Wingdings" panose="05000000000000000000" pitchFamily="2" charset="2"/>
              <a:buChar char="Ø"/>
            </a:pPr>
            <a:r>
              <a:rPr lang="fr-FR" sz="2200" b="1" dirty="0">
                <a:latin typeface="Times New Roman" pitchFamily="18" charset="0"/>
                <a:cs typeface="Times New Roman" pitchFamily="18" charset="0"/>
              </a:rPr>
              <a:t>Conclusion </a:t>
            </a:r>
          </a:p>
          <a:p>
            <a:br>
              <a:rPr lang="fr-FR" sz="2200" b="1" dirty="0">
                <a:latin typeface="Times New Roman" pitchFamily="18" charset="0"/>
                <a:cs typeface="Times New Roman" pitchFamily="18" charset="0"/>
              </a:rPr>
            </a:br>
            <a:endParaRPr lang="fr-FR" sz="2200" b="1" dirty="0">
              <a:latin typeface="Times New Roman" pitchFamily="18" charset="0"/>
              <a:cs typeface="Times New Roman" pitchFamily="18" charset="0"/>
            </a:endParaRPr>
          </a:p>
        </p:txBody>
      </p:sp>
      <p:sp>
        <p:nvSpPr>
          <p:cNvPr id="8" name="ZoneTexte 7"/>
          <p:cNvSpPr txBox="1"/>
          <p:nvPr/>
        </p:nvSpPr>
        <p:spPr>
          <a:xfrm>
            <a:off x="952549" y="3222309"/>
            <a:ext cx="3857575" cy="492443"/>
          </a:xfrm>
          <a:prstGeom prst="rect">
            <a:avLst/>
          </a:prstGeom>
          <a:noFill/>
        </p:spPr>
        <p:txBody>
          <a:bodyPr wrap="square" rtlCol="0">
            <a:spAutoFit/>
          </a:bodyPr>
          <a:lstStyle/>
          <a:p>
            <a:pPr marL="457200" indent="-457200"/>
            <a:r>
              <a:rPr lang="fr-FR" sz="2600" b="1" dirty="0">
                <a:latin typeface="Times New Roman" pitchFamily="18" charset="0"/>
                <a:cs typeface="Times New Roman" pitchFamily="18" charset="0"/>
              </a:rPr>
              <a:t>2. Les exemples : </a:t>
            </a: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80">
                                          <p:stCondLst>
                                            <p:cond delay="0"/>
                                          </p:stCondLst>
                                        </p:cTn>
                                        <p:tgtEl>
                                          <p:spTgt spid="3"/>
                                        </p:tgtEl>
                                      </p:cBhvr>
                                    </p:animEffect>
                                    <p:anim calcmode="lin" valueType="num">
                                      <p:cBhvr>
                                        <p:cTn id="1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gtEl>
                                      </p:cBhvr>
                                      <p:to x="100000" y="60000"/>
                                    </p:animScale>
                                    <p:animScale>
                                      <p:cBhvr>
                                        <p:cTn id="21" dur="166" decel="50000">
                                          <p:stCondLst>
                                            <p:cond delay="676"/>
                                          </p:stCondLst>
                                        </p:cTn>
                                        <p:tgtEl>
                                          <p:spTgt spid="3"/>
                                        </p:tgtEl>
                                      </p:cBhvr>
                                      <p:to x="100000" y="100000"/>
                                    </p:animScale>
                                    <p:animScale>
                                      <p:cBhvr>
                                        <p:cTn id="22" dur="26">
                                          <p:stCondLst>
                                            <p:cond delay="1312"/>
                                          </p:stCondLst>
                                        </p:cTn>
                                        <p:tgtEl>
                                          <p:spTgt spid="3"/>
                                        </p:tgtEl>
                                      </p:cBhvr>
                                      <p:to x="100000" y="80000"/>
                                    </p:animScale>
                                    <p:animScale>
                                      <p:cBhvr>
                                        <p:cTn id="23" dur="166" decel="50000">
                                          <p:stCondLst>
                                            <p:cond delay="1338"/>
                                          </p:stCondLst>
                                        </p:cTn>
                                        <p:tgtEl>
                                          <p:spTgt spid="3"/>
                                        </p:tgtEl>
                                      </p:cBhvr>
                                      <p:to x="100000" y="100000"/>
                                    </p:animScale>
                                    <p:animScale>
                                      <p:cBhvr>
                                        <p:cTn id="24" dur="26">
                                          <p:stCondLst>
                                            <p:cond delay="1642"/>
                                          </p:stCondLst>
                                        </p:cTn>
                                        <p:tgtEl>
                                          <p:spTgt spid="3"/>
                                        </p:tgtEl>
                                      </p:cBhvr>
                                      <p:to x="100000" y="90000"/>
                                    </p:animScale>
                                    <p:animScale>
                                      <p:cBhvr>
                                        <p:cTn id="25" dur="166" decel="50000">
                                          <p:stCondLst>
                                            <p:cond delay="1668"/>
                                          </p:stCondLst>
                                        </p:cTn>
                                        <p:tgtEl>
                                          <p:spTgt spid="3"/>
                                        </p:tgtEl>
                                      </p:cBhvr>
                                      <p:to x="100000" y="100000"/>
                                    </p:animScale>
                                    <p:animScale>
                                      <p:cBhvr>
                                        <p:cTn id="26" dur="26">
                                          <p:stCondLst>
                                            <p:cond delay="1808"/>
                                          </p:stCondLst>
                                        </p:cTn>
                                        <p:tgtEl>
                                          <p:spTgt spid="3"/>
                                        </p:tgtEl>
                                      </p:cBhvr>
                                      <p:to x="100000" y="95000"/>
                                    </p:animScale>
                                    <p:animScale>
                                      <p:cBhvr>
                                        <p:cTn id="27" dur="166" decel="50000">
                                          <p:stCondLst>
                                            <p:cond delay="1834"/>
                                          </p:stCondLst>
                                        </p:cTn>
                                        <p:tgtEl>
                                          <p:spTgt spid="3"/>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580">
                                          <p:stCondLst>
                                            <p:cond delay="0"/>
                                          </p:stCondLst>
                                        </p:cTn>
                                        <p:tgtEl>
                                          <p:spTgt spid="4"/>
                                        </p:tgtEl>
                                      </p:cBhvr>
                                    </p:animEffect>
                                    <p:anim calcmode="lin" valueType="num">
                                      <p:cBhvr>
                                        <p:cTn id="3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8" dur="26">
                                          <p:stCondLst>
                                            <p:cond delay="650"/>
                                          </p:stCondLst>
                                        </p:cTn>
                                        <p:tgtEl>
                                          <p:spTgt spid="4"/>
                                        </p:tgtEl>
                                      </p:cBhvr>
                                      <p:to x="100000" y="60000"/>
                                    </p:animScale>
                                    <p:animScale>
                                      <p:cBhvr>
                                        <p:cTn id="39" dur="166" decel="50000">
                                          <p:stCondLst>
                                            <p:cond delay="676"/>
                                          </p:stCondLst>
                                        </p:cTn>
                                        <p:tgtEl>
                                          <p:spTgt spid="4"/>
                                        </p:tgtEl>
                                      </p:cBhvr>
                                      <p:to x="100000" y="100000"/>
                                    </p:animScale>
                                    <p:animScale>
                                      <p:cBhvr>
                                        <p:cTn id="40" dur="26">
                                          <p:stCondLst>
                                            <p:cond delay="1312"/>
                                          </p:stCondLst>
                                        </p:cTn>
                                        <p:tgtEl>
                                          <p:spTgt spid="4"/>
                                        </p:tgtEl>
                                      </p:cBhvr>
                                      <p:to x="100000" y="80000"/>
                                    </p:animScale>
                                    <p:animScale>
                                      <p:cBhvr>
                                        <p:cTn id="41" dur="166" decel="50000">
                                          <p:stCondLst>
                                            <p:cond delay="1338"/>
                                          </p:stCondLst>
                                        </p:cTn>
                                        <p:tgtEl>
                                          <p:spTgt spid="4"/>
                                        </p:tgtEl>
                                      </p:cBhvr>
                                      <p:to x="100000" y="100000"/>
                                    </p:animScale>
                                    <p:animScale>
                                      <p:cBhvr>
                                        <p:cTn id="42" dur="26">
                                          <p:stCondLst>
                                            <p:cond delay="1642"/>
                                          </p:stCondLst>
                                        </p:cTn>
                                        <p:tgtEl>
                                          <p:spTgt spid="4"/>
                                        </p:tgtEl>
                                      </p:cBhvr>
                                      <p:to x="100000" y="90000"/>
                                    </p:animScale>
                                    <p:animScale>
                                      <p:cBhvr>
                                        <p:cTn id="43" dur="166" decel="50000">
                                          <p:stCondLst>
                                            <p:cond delay="1668"/>
                                          </p:stCondLst>
                                        </p:cTn>
                                        <p:tgtEl>
                                          <p:spTgt spid="4"/>
                                        </p:tgtEl>
                                      </p:cBhvr>
                                      <p:to x="100000" y="100000"/>
                                    </p:animScale>
                                    <p:animScale>
                                      <p:cBhvr>
                                        <p:cTn id="44" dur="26">
                                          <p:stCondLst>
                                            <p:cond delay="1808"/>
                                          </p:stCondLst>
                                        </p:cTn>
                                        <p:tgtEl>
                                          <p:spTgt spid="4"/>
                                        </p:tgtEl>
                                      </p:cBhvr>
                                      <p:to x="100000" y="95000"/>
                                    </p:animScale>
                                    <p:animScale>
                                      <p:cBhvr>
                                        <p:cTn id="45" dur="166" decel="50000">
                                          <p:stCondLst>
                                            <p:cond delay="1834"/>
                                          </p:stCondLst>
                                        </p:cTn>
                                        <p:tgtEl>
                                          <p:spTgt spid="4"/>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down)">
                                      <p:cBhvr>
                                        <p:cTn id="50" dur="580">
                                          <p:stCondLst>
                                            <p:cond delay="0"/>
                                          </p:stCondLst>
                                        </p:cTn>
                                        <p:tgtEl>
                                          <p:spTgt spid="8"/>
                                        </p:tgtEl>
                                      </p:cBhvr>
                                    </p:animEffect>
                                    <p:anim calcmode="lin" valueType="num">
                                      <p:cBhvr>
                                        <p:cTn id="51"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6" dur="26">
                                          <p:stCondLst>
                                            <p:cond delay="650"/>
                                          </p:stCondLst>
                                        </p:cTn>
                                        <p:tgtEl>
                                          <p:spTgt spid="8"/>
                                        </p:tgtEl>
                                      </p:cBhvr>
                                      <p:to x="100000" y="60000"/>
                                    </p:animScale>
                                    <p:animScale>
                                      <p:cBhvr>
                                        <p:cTn id="57" dur="166" decel="50000">
                                          <p:stCondLst>
                                            <p:cond delay="676"/>
                                          </p:stCondLst>
                                        </p:cTn>
                                        <p:tgtEl>
                                          <p:spTgt spid="8"/>
                                        </p:tgtEl>
                                      </p:cBhvr>
                                      <p:to x="100000" y="100000"/>
                                    </p:animScale>
                                    <p:animScale>
                                      <p:cBhvr>
                                        <p:cTn id="58" dur="26">
                                          <p:stCondLst>
                                            <p:cond delay="1312"/>
                                          </p:stCondLst>
                                        </p:cTn>
                                        <p:tgtEl>
                                          <p:spTgt spid="8"/>
                                        </p:tgtEl>
                                      </p:cBhvr>
                                      <p:to x="100000" y="80000"/>
                                    </p:animScale>
                                    <p:animScale>
                                      <p:cBhvr>
                                        <p:cTn id="59" dur="166" decel="50000">
                                          <p:stCondLst>
                                            <p:cond delay="1338"/>
                                          </p:stCondLst>
                                        </p:cTn>
                                        <p:tgtEl>
                                          <p:spTgt spid="8"/>
                                        </p:tgtEl>
                                      </p:cBhvr>
                                      <p:to x="100000" y="100000"/>
                                    </p:animScale>
                                    <p:animScale>
                                      <p:cBhvr>
                                        <p:cTn id="60" dur="26">
                                          <p:stCondLst>
                                            <p:cond delay="1642"/>
                                          </p:stCondLst>
                                        </p:cTn>
                                        <p:tgtEl>
                                          <p:spTgt spid="8"/>
                                        </p:tgtEl>
                                      </p:cBhvr>
                                      <p:to x="100000" y="90000"/>
                                    </p:animScale>
                                    <p:animScale>
                                      <p:cBhvr>
                                        <p:cTn id="61" dur="166" decel="50000">
                                          <p:stCondLst>
                                            <p:cond delay="1668"/>
                                          </p:stCondLst>
                                        </p:cTn>
                                        <p:tgtEl>
                                          <p:spTgt spid="8"/>
                                        </p:tgtEl>
                                      </p:cBhvr>
                                      <p:to x="100000" y="100000"/>
                                    </p:animScale>
                                    <p:animScale>
                                      <p:cBhvr>
                                        <p:cTn id="62" dur="26">
                                          <p:stCondLst>
                                            <p:cond delay="1808"/>
                                          </p:stCondLst>
                                        </p:cTn>
                                        <p:tgtEl>
                                          <p:spTgt spid="8"/>
                                        </p:tgtEl>
                                      </p:cBhvr>
                                      <p:to x="100000" y="95000"/>
                                    </p:animScale>
                                    <p:animScale>
                                      <p:cBhvr>
                                        <p:cTn id="63" dur="166" decel="50000">
                                          <p:stCondLst>
                                            <p:cond delay="1834"/>
                                          </p:stCondLst>
                                        </p:cTn>
                                        <p:tgtEl>
                                          <p:spTgt spid="8"/>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down)">
                                      <p:cBhvr>
                                        <p:cTn id="6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s30.jpg"/>
          <p:cNvPicPr>
            <a:picLocks noChangeAspect="1"/>
          </p:cNvPicPr>
          <p:nvPr/>
        </p:nvPicPr>
        <p:blipFill>
          <a:blip r:embed="rId2"/>
          <a:srcRect l="10156" t="10416" r="38281" b="5208"/>
          <a:stretch>
            <a:fillRect/>
          </a:stretch>
        </p:blipFill>
        <p:spPr>
          <a:xfrm rot="5400000">
            <a:off x="929142" y="109942"/>
            <a:ext cx="6215082" cy="6995331"/>
          </a:xfrm>
          <a:prstGeom prst="rect">
            <a:avLst/>
          </a:prstGeom>
        </p:spPr>
      </p:pic>
      <p:sp>
        <p:nvSpPr>
          <p:cNvPr id="3" name="ZoneTexte 2"/>
          <p:cNvSpPr txBox="1"/>
          <p:nvPr/>
        </p:nvSpPr>
        <p:spPr>
          <a:xfrm>
            <a:off x="3013722" y="-24"/>
            <a:ext cx="4651660" cy="461665"/>
          </a:xfrm>
          <a:prstGeom prst="rect">
            <a:avLst/>
          </a:prstGeom>
          <a:noFill/>
        </p:spPr>
        <p:txBody>
          <a:bodyPr wrap="square" rtlCol="0">
            <a:spAutoFit/>
          </a:bodyPr>
          <a:lstStyle/>
          <a:p>
            <a:r>
              <a:rPr lang="fr-FR" sz="2400" b="1" u="sng" dirty="0">
                <a:latin typeface="+mj-lt"/>
                <a:cs typeface="Times New Roman" pitchFamily="18" charset="0"/>
              </a:rPr>
              <a:t>Sondage 02  :  </a:t>
            </a:r>
          </a:p>
        </p:txBody>
      </p:sp>
    </p:spTree>
  </p:cSld>
  <p:clrMapOvr>
    <a:masterClrMapping/>
  </p:clrMapOvr>
  <p:transition spd="slow">
    <p:wedg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s40.jpg"/>
          <p:cNvPicPr>
            <a:picLocks noChangeAspect="1"/>
          </p:cNvPicPr>
          <p:nvPr/>
        </p:nvPicPr>
        <p:blipFill>
          <a:blip r:embed="rId2"/>
          <a:srcRect l="10938" t="6250" r="9375" b="26041"/>
          <a:stretch>
            <a:fillRect/>
          </a:stretch>
        </p:blipFill>
        <p:spPr>
          <a:xfrm>
            <a:off x="881034" y="571480"/>
            <a:ext cx="8019163" cy="5572164"/>
          </a:xfrm>
          <a:prstGeom prst="rect">
            <a:avLst/>
          </a:prstGeom>
        </p:spPr>
      </p:pic>
    </p:spTree>
  </p:cSld>
  <p:clrMapOvr>
    <a:masterClrMapping/>
  </p:clrMapOvr>
  <p:transition spd="slow">
    <p:wedg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24042" y="2214554"/>
            <a:ext cx="5907323" cy="1200329"/>
          </a:xfrm>
          <a:prstGeom prst="rect">
            <a:avLst/>
          </a:prstGeom>
        </p:spPr>
        <p:txBody>
          <a:bodyPr wrap="none">
            <a:spAutoFit/>
          </a:bodyPr>
          <a:lstStyle/>
          <a:p>
            <a:r>
              <a:rPr lang="fr-FR" sz="7200" b="1" dirty="0"/>
              <a:t>Les problèmes </a:t>
            </a: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163957" y="107201"/>
            <a:ext cx="6158535" cy="461665"/>
          </a:xfrm>
          <a:prstGeom prst="rect">
            <a:avLst/>
          </a:prstGeom>
          <a:noFill/>
        </p:spPr>
        <p:txBody>
          <a:bodyPr wrap="square" rtlCol="0">
            <a:spAutoFit/>
          </a:bodyPr>
          <a:lstStyle/>
          <a:p>
            <a:r>
              <a:rPr lang="fr-FR" sz="2400" dirty="0"/>
              <a:t> le problème : la présence d’eau  a 8 m </a:t>
            </a:r>
          </a:p>
        </p:txBody>
      </p:sp>
      <p:pic>
        <p:nvPicPr>
          <p:cNvPr id="3" name="Picture 8" descr="C:\Users\user\Desktop\aicha\IMG_20171022_092049.jpg"/>
          <p:cNvPicPr>
            <a:picLocks noChangeAspect="1" noChangeArrowheads="1"/>
          </p:cNvPicPr>
          <p:nvPr/>
        </p:nvPicPr>
        <p:blipFill>
          <a:blip r:embed="rId3" cstate="print"/>
          <a:srcRect/>
          <a:stretch>
            <a:fillRect/>
          </a:stretch>
        </p:blipFill>
        <p:spPr bwMode="auto">
          <a:xfrm>
            <a:off x="666720" y="928670"/>
            <a:ext cx="2641270" cy="2160000"/>
          </a:xfrm>
          <a:prstGeom prst="rect">
            <a:avLst/>
          </a:prstGeom>
          <a:noFill/>
        </p:spPr>
      </p:pic>
      <p:cxnSp>
        <p:nvCxnSpPr>
          <p:cNvPr id="5" name="Connecteur droit avec flèche 4"/>
          <p:cNvCxnSpPr/>
          <p:nvPr/>
        </p:nvCxnSpPr>
        <p:spPr>
          <a:xfrm rot="10800000" flipV="1">
            <a:off x="2738424" y="1500174"/>
            <a:ext cx="1428759" cy="71438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6" name="ZoneTexte 5"/>
          <p:cNvSpPr txBox="1"/>
          <p:nvPr/>
        </p:nvSpPr>
        <p:spPr>
          <a:xfrm>
            <a:off x="4363352" y="1071547"/>
            <a:ext cx="5090241" cy="1200329"/>
          </a:xfrm>
          <a:prstGeom prst="rect">
            <a:avLst/>
          </a:prstGeom>
          <a:noFill/>
        </p:spPr>
        <p:txBody>
          <a:bodyPr wrap="square" rtlCol="0">
            <a:spAutoFit/>
          </a:bodyPr>
          <a:lstStyle/>
          <a:p>
            <a:pPr algn="just"/>
            <a:r>
              <a:rPr lang="fr-FR" sz="2400" dirty="0"/>
              <a:t>La nappe phréatique est une nappe d’eau que l’on rencontre a faible profondeur.</a:t>
            </a:r>
          </a:p>
        </p:txBody>
      </p:sp>
      <p:pic>
        <p:nvPicPr>
          <p:cNvPr id="7" name="Picture 4" descr="C:\Users\user\Desktop\aicha\IMG_20171101_095444.jpg"/>
          <p:cNvPicPr>
            <a:picLocks noChangeAspect="1" noChangeArrowheads="1"/>
          </p:cNvPicPr>
          <p:nvPr/>
        </p:nvPicPr>
        <p:blipFill>
          <a:blip r:embed="rId4" cstate="print"/>
          <a:srcRect/>
          <a:stretch>
            <a:fillRect/>
          </a:stretch>
        </p:blipFill>
        <p:spPr bwMode="auto">
          <a:xfrm>
            <a:off x="3952868" y="4000504"/>
            <a:ext cx="3144784" cy="2571768"/>
          </a:xfrm>
          <a:prstGeom prst="rect">
            <a:avLst/>
          </a:prstGeom>
          <a:noFill/>
        </p:spPr>
      </p:pic>
      <p:pic>
        <p:nvPicPr>
          <p:cNvPr id="8" name="Picture 5" descr="C:\Users\user\Desktop\aicha\IMG_20171101_095505.jpg"/>
          <p:cNvPicPr>
            <a:picLocks noChangeAspect="1" noChangeArrowheads="1"/>
          </p:cNvPicPr>
          <p:nvPr/>
        </p:nvPicPr>
        <p:blipFill>
          <a:blip r:embed="rId5" cstate="print"/>
          <a:srcRect/>
          <a:stretch>
            <a:fillRect/>
          </a:stretch>
        </p:blipFill>
        <p:spPr bwMode="auto">
          <a:xfrm>
            <a:off x="6596074" y="2571744"/>
            <a:ext cx="2970045" cy="2428868"/>
          </a:xfrm>
          <a:prstGeom prst="rect">
            <a:avLst/>
          </a:prstGeom>
          <a:noFill/>
        </p:spPr>
      </p:pic>
      <p:pic>
        <p:nvPicPr>
          <p:cNvPr id="9" name="Picture 9" descr="C:\Users\user\Desktop\aicha\IMG_20171022_092053.jpg"/>
          <p:cNvPicPr>
            <a:picLocks noChangeAspect="1" noChangeArrowheads="1"/>
          </p:cNvPicPr>
          <p:nvPr/>
        </p:nvPicPr>
        <p:blipFill>
          <a:blip r:embed="rId6" cstate="print"/>
          <a:srcRect/>
          <a:stretch>
            <a:fillRect/>
          </a:stretch>
        </p:blipFill>
        <p:spPr bwMode="auto">
          <a:xfrm>
            <a:off x="697042" y="3357562"/>
            <a:ext cx="2970074" cy="2428892"/>
          </a:xfrm>
          <a:prstGeom prst="rect">
            <a:avLst/>
          </a:prstGeom>
          <a:noFill/>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par>
                                <p:cTn id="14" presetID="26" presetClass="emph" presetSubtype="0" fill="hold" grpId="0" nodeType="withEffect">
                                  <p:stCondLst>
                                    <p:cond delay="0"/>
                                  </p:stCondLst>
                                  <p:childTnLst>
                                    <p:animEffect transition="out" filter="fade">
                                      <p:cBhvr>
                                        <p:cTn id="15" dur="500" tmFilter="0, 0; .2, .5; .8, .5; 1, 0"/>
                                        <p:tgtEl>
                                          <p:spTgt spid="6"/>
                                        </p:tgtEl>
                                      </p:cBhvr>
                                    </p:animEffect>
                                    <p:animScale>
                                      <p:cBhvr>
                                        <p:cTn id="16" dur="250" autoRev="1" fill="hold"/>
                                        <p:tgtEl>
                                          <p:spTgt spid="6"/>
                                        </p:tgtEl>
                                      </p:cBhvr>
                                      <p:by x="105000" y="105000"/>
                                    </p:animScale>
                                  </p:childTnLst>
                                </p:cTn>
                              </p:par>
                              <p:par>
                                <p:cTn id="17" presetID="26" presetClass="emph" presetSubtype="0" fill="hold" nodeType="withEffect">
                                  <p:stCondLst>
                                    <p:cond delay="0"/>
                                  </p:stCondLst>
                                  <p:childTnLst>
                                    <p:animEffect transition="out" filter="fade">
                                      <p:cBhvr>
                                        <p:cTn id="18" dur="500" tmFilter="0, 0; .2, .5; .8, .5; 1, 0"/>
                                        <p:tgtEl>
                                          <p:spTgt spid="7"/>
                                        </p:tgtEl>
                                      </p:cBhvr>
                                    </p:animEffect>
                                    <p:animScale>
                                      <p:cBhvr>
                                        <p:cTn id="19" dur="250" autoRev="1" fill="hold"/>
                                        <p:tgtEl>
                                          <p:spTgt spid="7"/>
                                        </p:tgtEl>
                                      </p:cBhvr>
                                      <p:by x="105000" y="105000"/>
                                    </p:animScale>
                                  </p:childTnLst>
                                </p:cTn>
                              </p:par>
                              <p:par>
                                <p:cTn id="20" presetID="26" presetClass="emph" presetSubtype="0" fill="hold" nodeType="withEffect">
                                  <p:stCondLst>
                                    <p:cond delay="0"/>
                                  </p:stCondLst>
                                  <p:childTnLst>
                                    <p:animEffect transition="out" filter="fade">
                                      <p:cBhvr>
                                        <p:cTn id="21" dur="500" tmFilter="0, 0; .2, .5; .8, .5; 1, 0"/>
                                        <p:tgtEl>
                                          <p:spTgt spid="8"/>
                                        </p:tgtEl>
                                      </p:cBhvr>
                                    </p:animEffect>
                                    <p:animScale>
                                      <p:cBhvr>
                                        <p:cTn id="22" dur="250" autoRev="1" fill="hold"/>
                                        <p:tgtEl>
                                          <p:spTgt spid="8"/>
                                        </p:tgtEl>
                                      </p:cBhvr>
                                      <p:by x="105000" y="105000"/>
                                    </p:animScale>
                                  </p:childTnLst>
                                </p:cTn>
                              </p:par>
                              <p:par>
                                <p:cTn id="23" presetID="26" presetClass="emph" presetSubtype="0" fill="hold" nodeType="withEffect">
                                  <p:stCondLst>
                                    <p:cond delay="0"/>
                                  </p:stCondLst>
                                  <p:childTnLst>
                                    <p:animEffect transition="out" filter="fade">
                                      <p:cBhvr>
                                        <p:cTn id="24" dur="500" tmFilter="0, 0; .2, .5; .8, .5; 1, 0"/>
                                        <p:tgtEl>
                                          <p:spTgt spid="9"/>
                                        </p:tgtEl>
                                      </p:cBhvr>
                                    </p:animEffect>
                                    <p:animScale>
                                      <p:cBhvr>
                                        <p:cTn id="25"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366365" y="2463880"/>
            <a:ext cx="6158535" cy="1107996"/>
          </a:xfrm>
          <a:prstGeom prst="rect">
            <a:avLst/>
          </a:prstGeom>
          <a:noFill/>
        </p:spPr>
        <p:txBody>
          <a:bodyPr wrap="square" rtlCol="0">
            <a:spAutoFit/>
          </a:bodyPr>
          <a:lstStyle/>
          <a:p>
            <a:r>
              <a:rPr lang="fr-FR" sz="6600" b="1" dirty="0"/>
              <a:t>Les solutions  </a:t>
            </a: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DC1452CF-546D-4C8B-8CDF-42826C8E6A6C}"/>
              </a:ext>
            </a:extLst>
          </p:cNvPr>
          <p:cNvSpPr txBox="1"/>
          <p:nvPr/>
        </p:nvSpPr>
        <p:spPr>
          <a:xfrm>
            <a:off x="1297210" y="348315"/>
            <a:ext cx="5684802" cy="433196"/>
          </a:xfrm>
          <a:prstGeom prst="rect">
            <a:avLst/>
          </a:prstGeom>
          <a:noFill/>
        </p:spPr>
        <p:txBody>
          <a:bodyPr wrap="square" rtlCol="0">
            <a:spAutoFit/>
          </a:bodyPr>
          <a:lstStyle/>
          <a:p>
            <a:r>
              <a:rPr lang="fr-FR" sz="2215" b="1" dirty="0"/>
              <a:t>Etape 01  : Évacuation et pompage des eaux</a:t>
            </a:r>
          </a:p>
        </p:txBody>
      </p:sp>
      <p:sp>
        <p:nvSpPr>
          <p:cNvPr id="7" name="ZoneTexte 6">
            <a:extLst>
              <a:ext uri="{FF2B5EF4-FFF2-40B4-BE49-F238E27FC236}">
                <a16:creationId xmlns:a16="http://schemas.microsoft.com/office/drawing/2014/main" id="{473BCDFE-2377-4DA8-9E52-7FAEFB034F3C}"/>
              </a:ext>
            </a:extLst>
          </p:cNvPr>
          <p:cNvSpPr txBox="1"/>
          <p:nvPr/>
        </p:nvSpPr>
        <p:spPr>
          <a:xfrm>
            <a:off x="1297210" y="1145332"/>
            <a:ext cx="8454398" cy="774058"/>
          </a:xfrm>
          <a:prstGeom prst="rect">
            <a:avLst/>
          </a:prstGeom>
          <a:noFill/>
        </p:spPr>
        <p:txBody>
          <a:bodyPr wrap="square" rtlCol="0">
            <a:spAutoFit/>
          </a:bodyPr>
          <a:lstStyle/>
          <a:p>
            <a:r>
              <a:rPr lang="fr-FR" sz="2215" dirty="0"/>
              <a:t>Objective  :assécher le fond de fouille</a:t>
            </a:r>
          </a:p>
          <a:p>
            <a:endParaRPr lang="fr-FR" sz="2215" dirty="0"/>
          </a:p>
        </p:txBody>
      </p:sp>
      <p:pic>
        <p:nvPicPr>
          <p:cNvPr id="9" name="Image 8">
            <a:extLst>
              <a:ext uri="{FF2B5EF4-FFF2-40B4-BE49-F238E27FC236}">
                <a16:creationId xmlns:a16="http://schemas.microsoft.com/office/drawing/2014/main" id="{166C892E-7493-4104-88BE-CB921C74D0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3114" y="1892437"/>
            <a:ext cx="5599772" cy="4199829"/>
          </a:xfrm>
          <a:prstGeom prst="rect">
            <a:avLst/>
          </a:prstGeom>
        </p:spPr>
      </p:pic>
    </p:spTree>
    <p:extLst>
      <p:ext uri="{BB962C8B-B14F-4D97-AF65-F5344CB8AC3E}">
        <p14:creationId xmlns:p14="http://schemas.microsoft.com/office/powerpoint/2010/main" val="114535583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6"/>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7"/>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95348" y="357166"/>
            <a:ext cx="6158535" cy="461665"/>
          </a:xfrm>
          <a:prstGeom prst="rect">
            <a:avLst/>
          </a:prstGeom>
          <a:noFill/>
        </p:spPr>
        <p:txBody>
          <a:bodyPr wrap="square" rtlCol="0">
            <a:spAutoFit/>
          </a:bodyPr>
          <a:lstStyle/>
          <a:p>
            <a:r>
              <a:rPr lang="fr-FR" sz="2400" b="1" dirty="0"/>
              <a:t>Etape 02  : une couche de ballast de 25 cm   </a:t>
            </a:r>
          </a:p>
        </p:txBody>
      </p:sp>
      <p:sp>
        <p:nvSpPr>
          <p:cNvPr id="4" name="ZoneTexte 3"/>
          <p:cNvSpPr txBox="1"/>
          <p:nvPr/>
        </p:nvSpPr>
        <p:spPr>
          <a:xfrm>
            <a:off x="723291" y="1059404"/>
            <a:ext cx="9158931" cy="461665"/>
          </a:xfrm>
          <a:prstGeom prst="rect">
            <a:avLst/>
          </a:prstGeom>
          <a:noFill/>
        </p:spPr>
        <p:txBody>
          <a:bodyPr wrap="square" rtlCol="0">
            <a:spAutoFit/>
          </a:bodyPr>
          <a:lstStyle/>
          <a:p>
            <a:r>
              <a:rPr lang="fr-FR" sz="2400" dirty="0"/>
              <a:t>Objective  : servant de drain et de matelas répartiteur de charge    </a:t>
            </a:r>
          </a:p>
        </p:txBody>
      </p:sp>
      <p:sp>
        <p:nvSpPr>
          <p:cNvPr id="6" name="ZoneTexte 5"/>
          <p:cNvSpPr txBox="1"/>
          <p:nvPr/>
        </p:nvSpPr>
        <p:spPr>
          <a:xfrm>
            <a:off x="1080481" y="2000240"/>
            <a:ext cx="6158535" cy="461665"/>
          </a:xfrm>
          <a:prstGeom prst="rect">
            <a:avLst/>
          </a:prstGeom>
          <a:noFill/>
        </p:spPr>
        <p:txBody>
          <a:bodyPr wrap="square" rtlCol="0">
            <a:spAutoFit/>
          </a:bodyPr>
          <a:lstStyle/>
          <a:p>
            <a:r>
              <a:rPr lang="fr-FR" sz="2400" b="1" dirty="0"/>
              <a:t>Etape 03  : une couche de gravier  15/25 a 3/8</a:t>
            </a:r>
          </a:p>
        </p:txBody>
      </p:sp>
      <p:pic>
        <p:nvPicPr>
          <p:cNvPr id="1028" name="Picture 4" descr="C:\Users\user\Desktop\HOTEL\IMG-e6ed1e233bf11951d0da0424617338a0-V.jpg"/>
          <p:cNvPicPr>
            <a:picLocks noChangeAspect="1" noChangeArrowheads="1"/>
          </p:cNvPicPr>
          <p:nvPr/>
        </p:nvPicPr>
        <p:blipFill>
          <a:blip r:embed="rId2"/>
          <a:srcRect/>
          <a:stretch>
            <a:fillRect/>
          </a:stretch>
        </p:blipFill>
        <p:spPr bwMode="auto">
          <a:xfrm>
            <a:off x="1523976" y="2928934"/>
            <a:ext cx="5881686" cy="3308448"/>
          </a:xfrm>
          <a:prstGeom prst="rect">
            <a:avLst/>
          </a:prstGeom>
          <a:noFill/>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2"/>
                                        </p:tgtEl>
                                        <p:attrNameLst>
                                          <p:attrName>ppt_w</p:attrName>
                                        </p:attrNameLst>
                                      </p:cBhvr>
                                      <p:tavLst>
                                        <p:tav tm="0">
                                          <p:val>
                                            <p:strVal val="ppt_w"/>
                                          </p:val>
                                        </p:tav>
                                        <p:tav tm="100000">
                                          <p:val>
                                            <p:fltVal val="0"/>
                                          </p:val>
                                        </p:tav>
                                      </p:tavLst>
                                    </p:anim>
                                    <p:anim calcmode="lin" valueType="num">
                                      <p:cBhvr>
                                        <p:cTn id="7" dur="1000"/>
                                        <p:tgtEl>
                                          <p:spTgt spid="2"/>
                                        </p:tgtEl>
                                        <p:attrNameLst>
                                          <p:attrName>ppt_h</p:attrName>
                                        </p:attrNameLst>
                                      </p:cBhvr>
                                      <p:tavLst>
                                        <p:tav tm="0">
                                          <p:val>
                                            <p:strVal val="ppt_h"/>
                                          </p:val>
                                        </p:tav>
                                        <p:tav tm="100000">
                                          <p:val>
                                            <p:fltVal val="0"/>
                                          </p:val>
                                        </p:tav>
                                      </p:tavLst>
                                    </p:anim>
                                    <p:anim calcmode="lin" valueType="num">
                                      <p:cBhvr>
                                        <p:cTn id="8" dur="1000"/>
                                        <p:tgtEl>
                                          <p:spTgt spid="2"/>
                                        </p:tgtEl>
                                        <p:attrNameLst>
                                          <p:attrName>style.rotation</p:attrName>
                                        </p:attrNameLst>
                                      </p:cBhvr>
                                      <p:tavLst>
                                        <p:tav tm="0">
                                          <p:val>
                                            <p:fltVal val="0"/>
                                          </p:val>
                                        </p:tav>
                                        <p:tav tm="100000">
                                          <p:val>
                                            <p:fltVal val="90"/>
                                          </p:val>
                                        </p:tav>
                                      </p:tavLst>
                                    </p:anim>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par>
                                <p:cTn id="11" presetID="31" presetClass="exit" presetSubtype="0" fill="hold" grpId="0" nodeType="withEffect">
                                  <p:stCondLst>
                                    <p:cond delay="0"/>
                                  </p:stCondLst>
                                  <p:childTnLst>
                                    <p:anim calcmode="lin" valueType="num">
                                      <p:cBhvr>
                                        <p:cTn id="12" dur="1000"/>
                                        <p:tgtEl>
                                          <p:spTgt spid="4"/>
                                        </p:tgtEl>
                                        <p:attrNameLst>
                                          <p:attrName>ppt_w</p:attrName>
                                        </p:attrNameLst>
                                      </p:cBhvr>
                                      <p:tavLst>
                                        <p:tav tm="0">
                                          <p:val>
                                            <p:strVal val="ppt_w"/>
                                          </p:val>
                                        </p:tav>
                                        <p:tav tm="100000">
                                          <p:val>
                                            <p:fltVal val="0"/>
                                          </p:val>
                                        </p:tav>
                                      </p:tavLst>
                                    </p:anim>
                                    <p:anim calcmode="lin" valueType="num">
                                      <p:cBhvr>
                                        <p:cTn id="13" dur="1000"/>
                                        <p:tgtEl>
                                          <p:spTgt spid="4"/>
                                        </p:tgtEl>
                                        <p:attrNameLst>
                                          <p:attrName>ppt_h</p:attrName>
                                        </p:attrNameLst>
                                      </p:cBhvr>
                                      <p:tavLst>
                                        <p:tav tm="0">
                                          <p:val>
                                            <p:strVal val="ppt_h"/>
                                          </p:val>
                                        </p:tav>
                                        <p:tav tm="100000">
                                          <p:val>
                                            <p:fltVal val="0"/>
                                          </p:val>
                                        </p:tav>
                                      </p:tavLst>
                                    </p:anim>
                                    <p:anim calcmode="lin" valueType="num">
                                      <p:cBhvr>
                                        <p:cTn id="14" dur="1000"/>
                                        <p:tgtEl>
                                          <p:spTgt spid="4"/>
                                        </p:tgtEl>
                                        <p:attrNameLst>
                                          <p:attrName>style.rotation</p:attrName>
                                        </p:attrNameLst>
                                      </p:cBhvr>
                                      <p:tavLst>
                                        <p:tav tm="0">
                                          <p:val>
                                            <p:fltVal val="0"/>
                                          </p:val>
                                        </p:tav>
                                        <p:tav tm="100000">
                                          <p:val>
                                            <p:fltVal val="90"/>
                                          </p:val>
                                        </p:tav>
                                      </p:tavLst>
                                    </p:anim>
                                    <p:animEffect transition="out" filter="fade">
                                      <p:cBhvr>
                                        <p:cTn id="15" dur="1000"/>
                                        <p:tgtEl>
                                          <p:spTgt spid="4"/>
                                        </p:tgtEl>
                                      </p:cBhvr>
                                    </p:animEffect>
                                    <p:set>
                                      <p:cBhvr>
                                        <p:cTn id="16" dur="1" fill="hold">
                                          <p:stCondLst>
                                            <p:cond delay="999"/>
                                          </p:stCondLst>
                                        </p:cTn>
                                        <p:tgtEl>
                                          <p:spTgt spid="4"/>
                                        </p:tgtEl>
                                        <p:attrNameLst>
                                          <p:attrName>style.visibility</p:attrName>
                                        </p:attrNameLst>
                                      </p:cBhvr>
                                      <p:to>
                                        <p:strVal val="hidden"/>
                                      </p:to>
                                    </p:set>
                                  </p:childTnLst>
                                </p:cTn>
                              </p:par>
                              <p:par>
                                <p:cTn id="17" presetID="31" presetClass="exit" presetSubtype="0" fill="hold" grpId="0" nodeType="withEffect">
                                  <p:stCondLst>
                                    <p:cond delay="0"/>
                                  </p:stCondLst>
                                  <p:childTnLst>
                                    <p:anim calcmode="lin" valueType="num">
                                      <p:cBhvr>
                                        <p:cTn id="18" dur="1000"/>
                                        <p:tgtEl>
                                          <p:spTgt spid="6"/>
                                        </p:tgtEl>
                                        <p:attrNameLst>
                                          <p:attrName>ppt_w</p:attrName>
                                        </p:attrNameLst>
                                      </p:cBhvr>
                                      <p:tavLst>
                                        <p:tav tm="0">
                                          <p:val>
                                            <p:strVal val="ppt_w"/>
                                          </p:val>
                                        </p:tav>
                                        <p:tav tm="100000">
                                          <p:val>
                                            <p:fltVal val="0"/>
                                          </p:val>
                                        </p:tav>
                                      </p:tavLst>
                                    </p:anim>
                                    <p:anim calcmode="lin" valueType="num">
                                      <p:cBhvr>
                                        <p:cTn id="19" dur="1000"/>
                                        <p:tgtEl>
                                          <p:spTgt spid="6"/>
                                        </p:tgtEl>
                                        <p:attrNameLst>
                                          <p:attrName>ppt_h</p:attrName>
                                        </p:attrNameLst>
                                      </p:cBhvr>
                                      <p:tavLst>
                                        <p:tav tm="0">
                                          <p:val>
                                            <p:strVal val="ppt_h"/>
                                          </p:val>
                                        </p:tav>
                                        <p:tav tm="100000">
                                          <p:val>
                                            <p:fltVal val="0"/>
                                          </p:val>
                                        </p:tav>
                                      </p:tavLst>
                                    </p:anim>
                                    <p:anim calcmode="lin" valueType="num">
                                      <p:cBhvr>
                                        <p:cTn id="20" dur="1000"/>
                                        <p:tgtEl>
                                          <p:spTgt spid="6"/>
                                        </p:tgtEl>
                                        <p:attrNameLst>
                                          <p:attrName>style.rotation</p:attrName>
                                        </p:attrNameLst>
                                      </p:cBhvr>
                                      <p:tavLst>
                                        <p:tav tm="0">
                                          <p:val>
                                            <p:fltVal val="0"/>
                                          </p:val>
                                        </p:tav>
                                        <p:tav tm="100000">
                                          <p:val>
                                            <p:fltVal val="90"/>
                                          </p:val>
                                        </p:tav>
                                      </p:tavLst>
                                    </p:anim>
                                    <p:animEffect transition="out" filter="fade">
                                      <p:cBhvr>
                                        <p:cTn id="21" dur="1000"/>
                                        <p:tgtEl>
                                          <p:spTgt spid="6"/>
                                        </p:tgtEl>
                                      </p:cBhvr>
                                    </p:animEffect>
                                    <p:set>
                                      <p:cBhvr>
                                        <p:cTn id="22" dur="1" fill="hold">
                                          <p:stCondLst>
                                            <p:cond delay="999"/>
                                          </p:stCondLst>
                                        </p:cTn>
                                        <p:tgtEl>
                                          <p:spTgt spid="6"/>
                                        </p:tgtEl>
                                        <p:attrNameLst>
                                          <p:attrName>style.visibility</p:attrName>
                                        </p:attrNameLst>
                                      </p:cBhvr>
                                      <p:to>
                                        <p:strVal val="hidden"/>
                                      </p:to>
                                    </p:set>
                                  </p:childTnLst>
                                </p:cTn>
                              </p:par>
                              <p:par>
                                <p:cTn id="23" presetID="31" presetClass="exit" presetSubtype="0" fill="hold" nodeType="withEffect">
                                  <p:stCondLst>
                                    <p:cond delay="0"/>
                                  </p:stCondLst>
                                  <p:childTnLst>
                                    <p:anim calcmode="lin" valueType="num">
                                      <p:cBhvr>
                                        <p:cTn id="24" dur="1000"/>
                                        <p:tgtEl>
                                          <p:spTgt spid="1028"/>
                                        </p:tgtEl>
                                        <p:attrNameLst>
                                          <p:attrName>ppt_w</p:attrName>
                                        </p:attrNameLst>
                                      </p:cBhvr>
                                      <p:tavLst>
                                        <p:tav tm="0">
                                          <p:val>
                                            <p:strVal val="ppt_w"/>
                                          </p:val>
                                        </p:tav>
                                        <p:tav tm="100000">
                                          <p:val>
                                            <p:fltVal val="0"/>
                                          </p:val>
                                        </p:tav>
                                      </p:tavLst>
                                    </p:anim>
                                    <p:anim calcmode="lin" valueType="num">
                                      <p:cBhvr>
                                        <p:cTn id="25" dur="1000"/>
                                        <p:tgtEl>
                                          <p:spTgt spid="1028"/>
                                        </p:tgtEl>
                                        <p:attrNameLst>
                                          <p:attrName>ppt_h</p:attrName>
                                        </p:attrNameLst>
                                      </p:cBhvr>
                                      <p:tavLst>
                                        <p:tav tm="0">
                                          <p:val>
                                            <p:strVal val="ppt_h"/>
                                          </p:val>
                                        </p:tav>
                                        <p:tav tm="100000">
                                          <p:val>
                                            <p:fltVal val="0"/>
                                          </p:val>
                                        </p:tav>
                                      </p:tavLst>
                                    </p:anim>
                                    <p:anim calcmode="lin" valueType="num">
                                      <p:cBhvr>
                                        <p:cTn id="26" dur="1000"/>
                                        <p:tgtEl>
                                          <p:spTgt spid="1028"/>
                                        </p:tgtEl>
                                        <p:attrNameLst>
                                          <p:attrName>style.rotation</p:attrName>
                                        </p:attrNameLst>
                                      </p:cBhvr>
                                      <p:tavLst>
                                        <p:tav tm="0">
                                          <p:val>
                                            <p:fltVal val="0"/>
                                          </p:val>
                                        </p:tav>
                                        <p:tav tm="100000">
                                          <p:val>
                                            <p:fltVal val="90"/>
                                          </p:val>
                                        </p:tav>
                                      </p:tavLst>
                                    </p:anim>
                                    <p:animEffect transition="out" filter="fade">
                                      <p:cBhvr>
                                        <p:cTn id="27" dur="1000"/>
                                        <p:tgtEl>
                                          <p:spTgt spid="1028"/>
                                        </p:tgtEl>
                                      </p:cBhvr>
                                    </p:animEffect>
                                    <p:set>
                                      <p:cBhvr>
                                        <p:cTn id="28" dur="1" fill="hold">
                                          <p:stCondLst>
                                            <p:cond delay="999"/>
                                          </p:stCondLst>
                                        </p:cTn>
                                        <p:tgtEl>
                                          <p:spTgt spid="10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25471" y="428604"/>
            <a:ext cx="8413809" cy="461665"/>
          </a:xfrm>
          <a:prstGeom prst="rect">
            <a:avLst/>
          </a:prstGeom>
          <a:noFill/>
        </p:spPr>
        <p:txBody>
          <a:bodyPr wrap="square" rtlCol="0">
            <a:spAutoFit/>
          </a:bodyPr>
          <a:lstStyle/>
          <a:p>
            <a:r>
              <a:rPr lang="fr-FR" sz="2400" b="1" dirty="0"/>
              <a:t>Etape 04  : une couche de sable de carrière bien compacté </a:t>
            </a:r>
          </a:p>
        </p:txBody>
      </p:sp>
      <p:sp>
        <p:nvSpPr>
          <p:cNvPr id="5" name="Rectangle 4"/>
          <p:cNvSpPr/>
          <p:nvPr/>
        </p:nvSpPr>
        <p:spPr>
          <a:xfrm>
            <a:off x="595282" y="1214422"/>
            <a:ext cx="8810652" cy="769441"/>
          </a:xfrm>
          <a:prstGeom prst="rect">
            <a:avLst/>
          </a:prstGeom>
        </p:spPr>
        <p:txBody>
          <a:bodyPr wrap="square">
            <a:spAutoFit/>
          </a:bodyPr>
          <a:lstStyle/>
          <a:p>
            <a:pPr algn="ctr"/>
            <a:r>
              <a:rPr lang="fr-FR" sz="2200" dirty="0"/>
              <a:t>la dureté de ce matériau garantit le maintien des caractéristiques du sol dans le temps.</a:t>
            </a:r>
          </a:p>
        </p:txBody>
      </p:sp>
      <p:pic>
        <p:nvPicPr>
          <p:cNvPr id="2050" name="Picture 2" descr="C:\Users\user\Desktop\HOTEL\IMG-66bf7ac217b1e5298d42ba6348065571-V.jpg"/>
          <p:cNvPicPr>
            <a:picLocks noChangeAspect="1" noChangeArrowheads="1"/>
          </p:cNvPicPr>
          <p:nvPr/>
        </p:nvPicPr>
        <p:blipFill>
          <a:blip r:embed="rId2"/>
          <a:srcRect/>
          <a:stretch>
            <a:fillRect/>
          </a:stretch>
        </p:blipFill>
        <p:spPr bwMode="auto">
          <a:xfrm>
            <a:off x="738158" y="1983863"/>
            <a:ext cx="4586691" cy="2525257"/>
          </a:xfrm>
          <a:prstGeom prst="rect">
            <a:avLst/>
          </a:prstGeom>
          <a:noFill/>
        </p:spPr>
      </p:pic>
      <p:pic>
        <p:nvPicPr>
          <p:cNvPr id="3" name="Image 2">
            <a:extLst>
              <a:ext uri="{FF2B5EF4-FFF2-40B4-BE49-F238E27FC236}">
                <a16:creationId xmlns:a16="http://schemas.microsoft.com/office/drawing/2014/main" id="{974F362C-1FB9-43F9-87EE-61E9E28A32BA}"/>
              </a:ext>
            </a:extLst>
          </p:cNvPr>
          <p:cNvPicPr>
            <a:picLocks noChangeAspect="1"/>
          </p:cNvPicPr>
          <p:nvPr/>
        </p:nvPicPr>
        <p:blipFill>
          <a:blip r:embed="rId3"/>
          <a:stretch>
            <a:fillRect/>
          </a:stretch>
        </p:blipFill>
        <p:spPr>
          <a:xfrm>
            <a:off x="5032375" y="3190034"/>
            <a:ext cx="4283600" cy="3206287"/>
          </a:xfrm>
          <a:prstGeom prst="rect">
            <a:avLst/>
          </a:prstGeom>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par>
                                <p:cTn id="8" presetID="6" presetClass="exit" presetSubtype="32" fill="hold" grpId="0" nodeType="withEffect">
                                  <p:stCondLst>
                                    <p:cond delay="0"/>
                                  </p:stCondLst>
                                  <p:childTnLst>
                                    <p:animEffect transition="out" filter="circle(out)">
                                      <p:cBhvr>
                                        <p:cTn id="9" dur="2000"/>
                                        <p:tgtEl>
                                          <p:spTgt spid="5"/>
                                        </p:tgtEl>
                                      </p:cBhvr>
                                    </p:animEffect>
                                    <p:set>
                                      <p:cBhvr>
                                        <p:cTn id="10" dur="1" fill="hold">
                                          <p:stCondLst>
                                            <p:cond delay="1999"/>
                                          </p:stCondLst>
                                        </p:cTn>
                                        <p:tgtEl>
                                          <p:spTgt spid="5"/>
                                        </p:tgtEl>
                                        <p:attrNameLst>
                                          <p:attrName>style.visibility</p:attrName>
                                        </p:attrNameLst>
                                      </p:cBhvr>
                                      <p:to>
                                        <p:strVal val="hidden"/>
                                      </p:to>
                                    </p:set>
                                  </p:childTnLst>
                                </p:cTn>
                              </p:par>
                              <p:par>
                                <p:cTn id="11" presetID="6" presetClass="exit" presetSubtype="32" fill="hold" nodeType="withEffect">
                                  <p:stCondLst>
                                    <p:cond delay="0"/>
                                  </p:stCondLst>
                                  <p:childTnLst>
                                    <p:animEffect transition="out" filter="circle(out)">
                                      <p:cBhvr>
                                        <p:cTn id="12" dur="2000"/>
                                        <p:tgtEl>
                                          <p:spTgt spid="2050"/>
                                        </p:tgtEl>
                                      </p:cBhvr>
                                    </p:animEffect>
                                    <p:set>
                                      <p:cBhvr>
                                        <p:cTn id="13" dur="1" fill="hold">
                                          <p:stCondLst>
                                            <p:cond delay="1999"/>
                                          </p:stCondLst>
                                        </p:cTn>
                                        <p:tgtEl>
                                          <p:spTgt spid="2050"/>
                                        </p:tgtEl>
                                        <p:attrNameLst>
                                          <p:attrName>style.visibility</p:attrName>
                                        </p:attrNameLst>
                                      </p:cBhvr>
                                      <p:to>
                                        <p:strVal val="hidden"/>
                                      </p:to>
                                    </p:set>
                                  </p:childTnLst>
                                </p:cTn>
                              </p:par>
                              <p:par>
                                <p:cTn id="14" presetID="6" presetClass="exit" presetSubtype="32" fill="hold" nodeType="withEffect">
                                  <p:stCondLst>
                                    <p:cond delay="0"/>
                                  </p:stCondLst>
                                  <p:childTnLst>
                                    <p:animEffect transition="out" filter="circle(out)">
                                      <p:cBhvr>
                                        <p:cTn id="15" dur="2000"/>
                                        <p:tgtEl>
                                          <p:spTgt spid="3"/>
                                        </p:tgtEl>
                                      </p:cBhvr>
                                    </p:animEffect>
                                    <p:set>
                                      <p:cBhvr>
                                        <p:cTn id="16"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152183" y="214290"/>
            <a:ext cx="6158535" cy="954107"/>
          </a:xfrm>
          <a:prstGeom prst="rect">
            <a:avLst/>
          </a:prstGeom>
          <a:noFill/>
        </p:spPr>
        <p:txBody>
          <a:bodyPr wrap="square" rtlCol="0">
            <a:spAutoFit/>
          </a:bodyPr>
          <a:lstStyle/>
          <a:p>
            <a:r>
              <a:rPr lang="fr-FR" sz="2800" b="1" u="sng" dirty="0"/>
              <a:t>Type de fondation : </a:t>
            </a:r>
          </a:p>
          <a:p>
            <a:endParaRPr lang="fr-FR" sz="2800" b="1" u="sng" dirty="0"/>
          </a:p>
        </p:txBody>
      </p:sp>
      <p:sp>
        <p:nvSpPr>
          <p:cNvPr id="3" name="ZoneTexte 2"/>
          <p:cNvSpPr txBox="1"/>
          <p:nvPr/>
        </p:nvSpPr>
        <p:spPr>
          <a:xfrm>
            <a:off x="380968" y="857232"/>
            <a:ext cx="9429816" cy="1107996"/>
          </a:xfrm>
          <a:prstGeom prst="rect">
            <a:avLst/>
          </a:prstGeom>
          <a:noFill/>
        </p:spPr>
        <p:txBody>
          <a:bodyPr wrap="square" rtlCol="0">
            <a:spAutoFit/>
          </a:bodyPr>
          <a:lstStyle/>
          <a:p>
            <a:pPr algn="ctr"/>
            <a:r>
              <a:rPr lang="fr-FR" sz="2200" dirty="0"/>
              <a:t>Apres le résoudre du problème de la nappe phréatique ils ont entame la réalisation des fondations . ils ont choisi les fondations de type superficiel</a:t>
            </a:r>
          </a:p>
        </p:txBody>
      </p:sp>
      <p:sp>
        <p:nvSpPr>
          <p:cNvPr id="4" name="ZoneTexte 3"/>
          <p:cNvSpPr txBox="1"/>
          <p:nvPr/>
        </p:nvSpPr>
        <p:spPr>
          <a:xfrm>
            <a:off x="3024174" y="1928802"/>
            <a:ext cx="6158535" cy="430887"/>
          </a:xfrm>
          <a:prstGeom prst="rect">
            <a:avLst/>
          </a:prstGeom>
          <a:noFill/>
        </p:spPr>
        <p:txBody>
          <a:bodyPr wrap="square" rtlCol="0">
            <a:spAutoFit/>
          </a:bodyPr>
          <a:lstStyle/>
          <a:p>
            <a:r>
              <a:rPr lang="fr-FR" sz="2200" b="1" dirty="0"/>
              <a:t>Pourquoi le radier général : </a:t>
            </a:r>
          </a:p>
        </p:txBody>
      </p:sp>
      <p:pic>
        <p:nvPicPr>
          <p:cNvPr id="3074" name="Picture 2" descr="C:\Users\user\Desktop\HOTEL\IMG-7eda1dbe2027baa1e7c1c915eaf1fe04-V.jpg"/>
          <p:cNvPicPr>
            <a:picLocks noChangeAspect="1" noChangeArrowheads="1"/>
          </p:cNvPicPr>
          <p:nvPr/>
        </p:nvPicPr>
        <p:blipFill>
          <a:blip r:embed="rId2"/>
          <a:srcRect t="33073"/>
          <a:stretch>
            <a:fillRect/>
          </a:stretch>
        </p:blipFill>
        <p:spPr bwMode="auto">
          <a:xfrm>
            <a:off x="712868" y="3643314"/>
            <a:ext cx="3240000" cy="2891240"/>
          </a:xfrm>
          <a:prstGeom prst="rect">
            <a:avLst/>
          </a:prstGeom>
          <a:noFill/>
        </p:spPr>
      </p:pic>
      <p:pic>
        <p:nvPicPr>
          <p:cNvPr id="3075" name="Picture 3" descr="C:\Users\user\Desktop\HOTEL\IMG-7858d6669d18688e8ed6ddb1d7681ec2-V.jpg"/>
          <p:cNvPicPr>
            <a:picLocks noChangeAspect="1" noChangeArrowheads="1"/>
          </p:cNvPicPr>
          <p:nvPr/>
        </p:nvPicPr>
        <p:blipFill>
          <a:blip r:embed="rId3" cstate="print"/>
          <a:srcRect t="23022"/>
          <a:stretch>
            <a:fillRect/>
          </a:stretch>
        </p:blipFill>
        <p:spPr bwMode="auto">
          <a:xfrm>
            <a:off x="5667380" y="3643314"/>
            <a:ext cx="3240000" cy="2866377"/>
          </a:xfrm>
          <a:prstGeom prst="rect">
            <a:avLst/>
          </a:prstGeom>
          <a:noFill/>
        </p:spPr>
      </p:pic>
      <p:sp>
        <p:nvSpPr>
          <p:cNvPr id="7" name="Rectangle 6"/>
          <p:cNvSpPr/>
          <p:nvPr/>
        </p:nvSpPr>
        <p:spPr>
          <a:xfrm>
            <a:off x="1666852" y="2588121"/>
            <a:ext cx="7572428" cy="769441"/>
          </a:xfrm>
          <a:prstGeom prst="rect">
            <a:avLst/>
          </a:prstGeom>
        </p:spPr>
        <p:txBody>
          <a:bodyPr wrap="square">
            <a:spAutoFit/>
          </a:bodyPr>
          <a:lstStyle/>
          <a:p>
            <a:pPr algn="ctr"/>
            <a:r>
              <a:rPr lang="fr-FR" sz="2200" dirty="0"/>
              <a:t>Le radier est facile à utiliser, donne de bons résultats en termes de stabilité de l’assise de la construction</a:t>
            </a:r>
          </a:p>
        </p:txBody>
      </p:sp>
      <p:sp>
        <p:nvSpPr>
          <p:cNvPr id="8" name="Flèche courbée vers la droite 7"/>
          <p:cNvSpPr/>
          <p:nvPr/>
        </p:nvSpPr>
        <p:spPr>
          <a:xfrm>
            <a:off x="809596" y="2143116"/>
            <a:ext cx="571504" cy="1357322"/>
          </a:xfrm>
          <a:prstGeom prst="curv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fade">
                                      <p:cBhvr>
                                        <p:cTn id="22" dur="1000"/>
                                        <p:tgtEl>
                                          <p:spTgt spid="3074"/>
                                        </p:tgtEl>
                                      </p:cBhvr>
                                    </p:animEffect>
                                    <p:anim calcmode="lin" valueType="num">
                                      <p:cBhvr>
                                        <p:cTn id="23" dur="1000" fill="hold"/>
                                        <p:tgtEl>
                                          <p:spTgt spid="3074"/>
                                        </p:tgtEl>
                                        <p:attrNameLst>
                                          <p:attrName>ppt_x</p:attrName>
                                        </p:attrNameLst>
                                      </p:cBhvr>
                                      <p:tavLst>
                                        <p:tav tm="0">
                                          <p:val>
                                            <p:strVal val="#ppt_x"/>
                                          </p:val>
                                        </p:tav>
                                        <p:tav tm="100000">
                                          <p:val>
                                            <p:strVal val="#ppt_x"/>
                                          </p:val>
                                        </p:tav>
                                      </p:tavLst>
                                    </p:anim>
                                    <p:anim calcmode="lin" valueType="num">
                                      <p:cBhvr>
                                        <p:cTn id="24" dur="1000" fill="hold"/>
                                        <p:tgtEl>
                                          <p:spTgt spid="307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075"/>
                                        </p:tgtEl>
                                        <p:attrNameLst>
                                          <p:attrName>style.visibility</p:attrName>
                                        </p:attrNameLst>
                                      </p:cBhvr>
                                      <p:to>
                                        <p:strVal val="visible"/>
                                      </p:to>
                                    </p:set>
                                    <p:animEffect transition="in" filter="fade">
                                      <p:cBhvr>
                                        <p:cTn id="27" dur="1000"/>
                                        <p:tgtEl>
                                          <p:spTgt spid="3075"/>
                                        </p:tgtEl>
                                      </p:cBhvr>
                                    </p:animEffect>
                                    <p:anim calcmode="lin" valueType="num">
                                      <p:cBhvr>
                                        <p:cTn id="28" dur="1000" fill="hold"/>
                                        <p:tgtEl>
                                          <p:spTgt spid="3075"/>
                                        </p:tgtEl>
                                        <p:attrNameLst>
                                          <p:attrName>ppt_x</p:attrName>
                                        </p:attrNameLst>
                                      </p:cBhvr>
                                      <p:tavLst>
                                        <p:tav tm="0">
                                          <p:val>
                                            <p:strVal val="#ppt_x"/>
                                          </p:val>
                                        </p:tav>
                                        <p:tav tm="100000">
                                          <p:val>
                                            <p:strVal val="#ppt_x"/>
                                          </p:val>
                                        </p:tav>
                                      </p:tavLst>
                                    </p:anim>
                                    <p:anim calcmode="lin" valueType="num">
                                      <p:cBhvr>
                                        <p:cTn id="29" dur="1000" fill="hold"/>
                                        <p:tgtEl>
                                          <p:spTgt spid="307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84085" y="543807"/>
            <a:ext cx="4651660" cy="1384995"/>
          </a:xfrm>
          <a:prstGeom prst="rect">
            <a:avLst/>
          </a:prstGeom>
          <a:noFill/>
        </p:spPr>
        <p:txBody>
          <a:bodyPr wrap="square" rtlCol="0">
            <a:spAutoFit/>
          </a:bodyPr>
          <a:lstStyle/>
          <a:p>
            <a:r>
              <a:rPr lang="fr-FR" sz="2800" b="1" u="sng" dirty="0"/>
              <a:t>Exemple 02</a:t>
            </a:r>
          </a:p>
          <a:p>
            <a:r>
              <a:rPr lang="fr-FR" sz="2800" b="1" u="sng" dirty="0"/>
              <a:t>  </a:t>
            </a:r>
          </a:p>
          <a:p>
            <a:endParaRPr lang="fr-FR" sz="2800" b="1" u="sng" dirty="0"/>
          </a:p>
        </p:txBody>
      </p:sp>
      <p:sp>
        <p:nvSpPr>
          <p:cNvPr id="4" name="ZoneTexte 3"/>
          <p:cNvSpPr txBox="1"/>
          <p:nvPr/>
        </p:nvSpPr>
        <p:spPr>
          <a:xfrm>
            <a:off x="95216" y="1984709"/>
            <a:ext cx="4046260" cy="1015663"/>
          </a:xfrm>
          <a:prstGeom prst="rect">
            <a:avLst/>
          </a:prstGeom>
          <a:noFill/>
        </p:spPr>
        <p:txBody>
          <a:bodyPr wrap="square" rtlCol="0">
            <a:spAutoFit/>
          </a:bodyPr>
          <a:lstStyle/>
          <a:p>
            <a:pPr>
              <a:buFont typeface="Arial" pitchFamily="34" charset="0"/>
              <a:buChar char="•"/>
            </a:pPr>
            <a:r>
              <a:rPr lang="fr-FR" sz="2000" dirty="0">
                <a:latin typeface="Calibri"/>
              </a:rPr>
              <a:t>La nouvelle aérogare Es-</a:t>
            </a:r>
            <a:r>
              <a:rPr lang="fr-FR" sz="2000" dirty="0" err="1">
                <a:latin typeface="Calibri"/>
              </a:rPr>
              <a:t>Senia_Oran</a:t>
            </a:r>
            <a:endParaRPr lang="fr-FR" sz="2000" dirty="0">
              <a:latin typeface="Calibri"/>
            </a:endParaRPr>
          </a:p>
          <a:p>
            <a:pPr>
              <a:buFont typeface="Arial" pitchFamily="34" charset="0"/>
              <a:buChar char="•"/>
            </a:pPr>
            <a:r>
              <a:rPr lang="fr-FR" sz="2000" dirty="0">
                <a:latin typeface="Calibri"/>
              </a:rPr>
              <a:t>L’entreprise : </a:t>
            </a:r>
            <a:r>
              <a:rPr lang="fr-FR" sz="2000" dirty="0"/>
              <a:t>EGSA</a:t>
            </a:r>
            <a:endParaRPr lang="fr-FR" sz="2000" dirty="0">
              <a:latin typeface="Calibri"/>
            </a:endParaRPr>
          </a:p>
          <a:p>
            <a:pPr>
              <a:buFont typeface="Arial" pitchFamily="34" charset="0"/>
              <a:buChar char="•"/>
            </a:pPr>
            <a:r>
              <a:rPr lang="fr-FR" sz="2000" dirty="0">
                <a:latin typeface="Calibri"/>
              </a:rPr>
              <a:t>Le </a:t>
            </a:r>
            <a:r>
              <a:rPr lang="fr-FR" sz="2000" dirty="0" err="1">
                <a:latin typeface="Calibri"/>
              </a:rPr>
              <a:t>debut</a:t>
            </a:r>
            <a:r>
              <a:rPr lang="fr-FR" sz="2000" dirty="0">
                <a:latin typeface="Calibri"/>
              </a:rPr>
              <a:t> de réalisation:  mars 2012   </a:t>
            </a:r>
            <a:endParaRPr lang="fr-FR" sz="2000" dirty="0"/>
          </a:p>
        </p:txBody>
      </p:sp>
      <p:pic>
        <p:nvPicPr>
          <p:cNvPr id="5" name="Picture 2" descr="6"/>
          <p:cNvPicPr>
            <a:picLocks noChangeAspect="1" noChangeArrowheads="1"/>
          </p:cNvPicPr>
          <p:nvPr/>
        </p:nvPicPr>
        <p:blipFill>
          <a:blip r:embed="rId2" cstate="print"/>
          <a:srcRect/>
          <a:stretch>
            <a:fillRect/>
          </a:stretch>
        </p:blipFill>
        <p:spPr bwMode="auto">
          <a:xfrm>
            <a:off x="4167182" y="1165828"/>
            <a:ext cx="4857784" cy="354905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anim calcmode="lin" valueType="num">
                                      <p:cBhvr>
                                        <p:cTn id="13" dur="2000" fill="hold"/>
                                        <p:tgtEl>
                                          <p:spTgt spid="2"/>
                                        </p:tgtEl>
                                        <p:attrNameLst>
                                          <p:attrName>ppt_w</p:attrName>
                                        </p:attrNameLst>
                                      </p:cBhvr>
                                      <p:tavLst>
                                        <p:tav tm="0" fmla="#ppt_w*sin(2.5*pi*$)">
                                          <p:val>
                                            <p:fltVal val="0"/>
                                          </p:val>
                                        </p:tav>
                                        <p:tav tm="100000">
                                          <p:val>
                                            <p:fltVal val="1"/>
                                          </p:val>
                                        </p:tav>
                                      </p:tavLst>
                                    </p:anim>
                                    <p:anim calcmode="lin" valueType="num">
                                      <p:cBhvr>
                                        <p:cTn id="14" dur="2000" fill="hold"/>
                                        <p:tgtEl>
                                          <p:spTgt spid="2"/>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anim calcmode="lin" valueType="num">
                                      <p:cBhvr>
                                        <p:cTn id="18" dur="2000" fill="hold"/>
                                        <p:tgtEl>
                                          <p:spTgt spid="4"/>
                                        </p:tgtEl>
                                        <p:attrNameLst>
                                          <p:attrName>ppt_w</p:attrName>
                                        </p:attrNameLst>
                                      </p:cBhvr>
                                      <p:tavLst>
                                        <p:tav tm="0" fmla="#ppt_w*sin(2.5*pi*$)">
                                          <p:val>
                                            <p:fltVal val="0"/>
                                          </p:val>
                                        </p:tav>
                                        <p:tav tm="100000">
                                          <p:val>
                                            <p:fltVal val="1"/>
                                          </p:val>
                                        </p:tav>
                                      </p:tavLst>
                                    </p:anim>
                                    <p:anim calcmode="lin" valueType="num">
                                      <p:cBhvr>
                                        <p:cTn id="1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09662" y="-71462"/>
            <a:ext cx="7010247" cy="1261884"/>
          </a:xfrm>
          <a:prstGeom prst="rect">
            <a:avLst/>
          </a:prstGeom>
        </p:spPr>
        <p:txBody>
          <a:bodyPr wrap="square">
            <a:spAutoFit/>
          </a:bodyPr>
          <a:lstStyle/>
          <a:p>
            <a:endParaRPr lang="fr-FR" sz="1600" dirty="0">
              <a:solidFill>
                <a:schemeClr val="accent6">
                  <a:lumMod val="75000"/>
                </a:schemeClr>
              </a:solidFill>
              <a:latin typeface="Times New Roman" pitchFamily="18" charset="0"/>
              <a:cs typeface="Times New Roman" pitchFamily="18" charset="0"/>
            </a:endParaRPr>
          </a:p>
          <a:p>
            <a:pPr algn="ctr"/>
            <a:r>
              <a:rPr lang="fr-FR" sz="2800" b="1" u="sng" dirty="0">
                <a:solidFill>
                  <a:schemeClr val="accent6">
                    <a:lumMod val="75000"/>
                  </a:schemeClr>
                </a:solidFill>
                <a:latin typeface="Times New Roman" pitchFamily="18" charset="0"/>
                <a:cs typeface="Times New Roman" pitchFamily="18" charset="0"/>
              </a:rPr>
              <a:t>Introduction:</a:t>
            </a:r>
          </a:p>
          <a:p>
            <a:pPr algn="ctr"/>
            <a:endParaRPr lang="fr-FR" sz="1600" dirty="0">
              <a:solidFill>
                <a:schemeClr val="accent6">
                  <a:lumMod val="75000"/>
                </a:schemeClr>
              </a:solidFill>
              <a:latin typeface="Times New Roman" pitchFamily="18" charset="0"/>
              <a:cs typeface="Times New Roman" pitchFamily="18" charset="0"/>
            </a:endParaRPr>
          </a:p>
          <a:p>
            <a:pPr algn="ctr"/>
            <a:endParaRPr lang="fr-FR" sz="1600" dirty="0">
              <a:solidFill>
                <a:schemeClr val="accent6">
                  <a:lumMod val="75000"/>
                </a:schemeClr>
              </a:solidFill>
              <a:latin typeface="Times New Roman" pitchFamily="18" charset="0"/>
              <a:cs typeface="Times New Roman" pitchFamily="18" charset="0"/>
            </a:endParaRPr>
          </a:p>
        </p:txBody>
      </p:sp>
      <p:sp>
        <p:nvSpPr>
          <p:cNvPr id="3" name="Rectangle 2"/>
          <p:cNvSpPr/>
          <p:nvPr/>
        </p:nvSpPr>
        <p:spPr>
          <a:xfrm>
            <a:off x="343661" y="774923"/>
            <a:ext cx="9215502" cy="1200329"/>
          </a:xfrm>
          <a:prstGeom prst="rect">
            <a:avLst/>
          </a:prstGeom>
        </p:spPr>
        <p:txBody>
          <a:bodyPr wrap="square">
            <a:spAutoFit/>
          </a:bodyPr>
          <a:lstStyle/>
          <a:p>
            <a:pPr algn="ctr"/>
            <a:r>
              <a:rPr lang="fr-FR" sz="2400" dirty="0"/>
              <a:t>Avant de commencer un projet de construction ou d’aménagement d’un territoire ,l’architecte doit passe par l’étape de l’étude du sol .</a:t>
            </a:r>
          </a:p>
        </p:txBody>
      </p:sp>
      <p:sp>
        <p:nvSpPr>
          <p:cNvPr id="4" name="Rectangle à coins arrondis 5"/>
          <p:cNvSpPr/>
          <p:nvPr/>
        </p:nvSpPr>
        <p:spPr>
          <a:xfrm>
            <a:off x="4002617" y="1928802"/>
            <a:ext cx="1947937" cy="684000"/>
          </a:xfrm>
          <a:prstGeom prst="roundRect">
            <a:avLst/>
          </a:prstGeom>
          <a:solidFill>
            <a:schemeClr val="accent2">
              <a:lumMod val="75000"/>
            </a:schemeClr>
          </a:solidFill>
          <a:ln>
            <a:solidFill>
              <a:schemeClr val="bg1"/>
            </a:solidFill>
          </a:ln>
          <a:effectLst>
            <a:reflection stA="0" endPos="65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Reconnaissance  Du Sol </a:t>
            </a:r>
          </a:p>
        </p:txBody>
      </p:sp>
      <p:sp>
        <p:nvSpPr>
          <p:cNvPr id="5" name="Organigramme : Multidocument 10"/>
          <p:cNvSpPr/>
          <p:nvPr/>
        </p:nvSpPr>
        <p:spPr>
          <a:xfrm>
            <a:off x="3524240" y="4557290"/>
            <a:ext cx="2928958" cy="2157859"/>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l’étendue et </a:t>
            </a:r>
          </a:p>
          <a:p>
            <a:pPr algn="ctr"/>
            <a:r>
              <a:rPr lang="fr-FR" b="1" dirty="0">
                <a:solidFill>
                  <a:schemeClr val="tx1"/>
                </a:solidFill>
              </a:rPr>
              <a:t>la géométrie des</a:t>
            </a:r>
          </a:p>
          <a:p>
            <a:pPr algn="ctr"/>
            <a:r>
              <a:rPr lang="fr-FR" b="1" dirty="0">
                <a:solidFill>
                  <a:schemeClr val="tx1"/>
                </a:solidFill>
              </a:rPr>
              <a:t> différents formations</a:t>
            </a:r>
          </a:p>
          <a:p>
            <a:pPr algn="ctr"/>
            <a:r>
              <a:rPr lang="fr-FR" b="1" dirty="0">
                <a:solidFill>
                  <a:schemeClr val="tx1"/>
                </a:solidFill>
              </a:rPr>
              <a:t> (prospection électrique </a:t>
            </a:r>
          </a:p>
          <a:p>
            <a:pPr algn="ctr"/>
            <a:r>
              <a:rPr lang="fr-FR" b="1" dirty="0">
                <a:solidFill>
                  <a:schemeClr val="tx1"/>
                </a:solidFill>
              </a:rPr>
              <a:t>et sismique</a:t>
            </a:r>
          </a:p>
        </p:txBody>
      </p:sp>
      <p:sp>
        <p:nvSpPr>
          <p:cNvPr id="6" name="Organigramme : Multidocument 11"/>
          <p:cNvSpPr/>
          <p:nvPr/>
        </p:nvSpPr>
        <p:spPr>
          <a:xfrm>
            <a:off x="6803600" y="4500570"/>
            <a:ext cx="1935614" cy="1640584"/>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Les caractéristiques</a:t>
            </a:r>
          </a:p>
          <a:p>
            <a:pPr algn="ctr"/>
            <a:r>
              <a:rPr lang="fr-FR" b="1" dirty="0">
                <a:solidFill>
                  <a:schemeClr val="tx1"/>
                </a:solidFill>
              </a:rPr>
              <a:t> physiques et </a:t>
            </a:r>
          </a:p>
          <a:p>
            <a:pPr algn="ctr"/>
            <a:r>
              <a:rPr lang="fr-FR" b="1" dirty="0">
                <a:solidFill>
                  <a:schemeClr val="tx1"/>
                </a:solidFill>
              </a:rPr>
              <a:t>Mécaniques des sols</a:t>
            </a:r>
          </a:p>
        </p:txBody>
      </p:sp>
      <p:sp>
        <p:nvSpPr>
          <p:cNvPr id="7" name="Organigramme : Multidocument 12"/>
          <p:cNvSpPr/>
          <p:nvPr/>
        </p:nvSpPr>
        <p:spPr>
          <a:xfrm>
            <a:off x="1144501" y="4304599"/>
            <a:ext cx="1917356" cy="1832007"/>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La nature et</a:t>
            </a:r>
          </a:p>
          <a:p>
            <a:pPr algn="ctr"/>
            <a:r>
              <a:rPr lang="fr-FR" sz="1600" b="1" dirty="0">
                <a:solidFill>
                  <a:schemeClr val="tx1"/>
                </a:solidFill>
              </a:rPr>
              <a:t> la forme</a:t>
            </a:r>
          </a:p>
          <a:p>
            <a:pPr algn="ctr"/>
            <a:r>
              <a:rPr lang="fr-FR" sz="1600" b="1" dirty="0">
                <a:solidFill>
                  <a:schemeClr val="tx1"/>
                </a:solidFill>
              </a:rPr>
              <a:t> globale</a:t>
            </a:r>
          </a:p>
          <a:p>
            <a:pPr algn="ctr"/>
            <a:r>
              <a:rPr lang="fr-FR" sz="1600" b="1" dirty="0">
                <a:solidFill>
                  <a:schemeClr val="tx1"/>
                </a:solidFill>
              </a:rPr>
              <a:t>des couches</a:t>
            </a:r>
          </a:p>
        </p:txBody>
      </p:sp>
      <p:sp>
        <p:nvSpPr>
          <p:cNvPr id="8" name="Organigramme : Document 13"/>
          <p:cNvSpPr/>
          <p:nvPr/>
        </p:nvSpPr>
        <p:spPr>
          <a:xfrm>
            <a:off x="1452538" y="2745738"/>
            <a:ext cx="1616836" cy="1045737"/>
          </a:xfrm>
          <a:prstGeom prst="ellips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Géologie</a:t>
            </a:r>
          </a:p>
        </p:txBody>
      </p:sp>
      <p:sp>
        <p:nvSpPr>
          <p:cNvPr id="9" name="Organigramme : Document 14"/>
          <p:cNvSpPr/>
          <p:nvPr/>
        </p:nvSpPr>
        <p:spPr>
          <a:xfrm>
            <a:off x="4024306" y="3274364"/>
            <a:ext cx="1883103" cy="1011892"/>
          </a:xfrm>
          <a:prstGeom prst="ellips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Géophysique</a:t>
            </a:r>
          </a:p>
        </p:txBody>
      </p:sp>
      <p:sp>
        <p:nvSpPr>
          <p:cNvPr id="10" name="Organigramme : Document 15"/>
          <p:cNvSpPr/>
          <p:nvPr/>
        </p:nvSpPr>
        <p:spPr>
          <a:xfrm>
            <a:off x="6634736" y="2905975"/>
            <a:ext cx="1899070" cy="1021790"/>
          </a:xfrm>
          <a:prstGeom prst="ellips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Géotechnique</a:t>
            </a:r>
          </a:p>
        </p:txBody>
      </p:sp>
      <p:cxnSp>
        <p:nvCxnSpPr>
          <p:cNvPr id="25" name="Connecteur droit 24"/>
          <p:cNvCxnSpPr/>
          <p:nvPr/>
        </p:nvCxnSpPr>
        <p:spPr>
          <a:xfrm>
            <a:off x="3667116" y="2786058"/>
            <a:ext cx="2571768" cy="1588"/>
          </a:xfrm>
          <a:prstGeom prst="line">
            <a:avLst/>
          </a:prstGeom>
        </p:spPr>
        <p:style>
          <a:lnRef idx="2">
            <a:schemeClr val="accent2"/>
          </a:lnRef>
          <a:fillRef idx="0">
            <a:schemeClr val="accent2"/>
          </a:fillRef>
          <a:effectRef idx="1">
            <a:schemeClr val="accent2"/>
          </a:effectRef>
          <a:fontRef idx="minor">
            <a:schemeClr val="tx1"/>
          </a:fontRef>
        </p:style>
      </p:cxnSp>
      <p:cxnSp>
        <p:nvCxnSpPr>
          <p:cNvPr id="27" name="Connecteur droit avec flèche 26"/>
          <p:cNvCxnSpPr/>
          <p:nvPr/>
        </p:nvCxnSpPr>
        <p:spPr>
          <a:xfrm rot="10800000" flipV="1">
            <a:off x="3024174" y="2786058"/>
            <a:ext cx="642942" cy="28575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8" name="Connecteur droit avec flèche 27"/>
          <p:cNvCxnSpPr/>
          <p:nvPr/>
        </p:nvCxnSpPr>
        <p:spPr>
          <a:xfrm>
            <a:off x="6238884" y="2786058"/>
            <a:ext cx="428628" cy="35719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0" name="Connecteur droit avec flèche 29"/>
          <p:cNvCxnSpPr/>
          <p:nvPr/>
        </p:nvCxnSpPr>
        <p:spPr>
          <a:xfrm rot="5400000">
            <a:off x="4702967" y="3036091"/>
            <a:ext cx="500066"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2" name="Connecteur droit avec flèche 31"/>
          <p:cNvCxnSpPr/>
          <p:nvPr/>
        </p:nvCxnSpPr>
        <p:spPr>
          <a:xfrm rot="5400000">
            <a:off x="1953398" y="4000504"/>
            <a:ext cx="428628"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4" name="Connecteur droit avec flèche 33"/>
          <p:cNvCxnSpPr/>
          <p:nvPr/>
        </p:nvCxnSpPr>
        <p:spPr>
          <a:xfrm rot="5400000">
            <a:off x="4737892" y="4499776"/>
            <a:ext cx="428628"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5" name="Connecteur droit avec flèche 34"/>
          <p:cNvCxnSpPr/>
          <p:nvPr/>
        </p:nvCxnSpPr>
        <p:spPr>
          <a:xfrm rot="5400000">
            <a:off x="7454124" y="4142586"/>
            <a:ext cx="428628"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Effect transition="in" filter="fade">
                                      <p:cBhvr>
                                        <p:cTn id="49" dur="500"/>
                                        <p:tgtEl>
                                          <p:spTgt spid="9"/>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500" fill="hold"/>
                                        <p:tgtEl>
                                          <p:spTgt spid="10"/>
                                        </p:tgtEl>
                                        <p:attrNameLst>
                                          <p:attrName>ppt_w</p:attrName>
                                        </p:attrNameLst>
                                      </p:cBhvr>
                                      <p:tavLst>
                                        <p:tav tm="0">
                                          <p:val>
                                            <p:fltVal val="0"/>
                                          </p:val>
                                        </p:tav>
                                        <p:tav tm="100000">
                                          <p:val>
                                            <p:strVal val="#ppt_w"/>
                                          </p:val>
                                        </p:tav>
                                      </p:tavLst>
                                    </p:anim>
                                    <p:anim calcmode="lin" valueType="num">
                                      <p:cBhvr>
                                        <p:cTn id="53" dur="500" fill="hold"/>
                                        <p:tgtEl>
                                          <p:spTgt spid="10"/>
                                        </p:tgtEl>
                                        <p:attrNameLst>
                                          <p:attrName>ppt_h</p:attrName>
                                        </p:attrNameLst>
                                      </p:cBhvr>
                                      <p:tavLst>
                                        <p:tav tm="0">
                                          <p:val>
                                            <p:fltVal val="0"/>
                                          </p:val>
                                        </p:tav>
                                        <p:tav tm="100000">
                                          <p:val>
                                            <p:strVal val="#ppt_h"/>
                                          </p:val>
                                        </p:tav>
                                      </p:tavLst>
                                    </p:anim>
                                    <p:animEffect transition="in" filter="fade">
                                      <p:cBhvr>
                                        <p:cTn id="54" dur="500"/>
                                        <p:tgtEl>
                                          <p:spTgt spid="10"/>
                                        </p:tgtEl>
                                      </p:cBhvr>
                                    </p:animEffect>
                                  </p:childTnLst>
                                </p:cTn>
                              </p:par>
                              <p:par>
                                <p:cTn id="55" presetID="53" presetClass="entr" presetSubtype="16"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p:cTn id="57" dur="500" fill="hold"/>
                                        <p:tgtEl>
                                          <p:spTgt spid="25"/>
                                        </p:tgtEl>
                                        <p:attrNameLst>
                                          <p:attrName>ppt_w</p:attrName>
                                        </p:attrNameLst>
                                      </p:cBhvr>
                                      <p:tavLst>
                                        <p:tav tm="0">
                                          <p:val>
                                            <p:fltVal val="0"/>
                                          </p:val>
                                        </p:tav>
                                        <p:tav tm="100000">
                                          <p:val>
                                            <p:strVal val="#ppt_w"/>
                                          </p:val>
                                        </p:tav>
                                      </p:tavLst>
                                    </p:anim>
                                    <p:anim calcmode="lin" valueType="num">
                                      <p:cBhvr>
                                        <p:cTn id="58" dur="500" fill="hold"/>
                                        <p:tgtEl>
                                          <p:spTgt spid="25"/>
                                        </p:tgtEl>
                                        <p:attrNameLst>
                                          <p:attrName>ppt_h</p:attrName>
                                        </p:attrNameLst>
                                      </p:cBhvr>
                                      <p:tavLst>
                                        <p:tav tm="0">
                                          <p:val>
                                            <p:fltVal val="0"/>
                                          </p:val>
                                        </p:tav>
                                        <p:tav tm="100000">
                                          <p:val>
                                            <p:strVal val="#ppt_h"/>
                                          </p:val>
                                        </p:tav>
                                      </p:tavLst>
                                    </p:anim>
                                    <p:animEffect transition="in" filter="fade">
                                      <p:cBhvr>
                                        <p:cTn id="59" dur="500"/>
                                        <p:tgtEl>
                                          <p:spTgt spid="25"/>
                                        </p:tgtEl>
                                      </p:cBhvr>
                                    </p:animEffect>
                                  </p:childTnLst>
                                </p:cTn>
                              </p:par>
                              <p:par>
                                <p:cTn id="60" presetID="53" presetClass="entr" presetSubtype="16" fill="hold" nodeType="withEffect">
                                  <p:stCondLst>
                                    <p:cond delay="0"/>
                                  </p:stCondLst>
                                  <p:childTnLst>
                                    <p:set>
                                      <p:cBhvr>
                                        <p:cTn id="61" dur="1" fill="hold">
                                          <p:stCondLst>
                                            <p:cond delay="0"/>
                                          </p:stCondLst>
                                        </p:cTn>
                                        <p:tgtEl>
                                          <p:spTgt spid="27"/>
                                        </p:tgtEl>
                                        <p:attrNameLst>
                                          <p:attrName>style.visibility</p:attrName>
                                        </p:attrNameLst>
                                      </p:cBhvr>
                                      <p:to>
                                        <p:strVal val="visible"/>
                                      </p:to>
                                    </p:set>
                                    <p:anim calcmode="lin" valueType="num">
                                      <p:cBhvr>
                                        <p:cTn id="62" dur="500" fill="hold"/>
                                        <p:tgtEl>
                                          <p:spTgt spid="27"/>
                                        </p:tgtEl>
                                        <p:attrNameLst>
                                          <p:attrName>ppt_w</p:attrName>
                                        </p:attrNameLst>
                                      </p:cBhvr>
                                      <p:tavLst>
                                        <p:tav tm="0">
                                          <p:val>
                                            <p:fltVal val="0"/>
                                          </p:val>
                                        </p:tav>
                                        <p:tav tm="100000">
                                          <p:val>
                                            <p:strVal val="#ppt_w"/>
                                          </p:val>
                                        </p:tav>
                                      </p:tavLst>
                                    </p:anim>
                                    <p:anim calcmode="lin" valueType="num">
                                      <p:cBhvr>
                                        <p:cTn id="63" dur="500" fill="hold"/>
                                        <p:tgtEl>
                                          <p:spTgt spid="27"/>
                                        </p:tgtEl>
                                        <p:attrNameLst>
                                          <p:attrName>ppt_h</p:attrName>
                                        </p:attrNameLst>
                                      </p:cBhvr>
                                      <p:tavLst>
                                        <p:tav tm="0">
                                          <p:val>
                                            <p:fltVal val="0"/>
                                          </p:val>
                                        </p:tav>
                                        <p:tav tm="100000">
                                          <p:val>
                                            <p:strVal val="#ppt_h"/>
                                          </p:val>
                                        </p:tav>
                                      </p:tavLst>
                                    </p:anim>
                                    <p:animEffect transition="in" filter="fade">
                                      <p:cBhvr>
                                        <p:cTn id="64" dur="500"/>
                                        <p:tgtEl>
                                          <p:spTgt spid="27"/>
                                        </p:tgtEl>
                                      </p:cBhvr>
                                    </p:animEffect>
                                  </p:childTnLst>
                                </p:cTn>
                              </p:par>
                              <p:par>
                                <p:cTn id="65" presetID="53" presetClass="entr" presetSubtype="16" fill="hold" nodeType="with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p:cTn id="67" dur="500" fill="hold"/>
                                        <p:tgtEl>
                                          <p:spTgt spid="28"/>
                                        </p:tgtEl>
                                        <p:attrNameLst>
                                          <p:attrName>ppt_w</p:attrName>
                                        </p:attrNameLst>
                                      </p:cBhvr>
                                      <p:tavLst>
                                        <p:tav tm="0">
                                          <p:val>
                                            <p:fltVal val="0"/>
                                          </p:val>
                                        </p:tav>
                                        <p:tav tm="100000">
                                          <p:val>
                                            <p:strVal val="#ppt_w"/>
                                          </p:val>
                                        </p:tav>
                                      </p:tavLst>
                                    </p:anim>
                                    <p:anim calcmode="lin" valueType="num">
                                      <p:cBhvr>
                                        <p:cTn id="68" dur="500" fill="hold"/>
                                        <p:tgtEl>
                                          <p:spTgt spid="28"/>
                                        </p:tgtEl>
                                        <p:attrNameLst>
                                          <p:attrName>ppt_h</p:attrName>
                                        </p:attrNameLst>
                                      </p:cBhvr>
                                      <p:tavLst>
                                        <p:tav tm="0">
                                          <p:val>
                                            <p:fltVal val="0"/>
                                          </p:val>
                                        </p:tav>
                                        <p:tav tm="100000">
                                          <p:val>
                                            <p:strVal val="#ppt_h"/>
                                          </p:val>
                                        </p:tav>
                                      </p:tavLst>
                                    </p:anim>
                                    <p:animEffect transition="in" filter="fade">
                                      <p:cBhvr>
                                        <p:cTn id="69" dur="500"/>
                                        <p:tgtEl>
                                          <p:spTgt spid="28"/>
                                        </p:tgtEl>
                                      </p:cBhvr>
                                    </p:animEffect>
                                  </p:childTnLst>
                                </p:cTn>
                              </p:par>
                              <p:par>
                                <p:cTn id="70" presetID="53" presetClass="entr" presetSubtype="16" fill="hold" nodeType="withEffect">
                                  <p:stCondLst>
                                    <p:cond delay="0"/>
                                  </p:stCondLst>
                                  <p:childTnLst>
                                    <p:set>
                                      <p:cBhvr>
                                        <p:cTn id="71" dur="1" fill="hold">
                                          <p:stCondLst>
                                            <p:cond delay="0"/>
                                          </p:stCondLst>
                                        </p:cTn>
                                        <p:tgtEl>
                                          <p:spTgt spid="30"/>
                                        </p:tgtEl>
                                        <p:attrNameLst>
                                          <p:attrName>style.visibility</p:attrName>
                                        </p:attrNameLst>
                                      </p:cBhvr>
                                      <p:to>
                                        <p:strVal val="visible"/>
                                      </p:to>
                                    </p:set>
                                    <p:anim calcmode="lin" valueType="num">
                                      <p:cBhvr>
                                        <p:cTn id="72" dur="500" fill="hold"/>
                                        <p:tgtEl>
                                          <p:spTgt spid="30"/>
                                        </p:tgtEl>
                                        <p:attrNameLst>
                                          <p:attrName>ppt_w</p:attrName>
                                        </p:attrNameLst>
                                      </p:cBhvr>
                                      <p:tavLst>
                                        <p:tav tm="0">
                                          <p:val>
                                            <p:fltVal val="0"/>
                                          </p:val>
                                        </p:tav>
                                        <p:tav tm="100000">
                                          <p:val>
                                            <p:strVal val="#ppt_w"/>
                                          </p:val>
                                        </p:tav>
                                      </p:tavLst>
                                    </p:anim>
                                    <p:anim calcmode="lin" valueType="num">
                                      <p:cBhvr>
                                        <p:cTn id="73" dur="500" fill="hold"/>
                                        <p:tgtEl>
                                          <p:spTgt spid="30"/>
                                        </p:tgtEl>
                                        <p:attrNameLst>
                                          <p:attrName>ppt_h</p:attrName>
                                        </p:attrNameLst>
                                      </p:cBhvr>
                                      <p:tavLst>
                                        <p:tav tm="0">
                                          <p:val>
                                            <p:fltVal val="0"/>
                                          </p:val>
                                        </p:tav>
                                        <p:tav tm="100000">
                                          <p:val>
                                            <p:strVal val="#ppt_h"/>
                                          </p:val>
                                        </p:tav>
                                      </p:tavLst>
                                    </p:anim>
                                    <p:animEffect transition="in" filter="fade">
                                      <p:cBhvr>
                                        <p:cTn id="74" dur="500"/>
                                        <p:tgtEl>
                                          <p:spTgt spid="30"/>
                                        </p:tgtEl>
                                      </p:cBhvr>
                                    </p:animEffect>
                                  </p:childTnLst>
                                </p:cTn>
                              </p:par>
                              <p:par>
                                <p:cTn id="75" presetID="53" presetClass="entr" presetSubtype="16" fill="hold" nodeType="withEffect">
                                  <p:stCondLst>
                                    <p:cond delay="0"/>
                                  </p:stCondLst>
                                  <p:childTnLst>
                                    <p:set>
                                      <p:cBhvr>
                                        <p:cTn id="76" dur="1" fill="hold">
                                          <p:stCondLst>
                                            <p:cond delay="0"/>
                                          </p:stCondLst>
                                        </p:cTn>
                                        <p:tgtEl>
                                          <p:spTgt spid="32"/>
                                        </p:tgtEl>
                                        <p:attrNameLst>
                                          <p:attrName>style.visibility</p:attrName>
                                        </p:attrNameLst>
                                      </p:cBhvr>
                                      <p:to>
                                        <p:strVal val="visible"/>
                                      </p:to>
                                    </p:set>
                                    <p:anim calcmode="lin" valueType="num">
                                      <p:cBhvr>
                                        <p:cTn id="77" dur="500" fill="hold"/>
                                        <p:tgtEl>
                                          <p:spTgt spid="32"/>
                                        </p:tgtEl>
                                        <p:attrNameLst>
                                          <p:attrName>ppt_w</p:attrName>
                                        </p:attrNameLst>
                                      </p:cBhvr>
                                      <p:tavLst>
                                        <p:tav tm="0">
                                          <p:val>
                                            <p:fltVal val="0"/>
                                          </p:val>
                                        </p:tav>
                                        <p:tav tm="100000">
                                          <p:val>
                                            <p:strVal val="#ppt_w"/>
                                          </p:val>
                                        </p:tav>
                                      </p:tavLst>
                                    </p:anim>
                                    <p:anim calcmode="lin" valueType="num">
                                      <p:cBhvr>
                                        <p:cTn id="78" dur="500" fill="hold"/>
                                        <p:tgtEl>
                                          <p:spTgt spid="32"/>
                                        </p:tgtEl>
                                        <p:attrNameLst>
                                          <p:attrName>ppt_h</p:attrName>
                                        </p:attrNameLst>
                                      </p:cBhvr>
                                      <p:tavLst>
                                        <p:tav tm="0">
                                          <p:val>
                                            <p:fltVal val="0"/>
                                          </p:val>
                                        </p:tav>
                                        <p:tav tm="100000">
                                          <p:val>
                                            <p:strVal val="#ppt_h"/>
                                          </p:val>
                                        </p:tav>
                                      </p:tavLst>
                                    </p:anim>
                                    <p:animEffect transition="in" filter="fade">
                                      <p:cBhvr>
                                        <p:cTn id="79" dur="500"/>
                                        <p:tgtEl>
                                          <p:spTgt spid="32"/>
                                        </p:tgtEl>
                                      </p:cBhvr>
                                    </p:animEffect>
                                  </p:childTnLst>
                                </p:cTn>
                              </p:par>
                              <p:par>
                                <p:cTn id="80" presetID="53" presetClass="entr" presetSubtype="16" fill="hold" nodeType="withEffect">
                                  <p:stCondLst>
                                    <p:cond delay="0"/>
                                  </p:stCondLst>
                                  <p:childTnLst>
                                    <p:set>
                                      <p:cBhvr>
                                        <p:cTn id="81" dur="1" fill="hold">
                                          <p:stCondLst>
                                            <p:cond delay="0"/>
                                          </p:stCondLst>
                                        </p:cTn>
                                        <p:tgtEl>
                                          <p:spTgt spid="34"/>
                                        </p:tgtEl>
                                        <p:attrNameLst>
                                          <p:attrName>style.visibility</p:attrName>
                                        </p:attrNameLst>
                                      </p:cBhvr>
                                      <p:to>
                                        <p:strVal val="visible"/>
                                      </p:to>
                                    </p:set>
                                    <p:anim calcmode="lin" valueType="num">
                                      <p:cBhvr>
                                        <p:cTn id="82" dur="500" fill="hold"/>
                                        <p:tgtEl>
                                          <p:spTgt spid="34"/>
                                        </p:tgtEl>
                                        <p:attrNameLst>
                                          <p:attrName>ppt_w</p:attrName>
                                        </p:attrNameLst>
                                      </p:cBhvr>
                                      <p:tavLst>
                                        <p:tav tm="0">
                                          <p:val>
                                            <p:fltVal val="0"/>
                                          </p:val>
                                        </p:tav>
                                        <p:tav tm="100000">
                                          <p:val>
                                            <p:strVal val="#ppt_w"/>
                                          </p:val>
                                        </p:tav>
                                      </p:tavLst>
                                    </p:anim>
                                    <p:anim calcmode="lin" valueType="num">
                                      <p:cBhvr>
                                        <p:cTn id="83" dur="500" fill="hold"/>
                                        <p:tgtEl>
                                          <p:spTgt spid="34"/>
                                        </p:tgtEl>
                                        <p:attrNameLst>
                                          <p:attrName>ppt_h</p:attrName>
                                        </p:attrNameLst>
                                      </p:cBhvr>
                                      <p:tavLst>
                                        <p:tav tm="0">
                                          <p:val>
                                            <p:fltVal val="0"/>
                                          </p:val>
                                        </p:tav>
                                        <p:tav tm="100000">
                                          <p:val>
                                            <p:strVal val="#ppt_h"/>
                                          </p:val>
                                        </p:tav>
                                      </p:tavLst>
                                    </p:anim>
                                    <p:animEffect transition="in" filter="fade">
                                      <p:cBhvr>
                                        <p:cTn id="84" dur="500"/>
                                        <p:tgtEl>
                                          <p:spTgt spid="34"/>
                                        </p:tgtEl>
                                      </p:cBhvr>
                                    </p:animEffect>
                                  </p:childTnLst>
                                </p:cTn>
                              </p:par>
                              <p:par>
                                <p:cTn id="85" presetID="53" presetClass="entr" presetSubtype="16" fill="hold" nodeType="withEffect">
                                  <p:stCondLst>
                                    <p:cond delay="0"/>
                                  </p:stCondLst>
                                  <p:childTnLst>
                                    <p:set>
                                      <p:cBhvr>
                                        <p:cTn id="86" dur="1" fill="hold">
                                          <p:stCondLst>
                                            <p:cond delay="0"/>
                                          </p:stCondLst>
                                        </p:cTn>
                                        <p:tgtEl>
                                          <p:spTgt spid="35"/>
                                        </p:tgtEl>
                                        <p:attrNameLst>
                                          <p:attrName>style.visibility</p:attrName>
                                        </p:attrNameLst>
                                      </p:cBhvr>
                                      <p:to>
                                        <p:strVal val="visible"/>
                                      </p:to>
                                    </p:set>
                                    <p:anim calcmode="lin" valueType="num">
                                      <p:cBhvr>
                                        <p:cTn id="87" dur="500" fill="hold"/>
                                        <p:tgtEl>
                                          <p:spTgt spid="35"/>
                                        </p:tgtEl>
                                        <p:attrNameLst>
                                          <p:attrName>ppt_w</p:attrName>
                                        </p:attrNameLst>
                                      </p:cBhvr>
                                      <p:tavLst>
                                        <p:tav tm="0">
                                          <p:val>
                                            <p:fltVal val="0"/>
                                          </p:val>
                                        </p:tav>
                                        <p:tav tm="100000">
                                          <p:val>
                                            <p:strVal val="#ppt_w"/>
                                          </p:val>
                                        </p:tav>
                                      </p:tavLst>
                                    </p:anim>
                                    <p:anim calcmode="lin" valueType="num">
                                      <p:cBhvr>
                                        <p:cTn id="88" dur="500" fill="hold"/>
                                        <p:tgtEl>
                                          <p:spTgt spid="35"/>
                                        </p:tgtEl>
                                        <p:attrNameLst>
                                          <p:attrName>ppt_h</p:attrName>
                                        </p:attrNameLst>
                                      </p:cBhvr>
                                      <p:tavLst>
                                        <p:tav tm="0">
                                          <p:val>
                                            <p:fltVal val="0"/>
                                          </p:val>
                                        </p:tav>
                                        <p:tav tm="100000">
                                          <p:val>
                                            <p:strVal val="#ppt_h"/>
                                          </p:val>
                                        </p:tav>
                                      </p:tavLst>
                                    </p:anim>
                                    <p:animEffect transition="in" filter="fade">
                                      <p:cBhvr>
                                        <p:cTn id="8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animBg="1"/>
      <p:bldP spid="6" grpId="0" animBg="1"/>
      <p:bldP spid="7" grpId="0" animBg="1"/>
      <p:bldP spid="8"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0838348-AFA7-4D97-979F-8B97250D4B0E}"/>
              </a:ext>
            </a:extLst>
          </p:cNvPr>
          <p:cNvSpPr txBox="1"/>
          <p:nvPr/>
        </p:nvSpPr>
        <p:spPr>
          <a:xfrm>
            <a:off x="1409758" y="262574"/>
            <a:ext cx="1614416" cy="523220"/>
          </a:xfrm>
          <a:prstGeom prst="rect">
            <a:avLst/>
          </a:prstGeom>
          <a:noFill/>
        </p:spPr>
        <p:txBody>
          <a:bodyPr wrap="none" rtlCol="0">
            <a:spAutoFit/>
          </a:bodyPr>
          <a:lstStyle/>
          <a:p>
            <a:r>
              <a:rPr lang="fr-FR" sz="2800" b="1" u="sng" dirty="0"/>
              <a:t>Situation </a:t>
            </a:r>
          </a:p>
        </p:txBody>
      </p:sp>
      <p:sp>
        <p:nvSpPr>
          <p:cNvPr id="3" name="Rectangle 2">
            <a:extLst>
              <a:ext uri="{FF2B5EF4-FFF2-40B4-BE49-F238E27FC236}">
                <a16:creationId xmlns:a16="http://schemas.microsoft.com/office/drawing/2014/main" id="{10C19B74-E302-4231-86EA-7F7A6F162836}"/>
              </a:ext>
            </a:extLst>
          </p:cNvPr>
          <p:cNvSpPr/>
          <p:nvPr/>
        </p:nvSpPr>
        <p:spPr>
          <a:xfrm>
            <a:off x="666720" y="928670"/>
            <a:ext cx="9168124" cy="769441"/>
          </a:xfrm>
          <a:prstGeom prst="rect">
            <a:avLst/>
          </a:prstGeom>
        </p:spPr>
        <p:txBody>
          <a:bodyPr wrap="square">
            <a:spAutoFit/>
          </a:bodyPr>
          <a:lstStyle/>
          <a:p>
            <a:r>
              <a:rPr lang="fr-FR" sz="2200" dirty="0"/>
              <a:t>La nouvelle aérogare situé au sud de la ville d’ORAN entre ES-SINIA et EL-KARMA.</a:t>
            </a:r>
          </a:p>
        </p:txBody>
      </p:sp>
      <p:pic>
        <p:nvPicPr>
          <p:cNvPr id="4" name="Image 3">
            <a:extLst>
              <a:ext uri="{FF2B5EF4-FFF2-40B4-BE49-F238E27FC236}">
                <a16:creationId xmlns:a16="http://schemas.microsoft.com/office/drawing/2014/main" id="{2B9D3304-684A-48B6-A1F2-73D504296B8C}"/>
              </a:ext>
            </a:extLst>
          </p:cNvPr>
          <p:cNvPicPr>
            <a:picLocks noChangeAspect="1"/>
          </p:cNvPicPr>
          <p:nvPr/>
        </p:nvPicPr>
        <p:blipFill>
          <a:blip r:embed="rId2"/>
          <a:stretch>
            <a:fillRect/>
          </a:stretch>
        </p:blipFill>
        <p:spPr>
          <a:xfrm>
            <a:off x="2452670" y="1785926"/>
            <a:ext cx="5753561" cy="4683281"/>
          </a:xfrm>
          <a:prstGeom prst="rect">
            <a:avLst/>
          </a:prstGeom>
          <a:ln>
            <a:noFill/>
          </a:ln>
          <a:effectLst>
            <a:softEdge rad="112500"/>
          </a:effectLst>
        </p:spPr>
      </p:pic>
      <p:sp>
        <p:nvSpPr>
          <p:cNvPr id="5" name="Flèche courbée vers la droite 4"/>
          <p:cNvSpPr/>
          <p:nvPr/>
        </p:nvSpPr>
        <p:spPr>
          <a:xfrm rot="20408424">
            <a:off x="1166786" y="2071678"/>
            <a:ext cx="642942" cy="2214578"/>
          </a:xfrm>
          <a:prstGeom prst="curv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3"/>
                                        </p:tgtEl>
                                        <p:attrNameLst>
                                          <p:attrName>ppt_x</p:attrName>
                                        </p:attrNameLst>
                                      </p:cBhvr>
                                      <p:tavLst>
                                        <p:tav tm="0">
                                          <p:val>
                                            <p:strVal val="ppt_x"/>
                                          </p:val>
                                        </p:tav>
                                        <p:tav tm="100000">
                                          <p:val>
                                            <p:strVal val="ppt_x"/>
                                          </p:val>
                                        </p:tav>
                                      </p:tavLst>
                                    </p:anim>
                                    <p:anim calcmode="lin" valueType="num">
                                      <p:cBhvr additive="base">
                                        <p:cTn id="11" dur="500"/>
                                        <p:tgtEl>
                                          <p:spTgt spid="3"/>
                                        </p:tgtEl>
                                        <p:attrNameLst>
                                          <p:attrName>ppt_y</p:attrName>
                                        </p:attrNameLst>
                                      </p:cBhvr>
                                      <p:tavLst>
                                        <p:tav tm="0">
                                          <p:val>
                                            <p:strVal val="ppt_y"/>
                                          </p:val>
                                        </p:tav>
                                        <p:tav tm="100000">
                                          <p:val>
                                            <p:strVal val="1+ppt_h/2"/>
                                          </p:val>
                                        </p:tav>
                                      </p:tavLst>
                                    </p:anim>
                                    <p:set>
                                      <p:cBhvr>
                                        <p:cTn id="12" dur="1" fill="hold">
                                          <p:stCondLst>
                                            <p:cond delay="499"/>
                                          </p:stCondLst>
                                        </p:cTn>
                                        <p:tgtEl>
                                          <p:spTgt spid="3"/>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4"/>
                                        </p:tgtEl>
                                        <p:attrNameLst>
                                          <p:attrName>ppt_x</p:attrName>
                                        </p:attrNameLst>
                                      </p:cBhvr>
                                      <p:tavLst>
                                        <p:tav tm="0">
                                          <p:val>
                                            <p:strVal val="ppt_x"/>
                                          </p:val>
                                        </p:tav>
                                        <p:tav tm="100000">
                                          <p:val>
                                            <p:strVal val="ppt_x"/>
                                          </p:val>
                                        </p:tav>
                                      </p:tavLst>
                                    </p:anim>
                                    <p:anim calcmode="lin" valueType="num">
                                      <p:cBhvr additive="base">
                                        <p:cTn id="15" dur="500"/>
                                        <p:tgtEl>
                                          <p:spTgt spid="4"/>
                                        </p:tgtEl>
                                        <p:attrNameLst>
                                          <p:attrName>ppt_y</p:attrName>
                                        </p:attrNameLst>
                                      </p:cBhvr>
                                      <p:tavLst>
                                        <p:tav tm="0">
                                          <p:val>
                                            <p:strVal val="ppt_y"/>
                                          </p:val>
                                        </p:tav>
                                        <p:tav tm="100000">
                                          <p:val>
                                            <p:strVal val="1+ppt_h/2"/>
                                          </p:val>
                                        </p:tav>
                                      </p:tavLst>
                                    </p:anim>
                                    <p:set>
                                      <p:cBhvr>
                                        <p:cTn id="16" dur="1" fill="hold">
                                          <p:stCondLst>
                                            <p:cond delay="499"/>
                                          </p:stCondLst>
                                        </p:cTn>
                                        <p:tgtEl>
                                          <p:spTgt spid="4"/>
                                        </p:tgtEl>
                                        <p:attrNameLst>
                                          <p:attrName>style.visibility</p:attrName>
                                        </p:attrNameLst>
                                      </p:cBhvr>
                                      <p:to>
                                        <p:strVal val="hidden"/>
                                      </p:to>
                                    </p:set>
                                  </p:childTnLst>
                                </p:cTn>
                              </p:par>
                              <p:par>
                                <p:cTn id="17" presetID="2" presetClass="exit" presetSubtype="4" fill="hold" grpId="0" nodeType="withEffect">
                                  <p:stCondLst>
                                    <p:cond delay="0"/>
                                  </p:stCondLst>
                                  <p:childTnLst>
                                    <p:anim calcmode="lin" valueType="num">
                                      <p:cBhvr additive="base">
                                        <p:cTn id="18" dur="500"/>
                                        <p:tgtEl>
                                          <p:spTgt spid="5"/>
                                        </p:tgtEl>
                                        <p:attrNameLst>
                                          <p:attrName>ppt_x</p:attrName>
                                        </p:attrNameLst>
                                      </p:cBhvr>
                                      <p:tavLst>
                                        <p:tav tm="0">
                                          <p:val>
                                            <p:strVal val="ppt_x"/>
                                          </p:val>
                                        </p:tav>
                                        <p:tav tm="100000">
                                          <p:val>
                                            <p:strVal val="ppt_x"/>
                                          </p:val>
                                        </p:tav>
                                      </p:tavLst>
                                    </p:anim>
                                    <p:anim calcmode="lin" valueType="num">
                                      <p:cBhvr additive="base">
                                        <p:cTn id="19" dur="500"/>
                                        <p:tgtEl>
                                          <p:spTgt spid="5"/>
                                        </p:tgtEl>
                                        <p:attrNameLst>
                                          <p:attrName>ppt_y</p:attrName>
                                        </p:attrNameLst>
                                      </p:cBhvr>
                                      <p:tavLst>
                                        <p:tav tm="0">
                                          <p:val>
                                            <p:strVal val="ppt_y"/>
                                          </p:val>
                                        </p:tav>
                                        <p:tav tm="100000">
                                          <p:val>
                                            <p:strVal val="1+ppt_h/2"/>
                                          </p:val>
                                        </p:tav>
                                      </p:tavLst>
                                    </p:anim>
                                    <p:set>
                                      <p:cBhvr>
                                        <p:cTn id="2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95282" y="357166"/>
            <a:ext cx="9096121" cy="1569660"/>
          </a:xfrm>
          <a:prstGeom prst="rect">
            <a:avLst/>
          </a:prstGeom>
          <a:noFill/>
        </p:spPr>
        <p:txBody>
          <a:bodyPr wrap="square" rtlCol="0">
            <a:spAutoFit/>
          </a:bodyPr>
          <a:lstStyle/>
          <a:p>
            <a:pPr marL="285750" indent="-285750" algn="just" defTabSz="914400">
              <a:buFont typeface="Arial" pitchFamily="34" charset="0"/>
              <a:buChar char="•"/>
            </a:pPr>
            <a:r>
              <a:rPr lang="fr-CH" sz="2400" dirty="0">
                <a:latin typeface="Calibri" panose="020F0502020204030204" pitchFamily="34" charset="0"/>
              </a:rPr>
              <a:t>Le Projet consiste en la réalisation d’une nouvelle Aérogare implanté au niveau de l’aéroport d’ES SENIA destinée au trafic international.</a:t>
            </a:r>
          </a:p>
          <a:p>
            <a:pPr marL="285750" indent="-285750" algn="just" defTabSz="914400">
              <a:buFont typeface="Arial" pitchFamily="34" charset="0"/>
              <a:buChar char="•"/>
            </a:pPr>
            <a:r>
              <a:rPr lang="fr-CH" sz="2400" dirty="0">
                <a:latin typeface="Calibri" panose="020F0502020204030204" pitchFamily="34" charset="0"/>
              </a:rPr>
              <a:t>Structure : béton armé.</a:t>
            </a:r>
            <a:endParaRPr lang="fr-FR" sz="2400" dirty="0">
              <a:latin typeface="Calibri" panose="020F0502020204030204" pitchFamily="34" charset="0"/>
            </a:endParaRPr>
          </a:p>
          <a:p>
            <a:pPr marL="285750" lvl="0" indent="-285750" algn="just" defTabSz="914400">
              <a:buFont typeface="Arial" pitchFamily="34" charset="0"/>
              <a:buChar char="•"/>
            </a:pPr>
            <a:r>
              <a:rPr lang="fr-FR" sz="2400" dirty="0">
                <a:latin typeface="Calibri"/>
              </a:rPr>
              <a:t>Type de fondation : radier général.</a:t>
            </a:r>
          </a:p>
        </p:txBody>
      </p:sp>
      <p:pic>
        <p:nvPicPr>
          <p:cNvPr id="3" name="Image 2"/>
          <p:cNvPicPr>
            <a:picLocks noChangeAspect="1"/>
          </p:cNvPicPr>
          <p:nvPr/>
        </p:nvPicPr>
        <p:blipFill>
          <a:blip r:embed="rId2"/>
          <a:stretch>
            <a:fillRect/>
          </a:stretch>
        </p:blipFill>
        <p:spPr>
          <a:xfrm>
            <a:off x="2095480" y="2143116"/>
            <a:ext cx="6143668" cy="439026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grpId="0" nodeType="clickEffect">
                                  <p:stCondLst>
                                    <p:cond delay="0"/>
                                  </p:stCondLst>
                                  <p:childTnLst>
                                    <p:animEffect transition="out" filter="wipe(down)">
                                      <p:cBhvr>
                                        <p:cTn id="6" dur="180" accel="50000">
                                          <p:stCondLst>
                                            <p:cond delay="1820"/>
                                          </p:stCondLst>
                                        </p:cTn>
                                        <p:tgtEl>
                                          <p:spTgt spid="2"/>
                                        </p:tgtEl>
                                      </p:cBhvr>
                                    </p:animEffect>
                                    <p:anim calcmode="lin" valueType="num">
                                      <p:cBhvr>
                                        <p:cTn id="7" dur="1822" tmFilter="0,0; 0.14,0.31; 0.43,0.73; 0.71,0.91; 1.0,1.0">
                                          <p:stCondLst>
                                            <p:cond delay="0"/>
                                          </p:stCondLst>
                                        </p:cTn>
                                        <p:tgtEl>
                                          <p:spTgt spid="2"/>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2"/>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2"/>
                                        </p:tgtEl>
                                        <p:attrNameLst>
                                          <p:attrName>ppt_y</p:attrName>
                                        </p:attrNameLst>
                                      </p:cBhvr>
                                      <p:tavLst>
                                        <p:tav tm="0">
                                          <p:val>
                                            <p:strVal val="ppt_y"/>
                                          </p:val>
                                        </p:tav>
                                        <p:tav tm="100000">
                                          <p:val>
                                            <p:strVal val="ppt_y+ppt_h"/>
                                          </p:val>
                                        </p:tav>
                                      </p:tavLst>
                                    </p:anim>
                                    <p:animScale>
                                      <p:cBhvr>
                                        <p:cTn id="14" dur="26">
                                          <p:stCondLst>
                                            <p:cond delay="620"/>
                                          </p:stCondLst>
                                        </p:cTn>
                                        <p:tgtEl>
                                          <p:spTgt spid="2"/>
                                        </p:tgtEl>
                                      </p:cBhvr>
                                      <p:to x="100000" y="60000"/>
                                    </p:animScale>
                                    <p:animScale>
                                      <p:cBhvr>
                                        <p:cTn id="15" dur="166" decel="50000">
                                          <p:stCondLst>
                                            <p:cond delay="646"/>
                                          </p:stCondLst>
                                        </p:cTn>
                                        <p:tgtEl>
                                          <p:spTgt spid="2"/>
                                        </p:tgtEl>
                                      </p:cBhvr>
                                      <p:to x="100000" y="100000"/>
                                    </p:animScale>
                                    <p:animScale>
                                      <p:cBhvr>
                                        <p:cTn id="16" dur="26">
                                          <p:stCondLst>
                                            <p:cond delay="1312"/>
                                          </p:stCondLst>
                                        </p:cTn>
                                        <p:tgtEl>
                                          <p:spTgt spid="2"/>
                                        </p:tgtEl>
                                      </p:cBhvr>
                                      <p:to x="100000" y="80000"/>
                                    </p:animScale>
                                    <p:animScale>
                                      <p:cBhvr>
                                        <p:cTn id="17" dur="166" decel="50000">
                                          <p:stCondLst>
                                            <p:cond delay="1338"/>
                                          </p:stCondLst>
                                        </p:cTn>
                                        <p:tgtEl>
                                          <p:spTgt spid="2"/>
                                        </p:tgtEl>
                                      </p:cBhvr>
                                      <p:to x="100000" y="100000"/>
                                    </p:animScale>
                                    <p:animScale>
                                      <p:cBhvr>
                                        <p:cTn id="18" dur="26">
                                          <p:stCondLst>
                                            <p:cond delay="1642"/>
                                          </p:stCondLst>
                                        </p:cTn>
                                        <p:tgtEl>
                                          <p:spTgt spid="2"/>
                                        </p:tgtEl>
                                      </p:cBhvr>
                                      <p:to x="100000" y="90000"/>
                                    </p:animScale>
                                    <p:animScale>
                                      <p:cBhvr>
                                        <p:cTn id="19" dur="166" decel="50000">
                                          <p:stCondLst>
                                            <p:cond delay="1668"/>
                                          </p:stCondLst>
                                        </p:cTn>
                                        <p:tgtEl>
                                          <p:spTgt spid="2"/>
                                        </p:tgtEl>
                                      </p:cBhvr>
                                      <p:to x="100000" y="100000"/>
                                    </p:animScale>
                                    <p:animScale>
                                      <p:cBhvr>
                                        <p:cTn id="20" dur="26">
                                          <p:stCondLst>
                                            <p:cond delay="1808"/>
                                          </p:stCondLst>
                                        </p:cTn>
                                        <p:tgtEl>
                                          <p:spTgt spid="2"/>
                                        </p:tgtEl>
                                      </p:cBhvr>
                                      <p:to x="100000" y="95000"/>
                                    </p:animScale>
                                    <p:animScale>
                                      <p:cBhvr>
                                        <p:cTn id="21" dur="166" decel="50000">
                                          <p:stCondLst>
                                            <p:cond delay="1834"/>
                                          </p:stCondLst>
                                        </p:cTn>
                                        <p:tgtEl>
                                          <p:spTgt spid="2"/>
                                        </p:tgtEl>
                                      </p:cBhvr>
                                      <p:to x="100000" y="100000"/>
                                    </p:animScale>
                                    <p:set>
                                      <p:cBhvr>
                                        <p:cTn id="22" dur="1" fill="hold">
                                          <p:stCondLst>
                                            <p:cond delay="1999"/>
                                          </p:stCondLst>
                                        </p:cTn>
                                        <p:tgtEl>
                                          <p:spTgt spid="2"/>
                                        </p:tgtEl>
                                        <p:attrNameLst>
                                          <p:attrName>style.visibility</p:attrName>
                                        </p:attrNameLst>
                                      </p:cBhvr>
                                      <p:to>
                                        <p:strVal val="hidden"/>
                                      </p:to>
                                    </p:set>
                                  </p:childTnLst>
                                </p:cTn>
                              </p:par>
                              <p:par>
                                <p:cTn id="23" presetID="26" presetClass="exit" presetSubtype="0" fill="hold" nodeType="withEffect">
                                  <p:stCondLst>
                                    <p:cond delay="0"/>
                                  </p:stCondLst>
                                  <p:childTnLst>
                                    <p:animEffect transition="out" filter="wipe(down)">
                                      <p:cBhvr>
                                        <p:cTn id="24" dur="180" accel="50000">
                                          <p:stCondLst>
                                            <p:cond delay="1820"/>
                                          </p:stCondLst>
                                        </p:cTn>
                                        <p:tgtEl>
                                          <p:spTgt spid="3"/>
                                        </p:tgtEl>
                                      </p:cBhvr>
                                    </p:animEffect>
                                    <p:anim calcmode="lin" valueType="num">
                                      <p:cBhvr>
                                        <p:cTn id="25" dur="1822" tmFilter="0,0; 0.14,0.31; 0.43,0.73; 0.71,0.91; 1.0,1.0">
                                          <p:stCondLst>
                                            <p:cond delay="0"/>
                                          </p:stCondLst>
                                        </p:cTn>
                                        <p:tgtEl>
                                          <p:spTgt spid="3"/>
                                        </p:tgtEl>
                                        <p:attrNameLst>
                                          <p:attrName>ppt_x</p:attrName>
                                        </p:attrNameLst>
                                      </p:cBhvr>
                                      <p:tavLst>
                                        <p:tav tm="0">
                                          <p:val>
                                            <p:strVal val="ppt_x"/>
                                          </p:val>
                                        </p:tav>
                                        <p:tav tm="100000">
                                          <p:val>
                                            <p:strVal val="#ppt_x+0.25"/>
                                          </p:val>
                                        </p:tav>
                                      </p:tavLst>
                                    </p:anim>
                                    <p:anim calcmode="lin" valueType="num">
                                      <p:cBhvr>
                                        <p:cTn id="26" dur="178">
                                          <p:stCondLst>
                                            <p:cond delay="1822"/>
                                          </p:stCondLst>
                                        </p:cTn>
                                        <p:tgtEl>
                                          <p:spTgt spid="3"/>
                                        </p:tgtEl>
                                        <p:attrNameLst>
                                          <p:attrName>ppt_x</p:attrName>
                                        </p:attrNameLst>
                                      </p:cBhvr>
                                      <p:tavLst>
                                        <p:tav tm="0">
                                          <p:val>
                                            <p:strVal val="ppt_x"/>
                                          </p:val>
                                        </p:tav>
                                        <p:tav tm="100000">
                                          <p:val>
                                            <p:strVal val="ppt_x"/>
                                          </p:val>
                                        </p:tav>
                                      </p:tavLst>
                                    </p:anim>
                                    <p:anim calcmode="lin" valueType="num">
                                      <p:cBhvr>
                                        <p:cTn id="27" dur="664" tmFilter="0.0,0.0;0.25,0.07;0.50,0.2;0.75,0.467;1.0,1.0">
                                          <p:stCondLst>
                                            <p:cond delay="0"/>
                                          </p:stCondLst>
                                        </p:cTn>
                                        <p:tgtEl>
                                          <p:spTgt spid="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1" dur="180" accel="50000">
                                          <p:stCondLst>
                                            <p:cond delay="1820"/>
                                          </p:stCondLst>
                                        </p:cTn>
                                        <p:tgtEl>
                                          <p:spTgt spid="3"/>
                                        </p:tgtEl>
                                        <p:attrNameLst>
                                          <p:attrName>ppt_y</p:attrName>
                                        </p:attrNameLst>
                                      </p:cBhvr>
                                      <p:tavLst>
                                        <p:tav tm="0">
                                          <p:val>
                                            <p:strVal val="ppt_y"/>
                                          </p:val>
                                        </p:tav>
                                        <p:tav tm="100000">
                                          <p:val>
                                            <p:strVal val="ppt_y+ppt_h"/>
                                          </p:val>
                                        </p:tav>
                                      </p:tavLst>
                                    </p:anim>
                                    <p:animScale>
                                      <p:cBhvr>
                                        <p:cTn id="32" dur="26">
                                          <p:stCondLst>
                                            <p:cond delay="620"/>
                                          </p:stCondLst>
                                        </p:cTn>
                                        <p:tgtEl>
                                          <p:spTgt spid="3"/>
                                        </p:tgtEl>
                                      </p:cBhvr>
                                      <p:to x="100000" y="60000"/>
                                    </p:animScale>
                                    <p:animScale>
                                      <p:cBhvr>
                                        <p:cTn id="33" dur="166" decel="50000">
                                          <p:stCondLst>
                                            <p:cond delay="646"/>
                                          </p:stCondLst>
                                        </p:cTn>
                                        <p:tgtEl>
                                          <p:spTgt spid="3"/>
                                        </p:tgtEl>
                                      </p:cBhvr>
                                      <p:to x="100000" y="100000"/>
                                    </p:animScale>
                                    <p:animScale>
                                      <p:cBhvr>
                                        <p:cTn id="34" dur="26">
                                          <p:stCondLst>
                                            <p:cond delay="1312"/>
                                          </p:stCondLst>
                                        </p:cTn>
                                        <p:tgtEl>
                                          <p:spTgt spid="3"/>
                                        </p:tgtEl>
                                      </p:cBhvr>
                                      <p:to x="100000" y="80000"/>
                                    </p:animScale>
                                    <p:animScale>
                                      <p:cBhvr>
                                        <p:cTn id="35" dur="166" decel="50000">
                                          <p:stCondLst>
                                            <p:cond delay="1338"/>
                                          </p:stCondLst>
                                        </p:cTn>
                                        <p:tgtEl>
                                          <p:spTgt spid="3"/>
                                        </p:tgtEl>
                                      </p:cBhvr>
                                      <p:to x="100000" y="100000"/>
                                    </p:animScale>
                                    <p:animScale>
                                      <p:cBhvr>
                                        <p:cTn id="36" dur="26">
                                          <p:stCondLst>
                                            <p:cond delay="1642"/>
                                          </p:stCondLst>
                                        </p:cTn>
                                        <p:tgtEl>
                                          <p:spTgt spid="3"/>
                                        </p:tgtEl>
                                      </p:cBhvr>
                                      <p:to x="100000" y="90000"/>
                                    </p:animScale>
                                    <p:animScale>
                                      <p:cBhvr>
                                        <p:cTn id="37" dur="166" decel="50000">
                                          <p:stCondLst>
                                            <p:cond delay="1668"/>
                                          </p:stCondLst>
                                        </p:cTn>
                                        <p:tgtEl>
                                          <p:spTgt spid="3"/>
                                        </p:tgtEl>
                                      </p:cBhvr>
                                      <p:to x="100000" y="100000"/>
                                    </p:animScale>
                                    <p:animScale>
                                      <p:cBhvr>
                                        <p:cTn id="38" dur="26">
                                          <p:stCondLst>
                                            <p:cond delay="1808"/>
                                          </p:stCondLst>
                                        </p:cTn>
                                        <p:tgtEl>
                                          <p:spTgt spid="3"/>
                                        </p:tgtEl>
                                      </p:cBhvr>
                                      <p:to x="100000" y="95000"/>
                                    </p:animScale>
                                    <p:animScale>
                                      <p:cBhvr>
                                        <p:cTn id="39" dur="166" decel="50000">
                                          <p:stCondLst>
                                            <p:cond delay="1834"/>
                                          </p:stCondLst>
                                        </p:cTn>
                                        <p:tgtEl>
                                          <p:spTgt spid="3"/>
                                        </p:tgtEl>
                                      </p:cBhvr>
                                      <p:to x="100000" y="100000"/>
                                    </p:animScale>
                                    <p:set>
                                      <p:cBhvr>
                                        <p:cTn id="40"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272788" y="357166"/>
            <a:ext cx="2108840" cy="523220"/>
          </a:xfrm>
          <a:prstGeom prst="rect">
            <a:avLst/>
          </a:prstGeom>
          <a:noFill/>
        </p:spPr>
        <p:txBody>
          <a:bodyPr wrap="square" rtlCol="0">
            <a:spAutoFit/>
          </a:bodyPr>
          <a:lstStyle/>
          <a:p>
            <a:r>
              <a:rPr lang="fr-FR" sz="2800" b="1" u="sng" dirty="0">
                <a:latin typeface="Calibri" panose="020F0502020204030204" pitchFamily="34" charset="0"/>
              </a:rPr>
              <a:t>Etat de sol :</a:t>
            </a:r>
          </a:p>
        </p:txBody>
      </p:sp>
      <p:sp>
        <p:nvSpPr>
          <p:cNvPr id="4" name="ZoneTexte 3"/>
          <p:cNvSpPr txBox="1"/>
          <p:nvPr/>
        </p:nvSpPr>
        <p:spPr>
          <a:xfrm>
            <a:off x="2286016" y="1262706"/>
            <a:ext cx="9453594" cy="523220"/>
          </a:xfrm>
          <a:prstGeom prst="rect">
            <a:avLst/>
          </a:prstGeom>
          <a:noFill/>
        </p:spPr>
        <p:txBody>
          <a:bodyPr wrap="square" rtlCol="0">
            <a:spAutoFit/>
          </a:bodyPr>
          <a:lstStyle/>
          <a:p>
            <a:r>
              <a:rPr lang="fr-FR" sz="2800" dirty="0">
                <a:latin typeface="Calibri" panose="020F0502020204030204" pitchFamily="34" charset="0"/>
              </a:rPr>
              <a:t>D’après l’étude géotechnique: </a:t>
            </a:r>
          </a:p>
        </p:txBody>
      </p:sp>
      <p:sp>
        <p:nvSpPr>
          <p:cNvPr id="5" name="ZoneTexte 4"/>
          <p:cNvSpPr txBox="1"/>
          <p:nvPr/>
        </p:nvSpPr>
        <p:spPr>
          <a:xfrm>
            <a:off x="1381100" y="4689471"/>
            <a:ext cx="6543052" cy="954107"/>
          </a:xfrm>
          <a:prstGeom prst="rect">
            <a:avLst/>
          </a:prstGeom>
          <a:noFill/>
        </p:spPr>
        <p:txBody>
          <a:bodyPr wrap="square" rtlCol="0">
            <a:spAutoFit/>
          </a:bodyPr>
          <a:lstStyle/>
          <a:p>
            <a:pPr algn="ctr"/>
            <a:r>
              <a:rPr lang="fr-FR" sz="2800" dirty="0">
                <a:latin typeface="Calibri" panose="020F0502020204030204" pitchFamily="34" charset="0"/>
              </a:rPr>
              <a:t>  Cette résultat exige plusieurs technique pour assurer la stabilité du bâtiment. </a:t>
            </a:r>
          </a:p>
        </p:txBody>
      </p:sp>
      <p:sp>
        <p:nvSpPr>
          <p:cNvPr id="8" name="Rectangle 7"/>
          <p:cNvSpPr/>
          <p:nvPr/>
        </p:nvSpPr>
        <p:spPr>
          <a:xfrm>
            <a:off x="1095348" y="2714620"/>
            <a:ext cx="4953000" cy="461665"/>
          </a:xfrm>
          <a:prstGeom prst="rect">
            <a:avLst/>
          </a:prstGeom>
        </p:spPr>
        <p:txBody>
          <a:bodyPr>
            <a:spAutoFit/>
          </a:bodyPr>
          <a:lstStyle/>
          <a:p>
            <a:pPr marL="285750" indent="-285750"/>
            <a:r>
              <a:rPr lang="fr-FR" sz="2400" dirty="0">
                <a:latin typeface="Calibri" panose="020F0502020204030204" pitchFamily="34" charset="0"/>
              </a:rPr>
              <a:t>Présence de l’eau</a:t>
            </a:r>
          </a:p>
        </p:txBody>
      </p:sp>
      <p:sp>
        <p:nvSpPr>
          <p:cNvPr id="9" name="Rectangle 8"/>
          <p:cNvSpPr/>
          <p:nvPr/>
        </p:nvSpPr>
        <p:spPr>
          <a:xfrm>
            <a:off x="5468774" y="2714620"/>
            <a:ext cx="2770374" cy="461665"/>
          </a:xfrm>
          <a:prstGeom prst="rect">
            <a:avLst/>
          </a:prstGeom>
        </p:spPr>
        <p:txBody>
          <a:bodyPr wrap="none">
            <a:spAutoFit/>
          </a:bodyPr>
          <a:lstStyle/>
          <a:p>
            <a:pPr marL="285750" indent="-285750"/>
            <a:r>
              <a:rPr lang="fr-FR" sz="2400" dirty="0">
                <a:latin typeface="Calibri" panose="020F0502020204030204" pitchFamily="34" charset="0"/>
              </a:rPr>
              <a:t>Sol agressif, argileux.</a:t>
            </a:r>
          </a:p>
        </p:txBody>
      </p:sp>
      <p:sp>
        <p:nvSpPr>
          <p:cNvPr id="10" name="Rectangle à coins arrondis 9"/>
          <p:cNvSpPr/>
          <p:nvPr/>
        </p:nvSpPr>
        <p:spPr>
          <a:xfrm>
            <a:off x="1023910" y="2571744"/>
            <a:ext cx="2571768" cy="7143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endParaRPr lang="fr-FR"/>
          </a:p>
        </p:txBody>
      </p:sp>
      <p:sp>
        <p:nvSpPr>
          <p:cNvPr id="12" name="Rectangle à coins arrondis 11"/>
          <p:cNvSpPr/>
          <p:nvPr/>
        </p:nvSpPr>
        <p:spPr>
          <a:xfrm>
            <a:off x="5381628" y="2571744"/>
            <a:ext cx="2786082" cy="7143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endParaRPr lang="fr-FR"/>
          </a:p>
        </p:txBody>
      </p:sp>
      <p:cxnSp>
        <p:nvCxnSpPr>
          <p:cNvPr id="14" name="Connecteur droit avec flèche 13"/>
          <p:cNvCxnSpPr/>
          <p:nvPr/>
        </p:nvCxnSpPr>
        <p:spPr>
          <a:xfrm rot="5400000">
            <a:off x="2452670" y="2143116"/>
            <a:ext cx="500066" cy="21431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rot="16200000" flipH="1">
            <a:off x="5881694" y="2071678"/>
            <a:ext cx="500066" cy="35719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rot="5400000">
            <a:off x="5417347" y="3536157"/>
            <a:ext cx="785818" cy="71438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a:off x="2952736" y="3500438"/>
            <a:ext cx="857256" cy="78581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par>
                                <p:cTn id="8" presetID="21" presetClass="exit" presetSubtype="1" fill="hold" grpId="0" nodeType="withEffect">
                                  <p:stCondLst>
                                    <p:cond delay="0"/>
                                  </p:stCondLst>
                                  <p:childTnLst>
                                    <p:animEffect transition="out" filter="wheel(1)">
                                      <p:cBhvr>
                                        <p:cTn id="9" dur="2000"/>
                                        <p:tgtEl>
                                          <p:spTgt spid="5"/>
                                        </p:tgtEl>
                                      </p:cBhvr>
                                    </p:animEffect>
                                    <p:set>
                                      <p:cBhvr>
                                        <p:cTn id="10" dur="1" fill="hold">
                                          <p:stCondLst>
                                            <p:cond delay="1999"/>
                                          </p:stCondLst>
                                        </p:cTn>
                                        <p:tgtEl>
                                          <p:spTgt spid="5"/>
                                        </p:tgtEl>
                                        <p:attrNameLst>
                                          <p:attrName>style.visibility</p:attrName>
                                        </p:attrNameLst>
                                      </p:cBhvr>
                                      <p:to>
                                        <p:strVal val="hidden"/>
                                      </p:to>
                                    </p:set>
                                  </p:childTnLst>
                                </p:cTn>
                              </p:par>
                              <p:par>
                                <p:cTn id="11" presetID="21" presetClass="exit" presetSubtype="1" fill="hold" grpId="0" nodeType="withEffect">
                                  <p:stCondLst>
                                    <p:cond delay="0"/>
                                  </p:stCondLst>
                                  <p:childTnLst>
                                    <p:animEffect transition="out" filter="wheel(1)">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par>
                                <p:cTn id="14" presetID="21" presetClass="exit" presetSubtype="1" fill="hold" grpId="0" nodeType="withEffect">
                                  <p:stCondLst>
                                    <p:cond delay="0"/>
                                  </p:stCondLst>
                                  <p:childTnLst>
                                    <p:animEffect transition="out" filter="wheel(1)">
                                      <p:cBhvr>
                                        <p:cTn id="15" dur="2000"/>
                                        <p:tgtEl>
                                          <p:spTgt spid="9"/>
                                        </p:tgtEl>
                                      </p:cBhvr>
                                    </p:animEffect>
                                    <p:set>
                                      <p:cBhvr>
                                        <p:cTn id="16" dur="1" fill="hold">
                                          <p:stCondLst>
                                            <p:cond delay="1999"/>
                                          </p:stCondLst>
                                        </p:cTn>
                                        <p:tgtEl>
                                          <p:spTgt spid="9"/>
                                        </p:tgtEl>
                                        <p:attrNameLst>
                                          <p:attrName>style.visibility</p:attrName>
                                        </p:attrNameLst>
                                      </p:cBhvr>
                                      <p:to>
                                        <p:strVal val="hidden"/>
                                      </p:to>
                                    </p:set>
                                  </p:childTnLst>
                                </p:cTn>
                              </p:par>
                              <p:par>
                                <p:cTn id="17" presetID="21" presetClass="exit" presetSubtype="1" fill="hold" grpId="0" nodeType="withEffect">
                                  <p:stCondLst>
                                    <p:cond delay="0"/>
                                  </p:stCondLst>
                                  <p:childTnLst>
                                    <p:animEffect transition="out" filter="wheel(1)">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par>
                                <p:cTn id="20" presetID="21" presetClass="exit" presetSubtype="1" fill="hold" grpId="0" nodeType="withEffect">
                                  <p:stCondLst>
                                    <p:cond delay="0"/>
                                  </p:stCondLst>
                                  <p:childTnLst>
                                    <p:animEffect transition="out" filter="wheel(1)">
                                      <p:cBhvr>
                                        <p:cTn id="21" dur="2000"/>
                                        <p:tgtEl>
                                          <p:spTgt spid="12"/>
                                        </p:tgtEl>
                                      </p:cBhvr>
                                    </p:animEffect>
                                    <p:set>
                                      <p:cBhvr>
                                        <p:cTn id="22" dur="1" fill="hold">
                                          <p:stCondLst>
                                            <p:cond delay="1999"/>
                                          </p:stCondLst>
                                        </p:cTn>
                                        <p:tgtEl>
                                          <p:spTgt spid="12"/>
                                        </p:tgtEl>
                                        <p:attrNameLst>
                                          <p:attrName>style.visibility</p:attrName>
                                        </p:attrNameLst>
                                      </p:cBhvr>
                                      <p:to>
                                        <p:strVal val="hidden"/>
                                      </p:to>
                                    </p:set>
                                  </p:childTnLst>
                                </p:cTn>
                              </p:par>
                              <p:par>
                                <p:cTn id="23" presetID="21" presetClass="exit" presetSubtype="1" fill="hold" nodeType="withEffect">
                                  <p:stCondLst>
                                    <p:cond delay="0"/>
                                  </p:stCondLst>
                                  <p:childTnLst>
                                    <p:animEffect transition="out" filter="wheel(1)">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par>
                                <p:cTn id="26" presetID="21" presetClass="exit" presetSubtype="1" fill="hold" nodeType="withEffect">
                                  <p:stCondLst>
                                    <p:cond delay="0"/>
                                  </p:stCondLst>
                                  <p:childTnLst>
                                    <p:animEffect transition="out" filter="wheel(1)">
                                      <p:cBhvr>
                                        <p:cTn id="27" dur="2000"/>
                                        <p:tgtEl>
                                          <p:spTgt spid="15"/>
                                        </p:tgtEl>
                                      </p:cBhvr>
                                    </p:animEffect>
                                    <p:set>
                                      <p:cBhvr>
                                        <p:cTn id="28" dur="1" fill="hold">
                                          <p:stCondLst>
                                            <p:cond delay="1999"/>
                                          </p:stCondLst>
                                        </p:cTn>
                                        <p:tgtEl>
                                          <p:spTgt spid="15"/>
                                        </p:tgtEl>
                                        <p:attrNameLst>
                                          <p:attrName>style.visibility</p:attrName>
                                        </p:attrNameLst>
                                      </p:cBhvr>
                                      <p:to>
                                        <p:strVal val="hidden"/>
                                      </p:to>
                                    </p:set>
                                  </p:childTnLst>
                                </p:cTn>
                              </p:par>
                              <p:par>
                                <p:cTn id="29" presetID="21" presetClass="exit" presetSubtype="1" fill="hold" nodeType="withEffect">
                                  <p:stCondLst>
                                    <p:cond delay="0"/>
                                  </p:stCondLst>
                                  <p:childTnLst>
                                    <p:animEffect transition="out" filter="wheel(1)">
                                      <p:cBhvr>
                                        <p:cTn id="30" dur="2000"/>
                                        <p:tgtEl>
                                          <p:spTgt spid="18"/>
                                        </p:tgtEl>
                                      </p:cBhvr>
                                    </p:animEffect>
                                    <p:set>
                                      <p:cBhvr>
                                        <p:cTn id="31" dur="1" fill="hold">
                                          <p:stCondLst>
                                            <p:cond delay="1999"/>
                                          </p:stCondLst>
                                        </p:cTn>
                                        <p:tgtEl>
                                          <p:spTgt spid="18"/>
                                        </p:tgtEl>
                                        <p:attrNameLst>
                                          <p:attrName>style.visibility</p:attrName>
                                        </p:attrNameLst>
                                      </p:cBhvr>
                                      <p:to>
                                        <p:strVal val="hidden"/>
                                      </p:to>
                                    </p:set>
                                  </p:childTnLst>
                                </p:cTn>
                              </p:par>
                              <p:par>
                                <p:cTn id="32" presetID="21" presetClass="exit" presetSubtype="1" fill="hold" nodeType="withEffect">
                                  <p:stCondLst>
                                    <p:cond delay="0"/>
                                  </p:stCondLst>
                                  <p:childTnLst>
                                    <p:animEffect transition="out" filter="wheel(1)">
                                      <p:cBhvr>
                                        <p:cTn id="33" dur="2000"/>
                                        <p:tgtEl>
                                          <p:spTgt spid="19"/>
                                        </p:tgtEl>
                                      </p:cBhvr>
                                    </p:animEffect>
                                    <p:set>
                                      <p:cBhvr>
                                        <p:cTn id="34" dur="1" fill="hold">
                                          <p:stCondLst>
                                            <p:cond delay="1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P spid="9" grpId="0"/>
      <p:bldP spid="10"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666720" y="1214422"/>
            <a:ext cx="2846927" cy="461665"/>
          </a:xfrm>
          <a:prstGeom prst="rect">
            <a:avLst/>
          </a:prstGeom>
          <a:noFill/>
        </p:spPr>
        <p:txBody>
          <a:bodyPr wrap="square" rtlCol="0">
            <a:spAutoFit/>
          </a:bodyPr>
          <a:lstStyle/>
          <a:p>
            <a:r>
              <a:rPr lang="fr-FR" sz="2400" b="1" u="sng" dirty="0">
                <a:latin typeface="Calibri" panose="020F0502020204030204" pitchFamily="34" charset="0"/>
              </a:rPr>
              <a:t>1- Présence d’eau :</a:t>
            </a:r>
          </a:p>
        </p:txBody>
      </p:sp>
      <p:sp>
        <p:nvSpPr>
          <p:cNvPr id="4" name="ZoneTexte 3"/>
          <p:cNvSpPr txBox="1"/>
          <p:nvPr/>
        </p:nvSpPr>
        <p:spPr>
          <a:xfrm>
            <a:off x="1742700" y="428605"/>
            <a:ext cx="4924812" cy="523220"/>
          </a:xfrm>
          <a:prstGeom prst="rect">
            <a:avLst/>
          </a:prstGeom>
          <a:noFill/>
        </p:spPr>
        <p:txBody>
          <a:bodyPr wrap="square" rtlCol="0">
            <a:spAutoFit/>
          </a:bodyPr>
          <a:lstStyle/>
          <a:p>
            <a:r>
              <a:rPr lang="fr-FR" sz="2800" b="1" u="sng" dirty="0">
                <a:latin typeface="Calibri" panose="020F0502020204030204" pitchFamily="34" charset="0"/>
              </a:rPr>
              <a:t>Le premier  problème :</a:t>
            </a:r>
          </a:p>
        </p:txBody>
      </p:sp>
      <p:pic>
        <p:nvPicPr>
          <p:cNvPr id="5" name="Picture 2" descr="D:\USER\Desktop\photos select\DSCN084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9794" y="2071678"/>
            <a:ext cx="5733939" cy="44221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grpId="0" nodeType="clickEffect">
                                  <p:stCondLst>
                                    <p:cond delay="0"/>
                                  </p:stCondLst>
                                  <p:childTnLst>
                                    <p:animEffect transition="out" filter="fade">
                                      <p:cBhvr>
                                        <p:cTn id="6" dur="2000"/>
                                        <p:tgtEl>
                                          <p:spTgt spid="3"/>
                                        </p:tgtEl>
                                      </p:cBhvr>
                                    </p:animEffect>
                                    <p:anim calcmode="lin" valueType="num">
                                      <p:cBhvr>
                                        <p:cTn id="7" dur="2000"/>
                                        <p:tgtEl>
                                          <p:spTgt spid="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3"/>
                                        </p:tgtEl>
                                        <p:attrNameLst>
                                          <p:attrName>ppt_h</p:attrName>
                                        </p:attrNameLst>
                                      </p:cBhvr>
                                      <p:tavLst>
                                        <p:tav tm="0">
                                          <p:val>
                                            <p:strVal val="ppt_h"/>
                                          </p:val>
                                        </p:tav>
                                        <p:tav tm="100000">
                                          <p:val>
                                            <p:strVal val="ppt_h"/>
                                          </p:val>
                                        </p:tav>
                                      </p:tavLst>
                                    </p:anim>
                                    <p:set>
                                      <p:cBhvr>
                                        <p:cTn id="9" dur="1" fill="hold">
                                          <p:stCondLst>
                                            <p:cond delay="1999"/>
                                          </p:stCondLst>
                                        </p:cTn>
                                        <p:tgtEl>
                                          <p:spTgt spid="3"/>
                                        </p:tgtEl>
                                        <p:attrNameLst>
                                          <p:attrName>style.visibility</p:attrName>
                                        </p:attrNameLst>
                                      </p:cBhvr>
                                      <p:to>
                                        <p:strVal val="hidden"/>
                                      </p:to>
                                    </p:set>
                                  </p:childTnLst>
                                </p:cTn>
                              </p:par>
                              <p:par>
                                <p:cTn id="10" presetID="45" presetClass="exit" presetSubtype="0" fill="hold" grpId="0" nodeType="withEffect">
                                  <p:stCondLst>
                                    <p:cond delay="0"/>
                                  </p:stCondLst>
                                  <p:childTnLst>
                                    <p:animEffect transition="out" filter="fade">
                                      <p:cBhvr>
                                        <p:cTn id="11" dur="2000"/>
                                        <p:tgtEl>
                                          <p:spTgt spid="4"/>
                                        </p:tgtEl>
                                      </p:cBhvr>
                                    </p:animEffect>
                                    <p:anim calcmode="lin" valueType="num">
                                      <p:cBhvr>
                                        <p:cTn id="12" dur="2000"/>
                                        <p:tgtEl>
                                          <p:spTgt spid="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 dur="2000"/>
                                        <p:tgtEl>
                                          <p:spTgt spid="4"/>
                                        </p:tgtEl>
                                        <p:attrNameLst>
                                          <p:attrName>ppt_h</p:attrName>
                                        </p:attrNameLst>
                                      </p:cBhvr>
                                      <p:tavLst>
                                        <p:tav tm="0">
                                          <p:val>
                                            <p:strVal val="ppt_h"/>
                                          </p:val>
                                        </p:tav>
                                        <p:tav tm="100000">
                                          <p:val>
                                            <p:strVal val="ppt_h"/>
                                          </p:val>
                                        </p:tav>
                                      </p:tavLst>
                                    </p:anim>
                                    <p:set>
                                      <p:cBhvr>
                                        <p:cTn id="14" dur="1" fill="hold">
                                          <p:stCondLst>
                                            <p:cond delay="1999"/>
                                          </p:stCondLst>
                                        </p:cTn>
                                        <p:tgtEl>
                                          <p:spTgt spid="4"/>
                                        </p:tgtEl>
                                        <p:attrNameLst>
                                          <p:attrName>style.visibility</p:attrName>
                                        </p:attrNameLst>
                                      </p:cBhvr>
                                      <p:to>
                                        <p:strVal val="hidden"/>
                                      </p:to>
                                    </p:set>
                                  </p:childTnLst>
                                </p:cTn>
                              </p:par>
                              <p:par>
                                <p:cTn id="15" presetID="45" presetClass="exit" presetSubtype="0" fill="hold" nodeType="withEffect">
                                  <p:stCondLst>
                                    <p:cond delay="0"/>
                                  </p:stCondLst>
                                  <p:childTnLst>
                                    <p:animEffect transition="out" filter="fade">
                                      <p:cBhvr>
                                        <p:cTn id="16" dur="2000"/>
                                        <p:tgtEl>
                                          <p:spTgt spid="5"/>
                                        </p:tgtEl>
                                      </p:cBhvr>
                                    </p:animEffect>
                                    <p:anim calcmode="lin" valueType="num">
                                      <p:cBhvr>
                                        <p:cTn id="17" dur="2000"/>
                                        <p:tgtEl>
                                          <p:spTgt spid="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8" dur="2000"/>
                                        <p:tgtEl>
                                          <p:spTgt spid="5"/>
                                        </p:tgtEl>
                                        <p:attrNameLst>
                                          <p:attrName>ppt_h</p:attrName>
                                        </p:attrNameLst>
                                      </p:cBhvr>
                                      <p:tavLst>
                                        <p:tav tm="0">
                                          <p:val>
                                            <p:strVal val="ppt_h"/>
                                          </p:val>
                                        </p:tav>
                                        <p:tav tm="100000">
                                          <p:val>
                                            <p:strVal val="ppt_h"/>
                                          </p:val>
                                        </p:tav>
                                      </p:tavLst>
                                    </p:anim>
                                    <p:set>
                                      <p:cBhvr>
                                        <p:cTn id="19"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USER\Desktop\tof\DSCN0492.jpg"/>
          <p:cNvPicPr>
            <a:picLocks noChangeAspect="1" noChangeArrowheads="1"/>
          </p:cNvPicPr>
          <p:nvPr/>
        </p:nvPicPr>
        <p:blipFill>
          <a:blip r:embed="rId2" cstate="print">
            <a:extLst>
              <a:ext uri="{28A0092B-C50C-407E-A947-70E740481C1C}">
                <a14:useLocalDpi xmlns:a14="http://schemas.microsoft.com/office/drawing/2010/main" val="0"/>
              </a:ext>
            </a:extLst>
          </a:blip>
          <a:srcRect r="6643"/>
          <a:stretch>
            <a:fillRect/>
          </a:stretch>
        </p:blipFill>
        <p:spPr bwMode="auto">
          <a:xfrm>
            <a:off x="4595810" y="1357298"/>
            <a:ext cx="4572032" cy="40050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1166786" y="619764"/>
            <a:ext cx="4913725" cy="523220"/>
          </a:xfrm>
          <a:prstGeom prst="rect">
            <a:avLst/>
          </a:prstGeom>
          <a:noFill/>
        </p:spPr>
        <p:txBody>
          <a:bodyPr wrap="square" rtlCol="0">
            <a:spAutoFit/>
          </a:bodyPr>
          <a:lstStyle/>
          <a:p>
            <a:r>
              <a:rPr lang="fr-FR" sz="2800" b="1" u="sng" dirty="0"/>
              <a:t>Les solution: </a:t>
            </a:r>
          </a:p>
        </p:txBody>
      </p:sp>
      <p:sp>
        <p:nvSpPr>
          <p:cNvPr id="5" name="ZoneTexte 4"/>
          <p:cNvSpPr txBox="1"/>
          <p:nvPr/>
        </p:nvSpPr>
        <p:spPr>
          <a:xfrm>
            <a:off x="166654" y="2357430"/>
            <a:ext cx="4071966" cy="1200329"/>
          </a:xfrm>
          <a:prstGeom prst="rect">
            <a:avLst/>
          </a:prstGeom>
          <a:noFill/>
        </p:spPr>
        <p:txBody>
          <a:bodyPr wrap="square" rtlCol="0">
            <a:spAutoFit/>
          </a:bodyPr>
          <a:lstStyle/>
          <a:p>
            <a:pPr algn="just"/>
            <a:r>
              <a:rPr lang="fr-FR" sz="2400" dirty="0"/>
              <a:t>Évacuation et pompage des eaux sans arrêt plus de 80000000 litres .</a:t>
            </a:r>
          </a:p>
        </p:txBody>
      </p:sp>
      <p:sp>
        <p:nvSpPr>
          <p:cNvPr id="6" name="Flèche courbée vers la droite 5"/>
          <p:cNvSpPr/>
          <p:nvPr/>
        </p:nvSpPr>
        <p:spPr>
          <a:xfrm rot="17833889">
            <a:off x="3309440" y="3835336"/>
            <a:ext cx="500066" cy="1428760"/>
          </a:xfrm>
          <a:prstGeom prst="curv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USER\Desktop\PHOTO\IMG_0004 (3).JPG"/>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0124" y="1571612"/>
            <a:ext cx="4929222" cy="41468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1095348" y="428605"/>
            <a:ext cx="6196591" cy="523220"/>
          </a:xfrm>
          <a:prstGeom prst="rect">
            <a:avLst/>
          </a:prstGeom>
          <a:noFill/>
        </p:spPr>
        <p:txBody>
          <a:bodyPr wrap="square" rtlCol="0">
            <a:spAutoFit/>
          </a:bodyPr>
          <a:lstStyle/>
          <a:p>
            <a:r>
              <a:rPr lang="fr-FR" sz="2800" b="1" u="sng" dirty="0">
                <a:latin typeface="Calibri" panose="020F0502020204030204" pitchFamily="34" charset="0"/>
              </a:rPr>
              <a:t>Démarrage de la palplanche </a:t>
            </a:r>
          </a:p>
        </p:txBody>
      </p:sp>
      <p:sp>
        <p:nvSpPr>
          <p:cNvPr id="4" name="Rectangle 3"/>
          <p:cNvSpPr/>
          <p:nvPr/>
        </p:nvSpPr>
        <p:spPr>
          <a:xfrm>
            <a:off x="666720" y="2071678"/>
            <a:ext cx="3857652" cy="2462213"/>
          </a:xfrm>
          <a:prstGeom prst="rect">
            <a:avLst/>
          </a:prstGeom>
        </p:spPr>
        <p:txBody>
          <a:bodyPr wrap="square">
            <a:spAutoFit/>
          </a:bodyPr>
          <a:lstStyle/>
          <a:p>
            <a:pPr algn="just"/>
            <a:r>
              <a:rPr lang="fr-FR" sz="2200" dirty="0"/>
              <a:t>  </a:t>
            </a:r>
            <a:r>
              <a:rPr lang="fr-FR" sz="2200" dirty="0">
                <a:latin typeface="Calibri" panose="020F0502020204030204" pitchFamily="34" charset="0"/>
              </a:rPr>
              <a:t>pieu profilé conçu pour être battu en terre.</a:t>
            </a:r>
          </a:p>
          <a:p>
            <a:pPr algn="just"/>
            <a:r>
              <a:rPr lang="fr-FR" sz="2200" dirty="0">
                <a:latin typeface="Calibri" panose="020F0502020204030204" pitchFamily="34" charset="0"/>
              </a:rPr>
              <a:t>Les palplanches permettent de constituer un mur de soutènement, un batardeau, une palée ou un écran imperméable.</a:t>
            </a:r>
          </a:p>
        </p:txBody>
      </p:sp>
      <p:cxnSp>
        <p:nvCxnSpPr>
          <p:cNvPr id="6" name="Connecteur droit avec flèche 5"/>
          <p:cNvCxnSpPr/>
          <p:nvPr/>
        </p:nvCxnSpPr>
        <p:spPr>
          <a:xfrm>
            <a:off x="4524372" y="2571744"/>
            <a:ext cx="1428760" cy="121444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USER\Desktop\PHOTO\DSCN8277.jpg"/>
          <p:cNvPicPr preferRelativeResize="0">
            <a:picLocks noChangeArrowheads="1"/>
          </p:cNvPicPr>
          <p:nvPr/>
        </p:nvPicPr>
        <p:blipFill>
          <a:blip r:embed="rId2">
            <a:extLst>
              <a:ext uri="{28A0092B-C50C-407E-A947-70E740481C1C}">
                <a14:useLocalDpi xmlns:a14="http://schemas.microsoft.com/office/drawing/2010/main" val="0"/>
              </a:ext>
            </a:extLst>
          </a:blip>
          <a:srcRect l="11691"/>
          <a:stretch>
            <a:fillRect/>
          </a:stretch>
        </p:blipFill>
        <p:spPr bwMode="auto">
          <a:xfrm>
            <a:off x="881034" y="957867"/>
            <a:ext cx="4714908" cy="37741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descr="D:\USER\Desktop\PHOTO\IMG_0020.JPG"/>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4032" y="3714752"/>
            <a:ext cx="3865464" cy="27489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1095348" y="214290"/>
            <a:ext cx="4857784" cy="523220"/>
          </a:xfrm>
          <a:prstGeom prst="rect">
            <a:avLst/>
          </a:prstGeom>
          <a:noFill/>
        </p:spPr>
        <p:txBody>
          <a:bodyPr wrap="square" rtlCol="0">
            <a:spAutoFit/>
          </a:bodyPr>
          <a:lstStyle/>
          <a:p>
            <a:r>
              <a:rPr lang="fr-FR" sz="2800" b="1" u="sng" dirty="0"/>
              <a:t>Deuxième étude du sol </a:t>
            </a:r>
          </a:p>
        </p:txBody>
      </p:sp>
      <p:sp>
        <p:nvSpPr>
          <p:cNvPr id="8" name="ZoneTexte 7"/>
          <p:cNvSpPr txBox="1"/>
          <p:nvPr/>
        </p:nvSpPr>
        <p:spPr>
          <a:xfrm>
            <a:off x="6024570" y="1216398"/>
            <a:ext cx="3643338" cy="1569660"/>
          </a:xfrm>
          <a:prstGeom prst="rect">
            <a:avLst/>
          </a:prstGeom>
          <a:noFill/>
        </p:spPr>
        <p:txBody>
          <a:bodyPr wrap="square" rtlCol="0">
            <a:spAutoFit/>
          </a:bodyPr>
          <a:lstStyle/>
          <a:p>
            <a:pPr algn="just"/>
            <a:r>
              <a:rPr lang="fr-FR" sz="2400" dirty="0"/>
              <a:t>Opération traitement des cavités par forage et remplissage de béton achevée .</a:t>
            </a:r>
          </a:p>
        </p:txBody>
      </p:sp>
      <p:sp>
        <p:nvSpPr>
          <p:cNvPr id="9" name="ZoneTexte 8"/>
          <p:cNvSpPr txBox="1"/>
          <p:nvPr/>
        </p:nvSpPr>
        <p:spPr>
          <a:xfrm>
            <a:off x="881034" y="5253351"/>
            <a:ext cx="4214842" cy="461665"/>
          </a:xfrm>
          <a:prstGeom prst="rect">
            <a:avLst/>
          </a:prstGeom>
          <a:noFill/>
        </p:spPr>
        <p:txBody>
          <a:bodyPr wrap="square" rtlCol="0">
            <a:spAutoFit/>
          </a:bodyPr>
          <a:lstStyle/>
          <a:p>
            <a:pPr algn="just"/>
            <a:r>
              <a:rPr lang="fr-FR" sz="2400" dirty="0"/>
              <a:t>Recherche des cavités par LTPO .</a:t>
            </a: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fill="hold" nodeType="clickEffect">
                                  <p:stCondLst>
                                    <p:cond delay="0"/>
                                  </p:stCondLst>
                                  <p:childTnLst>
                                    <p:animClr clrSpc="hsl" dir="cw">
                                      <p:cBhvr override="childStyle">
                                        <p:cTn id="6" dur="500" fill="hold"/>
                                        <p:tgtEl>
                                          <p:spTgt spid="2"/>
                                        </p:tgtEl>
                                        <p:attrNameLst>
                                          <p:attrName>style.color</p:attrName>
                                        </p:attrNameLst>
                                      </p:cBhvr>
                                      <p:by>
                                        <p:hsl h="0" s="12549" l="25098"/>
                                      </p:by>
                                    </p:animClr>
                                    <p:animClr clrSpc="hsl" dir="cw">
                                      <p:cBhvr>
                                        <p:cTn id="7" dur="500" fill="hold"/>
                                        <p:tgtEl>
                                          <p:spTgt spid="2"/>
                                        </p:tgtEl>
                                        <p:attrNameLst>
                                          <p:attrName>fillcolor</p:attrName>
                                        </p:attrNameLst>
                                      </p:cBhvr>
                                      <p:by>
                                        <p:hsl h="0" s="12549" l="25098"/>
                                      </p:by>
                                    </p:animClr>
                                    <p:animClr clrSpc="hsl" dir="cw">
                                      <p:cBhvr>
                                        <p:cTn id="8" dur="500" fill="hold"/>
                                        <p:tgtEl>
                                          <p:spTgt spid="2"/>
                                        </p:tgtEl>
                                        <p:attrNameLst>
                                          <p:attrName>stroke.color</p:attrName>
                                        </p:attrNameLst>
                                      </p:cBhvr>
                                      <p:by>
                                        <p:hsl h="0" s="12549" l="25098"/>
                                      </p:by>
                                    </p:animClr>
                                    <p:set>
                                      <p:cBhvr>
                                        <p:cTn id="9" dur="500" fill="hold"/>
                                        <p:tgtEl>
                                          <p:spTgt spid="2"/>
                                        </p:tgtEl>
                                        <p:attrNameLst>
                                          <p:attrName>fill.type</p:attrName>
                                        </p:attrNameLst>
                                      </p:cBhvr>
                                      <p:to>
                                        <p:strVal val="solid"/>
                                      </p:to>
                                    </p:set>
                                  </p:childTnLst>
                                </p:cTn>
                              </p:par>
                              <p:par>
                                <p:cTn id="10" presetID="30" presetClass="emph" presetSubtype="0" fill="hold" nodeType="withEffect">
                                  <p:stCondLst>
                                    <p:cond delay="0"/>
                                  </p:stCondLst>
                                  <p:childTnLst>
                                    <p:animClr clrSpc="hsl" dir="cw">
                                      <p:cBhvr override="childStyle">
                                        <p:cTn id="11" dur="500" fill="hold"/>
                                        <p:tgtEl>
                                          <p:spTgt spid="3"/>
                                        </p:tgtEl>
                                        <p:attrNameLst>
                                          <p:attrName>style.color</p:attrName>
                                        </p:attrNameLst>
                                      </p:cBhvr>
                                      <p:by>
                                        <p:hsl h="0" s="12549" l="25098"/>
                                      </p:by>
                                    </p:animClr>
                                    <p:animClr clrSpc="hsl" dir="cw">
                                      <p:cBhvr>
                                        <p:cTn id="12" dur="500" fill="hold"/>
                                        <p:tgtEl>
                                          <p:spTgt spid="3"/>
                                        </p:tgtEl>
                                        <p:attrNameLst>
                                          <p:attrName>fillcolor</p:attrName>
                                        </p:attrNameLst>
                                      </p:cBhvr>
                                      <p:by>
                                        <p:hsl h="0" s="12549" l="25098"/>
                                      </p:by>
                                    </p:animClr>
                                    <p:animClr clrSpc="hsl" dir="cw">
                                      <p:cBhvr>
                                        <p:cTn id="13" dur="500" fill="hold"/>
                                        <p:tgtEl>
                                          <p:spTgt spid="3"/>
                                        </p:tgtEl>
                                        <p:attrNameLst>
                                          <p:attrName>stroke.color</p:attrName>
                                        </p:attrNameLst>
                                      </p:cBhvr>
                                      <p:by>
                                        <p:hsl h="0" s="12549" l="25098"/>
                                      </p:by>
                                    </p:animClr>
                                    <p:set>
                                      <p:cBhvr>
                                        <p:cTn id="14" dur="500" fill="hold"/>
                                        <p:tgtEl>
                                          <p:spTgt spid="3"/>
                                        </p:tgtEl>
                                        <p:attrNameLst>
                                          <p:attrName>fill.type</p:attrName>
                                        </p:attrNameLst>
                                      </p:cBhvr>
                                      <p:to>
                                        <p:strVal val="solid"/>
                                      </p:to>
                                    </p:set>
                                  </p:childTnLst>
                                </p:cTn>
                              </p:par>
                              <p:par>
                                <p:cTn id="15" presetID="30" presetClass="emph" presetSubtype="0" fill="hold" grpId="0" nodeType="withEffect">
                                  <p:stCondLst>
                                    <p:cond delay="0"/>
                                  </p:stCondLst>
                                  <p:childTnLst>
                                    <p:animClr clrSpc="hsl" dir="cw">
                                      <p:cBhvr override="childStyle">
                                        <p:cTn id="16" dur="500" fill="hold"/>
                                        <p:tgtEl>
                                          <p:spTgt spid="7"/>
                                        </p:tgtEl>
                                        <p:attrNameLst>
                                          <p:attrName>style.color</p:attrName>
                                        </p:attrNameLst>
                                      </p:cBhvr>
                                      <p:by>
                                        <p:hsl h="0" s="12549" l="25098"/>
                                      </p:by>
                                    </p:animClr>
                                    <p:animClr clrSpc="hsl" dir="cw">
                                      <p:cBhvr>
                                        <p:cTn id="17" dur="500" fill="hold"/>
                                        <p:tgtEl>
                                          <p:spTgt spid="7"/>
                                        </p:tgtEl>
                                        <p:attrNameLst>
                                          <p:attrName>fillcolor</p:attrName>
                                        </p:attrNameLst>
                                      </p:cBhvr>
                                      <p:by>
                                        <p:hsl h="0" s="12549" l="25098"/>
                                      </p:by>
                                    </p:animClr>
                                    <p:animClr clrSpc="hsl" dir="cw">
                                      <p:cBhvr>
                                        <p:cTn id="18" dur="500" fill="hold"/>
                                        <p:tgtEl>
                                          <p:spTgt spid="7"/>
                                        </p:tgtEl>
                                        <p:attrNameLst>
                                          <p:attrName>stroke.color</p:attrName>
                                        </p:attrNameLst>
                                      </p:cBhvr>
                                      <p:by>
                                        <p:hsl h="0" s="12549" l="25098"/>
                                      </p:by>
                                    </p:animClr>
                                    <p:set>
                                      <p:cBhvr>
                                        <p:cTn id="19" dur="500" fill="hold"/>
                                        <p:tgtEl>
                                          <p:spTgt spid="7"/>
                                        </p:tgtEl>
                                        <p:attrNameLst>
                                          <p:attrName>fill.type</p:attrName>
                                        </p:attrNameLst>
                                      </p:cBhvr>
                                      <p:to>
                                        <p:strVal val="solid"/>
                                      </p:to>
                                    </p:set>
                                  </p:childTnLst>
                                </p:cTn>
                              </p:par>
                              <p:par>
                                <p:cTn id="20" presetID="30" presetClass="emph" presetSubtype="0" fill="hold" grpId="0" nodeType="withEffect">
                                  <p:stCondLst>
                                    <p:cond delay="0"/>
                                  </p:stCondLst>
                                  <p:childTnLst>
                                    <p:animClr clrSpc="hsl" dir="cw">
                                      <p:cBhvr override="childStyle">
                                        <p:cTn id="21" dur="500" fill="hold"/>
                                        <p:tgtEl>
                                          <p:spTgt spid="8"/>
                                        </p:tgtEl>
                                        <p:attrNameLst>
                                          <p:attrName>style.color</p:attrName>
                                        </p:attrNameLst>
                                      </p:cBhvr>
                                      <p:by>
                                        <p:hsl h="0" s="12549" l="25098"/>
                                      </p:by>
                                    </p:animClr>
                                    <p:animClr clrSpc="hsl" dir="cw">
                                      <p:cBhvr>
                                        <p:cTn id="22" dur="500" fill="hold"/>
                                        <p:tgtEl>
                                          <p:spTgt spid="8"/>
                                        </p:tgtEl>
                                        <p:attrNameLst>
                                          <p:attrName>fillcolor</p:attrName>
                                        </p:attrNameLst>
                                      </p:cBhvr>
                                      <p:by>
                                        <p:hsl h="0" s="12549" l="25098"/>
                                      </p:by>
                                    </p:animClr>
                                    <p:animClr clrSpc="hsl" dir="cw">
                                      <p:cBhvr>
                                        <p:cTn id="23" dur="500" fill="hold"/>
                                        <p:tgtEl>
                                          <p:spTgt spid="8"/>
                                        </p:tgtEl>
                                        <p:attrNameLst>
                                          <p:attrName>stroke.color</p:attrName>
                                        </p:attrNameLst>
                                      </p:cBhvr>
                                      <p:by>
                                        <p:hsl h="0" s="12549" l="25098"/>
                                      </p:by>
                                    </p:animClr>
                                    <p:set>
                                      <p:cBhvr>
                                        <p:cTn id="24" dur="500" fill="hold"/>
                                        <p:tgtEl>
                                          <p:spTgt spid="8"/>
                                        </p:tgtEl>
                                        <p:attrNameLst>
                                          <p:attrName>fill.type</p:attrName>
                                        </p:attrNameLst>
                                      </p:cBhvr>
                                      <p:to>
                                        <p:strVal val="solid"/>
                                      </p:to>
                                    </p:set>
                                  </p:childTnLst>
                                </p:cTn>
                              </p:par>
                              <p:par>
                                <p:cTn id="25" presetID="30" presetClass="emph" presetSubtype="0" fill="hold" grpId="0" nodeType="withEffect">
                                  <p:stCondLst>
                                    <p:cond delay="0"/>
                                  </p:stCondLst>
                                  <p:childTnLst>
                                    <p:animClr clrSpc="hsl" dir="cw">
                                      <p:cBhvr override="childStyle">
                                        <p:cTn id="26" dur="500" fill="hold"/>
                                        <p:tgtEl>
                                          <p:spTgt spid="9"/>
                                        </p:tgtEl>
                                        <p:attrNameLst>
                                          <p:attrName>style.color</p:attrName>
                                        </p:attrNameLst>
                                      </p:cBhvr>
                                      <p:by>
                                        <p:hsl h="0" s="12549" l="25098"/>
                                      </p:by>
                                    </p:animClr>
                                    <p:animClr clrSpc="hsl" dir="cw">
                                      <p:cBhvr>
                                        <p:cTn id="27" dur="500" fill="hold"/>
                                        <p:tgtEl>
                                          <p:spTgt spid="9"/>
                                        </p:tgtEl>
                                        <p:attrNameLst>
                                          <p:attrName>fillcolor</p:attrName>
                                        </p:attrNameLst>
                                      </p:cBhvr>
                                      <p:by>
                                        <p:hsl h="0" s="12549" l="25098"/>
                                      </p:by>
                                    </p:animClr>
                                    <p:animClr clrSpc="hsl" dir="cw">
                                      <p:cBhvr>
                                        <p:cTn id="28" dur="500" fill="hold"/>
                                        <p:tgtEl>
                                          <p:spTgt spid="9"/>
                                        </p:tgtEl>
                                        <p:attrNameLst>
                                          <p:attrName>stroke.color</p:attrName>
                                        </p:attrNameLst>
                                      </p:cBhvr>
                                      <p:by>
                                        <p:hsl h="0" s="12549" l="25098"/>
                                      </p:by>
                                    </p:animClr>
                                    <p:set>
                                      <p:cBhvr>
                                        <p:cTn id="29" dur="5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USER\Desktop\IMG_0012 (2).jpg"/>
          <p:cNvPicPr preferRelativeResize="0">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1021" y="714356"/>
            <a:ext cx="4308325" cy="38237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738158" y="3571876"/>
            <a:ext cx="4479469" cy="1200329"/>
          </a:xfrm>
          <a:prstGeom prst="rect">
            <a:avLst/>
          </a:prstGeom>
          <a:noFill/>
        </p:spPr>
        <p:txBody>
          <a:bodyPr wrap="square" rtlCol="0">
            <a:spAutoFit/>
          </a:bodyPr>
          <a:lstStyle/>
          <a:p>
            <a:pPr algn="ctr"/>
            <a:r>
              <a:rPr lang="fr-FR" sz="2400" dirty="0">
                <a:latin typeface="Calibri" panose="020F0502020204030204" pitchFamily="34" charset="0"/>
              </a:rPr>
              <a:t>Un nouveau sol de 60 cm de hauteur rempli de deux couches de roches.</a:t>
            </a:r>
          </a:p>
        </p:txBody>
      </p:sp>
      <p:sp>
        <p:nvSpPr>
          <p:cNvPr id="4" name="Rectangle 3"/>
          <p:cNvSpPr/>
          <p:nvPr/>
        </p:nvSpPr>
        <p:spPr>
          <a:xfrm>
            <a:off x="738158" y="1571613"/>
            <a:ext cx="4800457" cy="1200329"/>
          </a:xfrm>
          <a:prstGeom prst="rect">
            <a:avLst/>
          </a:prstGeom>
        </p:spPr>
        <p:txBody>
          <a:bodyPr wrap="square">
            <a:spAutoFit/>
          </a:bodyPr>
          <a:lstStyle/>
          <a:p>
            <a:r>
              <a:rPr lang="fr-FR" sz="2400" dirty="0">
                <a:latin typeface="Calibri" panose="020F0502020204030204" pitchFamily="34" charset="0"/>
              </a:rPr>
              <a:t> -effectuer une purge (ôter le sol argileux pour le remplacer par un meilleur sol)</a:t>
            </a:r>
            <a:endParaRPr lang="fr-FR" sz="2400" dirty="0"/>
          </a:p>
        </p:txBody>
      </p:sp>
      <p:sp>
        <p:nvSpPr>
          <p:cNvPr id="5" name="Rectangle 4"/>
          <p:cNvSpPr/>
          <p:nvPr/>
        </p:nvSpPr>
        <p:spPr>
          <a:xfrm>
            <a:off x="694439" y="428605"/>
            <a:ext cx="4372736" cy="523220"/>
          </a:xfrm>
          <a:prstGeom prst="rect">
            <a:avLst/>
          </a:prstGeom>
        </p:spPr>
        <p:txBody>
          <a:bodyPr wrap="none">
            <a:spAutoFit/>
          </a:bodyPr>
          <a:lstStyle/>
          <a:p>
            <a:pPr lvl="0"/>
            <a:r>
              <a:rPr lang="fr-FR" sz="2800" b="1" u="sng" dirty="0">
                <a:latin typeface="Calibri" panose="020F0502020204030204" pitchFamily="34" charset="0"/>
              </a:rPr>
              <a:t>Problème 02   : sol argileux :</a:t>
            </a:r>
          </a:p>
        </p:txBody>
      </p:sp>
      <p:sp>
        <p:nvSpPr>
          <p:cNvPr id="6" name="Flèche vers le bas 5"/>
          <p:cNvSpPr/>
          <p:nvPr/>
        </p:nvSpPr>
        <p:spPr>
          <a:xfrm>
            <a:off x="2595546" y="2714620"/>
            <a:ext cx="500066" cy="64294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lèche courbée vers la droite 6"/>
          <p:cNvSpPr/>
          <p:nvPr/>
        </p:nvSpPr>
        <p:spPr>
          <a:xfrm rot="19308462">
            <a:off x="2464987" y="4980460"/>
            <a:ext cx="395996" cy="1332328"/>
          </a:xfrm>
          <a:prstGeom prst="curv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 name="Rectangle 7"/>
          <p:cNvSpPr/>
          <p:nvPr/>
        </p:nvSpPr>
        <p:spPr>
          <a:xfrm>
            <a:off x="3524240" y="5286388"/>
            <a:ext cx="4929222" cy="1200329"/>
          </a:xfrm>
          <a:prstGeom prst="rect">
            <a:avLst/>
          </a:prstGeom>
        </p:spPr>
        <p:txBody>
          <a:bodyPr wrap="square">
            <a:spAutoFit/>
          </a:bodyPr>
          <a:lstStyle/>
          <a:p>
            <a:r>
              <a:rPr lang="fr-FR" sz="2400" dirty="0">
                <a:latin typeface="Calibri" panose="020F0502020204030204" pitchFamily="34" charset="0"/>
              </a:rPr>
              <a:t> reconstitution de sol sur le fond de fouille par enrochement.</a:t>
            </a:r>
          </a:p>
          <a:p>
            <a:r>
              <a:rPr lang="fr-FR" sz="2400" dirty="0">
                <a:latin typeface="Calibri" panose="020F0502020204030204" pitchFamily="34" charset="0"/>
              </a:rPr>
              <a:t>plus de 20 000 tonnes de roche</a:t>
            </a: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2"/>
                                        </p:tgtEl>
                                        <p:attrNameLst>
                                          <p:attrName>style.opacity</p:attrName>
                                        </p:attrNameLst>
                                      </p:cBhvr>
                                      <p:to>
                                        <p:strVal val="0.5"/>
                                      </p:to>
                                    </p:set>
                                    <p:animEffect filter="image" prLst="opacity: 0.5">
                                      <p:cBhvr rctx="IE">
                                        <p:cTn id="7" dur="indefinite"/>
                                        <p:tgtEl>
                                          <p:spTgt spid="2"/>
                                        </p:tgtEl>
                                      </p:cBhvr>
                                    </p:animEffect>
                                  </p:childTnLst>
                                </p:cTn>
                              </p:par>
                              <p:par>
                                <p:cTn id="8" presetID="9" presetClass="emph" presetSubtype="0" grpId="0" nodeType="withEffect">
                                  <p:stCondLst>
                                    <p:cond delay="0"/>
                                  </p:stCondLst>
                                  <p:childTnLst>
                                    <p:set>
                                      <p:cBhvr>
                                        <p:cTn id="9" dur="indefinite"/>
                                        <p:tgtEl>
                                          <p:spTgt spid="3"/>
                                        </p:tgtEl>
                                        <p:attrNameLst>
                                          <p:attrName>style.opacity</p:attrName>
                                        </p:attrNameLst>
                                      </p:cBhvr>
                                      <p:to>
                                        <p:strVal val="0.5"/>
                                      </p:to>
                                    </p:set>
                                    <p:animEffect filter="image" prLst="opacity: 0.5">
                                      <p:cBhvr rctx="IE">
                                        <p:cTn id="10" dur="indefinite"/>
                                        <p:tgtEl>
                                          <p:spTgt spid="3"/>
                                        </p:tgtEl>
                                      </p:cBhvr>
                                    </p:animEffect>
                                  </p:childTnLst>
                                </p:cTn>
                              </p:par>
                              <p:par>
                                <p:cTn id="11" presetID="9" presetClass="emph" presetSubtype="0" grpId="0" nodeType="withEffect">
                                  <p:stCondLst>
                                    <p:cond delay="0"/>
                                  </p:stCondLst>
                                  <p:childTnLst>
                                    <p:set>
                                      <p:cBhvr>
                                        <p:cTn id="12" dur="indefinite"/>
                                        <p:tgtEl>
                                          <p:spTgt spid="4"/>
                                        </p:tgtEl>
                                        <p:attrNameLst>
                                          <p:attrName>style.opacity</p:attrName>
                                        </p:attrNameLst>
                                      </p:cBhvr>
                                      <p:to>
                                        <p:strVal val="0.5"/>
                                      </p:to>
                                    </p:set>
                                    <p:animEffect filter="image" prLst="opacity: 0.5">
                                      <p:cBhvr rctx="IE">
                                        <p:cTn id="13" dur="indefinite"/>
                                        <p:tgtEl>
                                          <p:spTgt spid="4"/>
                                        </p:tgtEl>
                                      </p:cBhvr>
                                    </p:animEffect>
                                  </p:childTnLst>
                                </p:cTn>
                              </p:par>
                              <p:par>
                                <p:cTn id="14" presetID="9" presetClass="emph" presetSubtype="0" grpId="0" nodeType="withEffect">
                                  <p:stCondLst>
                                    <p:cond delay="0"/>
                                  </p:stCondLst>
                                  <p:childTnLst>
                                    <p:set>
                                      <p:cBhvr>
                                        <p:cTn id="15" dur="indefinite"/>
                                        <p:tgtEl>
                                          <p:spTgt spid="5"/>
                                        </p:tgtEl>
                                        <p:attrNameLst>
                                          <p:attrName>style.opacity</p:attrName>
                                        </p:attrNameLst>
                                      </p:cBhvr>
                                      <p:to>
                                        <p:strVal val="0.5"/>
                                      </p:to>
                                    </p:set>
                                    <p:animEffect filter="image" prLst="opacity: 0.5">
                                      <p:cBhvr rctx="IE">
                                        <p:cTn id="16" dur="indefinite"/>
                                        <p:tgtEl>
                                          <p:spTgt spid="5"/>
                                        </p:tgtEl>
                                      </p:cBhvr>
                                    </p:animEffect>
                                  </p:childTnLst>
                                </p:cTn>
                              </p:par>
                              <p:par>
                                <p:cTn id="17" presetID="9" presetClass="emph" presetSubtype="0" grpId="0" nodeType="withEffect">
                                  <p:stCondLst>
                                    <p:cond delay="0"/>
                                  </p:stCondLst>
                                  <p:childTnLst>
                                    <p:set>
                                      <p:cBhvr>
                                        <p:cTn id="18" dur="indefinite"/>
                                        <p:tgtEl>
                                          <p:spTgt spid="6"/>
                                        </p:tgtEl>
                                        <p:attrNameLst>
                                          <p:attrName>style.opacity</p:attrName>
                                        </p:attrNameLst>
                                      </p:cBhvr>
                                      <p:to>
                                        <p:strVal val="0.5"/>
                                      </p:to>
                                    </p:set>
                                    <p:animEffect filter="image" prLst="opacity: 0.5">
                                      <p:cBhvr rctx="IE">
                                        <p:cTn id="19" dur="indefinite"/>
                                        <p:tgtEl>
                                          <p:spTgt spid="6"/>
                                        </p:tgtEl>
                                      </p:cBhvr>
                                    </p:animEffect>
                                  </p:childTnLst>
                                </p:cTn>
                              </p:par>
                              <p:par>
                                <p:cTn id="20" presetID="9" presetClass="emph" presetSubtype="0" grpId="0" nodeType="withEffect">
                                  <p:stCondLst>
                                    <p:cond delay="0"/>
                                  </p:stCondLst>
                                  <p:childTnLst>
                                    <p:set>
                                      <p:cBhvr>
                                        <p:cTn id="21" dur="indefinite"/>
                                        <p:tgtEl>
                                          <p:spTgt spid="7"/>
                                        </p:tgtEl>
                                        <p:attrNameLst>
                                          <p:attrName>style.opacity</p:attrName>
                                        </p:attrNameLst>
                                      </p:cBhvr>
                                      <p:to>
                                        <p:strVal val="0.5"/>
                                      </p:to>
                                    </p:set>
                                    <p:animEffect filter="image" prLst="opacity: 0.5">
                                      <p:cBhvr rctx="IE">
                                        <p:cTn id="22" dur="indefinite"/>
                                        <p:tgtEl>
                                          <p:spTgt spid="7"/>
                                        </p:tgtEl>
                                      </p:cBhvr>
                                    </p:animEffect>
                                  </p:childTnLst>
                                </p:cTn>
                              </p:par>
                              <p:par>
                                <p:cTn id="23" presetID="9" presetClass="emph" presetSubtype="0" grpId="0" nodeType="withEffect">
                                  <p:stCondLst>
                                    <p:cond delay="0"/>
                                  </p:stCondLst>
                                  <p:childTnLst>
                                    <p:set>
                                      <p:cBhvr>
                                        <p:cTn id="24" dur="indefinite"/>
                                        <p:tgtEl>
                                          <p:spTgt spid="8"/>
                                        </p:tgtEl>
                                        <p:attrNameLst>
                                          <p:attrName>style.opacity</p:attrName>
                                        </p:attrNameLst>
                                      </p:cBhvr>
                                      <p:to>
                                        <p:strVal val="0.5"/>
                                      </p:to>
                                    </p:set>
                                    <p:animEffect filter="image" prLst="opacity: 0.5">
                                      <p:cBhvr rctx="IE">
                                        <p:cTn id="25"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7"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1034" y="2143116"/>
            <a:ext cx="8786874" cy="3257174"/>
          </a:xfrm>
          <a:prstGeom prst="rect">
            <a:avLst/>
          </a:prstGeom>
        </p:spPr>
        <p:txBody>
          <a:bodyPr wrap="square">
            <a:spAutoFit/>
          </a:bodyPr>
          <a:lstStyle/>
          <a:p>
            <a:pPr marL="514350" indent="-514350">
              <a:lnSpc>
                <a:spcPct val="150000"/>
              </a:lnSpc>
              <a:buFont typeface="+mj-lt"/>
              <a:buAutoNum type="arabicPeriod"/>
            </a:pPr>
            <a:r>
              <a:rPr lang="fr-FR" altLang="fr-FR" sz="2800" dirty="0">
                <a:latin typeface="Calibri" panose="020F0502020204030204" pitchFamily="34" charset="0"/>
              </a:rPr>
              <a:t>Diminuer des risques de tassement.</a:t>
            </a:r>
          </a:p>
          <a:p>
            <a:pPr marL="514350" indent="-514350">
              <a:lnSpc>
                <a:spcPct val="150000"/>
              </a:lnSpc>
              <a:buFont typeface="+mj-lt"/>
              <a:buAutoNum type="arabicPeriod"/>
            </a:pPr>
            <a:r>
              <a:rPr lang="fr-FR" altLang="fr-FR" sz="2800" dirty="0">
                <a:latin typeface="Calibri" panose="020F0502020204030204" pitchFamily="34" charset="0"/>
              </a:rPr>
              <a:t>Offrir une excellente liaison au niveau de base de l’ouvrage.</a:t>
            </a:r>
          </a:p>
          <a:p>
            <a:pPr marL="514350" indent="-514350">
              <a:lnSpc>
                <a:spcPct val="150000"/>
              </a:lnSpc>
              <a:buFont typeface="+mj-lt"/>
              <a:buAutoNum type="arabicPeriod"/>
            </a:pPr>
            <a:r>
              <a:rPr lang="fr-FR" altLang="fr-FR" sz="2800" dirty="0">
                <a:latin typeface="Calibri" panose="020F0502020204030204" pitchFamily="34" charset="0"/>
              </a:rPr>
              <a:t>Réduire les frais (le coût).</a:t>
            </a:r>
          </a:p>
          <a:p>
            <a:pPr marL="514350" indent="-514350">
              <a:lnSpc>
                <a:spcPct val="150000"/>
              </a:lnSpc>
              <a:buFont typeface="+mj-lt"/>
              <a:buAutoNum type="arabicPeriod"/>
            </a:pPr>
            <a:r>
              <a:rPr lang="fr-FR" altLang="fr-FR" sz="2800" dirty="0">
                <a:latin typeface="Calibri" panose="020F0502020204030204" pitchFamily="34" charset="0"/>
              </a:rPr>
              <a:t>Respecter la durée de réalisation définie.</a:t>
            </a:r>
          </a:p>
        </p:txBody>
      </p:sp>
      <p:sp>
        <p:nvSpPr>
          <p:cNvPr id="3" name="Rectangle 2"/>
          <p:cNvSpPr/>
          <p:nvPr/>
        </p:nvSpPr>
        <p:spPr>
          <a:xfrm>
            <a:off x="809596" y="428604"/>
            <a:ext cx="8786874" cy="954107"/>
          </a:xfrm>
          <a:prstGeom prst="rect">
            <a:avLst/>
          </a:prstGeom>
        </p:spPr>
        <p:txBody>
          <a:bodyPr wrap="square">
            <a:spAutoFit/>
          </a:bodyPr>
          <a:lstStyle/>
          <a:p>
            <a:pPr algn="ctr"/>
            <a:r>
              <a:rPr lang="fr-FR" sz="2800" dirty="0">
                <a:latin typeface="Calibri" panose="020F0502020204030204" pitchFamily="34" charset="0"/>
              </a:rPr>
              <a:t>Le choix de réaliser un radier générale comme une fondation pour cette construction a permis de :</a:t>
            </a: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DCIM\128_0509\IMG_0027.JPG"/>
          <p:cNvPicPr preferRelativeResize="0">
            <a:picLocks noChangeArrowheads="1"/>
          </p:cNvPicPr>
          <p:nvPr/>
        </p:nvPicPr>
        <p:blipFill>
          <a:blip r:embed="rId2" cstate="print">
            <a:extLst>
              <a:ext uri="{28A0092B-C50C-407E-A947-70E740481C1C}">
                <a14:useLocalDpi xmlns:a14="http://schemas.microsoft.com/office/drawing/2010/main" val="0"/>
              </a:ext>
            </a:extLst>
          </a:blip>
          <a:srcRect l="12416"/>
          <a:stretch>
            <a:fillRect/>
          </a:stretch>
        </p:blipFill>
        <p:spPr bwMode="auto">
          <a:xfrm>
            <a:off x="952472" y="857232"/>
            <a:ext cx="4535433" cy="40141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1166786" y="109815"/>
            <a:ext cx="4066049" cy="461665"/>
          </a:xfrm>
          <a:prstGeom prst="rect">
            <a:avLst/>
          </a:prstGeom>
        </p:spPr>
        <p:txBody>
          <a:bodyPr wrap="none">
            <a:spAutoFit/>
          </a:bodyPr>
          <a:lstStyle/>
          <a:p>
            <a:r>
              <a:rPr lang="fr-FR" sz="2400" dirty="0">
                <a:latin typeface="Calibri" panose="020F0502020204030204" pitchFamily="34" charset="0"/>
              </a:rPr>
              <a:t>Démarrage  béton de propreté</a:t>
            </a:r>
          </a:p>
        </p:txBody>
      </p:sp>
      <p:pic>
        <p:nvPicPr>
          <p:cNvPr id="4" name="Picture 2" descr="H:\DCIM\130_0810\IMG_0003.JPG"/>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4372" y="3286125"/>
            <a:ext cx="4202164" cy="33022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5667380" y="1071546"/>
            <a:ext cx="4123629" cy="461665"/>
          </a:xfrm>
          <a:prstGeom prst="rect">
            <a:avLst/>
          </a:prstGeom>
        </p:spPr>
        <p:txBody>
          <a:bodyPr wrap="none">
            <a:spAutoFit/>
          </a:bodyPr>
          <a:lstStyle/>
          <a:p>
            <a:r>
              <a:rPr lang="fr-FR" sz="2400" dirty="0">
                <a:latin typeface="Calibri" panose="020F0502020204030204" pitchFamily="34" charset="0"/>
              </a:rPr>
              <a:t> pourquoi le béton de propreté</a:t>
            </a:r>
          </a:p>
        </p:txBody>
      </p:sp>
      <p:sp>
        <p:nvSpPr>
          <p:cNvPr id="6" name="Rectangle 5"/>
          <p:cNvSpPr/>
          <p:nvPr/>
        </p:nvSpPr>
        <p:spPr>
          <a:xfrm>
            <a:off x="5857916" y="1643050"/>
            <a:ext cx="3667116" cy="1323439"/>
          </a:xfrm>
          <a:prstGeom prst="rect">
            <a:avLst/>
          </a:prstGeom>
        </p:spPr>
        <p:txBody>
          <a:bodyPr wrap="square">
            <a:spAutoFit/>
          </a:bodyPr>
          <a:lstStyle/>
          <a:p>
            <a:pPr algn="just"/>
            <a:r>
              <a:rPr lang="fr-FR" sz="2000" dirty="0"/>
              <a:t>créer une surface de travail plane et non terreuse. Il protège le sol des intempéries et permet de travailler « au propre » .</a:t>
            </a: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par>
                                <p:cTn id="23" presetID="32" presetClass="emph" presetSubtype="0" fill="hold" grpId="0" nodeType="withEffect">
                                  <p:stCondLst>
                                    <p:cond delay="0"/>
                                  </p:stCondLst>
                                  <p:childTnLst>
                                    <p:animRot by="120000">
                                      <p:cBhvr>
                                        <p:cTn id="24" dur="100" fill="hold">
                                          <p:stCondLst>
                                            <p:cond delay="0"/>
                                          </p:stCondLst>
                                        </p:cTn>
                                        <p:tgtEl>
                                          <p:spTgt spid="5"/>
                                        </p:tgtEl>
                                        <p:attrNameLst>
                                          <p:attrName>r</p:attrName>
                                        </p:attrNameLst>
                                      </p:cBhvr>
                                    </p:animRot>
                                    <p:animRot by="-240000">
                                      <p:cBhvr>
                                        <p:cTn id="25" dur="200" fill="hold">
                                          <p:stCondLst>
                                            <p:cond delay="200"/>
                                          </p:stCondLst>
                                        </p:cTn>
                                        <p:tgtEl>
                                          <p:spTgt spid="5"/>
                                        </p:tgtEl>
                                        <p:attrNameLst>
                                          <p:attrName>r</p:attrName>
                                        </p:attrNameLst>
                                      </p:cBhvr>
                                    </p:animRot>
                                    <p:animRot by="240000">
                                      <p:cBhvr>
                                        <p:cTn id="26" dur="200" fill="hold">
                                          <p:stCondLst>
                                            <p:cond delay="400"/>
                                          </p:stCondLst>
                                        </p:cTn>
                                        <p:tgtEl>
                                          <p:spTgt spid="5"/>
                                        </p:tgtEl>
                                        <p:attrNameLst>
                                          <p:attrName>r</p:attrName>
                                        </p:attrNameLst>
                                      </p:cBhvr>
                                    </p:animRot>
                                    <p:animRot by="-240000">
                                      <p:cBhvr>
                                        <p:cTn id="27" dur="200" fill="hold">
                                          <p:stCondLst>
                                            <p:cond delay="600"/>
                                          </p:stCondLst>
                                        </p:cTn>
                                        <p:tgtEl>
                                          <p:spTgt spid="5"/>
                                        </p:tgtEl>
                                        <p:attrNameLst>
                                          <p:attrName>r</p:attrName>
                                        </p:attrNameLst>
                                      </p:cBhvr>
                                    </p:animRot>
                                    <p:animRot by="120000">
                                      <p:cBhvr>
                                        <p:cTn id="28" dur="200" fill="hold">
                                          <p:stCondLst>
                                            <p:cond delay="800"/>
                                          </p:stCondLst>
                                        </p:cTn>
                                        <p:tgtEl>
                                          <p:spTgt spid="5"/>
                                        </p:tgtEl>
                                        <p:attrNameLst>
                                          <p:attrName>r</p:attrName>
                                        </p:attrNameLst>
                                      </p:cBhvr>
                                    </p:animRot>
                                  </p:childTnLst>
                                </p:cTn>
                              </p:par>
                              <p:par>
                                <p:cTn id="29" presetID="32" presetClass="emph" presetSubtype="0" fill="hold" grpId="0" nodeType="with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contenu 2"/>
          <p:cNvSpPr txBox="1">
            <a:spLocks/>
          </p:cNvSpPr>
          <p:nvPr/>
        </p:nvSpPr>
        <p:spPr>
          <a:xfrm>
            <a:off x="5453066" y="3500438"/>
            <a:ext cx="4143404" cy="3000396"/>
          </a:xfrm>
          <a:prstGeom prst="roundRect">
            <a:avLst/>
          </a:prstGeom>
          <a:solidFill>
            <a:schemeClr val="accent2">
              <a:lumMod val="75000"/>
            </a:schemeClr>
          </a:solidFill>
          <a:ln>
            <a:noFill/>
          </a:ln>
        </p:spPr>
        <p:style>
          <a:lnRef idx="2">
            <a:schemeClr val="accent1"/>
          </a:lnRef>
          <a:fillRef idx="1">
            <a:schemeClr val="lt1"/>
          </a:fillRef>
          <a:effectRef idx="0">
            <a:schemeClr val="accent1"/>
          </a:effectRef>
          <a:fontRef idx="minor">
            <a:schemeClr val="dk1"/>
          </a:fontRef>
        </p:style>
        <p:txBody>
          <a:bodyPr>
            <a:noAutofit/>
          </a:bodyPr>
          <a:lstStyle/>
          <a:p>
            <a:pPr marL="342900" marR="0" lvl="0" indent="-342900" algn="l" defTabSz="914400" rtl="0" eaLnBrk="1" fontAlgn="auto" latinLnBrk="0" hangingPunct="1">
              <a:lnSpc>
                <a:spcPct val="160000"/>
              </a:lnSpc>
              <a:spcBef>
                <a:spcPct val="20000"/>
              </a:spcBef>
              <a:spcAft>
                <a:spcPts val="0"/>
              </a:spcAft>
              <a:buClrTx/>
              <a:buSzTx/>
              <a:tabLst/>
              <a:defRPr/>
            </a:pPr>
            <a:r>
              <a:rPr kumimoji="0" lang="fr-FR" b="1" i="0" u="none" strike="noStrike" kern="1200" cap="none" spc="0" normalizeH="0" baseline="0" noProof="0" dirty="0">
                <a:ln>
                  <a:noFill/>
                </a:ln>
                <a:solidFill>
                  <a:schemeClr val="tx1"/>
                </a:solidFill>
                <a:effectLst/>
                <a:uLnTx/>
                <a:uFillTx/>
                <a:latin typeface="+mj-lt"/>
                <a:ea typeface="+mn-ea"/>
                <a:cs typeface="+mn-cs"/>
              </a:rPr>
              <a:t>  </a:t>
            </a:r>
          </a:p>
        </p:txBody>
      </p:sp>
      <p:sp>
        <p:nvSpPr>
          <p:cNvPr id="15" name="Rectangle 14"/>
          <p:cNvSpPr/>
          <p:nvPr/>
        </p:nvSpPr>
        <p:spPr>
          <a:xfrm>
            <a:off x="952472" y="0"/>
            <a:ext cx="7010247" cy="2554545"/>
          </a:xfrm>
          <a:prstGeom prst="rect">
            <a:avLst/>
          </a:prstGeom>
        </p:spPr>
        <p:txBody>
          <a:bodyPr wrap="square">
            <a:spAutoFit/>
          </a:bodyPr>
          <a:lstStyle/>
          <a:p>
            <a:endParaRPr lang="fr-FR" sz="2800" dirty="0">
              <a:latin typeface="Times New Roman" pitchFamily="18" charset="0"/>
              <a:cs typeface="Times New Roman" pitchFamily="18" charset="0"/>
            </a:endParaRPr>
          </a:p>
          <a:p>
            <a:pPr algn="ctr"/>
            <a:endParaRPr lang="fr-FR" sz="2800" dirty="0">
              <a:latin typeface="Times New Roman" pitchFamily="18" charset="0"/>
              <a:cs typeface="Times New Roman" pitchFamily="18" charset="0"/>
            </a:endParaRPr>
          </a:p>
          <a:p>
            <a:pPr algn="ctr"/>
            <a:endParaRPr lang="fr-FR" sz="2000" dirty="0">
              <a:latin typeface="Times New Roman" pitchFamily="18" charset="0"/>
              <a:cs typeface="Times New Roman" pitchFamily="18" charset="0"/>
            </a:endParaRPr>
          </a:p>
          <a:p>
            <a:pPr algn="ctr"/>
            <a:endParaRPr lang="fr-FR" sz="2800" dirty="0">
              <a:latin typeface="Times New Roman" pitchFamily="18" charset="0"/>
              <a:cs typeface="Times New Roman" pitchFamily="18" charset="0"/>
            </a:endParaRPr>
          </a:p>
          <a:p>
            <a:pPr algn="ctr"/>
            <a:endParaRPr lang="fr-FR" sz="2800" dirty="0">
              <a:latin typeface="Times New Roman" pitchFamily="18" charset="0"/>
              <a:cs typeface="Times New Roman" pitchFamily="18" charset="0"/>
            </a:endParaRPr>
          </a:p>
          <a:p>
            <a:pPr algn="ctr"/>
            <a:endParaRPr lang="fr-FR" sz="2800" dirty="0">
              <a:latin typeface="Times New Roman" pitchFamily="18" charset="0"/>
              <a:cs typeface="Times New Roman" pitchFamily="18" charset="0"/>
            </a:endParaRPr>
          </a:p>
        </p:txBody>
      </p:sp>
      <p:sp>
        <p:nvSpPr>
          <p:cNvPr id="19" name="Titre 1"/>
          <p:cNvSpPr txBox="1">
            <a:spLocks/>
          </p:cNvSpPr>
          <p:nvPr/>
        </p:nvSpPr>
        <p:spPr>
          <a:xfrm>
            <a:off x="-892352" y="2500306"/>
            <a:ext cx="698836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2400" b="1" i="1" u="none" strike="noStrike" kern="1200" cap="none" spc="0" normalizeH="0" baseline="0" noProof="0" dirty="0">
                <a:ln>
                  <a:noFill/>
                </a:ln>
                <a:solidFill>
                  <a:schemeClr val="accent2">
                    <a:lumMod val="75000"/>
                  </a:schemeClr>
                </a:solidFill>
                <a:effectLst/>
                <a:uLnTx/>
                <a:uFillTx/>
                <a:latin typeface="+mj-lt"/>
                <a:ea typeface="+mj-ea"/>
                <a:cs typeface="Times New Roman" pitchFamily="18" charset="0"/>
              </a:rPr>
              <a:t>Le bon sol </a:t>
            </a:r>
          </a:p>
        </p:txBody>
      </p:sp>
      <p:sp>
        <p:nvSpPr>
          <p:cNvPr id="20" name="Espace réservé du contenu 2"/>
          <p:cNvSpPr txBox="1">
            <a:spLocks/>
          </p:cNvSpPr>
          <p:nvPr/>
        </p:nvSpPr>
        <p:spPr>
          <a:xfrm>
            <a:off x="809596" y="3500438"/>
            <a:ext cx="4143404" cy="3000396"/>
          </a:xfrm>
          <a:prstGeom prst="roundRect">
            <a:avLst/>
          </a:prstGeom>
          <a:solidFill>
            <a:schemeClr val="accent2">
              <a:lumMod val="75000"/>
            </a:schemeClr>
          </a:solidFill>
          <a:ln>
            <a:noFill/>
          </a:ln>
        </p:spPr>
        <p:style>
          <a:lnRef idx="2">
            <a:schemeClr val="accent1"/>
          </a:lnRef>
          <a:fillRef idx="1">
            <a:schemeClr val="lt1"/>
          </a:fillRef>
          <a:effectRef idx="0">
            <a:schemeClr val="accent1"/>
          </a:effectRef>
          <a:fontRef idx="minor">
            <a:schemeClr val="dk1"/>
          </a:fontRef>
        </p:style>
        <p:txBody>
          <a:bodyPr>
            <a:noAutofit/>
          </a:bodyPr>
          <a:lstStyle/>
          <a:p>
            <a:pPr marL="342900" marR="0" lvl="0" indent="-342900" algn="l" defTabSz="914400" rtl="0" eaLnBrk="1" fontAlgn="auto" latinLnBrk="0" hangingPunct="1">
              <a:lnSpc>
                <a:spcPct val="160000"/>
              </a:lnSpc>
              <a:spcBef>
                <a:spcPct val="20000"/>
              </a:spcBef>
              <a:spcAft>
                <a:spcPts val="0"/>
              </a:spcAft>
              <a:buClrTx/>
              <a:buSzTx/>
              <a:tabLst/>
              <a:defRPr/>
            </a:pPr>
            <a:r>
              <a:rPr kumimoji="0" lang="fr-FR" b="1" i="0" u="none" strike="noStrike" kern="1200" cap="none" spc="0" normalizeH="0" baseline="0" noProof="0" dirty="0">
                <a:ln>
                  <a:noFill/>
                </a:ln>
                <a:solidFill>
                  <a:schemeClr val="tx1"/>
                </a:solidFill>
                <a:effectLst/>
                <a:uLnTx/>
                <a:uFillTx/>
                <a:latin typeface="+mj-lt"/>
                <a:ea typeface="+mn-ea"/>
                <a:cs typeface="+mn-cs"/>
              </a:rPr>
              <a:t> les tassements sous les charges sont faibles </a:t>
            </a:r>
          </a:p>
          <a:p>
            <a:pPr marL="342900" marR="0" lvl="0" indent="-342900" algn="l" defTabSz="914400" rtl="0" eaLnBrk="1" fontAlgn="auto" latinLnBrk="0" hangingPunct="1">
              <a:lnSpc>
                <a:spcPct val="160000"/>
              </a:lnSpc>
              <a:spcBef>
                <a:spcPct val="20000"/>
              </a:spcBef>
              <a:spcAft>
                <a:spcPts val="0"/>
              </a:spcAft>
              <a:buClrTx/>
              <a:buSzTx/>
              <a:tabLst/>
              <a:defRPr/>
            </a:pPr>
            <a:r>
              <a:rPr kumimoji="0" lang="fr-FR" b="1" i="0" u="none" strike="noStrike" kern="1200" cap="none" spc="0" normalizeH="0" baseline="0" noProof="0" dirty="0">
                <a:ln>
                  <a:noFill/>
                </a:ln>
                <a:solidFill>
                  <a:schemeClr val="tx1"/>
                </a:solidFill>
                <a:effectLst/>
                <a:uLnTx/>
                <a:uFillTx/>
                <a:latin typeface="+mj-lt"/>
                <a:ea typeface="+mn-ea"/>
                <a:cs typeface="+mn-cs"/>
              </a:rPr>
              <a:t>Reçoivent facilement des fondations superficielles  </a:t>
            </a:r>
          </a:p>
          <a:p>
            <a:pPr marL="342900" marR="0" lvl="0" indent="-342900" algn="l" defTabSz="914400" rtl="0" eaLnBrk="1" fontAlgn="auto" latinLnBrk="0" hangingPunct="1">
              <a:lnSpc>
                <a:spcPct val="160000"/>
              </a:lnSpc>
              <a:spcBef>
                <a:spcPct val="20000"/>
              </a:spcBef>
              <a:spcAft>
                <a:spcPts val="0"/>
              </a:spcAft>
              <a:buClrTx/>
              <a:buSzTx/>
              <a:tabLst/>
              <a:defRPr/>
            </a:pPr>
            <a:r>
              <a:rPr kumimoji="0" lang="fr-FR" b="1" i="0" u="none" strike="noStrike" kern="1200" cap="none" spc="0" normalizeH="0" baseline="0" noProof="0" dirty="0">
                <a:ln>
                  <a:noFill/>
                </a:ln>
                <a:solidFill>
                  <a:schemeClr val="tx1"/>
                </a:solidFill>
                <a:effectLst/>
                <a:uLnTx/>
                <a:uFillTx/>
                <a:latin typeface="+mj-lt"/>
                <a:ea typeface="+mn-ea"/>
                <a:cs typeface="+mn-cs"/>
              </a:rPr>
              <a:t>La nappe phréatique est profonde </a:t>
            </a:r>
          </a:p>
          <a:p>
            <a:pPr marL="342900" marR="0" lvl="0" indent="-342900" algn="l" defTabSz="914400" rtl="0" eaLnBrk="1" fontAlgn="auto" latinLnBrk="0" hangingPunct="1">
              <a:lnSpc>
                <a:spcPct val="160000"/>
              </a:lnSpc>
              <a:spcBef>
                <a:spcPct val="20000"/>
              </a:spcBef>
              <a:spcAft>
                <a:spcPts val="0"/>
              </a:spcAft>
              <a:buClrTx/>
              <a:buSzTx/>
              <a:tabLst/>
              <a:defRPr/>
            </a:pPr>
            <a:r>
              <a:rPr kumimoji="0" lang="fr-FR" b="1" i="0" u="none" strike="noStrike" kern="1200" cap="none" spc="0" normalizeH="0" baseline="0" noProof="0" dirty="0">
                <a:ln>
                  <a:noFill/>
                </a:ln>
                <a:solidFill>
                  <a:schemeClr val="tx1"/>
                </a:solidFill>
                <a:effectLst/>
                <a:uLnTx/>
                <a:uFillTx/>
                <a:latin typeface="+mj-lt"/>
                <a:ea typeface="+mn-ea"/>
                <a:cs typeface="+mn-cs"/>
              </a:rPr>
              <a:t> </a:t>
            </a:r>
          </a:p>
        </p:txBody>
      </p:sp>
      <p:sp>
        <p:nvSpPr>
          <p:cNvPr id="22" name="ZoneTexte 21"/>
          <p:cNvSpPr txBox="1"/>
          <p:nvPr/>
        </p:nvSpPr>
        <p:spPr>
          <a:xfrm>
            <a:off x="5730250" y="3783003"/>
            <a:ext cx="5437856" cy="1289071"/>
          </a:xfrm>
          <a:prstGeom prst="rect">
            <a:avLst/>
          </a:prstGeom>
          <a:noFill/>
        </p:spPr>
        <p:txBody>
          <a:bodyPr wrap="square" rtlCol="0">
            <a:spAutoFit/>
          </a:bodyPr>
          <a:lstStyle/>
          <a:p>
            <a:pPr>
              <a:lnSpc>
                <a:spcPct val="150000"/>
              </a:lnSpc>
            </a:pPr>
            <a:r>
              <a:rPr lang="fr-FR" b="1" dirty="0">
                <a:latin typeface="+mj-lt"/>
                <a:cs typeface="Times New Roman" pitchFamily="18" charset="0"/>
              </a:rPr>
              <a:t>Sols saturés </a:t>
            </a:r>
          </a:p>
          <a:p>
            <a:pPr>
              <a:lnSpc>
                <a:spcPct val="150000"/>
              </a:lnSpc>
            </a:pPr>
            <a:r>
              <a:rPr lang="fr-FR" b="1" dirty="0">
                <a:latin typeface="+mj-lt"/>
                <a:cs typeface="Times New Roman" pitchFamily="18" charset="0"/>
              </a:rPr>
              <a:t>Terrain gypseux ou agressifs</a:t>
            </a:r>
          </a:p>
          <a:p>
            <a:pPr>
              <a:lnSpc>
                <a:spcPct val="150000"/>
              </a:lnSpc>
            </a:pPr>
            <a:r>
              <a:rPr lang="fr-FR" b="1" dirty="0">
                <a:latin typeface="+mj-lt"/>
                <a:cs typeface="Times New Roman" pitchFamily="18" charset="0"/>
              </a:rPr>
              <a:t>Sols a grains fin </a:t>
            </a:r>
          </a:p>
        </p:txBody>
      </p:sp>
      <p:sp>
        <p:nvSpPr>
          <p:cNvPr id="7" name="Rectangle 6"/>
          <p:cNvSpPr/>
          <p:nvPr/>
        </p:nvSpPr>
        <p:spPr>
          <a:xfrm>
            <a:off x="3633793" y="214290"/>
            <a:ext cx="2222083" cy="523220"/>
          </a:xfrm>
          <a:prstGeom prst="rect">
            <a:avLst/>
          </a:prstGeom>
        </p:spPr>
        <p:txBody>
          <a:bodyPr wrap="none">
            <a:spAutoFit/>
          </a:bodyPr>
          <a:lstStyle/>
          <a:p>
            <a:pPr algn="ctr"/>
            <a:r>
              <a:rPr lang="fr-FR" sz="2800" b="1" i="1" u="sng" dirty="0">
                <a:solidFill>
                  <a:schemeClr val="accent6">
                    <a:lumMod val="75000"/>
                  </a:schemeClr>
                </a:solidFill>
                <a:latin typeface="+mj-lt"/>
                <a:cs typeface="Times New Roman" pitchFamily="18" charset="0"/>
              </a:rPr>
              <a:t>Définition : </a:t>
            </a:r>
          </a:p>
        </p:txBody>
      </p:sp>
      <p:sp>
        <p:nvSpPr>
          <p:cNvPr id="8" name="Rectangle 7"/>
          <p:cNvSpPr/>
          <p:nvPr/>
        </p:nvSpPr>
        <p:spPr>
          <a:xfrm>
            <a:off x="214314" y="916528"/>
            <a:ext cx="9596470" cy="830997"/>
          </a:xfrm>
          <a:prstGeom prst="rect">
            <a:avLst/>
          </a:prstGeom>
        </p:spPr>
        <p:txBody>
          <a:bodyPr wrap="square">
            <a:spAutoFit/>
          </a:bodyPr>
          <a:lstStyle/>
          <a:p>
            <a:pPr algn="ctr"/>
            <a:r>
              <a:rPr lang="fr-FR" sz="2400" dirty="0">
                <a:latin typeface="+mj-lt"/>
                <a:cs typeface="Times New Roman" pitchFamily="18" charset="0"/>
              </a:rPr>
              <a:t>L’étude géotechnique est une opération Sa démarche générale consiste d’abord à caractériser le sol .</a:t>
            </a:r>
          </a:p>
        </p:txBody>
      </p:sp>
      <p:sp>
        <p:nvSpPr>
          <p:cNvPr id="9" name="Rectangle 8"/>
          <p:cNvSpPr/>
          <p:nvPr/>
        </p:nvSpPr>
        <p:spPr>
          <a:xfrm>
            <a:off x="4166440" y="1785926"/>
            <a:ext cx="1358064" cy="523220"/>
          </a:xfrm>
          <a:prstGeom prst="rect">
            <a:avLst/>
          </a:prstGeom>
        </p:spPr>
        <p:txBody>
          <a:bodyPr wrap="none">
            <a:spAutoFit/>
          </a:bodyPr>
          <a:lstStyle/>
          <a:p>
            <a:pPr algn="ctr"/>
            <a:r>
              <a:rPr lang="fr-FR" sz="2800" b="1" i="1" u="sng" dirty="0">
                <a:solidFill>
                  <a:schemeClr val="accent2">
                    <a:lumMod val="75000"/>
                  </a:schemeClr>
                </a:solidFill>
                <a:latin typeface="+mj-lt"/>
                <a:cs typeface="Times New Roman" pitchFamily="18" charset="0"/>
              </a:rPr>
              <a:t>Le sol  : </a:t>
            </a:r>
          </a:p>
        </p:txBody>
      </p:sp>
      <p:sp>
        <p:nvSpPr>
          <p:cNvPr id="10" name="Titre 1"/>
          <p:cNvSpPr txBox="1">
            <a:spLocks/>
          </p:cNvSpPr>
          <p:nvPr/>
        </p:nvSpPr>
        <p:spPr>
          <a:xfrm>
            <a:off x="3751118" y="2571752"/>
            <a:ext cx="698836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2400" b="1" i="1" u="none" strike="noStrike" kern="1200" cap="none" spc="0" normalizeH="0" baseline="0" noProof="0" dirty="0">
                <a:ln>
                  <a:noFill/>
                </a:ln>
                <a:solidFill>
                  <a:schemeClr val="accent2">
                    <a:lumMod val="75000"/>
                  </a:schemeClr>
                </a:solidFill>
                <a:effectLst/>
                <a:uLnTx/>
                <a:uFillTx/>
                <a:latin typeface="+mj-lt"/>
                <a:ea typeface="+mj-ea"/>
                <a:cs typeface="Times New Roman" pitchFamily="18" charset="0"/>
              </a:rPr>
              <a:t>Le mauvais sol </a:t>
            </a:r>
          </a:p>
        </p:txBody>
      </p:sp>
      <p:cxnSp>
        <p:nvCxnSpPr>
          <p:cNvPr id="13" name="Connecteur droit avec flèche 12"/>
          <p:cNvCxnSpPr/>
          <p:nvPr/>
        </p:nvCxnSpPr>
        <p:spPr>
          <a:xfrm rot="10800000" flipV="1">
            <a:off x="2738422" y="2214554"/>
            <a:ext cx="1000132" cy="28575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4" name="Connecteur droit avec flèche 13"/>
          <p:cNvCxnSpPr/>
          <p:nvPr/>
        </p:nvCxnSpPr>
        <p:spPr>
          <a:xfrm>
            <a:off x="5810256" y="2214554"/>
            <a:ext cx="1000132" cy="35719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8" name="Connecteur droit avec flèche 17"/>
          <p:cNvCxnSpPr/>
          <p:nvPr/>
        </p:nvCxnSpPr>
        <p:spPr>
          <a:xfrm rot="5400000">
            <a:off x="2346307" y="3178173"/>
            <a:ext cx="357190" cy="15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4" name="Connecteur droit avec flèche 23"/>
          <p:cNvCxnSpPr/>
          <p:nvPr/>
        </p:nvCxnSpPr>
        <p:spPr>
          <a:xfrm rot="5400000">
            <a:off x="6916751" y="3249611"/>
            <a:ext cx="357190" cy="15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grpId="0" nodeType="clickEffect">
                                  <p:stCondLst>
                                    <p:cond delay="0"/>
                                  </p:stCondLst>
                                  <p:childTnLst>
                                    <p:animRot by="120000">
                                      <p:cBhvr>
                                        <p:cTn id="13" dur="100" fill="hold">
                                          <p:stCondLst>
                                            <p:cond delay="0"/>
                                          </p:stCondLst>
                                        </p:cTn>
                                        <p:tgtEl>
                                          <p:spTgt spid="11"/>
                                        </p:tgtEl>
                                        <p:attrNameLst>
                                          <p:attrName>r</p:attrName>
                                        </p:attrNameLst>
                                      </p:cBhvr>
                                    </p:animRot>
                                    <p:animRot by="-240000">
                                      <p:cBhvr>
                                        <p:cTn id="14" dur="200" fill="hold">
                                          <p:stCondLst>
                                            <p:cond delay="200"/>
                                          </p:stCondLst>
                                        </p:cTn>
                                        <p:tgtEl>
                                          <p:spTgt spid="11"/>
                                        </p:tgtEl>
                                        <p:attrNameLst>
                                          <p:attrName>r</p:attrName>
                                        </p:attrNameLst>
                                      </p:cBhvr>
                                    </p:animRot>
                                    <p:animRot by="240000">
                                      <p:cBhvr>
                                        <p:cTn id="15" dur="200" fill="hold">
                                          <p:stCondLst>
                                            <p:cond delay="400"/>
                                          </p:stCondLst>
                                        </p:cTn>
                                        <p:tgtEl>
                                          <p:spTgt spid="11"/>
                                        </p:tgtEl>
                                        <p:attrNameLst>
                                          <p:attrName>r</p:attrName>
                                        </p:attrNameLst>
                                      </p:cBhvr>
                                    </p:animRot>
                                    <p:animRot by="-240000">
                                      <p:cBhvr>
                                        <p:cTn id="16" dur="200" fill="hold">
                                          <p:stCondLst>
                                            <p:cond delay="600"/>
                                          </p:stCondLst>
                                        </p:cTn>
                                        <p:tgtEl>
                                          <p:spTgt spid="11"/>
                                        </p:tgtEl>
                                        <p:attrNameLst>
                                          <p:attrName>r</p:attrName>
                                        </p:attrNameLst>
                                      </p:cBhvr>
                                    </p:animRot>
                                    <p:animRot by="120000">
                                      <p:cBhvr>
                                        <p:cTn id="17" dur="200" fill="hold">
                                          <p:stCondLst>
                                            <p:cond delay="800"/>
                                          </p:stCondLst>
                                        </p:cTn>
                                        <p:tgtEl>
                                          <p:spTgt spid="11"/>
                                        </p:tgtEl>
                                        <p:attrNameLst>
                                          <p:attrName>r</p:attrName>
                                        </p:attrNameLst>
                                      </p:cBhvr>
                                    </p:animRot>
                                  </p:childTnLst>
                                </p:cTn>
                              </p:par>
                              <p:par>
                                <p:cTn id="18" presetID="32" presetClass="emph" presetSubtype="0" fill="hold" grpId="0" nodeType="withEffect">
                                  <p:stCondLst>
                                    <p:cond delay="0"/>
                                  </p:stCondLst>
                                  <p:childTnLst>
                                    <p:animRot by="120000">
                                      <p:cBhvr>
                                        <p:cTn id="19" dur="100" fill="hold">
                                          <p:stCondLst>
                                            <p:cond delay="0"/>
                                          </p:stCondLst>
                                        </p:cTn>
                                        <p:tgtEl>
                                          <p:spTgt spid="19"/>
                                        </p:tgtEl>
                                        <p:attrNameLst>
                                          <p:attrName>r</p:attrName>
                                        </p:attrNameLst>
                                      </p:cBhvr>
                                    </p:animRot>
                                    <p:animRot by="-240000">
                                      <p:cBhvr>
                                        <p:cTn id="20" dur="200" fill="hold">
                                          <p:stCondLst>
                                            <p:cond delay="200"/>
                                          </p:stCondLst>
                                        </p:cTn>
                                        <p:tgtEl>
                                          <p:spTgt spid="19"/>
                                        </p:tgtEl>
                                        <p:attrNameLst>
                                          <p:attrName>r</p:attrName>
                                        </p:attrNameLst>
                                      </p:cBhvr>
                                    </p:animRot>
                                    <p:animRot by="240000">
                                      <p:cBhvr>
                                        <p:cTn id="21" dur="200" fill="hold">
                                          <p:stCondLst>
                                            <p:cond delay="400"/>
                                          </p:stCondLst>
                                        </p:cTn>
                                        <p:tgtEl>
                                          <p:spTgt spid="19"/>
                                        </p:tgtEl>
                                        <p:attrNameLst>
                                          <p:attrName>r</p:attrName>
                                        </p:attrNameLst>
                                      </p:cBhvr>
                                    </p:animRot>
                                    <p:animRot by="-240000">
                                      <p:cBhvr>
                                        <p:cTn id="22" dur="200" fill="hold">
                                          <p:stCondLst>
                                            <p:cond delay="600"/>
                                          </p:stCondLst>
                                        </p:cTn>
                                        <p:tgtEl>
                                          <p:spTgt spid="19"/>
                                        </p:tgtEl>
                                        <p:attrNameLst>
                                          <p:attrName>r</p:attrName>
                                        </p:attrNameLst>
                                      </p:cBhvr>
                                    </p:animRot>
                                    <p:animRot by="120000">
                                      <p:cBhvr>
                                        <p:cTn id="23" dur="200" fill="hold">
                                          <p:stCondLst>
                                            <p:cond delay="800"/>
                                          </p:stCondLst>
                                        </p:cTn>
                                        <p:tgtEl>
                                          <p:spTgt spid="19"/>
                                        </p:tgtEl>
                                        <p:attrNameLst>
                                          <p:attrName>r</p:attrName>
                                        </p:attrNameLst>
                                      </p:cBhvr>
                                    </p:animRot>
                                  </p:childTnLst>
                                </p:cTn>
                              </p:par>
                              <p:par>
                                <p:cTn id="24" presetID="32" presetClass="emph" presetSubtype="0" fill="hold" grpId="0" nodeType="withEffect">
                                  <p:stCondLst>
                                    <p:cond delay="0"/>
                                  </p:stCondLst>
                                  <p:childTnLst>
                                    <p:animRot by="120000">
                                      <p:cBhvr>
                                        <p:cTn id="25" dur="100" fill="hold">
                                          <p:stCondLst>
                                            <p:cond delay="0"/>
                                          </p:stCondLst>
                                        </p:cTn>
                                        <p:tgtEl>
                                          <p:spTgt spid="20"/>
                                        </p:tgtEl>
                                        <p:attrNameLst>
                                          <p:attrName>r</p:attrName>
                                        </p:attrNameLst>
                                      </p:cBhvr>
                                    </p:animRot>
                                    <p:animRot by="-240000">
                                      <p:cBhvr>
                                        <p:cTn id="26" dur="200" fill="hold">
                                          <p:stCondLst>
                                            <p:cond delay="200"/>
                                          </p:stCondLst>
                                        </p:cTn>
                                        <p:tgtEl>
                                          <p:spTgt spid="20"/>
                                        </p:tgtEl>
                                        <p:attrNameLst>
                                          <p:attrName>r</p:attrName>
                                        </p:attrNameLst>
                                      </p:cBhvr>
                                    </p:animRot>
                                    <p:animRot by="240000">
                                      <p:cBhvr>
                                        <p:cTn id="27" dur="200" fill="hold">
                                          <p:stCondLst>
                                            <p:cond delay="400"/>
                                          </p:stCondLst>
                                        </p:cTn>
                                        <p:tgtEl>
                                          <p:spTgt spid="20"/>
                                        </p:tgtEl>
                                        <p:attrNameLst>
                                          <p:attrName>r</p:attrName>
                                        </p:attrNameLst>
                                      </p:cBhvr>
                                    </p:animRot>
                                    <p:animRot by="-240000">
                                      <p:cBhvr>
                                        <p:cTn id="28" dur="200" fill="hold">
                                          <p:stCondLst>
                                            <p:cond delay="600"/>
                                          </p:stCondLst>
                                        </p:cTn>
                                        <p:tgtEl>
                                          <p:spTgt spid="20"/>
                                        </p:tgtEl>
                                        <p:attrNameLst>
                                          <p:attrName>r</p:attrName>
                                        </p:attrNameLst>
                                      </p:cBhvr>
                                    </p:animRot>
                                    <p:animRot by="120000">
                                      <p:cBhvr>
                                        <p:cTn id="29" dur="200" fill="hold">
                                          <p:stCondLst>
                                            <p:cond delay="800"/>
                                          </p:stCondLst>
                                        </p:cTn>
                                        <p:tgtEl>
                                          <p:spTgt spid="20"/>
                                        </p:tgtEl>
                                        <p:attrNameLst>
                                          <p:attrName>r</p:attrName>
                                        </p:attrNameLst>
                                      </p:cBhvr>
                                    </p:animRot>
                                  </p:childTnLst>
                                </p:cTn>
                              </p:par>
                              <p:par>
                                <p:cTn id="30" presetID="32" presetClass="emph" presetSubtype="0" fill="hold" grpId="0" nodeType="withEffect">
                                  <p:stCondLst>
                                    <p:cond delay="0"/>
                                  </p:stCondLst>
                                  <p:childTnLst>
                                    <p:animRot by="120000">
                                      <p:cBhvr>
                                        <p:cTn id="31" dur="100" fill="hold">
                                          <p:stCondLst>
                                            <p:cond delay="0"/>
                                          </p:stCondLst>
                                        </p:cTn>
                                        <p:tgtEl>
                                          <p:spTgt spid="22"/>
                                        </p:tgtEl>
                                        <p:attrNameLst>
                                          <p:attrName>r</p:attrName>
                                        </p:attrNameLst>
                                      </p:cBhvr>
                                    </p:animRot>
                                    <p:animRot by="-240000">
                                      <p:cBhvr>
                                        <p:cTn id="32" dur="200" fill="hold">
                                          <p:stCondLst>
                                            <p:cond delay="200"/>
                                          </p:stCondLst>
                                        </p:cTn>
                                        <p:tgtEl>
                                          <p:spTgt spid="22"/>
                                        </p:tgtEl>
                                        <p:attrNameLst>
                                          <p:attrName>r</p:attrName>
                                        </p:attrNameLst>
                                      </p:cBhvr>
                                    </p:animRot>
                                    <p:animRot by="240000">
                                      <p:cBhvr>
                                        <p:cTn id="33" dur="200" fill="hold">
                                          <p:stCondLst>
                                            <p:cond delay="400"/>
                                          </p:stCondLst>
                                        </p:cTn>
                                        <p:tgtEl>
                                          <p:spTgt spid="22"/>
                                        </p:tgtEl>
                                        <p:attrNameLst>
                                          <p:attrName>r</p:attrName>
                                        </p:attrNameLst>
                                      </p:cBhvr>
                                    </p:animRot>
                                    <p:animRot by="-240000">
                                      <p:cBhvr>
                                        <p:cTn id="34" dur="200" fill="hold">
                                          <p:stCondLst>
                                            <p:cond delay="600"/>
                                          </p:stCondLst>
                                        </p:cTn>
                                        <p:tgtEl>
                                          <p:spTgt spid="22"/>
                                        </p:tgtEl>
                                        <p:attrNameLst>
                                          <p:attrName>r</p:attrName>
                                        </p:attrNameLst>
                                      </p:cBhvr>
                                    </p:animRot>
                                    <p:animRot by="120000">
                                      <p:cBhvr>
                                        <p:cTn id="35" dur="200" fill="hold">
                                          <p:stCondLst>
                                            <p:cond delay="800"/>
                                          </p:stCondLst>
                                        </p:cTn>
                                        <p:tgtEl>
                                          <p:spTgt spid="22"/>
                                        </p:tgtEl>
                                        <p:attrNameLst>
                                          <p:attrName>r</p:attrName>
                                        </p:attrNameLst>
                                      </p:cBhvr>
                                    </p:animRot>
                                  </p:childTnLst>
                                </p:cTn>
                              </p:par>
                              <p:par>
                                <p:cTn id="36" presetID="32" presetClass="emph" presetSubtype="0" fill="hold" grpId="0" nodeType="withEffect">
                                  <p:stCondLst>
                                    <p:cond delay="0"/>
                                  </p:stCondLst>
                                  <p:childTnLst>
                                    <p:animRot by="120000">
                                      <p:cBhvr>
                                        <p:cTn id="37" dur="100" fill="hold">
                                          <p:stCondLst>
                                            <p:cond delay="0"/>
                                          </p:stCondLst>
                                        </p:cTn>
                                        <p:tgtEl>
                                          <p:spTgt spid="9"/>
                                        </p:tgtEl>
                                        <p:attrNameLst>
                                          <p:attrName>r</p:attrName>
                                        </p:attrNameLst>
                                      </p:cBhvr>
                                    </p:animRot>
                                    <p:animRot by="-240000">
                                      <p:cBhvr>
                                        <p:cTn id="38" dur="200" fill="hold">
                                          <p:stCondLst>
                                            <p:cond delay="200"/>
                                          </p:stCondLst>
                                        </p:cTn>
                                        <p:tgtEl>
                                          <p:spTgt spid="9"/>
                                        </p:tgtEl>
                                        <p:attrNameLst>
                                          <p:attrName>r</p:attrName>
                                        </p:attrNameLst>
                                      </p:cBhvr>
                                    </p:animRot>
                                    <p:animRot by="240000">
                                      <p:cBhvr>
                                        <p:cTn id="39" dur="200" fill="hold">
                                          <p:stCondLst>
                                            <p:cond delay="400"/>
                                          </p:stCondLst>
                                        </p:cTn>
                                        <p:tgtEl>
                                          <p:spTgt spid="9"/>
                                        </p:tgtEl>
                                        <p:attrNameLst>
                                          <p:attrName>r</p:attrName>
                                        </p:attrNameLst>
                                      </p:cBhvr>
                                    </p:animRot>
                                    <p:animRot by="-240000">
                                      <p:cBhvr>
                                        <p:cTn id="40" dur="200" fill="hold">
                                          <p:stCondLst>
                                            <p:cond delay="600"/>
                                          </p:stCondLst>
                                        </p:cTn>
                                        <p:tgtEl>
                                          <p:spTgt spid="9"/>
                                        </p:tgtEl>
                                        <p:attrNameLst>
                                          <p:attrName>r</p:attrName>
                                        </p:attrNameLst>
                                      </p:cBhvr>
                                    </p:animRot>
                                    <p:animRot by="120000">
                                      <p:cBhvr>
                                        <p:cTn id="41" dur="200" fill="hold">
                                          <p:stCondLst>
                                            <p:cond delay="800"/>
                                          </p:stCondLst>
                                        </p:cTn>
                                        <p:tgtEl>
                                          <p:spTgt spid="9"/>
                                        </p:tgtEl>
                                        <p:attrNameLst>
                                          <p:attrName>r</p:attrName>
                                        </p:attrNameLst>
                                      </p:cBhvr>
                                    </p:animRot>
                                  </p:childTnLst>
                                </p:cTn>
                              </p:par>
                              <p:par>
                                <p:cTn id="42" presetID="32" presetClass="emph" presetSubtype="0" fill="hold" grpId="0" nodeType="withEffect">
                                  <p:stCondLst>
                                    <p:cond delay="0"/>
                                  </p:stCondLst>
                                  <p:childTnLst>
                                    <p:animRot by="120000">
                                      <p:cBhvr>
                                        <p:cTn id="43" dur="100" fill="hold">
                                          <p:stCondLst>
                                            <p:cond delay="0"/>
                                          </p:stCondLst>
                                        </p:cTn>
                                        <p:tgtEl>
                                          <p:spTgt spid="10"/>
                                        </p:tgtEl>
                                        <p:attrNameLst>
                                          <p:attrName>r</p:attrName>
                                        </p:attrNameLst>
                                      </p:cBhvr>
                                    </p:animRot>
                                    <p:animRot by="-240000">
                                      <p:cBhvr>
                                        <p:cTn id="44" dur="200" fill="hold">
                                          <p:stCondLst>
                                            <p:cond delay="200"/>
                                          </p:stCondLst>
                                        </p:cTn>
                                        <p:tgtEl>
                                          <p:spTgt spid="10"/>
                                        </p:tgtEl>
                                        <p:attrNameLst>
                                          <p:attrName>r</p:attrName>
                                        </p:attrNameLst>
                                      </p:cBhvr>
                                    </p:animRot>
                                    <p:animRot by="240000">
                                      <p:cBhvr>
                                        <p:cTn id="45" dur="200" fill="hold">
                                          <p:stCondLst>
                                            <p:cond delay="400"/>
                                          </p:stCondLst>
                                        </p:cTn>
                                        <p:tgtEl>
                                          <p:spTgt spid="10"/>
                                        </p:tgtEl>
                                        <p:attrNameLst>
                                          <p:attrName>r</p:attrName>
                                        </p:attrNameLst>
                                      </p:cBhvr>
                                    </p:animRot>
                                    <p:animRot by="-240000">
                                      <p:cBhvr>
                                        <p:cTn id="46" dur="200" fill="hold">
                                          <p:stCondLst>
                                            <p:cond delay="600"/>
                                          </p:stCondLst>
                                        </p:cTn>
                                        <p:tgtEl>
                                          <p:spTgt spid="10"/>
                                        </p:tgtEl>
                                        <p:attrNameLst>
                                          <p:attrName>r</p:attrName>
                                        </p:attrNameLst>
                                      </p:cBhvr>
                                    </p:animRot>
                                    <p:animRot by="120000">
                                      <p:cBhvr>
                                        <p:cTn id="47" dur="200" fill="hold">
                                          <p:stCondLst>
                                            <p:cond delay="800"/>
                                          </p:stCondLst>
                                        </p:cTn>
                                        <p:tgtEl>
                                          <p:spTgt spid="10"/>
                                        </p:tgtEl>
                                        <p:attrNameLst>
                                          <p:attrName>r</p:attrName>
                                        </p:attrNameLst>
                                      </p:cBhvr>
                                    </p:animRot>
                                  </p:childTnLst>
                                </p:cTn>
                              </p:par>
                              <p:par>
                                <p:cTn id="48" presetID="32" presetClass="emph" presetSubtype="0" fill="hold" nodeType="withEffect">
                                  <p:stCondLst>
                                    <p:cond delay="0"/>
                                  </p:stCondLst>
                                  <p:childTnLst>
                                    <p:animRot by="120000">
                                      <p:cBhvr>
                                        <p:cTn id="49" dur="100" fill="hold">
                                          <p:stCondLst>
                                            <p:cond delay="0"/>
                                          </p:stCondLst>
                                        </p:cTn>
                                        <p:tgtEl>
                                          <p:spTgt spid="13"/>
                                        </p:tgtEl>
                                        <p:attrNameLst>
                                          <p:attrName>r</p:attrName>
                                        </p:attrNameLst>
                                      </p:cBhvr>
                                    </p:animRot>
                                    <p:animRot by="-240000">
                                      <p:cBhvr>
                                        <p:cTn id="50" dur="200" fill="hold">
                                          <p:stCondLst>
                                            <p:cond delay="200"/>
                                          </p:stCondLst>
                                        </p:cTn>
                                        <p:tgtEl>
                                          <p:spTgt spid="13"/>
                                        </p:tgtEl>
                                        <p:attrNameLst>
                                          <p:attrName>r</p:attrName>
                                        </p:attrNameLst>
                                      </p:cBhvr>
                                    </p:animRot>
                                    <p:animRot by="240000">
                                      <p:cBhvr>
                                        <p:cTn id="51" dur="200" fill="hold">
                                          <p:stCondLst>
                                            <p:cond delay="400"/>
                                          </p:stCondLst>
                                        </p:cTn>
                                        <p:tgtEl>
                                          <p:spTgt spid="13"/>
                                        </p:tgtEl>
                                        <p:attrNameLst>
                                          <p:attrName>r</p:attrName>
                                        </p:attrNameLst>
                                      </p:cBhvr>
                                    </p:animRot>
                                    <p:animRot by="-240000">
                                      <p:cBhvr>
                                        <p:cTn id="52" dur="200" fill="hold">
                                          <p:stCondLst>
                                            <p:cond delay="600"/>
                                          </p:stCondLst>
                                        </p:cTn>
                                        <p:tgtEl>
                                          <p:spTgt spid="13"/>
                                        </p:tgtEl>
                                        <p:attrNameLst>
                                          <p:attrName>r</p:attrName>
                                        </p:attrNameLst>
                                      </p:cBhvr>
                                    </p:animRot>
                                    <p:animRot by="120000">
                                      <p:cBhvr>
                                        <p:cTn id="53" dur="200" fill="hold">
                                          <p:stCondLst>
                                            <p:cond delay="800"/>
                                          </p:stCondLst>
                                        </p:cTn>
                                        <p:tgtEl>
                                          <p:spTgt spid="13"/>
                                        </p:tgtEl>
                                        <p:attrNameLst>
                                          <p:attrName>r</p:attrName>
                                        </p:attrNameLst>
                                      </p:cBhvr>
                                    </p:animRot>
                                  </p:childTnLst>
                                </p:cTn>
                              </p:par>
                              <p:par>
                                <p:cTn id="54" presetID="32" presetClass="emph" presetSubtype="0" fill="hold" nodeType="withEffect">
                                  <p:stCondLst>
                                    <p:cond delay="0"/>
                                  </p:stCondLst>
                                  <p:childTnLst>
                                    <p:animRot by="120000">
                                      <p:cBhvr>
                                        <p:cTn id="55" dur="100" fill="hold">
                                          <p:stCondLst>
                                            <p:cond delay="0"/>
                                          </p:stCondLst>
                                        </p:cTn>
                                        <p:tgtEl>
                                          <p:spTgt spid="14"/>
                                        </p:tgtEl>
                                        <p:attrNameLst>
                                          <p:attrName>r</p:attrName>
                                        </p:attrNameLst>
                                      </p:cBhvr>
                                    </p:animRot>
                                    <p:animRot by="-240000">
                                      <p:cBhvr>
                                        <p:cTn id="56" dur="200" fill="hold">
                                          <p:stCondLst>
                                            <p:cond delay="200"/>
                                          </p:stCondLst>
                                        </p:cTn>
                                        <p:tgtEl>
                                          <p:spTgt spid="14"/>
                                        </p:tgtEl>
                                        <p:attrNameLst>
                                          <p:attrName>r</p:attrName>
                                        </p:attrNameLst>
                                      </p:cBhvr>
                                    </p:animRot>
                                    <p:animRot by="240000">
                                      <p:cBhvr>
                                        <p:cTn id="57" dur="200" fill="hold">
                                          <p:stCondLst>
                                            <p:cond delay="400"/>
                                          </p:stCondLst>
                                        </p:cTn>
                                        <p:tgtEl>
                                          <p:spTgt spid="14"/>
                                        </p:tgtEl>
                                        <p:attrNameLst>
                                          <p:attrName>r</p:attrName>
                                        </p:attrNameLst>
                                      </p:cBhvr>
                                    </p:animRot>
                                    <p:animRot by="-240000">
                                      <p:cBhvr>
                                        <p:cTn id="58" dur="200" fill="hold">
                                          <p:stCondLst>
                                            <p:cond delay="600"/>
                                          </p:stCondLst>
                                        </p:cTn>
                                        <p:tgtEl>
                                          <p:spTgt spid="14"/>
                                        </p:tgtEl>
                                        <p:attrNameLst>
                                          <p:attrName>r</p:attrName>
                                        </p:attrNameLst>
                                      </p:cBhvr>
                                    </p:animRot>
                                    <p:animRot by="120000">
                                      <p:cBhvr>
                                        <p:cTn id="59" dur="200" fill="hold">
                                          <p:stCondLst>
                                            <p:cond delay="800"/>
                                          </p:stCondLst>
                                        </p:cTn>
                                        <p:tgtEl>
                                          <p:spTgt spid="14"/>
                                        </p:tgtEl>
                                        <p:attrNameLst>
                                          <p:attrName>r</p:attrName>
                                        </p:attrNameLst>
                                      </p:cBhvr>
                                    </p:animRot>
                                  </p:childTnLst>
                                </p:cTn>
                              </p:par>
                              <p:par>
                                <p:cTn id="60" presetID="32" presetClass="emph" presetSubtype="0" fill="hold" nodeType="with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32" presetClass="emph" presetSubtype="0" fill="hold" nodeType="withEffect">
                                  <p:stCondLst>
                                    <p:cond delay="0"/>
                                  </p:stCondLst>
                                  <p:childTnLst>
                                    <p:animRot by="120000">
                                      <p:cBhvr>
                                        <p:cTn id="67" dur="100" fill="hold">
                                          <p:stCondLst>
                                            <p:cond delay="0"/>
                                          </p:stCondLst>
                                        </p:cTn>
                                        <p:tgtEl>
                                          <p:spTgt spid="24"/>
                                        </p:tgtEl>
                                        <p:attrNameLst>
                                          <p:attrName>r</p:attrName>
                                        </p:attrNameLst>
                                      </p:cBhvr>
                                    </p:animRot>
                                    <p:animRot by="-240000">
                                      <p:cBhvr>
                                        <p:cTn id="68" dur="200" fill="hold">
                                          <p:stCondLst>
                                            <p:cond delay="200"/>
                                          </p:stCondLst>
                                        </p:cTn>
                                        <p:tgtEl>
                                          <p:spTgt spid="24"/>
                                        </p:tgtEl>
                                        <p:attrNameLst>
                                          <p:attrName>r</p:attrName>
                                        </p:attrNameLst>
                                      </p:cBhvr>
                                    </p:animRot>
                                    <p:animRot by="240000">
                                      <p:cBhvr>
                                        <p:cTn id="69" dur="200" fill="hold">
                                          <p:stCondLst>
                                            <p:cond delay="400"/>
                                          </p:stCondLst>
                                        </p:cTn>
                                        <p:tgtEl>
                                          <p:spTgt spid="24"/>
                                        </p:tgtEl>
                                        <p:attrNameLst>
                                          <p:attrName>r</p:attrName>
                                        </p:attrNameLst>
                                      </p:cBhvr>
                                    </p:animRot>
                                    <p:animRot by="-240000">
                                      <p:cBhvr>
                                        <p:cTn id="70" dur="200" fill="hold">
                                          <p:stCondLst>
                                            <p:cond delay="600"/>
                                          </p:stCondLst>
                                        </p:cTn>
                                        <p:tgtEl>
                                          <p:spTgt spid="24"/>
                                        </p:tgtEl>
                                        <p:attrNameLst>
                                          <p:attrName>r</p:attrName>
                                        </p:attrNameLst>
                                      </p:cBhvr>
                                    </p:animRot>
                                    <p:animRot by="120000">
                                      <p:cBhvr>
                                        <p:cTn id="71"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p:bldP spid="20" grpId="0" animBg="1"/>
      <p:bldP spid="22" grpId="0"/>
      <p:bldP spid="7" grpId="0"/>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USER\Desktop\tof projet\decmbre-2013\IMG_0002.JPG"/>
          <p:cNvPicPr preferRelativeResize="0">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824" y="642918"/>
            <a:ext cx="5367060" cy="28254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descr="D:\USER\Desktop\photos mois de decembre\IMG_0011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8174" y="3184829"/>
            <a:ext cx="4335496" cy="34902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5953132" y="1142984"/>
            <a:ext cx="3071834" cy="1446550"/>
          </a:xfrm>
          <a:prstGeom prst="rect">
            <a:avLst/>
          </a:prstGeom>
          <a:noFill/>
        </p:spPr>
        <p:txBody>
          <a:bodyPr wrap="square" rtlCol="0">
            <a:spAutoFit/>
          </a:bodyPr>
          <a:lstStyle/>
          <a:p>
            <a:pPr algn="just"/>
            <a:r>
              <a:rPr lang="fr-FR" sz="2200" dirty="0"/>
              <a:t>Excavation fouille en tranchée étaiement intérieur de la palplanche. </a:t>
            </a:r>
          </a:p>
        </p:txBody>
      </p:sp>
      <p:sp>
        <p:nvSpPr>
          <p:cNvPr id="7" name="ZoneTexte 6"/>
          <p:cNvSpPr txBox="1"/>
          <p:nvPr/>
        </p:nvSpPr>
        <p:spPr>
          <a:xfrm>
            <a:off x="238092" y="4214818"/>
            <a:ext cx="4286280" cy="1200329"/>
          </a:xfrm>
          <a:prstGeom prst="rect">
            <a:avLst/>
          </a:prstGeom>
          <a:noFill/>
        </p:spPr>
        <p:txBody>
          <a:bodyPr wrap="square" rtlCol="0">
            <a:spAutoFit/>
          </a:bodyPr>
          <a:lstStyle/>
          <a:p>
            <a:pPr algn="just"/>
            <a:r>
              <a:rPr lang="fr-FR" sz="2400" dirty="0"/>
              <a:t>Une solution pour étaiement de la palplanche (  poutre de couronnement  ).</a:t>
            </a: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USER\Desktop\tof projet\janvier- 2014\IMG_0003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5546" y="1928802"/>
            <a:ext cx="5549361" cy="39290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1166786" y="285728"/>
            <a:ext cx="7715304" cy="954107"/>
          </a:xfrm>
          <a:prstGeom prst="rect">
            <a:avLst/>
          </a:prstGeom>
          <a:noFill/>
        </p:spPr>
        <p:txBody>
          <a:bodyPr wrap="square" rtlCol="0">
            <a:spAutoFit/>
          </a:bodyPr>
          <a:lstStyle/>
          <a:p>
            <a:pPr algn="ctr"/>
            <a:r>
              <a:rPr lang="fr-FR" sz="2800" b="1" u="sng" dirty="0"/>
              <a:t>Mise en œuvre de la première couche psoralène flam s 180 -40</a:t>
            </a: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USER\Desktop\tof projet\fevrier-2014\IMG_00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10125" y="1484784"/>
            <a:ext cx="5714245" cy="46173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809596" y="357166"/>
            <a:ext cx="7715304" cy="954107"/>
          </a:xfrm>
          <a:prstGeom prst="rect">
            <a:avLst/>
          </a:prstGeom>
          <a:noFill/>
        </p:spPr>
        <p:txBody>
          <a:bodyPr wrap="square" rtlCol="0">
            <a:spAutoFit/>
          </a:bodyPr>
          <a:lstStyle/>
          <a:p>
            <a:pPr algn="ctr"/>
            <a:r>
              <a:rPr lang="fr-FR" sz="2800" b="1" dirty="0"/>
              <a:t>Mise en œuvre du pré-radier sur le complexe d’ étanchéité </a:t>
            </a: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USER\Desktop\tof projet\mars-2014\IMG_20140227_14313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308" y="642918"/>
            <a:ext cx="5218158" cy="3384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283856" y="4791399"/>
            <a:ext cx="3515144" cy="707886"/>
          </a:xfrm>
          <a:prstGeom prst="rect">
            <a:avLst/>
          </a:prstGeom>
        </p:spPr>
        <p:txBody>
          <a:bodyPr wrap="square">
            <a:spAutoFit/>
          </a:bodyPr>
          <a:lstStyle/>
          <a:p>
            <a:pPr algn="ctr"/>
            <a:r>
              <a:rPr lang="fr-FR" sz="2000" dirty="0">
                <a:ln w="0"/>
                <a:solidFill>
                  <a:sysClr val="windowText" lastClr="000000"/>
                </a:solidFill>
                <a:effectLst>
                  <a:outerShdw blurRad="38100" dist="19050" dir="2700000" algn="tl" rotWithShape="0">
                    <a:schemeClr val="dk1">
                      <a:alpha val="40000"/>
                    </a:schemeClr>
                  </a:outerShdw>
                </a:effectLst>
                <a:latin typeface="Calibri" panose="020F0502020204030204" pitchFamily="34" charset="0"/>
              </a:rPr>
              <a:t>Mise en place  nappe inferieure du radier</a:t>
            </a:r>
          </a:p>
        </p:txBody>
      </p:sp>
      <p:pic>
        <p:nvPicPr>
          <p:cNvPr id="4" name="Picture 2" descr="D:\USER\Desktop\tof projet\aeroport oran\IMG_012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2868" y="3214686"/>
            <a:ext cx="5089734" cy="32106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5878777" y="1711627"/>
            <a:ext cx="2044792" cy="400110"/>
          </a:xfrm>
          <a:prstGeom prst="rect">
            <a:avLst/>
          </a:prstGeom>
        </p:spPr>
        <p:txBody>
          <a:bodyPr wrap="none">
            <a:spAutoFit/>
          </a:bodyPr>
          <a:lstStyle/>
          <a:p>
            <a:pPr algn="ctr"/>
            <a:r>
              <a:rPr lang="fr-FR" sz="2000" b="1" dirty="0">
                <a:ln w="0">
                  <a:solidFill>
                    <a:sysClr val="windowText" lastClr="000000"/>
                  </a:solidFill>
                </a:ln>
                <a:solidFill>
                  <a:sysClr val="windowText" lastClr="000000"/>
                </a:solidFill>
                <a:latin typeface="Calibri" panose="020F0502020204030204" pitchFamily="34" charset="0"/>
              </a:rPr>
              <a:t>Ferraillage Radier</a:t>
            </a: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USER\Desktop\tof projet\08-04-2014\P40801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530" y="214290"/>
            <a:ext cx="5518106" cy="36987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309530" y="4611633"/>
            <a:ext cx="3566770" cy="523220"/>
          </a:xfrm>
          <a:prstGeom prst="rect">
            <a:avLst/>
          </a:prstGeom>
        </p:spPr>
        <p:txBody>
          <a:bodyPr wrap="square">
            <a:spAutoFit/>
          </a:bodyPr>
          <a:lstStyle/>
          <a:p>
            <a:pPr algn="ctr"/>
            <a:r>
              <a:rPr lang="fr-FR" sz="2400" b="1" cap="all" dirty="0">
                <a:ln/>
                <a:solidFill>
                  <a:schemeClr val="accent1"/>
                </a:solidFill>
                <a:effectLst>
                  <a:reflection blurRad="10000" stA="55000" endPos="48000" dist="500" dir="5400000" sy="-100000" algn="bl" rotWithShape="0"/>
                </a:effectLst>
                <a:latin typeface="+mj-lt"/>
              </a:rPr>
              <a:t> </a:t>
            </a:r>
            <a:r>
              <a:rPr lang="fr-FR" sz="2800" b="1" cap="all" dirty="0">
                <a:ln/>
                <a:effectLst>
                  <a:reflection blurRad="10000" stA="55000" endPos="48000" dist="500" dir="5400000" sy="-100000" algn="bl" rotWithShape="0"/>
                </a:effectLst>
                <a:latin typeface="+mj-lt"/>
              </a:rPr>
              <a:t>Coulage  Radier</a:t>
            </a:r>
          </a:p>
        </p:txBody>
      </p:sp>
      <p:pic>
        <p:nvPicPr>
          <p:cNvPr id="4" name="Image 3"/>
          <p:cNvPicPr>
            <a:picLocks noChangeAspect="1"/>
          </p:cNvPicPr>
          <p:nvPr/>
        </p:nvPicPr>
        <p:blipFill>
          <a:blip r:embed="rId3"/>
          <a:stretch>
            <a:fillRect/>
          </a:stretch>
        </p:blipFill>
        <p:spPr>
          <a:xfrm>
            <a:off x="3928617" y="2763623"/>
            <a:ext cx="5270914" cy="359308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USER\Desktop\tof projet\04-05-2014\IMG_0017.JPG"/>
          <p:cNvPicPr>
            <a:picLocks noChangeAspect="1" noChangeArrowheads="1"/>
          </p:cNvPicPr>
          <p:nvPr/>
        </p:nvPicPr>
        <p:blipFill>
          <a:blip r:embed="rId2" cstate="print">
            <a:extLst>
              <a:ext uri="{28A0092B-C50C-407E-A947-70E740481C1C}">
                <a14:useLocalDpi xmlns:a14="http://schemas.microsoft.com/office/drawing/2010/main" val="0"/>
              </a:ext>
            </a:extLst>
          </a:blip>
          <a:srcRect t="34271"/>
          <a:stretch>
            <a:fillRect/>
          </a:stretch>
        </p:blipFill>
        <p:spPr bwMode="auto">
          <a:xfrm>
            <a:off x="1136576" y="2821424"/>
            <a:ext cx="5980629" cy="32147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1568624" y="476672"/>
            <a:ext cx="3123227" cy="523220"/>
          </a:xfrm>
          <a:prstGeom prst="rect">
            <a:avLst/>
          </a:prstGeom>
        </p:spPr>
        <p:txBody>
          <a:bodyPr wrap="none">
            <a:spAutoFit/>
          </a:bodyPr>
          <a:lstStyle/>
          <a:p>
            <a:r>
              <a:rPr lang="fr-FR" sz="2800" b="1" dirty="0">
                <a:latin typeface="Calibri" panose="020F0502020204030204" pitchFamily="34" charset="0"/>
              </a:rPr>
              <a:t>Exécution cuvelage</a:t>
            </a:r>
          </a:p>
        </p:txBody>
      </p:sp>
      <p:sp>
        <p:nvSpPr>
          <p:cNvPr id="6" name="Rectangle 5">
            <a:extLst>
              <a:ext uri="{FF2B5EF4-FFF2-40B4-BE49-F238E27FC236}">
                <a16:creationId xmlns:a16="http://schemas.microsoft.com/office/drawing/2014/main" id="{24F16516-6CFB-4A14-BCEA-2BE2BF56A424}"/>
              </a:ext>
            </a:extLst>
          </p:cNvPr>
          <p:cNvSpPr/>
          <p:nvPr/>
        </p:nvSpPr>
        <p:spPr>
          <a:xfrm>
            <a:off x="1568624" y="1303390"/>
            <a:ext cx="4953000" cy="1200329"/>
          </a:xfrm>
          <a:prstGeom prst="rect">
            <a:avLst/>
          </a:prstGeom>
        </p:spPr>
        <p:txBody>
          <a:bodyPr>
            <a:spAutoFit/>
          </a:bodyPr>
          <a:lstStyle/>
          <a:p>
            <a:r>
              <a:rPr lang="fr-FR" b="1" dirty="0">
                <a:solidFill>
                  <a:srgbClr val="FF0000"/>
                </a:solidFill>
              </a:rPr>
              <a:t>Cuvelage:</a:t>
            </a:r>
            <a:r>
              <a:rPr lang="fr-FR" dirty="0"/>
              <a:t> la protection des constructions situées en sous-sol contre les pressions hydrostatiques horizontales (terrains fluides, gorgés d'eau ou fortement humides).</a:t>
            </a: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80592" y="2274838"/>
            <a:ext cx="6514538" cy="2308324"/>
          </a:xfrm>
          <a:prstGeom prst="rect">
            <a:avLst/>
          </a:prstGeom>
        </p:spPr>
        <p:txBody>
          <a:bodyPr wrap="square">
            <a:spAutoFit/>
          </a:bodyPr>
          <a:lstStyle/>
          <a:p>
            <a:pPr algn="just"/>
            <a:r>
              <a:rPr lang="fr-FR" altLang="fr-FR" sz="2400" dirty="0">
                <a:latin typeface="Calibri" panose="020F0502020204030204" pitchFamily="34" charset="0"/>
              </a:rPr>
              <a:t>De très nombreuses techniques sont disponibles pour fonder les bâtiments. </a:t>
            </a:r>
          </a:p>
          <a:p>
            <a:pPr algn="just"/>
            <a:r>
              <a:rPr lang="fr-FR" altLang="fr-FR" sz="2400" dirty="0">
                <a:latin typeface="Calibri" panose="020F0502020204030204" pitchFamily="34" charset="0"/>
              </a:rPr>
              <a:t>Il faut effectuer un choix au regard d'arguments techniques (qualité du sol et caractéristiques du</a:t>
            </a:r>
          </a:p>
          <a:p>
            <a:pPr algn="just"/>
            <a:r>
              <a:rPr lang="fr-FR" altLang="fr-FR" sz="2400" dirty="0">
                <a:latin typeface="Calibri" panose="020F0502020204030204" pitchFamily="34" charset="0"/>
              </a:rPr>
              <a:t>bâtiment en projet) et économiques (coût relatif des différentes solutions possibles</a:t>
            </a:r>
            <a:endParaRPr lang="fr-FR" sz="2400" dirty="0"/>
          </a:p>
        </p:txBody>
      </p:sp>
      <p:sp>
        <p:nvSpPr>
          <p:cNvPr id="4" name="Rectangle 3"/>
          <p:cNvSpPr/>
          <p:nvPr/>
        </p:nvSpPr>
        <p:spPr>
          <a:xfrm>
            <a:off x="3168955" y="405450"/>
            <a:ext cx="2069797" cy="523220"/>
          </a:xfrm>
          <a:prstGeom prst="rect">
            <a:avLst/>
          </a:prstGeom>
        </p:spPr>
        <p:txBody>
          <a:bodyPr wrap="none">
            <a:spAutoFit/>
          </a:bodyPr>
          <a:lstStyle/>
          <a:p>
            <a:r>
              <a:rPr lang="fr-FR" sz="2800" b="1" u="sng" dirty="0">
                <a:latin typeface="Calibri" panose="020F0502020204030204" pitchFamily="34" charset="0"/>
              </a:rPr>
              <a:t>Conclusion : </a:t>
            </a: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4"/>
                                        </p:tgtEl>
                                      </p:cBhvr>
                                    </p:animEffect>
                                    <p:anim calcmode="lin" valueType="num">
                                      <p:cBhvr>
                                        <p:cTn id="12" dur="1000"/>
                                        <p:tgtEl>
                                          <p:spTgt spid="4"/>
                                        </p:tgtEl>
                                        <p:attrNameLst>
                                          <p:attrName>ppt_x</p:attrName>
                                        </p:attrNameLst>
                                      </p:cBhvr>
                                      <p:tavLst>
                                        <p:tav tm="0">
                                          <p:val>
                                            <p:strVal val="ppt_x"/>
                                          </p:val>
                                        </p:tav>
                                        <p:tav tm="100000">
                                          <p:val>
                                            <p:strVal val="ppt_x"/>
                                          </p:val>
                                        </p:tav>
                                      </p:tavLst>
                                    </p:anim>
                                    <p:anim calcmode="lin" valueType="num">
                                      <p:cBhvr>
                                        <p:cTn id="13" dur="1000"/>
                                        <p:tgtEl>
                                          <p:spTgt spid="4"/>
                                        </p:tgtEl>
                                        <p:attrNameLst>
                                          <p:attrName>ppt_y</p:attrName>
                                        </p:attrNameLst>
                                      </p:cBhvr>
                                      <p:tavLst>
                                        <p:tav tm="0">
                                          <p:val>
                                            <p:strVal val="ppt_y"/>
                                          </p:val>
                                        </p:tav>
                                        <p:tav tm="100000">
                                          <p:val>
                                            <p:strVal val="ppt_y+.1"/>
                                          </p:val>
                                        </p:tav>
                                      </p:tavLst>
                                    </p:anim>
                                    <p:set>
                                      <p:cBhvr>
                                        <p:cTn id="14"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5348" y="357166"/>
            <a:ext cx="2339230" cy="523220"/>
          </a:xfrm>
          <a:prstGeom prst="rect">
            <a:avLst/>
          </a:prstGeom>
        </p:spPr>
        <p:txBody>
          <a:bodyPr wrap="none">
            <a:spAutoFit/>
          </a:bodyPr>
          <a:lstStyle/>
          <a:p>
            <a:r>
              <a:rPr lang="fr-FR" sz="2800" b="1" u="sng" dirty="0">
                <a:latin typeface="Calibri" panose="020F0502020204030204" pitchFamily="34" charset="0"/>
              </a:rPr>
              <a:t>Bibliographie :</a:t>
            </a:r>
          </a:p>
        </p:txBody>
      </p:sp>
      <p:sp>
        <p:nvSpPr>
          <p:cNvPr id="3" name="Rectangle 1">
            <a:extLst>
              <a:ext uri="{FF2B5EF4-FFF2-40B4-BE49-F238E27FC236}">
                <a16:creationId xmlns:a16="http://schemas.microsoft.com/office/drawing/2014/main" id="{720D70CC-A38B-4574-86F9-C4FD6DD661D6}"/>
              </a:ext>
            </a:extLst>
          </p:cNvPr>
          <p:cNvSpPr>
            <a:spLocks noChangeArrowheads="1"/>
          </p:cNvSpPr>
          <p:nvPr/>
        </p:nvSpPr>
        <p:spPr bwMode="auto">
          <a:xfrm>
            <a:off x="1496616" y="1228397"/>
            <a:ext cx="4732077"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fr-FR" altLang="fr-FR" sz="2000" b="0" i="0" u="none" strike="noStrike" cap="none" normalizeH="0" baseline="0">
                <a:ln>
                  <a:noFill/>
                </a:ln>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Laboratoire : EURL LEG</a:t>
            </a:r>
            <a:endParaRPr kumimoji="0" lang="fr-FR" altLang="fr-FR" sz="9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fr-FR" altLang="fr-FR" sz="2000" b="0" i="0" u="none" strike="noStrike" cap="none" normalizeH="0" baseline="0">
                <a:ln>
                  <a:noFill/>
                </a:ln>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Site internet</a:t>
            </a:r>
            <a:r>
              <a:rPr kumimoji="0" lang="fr-FR" altLang="fr-FR" sz="2000" b="0" i="0" u="none" strike="noStrike" cap="none" normalizeH="0" baseline="0">
                <a:ln>
                  <a:noFill/>
                </a:ln>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 </a:t>
            </a:r>
            <a:r>
              <a:rPr kumimoji="0" lang="fr-FR" altLang="fr-FR" sz="2000" b="0" i="0" u="none" strike="noStrike" cap="none" normalizeH="0" baseline="0">
                <a:ln>
                  <a:noFill/>
                </a:ln>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a:t>
            </a:r>
            <a:endParaRPr kumimoji="0" lang="fr-FR" altLang="fr-FR" sz="9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fr-FR" altLang="fr-FR" sz="2000" b="0" i="0" u="sng" strike="noStrike" cap="none" normalizeH="0" baseline="0">
                <a:ln>
                  <a:noFill/>
                </a:ln>
                <a:solidFill>
                  <a:srgbClr val="0563C1"/>
                </a:solidFill>
                <a:effectLst/>
                <a:latin typeface="Calibri Light" panose="020F0302020204030204" pitchFamily="34" charset="0"/>
                <a:ea typeface="Times New Roman" panose="02020603050405020304" pitchFamily="18" charset="0"/>
              </a:rPr>
              <a:t>www.wikipedia.org/</a:t>
            </a:r>
            <a:endParaRPr kumimoji="0" lang="fr-FR" altLang="fr-FR" sz="9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fr-FR" altLang="fr-FR" sz="2000" b="0" i="0" u="none" strike="noStrike" cap="none" normalizeH="0" baseline="0">
                <a:ln>
                  <a:noFill/>
                </a:ln>
                <a:solidFill>
                  <a:srgbClr val="000000"/>
                </a:solidFill>
                <a:effectLst/>
                <a:latin typeface="Calibri Light" panose="020F0302020204030204" pitchFamily="34" charset="0"/>
                <a:ea typeface="Times New Roman" panose="02020603050405020304" pitchFamily="18" charset="0"/>
                <a:hlinkClick r:id="rId2"/>
              </a:rPr>
              <a:t>https://www.algeriepatriotique.com/2018/01/22/oran-nouvel-aeroport-international-livre-fin-2018/</a:t>
            </a:r>
            <a:endParaRPr kumimoji="0" lang="fr-FR" altLang="fr-FR" sz="9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fr-FR" altLang="fr-FR" sz="2000" b="0" i="0" u="none" strike="noStrike" cap="none" normalizeH="0" baseline="0">
                <a:ln>
                  <a:noFill/>
                </a:ln>
                <a:solidFill>
                  <a:srgbClr val="000000"/>
                </a:solidFill>
                <a:effectLst/>
                <a:latin typeface="Calibri Light" panose="020F0302020204030204" pitchFamily="34" charset="0"/>
                <a:ea typeface="Times New Roman" panose="02020603050405020304" pitchFamily="18" charset="0"/>
                <a:hlinkClick r:id="rId3"/>
              </a:rPr>
              <a:t>https://lesaeroportsdoran.dz/egsa-oran/nouvel-aeroport/</a:t>
            </a:r>
            <a:endParaRPr kumimoji="0" lang="fr-FR" altLang="fr-FR" sz="9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fr-FR" altLang="fr-FR" sz="2000" b="0" i="0" u="none" strike="noStrike" cap="none" normalizeH="0" baseline="0">
                <a:ln>
                  <a:noFill/>
                </a:ln>
                <a:solidFill>
                  <a:srgbClr val="000000"/>
                </a:solidFill>
                <a:effectLst/>
                <a:latin typeface="Calibri Light" panose="020F0302020204030204" pitchFamily="34" charset="0"/>
                <a:ea typeface="Times New Roman" panose="02020603050405020304" pitchFamily="18" charset="0"/>
              </a:rPr>
              <a:t>https://www.techniques-ingenieur.fr/base-documentaire/construction-et-travaux-publics-th3/techniques-du-batiment-construire-en-beton-arme-43805210/les-fondations-par-radiers-et-cuvelages-tba1263/</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Tree>
  </p:cSld>
  <p:clrMapOvr>
    <a:masterClrMapping/>
  </p:clrMapOvr>
  <p:transition spd="slow">
    <p:wedg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850688" y="285728"/>
            <a:ext cx="3816956" cy="584775"/>
          </a:xfrm>
          <a:prstGeom prst="rect">
            <a:avLst/>
          </a:prstGeom>
          <a:noFill/>
        </p:spPr>
        <p:txBody>
          <a:bodyPr wrap="square" rtlCol="0">
            <a:spAutoFit/>
          </a:bodyPr>
          <a:lstStyle/>
          <a:p>
            <a:r>
              <a:rPr lang="fr-FR" sz="3200" b="1" u="sng" dirty="0">
                <a:solidFill>
                  <a:schemeClr val="accent6">
                    <a:lumMod val="75000"/>
                  </a:schemeClr>
                </a:solidFill>
                <a:latin typeface="+mj-lt"/>
                <a:cs typeface="Times New Roman" pitchFamily="18" charset="0"/>
              </a:rPr>
              <a:t>Objectif : </a:t>
            </a:r>
          </a:p>
        </p:txBody>
      </p:sp>
      <p:sp>
        <p:nvSpPr>
          <p:cNvPr id="5" name="Rectangle 4"/>
          <p:cNvSpPr/>
          <p:nvPr/>
        </p:nvSpPr>
        <p:spPr>
          <a:xfrm>
            <a:off x="452406" y="2643182"/>
            <a:ext cx="9024966" cy="1569660"/>
          </a:xfrm>
          <a:prstGeom prst="rect">
            <a:avLst/>
          </a:prstGeom>
        </p:spPr>
        <p:txBody>
          <a:bodyPr wrap="square">
            <a:spAutoFit/>
          </a:bodyPr>
          <a:lstStyle/>
          <a:p>
            <a:pPr algn="ctr"/>
            <a:r>
              <a:rPr lang="fr-FR" sz="2400" dirty="0">
                <a:latin typeface="+mj-lt"/>
                <a:cs typeface="Times New Roman" pitchFamily="18" charset="0"/>
              </a:rPr>
              <a:t>L’objectif de l’étude de sols est de fournir aux constructeurs les caractéristiques des sols dans l’emprise du projet afin de permettre le calcul des éléments du bâtiment par application des lois de la mécanique des sols.  </a:t>
            </a:r>
          </a:p>
        </p:txBody>
      </p:sp>
      <p:sp>
        <p:nvSpPr>
          <p:cNvPr id="6" name="Rectangle 5"/>
          <p:cNvSpPr/>
          <p:nvPr/>
        </p:nvSpPr>
        <p:spPr>
          <a:xfrm>
            <a:off x="3176339" y="1538575"/>
            <a:ext cx="3276859" cy="461665"/>
          </a:xfrm>
          <a:prstGeom prst="rect">
            <a:avLst/>
          </a:prstGeom>
        </p:spPr>
        <p:txBody>
          <a:bodyPr wrap="none">
            <a:spAutoFit/>
          </a:bodyPr>
          <a:lstStyle/>
          <a:p>
            <a:r>
              <a:rPr lang="fr-FR" sz="2400" dirty="0">
                <a:latin typeface="+mj-lt"/>
                <a:cs typeface="Times New Roman" pitchFamily="18" charset="0"/>
              </a:rPr>
              <a:t>Pourquoi l’étude du sol ?</a:t>
            </a: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95348" y="514159"/>
            <a:ext cx="4651660" cy="1384995"/>
          </a:xfrm>
          <a:prstGeom prst="rect">
            <a:avLst/>
          </a:prstGeom>
          <a:noFill/>
        </p:spPr>
        <p:txBody>
          <a:bodyPr wrap="square" rtlCol="0">
            <a:spAutoFit/>
          </a:bodyPr>
          <a:lstStyle/>
          <a:p>
            <a:r>
              <a:rPr lang="fr-FR" sz="2800" b="1" u="sng" dirty="0">
                <a:latin typeface="+mj-lt"/>
                <a:cs typeface="Times New Roman" pitchFamily="18" charset="0"/>
              </a:rPr>
              <a:t>Exemple 01</a:t>
            </a:r>
          </a:p>
          <a:p>
            <a:r>
              <a:rPr lang="fr-FR" sz="2800" b="1" u="sng" dirty="0">
                <a:latin typeface="+mj-lt"/>
                <a:cs typeface="Times New Roman" pitchFamily="18" charset="0"/>
              </a:rPr>
              <a:t>  </a:t>
            </a:r>
          </a:p>
          <a:p>
            <a:endParaRPr lang="fr-FR" sz="2800" b="1" u="sng" dirty="0">
              <a:latin typeface="+mj-lt"/>
              <a:cs typeface="Times New Roman" pitchFamily="18" charset="0"/>
            </a:endParaRPr>
          </a:p>
        </p:txBody>
      </p:sp>
      <p:sp>
        <p:nvSpPr>
          <p:cNvPr id="3" name="ZoneTexte 2"/>
          <p:cNvSpPr txBox="1"/>
          <p:nvPr/>
        </p:nvSpPr>
        <p:spPr>
          <a:xfrm>
            <a:off x="119046" y="1772816"/>
            <a:ext cx="9667908" cy="1938992"/>
          </a:xfrm>
          <a:prstGeom prst="rect">
            <a:avLst/>
          </a:prstGeom>
          <a:noFill/>
        </p:spPr>
        <p:txBody>
          <a:bodyPr wrap="square" rtlCol="0">
            <a:spAutoFit/>
          </a:bodyPr>
          <a:lstStyle/>
          <a:p>
            <a:pPr>
              <a:lnSpc>
                <a:spcPct val="150000"/>
              </a:lnSpc>
              <a:buFont typeface="Arial" pitchFamily="34" charset="0"/>
              <a:buChar char="•"/>
            </a:pPr>
            <a:r>
              <a:rPr lang="fr-FR" sz="2000" dirty="0">
                <a:latin typeface="+mj-lt"/>
                <a:cs typeface="Times New Roman" pitchFamily="18" charset="0"/>
              </a:rPr>
              <a:t>Réalisation d’un hôtel R+10</a:t>
            </a:r>
          </a:p>
          <a:p>
            <a:pPr>
              <a:lnSpc>
                <a:spcPct val="150000"/>
              </a:lnSpc>
              <a:buFont typeface="Arial" pitchFamily="34" charset="0"/>
              <a:buChar char="•"/>
            </a:pPr>
            <a:r>
              <a:rPr lang="fr-FR" sz="2000" dirty="0">
                <a:latin typeface="+mj-lt"/>
                <a:cs typeface="Times New Roman" pitchFamily="18" charset="0"/>
              </a:rPr>
              <a:t>Architect : Mr Ouïs Bahri </a:t>
            </a:r>
          </a:p>
          <a:p>
            <a:pPr>
              <a:lnSpc>
                <a:spcPct val="150000"/>
              </a:lnSpc>
              <a:buFont typeface="Arial" pitchFamily="34" charset="0"/>
              <a:buChar char="•"/>
            </a:pPr>
            <a:r>
              <a:rPr lang="fr-FR" sz="2000" dirty="0">
                <a:latin typeface="+mj-lt"/>
                <a:cs typeface="Times New Roman" pitchFamily="18" charset="0"/>
              </a:rPr>
              <a:t>Laboratoire : EURL LEG</a:t>
            </a:r>
          </a:p>
          <a:p>
            <a:pPr>
              <a:lnSpc>
                <a:spcPct val="150000"/>
              </a:lnSpc>
              <a:buFont typeface="Arial" pitchFamily="34" charset="0"/>
              <a:buChar char="•"/>
            </a:pPr>
            <a:r>
              <a:rPr lang="fr-FR" sz="2000" dirty="0">
                <a:latin typeface="+mj-lt"/>
                <a:cs typeface="Times New Roman" pitchFamily="18" charset="0"/>
              </a:rPr>
              <a:t>La date de début de réalisation : juillet 2017  </a:t>
            </a:r>
          </a:p>
        </p:txBody>
      </p:sp>
      <p:pic>
        <p:nvPicPr>
          <p:cNvPr id="2050" name="Picture 2" descr="C:\Users\user\Desktop\HOTEL\IMG-05a42f20511f288290c341951d8bb71b-V.jpg"/>
          <p:cNvPicPr>
            <a:picLocks noChangeAspect="1" noChangeArrowheads="1"/>
          </p:cNvPicPr>
          <p:nvPr/>
        </p:nvPicPr>
        <p:blipFill>
          <a:blip r:embed="rId2"/>
          <a:srcRect/>
          <a:stretch>
            <a:fillRect/>
          </a:stretch>
        </p:blipFill>
        <p:spPr bwMode="auto">
          <a:xfrm>
            <a:off x="5595942" y="-24"/>
            <a:ext cx="4357718" cy="6864000"/>
          </a:xfrm>
          <a:prstGeom prst="rect">
            <a:avLst/>
          </a:prstGeom>
          <a:noFill/>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0" nodeType="clickEffect">
                                  <p:stCondLst>
                                    <p:cond delay="0"/>
                                  </p:stCondLst>
                                  <p:childTnLst>
                                    <p:animScale>
                                      <p:cBhvr>
                                        <p:cTn id="11" dur="2000" fill="hold"/>
                                        <p:tgtEl>
                                          <p:spTgt spid="3"/>
                                        </p:tgtEl>
                                      </p:cBhvr>
                                      <p:by x="150000" y="150000"/>
                                    </p:animScale>
                                  </p:childTnLst>
                                </p:cTn>
                              </p:par>
                              <p:par>
                                <p:cTn id="12" presetID="6" presetClass="emph" presetSubtype="0" fill="hold" nodeType="withEffect">
                                  <p:stCondLst>
                                    <p:cond delay="0"/>
                                  </p:stCondLst>
                                  <p:childTnLst>
                                    <p:animScale>
                                      <p:cBhvr>
                                        <p:cTn id="13" dur="2000" fill="hold"/>
                                        <p:tgtEl>
                                          <p:spTgt spid="205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22020" y="357166"/>
            <a:ext cx="2620653" cy="523220"/>
          </a:xfrm>
          <a:prstGeom prst="rect">
            <a:avLst/>
          </a:prstGeom>
          <a:noFill/>
        </p:spPr>
        <p:txBody>
          <a:bodyPr wrap="square" rtlCol="0">
            <a:spAutoFit/>
          </a:bodyPr>
          <a:lstStyle/>
          <a:p>
            <a:r>
              <a:rPr lang="fr-FR" sz="2800" b="1" u="sng" dirty="0">
                <a:solidFill>
                  <a:schemeClr val="accent6">
                    <a:lumMod val="75000"/>
                  </a:schemeClr>
                </a:solidFill>
                <a:latin typeface="+mj-lt"/>
                <a:cs typeface="Times New Roman" pitchFamily="18" charset="0"/>
              </a:rPr>
              <a:t>Situation : </a:t>
            </a: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l="31318"/>
          <a:stretch>
            <a:fillRect/>
          </a:stretch>
        </p:blipFill>
        <p:spPr bwMode="auto">
          <a:xfrm>
            <a:off x="5095876" y="357166"/>
            <a:ext cx="4524372" cy="3930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Connecteur droit avec flèche 3"/>
          <p:cNvCxnSpPr/>
          <p:nvPr/>
        </p:nvCxnSpPr>
        <p:spPr>
          <a:xfrm rot="16200000" flipV="1">
            <a:off x="6401933" y="3837455"/>
            <a:ext cx="1714512" cy="468974"/>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
        <p:nvSpPr>
          <p:cNvPr id="5" name="ZoneTexte 4"/>
          <p:cNvSpPr txBox="1"/>
          <p:nvPr/>
        </p:nvSpPr>
        <p:spPr>
          <a:xfrm>
            <a:off x="6524636" y="5000636"/>
            <a:ext cx="3143272" cy="400110"/>
          </a:xfrm>
          <a:prstGeom prst="rect">
            <a:avLst/>
          </a:prstGeom>
          <a:noFill/>
        </p:spPr>
        <p:txBody>
          <a:bodyPr wrap="square" rtlCol="0">
            <a:spAutoFit/>
          </a:bodyPr>
          <a:lstStyle/>
          <a:p>
            <a:r>
              <a:rPr lang="fr-FR" sz="2000" dirty="0">
                <a:latin typeface="Times New Roman" pitchFamily="18" charset="0"/>
                <a:cs typeface="Times New Roman" pitchFamily="18" charset="0"/>
              </a:rPr>
              <a:t>Réalisation d’un hôtel R+10  </a:t>
            </a:r>
          </a:p>
        </p:txBody>
      </p:sp>
      <p:pic>
        <p:nvPicPr>
          <p:cNvPr id="6" name="Picture 2" descr="C:\Users\user\Desktop\miramr site\IMG_20180925_150708.jpg"/>
          <p:cNvPicPr>
            <a:picLocks noChangeAspect="1" noChangeArrowheads="1"/>
          </p:cNvPicPr>
          <p:nvPr/>
        </p:nvPicPr>
        <p:blipFill>
          <a:blip r:embed="rId3" cstate="print"/>
          <a:srcRect l="8820" t="16259" r="10942" b="29804"/>
          <a:stretch>
            <a:fillRect/>
          </a:stretch>
        </p:blipFill>
        <p:spPr bwMode="auto">
          <a:xfrm>
            <a:off x="797990" y="3071810"/>
            <a:ext cx="3654944" cy="3571877"/>
          </a:xfrm>
          <a:prstGeom prst="rect">
            <a:avLst/>
          </a:prstGeom>
          <a:noFill/>
        </p:spPr>
      </p:pic>
      <p:sp>
        <p:nvSpPr>
          <p:cNvPr id="7" name="Rectangle 6"/>
          <p:cNvSpPr/>
          <p:nvPr/>
        </p:nvSpPr>
        <p:spPr>
          <a:xfrm>
            <a:off x="666720" y="1285860"/>
            <a:ext cx="4071966" cy="1631216"/>
          </a:xfrm>
          <a:prstGeom prst="rect">
            <a:avLst/>
          </a:prstGeom>
        </p:spPr>
        <p:txBody>
          <a:bodyPr wrap="square">
            <a:spAutoFit/>
          </a:bodyPr>
          <a:lstStyle/>
          <a:p>
            <a:pPr algn="just"/>
            <a:r>
              <a:rPr lang="fr-FR" sz="2000" dirty="0"/>
              <a:t>Le  terrain est  situé au centre de la ville d’Oran , quartier </a:t>
            </a:r>
            <a:r>
              <a:rPr lang="fr-FR" sz="2000" dirty="0" err="1"/>
              <a:t>Miramar</a:t>
            </a:r>
            <a:r>
              <a:rPr lang="fr-FR" sz="2000" dirty="0"/>
              <a:t>   limité au nord  par un axe qui structure la ville la rue l’arbi ben </a:t>
            </a:r>
            <a:r>
              <a:rPr lang="fr-FR" sz="2000" dirty="0" err="1"/>
              <a:t>mhidi</a:t>
            </a:r>
            <a:r>
              <a:rPr lang="fr-FR" sz="2000" dirty="0"/>
              <a:t> .</a:t>
            </a: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par>
                                <p:cTn id="14" presetID="26" presetClass="emph" presetSubtype="0" fill="hold" grpId="0" nodeType="withEffect">
                                  <p:stCondLst>
                                    <p:cond delay="0"/>
                                  </p:stCondLst>
                                  <p:childTnLst>
                                    <p:animEffect transition="out" filter="fade">
                                      <p:cBhvr>
                                        <p:cTn id="15" dur="500" tmFilter="0, 0; .2, .5; .8, .5; 1, 0"/>
                                        <p:tgtEl>
                                          <p:spTgt spid="5"/>
                                        </p:tgtEl>
                                      </p:cBhvr>
                                    </p:animEffect>
                                    <p:animScale>
                                      <p:cBhvr>
                                        <p:cTn id="16" dur="250" autoRev="1" fill="hold"/>
                                        <p:tgtEl>
                                          <p:spTgt spid="5"/>
                                        </p:tgtEl>
                                      </p:cBhvr>
                                      <p:by x="105000" y="105000"/>
                                    </p:animScale>
                                  </p:childTnLst>
                                </p:cTn>
                              </p:par>
                              <p:par>
                                <p:cTn id="17" presetID="26" presetClass="emph" presetSubtype="0" fill="hold" nodeType="withEffect">
                                  <p:stCondLst>
                                    <p:cond delay="0"/>
                                  </p:stCondLst>
                                  <p:childTnLst>
                                    <p:animEffect transition="out" filter="fade">
                                      <p:cBhvr>
                                        <p:cTn id="18" dur="500" tmFilter="0, 0; .2, .5; .8, .5; 1, 0"/>
                                        <p:tgtEl>
                                          <p:spTgt spid="6"/>
                                        </p:tgtEl>
                                      </p:cBhvr>
                                    </p:animEffect>
                                    <p:animScale>
                                      <p:cBhvr>
                                        <p:cTn id="19" dur="250" autoRev="1" fill="hold"/>
                                        <p:tgtEl>
                                          <p:spTgt spid="6"/>
                                        </p:tgtEl>
                                      </p:cBhvr>
                                      <p:by x="105000" y="105000"/>
                                    </p:animScale>
                                  </p:childTnLst>
                                </p:cTn>
                              </p:par>
                              <p:par>
                                <p:cTn id="20" presetID="26" presetClass="emph" presetSubtype="0" fill="hold" grpId="0" nodeType="withEffect">
                                  <p:stCondLst>
                                    <p:cond delay="0"/>
                                  </p:stCondLst>
                                  <p:childTnLst>
                                    <p:animEffect transition="out" filter="fade">
                                      <p:cBhvr>
                                        <p:cTn id="21" dur="500" tmFilter="0, 0; .2, .5; .8, .5; 1, 0"/>
                                        <p:tgtEl>
                                          <p:spTgt spid="7"/>
                                        </p:tgtEl>
                                      </p:cBhvr>
                                    </p:animEffect>
                                    <p:animScale>
                                      <p:cBhvr>
                                        <p:cTn id="22"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66720" y="1785926"/>
            <a:ext cx="8358246" cy="3416320"/>
          </a:xfrm>
          <a:prstGeom prst="rect">
            <a:avLst/>
          </a:prstGeom>
          <a:noFill/>
        </p:spPr>
        <p:txBody>
          <a:bodyPr wrap="square" rtlCol="0">
            <a:spAutoFit/>
          </a:bodyPr>
          <a:lstStyle/>
          <a:p>
            <a:pPr algn="ctr"/>
            <a:r>
              <a:rPr lang="fr-FR" sz="7200" b="1" dirty="0"/>
              <a:t>Le rapport géotechnique </a:t>
            </a:r>
          </a:p>
          <a:p>
            <a:pPr algn="ctr"/>
            <a:endParaRPr lang="fr-FR" sz="7200" b="1" dirty="0"/>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013722" y="71414"/>
            <a:ext cx="4651660" cy="461665"/>
          </a:xfrm>
          <a:prstGeom prst="rect">
            <a:avLst/>
          </a:prstGeom>
          <a:noFill/>
        </p:spPr>
        <p:txBody>
          <a:bodyPr wrap="square" rtlCol="0">
            <a:spAutoFit/>
          </a:bodyPr>
          <a:lstStyle/>
          <a:p>
            <a:r>
              <a:rPr lang="fr-FR" sz="2400" b="1" u="sng" dirty="0">
                <a:latin typeface="+mj-lt"/>
                <a:cs typeface="Times New Roman" pitchFamily="18" charset="0"/>
              </a:rPr>
              <a:t>Sondage 01  :  </a:t>
            </a:r>
          </a:p>
        </p:txBody>
      </p:sp>
      <p:pic>
        <p:nvPicPr>
          <p:cNvPr id="6" name="Image 5" descr="s10.jpg"/>
          <p:cNvPicPr>
            <a:picLocks noChangeAspect="1"/>
          </p:cNvPicPr>
          <p:nvPr/>
        </p:nvPicPr>
        <p:blipFill>
          <a:blip r:embed="rId2"/>
          <a:srcRect l="8333" t="13541" r="19444" b="42708"/>
          <a:stretch>
            <a:fillRect/>
          </a:stretch>
        </p:blipFill>
        <p:spPr>
          <a:xfrm>
            <a:off x="655134" y="642918"/>
            <a:ext cx="6813698" cy="6000792"/>
          </a:xfrm>
          <a:prstGeom prst="rect">
            <a:avLst/>
          </a:prstGeom>
        </p:spPr>
      </p:pic>
    </p:spTree>
  </p:cSld>
  <p:clrMapOvr>
    <a:masterClrMapping/>
  </p:clrMapOvr>
  <p:transition spd="slow">
    <p:wedg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s20.jpg"/>
          <p:cNvPicPr>
            <a:picLocks noChangeAspect="1"/>
          </p:cNvPicPr>
          <p:nvPr/>
        </p:nvPicPr>
        <p:blipFill>
          <a:blip r:embed="rId2"/>
          <a:srcRect l="10938" t="13541" r="7812" b="20833"/>
          <a:stretch>
            <a:fillRect/>
          </a:stretch>
        </p:blipFill>
        <p:spPr>
          <a:xfrm>
            <a:off x="95216" y="428604"/>
            <a:ext cx="8868626" cy="5857916"/>
          </a:xfrm>
          <a:prstGeom prst="rect">
            <a:avLst/>
          </a:prstGeom>
        </p:spPr>
      </p:pic>
    </p:spTree>
  </p:cSld>
  <p:clrMapOvr>
    <a:masterClrMapping/>
  </p:clrMapOvr>
  <p:transition spd="slow">
    <p:wedge/>
  </p:transition>
</p:sld>
</file>

<file path=ppt/theme/theme1.xml><?xml version="1.0" encoding="utf-8"?>
<a:theme xmlns:a="http://schemas.openxmlformats.org/drawingml/2006/main" name="Facette">
  <a:themeElements>
    <a:clrScheme name="Rouge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Facette">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564</TotalTime>
  <Words>872</Words>
  <Application>Microsoft Office PowerPoint</Application>
  <PresentationFormat>Format A4 (210 x 297 mm)</PresentationFormat>
  <Paragraphs>137</Paragraphs>
  <Slides>37</Slides>
  <Notes>2</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37</vt:i4>
      </vt:variant>
    </vt:vector>
  </HeadingPairs>
  <TitlesOfParts>
    <vt:vector size="45" baseType="lpstr">
      <vt:lpstr>Arial</vt:lpstr>
      <vt:lpstr>Calibri</vt:lpstr>
      <vt:lpstr>Calibri Light</vt:lpstr>
      <vt:lpstr>Times New Roman</vt:lpstr>
      <vt:lpstr>Trebuchet MS</vt:lpstr>
      <vt:lpstr>Wingdings</vt:lpstr>
      <vt:lpstr>Wingdings 3</vt:lpstr>
      <vt:lpstr>Facette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user</dc:creator>
  <cp:lastModifiedBy>Noureddine BENZIANE</cp:lastModifiedBy>
  <cp:revision>69</cp:revision>
  <dcterms:created xsi:type="dcterms:W3CDTF">2018-11-05T12:20:39Z</dcterms:created>
  <dcterms:modified xsi:type="dcterms:W3CDTF">2023-10-02T22:47:36Z</dcterms:modified>
</cp:coreProperties>
</file>