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2136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08/05/2020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 rot="16200000">
            <a:off x="4071946" y="-4071946"/>
            <a:ext cx="1000107" cy="9144000"/>
            <a:chOff x="-196620" y="-1"/>
            <a:chExt cx="1838321" cy="3063868"/>
          </a:xfrm>
          <a:scene3d>
            <a:camera prst="orthographicFront"/>
            <a:lightRig rig="flat" dir="t"/>
          </a:scene3d>
        </p:grpSpPr>
        <p:sp>
          <p:nvSpPr>
            <p:cNvPr id="5" name="Organigramme : Opération manuelle 4"/>
            <p:cNvSpPr/>
            <p:nvPr/>
          </p:nvSpPr>
          <p:spPr>
            <a:xfrm rot="5400000">
              <a:off x="-809392" y="810861"/>
              <a:ext cx="3063868" cy="1442144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rganigramme : Opération manuelle 4"/>
            <p:cNvSpPr/>
            <p:nvPr/>
          </p:nvSpPr>
          <p:spPr>
            <a:xfrm rot="5400000">
              <a:off x="1469" y="612774"/>
              <a:ext cx="1442144" cy="1838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التمييز الحركي</a:t>
              </a:r>
              <a:endParaRPr lang="fr-FR" sz="3300" b="1" kern="1200" cap="none" spc="0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68" name="ZoneTexte 67"/>
          <p:cNvSpPr txBox="1"/>
          <p:nvPr/>
        </p:nvSpPr>
        <p:spPr>
          <a:xfrm>
            <a:off x="357158" y="1214422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و فيها تحدث أرقى عملية عقلية من عمليات التعلم الحركي حيث تعمل على إصدار الاستجابات الحركية  المكتسبة من خلال المراحل السابقة إزاء مثيرات معينة دون غيرها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هذه المرحلة من الأداء يطلق عليها مرحلة الأداء الاستراتيجي للمهارة الحركية الرياضية</a:t>
            </a:r>
            <a:endParaRPr lang="fr-FR" sz="24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928662" y="2857496"/>
            <a:ext cx="6715172" cy="3143272"/>
            <a:chOff x="928662" y="2857496"/>
            <a:chExt cx="6715172" cy="3143272"/>
          </a:xfrm>
        </p:grpSpPr>
        <p:sp>
          <p:nvSpPr>
            <p:cNvPr id="8" name="Rectangle à coins arrondis 7"/>
            <p:cNvSpPr/>
            <p:nvPr/>
          </p:nvSpPr>
          <p:spPr>
            <a:xfrm flipH="1">
              <a:off x="928662" y="2857496"/>
              <a:ext cx="6715172" cy="314327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143504" y="4214818"/>
              <a:ext cx="928694" cy="1643074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ar-DZ" b="1" dirty="0" smtClean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عملية </a:t>
              </a:r>
            </a:p>
            <a:p>
              <a:pPr algn="ctr"/>
              <a:r>
                <a:rPr lang="ar-DZ" b="1" dirty="0" smtClean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تميــيـز </a:t>
              </a:r>
              <a:endParaRPr lang="fr-FR" b="1" dirty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 rot="10800000">
              <a:off x="6072198" y="4357694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rot="10800000">
              <a:off x="6072198" y="4786322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 rot="10800000">
              <a:off x="6072198" y="5214950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 rot="10800000">
              <a:off x="6072198" y="5715016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 rot="10800000">
              <a:off x="4071934" y="4357694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rot="10800000">
              <a:off x="4071934" y="4786322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 rot="10800000">
              <a:off x="4143372" y="5715016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rot="10800000">
              <a:off x="4071934" y="5214950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>
              <a:off x="2786050" y="4357694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>
              <a:off x="2786050" y="4786322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>
              <a:off x="2786050" y="5214950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2857488" y="5715016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/>
            <p:cNvSpPr txBox="1"/>
            <p:nvPr/>
          </p:nvSpPr>
          <p:spPr>
            <a:xfrm>
              <a:off x="1643042" y="4143380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مناسب</a:t>
              </a:r>
              <a:endParaRPr lang="fr-FR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43042" y="500063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مناسب</a:t>
              </a:r>
              <a:endParaRPr lang="fr-FR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643042" y="457200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مناسب</a:t>
              </a:r>
              <a:endParaRPr lang="fr-FR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643042" y="5500702"/>
              <a:ext cx="17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مناسب</a:t>
              </a:r>
              <a:endParaRPr lang="fr-FR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3786182" y="385762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المهارة الحركية</a:t>
              </a:r>
              <a:endParaRPr lang="fr-FR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285852" y="3071810"/>
              <a:ext cx="58579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b="1" dirty="0" smtClean="0"/>
                <a:t>في المرحلة الأخيرة </a:t>
              </a:r>
              <a:r>
                <a:rPr lang="ar-DZ" dirty="0" smtClean="0"/>
                <a:t> </a:t>
              </a:r>
              <a:r>
                <a:rPr lang="ar-DZ" b="1" dirty="0" smtClean="0"/>
                <a:t>تؤدى المهارة في المواقف المناسبة فقط </a:t>
              </a:r>
              <a:r>
                <a:rPr lang="ar-DZ" b="1" dirty="0" err="1" smtClean="0"/>
                <a:t>و</a:t>
              </a:r>
              <a:r>
                <a:rPr lang="ar-DZ" b="1" dirty="0" smtClean="0"/>
                <a:t> يعبر </a:t>
              </a:r>
              <a:endParaRPr lang="fr-FR" dirty="0" smtClean="0"/>
            </a:p>
            <a:p>
              <a:pPr algn="ctr" rtl="1"/>
              <a:r>
                <a:rPr lang="ar-DZ" b="1" dirty="0" smtClean="0"/>
                <a:t>ذلك عن </a:t>
              </a:r>
              <a:r>
                <a:rPr lang="ar-DZ" b="1" dirty="0" err="1" smtClean="0"/>
                <a:t>استراتيجية</a:t>
              </a:r>
              <a:r>
                <a:rPr lang="ar-DZ" b="1" dirty="0" smtClean="0"/>
                <a:t>  الأداء الحركي الرياضي</a:t>
              </a:r>
              <a:endParaRPr lang="fr-FR" dirty="0" smtClean="0"/>
            </a:p>
            <a:p>
              <a:pPr algn="ctr"/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728" y="2928934"/>
            <a:ext cx="6357982" cy="14465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rtl="1"/>
            <a:r>
              <a:rPr lang="ar-D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المقاربة المعرفية </a:t>
            </a:r>
            <a:r>
              <a:rPr lang="ar-DZ" sz="4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و</a:t>
            </a:r>
            <a:r>
              <a:rPr lang="ar-D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الايكولوجية للتعلم الحركي</a:t>
            </a:r>
            <a:endParaRPr lang="fr-FR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285728"/>
            <a:ext cx="7272808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الجمهورية الجزائرية الديمقراطية الشعبية</a:t>
            </a:r>
          </a:p>
          <a:p>
            <a:pPr algn="ctr"/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وزارة </a:t>
            </a:r>
            <a:r>
              <a:rPr lang="ar-DZ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التعليم العالي و البحث 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العلمي</a:t>
            </a:r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rtl="1"/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جامعة </a:t>
            </a:r>
            <a:r>
              <a:rPr lang="ar-DZ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العلوم </a:t>
            </a:r>
            <a:r>
              <a:rPr lang="ar-DZ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التكنولوجيا محمد </a:t>
            </a:r>
            <a:r>
              <a:rPr lang="ar-DZ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بوضياف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–وهران-</a:t>
            </a:r>
          </a:p>
          <a:p>
            <a:pPr algn="ctr" rtl="1"/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معهد التربية البدنية </a:t>
            </a:r>
            <a:r>
              <a:rPr lang="ar-DZ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الرياضية</a:t>
            </a:r>
            <a:r>
              <a:rPr 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endParaRPr lang="fr-FR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rtl="1"/>
            <a:endParaRPr lang="fr-FR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000892" y="2143116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r" rtl="1"/>
            <a:r>
              <a:rPr lang="ar-DZ" sz="3600" b="1" cap="all" dirty="0" smtClean="0">
                <a:ln/>
                <a:solidFill>
                  <a:sysClr val="windowText" lastClr="0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مقياس:</a:t>
            </a:r>
            <a:endParaRPr lang="fr-FR" sz="3600" b="1" cap="all" dirty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Image 6" descr="télécharg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0"/>
            <a:ext cx="1714500" cy="164782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214546" y="5000636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36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السنة الأولى </a:t>
            </a:r>
            <a:r>
              <a:rPr lang="ar-DZ" sz="36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ماستر</a:t>
            </a:r>
            <a:endParaRPr lang="fr-FR" sz="36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714348" y="2285992"/>
            <a:ext cx="777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6000" b="1" i="0" u="none" strike="noStrike" normalizeH="0" baseline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المراحل النفسية للتعلم الحركي</a:t>
            </a:r>
            <a:endParaRPr kumimoji="0" lang="ar-DZ" sz="6000" b="1" i="0" u="none" strike="noStrike" normalizeH="0" baseline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r" rtl="1"/>
            <a:r>
              <a:rPr lang="ar-D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((الجزء الأول))</a:t>
            </a:r>
            <a:endParaRPr lang="fr-FR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428604"/>
            <a:ext cx="61436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normalizeH="0" baseline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مفهوم المراحل النفسية للتعلم الحركي</a:t>
            </a:r>
            <a:endParaRPr kumimoji="0" lang="ar-DZ" sz="3600" b="1" i="0" u="none" strike="noStrike" normalizeH="0" baseline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8" y="1214423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يعرف التعلم الحركي بأنه تلك العملية العقلية أو ذلك النشاط النفسي الذي يقوم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المتعلم، كما يمكننا تحليل متغيرات الموقف التعليمي للمهارة الحركية الرياضية إلى:</a:t>
            </a:r>
            <a:endParaRPr lang="fr-FR" sz="2400" b="1" dirty="0" smtClean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sz="24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6286512" y="4005161"/>
            <a:ext cx="1357322" cy="1281227"/>
            <a:chOff x="2472853" y="3202271"/>
            <a:chExt cx="1214446" cy="1281227"/>
          </a:xfrm>
          <a:scene3d>
            <a:camera prst="orthographicFront"/>
            <a:lightRig rig="flat" dir="t"/>
          </a:scene3d>
        </p:grpSpPr>
        <p:sp>
          <p:nvSpPr>
            <p:cNvPr id="18" name="Ellipse 17"/>
            <p:cNvSpPr/>
            <p:nvPr/>
          </p:nvSpPr>
          <p:spPr>
            <a:xfrm>
              <a:off x="2472853" y="3483366"/>
              <a:ext cx="1214446" cy="1000132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622584"/>
                <a:satOff val="26541"/>
                <a:lumOff val="5752"/>
                <a:alphaOff val="0"/>
              </a:schemeClr>
            </a:fillRef>
            <a:effectRef idx="2">
              <a:schemeClr val="accent5">
                <a:hueOff val="-6622584"/>
                <a:satOff val="26541"/>
                <a:lumOff val="575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المتغيرات المستقلة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4"/>
            <p:cNvSpPr/>
            <p:nvPr/>
          </p:nvSpPr>
          <p:spPr>
            <a:xfrm>
              <a:off x="2691824" y="3202271"/>
              <a:ext cx="712351" cy="7123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900" kern="120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786182" y="5214950"/>
            <a:ext cx="1285884" cy="1007417"/>
            <a:chOff x="803529" y="1528291"/>
            <a:chExt cx="1285884" cy="1007417"/>
          </a:xfrm>
          <a:scene3d>
            <a:camera prst="orthographicFront"/>
            <a:lightRig rig="flat" dir="t"/>
          </a:scene3d>
        </p:grpSpPr>
        <p:sp>
          <p:nvSpPr>
            <p:cNvPr id="21" name="Ellipse 20"/>
            <p:cNvSpPr/>
            <p:nvPr/>
          </p:nvSpPr>
          <p:spPr>
            <a:xfrm>
              <a:off x="803529" y="1528291"/>
              <a:ext cx="1285884" cy="1007417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المتغيرات</a:t>
              </a:r>
            </a:p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التابعة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Ellipse 4"/>
            <p:cNvSpPr/>
            <p:nvPr/>
          </p:nvSpPr>
          <p:spPr>
            <a:xfrm>
              <a:off x="1165376" y="1675824"/>
              <a:ext cx="712351" cy="7123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900" kern="120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1285852" y="4290913"/>
            <a:ext cx="1293169" cy="1138351"/>
            <a:chOff x="2258539" y="149376"/>
            <a:chExt cx="1293169" cy="1138351"/>
          </a:xfrm>
          <a:scene3d>
            <a:camera prst="orthographicFront"/>
            <a:lightRig rig="flat" dir="t"/>
          </a:scene3d>
        </p:grpSpPr>
        <p:sp>
          <p:nvSpPr>
            <p:cNvPr id="24" name="Ellipse 23"/>
            <p:cNvSpPr/>
            <p:nvPr/>
          </p:nvSpPr>
          <p:spPr>
            <a:xfrm>
              <a:off x="2258539" y="287595"/>
              <a:ext cx="1293169" cy="1000132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المتغيرات </a:t>
              </a:r>
            </a:p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المتوسطة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Ellipse 4"/>
            <p:cNvSpPr/>
            <p:nvPr/>
          </p:nvSpPr>
          <p:spPr>
            <a:xfrm>
              <a:off x="2691824" y="149376"/>
              <a:ext cx="712351" cy="7123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900" kern="1200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3714744" y="2357430"/>
            <a:ext cx="1439167" cy="1439167"/>
            <a:chOff x="2328416" y="1312416"/>
            <a:chExt cx="1439167" cy="1439167"/>
          </a:xfrm>
          <a:scene3d>
            <a:camera prst="orthographicFront"/>
            <a:lightRig rig="flat" dir="t"/>
          </a:scene3d>
        </p:grpSpPr>
        <p:sp>
          <p:nvSpPr>
            <p:cNvPr id="27" name="Ellipse 26"/>
            <p:cNvSpPr/>
            <p:nvPr/>
          </p:nvSpPr>
          <p:spPr>
            <a:xfrm>
              <a:off x="2328416" y="1312416"/>
              <a:ext cx="1439167" cy="1439167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ar-DZ" sz="2000" b="1" dirty="0" smtClean="0">
                  <a:solidFill>
                    <a:schemeClr val="tx1"/>
                  </a:solidFill>
                </a:rPr>
                <a:t>متغيرات الموقف </a:t>
              </a:r>
              <a:r>
                <a:rPr lang="ar-DZ" sz="2000" b="1" smtClean="0">
                  <a:solidFill>
                    <a:schemeClr val="tx1"/>
                  </a:solidFill>
                </a:rPr>
                <a:t>التعليمي    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Ellipse 4"/>
            <p:cNvSpPr/>
            <p:nvPr/>
          </p:nvSpPr>
          <p:spPr>
            <a:xfrm>
              <a:off x="2539177" y="1523177"/>
              <a:ext cx="1017645" cy="10176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2700" kern="1200"/>
            </a:p>
          </p:txBody>
        </p:sp>
      </p:grpSp>
      <p:cxnSp>
        <p:nvCxnSpPr>
          <p:cNvPr id="30" name="Connecteur droit avec flèche 29"/>
          <p:cNvCxnSpPr>
            <a:endCxn id="24" idx="6"/>
          </p:cNvCxnSpPr>
          <p:nvPr/>
        </p:nvCxnSpPr>
        <p:spPr>
          <a:xfrm rot="10800000" flipV="1">
            <a:off x="2579022" y="3786190"/>
            <a:ext cx="1921541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21" idx="0"/>
          </p:cNvCxnSpPr>
          <p:nvPr/>
        </p:nvCxnSpPr>
        <p:spPr>
          <a:xfrm rot="5400000">
            <a:off x="3750465" y="4464850"/>
            <a:ext cx="1428759" cy="714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endCxn id="18" idx="2"/>
          </p:cNvCxnSpPr>
          <p:nvPr/>
        </p:nvCxnSpPr>
        <p:spPr>
          <a:xfrm>
            <a:off x="4500562" y="3786190"/>
            <a:ext cx="1785950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 smtClean="0"/>
          </a:p>
          <a:p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285720" y="642918"/>
            <a:ext cx="6887799" cy="1428760"/>
            <a:chOff x="3149500" y="1422995"/>
            <a:chExt cx="2030015" cy="1218009"/>
          </a:xfrm>
          <a:scene3d>
            <a:camera prst="orthographicFront"/>
            <a:lightRig rig="flat" dir="t"/>
          </a:scene3d>
        </p:grpSpPr>
        <p:sp>
          <p:nvSpPr>
            <p:cNvPr id="14" name="Rectangle 13"/>
            <p:cNvSpPr/>
            <p:nvPr/>
          </p:nvSpPr>
          <p:spPr>
            <a:xfrm>
              <a:off x="3149500" y="1422995"/>
              <a:ext cx="2030015" cy="1218009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450407"/>
                <a:satOff val="29858"/>
                <a:lumOff val="6471"/>
                <a:alphaOff val="0"/>
              </a:schemeClr>
            </a:fillRef>
            <a:effectRef idx="2">
              <a:schemeClr val="accent5">
                <a:hueOff val="-7450407"/>
                <a:satOff val="29858"/>
                <a:lumOff val="647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3149500" y="1422995"/>
              <a:ext cx="2030015" cy="121800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9070" tIns="179070" rIns="179070" bIns="179070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4700" kern="1200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214282" y="2285992"/>
            <a:ext cx="7030675" cy="1500198"/>
            <a:chOff x="2032992" y="2844006"/>
            <a:chExt cx="2030015" cy="1218009"/>
          </a:xfrm>
          <a:scene3d>
            <a:camera prst="orthographicFront"/>
            <a:lightRig rig="flat" dir="t"/>
          </a:scene3d>
        </p:grpSpPr>
        <p:sp>
          <p:nvSpPr>
            <p:cNvPr id="17" name="Rectangle 16"/>
            <p:cNvSpPr/>
            <p:nvPr/>
          </p:nvSpPr>
          <p:spPr>
            <a:xfrm>
              <a:off x="2032992" y="2844006"/>
              <a:ext cx="2030015" cy="1218009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2032992" y="2844006"/>
              <a:ext cx="2030015" cy="121800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9070" tIns="179070" rIns="179070" bIns="179070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4700" kern="1200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285720" y="4214818"/>
            <a:ext cx="7072362" cy="1643074"/>
            <a:chOff x="916483" y="1984"/>
            <a:chExt cx="2030015" cy="1218009"/>
          </a:xfrm>
          <a:scene3d>
            <a:camera prst="orthographicFront"/>
            <a:lightRig rig="flat" dir="t"/>
          </a:scene3d>
        </p:grpSpPr>
        <p:sp>
          <p:nvSpPr>
            <p:cNvPr id="23" name="Rectangle 22"/>
            <p:cNvSpPr/>
            <p:nvPr/>
          </p:nvSpPr>
          <p:spPr>
            <a:xfrm>
              <a:off x="916483" y="1984"/>
              <a:ext cx="2030015" cy="1218009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916483" y="1984"/>
              <a:ext cx="2030015" cy="121800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9070" tIns="179070" rIns="179070" bIns="179070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4700" kern="1200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7643834" y="357166"/>
            <a:ext cx="1357322" cy="1281227"/>
            <a:chOff x="2472853" y="3202271"/>
            <a:chExt cx="1214446" cy="1281227"/>
          </a:xfrm>
          <a:scene3d>
            <a:camera prst="orthographicFront"/>
            <a:lightRig rig="flat" dir="t"/>
          </a:scene3d>
        </p:grpSpPr>
        <p:sp>
          <p:nvSpPr>
            <p:cNvPr id="26" name="Ellipse 25"/>
            <p:cNvSpPr/>
            <p:nvPr/>
          </p:nvSpPr>
          <p:spPr>
            <a:xfrm>
              <a:off x="2472853" y="3483366"/>
              <a:ext cx="1214446" cy="1000132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622584"/>
                <a:satOff val="26541"/>
                <a:lumOff val="5752"/>
                <a:alphaOff val="0"/>
              </a:schemeClr>
            </a:fillRef>
            <a:effectRef idx="2">
              <a:schemeClr val="accent5">
                <a:hueOff val="-6622584"/>
                <a:satOff val="26541"/>
                <a:lumOff val="575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المتغيرات المستقلة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Ellipse 4"/>
            <p:cNvSpPr/>
            <p:nvPr/>
          </p:nvSpPr>
          <p:spPr>
            <a:xfrm>
              <a:off x="2691824" y="3202271"/>
              <a:ext cx="712351" cy="7123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900" kern="1200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7643834" y="2500306"/>
            <a:ext cx="1285884" cy="1007417"/>
            <a:chOff x="803529" y="1528291"/>
            <a:chExt cx="1285884" cy="1007417"/>
          </a:xfrm>
          <a:scene3d>
            <a:camera prst="orthographicFront"/>
            <a:lightRig rig="flat" dir="t"/>
          </a:scene3d>
        </p:grpSpPr>
        <p:sp>
          <p:nvSpPr>
            <p:cNvPr id="29" name="Ellipse 28"/>
            <p:cNvSpPr/>
            <p:nvPr/>
          </p:nvSpPr>
          <p:spPr>
            <a:xfrm>
              <a:off x="803529" y="1528291"/>
              <a:ext cx="1285884" cy="1007417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المتغيرات</a:t>
              </a:r>
            </a:p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التابعة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e 4"/>
            <p:cNvSpPr/>
            <p:nvPr/>
          </p:nvSpPr>
          <p:spPr>
            <a:xfrm>
              <a:off x="1165376" y="1675824"/>
              <a:ext cx="712351" cy="7123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900" kern="1200"/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7500958" y="4429132"/>
            <a:ext cx="1293169" cy="1138351"/>
            <a:chOff x="2258539" y="149376"/>
            <a:chExt cx="1293169" cy="1138351"/>
          </a:xfrm>
          <a:scene3d>
            <a:camera prst="orthographicFront"/>
            <a:lightRig rig="flat" dir="t"/>
          </a:scene3d>
        </p:grpSpPr>
        <p:sp>
          <p:nvSpPr>
            <p:cNvPr id="32" name="Ellipse 31"/>
            <p:cNvSpPr/>
            <p:nvPr/>
          </p:nvSpPr>
          <p:spPr>
            <a:xfrm>
              <a:off x="2258539" y="287595"/>
              <a:ext cx="1293169" cy="1000132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المتغيرات </a:t>
              </a:r>
            </a:p>
            <a:p>
              <a:pPr algn="ctr"/>
              <a:r>
                <a:rPr lang="ar-DZ" b="1" dirty="0" smtClean="0">
                  <a:solidFill>
                    <a:schemeClr val="tx1"/>
                  </a:solidFill>
                </a:rPr>
                <a:t>المتوسطة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4"/>
            <p:cNvSpPr/>
            <p:nvPr/>
          </p:nvSpPr>
          <p:spPr>
            <a:xfrm>
              <a:off x="2691824" y="149376"/>
              <a:ext cx="712351" cy="7123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900" kern="120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214282" y="714356"/>
            <a:ext cx="6858016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ar-DZ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</a:t>
            </a:r>
            <a:r>
              <a:rPr lang="ar-DZ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 هي تلك المجموعة من المتغيرات التي تباشر تأثيرها على على المتعلم </a:t>
            </a:r>
            <a:r>
              <a:rPr lang="ar-DZ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تتمثل هذه المتغيرات في المدرب أو المدرس </a:t>
            </a:r>
            <a:r>
              <a:rPr lang="ar-DZ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طريقة تدريبه  أو تعليمه </a:t>
            </a:r>
            <a:r>
              <a:rPr lang="ar-DZ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الأدوات </a:t>
            </a:r>
            <a:r>
              <a:rPr lang="ar-DZ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الحوافز التي يستخدمها </a:t>
            </a:r>
            <a:r>
              <a:rPr lang="ar-DZ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غيرها من العوامل المثيرة لنشاط المتعلم </a:t>
            </a:r>
            <a:r>
              <a:rPr lang="ar-DZ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الموقف التعليمي.المتعلم</a:t>
            </a:r>
            <a:r>
              <a:rPr lang="ar-D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5720" y="2357430"/>
            <a:ext cx="6858048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 هي كل ما يصدر عن المتعلم من استجابات حركية جديدة، أو ما يطرأ على أدائه الحركي الرياضي من تعديل،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هذه المتغيرات هي نتيجة لعملية قام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بها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المتعلم لم نراها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لكننا رأينا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لاحظنا نتائجها في صورة هذه المجموعة من المتغيرات التابعة </a:t>
            </a:r>
            <a:endParaRPr lang="fr-FR" sz="20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85720" y="4357694"/>
            <a:ext cx="6929486" cy="160043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 هي مجموعة العمليات العقلية التي قام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بها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المتعلم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التي لم نراها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لم نسمعها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لكننا لاحظنا نتائجها في صورة مجموعة المتغيرات التابعة، </a:t>
            </a:r>
            <a:r>
              <a:rPr lang="ar-DZ" sz="20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0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هذه العمليات الوسيطة التي افترضنا حدوثها هي في الواقع مجموعة العمليات التي أطلق عليها علماء النفس التعليمي" عملية التعلم".</a:t>
            </a:r>
            <a:endParaRPr lang="fr-FR" sz="2000" b="1" dirty="0" smtClean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285861"/>
            <a:ext cx="8786874" cy="178594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>
              <a:buNone/>
            </a:pP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قد أدى فحص نتائج التعلم إلى أن  هذه العملية تتم على مراحل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كل مرحلة تتضمن عملية عقلية قائمة بذاتها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لها من النتائج ما يعبر عن مضمونها.</a:t>
            </a:r>
            <a:endParaRPr lang="fr-FR" sz="2400" b="1" dirty="0" smtClean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 rtl="1">
              <a:buNone/>
            </a:pP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و هذه المرحلة حسب  ترتيبها في النشاط النفسي للمتعلم خلال المواقف التعليمية للمهارات الحركية الرياضية هي:</a:t>
            </a:r>
            <a:endParaRPr lang="fr-FR" sz="2400" b="1" dirty="0" smtClean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fr-F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71604" y="428604"/>
            <a:ext cx="61436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normalizeH="0" baseline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المراحل النفسية للتعلم الحركي</a:t>
            </a:r>
            <a:endParaRPr kumimoji="0" lang="ar-DZ" sz="3600" b="1" i="0" u="none" strike="noStrike" normalizeH="0" baseline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 rot="16200000">
            <a:off x="3710952" y="-424861"/>
            <a:ext cx="793403" cy="7358113"/>
            <a:chOff x="5221046" y="-1"/>
            <a:chExt cx="1071570" cy="3063868"/>
          </a:xfrm>
          <a:scene3d>
            <a:camera prst="orthographicFront"/>
            <a:lightRig rig="flat" dir="t"/>
          </a:scene3d>
        </p:grpSpPr>
        <p:sp>
          <p:nvSpPr>
            <p:cNvPr id="7" name="Organigramme : Opération manuelle 6"/>
            <p:cNvSpPr/>
            <p:nvPr/>
          </p:nvSpPr>
          <p:spPr>
            <a:xfrm rot="5400000">
              <a:off x="4181778" y="1049511"/>
              <a:ext cx="3063868" cy="964843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rganigramme : Opération manuelle 4"/>
            <p:cNvSpPr/>
            <p:nvPr/>
          </p:nvSpPr>
          <p:spPr>
            <a:xfrm rot="5400000">
              <a:off x="5035759" y="996151"/>
              <a:ext cx="1442144" cy="10715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الانتقاء الحركي</a:t>
              </a:r>
              <a:endParaRPr lang="fr-FR" sz="3300" b="1" kern="1200" cap="none" spc="0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 rot="16200000">
            <a:off x="3913974" y="586565"/>
            <a:ext cx="958862" cy="7358114"/>
            <a:chOff x="2903990" y="-1"/>
            <a:chExt cx="1838321" cy="2885142"/>
          </a:xfrm>
          <a:scene3d>
            <a:camera prst="orthographicFront"/>
            <a:lightRig rig="flat" dir="t"/>
          </a:scene3d>
        </p:grpSpPr>
        <p:sp>
          <p:nvSpPr>
            <p:cNvPr id="11" name="Organigramme : Opération manuelle 10"/>
            <p:cNvSpPr/>
            <p:nvPr/>
          </p:nvSpPr>
          <p:spPr>
            <a:xfrm rot="5400000">
              <a:off x="2380582" y="721498"/>
              <a:ext cx="2885142" cy="1442143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3311292"/>
                <a:satOff val="13270"/>
                <a:lumOff val="2876"/>
                <a:alphaOff val="0"/>
              </a:schemeClr>
            </a:fillRef>
            <a:effectRef idx="2">
              <a:schemeClr val="accent5">
                <a:hueOff val="-3311292"/>
                <a:satOff val="13270"/>
                <a:lumOff val="287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rganigramme : Opération manuelle 4"/>
            <p:cNvSpPr/>
            <p:nvPr/>
          </p:nvSpPr>
          <p:spPr>
            <a:xfrm rot="5400000">
              <a:off x="2990263" y="500959"/>
              <a:ext cx="1665776" cy="1838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تعزيز الأداء الحركي</a:t>
              </a:r>
              <a:endParaRPr lang="fr-FR" sz="3300" b="1" kern="1200" cap="none" spc="0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 rot="16200000">
            <a:off x="3929058" y="1214422"/>
            <a:ext cx="928694" cy="8215370"/>
            <a:chOff x="1394877" y="-1"/>
            <a:chExt cx="1838321" cy="3063868"/>
          </a:xfrm>
          <a:scene3d>
            <a:camera prst="orthographicFront"/>
            <a:lightRig rig="flat" dir="t"/>
          </a:scene3d>
        </p:grpSpPr>
        <p:sp>
          <p:nvSpPr>
            <p:cNvPr id="14" name="Organigramme : Opération manuelle 13"/>
            <p:cNvSpPr/>
            <p:nvPr/>
          </p:nvSpPr>
          <p:spPr>
            <a:xfrm rot="5400000">
              <a:off x="782105" y="810861"/>
              <a:ext cx="3063868" cy="1442144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622584"/>
                <a:satOff val="26541"/>
                <a:lumOff val="5752"/>
                <a:alphaOff val="0"/>
              </a:schemeClr>
            </a:fillRef>
            <a:effectRef idx="2">
              <a:schemeClr val="accent5">
                <a:hueOff val="-6622584"/>
                <a:satOff val="26541"/>
                <a:lumOff val="575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rganigramme : Opération manuelle 4"/>
            <p:cNvSpPr/>
            <p:nvPr/>
          </p:nvSpPr>
          <p:spPr>
            <a:xfrm rot="5400000">
              <a:off x="1592966" y="612775"/>
              <a:ext cx="1442144" cy="1838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/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التعميم الحركي</a:t>
              </a:r>
              <a:endParaRPr lang="fr-FR" sz="3300" b="1" kern="1200" cap="none" spc="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0" y="5715016"/>
            <a:ext cx="9144000" cy="919159"/>
            <a:chOff x="-809392" y="612774"/>
            <a:chExt cx="3063868" cy="1838321"/>
          </a:xfrm>
          <a:scene3d>
            <a:camera prst="orthographicFront"/>
            <a:lightRig rig="flat" dir="t"/>
          </a:scene3d>
        </p:grpSpPr>
        <p:sp>
          <p:nvSpPr>
            <p:cNvPr id="17" name="Organigramme : Opération manuelle 16"/>
            <p:cNvSpPr/>
            <p:nvPr/>
          </p:nvSpPr>
          <p:spPr>
            <a:xfrm>
              <a:off x="-809392" y="810861"/>
              <a:ext cx="3063868" cy="1442144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rganigramme : Opération manuelle 4"/>
            <p:cNvSpPr/>
            <p:nvPr/>
          </p:nvSpPr>
          <p:spPr>
            <a:xfrm>
              <a:off x="1469" y="612774"/>
              <a:ext cx="1442144" cy="1838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التمييز الحركي</a:t>
              </a:r>
              <a:endParaRPr lang="fr-FR" sz="3300" b="1" kern="1200" cap="none" spc="0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 rot="16200000">
            <a:off x="4156917" y="-4044765"/>
            <a:ext cx="830170" cy="9144001"/>
            <a:chOff x="4628272" y="-1"/>
            <a:chExt cx="1466258" cy="3063868"/>
          </a:xfrm>
          <a:scene3d>
            <a:camera prst="orthographicFront"/>
            <a:lightRig rig="flat" dir="t"/>
          </a:scene3d>
        </p:grpSpPr>
        <p:sp>
          <p:nvSpPr>
            <p:cNvPr id="5" name="Organigramme : Opération manuelle 4"/>
            <p:cNvSpPr/>
            <p:nvPr/>
          </p:nvSpPr>
          <p:spPr>
            <a:xfrm rot="5400000">
              <a:off x="3841524" y="810861"/>
              <a:ext cx="3063868" cy="1442144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rganigramme : Opération manuelle 4"/>
            <p:cNvSpPr/>
            <p:nvPr/>
          </p:nvSpPr>
          <p:spPr>
            <a:xfrm rot="5400000">
              <a:off x="4550131" y="891975"/>
              <a:ext cx="1442144" cy="12858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الانتقاء الحركي</a:t>
              </a:r>
              <a:endParaRPr lang="fr-FR" sz="3300" b="1" kern="1200" cap="none" spc="0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428596" y="1142984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و فيها ينصب النشاط العقلي على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إختيار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الحركات الصحيحة من بين مجموعة الحركات الممكنة للمتعلم حسب استعداداته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قدراته الحركية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النفسية.</a:t>
            </a:r>
            <a:endParaRPr lang="fr-FR" sz="2400" b="1" dirty="0" smtClean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 rtl="1"/>
            <a:endParaRPr lang="fr-FR" sz="24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1142976" y="2928934"/>
            <a:ext cx="6715172" cy="3143272"/>
            <a:chOff x="1142976" y="2928934"/>
            <a:chExt cx="6715172" cy="3143272"/>
          </a:xfrm>
        </p:grpSpPr>
        <p:grpSp>
          <p:nvGrpSpPr>
            <p:cNvPr id="52" name="Groupe 51"/>
            <p:cNvGrpSpPr/>
            <p:nvPr/>
          </p:nvGrpSpPr>
          <p:grpSpPr>
            <a:xfrm>
              <a:off x="1142976" y="2928934"/>
              <a:ext cx="6715172" cy="3143272"/>
              <a:chOff x="1142976" y="2857496"/>
              <a:chExt cx="6715172" cy="3143272"/>
            </a:xfrm>
          </p:grpSpPr>
          <p:grpSp>
            <p:nvGrpSpPr>
              <p:cNvPr id="26" name="Groupe 25"/>
              <p:cNvGrpSpPr/>
              <p:nvPr/>
            </p:nvGrpSpPr>
            <p:grpSpPr>
              <a:xfrm>
                <a:off x="1142976" y="2857496"/>
                <a:ext cx="6715172" cy="3143272"/>
                <a:chOff x="857224" y="2571744"/>
                <a:chExt cx="6715172" cy="3143272"/>
              </a:xfrm>
            </p:grpSpPr>
            <p:sp>
              <p:nvSpPr>
                <p:cNvPr id="27" name="Rectangle à coins arrondis 26"/>
                <p:cNvSpPr/>
                <p:nvPr/>
              </p:nvSpPr>
              <p:spPr>
                <a:xfrm flipH="1">
                  <a:off x="857224" y="2571744"/>
                  <a:ext cx="6715172" cy="314327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072066" y="3929066"/>
                  <a:ext cx="928694" cy="1643074"/>
                </a:xfrm>
                <a:prstGeom prst="rect">
                  <a:avLst/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ar-DZ" b="1" dirty="0" smtClean="0">
                      <a:ln w="11430">
                        <a:solidFill>
                          <a:sysClr val="windowText" lastClr="000000"/>
                        </a:solidFill>
                      </a:ln>
                      <a:solidFill>
                        <a:sysClr val="windowText" lastClr="000000"/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عملية </a:t>
                  </a:r>
                </a:p>
                <a:p>
                  <a:pPr algn="ctr"/>
                  <a:r>
                    <a:rPr lang="ar-DZ" b="1" dirty="0" err="1" smtClean="0">
                      <a:ln w="11430">
                        <a:solidFill>
                          <a:sysClr val="windowText" lastClr="000000"/>
                        </a:solidFill>
                      </a:ln>
                      <a:solidFill>
                        <a:sysClr val="windowText" lastClr="000000"/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إنتقــــاء</a:t>
                  </a:r>
                  <a:endParaRPr lang="fr-FR" b="1" dirty="0">
                    <a:ln w="11430">
                      <a:solidFill>
                        <a:sysClr val="windowText" lastClr="000000"/>
                      </a:solidFill>
                    </a:ln>
                    <a:solidFill>
                      <a:sysClr val="windowText" lastClr="0000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  <p:cxnSp>
              <p:nvCxnSpPr>
                <p:cNvPr id="29" name="Connecteur droit avec flèche 28"/>
                <p:cNvCxnSpPr/>
                <p:nvPr/>
              </p:nvCxnSpPr>
              <p:spPr>
                <a:xfrm rot="10800000">
                  <a:off x="6000760" y="4071942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necteur droit avec flèche 29"/>
                <p:cNvCxnSpPr/>
                <p:nvPr/>
              </p:nvCxnSpPr>
              <p:spPr>
                <a:xfrm rot="10800000">
                  <a:off x="6000760" y="4500570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avec flèche 30"/>
                <p:cNvCxnSpPr/>
                <p:nvPr/>
              </p:nvCxnSpPr>
              <p:spPr>
                <a:xfrm rot="10800000">
                  <a:off x="6000760" y="4929198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avec flèche 31"/>
                <p:cNvCxnSpPr/>
                <p:nvPr/>
              </p:nvCxnSpPr>
              <p:spPr>
                <a:xfrm rot="10800000">
                  <a:off x="6000760" y="5429264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avec flèche 32"/>
                <p:cNvCxnSpPr/>
                <p:nvPr/>
              </p:nvCxnSpPr>
              <p:spPr>
                <a:xfrm rot="10800000">
                  <a:off x="4000496" y="4071942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avec flèche 33"/>
                <p:cNvCxnSpPr/>
                <p:nvPr/>
              </p:nvCxnSpPr>
              <p:spPr>
                <a:xfrm rot="10800000">
                  <a:off x="4000496" y="4286256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avec flèche 34"/>
                <p:cNvCxnSpPr/>
                <p:nvPr/>
              </p:nvCxnSpPr>
              <p:spPr>
                <a:xfrm rot="10800000">
                  <a:off x="4000496" y="4786322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avec flèche 35"/>
                <p:cNvCxnSpPr/>
                <p:nvPr/>
              </p:nvCxnSpPr>
              <p:spPr>
                <a:xfrm rot="10800000">
                  <a:off x="4000496" y="4572008"/>
                  <a:ext cx="1000132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ZoneTexte 40"/>
                <p:cNvSpPr txBox="1"/>
                <p:nvPr/>
              </p:nvSpPr>
              <p:spPr>
                <a:xfrm>
                  <a:off x="2857488" y="4071942"/>
                  <a:ext cx="13573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ar-DZ" dirty="0" smtClean="0"/>
                    <a:t>حركات </a:t>
                  </a:r>
                  <a:r>
                    <a:rPr lang="ar-DZ" dirty="0" err="1" smtClean="0"/>
                    <a:t>منتقاه</a:t>
                  </a:r>
                  <a:endParaRPr lang="fr-FR" dirty="0"/>
                </a:p>
              </p:txBody>
            </p:sp>
            <p:sp>
              <p:nvSpPr>
                <p:cNvPr id="43" name="ZoneTexte 42"/>
                <p:cNvSpPr txBox="1"/>
                <p:nvPr/>
              </p:nvSpPr>
              <p:spPr>
                <a:xfrm>
                  <a:off x="2857488" y="5000636"/>
                  <a:ext cx="12144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ar-DZ" dirty="0" smtClean="0"/>
                    <a:t>حركات ممكنة </a:t>
                  </a:r>
                  <a:endParaRPr lang="fr-FR" dirty="0"/>
                </a:p>
              </p:txBody>
            </p:sp>
            <p:sp>
              <p:nvSpPr>
                <p:cNvPr id="46" name="ZoneTexte 45"/>
                <p:cNvSpPr txBox="1"/>
                <p:nvPr/>
              </p:nvSpPr>
              <p:spPr>
                <a:xfrm>
                  <a:off x="1214414" y="2786058"/>
                  <a:ext cx="585791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ar-DZ" b="1" dirty="0" smtClean="0"/>
                    <a:t>في </a:t>
                  </a:r>
                  <a:r>
                    <a:rPr lang="ar-DZ" b="1" dirty="0" smtClean="0"/>
                    <a:t>المرحلة الأولى ينتقي المتعلم مجموعة من الحركات الممكنة </a:t>
                  </a:r>
                  <a:r>
                    <a:rPr lang="ar-DZ" b="1" dirty="0" err="1" smtClean="0"/>
                    <a:t>و</a:t>
                  </a:r>
                  <a:r>
                    <a:rPr lang="ar-DZ" b="1" dirty="0" smtClean="0"/>
                    <a:t> يؤديها </a:t>
                  </a:r>
                  <a:endParaRPr lang="fr-FR" dirty="0" smtClean="0"/>
                </a:p>
                <a:p>
                  <a:endParaRPr lang="fr-FR" dirty="0"/>
                </a:p>
              </p:txBody>
            </p:sp>
          </p:grpSp>
          <p:cxnSp>
            <p:nvCxnSpPr>
              <p:cNvPr id="47" name="Connecteur droit avec flèche 46"/>
              <p:cNvCxnSpPr/>
              <p:nvPr/>
            </p:nvCxnSpPr>
            <p:spPr>
              <a:xfrm rot="10800000">
                <a:off x="4643438" y="5286388"/>
                <a:ext cx="64294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cteur droit avec flèche 48"/>
              <p:cNvCxnSpPr/>
              <p:nvPr/>
            </p:nvCxnSpPr>
            <p:spPr>
              <a:xfrm rot="10800000">
                <a:off x="4643438" y="5429264"/>
                <a:ext cx="64294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cteur droit avec flèche 49"/>
              <p:cNvCxnSpPr/>
              <p:nvPr/>
            </p:nvCxnSpPr>
            <p:spPr>
              <a:xfrm rot="10800000">
                <a:off x="4643438" y="5572140"/>
                <a:ext cx="64294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avec flèche 50"/>
              <p:cNvCxnSpPr/>
              <p:nvPr/>
            </p:nvCxnSpPr>
            <p:spPr>
              <a:xfrm rot="10800000">
                <a:off x="4643438" y="5715016"/>
                <a:ext cx="64294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ZoneTexte 52"/>
            <p:cNvSpPr txBox="1"/>
            <p:nvPr/>
          </p:nvSpPr>
          <p:spPr>
            <a:xfrm>
              <a:off x="6357950" y="371475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متغيرات مستقلة</a:t>
              </a:r>
              <a:endParaRPr lang="fr-FR" dirty="0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5429256" y="3714752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المتعلم</a:t>
              </a:r>
              <a:endParaRPr lang="fr-FR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3857620" y="3714752"/>
              <a:ext cx="17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متغيرات تابعة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 rot="5400000">
            <a:off x="3893369" y="-3893364"/>
            <a:ext cx="1071546" cy="8858280"/>
            <a:chOff x="2903992" y="-1"/>
            <a:chExt cx="1838321" cy="3063868"/>
          </a:xfrm>
          <a:scene3d>
            <a:camera prst="orthographicFront"/>
            <a:lightRig rig="flat" dir="t"/>
          </a:scene3d>
        </p:grpSpPr>
        <p:sp>
          <p:nvSpPr>
            <p:cNvPr id="5" name="Organigramme : Opération manuelle 4"/>
            <p:cNvSpPr/>
            <p:nvPr/>
          </p:nvSpPr>
          <p:spPr>
            <a:xfrm rot="16220265">
              <a:off x="2291218" y="810861"/>
              <a:ext cx="3063868" cy="1442144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3311292"/>
                <a:satOff val="13270"/>
                <a:lumOff val="2876"/>
                <a:alphaOff val="0"/>
              </a:schemeClr>
            </a:fillRef>
            <a:effectRef idx="2">
              <a:schemeClr val="accent5">
                <a:hueOff val="-3311292"/>
                <a:satOff val="13270"/>
                <a:lumOff val="287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rganigramme : Opération manuelle 4"/>
            <p:cNvSpPr/>
            <p:nvPr/>
          </p:nvSpPr>
          <p:spPr>
            <a:xfrm rot="16200000">
              <a:off x="3102081" y="612774"/>
              <a:ext cx="1442144" cy="1838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تعزيز الأداء الحركي</a:t>
              </a:r>
              <a:endParaRPr lang="fr-FR" sz="3300" b="1" kern="1200" cap="none" spc="0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928662" y="2857496"/>
            <a:ext cx="6715172" cy="3143272"/>
            <a:chOff x="857224" y="2571744"/>
            <a:chExt cx="6715172" cy="3143272"/>
          </a:xfrm>
        </p:grpSpPr>
        <p:sp>
          <p:nvSpPr>
            <p:cNvPr id="26" name="Rectangle à coins arrondis 25"/>
            <p:cNvSpPr/>
            <p:nvPr/>
          </p:nvSpPr>
          <p:spPr>
            <a:xfrm flipH="1">
              <a:off x="857224" y="2571744"/>
              <a:ext cx="6715172" cy="314327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072066" y="3929066"/>
              <a:ext cx="928694" cy="1643074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ar-DZ" b="1" dirty="0" smtClean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عملية </a:t>
              </a:r>
            </a:p>
            <a:p>
              <a:pPr algn="ctr"/>
              <a:r>
                <a:rPr lang="ar-DZ" b="1" dirty="0" smtClean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تعزيز</a:t>
              </a:r>
              <a:endParaRPr lang="fr-FR" b="1" dirty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29" name="Connecteur droit avec flèche 28"/>
            <p:cNvCxnSpPr/>
            <p:nvPr/>
          </p:nvCxnSpPr>
          <p:spPr>
            <a:xfrm rot="10800000">
              <a:off x="6000760" y="4071942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/>
            <p:nvPr/>
          </p:nvCxnSpPr>
          <p:spPr>
            <a:xfrm rot="10800000">
              <a:off x="6000760" y="4500570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rot="10800000">
              <a:off x="6000760" y="4929198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rot="10800000">
              <a:off x="6000760" y="5429264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 rot="10800000">
              <a:off x="4000496" y="4071942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/>
            <p:nvPr/>
          </p:nvCxnSpPr>
          <p:spPr>
            <a:xfrm rot="10800000">
              <a:off x="4000496" y="4500570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rot="10800000">
              <a:off x="4071934" y="5429264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/>
            <p:nvPr/>
          </p:nvCxnSpPr>
          <p:spPr>
            <a:xfrm rot="10800000">
              <a:off x="4000496" y="4929198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2714612" y="4071942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/>
            <p:cNvCxnSpPr/>
            <p:nvPr/>
          </p:nvCxnSpPr>
          <p:spPr>
            <a:xfrm>
              <a:off x="2714612" y="4500570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/>
            <p:cNvCxnSpPr/>
            <p:nvPr/>
          </p:nvCxnSpPr>
          <p:spPr>
            <a:xfrm>
              <a:off x="2714612" y="4929198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/>
            <p:cNvCxnSpPr/>
            <p:nvPr/>
          </p:nvCxnSpPr>
          <p:spPr>
            <a:xfrm>
              <a:off x="2786050" y="5429264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41"/>
            <p:cNvSpPr txBox="1"/>
            <p:nvPr/>
          </p:nvSpPr>
          <p:spPr>
            <a:xfrm>
              <a:off x="1500166" y="3929066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تعزيز سالب</a:t>
              </a:r>
              <a:endParaRPr lang="fr-FR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1428728" y="4786322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تعزيز سالب</a:t>
              </a:r>
              <a:endParaRPr lang="fr-FR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1428728" y="4357694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تعزيز موجب</a:t>
              </a:r>
              <a:endParaRPr lang="fr-FR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1500166" y="5214950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تعزيز موجب</a:t>
              </a:r>
              <a:endParaRPr lang="fr-FR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500430" y="3571876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الحركات المنتقاة</a:t>
              </a:r>
              <a:endParaRPr lang="fr-FR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214414" y="2786058"/>
              <a:ext cx="58579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b="1" dirty="0" smtClean="0"/>
                <a:t>في المرحلة</a:t>
              </a:r>
              <a:r>
                <a:rPr lang="ar-DZ" dirty="0" smtClean="0"/>
                <a:t> </a:t>
              </a:r>
              <a:r>
                <a:rPr lang="ar-DZ" b="1" dirty="0" smtClean="0"/>
                <a:t>الثانية تقوى الحركات المنتقاة التي تلاقي موافقة </a:t>
              </a:r>
              <a:endParaRPr lang="ar-DZ" b="1" dirty="0" smtClean="0"/>
            </a:p>
            <a:p>
              <a:pPr algn="ctr"/>
              <a:r>
                <a:rPr lang="ar-DZ" b="1" dirty="0" smtClean="0"/>
                <a:t>و </a:t>
              </a:r>
              <a:r>
                <a:rPr lang="ar-DZ" b="1" dirty="0" smtClean="0"/>
                <a:t>تضعف الحركات التي لا تلاقي موافقة       </a:t>
              </a:r>
              <a:endParaRPr lang="fr-FR" dirty="0" smtClean="0"/>
            </a:p>
            <a:p>
              <a:endParaRPr lang="fr-FR" dirty="0"/>
            </a:p>
          </p:txBody>
        </p:sp>
      </p:grpSp>
      <p:sp>
        <p:nvSpPr>
          <p:cNvPr id="50" name="ZoneTexte 49"/>
          <p:cNvSpPr txBox="1"/>
          <p:nvPr/>
        </p:nvSpPr>
        <p:spPr>
          <a:xfrm>
            <a:off x="214282" y="1142984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ar-DZ" sz="240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و فيها تحدث العملية العقلية المسئولة عن ثبات بعض الحركات </a:t>
            </a:r>
            <a:r>
              <a:rPr lang="ar-DZ" sz="240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المنتقاه</a:t>
            </a:r>
            <a:r>
              <a:rPr lang="ar-DZ" sz="240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زيادة احتمال ظهورها في المواقف التالية المشابهة، </a:t>
            </a:r>
            <a:r>
              <a:rPr lang="ar-DZ" sz="240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هي تلك الحركات التي لاقت القبول </a:t>
            </a:r>
            <a:r>
              <a:rPr lang="ar-DZ" sz="240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الموافقة من المعلم </a:t>
            </a:r>
            <a:r>
              <a:rPr lang="ar-DZ" sz="240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او</a:t>
            </a:r>
            <a:r>
              <a:rPr lang="ar-DZ" sz="240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المتعلم أو كلاهما</a:t>
            </a:r>
            <a:endParaRPr lang="fr-FR" sz="2400" dirty="0" smtClean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sz="2400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 rot="16200000">
            <a:off x="4107667" y="-4107666"/>
            <a:ext cx="928670" cy="9144001"/>
            <a:chOff x="1394879" y="-1"/>
            <a:chExt cx="1838321" cy="3063868"/>
          </a:xfrm>
          <a:scene3d>
            <a:camera prst="orthographicFront"/>
            <a:lightRig rig="flat" dir="t"/>
          </a:scene3d>
        </p:grpSpPr>
        <p:sp>
          <p:nvSpPr>
            <p:cNvPr id="5" name="Organigramme : Opération manuelle 4"/>
            <p:cNvSpPr/>
            <p:nvPr/>
          </p:nvSpPr>
          <p:spPr>
            <a:xfrm rot="5400000">
              <a:off x="782105" y="810861"/>
              <a:ext cx="3063868" cy="1442144"/>
            </a:xfrm>
            <a:prstGeom prst="flowChartManualOperati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622584"/>
                <a:satOff val="26541"/>
                <a:lumOff val="5752"/>
                <a:alphaOff val="0"/>
              </a:schemeClr>
            </a:fillRef>
            <a:effectRef idx="2">
              <a:schemeClr val="accent5">
                <a:hueOff val="-6622584"/>
                <a:satOff val="26541"/>
                <a:lumOff val="575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rganigramme : Opération manuelle 4"/>
            <p:cNvSpPr/>
            <p:nvPr/>
          </p:nvSpPr>
          <p:spPr>
            <a:xfrm rot="5400000">
              <a:off x="1592968" y="612774"/>
              <a:ext cx="1442144" cy="18383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0" tIns="0" rIns="210344" bIns="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300" b="1" kern="1200" cap="none" spc="0" dirty="0" smtClean="0">
                  <a:ln w="11430"/>
                  <a:solidFill>
                    <a:schemeClr val="tx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مرحلة التعميم الحركي</a:t>
              </a:r>
              <a:endParaRPr lang="fr-FR" sz="3300" b="1" kern="1200" cap="none" spc="0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500034" y="1214422"/>
            <a:ext cx="807249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و فيها تحدث العملية العقلية المسئولة عن ظهور الاستجابات الحركية المعززة إزاء مثيرات أخرى مشابهة غير تلك التي ارتبطت </a:t>
            </a:r>
            <a:r>
              <a:rPr lang="ar-DZ" sz="2400" b="1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بها</a:t>
            </a:r>
            <a:r>
              <a:rPr lang="ar-DZ" sz="24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أصلا. </a:t>
            </a:r>
            <a:endParaRPr lang="fr-FR" sz="2400" b="1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928662" y="2857496"/>
            <a:ext cx="6715172" cy="3143272"/>
            <a:chOff x="928662" y="2857496"/>
            <a:chExt cx="6715172" cy="3143272"/>
          </a:xfrm>
        </p:grpSpPr>
        <p:sp>
          <p:nvSpPr>
            <p:cNvPr id="11" name="Rectangle à coins arrondis 10"/>
            <p:cNvSpPr/>
            <p:nvPr/>
          </p:nvSpPr>
          <p:spPr>
            <a:xfrm flipH="1">
              <a:off x="928662" y="2857496"/>
              <a:ext cx="6715172" cy="314327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43504" y="4214818"/>
              <a:ext cx="928694" cy="1643074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ar-DZ" b="1" dirty="0" smtClean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عملية </a:t>
              </a:r>
            </a:p>
            <a:p>
              <a:pPr algn="ctr"/>
              <a:r>
                <a:rPr lang="ar-DZ" b="1" dirty="0" smtClean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تعــميم</a:t>
              </a:r>
              <a:endParaRPr lang="fr-FR" b="1" dirty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10800000">
              <a:off x="6072198" y="4357694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 rot="10800000">
              <a:off x="6072198" y="4786322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rot="10800000">
              <a:off x="6072198" y="5214950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 rot="10800000">
              <a:off x="6072198" y="5715016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rot="10800000">
              <a:off x="4071934" y="4357694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rot="10800000">
              <a:off x="4071934" y="4786322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rot="10800000">
              <a:off x="4143372" y="5715016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rot="10800000">
              <a:off x="4071934" y="5214950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2786050" y="4357694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2786050" y="4786322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/>
            <p:nvPr/>
          </p:nvCxnSpPr>
          <p:spPr>
            <a:xfrm>
              <a:off x="2786050" y="5214950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2857488" y="5715016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1643042" y="4143380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مناسب</a:t>
              </a:r>
              <a:endParaRPr lang="fr-FR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643042" y="500063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مناسب</a:t>
              </a:r>
              <a:endParaRPr lang="fr-FR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285852" y="4572008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غير مناسب</a:t>
              </a:r>
              <a:endParaRPr lang="fr-FR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1357290" y="5500702"/>
              <a:ext cx="17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موقف غير مناسب</a:t>
              </a:r>
              <a:endParaRPr lang="fr-FR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3786182" y="385762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dirty="0" smtClean="0"/>
                <a:t>المهارة الحركية</a:t>
              </a:r>
              <a:endParaRPr lang="fr-FR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285852" y="3071810"/>
              <a:ext cx="58579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DZ" b="1" dirty="0" smtClean="0"/>
                <a:t>في المرحلة</a:t>
              </a:r>
              <a:r>
                <a:rPr lang="ar-DZ" dirty="0" smtClean="0"/>
                <a:t> </a:t>
              </a:r>
              <a:r>
                <a:rPr lang="ar-DZ" b="1" dirty="0" smtClean="0"/>
                <a:t>الثالثة تؤدى المهارة الحركية ككل في المواقف </a:t>
              </a:r>
              <a:endParaRPr lang="ar-DZ" b="1" dirty="0" smtClean="0"/>
            </a:p>
            <a:p>
              <a:pPr algn="ctr" rtl="1"/>
              <a:r>
                <a:rPr lang="ar-DZ" b="1" dirty="0" smtClean="0"/>
                <a:t>المناسبة </a:t>
              </a:r>
              <a:r>
                <a:rPr lang="ar-DZ" b="1" dirty="0" err="1" smtClean="0"/>
                <a:t>و</a:t>
              </a:r>
              <a:r>
                <a:rPr lang="ar-DZ" b="1" dirty="0" smtClean="0"/>
                <a:t> غير </a:t>
              </a:r>
              <a:r>
                <a:rPr lang="ar-DZ" b="1" dirty="0" smtClean="0"/>
                <a:t>المناسبة      </a:t>
              </a:r>
              <a:endParaRPr lang="fr-FR" dirty="0" smtClean="0"/>
            </a:p>
            <a:p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534</Words>
  <PresentationFormat>Affichage à l'écran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المراحل النفسية للتعلم الحركي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cibtechnologie</dc:creator>
  <cp:lastModifiedBy>cibtechnologie</cp:lastModifiedBy>
  <cp:revision>19</cp:revision>
  <dcterms:created xsi:type="dcterms:W3CDTF">2020-05-08T15:44:30Z</dcterms:created>
  <dcterms:modified xsi:type="dcterms:W3CDTF">2020-05-08T21:52:06Z</dcterms:modified>
</cp:coreProperties>
</file>