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56" r:id="rId2"/>
    <p:sldId id="273" r:id="rId3"/>
    <p:sldId id="292" r:id="rId4"/>
    <p:sldId id="274" r:id="rId5"/>
    <p:sldId id="262" r:id="rId6"/>
    <p:sldId id="294" r:id="rId7"/>
    <p:sldId id="275" r:id="rId8"/>
    <p:sldId id="278" r:id="rId9"/>
    <p:sldId id="276" r:id="rId10"/>
    <p:sldId id="265" r:id="rId11"/>
    <p:sldId id="266" r:id="rId12"/>
    <p:sldId id="290" r:id="rId13"/>
    <p:sldId id="277" r:id="rId14"/>
    <p:sldId id="279" r:id="rId15"/>
    <p:sldId id="285" r:id="rId16"/>
    <p:sldId id="280" r:id="rId17"/>
    <p:sldId id="281" r:id="rId18"/>
    <p:sldId id="282" r:id="rId19"/>
    <p:sldId id="283" r:id="rId20"/>
    <p:sldId id="263" r:id="rId21"/>
    <p:sldId id="264" r:id="rId22"/>
    <p:sldId id="295" r:id="rId23"/>
    <p:sldId id="297" r:id="rId24"/>
    <p:sldId id="291" r:id="rId25"/>
    <p:sldId id="298" r:id="rId26"/>
    <p:sldId id="296" r:id="rId27"/>
    <p:sldId id="299" r:id="rId28"/>
    <p:sldId id="300" r:id="rId29"/>
    <p:sldId id="301" r:id="rId30"/>
    <p:sldId id="30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E8614123-4134-49A8-BF88-60B3FE11CA2F}">
          <p14:sldIdLst>
            <p14:sldId id="256"/>
            <p14:sldId id="273"/>
            <p14:sldId id="292"/>
            <p14:sldId id="274"/>
            <p14:sldId id="262"/>
            <p14:sldId id="294"/>
            <p14:sldId id="275"/>
            <p14:sldId id="278"/>
            <p14:sldId id="276"/>
            <p14:sldId id="265"/>
            <p14:sldId id="266"/>
            <p14:sldId id="290"/>
            <p14:sldId id="277"/>
            <p14:sldId id="279"/>
            <p14:sldId id="285"/>
            <p14:sldId id="280"/>
            <p14:sldId id="281"/>
            <p14:sldId id="282"/>
            <p14:sldId id="283"/>
            <p14:sldId id="263"/>
            <p14:sldId id="264"/>
            <p14:sldId id="295"/>
            <p14:sldId id="297"/>
            <p14:sldId id="291"/>
            <p14:sldId id="298"/>
            <p14:sldId id="296"/>
            <p14:sldId id="299"/>
            <p14:sldId id="300"/>
            <p14:sldId id="301"/>
            <p14:sldId id="30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E6E6E6"/>
    <a:srgbClr val="DBD7D2"/>
    <a:srgbClr val="E4E1DD"/>
    <a:srgbClr val="E1D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4660"/>
  </p:normalViewPr>
  <p:slideViewPr>
    <p:cSldViewPr snapToGrid="0">
      <p:cViewPr varScale="1">
        <p:scale>
          <a:sx n="67" d="100"/>
          <a:sy n="67" d="100"/>
        </p:scale>
        <p:origin x="5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A039D-8934-4C6E-BF4B-76D16B8923F3}" type="doc">
      <dgm:prSet loTypeId="urn:microsoft.com/office/officeart/2005/8/layout/hierarchy6" loCatId="hierarchy" qsTypeId="urn:microsoft.com/office/officeart/2005/8/quickstyle/3d3" qsCatId="3D" csTypeId="urn:microsoft.com/office/officeart/2005/8/colors/accent1_2" csCatId="accent1" phldr="1"/>
      <dgm:spPr/>
      <dgm:t>
        <a:bodyPr/>
        <a:lstStyle/>
        <a:p>
          <a:endParaRPr lang="fr-FR"/>
        </a:p>
      </dgm:t>
    </dgm:pt>
    <dgm:pt modelId="{C72D7B75-0729-44B8-B2ED-BC14E4B5BCA2}">
      <dgm:prSet phldrT="[Texte]"/>
      <dgm:spPr/>
      <dgm:t>
        <a:bodyPr/>
        <a:lstStyle/>
        <a:p>
          <a:r>
            <a:rPr lang="fr-FR" dirty="0"/>
            <a:t>géométriques </a:t>
          </a:r>
        </a:p>
      </dgm:t>
    </dgm:pt>
    <dgm:pt modelId="{82185409-D390-4E04-B142-BD7A716B90F9}" type="parTrans" cxnId="{F0A80CCB-1271-4D5C-A634-110F2D68E566}">
      <dgm:prSet/>
      <dgm:spPr/>
      <dgm:t>
        <a:bodyPr/>
        <a:lstStyle/>
        <a:p>
          <a:endParaRPr lang="fr-FR"/>
        </a:p>
      </dgm:t>
    </dgm:pt>
    <dgm:pt modelId="{A044DF3A-5D6A-4EFE-A513-9E162EA1BB36}" type="sibTrans" cxnId="{F0A80CCB-1271-4D5C-A634-110F2D68E566}">
      <dgm:prSet/>
      <dgm:spPr/>
      <dgm:t>
        <a:bodyPr/>
        <a:lstStyle/>
        <a:p>
          <a:endParaRPr lang="fr-FR"/>
        </a:p>
      </dgm:t>
    </dgm:pt>
    <dgm:pt modelId="{B1BCE0B6-EC5F-4C9B-8FD1-D8EECE7C349F}">
      <dgm:prSet/>
      <dgm:spPr/>
      <dgm:t>
        <a:bodyPr/>
        <a:lstStyle/>
        <a:p>
          <a:r>
            <a:rPr lang="fr-FR" dirty="0"/>
            <a:t> stéréoisomérie de configuration</a:t>
          </a:r>
        </a:p>
      </dgm:t>
    </dgm:pt>
    <dgm:pt modelId="{38288654-638E-44E4-AB97-D010A89EBE31}" type="parTrans" cxnId="{99F9943E-4FB4-4BEA-868B-86434DE227BE}">
      <dgm:prSet/>
      <dgm:spPr/>
      <dgm:t>
        <a:bodyPr/>
        <a:lstStyle/>
        <a:p>
          <a:endParaRPr lang="fr-FR"/>
        </a:p>
      </dgm:t>
    </dgm:pt>
    <dgm:pt modelId="{EF3CF283-F414-40AF-B296-9DB4E1079B57}" type="sibTrans" cxnId="{99F9943E-4FB4-4BEA-868B-86434DE227BE}">
      <dgm:prSet/>
      <dgm:spPr/>
      <dgm:t>
        <a:bodyPr/>
        <a:lstStyle/>
        <a:p>
          <a:endParaRPr lang="fr-FR"/>
        </a:p>
      </dgm:t>
    </dgm:pt>
    <dgm:pt modelId="{6E0B4A42-44FC-496C-971B-EA05A0618EAB}">
      <dgm:prSet phldrT="[Texte]"/>
      <dgm:spPr/>
      <dgm:t>
        <a:bodyPr/>
        <a:lstStyle/>
        <a:p>
          <a:r>
            <a:rPr lang="fr-FR" dirty="0" err="1"/>
            <a:t>Diastério</a:t>
          </a:r>
          <a:r>
            <a:rPr lang="fr-FR" dirty="0"/>
            <a:t>-isomères</a:t>
          </a:r>
        </a:p>
      </dgm:t>
    </dgm:pt>
    <dgm:pt modelId="{28EC51DA-1732-47C6-82FA-4FEB5864AEA8}" type="sibTrans" cxnId="{F4D6D005-AA28-4636-A249-1F434F3546CF}">
      <dgm:prSet/>
      <dgm:spPr/>
      <dgm:t>
        <a:bodyPr/>
        <a:lstStyle/>
        <a:p>
          <a:endParaRPr lang="fr-FR"/>
        </a:p>
      </dgm:t>
    </dgm:pt>
    <dgm:pt modelId="{E04BE71C-1A3C-4812-84B8-8A978DCDCDF3}" type="parTrans" cxnId="{F4D6D005-AA28-4636-A249-1F434F3546CF}">
      <dgm:prSet/>
      <dgm:spPr/>
      <dgm:t>
        <a:bodyPr/>
        <a:lstStyle/>
        <a:p>
          <a:endParaRPr lang="fr-FR"/>
        </a:p>
      </dgm:t>
    </dgm:pt>
    <dgm:pt modelId="{54D46A15-5564-445A-9BA5-4493878D0AC8}">
      <dgm:prSet/>
      <dgm:spPr/>
      <dgm:t>
        <a:bodyPr/>
        <a:lstStyle/>
        <a:p>
          <a:r>
            <a:rPr lang="fr-FR" dirty="0"/>
            <a:t>optiques </a:t>
          </a:r>
        </a:p>
      </dgm:t>
    </dgm:pt>
    <dgm:pt modelId="{16069BE7-B53A-4C57-B6DC-8DA30BFA3D00}" type="parTrans" cxnId="{6F09DAC2-5B0E-4483-8230-78922C191A97}">
      <dgm:prSet/>
      <dgm:spPr/>
      <dgm:t>
        <a:bodyPr/>
        <a:lstStyle/>
        <a:p>
          <a:endParaRPr lang="fr-FR"/>
        </a:p>
      </dgm:t>
    </dgm:pt>
    <dgm:pt modelId="{2B1129D6-62E7-40F6-8DA0-A60D688BB3C2}" type="sibTrans" cxnId="{6F09DAC2-5B0E-4483-8230-78922C191A97}">
      <dgm:prSet/>
      <dgm:spPr/>
      <dgm:t>
        <a:bodyPr/>
        <a:lstStyle/>
        <a:p>
          <a:endParaRPr lang="fr-FR"/>
        </a:p>
      </dgm:t>
    </dgm:pt>
    <dgm:pt modelId="{091A42D4-8021-4D0F-8299-19ABDDE064B2}">
      <dgm:prSet/>
      <dgm:spPr/>
      <dgm:t>
        <a:bodyPr/>
        <a:lstStyle/>
        <a:p>
          <a:r>
            <a:rPr lang="fr-FR" dirty="0"/>
            <a:t>énantiomères</a:t>
          </a:r>
        </a:p>
      </dgm:t>
    </dgm:pt>
    <dgm:pt modelId="{983F477F-EC3D-4407-8FDC-D1AE941DD3A2}" type="parTrans" cxnId="{F839ACF7-2CDD-4103-BB90-3321AD961062}">
      <dgm:prSet/>
      <dgm:spPr/>
      <dgm:t>
        <a:bodyPr/>
        <a:lstStyle/>
        <a:p>
          <a:endParaRPr lang="fr-FR"/>
        </a:p>
      </dgm:t>
    </dgm:pt>
    <dgm:pt modelId="{7E804C6E-2BE3-4EC4-9C3D-22F28DA2E0AF}" type="sibTrans" cxnId="{F839ACF7-2CDD-4103-BB90-3321AD961062}">
      <dgm:prSet/>
      <dgm:spPr/>
      <dgm:t>
        <a:bodyPr/>
        <a:lstStyle/>
        <a:p>
          <a:endParaRPr lang="fr-FR"/>
        </a:p>
      </dgm:t>
    </dgm:pt>
    <dgm:pt modelId="{AD83ACD9-2D0F-482B-A886-C66E0BE6A47A}" type="pres">
      <dgm:prSet presAssocID="{66BA039D-8934-4C6E-BF4B-76D16B8923F3}" presName="mainComposite" presStyleCnt="0">
        <dgm:presLayoutVars>
          <dgm:chPref val="1"/>
          <dgm:dir/>
          <dgm:animOne val="branch"/>
          <dgm:animLvl val="lvl"/>
          <dgm:resizeHandles val="exact"/>
        </dgm:presLayoutVars>
      </dgm:prSet>
      <dgm:spPr/>
    </dgm:pt>
    <dgm:pt modelId="{6013470A-353A-456B-9BF2-028B52376770}" type="pres">
      <dgm:prSet presAssocID="{66BA039D-8934-4C6E-BF4B-76D16B8923F3}" presName="hierFlow" presStyleCnt="0"/>
      <dgm:spPr/>
    </dgm:pt>
    <dgm:pt modelId="{2403EA73-941A-4C6B-994D-17D6291058FE}" type="pres">
      <dgm:prSet presAssocID="{66BA039D-8934-4C6E-BF4B-76D16B8923F3}" presName="hierChild1" presStyleCnt="0">
        <dgm:presLayoutVars>
          <dgm:chPref val="1"/>
          <dgm:animOne val="branch"/>
          <dgm:animLvl val="lvl"/>
        </dgm:presLayoutVars>
      </dgm:prSet>
      <dgm:spPr/>
    </dgm:pt>
    <dgm:pt modelId="{349BFD93-8593-442D-83F0-D4F53C8C3134}" type="pres">
      <dgm:prSet presAssocID="{B1BCE0B6-EC5F-4C9B-8FD1-D8EECE7C349F}" presName="Name14" presStyleCnt="0"/>
      <dgm:spPr/>
    </dgm:pt>
    <dgm:pt modelId="{753E672B-0C7D-4C0A-9B8D-8350547DFF26}" type="pres">
      <dgm:prSet presAssocID="{B1BCE0B6-EC5F-4C9B-8FD1-D8EECE7C349F}" presName="level1Shape" presStyleLbl="node0" presStyleIdx="0" presStyleCnt="1">
        <dgm:presLayoutVars>
          <dgm:chPref val="3"/>
        </dgm:presLayoutVars>
      </dgm:prSet>
      <dgm:spPr/>
    </dgm:pt>
    <dgm:pt modelId="{F54FCEDB-C42F-4C6B-9089-27BCA54CDADE}" type="pres">
      <dgm:prSet presAssocID="{B1BCE0B6-EC5F-4C9B-8FD1-D8EECE7C349F}" presName="hierChild2" presStyleCnt="0"/>
      <dgm:spPr/>
    </dgm:pt>
    <dgm:pt modelId="{074DB635-8D70-4758-BC48-59B402E01AC9}" type="pres">
      <dgm:prSet presAssocID="{82185409-D390-4E04-B142-BD7A716B90F9}" presName="Name19" presStyleLbl="parChTrans1D2" presStyleIdx="0" presStyleCnt="2"/>
      <dgm:spPr/>
    </dgm:pt>
    <dgm:pt modelId="{4F0B34C2-AF53-4FC0-B86C-F2D26982A222}" type="pres">
      <dgm:prSet presAssocID="{C72D7B75-0729-44B8-B2ED-BC14E4B5BCA2}" presName="Name21" presStyleCnt="0"/>
      <dgm:spPr/>
    </dgm:pt>
    <dgm:pt modelId="{944F5424-06B7-4806-BADB-628BE6B42E95}" type="pres">
      <dgm:prSet presAssocID="{C72D7B75-0729-44B8-B2ED-BC14E4B5BCA2}" presName="level2Shape" presStyleLbl="node2" presStyleIdx="0" presStyleCnt="2"/>
      <dgm:spPr/>
    </dgm:pt>
    <dgm:pt modelId="{CF4B1442-8845-4E21-972B-B1A87CB4398E}" type="pres">
      <dgm:prSet presAssocID="{C72D7B75-0729-44B8-B2ED-BC14E4B5BCA2}" presName="hierChild3" presStyleCnt="0"/>
      <dgm:spPr/>
    </dgm:pt>
    <dgm:pt modelId="{6B774905-CD1D-456D-8BC9-A22D6722B732}" type="pres">
      <dgm:prSet presAssocID="{16069BE7-B53A-4C57-B6DC-8DA30BFA3D00}" presName="Name19" presStyleLbl="parChTrans1D2" presStyleIdx="1" presStyleCnt="2"/>
      <dgm:spPr/>
    </dgm:pt>
    <dgm:pt modelId="{39F3A07B-A8B8-4202-9EF4-26927AA2A117}" type="pres">
      <dgm:prSet presAssocID="{54D46A15-5564-445A-9BA5-4493878D0AC8}" presName="Name21" presStyleCnt="0"/>
      <dgm:spPr/>
    </dgm:pt>
    <dgm:pt modelId="{FAADDA34-D292-46B0-965F-6224D6365C49}" type="pres">
      <dgm:prSet presAssocID="{54D46A15-5564-445A-9BA5-4493878D0AC8}" presName="level2Shape" presStyleLbl="node2" presStyleIdx="1" presStyleCnt="2"/>
      <dgm:spPr/>
    </dgm:pt>
    <dgm:pt modelId="{40F4F6DC-9CE8-4582-A360-BB9C0A1ACBC3}" type="pres">
      <dgm:prSet presAssocID="{54D46A15-5564-445A-9BA5-4493878D0AC8}" presName="hierChild3" presStyleCnt="0"/>
      <dgm:spPr/>
    </dgm:pt>
    <dgm:pt modelId="{88CFDE7C-6103-450B-B2F5-92A5EC46AEEE}" type="pres">
      <dgm:prSet presAssocID="{983F477F-EC3D-4407-8FDC-D1AE941DD3A2}" presName="Name19" presStyleLbl="parChTrans1D3" presStyleIdx="0" presStyleCnt="2"/>
      <dgm:spPr/>
    </dgm:pt>
    <dgm:pt modelId="{EBFB9B89-DF13-4D46-A757-6DB632DA41AF}" type="pres">
      <dgm:prSet presAssocID="{091A42D4-8021-4D0F-8299-19ABDDE064B2}" presName="Name21" presStyleCnt="0"/>
      <dgm:spPr/>
    </dgm:pt>
    <dgm:pt modelId="{7EE6A4F8-8DC4-43AC-B58F-8EB7BE8669D7}" type="pres">
      <dgm:prSet presAssocID="{091A42D4-8021-4D0F-8299-19ABDDE064B2}" presName="level2Shape" presStyleLbl="node3" presStyleIdx="0" presStyleCnt="2"/>
      <dgm:spPr/>
    </dgm:pt>
    <dgm:pt modelId="{B4E72017-CF84-4BC0-BECF-8D040B14ED42}" type="pres">
      <dgm:prSet presAssocID="{091A42D4-8021-4D0F-8299-19ABDDE064B2}" presName="hierChild3" presStyleCnt="0"/>
      <dgm:spPr/>
    </dgm:pt>
    <dgm:pt modelId="{A151B9BA-6D28-4E6F-AE26-4593D98A69C0}" type="pres">
      <dgm:prSet presAssocID="{E04BE71C-1A3C-4812-84B8-8A978DCDCDF3}" presName="Name19" presStyleLbl="parChTrans1D3" presStyleIdx="1" presStyleCnt="2"/>
      <dgm:spPr/>
    </dgm:pt>
    <dgm:pt modelId="{BC0B8DC7-E318-43B1-A11C-46099FCEDEED}" type="pres">
      <dgm:prSet presAssocID="{6E0B4A42-44FC-496C-971B-EA05A0618EAB}" presName="Name21" presStyleCnt="0"/>
      <dgm:spPr/>
    </dgm:pt>
    <dgm:pt modelId="{9A4D29D9-E07C-4956-B2E3-586F278695C7}" type="pres">
      <dgm:prSet presAssocID="{6E0B4A42-44FC-496C-971B-EA05A0618EAB}" presName="level2Shape" presStyleLbl="node3" presStyleIdx="1" presStyleCnt="2"/>
      <dgm:spPr/>
    </dgm:pt>
    <dgm:pt modelId="{42FDB738-3117-4DE8-A15E-2E362AF74487}" type="pres">
      <dgm:prSet presAssocID="{6E0B4A42-44FC-496C-971B-EA05A0618EAB}" presName="hierChild3" presStyleCnt="0"/>
      <dgm:spPr/>
    </dgm:pt>
    <dgm:pt modelId="{8C4BCD77-5D9F-47A1-A22B-7B8CF11DD852}" type="pres">
      <dgm:prSet presAssocID="{66BA039D-8934-4C6E-BF4B-76D16B8923F3}" presName="bgShapesFlow" presStyleCnt="0"/>
      <dgm:spPr/>
    </dgm:pt>
  </dgm:ptLst>
  <dgm:cxnLst>
    <dgm:cxn modelId="{F4D6D005-AA28-4636-A249-1F434F3546CF}" srcId="{54D46A15-5564-445A-9BA5-4493878D0AC8}" destId="{6E0B4A42-44FC-496C-971B-EA05A0618EAB}" srcOrd="1" destOrd="0" parTransId="{E04BE71C-1A3C-4812-84B8-8A978DCDCDF3}" sibTransId="{28EC51DA-1732-47C6-82FA-4FEB5864AEA8}"/>
    <dgm:cxn modelId="{3E96E20F-50F8-41E7-BDCE-EF5E00C67B93}" type="presOf" srcId="{82185409-D390-4E04-B142-BD7A716B90F9}" destId="{074DB635-8D70-4758-BC48-59B402E01AC9}" srcOrd="0" destOrd="0" presId="urn:microsoft.com/office/officeart/2005/8/layout/hierarchy6"/>
    <dgm:cxn modelId="{21D6BF21-6297-49AA-9743-3C3F565F67EE}" type="presOf" srcId="{6E0B4A42-44FC-496C-971B-EA05A0618EAB}" destId="{9A4D29D9-E07C-4956-B2E3-586F278695C7}" srcOrd="0" destOrd="0" presId="urn:microsoft.com/office/officeart/2005/8/layout/hierarchy6"/>
    <dgm:cxn modelId="{BB913527-B11D-4756-A0E7-6372ED3EEC54}" type="presOf" srcId="{B1BCE0B6-EC5F-4C9B-8FD1-D8EECE7C349F}" destId="{753E672B-0C7D-4C0A-9B8D-8350547DFF26}" srcOrd="0" destOrd="0" presId="urn:microsoft.com/office/officeart/2005/8/layout/hierarchy6"/>
    <dgm:cxn modelId="{99F9943E-4FB4-4BEA-868B-86434DE227BE}" srcId="{66BA039D-8934-4C6E-BF4B-76D16B8923F3}" destId="{B1BCE0B6-EC5F-4C9B-8FD1-D8EECE7C349F}" srcOrd="0" destOrd="0" parTransId="{38288654-638E-44E4-AB97-D010A89EBE31}" sibTransId="{EF3CF283-F414-40AF-B296-9DB4E1079B57}"/>
    <dgm:cxn modelId="{B940AD60-63D4-4251-BC14-A0E0EC6F5E2A}" type="presOf" srcId="{66BA039D-8934-4C6E-BF4B-76D16B8923F3}" destId="{AD83ACD9-2D0F-482B-A886-C66E0BE6A47A}" srcOrd="0" destOrd="0" presId="urn:microsoft.com/office/officeart/2005/8/layout/hierarchy6"/>
    <dgm:cxn modelId="{BD399862-BF65-4863-A640-9C9BDADEFC85}" type="presOf" srcId="{983F477F-EC3D-4407-8FDC-D1AE941DD3A2}" destId="{88CFDE7C-6103-450B-B2F5-92A5EC46AEEE}" srcOrd="0" destOrd="0" presId="urn:microsoft.com/office/officeart/2005/8/layout/hierarchy6"/>
    <dgm:cxn modelId="{64676977-1892-4E09-BCCF-0A5EFD6B9BFC}" type="presOf" srcId="{E04BE71C-1A3C-4812-84B8-8A978DCDCDF3}" destId="{A151B9BA-6D28-4E6F-AE26-4593D98A69C0}" srcOrd="0" destOrd="0" presId="urn:microsoft.com/office/officeart/2005/8/layout/hierarchy6"/>
    <dgm:cxn modelId="{FC979257-3D4D-4E06-8F3F-BB5310469BB0}" type="presOf" srcId="{091A42D4-8021-4D0F-8299-19ABDDE064B2}" destId="{7EE6A4F8-8DC4-43AC-B58F-8EB7BE8669D7}" srcOrd="0" destOrd="0" presId="urn:microsoft.com/office/officeart/2005/8/layout/hierarchy6"/>
    <dgm:cxn modelId="{88E7D359-CE05-4754-B804-6B3E31837329}" type="presOf" srcId="{C72D7B75-0729-44B8-B2ED-BC14E4B5BCA2}" destId="{944F5424-06B7-4806-BADB-628BE6B42E95}" srcOrd="0" destOrd="0" presId="urn:microsoft.com/office/officeart/2005/8/layout/hierarchy6"/>
    <dgm:cxn modelId="{544E7BBC-2BD1-47E7-83ED-0C933E77A892}" type="presOf" srcId="{16069BE7-B53A-4C57-B6DC-8DA30BFA3D00}" destId="{6B774905-CD1D-456D-8BC9-A22D6722B732}" srcOrd="0" destOrd="0" presId="urn:microsoft.com/office/officeart/2005/8/layout/hierarchy6"/>
    <dgm:cxn modelId="{6F09DAC2-5B0E-4483-8230-78922C191A97}" srcId="{B1BCE0B6-EC5F-4C9B-8FD1-D8EECE7C349F}" destId="{54D46A15-5564-445A-9BA5-4493878D0AC8}" srcOrd="1" destOrd="0" parTransId="{16069BE7-B53A-4C57-B6DC-8DA30BFA3D00}" sibTransId="{2B1129D6-62E7-40F6-8DA0-A60D688BB3C2}"/>
    <dgm:cxn modelId="{D737D2C5-3761-4FD5-8254-156A0C36E3B6}" type="presOf" srcId="{54D46A15-5564-445A-9BA5-4493878D0AC8}" destId="{FAADDA34-D292-46B0-965F-6224D6365C49}" srcOrd="0" destOrd="0" presId="urn:microsoft.com/office/officeart/2005/8/layout/hierarchy6"/>
    <dgm:cxn modelId="{F0A80CCB-1271-4D5C-A634-110F2D68E566}" srcId="{B1BCE0B6-EC5F-4C9B-8FD1-D8EECE7C349F}" destId="{C72D7B75-0729-44B8-B2ED-BC14E4B5BCA2}" srcOrd="0" destOrd="0" parTransId="{82185409-D390-4E04-B142-BD7A716B90F9}" sibTransId="{A044DF3A-5D6A-4EFE-A513-9E162EA1BB36}"/>
    <dgm:cxn modelId="{F839ACF7-2CDD-4103-BB90-3321AD961062}" srcId="{54D46A15-5564-445A-9BA5-4493878D0AC8}" destId="{091A42D4-8021-4D0F-8299-19ABDDE064B2}" srcOrd="0" destOrd="0" parTransId="{983F477F-EC3D-4407-8FDC-D1AE941DD3A2}" sibTransId="{7E804C6E-2BE3-4EC4-9C3D-22F28DA2E0AF}"/>
    <dgm:cxn modelId="{89899237-51EB-4413-8F0A-4127DA231872}" type="presParOf" srcId="{AD83ACD9-2D0F-482B-A886-C66E0BE6A47A}" destId="{6013470A-353A-456B-9BF2-028B52376770}" srcOrd="0" destOrd="0" presId="urn:microsoft.com/office/officeart/2005/8/layout/hierarchy6"/>
    <dgm:cxn modelId="{BF3EFBF4-D0EB-4D70-9EC6-E11C422C5989}" type="presParOf" srcId="{6013470A-353A-456B-9BF2-028B52376770}" destId="{2403EA73-941A-4C6B-994D-17D6291058FE}" srcOrd="0" destOrd="0" presId="urn:microsoft.com/office/officeart/2005/8/layout/hierarchy6"/>
    <dgm:cxn modelId="{CD316A0D-77D1-4BF2-AC33-13DE36D8913C}" type="presParOf" srcId="{2403EA73-941A-4C6B-994D-17D6291058FE}" destId="{349BFD93-8593-442D-83F0-D4F53C8C3134}" srcOrd="0" destOrd="0" presId="urn:microsoft.com/office/officeart/2005/8/layout/hierarchy6"/>
    <dgm:cxn modelId="{5D8A90BE-08D8-40CF-A38A-F2756655700F}" type="presParOf" srcId="{349BFD93-8593-442D-83F0-D4F53C8C3134}" destId="{753E672B-0C7D-4C0A-9B8D-8350547DFF26}" srcOrd="0" destOrd="0" presId="urn:microsoft.com/office/officeart/2005/8/layout/hierarchy6"/>
    <dgm:cxn modelId="{A58FE2ED-4DD2-477C-894B-53F995BF3704}" type="presParOf" srcId="{349BFD93-8593-442D-83F0-D4F53C8C3134}" destId="{F54FCEDB-C42F-4C6B-9089-27BCA54CDADE}" srcOrd="1" destOrd="0" presId="urn:microsoft.com/office/officeart/2005/8/layout/hierarchy6"/>
    <dgm:cxn modelId="{4C2DCD32-AB14-4D60-B440-0A59C673DFA9}" type="presParOf" srcId="{F54FCEDB-C42F-4C6B-9089-27BCA54CDADE}" destId="{074DB635-8D70-4758-BC48-59B402E01AC9}" srcOrd="0" destOrd="0" presId="urn:microsoft.com/office/officeart/2005/8/layout/hierarchy6"/>
    <dgm:cxn modelId="{C84B8AC3-B854-48CA-AAED-12D91CFBA797}" type="presParOf" srcId="{F54FCEDB-C42F-4C6B-9089-27BCA54CDADE}" destId="{4F0B34C2-AF53-4FC0-B86C-F2D26982A222}" srcOrd="1" destOrd="0" presId="urn:microsoft.com/office/officeart/2005/8/layout/hierarchy6"/>
    <dgm:cxn modelId="{E93AAB12-0DFB-49BA-95EF-C7014DAB1CBB}" type="presParOf" srcId="{4F0B34C2-AF53-4FC0-B86C-F2D26982A222}" destId="{944F5424-06B7-4806-BADB-628BE6B42E95}" srcOrd="0" destOrd="0" presId="urn:microsoft.com/office/officeart/2005/8/layout/hierarchy6"/>
    <dgm:cxn modelId="{193AA0D1-2494-4A56-B732-395DEDCEE684}" type="presParOf" srcId="{4F0B34C2-AF53-4FC0-B86C-F2D26982A222}" destId="{CF4B1442-8845-4E21-972B-B1A87CB4398E}" srcOrd="1" destOrd="0" presId="urn:microsoft.com/office/officeart/2005/8/layout/hierarchy6"/>
    <dgm:cxn modelId="{EF614F34-5BF9-4DD7-9005-5C364673E4F5}" type="presParOf" srcId="{F54FCEDB-C42F-4C6B-9089-27BCA54CDADE}" destId="{6B774905-CD1D-456D-8BC9-A22D6722B732}" srcOrd="2" destOrd="0" presId="urn:microsoft.com/office/officeart/2005/8/layout/hierarchy6"/>
    <dgm:cxn modelId="{324C15CD-3B61-4B57-A0C7-48187867E293}" type="presParOf" srcId="{F54FCEDB-C42F-4C6B-9089-27BCA54CDADE}" destId="{39F3A07B-A8B8-4202-9EF4-26927AA2A117}" srcOrd="3" destOrd="0" presId="urn:microsoft.com/office/officeart/2005/8/layout/hierarchy6"/>
    <dgm:cxn modelId="{414BE9CE-F751-433F-A91B-D739FB402901}" type="presParOf" srcId="{39F3A07B-A8B8-4202-9EF4-26927AA2A117}" destId="{FAADDA34-D292-46B0-965F-6224D6365C49}" srcOrd="0" destOrd="0" presId="urn:microsoft.com/office/officeart/2005/8/layout/hierarchy6"/>
    <dgm:cxn modelId="{457DFDB2-D863-4432-91E1-CBD40F8587E8}" type="presParOf" srcId="{39F3A07B-A8B8-4202-9EF4-26927AA2A117}" destId="{40F4F6DC-9CE8-4582-A360-BB9C0A1ACBC3}" srcOrd="1" destOrd="0" presId="urn:microsoft.com/office/officeart/2005/8/layout/hierarchy6"/>
    <dgm:cxn modelId="{6BB7215B-3021-43BA-A38A-2E531FEED24A}" type="presParOf" srcId="{40F4F6DC-9CE8-4582-A360-BB9C0A1ACBC3}" destId="{88CFDE7C-6103-450B-B2F5-92A5EC46AEEE}" srcOrd="0" destOrd="0" presId="urn:microsoft.com/office/officeart/2005/8/layout/hierarchy6"/>
    <dgm:cxn modelId="{EB5A7AD6-1E28-4BD9-88F8-14F075CC8E0C}" type="presParOf" srcId="{40F4F6DC-9CE8-4582-A360-BB9C0A1ACBC3}" destId="{EBFB9B89-DF13-4D46-A757-6DB632DA41AF}" srcOrd="1" destOrd="0" presId="urn:microsoft.com/office/officeart/2005/8/layout/hierarchy6"/>
    <dgm:cxn modelId="{D516FD9A-21F5-4364-8F6C-DE9124812D52}" type="presParOf" srcId="{EBFB9B89-DF13-4D46-A757-6DB632DA41AF}" destId="{7EE6A4F8-8DC4-43AC-B58F-8EB7BE8669D7}" srcOrd="0" destOrd="0" presId="urn:microsoft.com/office/officeart/2005/8/layout/hierarchy6"/>
    <dgm:cxn modelId="{BEEB5D4F-EAEC-4F6B-9264-C36EF3A4215A}" type="presParOf" srcId="{EBFB9B89-DF13-4D46-A757-6DB632DA41AF}" destId="{B4E72017-CF84-4BC0-BECF-8D040B14ED42}" srcOrd="1" destOrd="0" presId="urn:microsoft.com/office/officeart/2005/8/layout/hierarchy6"/>
    <dgm:cxn modelId="{2362DE48-9C51-4B3A-8C8B-3172075C03F9}" type="presParOf" srcId="{40F4F6DC-9CE8-4582-A360-BB9C0A1ACBC3}" destId="{A151B9BA-6D28-4E6F-AE26-4593D98A69C0}" srcOrd="2" destOrd="0" presId="urn:microsoft.com/office/officeart/2005/8/layout/hierarchy6"/>
    <dgm:cxn modelId="{2F33D947-1299-4C2B-8DA0-1A3830BB5330}" type="presParOf" srcId="{40F4F6DC-9CE8-4582-A360-BB9C0A1ACBC3}" destId="{BC0B8DC7-E318-43B1-A11C-46099FCEDEED}" srcOrd="3" destOrd="0" presId="urn:microsoft.com/office/officeart/2005/8/layout/hierarchy6"/>
    <dgm:cxn modelId="{673DA3CC-730E-462B-88AD-86FC62E57C1B}" type="presParOf" srcId="{BC0B8DC7-E318-43B1-A11C-46099FCEDEED}" destId="{9A4D29D9-E07C-4956-B2E3-586F278695C7}" srcOrd="0" destOrd="0" presId="urn:microsoft.com/office/officeart/2005/8/layout/hierarchy6"/>
    <dgm:cxn modelId="{8E411795-8A99-4CFB-A59E-CF60EC613CBB}" type="presParOf" srcId="{BC0B8DC7-E318-43B1-A11C-46099FCEDEED}" destId="{42FDB738-3117-4DE8-A15E-2E362AF74487}" srcOrd="1" destOrd="0" presId="urn:microsoft.com/office/officeart/2005/8/layout/hierarchy6"/>
    <dgm:cxn modelId="{60D042BE-0067-4FD4-81CC-75E633243B5C}" type="presParOf" srcId="{AD83ACD9-2D0F-482B-A886-C66E0BE6A47A}" destId="{8C4BCD77-5D9F-47A1-A22B-7B8CF11DD85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E672B-0C7D-4C0A-9B8D-8350547DFF26}">
      <dsp:nvSpPr>
        <dsp:cNvPr id="0" name=""/>
        <dsp:cNvSpPr/>
      </dsp:nvSpPr>
      <dsp:spPr>
        <a:xfrm>
          <a:off x="2946305" y="1165"/>
          <a:ext cx="1312113" cy="87474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 stéréoisomérie de configuration</a:t>
          </a:r>
        </a:p>
      </dsp:txBody>
      <dsp:txXfrm>
        <a:off x="2971925" y="26785"/>
        <a:ext cx="1260873" cy="823502"/>
      </dsp:txXfrm>
    </dsp:sp>
    <dsp:sp modelId="{074DB635-8D70-4758-BC48-59B402E01AC9}">
      <dsp:nvSpPr>
        <dsp:cNvPr id="0" name=""/>
        <dsp:cNvSpPr/>
      </dsp:nvSpPr>
      <dsp:spPr>
        <a:xfrm>
          <a:off x="2749488" y="875908"/>
          <a:ext cx="852873" cy="349896"/>
        </a:xfrm>
        <a:custGeom>
          <a:avLst/>
          <a:gdLst/>
          <a:ahLst/>
          <a:cxnLst/>
          <a:rect l="0" t="0" r="0" b="0"/>
          <a:pathLst>
            <a:path>
              <a:moveTo>
                <a:pt x="852873" y="0"/>
              </a:moveTo>
              <a:lnTo>
                <a:pt x="852873" y="174948"/>
              </a:lnTo>
              <a:lnTo>
                <a:pt x="0" y="174948"/>
              </a:lnTo>
              <a:lnTo>
                <a:pt x="0" y="349896"/>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44F5424-06B7-4806-BADB-628BE6B42E95}">
      <dsp:nvSpPr>
        <dsp:cNvPr id="0" name=""/>
        <dsp:cNvSpPr/>
      </dsp:nvSpPr>
      <dsp:spPr>
        <a:xfrm>
          <a:off x="2093431" y="1225805"/>
          <a:ext cx="1312113" cy="87474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géométriques </a:t>
          </a:r>
        </a:p>
      </dsp:txBody>
      <dsp:txXfrm>
        <a:off x="2119051" y="1251425"/>
        <a:ext cx="1260873" cy="823502"/>
      </dsp:txXfrm>
    </dsp:sp>
    <dsp:sp modelId="{6B774905-CD1D-456D-8BC9-A22D6722B732}">
      <dsp:nvSpPr>
        <dsp:cNvPr id="0" name=""/>
        <dsp:cNvSpPr/>
      </dsp:nvSpPr>
      <dsp:spPr>
        <a:xfrm>
          <a:off x="3602362" y="875908"/>
          <a:ext cx="852873" cy="349896"/>
        </a:xfrm>
        <a:custGeom>
          <a:avLst/>
          <a:gdLst/>
          <a:ahLst/>
          <a:cxnLst/>
          <a:rect l="0" t="0" r="0" b="0"/>
          <a:pathLst>
            <a:path>
              <a:moveTo>
                <a:pt x="0" y="0"/>
              </a:moveTo>
              <a:lnTo>
                <a:pt x="0" y="174948"/>
              </a:lnTo>
              <a:lnTo>
                <a:pt x="852873" y="174948"/>
              </a:lnTo>
              <a:lnTo>
                <a:pt x="852873" y="349896"/>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AADDA34-D292-46B0-965F-6224D6365C49}">
      <dsp:nvSpPr>
        <dsp:cNvPr id="0" name=""/>
        <dsp:cNvSpPr/>
      </dsp:nvSpPr>
      <dsp:spPr>
        <a:xfrm>
          <a:off x="3799179" y="1225805"/>
          <a:ext cx="1312113" cy="87474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optiques </a:t>
          </a:r>
        </a:p>
      </dsp:txBody>
      <dsp:txXfrm>
        <a:off x="3824799" y="1251425"/>
        <a:ext cx="1260873" cy="823502"/>
      </dsp:txXfrm>
    </dsp:sp>
    <dsp:sp modelId="{88CFDE7C-6103-450B-B2F5-92A5EC46AEEE}">
      <dsp:nvSpPr>
        <dsp:cNvPr id="0" name=""/>
        <dsp:cNvSpPr/>
      </dsp:nvSpPr>
      <dsp:spPr>
        <a:xfrm>
          <a:off x="3602362" y="2100547"/>
          <a:ext cx="852873" cy="349896"/>
        </a:xfrm>
        <a:custGeom>
          <a:avLst/>
          <a:gdLst/>
          <a:ahLst/>
          <a:cxnLst/>
          <a:rect l="0" t="0" r="0" b="0"/>
          <a:pathLst>
            <a:path>
              <a:moveTo>
                <a:pt x="852873" y="0"/>
              </a:moveTo>
              <a:lnTo>
                <a:pt x="852873" y="174948"/>
              </a:lnTo>
              <a:lnTo>
                <a:pt x="0" y="174948"/>
              </a:lnTo>
              <a:lnTo>
                <a:pt x="0" y="349896"/>
              </a:lnTo>
            </a:path>
          </a:pathLst>
        </a:custGeom>
        <a:noFill/>
        <a:ln w="15875"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EE6A4F8-8DC4-43AC-B58F-8EB7BE8669D7}">
      <dsp:nvSpPr>
        <dsp:cNvPr id="0" name=""/>
        <dsp:cNvSpPr/>
      </dsp:nvSpPr>
      <dsp:spPr>
        <a:xfrm>
          <a:off x="2946305" y="2450444"/>
          <a:ext cx="1312113" cy="87474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énantiomères</a:t>
          </a:r>
        </a:p>
      </dsp:txBody>
      <dsp:txXfrm>
        <a:off x="2971925" y="2476064"/>
        <a:ext cx="1260873" cy="823502"/>
      </dsp:txXfrm>
    </dsp:sp>
    <dsp:sp modelId="{A151B9BA-6D28-4E6F-AE26-4593D98A69C0}">
      <dsp:nvSpPr>
        <dsp:cNvPr id="0" name=""/>
        <dsp:cNvSpPr/>
      </dsp:nvSpPr>
      <dsp:spPr>
        <a:xfrm>
          <a:off x="4455235" y="2100547"/>
          <a:ext cx="852873" cy="349896"/>
        </a:xfrm>
        <a:custGeom>
          <a:avLst/>
          <a:gdLst/>
          <a:ahLst/>
          <a:cxnLst/>
          <a:rect l="0" t="0" r="0" b="0"/>
          <a:pathLst>
            <a:path>
              <a:moveTo>
                <a:pt x="0" y="0"/>
              </a:moveTo>
              <a:lnTo>
                <a:pt x="0" y="174948"/>
              </a:lnTo>
              <a:lnTo>
                <a:pt x="852873" y="174948"/>
              </a:lnTo>
              <a:lnTo>
                <a:pt x="852873" y="349896"/>
              </a:lnTo>
            </a:path>
          </a:pathLst>
        </a:custGeom>
        <a:noFill/>
        <a:ln w="15875"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4D29D9-E07C-4956-B2E3-586F278695C7}">
      <dsp:nvSpPr>
        <dsp:cNvPr id="0" name=""/>
        <dsp:cNvSpPr/>
      </dsp:nvSpPr>
      <dsp:spPr>
        <a:xfrm>
          <a:off x="4652053" y="2450444"/>
          <a:ext cx="1312113" cy="87474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err="1"/>
            <a:t>Diastério</a:t>
          </a:r>
          <a:r>
            <a:rPr lang="fr-FR" sz="1400" kern="1200" dirty="0"/>
            <a:t>-isomères</a:t>
          </a:r>
        </a:p>
      </dsp:txBody>
      <dsp:txXfrm>
        <a:off x="4677673" y="2476064"/>
        <a:ext cx="1260873" cy="8235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4"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9989591-9D94-4775-9AB6-DF58B5E3DC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F43AA81-8E1B-4CD5-81AD-F13BF296C5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29BD9C-4D58-4240-97C2-51FF792152B8}" type="datetimeFigureOut">
              <a:rPr lang="fr-FR" smtClean="0"/>
              <a:t>03/05/2020</a:t>
            </a:fld>
            <a:endParaRPr lang="fr-FR"/>
          </a:p>
        </p:txBody>
      </p:sp>
      <p:sp>
        <p:nvSpPr>
          <p:cNvPr id="4" name="Espace réservé du pied de page 3">
            <a:extLst>
              <a:ext uri="{FF2B5EF4-FFF2-40B4-BE49-F238E27FC236}">
                <a16:creationId xmlns:a16="http://schemas.microsoft.com/office/drawing/2014/main" id="{09681EA7-E95A-406A-80CE-8D72084B25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stéreo-Isomérie de configuration</a:t>
            </a:r>
          </a:p>
        </p:txBody>
      </p:sp>
      <p:sp>
        <p:nvSpPr>
          <p:cNvPr id="5" name="Espace réservé du numéro de diapositive 4">
            <a:extLst>
              <a:ext uri="{FF2B5EF4-FFF2-40B4-BE49-F238E27FC236}">
                <a16:creationId xmlns:a16="http://schemas.microsoft.com/office/drawing/2014/main" id="{A26AAB87-1CFF-4332-9878-DFE970F74F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A3BEFC-D9BB-45A9-B868-77717B665681}" type="slidenum">
              <a:rPr lang="fr-FR" smtClean="0"/>
              <a:t>‹N°›</a:t>
            </a:fld>
            <a:endParaRPr lang="fr-FR"/>
          </a:p>
        </p:txBody>
      </p:sp>
    </p:spTree>
    <p:extLst>
      <p:ext uri="{BB962C8B-B14F-4D97-AF65-F5344CB8AC3E}">
        <p14:creationId xmlns:p14="http://schemas.microsoft.com/office/powerpoint/2010/main" val="7944521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192FE-7E58-48E8-9AAB-5A7685031397}" type="datetimeFigureOut">
              <a:rPr lang="fr-FR" smtClean="0"/>
              <a:t>03/05/2020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stéreo-Isomérie de configuration</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9D1C9-1A79-4D20-BD61-2E68AE082F08}" type="slidenum">
              <a:rPr lang="fr-FR" smtClean="0"/>
              <a:t>‹N°›</a:t>
            </a:fld>
            <a:endParaRPr lang="fr-FR"/>
          </a:p>
        </p:txBody>
      </p:sp>
    </p:spTree>
    <p:extLst>
      <p:ext uri="{BB962C8B-B14F-4D97-AF65-F5344CB8AC3E}">
        <p14:creationId xmlns:p14="http://schemas.microsoft.com/office/powerpoint/2010/main" val="304978520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C46BF5E-1E55-4F6F-82EF-47C9598F1550}" type="datetime1">
              <a:rPr lang="fr-FR" smtClean="0"/>
              <a:t>03/05/2020</a:t>
            </a:fld>
            <a:endParaRPr lang="fr-FR"/>
          </a:p>
        </p:txBody>
      </p:sp>
      <p:sp>
        <p:nvSpPr>
          <p:cNvPr id="5" name="Footer Placeholder 4"/>
          <p:cNvSpPr>
            <a:spLocks noGrp="1"/>
          </p:cNvSpPr>
          <p:nvPr>
            <p:ph type="ftr" sz="quarter" idx="11"/>
          </p:nvPr>
        </p:nvSpPr>
        <p:spPr>
          <a:xfrm>
            <a:off x="2416500" y="329307"/>
            <a:ext cx="4973915" cy="309201"/>
          </a:xfrm>
        </p:spPr>
        <p:txBody>
          <a:bodyPr/>
          <a:lstStyle/>
          <a:p>
            <a:r>
              <a:rPr lang="fr-FR"/>
              <a:t>stéreo-Isomérie de configuration          L2-GP/Fac  de Chimie-USTO     A. SAFER</a:t>
            </a:r>
          </a:p>
        </p:txBody>
      </p:sp>
      <p:sp>
        <p:nvSpPr>
          <p:cNvPr id="6" name="Slide Number Placeholder 5"/>
          <p:cNvSpPr>
            <a:spLocks noGrp="1"/>
          </p:cNvSpPr>
          <p:nvPr>
            <p:ph type="sldNum" sz="quarter" idx="12"/>
          </p:nvPr>
        </p:nvSpPr>
        <p:spPr>
          <a:xfrm>
            <a:off x="1437664" y="798973"/>
            <a:ext cx="811019" cy="503578"/>
          </a:xfrm>
        </p:spPr>
        <p:txBody>
          <a:bodyPr/>
          <a:lstStyle/>
          <a:p>
            <a:fld id="{20F9800D-0171-4262-B5BC-CF505EA94E1B}" type="slidenum">
              <a:rPr lang="fr-FR" smtClean="0"/>
              <a:t>‹N°›</a:t>
            </a:fld>
            <a:endParaRPr lang="fr-F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408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A821EFD-1C35-4BEF-BF38-7847C23908A8}" type="datetime1">
              <a:rPr lang="fr-FR" smtClean="0"/>
              <a:t>03/05/2020</a:t>
            </a:fld>
            <a:endParaRPr lang="fr-FR"/>
          </a:p>
        </p:txBody>
      </p:sp>
      <p:sp>
        <p:nvSpPr>
          <p:cNvPr id="5" name="Footer Placeholder 4"/>
          <p:cNvSpPr>
            <a:spLocks noGrp="1"/>
          </p:cNvSpPr>
          <p:nvPr>
            <p:ph type="ftr" sz="quarter" idx="11"/>
          </p:nvPr>
        </p:nvSpPr>
        <p:spPr/>
        <p:txBody>
          <a:bodyPr/>
          <a:lstStyle/>
          <a:p>
            <a:r>
              <a:rPr lang="fr-FR"/>
              <a:t>stéreo-Isomérie de configuration          L2-GP/Fac  de Chimie-USTO     A. SAFER</a:t>
            </a:r>
          </a:p>
        </p:txBody>
      </p:sp>
      <p:sp>
        <p:nvSpPr>
          <p:cNvPr id="6" name="Slide Number Placeholder 5"/>
          <p:cNvSpPr>
            <a:spLocks noGrp="1"/>
          </p:cNvSpPr>
          <p:nvPr>
            <p:ph type="sldNum" sz="quarter" idx="12"/>
          </p:nvPr>
        </p:nvSpPr>
        <p:spPr/>
        <p:txBody>
          <a:bodyPr/>
          <a:lstStyle/>
          <a:p>
            <a:fld id="{20F9800D-0171-4262-B5BC-CF505EA94E1B}" type="slidenum">
              <a:rPr lang="fr-FR" smtClean="0"/>
              <a:t>‹N°›</a:t>
            </a:fld>
            <a:endParaRPr lang="fr-F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442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8A7CF5-47F6-4DA7-8573-34D6C968569F}" type="datetime1">
              <a:rPr lang="fr-FR" smtClean="0"/>
              <a:t>03/05/2020</a:t>
            </a:fld>
            <a:endParaRPr lang="fr-FR"/>
          </a:p>
        </p:txBody>
      </p:sp>
      <p:sp>
        <p:nvSpPr>
          <p:cNvPr id="5" name="Footer Placeholder 4"/>
          <p:cNvSpPr>
            <a:spLocks noGrp="1"/>
          </p:cNvSpPr>
          <p:nvPr>
            <p:ph type="ftr" sz="quarter" idx="11"/>
          </p:nvPr>
        </p:nvSpPr>
        <p:spPr/>
        <p:txBody>
          <a:bodyPr/>
          <a:lstStyle/>
          <a:p>
            <a:r>
              <a:rPr lang="fr-FR"/>
              <a:t>stéreo-Isomérie de configuration          L2-GP/Fac  de Chimie-USTO     A. SAFER</a:t>
            </a:r>
          </a:p>
        </p:txBody>
      </p:sp>
      <p:sp>
        <p:nvSpPr>
          <p:cNvPr id="6" name="Slide Number Placeholder 5"/>
          <p:cNvSpPr>
            <a:spLocks noGrp="1"/>
          </p:cNvSpPr>
          <p:nvPr>
            <p:ph type="sldNum" sz="quarter" idx="12"/>
          </p:nvPr>
        </p:nvSpPr>
        <p:spPr/>
        <p:txBody>
          <a:bodyPr/>
          <a:lstStyle/>
          <a:p>
            <a:fld id="{20F9800D-0171-4262-B5BC-CF505EA94E1B}" type="slidenum">
              <a:rPr lang="fr-FR" smtClean="0"/>
              <a:t>‹N°›</a:t>
            </a:fld>
            <a:endParaRPr lang="fr-F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658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1AAB8DD-284E-45D5-B3CF-387F80BBFEDA}" type="datetime1">
              <a:rPr lang="fr-FR" smtClean="0"/>
              <a:t>03/05/2020</a:t>
            </a:fld>
            <a:endParaRPr lang="fr-FR"/>
          </a:p>
        </p:txBody>
      </p:sp>
      <p:sp>
        <p:nvSpPr>
          <p:cNvPr id="5" name="Footer Placeholder 4"/>
          <p:cNvSpPr>
            <a:spLocks noGrp="1"/>
          </p:cNvSpPr>
          <p:nvPr>
            <p:ph type="ftr" sz="quarter" idx="11"/>
          </p:nvPr>
        </p:nvSpPr>
        <p:spPr/>
        <p:txBody>
          <a:bodyPr/>
          <a:lstStyle/>
          <a:p>
            <a:r>
              <a:rPr lang="fr-FR"/>
              <a:t>stéreo-Isomérie de configuration          L2-GP/Fac  de Chimie-USTO     A. SAFER</a:t>
            </a:r>
          </a:p>
        </p:txBody>
      </p:sp>
      <p:sp>
        <p:nvSpPr>
          <p:cNvPr id="6" name="Slide Number Placeholder 5"/>
          <p:cNvSpPr>
            <a:spLocks noGrp="1"/>
          </p:cNvSpPr>
          <p:nvPr>
            <p:ph type="sldNum" sz="quarter" idx="12"/>
          </p:nvPr>
        </p:nvSpPr>
        <p:spPr/>
        <p:txBody>
          <a:bodyPr/>
          <a:lstStyle/>
          <a:p>
            <a:fld id="{20F9800D-0171-4262-B5BC-CF505EA94E1B}" type="slidenum">
              <a:rPr lang="fr-FR" smtClean="0"/>
              <a:t>‹N°›</a:t>
            </a:fld>
            <a:endParaRPr lang="fr-F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561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67FD00-B2EC-41C5-8BD9-EADB8FD911C2}" type="datetime1">
              <a:rPr lang="fr-FR" smtClean="0"/>
              <a:t>03/05/2020</a:t>
            </a:fld>
            <a:endParaRPr lang="fr-FR"/>
          </a:p>
        </p:txBody>
      </p:sp>
      <p:sp>
        <p:nvSpPr>
          <p:cNvPr id="5" name="Footer Placeholder 4"/>
          <p:cNvSpPr>
            <a:spLocks noGrp="1"/>
          </p:cNvSpPr>
          <p:nvPr>
            <p:ph type="ftr" sz="quarter" idx="11"/>
          </p:nvPr>
        </p:nvSpPr>
        <p:spPr/>
        <p:txBody>
          <a:bodyPr/>
          <a:lstStyle/>
          <a:p>
            <a:r>
              <a:rPr lang="fr-FR"/>
              <a:t>stéreo-Isomérie de configuration          L2-GP/Fac  de Chimie-USTO     A. SAFER</a:t>
            </a:r>
          </a:p>
        </p:txBody>
      </p:sp>
      <p:sp>
        <p:nvSpPr>
          <p:cNvPr id="6" name="Slide Number Placeholder 5"/>
          <p:cNvSpPr>
            <a:spLocks noGrp="1"/>
          </p:cNvSpPr>
          <p:nvPr>
            <p:ph type="sldNum" sz="quarter" idx="12"/>
          </p:nvPr>
        </p:nvSpPr>
        <p:spPr/>
        <p:txBody>
          <a:bodyPr/>
          <a:lstStyle/>
          <a:p>
            <a:fld id="{20F9800D-0171-4262-B5BC-CF505EA94E1B}" type="slidenum">
              <a:rPr lang="fr-FR" smtClean="0"/>
              <a:t>‹N°›</a:t>
            </a:fld>
            <a:endParaRPr lang="fr-F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115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CFB9DBD-A7E1-4CAF-8CBE-29361BF456E4}" type="datetime1">
              <a:rPr lang="fr-FR" smtClean="0"/>
              <a:t>03/05/2020</a:t>
            </a:fld>
            <a:endParaRPr lang="fr-FR"/>
          </a:p>
        </p:txBody>
      </p:sp>
      <p:sp>
        <p:nvSpPr>
          <p:cNvPr id="6" name="Footer Placeholder 5"/>
          <p:cNvSpPr>
            <a:spLocks noGrp="1"/>
          </p:cNvSpPr>
          <p:nvPr>
            <p:ph type="ftr" sz="quarter" idx="11"/>
          </p:nvPr>
        </p:nvSpPr>
        <p:spPr/>
        <p:txBody>
          <a:bodyPr/>
          <a:lstStyle/>
          <a:p>
            <a:r>
              <a:rPr lang="fr-FR"/>
              <a:t>stéreo-Isomérie de configuration          L2-GP/Fac  de Chimie-USTO     A. SAFER</a:t>
            </a:r>
          </a:p>
        </p:txBody>
      </p:sp>
      <p:sp>
        <p:nvSpPr>
          <p:cNvPr id="7" name="Slide Number Placeholder 6"/>
          <p:cNvSpPr>
            <a:spLocks noGrp="1"/>
          </p:cNvSpPr>
          <p:nvPr>
            <p:ph type="sldNum" sz="quarter" idx="12"/>
          </p:nvPr>
        </p:nvSpPr>
        <p:spPr/>
        <p:txBody>
          <a:bodyPr/>
          <a:lstStyle/>
          <a:p>
            <a:fld id="{20F9800D-0171-4262-B5BC-CF505EA94E1B}" type="slidenum">
              <a:rPr lang="fr-FR" smtClean="0"/>
              <a:t>‹N°›</a:t>
            </a:fld>
            <a:endParaRPr lang="fr-F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570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E1482C0-3F31-4323-BE92-D1E4D410AE86}" type="datetime1">
              <a:rPr lang="fr-FR" smtClean="0"/>
              <a:t>03/05/2020</a:t>
            </a:fld>
            <a:endParaRPr lang="fr-FR"/>
          </a:p>
        </p:txBody>
      </p:sp>
      <p:sp>
        <p:nvSpPr>
          <p:cNvPr id="8" name="Footer Placeholder 7"/>
          <p:cNvSpPr>
            <a:spLocks noGrp="1"/>
          </p:cNvSpPr>
          <p:nvPr>
            <p:ph type="ftr" sz="quarter" idx="11"/>
          </p:nvPr>
        </p:nvSpPr>
        <p:spPr/>
        <p:txBody>
          <a:bodyPr/>
          <a:lstStyle/>
          <a:p>
            <a:r>
              <a:rPr lang="fr-FR"/>
              <a:t>stéreo-Isomérie de configuration          L2-GP/Fac  de Chimie-USTO     A. SAFER</a:t>
            </a:r>
          </a:p>
        </p:txBody>
      </p:sp>
      <p:sp>
        <p:nvSpPr>
          <p:cNvPr id="9" name="Slide Number Placeholder 8"/>
          <p:cNvSpPr>
            <a:spLocks noGrp="1"/>
          </p:cNvSpPr>
          <p:nvPr>
            <p:ph type="sldNum" sz="quarter" idx="12"/>
          </p:nvPr>
        </p:nvSpPr>
        <p:spPr/>
        <p:txBody>
          <a:bodyPr/>
          <a:lstStyle/>
          <a:p>
            <a:fld id="{20F9800D-0171-4262-B5BC-CF505EA94E1B}" type="slidenum">
              <a:rPr lang="fr-FR" smtClean="0"/>
              <a:t>‹N°›</a:t>
            </a:fld>
            <a:endParaRPr lang="fr-F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033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2D17089-24A6-4C95-9B22-0E9C03C6684F}" type="datetime1">
              <a:rPr lang="fr-FR" smtClean="0"/>
              <a:t>03/05/2020</a:t>
            </a:fld>
            <a:endParaRPr lang="fr-FR"/>
          </a:p>
        </p:txBody>
      </p:sp>
      <p:sp>
        <p:nvSpPr>
          <p:cNvPr id="4" name="Footer Placeholder 3"/>
          <p:cNvSpPr>
            <a:spLocks noGrp="1"/>
          </p:cNvSpPr>
          <p:nvPr>
            <p:ph type="ftr" sz="quarter" idx="11"/>
          </p:nvPr>
        </p:nvSpPr>
        <p:spPr/>
        <p:txBody>
          <a:bodyPr/>
          <a:lstStyle/>
          <a:p>
            <a:r>
              <a:rPr lang="fr-FR"/>
              <a:t>stéreo-Isomérie de configuration          L2-GP/Fac  de Chimie-USTO     A. SAFER</a:t>
            </a:r>
          </a:p>
        </p:txBody>
      </p:sp>
      <p:sp>
        <p:nvSpPr>
          <p:cNvPr id="5" name="Slide Number Placeholder 4"/>
          <p:cNvSpPr>
            <a:spLocks noGrp="1"/>
          </p:cNvSpPr>
          <p:nvPr>
            <p:ph type="sldNum" sz="quarter" idx="12"/>
          </p:nvPr>
        </p:nvSpPr>
        <p:spPr/>
        <p:txBody>
          <a:bodyPr/>
          <a:lstStyle/>
          <a:p>
            <a:fld id="{20F9800D-0171-4262-B5BC-CF505EA94E1B}" type="slidenum">
              <a:rPr lang="fr-FR" smtClean="0"/>
              <a:t>‹N°›</a:t>
            </a:fld>
            <a:endParaRPr lang="fr-F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531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DF829-E52A-4F7A-B35E-EC8F34AC5BE5}" type="datetime1">
              <a:rPr lang="fr-FR" smtClean="0"/>
              <a:t>03/05/2020</a:t>
            </a:fld>
            <a:endParaRPr lang="fr-FR"/>
          </a:p>
        </p:txBody>
      </p:sp>
      <p:sp>
        <p:nvSpPr>
          <p:cNvPr id="3" name="Footer Placeholder 2"/>
          <p:cNvSpPr>
            <a:spLocks noGrp="1"/>
          </p:cNvSpPr>
          <p:nvPr>
            <p:ph type="ftr" sz="quarter" idx="11"/>
          </p:nvPr>
        </p:nvSpPr>
        <p:spPr/>
        <p:txBody>
          <a:bodyPr/>
          <a:lstStyle/>
          <a:p>
            <a:r>
              <a:rPr lang="fr-FR"/>
              <a:t>stéreo-Isomérie de configuration          L2-GP/Fac  de Chimie-USTO     A. SAFER</a:t>
            </a:r>
          </a:p>
        </p:txBody>
      </p:sp>
      <p:sp>
        <p:nvSpPr>
          <p:cNvPr id="4" name="Slide Number Placeholder 3"/>
          <p:cNvSpPr>
            <a:spLocks noGrp="1"/>
          </p:cNvSpPr>
          <p:nvPr>
            <p:ph type="sldNum" sz="quarter" idx="12"/>
          </p:nvPr>
        </p:nvSpPr>
        <p:spPr/>
        <p:txBody>
          <a:bodyPr/>
          <a:lstStyle/>
          <a:p>
            <a:fld id="{20F9800D-0171-4262-B5BC-CF505EA94E1B}" type="slidenum">
              <a:rPr lang="fr-FR" smtClean="0"/>
              <a:t>‹N°›</a:t>
            </a:fld>
            <a:endParaRPr lang="fr-FR"/>
          </a:p>
        </p:txBody>
      </p:sp>
    </p:spTree>
    <p:extLst>
      <p:ext uri="{BB962C8B-B14F-4D97-AF65-F5344CB8AC3E}">
        <p14:creationId xmlns:p14="http://schemas.microsoft.com/office/powerpoint/2010/main" val="348778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A96B608-E4D1-4317-ACDD-22A61821B289}" type="datetime1">
              <a:rPr lang="fr-FR" smtClean="0"/>
              <a:t>03/05/2020</a:t>
            </a:fld>
            <a:endParaRPr lang="fr-FR"/>
          </a:p>
        </p:txBody>
      </p:sp>
      <p:sp>
        <p:nvSpPr>
          <p:cNvPr id="6" name="Footer Placeholder 5"/>
          <p:cNvSpPr>
            <a:spLocks noGrp="1"/>
          </p:cNvSpPr>
          <p:nvPr>
            <p:ph type="ftr" sz="quarter" idx="11"/>
          </p:nvPr>
        </p:nvSpPr>
        <p:spPr/>
        <p:txBody>
          <a:bodyPr/>
          <a:lstStyle/>
          <a:p>
            <a:r>
              <a:rPr lang="fr-FR"/>
              <a:t>stéreo-Isomérie de configuration          L2-GP/Fac  de Chimie-USTO     A. SAFER</a:t>
            </a:r>
          </a:p>
        </p:txBody>
      </p:sp>
      <p:sp>
        <p:nvSpPr>
          <p:cNvPr id="7" name="Slide Number Placeholder 6"/>
          <p:cNvSpPr>
            <a:spLocks noGrp="1"/>
          </p:cNvSpPr>
          <p:nvPr>
            <p:ph type="sldNum" sz="quarter" idx="12"/>
          </p:nvPr>
        </p:nvSpPr>
        <p:spPr/>
        <p:txBody>
          <a:bodyPr/>
          <a:lstStyle/>
          <a:p>
            <a:fld id="{20F9800D-0171-4262-B5BC-CF505EA94E1B}" type="slidenum">
              <a:rPr lang="fr-FR" smtClean="0"/>
              <a:t>‹N°›</a:t>
            </a:fld>
            <a:endParaRPr lang="fr-F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332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819AD7-8D63-4714-8919-D2138AA284F4}" type="datetime1">
              <a:rPr lang="fr-FR" smtClean="0"/>
              <a:t>03/05/2020</a:t>
            </a:fld>
            <a:endParaRPr lang="fr-FR"/>
          </a:p>
        </p:txBody>
      </p:sp>
      <p:sp>
        <p:nvSpPr>
          <p:cNvPr id="6" name="Footer Placeholder 5"/>
          <p:cNvSpPr>
            <a:spLocks noGrp="1"/>
          </p:cNvSpPr>
          <p:nvPr>
            <p:ph type="ftr" sz="quarter" idx="11"/>
          </p:nvPr>
        </p:nvSpPr>
        <p:spPr>
          <a:xfrm>
            <a:off x="1447382" y="318640"/>
            <a:ext cx="5541004" cy="320931"/>
          </a:xfrm>
        </p:spPr>
        <p:txBody>
          <a:bodyPr/>
          <a:lstStyle/>
          <a:p>
            <a:r>
              <a:rPr lang="fr-FR"/>
              <a:t>stéreo-Isomérie de configuration          L2-GP/Fac  de Chimie-USTO     A. SAFER</a:t>
            </a:r>
          </a:p>
        </p:txBody>
      </p:sp>
      <p:sp>
        <p:nvSpPr>
          <p:cNvPr id="7" name="Slide Number Placeholder 6"/>
          <p:cNvSpPr>
            <a:spLocks noGrp="1"/>
          </p:cNvSpPr>
          <p:nvPr>
            <p:ph type="sldNum" sz="quarter" idx="12"/>
          </p:nvPr>
        </p:nvSpPr>
        <p:spPr/>
        <p:txBody>
          <a:bodyPr/>
          <a:lstStyle/>
          <a:p>
            <a:fld id="{20F9800D-0171-4262-B5BC-CF505EA94E1B}" type="slidenum">
              <a:rPr lang="fr-FR" smtClean="0"/>
              <a:t>‹N°›</a:t>
            </a:fld>
            <a:endParaRPr lang="fr-F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740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B90EAF2-0F97-4BEE-9883-DC821C8DF714}" type="datetime1">
              <a:rPr lang="fr-FR" smtClean="0"/>
              <a:t>03/05/2020</a:t>
            </a:fld>
            <a:endParaRPr lang="fr-F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fr-FR"/>
              <a:t>stéreo-Isomérie de configuration          L2-GP/Fac  de Chimie-USTO     A. SAFER</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0F9800D-0171-4262-B5BC-CF505EA94E1B}" type="slidenum">
              <a:rPr lang="fr-FR" smtClean="0"/>
              <a:t>‹N°›</a:t>
            </a:fld>
            <a:endParaRPr lang="fr-F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609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oleObject" Target="../embeddings/oleObject12.bin"/><Relationship Id="rId3" Type="http://schemas.openxmlformats.org/officeDocument/2006/relationships/oleObject" Target="../embeddings/oleObject10.bin"/><Relationship Id="rId7" Type="http://schemas.openxmlformats.org/officeDocument/2006/relationships/image" Target="../media/image20.png"/><Relationship Id="rId12" Type="http://schemas.openxmlformats.org/officeDocument/2006/relationships/image" Target="../media/image15.emf"/><Relationship Id="rId2" Type="http://schemas.openxmlformats.org/officeDocument/2006/relationships/slideLayout" Target="../slideLayouts/slideLayout7.xml"/><Relationship Id="rId16" Type="http://schemas.openxmlformats.org/officeDocument/2006/relationships/image" Target="../media/image17.emf"/><Relationship Id="rId1" Type="http://schemas.openxmlformats.org/officeDocument/2006/relationships/vmlDrawing" Target="../drawings/vmlDrawing5.vml"/><Relationship Id="rId6" Type="http://schemas.openxmlformats.org/officeDocument/2006/relationships/image" Target="../media/image19.svg"/><Relationship Id="rId11" Type="http://schemas.openxmlformats.org/officeDocument/2006/relationships/oleObject" Target="../embeddings/oleObject11.bin"/><Relationship Id="rId5" Type="http://schemas.openxmlformats.org/officeDocument/2006/relationships/image" Target="../media/image18.png"/><Relationship Id="rId15" Type="http://schemas.openxmlformats.org/officeDocument/2006/relationships/oleObject" Target="../embeddings/oleObject13.bin"/><Relationship Id="rId10" Type="http://schemas.microsoft.com/office/2007/relationships/hdphoto" Target="../media/hdphoto3.wdp"/><Relationship Id="rId4" Type="http://schemas.openxmlformats.org/officeDocument/2006/relationships/image" Target="../media/image14.emf"/><Relationship Id="rId9" Type="http://schemas.openxmlformats.org/officeDocument/2006/relationships/image" Target="../media/image21.png"/><Relationship Id="rId1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s://fr.wikipedia.org/wiki/Isom%C3%A9rie#St&#233;r&#233;oisom&#233;rie_de_configuration" TargetMode="Externa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hyperlink" Target="https://fr.wikipedia.org/wiki/Hybridation_(chimie)" TargetMode="External"/><Relationship Id="rId5" Type="http://schemas.openxmlformats.org/officeDocument/2006/relationships/hyperlink" Target="https://fr.wikipedia.org/wiki/T%C3%A9tra%C3%A8dre" TargetMode="External"/><Relationship Id="rId4" Type="http://schemas.openxmlformats.org/officeDocument/2006/relationships/hyperlink" Target="https://fr.wikipedia.org/wiki/Chiralit%C3%A9_(chimie)#Une_mol&#233;cule_chirale,_deux_&#233;nantiom&#232;res" TargetMode="Externa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emf"/><Relationship Id="rId5" Type="http://schemas.openxmlformats.org/officeDocument/2006/relationships/oleObject" Target="../embeddings/oleObject17.bin"/><Relationship Id="rId10" Type="http://schemas.openxmlformats.org/officeDocument/2006/relationships/image" Target="../media/image28.emf"/><Relationship Id="rId4" Type="http://schemas.openxmlformats.org/officeDocument/2006/relationships/image" Target="../media/image25.emf"/><Relationship Id="rId9"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2.emf"/><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4.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3.bin"/><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4.bin"/><Relationship Id="rId11" Type="http://schemas.openxmlformats.org/officeDocument/2006/relationships/image" Target="../media/image41.svg"/><Relationship Id="rId5" Type="http://schemas.openxmlformats.org/officeDocument/2006/relationships/image" Target="../media/image39.emf"/><Relationship Id="rId10" Type="http://schemas.openxmlformats.org/officeDocument/2006/relationships/image" Target="../media/image40.png"/><Relationship Id="rId4" Type="http://schemas.openxmlformats.org/officeDocument/2006/relationships/image" Target="../media/image36.emf"/><Relationship Id="rId9" Type="http://schemas.openxmlformats.org/officeDocument/2006/relationships/image" Target="../media/image38.emf"/></Relationships>
</file>

<file path=ppt/slides/_rels/slide2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8.emf"/></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fr.wikipedia.org/wiki/Isom%C3%A9rie#St&#233;r&#233;oisom&#233;rie_de_configuration"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hyperlink" Target="http://vetopsy.fr/modele-univers/etoiles-pressions-temperature.php#temperatu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fr.wikipedia.org/wiki/Isom%C3%A9rie#St&#233;r&#233;oisom&#233;rie_de_configura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0C1506-D000-419D-904C-3FCCB43D2A25}"/>
              </a:ext>
            </a:extLst>
          </p:cNvPr>
          <p:cNvSpPr>
            <a:spLocks noGrp="1"/>
          </p:cNvSpPr>
          <p:nvPr>
            <p:ph type="ctrTitle"/>
          </p:nvPr>
        </p:nvSpPr>
        <p:spPr>
          <a:xfrm>
            <a:off x="1524000" y="1997075"/>
            <a:ext cx="9144000" cy="2387600"/>
          </a:xfrm>
        </p:spPr>
        <p:txBody>
          <a:bodyPr>
            <a:normAutofit fontScale="90000"/>
          </a:bodyPr>
          <a:lstStyle/>
          <a:p>
            <a:r>
              <a:rPr lang="fr-FR" b="1" u="sng" dirty="0">
                <a:solidFill>
                  <a:srgbClr val="FF0000"/>
                </a:solidFill>
                <a:effectLst>
                  <a:outerShdw blurRad="38100" dist="38100" dir="2700000" algn="tl">
                    <a:srgbClr val="000000">
                      <a:alpha val="43137"/>
                    </a:srgbClr>
                  </a:outerShdw>
                </a:effectLst>
              </a:rPr>
              <a:t>Chapitre 3</a:t>
            </a:r>
            <a:br>
              <a:rPr lang="fr-FR" b="1" u="sng" dirty="0">
                <a:solidFill>
                  <a:srgbClr val="FF0000"/>
                </a:solidFill>
                <a:effectLst>
                  <a:outerShdw blurRad="38100" dist="38100" dir="2700000" algn="tl">
                    <a:srgbClr val="000000">
                      <a:alpha val="43137"/>
                    </a:srgbClr>
                  </a:outerShdw>
                </a:effectLst>
              </a:rPr>
            </a:br>
            <a:br>
              <a:rPr lang="fr-FR" b="1" dirty="0">
                <a:solidFill>
                  <a:srgbClr val="FF0000"/>
                </a:solidFill>
                <a:effectLst>
                  <a:outerShdw blurRad="38100" dist="38100" dir="2700000" algn="tl">
                    <a:srgbClr val="000000">
                      <a:alpha val="43137"/>
                    </a:srgbClr>
                  </a:outerShdw>
                </a:effectLst>
              </a:rPr>
            </a:br>
            <a:r>
              <a:rPr lang="fr-FR" b="1" dirty="0">
                <a:solidFill>
                  <a:srgbClr val="FF0000"/>
                </a:solidFill>
                <a:effectLst>
                  <a:outerShdw blurRad="38100" dist="38100" dir="2700000" algn="tl">
                    <a:srgbClr val="000000">
                      <a:alpha val="43137"/>
                    </a:srgbClr>
                  </a:outerShdw>
                </a:effectLst>
              </a:rPr>
              <a:t>    </a:t>
            </a:r>
            <a:r>
              <a:rPr lang="fr-FR" b="1" dirty="0" err="1">
                <a:solidFill>
                  <a:srgbClr val="FF0000"/>
                </a:solidFill>
                <a:effectLst>
                  <a:outerShdw blurRad="38100" dist="38100" dir="2700000" algn="tl">
                    <a:srgbClr val="000000">
                      <a:alpha val="43137"/>
                    </a:srgbClr>
                  </a:outerShdw>
                </a:effectLst>
              </a:rPr>
              <a:t>stéreo-Isomérie</a:t>
            </a:r>
            <a:r>
              <a:rPr lang="fr-FR" b="1" dirty="0">
                <a:solidFill>
                  <a:srgbClr val="FF0000"/>
                </a:solidFill>
                <a:effectLst>
                  <a:outerShdw blurRad="38100" dist="38100" dir="2700000" algn="tl">
                    <a:srgbClr val="000000">
                      <a:alpha val="43137"/>
                    </a:srgbClr>
                  </a:outerShdw>
                </a:effectLst>
              </a:rPr>
              <a:t> de configuration</a:t>
            </a:r>
            <a:br>
              <a:rPr lang="fr-FR" b="1" dirty="0"/>
            </a:br>
            <a:endParaRPr lang="fr-FR" dirty="0"/>
          </a:p>
        </p:txBody>
      </p:sp>
    </p:spTree>
    <p:extLst>
      <p:ext uri="{BB962C8B-B14F-4D97-AF65-F5344CB8AC3E}">
        <p14:creationId xmlns:p14="http://schemas.microsoft.com/office/powerpoint/2010/main" val="369229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827C1-CF22-4C96-8624-0B1CBDE23EFF}"/>
              </a:ext>
            </a:extLst>
          </p:cNvPr>
          <p:cNvSpPr>
            <a:spLocks noGrp="1"/>
          </p:cNvSpPr>
          <p:nvPr>
            <p:ph type="title" idx="4294967295"/>
          </p:nvPr>
        </p:nvSpPr>
        <p:spPr>
          <a:xfrm>
            <a:off x="1778000" y="439738"/>
            <a:ext cx="10414000" cy="423862"/>
          </a:xfrm>
        </p:spPr>
        <p:txBody>
          <a:bodyPr>
            <a:normAutofit fontScale="90000"/>
          </a:bodyPr>
          <a:lstStyle/>
          <a:p>
            <a:r>
              <a:rPr lang="fr-FR" sz="3100" b="1" dirty="0">
                <a:solidFill>
                  <a:srgbClr val="FF0000"/>
                </a:solidFill>
                <a:effectLst>
                  <a:outerShdw blurRad="38100" dist="38100" dir="2700000" algn="tl">
                    <a:srgbClr val="000000">
                      <a:alpha val="43137"/>
                    </a:srgbClr>
                  </a:outerShdw>
                </a:effectLst>
              </a:rPr>
              <a:t>III.</a:t>
            </a:r>
            <a:r>
              <a:rPr lang="fr-FR" sz="3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a:t>
            </a:r>
            <a:r>
              <a:rPr lang="fr-FR" sz="3100" b="1" dirty="0">
                <a:solidFill>
                  <a:srgbClr val="FF0000"/>
                </a:solidFill>
                <a:effectLst>
                  <a:outerShdw blurRad="38100" dist="38100" dir="2700000" algn="tl">
                    <a:srgbClr val="000000">
                      <a:alpha val="43137"/>
                    </a:srgbClr>
                  </a:outerShdw>
                </a:effectLst>
              </a:rPr>
              <a:t> chiralité </a:t>
            </a:r>
            <a:br>
              <a:rPr lang="fr-FR" dirty="0"/>
            </a:br>
            <a:endParaRPr lang="fr-FR" dirty="0"/>
          </a:p>
        </p:txBody>
      </p:sp>
      <p:sp>
        <p:nvSpPr>
          <p:cNvPr id="3" name="Espace réservé du contenu 2">
            <a:extLst>
              <a:ext uri="{FF2B5EF4-FFF2-40B4-BE49-F238E27FC236}">
                <a16:creationId xmlns:a16="http://schemas.microsoft.com/office/drawing/2014/main" id="{D0D6AE1C-9631-4D6E-B06F-4252A63C2996}"/>
              </a:ext>
            </a:extLst>
          </p:cNvPr>
          <p:cNvSpPr>
            <a:spLocks noGrp="1"/>
          </p:cNvSpPr>
          <p:nvPr>
            <p:ph idx="4294967295"/>
          </p:nvPr>
        </p:nvSpPr>
        <p:spPr>
          <a:xfrm>
            <a:off x="810448" y="1251751"/>
            <a:ext cx="11096625" cy="4518025"/>
          </a:xfrm>
        </p:spPr>
        <p:txBody>
          <a:bodyPr>
            <a:normAutofit fontScale="92500" lnSpcReduction="10000"/>
          </a:bodyPr>
          <a:lstStyle/>
          <a:p>
            <a:pPr algn="just"/>
            <a:r>
              <a:rPr lang="fr-FR" dirty="0"/>
              <a:t>Une molécule est dite </a:t>
            </a:r>
            <a:r>
              <a:rPr lang="fr-FR" b="1" dirty="0"/>
              <a:t>chirale </a:t>
            </a:r>
            <a:r>
              <a:rPr lang="fr-FR" dirty="0"/>
              <a:t>si et seulement si elle n’est pas superposable à son image dans un miroir plan.</a:t>
            </a:r>
          </a:p>
          <a:p>
            <a:pPr algn="just"/>
            <a:endParaRPr lang="fr-FR" dirty="0"/>
          </a:p>
          <a:p>
            <a:pPr algn="just"/>
            <a:endParaRPr lang="fr-FR" dirty="0"/>
          </a:p>
          <a:p>
            <a:pPr algn="just"/>
            <a:endParaRPr lang="fr-FR" dirty="0"/>
          </a:p>
          <a:p>
            <a:pPr marL="0" indent="0" algn="just">
              <a:buNone/>
            </a:pPr>
            <a:r>
              <a:rPr lang="fr-FR" dirty="0"/>
              <a:t>La </a:t>
            </a:r>
            <a:r>
              <a:rPr lang="fr-FR" b="1" dirty="0"/>
              <a:t>chiralité </a:t>
            </a:r>
            <a:r>
              <a:rPr lang="fr-FR" dirty="0"/>
              <a:t>est la propriété géométrique qui caractérise la non-identité d'un objet et de son image dans un miroir.</a:t>
            </a:r>
          </a:p>
          <a:p>
            <a:pPr algn="just"/>
            <a:r>
              <a:rPr lang="fr-FR" dirty="0"/>
              <a:t>La </a:t>
            </a:r>
            <a:r>
              <a:rPr lang="fr-FR" b="1" dirty="0"/>
              <a:t>chiralité </a:t>
            </a:r>
            <a:r>
              <a:rPr lang="fr-FR" dirty="0"/>
              <a:t>est essentiellement </a:t>
            </a:r>
            <a:r>
              <a:rPr lang="fr-FR" b="1" dirty="0"/>
              <a:t>liée</a:t>
            </a:r>
            <a:r>
              <a:rPr lang="fr-FR" dirty="0"/>
              <a:t> à l'</a:t>
            </a:r>
            <a:r>
              <a:rPr lang="fr-FR" b="1" dirty="0"/>
              <a:t>absence </a:t>
            </a:r>
            <a:r>
              <a:rPr lang="fr-FR" dirty="0"/>
              <a:t>de certains éléments de </a:t>
            </a:r>
            <a:r>
              <a:rPr lang="fr-FR" b="1" dirty="0"/>
              <a:t>symétrie</a:t>
            </a:r>
            <a:r>
              <a:rPr lang="fr-FR" dirty="0"/>
              <a:t>.</a:t>
            </a:r>
          </a:p>
          <a:p>
            <a:pPr algn="just"/>
            <a:r>
              <a:rPr lang="fr-FR" dirty="0"/>
              <a:t>Un </a:t>
            </a:r>
            <a:r>
              <a:rPr lang="fr-FR" b="1" dirty="0"/>
              <a:t>élément de symétrie </a:t>
            </a:r>
            <a:r>
              <a:rPr lang="fr-FR" dirty="0"/>
              <a:t>est un point, un axe ou un plan par rapport auquel on peut effectuer une ou plusieurs opérations de symétrie. </a:t>
            </a:r>
          </a:p>
          <a:p>
            <a:pPr algn="just"/>
            <a:r>
              <a:rPr lang="fr-FR" dirty="0"/>
              <a:t>Une " </a:t>
            </a:r>
            <a:r>
              <a:rPr lang="fr-FR" b="1" dirty="0"/>
              <a:t>opération de symétrie </a:t>
            </a:r>
            <a:r>
              <a:rPr lang="fr-FR" dirty="0"/>
              <a:t>" est le mouvement d'un objet par rapport à un élément de symétrie qui a pour résultat un nouvel objet indiscernable de l'original et donc superposable à lui. </a:t>
            </a:r>
          </a:p>
          <a:p>
            <a:endParaRPr lang="fr-FR" dirty="0"/>
          </a:p>
        </p:txBody>
      </p:sp>
      <p:pic>
        <p:nvPicPr>
          <p:cNvPr id="4" name="Image 3">
            <a:extLst>
              <a:ext uri="{FF2B5EF4-FFF2-40B4-BE49-F238E27FC236}">
                <a16:creationId xmlns:a16="http://schemas.microsoft.com/office/drawing/2014/main" id="{239561D8-97F3-485A-B0D0-6A00A500B47E}"/>
              </a:ext>
            </a:extLst>
          </p:cNvPr>
          <p:cNvPicPr>
            <a:picLocks noChangeAspect="1"/>
          </p:cNvPicPr>
          <p:nvPr/>
        </p:nvPicPr>
        <p:blipFill>
          <a:blip r:embed="rId2">
            <a:lum bright="-20000" contrast="20000"/>
          </a:blip>
          <a:stretch>
            <a:fillRect/>
          </a:stretch>
        </p:blipFill>
        <p:spPr>
          <a:xfrm>
            <a:off x="4276724" y="1537965"/>
            <a:ext cx="3831883" cy="1330497"/>
          </a:xfrm>
          <a:prstGeom prst="rect">
            <a:avLst/>
          </a:prstGeom>
        </p:spPr>
      </p:pic>
      <p:sp>
        <p:nvSpPr>
          <p:cNvPr id="6" name="Espace réservé du numéro de diapositive 5">
            <a:extLst>
              <a:ext uri="{FF2B5EF4-FFF2-40B4-BE49-F238E27FC236}">
                <a16:creationId xmlns:a16="http://schemas.microsoft.com/office/drawing/2014/main" id="{D68CD5D6-8186-4BCC-AC21-8E65F5DC4B04}"/>
              </a:ext>
            </a:extLst>
          </p:cNvPr>
          <p:cNvSpPr>
            <a:spLocks noGrp="1"/>
          </p:cNvSpPr>
          <p:nvPr>
            <p:ph type="sldNum" sz="quarter" idx="12"/>
          </p:nvPr>
        </p:nvSpPr>
        <p:spPr>
          <a:xfrm>
            <a:off x="77696" y="679791"/>
            <a:ext cx="811019" cy="503578"/>
          </a:xfrm>
        </p:spPr>
        <p:txBody>
          <a:bodyPr/>
          <a:lstStyle/>
          <a:p>
            <a:fld id="{20F9800D-0171-4262-B5BC-CF505EA94E1B}" type="slidenum">
              <a:rPr lang="fr-FR" smtClean="0"/>
              <a:t>10</a:t>
            </a:fld>
            <a:endParaRPr lang="fr-FR" dirty="0"/>
          </a:p>
        </p:txBody>
      </p:sp>
      <p:sp>
        <p:nvSpPr>
          <p:cNvPr id="7" name="Espace réservé du pied de page 6">
            <a:extLst>
              <a:ext uri="{FF2B5EF4-FFF2-40B4-BE49-F238E27FC236}">
                <a16:creationId xmlns:a16="http://schemas.microsoft.com/office/drawing/2014/main" id="{411B79F6-BD5F-4901-92BD-C4D08D66E70A}"/>
              </a:ext>
            </a:extLst>
          </p:cNvPr>
          <p:cNvSpPr>
            <a:spLocks noGrp="1"/>
          </p:cNvSpPr>
          <p:nvPr>
            <p:ph type="ftr" sz="quarter" idx="11"/>
          </p:nvPr>
        </p:nvSpPr>
        <p:spPr>
          <a:xfrm>
            <a:off x="810448" y="130537"/>
            <a:ext cx="5938836" cy="309201"/>
          </a:xfrm>
        </p:spPr>
        <p:txBody>
          <a:bodyPr/>
          <a:lstStyle/>
          <a:p>
            <a:r>
              <a:rPr lang="fr-FR"/>
              <a:t>stéreo-Isomérie de configuration          L2-GP/Fac  de Chimie-USTO     A. SAFER</a:t>
            </a:r>
          </a:p>
        </p:txBody>
      </p:sp>
    </p:spTree>
    <p:extLst>
      <p:ext uri="{BB962C8B-B14F-4D97-AF65-F5344CB8AC3E}">
        <p14:creationId xmlns:p14="http://schemas.microsoft.com/office/powerpoint/2010/main" val="282211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3C47F0-DB4A-4F24-8BA5-99FC0BD708D8}"/>
              </a:ext>
            </a:extLst>
          </p:cNvPr>
          <p:cNvSpPr>
            <a:spLocks noGrp="1"/>
          </p:cNvSpPr>
          <p:nvPr>
            <p:ph idx="4294967295"/>
          </p:nvPr>
        </p:nvSpPr>
        <p:spPr>
          <a:xfrm>
            <a:off x="1196014" y="762794"/>
            <a:ext cx="9604375" cy="5332412"/>
          </a:xfrm>
        </p:spPr>
        <p:txBody>
          <a:bodyPr>
            <a:normAutofit/>
          </a:bodyPr>
          <a:lstStyle/>
          <a:p>
            <a:r>
              <a:rPr lang="fr-FR" b="1" u="sng" dirty="0"/>
              <a:t>Centre de symétrie « i »</a:t>
            </a:r>
          </a:p>
          <a:p>
            <a:endParaRPr lang="fr-FR" b="1" u="sng" dirty="0"/>
          </a:p>
          <a:p>
            <a:endParaRPr lang="fr-FR" b="1" u="sng" dirty="0"/>
          </a:p>
          <a:p>
            <a:r>
              <a:rPr lang="fr-FR" b="1" u="sng" dirty="0"/>
              <a:t>Plan de symétrie « </a:t>
            </a:r>
            <a:r>
              <a:rPr lang="fr-FR" b="1" u="sng" dirty="0">
                <a:latin typeface="Symbol" panose="05050102010706020507" pitchFamily="18" charset="2"/>
              </a:rPr>
              <a:t>s</a:t>
            </a:r>
            <a:r>
              <a:rPr lang="fr-FR" b="1" u="sng" dirty="0"/>
              <a:t> »</a:t>
            </a:r>
          </a:p>
          <a:p>
            <a:endParaRPr lang="fr-FR" b="1" u="sng" dirty="0"/>
          </a:p>
          <a:p>
            <a:pPr marL="0" indent="0">
              <a:buNone/>
            </a:pPr>
            <a:endParaRPr lang="fr-FR" b="1" u="sng" dirty="0"/>
          </a:p>
          <a:p>
            <a:pPr marL="0" indent="0">
              <a:buNone/>
            </a:pPr>
            <a:endParaRPr lang="fr-FR" b="1" u="sng" dirty="0"/>
          </a:p>
          <a:p>
            <a:r>
              <a:rPr lang="fr-FR" b="1" u="sng" dirty="0"/>
              <a:t>Axe de symétrie « </a:t>
            </a:r>
            <a:r>
              <a:rPr lang="fr-FR" b="1" u="sng" dirty="0">
                <a:latin typeface="Symbol" panose="05050102010706020507" pitchFamily="18" charset="2"/>
              </a:rPr>
              <a:t>s</a:t>
            </a:r>
            <a:r>
              <a:rPr lang="fr-FR" b="1" u="sng" dirty="0"/>
              <a:t> »</a:t>
            </a:r>
          </a:p>
          <a:p>
            <a:endParaRPr lang="fr-FR" b="1" u="sng" dirty="0"/>
          </a:p>
          <a:p>
            <a:pPr marL="0" indent="0">
              <a:buNone/>
            </a:pPr>
            <a:endParaRPr lang="fr-FR" b="1" u="sng" dirty="0"/>
          </a:p>
          <a:p>
            <a:endParaRPr lang="fr-FR" dirty="0"/>
          </a:p>
        </p:txBody>
      </p:sp>
      <p:graphicFrame>
        <p:nvGraphicFramePr>
          <p:cNvPr id="9" name="Objet 8">
            <a:extLst>
              <a:ext uri="{FF2B5EF4-FFF2-40B4-BE49-F238E27FC236}">
                <a16:creationId xmlns:a16="http://schemas.microsoft.com/office/drawing/2014/main" id="{EDB1B7D3-0C30-423D-9354-C9B210949C0F}"/>
              </a:ext>
            </a:extLst>
          </p:cNvPr>
          <p:cNvGraphicFramePr>
            <a:graphicFrameLocks noChangeAspect="1"/>
          </p:cNvGraphicFramePr>
          <p:nvPr>
            <p:extLst>
              <p:ext uri="{D42A27DB-BD31-4B8C-83A1-F6EECF244321}">
                <p14:modId xmlns:p14="http://schemas.microsoft.com/office/powerpoint/2010/main" val="1145617062"/>
              </p:ext>
            </p:extLst>
          </p:nvPr>
        </p:nvGraphicFramePr>
        <p:xfrm>
          <a:off x="5248275" y="123825"/>
          <a:ext cx="1847850" cy="1552575"/>
        </p:xfrm>
        <a:graphic>
          <a:graphicData uri="http://schemas.openxmlformats.org/presentationml/2006/ole">
            <mc:AlternateContent xmlns:mc="http://schemas.openxmlformats.org/markup-compatibility/2006">
              <mc:Choice xmlns:v="urn:schemas-microsoft-com:vml" Requires="v">
                <p:oleObj spid="_x0000_s16463" name="CS ChemDraw Drawing" r:id="rId3" imgW="970625" imgH="834852" progId="ChemDraw.Document.6.0">
                  <p:embed/>
                </p:oleObj>
              </mc:Choice>
              <mc:Fallback>
                <p:oleObj name="CS ChemDraw Drawing" r:id="rId3" imgW="970625" imgH="834852" progId="ChemDraw.Document.6.0">
                  <p:embed/>
                  <p:pic>
                    <p:nvPicPr>
                      <p:cNvPr id="0" name=""/>
                      <p:cNvPicPr/>
                      <p:nvPr/>
                    </p:nvPicPr>
                    <p:blipFill>
                      <a:blip r:embed="rId4"/>
                      <a:stretch>
                        <a:fillRect/>
                      </a:stretch>
                    </p:blipFill>
                    <p:spPr>
                      <a:xfrm>
                        <a:off x="5248275" y="123825"/>
                        <a:ext cx="1847850" cy="1552575"/>
                      </a:xfrm>
                      <a:prstGeom prst="rect">
                        <a:avLst/>
                      </a:prstGeom>
                    </p:spPr>
                  </p:pic>
                </p:oleObj>
              </mc:Fallback>
            </mc:AlternateContent>
          </a:graphicData>
        </a:graphic>
      </p:graphicFrame>
      <p:cxnSp>
        <p:nvCxnSpPr>
          <p:cNvPr id="11" name="Connecteur droit avec flèche 10">
            <a:extLst>
              <a:ext uri="{FF2B5EF4-FFF2-40B4-BE49-F238E27FC236}">
                <a16:creationId xmlns:a16="http://schemas.microsoft.com/office/drawing/2014/main" id="{9F22CD6B-348B-44E5-A497-84D312B46640}"/>
              </a:ext>
            </a:extLst>
          </p:cNvPr>
          <p:cNvCxnSpPr/>
          <p:nvPr/>
        </p:nvCxnSpPr>
        <p:spPr>
          <a:xfrm>
            <a:off x="5553661" y="293644"/>
            <a:ext cx="1235747" cy="1129820"/>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3" name="Connecteur droit avec flèche 12">
            <a:extLst>
              <a:ext uri="{FF2B5EF4-FFF2-40B4-BE49-F238E27FC236}">
                <a16:creationId xmlns:a16="http://schemas.microsoft.com/office/drawing/2014/main" id="{92385276-EDA1-41E8-84D0-9B515F53AF7C}"/>
              </a:ext>
            </a:extLst>
          </p:cNvPr>
          <p:cNvCxnSpPr/>
          <p:nvPr/>
        </p:nvCxnSpPr>
        <p:spPr>
          <a:xfrm flipV="1">
            <a:off x="5589170" y="314439"/>
            <a:ext cx="1178931" cy="112982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5" name="Connecteur droit avec flèche 14">
            <a:extLst>
              <a:ext uri="{FF2B5EF4-FFF2-40B4-BE49-F238E27FC236}">
                <a16:creationId xmlns:a16="http://schemas.microsoft.com/office/drawing/2014/main" id="{772691BF-60D9-4E62-86B5-4372AFB3B8E0}"/>
              </a:ext>
            </a:extLst>
          </p:cNvPr>
          <p:cNvCxnSpPr/>
          <p:nvPr/>
        </p:nvCxnSpPr>
        <p:spPr>
          <a:xfrm>
            <a:off x="5887453" y="858553"/>
            <a:ext cx="603670"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pic>
        <p:nvPicPr>
          <p:cNvPr id="17" name="Graphique 16" descr="Marque">
            <a:extLst>
              <a:ext uri="{FF2B5EF4-FFF2-40B4-BE49-F238E27FC236}">
                <a16:creationId xmlns:a16="http://schemas.microsoft.com/office/drawing/2014/main" id="{15609895-D392-46D6-9083-369766A48C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98202" y="536862"/>
            <a:ext cx="379291" cy="370181"/>
          </a:xfrm>
          <a:prstGeom prst="rect">
            <a:avLst/>
          </a:prstGeom>
        </p:spPr>
      </p:pic>
      <p:pic>
        <p:nvPicPr>
          <p:cNvPr id="18" name="Image 17">
            <a:extLst>
              <a:ext uri="{FF2B5EF4-FFF2-40B4-BE49-F238E27FC236}">
                <a16:creationId xmlns:a16="http://schemas.microsoft.com/office/drawing/2014/main" id="{084505A4-CA9E-469D-BF55-BA37B40C46A2}"/>
              </a:ext>
            </a:extLst>
          </p:cNvPr>
          <p:cNvPicPr>
            <a:picLocks noChangeAspect="1"/>
          </p:cNvPicPr>
          <p:nvPr/>
        </p:nvPicPr>
        <p:blipFill>
          <a:blip r:embed="rId7">
            <a:clrChange>
              <a:clrFrom>
                <a:srgbClr val="D7E6E6"/>
              </a:clrFrom>
              <a:clrTo>
                <a:srgbClr val="D7E6E6">
                  <a:alpha val="0"/>
                </a:srgbClr>
              </a:clrTo>
            </a:clrChange>
            <a:duotone>
              <a:prstClr val="black"/>
              <a:srgbClr val="FEFEFE">
                <a:tint val="45000"/>
                <a:satMod val="400000"/>
              </a:srgbClr>
            </a:duotone>
            <a:extLst>
              <a:ext uri="{BEBA8EAE-BF5A-486C-A8C5-ECC9F3942E4B}">
                <a14:imgProps xmlns:a14="http://schemas.microsoft.com/office/drawing/2010/main">
                  <a14:imgLayer r:embed="rId8">
                    <a14:imgEffect>
                      <a14:colorTemperature colorTemp="4700"/>
                    </a14:imgEffect>
                    <a14:imgEffect>
                      <a14:saturation sat="400000"/>
                    </a14:imgEffect>
                    <a14:imgEffect>
                      <a14:brightnessContrast bright="-20000" contrast="40000"/>
                    </a14:imgEffect>
                  </a14:imgLayer>
                </a14:imgProps>
              </a:ext>
            </a:extLst>
          </a:blip>
          <a:stretch>
            <a:fillRect/>
          </a:stretch>
        </p:blipFill>
        <p:spPr>
          <a:xfrm>
            <a:off x="7715250" y="214667"/>
            <a:ext cx="2828752" cy="1563258"/>
          </a:xfrm>
          <a:prstGeom prst="rect">
            <a:avLst/>
          </a:prstGeom>
        </p:spPr>
      </p:pic>
      <p:pic>
        <p:nvPicPr>
          <p:cNvPr id="14" name="Image 13">
            <a:extLst>
              <a:ext uri="{FF2B5EF4-FFF2-40B4-BE49-F238E27FC236}">
                <a16:creationId xmlns:a16="http://schemas.microsoft.com/office/drawing/2014/main" id="{C362D4DC-F275-4500-A9F8-048B192CCF82}"/>
              </a:ext>
            </a:extLst>
          </p:cNvPr>
          <p:cNvPicPr>
            <a:picLocks noChangeAspect="1"/>
          </p:cNvPicPr>
          <p:nvPr/>
        </p:nvPicPr>
        <p:blipFill rotWithShape="1">
          <a:blip r:embed="rId9">
            <a:clrChange>
              <a:clrFrom>
                <a:srgbClr val="FFD979"/>
              </a:clrFrom>
              <a:clrTo>
                <a:srgbClr val="FFD979">
                  <a:alpha val="0"/>
                </a:srgbClr>
              </a:clrTo>
            </a:clrChange>
            <a:extLst>
              <a:ext uri="{BEBA8EAE-BF5A-486C-A8C5-ECC9F3942E4B}">
                <a14:imgProps xmlns:a14="http://schemas.microsoft.com/office/drawing/2010/main">
                  <a14:imgLayer r:embed="rId10">
                    <a14:imgEffect>
                      <a14:brightnessContrast bright="20000"/>
                    </a14:imgEffect>
                  </a14:imgLayer>
                </a14:imgProps>
              </a:ext>
            </a:extLst>
          </a:blip>
          <a:srcRect t="-3556" r="-5959" b="-3556"/>
          <a:stretch/>
        </p:blipFill>
        <p:spPr>
          <a:xfrm>
            <a:off x="4810125" y="1920089"/>
            <a:ext cx="1957975" cy="2153766"/>
          </a:xfrm>
          <a:prstGeom prst="rect">
            <a:avLst/>
          </a:prstGeom>
        </p:spPr>
      </p:pic>
      <p:graphicFrame>
        <p:nvGraphicFramePr>
          <p:cNvPr id="19" name="Objet 18">
            <a:extLst>
              <a:ext uri="{FF2B5EF4-FFF2-40B4-BE49-F238E27FC236}">
                <a16:creationId xmlns:a16="http://schemas.microsoft.com/office/drawing/2014/main" id="{EFE0C46D-CF01-4B85-B9DE-BC9C57CC5962}"/>
              </a:ext>
            </a:extLst>
          </p:cNvPr>
          <p:cNvGraphicFramePr>
            <a:graphicFrameLocks noChangeAspect="1"/>
          </p:cNvGraphicFramePr>
          <p:nvPr>
            <p:extLst>
              <p:ext uri="{D42A27DB-BD31-4B8C-83A1-F6EECF244321}">
                <p14:modId xmlns:p14="http://schemas.microsoft.com/office/powerpoint/2010/main" val="167321234"/>
              </p:ext>
            </p:extLst>
          </p:nvPr>
        </p:nvGraphicFramePr>
        <p:xfrm>
          <a:off x="4252254" y="4187660"/>
          <a:ext cx="1021750" cy="1903905"/>
        </p:xfrm>
        <a:graphic>
          <a:graphicData uri="http://schemas.openxmlformats.org/presentationml/2006/ole">
            <mc:AlternateContent xmlns:mc="http://schemas.openxmlformats.org/markup-compatibility/2006">
              <mc:Choice xmlns:v="urn:schemas-microsoft-com:vml" Requires="v">
                <p:oleObj spid="_x0000_s16464" name="CS ChemDraw Drawing" r:id="rId11" imgW="836474" imgH="1558708" progId="ChemDraw.Document.6.0">
                  <p:embed/>
                </p:oleObj>
              </mc:Choice>
              <mc:Fallback>
                <p:oleObj name="CS ChemDraw Drawing" r:id="rId11" imgW="836474" imgH="1558708" progId="ChemDraw.Document.6.0">
                  <p:embed/>
                  <p:pic>
                    <p:nvPicPr>
                      <p:cNvPr id="0" name=""/>
                      <p:cNvPicPr/>
                      <p:nvPr/>
                    </p:nvPicPr>
                    <p:blipFill>
                      <a:blip r:embed="rId12"/>
                      <a:stretch>
                        <a:fillRect/>
                      </a:stretch>
                    </p:blipFill>
                    <p:spPr>
                      <a:xfrm>
                        <a:off x="4252254" y="4187660"/>
                        <a:ext cx="1021750" cy="1903905"/>
                      </a:xfrm>
                      <a:prstGeom prst="rect">
                        <a:avLst/>
                      </a:prstGeom>
                    </p:spPr>
                  </p:pic>
                </p:oleObj>
              </mc:Fallback>
            </mc:AlternateContent>
          </a:graphicData>
        </a:graphic>
      </p:graphicFrame>
      <p:graphicFrame>
        <p:nvGraphicFramePr>
          <p:cNvPr id="20" name="Objet 19">
            <a:extLst>
              <a:ext uri="{FF2B5EF4-FFF2-40B4-BE49-F238E27FC236}">
                <a16:creationId xmlns:a16="http://schemas.microsoft.com/office/drawing/2014/main" id="{9B2C1022-93EB-4BE7-8DAD-5A5D07EBB912}"/>
              </a:ext>
            </a:extLst>
          </p:cNvPr>
          <p:cNvGraphicFramePr>
            <a:graphicFrameLocks noChangeAspect="1"/>
          </p:cNvGraphicFramePr>
          <p:nvPr>
            <p:extLst>
              <p:ext uri="{D42A27DB-BD31-4B8C-83A1-F6EECF244321}">
                <p14:modId xmlns:p14="http://schemas.microsoft.com/office/powerpoint/2010/main" val="466879387"/>
              </p:ext>
            </p:extLst>
          </p:nvPr>
        </p:nvGraphicFramePr>
        <p:xfrm>
          <a:off x="5320971" y="4187660"/>
          <a:ext cx="1793393" cy="1903905"/>
        </p:xfrm>
        <a:graphic>
          <a:graphicData uri="http://schemas.openxmlformats.org/presentationml/2006/ole">
            <mc:AlternateContent xmlns:mc="http://schemas.openxmlformats.org/markup-compatibility/2006">
              <mc:Choice xmlns:v="urn:schemas-microsoft-com:vml" Requires="v">
                <p:oleObj spid="_x0000_s16465" name="CS ChemDraw Drawing" r:id="rId13" imgW="1468958" imgH="1558708" progId="ChemDraw.Document.6.0">
                  <p:embed/>
                </p:oleObj>
              </mc:Choice>
              <mc:Fallback>
                <p:oleObj name="CS ChemDraw Drawing" r:id="rId13" imgW="1468958" imgH="1558708" progId="ChemDraw.Document.6.0">
                  <p:embed/>
                  <p:pic>
                    <p:nvPicPr>
                      <p:cNvPr id="0" name=""/>
                      <p:cNvPicPr/>
                      <p:nvPr/>
                    </p:nvPicPr>
                    <p:blipFill>
                      <a:blip r:embed="rId14"/>
                      <a:stretch>
                        <a:fillRect/>
                      </a:stretch>
                    </p:blipFill>
                    <p:spPr>
                      <a:xfrm>
                        <a:off x="5320971" y="4187660"/>
                        <a:ext cx="1793393" cy="1903905"/>
                      </a:xfrm>
                      <a:prstGeom prst="rect">
                        <a:avLst/>
                      </a:prstGeom>
                    </p:spPr>
                  </p:pic>
                </p:oleObj>
              </mc:Fallback>
            </mc:AlternateContent>
          </a:graphicData>
        </a:graphic>
      </p:graphicFrame>
      <p:graphicFrame>
        <p:nvGraphicFramePr>
          <p:cNvPr id="21" name="Objet 20">
            <a:extLst>
              <a:ext uri="{FF2B5EF4-FFF2-40B4-BE49-F238E27FC236}">
                <a16:creationId xmlns:a16="http://schemas.microsoft.com/office/drawing/2014/main" id="{D296B7AB-FC0B-4621-A421-8B1F81D3474E}"/>
              </a:ext>
            </a:extLst>
          </p:cNvPr>
          <p:cNvGraphicFramePr>
            <a:graphicFrameLocks noChangeAspect="1"/>
          </p:cNvGraphicFramePr>
          <p:nvPr>
            <p:extLst>
              <p:ext uri="{D42A27DB-BD31-4B8C-83A1-F6EECF244321}">
                <p14:modId xmlns:p14="http://schemas.microsoft.com/office/powerpoint/2010/main" val="930196556"/>
              </p:ext>
            </p:extLst>
          </p:nvPr>
        </p:nvGraphicFramePr>
        <p:xfrm>
          <a:off x="7336234" y="4630338"/>
          <a:ext cx="1793392" cy="1056647"/>
        </p:xfrm>
        <a:graphic>
          <a:graphicData uri="http://schemas.openxmlformats.org/presentationml/2006/ole">
            <mc:AlternateContent xmlns:mc="http://schemas.openxmlformats.org/markup-compatibility/2006">
              <mc:Choice xmlns:v="urn:schemas-microsoft-com:vml" Requires="v">
                <p:oleObj spid="_x0000_s16466" name="CS ChemDraw Drawing" r:id="rId15" imgW="1468958" imgH="865377" progId="ChemDraw.Document.6.0">
                  <p:embed/>
                </p:oleObj>
              </mc:Choice>
              <mc:Fallback>
                <p:oleObj name="CS ChemDraw Drawing" r:id="rId15" imgW="1468958" imgH="865377" progId="ChemDraw.Document.6.0">
                  <p:embed/>
                  <p:pic>
                    <p:nvPicPr>
                      <p:cNvPr id="0" name=""/>
                      <p:cNvPicPr/>
                      <p:nvPr/>
                    </p:nvPicPr>
                    <p:blipFill>
                      <a:blip r:embed="rId16"/>
                      <a:stretch>
                        <a:fillRect/>
                      </a:stretch>
                    </p:blipFill>
                    <p:spPr>
                      <a:xfrm>
                        <a:off x="7336234" y="4630338"/>
                        <a:ext cx="1793392" cy="1056647"/>
                      </a:xfrm>
                      <a:prstGeom prst="rect">
                        <a:avLst/>
                      </a:prstGeom>
                    </p:spPr>
                  </p:pic>
                </p:oleObj>
              </mc:Fallback>
            </mc:AlternateContent>
          </a:graphicData>
        </a:graphic>
      </p:graphicFrame>
      <p:sp>
        <p:nvSpPr>
          <p:cNvPr id="2" name="ZoneTexte 1">
            <a:extLst>
              <a:ext uri="{FF2B5EF4-FFF2-40B4-BE49-F238E27FC236}">
                <a16:creationId xmlns:a16="http://schemas.microsoft.com/office/drawing/2014/main" id="{E875EDA5-4084-4B33-9049-4D78ECEE4FE5}"/>
              </a:ext>
            </a:extLst>
          </p:cNvPr>
          <p:cNvSpPr txBox="1"/>
          <p:nvPr/>
        </p:nvSpPr>
        <p:spPr>
          <a:xfrm>
            <a:off x="844879" y="115572"/>
            <a:ext cx="4476092" cy="738664"/>
          </a:xfrm>
          <a:prstGeom prst="rect">
            <a:avLst/>
          </a:prstGeom>
          <a:noFill/>
        </p:spPr>
        <p:txBody>
          <a:bodyPr wrap="square" rtlCol="0">
            <a:spAutoFit/>
          </a:bodyPr>
          <a:lstStyle/>
          <a:p>
            <a:r>
              <a:rPr lang="fr-FR" sz="2400" b="1" u="sng" dirty="0">
                <a:solidFill>
                  <a:srgbClr val="FF0000"/>
                </a:solidFill>
              </a:rPr>
              <a:t>Éléments de symétrie</a:t>
            </a:r>
          </a:p>
          <a:p>
            <a:endParaRPr lang="fr-FR" dirty="0"/>
          </a:p>
        </p:txBody>
      </p:sp>
      <p:sp>
        <p:nvSpPr>
          <p:cNvPr id="5" name="Espace réservé du numéro de diapositive 4">
            <a:extLst>
              <a:ext uri="{FF2B5EF4-FFF2-40B4-BE49-F238E27FC236}">
                <a16:creationId xmlns:a16="http://schemas.microsoft.com/office/drawing/2014/main" id="{A8ED7C05-F4ED-47AA-B763-FA44D6ADD6D5}"/>
              </a:ext>
            </a:extLst>
          </p:cNvPr>
          <p:cNvSpPr>
            <a:spLocks noGrp="1"/>
          </p:cNvSpPr>
          <p:nvPr>
            <p:ph type="sldNum" sz="quarter" idx="12"/>
          </p:nvPr>
        </p:nvSpPr>
        <p:spPr/>
        <p:txBody>
          <a:bodyPr/>
          <a:lstStyle/>
          <a:p>
            <a:fld id="{20F9800D-0171-4262-B5BC-CF505EA94E1B}" type="slidenum">
              <a:rPr lang="fr-FR" smtClean="0"/>
              <a:t>11</a:t>
            </a:fld>
            <a:endParaRPr lang="fr-FR"/>
          </a:p>
        </p:txBody>
      </p:sp>
      <p:sp>
        <p:nvSpPr>
          <p:cNvPr id="6" name="Espace réservé du pied de page 5">
            <a:extLst>
              <a:ext uri="{FF2B5EF4-FFF2-40B4-BE49-F238E27FC236}">
                <a16:creationId xmlns:a16="http://schemas.microsoft.com/office/drawing/2014/main" id="{DD67CDA3-E63F-4B3A-A388-3D306BF256F5}"/>
              </a:ext>
            </a:extLst>
          </p:cNvPr>
          <p:cNvSpPr>
            <a:spLocks noGrp="1"/>
          </p:cNvSpPr>
          <p:nvPr>
            <p:ph type="ftr" sz="quarter" idx="11"/>
          </p:nvPr>
        </p:nvSpPr>
        <p:spPr>
          <a:xfrm>
            <a:off x="6789408" y="-46510"/>
            <a:ext cx="5938836" cy="309201"/>
          </a:xfrm>
        </p:spPr>
        <p:txBody>
          <a:bodyPr/>
          <a:lstStyle/>
          <a:p>
            <a:r>
              <a:rPr lang="fr-FR" dirty="0" err="1"/>
              <a:t>stéreo-Isomérie</a:t>
            </a:r>
            <a:r>
              <a:rPr lang="fr-FR" dirty="0"/>
              <a:t> de configuration          L2-GP/Fac  de Chimie-USTO     A. SAFER</a:t>
            </a:r>
          </a:p>
        </p:txBody>
      </p:sp>
    </p:spTree>
    <p:extLst>
      <p:ext uri="{BB962C8B-B14F-4D97-AF65-F5344CB8AC3E}">
        <p14:creationId xmlns:p14="http://schemas.microsoft.com/office/powerpoint/2010/main" val="18045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D96B9-A7A9-4859-8365-F62BC5891E99}"/>
              </a:ext>
            </a:extLst>
          </p:cNvPr>
          <p:cNvSpPr>
            <a:spLocks noGrp="1"/>
          </p:cNvSpPr>
          <p:nvPr>
            <p:ph type="title"/>
          </p:nvPr>
        </p:nvSpPr>
        <p:spPr>
          <a:xfrm>
            <a:off x="1375379" y="1098682"/>
            <a:ext cx="9603275" cy="473948"/>
          </a:xfrm>
        </p:spPr>
        <p:txBody>
          <a:bodyPr>
            <a:normAutofit/>
          </a:bodyPr>
          <a:lstStyle/>
          <a:p>
            <a:r>
              <a:rPr lang="fr-FR" sz="2400" b="1" cap="none" dirty="0">
                <a:solidFill>
                  <a:srgbClr val="FF0000"/>
                </a:solidFill>
              </a:rPr>
              <a:t>Conditions de chiralité</a:t>
            </a:r>
            <a:endParaRPr lang="fr-FR" sz="2400" dirty="0">
              <a:solidFill>
                <a:srgbClr val="FF0000"/>
              </a:solidFill>
            </a:endParaRPr>
          </a:p>
        </p:txBody>
      </p:sp>
      <p:sp>
        <p:nvSpPr>
          <p:cNvPr id="3" name="Espace réservé du contenu 2">
            <a:extLst>
              <a:ext uri="{FF2B5EF4-FFF2-40B4-BE49-F238E27FC236}">
                <a16:creationId xmlns:a16="http://schemas.microsoft.com/office/drawing/2014/main" id="{82E12105-986B-4657-9CB5-8E8BC46D8D2F}"/>
              </a:ext>
            </a:extLst>
          </p:cNvPr>
          <p:cNvSpPr>
            <a:spLocks noGrp="1"/>
          </p:cNvSpPr>
          <p:nvPr>
            <p:ph idx="1"/>
          </p:nvPr>
        </p:nvSpPr>
        <p:spPr>
          <a:xfrm>
            <a:off x="1451579" y="1834757"/>
            <a:ext cx="9603275" cy="3450613"/>
          </a:xfrm>
        </p:spPr>
        <p:txBody>
          <a:bodyPr>
            <a:normAutofit lnSpcReduction="10000"/>
          </a:bodyPr>
          <a:lstStyle/>
          <a:p>
            <a:r>
              <a:rPr lang="fr-FR" dirty="0"/>
              <a:t>Une molécule est chirale si elle ne possède pas d’élément de symétrie, c’est-à-dire si elle n’est pas identique à elle-même après une ou plusieurs opérations de symétrie</a:t>
            </a:r>
          </a:p>
          <a:p>
            <a:r>
              <a:rPr lang="fr-FR" dirty="0"/>
              <a:t>une molécule possédant un </a:t>
            </a:r>
            <a:r>
              <a:rPr lang="fr-FR" b="1" dirty="0"/>
              <a:t>seul</a:t>
            </a:r>
            <a:r>
              <a:rPr lang="fr-FR" dirty="0"/>
              <a:t> carbone asymétrique C* est une molécule chirale. </a:t>
            </a:r>
          </a:p>
          <a:p>
            <a:r>
              <a:rPr lang="fr-FR" b="1" i="1" dirty="0"/>
              <a:t>Remarque1: </a:t>
            </a:r>
            <a:r>
              <a:rPr lang="fr-FR" dirty="0"/>
              <a:t>un</a:t>
            </a:r>
            <a:r>
              <a:rPr lang="fr-FR" b="1" i="1" dirty="0"/>
              <a:t> </a:t>
            </a:r>
            <a:r>
              <a:rPr lang="fr-FR" dirty="0"/>
              <a:t>carbone asymétrique C* est un carbone hybridé SP</a:t>
            </a:r>
            <a:r>
              <a:rPr lang="fr-FR" baseline="30000" dirty="0"/>
              <a:t>3</a:t>
            </a:r>
            <a:r>
              <a:rPr lang="fr-FR" dirty="0"/>
              <a:t> lié à 4 groupements différents.</a:t>
            </a:r>
          </a:p>
          <a:p>
            <a:r>
              <a:rPr lang="fr-FR" b="1" i="1" dirty="0"/>
              <a:t>Remarque2: </a:t>
            </a:r>
            <a:r>
              <a:rPr lang="fr-FR" i="1" dirty="0"/>
              <a:t>si une molécule possède plusieurs C*, elle peut ne pas être chirale</a:t>
            </a:r>
          </a:p>
          <a:p>
            <a:r>
              <a:rPr lang="fr-FR" i="1" dirty="0"/>
              <a:t>Exemple:  la molécule ci-après possède </a:t>
            </a:r>
            <a:r>
              <a:rPr lang="fr-FR" dirty="0"/>
              <a:t>2 carbones asymétriques mais elle possède également un plan de symétrie. Elle est donc achirale</a:t>
            </a:r>
          </a:p>
          <a:p>
            <a:endParaRPr lang="fr-FR" dirty="0"/>
          </a:p>
        </p:txBody>
      </p:sp>
      <p:pic>
        <p:nvPicPr>
          <p:cNvPr id="4" name="Image 3">
            <a:extLst>
              <a:ext uri="{FF2B5EF4-FFF2-40B4-BE49-F238E27FC236}">
                <a16:creationId xmlns:a16="http://schemas.microsoft.com/office/drawing/2014/main" id="{FFA46FDF-A568-4BF5-B5BA-8C6F843C9FB2}"/>
              </a:ext>
            </a:extLst>
          </p:cNvPr>
          <p:cNvPicPr>
            <a:picLocks noChangeAspect="1"/>
          </p:cNvPicPr>
          <p:nvPr/>
        </p:nvPicPr>
        <p:blipFill>
          <a:blip r:embed="rId2">
            <a:clrChange>
              <a:clrFrom>
                <a:srgbClr val="FFFFFF"/>
              </a:clrFrom>
              <a:clrTo>
                <a:srgbClr val="FFFFFF">
                  <a:alpha val="0"/>
                </a:srgbClr>
              </a:clrTo>
            </a:clrChange>
            <a:lum contrast="-40000"/>
          </a:blip>
          <a:stretch>
            <a:fillRect/>
          </a:stretch>
        </p:blipFill>
        <p:spPr>
          <a:xfrm>
            <a:off x="9955728" y="3943350"/>
            <a:ext cx="1899226" cy="1764959"/>
          </a:xfrm>
          <a:prstGeom prst="rect">
            <a:avLst/>
          </a:prstGeom>
        </p:spPr>
      </p:pic>
      <p:sp>
        <p:nvSpPr>
          <p:cNvPr id="6" name="Espace réservé du numéro de diapositive 5">
            <a:extLst>
              <a:ext uri="{FF2B5EF4-FFF2-40B4-BE49-F238E27FC236}">
                <a16:creationId xmlns:a16="http://schemas.microsoft.com/office/drawing/2014/main" id="{AEF81FED-C3C3-4114-BBD9-C0D26CEAA38D}"/>
              </a:ext>
            </a:extLst>
          </p:cNvPr>
          <p:cNvSpPr>
            <a:spLocks noGrp="1"/>
          </p:cNvSpPr>
          <p:nvPr>
            <p:ph type="sldNum" sz="quarter" idx="12"/>
          </p:nvPr>
        </p:nvSpPr>
        <p:spPr/>
        <p:txBody>
          <a:bodyPr/>
          <a:lstStyle/>
          <a:p>
            <a:fld id="{20F9800D-0171-4262-B5BC-CF505EA94E1B}" type="slidenum">
              <a:rPr lang="fr-FR" smtClean="0"/>
              <a:t>12</a:t>
            </a:fld>
            <a:endParaRPr lang="fr-FR"/>
          </a:p>
        </p:txBody>
      </p:sp>
      <p:sp>
        <p:nvSpPr>
          <p:cNvPr id="7" name="Espace réservé du pied de page 6">
            <a:extLst>
              <a:ext uri="{FF2B5EF4-FFF2-40B4-BE49-F238E27FC236}">
                <a16:creationId xmlns:a16="http://schemas.microsoft.com/office/drawing/2014/main" id="{CD216334-DCE5-4492-AC19-B3242C35ABE2}"/>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4201885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B6BE084-2E2D-4C1B-A206-97F701F9CB58}"/>
              </a:ext>
            </a:extLst>
          </p:cNvPr>
          <p:cNvSpPr>
            <a:spLocks noGrp="1"/>
          </p:cNvSpPr>
          <p:nvPr>
            <p:ph idx="1"/>
          </p:nvPr>
        </p:nvSpPr>
        <p:spPr>
          <a:xfrm>
            <a:off x="1294362" y="524672"/>
            <a:ext cx="9603275" cy="5018878"/>
          </a:xfrm>
        </p:spPr>
        <p:txBody>
          <a:bodyPr>
            <a:normAutofit lnSpcReduction="10000"/>
          </a:bodyPr>
          <a:lstStyle/>
          <a:p>
            <a:pPr marL="514350" indent="-514350">
              <a:buFont typeface="+mj-lt"/>
              <a:buAutoNum type="alphaLcPeriod" startAt="2"/>
            </a:pPr>
            <a:r>
              <a:rPr lang="fr-FR" sz="2800" u="sng" dirty="0">
                <a:solidFill>
                  <a:srgbClr val="FF0000"/>
                </a:solidFill>
                <a:effectLst>
                  <a:outerShdw blurRad="38100" dist="38100" dir="2700000" algn="tl">
                    <a:srgbClr val="000000">
                      <a:alpha val="43137"/>
                    </a:srgbClr>
                  </a:outerShdw>
                </a:effectLst>
              </a:rPr>
              <a:t>s</a:t>
            </a:r>
            <a:r>
              <a:rPr lang="fr-FR" sz="2800" u="sng" dirty="0">
                <a:solidFill>
                  <a:srgbClr val="FF0000"/>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téréoisomèr</a:t>
            </a:r>
            <a:r>
              <a:rPr lang="fr-FR" sz="2800" u="sng" dirty="0">
                <a:solidFill>
                  <a:srgbClr val="FF0000"/>
                </a:solidFill>
                <a:effectLst>
                  <a:outerShdw blurRad="38100" dist="38100" dir="2700000" algn="tl">
                    <a:srgbClr val="000000">
                      <a:alpha val="43137"/>
                    </a:srgbClr>
                  </a:outerShdw>
                </a:effectLst>
              </a:rPr>
              <a:t>es optiques</a:t>
            </a:r>
          </a:p>
          <a:p>
            <a:pPr marL="0" indent="0">
              <a:buNone/>
            </a:pPr>
            <a:endParaRPr lang="fr-FR" sz="3300" u="sng" dirty="0">
              <a:solidFill>
                <a:srgbClr val="FF0000"/>
              </a:solidFill>
              <a:effectLst>
                <a:outerShdw blurRad="38100" dist="38100" dir="2700000" algn="tl">
                  <a:srgbClr val="000000">
                    <a:alpha val="43137"/>
                  </a:srgbClr>
                </a:outerShdw>
              </a:effectLst>
            </a:endParaRPr>
          </a:p>
          <a:p>
            <a:r>
              <a:rPr lang="fr-FR" dirty="0"/>
              <a:t>Carbone asymétrique (carbone </a:t>
            </a:r>
            <a:r>
              <a:rPr lang="fr-FR" dirty="0">
                <a:hlinkClick r:id="rId4" tooltip="Chiralité (chimie)"/>
              </a:rPr>
              <a:t>chiral</a:t>
            </a:r>
            <a:r>
              <a:rPr lang="fr-FR" dirty="0"/>
              <a:t>) :  est un atome carbone lié à quatre atomes ou groupes d'atomes différents. C’est donc un carbone </a:t>
            </a:r>
            <a:r>
              <a:rPr lang="fr-FR" dirty="0">
                <a:hlinkClick r:id="rId5" tooltip="Tétraèdre"/>
              </a:rPr>
              <a:t>tétraédrique</a:t>
            </a:r>
            <a:r>
              <a:rPr lang="fr-FR" dirty="0"/>
              <a:t> (</a:t>
            </a:r>
            <a:r>
              <a:rPr lang="fr-FR" dirty="0">
                <a:hlinkClick r:id="rId6" tooltip="Hybridation (chimie)"/>
              </a:rPr>
              <a:t>hybridé</a:t>
            </a:r>
            <a:r>
              <a:rPr lang="fr-FR" dirty="0"/>
              <a:t> sp</a:t>
            </a:r>
            <a:r>
              <a:rPr lang="fr-FR" baseline="30000" dirty="0"/>
              <a:t>3</a:t>
            </a:r>
            <a:r>
              <a:rPr lang="fr-FR" dirty="0"/>
              <a:t>) qui possède quatre substituants de natures différentes noté (C*). </a:t>
            </a:r>
          </a:p>
          <a:p>
            <a:r>
              <a:rPr lang="fr-FR" dirty="0"/>
              <a:t>Une molécule qui possède un Carbone asymétrique est appelée molécule chirale (n'est pas superposable à son image dans un miroir plan) </a:t>
            </a:r>
          </a:p>
          <a:p>
            <a:r>
              <a:rPr lang="fr-FR" dirty="0"/>
              <a:t>Le nom chiralité vient du grec «</a:t>
            </a:r>
            <a:r>
              <a:rPr lang="fr-FR" dirty="0" err="1"/>
              <a:t>ceir</a:t>
            </a:r>
            <a:r>
              <a:rPr lang="fr-FR" dirty="0"/>
              <a:t>», qui signifie «main». La main gauche n’est pas superposable à la main droite qui est son image dans un miroir, ce sont donc des objets chiraux.</a:t>
            </a:r>
          </a:p>
          <a:p>
            <a:r>
              <a:rPr lang="fr-FR" dirty="0"/>
              <a:t>Une molécule chirale ne possède ni plan, ni axe, ni centre de symétrie.</a:t>
            </a:r>
          </a:p>
          <a:p>
            <a:pPr marL="0" indent="0">
              <a:buNone/>
            </a:pPr>
            <a:endParaRPr lang="fr-FR" dirty="0"/>
          </a:p>
          <a:p>
            <a:endParaRPr lang="fr-FR" dirty="0"/>
          </a:p>
        </p:txBody>
      </p:sp>
      <p:graphicFrame>
        <p:nvGraphicFramePr>
          <p:cNvPr id="5" name="Objet 4">
            <a:extLst>
              <a:ext uri="{FF2B5EF4-FFF2-40B4-BE49-F238E27FC236}">
                <a16:creationId xmlns:a16="http://schemas.microsoft.com/office/drawing/2014/main" id="{517E1FDF-FEC8-4236-AAB0-427E61A2B820}"/>
              </a:ext>
            </a:extLst>
          </p:cNvPr>
          <p:cNvGraphicFramePr>
            <a:graphicFrameLocks noChangeAspect="1"/>
          </p:cNvGraphicFramePr>
          <p:nvPr>
            <p:extLst>
              <p:ext uri="{D42A27DB-BD31-4B8C-83A1-F6EECF244321}">
                <p14:modId xmlns:p14="http://schemas.microsoft.com/office/powerpoint/2010/main" val="903474422"/>
              </p:ext>
            </p:extLst>
          </p:nvPr>
        </p:nvGraphicFramePr>
        <p:xfrm>
          <a:off x="8772525" y="597494"/>
          <a:ext cx="1192213" cy="1127101"/>
        </p:xfrm>
        <a:graphic>
          <a:graphicData uri="http://schemas.openxmlformats.org/presentationml/2006/ole">
            <mc:AlternateContent xmlns:mc="http://schemas.openxmlformats.org/markup-compatibility/2006">
              <mc:Choice xmlns:v="urn:schemas-microsoft-com:vml" Requires="v">
                <p:oleObj spid="_x0000_s9245" name="CS ChemDraw Drawing" r:id="rId7" imgW="842392" imgH="796797" progId="ChemDraw.Document.6.0">
                  <p:embed/>
                </p:oleObj>
              </mc:Choice>
              <mc:Fallback>
                <p:oleObj name="CS ChemDraw Drawing" r:id="rId7" imgW="842392" imgH="796797" progId="ChemDraw.Document.6.0">
                  <p:embed/>
                  <p:pic>
                    <p:nvPicPr>
                      <p:cNvPr id="0" name=""/>
                      <p:cNvPicPr/>
                      <p:nvPr/>
                    </p:nvPicPr>
                    <p:blipFill>
                      <a:blip r:embed="rId8"/>
                      <a:stretch>
                        <a:fillRect/>
                      </a:stretch>
                    </p:blipFill>
                    <p:spPr>
                      <a:xfrm>
                        <a:off x="8772525" y="597494"/>
                        <a:ext cx="1192213" cy="112710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38100">
                        <a:solidFill>
                          <a:srgbClr val="FF0000"/>
                        </a:solidFill>
                      </a:ln>
                    </p:spPr>
                  </p:pic>
                </p:oleObj>
              </mc:Fallback>
            </mc:AlternateContent>
          </a:graphicData>
        </a:graphic>
      </p:graphicFrame>
      <p:sp>
        <p:nvSpPr>
          <p:cNvPr id="4" name="Espace réservé du numéro de diapositive 3">
            <a:extLst>
              <a:ext uri="{FF2B5EF4-FFF2-40B4-BE49-F238E27FC236}">
                <a16:creationId xmlns:a16="http://schemas.microsoft.com/office/drawing/2014/main" id="{450DB7B5-A3B4-45C1-A831-A3F3D4B14004}"/>
              </a:ext>
            </a:extLst>
          </p:cNvPr>
          <p:cNvSpPr>
            <a:spLocks noGrp="1"/>
          </p:cNvSpPr>
          <p:nvPr>
            <p:ph type="sldNum" sz="quarter" idx="12"/>
          </p:nvPr>
        </p:nvSpPr>
        <p:spPr/>
        <p:txBody>
          <a:bodyPr/>
          <a:lstStyle/>
          <a:p>
            <a:fld id="{20F9800D-0171-4262-B5BC-CF505EA94E1B}" type="slidenum">
              <a:rPr lang="fr-FR" smtClean="0"/>
              <a:t>13</a:t>
            </a:fld>
            <a:endParaRPr lang="fr-FR"/>
          </a:p>
        </p:txBody>
      </p:sp>
      <p:sp>
        <p:nvSpPr>
          <p:cNvPr id="6" name="Espace réservé du pied de page 5">
            <a:extLst>
              <a:ext uri="{FF2B5EF4-FFF2-40B4-BE49-F238E27FC236}">
                <a16:creationId xmlns:a16="http://schemas.microsoft.com/office/drawing/2014/main" id="{DE7629A5-FA5D-43D5-8391-E2182112683E}"/>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384791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8A1C9543-D0FC-46C4-A5E1-D960B0DBB0FF}"/>
              </a:ext>
            </a:extLst>
          </p:cNvPr>
          <p:cNvGraphicFramePr>
            <a:graphicFrameLocks noChangeAspect="1"/>
          </p:cNvGraphicFramePr>
          <p:nvPr>
            <p:extLst>
              <p:ext uri="{D42A27DB-BD31-4B8C-83A1-F6EECF244321}">
                <p14:modId xmlns:p14="http://schemas.microsoft.com/office/powerpoint/2010/main" val="2021214959"/>
              </p:ext>
            </p:extLst>
          </p:nvPr>
        </p:nvGraphicFramePr>
        <p:xfrm>
          <a:off x="2535237" y="1946275"/>
          <a:ext cx="6865938" cy="3238054"/>
        </p:xfrm>
        <a:graphic>
          <a:graphicData uri="http://schemas.openxmlformats.org/presentationml/2006/ole">
            <mc:AlternateContent xmlns:mc="http://schemas.openxmlformats.org/markup-compatibility/2006">
              <mc:Choice xmlns:v="urn:schemas-microsoft-com:vml" Requires="v">
                <p:oleObj spid="_x0000_s10273" name="CS ChemDraw Drawing" r:id="rId3" imgW="5295431" imgH="2483547" progId="ChemDraw.Document.6.0">
                  <p:embed/>
                </p:oleObj>
              </mc:Choice>
              <mc:Fallback>
                <p:oleObj name="CS ChemDraw Drawing" r:id="rId3" imgW="5295431" imgH="2483547" progId="ChemDraw.Document.6.0">
                  <p:embed/>
                  <p:pic>
                    <p:nvPicPr>
                      <p:cNvPr id="0" name=""/>
                      <p:cNvPicPr/>
                      <p:nvPr/>
                    </p:nvPicPr>
                    <p:blipFill>
                      <a:blip r:embed="rId4"/>
                      <a:stretch>
                        <a:fillRect/>
                      </a:stretch>
                    </p:blipFill>
                    <p:spPr>
                      <a:xfrm>
                        <a:off x="2535237" y="1946275"/>
                        <a:ext cx="6865938" cy="3238054"/>
                      </a:xfrm>
                      <a:prstGeom prst="rect">
                        <a:avLst/>
                      </a:prstGeom>
                      <a:noFill/>
                    </p:spPr>
                  </p:pic>
                </p:oleObj>
              </mc:Fallback>
            </mc:AlternateContent>
          </a:graphicData>
        </a:graphic>
      </p:graphicFrame>
      <p:sp>
        <p:nvSpPr>
          <p:cNvPr id="3" name="Espace réservé du contenu 2">
            <a:extLst>
              <a:ext uri="{FF2B5EF4-FFF2-40B4-BE49-F238E27FC236}">
                <a16:creationId xmlns:a16="http://schemas.microsoft.com/office/drawing/2014/main" id="{9A5E82C2-42E0-414A-B1B2-C4732A57DC3F}"/>
              </a:ext>
            </a:extLst>
          </p:cNvPr>
          <p:cNvSpPr>
            <a:spLocks noGrp="1"/>
          </p:cNvSpPr>
          <p:nvPr>
            <p:ph idx="1"/>
          </p:nvPr>
        </p:nvSpPr>
        <p:spPr>
          <a:xfrm>
            <a:off x="1437216" y="1244207"/>
            <a:ext cx="9468887" cy="3450613"/>
          </a:xfrm>
        </p:spPr>
        <p:txBody>
          <a:bodyPr/>
          <a:lstStyle/>
          <a:p>
            <a:r>
              <a:rPr lang="fr-FR" i="1" u="sng" dirty="0"/>
              <a:t>Exemples</a:t>
            </a:r>
          </a:p>
          <a:p>
            <a:pPr marL="0" indent="0">
              <a:buNone/>
            </a:pPr>
            <a:endParaRPr lang="fr-FR" i="1" u="sng" dirty="0"/>
          </a:p>
        </p:txBody>
      </p:sp>
      <p:sp>
        <p:nvSpPr>
          <p:cNvPr id="4" name="Espace réservé du numéro de diapositive 3">
            <a:extLst>
              <a:ext uri="{FF2B5EF4-FFF2-40B4-BE49-F238E27FC236}">
                <a16:creationId xmlns:a16="http://schemas.microsoft.com/office/drawing/2014/main" id="{95B6321C-7602-40C3-8D08-A1E86C54FED5}"/>
              </a:ext>
            </a:extLst>
          </p:cNvPr>
          <p:cNvSpPr>
            <a:spLocks noGrp="1"/>
          </p:cNvSpPr>
          <p:nvPr>
            <p:ph type="sldNum" sz="quarter" idx="12"/>
          </p:nvPr>
        </p:nvSpPr>
        <p:spPr/>
        <p:txBody>
          <a:bodyPr/>
          <a:lstStyle/>
          <a:p>
            <a:fld id="{20F9800D-0171-4262-B5BC-CF505EA94E1B}" type="slidenum">
              <a:rPr lang="fr-FR" smtClean="0"/>
              <a:t>14</a:t>
            </a:fld>
            <a:endParaRPr lang="fr-FR"/>
          </a:p>
        </p:txBody>
      </p:sp>
      <p:sp>
        <p:nvSpPr>
          <p:cNvPr id="5" name="Espace réservé du pied de page 4">
            <a:extLst>
              <a:ext uri="{FF2B5EF4-FFF2-40B4-BE49-F238E27FC236}">
                <a16:creationId xmlns:a16="http://schemas.microsoft.com/office/drawing/2014/main" id="{31836840-5EB7-4F63-8A1B-D2AAC211E84D}"/>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266899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493788-8049-4639-A319-5F95F7F14FDA}"/>
              </a:ext>
            </a:extLst>
          </p:cNvPr>
          <p:cNvSpPr>
            <a:spLocks noGrp="1"/>
          </p:cNvSpPr>
          <p:nvPr>
            <p:ph idx="1"/>
          </p:nvPr>
        </p:nvSpPr>
        <p:spPr>
          <a:xfrm>
            <a:off x="1613504" y="834632"/>
            <a:ext cx="9603275" cy="3450613"/>
          </a:xfrm>
        </p:spPr>
        <p:txBody>
          <a:bodyPr/>
          <a:lstStyle/>
          <a:p>
            <a:r>
              <a:rPr lang="fr-FR" dirty="0"/>
              <a:t>Exemple de superposition</a:t>
            </a:r>
          </a:p>
        </p:txBody>
      </p:sp>
      <p:graphicFrame>
        <p:nvGraphicFramePr>
          <p:cNvPr id="4" name="Objet 3">
            <a:extLst>
              <a:ext uri="{FF2B5EF4-FFF2-40B4-BE49-F238E27FC236}">
                <a16:creationId xmlns:a16="http://schemas.microsoft.com/office/drawing/2014/main" id="{E2C51651-F51C-47FE-B5A9-F5A948837C29}"/>
              </a:ext>
            </a:extLst>
          </p:cNvPr>
          <p:cNvGraphicFramePr>
            <a:graphicFrameLocks noChangeAspect="1"/>
          </p:cNvGraphicFramePr>
          <p:nvPr>
            <p:extLst>
              <p:ext uri="{D42A27DB-BD31-4B8C-83A1-F6EECF244321}">
                <p14:modId xmlns:p14="http://schemas.microsoft.com/office/powerpoint/2010/main" val="1319542328"/>
              </p:ext>
            </p:extLst>
          </p:nvPr>
        </p:nvGraphicFramePr>
        <p:xfrm>
          <a:off x="2800350" y="1863725"/>
          <a:ext cx="1558076" cy="1316620"/>
        </p:xfrm>
        <a:graphic>
          <a:graphicData uri="http://schemas.openxmlformats.org/presentationml/2006/ole">
            <mc:AlternateContent xmlns:mc="http://schemas.openxmlformats.org/markup-compatibility/2006">
              <mc:Choice xmlns:v="urn:schemas-microsoft-com:vml" Requires="v">
                <p:oleObj spid="_x0000_s14426" name="CS ChemDraw Drawing" r:id="rId3" imgW="1086232" imgH="917307" progId="ChemDraw.Document.6.0">
                  <p:embed/>
                </p:oleObj>
              </mc:Choice>
              <mc:Fallback>
                <p:oleObj name="CS ChemDraw Drawing" r:id="rId3" imgW="1086232" imgH="917307" progId="ChemDraw.Document.6.0">
                  <p:embed/>
                  <p:pic>
                    <p:nvPicPr>
                      <p:cNvPr id="0" name=""/>
                      <p:cNvPicPr/>
                      <p:nvPr/>
                    </p:nvPicPr>
                    <p:blipFill>
                      <a:blip r:embed="rId4"/>
                      <a:stretch>
                        <a:fillRect/>
                      </a:stretch>
                    </p:blipFill>
                    <p:spPr>
                      <a:xfrm>
                        <a:off x="2800350" y="1863725"/>
                        <a:ext cx="1558076" cy="1316620"/>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DD11E226-B7F4-474E-B4D4-713EF1BC3706}"/>
              </a:ext>
            </a:extLst>
          </p:cNvPr>
          <p:cNvGraphicFramePr>
            <a:graphicFrameLocks noChangeAspect="1"/>
          </p:cNvGraphicFramePr>
          <p:nvPr>
            <p:extLst>
              <p:ext uri="{D42A27DB-BD31-4B8C-83A1-F6EECF244321}">
                <p14:modId xmlns:p14="http://schemas.microsoft.com/office/powerpoint/2010/main" val="3434735434"/>
              </p:ext>
            </p:extLst>
          </p:nvPr>
        </p:nvGraphicFramePr>
        <p:xfrm>
          <a:off x="8437367" y="1863725"/>
          <a:ext cx="1560777" cy="1316620"/>
        </p:xfrm>
        <a:graphic>
          <a:graphicData uri="http://schemas.openxmlformats.org/presentationml/2006/ole">
            <mc:AlternateContent xmlns:mc="http://schemas.openxmlformats.org/markup-compatibility/2006">
              <mc:Choice xmlns:v="urn:schemas-microsoft-com:vml" Requires="v">
                <p:oleObj spid="_x0000_s14427" name="CS ChemDraw Drawing" r:id="rId5" imgW="1086232" imgH="915721" progId="ChemDraw.Document.6.0">
                  <p:embed/>
                </p:oleObj>
              </mc:Choice>
              <mc:Fallback>
                <p:oleObj name="CS ChemDraw Drawing" r:id="rId5" imgW="1086232" imgH="915721" progId="ChemDraw.Document.6.0">
                  <p:embed/>
                  <p:pic>
                    <p:nvPicPr>
                      <p:cNvPr id="0" name=""/>
                      <p:cNvPicPr/>
                      <p:nvPr/>
                    </p:nvPicPr>
                    <p:blipFill>
                      <a:blip r:embed="rId6"/>
                      <a:stretch>
                        <a:fillRect/>
                      </a:stretch>
                    </p:blipFill>
                    <p:spPr>
                      <a:xfrm>
                        <a:off x="8437367" y="1863725"/>
                        <a:ext cx="1560777" cy="1316620"/>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ED2C63C2-6D79-4CD3-A0A8-9C10126C60E6}"/>
              </a:ext>
            </a:extLst>
          </p:cNvPr>
          <p:cNvGraphicFramePr>
            <a:graphicFrameLocks noChangeAspect="1"/>
          </p:cNvGraphicFramePr>
          <p:nvPr>
            <p:extLst>
              <p:ext uri="{D42A27DB-BD31-4B8C-83A1-F6EECF244321}">
                <p14:modId xmlns:p14="http://schemas.microsoft.com/office/powerpoint/2010/main" val="3655883360"/>
              </p:ext>
            </p:extLst>
          </p:nvPr>
        </p:nvGraphicFramePr>
        <p:xfrm>
          <a:off x="2800350" y="3626935"/>
          <a:ext cx="1558076" cy="1316620"/>
        </p:xfrm>
        <a:graphic>
          <a:graphicData uri="http://schemas.openxmlformats.org/presentationml/2006/ole">
            <mc:AlternateContent xmlns:mc="http://schemas.openxmlformats.org/markup-compatibility/2006">
              <mc:Choice xmlns:v="urn:schemas-microsoft-com:vml" Requires="v">
                <p:oleObj spid="_x0000_s14428" name="CS ChemDraw Drawing" r:id="rId7" imgW="1086232" imgH="917307" progId="ChemDraw.Document.6.0">
                  <p:embed/>
                </p:oleObj>
              </mc:Choice>
              <mc:Fallback>
                <p:oleObj name="CS ChemDraw Drawing" r:id="rId7" imgW="1086232" imgH="917307" progId="ChemDraw.Document.6.0">
                  <p:embed/>
                  <p:pic>
                    <p:nvPicPr>
                      <p:cNvPr id="4" name="Objet 3">
                        <a:extLst>
                          <a:ext uri="{FF2B5EF4-FFF2-40B4-BE49-F238E27FC236}">
                            <a16:creationId xmlns:a16="http://schemas.microsoft.com/office/drawing/2014/main" id="{E2C51651-F51C-47FE-B5A9-F5A948837C29}"/>
                          </a:ext>
                        </a:extLst>
                      </p:cNvPr>
                      <p:cNvPicPr/>
                      <p:nvPr/>
                    </p:nvPicPr>
                    <p:blipFill>
                      <a:blip r:embed="rId8"/>
                      <a:stretch>
                        <a:fillRect/>
                      </a:stretch>
                    </p:blipFill>
                    <p:spPr>
                      <a:xfrm>
                        <a:off x="2800350" y="3626935"/>
                        <a:ext cx="1558076" cy="1316620"/>
                      </a:xfrm>
                      <a:prstGeom prst="rect">
                        <a:avLst/>
                      </a:prstGeom>
                    </p:spPr>
                  </p:pic>
                </p:oleObj>
              </mc:Fallback>
            </mc:AlternateContent>
          </a:graphicData>
        </a:graphic>
      </p:graphicFrame>
      <p:graphicFrame>
        <p:nvGraphicFramePr>
          <p:cNvPr id="7" name="Objet 6">
            <a:extLst>
              <a:ext uri="{FF2B5EF4-FFF2-40B4-BE49-F238E27FC236}">
                <a16:creationId xmlns:a16="http://schemas.microsoft.com/office/drawing/2014/main" id="{E95627E9-0D20-4F81-B639-E23C61362BF7}"/>
              </a:ext>
            </a:extLst>
          </p:cNvPr>
          <p:cNvGraphicFramePr>
            <a:graphicFrameLocks noChangeAspect="1"/>
          </p:cNvGraphicFramePr>
          <p:nvPr>
            <p:extLst>
              <p:ext uri="{D42A27DB-BD31-4B8C-83A1-F6EECF244321}">
                <p14:modId xmlns:p14="http://schemas.microsoft.com/office/powerpoint/2010/main" val="1180073855"/>
              </p:ext>
            </p:extLst>
          </p:nvPr>
        </p:nvGraphicFramePr>
        <p:xfrm>
          <a:off x="8437367" y="3626935"/>
          <a:ext cx="1560777" cy="1316620"/>
        </p:xfrm>
        <a:graphic>
          <a:graphicData uri="http://schemas.openxmlformats.org/presentationml/2006/ole">
            <mc:AlternateContent xmlns:mc="http://schemas.openxmlformats.org/markup-compatibility/2006">
              <mc:Choice xmlns:v="urn:schemas-microsoft-com:vml" Requires="v">
                <p:oleObj spid="_x0000_s14429" name="CS ChemDraw Drawing" r:id="rId9" imgW="1086232" imgH="915721" progId="ChemDraw.Document.6.0">
                  <p:embed/>
                </p:oleObj>
              </mc:Choice>
              <mc:Fallback>
                <p:oleObj name="CS ChemDraw Drawing" r:id="rId9" imgW="1086232" imgH="915721" progId="ChemDraw.Document.6.0">
                  <p:embed/>
                  <p:pic>
                    <p:nvPicPr>
                      <p:cNvPr id="5" name="Objet 4">
                        <a:extLst>
                          <a:ext uri="{FF2B5EF4-FFF2-40B4-BE49-F238E27FC236}">
                            <a16:creationId xmlns:a16="http://schemas.microsoft.com/office/drawing/2014/main" id="{DD11E226-B7F4-474E-B4D4-713EF1BC3706}"/>
                          </a:ext>
                        </a:extLst>
                      </p:cNvPr>
                      <p:cNvPicPr/>
                      <p:nvPr/>
                    </p:nvPicPr>
                    <p:blipFill>
                      <a:blip r:embed="rId10"/>
                      <a:stretch>
                        <a:fillRect/>
                      </a:stretch>
                    </p:blipFill>
                    <p:spPr>
                      <a:xfrm>
                        <a:off x="8437367" y="3626935"/>
                        <a:ext cx="1560777" cy="1316620"/>
                      </a:xfrm>
                      <a:prstGeom prst="rect">
                        <a:avLst/>
                      </a:prstGeom>
                    </p:spPr>
                  </p:pic>
                </p:oleObj>
              </mc:Fallback>
            </mc:AlternateContent>
          </a:graphicData>
        </a:graphic>
      </p:graphicFrame>
      <p:cxnSp>
        <p:nvCxnSpPr>
          <p:cNvPr id="9" name="Connecteur droit 8">
            <a:extLst>
              <a:ext uri="{FF2B5EF4-FFF2-40B4-BE49-F238E27FC236}">
                <a16:creationId xmlns:a16="http://schemas.microsoft.com/office/drawing/2014/main" id="{4B4DB536-2911-4162-A2BC-F19BDD0BC88B}"/>
              </a:ext>
            </a:extLst>
          </p:cNvPr>
          <p:cNvCxnSpPr>
            <a:cxnSpLocks/>
          </p:cNvCxnSpPr>
          <p:nvPr/>
        </p:nvCxnSpPr>
        <p:spPr>
          <a:xfrm flipH="1">
            <a:off x="6219825" y="834632"/>
            <a:ext cx="4817" cy="455651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Espace réservé du numéro de diapositive 7">
            <a:extLst>
              <a:ext uri="{FF2B5EF4-FFF2-40B4-BE49-F238E27FC236}">
                <a16:creationId xmlns:a16="http://schemas.microsoft.com/office/drawing/2014/main" id="{597EB175-C55B-455F-8F86-013F4E3A8238}"/>
              </a:ext>
            </a:extLst>
          </p:cNvPr>
          <p:cNvSpPr>
            <a:spLocks noGrp="1"/>
          </p:cNvSpPr>
          <p:nvPr>
            <p:ph type="sldNum" sz="quarter" idx="12"/>
          </p:nvPr>
        </p:nvSpPr>
        <p:spPr/>
        <p:txBody>
          <a:bodyPr/>
          <a:lstStyle/>
          <a:p>
            <a:fld id="{20F9800D-0171-4262-B5BC-CF505EA94E1B}" type="slidenum">
              <a:rPr lang="fr-FR" smtClean="0"/>
              <a:t>15</a:t>
            </a:fld>
            <a:endParaRPr lang="fr-FR"/>
          </a:p>
        </p:txBody>
      </p:sp>
      <p:sp>
        <p:nvSpPr>
          <p:cNvPr id="10" name="Espace réservé du pied de page 9">
            <a:extLst>
              <a:ext uri="{FF2B5EF4-FFF2-40B4-BE49-F238E27FC236}">
                <a16:creationId xmlns:a16="http://schemas.microsoft.com/office/drawing/2014/main" id="{A9E015C4-9AB5-45D2-9EAB-996A38AD7697}"/>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373792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2.59259E-6 L 0.21589 0.00047 " pathEditMode="relative" rAng="0" ptsTypes="AA">
                                      <p:cBhvr>
                                        <p:cTn id="6" dur="2000" fill="hold"/>
                                        <p:tgtEl>
                                          <p:spTgt spid="4"/>
                                        </p:tgtEl>
                                        <p:attrNameLst>
                                          <p:attrName>ppt_x</p:attrName>
                                          <p:attrName>ppt_y</p:attrName>
                                        </p:attrNameLst>
                                      </p:cBhvr>
                                      <p:rCtr x="10794" y="2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495 -2.59259E-6 L -0.24531 0.00047 " pathEditMode="relative" rAng="0" ptsTypes="AA">
                                      <p:cBhvr>
                                        <p:cTn id="10" dur="2000" fill="hold"/>
                                        <p:tgtEl>
                                          <p:spTgt spid="5"/>
                                        </p:tgtEl>
                                        <p:attrNameLst>
                                          <p:attrName>ppt_x</p:attrName>
                                          <p:attrName>ppt_y</p:attrName>
                                        </p:attrNameLst>
                                      </p:cBhvr>
                                      <p:rCtr x="-12018"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16667E-7 1.48148E-6 L 0.21589 0.00046 " pathEditMode="relative" rAng="0" ptsTypes="AA">
                                      <p:cBhvr>
                                        <p:cTn id="14" dur="2000" fill="hold"/>
                                        <p:tgtEl>
                                          <p:spTgt spid="6"/>
                                        </p:tgtEl>
                                        <p:attrNameLst>
                                          <p:attrName>ppt_x</p:attrName>
                                          <p:attrName>ppt_y</p:attrName>
                                        </p:attrNameLst>
                                      </p:cBhvr>
                                      <p:rCtr x="10794" y="2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0495 1.48148E-6 L -0.24531 0.00046 " pathEditMode="relative" rAng="0" ptsTypes="AA">
                                      <p:cBhvr>
                                        <p:cTn id="18" dur="2000" fill="hold"/>
                                        <p:tgtEl>
                                          <p:spTgt spid="7"/>
                                        </p:tgtEl>
                                        <p:attrNameLst>
                                          <p:attrName>ppt_x</p:attrName>
                                          <p:attrName>ppt_y</p:attrName>
                                        </p:attrNameLst>
                                      </p:cBhvr>
                                      <p:rCtr x="-1201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F3FF10-7CF4-4363-BDF3-2D97976C0372}"/>
              </a:ext>
            </a:extLst>
          </p:cNvPr>
          <p:cNvSpPr>
            <a:spLocks noGrp="1"/>
          </p:cNvSpPr>
          <p:nvPr>
            <p:ph idx="1"/>
          </p:nvPr>
        </p:nvSpPr>
        <p:spPr>
          <a:xfrm>
            <a:off x="1423004" y="891782"/>
            <a:ext cx="9873646" cy="3450613"/>
          </a:xfrm>
        </p:spPr>
        <p:txBody>
          <a:bodyPr>
            <a:normAutofit lnSpcReduction="10000"/>
          </a:bodyPr>
          <a:lstStyle/>
          <a:p>
            <a:r>
              <a:rPr lang="fr-FR" dirty="0"/>
              <a:t>La représentation (I) et son image dans un miroir (II) sont appelés des </a:t>
            </a:r>
            <a:r>
              <a:rPr lang="fr-FR" b="1" u="sng" dirty="0">
                <a:solidFill>
                  <a:srgbClr val="FF0000"/>
                </a:solidFill>
              </a:rPr>
              <a:t>énantiomères.</a:t>
            </a:r>
          </a:p>
          <a:p>
            <a:endParaRPr lang="fr-FR" b="1" u="sng" dirty="0">
              <a:solidFill>
                <a:srgbClr val="FF0000"/>
              </a:solidFill>
            </a:endParaRPr>
          </a:p>
          <a:p>
            <a:pPr algn="just"/>
            <a:r>
              <a:rPr lang="fr-FR" b="1" dirty="0"/>
              <a:t>Comment nommer (et donc distinguer) deux énantiomères ? </a:t>
            </a:r>
          </a:p>
          <a:p>
            <a:pPr algn="just"/>
            <a:r>
              <a:rPr lang="fr-FR" b="1" u="sng" dirty="0"/>
              <a:t>Grace à </a:t>
            </a:r>
            <a:r>
              <a:rPr lang="fr-FR" b="1" dirty="0"/>
              <a:t>La configuration absolue d’un carbone asymétrique. Pour cela on doit suivre les règles CIP (Cahn-Ingold-</a:t>
            </a:r>
            <a:r>
              <a:rPr lang="fr-FR" b="1" dirty="0" err="1"/>
              <a:t>Prélog</a:t>
            </a:r>
            <a:r>
              <a:rPr lang="fr-FR" b="1" dirty="0"/>
              <a:t>) comme pour l’isomérie géométrique (</a:t>
            </a:r>
            <a:r>
              <a:rPr lang="fr-FR" dirty="0"/>
              <a:t>les quatre substituants du carbone asymétrique doivent être classés par </a:t>
            </a:r>
            <a:r>
              <a:rPr lang="fr-FR" b="1" dirty="0"/>
              <a:t>ordre de priorité)</a:t>
            </a:r>
            <a:r>
              <a:rPr lang="fr-FR" dirty="0"/>
              <a:t>. </a:t>
            </a:r>
          </a:p>
          <a:p>
            <a:pPr algn="just"/>
            <a:r>
              <a:rPr lang="fr-FR" dirty="0"/>
              <a:t>Exemple: </a:t>
            </a:r>
          </a:p>
        </p:txBody>
      </p:sp>
      <p:graphicFrame>
        <p:nvGraphicFramePr>
          <p:cNvPr id="6" name="Objet 5">
            <a:extLst>
              <a:ext uri="{FF2B5EF4-FFF2-40B4-BE49-F238E27FC236}">
                <a16:creationId xmlns:a16="http://schemas.microsoft.com/office/drawing/2014/main" id="{FE35B3F1-82CB-4325-B960-4A245CA282A6}"/>
              </a:ext>
            </a:extLst>
          </p:cNvPr>
          <p:cNvGraphicFramePr>
            <a:graphicFrameLocks noChangeAspect="1"/>
          </p:cNvGraphicFramePr>
          <p:nvPr>
            <p:extLst>
              <p:ext uri="{D42A27DB-BD31-4B8C-83A1-F6EECF244321}">
                <p14:modId xmlns:p14="http://schemas.microsoft.com/office/powerpoint/2010/main" val="1866226006"/>
              </p:ext>
            </p:extLst>
          </p:nvPr>
        </p:nvGraphicFramePr>
        <p:xfrm>
          <a:off x="4848225" y="3649715"/>
          <a:ext cx="1409700" cy="1164961"/>
        </p:xfrm>
        <a:graphic>
          <a:graphicData uri="http://schemas.openxmlformats.org/presentationml/2006/ole">
            <mc:AlternateContent xmlns:mc="http://schemas.openxmlformats.org/markup-compatibility/2006">
              <mc:Choice xmlns:v="urn:schemas-microsoft-com:vml" Requires="v">
                <p:oleObj spid="_x0000_s11294" name="CS ChemDraw Drawing" r:id="rId3" imgW="1143049" imgH="944660" progId="ChemDraw.Document.6.0">
                  <p:embed/>
                </p:oleObj>
              </mc:Choice>
              <mc:Fallback>
                <p:oleObj name="CS ChemDraw Drawing" r:id="rId3" imgW="1143049" imgH="944660" progId="ChemDraw.Document.6.0">
                  <p:embed/>
                  <p:pic>
                    <p:nvPicPr>
                      <p:cNvPr id="0" name=""/>
                      <p:cNvPicPr/>
                      <p:nvPr/>
                    </p:nvPicPr>
                    <p:blipFill>
                      <a:blip r:embed="rId4"/>
                      <a:stretch>
                        <a:fillRect/>
                      </a:stretch>
                    </p:blipFill>
                    <p:spPr>
                      <a:xfrm>
                        <a:off x="4848225" y="3649715"/>
                        <a:ext cx="1409700" cy="1164961"/>
                      </a:xfrm>
                      <a:prstGeom prst="rect">
                        <a:avLst/>
                      </a:prstGeom>
                    </p:spPr>
                  </p:pic>
                </p:oleObj>
              </mc:Fallback>
            </mc:AlternateContent>
          </a:graphicData>
        </a:graphic>
      </p:graphicFrame>
      <p:sp>
        <p:nvSpPr>
          <p:cNvPr id="4" name="Espace réservé du numéro de diapositive 3">
            <a:extLst>
              <a:ext uri="{FF2B5EF4-FFF2-40B4-BE49-F238E27FC236}">
                <a16:creationId xmlns:a16="http://schemas.microsoft.com/office/drawing/2014/main" id="{2DA17C8F-7A72-4C26-AAF3-4CB838971462}"/>
              </a:ext>
            </a:extLst>
          </p:cNvPr>
          <p:cNvSpPr>
            <a:spLocks noGrp="1"/>
          </p:cNvSpPr>
          <p:nvPr>
            <p:ph type="sldNum" sz="quarter" idx="12"/>
          </p:nvPr>
        </p:nvSpPr>
        <p:spPr/>
        <p:txBody>
          <a:bodyPr/>
          <a:lstStyle/>
          <a:p>
            <a:fld id="{20F9800D-0171-4262-B5BC-CF505EA94E1B}" type="slidenum">
              <a:rPr lang="fr-FR" smtClean="0"/>
              <a:t>16</a:t>
            </a:fld>
            <a:endParaRPr lang="fr-FR"/>
          </a:p>
        </p:txBody>
      </p:sp>
      <p:sp>
        <p:nvSpPr>
          <p:cNvPr id="5" name="Espace réservé du pied de page 4">
            <a:extLst>
              <a:ext uri="{FF2B5EF4-FFF2-40B4-BE49-F238E27FC236}">
                <a16:creationId xmlns:a16="http://schemas.microsoft.com/office/drawing/2014/main" id="{09F6D322-970E-4BA8-BBE5-915E12A483A1}"/>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187433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867D600-EC12-4A21-9F30-3C96A5EF200B}"/>
              </a:ext>
            </a:extLst>
          </p:cNvPr>
          <p:cNvSpPr>
            <a:spLocks noGrp="1"/>
          </p:cNvSpPr>
          <p:nvPr>
            <p:ph idx="1"/>
          </p:nvPr>
        </p:nvSpPr>
        <p:spPr>
          <a:xfrm>
            <a:off x="1175354" y="987032"/>
            <a:ext cx="9603275" cy="3450613"/>
          </a:xfrm>
        </p:spPr>
        <p:txBody>
          <a:bodyPr/>
          <a:lstStyle/>
          <a:p>
            <a:r>
              <a:rPr lang="fr-FR" dirty="0">
                <a:solidFill>
                  <a:srgbClr val="00B0F0"/>
                </a:solidFill>
              </a:rPr>
              <a:t>Règle N°1</a:t>
            </a:r>
            <a:r>
              <a:rPr lang="fr-FR" dirty="0"/>
              <a:t>:  On regarde les 4 atomes directement liés au carbone asymétrique. L’atome prioritaire est celui qui a le </a:t>
            </a:r>
            <a:r>
              <a:rPr lang="fr-FR" i="1" dirty="0"/>
              <a:t>plus grand numéro atomique </a:t>
            </a:r>
            <a:r>
              <a:rPr lang="fr-FR" dirty="0"/>
              <a:t>(</a:t>
            </a:r>
            <a:r>
              <a:rPr lang="fr-FR" i="1" dirty="0"/>
              <a:t>Z</a:t>
            </a:r>
            <a:r>
              <a:rPr lang="fr-FR" dirty="0"/>
              <a:t>). </a:t>
            </a:r>
          </a:p>
          <a:p>
            <a:endParaRPr lang="fr-FR" dirty="0"/>
          </a:p>
        </p:txBody>
      </p:sp>
      <p:pic>
        <p:nvPicPr>
          <p:cNvPr id="4" name="Image 3">
            <a:extLst>
              <a:ext uri="{FF2B5EF4-FFF2-40B4-BE49-F238E27FC236}">
                <a16:creationId xmlns:a16="http://schemas.microsoft.com/office/drawing/2014/main" id="{6D5F32F3-F699-4655-AEA4-A58083575E00}"/>
              </a:ext>
            </a:extLst>
          </p:cNvPr>
          <p:cNvPicPr>
            <a:picLocks noChangeAspect="1"/>
          </p:cNvPicPr>
          <p:nvPr/>
        </p:nvPicPr>
        <p:blipFill>
          <a:blip r:embed="rId2">
            <a:clrChange>
              <a:clrFrom>
                <a:srgbClr val="FFFFFF"/>
              </a:clrFrom>
              <a:clrTo>
                <a:srgbClr val="FFFFFF">
                  <a:alpha val="0"/>
                </a:srgbClr>
              </a:clrTo>
            </a:clrChange>
            <a:lum bright="-20000" contrast="20000"/>
          </a:blip>
          <a:stretch>
            <a:fillRect/>
          </a:stretch>
        </p:blipFill>
        <p:spPr>
          <a:xfrm>
            <a:off x="3722998" y="2381858"/>
            <a:ext cx="5554581" cy="2055787"/>
          </a:xfrm>
          <a:prstGeom prst="rect">
            <a:avLst/>
          </a:prstGeom>
        </p:spPr>
      </p:pic>
      <p:sp>
        <p:nvSpPr>
          <p:cNvPr id="5" name="Espace réservé du numéro de diapositive 4">
            <a:extLst>
              <a:ext uri="{FF2B5EF4-FFF2-40B4-BE49-F238E27FC236}">
                <a16:creationId xmlns:a16="http://schemas.microsoft.com/office/drawing/2014/main" id="{AB20F693-5E3D-47CA-BF85-360D09AE07CC}"/>
              </a:ext>
            </a:extLst>
          </p:cNvPr>
          <p:cNvSpPr>
            <a:spLocks noGrp="1"/>
          </p:cNvSpPr>
          <p:nvPr>
            <p:ph type="sldNum" sz="quarter" idx="12"/>
          </p:nvPr>
        </p:nvSpPr>
        <p:spPr/>
        <p:txBody>
          <a:bodyPr/>
          <a:lstStyle/>
          <a:p>
            <a:fld id="{20F9800D-0171-4262-B5BC-CF505EA94E1B}" type="slidenum">
              <a:rPr lang="fr-FR" smtClean="0"/>
              <a:t>17</a:t>
            </a:fld>
            <a:endParaRPr lang="fr-FR"/>
          </a:p>
        </p:txBody>
      </p:sp>
      <p:sp>
        <p:nvSpPr>
          <p:cNvPr id="6" name="Espace réservé du pied de page 5">
            <a:extLst>
              <a:ext uri="{FF2B5EF4-FFF2-40B4-BE49-F238E27FC236}">
                <a16:creationId xmlns:a16="http://schemas.microsoft.com/office/drawing/2014/main" id="{18B8E08F-2389-47D8-A1A5-F5323429D163}"/>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395926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BB477B-F156-4163-A40F-6036A5DE69AF}"/>
              </a:ext>
            </a:extLst>
          </p:cNvPr>
          <p:cNvSpPr>
            <a:spLocks noGrp="1"/>
          </p:cNvSpPr>
          <p:nvPr>
            <p:ph idx="1"/>
          </p:nvPr>
        </p:nvSpPr>
        <p:spPr>
          <a:xfrm>
            <a:off x="1145169" y="406007"/>
            <a:ext cx="10084806" cy="3756418"/>
          </a:xfrm>
        </p:spPr>
        <p:txBody>
          <a:bodyPr>
            <a:normAutofit fontScale="92500" lnSpcReduction="10000"/>
          </a:bodyPr>
          <a:lstStyle/>
          <a:p>
            <a:pPr algn="just"/>
            <a:r>
              <a:rPr lang="fr-FR" dirty="0">
                <a:solidFill>
                  <a:srgbClr val="00B0F0"/>
                </a:solidFill>
              </a:rPr>
              <a:t>Règle N°2 : </a:t>
            </a:r>
            <a:r>
              <a:rPr lang="fr-FR" dirty="0"/>
              <a:t>Si une décision ne peut être prise avec cette première règle, on compare les numéros atomiques des </a:t>
            </a:r>
            <a:r>
              <a:rPr lang="fr-FR" i="1" dirty="0"/>
              <a:t>deuxièmes atomes sur chaque substituant </a:t>
            </a:r>
            <a:r>
              <a:rPr lang="fr-FR" dirty="0"/>
              <a:t>et on continue si nécessaire jusqu’au troisième ou quatrième atome, jusqu'à ce qu’une différence apparaisse, en suivant le "chemin" du plus grand numéro atomique </a:t>
            </a:r>
          </a:p>
          <a:p>
            <a:pPr marL="0" indent="0" algn="just">
              <a:buNone/>
            </a:pPr>
            <a:r>
              <a:rPr lang="fr-FR" dirty="0"/>
              <a:t>Exemple:  </a:t>
            </a:r>
          </a:p>
          <a:p>
            <a:pPr marL="0" indent="0" algn="just">
              <a:buNone/>
            </a:pPr>
            <a:r>
              <a:rPr lang="fr-FR" dirty="0"/>
              <a:t>                                                                              Priorité:  1</a:t>
            </a:r>
            <a:r>
              <a:rPr lang="fr-FR" baseline="30000" dirty="0"/>
              <a:t>er   </a:t>
            </a:r>
            <a:r>
              <a:rPr lang="fr-FR" dirty="0"/>
              <a:t> O(Z=8)</a:t>
            </a:r>
          </a:p>
          <a:p>
            <a:pPr marL="0" indent="0" algn="just">
              <a:buNone/>
            </a:pPr>
            <a:r>
              <a:rPr lang="fr-FR" dirty="0"/>
              <a:t>                                                                                            2</a:t>
            </a:r>
            <a:r>
              <a:rPr lang="fr-FR" baseline="30000" dirty="0"/>
              <a:t>ème</a:t>
            </a:r>
            <a:r>
              <a:rPr lang="fr-FR" dirty="0"/>
              <a:t> N(Z=7) </a:t>
            </a:r>
          </a:p>
          <a:p>
            <a:pPr marL="0" indent="0" algn="just">
              <a:buNone/>
            </a:pPr>
            <a:r>
              <a:rPr lang="fr-FR" dirty="0"/>
              <a:t>					                       3</a:t>
            </a:r>
            <a:r>
              <a:rPr lang="fr-FR" baseline="30000" dirty="0"/>
              <a:t>ème</a:t>
            </a:r>
            <a:r>
              <a:rPr lang="fr-FR" dirty="0"/>
              <a:t> C</a:t>
            </a:r>
            <a:r>
              <a:rPr lang="fr-FR" baseline="-25000" dirty="0"/>
              <a:t>2</a:t>
            </a:r>
            <a:r>
              <a:rPr lang="fr-FR" dirty="0"/>
              <a:t>H</a:t>
            </a:r>
            <a:r>
              <a:rPr lang="fr-FR" baseline="-25000" dirty="0"/>
              <a:t>4</a:t>
            </a:r>
            <a:r>
              <a:rPr lang="fr-FR" dirty="0"/>
              <a:t>Cl </a:t>
            </a:r>
          </a:p>
          <a:p>
            <a:pPr marL="0" indent="0" algn="just">
              <a:buNone/>
            </a:pPr>
            <a:r>
              <a:rPr lang="fr-FR" dirty="0"/>
              <a:t>					                       4</a:t>
            </a:r>
            <a:r>
              <a:rPr lang="fr-FR" baseline="30000" dirty="0"/>
              <a:t>ème </a:t>
            </a:r>
            <a:r>
              <a:rPr lang="fr-FR" dirty="0"/>
              <a:t>C</a:t>
            </a:r>
            <a:r>
              <a:rPr lang="fr-FR" baseline="-25000" dirty="0"/>
              <a:t>2</a:t>
            </a:r>
            <a:r>
              <a:rPr lang="fr-FR" dirty="0"/>
              <a:t>H</a:t>
            </a:r>
            <a:r>
              <a:rPr lang="fr-FR" baseline="-25000" dirty="0"/>
              <a:t>5</a:t>
            </a:r>
            <a:endParaRPr lang="fr-FR" dirty="0"/>
          </a:p>
        </p:txBody>
      </p:sp>
      <p:graphicFrame>
        <p:nvGraphicFramePr>
          <p:cNvPr id="4" name="Objet 3">
            <a:extLst>
              <a:ext uri="{FF2B5EF4-FFF2-40B4-BE49-F238E27FC236}">
                <a16:creationId xmlns:a16="http://schemas.microsoft.com/office/drawing/2014/main" id="{94EA593D-26BB-42F8-AC10-D990E6DF321B}"/>
              </a:ext>
            </a:extLst>
          </p:cNvPr>
          <p:cNvGraphicFramePr>
            <a:graphicFrameLocks noChangeAspect="1"/>
          </p:cNvGraphicFramePr>
          <p:nvPr>
            <p:extLst>
              <p:ext uri="{D42A27DB-BD31-4B8C-83A1-F6EECF244321}">
                <p14:modId xmlns:p14="http://schemas.microsoft.com/office/powerpoint/2010/main" val="2977900348"/>
              </p:ext>
            </p:extLst>
          </p:nvPr>
        </p:nvGraphicFramePr>
        <p:xfrm>
          <a:off x="2749550" y="1990725"/>
          <a:ext cx="1547813" cy="1133475"/>
        </p:xfrm>
        <a:graphic>
          <a:graphicData uri="http://schemas.openxmlformats.org/presentationml/2006/ole">
            <mc:AlternateContent xmlns:mc="http://schemas.openxmlformats.org/markup-compatibility/2006">
              <mc:Choice xmlns:v="urn:schemas-microsoft-com:vml" Requires="v">
                <p:oleObj spid="_x0000_s12318" name="CS ChemDraw Drawing" r:id="rId3" imgW="1289432" imgH="944660" progId="ChemDraw.Document.6.0">
                  <p:embed/>
                </p:oleObj>
              </mc:Choice>
              <mc:Fallback>
                <p:oleObj name="CS ChemDraw Drawing" r:id="rId3" imgW="1289432" imgH="944660" progId="ChemDraw.Document.6.0">
                  <p:embed/>
                  <p:pic>
                    <p:nvPicPr>
                      <p:cNvPr id="0" name=""/>
                      <p:cNvPicPr/>
                      <p:nvPr/>
                    </p:nvPicPr>
                    <p:blipFill>
                      <a:blip r:embed="rId4"/>
                      <a:stretch>
                        <a:fillRect/>
                      </a:stretch>
                    </p:blipFill>
                    <p:spPr>
                      <a:xfrm>
                        <a:off x="2749550" y="1990725"/>
                        <a:ext cx="1547813" cy="1133475"/>
                      </a:xfrm>
                      <a:prstGeom prst="rect">
                        <a:avLst/>
                      </a:prstGeom>
                    </p:spPr>
                  </p:pic>
                </p:oleObj>
              </mc:Fallback>
            </mc:AlternateContent>
          </a:graphicData>
        </a:graphic>
      </p:graphicFrame>
      <p:pic>
        <p:nvPicPr>
          <p:cNvPr id="7" name="Image 6">
            <a:extLst>
              <a:ext uri="{FF2B5EF4-FFF2-40B4-BE49-F238E27FC236}">
                <a16:creationId xmlns:a16="http://schemas.microsoft.com/office/drawing/2014/main" id="{C430AF69-9C12-4554-ABC2-E29E15D687DB}"/>
              </a:ext>
            </a:extLst>
          </p:cNvPr>
          <p:cNvPicPr>
            <a:picLocks noChangeAspect="1"/>
          </p:cNvPicPr>
          <p:nvPr/>
        </p:nvPicPr>
        <p:blipFill>
          <a:blip r:embed="rId5">
            <a:clrChange>
              <a:clrFrom>
                <a:srgbClr val="FFFFFF"/>
              </a:clrFrom>
              <a:clrTo>
                <a:srgbClr val="FFFFFF">
                  <a:alpha val="0"/>
                </a:srgbClr>
              </a:clrTo>
            </a:clrChange>
            <a:lum bright="-20000" contrast="20000"/>
          </a:blip>
          <a:stretch>
            <a:fillRect/>
          </a:stretch>
        </p:blipFill>
        <p:spPr>
          <a:xfrm>
            <a:off x="1825424" y="3213544"/>
            <a:ext cx="5165926" cy="2533599"/>
          </a:xfrm>
          <a:prstGeom prst="rect">
            <a:avLst/>
          </a:prstGeom>
        </p:spPr>
      </p:pic>
      <p:sp>
        <p:nvSpPr>
          <p:cNvPr id="5" name="Espace réservé du numéro de diapositive 4">
            <a:extLst>
              <a:ext uri="{FF2B5EF4-FFF2-40B4-BE49-F238E27FC236}">
                <a16:creationId xmlns:a16="http://schemas.microsoft.com/office/drawing/2014/main" id="{4A0747ED-73C6-40DD-A6ED-200D6F951270}"/>
              </a:ext>
            </a:extLst>
          </p:cNvPr>
          <p:cNvSpPr>
            <a:spLocks noGrp="1"/>
          </p:cNvSpPr>
          <p:nvPr>
            <p:ph type="sldNum" sz="quarter" idx="12"/>
          </p:nvPr>
        </p:nvSpPr>
        <p:spPr/>
        <p:txBody>
          <a:bodyPr/>
          <a:lstStyle/>
          <a:p>
            <a:fld id="{20F9800D-0171-4262-B5BC-CF505EA94E1B}" type="slidenum">
              <a:rPr lang="fr-FR" smtClean="0"/>
              <a:t>18</a:t>
            </a:fld>
            <a:endParaRPr lang="fr-FR"/>
          </a:p>
        </p:txBody>
      </p:sp>
      <p:sp>
        <p:nvSpPr>
          <p:cNvPr id="6" name="Espace réservé du pied de page 5">
            <a:extLst>
              <a:ext uri="{FF2B5EF4-FFF2-40B4-BE49-F238E27FC236}">
                <a16:creationId xmlns:a16="http://schemas.microsoft.com/office/drawing/2014/main" id="{A5F847C1-40A4-4A42-B579-974C38DB49B8}"/>
              </a:ext>
            </a:extLst>
          </p:cNvPr>
          <p:cNvSpPr>
            <a:spLocks noGrp="1"/>
          </p:cNvSpPr>
          <p:nvPr>
            <p:ph type="ftr" sz="quarter" idx="11"/>
          </p:nvPr>
        </p:nvSpPr>
        <p:spPr>
          <a:xfrm>
            <a:off x="1438969" y="86296"/>
            <a:ext cx="5938836" cy="309201"/>
          </a:xfrm>
        </p:spPr>
        <p:txBody>
          <a:bodyPr/>
          <a:lstStyle/>
          <a:p>
            <a:r>
              <a:rPr lang="fr-FR" dirty="0" err="1"/>
              <a:t>stéreo-Isomérie</a:t>
            </a:r>
            <a:r>
              <a:rPr lang="fr-FR" dirty="0"/>
              <a:t> de configuration          L2-GP/Fac  de Chimie-USTO     A. SAFER</a:t>
            </a:r>
          </a:p>
        </p:txBody>
      </p:sp>
    </p:spTree>
    <p:extLst>
      <p:ext uri="{BB962C8B-B14F-4D97-AF65-F5344CB8AC3E}">
        <p14:creationId xmlns:p14="http://schemas.microsoft.com/office/powerpoint/2010/main" val="403638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680EDC2-776A-455C-B8B8-9188C11A3BE3}"/>
              </a:ext>
            </a:extLst>
          </p:cNvPr>
          <p:cNvSpPr>
            <a:spLocks noGrp="1"/>
          </p:cNvSpPr>
          <p:nvPr>
            <p:ph idx="1"/>
          </p:nvPr>
        </p:nvSpPr>
        <p:spPr>
          <a:xfrm>
            <a:off x="1413479" y="634607"/>
            <a:ext cx="9603275" cy="3450613"/>
          </a:xfrm>
        </p:spPr>
        <p:txBody>
          <a:bodyPr/>
          <a:lstStyle/>
          <a:p>
            <a:pPr algn="just"/>
            <a:r>
              <a:rPr lang="fr-FR" dirty="0">
                <a:solidFill>
                  <a:srgbClr val="00B0F0"/>
                </a:solidFill>
              </a:rPr>
              <a:t>Règle N°3 : </a:t>
            </a:r>
            <a:r>
              <a:rPr lang="fr-FR" dirty="0"/>
              <a:t>Les atomes doublement ou triplement liés à un atome donné sont considérés comme liés par deux ou trois liaisons simples à ce même atome. </a:t>
            </a:r>
          </a:p>
          <a:p>
            <a:pPr algn="just"/>
            <a:endParaRPr lang="fr-FR" dirty="0"/>
          </a:p>
          <a:p>
            <a:pPr algn="just"/>
            <a:r>
              <a:rPr lang="fr-FR" dirty="0"/>
              <a:t>Exemple:</a:t>
            </a:r>
          </a:p>
          <a:p>
            <a:pPr algn="just"/>
            <a:endParaRPr lang="fr-FR" dirty="0"/>
          </a:p>
        </p:txBody>
      </p:sp>
      <p:graphicFrame>
        <p:nvGraphicFramePr>
          <p:cNvPr id="4" name="Objet 3">
            <a:extLst>
              <a:ext uri="{FF2B5EF4-FFF2-40B4-BE49-F238E27FC236}">
                <a16:creationId xmlns:a16="http://schemas.microsoft.com/office/drawing/2014/main" id="{5206B266-0767-4290-8451-C06109783650}"/>
              </a:ext>
            </a:extLst>
          </p:cNvPr>
          <p:cNvGraphicFramePr>
            <a:graphicFrameLocks noChangeAspect="1"/>
          </p:cNvGraphicFramePr>
          <p:nvPr>
            <p:extLst>
              <p:ext uri="{D42A27DB-BD31-4B8C-83A1-F6EECF244321}">
                <p14:modId xmlns:p14="http://schemas.microsoft.com/office/powerpoint/2010/main" val="2371333401"/>
              </p:ext>
            </p:extLst>
          </p:nvPr>
        </p:nvGraphicFramePr>
        <p:xfrm>
          <a:off x="4487863" y="2060575"/>
          <a:ext cx="2160587" cy="3011728"/>
        </p:xfrm>
        <a:graphic>
          <a:graphicData uri="http://schemas.openxmlformats.org/presentationml/2006/ole">
            <mc:AlternateContent xmlns:mc="http://schemas.openxmlformats.org/markup-compatibility/2006">
              <mc:Choice xmlns:v="urn:schemas-microsoft-com:vml" Requires="v">
                <p:oleObj spid="_x0000_s13337" name="CS ChemDraw Drawing" r:id="rId3" imgW="1729370" imgH="2410607" progId="ChemDraw.Document.6.0">
                  <p:embed/>
                </p:oleObj>
              </mc:Choice>
              <mc:Fallback>
                <p:oleObj name="CS ChemDraw Drawing" r:id="rId3" imgW="1729370" imgH="2410607" progId="ChemDraw.Document.6.0">
                  <p:embed/>
                  <p:pic>
                    <p:nvPicPr>
                      <p:cNvPr id="0" name=""/>
                      <p:cNvPicPr/>
                      <p:nvPr/>
                    </p:nvPicPr>
                    <p:blipFill>
                      <a:blip r:embed="rId4"/>
                      <a:stretch>
                        <a:fillRect/>
                      </a:stretch>
                    </p:blipFill>
                    <p:spPr>
                      <a:xfrm>
                        <a:off x="4487863" y="2060575"/>
                        <a:ext cx="2160587" cy="3011728"/>
                      </a:xfrm>
                      <a:prstGeom prst="rect">
                        <a:avLst/>
                      </a:prstGeom>
                    </p:spPr>
                  </p:pic>
                </p:oleObj>
              </mc:Fallback>
            </mc:AlternateContent>
          </a:graphicData>
        </a:graphic>
      </p:graphicFrame>
      <p:sp>
        <p:nvSpPr>
          <p:cNvPr id="5" name="Espace réservé du numéro de diapositive 4">
            <a:extLst>
              <a:ext uri="{FF2B5EF4-FFF2-40B4-BE49-F238E27FC236}">
                <a16:creationId xmlns:a16="http://schemas.microsoft.com/office/drawing/2014/main" id="{285366E1-319B-445B-AC9E-96E3D401E844}"/>
              </a:ext>
            </a:extLst>
          </p:cNvPr>
          <p:cNvSpPr>
            <a:spLocks noGrp="1"/>
          </p:cNvSpPr>
          <p:nvPr>
            <p:ph type="sldNum" sz="quarter" idx="12"/>
          </p:nvPr>
        </p:nvSpPr>
        <p:spPr/>
        <p:txBody>
          <a:bodyPr/>
          <a:lstStyle/>
          <a:p>
            <a:fld id="{20F9800D-0171-4262-B5BC-CF505EA94E1B}" type="slidenum">
              <a:rPr lang="fr-FR" smtClean="0"/>
              <a:t>19</a:t>
            </a:fld>
            <a:endParaRPr lang="fr-FR"/>
          </a:p>
        </p:txBody>
      </p:sp>
      <p:sp>
        <p:nvSpPr>
          <p:cNvPr id="6" name="Espace réservé du pied de page 5">
            <a:extLst>
              <a:ext uri="{FF2B5EF4-FFF2-40B4-BE49-F238E27FC236}">
                <a16:creationId xmlns:a16="http://schemas.microsoft.com/office/drawing/2014/main" id="{15DBCC5B-35CD-4C94-A960-931A074F74C3}"/>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309164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E80885-3ED2-463C-A5F5-A420D8B0FF18}"/>
              </a:ext>
            </a:extLst>
          </p:cNvPr>
          <p:cNvSpPr>
            <a:spLocks noGrp="1"/>
          </p:cNvSpPr>
          <p:nvPr>
            <p:ph type="title"/>
          </p:nvPr>
        </p:nvSpPr>
        <p:spPr>
          <a:xfrm>
            <a:off x="1451578" y="512305"/>
            <a:ext cx="9603275" cy="524618"/>
          </a:xfrm>
        </p:spPr>
        <p:txBody>
          <a:bodyPr>
            <a:noAutofit/>
          </a:bodyPr>
          <a:lstStyle/>
          <a:p>
            <a:pPr marL="571500" indent="-571500">
              <a:buFont typeface="+mj-lt"/>
              <a:buAutoNum type="romanUcPeriod" startAt="3"/>
            </a:pPr>
            <a:r>
              <a:rPr lang="fr-FR" sz="2800" b="1" dirty="0">
                <a:solidFill>
                  <a:srgbClr val="FF0000"/>
                </a:solidFill>
                <a:effectLst>
                  <a:outerShdw blurRad="38100" dist="38100" dir="2700000" algn="tl">
                    <a:srgbClr val="000000">
                      <a:alpha val="43137"/>
                    </a:srgbClr>
                  </a:outerShdw>
                </a:effectLst>
              </a:rPr>
              <a:t>Stéréo-isomérie</a:t>
            </a:r>
            <a:br>
              <a:rPr lang="fr-FR" sz="2800" dirty="0"/>
            </a:br>
            <a:endParaRPr lang="fr-FR" sz="2800" dirty="0"/>
          </a:p>
        </p:txBody>
      </p:sp>
      <p:sp>
        <p:nvSpPr>
          <p:cNvPr id="3" name="Espace réservé du contenu 2">
            <a:extLst>
              <a:ext uri="{FF2B5EF4-FFF2-40B4-BE49-F238E27FC236}">
                <a16:creationId xmlns:a16="http://schemas.microsoft.com/office/drawing/2014/main" id="{3E53A021-682A-46CC-8A0F-58907E628475}"/>
              </a:ext>
            </a:extLst>
          </p:cNvPr>
          <p:cNvSpPr>
            <a:spLocks noGrp="1"/>
          </p:cNvSpPr>
          <p:nvPr>
            <p:ph idx="1"/>
          </p:nvPr>
        </p:nvSpPr>
        <p:spPr>
          <a:xfrm>
            <a:off x="1451578" y="1036923"/>
            <a:ext cx="9603275" cy="3775520"/>
          </a:xfrm>
        </p:spPr>
        <p:txBody>
          <a:bodyPr>
            <a:normAutofit/>
          </a:bodyPr>
          <a:lstStyle/>
          <a:p>
            <a:r>
              <a:rPr lang="fr-FR" dirty="0"/>
              <a:t>Le mot </a:t>
            </a:r>
            <a:r>
              <a:rPr lang="fr-FR" b="1" u="sng" dirty="0"/>
              <a:t>stéréo</a:t>
            </a:r>
            <a:r>
              <a:rPr lang="fr-FR" dirty="0"/>
              <a:t> vient du grec </a:t>
            </a:r>
            <a:r>
              <a:rPr lang="fr-FR" b="1" dirty="0" err="1"/>
              <a:t>stereos</a:t>
            </a:r>
            <a:r>
              <a:rPr lang="fr-FR" dirty="0"/>
              <a:t> [</a:t>
            </a:r>
            <a:r>
              <a:rPr lang="fr-FR" b="1" dirty="0"/>
              <a:t>stéréo</a:t>
            </a:r>
            <a:r>
              <a:rPr lang="fr-FR" dirty="0"/>
              <a:t>-], solide, sous-entendu à trois dimensions, donc dans l'espace.</a:t>
            </a:r>
          </a:p>
          <a:p>
            <a:r>
              <a:rPr lang="fr-FR" dirty="0"/>
              <a:t>On appelle stéréoisomères, des isomères qui ont la même formule développée </a:t>
            </a:r>
            <a:r>
              <a:rPr lang="fr-FR" b="1" dirty="0"/>
              <a:t>plane</a:t>
            </a:r>
            <a:r>
              <a:rPr lang="fr-FR" dirty="0"/>
              <a:t> mais qui diffèrent par </a:t>
            </a:r>
            <a:r>
              <a:rPr lang="fr-FR" b="1" dirty="0"/>
              <a:t>l'arrangement spatial </a:t>
            </a:r>
            <a:r>
              <a:rPr lang="fr-FR" dirty="0"/>
              <a:t>(disposition géométrique) de leurs atomes.</a:t>
            </a:r>
          </a:p>
          <a:p>
            <a:pPr algn="just"/>
            <a:r>
              <a:rPr lang="fr-FR" b="1" dirty="0"/>
              <a:t>Exemple: </a:t>
            </a:r>
          </a:p>
          <a:p>
            <a:pPr algn="just"/>
            <a:endParaRPr lang="fr-FR" b="1" dirty="0"/>
          </a:p>
          <a:p>
            <a:pPr algn="just"/>
            <a:endParaRPr lang="fr-FR" b="1" dirty="0"/>
          </a:p>
        </p:txBody>
      </p:sp>
      <p:graphicFrame>
        <p:nvGraphicFramePr>
          <p:cNvPr id="5" name="Objet 4">
            <a:extLst>
              <a:ext uri="{FF2B5EF4-FFF2-40B4-BE49-F238E27FC236}">
                <a16:creationId xmlns:a16="http://schemas.microsoft.com/office/drawing/2014/main" id="{CF182B11-D9A9-49BB-8AAF-ECA4B2194623}"/>
              </a:ext>
            </a:extLst>
          </p:cNvPr>
          <p:cNvGraphicFramePr>
            <a:graphicFrameLocks noChangeAspect="1"/>
          </p:cNvGraphicFramePr>
          <p:nvPr>
            <p:extLst>
              <p:ext uri="{D42A27DB-BD31-4B8C-83A1-F6EECF244321}">
                <p14:modId xmlns:p14="http://schemas.microsoft.com/office/powerpoint/2010/main" val="1552898091"/>
              </p:ext>
            </p:extLst>
          </p:nvPr>
        </p:nvGraphicFramePr>
        <p:xfrm>
          <a:off x="3351213" y="2984026"/>
          <a:ext cx="1311272" cy="1062733"/>
        </p:xfrm>
        <a:graphic>
          <a:graphicData uri="http://schemas.openxmlformats.org/presentationml/2006/ole">
            <mc:AlternateContent xmlns:mc="http://schemas.openxmlformats.org/markup-compatibility/2006">
              <mc:Choice xmlns:v="urn:schemas-microsoft-com:vml" Requires="v">
                <p:oleObj spid="_x0000_s17470" name="CS ChemDraw Drawing" r:id="rId3" imgW="1202234" imgH="915721" progId="ChemDraw.Document.6.0">
                  <p:embed/>
                </p:oleObj>
              </mc:Choice>
              <mc:Fallback>
                <p:oleObj name="CS ChemDraw Drawing" r:id="rId3" imgW="1202234" imgH="915721" progId="ChemDraw.Document.6.0">
                  <p:embed/>
                  <p:pic>
                    <p:nvPicPr>
                      <p:cNvPr id="0" name=""/>
                      <p:cNvPicPr/>
                      <p:nvPr/>
                    </p:nvPicPr>
                    <p:blipFill>
                      <a:blip r:embed="rId4"/>
                      <a:stretch>
                        <a:fillRect/>
                      </a:stretch>
                    </p:blipFill>
                    <p:spPr>
                      <a:xfrm>
                        <a:off x="3351213" y="2984026"/>
                        <a:ext cx="1311272" cy="1062733"/>
                      </a:xfrm>
                      <a:prstGeom prst="rect">
                        <a:avLst/>
                      </a:prstGeom>
                    </p:spPr>
                  </p:pic>
                </p:oleObj>
              </mc:Fallback>
            </mc:AlternateContent>
          </a:graphicData>
        </a:graphic>
      </p:graphicFrame>
      <p:sp>
        <p:nvSpPr>
          <p:cNvPr id="6" name="Flèche : droite 5">
            <a:extLst>
              <a:ext uri="{FF2B5EF4-FFF2-40B4-BE49-F238E27FC236}">
                <a16:creationId xmlns:a16="http://schemas.microsoft.com/office/drawing/2014/main" id="{4064388C-1088-4FA9-8BE7-983A2202CEED}"/>
              </a:ext>
            </a:extLst>
          </p:cNvPr>
          <p:cNvSpPr/>
          <p:nvPr/>
        </p:nvSpPr>
        <p:spPr>
          <a:xfrm>
            <a:off x="5133975" y="3362325"/>
            <a:ext cx="558731" cy="296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Objet 6">
            <a:extLst>
              <a:ext uri="{FF2B5EF4-FFF2-40B4-BE49-F238E27FC236}">
                <a16:creationId xmlns:a16="http://schemas.microsoft.com/office/drawing/2014/main" id="{8B74EA68-F075-415A-B308-B2A5BC1633DD}"/>
              </a:ext>
            </a:extLst>
          </p:cNvPr>
          <p:cNvGraphicFramePr>
            <a:graphicFrameLocks noChangeAspect="1"/>
          </p:cNvGraphicFramePr>
          <p:nvPr>
            <p:extLst>
              <p:ext uri="{D42A27DB-BD31-4B8C-83A1-F6EECF244321}">
                <p14:modId xmlns:p14="http://schemas.microsoft.com/office/powerpoint/2010/main" val="679499470"/>
              </p:ext>
            </p:extLst>
          </p:nvPr>
        </p:nvGraphicFramePr>
        <p:xfrm>
          <a:off x="5937935" y="2924683"/>
          <a:ext cx="1387489" cy="1215605"/>
        </p:xfrm>
        <a:graphic>
          <a:graphicData uri="http://schemas.openxmlformats.org/presentationml/2006/ole">
            <mc:AlternateContent xmlns:mc="http://schemas.openxmlformats.org/markup-compatibility/2006">
              <mc:Choice xmlns:v="urn:schemas-microsoft-com:vml" Requires="v">
                <p:oleObj spid="_x0000_s17471" name="CS ChemDraw Drawing" r:id="rId5" imgW="1270888" imgH="1048124" progId="ChemDraw.Document.6.0">
                  <p:embed/>
                </p:oleObj>
              </mc:Choice>
              <mc:Fallback>
                <p:oleObj name="CS ChemDraw Drawing" r:id="rId5" imgW="1270888" imgH="1048124" progId="ChemDraw.Document.6.0">
                  <p:embed/>
                  <p:pic>
                    <p:nvPicPr>
                      <p:cNvPr id="0" name=""/>
                      <p:cNvPicPr/>
                      <p:nvPr/>
                    </p:nvPicPr>
                    <p:blipFill>
                      <a:blip r:embed="rId6"/>
                      <a:stretch>
                        <a:fillRect/>
                      </a:stretch>
                    </p:blipFill>
                    <p:spPr>
                      <a:xfrm>
                        <a:off x="5937935" y="2924683"/>
                        <a:ext cx="1387489" cy="1215605"/>
                      </a:xfrm>
                      <a:prstGeom prst="rect">
                        <a:avLst/>
                      </a:prstGeom>
                    </p:spPr>
                  </p:pic>
                </p:oleObj>
              </mc:Fallback>
            </mc:AlternateContent>
          </a:graphicData>
        </a:graphic>
      </p:graphicFrame>
      <p:graphicFrame>
        <p:nvGraphicFramePr>
          <p:cNvPr id="8" name="Objet 7">
            <a:extLst>
              <a:ext uri="{FF2B5EF4-FFF2-40B4-BE49-F238E27FC236}">
                <a16:creationId xmlns:a16="http://schemas.microsoft.com/office/drawing/2014/main" id="{0591538C-8C4B-4E79-919D-4ACA25DD20F1}"/>
              </a:ext>
            </a:extLst>
          </p:cNvPr>
          <p:cNvGraphicFramePr>
            <a:graphicFrameLocks noChangeAspect="1"/>
          </p:cNvGraphicFramePr>
          <p:nvPr>
            <p:extLst>
              <p:ext uri="{D42A27DB-BD31-4B8C-83A1-F6EECF244321}">
                <p14:modId xmlns:p14="http://schemas.microsoft.com/office/powerpoint/2010/main" val="340547202"/>
              </p:ext>
            </p:extLst>
          </p:nvPr>
        </p:nvGraphicFramePr>
        <p:xfrm>
          <a:off x="7676746" y="2984026"/>
          <a:ext cx="1848254" cy="1241391"/>
        </p:xfrm>
        <a:graphic>
          <a:graphicData uri="http://schemas.openxmlformats.org/presentationml/2006/ole">
            <mc:AlternateContent xmlns:mc="http://schemas.openxmlformats.org/markup-compatibility/2006">
              <mc:Choice xmlns:v="urn:schemas-microsoft-com:vml" Requires="v">
                <p:oleObj spid="_x0000_s17472" name="CS ChemDraw Drawing" r:id="rId7" imgW="1694254" imgH="1069531" progId="ChemDraw.Document.6.0">
                  <p:embed/>
                </p:oleObj>
              </mc:Choice>
              <mc:Fallback>
                <p:oleObj name="CS ChemDraw Drawing" r:id="rId7" imgW="1694254" imgH="1069531" progId="ChemDraw.Document.6.0">
                  <p:embed/>
                  <p:pic>
                    <p:nvPicPr>
                      <p:cNvPr id="0" name=""/>
                      <p:cNvPicPr/>
                      <p:nvPr/>
                    </p:nvPicPr>
                    <p:blipFill>
                      <a:blip r:embed="rId8"/>
                      <a:stretch>
                        <a:fillRect/>
                      </a:stretch>
                    </p:blipFill>
                    <p:spPr>
                      <a:xfrm>
                        <a:off x="7676746" y="2984026"/>
                        <a:ext cx="1848254" cy="1241391"/>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133167B1-FABC-48E0-A20B-0183A1EE9937}"/>
              </a:ext>
            </a:extLst>
          </p:cNvPr>
          <p:cNvSpPr/>
          <p:nvPr/>
        </p:nvSpPr>
        <p:spPr>
          <a:xfrm>
            <a:off x="3249919" y="4812443"/>
            <a:ext cx="1412566" cy="369332"/>
          </a:xfrm>
          <a:prstGeom prst="rect">
            <a:avLst/>
          </a:prstGeom>
        </p:spPr>
        <p:txBody>
          <a:bodyPr wrap="none">
            <a:spAutoFit/>
          </a:bodyPr>
          <a:lstStyle/>
          <a:p>
            <a:r>
              <a:rPr lang="fr-FR" dirty="0" err="1"/>
              <a:t>ClCH</a:t>
            </a:r>
            <a:r>
              <a:rPr lang="fr-FR" dirty="0"/>
              <a:t>=</a:t>
            </a:r>
            <a:r>
              <a:rPr lang="fr-FR" dirty="0" err="1"/>
              <a:t>CHCl</a:t>
            </a:r>
            <a:endParaRPr lang="fr-FR" dirty="0"/>
          </a:p>
        </p:txBody>
      </p:sp>
      <p:sp>
        <p:nvSpPr>
          <p:cNvPr id="11" name="Flèche : droite 10">
            <a:extLst>
              <a:ext uri="{FF2B5EF4-FFF2-40B4-BE49-F238E27FC236}">
                <a16:creationId xmlns:a16="http://schemas.microsoft.com/office/drawing/2014/main" id="{98CEFF5C-9634-4B6B-A906-25718BA4887D}"/>
              </a:ext>
            </a:extLst>
          </p:cNvPr>
          <p:cNvSpPr/>
          <p:nvPr/>
        </p:nvSpPr>
        <p:spPr>
          <a:xfrm>
            <a:off x="5139124" y="4870686"/>
            <a:ext cx="537535" cy="252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2" name="Objet 11">
            <a:extLst>
              <a:ext uri="{FF2B5EF4-FFF2-40B4-BE49-F238E27FC236}">
                <a16:creationId xmlns:a16="http://schemas.microsoft.com/office/drawing/2014/main" id="{13FE2B29-98DD-4A24-A279-1EE56B356493}"/>
              </a:ext>
            </a:extLst>
          </p:cNvPr>
          <p:cNvGraphicFramePr>
            <a:graphicFrameLocks noChangeAspect="1"/>
          </p:cNvGraphicFramePr>
          <p:nvPr>
            <p:extLst>
              <p:ext uri="{D42A27DB-BD31-4B8C-83A1-F6EECF244321}">
                <p14:modId xmlns:p14="http://schemas.microsoft.com/office/powerpoint/2010/main" val="3054479075"/>
              </p:ext>
            </p:extLst>
          </p:nvPr>
        </p:nvGraphicFramePr>
        <p:xfrm>
          <a:off x="5926934" y="4391900"/>
          <a:ext cx="1357955" cy="1215604"/>
        </p:xfrm>
        <a:graphic>
          <a:graphicData uri="http://schemas.openxmlformats.org/presentationml/2006/ole">
            <mc:AlternateContent xmlns:mc="http://schemas.openxmlformats.org/markup-compatibility/2006">
              <mc:Choice xmlns:v="urn:schemas-microsoft-com:vml" Requires="v">
                <p:oleObj spid="_x0000_s17473" name="CS ChemDraw Drawing" r:id="rId9" imgW="1150546" imgH="1029889" progId="ChemDraw.Document.6.0">
                  <p:embed/>
                </p:oleObj>
              </mc:Choice>
              <mc:Fallback>
                <p:oleObj name="CS ChemDraw Drawing" r:id="rId9" imgW="1150546" imgH="1029889" progId="ChemDraw.Document.6.0">
                  <p:embed/>
                  <p:pic>
                    <p:nvPicPr>
                      <p:cNvPr id="0" name=""/>
                      <p:cNvPicPr/>
                      <p:nvPr/>
                    </p:nvPicPr>
                    <p:blipFill>
                      <a:blip r:embed="rId10"/>
                      <a:stretch>
                        <a:fillRect/>
                      </a:stretch>
                    </p:blipFill>
                    <p:spPr>
                      <a:xfrm>
                        <a:off x="5926934" y="4391900"/>
                        <a:ext cx="1357955" cy="1215604"/>
                      </a:xfrm>
                      <a:prstGeom prst="rect">
                        <a:avLst/>
                      </a:prstGeom>
                    </p:spPr>
                  </p:pic>
                </p:oleObj>
              </mc:Fallback>
            </mc:AlternateContent>
          </a:graphicData>
        </a:graphic>
      </p:graphicFrame>
      <p:graphicFrame>
        <p:nvGraphicFramePr>
          <p:cNvPr id="13" name="Objet 12">
            <a:extLst>
              <a:ext uri="{FF2B5EF4-FFF2-40B4-BE49-F238E27FC236}">
                <a16:creationId xmlns:a16="http://schemas.microsoft.com/office/drawing/2014/main" id="{50757E84-0FA2-464C-9ACF-3A2213663704}"/>
              </a:ext>
            </a:extLst>
          </p:cNvPr>
          <p:cNvGraphicFramePr>
            <a:graphicFrameLocks noChangeAspect="1"/>
          </p:cNvGraphicFramePr>
          <p:nvPr>
            <p:extLst>
              <p:ext uri="{D42A27DB-BD31-4B8C-83A1-F6EECF244321}">
                <p14:modId xmlns:p14="http://schemas.microsoft.com/office/powerpoint/2010/main" val="2735123022"/>
              </p:ext>
            </p:extLst>
          </p:nvPr>
        </p:nvGraphicFramePr>
        <p:xfrm>
          <a:off x="7446872" y="4391900"/>
          <a:ext cx="2140519" cy="1215604"/>
        </p:xfrm>
        <a:graphic>
          <a:graphicData uri="http://schemas.openxmlformats.org/presentationml/2006/ole">
            <mc:AlternateContent xmlns:mc="http://schemas.openxmlformats.org/markup-compatibility/2006">
              <mc:Choice xmlns:v="urn:schemas-microsoft-com:vml" Requires="v">
                <p:oleObj spid="_x0000_s17474" name="CS ChemDraw Drawing" r:id="rId11" imgW="1671764" imgH="949020" progId="ChemDraw.Document.6.0">
                  <p:embed/>
                </p:oleObj>
              </mc:Choice>
              <mc:Fallback>
                <p:oleObj name="CS ChemDraw Drawing" r:id="rId11" imgW="1671764" imgH="949020" progId="ChemDraw.Document.6.0">
                  <p:embed/>
                  <p:pic>
                    <p:nvPicPr>
                      <p:cNvPr id="0" name=""/>
                      <p:cNvPicPr/>
                      <p:nvPr/>
                    </p:nvPicPr>
                    <p:blipFill>
                      <a:blip r:embed="rId12"/>
                      <a:stretch>
                        <a:fillRect/>
                      </a:stretch>
                    </p:blipFill>
                    <p:spPr>
                      <a:xfrm>
                        <a:off x="7446872" y="4391900"/>
                        <a:ext cx="2140519" cy="1215604"/>
                      </a:xfrm>
                      <a:prstGeom prst="rect">
                        <a:avLst/>
                      </a:prstGeom>
                    </p:spPr>
                  </p:pic>
                </p:oleObj>
              </mc:Fallback>
            </mc:AlternateContent>
          </a:graphicData>
        </a:graphic>
      </p:graphicFrame>
      <p:sp>
        <p:nvSpPr>
          <p:cNvPr id="9" name="Espace réservé du numéro de diapositive 8">
            <a:extLst>
              <a:ext uri="{FF2B5EF4-FFF2-40B4-BE49-F238E27FC236}">
                <a16:creationId xmlns:a16="http://schemas.microsoft.com/office/drawing/2014/main" id="{FAC1E33A-66BF-42D6-A515-9EDA282D9595}"/>
              </a:ext>
            </a:extLst>
          </p:cNvPr>
          <p:cNvSpPr>
            <a:spLocks noGrp="1"/>
          </p:cNvSpPr>
          <p:nvPr>
            <p:ph type="sldNum" sz="quarter" idx="12"/>
          </p:nvPr>
        </p:nvSpPr>
        <p:spPr/>
        <p:txBody>
          <a:bodyPr/>
          <a:lstStyle/>
          <a:p>
            <a:fld id="{20F9800D-0171-4262-B5BC-CF505EA94E1B}" type="slidenum">
              <a:rPr lang="fr-FR" smtClean="0"/>
              <a:t>2</a:t>
            </a:fld>
            <a:endParaRPr lang="fr-FR"/>
          </a:p>
        </p:txBody>
      </p:sp>
      <p:sp>
        <p:nvSpPr>
          <p:cNvPr id="14" name="Espace réservé du pied de page 13">
            <a:extLst>
              <a:ext uri="{FF2B5EF4-FFF2-40B4-BE49-F238E27FC236}">
                <a16:creationId xmlns:a16="http://schemas.microsoft.com/office/drawing/2014/main" id="{932ED6A3-F69D-41A2-9497-8FA64BEB2F28}"/>
              </a:ext>
            </a:extLst>
          </p:cNvPr>
          <p:cNvSpPr>
            <a:spLocks noGrp="1"/>
          </p:cNvSpPr>
          <p:nvPr>
            <p:ph type="ftr" sz="quarter" idx="11"/>
          </p:nvPr>
        </p:nvSpPr>
        <p:spPr>
          <a:xfrm>
            <a:off x="1508036" y="116638"/>
            <a:ext cx="5938836" cy="309201"/>
          </a:xfrm>
        </p:spPr>
        <p:txBody>
          <a:bodyPr/>
          <a:lstStyle/>
          <a:p>
            <a:r>
              <a:rPr lang="fr-FR" dirty="0" err="1"/>
              <a:t>stéreo-Isomérie</a:t>
            </a:r>
            <a:r>
              <a:rPr lang="fr-FR" dirty="0"/>
              <a:t> de configuration          L2-GP/Fac  de Chimie-USTO     A. SAFER</a:t>
            </a:r>
          </a:p>
        </p:txBody>
      </p:sp>
    </p:spTree>
    <p:extLst>
      <p:ext uri="{BB962C8B-B14F-4D97-AF65-F5344CB8AC3E}">
        <p14:creationId xmlns:p14="http://schemas.microsoft.com/office/powerpoint/2010/main" val="255294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DF7850D-DB0D-4B30-AEEB-FD8297CA8396}"/>
              </a:ext>
            </a:extLst>
          </p:cNvPr>
          <p:cNvSpPr>
            <a:spLocks noGrp="1"/>
          </p:cNvSpPr>
          <p:nvPr>
            <p:ph type="sldNum" sz="quarter" idx="12"/>
          </p:nvPr>
        </p:nvSpPr>
        <p:spPr/>
        <p:txBody>
          <a:bodyPr/>
          <a:lstStyle/>
          <a:p>
            <a:fld id="{20F9800D-0171-4262-B5BC-CF505EA94E1B}" type="slidenum">
              <a:rPr lang="fr-FR" smtClean="0"/>
              <a:t>20</a:t>
            </a:fld>
            <a:endParaRPr lang="fr-FR"/>
          </a:p>
        </p:txBody>
      </p:sp>
      <p:pic>
        <p:nvPicPr>
          <p:cNvPr id="4" name="Espace réservé du contenu 3">
            <a:extLst>
              <a:ext uri="{FF2B5EF4-FFF2-40B4-BE49-F238E27FC236}">
                <a16:creationId xmlns:a16="http://schemas.microsoft.com/office/drawing/2014/main" id="{860FF87F-92A4-40A2-9D51-D533A650949D}"/>
              </a:ext>
            </a:extLst>
          </p:cNvPr>
          <p:cNvPicPr>
            <a:picLocks noGrp="1" noChangeAspect="1"/>
          </p:cNvPicPr>
          <p:nvPr>
            <p:ph idx="4294967295"/>
          </p:nvPr>
        </p:nvPicPr>
        <p:blipFill rotWithShape="1">
          <a:blip r:embed="rId2">
            <a:clrChange>
              <a:clrFrom>
                <a:srgbClr val="E6E6E6"/>
              </a:clrFrom>
              <a:clrTo>
                <a:srgbClr val="E6E6E6">
                  <a:alpha val="0"/>
                </a:srgbClr>
              </a:clrTo>
            </a:clrChange>
            <a:duotone>
              <a:prstClr val="black"/>
              <a:srgbClr val="E6E6E6">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Lst>
          </a:blip>
          <a:srcRect r="66244"/>
          <a:stretch/>
        </p:blipFill>
        <p:spPr>
          <a:xfrm>
            <a:off x="1023144" y="1363483"/>
            <a:ext cx="2179638" cy="1262063"/>
          </a:xfrm>
          <a:prstGeom prst="rect">
            <a:avLst/>
          </a:prstGeom>
        </p:spPr>
      </p:pic>
      <p:sp>
        <p:nvSpPr>
          <p:cNvPr id="2" name="Titre 1">
            <a:extLst>
              <a:ext uri="{FF2B5EF4-FFF2-40B4-BE49-F238E27FC236}">
                <a16:creationId xmlns:a16="http://schemas.microsoft.com/office/drawing/2014/main" id="{A3920072-AFD3-4B3F-B060-8080912E636D}"/>
              </a:ext>
            </a:extLst>
          </p:cNvPr>
          <p:cNvSpPr>
            <a:spLocks noGrp="1"/>
          </p:cNvSpPr>
          <p:nvPr>
            <p:ph type="title" idx="4294967295"/>
          </p:nvPr>
        </p:nvSpPr>
        <p:spPr>
          <a:xfrm>
            <a:off x="1291079" y="513583"/>
            <a:ext cx="9604375" cy="654050"/>
          </a:xfrm>
        </p:spPr>
        <p:txBody>
          <a:bodyPr>
            <a:normAutofit/>
          </a:bodyPr>
          <a:lstStyle/>
          <a:p>
            <a:r>
              <a:rPr lang="fr-FR" dirty="0">
                <a:solidFill>
                  <a:srgbClr val="FF0000"/>
                </a:solidFill>
              </a:rPr>
              <a:t>Applications:</a:t>
            </a:r>
          </a:p>
        </p:txBody>
      </p:sp>
      <p:sp>
        <p:nvSpPr>
          <p:cNvPr id="5" name="Rectangle 4">
            <a:extLst>
              <a:ext uri="{FF2B5EF4-FFF2-40B4-BE49-F238E27FC236}">
                <a16:creationId xmlns:a16="http://schemas.microsoft.com/office/drawing/2014/main" id="{7E467CDF-8932-492F-9737-EBB61198F992}"/>
              </a:ext>
            </a:extLst>
          </p:cNvPr>
          <p:cNvSpPr/>
          <p:nvPr/>
        </p:nvSpPr>
        <p:spPr>
          <a:xfrm>
            <a:off x="1408768" y="926929"/>
            <a:ext cx="10035571" cy="369332"/>
          </a:xfrm>
          <a:prstGeom prst="rect">
            <a:avLst/>
          </a:prstGeom>
        </p:spPr>
        <p:txBody>
          <a:bodyPr wrap="square">
            <a:spAutoFit/>
          </a:bodyPr>
          <a:lstStyle/>
          <a:p>
            <a:r>
              <a:rPr lang="fr-FR" b="1" dirty="0">
                <a:latin typeface="Arial" panose="020B0604020202020204" pitchFamily="34" charset="0"/>
              </a:rPr>
              <a:t>Etape1</a:t>
            </a:r>
            <a:r>
              <a:rPr lang="fr-FR" dirty="0">
                <a:latin typeface="Arial" panose="020B0604020202020204" pitchFamily="34" charset="0"/>
              </a:rPr>
              <a:t> :on classe les atomes directement reliés au C* étudié par numéro atomique décroissant.</a:t>
            </a:r>
            <a:endParaRPr lang="fr-FR" dirty="0"/>
          </a:p>
        </p:txBody>
      </p:sp>
      <p:sp>
        <p:nvSpPr>
          <p:cNvPr id="6" name="Rectangle 5">
            <a:extLst>
              <a:ext uri="{FF2B5EF4-FFF2-40B4-BE49-F238E27FC236}">
                <a16:creationId xmlns:a16="http://schemas.microsoft.com/office/drawing/2014/main" id="{E85C88CD-685A-4387-83EC-AEA86B865091}"/>
              </a:ext>
            </a:extLst>
          </p:cNvPr>
          <p:cNvSpPr/>
          <p:nvPr/>
        </p:nvSpPr>
        <p:spPr>
          <a:xfrm>
            <a:off x="1230665" y="2670617"/>
            <a:ext cx="10391775" cy="1477328"/>
          </a:xfrm>
          <a:prstGeom prst="rect">
            <a:avLst/>
          </a:prstGeom>
        </p:spPr>
        <p:txBody>
          <a:bodyPr wrap="square">
            <a:spAutoFit/>
          </a:bodyPr>
          <a:lstStyle/>
          <a:p>
            <a:r>
              <a:rPr lang="fr-FR" b="1" dirty="0">
                <a:latin typeface="Arial" panose="020B0604020202020204" pitchFamily="34" charset="0"/>
              </a:rPr>
              <a:t>Etape 2: </a:t>
            </a:r>
            <a:r>
              <a:rPr lang="fr-FR" dirty="0">
                <a:latin typeface="Arial" panose="020B0604020202020204" pitchFamily="34" charset="0"/>
              </a:rPr>
              <a:t>pour obtenir la configuration absolue du C*, «regarder» la molécule selon l’axe C-4 avec le groupement 4 en arrière.</a:t>
            </a:r>
          </a:p>
          <a:p>
            <a:r>
              <a:rPr lang="fr-FR" dirty="0">
                <a:latin typeface="Arial" panose="020B0604020202020204" pitchFamily="34" charset="0"/>
              </a:rPr>
              <a:t>Si pour passer de 1à 2 à 3, on tourne dans le </a:t>
            </a:r>
            <a:r>
              <a:rPr lang="fr-FR" b="1" u="sng" dirty="0">
                <a:latin typeface="Arial" panose="020B0604020202020204" pitchFamily="34" charset="0"/>
              </a:rPr>
              <a:t>sens des aiguilles </a:t>
            </a:r>
            <a:r>
              <a:rPr lang="fr-FR" dirty="0">
                <a:latin typeface="Arial" panose="020B0604020202020204" pitchFamily="34" charset="0"/>
              </a:rPr>
              <a:t>d’une montre, le C* est </a:t>
            </a:r>
            <a:r>
              <a:rPr lang="fr-FR" b="1" u="sng" dirty="0">
                <a:latin typeface="Arial" panose="020B0604020202020204" pitchFamily="34" charset="0"/>
              </a:rPr>
              <a:t>R</a:t>
            </a:r>
            <a:r>
              <a:rPr lang="fr-FR" dirty="0">
                <a:latin typeface="Arial" panose="020B0604020202020204" pitchFamily="34" charset="0"/>
              </a:rPr>
              <a:t> (</a:t>
            </a:r>
            <a:r>
              <a:rPr lang="fr-FR" dirty="0" err="1">
                <a:latin typeface="Arial" panose="020B0604020202020204" pitchFamily="34" charset="0"/>
              </a:rPr>
              <a:t>rectus</a:t>
            </a:r>
            <a:r>
              <a:rPr lang="fr-FR" dirty="0">
                <a:latin typeface="Arial" panose="020B0604020202020204" pitchFamily="34" charset="0"/>
              </a:rPr>
              <a:t>) ;si c’est dans le sens </a:t>
            </a:r>
            <a:r>
              <a:rPr lang="fr-FR" b="1" i="1" dirty="0">
                <a:latin typeface="Arial" panose="020B0604020202020204" pitchFamily="34" charset="0"/>
              </a:rPr>
              <a:t>inverse des aiguilles </a:t>
            </a:r>
            <a:r>
              <a:rPr lang="fr-FR" dirty="0">
                <a:latin typeface="Arial" panose="020B0604020202020204" pitchFamily="34" charset="0"/>
              </a:rPr>
              <a:t>d’une montre, le C* est </a:t>
            </a:r>
            <a:r>
              <a:rPr lang="fr-FR" b="1" u="sng" dirty="0">
                <a:latin typeface="Arial" panose="020B0604020202020204" pitchFamily="34" charset="0"/>
              </a:rPr>
              <a:t>S</a:t>
            </a:r>
            <a:r>
              <a:rPr lang="fr-FR" dirty="0">
                <a:latin typeface="Arial" panose="020B0604020202020204" pitchFamily="34" charset="0"/>
              </a:rPr>
              <a:t> (</a:t>
            </a:r>
            <a:r>
              <a:rPr lang="fr-FR" dirty="0" err="1">
                <a:latin typeface="Arial" panose="020B0604020202020204" pitchFamily="34" charset="0"/>
              </a:rPr>
              <a:t>sinister</a:t>
            </a:r>
            <a:r>
              <a:rPr lang="fr-FR" dirty="0">
                <a:latin typeface="Arial" panose="020B0604020202020204" pitchFamily="34" charset="0"/>
              </a:rPr>
              <a:t>).</a:t>
            </a:r>
            <a:endParaRPr lang="fr-FR" dirty="0"/>
          </a:p>
          <a:p>
            <a:endParaRPr lang="fr-FR" dirty="0">
              <a:latin typeface="Arial" panose="020B0604020202020204" pitchFamily="34" charset="0"/>
            </a:endParaRPr>
          </a:p>
        </p:txBody>
      </p:sp>
      <p:pic>
        <p:nvPicPr>
          <p:cNvPr id="8" name="Image 7">
            <a:extLst>
              <a:ext uri="{FF2B5EF4-FFF2-40B4-BE49-F238E27FC236}">
                <a16:creationId xmlns:a16="http://schemas.microsoft.com/office/drawing/2014/main" id="{6C3B5716-D2F5-4CBC-8E1B-C631452A408B}"/>
              </a:ext>
            </a:extLst>
          </p:cNvPr>
          <p:cNvPicPr>
            <a:picLocks noChangeAspect="1"/>
          </p:cNvPicPr>
          <p:nvPr/>
        </p:nvPicPr>
        <p:blipFill>
          <a:blip r:embed="rId4">
            <a:clrChange>
              <a:clrFrom>
                <a:srgbClr val="E6E6E6"/>
              </a:clrFrom>
              <a:clrTo>
                <a:srgbClr val="E6E6E6">
                  <a:alpha val="0"/>
                </a:srgbClr>
              </a:clrTo>
            </a:clrChange>
            <a:duotone>
              <a:prstClr val="black"/>
              <a:srgbClr val="E6E6E6">
                <a:tint val="45000"/>
                <a:satMod val="400000"/>
              </a:srgb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4587789" y="3999902"/>
            <a:ext cx="3898986" cy="1848850"/>
          </a:xfrm>
          <a:prstGeom prst="rect">
            <a:avLst/>
          </a:prstGeom>
        </p:spPr>
      </p:pic>
      <p:pic>
        <p:nvPicPr>
          <p:cNvPr id="9" name="Espace réservé du contenu 3">
            <a:extLst>
              <a:ext uri="{FF2B5EF4-FFF2-40B4-BE49-F238E27FC236}">
                <a16:creationId xmlns:a16="http://schemas.microsoft.com/office/drawing/2014/main" id="{36EF215E-6DBD-4AE8-AEE3-6E0DB2F4EEBA}"/>
              </a:ext>
            </a:extLst>
          </p:cNvPr>
          <p:cNvPicPr>
            <a:picLocks noChangeAspect="1"/>
          </p:cNvPicPr>
          <p:nvPr/>
        </p:nvPicPr>
        <p:blipFill rotWithShape="1">
          <a:blip r:embed="rId2">
            <a:clrChange>
              <a:clrFrom>
                <a:srgbClr val="E6E6E6"/>
              </a:clrFrom>
              <a:clrTo>
                <a:srgbClr val="E6E6E6">
                  <a:alpha val="0"/>
                </a:srgbClr>
              </a:clrTo>
            </a:clrChange>
            <a:duotone>
              <a:prstClr val="black"/>
              <a:srgbClr val="E6E6E6">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Lst>
          </a:blip>
          <a:srcRect l="43050" t="23622" r="6049" b="32612"/>
          <a:stretch/>
        </p:blipFill>
        <p:spPr>
          <a:xfrm>
            <a:off x="3409950" y="2073538"/>
            <a:ext cx="3286125" cy="552008"/>
          </a:xfrm>
          <a:prstGeom prst="rect">
            <a:avLst/>
          </a:prstGeom>
        </p:spPr>
      </p:pic>
      <p:sp>
        <p:nvSpPr>
          <p:cNvPr id="10" name="Espace réservé du pied de page 9">
            <a:extLst>
              <a:ext uri="{FF2B5EF4-FFF2-40B4-BE49-F238E27FC236}">
                <a16:creationId xmlns:a16="http://schemas.microsoft.com/office/drawing/2014/main" id="{4D61AB29-8C03-4894-9073-7587D19D32EC}"/>
              </a:ext>
            </a:extLst>
          </p:cNvPr>
          <p:cNvSpPr>
            <a:spLocks noGrp="1"/>
          </p:cNvSpPr>
          <p:nvPr>
            <p:ph type="ftr" sz="quarter" idx="11"/>
          </p:nvPr>
        </p:nvSpPr>
        <p:spPr>
          <a:xfrm>
            <a:off x="1408768" y="204382"/>
            <a:ext cx="5938836" cy="309201"/>
          </a:xfrm>
        </p:spPr>
        <p:txBody>
          <a:bodyPr/>
          <a:lstStyle/>
          <a:p>
            <a:r>
              <a:rPr lang="fr-FR"/>
              <a:t>stéreo-Isomérie de configuration          L2-GP/Fac  de Chimie-USTO     A. SAFER</a:t>
            </a:r>
          </a:p>
        </p:txBody>
      </p:sp>
    </p:spTree>
    <p:extLst>
      <p:ext uri="{BB962C8B-B14F-4D97-AF65-F5344CB8AC3E}">
        <p14:creationId xmlns:p14="http://schemas.microsoft.com/office/powerpoint/2010/main" val="4107631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8FB1E6D-5ED2-4E29-A04C-1672F69F02D1}"/>
              </a:ext>
            </a:extLst>
          </p:cNvPr>
          <p:cNvSpPr>
            <a:spLocks noGrp="1"/>
          </p:cNvSpPr>
          <p:nvPr>
            <p:ph idx="1"/>
          </p:nvPr>
        </p:nvSpPr>
        <p:spPr>
          <a:xfrm>
            <a:off x="1451579" y="552451"/>
            <a:ext cx="9603275" cy="1847387"/>
          </a:xfrm>
        </p:spPr>
        <p:txBody>
          <a:bodyPr>
            <a:normAutofit lnSpcReduction="10000"/>
          </a:bodyPr>
          <a:lstStyle/>
          <a:p>
            <a:r>
              <a:rPr lang="fr-FR" u="sng" dirty="0">
                <a:solidFill>
                  <a:srgbClr val="FF0000"/>
                </a:solidFill>
              </a:rPr>
              <a:t>Exemple d’application</a:t>
            </a:r>
          </a:p>
          <a:p>
            <a:endParaRPr lang="fr-FR" u="sng" dirty="0">
              <a:solidFill>
                <a:srgbClr val="FF0000"/>
              </a:solidFill>
            </a:endParaRPr>
          </a:p>
          <a:p>
            <a:endParaRPr lang="fr-FR" u="sng" dirty="0">
              <a:solidFill>
                <a:srgbClr val="FF0000"/>
              </a:solidFill>
            </a:endParaRPr>
          </a:p>
          <a:p>
            <a:r>
              <a:rPr lang="fr-FR" u="sng" dirty="0">
                <a:solidFill>
                  <a:srgbClr val="FF0000"/>
                </a:solidFill>
              </a:rPr>
              <a:t>1</a:t>
            </a:r>
            <a:r>
              <a:rPr lang="fr-FR" u="sng" baseline="30000" dirty="0">
                <a:solidFill>
                  <a:srgbClr val="FF0000"/>
                </a:solidFill>
              </a:rPr>
              <a:t>ère</a:t>
            </a:r>
            <a:r>
              <a:rPr lang="fr-FR" u="sng" dirty="0">
                <a:solidFill>
                  <a:srgbClr val="FF0000"/>
                </a:solidFill>
              </a:rPr>
              <a:t> étape</a:t>
            </a:r>
            <a:r>
              <a:rPr lang="fr-FR" dirty="0">
                <a:solidFill>
                  <a:srgbClr val="FF0000"/>
                </a:solidFill>
              </a:rPr>
              <a:t>: </a:t>
            </a:r>
            <a:r>
              <a:rPr lang="fr-FR" dirty="0"/>
              <a:t> détermination des priorités OH&gt;CHO&gt;CH</a:t>
            </a:r>
            <a:r>
              <a:rPr lang="fr-FR" baseline="-25000" dirty="0"/>
              <a:t>3</a:t>
            </a:r>
            <a:r>
              <a:rPr lang="fr-FR" dirty="0"/>
              <a:t>&gt;H</a:t>
            </a:r>
          </a:p>
        </p:txBody>
      </p:sp>
      <p:graphicFrame>
        <p:nvGraphicFramePr>
          <p:cNvPr id="4" name="Objet 3">
            <a:extLst>
              <a:ext uri="{FF2B5EF4-FFF2-40B4-BE49-F238E27FC236}">
                <a16:creationId xmlns:a16="http://schemas.microsoft.com/office/drawing/2014/main" id="{2189B232-8A8C-48A9-86D2-41F71E4F0771}"/>
              </a:ext>
            </a:extLst>
          </p:cNvPr>
          <p:cNvGraphicFramePr>
            <a:graphicFrameLocks noChangeAspect="1"/>
          </p:cNvGraphicFramePr>
          <p:nvPr>
            <p:extLst>
              <p:ext uri="{D42A27DB-BD31-4B8C-83A1-F6EECF244321}">
                <p14:modId xmlns:p14="http://schemas.microsoft.com/office/powerpoint/2010/main" val="2292631826"/>
              </p:ext>
            </p:extLst>
          </p:nvPr>
        </p:nvGraphicFramePr>
        <p:xfrm>
          <a:off x="4993453" y="602151"/>
          <a:ext cx="1559845" cy="1209675"/>
        </p:xfrm>
        <a:graphic>
          <a:graphicData uri="http://schemas.openxmlformats.org/presentationml/2006/ole">
            <mc:AlternateContent xmlns:mc="http://schemas.openxmlformats.org/markup-compatibility/2006">
              <mc:Choice xmlns:v="urn:schemas-microsoft-com:vml" Requires="v">
                <p:oleObj spid="_x0000_s15427" name="CS ChemDraw Drawing" r:id="rId3" imgW="1089389" imgH="843970" progId="ChemDraw.Document.6.0">
                  <p:embed/>
                </p:oleObj>
              </mc:Choice>
              <mc:Fallback>
                <p:oleObj name="CS ChemDraw Drawing" r:id="rId3" imgW="1089389" imgH="843970" progId="ChemDraw.Document.6.0">
                  <p:embed/>
                  <p:pic>
                    <p:nvPicPr>
                      <p:cNvPr id="0" name=""/>
                      <p:cNvPicPr/>
                      <p:nvPr/>
                    </p:nvPicPr>
                    <p:blipFill>
                      <a:blip r:embed="rId4"/>
                      <a:stretch>
                        <a:fillRect/>
                      </a:stretch>
                    </p:blipFill>
                    <p:spPr>
                      <a:xfrm>
                        <a:off x="4993453" y="602151"/>
                        <a:ext cx="1559845" cy="1209675"/>
                      </a:xfrm>
                      <a:prstGeom prst="rect">
                        <a:avLst/>
                      </a:prstGeom>
                    </p:spPr>
                  </p:pic>
                </p:oleObj>
              </mc:Fallback>
            </mc:AlternateContent>
          </a:graphicData>
        </a:graphic>
      </p:graphicFrame>
      <p:sp>
        <p:nvSpPr>
          <p:cNvPr id="5" name="ZoneTexte 4">
            <a:extLst>
              <a:ext uri="{FF2B5EF4-FFF2-40B4-BE49-F238E27FC236}">
                <a16:creationId xmlns:a16="http://schemas.microsoft.com/office/drawing/2014/main" id="{CD529DB1-D768-4A07-8F44-B5B8CA9D1BB5}"/>
              </a:ext>
            </a:extLst>
          </p:cNvPr>
          <p:cNvSpPr txBox="1"/>
          <p:nvPr/>
        </p:nvSpPr>
        <p:spPr>
          <a:xfrm>
            <a:off x="6553298" y="1022323"/>
            <a:ext cx="300082" cy="369332"/>
          </a:xfrm>
          <a:prstGeom prst="rect">
            <a:avLst/>
          </a:prstGeom>
          <a:noFill/>
        </p:spPr>
        <p:txBody>
          <a:bodyPr wrap="none" rtlCol="0">
            <a:spAutoFit/>
          </a:bodyPr>
          <a:lstStyle/>
          <a:p>
            <a:r>
              <a:rPr lang="fr-FR" dirty="0">
                <a:solidFill>
                  <a:srgbClr val="FF0000"/>
                </a:solidFill>
              </a:rPr>
              <a:t>1</a:t>
            </a:r>
          </a:p>
        </p:txBody>
      </p:sp>
      <p:sp>
        <p:nvSpPr>
          <p:cNvPr id="6" name="ZoneTexte 5">
            <a:extLst>
              <a:ext uri="{FF2B5EF4-FFF2-40B4-BE49-F238E27FC236}">
                <a16:creationId xmlns:a16="http://schemas.microsoft.com/office/drawing/2014/main" id="{034DB6DA-EDD8-4D31-BB89-F9000766B0AA}"/>
              </a:ext>
            </a:extLst>
          </p:cNvPr>
          <p:cNvSpPr txBox="1"/>
          <p:nvPr/>
        </p:nvSpPr>
        <p:spPr>
          <a:xfrm>
            <a:off x="5389314" y="449818"/>
            <a:ext cx="300082" cy="369332"/>
          </a:xfrm>
          <a:prstGeom prst="rect">
            <a:avLst/>
          </a:prstGeom>
          <a:noFill/>
        </p:spPr>
        <p:txBody>
          <a:bodyPr wrap="none" rtlCol="0">
            <a:spAutoFit/>
          </a:bodyPr>
          <a:lstStyle/>
          <a:p>
            <a:r>
              <a:rPr lang="fr-FR" dirty="0">
                <a:solidFill>
                  <a:srgbClr val="FF0000"/>
                </a:solidFill>
              </a:rPr>
              <a:t>2</a:t>
            </a:r>
          </a:p>
        </p:txBody>
      </p:sp>
      <p:sp>
        <p:nvSpPr>
          <p:cNvPr id="7" name="ZoneTexte 6">
            <a:extLst>
              <a:ext uri="{FF2B5EF4-FFF2-40B4-BE49-F238E27FC236}">
                <a16:creationId xmlns:a16="http://schemas.microsoft.com/office/drawing/2014/main" id="{CDB0912E-B01F-4267-9CA4-AC54A7724304}"/>
              </a:ext>
            </a:extLst>
          </p:cNvPr>
          <p:cNvSpPr txBox="1"/>
          <p:nvPr/>
        </p:nvSpPr>
        <p:spPr>
          <a:xfrm>
            <a:off x="5089232" y="1105971"/>
            <a:ext cx="300082" cy="369332"/>
          </a:xfrm>
          <a:prstGeom prst="rect">
            <a:avLst/>
          </a:prstGeom>
          <a:noFill/>
        </p:spPr>
        <p:txBody>
          <a:bodyPr wrap="none" rtlCol="0">
            <a:spAutoFit/>
          </a:bodyPr>
          <a:lstStyle/>
          <a:p>
            <a:r>
              <a:rPr lang="fr-FR" dirty="0">
                <a:solidFill>
                  <a:srgbClr val="FF0000"/>
                </a:solidFill>
              </a:rPr>
              <a:t>3</a:t>
            </a:r>
          </a:p>
        </p:txBody>
      </p:sp>
      <p:sp>
        <p:nvSpPr>
          <p:cNvPr id="8" name="ZoneTexte 7">
            <a:extLst>
              <a:ext uri="{FF2B5EF4-FFF2-40B4-BE49-F238E27FC236}">
                <a16:creationId xmlns:a16="http://schemas.microsoft.com/office/drawing/2014/main" id="{4931C6C1-4332-4CB6-AE35-E2254451F026}"/>
              </a:ext>
            </a:extLst>
          </p:cNvPr>
          <p:cNvSpPr txBox="1"/>
          <p:nvPr/>
        </p:nvSpPr>
        <p:spPr>
          <a:xfrm>
            <a:off x="6253216" y="1495425"/>
            <a:ext cx="300082" cy="369332"/>
          </a:xfrm>
          <a:prstGeom prst="rect">
            <a:avLst/>
          </a:prstGeom>
          <a:noFill/>
        </p:spPr>
        <p:txBody>
          <a:bodyPr wrap="none" rtlCol="0">
            <a:spAutoFit/>
          </a:bodyPr>
          <a:lstStyle/>
          <a:p>
            <a:r>
              <a:rPr lang="fr-FR" dirty="0">
                <a:solidFill>
                  <a:srgbClr val="FF0000"/>
                </a:solidFill>
              </a:rPr>
              <a:t>4</a:t>
            </a:r>
          </a:p>
        </p:txBody>
      </p:sp>
      <p:grpSp>
        <p:nvGrpSpPr>
          <p:cNvPr id="12" name="Groupe 11">
            <a:extLst>
              <a:ext uri="{FF2B5EF4-FFF2-40B4-BE49-F238E27FC236}">
                <a16:creationId xmlns:a16="http://schemas.microsoft.com/office/drawing/2014/main" id="{61F17522-2347-4343-86CC-FB0341FC756B}"/>
              </a:ext>
            </a:extLst>
          </p:cNvPr>
          <p:cNvGrpSpPr/>
          <p:nvPr/>
        </p:nvGrpSpPr>
        <p:grpSpPr>
          <a:xfrm rot="450890">
            <a:off x="4949815" y="413190"/>
            <a:ext cx="784021" cy="656153"/>
            <a:chOff x="879441" y="3868048"/>
            <a:chExt cx="797461" cy="783300"/>
          </a:xfrm>
        </p:grpSpPr>
        <p:cxnSp>
          <p:nvCxnSpPr>
            <p:cNvPr id="10" name="Connecteur droit 9">
              <a:extLst>
                <a:ext uri="{FF2B5EF4-FFF2-40B4-BE49-F238E27FC236}">
                  <a16:creationId xmlns:a16="http://schemas.microsoft.com/office/drawing/2014/main" id="{33FA3FD2-8AB8-4879-98E1-7E51F9E91305}"/>
                </a:ext>
              </a:extLst>
            </p:cNvPr>
            <p:cNvCxnSpPr/>
            <p:nvPr/>
          </p:nvCxnSpPr>
          <p:spPr>
            <a:xfrm flipH="1" flipV="1">
              <a:off x="1226256" y="4181475"/>
              <a:ext cx="450646" cy="46987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Image 10">
              <a:extLst>
                <a:ext uri="{FF2B5EF4-FFF2-40B4-BE49-F238E27FC236}">
                  <a16:creationId xmlns:a16="http://schemas.microsoft.com/office/drawing/2014/main" id="{5B131BAE-D073-45A8-A946-16E66A332D00}"/>
                </a:ext>
              </a:extLst>
            </p:cNvPr>
            <p:cNvPicPr>
              <a:picLocks noChangeAspect="1"/>
            </p:cNvPicPr>
            <p:nvPr/>
          </p:nvPicPr>
          <p:blipFill>
            <a:blip r:embed="rId5">
              <a:lum contrast="-20000"/>
            </a:blip>
            <a:stretch>
              <a:fillRect/>
            </a:stretch>
          </p:blipFill>
          <p:spPr>
            <a:xfrm rot="13467499" flipV="1">
              <a:off x="879441" y="3868048"/>
              <a:ext cx="324091" cy="322053"/>
            </a:xfrm>
            <a:prstGeom prst="rect">
              <a:avLst/>
            </a:prstGeom>
          </p:spPr>
        </p:pic>
      </p:grpSp>
      <p:sp>
        <p:nvSpPr>
          <p:cNvPr id="13" name="Rectangle 12">
            <a:extLst>
              <a:ext uri="{FF2B5EF4-FFF2-40B4-BE49-F238E27FC236}">
                <a16:creationId xmlns:a16="http://schemas.microsoft.com/office/drawing/2014/main" id="{1A4C0942-DCC4-49E6-ACBB-8406A17F404B}"/>
              </a:ext>
            </a:extLst>
          </p:cNvPr>
          <p:cNvSpPr/>
          <p:nvPr/>
        </p:nvSpPr>
        <p:spPr>
          <a:xfrm>
            <a:off x="1423004" y="2264901"/>
            <a:ext cx="9454654" cy="369332"/>
          </a:xfrm>
          <a:prstGeom prst="rect">
            <a:avLst/>
          </a:prstGeom>
        </p:spPr>
        <p:txBody>
          <a:bodyPr wrap="square">
            <a:spAutoFit/>
          </a:bodyPr>
          <a:lstStyle/>
          <a:p>
            <a:pPr marL="285750" indent="-285750">
              <a:buFont typeface="Arial" panose="020B0604020202020204" pitchFamily="34" charset="0"/>
              <a:buChar char="•"/>
            </a:pPr>
            <a:r>
              <a:rPr lang="fr-FR" u="sng" dirty="0">
                <a:solidFill>
                  <a:srgbClr val="FF0000"/>
                </a:solidFill>
              </a:rPr>
              <a:t>2</a:t>
            </a:r>
            <a:r>
              <a:rPr lang="fr-FR" u="sng" baseline="30000" dirty="0">
                <a:solidFill>
                  <a:srgbClr val="FF0000"/>
                </a:solidFill>
              </a:rPr>
              <a:t>ème</a:t>
            </a:r>
            <a:r>
              <a:rPr lang="fr-FR" u="sng" dirty="0">
                <a:solidFill>
                  <a:srgbClr val="FF0000"/>
                </a:solidFill>
              </a:rPr>
              <a:t> étape</a:t>
            </a:r>
            <a:r>
              <a:rPr lang="fr-FR" dirty="0">
                <a:solidFill>
                  <a:srgbClr val="FF0000"/>
                </a:solidFill>
              </a:rPr>
              <a:t>:  </a:t>
            </a:r>
            <a:r>
              <a:rPr lang="fr-FR" dirty="0">
                <a:latin typeface="Arial" panose="020B0604020202020204" pitchFamily="34" charset="0"/>
              </a:rPr>
              <a:t>regarder la molécule selon l’axe C-4 avec le groupement 4 en arrière.</a:t>
            </a:r>
            <a:endParaRPr lang="fr-FR" dirty="0">
              <a:solidFill>
                <a:srgbClr val="FF0000"/>
              </a:solidFill>
            </a:endParaRPr>
          </a:p>
        </p:txBody>
      </p:sp>
      <p:sp>
        <p:nvSpPr>
          <p:cNvPr id="14" name="Rectangle 13">
            <a:extLst>
              <a:ext uri="{FF2B5EF4-FFF2-40B4-BE49-F238E27FC236}">
                <a16:creationId xmlns:a16="http://schemas.microsoft.com/office/drawing/2014/main" id="{D2CD4682-0E60-42B5-9210-7D913755743A}"/>
              </a:ext>
            </a:extLst>
          </p:cNvPr>
          <p:cNvSpPr/>
          <p:nvPr/>
        </p:nvSpPr>
        <p:spPr>
          <a:xfrm>
            <a:off x="1432528" y="2586608"/>
            <a:ext cx="10054621" cy="369332"/>
          </a:xfrm>
          <a:prstGeom prst="rect">
            <a:avLst/>
          </a:prstGeom>
        </p:spPr>
        <p:txBody>
          <a:bodyPr wrap="square">
            <a:spAutoFit/>
          </a:bodyPr>
          <a:lstStyle/>
          <a:p>
            <a:pPr marL="285750" indent="-285750">
              <a:buFont typeface="Arial" panose="020B0604020202020204" pitchFamily="34" charset="0"/>
              <a:buChar char="•"/>
            </a:pPr>
            <a:r>
              <a:rPr lang="fr-FR" u="sng" dirty="0">
                <a:solidFill>
                  <a:srgbClr val="FF0000"/>
                </a:solidFill>
              </a:rPr>
              <a:t>3</a:t>
            </a:r>
            <a:r>
              <a:rPr lang="fr-FR" u="sng" baseline="30000" dirty="0">
                <a:solidFill>
                  <a:srgbClr val="FF0000"/>
                </a:solidFill>
              </a:rPr>
              <a:t>ème</a:t>
            </a:r>
            <a:r>
              <a:rPr lang="fr-FR" u="sng" dirty="0">
                <a:solidFill>
                  <a:srgbClr val="FF0000"/>
                </a:solidFill>
              </a:rPr>
              <a:t> étape</a:t>
            </a:r>
            <a:r>
              <a:rPr lang="fr-FR" dirty="0">
                <a:solidFill>
                  <a:srgbClr val="FF0000"/>
                </a:solidFill>
              </a:rPr>
              <a:t>:  </a:t>
            </a:r>
            <a:r>
              <a:rPr lang="fr-FR" dirty="0">
                <a:latin typeface="Arial" panose="020B0604020202020204" pitchFamily="34" charset="0"/>
              </a:rPr>
              <a:t>tourner la molécule selon l’axe C-1 de telle façon à voir le groupement 4 en arrière.</a:t>
            </a:r>
          </a:p>
        </p:txBody>
      </p:sp>
      <p:grpSp>
        <p:nvGrpSpPr>
          <p:cNvPr id="21" name="Groupe 20">
            <a:extLst>
              <a:ext uri="{FF2B5EF4-FFF2-40B4-BE49-F238E27FC236}">
                <a16:creationId xmlns:a16="http://schemas.microsoft.com/office/drawing/2014/main" id="{F38DB59B-6A05-435D-AC54-765457E803C1}"/>
              </a:ext>
            </a:extLst>
          </p:cNvPr>
          <p:cNvGrpSpPr/>
          <p:nvPr/>
        </p:nvGrpSpPr>
        <p:grpSpPr>
          <a:xfrm>
            <a:off x="3979510" y="4440237"/>
            <a:ext cx="1559845" cy="1646238"/>
            <a:chOff x="3979510" y="3649662"/>
            <a:chExt cx="1559845" cy="1646238"/>
          </a:xfrm>
        </p:grpSpPr>
        <p:graphicFrame>
          <p:nvGraphicFramePr>
            <p:cNvPr id="16" name="Objet 15">
              <a:extLst>
                <a:ext uri="{FF2B5EF4-FFF2-40B4-BE49-F238E27FC236}">
                  <a16:creationId xmlns:a16="http://schemas.microsoft.com/office/drawing/2014/main" id="{3353D956-FE8C-43B9-BBCC-648E995B84D7}"/>
                </a:ext>
              </a:extLst>
            </p:cNvPr>
            <p:cNvGraphicFramePr>
              <a:graphicFrameLocks noChangeAspect="1"/>
            </p:cNvGraphicFramePr>
            <p:nvPr>
              <p:extLst>
                <p:ext uri="{D42A27DB-BD31-4B8C-83A1-F6EECF244321}">
                  <p14:modId xmlns:p14="http://schemas.microsoft.com/office/powerpoint/2010/main" val="2806337662"/>
                </p:ext>
              </p:extLst>
            </p:nvPr>
          </p:nvGraphicFramePr>
          <p:xfrm>
            <a:off x="3979510" y="3649662"/>
            <a:ext cx="1559845" cy="1209675"/>
          </p:xfrm>
          <a:graphic>
            <a:graphicData uri="http://schemas.openxmlformats.org/presentationml/2006/ole">
              <mc:AlternateContent xmlns:mc="http://schemas.openxmlformats.org/markup-compatibility/2006">
                <mc:Choice xmlns:v="urn:schemas-microsoft-com:vml" Requires="v">
                  <p:oleObj spid="_x0000_s15428" name="CS ChemDraw Drawing" r:id="rId6" imgW="1089389" imgH="843970" progId="ChemDraw.Document.6.0">
                    <p:embed/>
                  </p:oleObj>
                </mc:Choice>
                <mc:Fallback>
                  <p:oleObj name="CS ChemDraw Drawing" r:id="rId6" imgW="1089389" imgH="843970" progId="ChemDraw.Document.6.0">
                    <p:embed/>
                    <p:pic>
                      <p:nvPicPr>
                        <p:cNvPr id="4" name="Objet 3">
                          <a:extLst>
                            <a:ext uri="{FF2B5EF4-FFF2-40B4-BE49-F238E27FC236}">
                              <a16:creationId xmlns:a16="http://schemas.microsoft.com/office/drawing/2014/main" id="{2189B232-8A8C-48A9-86D2-41F71E4F0771}"/>
                            </a:ext>
                          </a:extLst>
                        </p:cNvPr>
                        <p:cNvPicPr/>
                        <p:nvPr/>
                      </p:nvPicPr>
                      <p:blipFill>
                        <a:blip r:embed="rId7"/>
                        <a:stretch>
                          <a:fillRect/>
                        </a:stretch>
                      </p:blipFill>
                      <p:spPr>
                        <a:xfrm>
                          <a:off x="3979510" y="3649662"/>
                          <a:ext cx="1559845" cy="1209675"/>
                        </a:xfrm>
                        <a:prstGeom prst="rect">
                          <a:avLst/>
                        </a:prstGeom>
                      </p:spPr>
                    </p:pic>
                  </p:oleObj>
                </mc:Fallback>
              </mc:AlternateContent>
            </a:graphicData>
          </a:graphic>
        </p:graphicFrame>
        <p:cxnSp>
          <p:nvCxnSpPr>
            <p:cNvPr id="18" name="Connecteur droit 17">
              <a:extLst>
                <a:ext uri="{FF2B5EF4-FFF2-40B4-BE49-F238E27FC236}">
                  <a16:creationId xmlns:a16="http://schemas.microsoft.com/office/drawing/2014/main" id="{3A497898-018A-4022-8041-F752B0E3B11D}"/>
                </a:ext>
              </a:extLst>
            </p:cNvPr>
            <p:cNvCxnSpPr/>
            <p:nvPr/>
          </p:nvCxnSpPr>
          <p:spPr>
            <a:xfrm>
              <a:off x="4759432" y="4419600"/>
              <a:ext cx="0" cy="87630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Flèche : courbe vers la droite 18">
              <a:extLst>
                <a:ext uri="{FF2B5EF4-FFF2-40B4-BE49-F238E27FC236}">
                  <a16:creationId xmlns:a16="http://schemas.microsoft.com/office/drawing/2014/main" id="{0E529FA8-A988-44B4-8735-26D2EB09301C}"/>
                </a:ext>
              </a:extLst>
            </p:cNvPr>
            <p:cNvSpPr/>
            <p:nvPr/>
          </p:nvSpPr>
          <p:spPr>
            <a:xfrm>
              <a:off x="4533900" y="5038725"/>
              <a:ext cx="459552" cy="1905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24" name="Groupe 23">
            <a:extLst>
              <a:ext uri="{FF2B5EF4-FFF2-40B4-BE49-F238E27FC236}">
                <a16:creationId xmlns:a16="http://schemas.microsoft.com/office/drawing/2014/main" id="{BA5A087A-5D2C-464C-9EE8-0121D8973E4A}"/>
              </a:ext>
            </a:extLst>
          </p:cNvPr>
          <p:cNvGrpSpPr/>
          <p:nvPr/>
        </p:nvGrpSpPr>
        <p:grpSpPr>
          <a:xfrm>
            <a:off x="5739039" y="4533900"/>
            <a:ext cx="2074636" cy="1171575"/>
            <a:chOff x="5739039" y="3743325"/>
            <a:chExt cx="2074636" cy="1171575"/>
          </a:xfrm>
        </p:grpSpPr>
        <p:sp>
          <p:nvSpPr>
            <p:cNvPr id="20" name="Flèche : droite 19">
              <a:extLst>
                <a:ext uri="{FF2B5EF4-FFF2-40B4-BE49-F238E27FC236}">
                  <a16:creationId xmlns:a16="http://schemas.microsoft.com/office/drawing/2014/main" id="{93FE08F3-22DE-46C9-A879-ABEAB4952BE6}"/>
                </a:ext>
              </a:extLst>
            </p:cNvPr>
            <p:cNvSpPr/>
            <p:nvPr/>
          </p:nvSpPr>
          <p:spPr>
            <a:xfrm>
              <a:off x="5739039" y="4238625"/>
              <a:ext cx="274056" cy="180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3" name="Objet 22">
              <a:extLst>
                <a:ext uri="{FF2B5EF4-FFF2-40B4-BE49-F238E27FC236}">
                  <a16:creationId xmlns:a16="http://schemas.microsoft.com/office/drawing/2014/main" id="{0B4F8C34-B5DC-422B-A795-A057DE126C6D}"/>
                </a:ext>
              </a:extLst>
            </p:cNvPr>
            <p:cNvGraphicFramePr>
              <a:graphicFrameLocks noChangeAspect="1"/>
            </p:cNvGraphicFramePr>
            <p:nvPr>
              <p:extLst>
                <p:ext uri="{D42A27DB-BD31-4B8C-83A1-F6EECF244321}">
                  <p14:modId xmlns:p14="http://schemas.microsoft.com/office/powerpoint/2010/main" val="267039627"/>
                </p:ext>
              </p:extLst>
            </p:nvPr>
          </p:nvGraphicFramePr>
          <p:xfrm>
            <a:off x="6253163" y="3743325"/>
            <a:ext cx="1560512" cy="1171575"/>
          </p:xfrm>
          <a:graphic>
            <a:graphicData uri="http://schemas.openxmlformats.org/presentationml/2006/ole">
              <mc:AlternateContent xmlns:mc="http://schemas.openxmlformats.org/markup-compatibility/2006">
                <mc:Choice xmlns:v="urn:schemas-microsoft-com:vml" Requires="v">
                  <p:oleObj spid="_x0000_s15429" name="CS ChemDraw Drawing" r:id="rId8" imgW="1089389" imgH="818203" progId="ChemDraw.Document.6.0">
                    <p:embed/>
                  </p:oleObj>
                </mc:Choice>
                <mc:Fallback>
                  <p:oleObj name="CS ChemDraw Drawing" r:id="rId8" imgW="1089389" imgH="818203" progId="ChemDraw.Document.6.0">
                    <p:embed/>
                    <p:pic>
                      <p:nvPicPr>
                        <p:cNvPr id="0" name=""/>
                        <p:cNvPicPr/>
                        <p:nvPr/>
                      </p:nvPicPr>
                      <p:blipFill>
                        <a:blip r:embed="rId9"/>
                        <a:stretch>
                          <a:fillRect/>
                        </a:stretch>
                      </p:blipFill>
                      <p:spPr>
                        <a:xfrm>
                          <a:off x="6253163" y="3743325"/>
                          <a:ext cx="1560512" cy="1171575"/>
                        </a:xfrm>
                        <a:prstGeom prst="rect">
                          <a:avLst/>
                        </a:prstGeom>
                      </p:spPr>
                    </p:pic>
                  </p:oleObj>
                </mc:Fallback>
              </mc:AlternateContent>
            </a:graphicData>
          </a:graphic>
        </p:graphicFrame>
      </p:grpSp>
      <p:sp>
        <p:nvSpPr>
          <p:cNvPr id="28" name="ZoneTexte 27">
            <a:extLst>
              <a:ext uri="{FF2B5EF4-FFF2-40B4-BE49-F238E27FC236}">
                <a16:creationId xmlns:a16="http://schemas.microsoft.com/office/drawing/2014/main" id="{8476F32A-6845-4F1C-AA19-5B184CC08A3B}"/>
              </a:ext>
            </a:extLst>
          </p:cNvPr>
          <p:cNvSpPr txBox="1"/>
          <p:nvPr/>
        </p:nvSpPr>
        <p:spPr>
          <a:xfrm>
            <a:off x="6309797" y="4840130"/>
            <a:ext cx="300082" cy="369332"/>
          </a:xfrm>
          <a:prstGeom prst="rect">
            <a:avLst/>
          </a:prstGeom>
          <a:noFill/>
        </p:spPr>
        <p:txBody>
          <a:bodyPr wrap="none" rtlCol="0">
            <a:spAutoFit/>
          </a:bodyPr>
          <a:lstStyle/>
          <a:p>
            <a:r>
              <a:rPr lang="fr-FR" dirty="0">
                <a:solidFill>
                  <a:srgbClr val="FF0000"/>
                </a:solidFill>
              </a:rPr>
              <a:t>1</a:t>
            </a:r>
          </a:p>
        </p:txBody>
      </p:sp>
      <p:sp>
        <p:nvSpPr>
          <p:cNvPr id="31" name="ZoneTexte 30">
            <a:extLst>
              <a:ext uri="{FF2B5EF4-FFF2-40B4-BE49-F238E27FC236}">
                <a16:creationId xmlns:a16="http://schemas.microsoft.com/office/drawing/2014/main" id="{02C0B24F-A4DB-43EB-BBF7-BF31CA8EAD17}"/>
              </a:ext>
            </a:extLst>
          </p:cNvPr>
          <p:cNvSpPr txBox="1"/>
          <p:nvPr/>
        </p:nvSpPr>
        <p:spPr>
          <a:xfrm>
            <a:off x="6891578" y="4171237"/>
            <a:ext cx="300082" cy="369332"/>
          </a:xfrm>
          <a:prstGeom prst="rect">
            <a:avLst/>
          </a:prstGeom>
          <a:noFill/>
        </p:spPr>
        <p:txBody>
          <a:bodyPr wrap="none" rtlCol="0">
            <a:spAutoFit/>
          </a:bodyPr>
          <a:lstStyle/>
          <a:p>
            <a:r>
              <a:rPr lang="fr-FR" dirty="0">
                <a:solidFill>
                  <a:srgbClr val="FF0000"/>
                </a:solidFill>
              </a:rPr>
              <a:t>2</a:t>
            </a:r>
          </a:p>
        </p:txBody>
      </p:sp>
      <p:sp>
        <p:nvSpPr>
          <p:cNvPr id="32" name="ZoneTexte 31">
            <a:extLst>
              <a:ext uri="{FF2B5EF4-FFF2-40B4-BE49-F238E27FC236}">
                <a16:creationId xmlns:a16="http://schemas.microsoft.com/office/drawing/2014/main" id="{C6B108EB-FEE3-4E8B-8DC1-92B98CE85080}"/>
              </a:ext>
            </a:extLst>
          </p:cNvPr>
          <p:cNvSpPr txBox="1"/>
          <p:nvPr/>
        </p:nvSpPr>
        <p:spPr>
          <a:xfrm>
            <a:off x="7560800" y="5045074"/>
            <a:ext cx="300082" cy="369332"/>
          </a:xfrm>
          <a:prstGeom prst="rect">
            <a:avLst/>
          </a:prstGeom>
          <a:noFill/>
        </p:spPr>
        <p:txBody>
          <a:bodyPr wrap="none" rtlCol="0">
            <a:spAutoFit/>
          </a:bodyPr>
          <a:lstStyle/>
          <a:p>
            <a:r>
              <a:rPr lang="fr-FR" dirty="0">
                <a:solidFill>
                  <a:srgbClr val="FF0000"/>
                </a:solidFill>
              </a:rPr>
              <a:t>3</a:t>
            </a:r>
          </a:p>
        </p:txBody>
      </p:sp>
      <p:sp>
        <p:nvSpPr>
          <p:cNvPr id="33" name="Rectangle 32">
            <a:extLst>
              <a:ext uri="{FF2B5EF4-FFF2-40B4-BE49-F238E27FC236}">
                <a16:creationId xmlns:a16="http://schemas.microsoft.com/office/drawing/2014/main" id="{C865734C-9371-4ECF-9D9A-48C796C6C8E6}"/>
              </a:ext>
            </a:extLst>
          </p:cNvPr>
          <p:cNvSpPr/>
          <p:nvPr/>
        </p:nvSpPr>
        <p:spPr>
          <a:xfrm>
            <a:off x="1405909" y="2892410"/>
            <a:ext cx="5485669" cy="369332"/>
          </a:xfrm>
          <a:prstGeom prst="rect">
            <a:avLst/>
          </a:prstGeom>
        </p:spPr>
        <p:txBody>
          <a:bodyPr wrap="none">
            <a:spAutoFit/>
          </a:bodyPr>
          <a:lstStyle/>
          <a:p>
            <a:pPr marL="285750" indent="-285750">
              <a:buFont typeface="Arial" panose="020B0604020202020204" pitchFamily="34" charset="0"/>
              <a:buChar char="•"/>
            </a:pPr>
            <a:r>
              <a:rPr lang="fr-FR" dirty="0">
                <a:solidFill>
                  <a:srgbClr val="FF0000"/>
                </a:solidFill>
                <a:latin typeface="Arial" panose="020B0604020202020204" pitchFamily="34" charset="0"/>
              </a:rPr>
              <a:t>4</a:t>
            </a:r>
            <a:r>
              <a:rPr lang="fr-FR" u="sng" baseline="30000" dirty="0">
                <a:solidFill>
                  <a:srgbClr val="FF0000"/>
                </a:solidFill>
              </a:rPr>
              <a:t>ème</a:t>
            </a:r>
            <a:r>
              <a:rPr lang="fr-FR" u="sng" dirty="0">
                <a:solidFill>
                  <a:srgbClr val="FF0000"/>
                </a:solidFill>
              </a:rPr>
              <a:t> étape</a:t>
            </a:r>
            <a:r>
              <a:rPr lang="fr-FR" dirty="0">
                <a:solidFill>
                  <a:srgbClr val="FF0000"/>
                </a:solidFill>
              </a:rPr>
              <a:t>:  </a:t>
            </a:r>
            <a:r>
              <a:rPr lang="fr-FR" dirty="0"/>
              <a:t>voir dans quel sens on passe de 1 à 2 à 3. </a:t>
            </a:r>
            <a:endParaRPr lang="fr-FR" dirty="0">
              <a:solidFill>
                <a:srgbClr val="FF0000"/>
              </a:solidFill>
            </a:endParaRPr>
          </a:p>
        </p:txBody>
      </p:sp>
      <p:pic>
        <p:nvPicPr>
          <p:cNvPr id="35" name="Graphique 34" descr="Ligne fléchée : pivoter à droite">
            <a:extLst>
              <a:ext uri="{FF2B5EF4-FFF2-40B4-BE49-F238E27FC236}">
                <a16:creationId xmlns:a16="http://schemas.microsoft.com/office/drawing/2014/main" id="{12B03860-05E3-43CA-B2E3-1555E54735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28139" y="4587874"/>
            <a:ext cx="914400" cy="914400"/>
          </a:xfrm>
          <a:prstGeom prst="rect">
            <a:avLst/>
          </a:prstGeom>
        </p:spPr>
      </p:pic>
      <p:sp>
        <p:nvSpPr>
          <p:cNvPr id="36" name="Rectangle 35">
            <a:extLst>
              <a:ext uri="{FF2B5EF4-FFF2-40B4-BE49-F238E27FC236}">
                <a16:creationId xmlns:a16="http://schemas.microsoft.com/office/drawing/2014/main" id="{804BC6C9-4BD5-47F2-BBC0-FC10271AD023}"/>
              </a:ext>
            </a:extLst>
          </p:cNvPr>
          <p:cNvSpPr/>
          <p:nvPr/>
        </p:nvSpPr>
        <p:spPr>
          <a:xfrm>
            <a:off x="1683455" y="3194256"/>
            <a:ext cx="9689395" cy="646331"/>
          </a:xfrm>
          <a:prstGeom prst="rect">
            <a:avLst/>
          </a:prstGeom>
        </p:spPr>
        <p:txBody>
          <a:bodyPr wrap="square">
            <a:spAutoFit/>
          </a:bodyPr>
          <a:lstStyle/>
          <a:p>
            <a:r>
              <a:rPr lang="fr-FR" dirty="0">
                <a:solidFill>
                  <a:srgbClr val="FF0000"/>
                </a:solidFill>
                <a:latin typeface="Arial" panose="020B0604020202020204" pitchFamily="34" charset="0"/>
              </a:rPr>
              <a:t>5</a:t>
            </a:r>
            <a:r>
              <a:rPr lang="fr-FR" u="sng" baseline="30000" dirty="0">
                <a:solidFill>
                  <a:srgbClr val="FF0000"/>
                </a:solidFill>
              </a:rPr>
              <a:t>ème</a:t>
            </a:r>
            <a:r>
              <a:rPr lang="fr-FR" u="sng" dirty="0">
                <a:solidFill>
                  <a:srgbClr val="FF0000"/>
                </a:solidFill>
              </a:rPr>
              <a:t> étape</a:t>
            </a:r>
            <a:r>
              <a:rPr lang="fr-FR" dirty="0">
                <a:solidFill>
                  <a:srgbClr val="FF0000"/>
                </a:solidFill>
              </a:rPr>
              <a:t>:  </a:t>
            </a:r>
            <a:r>
              <a:rPr lang="fr-FR" dirty="0" err="1"/>
              <a:t>determiner</a:t>
            </a:r>
            <a:r>
              <a:rPr lang="fr-FR" dirty="0"/>
              <a:t> la configuration absolue. Ici la rotation se fait dans le sens des aiguilles d’une montre. C’est donc « R » </a:t>
            </a:r>
          </a:p>
        </p:txBody>
      </p:sp>
      <p:sp>
        <p:nvSpPr>
          <p:cNvPr id="9" name="Espace réservé du numéro de diapositive 8">
            <a:extLst>
              <a:ext uri="{FF2B5EF4-FFF2-40B4-BE49-F238E27FC236}">
                <a16:creationId xmlns:a16="http://schemas.microsoft.com/office/drawing/2014/main" id="{DA4A2762-0F70-4952-B56F-5DCDFBF3CD0E}"/>
              </a:ext>
            </a:extLst>
          </p:cNvPr>
          <p:cNvSpPr>
            <a:spLocks noGrp="1"/>
          </p:cNvSpPr>
          <p:nvPr>
            <p:ph type="sldNum" sz="quarter" idx="12"/>
          </p:nvPr>
        </p:nvSpPr>
        <p:spPr/>
        <p:txBody>
          <a:bodyPr/>
          <a:lstStyle/>
          <a:p>
            <a:fld id="{20F9800D-0171-4262-B5BC-CF505EA94E1B}" type="slidenum">
              <a:rPr lang="fr-FR" smtClean="0"/>
              <a:t>21</a:t>
            </a:fld>
            <a:endParaRPr lang="fr-FR"/>
          </a:p>
        </p:txBody>
      </p:sp>
      <p:sp>
        <p:nvSpPr>
          <p:cNvPr id="15" name="Espace réservé du pied de page 14">
            <a:extLst>
              <a:ext uri="{FF2B5EF4-FFF2-40B4-BE49-F238E27FC236}">
                <a16:creationId xmlns:a16="http://schemas.microsoft.com/office/drawing/2014/main" id="{5B9AD7E4-0FE0-43B2-A344-F6FDB6A16684}"/>
              </a:ext>
            </a:extLst>
          </p:cNvPr>
          <p:cNvSpPr>
            <a:spLocks noGrp="1"/>
          </p:cNvSpPr>
          <p:nvPr>
            <p:ph type="ftr" sz="quarter" idx="11"/>
          </p:nvPr>
        </p:nvSpPr>
        <p:spPr>
          <a:xfrm>
            <a:off x="1234617" y="224201"/>
            <a:ext cx="5938836" cy="309201"/>
          </a:xfrm>
        </p:spPr>
        <p:txBody>
          <a:bodyPr/>
          <a:lstStyle/>
          <a:p>
            <a:r>
              <a:rPr lang="fr-FR" dirty="0" err="1"/>
              <a:t>stéreo-Isomérie</a:t>
            </a:r>
            <a:r>
              <a:rPr lang="fr-FR" dirty="0"/>
              <a:t> de configuration          L2-GP/Fac  de Chimie-USTO     A. SAFER</a:t>
            </a:r>
          </a:p>
        </p:txBody>
      </p:sp>
    </p:spTree>
    <p:extLst>
      <p:ext uri="{BB962C8B-B14F-4D97-AF65-F5344CB8AC3E}">
        <p14:creationId xmlns:p14="http://schemas.microsoft.com/office/powerpoint/2010/main" val="22441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000"/>
                                        <p:tgtEl>
                                          <p:spTgt spid="21"/>
                                        </p:tgtEl>
                                      </p:cBhvr>
                                    </p:animEffect>
                                    <p:anim calcmode="lin" valueType="num">
                                      <p:cBhvr>
                                        <p:cTn id="48" dur="2000" fill="hold"/>
                                        <p:tgtEl>
                                          <p:spTgt spid="21"/>
                                        </p:tgtEl>
                                        <p:attrNameLst>
                                          <p:attrName>ppt_w</p:attrName>
                                        </p:attrNameLst>
                                      </p:cBhvr>
                                      <p:tavLst>
                                        <p:tav tm="0" fmla="#ppt_w*sin(2.5*pi*$)">
                                          <p:val>
                                            <p:fltVal val="0"/>
                                          </p:val>
                                        </p:tav>
                                        <p:tav tm="100000">
                                          <p:val>
                                            <p:fltVal val="1"/>
                                          </p:val>
                                        </p:tav>
                                      </p:tavLst>
                                    </p:anim>
                                    <p:anim calcmode="lin" valueType="num">
                                      <p:cBhvr>
                                        <p:cTn id="4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8" presetClass="emph" presetSubtype="0" fill="hold" nodeType="clickEffect">
                                  <p:stCondLst>
                                    <p:cond delay="0"/>
                                  </p:stCondLst>
                                  <p:childTnLst>
                                    <p:animRot by="21600000">
                                      <p:cBhvr>
                                        <p:cTn id="77" dur="2000" fill="hold"/>
                                        <p:tgtEl>
                                          <p:spTgt spid="35"/>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P spid="13" grpId="0"/>
      <p:bldP spid="14" grpId="0"/>
      <p:bldP spid="28" grpId="0"/>
      <p:bldP spid="31" grpId="0"/>
      <p:bldP spid="32" grpId="0"/>
      <p:bldP spid="33"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4E34CD-70B2-404E-8081-8086A317A0BA}"/>
              </a:ext>
            </a:extLst>
          </p:cNvPr>
          <p:cNvSpPr>
            <a:spLocks noGrp="1"/>
          </p:cNvSpPr>
          <p:nvPr>
            <p:ph type="title"/>
          </p:nvPr>
        </p:nvSpPr>
        <p:spPr/>
        <p:txBody>
          <a:bodyPr>
            <a:normAutofit/>
          </a:bodyPr>
          <a:lstStyle/>
          <a:p>
            <a:r>
              <a:rPr lang="fr-FR" sz="2800" dirty="0">
                <a:solidFill>
                  <a:srgbClr val="990000"/>
                </a:solidFill>
                <a:effectLst>
                  <a:outerShdw blurRad="38100" dist="38100" dir="2700000" algn="tl">
                    <a:srgbClr val="000000">
                      <a:alpha val="43137"/>
                    </a:srgbClr>
                  </a:outerShdw>
                </a:effectLst>
                <a:latin typeface="Arial" panose="020B0604020202020204" pitchFamily="34" charset="0"/>
              </a:rPr>
              <a:t>Les énantiomères et les diastéréoisomères </a:t>
            </a:r>
            <a:endParaRPr lang="fr-FR" sz="2800" dirty="0">
              <a:effectLst>
                <a:outerShdw blurRad="38100" dist="38100" dir="2700000" algn="tl">
                  <a:srgbClr val="000000">
                    <a:alpha val="43137"/>
                  </a:srgbClr>
                </a:outerShdw>
              </a:effectLst>
            </a:endParaRPr>
          </a:p>
        </p:txBody>
      </p:sp>
      <p:sp>
        <p:nvSpPr>
          <p:cNvPr id="3" name="Espace réservé du contenu 2">
            <a:extLst>
              <a:ext uri="{FF2B5EF4-FFF2-40B4-BE49-F238E27FC236}">
                <a16:creationId xmlns:a16="http://schemas.microsoft.com/office/drawing/2014/main" id="{F19DEA0F-4B3D-477E-A12D-A0E1C0F9D67C}"/>
              </a:ext>
            </a:extLst>
          </p:cNvPr>
          <p:cNvSpPr>
            <a:spLocks noGrp="1"/>
          </p:cNvSpPr>
          <p:nvPr>
            <p:ph idx="1"/>
          </p:nvPr>
        </p:nvSpPr>
        <p:spPr>
          <a:xfrm>
            <a:off x="1294362" y="1329137"/>
            <a:ext cx="9603275" cy="2014138"/>
          </a:xfrm>
        </p:spPr>
        <p:txBody>
          <a:bodyPr>
            <a:normAutofit fontScale="92500" lnSpcReduction="20000"/>
          </a:bodyPr>
          <a:lstStyle/>
          <a:p>
            <a:pPr algn="just"/>
            <a:r>
              <a:rPr lang="fr-FR" sz="2600" b="1" dirty="0">
                <a:solidFill>
                  <a:srgbClr val="FF0000"/>
                </a:solidFill>
              </a:rPr>
              <a:t>Définition:</a:t>
            </a:r>
          </a:p>
          <a:p>
            <a:pPr algn="just"/>
            <a:r>
              <a:rPr lang="fr-FR" dirty="0"/>
              <a:t>Deux </a:t>
            </a:r>
            <a:r>
              <a:rPr lang="fr-FR" b="1" dirty="0"/>
              <a:t>énantiomères </a:t>
            </a:r>
            <a:r>
              <a:rPr lang="fr-FR" dirty="0"/>
              <a:t>sont deux molécules qui sont images l’une de l’autre dans un miroir plan (mais qui ne sont pas superposables). </a:t>
            </a:r>
          </a:p>
          <a:p>
            <a:pPr algn="just"/>
            <a:r>
              <a:rPr lang="fr-FR" dirty="0"/>
              <a:t>Deux </a:t>
            </a:r>
            <a:r>
              <a:rPr lang="fr-FR" b="1" dirty="0"/>
              <a:t>diastéréoisomères </a:t>
            </a:r>
            <a:r>
              <a:rPr lang="fr-FR" dirty="0"/>
              <a:t>sont deux molécules stéréoisomères qui ne sont pas des énantiomères. </a:t>
            </a:r>
          </a:p>
          <a:p>
            <a:endParaRPr lang="fr-FR" dirty="0"/>
          </a:p>
        </p:txBody>
      </p:sp>
      <p:pic>
        <p:nvPicPr>
          <p:cNvPr id="4" name="Image 3">
            <a:extLst>
              <a:ext uri="{FF2B5EF4-FFF2-40B4-BE49-F238E27FC236}">
                <a16:creationId xmlns:a16="http://schemas.microsoft.com/office/drawing/2014/main" id="{266C3CFE-0E31-4E8A-8924-CBD8575AC16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84004" y="3214777"/>
            <a:ext cx="5833641" cy="2714445"/>
          </a:xfrm>
          <a:prstGeom prst="rect">
            <a:avLst/>
          </a:prstGeom>
        </p:spPr>
      </p:pic>
      <p:sp>
        <p:nvSpPr>
          <p:cNvPr id="6" name="Espace réservé du numéro de diapositive 5">
            <a:extLst>
              <a:ext uri="{FF2B5EF4-FFF2-40B4-BE49-F238E27FC236}">
                <a16:creationId xmlns:a16="http://schemas.microsoft.com/office/drawing/2014/main" id="{2F930E0B-3CE6-4DCA-8C6F-63E2CAC73B0E}"/>
              </a:ext>
            </a:extLst>
          </p:cNvPr>
          <p:cNvSpPr>
            <a:spLocks noGrp="1"/>
          </p:cNvSpPr>
          <p:nvPr>
            <p:ph type="sldNum" sz="quarter" idx="12"/>
          </p:nvPr>
        </p:nvSpPr>
        <p:spPr/>
        <p:txBody>
          <a:bodyPr/>
          <a:lstStyle/>
          <a:p>
            <a:fld id="{20F9800D-0171-4262-B5BC-CF505EA94E1B}" type="slidenum">
              <a:rPr lang="fr-FR" smtClean="0"/>
              <a:t>22</a:t>
            </a:fld>
            <a:endParaRPr lang="fr-FR"/>
          </a:p>
        </p:txBody>
      </p:sp>
      <p:sp>
        <p:nvSpPr>
          <p:cNvPr id="7" name="Espace réservé du pied de page 6">
            <a:extLst>
              <a:ext uri="{FF2B5EF4-FFF2-40B4-BE49-F238E27FC236}">
                <a16:creationId xmlns:a16="http://schemas.microsoft.com/office/drawing/2014/main" id="{F7F864BA-A8A6-4DAE-A1E8-E9110B26FD77}"/>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1933641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AD6935-04E9-49C0-903F-A558F4D7B18A}"/>
              </a:ext>
            </a:extLst>
          </p:cNvPr>
          <p:cNvSpPr>
            <a:spLocks noGrp="1"/>
          </p:cNvSpPr>
          <p:nvPr>
            <p:ph type="title"/>
          </p:nvPr>
        </p:nvSpPr>
        <p:spPr>
          <a:xfrm>
            <a:off x="1435503" y="616984"/>
            <a:ext cx="9603275" cy="1049235"/>
          </a:xfrm>
        </p:spPr>
        <p:txBody>
          <a:bodyPr/>
          <a:lstStyle/>
          <a:p>
            <a:r>
              <a:rPr lang="fr-FR" dirty="0">
                <a:solidFill>
                  <a:srgbClr val="C00000"/>
                </a:solidFill>
              </a:rPr>
              <a:t>Propriétés comparées des énantiomères </a:t>
            </a:r>
          </a:p>
        </p:txBody>
      </p:sp>
      <p:sp>
        <p:nvSpPr>
          <p:cNvPr id="3" name="Espace réservé du contenu 2">
            <a:extLst>
              <a:ext uri="{FF2B5EF4-FFF2-40B4-BE49-F238E27FC236}">
                <a16:creationId xmlns:a16="http://schemas.microsoft.com/office/drawing/2014/main" id="{885E6B7F-A716-43C4-8B48-E3B4436EA5CD}"/>
              </a:ext>
            </a:extLst>
          </p:cNvPr>
          <p:cNvSpPr>
            <a:spLocks noGrp="1"/>
          </p:cNvSpPr>
          <p:nvPr>
            <p:ph idx="1"/>
          </p:nvPr>
        </p:nvSpPr>
        <p:spPr>
          <a:xfrm>
            <a:off x="1451579" y="1329137"/>
            <a:ext cx="7797196" cy="2680888"/>
          </a:xfrm>
        </p:spPr>
        <p:txBody>
          <a:bodyPr>
            <a:normAutofit lnSpcReduction="10000"/>
          </a:bodyPr>
          <a:lstStyle/>
          <a:p>
            <a:pPr marL="457200" indent="-457200" algn="just">
              <a:buFont typeface="+mj-lt"/>
              <a:buAutoNum type="alphaLcPeriod"/>
            </a:pPr>
            <a:r>
              <a:rPr lang="fr-FR" dirty="0">
                <a:solidFill>
                  <a:srgbClr val="C00000"/>
                </a:solidFill>
                <a:latin typeface="Arial" panose="020B0604020202020204" pitchFamily="34" charset="0"/>
              </a:rPr>
              <a:t>Des interactions au site actif différentes</a:t>
            </a:r>
          </a:p>
          <a:p>
            <a:pPr marL="0" indent="0" algn="just">
              <a:buNone/>
            </a:pPr>
            <a:r>
              <a:rPr lang="fr-FR" dirty="0"/>
              <a:t>Les énantiomères possèdent des propriétés chimiques identiques vis-à-vis d'un réactif non chiral. Par contre, vis-à-vis d'un récepteur chiral, leur réactivité peut être très différente (</a:t>
            </a:r>
            <a:r>
              <a:rPr lang="fr-FR" i="1" dirty="0"/>
              <a:t>une chaussure droite distingue un pied droit d'un pied gauche, alors qu'une chaussette ne le fait pas</a:t>
            </a:r>
            <a:r>
              <a:rPr lang="fr-FR" dirty="0"/>
              <a:t>). Cela induit des propriétés biologiques très différentes voire opposes.</a:t>
            </a:r>
          </a:p>
          <a:p>
            <a:r>
              <a:rPr lang="fr-FR" dirty="0"/>
              <a:t>Exemples:</a:t>
            </a:r>
          </a:p>
        </p:txBody>
      </p:sp>
      <p:pic>
        <p:nvPicPr>
          <p:cNvPr id="6" name="Image 5">
            <a:extLst>
              <a:ext uri="{FF2B5EF4-FFF2-40B4-BE49-F238E27FC236}">
                <a16:creationId xmlns:a16="http://schemas.microsoft.com/office/drawing/2014/main" id="{8F057B08-C60D-4C1F-9036-8A49D538BC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248776" y="2003301"/>
            <a:ext cx="2708476" cy="3151517"/>
          </a:xfrm>
          <a:prstGeom prst="rect">
            <a:avLst/>
          </a:prstGeom>
        </p:spPr>
      </p:pic>
      <p:pic>
        <p:nvPicPr>
          <p:cNvPr id="8" name="Image 7">
            <a:extLst>
              <a:ext uri="{FF2B5EF4-FFF2-40B4-BE49-F238E27FC236}">
                <a16:creationId xmlns:a16="http://schemas.microsoft.com/office/drawing/2014/main" id="{A367BD20-F98A-4741-A8CE-44A7F29A4F6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57735" y="3533775"/>
            <a:ext cx="3558812" cy="2519706"/>
          </a:xfrm>
          <a:prstGeom prst="rect">
            <a:avLst/>
          </a:prstGeom>
        </p:spPr>
      </p:pic>
      <p:sp>
        <p:nvSpPr>
          <p:cNvPr id="5" name="Espace réservé du numéro de diapositive 4">
            <a:extLst>
              <a:ext uri="{FF2B5EF4-FFF2-40B4-BE49-F238E27FC236}">
                <a16:creationId xmlns:a16="http://schemas.microsoft.com/office/drawing/2014/main" id="{2964FB1A-F504-422B-A60D-9C19B7767D86}"/>
              </a:ext>
            </a:extLst>
          </p:cNvPr>
          <p:cNvSpPr>
            <a:spLocks noGrp="1"/>
          </p:cNvSpPr>
          <p:nvPr>
            <p:ph type="sldNum" sz="quarter" idx="12"/>
          </p:nvPr>
        </p:nvSpPr>
        <p:spPr/>
        <p:txBody>
          <a:bodyPr/>
          <a:lstStyle/>
          <a:p>
            <a:fld id="{20F9800D-0171-4262-B5BC-CF505EA94E1B}" type="slidenum">
              <a:rPr lang="fr-FR" smtClean="0"/>
              <a:t>23</a:t>
            </a:fld>
            <a:endParaRPr lang="fr-FR"/>
          </a:p>
        </p:txBody>
      </p:sp>
      <p:sp>
        <p:nvSpPr>
          <p:cNvPr id="7" name="Espace réservé du pied de page 6">
            <a:extLst>
              <a:ext uri="{FF2B5EF4-FFF2-40B4-BE49-F238E27FC236}">
                <a16:creationId xmlns:a16="http://schemas.microsoft.com/office/drawing/2014/main" id="{89DFC8B6-0A1B-4C4E-B5B0-989DB4C79392}"/>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2870170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64CD876-EAFF-4C2D-A835-FC6CEFE11D77}"/>
              </a:ext>
            </a:extLst>
          </p:cNvPr>
          <p:cNvSpPr>
            <a:spLocks noGrp="1"/>
          </p:cNvSpPr>
          <p:nvPr>
            <p:ph idx="1"/>
          </p:nvPr>
        </p:nvSpPr>
        <p:spPr>
          <a:xfrm>
            <a:off x="1537304" y="1387082"/>
            <a:ext cx="9603275" cy="3450613"/>
          </a:xfrm>
        </p:spPr>
        <p:txBody>
          <a:bodyPr/>
          <a:lstStyle/>
          <a:p>
            <a:pPr marL="457200" indent="-457200">
              <a:buFont typeface="+mj-lt"/>
              <a:buAutoNum type="alphaLcPeriod" startAt="2"/>
            </a:pPr>
            <a:r>
              <a:rPr lang="fr-FR" dirty="0">
                <a:solidFill>
                  <a:srgbClr val="C00000"/>
                </a:solidFill>
              </a:rPr>
              <a:t>Activité optique :</a:t>
            </a:r>
          </a:p>
        </p:txBody>
      </p:sp>
      <p:sp>
        <p:nvSpPr>
          <p:cNvPr id="4" name="Rectangle 3">
            <a:extLst>
              <a:ext uri="{FF2B5EF4-FFF2-40B4-BE49-F238E27FC236}">
                <a16:creationId xmlns:a16="http://schemas.microsoft.com/office/drawing/2014/main" id="{F4A91750-3992-413C-966E-3F30946BE259}"/>
              </a:ext>
            </a:extLst>
          </p:cNvPr>
          <p:cNvSpPr/>
          <p:nvPr/>
        </p:nvSpPr>
        <p:spPr>
          <a:xfrm>
            <a:off x="1451579" y="1864434"/>
            <a:ext cx="9603275" cy="3970318"/>
          </a:xfrm>
          <a:prstGeom prst="rect">
            <a:avLst/>
          </a:prstGeom>
        </p:spPr>
        <p:txBody>
          <a:bodyPr wrap="square">
            <a:spAutoFit/>
          </a:bodyPr>
          <a:lstStyle/>
          <a:p>
            <a:r>
              <a:rPr lang="fr-FR" dirty="0"/>
              <a:t>Le polarimètre est un appareil qui utilise la lumière dite polarisée (lumière qui n’évolue que dans un plan, appelé le plan de polarisation). Il est constitué d’une cuve de longueur L, remplie d’une solution d’un échantillon à la concentration C :</a:t>
            </a:r>
          </a:p>
          <a:p>
            <a:endParaRPr lang="fr-FR" dirty="0"/>
          </a:p>
          <a:p>
            <a:endParaRPr lang="fr-FR" dirty="0"/>
          </a:p>
          <a:p>
            <a:endParaRPr lang="fr-FR" dirty="0"/>
          </a:p>
          <a:p>
            <a:endParaRPr lang="fr-FR" dirty="0"/>
          </a:p>
          <a:p>
            <a:endParaRPr lang="fr-FR" dirty="0"/>
          </a:p>
          <a:p>
            <a:endParaRPr lang="fr-FR" dirty="0"/>
          </a:p>
          <a:p>
            <a:endParaRPr lang="fr-FR" dirty="0"/>
          </a:p>
          <a:p>
            <a:pPr marL="285750" indent="-285750">
              <a:buFont typeface="Arial" panose="020B0604020202020204" pitchFamily="34" charset="0"/>
              <a:buChar char="•"/>
            </a:pPr>
            <a:r>
              <a:rPr lang="fr-FR" dirty="0"/>
              <a:t>Une molécule est dite </a:t>
            </a:r>
            <a:r>
              <a:rPr lang="fr-FR" b="1" dirty="0"/>
              <a:t>optiquement active </a:t>
            </a:r>
            <a:r>
              <a:rPr lang="fr-FR" dirty="0"/>
              <a:t>si elle est capable de changer la direction de polarisation d’une onde plane polarisée rectilignement </a:t>
            </a:r>
          </a:p>
          <a:p>
            <a:endParaRPr lang="fr-FR" dirty="0"/>
          </a:p>
          <a:p>
            <a:pPr marL="285750" indent="-285750">
              <a:buFont typeface="Arial" panose="020B0604020202020204" pitchFamily="34" charset="0"/>
              <a:buChar char="•"/>
            </a:pPr>
            <a:r>
              <a:rPr lang="fr-FR" dirty="0"/>
              <a:t>Toute molécule </a:t>
            </a:r>
            <a:r>
              <a:rPr lang="fr-FR" b="1" dirty="0"/>
              <a:t>chirale</a:t>
            </a:r>
            <a:r>
              <a:rPr lang="fr-FR" dirty="0"/>
              <a:t> est  </a:t>
            </a:r>
            <a:r>
              <a:rPr lang="fr-FR" b="1" dirty="0"/>
              <a:t>optiquement active</a:t>
            </a:r>
          </a:p>
        </p:txBody>
      </p:sp>
      <p:pic>
        <p:nvPicPr>
          <p:cNvPr id="5" name="Image 4">
            <a:extLst>
              <a:ext uri="{FF2B5EF4-FFF2-40B4-BE49-F238E27FC236}">
                <a16:creationId xmlns:a16="http://schemas.microsoft.com/office/drawing/2014/main" id="{5D43B3D8-E2B6-4A36-8893-D2A3C1544473}"/>
              </a:ext>
            </a:extLst>
          </p:cNvPr>
          <p:cNvPicPr>
            <a:picLocks noChangeAspect="1"/>
          </p:cNvPicPr>
          <p:nvPr/>
        </p:nvPicPr>
        <p:blipFill rotWithShape="1">
          <a:blip r:embed="rId2">
            <a:clrChange>
              <a:clrFrom>
                <a:srgbClr val="FFFFFF"/>
              </a:clrFrom>
              <a:clrTo>
                <a:srgbClr val="FFFFFF">
                  <a:alpha val="0"/>
                </a:srgbClr>
              </a:clrTo>
            </a:clrChange>
            <a:lum bright="-20000" contrast="20000"/>
          </a:blip>
          <a:srcRect r="1453"/>
          <a:stretch/>
        </p:blipFill>
        <p:spPr>
          <a:xfrm>
            <a:off x="2956849" y="2705052"/>
            <a:ext cx="7406352" cy="2018014"/>
          </a:xfrm>
          <a:prstGeom prst="rect">
            <a:avLst/>
          </a:prstGeom>
        </p:spPr>
      </p:pic>
      <p:sp>
        <p:nvSpPr>
          <p:cNvPr id="8" name="Rectangle 7">
            <a:extLst>
              <a:ext uri="{FF2B5EF4-FFF2-40B4-BE49-F238E27FC236}">
                <a16:creationId xmlns:a16="http://schemas.microsoft.com/office/drawing/2014/main" id="{9569CF5C-7726-4FE6-B1FA-5F87CB6D0247}"/>
              </a:ext>
            </a:extLst>
          </p:cNvPr>
          <p:cNvSpPr/>
          <p:nvPr/>
        </p:nvSpPr>
        <p:spPr>
          <a:xfrm>
            <a:off x="1451579" y="745759"/>
            <a:ext cx="8179675" cy="584775"/>
          </a:xfrm>
          <a:prstGeom prst="rect">
            <a:avLst/>
          </a:prstGeom>
        </p:spPr>
        <p:txBody>
          <a:bodyPr wrap="none">
            <a:spAutoFit/>
          </a:bodyPr>
          <a:lstStyle/>
          <a:p>
            <a:r>
              <a:rPr lang="fr-FR" sz="3200" dirty="0">
                <a:solidFill>
                  <a:srgbClr val="C00000"/>
                </a:solidFill>
              </a:rPr>
              <a:t>Propriétés comparées des énantiomères (suite) </a:t>
            </a:r>
            <a:endParaRPr lang="fr-FR" sz="3200" dirty="0"/>
          </a:p>
        </p:txBody>
      </p:sp>
      <p:sp>
        <p:nvSpPr>
          <p:cNvPr id="6" name="Espace réservé du numéro de diapositive 5">
            <a:extLst>
              <a:ext uri="{FF2B5EF4-FFF2-40B4-BE49-F238E27FC236}">
                <a16:creationId xmlns:a16="http://schemas.microsoft.com/office/drawing/2014/main" id="{88D60408-468C-4A27-BDFB-C7D27967B22B}"/>
              </a:ext>
            </a:extLst>
          </p:cNvPr>
          <p:cNvSpPr>
            <a:spLocks noGrp="1"/>
          </p:cNvSpPr>
          <p:nvPr>
            <p:ph type="sldNum" sz="quarter" idx="12"/>
          </p:nvPr>
        </p:nvSpPr>
        <p:spPr/>
        <p:txBody>
          <a:bodyPr/>
          <a:lstStyle/>
          <a:p>
            <a:fld id="{20F9800D-0171-4262-B5BC-CF505EA94E1B}" type="slidenum">
              <a:rPr lang="fr-FR" smtClean="0"/>
              <a:t>24</a:t>
            </a:fld>
            <a:endParaRPr lang="fr-FR"/>
          </a:p>
        </p:txBody>
      </p:sp>
      <p:sp>
        <p:nvSpPr>
          <p:cNvPr id="7" name="Espace réservé du pied de page 6">
            <a:extLst>
              <a:ext uri="{FF2B5EF4-FFF2-40B4-BE49-F238E27FC236}">
                <a16:creationId xmlns:a16="http://schemas.microsoft.com/office/drawing/2014/main" id="{C77DAA06-A327-49A7-B0F0-6320B76E3D1F}"/>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548172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0FC40B-1807-4B0E-9A16-F4A358EB20F2}"/>
              </a:ext>
            </a:extLst>
          </p:cNvPr>
          <p:cNvSpPr>
            <a:spLocks noGrp="1"/>
          </p:cNvSpPr>
          <p:nvPr>
            <p:ph type="title"/>
          </p:nvPr>
        </p:nvSpPr>
        <p:spPr>
          <a:xfrm>
            <a:off x="1524490" y="526144"/>
            <a:ext cx="9603275" cy="1049235"/>
          </a:xfrm>
        </p:spPr>
        <p:txBody>
          <a:bodyPr/>
          <a:lstStyle/>
          <a:p>
            <a:r>
              <a:rPr lang="fr-FR" cap="none" dirty="0">
                <a:solidFill>
                  <a:srgbClr val="C00000"/>
                </a:solidFill>
              </a:rPr>
              <a:t>Propriétés comparées des énantiomères (suite)</a:t>
            </a:r>
            <a:endParaRPr lang="fr-FR" dirty="0"/>
          </a:p>
        </p:txBody>
      </p:sp>
      <p:sp>
        <p:nvSpPr>
          <p:cNvPr id="3" name="Espace réservé du contenu 2">
            <a:extLst>
              <a:ext uri="{FF2B5EF4-FFF2-40B4-BE49-F238E27FC236}">
                <a16:creationId xmlns:a16="http://schemas.microsoft.com/office/drawing/2014/main" id="{4A2B7A61-FDBD-4049-B9EB-B837EB73A4AE}"/>
              </a:ext>
            </a:extLst>
          </p:cNvPr>
          <p:cNvSpPr>
            <a:spLocks noGrp="1"/>
          </p:cNvSpPr>
          <p:nvPr>
            <p:ph idx="1"/>
          </p:nvPr>
        </p:nvSpPr>
        <p:spPr>
          <a:xfrm>
            <a:off x="1341868" y="986979"/>
            <a:ext cx="9603275" cy="3450613"/>
          </a:xfrm>
        </p:spPr>
        <p:txBody>
          <a:bodyPr/>
          <a:lstStyle/>
          <a:p>
            <a:r>
              <a:rPr lang="fr-FR" dirty="0"/>
              <a:t>Deux diastéréoisomères ont des propriétés physiques différentes (températures de changement d’état, densité…) et sont donc facilement séparables.</a:t>
            </a:r>
          </a:p>
          <a:p>
            <a:r>
              <a:rPr lang="fr-FR" dirty="0"/>
              <a:t>Deux énantiomères ont toutes les propriétés physiques identiques à l’exception de leur </a:t>
            </a:r>
            <a:r>
              <a:rPr lang="fr-FR" b="1" dirty="0" err="1"/>
              <a:t>pouvoirrotatoire</a:t>
            </a:r>
            <a:r>
              <a:rPr lang="fr-FR" b="1" dirty="0"/>
              <a:t> </a:t>
            </a:r>
            <a:r>
              <a:rPr lang="fr-FR" dirty="0"/>
              <a:t>(les énantiomères n’</a:t>
            </a:r>
            <a:r>
              <a:rPr lang="fr-FR" dirty="0" err="1"/>
              <a:t>intéragissent</a:t>
            </a:r>
            <a:r>
              <a:rPr lang="fr-FR" dirty="0"/>
              <a:t> pas de la même façon sur une onde plane polarisée rectilignement).</a:t>
            </a:r>
          </a:p>
          <a:p>
            <a:r>
              <a:rPr lang="fr-FR" dirty="0"/>
              <a:t>Si l’un des deux énantiomères dévie la lumière d’un angle(</a:t>
            </a:r>
            <a:r>
              <a:rPr lang="fr-FR" b="1" i="1" dirty="0">
                <a:solidFill>
                  <a:srgbClr val="C00000"/>
                </a:solidFill>
              </a:rPr>
              <a:t>α</a:t>
            </a:r>
            <a:r>
              <a:rPr lang="fr-FR" dirty="0"/>
              <a:t>) alors l’autre énantiomère la déviera de (</a:t>
            </a:r>
            <a:r>
              <a:rPr lang="fr-FR" b="1" i="1" dirty="0">
                <a:solidFill>
                  <a:srgbClr val="C00000"/>
                </a:solidFill>
              </a:rPr>
              <a:t>–α</a:t>
            </a:r>
            <a:r>
              <a:rPr lang="fr-FR" dirty="0"/>
              <a:t>. )</a:t>
            </a:r>
          </a:p>
          <a:p>
            <a:endParaRPr lang="fr-FR" dirty="0"/>
          </a:p>
        </p:txBody>
      </p:sp>
      <p:pic>
        <p:nvPicPr>
          <p:cNvPr id="4" name="Image 3">
            <a:extLst>
              <a:ext uri="{FF2B5EF4-FFF2-40B4-BE49-F238E27FC236}">
                <a16:creationId xmlns:a16="http://schemas.microsoft.com/office/drawing/2014/main" id="{8430BD88-02E8-4DEF-9877-89E1F054626F}"/>
              </a:ext>
            </a:extLst>
          </p:cNvPr>
          <p:cNvPicPr>
            <a:picLocks noChangeAspect="1"/>
          </p:cNvPicPr>
          <p:nvPr/>
        </p:nvPicPr>
        <p:blipFill>
          <a:blip r:embed="rId2">
            <a:clrChange>
              <a:clrFrom>
                <a:srgbClr val="FFFFFF"/>
              </a:clrFrom>
              <a:clrTo>
                <a:srgbClr val="FFFFFF">
                  <a:alpha val="0"/>
                </a:srgbClr>
              </a:clrTo>
            </a:clrChange>
            <a:lum bright="-40000" contrast="40000"/>
          </a:blip>
          <a:stretch>
            <a:fillRect/>
          </a:stretch>
        </p:blipFill>
        <p:spPr>
          <a:xfrm>
            <a:off x="3535169" y="3535931"/>
            <a:ext cx="7314963" cy="792351"/>
          </a:xfrm>
          <a:prstGeom prst="rect">
            <a:avLst/>
          </a:prstGeom>
        </p:spPr>
      </p:pic>
      <p:pic>
        <p:nvPicPr>
          <p:cNvPr id="5" name="Image 4">
            <a:extLst>
              <a:ext uri="{FF2B5EF4-FFF2-40B4-BE49-F238E27FC236}">
                <a16:creationId xmlns:a16="http://schemas.microsoft.com/office/drawing/2014/main" id="{20F34FC4-AB45-4901-90E1-C824BFC1D847}"/>
              </a:ext>
            </a:extLst>
          </p:cNvPr>
          <p:cNvPicPr>
            <a:picLocks noChangeAspect="1"/>
          </p:cNvPicPr>
          <p:nvPr/>
        </p:nvPicPr>
        <p:blipFill>
          <a:blip r:embed="rId3">
            <a:clrChange>
              <a:clrFrom>
                <a:srgbClr val="FFFFFF"/>
              </a:clrFrom>
              <a:clrTo>
                <a:srgbClr val="FFFFFF">
                  <a:alpha val="0"/>
                </a:srgbClr>
              </a:clrTo>
            </a:clrChange>
            <a:lum bright="-40000" contrast="40000"/>
          </a:blip>
          <a:stretch>
            <a:fillRect/>
          </a:stretch>
        </p:blipFill>
        <p:spPr>
          <a:xfrm>
            <a:off x="2563005" y="4273459"/>
            <a:ext cx="5939203" cy="1419784"/>
          </a:xfrm>
          <a:prstGeom prst="rect">
            <a:avLst/>
          </a:prstGeom>
        </p:spPr>
      </p:pic>
      <p:sp>
        <p:nvSpPr>
          <p:cNvPr id="7" name="Espace réservé du numéro de diapositive 6">
            <a:extLst>
              <a:ext uri="{FF2B5EF4-FFF2-40B4-BE49-F238E27FC236}">
                <a16:creationId xmlns:a16="http://schemas.microsoft.com/office/drawing/2014/main" id="{B0C438C9-57D7-4637-8C51-4B11499881E1}"/>
              </a:ext>
            </a:extLst>
          </p:cNvPr>
          <p:cNvSpPr>
            <a:spLocks noGrp="1"/>
          </p:cNvSpPr>
          <p:nvPr>
            <p:ph type="sldNum" sz="quarter" idx="12"/>
          </p:nvPr>
        </p:nvSpPr>
        <p:spPr/>
        <p:txBody>
          <a:bodyPr/>
          <a:lstStyle/>
          <a:p>
            <a:fld id="{20F9800D-0171-4262-B5BC-CF505EA94E1B}" type="slidenum">
              <a:rPr lang="fr-FR" smtClean="0"/>
              <a:t>25</a:t>
            </a:fld>
            <a:endParaRPr lang="fr-FR"/>
          </a:p>
        </p:txBody>
      </p:sp>
      <p:sp>
        <p:nvSpPr>
          <p:cNvPr id="8" name="Espace réservé du pied de page 7">
            <a:extLst>
              <a:ext uri="{FF2B5EF4-FFF2-40B4-BE49-F238E27FC236}">
                <a16:creationId xmlns:a16="http://schemas.microsoft.com/office/drawing/2014/main" id="{D49197FB-7716-495C-9989-D8D5835DD75F}"/>
              </a:ext>
            </a:extLst>
          </p:cNvPr>
          <p:cNvSpPr>
            <a:spLocks noGrp="1"/>
          </p:cNvSpPr>
          <p:nvPr>
            <p:ph type="ftr" sz="quarter" idx="11"/>
          </p:nvPr>
        </p:nvSpPr>
        <p:spPr>
          <a:xfrm>
            <a:off x="1462089" y="334135"/>
            <a:ext cx="5938836" cy="309201"/>
          </a:xfrm>
        </p:spPr>
        <p:txBody>
          <a:bodyPr/>
          <a:lstStyle/>
          <a:p>
            <a:r>
              <a:rPr lang="fr-FR" dirty="0" err="1"/>
              <a:t>stéreo-Isomérie</a:t>
            </a:r>
            <a:r>
              <a:rPr lang="fr-FR" dirty="0"/>
              <a:t> de configuration          L2-GP/Fac  de Chimie-USTO     A. SAFER</a:t>
            </a:r>
          </a:p>
        </p:txBody>
      </p:sp>
    </p:spTree>
    <p:extLst>
      <p:ext uri="{BB962C8B-B14F-4D97-AF65-F5344CB8AC3E}">
        <p14:creationId xmlns:p14="http://schemas.microsoft.com/office/powerpoint/2010/main" val="4145633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34D350-DF00-415F-872D-B86838525BC8}"/>
              </a:ext>
            </a:extLst>
          </p:cNvPr>
          <p:cNvSpPr>
            <a:spLocks noGrp="1"/>
          </p:cNvSpPr>
          <p:nvPr>
            <p:ph type="title"/>
          </p:nvPr>
        </p:nvSpPr>
        <p:spPr/>
        <p:txBody>
          <a:bodyPr/>
          <a:lstStyle/>
          <a:p>
            <a:r>
              <a:rPr lang="fr-FR" dirty="0">
                <a:solidFill>
                  <a:srgbClr val="C00000"/>
                </a:solidFill>
                <a:effectLst>
                  <a:outerShdw blurRad="38100" dist="38100" dir="2700000" algn="tl">
                    <a:srgbClr val="000000">
                      <a:alpha val="43137"/>
                    </a:srgbClr>
                  </a:outerShdw>
                </a:effectLst>
              </a:rPr>
              <a:t>La diastéréoisomérie</a:t>
            </a:r>
          </a:p>
        </p:txBody>
      </p:sp>
      <p:sp>
        <p:nvSpPr>
          <p:cNvPr id="3" name="Espace réservé du contenu 2">
            <a:extLst>
              <a:ext uri="{FF2B5EF4-FFF2-40B4-BE49-F238E27FC236}">
                <a16:creationId xmlns:a16="http://schemas.microsoft.com/office/drawing/2014/main" id="{AF56BAE0-43DC-46B6-9B23-9133746FFF62}"/>
              </a:ext>
            </a:extLst>
          </p:cNvPr>
          <p:cNvSpPr>
            <a:spLocks noGrp="1"/>
          </p:cNvSpPr>
          <p:nvPr>
            <p:ph idx="1"/>
          </p:nvPr>
        </p:nvSpPr>
        <p:spPr>
          <a:xfrm>
            <a:off x="1451579" y="1329136"/>
            <a:ext cx="9603275" cy="3450613"/>
          </a:xfrm>
        </p:spPr>
        <p:txBody>
          <a:bodyPr/>
          <a:lstStyle/>
          <a:p>
            <a:r>
              <a:rPr lang="fr-FR" dirty="0"/>
              <a:t>La diastéréoisomérie est dû à la présence de 2 (ou plus) C* dans une molécule.</a:t>
            </a:r>
          </a:p>
          <a:p>
            <a:r>
              <a:rPr lang="fr-FR" dirty="0"/>
              <a:t>Une molécule possédant </a:t>
            </a:r>
            <a:r>
              <a:rPr lang="fr-FR" b="1" i="1" dirty="0"/>
              <a:t>n</a:t>
            </a:r>
            <a:r>
              <a:rPr lang="fr-FR" dirty="0"/>
              <a:t> carbones asymétriques comporte 2</a:t>
            </a:r>
            <a:r>
              <a:rPr lang="fr-FR" b="1" i="1" baseline="30000" dirty="0"/>
              <a:t>n</a:t>
            </a:r>
            <a:r>
              <a:rPr lang="fr-FR" dirty="0"/>
              <a:t> stéréoisomères en relation d’</a:t>
            </a:r>
            <a:r>
              <a:rPr lang="fr-FR" dirty="0" err="1"/>
              <a:t>énantiomérie</a:t>
            </a:r>
            <a:r>
              <a:rPr lang="fr-FR" dirty="0"/>
              <a:t> et de diastéréoisomérie.</a:t>
            </a:r>
          </a:p>
          <a:p>
            <a:r>
              <a:rPr lang="fr-FR" dirty="0"/>
              <a:t>Exemple : 2 carbones asymétriques possédant des substituants distincts sur une molécule donne 2</a:t>
            </a:r>
            <a:r>
              <a:rPr lang="fr-FR" baseline="30000" dirty="0"/>
              <a:t>2</a:t>
            </a:r>
            <a:r>
              <a:rPr lang="fr-FR" dirty="0"/>
              <a:t>= 4 stéréoisomères :</a:t>
            </a:r>
          </a:p>
        </p:txBody>
      </p:sp>
      <p:graphicFrame>
        <p:nvGraphicFramePr>
          <p:cNvPr id="5" name="Objet 4">
            <a:extLst>
              <a:ext uri="{FF2B5EF4-FFF2-40B4-BE49-F238E27FC236}">
                <a16:creationId xmlns:a16="http://schemas.microsoft.com/office/drawing/2014/main" id="{6F45B411-2415-4219-8D4B-2CCE4E05D18E}"/>
              </a:ext>
            </a:extLst>
          </p:cNvPr>
          <p:cNvGraphicFramePr>
            <a:graphicFrameLocks noChangeAspect="1"/>
          </p:cNvGraphicFramePr>
          <p:nvPr>
            <p:extLst>
              <p:ext uri="{D42A27DB-BD31-4B8C-83A1-F6EECF244321}">
                <p14:modId xmlns:p14="http://schemas.microsoft.com/office/powerpoint/2010/main" val="2933889640"/>
              </p:ext>
            </p:extLst>
          </p:nvPr>
        </p:nvGraphicFramePr>
        <p:xfrm>
          <a:off x="5275263" y="3181350"/>
          <a:ext cx="4364037" cy="2684463"/>
        </p:xfrm>
        <a:graphic>
          <a:graphicData uri="http://schemas.openxmlformats.org/presentationml/2006/ole">
            <mc:AlternateContent xmlns:mc="http://schemas.openxmlformats.org/markup-compatibility/2006">
              <mc:Choice xmlns:v="urn:schemas-microsoft-com:vml" Requires="v">
                <p:oleObj spid="_x0000_s18439" name="CS ChemDraw Drawing" r:id="rId3" imgW="4364657" imgH="2684927" progId="ChemDraw.Document.6.0">
                  <p:embed/>
                </p:oleObj>
              </mc:Choice>
              <mc:Fallback>
                <p:oleObj name="CS ChemDraw Drawing" r:id="rId3" imgW="4364657" imgH="2684927" progId="ChemDraw.Document.6.0">
                  <p:embed/>
                  <p:pic>
                    <p:nvPicPr>
                      <p:cNvPr id="0" name=""/>
                      <p:cNvPicPr/>
                      <p:nvPr/>
                    </p:nvPicPr>
                    <p:blipFill>
                      <a:blip r:embed="rId4"/>
                      <a:stretch>
                        <a:fillRect/>
                      </a:stretch>
                    </p:blipFill>
                    <p:spPr>
                      <a:xfrm>
                        <a:off x="5275263" y="3181350"/>
                        <a:ext cx="4364037" cy="2684463"/>
                      </a:xfrm>
                      <a:prstGeom prst="rect">
                        <a:avLst/>
                      </a:prstGeom>
                    </p:spPr>
                  </p:pic>
                </p:oleObj>
              </mc:Fallback>
            </mc:AlternateContent>
          </a:graphicData>
        </a:graphic>
      </p:graphicFrame>
      <p:sp>
        <p:nvSpPr>
          <p:cNvPr id="6" name="Espace réservé du numéro de diapositive 5">
            <a:extLst>
              <a:ext uri="{FF2B5EF4-FFF2-40B4-BE49-F238E27FC236}">
                <a16:creationId xmlns:a16="http://schemas.microsoft.com/office/drawing/2014/main" id="{C5C72147-106F-4F48-B52C-C746545DEBDD}"/>
              </a:ext>
            </a:extLst>
          </p:cNvPr>
          <p:cNvSpPr>
            <a:spLocks noGrp="1"/>
          </p:cNvSpPr>
          <p:nvPr>
            <p:ph type="sldNum" sz="quarter" idx="12"/>
          </p:nvPr>
        </p:nvSpPr>
        <p:spPr/>
        <p:txBody>
          <a:bodyPr/>
          <a:lstStyle/>
          <a:p>
            <a:fld id="{20F9800D-0171-4262-B5BC-CF505EA94E1B}" type="slidenum">
              <a:rPr lang="fr-FR" smtClean="0"/>
              <a:t>26</a:t>
            </a:fld>
            <a:endParaRPr lang="fr-FR"/>
          </a:p>
        </p:txBody>
      </p:sp>
      <p:sp>
        <p:nvSpPr>
          <p:cNvPr id="7" name="Espace réservé du pied de page 6">
            <a:extLst>
              <a:ext uri="{FF2B5EF4-FFF2-40B4-BE49-F238E27FC236}">
                <a16:creationId xmlns:a16="http://schemas.microsoft.com/office/drawing/2014/main" id="{41C67223-26DB-4C54-B29E-DA43813F8FB3}"/>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1970160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7D8A8-8C72-44E2-8126-1C19E225E83F}"/>
              </a:ext>
            </a:extLst>
          </p:cNvPr>
          <p:cNvSpPr>
            <a:spLocks noGrp="1"/>
          </p:cNvSpPr>
          <p:nvPr>
            <p:ph type="title"/>
          </p:nvPr>
        </p:nvSpPr>
        <p:spPr>
          <a:xfrm>
            <a:off x="1451579" y="804519"/>
            <a:ext cx="10330846" cy="1049235"/>
          </a:xfrm>
        </p:spPr>
        <p:txBody>
          <a:bodyPr>
            <a:normAutofit fontScale="90000"/>
          </a:bodyPr>
          <a:lstStyle/>
          <a:p>
            <a:pPr marL="342900" indent="-342900">
              <a:buFont typeface="Arial" panose="020B0604020202020204" pitchFamily="34" charset="0"/>
              <a:buChar char="•"/>
            </a:pPr>
            <a:r>
              <a:rPr lang="fr-FR" sz="2400" b="1" dirty="0">
                <a:solidFill>
                  <a:srgbClr val="C00000"/>
                </a:solidFill>
              </a:rPr>
              <a:t>CAS DU COMPOSÉ MÉSO</a:t>
            </a:r>
            <a:br>
              <a:rPr lang="fr-FR" sz="2400" b="1" dirty="0">
                <a:solidFill>
                  <a:srgbClr val="C00000"/>
                </a:solidFill>
              </a:rPr>
            </a:br>
            <a:r>
              <a:rPr lang="fr-FR" sz="2000" cap="none" dirty="0"/>
              <a:t>Une molécule avec plusieurs carbones asymétriques et qui possède un plan de symétrie est appelée </a:t>
            </a:r>
            <a:r>
              <a:rPr lang="fr-FR" sz="2000" b="1" cap="none" dirty="0"/>
              <a:t>méso</a:t>
            </a:r>
            <a:r>
              <a:rPr lang="fr-FR" cap="none" dirty="0"/>
              <a:t>.</a:t>
            </a:r>
            <a:endParaRPr lang="fr-FR" sz="2400" dirty="0">
              <a:solidFill>
                <a:srgbClr val="C00000"/>
              </a:solidFill>
            </a:endParaRPr>
          </a:p>
        </p:txBody>
      </p:sp>
      <p:sp>
        <p:nvSpPr>
          <p:cNvPr id="3" name="Espace réservé du contenu 2">
            <a:extLst>
              <a:ext uri="{FF2B5EF4-FFF2-40B4-BE49-F238E27FC236}">
                <a16:creationId xmlns:a16="http://schemas.microsoft.com/office/drawing/2014/main" id="{2A81DCB6-5AEF-4D06-AA6C-4516F08103F4}"/>
              </a:ext>
            </a:extLst>
          </p:cNvPr>
          <p:cNvSpPr>
            <a:spLocks noGrp="1"/>
          </p:cNvSpPr>
          <p:nvPr>
            <p:ph idx="1"/>
          </p:nvPr>
        </p:nvSpPr>
        <p:spPr>
          <a:xfrm>
            <a:off x="1451579" y="1920482"/>
            <a:ext cx="9603275" cy="3450613"/>
          </a:xfrm>
        </p:spPr>
        <p:txBody>
          <a:bodyPr/>
          <a:lstStyle/>
          <a:p>
            <a:r>
              <a:rPr lang="fr-FR" dirty="0"/>
              <a:t>Une dégénérescence se manifeste lorsque les substituants portés par les deux carbones asymétriques sont de même nature ; les stéréoisomères (R,S) et (S,R), en relation d’</a:t>
            </a:r>
            <a:r>
              <a:rPr lang="fr-FR" dirty="0" err="1"/>
              <a:t>énantiomérie</a:t>
            </a:r>
            <a:r>
              <a:rPr lang="fr-FR" dirty="0"/>
              <a:t>, sont alors identiques :</a:t>
            </a:r>
          </a:p>
          <a:p>
            <a:endParaRPr lang="fr-FR" dirty="0"/>
          </a:p>
        </p:txBody>
      </p:sp>
      <p:pic>
        <p:nvPicPr>
          <p:cNvPr id="4" name="Image 3">
            <a:extLst>
              <a:ext uri="{FF2B5EF4-FFF2-40B4-BE49-F238E27FC236}">
                <a16:creationId xmlns:a16="http://schemas.microsoft.com/office/drawing/2014/main" id="{1334FEB1-FB11-4D58-A9CF-D9D56421C4D2}"/>
              </a:ext>
            </a:extLst>
          </p:cNvPr>
          <p:cNvPicPr>
            <a:picLocks noChangeAspect="1"/>
          </p:cNvPicPr>
          <p:nvPr/>
        </p:nvPicPr>
        <p:blipFill>
          <a:blip r:embed="rId2">
            <a:clrChange>
              <a:clrFrom>
                <a:srgbClr val="FFFFFF"/>
              </a:clrFrom>
              <a:clrTo>
                <a:srgbClr val="FFFFFF">
                  <a:alpha val="0"/>
                </a:srgbClr>
              </a:clrTo>
            </a:clrChange>
            <a:lum bright="-20000" contrast="20000"/>
          </a:blip>
          <a:stretch>
            <a:fillRect/>
          </a:stretch>
        </p:blipFill>
        <p:spPr>
          <a:xfrm>
            <a:off x="4290349" y="3181350"/>
            <a:ext cx="4534015" cy="2469361"/>
          </a:xfrm>
          <a:prstGeom prst="rect">
            <a:avLst/>
          </a:prstGeom>
        </p:spPr>
      </p:pic>
      <p:sp>
        <p:nvSpPr>
          <p:cNvPr id="6" name="Espace réservé du numéro de diapositive 5">
            <a:extLst>
              <a:ext uri="{FF2B5EF4-FFF2-40B4-BE49-F238E27FC236}">
                <a16:creationId xmlns:a16="http://schemas.microsoft.com/office/drawing/2014/main" id="{8A90F33F-2DEC-495B-96CC-6E16327D1B3C}"/>
              </a:ext>
            </a:extLst>
          </p:cNvPr>
          <p:cNvSpPr>
            <a:spLocks noGrp="1"/>
          </p:cNvSpPr>
          <p:nvPr>
            <p:ph type="sldNum" sz="quarter" idx="12"/>
          </p:nvPr>
        </p:nvSpPr>
        <p:spPr/>
        <p:txBody>
          <a:bodyPr/>
          <a:lstStyle/>
          <a:p>
            <a:fld id="{20F9800D-0171-4262-B5BC-CF505EA94E1B}" type="slidenum">
              <a:rPr lang="fr-FR" smtClean="0"/>
              <a:t>27</a:t>
            </a:fld>
            <a:endParaRPr lang="fr-FR"/>
          </a:p>
        </p:txBody>
      </p:sp>
      <p:sp>
        <p:nvSpPr>
          <p:cNvPr id="7" name="Espace réservé du pied de page 6">
            <a:extLst>
              <a:ext uri="{FF2B5EF4-FFF2-40B4-BE49-F238E27FC236}">
                <a16:creationId xmlns:a16="http://schemas.microsoft.com/office/drawing/2014/main" id="{CFDEE5A6-9CEC-42B0-BBCF-560714D11099}"/>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1968065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A1C412-63B9-414B-9802-29AA6FC6DF08}"/>
              </a:ext>
            </a:extLst>
          </p:cNvPr>
          <p:cNvSpPr>
            <a:spLocks noGrp="1"/>
          </p:cNvSpPr>
          <p:nvPr>
            <p:ph type="title"/>
          </p:nvPr>
        </p:nvSpPr>
        <p:spPr/>
        <p:txBody>
          <a:bodyPr/>
          <a:lstStyle/>
          <a:p>
            <a:r>
              <a:rPr lang="fr-FR" b="1" dirty="0">
                <a:solidFill>
                  <a:srgbClr val="C00000"/>
                </a:solidFill>
              </a:rPr>
              <a:t>ÉPIMÉRIE</a:t>
            </a:r>
            <a:endParaRPr lang="fr-FR" dirty="0">
              <a:solidFill>
                <a:srgbClr val="C00000"/>
              </a:solidFill>
            </a:endParaRPr>
          </a:p>
        </p:txBody>
      </p:sp>
      <p:sp>
        <p:nvSpPr>
          <p:cNvPr id="3" name="Espace réservé du contenu 2">
            <a:extLst>
              <a:ext uri="{FF2B5EF4-FFF2-40B4-BE49-F238E27FC236}">
                <a16:creationId xmlns:a16="http://schemas.microsoft.com/office/drawing/2014/main" id="{5B73F58E-BFB3-4382-B89D-84B44CC2E90A}"/>
              </a:ext>
            </a:extLst>
          </p:cNvPr>
          <p:cNvSpPr>
            <a:spLocks noGrp="1"/>
          </p:cNvSpPr>
          <p:nvPr>
            <p:ph idx="1"/>
          </p:nvPr>
        </p:nvSpPr>
        <p:spPr>
          <a:xfrm>
            <a:off x="1451579" y="1853754"/>
            <a:ext cx="9603275" cy="3450613"/>
          </a:xfrm>
        </p:spPr>
        <p:txBody>
          <a:bodyPr/>
          <a:lstStyle/>
          <a:p>
            <a:r>
              <a:rPr lang="fr-FR" dirty="0"/>
              <a:t>Deux stéréoisomères de configuration sont épimères s’ils ne diffèrent que par la configuration d’un seul atome asymétrique (carbone le plus souvent).</a:t>
            </a:r>
          </a:p>
          <a:p>
            <a:r>
              <a:rPr lang="fr-FR" dirty="0"/>
              <a:t>Exemple:</a:t>
            </a:r>
          </a:p>
          <a:p>
            <a:pPr marL="0" indent="0">
              <a:buNone/>
            </a:pPr>
            <a:endParaRPr lang="fr-FR" dirty="0"/>
          </a:p>
        </p:txBody>
      </p:sp>
      <p:pic>
        <p:nvPicPr>
          <p:cNvPr id="4" name="Image 3">
            <a:extLst>
              <a:ext uri="{FF2B5EF4-FFF2-40B4-BE49-F238E27FC236}">
                <a16:creationId xmlns:a16="http://schemas.microsoft.com/office/drawing/2014/main" id="{D98B5E5A-53F7-4F95-B7FA-EDF664F52647}"/>
              </a:ext>
            </a:extLst>
          </p:cNvPr>
          <p:cNvPicPr>
            <a:picLocks noChangeAspect="1"/>
          </p:cNvPicPr>
          <p:nvPr/>
        </p:nvPicPr>
        <p:blipFill>
          <a:blip r:embed="rId2">
            <a:clrChange>
              <a:clrFrom>
                <a:srgbClr val="FFFFFF"/>
              </a:clrFrom>
              <a:clrTo>
                <a:srgbClr val="FFFFFF">
                  <a:alpha val="0"/>
                </a:srgbClr>
              </a:clrTo>
            </a:clrChange>
            <a:lum bright="-20000" contrast="20000"/>
          </a:blip>
          <a:stretch>
            <a:fillRect/>
          </a:stretch>
        </p:blipFill>
        <p:spPr>
          <a:xfrm>
            <a:off x="4996405" y="2747154"/>
            <a:ext cx="3802028" cy="3082146"/>
          </a:xfrm>
          <a:prstGeom prst="rect">
            <a:avLst/>
          </a:prstGeom>
        </p:spPr>
      </p:pic>
      <p:sp>
        <p:nvSpPr>
          <p:cNvPr id="6" name="Espace réservé du numéro de diapositive 5">
            <a:extLst>
              <a:ext uri="{FF2B5EF4-FFF2-40B4-BE49-F238E27FC236}">
                <a16:creationId xmlns:a16="http://schemas.microsoft.com/office/drawing/2014/main" id="{3F15D998-9CC9-482E-95E4-A6C6CF37E5B5}"/>
              </a:ext>
            </a:extLst>
          </p:cNvPr>
          <p:cNvSpPr>
            <a:spLocks noGrp="1"/>
          </p:cNvSpPr>
          <p:nvPr>
            <p:ph type="sldNum" sz="quarter" idx="12"/>
          </p:nvPr>
        </p:nvSpPr>
        <p:spPr/>
        <p:txBody>
          <a:bodyPr/>
          <a:lstStyle/>
          <a:p>
            <a:fld id="{20F9800D-0171-4262-B5BC-CF505EA94E1B}" type="slidenum">
              <a:rPr lang="fr-FR" smtClean="0"/>
              <a:t>28</a:t>
            </a:fld>
            <a:endParaRPr lang="fr-FR"/>
          </a:p>
        </p:txBody>
      </p:sp>
      <p:sp>
        <p:nvSpPr>
          <p:cNvPr id="7" name="Espace réservé du pied de page 6">
            <a:extLst>
              <a:ext uri="{FF2B5EF4-FFF2-40B4-BE49-F238E27FC236}">
                <a16:creationId xmlns:a16="http://schemas.microsoft.com/office/drawing/2014/main" id="{DCD07F22-E25A-4879-9B23-D95F1D6B185E}"/>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1324828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84846-9D69-4F84-8BC4-15741BF93794}"/>
              </a:ext>
            </a:extLst>
          </p:cNvPr>
          <p:cNvSpPr>
            <a:spLocks noGrp="1"/>
          </p:cNvSpPr>
          <p:nvPr>
            <p:ph type="title"/>
          </p:nvPr>
        </p:nvSpPr>
        <p:spPr/>
        <p:txBody>
          <a:bodyPr/>
          <a:lstStyle/>
          <a:p>
            <a:r>
              <a:rPr lang="fr-FR" b="1" dirty="0">
                <a:solidFill>
                  <a:srgbClr val="C00000"/>
                </a:solidFill>
              </a:rPr>
              <a:t>NOMENCLATURE D/L</a:t>
            </a:r>
            <a:endParaRPr lang="fr-FR" dirty="0">
              <a:solidFill>
                <a:srgbClr val="C00000"/>
              </a:solidFill>
            </a:endParaRPr>
          </a:p>
        </p:txBody>
      </p:sp>
      <p:sp>
        <p:nvSpPr>
          <p:cNvPr id="3" name="Espace réservé du contenu 2">
            <a:extLst>
              <a:ext uri="{FF2B5EF4-FFF2-40B4-BE49-F238E27FC236}">
                <a16:creationId xmlns:a16="http://schemas.microsoft.com/office/drawing/2014/main" id="{500AE1E2-D3FD-4FBC-AB20-60EAD89A52C6}"/>
              </a:ext>
            </a:extLst>
          </p:cNvPr>
          <p:cNvSpPr>
            <a:spLocks noGrp="1"/>
          </p:cNvSpPr>
          <p:nvPr>
            <p:ph idx="1"/>
          </p:nvPr>
        </p:nvSpPr>
        <p:spPr>
          <a:xfrm>
            <a:off x="1451579" y="1463282"/>
            <a:ext cx="7597172" cy="3450613"/>
          </a:xfrm>
        </p:spPr>
        <p:txBody>
          <a:bodyPr>
            <a:normAutofit fontScale="85000" lnSpcReduction="20000"/>
          </a:bodyPr>
          <a:lstStyle/>
          <a:p>
            <a:r>
              <a:rPr lang="fr-FR" dirty="0"/>
              <a:t>La nomenclature D/L est couramment utilisée en série ose.</a:t>
            </a:r>
          </a:p>
          <a:p>
            <a:r>
              <a:rPr lang="fr-FR" dirty="0"/>
              <a:t>Ainsi glucose et mannose naturels appartiennent à la série D. On parle ainsi de D-glucose et de D-mannose.</a:t>
            </a:r>
          </a:p>
          <a:p>
            <a:r>
              <a:rPr lang="fr-FR" dirty="0"/>
              <a:t>Pour déterminer le type de série (D ou L) on doit d’abord représenter la molécules selon la représentation de Fischer selon les règles suivantes:</a:t>
            </a:r>
          </a:p>
          <a:p>
            <a:pPr marL="457200" indent="-457200">
              <a:buFont typeface="+mj-lt"/>
              <a:buAutoNum type="arabicPeriod"/>
            </a:pPr>
            <a:r>
              <a:rPr lang="fr-FR" dirty="0"/>
              <a:t>on place </a:t>
            </a:r>
            <a:r>
              <a:rPr lang="fr-FR" b="1" dirty="0"/>
              <a:t>la chaîne carbonée la plus longue sur un axe vertical </a:t>
            </a:r>
          </a:p>
          <a:p>
            <a:pPr marL="457200" indent="-457200">
              <a:buFont typeface="+mj-lt"/>
              <a:buAutoNum type="arabicPeriod"/>
            </a:pPr>
            <a:r>
              <a:rPr lang="fr-FR" b="1" dirty="0"/>
              <a:t>le groupe de nombre d’oxydation le plus élevé vers le haut</a:t>
            </a:r>
          </a:p>
          <a:p>
            <a:pPr marL="457200" indent="-457200">
              <a:buFont typeface="+mj-lt"/>
              <a:buAutoNum type="arabicPeriod"/>
            </a:pPr>
            <a:r>
              <a:rPr lang="fr-FR" dirty="0"/>
              <a:t>Si le </a:t>
            </a:r>
            <a:r>
              <a:rPr lang="fr-FR" b="1" dirty="0"/>
              <a:t>groupe hydroxyle latéral le plus éloigné </a:t>
            </a:r>
            <a:r>
              <a:rPr lang="fr-FR" dirty="0"/>
              <a:t>du groupe carbonyle est porté sur </a:t>
            </a:r>
            <a:r>
              <a:rPr lang="fr-FR" b="1" dirty="0"/>
              <a:t>la droite </a:t>
            </a:r>
            <a:r>
              <a:rPr lang="fr-FR" dirty="0"/>
              <a:t>de l’axe, le composé est </a:t>
            </a:r>
            <a:r>
              <a:rPr lang="fr-FR" b="1" dirty="0"/>
              <a:t>D </a:t>
            </a:r>
          </a:p>
          <a:p>
            <a:pPr marL="457200" indent="-457200">
              <a:buFont typeface="+mj-lt"/>
              <a:buAutoNum type="arabicPeriod"/>
            </a:pPr>
            <a:r>
              <a:rPr lang="fr-FR" b="1" dirty="0"/>
              <a:t>L </a:t>
            </a:r>
            <a:r>
              <a:rPr lang="fr-FR" dirty="0"/>
              <a:t>s’il est à </a:t>
            </a:r>
            <a:r>
              <a:rPr lang="fr-FR" b="1" dirty="0"/>
              <a:t>gauche </a:t>
            </a:r>
            <a:r>
              <a:rPr lang="fr-FR" dirty="0"/>
              <a:t>de l’axe.</a:t>
            </a:r>
          </a:p>
        </p:txBody>
      </p:sp>
      <p:sp>
        <p:nvSpPr>
          <p:cNvPr id="5" name="Rectangle 4">
            <a:extLst>
              <a:ext uri="{FF2B5EF4-FFF2-40B4-BE49-F238E27FC236}">
                <a16:creationId xmlns:a16="http://schemas.microsoft.com/office/drawing/2014/main" id="{9C8BC4F8-804A-46B3-98BF-7F9D738BEA24}"/>
              </a:ext>
            </a:extLst>
          </p:cNvPr>
          <p:cNvSpPr/>
          <p:nvPr/>
        </p:nvSpPr>
        <p:spPr>
          <a:xfrm>
            <a:off x="9829800" y="3437034"/>
            <a:ext cx="323850" cy="3253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5">
            <a:extLst>
              <a:ext uri="{FF2B5EF4-FFF2-40B4-BE49-F238E27FC236}">
                <a16:creationId xmlns:a16="http://schemas.microsoft.com/office/drawing/2014/main" id="{8A4500A0-46C0-48D8-8E8B-536049F9D95C}"/>
              </a:ext>
            </a:extLst>
          </p:cNvPr>
          <p:cNvSpPr/>
          <p:nvPr/>
        </p:nvSpPr>
        <p:spPr>
          <a:xfrm>
            <a:off x="11591925" y="3437034"/>
            <a:ext cx="323850" cy="3253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4" name="Image 3">
            <a:extLst>
              <a:ext uri="{FF2B5EF4-FFF2-40B4-BE49-F238E27FC236}">
                <a16:creationId xmlns:a16="http://schemas.microsoft.com/office/drawing/2014/main" id="{EF6BF6F1-F542-4462-851B-5EA95DD65C95}"/>
              </a:ext>
            </a:extLst>
          </p:cNvPr>
          <p:cNvPicPr>
            <a:picLocks noChangeAspect="1"/>
          </p:cNvPicPr>
          <p:nvPr/>
        </p:nvPicPr>
        <p:blipFill rotWithShape="1">
          <a:blip r:embed="rId2">
            <a:clrChange>
              <a:clrFrom>
                <a:srgbClr val="FFFFFF"/>
              </a:clrFrom>
              <a:clrTo>
                <a:srgbClr val="FFFFFF">
                  <a:alpha val="0"/>
                </a:srgbClr>
              </a:clrTo>
            </a:clrChange>
            <a:lum bright="-20000" contrast="20000"/>
          </a:blip>
          <a:srcRect l="3724" t="-1697" r="11693" b="1697"/>
          <a:stretch/>
        </p:blipFill>
        <p:spPr>
          <a:xfrm>
            <a:off x="8963025" y="1960173"/>
            <a:ext cx="3028950" cy="2953722"/>
          </a:xfrm>
          <a:prstGeom prst="rect">
            <a:avLst/>
          </a:prstGeom>
        </p:spPr>
      </p:pic>
      <p:sp>
        <p:nvSpPr>
          <p:cNvPr id="8" name="Espace réservé du numéro de diapositive 7">
            <a:extLst>
              <a:ext uri="{FF2B5EF4-FFF2-40B4-BE49-F238E27FC236}">
                <a16:creationId xmlns:a16="http://schemas.microsoft.com/office/drawing/2014/main" id="{29C90898-E398-4901-97D3-CE43FFC71510}"/>
              </a:ext>
            </a:extLst>
          </p:cNvPr>
          <p:cNvSpPr>
            <a:spLocks noGrp="1"/>
          </p:cNvSpPr>
          <p:nvPr>
            <p:ph type="sldNum" sz="quarter" idx="12"/>
          </p:nvPr>
        </p:nvSpPr>
        <p:spPr/>
        <p:txBody>
          <a:bodyPr/>
          <a:lstStyle/>
          <a:p>
            <a:fld id="{20F9800D-0171-4262-B5BC-CF505EA94E1B}" type="slidenum">
              <a:rPr lang="fr-FR" smtClean="0"/>
              <a:t>29</a:t>
            </a:fld>
            <a:endParaRPr lang="fr-FR"/>
          </a:p>
        </p:txBody>
      </p:sp>
      <p:sp>
        <p:nvSpPr>
          <p:cNvPr id="9" name="Espace réservé du pied de page 8">
            <a:extLst>
              <a:ext uri="{FF2B5EF4-FFF2-40B4-BE49-F238E27FC236}">
                <a16:creationId xmlns:a16="http://schemas.microsoft.com/office/drawing/2014/main" id="{F4080407-A167-4D6A-90B9-E87A7A4E6777}"/>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9216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CAF2C173-A653-45C8-A06E-3736A0C5B23F}"/>
              </a:ext>
            </a:extLst>
          </p:cNvPr>
          <p:cNvPicPr>
            <a:picLocks noGrp="1" noChangeAspect="1"/>
          </p:cNvPicPr>
          <p:nvPr>
            <p:ph idx="1"/>
          </p:nvPr>
        </p:nvPicPr>
        <p:blipFill>
          <a:blip r:embed="rId2">
            <a:clrChange>
              <a:clrFrom>
                <a:srgbClr val="E6E6E6"/>
              </a:clrFrom>
              <a:clrTo>
                <a:srgbClr val="E6E6E6">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451579" y="3250436"/>
            <a:ext cx="10144539" cy="2501153"/>
          </a:xfrm>
          <a:prstGeom prst="rect">
            <a:avLst/>
          </a:prstGeom>
        </p:spPr>
      </p:pic>
      <p:sp>
        <p:nvSpPr>
          <p:cNvPr id="2" name="Titre 1">
            <a:extLst>
              <a:ext uri="{FF2B5EF4-FFF2-40B4-BE49-F238E27FC236}">
                <a16:creationId xmlns:a16="http://schemas.microsoft.com/office/drawing/2014/main" id="{09638B75-EE62-49E4-AE22-08E5C6B969B9}"/>
              </a:ext>
            </a:extLst>
          </p:cNvPr>
          <p:cNvSpPr>
            <a:spLocks noGrp="1"/>
          </p:cNvSpPr>
          <p:nvPr>
            <p:ph type="title"/>
          </p:nvPr>
        </p:nvSpPr>
        <p:spPr/>
        <p:txBody>
          <a:bodyPr>
            <a:normAutofit/>
          </a:bodyPr>
          <a:lstStyle/>
          <a:p>
            <a:r>
              <a:rPr lang="fr-FR" sz="2800" b="1" dirty="0">
                <a:solidFill>
                  <a:srgbClr val="FF0000"/>
                </a:solidFill>
                <a:effectLst>
                  <a:outerShdw blurRad="38100" dist="38100" dir="2700000" algn="tl">
                    <a:srgbClr val="000000">
                      <a:alpha val="43137"/>
                    </a:srgbClr>
                  </a:outerShdw>
                </a:effectLst>
              </a:rPr>
              <a:t>III.</a:t>
            </a:r>
            <a:r>
              <a:rPr lang="fr-F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fr-FR" sz="2800" b="1" dirty="0">
                <a:solidFill>
                  <a:srgbClr val="FF0000"/>
                </a:solidFill>
                <a:effectLst>
                  <a:outerShdw blurRad="38100" dist="38100" dir="2700000" algn="tl">
                    <a:srgbClr val="000000">
                      <a:alpha val="43137"/>
                    </a:srgbClr>
                  </a:outerShdw>
                </a:effectLst>
              </a:rPr>
              <a:t> classification des stéréo-isomères</a:t>
            </a:r>
          </a:p>
        </p:txBody>
      </p:sp>
      <p:sp>
        <p:nvSpPr>
          <p:cNvPr id="5" name="Rectangle 4">
            <a:extLst>
              <a:ext uri="{FF2B5EF4-FFF2-40B4-BE49-F238E27FC236}">
                <a16:creationId xmlns:a16="http://schemas.microsoft.com/office/drawing/2014/main" id="{B61016B6-751F-473C-91FB-744B1299F8ED}"/>
              </a:ext>
            </a:extLst>
          </p:cNvPr>
          <p:cNvSpPr/>
          <p:nvPr/>
        </p:nvSpPr>
        <p:spPr>
          <a:xfrm>
            <a:off x="1451579" y="1496110"/>
            <a:ext cx="9603275" cy="1754326"/>
          </a:xfrm>
          <a:prstGeom prst="rect">
            <a:avLst/>
          </a:prstGeom>
        </p:spPr>
        <p:txBody>
          <a:bodyPr wrap="square">
            <a:spAutoFit/>
          </a:bodyPr>
          <a:lstStyle/>
          <a:p>
            <a:r>
              <a:rPr lang="fr-FR" dirty="0">
                <a:solidFill>
                  <a:srgbClr val="000000"/>
                </a:solidFill>
                <a:latin typeface="Arial" panose="020B0604020202020204" pitchFamily="34" charset="0"/>
              </a:rPr>
              <a:t>	On distingue deux types de stéréoisomères</a:t>
            </a:r>
          </a:p>
          <a:p>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b="1" dirty="0">
                <a:solidFill>
                  <a:srgbClr val="000000"/>
                </a:solidFill>
                <a:latin typeface="Arial" panose="020B0604020202020204" pitchFamily="34" charset="0"/>
              </a:rPr>
              <a:t>Les stéréoisomères de conformation</a:t>
            </a:r>
            <a:r>
              <a:rPr lang="fr-FR" dirty="0">
                <a:solidFill>
                  <a:srgbClr val="000000"/>
                </a:solidFill>
                <a:latin typeface="Arial" panose="020B0604020202020204" pitchFamily="34" charset="0"/>
              </a:rPr>
              <a:t>: ou le passage de l’un à l’autre se fait par simple rotation</a:t>
            </a:r>
          </a:p>
          <a:p>
            <a:pPr marL="285750" indent="-285750">
              <a:buFont typeface="Arial" panose="020B0604020202020204" pitchFamily="34" charset="0"/>
              <a:buChar char="•"/>
            </a:pPr>
            <a:r>
              <a:rPr lang="fr-FR" b="1" dirty="0">
                <a:solidFill>
                  <a:srgbClr val="000000"/>
                </a:solidFill>
                <a:latin typeface="Arial" panose="020B0604020202020204" pitchFamily="34" charset="0"/>
              </a:rPr>
              <a:t>Les stéréoisomères de configuration: </a:t>
            </a:r>
            <a:r>
              <a:rPr lang="fr-FR" dirty="0">
                <a:solidFill>
                  <a:srgbClr val="000000"/>
                </a:solidFill>
                <a:latin typeface="Arial" panose="020B0604020202020204" pitchFamily="34" charset="0"/>
              </a:rPr>
              <a:t>ou</a:t>
            </a:r>
            <a:r>
              <a:rPr lang="fr-FR" b="1" dirty="0">
                <a:solidFill>
                  <a:srgbClr val="000000"/>
                </a:solidFill>
                <a:latin typeface="Arial" panose="020B0604020202020204" pitchFamily="34" charset="0"/>
              </a:rPr>
              <a:t> </a:t>
            </a:r>
            <a:r>
              <a:rPr lang="fr-FR" dirty="0">
                <a:solidFill>
                  <a:srgbClr val="000000"/>
                </a:solidFill>
                <a:latin typeface="Arial" panose="020B0604020202020204" pitchFamily="34" charset="0"/>
              </a:rPr>
              <a:t>il est nécessaire de rompre des liaisons pour passer de l’un à l’autre. </a:t>
            </a:r>
            <a:endParaRPr lang="fr-FR" dirty="0"/>
          </a:p>
        </p:txBody>
      </p:sp>
      <p:sp>
        <p:nvSpPr>
          <p:cNvPr id="6" name="Espace réservé du numéro de diapositive 5">
            <a:extLst>
              <a:ext uri="{FF2B5EF4-FFF2-40B4-BE49-F238E27FC236}">
                <a16:creationId xmlns:a16="http://schemas.microsoft.com/office/drawing/2014/main" id="{B75A4341-135D-48BA-AD84-4DBEB4DEE03E}"/>
              </a:ext>
            </a:extLst>
          </p:cNvPr>
          <p:cNvSpPr>
            <a:spLocks noGrp="1"/>
          </p:cNvSpPr>
          <p:nvPr>
            <p:ph type="sldNum" sz="quarter" idx="12"/>
          </p:nvPr>
        </p:nvSpPr>
        <p:spPr/>
        <p:txBody>
          <a:bodyPr/>
          <a:lstStyle/>
          <a:p>
            <a:fld id="{20F9800D-0171-4262-B5BC-CF505EA94E1B}" type="slidenum">
              <a:rPr lang="fr-FR" smtClean="0"/>
              <a:t>3</a:t>
            </a:fld>
            <a:endParaRPr lang="fr-FR"/>
          </a:p>
        </p:txBody>
      </p:sp>
      <p:sp>
        <p:nvSpPr>
          <p:cNvPr id="7" name="Espace réservé du pied de page 6">
            <a:extLst>
              <a:ext uri="{FF2B5EF4-FFF2-40B4-BE49-F238E27FC236}">
                <a16:creationId xmlns:a16="http://schemas.microsoft.com/office/drawing/2014/main" id="{5926E2E7-973F-419C-B38C-298E56D26960}"/>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593520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BC4C5-C0D1-49A8-91E1-0334E47F0E79}"/>
              </a:ext>
            </a:extLst>
          </p:cNvPr>
          <p:cNvSpPr>
            <a:spLocks noGrp="1"/>
          </p:cNvSpPr>
          <p:nvPr>
            <p:ph type="title"/>
          </p:nvPr>
        </p:nvSpPr>
        <p:spPr>
          <a:xfrm>
            <a:off x="1154414" y="804519"/>
            <a:ext cx="9883171" cy="1049235"/>
          </a:xfrm>
        </p:spPr>
        <p:txBody>
          <a:bodyPr>
            <a:normAutofit fontScale="90000"/>
          </a:bodyPr>
          <a:lstStyle/>
          <a:p>
            <a:pPr marL="228600" lvl="0" indent="-228600">
              <a:lnSpc>
                <a:spcPct val="120000"/>
              </a:lnSpc>
              <a:spcBef>
                <a:spcPts val="1000"/>
              </a:spcBef>
              <a:buClr>
                <a:srgbClr val="B71E42"/>
              </a:buClr>
              <a:buSzPct val="100000"/>
              <a:buFont typeface="Arial" panose="020B0604020202020204" pitchFamily="34" charset="0"/>
              <a:buChar char="•"/>
            </a:pPr>
            <a:r>
              <a:rPr lang="fr-FR" b="1" dirty="0">
                <a:solidFill>
                  <a:srgbClr val="C00000"/>
                </a:solidFill>
              </a:rPr>
              <a:t>NOMENCLATURE D/L (</a:t>
            </a:r>
            <a:r>
              <a:rPr lang="fr-FR" b="1" cap="none" dirty="0">
                <a:solidFill>
                  <a:srgbClr val="C00000"/>
                </a:solidFill>
              </a:rPr>
              <a:t>suite</a:t>
            </a:r>
            <a:r>
              <a:rPr lang="fr-FR" b="1" dirty="0">
                <a:solidFill>
                  <a:srgbClr val="C00000"/>
                </a:solidFill>
              </a:rPr>
              <a:t>)</a:t>
            </a:r>
            <a:br>
              <a:rPr lang="fr-FR" b="1" dirty="0">
                <a:solidFill>
                  <a:srgbClr val="C00000"/>
                </a:solidFill>
              </a:rPr>
            </a:br>
            <a:r>
              <a:rPr lang="fr-FR" sz="2200" cap="none" dirty="0">
                <a:solidFill>
                  <a:prstClr val="black"/>
                </a:solidFill>
                <a:ea typeface="+mn-ea"/>
                <a:cs typeface="+mn-cs"/>
              </a:rPr>
              <a:t>La nomenclature D/L est aussi employée dans la série des acides aminés RCH(NH</a:t>
            </a:r>
            <a:r>
              <a:rPr lang="fr-FR" sz="2200" cap="none" baseline="-25000" dirty="0">
                <a:solidFill>
                  <a:prstClr val="black"/>
                </a:solidFill>
                <a:ea typeface="+mn-ea"/>
                <a:cs typeface="+mn-cs"/>
              </a:rPr>
              <a:t>2</a:t>
            </a:r>
            <a:r>
              <a:rPr lang="fr-FR" sz="2200" cap="none" dirty="0">
                <a:solidFill>
                  <a:prstClr val="black"/>
                </a:solidFill>
                <a:ea typeface="+mn-ea"/>
                <a:cs typeface="+mn-cs"/>
              </a:rPr>
              <a:t>)COOH. </a:t>
            </a:r>
            <a:br>
              <a:rPr lang="fr-FR" sz="1900" cap="none" dirty="0">
                <a:solidFill>
                  <a:prstClr val="black"/>
                </a:solidFill>
                <a:ea typeface="+mn-ea"/>
                <a:cs typeface="+mn-cs"/>
              </a:rPr>
            </a:br>
            <a:endParaRPr lang="fr-FR" dirty="0"/>
          </a:p>
        </p:txBody>
      </p:sp>
      <p:sp>
        <p:nvSpPr>
          <p:cNvPr id="3" name="Espace réservé du contenu 2">
            <a:extLst>
              <a:ext uri="{FF2B5EF4-FFF2-40B4-BE49-F238E27FC236}">
                <a16:creationId xmlns:a16="http://schemas.microsoft.com/office/drawing/2014/main" id="{2E89101D-907C-4BAE-BF6F-E2ECB2E3DD2A}"/>
              </a:ext>
            </a:extLst>
          </p:cNvPr>
          <p:cNvSpPr>
            <a:spLocks noGrp="1"/>
          </p:cNvSpPr>
          <p:nvPr>
            <p:ph idx="1"/>
          </p:nvPr>
        </p:nvSpPr>
        <p:spPr>
          <a:xfrm>
            <a:off x="933450" y="1853754"/>
            <a:ext cx="7591425" cy="3450613"/>
          </a:xfrm>
        </p:spPr>
        <p:txBody>
          <a:bodyPr>
            <a:normAutofit/>
          </a:bodyPr>
          <a:lstStyle/>
          <a:p>
            <a:r>
              <a:rPr lang="fr-FR" dirty="0"/>
              <a:t>Selon la représentation de Fischer, on place le groupe carboxyle vers le haut et le groupe spécifique R vers le bas, </a:t>
            </a:r>
          </a:p>
          <a:p>
            <a:r>
              <a:rPr lang="fr-FR" dirty="0"/>
              <a:t>Si le groupe NH</a:t>
            </a:r>
            <a:r>
              <a:rPr lang="fr-FR" baseline="-25000" dirty="0"/>
              <a:t>2</a:t>
            </a:r>
            <a:r>
              <a:rPr lang="fr-FR" dirty="0"/>
              <a:t> se trouve à droite de l’axe dans la représentation de Fischer on a alors le stéréoisomère D</a:t>
            </a:r>
          </a:p>
          <a:p>
            <a:r>
              <a:rPr lang="fr-FR" dirty="0"/>
              <a:t>Si le groupe NH</a:t>
            </a:r>
            <a:r>
              <a:rPr lang="fr-FR" baseline="-25000" dirty="0"/>
              <a:t>2</a:t>
            </a:r>
            <a:r>
              <a:rPr lang="fr-FR" dirty="0"/>
              <a:t> se trouve à gauche de l’axe dans la représentation de Fischer on a alors le stéréoisomère L</a:t>
            </a:r>
          </a:p>
          <a:p>
            <a:r>
              <a:rPr lang="fr-FR" b="1" i="1" dirty="0"/>
              <a:t>La série L est celle des acides aminés naturels.</a:t>
            </a:r>
          </a:p>
          <a:p>
            <a:endParaRPr lang="fr-FR" b="1" i="1" dirty="0"/>
          </a:p>
        </p:txBody>
      </p:sp>
      <p:pic>
        <p:nvPicPr>
          <p:cNvPr id="4" name="Image 3">
            <a:extLst>
              <a:ext uri="{FF2B5EF4-FFF2-40B4-BE49-F238E27FC236}">
                <a16:creationId xmlns:a16="http://schemas.microsoft.com/office/drawing/2014/main" id="{36BFF87D-7939-40A1-BBAB-82CFA80EEE54}"/>
              </a:ext>
            </a:extLst>
          </p:cNvPr>
          <p:cNvPicPr>
            <a:picLocks noChangeAspect="1"/>
          </p:cNvPicPr>
          <p:nvPr/>
        </p:nvPicPr>
        <p:blipFill rotWithShape="1">
          <a:blip r:embed="rId2">
            <a:clrChange>
              <a:clrFrom>
                <a:srgbClr val="FFFFFF"/>
              </a:clrFrom>
              <a:clrTo>
                <a:srgbClr val="FFFFFF">
                  <a:alpha val="0"/>
                </a:srgbClr>
              </a:clrTo>
            </a:clrChange>
            <a:lum bright="-40000" contrast="40000"/>
          </a:blip>
          <a:srcRect r="4603"/>
          <a:stretch/>
        </p:blipFill>
        <p:spPr>
          <a:xfrm>
            <a:off x="8596179" y="2902989"/>
            <a:ext cx="2738571" cy="1470444"/>
          </a:xfrm>
          <a:prstGeom prst="rect">
            <a:avLst/>
          </a:prstGeom>
        </p:spPr>
      </p:pic>
      <p:sp>
        <p:nvSpPr>
          <p:cNvPr id="5" name="Rectangle 4">
            <a:extLst>
              <a:ext uri="{FF2B5EF4-FFF2-40B4-BE49-F238E27FC236}">
                <a16:creationId xmlns:a16="http://schemas.microsoft.com/office/drawing/2014/main" id="{72CD2BCC-3211-405A-BEED-43ADD67CA40B}"/>
              </a:ext>
            </a:extLst>
          </p:cNvPr>
          <p:cNvSpPr/>
          <p:nvPr/>
        </p:nvSpPr>
        <p:spPr>
          <a:xfrm>
            <a:off x="1062091" y="5004247"/>
            <a:ext cx="10344150" cy="646331"/>
          </a:xfrm>
          <a:prstGeom prst="rect">
            <a:avLst/>
          </a:prstGeom>
        </p:spPr>
        <p:txBody>
          <a:bodyPr wrap="square">
            <a:spAutoFit/>
          </a:bodyPr>
          <a:lstStyle/>
          <a:p>
            <a:pPr marL="285750" indent="-285750">
              <a:buFont typeface="Arial" panose="020B0604020202020204" pitchFamily="34" charset="0"/>
              <a:buChar char="•"/>
            </a:pPr>
            <a:r>
              <a:rPr lang="fr-FR" dirty="0">
                <a:solidFill>
                  <a:srgbClr val="C00000"/>
                </a:solidFill>
                <a:latin typeface="ArialMT"/>
              </a:rPr>
              <a:t>Remarque: Il n’existe </a:t>
            </a:r>
            <a:r>
              <a:rPr lang="fr-FR" b="1" dirty="0">
                <a:solidFill>
                  <a:srgbClr val="C00000"/>
                </a:solidFill>
                <a:latin typeface="Arial-BoldMT"/>
              </a:rPr>
              <a:t>aucune relation entre la configuration absolue (R/S) et l’action sur la lumière polarisée (+/-) </a:t>
            </a:r>
            <a:r>
              <a:rPr lang="fr-FR" dirty="0">
                <a:solidFill>
                  <a:srgbClr val="C00000"/>
                </a:solidFill>
                <a:latin typeface="ArialMT"/>
              </a:rPr>
              <a:t>d’une molécule.</a:t>
            </a:r>
            <a:endParaRPr lang="fr-FR" dirty="0">
              <a:solidFill>
                <a:srgbClr val="C00000"/>
              </a:solidFill>
            </a:endParaRPr>
          </a:p>
        </p:txBody>
      </p:sp>
      <p:sp>
        <p:nvSpPr>
          <p:cNvPr id="7" name="Espace réservé du numéro de diapositive 6">
            <a:extLst>
              <a:ext uri="{FF2B5EF4-FFF2-40B4-BE49-F238E27FC236}">
                <a16:creationId xmlns:a16="http://schemas.microsoft.com/office/drawing/2014/main" id="{CBCD6B52-6352-4118-BD8D-7B67AE3D6447}"/>
              </a:ext>
            </a:extLst>
          </p:cNvPr>
          <p:cNvSpPr>
            <a:spLocks noGrp="1"/>
          </p:cNvSpPr>
          <p:nvPr>
            <p:ph type="sldNum" sz="quarter" idx="12"/>
          </p:nvPr>
        </p:nvSpPr>
        <p:spPr/>
        <p:txBody>
          <a:bodyPr/>
          <a:lstStyle/>
          <a:p>
            <a:fld id="{20F9800D-0171-4262-B5BC-CF505EA94E1B}" type="slidenum">
              <a:rPr lang="fr-FR" smtClean="0"/>
              <a:t>30</a:t>
            </a:fld>
            <a:endParaRPr lang="fr-FR"/>
          </a:p>
        </p:txBody>
      </p:sp>
      <p:sp>
        <p:nvSpPr>
          <p:cNvPr id="8" name="Espace réservé du pied de page 7">
            <a:extLst>
              <a:ext uri="{FF2B5EF4-FFF2-40B4-BE49-F238E27FC236}">
                <a16:creationId xmlns:a16="http://schemas.microsoft.com/office/drawing/2014/main" id="{072B3924-7BE5-4119-A909-C72A6436DB91}"/>
              </a:ext>
            </a:extLst>
          </p:cNvPr>
          <p:cNvSpPr>
            <a:spLocks noGrp="1"/>
          </p:cNvSpPr>
          <p:nvPr>
            <p:ph type="ftr" sz="quarter" idx="11"/>
          </p:nvPr>
        </p:nvSpPr>
        <p:spPr/>
        <p:txBody>
          <a:bodyPr/>
          <a:lstStyle/>
          <a:p>
            <a:r>
              <a:rPr lang="fr-FR" sz="1200" b="1" i="1" u="sng" dirty="0" err="1"/>
              <a:t>stéreo-Isomérie</a:t>
            </a:r>
            <a:r>
              <a:rPr lang="fr-FR" sz="1200" b="1" i="1" u="sng" dirty="0"/>
              <a:t> de configuration          L2-GP/Fac  de Chimie-USTO     A. SAFER</a:t>
            </a:r>
          </a:p>
        </p:txBody>
      </p:sp>
    </p:spTree>
    <p:extLst>
      <p:ext uri="{BB962C8B-B14F-4D97-AF65-F5344CB8AC3E}">
        <p14:creationId xmlns:p14="http://schemas.microsoft.com/office/powerpoint/2010/main" val="271357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D19A1-C658-4617-87B0-5A234462E451}"/>
              </a:ext>
            </a:extLst>
          </p:cNvPr>
          <p:cNvSpPr>
            <a:spLocks noGrp="1"/>
          </p:cNvSpPr>
          <p:nvPr>
            <p:ph type="title"/>
          </p:nvPr>
        </p:nvSpPr>
        <p:spPr>
          <a:xfrm>
            <a:off x="1294362" y="1026572"/>
            <a:ext cx="9603275" cy="614706"/>
          </a:xfrm>
        </p:spPr>
        <p:txBody>
          <a:bodyPr>
            <a:normAutofit fontScale="90000"/>
          </a:bodyPr>
          <a:lstStyle/>
          <a:p>
            <a:pPr algn="just"/>
            <a:r>
              <a:rPr lang="fr-FR" sz="2800" b="1" dirty="0">
                <a:solidFill>
                  <a:srgbClr val="FF0000"/>
                </a:solidFill>
                <a:effectLst>
                  <a:outerShdw blurRad="38100" dist="38100" dir="2700000" algn="tl">
                    <a:srgbClr val="000000">
                      <a:alpha val="43137"/>
                    </a:srgbClr>
                  </a:outerShdw>
                </a:effectLst>
              </a:rPr>
              <a:t>III.</a:t>
            </a:r>
            <a:r>
              <a:rPr lang="fr-F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a:t>
            </a:r>
            <a:r>
              <a:rPr lang="fr-FR" sz="2800" b="1" dirty="0">
                <a:solidFill>
                  <a:srgbClr val="FF0000"/>
                </a:solidFill>
                <a:effectLst>
                  <a:outerShdw blurRad="38100" dist="38100" dir="2700000" algn="tl">
                    <a:srgbClr val="000000">
                      <a:alpha val="43137"/>
                    </a:srgbClr>
                  </a:outerShdw>
                </a:effectLst>
              </a:rPr>
              <a:t>  types de stéréoisomérie de configuration</a:t>
            </a:r>
          </a:p>
        </p:txBody>
      </p:sp>
      <p:sp>
        <p:nvSpPr>
          <p:cNvPr id="3" name="Espace réservé du contenu 2">
            <a:extLst>
              <a:ext uri="{FF2B5EF4-FFF2-40B4-BE49-F238E27FC236}">
                <a16:creationId xmlns:a16="http://schemas.microsoft.com/office/drawing/2014/main" id="{1D89A6E4-EA60-4453-B03B-96A8FA83EA22}"/>
              </a:ext>
            </a:extLst>
          </p:cNvPr>
          <p:cNvSpPr>
            <a:spLocks noGrp="1"/>
          </p:cNvSpPr>
          <p:nvPr>
            <p:ph idx="1"/>
          </p:nvPr>
        </p:nvSpPr>
        <p:spPr>
          <a:xfrm>
            <a:off x="1408660" y="1840245"/>
            <a:ext cx="9603275" cy="2975368"/>
          </a:xfrm>
        </p:spPr>
        <p:txBody>
          <a:bodyPr>
            <a:normAutofit/>
          </a:bodyPr>
          <a:lstStyle/>
          <a:p>
            <a:pPr algn="just"/>
            <a:r>
              <a:rPr lang="fr-FR" dirty="0"/>
              <a:t>Il existe deux types de stéréoisomérie de configuration, les stéréoisomères </a:t>
            </a:r>
            <a:r>
              <a:rPr lang="fr-FR" b="1" dirty="0"/>
              <a:t>géométriques </a:t>
            </a:r>
            <a:r>
              <a:rPr lang="fr-FR" dirty="0"/>
              <a:t>et les stéréoisomères </a:t>
            </a:r>
            <a:r>
              <a:rPr lang="fr-FR" b="1" dirty="0"/>
              <a:t>optiques </a:t>
            </a:r>
          </a:p>
        </p:txBody>
      </p:sp>
      <p:graphicFrame>
        <p:nvGraphicFramePr>
          <p:cNvPr id="4" name="Diagramme 3">
            <a:extLst>
              <a:ext uri="{FF2B5EF4-FFF2-40B4-BE49-F238E27FC236}">
                <a16:creationId xmlns:a16="http://schemas.microsoft.com/office/drawing/2014/main" id="{6A764CA1-298B-4BBF-A580-9C921688512B}"/>
              </a:ext>
            </a:extLst>
          </p:cNvPr>
          <p:cNvGraphicFramePr/>
          <p:nvPr>
            <p:extLst>
              <p:ext uri="{D42A27DB-BD31-4B8C-83A1-F6EECF244321}">
                <p14:modId xmlns:p14="http://schemas.microsoft.com/office/powerpoint/2010/main" val="3339707619"/>
              </p:ext>
            </p:extLst>
          </p:nvPr>
        </p:nvGraphicFramePr>
        <p:xfrm>
          <a:off x="4335462" y="2505075"/>
          <a:ext cx="8057598" cy="3326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a:extLst>
              <a:ext uri="{FF2B5EF4-FFF2-40B4-BE49-F238E27FC236}">
                <a16:creationId xmlns:a16="http://schemas.microsoft.com/office/drawing/2014/main" id="{2833B967-E981-4AAA-9211-97BCC4A9BA8D}"/>
              </a:ext>
            </a:extLst>
          </p:cNvPr>
          <p:cNvSpPr>
            <a:spLocks noGrp="1"/>
          </p:cNvSpPr>
          <p:nvPr>
            <p:ph type="sldNum" sz="quarter" idx="12"/>
          </p:nvPr>
        </p:nvSpPr>
        <p:spPr/>
        <p:txBody>
          <a:bodyPr/>
          <a:lstStyle/>
          <a:p>
            <a:fld id="{20F9800D-0171-4262-B5BC-CF505EA94E1B}" type="slidenum">
              <a:rPr lang="fr-FR" smtClean="0"/>
              <a:t>4</a:t>
            </a:fld>
            <a:endParaRPr lang="fr-FR"/>
          </a:p>
        </p:txBody>
      </p:sp>
      <p:sp>
        <p:nvSpPr>
          <p:cNvPr id="8" name="Espace réservé du pied de page 7">
            <a:extLst>
              <a:ext uri="{FF2B5EF4-FFF2-40B4-BE49-F238E27FC236}">
                <a16:creationId xmlns:a16="http://schemas.microsoft.com/office/drawing/2014/main" id="{1AD16A00-3580-431B-A6E9-07F8A03E7A9A}"/>
              </a:ext>
            </a:extLst>
          </p:cNvPr>
          <p:cNvSpPr>
            <a:spLocks noGrp="1"/>
          </p:cNvSpPr>
          <p:nvPr>
            <p:ph type="ftr" sz="quarter" idx="11"/>
          </p:nvPr>
        </p:nvSpPr>
        <p:spPr>
          <a:xfrm>
            <a:off x="1451579" y="318797"/>
            <a:ext cx="5938836" cy="309201"/>
          </a:xfrm>
        </p:spPr>
        <p:txBody>
          <a:bodyPr/>
          <a:lstStyle/>
          <a:p>
            <a:r>
              <a:rPr lang="fr-FR" dirty="0" err="1"/>
              <a:t>stéreo-Isomérie</a:t>
            </a:r>
            <a:r>
              <a:rPr lang="fr-FR" dirty="0"/>
              <a:t> de configuration          L2-GP/Fac  de Chimie-USTO     A. SAFER</a:t>
            </a:r>
          </a:p>
        </p:txBody>
      </p:sp>
    </p:spTree>
    <p:extLst>
      <p:ext uri="{BB962C8B-B14F-4D97-AF65-F5344CB8AC3E}">
        <p14:creationId xmlns:p14="http://schemas.microsoft.com/office/powerpoint/2010/main" val="12162500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EA5165-FFC9-4227-BD6E-6FEF1CA281F2}"/>
              </a:ext>
            </a:extLst>
          </p:cNvPr>
          <p:cNvSpPr>
            <a:spLocks noGrp="1"/>
          </p:cNvSpPr>
          <p:nvPr>
            <p:ph type="title"/>
          </p:nvPr>
        </p:nvSpPr>
        <p:spPr>
          <a:xfrm>
            <a:off x="1384904" y="559078"/>
            <a:ext cx="9603275" cy="490881"/>
          </a:xfrm>
        </p:spPr>
        <p:txBody>
          <a:bodyPr>
            <a:normAutofit/>
          </a:bodyPr>
          <a:lstStyle/>
          <a:p>
            <a:r>
              <a:rPr lang="fr-FR" sz="2800" b="1" dirty="0">
                <a:solidFill>
                  <a:srgbClr val="FF0000"/>
                </a:solidFill>
                <a:effectLst>
                  <a:outerShdw blurRad="38100" dist="38100" dir="2700000" algn="tl">
                    <a:srgbClr val="000000">
                      <a:alpha val="43137"/>
                    </a:srgbClr>
                  </a:outerShdw>
                </a:effectLst>
              </a:rPr>
              <a:t>III.</a:t>
            </a:r>
            <a:r>
              <a:rPr lang="fr-F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   </a:t>
            </a:r>
            <a:r>
              <a:rPr lang="fr-FR" sz="2800" b="1" dirty="0">
                <a:solidFill>
                  <a:srgbClr val="FF0000"/>
                </a:solidFill>
                <a:effectLst>
                  <a:outerShdw blurRad="38100" dist="38100" dir="2700000" algn="tl">
                    <a:srgbClr val="000000">
                      <a:alpha val="43137"/>
                    </a:srgbClr>
                  </a:outerShdw>
                </a:effectLst>
              </a:rPr>
              <a:t>S</a:t>
            </a:r>
            <a:r>
              <a:rPr lang="fr-FR" sz="2800" b="1" dirty="0">
                <a:solidFill>
                  <a:srgbClr val="FF0000"/>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téréoisomérie de configuration</a:t>
            </a:r>
            <a:endParaRPr lang="fr-FR" sz="2800" dirty="0">
              <a:solidFill>
                <a:srgbClr val="FF0000"/>
              </a:solidFill>
              <a:effectLst>
                <a:outerShdw blurRad="38100" dist="38100" dir="2700000" algn="tl">
                  <a:srgbClr val="000000">
                    <a:alpha val="43137"/>
                  </a:srgbClr>
                </a:outerShdw>
              </a:effectLst>
            </a:endParaRPr>
          </a:p>
        </p:txBody>
      </p:sp>
      <p:sp>
        <p:nvSpPr>
          <p:cNvPr id="3" name="Espace réservé du contenu 2">
            <a:extLst>
              <a:ext uri="{FF2B5EF4-FFF2-40B4-BE49-F238E27FC236}">
                <a16:creationId xmlns:a16="http://schemas.microsoft.com/office/drawing/2014/main" id="{C4765A2B-A101-4FD5-BADF-2CABFF7BAAC5}"/>
              </a:ext>
            </a:extLst>
          </p:cNvPr>
          <p:cNvSpPr>
            <a:spLocks noGrp="1"/>
          </p:cNvSpPr>
          <p:nvPr>
            <p:ph idx="1"/>
          </p:nvPr>
        </p:nvSpPr>
        <p:spPr>
          <a:xfrm>
            <a:off x="1384904" y="1196529"/>
            <a:ext cx="9949846" cy="1670442"/>
          </a:xfrm>
        </p:spPr>
        <p:txBody>
          <a:bodyPr>
            <a:normAutofit fontScale="92500" lnSpcReduction="20000"/>
          </a:bodyPr>
          <a:lstStyle/>
          <a:p>
            <a:pPr marL="0" indent="0" algn="just">
              <a:buNone/>
            </a:pPr>
            <a:r>
              <a:rPr lang="fr-FR" dirty="0"/>
              <a:t>On dit que des stéréo-isomères sont de configuration s’il est nécessaire de rompre des liaisons pour passer de l’un à l’autre.</a:t>
            </a:r>
          </a:p>
          <a:p>
            <a:pPr marL="0" indent="0" algn="just">
              <a:buNone/>
            </a:pPr>
            <a:r>
              <a:rPr lang="fr-FR" b="1" dirty="0"/>
              <a:t>Exemple</a:t>
            </a:r>
            <a:r>
              <a:rPr lang="fr-FR" dirty="0"/>
              <a:t>: une molécule avec une liaison C=C, cette </a:t>
            </a:r>
            <a:r>
              <a:rPr lang="fr-FR" dirty="0">
                <a:solidFill>
                  <a:srgbClr val="FF0000"/>
                </a:solidFill>
              </a:rPr>
              <a:t>liaison π</a:t>
            </a:r>
            <a:r>
              <a:rPr lang="fr-FR" dirty="0"/>
              <a:t> provoque une rigidité moléculaire qui empêche toute rotation autour d'elle. La rupture de cette liaison nécessite donc une forte énergie (200 </a:t>
            </a:r>
            <a:r>
              <a:rPr lang="fr-FR" dirty="0" err="1"/>
              <a:t>kJ.mol</a:t>
            </a:r>
            <a:r>
              <a:rPr lang="fr-FR" baseline="30000" dirty="0"/>
              <a:t>–1</a:t>
            </a:r>
            <a:r>
              <a:rPr lang="fr-FR" dirty="0"/>
              <a:t>), non disponibles par l'</a:t>
            </a:r>
            <a:r>
              <a:rPr lang="fr-FR" dirty="0">
                <a:hlinkClick r:id="rId4"/>
              </a:rPr>
              <a:t>agitation thermique</a:t>
            </a:r>
            <a:r>
              <a:rPr lang="fr-FR" dirty="0"/>
              <a:t>. On pourra donc les isoler facilement.</a:t>
            </a:r>
          </a:p>
        </p:txBody>
      </p:sp>
      <p:graphicFrame>
        <p:nvGraphicFramePr>
          <p:cNvPr id="4" name="Objet 3">
            <a:extLst>
              <a:ext uri="{FF2B5EF4-FFF2-40B4-BE49-F238E27FC236}">
                <a16:creationId xmlns:a16="http://schemas.microsoft.com/office/drawing/2014/main" id="{6808E401-FBEF-4F50-9B16-7F64C28807ED}"/>
              </a:ext>
            </a:extLst>
          </p:cNvPr>
          <p:cNvGraphicFramePr>
            <a:graphicFrameLocks noChangeAspect="1"/>
          </p:cNvGraphicFramePr>
          <p:nvPr>
            <p:extLst>
              <p:ext uri="{D42A27DB-BD31-4B8C-83A1-F6EECF244321}">
                <p14:modId xmlns:p14="http://schemas.microsoft.com/office/powerpoint/2010/main" val="972024051"/>
              </p:ext>
            </p:extLst>
          </p:nvPr>
        </p:nvGraphicFramePr>
        <p:xfrm>
          <a:off x="4074620" y="3013541"/>
          <a:ext cx="4570413" cy="2474913"/>
        </p:xfrm>
        <a:graphic>
          <a:graphicData uri="http://schemas.openxmlformats.org/presentationml/2006/ole">
            <mc:AlternateContent xmlns:mc="http://schemas.openxmlformats.org/markup-compatibility/2006">
              <mc:Choice xmlns:v="urn:schemas-microsoft-com:vml" Requires="v">
                <p:oleObj spid="_x0000_s4131" name="CS ChemDraw Drawing" r:id="rId5" imgW="4570224" imgH="2474826" progId="ChemDraw.Document.6.0">
                  <p:embed/>
                </p:oleObj>
              </mc:Choice>
              <mc:Fallback>
                <p:oleObj name="CS ChemDraw Drawing" r:id="rId5" imgW="4570224" imgH="2474826" progId="ChemDraw.Document.6.0">
                  <p:embed/>
                  <p:pic>
                    <p:nvPicPr>
                      <p:cNvPr id="0" name=""/>
                      <p:cNvPicPr/>
                      <p:nvPr/>
                    </p:nvPicPr>
                    <p:blipFill>
                      <a:blip r:embed="rId6"/>
                      <a:stretch>
                        <a:fillRect/>
                      </a:stretch>
                    </p:blipFill>
                    <p:spPr>
                      <a:xfrm>
                        <a:off x="4074620" y="3013541"/>
                        <a:ext cx="4570413" cy="2474913"/>
                      </a:xfrm>
                      <a:prstGeom prst="rect">
                        <a:avLst/>
                      </a:prstGeom>
                    </p:spPr>
                  </p:pic>
                </p:oleObj>
              </mc:Fallback>
            </mc:AlternateContent>
          </a:graphicData>
        </a:graphic>
      </p:graphicFrame>
      <p:sp>
        <p:nvSpPr>
          <p:cNvPr id="6" name="Espace réservé du numéro de diapositive 5">
            <a:extLst>
              <a:ext uri="{FF2B5EF4-FFF2-40B4-BE49-F238E27FC236}">
                <a16:creationId xmlns:a16="http://schemas.microsoft.com/office/drawing/2014/main" id="{B3FEFBEB-ACA9-488E-B0B5-E6220AFC4FB4}"/>
              </a:ext>
            </a:extLst>
          </p:cNvPr>
          <p:cNvSpPr>
            <a:spLocks noGrp="1"/>
          </p:cNvSpPr>
          <p:nvPr>
            <p:ph type="sldNum" sz="quarter" idx="12"/>
          </p:nvPr>
        </p:nvSpPr>
        <p:spPr/>
        <p:txBody>
          <a:bodyPr/>
          <a:lstStyle/>
          <a:p>
            <a:fld id="{20F9800D-0171-4262-B5BC-CF505EA94E1B}" type="slidenum">
              <a:rPr lang="fr-FR" smtClean="0"/>
              <a:t>5</a:t>
            </a:fld>
            <a:endParaRPr lang="fr-FR"/>
          </a:p>
        </p:txBody>
      </p:sp>
      <p:sp>
        <p:nvSpPr>
          <p:cNvPr id="7" name="Espace réservé du pied de page 6">
            <a:extLst>
              <a:ext uri="{FF2B5EF4-FFF2-40B4-BE49-F238E27FC236}">
                <a16:creationId xmlns:a16="http://schemas.microsoft.com/office/drawing/2014/main" id="{199FF7E3-73AB-45D1-9C2D-9CD76C0EDDEE}"/>
              </a:ext>
            </a:extLst>
          </p:cNvPr>
          <p:cNvSpPr>
            <a:spLocks noGrp="1"/>
          </p:cNvSpPr>
          <p:nvPr>
            <p:ph type="ftr" sz="quarter" idx="11"/>
          </p:nvPr>
        </p:nvSpPr>
        <p:spPr>
          <a:xfrm>
            <a:off x="799938" y="103307"/>
            <a:ext cx="5938836" cy="309201"/>
          </a:xfrm>
        </p:spPr>
        <p:txBody>
          <a:bodyPr/>
          <a:lstStyle/>
          <a:p>
            <a:r>
              <a:rPr lang="fr-FR" dirty="0" err="1"/>
              <a:t>stéreo-Isomérie</a:t>
            </a:r>
            <a:r>
              <a:rPr lang="fr-FR" dirty="0"/>
              <a:t> de configuration          L2-GP/Fac  de Chimie-USTO     A. SAFER</a:t>
            </a:r>
          </a:p>
        </p:txBody>
      </p:sp>
    </p:spTree>
    <p:extLst>
      <p:ext uri="{BB962C8B-B14F-4D97-AF65-F5344CB8AC3E}">
        <p14:creationId xmlns:p14="http://schemas.microsoft.com/office/powerpoint/2010/main" val="372605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B1433E-74CE-49A9-9F6E-68FC12605A92}"/>
              </a:ext>
            </a:extLst>
          </p:cNvPr>
          <p:cNvSpPr>
            <a:spLocks noGrp="1"/>
          </p:cNvSpPr>
          <p:nvPr>
            <p:ph idx="1"/>
          </p:nvPr>
        </p:nvSpPr>
        <p:spPr>
          <a:xfrm>
            <a:off x="1375379" y="1167211"/>
            <a:ext cx="9603275" cy="3450613"/>
          </a:xfrm>
        </p:spPr>
        <p:txBody>
          <a:bodyPr/>
          <a:lstStyle/>
          <a:p>
            <a:pPr marL="457200" indent="-457200" algn="just">
              <a:buFont typeface="+mj-lt"/>
              <a:buAutoNum type="alphaLcPeriod"/>
            </a:pPr>
            <a:r>
              <a:rPr lang="fr-FR" sz="3000" b="1" dirty="0">
                <a:solidFill>
                  <a:srgbClr val="FF0000"/>
                </a:solidFill>
              </a:rPr>
              <a:t>s</a:t>
            </a:r>
            <a:r>
              <a:rPr lang="fr-FR" sz="3000" b="1" dirty="0">
                <a:solidFill>
                  <a:srgbClr val="FF0000"/>
                </a:solidFill>
                <a:hlinkClick r:id="rId2">
                  <a:extLst>
                    <a:ext uri="{A12FA001-AC4F-418D-AE19-62706E023703}">
                      <ahyp:hlinkClr xmlns:ahyp="http://schemas.microsoft.com/office/drawing/2018/hyperlinkcolor" val="tx"/>
                    </a:ext>
                  </a:extLst>
                </a:hlinkClick>
              </a:rPr>
              <a:t>téréoisomèr</a:t>
            </a:r>
            <a:r>
              <a:rPr lang="fr-FR" sz="3000" b="1" dirty="0">
                <a:solidFill>
                  <a:srgbClr val="FF0000"/>
                </a:solidFill>
              </a:rPr>
              <a:t>es </a:t>
            </a:r>
            <a:r>
              <a:rPr lang="fr-FR" sz="3000" b="1" u="sng" dirty="0">
                <a:solidFill>
                  <a:srgbClr val="FF0000"/>
                </a:solidFill>
              </a:rPr>
              <a:t>géométriques</a:t>
            </a:r>
            <a:r>
              <a:rPr lang="fr-FR" sz="3000" b="1" dirty="0">
                <a:solidFill>
                  <a:srgbClr val="FF0000"/>
                </a:solidFill>
              </a:rPr>
              <a:t> </a:t>
            </a:r>
          </a:p>
          <a:p>
            <a:pPr marL="0" indent="0" algn="just">
              <a:buNone/>
            </a:pPr>
            <a:r>
              <a:rPr lang="fr-FR" dirty="0"/>
              <a:t>La présence d’une double liaison C=C, ou de cycle carboné introduit une rigidité dans la molécule. Par conséquent,  il n’y a plus possibilité de libre rotation. Pour une molécule éthylénique ou cyclique ayant 4 substituants différents on constate l’existence de deux isomères distincts, isolables, non superposables :  CIS/TRANS par rapport au cycle et E/Z par rapport à l’alcène. Avec A≠B ≠C≠D et si A&gt;B et C&gt;D</a:t>
            </a:r>
            <a:endParaRPr lang="fr-FR" b="1" u="sng" dirty="0">
              <a:solidFill>
                <a:srgbClr val="FF0000"/>
              </a:solidFill>
            </a:endParaRPr>
          </a:p>
          <a:p>
            <a:endParaRPr lang="fr-FR" dirty="0"/>
          </a:p>
        </p:txBody>
      </p:sp>
      <p:pic>
        <p:nvPicPr>
          <p:cNvPr id="4" name="Image 3">
            <a:extLst>
              <a:ext uri="{FF2B5EF4-FFF2-40B4-BE49-F238E27FC236}">
                <a16:creationId xmlns:a16="http://schemas.microsoft.com/office/drawing/2014/main" id="{4B566031-9A39-43C3-A4C1-FA180CB3E7BC}"/>
              </a:ext>
            </a:extLst>
          </p:cNvPr>
          <p:cNvPicPr>
            <a:picLocks noChangeAspect="1"/>
          </p:cNvPicPr>
          <p:nvPr/>
        </p:nvPicPr>
        <p:blipFill>
          <a:blip r:embed="rId3"/>
          <a:stretch>
            <a:fillRect/>
          </a:stretch>
        </p:blipFill>
        <p:spPr>
          <a:xfrm>
            <a:off x="2336104" y="3814549"/>
            <a:ext cx="7519792" cy="1876240"/>
          </a:xfrm>
          <a:prstGeom prst="rect">
            <a:avLst/>
          </a:prstGeom>
        </p:spPr>
      </p:pic>
      <p:sp>
        <p:nvSpPr>
          <p:cNvPr id="5" name="Espace réservé du numéro de diapositive 4">
            <a:extLst>
              <a:ext uri="{FF2B5EF4-FFF2-40B4-BE49-F238E27FC236}">
                <a16:creationId xmlns:a16="http://schemas.microsoft.com/office/drawing/2014/main" id="{3FF48FA2-0CB2-4EC8-82E2-64AC1BA4F89F}"/>
              </a:ext>
            </a:extLst>
          </p:cNvPr>
          <p:cNvSpPr>
            <a:spLocks noGrp="1"/>
          </p:cNvSpPr>
          <p:nvPr>
            <p:ph type="sldNum" sz="quarter" idx="12"/>
          </p:nvPr>
        </p:nvSpPr>
        <p:spPr/>
        <p:txBody>
          <a:bodyPr/>
          <a:lstStyle/>
          <a:p>
            <a:fld id="{20F9800D-0171-4262-B5BC-CF505EA94E1B}" type="slidenum">
              <a:rPr lang="fr-FR" smtClean="0"/>
              <a:t>6</a:t>
            </a:fld>
            <a:endParaRPr lang="fr-FR"/>
          </a:p>
        </p:txBody>
      </p:sp>
      <p:sp>
        <p:nvSpPr>
          <p:cNvPr id="6" name="Espace réservé du pied de page 5">
            <a:extLst>
              <a:ext uri="{FF2B5EF4-FFF2-40B4-BE49-F238E27FC236}">
                <a16:creationId xmlns:a16="http://schemas.microsoft.com/office/drawing/2014/main" id="{559BCF09-10C6-4578-BD61-789A07FE0E5C}"/>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43885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FEB0145-E4DE-4973-8B09-A7C35940727F}"/>
              </a:ext>
            </a:extLst>
          </p:cNvPr>
          <p:cNvSpPr>
            <a:spLocks noGrp="1"/>
          </p:cNvSpPr>
          <p:nvPr>
            <p:ph idx="1"/>
          </p:nvPr>
        </p:nvSpPr>
        <p:spPr>
          <a:xfrm>
            <a:off x="1451579" y="596507"/>
            <a:ext cx="9603275" cy="4994668"/>
          </a:xfrm>
        </p:spPr>
        <p:txBody>
          <a:bodyPr/>
          <a:lstStyle/>
          <a:p>
            <a:pPr algn="just"/>
            <a:r>
              <a:rPr lang="fr-FR" dirty="0"/>
              <a:t>Pour nommer les différents isomères, il faut s’avoir classer les substituants sur les carbones de la double liaison C=C ou du cycle. Pour cela il faut appliquer les règles de Cahn, Ingold et Prelog (CIP).</a:t>
            </a:r>
          </a:p>
          <a:p>
            <a:pPr algn="just"/>
            <a:r>
              <a:rPr lang="fr-FR" b="1" dirty="0">
                <a:solidFill>
                  <a:srgbClr val="FF0000"/>
                </a:solidFill>
              </a:rPr>
              <a:t>Règles CIP </a:t>
            </a:r>
          </a:p>
          <a:p>
            <a:pPr marL="0" indent="0" algn="just">
              <a:buNone/>
            </a:pPr>
            <a:r>
              <a:rPr lang="fr-FR" dirty="0"/>
              <a:t>Il s’agit de classer par un ordre de priorité les groupes liés à un atome de carbone dit central (1) ou (2). Le classement par priorité décroissante s’applique d’abord aux atomes liés à l’atome central, dit de rang 1. La priorité des atomes diminue quand leur numéro atomique Z diminue. Pour deux isotopes, l’atome de nombre de masse le plus élevé a la priorité.</a:t>
            </a:r>
          </a:p>
        </p:txBody>
      </p:sp>
      <p:sp>
        <p:nvSpPr>
          <p:cNvPr id="4" name="Espace réservé du numéro de diapositive 3">
            <a:extLst>
              <a:ext uri="{FF2B5EF4-FFF2-40B4-BE49-F238E27FC236}">
                <a16:creationId xmlns:a16="http://schemas.microsoft.com/office/drawing/2014/main" id="{4A8944E3-528A-44FC-B89F-06353E057B82}"/>
              </a:ext>
            </a:extLst>
          </p:cNvPr>
          <p:cNvSpPr>
            <a:spLocks noGrp="1"/>
          </p:cNvSpPr>
          <p:nvPr>
            <p:ph type="sldNum" sz="quarter" idx="12"/>
          </p:nvPr>
        </p:nvSpPr>
        <p:spPr/>
        <p:txBody>
          <a:bodyPr/>
          <a:lstStyle/>
          <a:p>
            <a:fld id="{20F9800D-0171-4262-B5BC-CF505EA94E1B}" type="slidenum">
              <a:rPr lang="fr-FR" smtClean="0"/>
              <a:t>7</a:t>
            </a:fld>
            <a:endParaRPr lang="fr-FR"/>
          </a:p>
        </p:txBody>
      </p:sp>
      <p:sp>
        <p:nvSpPr>
          <p:cNvPr id="5" name="Espace réservé du pied de page 4">
            <a:extLst>
              <a:ext uri="{FF2B5EF4-FFF2-40B4-BE49-F238E27FC236}">
                <a16:creationId xmlns:a16="http://schemas.microsoft.com/office/drawing/2014/main" id="{C5E524B9-7574-4BA0-86E5-E5FB6005EA4F}"/>
              </a:ext>
            </a:extLst>
          </p:cNvPr>
          <p:cNvSpPr>
            <a:spLocks noGrp="1"/>
          </p:cNvSpPr>
          <p:nvPr>
            <p:ph type="ftr" sz="quarter" idx="11"/>
          </p:nvPr>
        </p:nvSpPr>
        <p:spPr/>
        <p:txBody>
          <a:bodyPr/>
          <a:lstStyle/>
          <a:p>
            <a:r>
              <a:rPr lang="fr-FR"/>
              <a:t>stéreo-Isomérie de configuration          L2-GP/Fac  de Chimie-USTO     A. SAFER</a:t>
            </a:r>
          </a:p>
        </p:txBody>
      </p:sp>
    </p:spTree>
    <p:extLst>
      <p:ext uri="{BB962C8B-B14F-4D97-AF65-F5344CB8AC3E}">
        <p14:creationId xmlns:p14="http://schemas.microsoft.com/office/powerpoint/2010/main" val="421170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F441BB-4FC1-4745-9D1A-0A897C9DCC7A}"/>
              </a:ext>
            </a:extLst>
          </p:cNvPr>
          <p:cNvSpPr>
            <a:spLocks noGrp="1"/>
          </p:cNvSpPr>
          <p:nvPr>
            <p:ph idx="1"/>
          </p:nvPr>
        </p:nvSpPr>
        <p:spPr>
          <a:xfrm>
            <a:off x="1141962" y="263132"/>
            <a:ext cx="9603275" cy="3450613"/>
          </a:xfrm>
        </p:spPr>
        <p:txBody>
          <a:bodyPr/>
          <a:lstStyle/>
          <a:p>
            <a:r>
              <a:rPr lang="fr-FR" dirty="0"/>
              <a:t>Exemple 1 : </a:t>
            </a:r>
          </a:p>
          <a:p>
            <a:endParaRPr lang="fr-FR" dirty="0"/>
          </a:p>
        </p:txBody>
      </p:sp>
      <p:graphicFrame>
        <p:nvGraphicFramePr>
          <p:cNvPr id="4" name="Objet 3">
            <a:extLst>
              <a:ext uri="{FF2B5EF4-FFF2-40B4-BE49-F238E27FC236}">
                <a16:creationId xmlns:a16="http://schemas.microsoft.com/office/drawing/2014/main" id="{0FA0FE0B-5D74-47E9-B148-46FF511E9358}"/>
              </a:ext>
            </a:extLst>
          </p:cNvPr>
          <p:cNvGraphicFramePr>
            <a:graphicFrameLocks noChangeAspect="1"/>
          </p:cNvGraphicFramePr>
          <p:nvPr>
            <p:extLst>
              <p:ext uri="{D42A27DB-BD31-4B8C-83A1-F6EECF244321}">
                <p14:modId xmlns:p14="http://schemas.microsoft.com/office/powerpoint/2010/main" val="1272893209"/>
              </p:ext>
            </p:extLst>
          </p:nvPr>
        </p:nvGraphicFramePr>
        <p:xfrm>
          <a:off x="4154486" y="4108355"/>
          <a:ext cx="3578225" cy="1319213"/>
        </p:xfrm>
        <a:graphic>
          <a:graphicData uri="http://schemas.openxmlformats.org/presentationml/2006/ole">
            <mc:AlternateContent xmlns:mc="http://schemas.openxmlformats.org/markup-compatibility/2006">
              <mc:Choice xmlns:v="urn:schemas-microsoft-com:vml" Requires="v">
                <p:oleObj spid="_x0000_s8251" name="CS ChemDraw Drawing" r:id="rId3" imgW="2508238" imgH="927614" progId="ChemDraw.Document.6.0">
                  <p:embed/>
                </p:oleObj>
              </mc:Choice>
              <mc:Fallback>
                <p:oleObj name="CS ChemDraw Drawing" r:id="rId3" imgW="2508238" imgH="927614" progId="ChemDraw.Document.6.0">
                  <p:embed/>
                  <p:pic>
                    <p:nvPicPr>
                      <p:cNvPr id="5" name="Objet 4">
                        <a:extLst>
                          <a:ext uri="{FF2B5EF4-FFF2-40B4-BE49-F238E27FC236}">
                            <a16:creationId xmlns:a16="http://schemas.microsoft.com/office/drawing/2014/main" id="{593E8C86-6FCD-4074-9BF2-BF0246767D95}"/>
                          </a:ext>
                        </a:extLst>
                      </p:cNvPr>
                      <p:cNvPicPr/>
                      <p:nvPr/>
                    </p:nvPicPr>
                    <p:blipFill>
                      <a:blip r:embed="rId4"/>
                      <a:stretch>
                        <a:fillRect/>
                      </a:stretch>
                    </p:blipFill>
                    <p:spPr>
                      <a:xfrm>
                        <a:off x="4154486" y="4108355"/>
                        <a:ext cx="3578225" cy="1319213"/>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EDE13C45-A7F5-4C2E-8D35-2E2EBE1356A6}"/>
              </a:ext>
            </a:extLst>
          </p:cNvPr>
          <p:cNvSpPr/>
          <p:nvPr/>
        </p:nvSpPr>
        <p:spPr>
          <a:xfrm>
            <a:off x="971550" y="2108538"/>
            <a:ext cx="10248900" cy="1477328"/>
          </a:xfrm>
          <a:prstGeom prst="rect">
            <a:avLst/>
          </a:prstGeom>
        </p:spPr>
        <p:txBody>
          <a:bodyPr wrap="square">
            <a:spAutoFit/>
          </a:bodyPr>
          <a:lstStyle/>
          <a:p>
            <a:pPr marL="285750" indent="-285750" algn="just">
              <a:buFont typeface="Arial" panose="020B0604020202020204" pitchFamily="34" charset="0"/>
              <a:buChar char="•"/>
            </a:pPr>
            <a:r>
              <a:rPr lang="fr-FR" dirty="0"/>
              <a:t>Le carbone N°1 est directement lié à un atome d’azote (Z=7) et à un atome d’hydrogène (Z=1) donc l’</a:t>
            </a:r>
            <a:r>
              <a:rPr lang="fr-FR" b="1" u="sng" dirty="0"/>
              <a:t>azote</a:t>
            </a:r>
            <a:r>
              <a:rPr lang="fr-FR" dirty="0"/>
              <a:t> est prioritaire.</a:t>
            </a:r>
          </a:p>
          <a:p>
            <a:pPr marL="285750" indent="-285750" algn="just">
              <a:buFont typeface="Arial" panose="020B0604020202020204" pitchFamily="34" charset="0"/>
              <a:buChar char="•"/>
            </a:pPr>
            <a:r>
              <a:rPr lang="fr-FR" dirty="0"/>
              <a:t>Le carbone N°2 est directement lié à un atome de chlore (Z=17) et à un atome de carbone (Z=6) donc le </a:t>
            </a:r>
            <a:r>
              <a:rPr lang="fr-FR" b="1" u="sng" dirty="0"/>
              <a:t>chlore</a:t>
            </a:r>
            <a:r>
              <a:rPr lang="fr-FR" b="1" dirty="0"/>
              <a:t> </a:t>
            </a:r>
            <a:r>
              <a:rPr lang="fr-FR" dirty="0"/>
              <a:t>est prioritaire.</a:t>
            </a:r>
          </a:p>
          <a:p>
            <a:pPr marL="285750" indent="-285750" algn="just">
              <a:buFont typeface="Arial" panose="020B0604020202020204" pitchFamily="34" charset="0"/>
              <a:buChar char="•"/>
            </a:pPr>
            <a:r>
              <a:rPr lang="fr-FR" dirty="0"/>
              <a:t>Puisque le chlore et l’azote sont du même par rapport au plan médian, on dit qu’on a l’isomère </a:t>
            </a:r>
            <a:r>
              <a:rPr lang="fr-FR" b="1" i="1" u="sng" dirty="0"/>
              <a:t>Z </a:t>
            </a:r>
            <a:r>
              <a:rPr lang="fr-FR" dirty="0"/>
              <a:t>ou </a:t>
            </a:r>
            <a:r>
              <a:rPr lang="fr-FR" b="1" i="1" u="sng" dirty="0"/>
              <a:t>cis</a:t>
            </a:r>
            <a:r>
              <a:rPr lang="fr-FR" dirty="0"/>
              <a:t>.</a:t>
            </a:r>
          </a:p>
        </p:txBody>
      </p:sp>
      <p:graphicFrame>
        <p:nvGraphicFramePr>
          <p:cNvPr id="7" name="Objet 6">
            <a:extLst>
              <a:ext uri="{FF2B5EF4-FFF2-40B4-BE49-F238E27FC236}">
                <a16:creationId xmlns:a16="http://schemas.microsoft.com/office/drawing/2014/main" id="{AD5DDD8E-D242-460E-9EE9-8EC84C3811FF}"/>
              </a:ext>
            </a:extLst>
          </p:cNvPr>
          <p:cNvGraphicFramePr>
            <a:graphicFrameLocks noChangeAspect="1"/>
          </p:cNvGraphicFramePr>
          <p:nvPr>
            <p:extLst>
              <p:ext uri="{D42A27DB-BD31-4B8C-83A1-F6EECF244321}">
                <p14:modId xmlns:p14="http://schemas.microsoft.com/office/powerpoint/2010/main" val="344414562"/>
              </p:ext>
            </p:extLst>
          </p:nvPr>
        </p:nvGraphicFramePr>
        <p:xfrm>
          <a:off x="4067175" y="390525"/>
          <a:ext cx="1685925" cy="1195388"/>
        </p:xfrm>
        <a:graphic>
          <a:graphicData uri="http://schemas.openxmlformats.org/presentationml/2006/ole">
            <mc:AlternateContent xmlns:mc="http://schemas.openxmlformats.org/markup-compatibility/2006">
              <mc:Choice xmlns:v="urn:schemas-microsoft-com:vml" Requires="v">
                <p:oleObj spid="_x0000_s8252" name="CS ChemDraw Drawing" r:id="rId5" imgW="1188819" imgH="842384" progId="ChemDraw.Document.6.0">
                  <p:embed/>
                </p:oleObj>
              </mc:Choice>
              <mc:Fallback>
                <p:oleObj name="CS ChemDraw Drawing" r:id="rId5" imgW="1188819" imgH="842384" progId="ChemDraw.Document.6.0">
                  <p:embed/>
                  <p:pic>
                    <p:nvPicPr>
                      <p:cNvPr id="0" name=""/>
                      <p:cNvPicPr/>
                      <p:nvPr/>
                    </p:nvPicPr>
                    <p:blipFill>
                      <a:blip r:embed="rId6"/>
                      <a:stretch>
                        <a:fillRect/>
                      </a:stretch>
                    </p:blipFill>
                    <p:spPr>
                      <a:xfrm>
                        <a:off x="4067175" y="390525"/>
                        <a:ext cx="1685925" cy="1195388"/>
                      </a:xfrm>
                      <a:prstGeom prst="rect">
                        <a:avLst/>
                      </a:prstGeom>
                    </p:spPr>
                  </p:pic>
                </p:oleObj>
              </mc:Fallback>
            </mc:AlternateContent>
          </a:graphicData>
        </a:graphic>
      </p:graphicFrame>
      <p:sp>
        <p:nvSpPr>
          <p:cNvPr id="5" name="Espace réservé du numéro de diapositive 4">
            <a:extLst>
              <a:ext uri="{FF2B5EF4-FFF2-40B4-BE49-F238E27FC236}">
                <a16:creationId xmlns:a16="http://schemas.microsoft.com/office/drawing/2014/main" id="{8F450207-2A05-4C4D-8BFA-A2B609AE710C}"/>
              </a:ext>
            </a:extLst>
          </p:cNvPr>
          <p:cNvSpPr>
            <a:spLocks noGrp="1"/>
          </p:cNvSpPr>
          <p:nvPr>
            <p:ph type="sldNum" sz="quarter" idx="12"/>
          </p:nvPr>
        </p:nvSpPr>
        <p:spPr>
          <a:xfrm>
            <a:off x="480060" y="777953"/>
            <a:ext cx="811019" cy="503578"/>
          </a:xfrm>
        </p:spPr>
        <p:txBody>
          <a:bodyPr/>
          <a:lstStyle/>
          <a:p>
            <a:fld id="{20F9800D-0171-4262-B5BC-CF505EA94E1B}" type="slidenum">
              <a:rPr lang="fr-FR" smtClean="0"/>
              <a:t>8</a:t>
            </a:fld>
            <a:endParaRPr lang="fr-FR"/>
          </a:p>
        </p:txBody>
      </p:sp>
      <p:sp>
        <p:nvSpPr>
          <p:cNvPr id="8" name="Espace réservé du pied de page 7">
            <a:extLst>
              <a:ext uri="{FF2B5EF4-FFF2-40B4-BE49-F238E27FC236}">
                <a16:creationId xmlns:a16="http://schemas.microsoft.com/office/drawing/2014/main" id="{09207323-592F-47FD-990C-46FB0D07B6D6}"/>
              </a:ext>
            </a:extLst>
          </p:cNvPr>
          <p:cNvSpPr>
            <a:spLocks noGrp="1"/>
          </p:cNvSpPr>
          <p:nvPr>
            <p:ph type="ftr" sz="quarter" idx="11"/>
          </p:nvPr>
        </p:nvSpPr>
        <p:spPr>
          <a:xfrm>
            <a:off x="5943598" y="210954"/>
            <a:ext cx="5938836" cy="309201"/>
          </a:xfrm>
        </p:spPr>
        <p:txBody>
          <a:bodyPr/>
          <a:lstStyle/>
          <a:p>
            <a:r>
              <a:rPr lang="fr-FR" dirty="0" err="1"/>
              <a:t>stéreo-Isomérie</a:t>
            </a:r>
            <a:r>
              <a:rPr lang="fr-FR" dirty="0"/>
              <a:t> de configuration          L2-GP/Fac  de Chimie-USTO     A. SAFER</a:t>
            </a:r>
          </a:p>
        </p:txBody>
      </p:sp>
    </p:spTree>
    <p:extLst>
      <p:ext uri="{BB962C8B-B14F-4D97-AF65-F5344CB8AC3E}">
        <p14:creationId xmlns:p14="http://schemas.microsoft.com/office/powerpoint/2010/main" val="323886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4605410-1ABD-4C45-8BA7-B82B7152AE21}"/>
              </a:ext>
            </a:extLst>
          </p:cNvPr>
          <p:cNvSpPr>
            <a:spLocks noGrp="1"/>
          </p:cNvSpPr>
          <p:nvPr>
            <p:ph idx="1"/>
          </p:nvPr>
        </p:nvSpPr>
        <p:spPr>
          <a:xfrm>
            <a:off x="548217" y="0"/>
            <a:ext cx="11353800" cy="5419725"/>
          </a:xfrm>
        </p:spPr>
        <p:txBody>
          <a:bodyPr>
            <a:normAutofit/>
          </a:bodyPr>
          <a:lstStyle/>
          <a:p>
            <a:pPr algn="just"/>
            <a:endParaRPr lang="fr-FR" dirty="0"/>
          </a:p>
          <a:p>
            <a:pPr algn="just"/>
            <a:r>
              <a:rPr lang="fr-FR" b="1" u="sng" dirty="0"/>
              <a:t>Exemple 2: </a:t>
            </a:r>
          </a:p>
          <a:p>
            <a:pPr algn="just"/>
            <a:endParaRPr lang="fr-FR" b="1" u="sng" dirty="0"/>
          </a:p>
          <a:p>
            <a:pPr marL="0" indent="0" algn="just">
              <a:buNone/>
            </a:pPr>
            <a:endParaRPr lang="fr-FR" b="1" u="sng" dirty="0"/>
          </a:p>
          <a:p>
            <a:pPr algn="just"/>
            <a:endParaRPr lang="fr-FR" dirty="0"/>
          </a:p>
          <a:p>
            <a:pPr algn="just"/>
            <a:r>
              <a:rPr lang="fr-FR" dirty="0"/>
              <a:t>Le carbone N°1 est directement lié à un atome de brome (Z=35) et à un atome d’oxygène (Z=8) donc le Brome est prioritaire.</a:t>
            </a:r>
          </a:p>
          <a:p>
            <a:pPr algn="just"/>
            <a:r>
              <a:rPr lang="fr-FR" dirty="0"/>
              <a:t>Le carbone N°2 est directement lié à un atome de fluor (Z=9) et à un atome de carbone (Z=6) donc le chlore est prioritaire.</a:t>
            </a:r>
          </a:p>
          <a:p>
            <a:pPr algn="just"/>
            <a:r>
              <a:rPr lang="fr-FR" dirty="0"/>
              <a:t>Comme le Brome et le fluor sont dans deux plans opposés (de part et d’autre) on dit qu’on a l’isomère </a:t>
            </a:r>
            <a:r>
              <a:rPr lang="fr-FR" b="1" i="1" u="sng" dirty="0"/>
              <a:t>E</a:t>
            </a:r>
            <a:r>
              <a:rPr lang="fr-FR" dirty="0"/>
              <a:t> ou </a:t>
            </a:r>
            <a:r>
              <a:rPr lang="fr-FR" b="1" i="1" u="sng" dirty="0"/>
              <a:t>Trans</a:t>
            </a:r>
            <a:r>
              <a:rPr lang="fr-FR" dirty="0"/>
              <a:t>.</a:t>
            </a:r>
          </a:p>
          <a:p>
            <a:endParaRPr lang="fr-FR" dirty="0"/>
          </a:p>
          <a:p>
            <a:endParaRPr lang="fr-FR" b="1" u="sng" dirty="0"/>
          </a:p>
        </p:txBody>
      </p:sp>
      <p:graphicFrame>
        <p:nvGraphicFramePr>
          <p:cNvPr id="5" name="Objet 4">
            <a:extLst>
              <a:ext uri="{FF2B5EF4-FFF2-40B4-BE49-F238E27FC236}">
                <a16:creationId xmlns:a16="http://schemas.microsoft.com/office/drawing/2014/main" id="{FF19C2BF-01E7-451A-8484-05E68C539328}"/>
              </a:ext>
            </a:extLst>
          </p:cNvPr>
          <p:cNvGraphicFramePr>
            <a:graphicFrameLocks noChangeAspect="1"/>
          </p:cNvGraphicFramePr>
          <p:nvPr>
            <p:extLst>
              <p:ext uri="{D42A27DB-BD31-4B8C-83A1-F6EECF244321}">
                <p14:modId xmlns:p14="http://schemas.microsoft.com/office/powerpoint/2010/main" val="1383114431"/>
              </p:ext>
            </p:extLst>
          </p:nvPr>
        </p:nvGraphicFramePr>
        <p:xfrm>
          <a:off x="3754438" y="188113"/>
          <a:ext cx="4200525" cy="1662112"/>
        </p:xfrm>
        <a:graphic>
          <a:graphicData uri="http://schemas.openxmlformats.org/presentationml/2006/ole">
            <mc:AlternateContent xmlns:mc="http://schemas.openxmlformats.org/markup-compatibility/2006">
              <mc:Choice xmlns:v="urn:schemas-microsoft-com:vml" Requires="v">
                <p:oleObj spid="_x0000_s7206" name="CS ChemDraw Drawing" r:id="rId3" imgW="3137566" imgH="1241972" progId="ChemDraw.Document.6.0">
                  <p:embed/>
                </p:oleObj>
              </mc:Choice>
              <mc:Fallback>
                <p:oleObj name="CS ChemDraw Drawing" r:id="rId3" imgW="3137566" imgH="1241972" progId="ChemDraw.Document.6.0">
                  <p:embed/>
                  <p:pic>
                    <p:nvPicPr>
                      <p:cNvPr id="0" name=""/>
                      <p:cNvPicPr/>
                      <p:nvPr/>
                    </p:nvPicPr>
                    <p:blipFill>
                      <a:blip r:embed="rId4"/>
                      <a:stretch>
                        <a:fillRect/>
                      </a:stretch>
                    </p:blipFill>
                    <p:spPr>
                      <a:xfrm>
                        <a:off x="3754438" y="188113"/>
                        <a:ext cx="4200525" cy="1662112"/>
                      </a:xfrm>
                      <a:prstGeom prst="rect">
                        <a:avLst/>
                      </a:prstGeom>
                    </p:spPr>
                  </p:pic>
                </p:oleObj>
              </mc:Fallback>
            </mc:AlternateContent>
          </a:graphicData>
        </a:graphic>
      </p:graphicFrame>
      <p:sp>
        <p:nvSpPr>
          <p:cNvPr id="4" name="Espace réservé du numéro de diapositive 3">
            <a:extLst>
              <a:ext uri="{FF2B5EF4-FFF2-40B4-BE49-F238E27FC236}">
                <a16:creationId xmlns:a16="http://schemas.microsoft.com/office/drawing/2014/main" id="{5115BD5A-8C89-47DD-A31C-EAA4D32D8A7C}"/>
              </a:ext>
            </a:extLst>
          </p:cNvPr>
          <p:cNvSpPr>
            <a:spLocks noGrp="1"/>
          </p:cNvSpPr>
          <p:nvPr>
            <p:ph type="sldNum" sz="quarter" idx="12"/>
          </p:nvPr>
        </p:nvSpPr>
        <p:spPr>
          <a:xfrm>
            <a:off x="142707" y="1438275"/>
            <a:ext cx="811019" cy="503578"/>
          </a:xfrm>
        </p:spPr>
        <p:txBody>
          <a:bodyPr/>
          <a:lstStyle/>
          <a:p>
            <a:fld id="{20F9800D-0171-4262-B5BC-CF505EA94E1B}" type="slidenum">
              <a:rPr lang="fr-FR" smtClean="0"/>
              <a:t>9</a:t>
            </a:fld>
            <a:endParaRPr lang="fr-FR" dirty="0"/>
          </a:p>
        </p:txBody>
      </p:sp>
      <p:sp>
        <p:nvSpPr>
          <p:cNvPr id="6" name="Espace réservé du pied de page 5">
            <a:extLst>
              <a:ext uri="{FF2B5EF4-FFF2-40B4-BE49-F238E27FC236}">
                <a16:creationId xmlns:a16="http://schemas.microsoft.com/office/drawing/2014/main" id="{AE844688-3857-4F5C-BB9E-684EB7E189FA}"/>
              </a:ext>
            </a:extLst>
          </p:cNvPr>
          <p:cNvSpPr>
            <a:spLocks noGrp="1"/>
          </p:cNvSpPr>
          <p:nvPr>
            <p:ph type="ftr" sz="quarter" idx="11"/>
          </p:nvPr>
        </p:nvSpPr>
        <p:spPr>
          <a:xfrm>
            <a:off x="548217" y="90285"/>
            <a:ext cx="5938836" cy="309201"/>
          </a:xfrm>
        </p:spPr>
        <p:txBody>
          <a:bodyPr/>
          <a:lstStyle/>
          <a:p>
            <a:r>
              <a:rPr lang="fr-FR" dirty="0" err="1"/>
              <a:t>stéreo-Isomérie</a:t>
            </a:r>
            <a:r>
              <a:rPr lang="fr-FR" dirty="0"/>
              <a:t> de configuration          L2-GP/Fac  de Chimie-USTO     A. SAFER</a:t>
            </a:r>
          </a:p>
        </p:txBody>
      </p:sp>
    </p:spTree>
    <p:extLst>
      <p:ext uri="{BB962C8B-B14F-4D97-AF65-F5344CB8AC3E}">
        <p14:creationId xmlns:p14="http://schemas.microsoft.com/office/powerpoint/2010/main" val="2271039977"/>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TM10001114[[fn=Galerie]]</Template>
  <TotalTime>2503</TotalTime>
  <Words>2418</Words>
  <Application>Microsoft Office PowerPoint</Application>
  <PresentationFormat>Grand écran</PresentationFormat>
  <Paragraphs>211</Paragraphs>
  <Slides>30</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30</vt:i4>
      </vt:variant>
    </vt:vector>
  </HeadingPairs>
  <TitlesOfParts>
    <vt:vector size="39" baseType="lpstr">
      <vt:lpstr>Arial</vt:lpstr>
      <vt:lpstr>Arial-BoldMT</vt:lpstr>
      <vt:lpstr>ArialMT</vt:lpstr>
      <vt:lpstr>Calibri</vt:lpstr>
      <vt:lpstr>Gill Sans MT</vt:lpstr>
      <vt:lpstr>Symbol</vt:lpstr>
      <vt:lpstr>Times New Roman</vt:lpstr>
      <vt:lpstr>Galerie</vt:lpstr>
      <vt:lpstr>CS ChemDraw Drawing</vt:lpstr>
      <vt:lpstr>Chapitre 3      stéreo-Isomérie de configuration </vt:lpstr>
      <vt:lpstr>Stéréo-isomérie </vt:lpstr>
      <vt:lpstr>III.1 classification des stéréo-isomères</vt:lpstr>
      <vt:lpstr>III.2.1  types de stéréoisomérie de configuration</vt:lpstr>
      <vt:lpstr>III.2.2   Stéréoisomérie de configuration</vt:lpstr>
      <vt:lpstr>Présentation PowerPoint</vt:lpstr>
      <vt:lpstr>Présentation PowerPoint</vt:lpstr>
      <vt:lpstr>Présentation PowerPoint</vt:lpstr>
      <vt:lpstr>Présentation PowerPoint</vt:lpstr>
      <vt:lpstr>III.2.3 chiralité  </vt:lpstr>
      <vt:lpstr>Présentation PowerPoint</vt:lpstr>
      <vt:lpstr>Conditions de chiralité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Applications:</vt:lpstr>
      <vt:lpstr>Présentation PowerPoint</vt:lpstr>
      <vt:lpstr>Les énantiomères et les diastéréoisomères </vt:lpstr>
      <vt:lpstr>Propriétés comparées des énantiomères </vt:lpstr>
      <vt:lpstr>Présentation PowerPoint</vt:lpstr>
      <vt:lpstr>Propriétés comparées des énantiomères (suite)</vt:lpstr>
      <vt:lpstr>La diastéréoisomérie</vt:lpstr>
      <vt:lpstr>CAS DU COMPOSÉ MÉSO Une molécule avec plusieurs carbones asymétriques et qui possède un plan de symétrie est appelée méso.</vt:lpstr>
      <vt:lpstr>ÉPIMÉRIE</vt:lpstr>
      <vt:lpstr>NOMENCLATURE D/L</vt:lpstr>
      <vt:lpstr>NOMENCLATURE D/L (suite) La nomenclature D/L est aussi employée dans la série des acides aminés RCH(NH2)COOH.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3  Isomérie</dc:title>
  <dc:creator>hp</dc:creator>
  <cp:lastModifiedBy>safer</cp:lastModifiedBy>
  <cp:revision>135</cp:revision>
  <dcterms:created xsi:type="dcterms:W3CDTF">2020-04-18T12:11:23Z</dcterms:created>
  <dcterms:modified xsi:type="dcterms:W3CDTF">2020-05-03T13:04:01Z</dcterms:modified>
</cp:coreProperties>
</file>