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0" r:id="rId2"/>
    <p:sldId id="261" r:id="rId3"/>
    <p:sldId id="274" r:id="rId4"/>
    <p:sldId id="262" r:id="rId5"/>
    <p:sldId id="275" r:id="rId6"/>
    <p:sldId id="276" r:id="rId7"/>
    <p:sldId id="277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80" r:id="rId18"/>
    <p:sldId id="281" r:id="rId19"/>
    <p:sldId id="282" r:id="rId20"/>
    <p:sldId id="283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177" y="3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A94A8-D442-4B6A-A375-486FAE0F519B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10DB9-FCC1-47DC-B201-E26BD5BFAC9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6804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DF7C85F-4D8A-4BA8-AF73-FF17DA09110E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06E66DE-CB43-4623-8AD6-A9129A98229A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52400" y="152400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fr-FR" sz="4800" b="1" dirty="0"/>
              <a:t>Chapitre</a:t>
            </a:r>
            <a:r>
              <a:rPr lang="en-US" sz="4800" b="1" dirty="0"/>
              <a:t> 2:</a:t>
            </a:r>
          </a:p>
          <a:p>
            <a:pPr algn="ctr">
              <a:defRPr/>
            </a:pPr>
            <a:endParaRPr lang="en-US" sz="4800" b="1" dirty="0"/>
          </a:p>
          <a:p>
            <a:pPr algn="ctr">
              <a:defRPr/>
            </a:pPr>
            <a:endParaRPr lang="en-US" sz="4800" b="1" dirty="0"/>
          </a:p>
          <a:p>
            <a:pPr algn="ctr">
              <a:defRPr/>
            </a:pPr>
            <a:r>
              <a:rPr lang="en-US" sz="4800" b="1" dirty="0"/>
              <a:t>Les VLAN</a:t>
            </a:r>
          </a:p>
          <a:p>
            <a:pPr algn="ctr">
              <a:defRPr/>
            </a:pPr>
            <a:r>
              <a:rPr lang="en-US" sz="4800" b="1" dirty="0"/>
              <a:t>(Virtual LAN )</a:t>
            </a:r>
            <a:endParaRPr lang="fr-FR" sz="4800" b="1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5201B6B2-B2C0-8A3E-6520-1A1F1896752C}"/>
              </a:ext>
            </a:extLst>
          </p:cNvPr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</p:spTree>
    <p:extLst>
      <p:ext uri="{BB962C8B-B14F-4D97-AF65-F5344CB8AC3E}">
        <p14:creationId xmlns:p14="http://schemas.microsoft.com/office/powerpoint/2010/main" val="4293270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01958" y="3429000"/>
            <a:ext cx="9067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lnSpc>
                <a:spcPct val="150000"/>
              </a:lnSpc>
              <a:defRPr/>
            </a:pPr>
            <a:r>
              <a:rPr lang="fr-FR" sz="46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Plan du chapitre</a:t>
            </a:r>
          </a:p>
          <a:p>
            <a:pPr algn="l">
              <a:defRPr/>
            </a:pPr>
            <a:r>
              <a:rPr lang="fr-FR" sz="46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1. </a:t>
            </a:r>
            <a:r>
              <a:rPr lang="fr-FR" sz="4800" dirty="0"/>
              <a:t>Principe du VLAN</a:t>
            </a:r>
          </a:p>
          <a:p>
            <a:pPr lvl="0">
              <a:lnSpc>
                <a:spcPct val="150000"/>
              </a:lnSpc>
            </a:pPr>
            <a:r>
              <a:rPr lang="fr-FR" sz="4800" dirty="0"/>
              <a:t>2. </a:t>
            </a:r>
            <a:r>
              <a:rPr lang="fr-FR" sz="4800" dirty="0" err="1"/>
              <a:t>Trunking</a:t>
            </a:r>
            <a:endParaRPr lang="fr-FR" sz="4800" dirty="0"/>
          </a:p>
          <a:p>
            <a:pPr lvl="0">
              <a:lnSpc>
                <a:spcPct val="150000"/>
              </a:lnSpc>
            </a:pPr>
            <a:r>
              <a:rPr lang="fr-FR" sz="4800" dirty="0"/>
              <a:t>3. VTP</a:t>
            </a:r>
          </a:p>
          <a:p>
            <a:pPr lvl="0">
              <a:lnSpc>
                <a:spcPct val="150000"/>
              </a:lnSpc>
            </a:pPr>
            <a:r>
              <a:rPr lang="fr-FR" sz="4800" dirty="0"/>
              <a:t>4. Routage inter-VLAN</a:t>
            </a:r>
          </a:p>
          <a:p>
            <a:pPr marL="742950" indent="-742950" algn="l">
              <a:lnSpc>
                <a:spcPct val="150000"/>
              </a:lnSpc>
              <a:buFont typeface="+mj-lt"/>
              <a:buAutoNum type="arabicPeriod"/>
              <a:defRPr/>
            </a:pPr>
            <a:endParaRPr lang="en-US" sz="3400" kern="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 useBgFill="1">
        <p:nvSpPr>
          <p:cNvPr id="3" name="Rectangle 2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</p:spTree>
    <p:extLst>
      <p:ext uri="{BB962C8B-B14F-4D97-AF65-F5344CB8AC3E}">
        <p14:creationId xmlns:p14="http://schemas.microsoft.com/office/powerpoint/2010/main" val="41338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7450"/>
            <a:ext cx="5756565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l">
              <a:lnSpc>
                <a:spcPct val="150000"/>
              </a:lnSpc>
              <a:buFont typeface="+mj-lt"/>
              <a:buAutoNum type="arabicPeriod"/>
            </a:pPr>
            <a:r>
              <a:rPr lang="fr-FR" sz="2600" b="1" dirty="0">
                <a:solidFill>
                  <a:srgbClr val="C00000"/>
                </a:solidFill>
                <a:effectLst/>
              </a:rPr>
              <a:t>Principe du VLAN</a:t>
            </a:r>
          </a:p>
          <a:p>
            <a:pPr marL="342900" lvl="0" indent="-342900" algn="l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fr-FR" sz="2200" b="1" dirty="0">
                <a:solidFill>
                  <a:srgbClr val="00B050"/>
                </a:solidFill>
                <a:effectLst/>
              </a:rPr>
              <a:t>Commutation classique:</a:t>
            </a:r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fr-FR" sz="2000" b="1" dirty="0">
                <a:effectLst/>
              </a:rPr>
              <a:t>Pour communiquer entre les LAN, chaque segment doit avoir un port séparé</a:t>
            </a:r>
            <a:endParaRPr lang="fr-FR" sz="2000" dirty="0">
              <a:effectLst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fr-FR" sz="2200" b="1" dirty="0">
                <a:solidFill>
                  <a:srgbClr val="00B050"/>
                </a:solidFill>
                <a:effectLst/>
              </a:rPr>
              <a:t>Commutation avec VLAN :</a:t>
            </a:r>
          </a:p>
          <a:p>
            <a:pPr marL="120650" indent="-285750" algn="just">
              <a:buFont typeface="Wingdings" panose="05000000000000000000" pitchFamily="2" charset="2"/>
              <a:buChar char="Ø"/>
              <a:defRPr/>
            </a:pPr>
            <a:r>
              <a:rPr lang="fr-FR" sz="2000" b="1" dirty="0">
                <a:cs typeface="Arial" charset="0"/>
              </a:rPr>
              <a:t>Ils segmentent de façon logique les réseaux sur les fonctions, équipes de travail ou des  applications.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2000" b="1" dirty="0"/>
              <a:t>Un VLAN permet à un administrateur réseau de créer des groupes de périphériques en réseau logique qui se comportent comme s’ils se trouvaient sur un réseau indépendant</a:t>
            </a:r>
          </a:p>
          <a:p>
            <a:pPr algn="l">
              <a:defRPr/>
            </a:pPr>
            <a:r>
              <a:rPr lang="fr-FR" sz="2000" b="1" dirty="0">
                <a:solidFill>
                  <a:srgbClr val="C00000"/>
                </a:solidFill>
                <a:effectLst/>
              </a:rPr>
              <a:t>Avec des VLAN, les machines d’un même sous réseau ne sont plus regroupées de manière physique (connectées au même </a:t>
            </a:r>
            <a:r>
              <a:rPr lang="fr-FR" sz="2000" b="1" dirty="0" err="1">
                <a:solidFill>
                  <a:srgbClr val="C00000"/>
                </a:solidFill>
                <a:effectLst/>
              </a:rPr>
              <a:t>switch</a:t>
            </a:r>
            <a:r>
              <a:rPr lang="fr-FR" sz="2000" b="1" dirty="0">
                <a:solidFill>
                  <a:srgbClr val="C00000"/>
                </a:solidFill>
                <a:effectLst/>
              </a:rPr>
              <a:t>), mais de manière logique.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br>
              <a:rPr lang="fr-FR" sz="2000" b="1" dirty="0">
                <a:solidFill>
                  <a:srgbClr val="C00000"/>
                </a:solidFill>
              </a:rPr>
            </a:br>
            <a:endParaRPr lang="fr-FR" sz="2000" b="1" dirty="0">
              <a:solidFill>
                <a:srgbClr val="C00000"/>
              </a:solidFill>
              <a:cs typeface="Arial" charset="0"/>
            </a:endParaRPr>
          </a:p>
          <a:p>
            <a:pPr lvl="0" algn="l"/>
            <a:endParaRPr lang="fr-FR" sz="18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565" y="1256623"/>
            <a:ext cx="3378558" cy="2604425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6565" y="4306554"/>
            <a:ext cx="3423947" cy="228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751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8" y="1371600"/>
            <a:ext cx="4332803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14" y="1371600"/>
            <a:ext cx="4538663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 descr="vl0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43" y="4114800"/>
            <a:ext cx="4351048" cy="2474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597450"/>
            <a:ext cx="5756565" cy="61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l">
              <a:lnSpc>
                <a:spcPct val="150000"/>
              </a:lnSpc>
              <a:buFont typeface="+mj-lt"/>
              <a:buAutoNum type="arabicPeriod"/>
            </a:pPr>
            <a:r>
              <a:rPr lang="fr-FR" sz="2600" b="1" dirty="0">
                <a:solidFill>
                  <a:srgbClr val="C00000"/>
                </a:solidFill>
                <a:effectLst/>
              </a:rPr>
              <a:t>Principe du VLAN</a:t>
            </a:r>
            <a:endParaRPr lang="fr-FR" sz="1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5147608"/>
            <a:ext cx="4572000" cy="201593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2500" dirty="0">
                <a:solidFill>
                  <a:srgbClr val="C00000"/>
                </a:solidFill>
                <a:effectLst/>
              </a:rPr>
              <a:t>Diminuer le domaine de </a:t>
            </a:r>
            <a:r>
              <a:rPr lang="fr-FR" sz="2500" dirty="0" err="1">
                <a:solidFill>
                  <a:srgbClr val="C00000"/>
                </a:solidFill>
                <a:effectLst/>
              </a:rPr>
              <a:t>Broadcast</a:t>
            </a:r>
            <a:br>
              <a:rPr lang="fr-FR" sz="2500" dirty="0">
                <a:solidFill>
                  <a:srgbClr val="C00000"/>
                </a:solidFill>
                <a:effectLst/>
              </a:rPr>
            </a:br>
            <a:r>
              <a:rPr lang="fr-FR" sz="2500" dirty="0">
                <a:solidFill>
                  <a:srgbClr val="C00000"/>
                </a:solidFill>
                <a:effectLst/>
              </a:rPr>
              <a:t>1 domaine de </a:t>
            </a:r>
            <a:r>
              <a:rPr lang="fr-FR" sz="2500" dirty="0" err="1">
                <a:solidFill>
                  <a:srgbClr val="C00000"/>
                </a:solidFill>
                <a:effectLst/>
              </a:rPr>
              <a:t>Broadcast</a:t>
            </a:r>
            <a:r>
              <a:rPr lang="fr-FR" sz="2500" dirty="0">
                <a:solidFill>
                  <a:srgbClr val="C00000"/>
                </a:solidFill>
                <a:effectLst/>
              </a:rPr>
              <a:t> par VLAN</a:t>
            </a:r>
            <a:r>
              <a:rPr lang="fr-FR" sz="2500" dirty="0">
                <a:solidFill>
                  <a:srgbClr val="C00000"/>
                </a:solidFill>
              </a:rPr>
              <a:t> </a:t>
            </a:r>
            <a:br>
              <a:rPr lang="fr-FR" sz="2500" dirty="0">
                <a:solidFill>
                  <a:srgbClr val="C00000"/>
                </a:solidFill>
              </a:rPr>
            </a:br>
            <a:endParaRPr lang="fr-FR" sz="2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842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46511"/>
            <a:ext cx="5756565" cy="61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l">
              <a:lnSpc>
                <a:spcPct val="150000"/>
              </a:lnSpc>
              <a:buFont typeface="+mj-lt"/>
              <a:buAutoNum type="arabicPeriod"/>
            </a:pPr>
            <a:r>
              <a:rPr lang="fr-FR" sz="2600" b="1" dirty="0">
                <a:solidFill>
                  <a:srgbClr val="C00000"/>
                </a:solidFill>
                <a:effectLst/>
              </a:rPr>
              <a:t>Principe du VLAN</a:t>
            </a:r>
            <a:endParaRPr lang="fr-FR" sz="1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6588" y="908720"/>
            <a:ext cx="4895452" cy="52181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ahoma" pitchFamily="34" charset="0"/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855663" indent="-288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311275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7113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42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14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686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58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30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fr-FR" sz="2200" b="1" kern="0" dirty="0">
                <a:solidFill>
                  <a:srgbClr val="66FF66"/>
                </a:solidFill>
                <a:latin typeface="+mj-lt"/>
              </a:rPr>
              <a:t>Niveaux de VLAN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C00000"/>
                </a:solidFill>
                <a:effectLst/>
                <a:latin typeface="+mj-lt"/>
              </a:rPr>
              <a:t>Les Vlan par port (Vlan de niveau 1) :</a:t>
            </a:r>
          </a:p>
          <a:p>
            <a:r>
              <a:rPr lang="fr-FR" sz="2000" b="1" dirty="0">
                <a:solidFill>
                  <a:schemeClr val="tx1"/>
                </a:solidFill>
                <a:effectLst/>
              </a:rPr>
              <a:t>C’est le port qui détermine le VLAN auquel appartient les stations associées </a:t>
            </a:r>
          </a:p>
          <a:p>
            <a:r>
              <a:rPr lang="fr-FR" sz="2000" b="1" dirty="0">
                <a:solidFill>
                  <a:schemeClr val="tx1"/>
                </a:solidFill>
                <a:effectLst/>
              </a:rPr>
              <a:t>90% des VLAN sont des VLAN par port</a:t>
            </a:r>
          </a:p>
          <a:p>
            <a:pPr>
              <a:buFont typeface="Wingdings" pitchFamily="2" charset="2"/>
              <a:buChar char="§"/>
            </a:pPr>
            <a:r>
              <a:rPr lang="fr-FR" sz="2000" b="1" dirty="0">
                <a:solidFill>
                  <a:schemeClr val="tx1"/>
                </a:solidFill>
                <a:effectLst/>
              </a:rPr>
              <a:t>La configuration est statique </a:t>
            </a:r>
          </a:p>
          <a:p>
            <a:pPr>
              <a:buFont typeface="Wingdings" pitchFamily="2" charset="2"/>
              <a:buChar char="§"/>
            </a:pPr>
            <a:r>
              <a:rPr lang="fr-FR" sz="2000" b="1" dirty="0">
                <a:solidFill>
                  <a:schemeClr val="tx1"/>
                </a:solidFill>
                <a:effectLst/>
              </a:rPr>
              <a:t>C’est le plus sécurisé. Les stations qui lui sont raccordées à un port ne peut appartenir qu’à un seul VLAN.</a:t>
            </a:r>
            <a:r>
              <a:rPr lang="fr-FR" sz="2000" b="1" dirty="0">
                <a:solidFill>
                  <a:schemeClr val="tx1"/>
                </a:solidFill>
              </a:rPr>
              <a:t>  </a:t>
            </a:r>
            <a:endParaRPr lang="fr-FR" sz="2000" b="1" dirty="0">
              <a:solidFill>
                <a:schemeClr val="tx1"/>
              </a:solidFill>
              <a:effectLst/>
              <a:latin typeface="+mj-lt"/>
            </a:endParaRPr>
          </a:p>
          <a:p>
            <a:r>
              <a:rPr lang="fr-FR" sz="2000" b="1" dirty="0">
                <a:solidFill>
                  <a:schemeClr val="tx1"/>
                </a:solidFill>
                <a:effectLst/>
              </a:rPr>
              <a:t>Manquent de souplesse: tout </a:t>
            </a:r>
          </a:p>
          <a:p>
            <a:pPr marL="0" indent="0">
              <a:buNone/>
            </a:pPr>
            <a:r>
              <a:rPr lang="fr-FR" sz="2000" b="1" dirty="0">
                <a:solidFill>
                  <a:schemeClr val="tx1"/>
                </a:solidFill>
                <a:effectLst/>
              </a:rPr>
              <a:t>      déplacement d'une station</a:t>
            </a:r>
          </a:p>
          <a:p>
            <a:pPr marL="0" indent="0">
              <a:buNone/>
            </a:pPr>
            <a:r>
              <a:rPr lang="fr-FR" sz="2000" b="1" dirty="0">
                <a:solidFill>
                  <a:schemeClr val="tx1"/>
                </a:solidFill>
                <a:effectLst/>
              </a:rPr>
              <a:t>     nécessite une reconfiguration des ports. </a:t>
            </a:r>
            <a:endParaRPr lang="fr-FR" sz="1800" b="1" kern="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360" y="1268760"/>
            <a:ext cx="4206907" cy="398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814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373892"/>
            <a:ext cx="5756565" cy="676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l">
              <a:lnSpc>
                <a:spcPct val="150000"/>
              </a:lnSpc>
              <a:buFont typeface="+mj-lt"/>
              <a:buAutoNum type="arabicPeriod"/>
            </a:pPr>
            <a:r>
              <a:rPr lang="fr-FR" sz="2600" b="1" dirty="0">
                <a:solidFill>
                  <a:srgbClr val="C00000"/>
                </a:solidFill>
                <a:effectLst/>
              </a:rPr>
              <a:t>Principe du VLAN</a:t>
            </a:r>
            <a:endParaRPr lang="fr-FR" sz="1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6587" y="908720"/>
            <a:ext cx="8785225" cy="52181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ahoma" pitchFamily="34" charset="0"/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855663" indent="-288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311275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7113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42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14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686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58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30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fr-FR" sz="2200" b="1" kern="0" dirty="0">
                <a:solidFill>
                  <a:srgbClr val="66FF66"/>
                </a:solidFill>
              </a:rPr>
              <a:t>Niveaux de VLAN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19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Les Vlan par @MAC  (Vlan de niveau 2) :</a:t>
            </a:r>
          </a:p>
          <a:p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On affecte chaque adresse MAC à un VLAN.</a:t>
            </a:r>
          </a:p>
          <a:p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à partir de l’association Mac/VLAN, affecter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dynamiquement les ports des commutateurs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à chacun des VLAN en fonction de l’adresse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MAC de l’hôte qui émet sur ce port.</a:t>
            </a:r>
          </a:p>
          <a:p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indépendance vis-à-vis de la localisation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géographique. Si une station est déplacée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sur le réseau physique, son adresse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physique ne changeant pas, il est inutile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de reconfigurer le VLAN</a:t>
            </a:r>
            <a:r>
              <a:rPr lang="fr-FR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(ce fonctionnement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est bien adapté à l'utilisation de machines portables). </a:t>
            </a:r>
            <a:r>
              <a:rPr lang="fr-FR" sz="20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La commutation,</a:t>
            </a:r>
          </a:p>
          <a:p>
            <a:pPr marL="0" indent="0">
              <a:buNone/>
            </a:pPr>
            <a:r>
              <a:rPr lang="fr-FR" sz="20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s’effectuant au niveau MAC, autorise un faible temps de latence </a:t>
            </a:r>
            <a:endParaRPr lang="fr-FR" sz="19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Si on veut changer de Vlan il faut modifier l’association Mac / Vlan.</a:t>
            </a:r>
          </a:p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q"/>
            </a:pPr>
            <a:endParaRPr lang="fr-FR" sz="19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975" indent="0" eaLnBrk="1" hangingPunct="1">
              <a:buNone/>
              <a:defRPr/>
            </a:pPr>
            <a:endParaRPr lang="fr-FR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fr-FR" sz="18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412776"/>
            <a:ext cx="397155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2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7450"/>
            <a:ext cx="5756565" cy="61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l">
              <a:lnSpc>
                <a:spcPct val="150000"/>
              </a:lnSpc>
              <a:buFont typeface="+mj-lt"/>
              <a:buAutoNum type="arabicPeriod"/>
            </a:pPr>
            <a:r>
              <a:rPr lang="fr-FR" sz="2600" b="1" dirty="0">
                <a:solidFill>
                  <a:srgbClr val="C00000"/>
                </a:solidFill>
                <a:effectLst/>
              </a:rPr>
              <a:t>Principe du VLAN</a:t>
            </a:r>
            <a:endParaRPr lang="fr-FR" sz="1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0442" y="1295400"/>
            <a:ext cx="8785225" cy="52181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ahoma" pitchFamily="34" charset="0"/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855663" indent="-288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311275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7113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42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14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686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58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30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fr-FR" sz="2200" b="1" kern="0" dirty="0">
                <a:solidFill>
                  <a:srgbClr val="66FF66"/>
                </a:solidFill>
              </a:rPr>
              <a:t>Niveaux de VLAN</a:t>
            </a:r>
            <a:endParaRPr lang="fr-FR" sz="19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19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Les Vlan de niveau 3</a:t>
            </a:r>
          </a:p>
          <a:p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Le VLAN par sous-réseau (</a:t>
            </a:r>
            <a:r>
              <a:rPr lang="fr-FR" sz="1900" b="1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Network </a:t>
            </a:r>
            <a:r>
              <a:rPr lang="fr-FR" sz="1900" b="1" i="1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Address</a:t>
            </a:r>
            <a:r>
              <a:rPr lang="fr-FR" sz="1900" b="1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marL="0" indent="0">
              <a:buNone/>
            </a:pPr>
            <a:r>
              <a:rPr lang="fr-FR" sz="1900" b="1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fr-FR" sz="1900" b="1" i="1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fr-FR" sz="1900" b="1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VLAN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: Permet de regrouper les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machines suivant le sous réseau auquel</a:t>
            </a:r>
            <a:b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elles appartiennent</a:t>
            </a:r>
            <a:r>
              <a:rPr lang="fr-FR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Solution souple car la configuration des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commutateurs se modifient automatiquement </a:t>
            </a:r>
          </a:p>
          <a:p>
            <a:pPr marL="0" indent="0">
              <a:buNone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en cas de déplacement d'une station. </a:t>
            </a:r>
          </a:p>
          <a:p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Le VLAN par protocole (</a:t>
            </a:r>
            <a:r>
              <a:rPr lang="fr-FR" sz="1900" b="1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Protocol-  </a:t>
            </a:r>
            <a:r>
              <a:rPr lang="fr-FR" sz="1900" b="1" i="1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Based</a:t>
            </a:r>
            <a:r>
              <a:rPr lang="fr-FR" sz="1900" b="1" i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VLAN</a:t>
            </a: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 permet de créer un réseau virtuel par type de protocole (par exemple  TCP/IP, IPX, AppleTalk, etc.), regroupant ainsi toutes les machines utilisant le  même protocole au sein d'un même réseau.</a:t>
            </a:r>
            <a:r>
              <a:rPr lang="fr-FR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Un pirate peut assez facilement déterminer l’adresse IP ou le protocole utilisé par un utilisateur pour l’usurper son identité.</a:t>
            </a:r>
          </a:p>
          <a:p>
            <a:pPr>
              <a:buFont typeface="Wingdings" pitchFamily="2" charset="2"/>
              <a:buChar char="§"/>
            </a:pPr>
            <a:r>
              <a:rPr lang="fr-FR" sz="19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Nécessite un Switch de niveau 3 (relativement chère)</a:t>
            </a:r>
            <a:r>
              <a:rPr lang="fr-FR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fr-FR" sz="19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975" indent="0" eaLnBrk="1" hangingPunct="1">
              <a:buNone/>
              <a:defRPr/>
            </a:pPr>
            <a:endParaRPr lang="fr-FR" sz="1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fr-FR" sz="19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196752"/>
            <a:ext cx="397155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1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31190"/>
            <a:ext cx="5756565" cy="61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l">
              <a:lnSpc>
                <a:spcPct val="150000"/>
              </a:lnSpc>
              <a:buFont typeface="+mj-lt"/>
              <a:buAutoNum type="arabicPeriod"/>
            </a:pPr>
            <a:r>
              <a:rPr lang="fr-FR" sz="2600" b="1" dirty="0">
                <a:solidFill>
                  <a:srgbClr val="C00000"/>
                </a:solidFill>
                <a:effectLst/>
              </a:rPr>
              <a:t>Principe du VLAN</a:t>
            </a:r>
            <a:endParaRPr lang="fr-FR" sz="1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9384" y="980728"/>
            <a:ext cx="8785225" cy="52181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ahoma" pitchFamily="34" charset="0"/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855663" indent="-288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311275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7113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42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14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686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58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30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fr-FR" sz="2200" b="1" kern="0" dirty="0">
                <a:solidFill>
                  <a:srgbClr val="00B050"/>
                </a:solidFill>
                <a:effectLst/>
                <a:latin typeface="+mj-lt"/>
              </a:rPr>
              <a:t>Types de VLAN</a:t>
            </a:r>
          </a:p>
          <a:p>
            <a:pPr marL="457200" indent="-457200" eaLnBrk="1" hangingPunct="1">
              <a:lnSpc>
                <a:spcPct val="9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fr-FR" sz="1900" b="1" dirty="0">
                <a:solidFill>
                  <a:srgbClr val="C00000"/>
                </a:solidFill>
                <a:effectLst/>
              </a:rPr>
              <a:t>Vlan de données</a:t>
            </a:r>
          </a:p>
          <a:p>
            <a:pPr marL="0" indent="0" eaLnBrk="1" hangingPunct="1">
              <a:lnSpc>
                <a:spcPct val="90000"/>
              </a:lnSpc>
              <a:buClr>
                <a:srgbClr val="FF0000"/>
              </a:buClr>
              <a:buNone/>
            </a:pPr>
            <a:r>
              <a:rPr lang="fr-FR" sz="1800" b="1" dirty="0">
                <a:solidFill>
                  <a:schemeClr val="tx1"/>
                </a:solidFill>
                <a:effectLst/>
              </a:rPr>
              <a:t>Configuré pour ne transporter  que le trafic généré par l’utilisateur.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+mj-lt"/>
              <a:buAutoNum type="arabicPeriod" startAt="2"/>
            </a:pPr>
            <a:r>
              <a:rPr lang="fr-FR" sz="1800" b="1" dirty="0">
                <a:solidFill>
                  <a:srgbClr val="C00000"/>
                </a:solidFill>
                <a:effectLst/>
              </a:rPr>
              <a:t>VLAN par défaut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Arial" pitchFamily="34" charset="0"/>
              <a:buChar char="•"/>
            </a:pPr>
            <a:r>
              <a:rPr lang="fr-FR" sz="1800" b="1" dirty="0">
                <a:solidFill>
                  <a:schemeClr val="tx1"/>
                </a:solidFill>
                <a:effectLst/>
              </a:rPr>
              <a:t>Tous les ports du commutateur deviennent  membres du VLAN par défaut après</a:t>
            </a:r>
            <a:br>
              <a:rPr lang="fr-FR" sz="1800" b="1" dirty="0">
                <a:solidFill>
                  <a:schemeClr val="tx1"/>
                </a:solidFill>
                <a:effectLst/>
              </a:rPr>
            </a:br>
            <a:r>
              <a:rPr lang="fr-FR" sz="1800" b="1" dirty="0">
                <a:solidFill>
                  <a:schemeClr val="tx1"/>
                </a:solidFill>
                <a:effectLst/>
              </a:rPr>
              <a:t>le démarrage initial du commutateur.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Arial" pitchFamily="34" charset="0"/>
              <a:buChar char="•"/>
            </a:pPr>
            <a:r>
              <a:rPr lang="fr-FR" sz="1800" b="1" dirty="0">
                <a:solidFill>
                  <a:schemeClr val="tx1"/>
                </a:solidFill>
                <a:effectLst/>
              </a:rPr>
              <a:t>Le VLAN par défaut des commutateurs Cisco est le VLAN 1 : </a:t>
            </a:r>
            <a:r>
              <a:rPr lang="fr-FR" sz="18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endParaRPr lang="fr-FR" sz="1800" b="1" dirty="0">
              <a:solidFill>
                <a:schemeClr val="tx1"/>
              </a:solidFill>
              <a:effectLst/>
            </a:endParaRPr>
          </a:p>
          <a:p>
            <a:pPr algn="just" eaLnBrk="1" hangingPunct="1">
              <a:buFont typeface="Arial" pitchFamily="34" charset="0"/>
              <a:buChar char="•"/>
            </a:pPr>
            <a:r>
              <a:rPr lang="fr-FR" sz="1800" b="1" dirty="0">
                <a:solidFill>
                  <a:schemeClr val="tx1"/>
                </a:solidFill>
                <a:effectLst/>
              </a:rPr>
              <a:t>On ne peut ni le renommer, ni le supprimer.</a:t>
            </a:r>
            <a:endParaRPr lang="fr-FR" sz="2200" b="1" kern="0" dirty="0">
              <a:solidFill>
                <a:schemeClr val="tx1"/>
              </a:solidFill>
              <a:effectLst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+mj-lt"/>
              <a:buAutoNum type="arabicPeriod" startAt="3"/>
            </a:pPr>
            <a:r>
              <a:rPr lang="fr-FR" sz="1800" b="1" dirty="0">
                <a:solidFill>
                  <a:srgbClr val="C00000"/>
                </a:solidFill>
                <a:effectLst/>
              </a:rPr>
              <a:t>VLAN natif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400"/>
              </a:spcAft>
              <a:buNone/>
            </a:pPr>
            <a:r>
              <a:rPr lang="fr-FR" sz="1800" b="1" dirty="0">
                <a:solidFill>
                  <a:schemeClr val="tx1"/>
                </a:solidFill>
                <a:effectLst/>
                <a:latin typeface="Arial "/>
              </a:rPr>
              <a:t>Un VLAN natif est affecté à un port d’agrégation 802.1Q : prend en charge le trafic provenant de nombreux VLAN (trafic étiqueté ou « </a:t>
            </a:r>
            <a:r>
              <a:rPr lang="fr-FR" sz="1800" b="1" dirty="0" err="1">
                <a:solidFill>
                  <a:schemeClr val="tx1"/>
                </a:solidFill>
                <a:effectLst/>
                <a:latin typeface="Arial "/>
              </a:rPr>
              <a:t>tagged</a:t>
            </a:r>
            <a:r>
              <a:rPr lang="fr-FR" sz="1800" b="1" dirty="0">
                <a:solidFill>
                  <a:schemeClr val="tx1"/>
                </a:solidFill>
                <a:effectLst/>
                <a:latin typeface="Arial "/>
              </a:rPr>
              <a:t> </a:t>
            </a:r>
            <a:r>
              <a:rPr lang="fr-FR" sz="1800" b="1" dirty="0" err="1">
                <a:solidFill>
                  <a:schemeClr val="tx1"/>
                </a:solidFill>
                <a:effectLst/>
                <a:latin typeface="Arial "/>
              </a:rPr>
              <a:t>traffic</a:t>
            </a:r>
            <a:r>
              <a:rPr lang="fr-FR" sz="1800" b="1" dirty="0">
                <a:solidFill>
                  <a:schemeClr val="tx1"/>
                </a:solidFill>
                <a:effectLst/>
                <a:latin typeface="Arial "/>
              </a:rPr>
              <a:t> »),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+mj-lt"/>
              <a:buAutoNum type="arabicPeriod" startAt="4"/>
            </a:pPr>
            <a:r>
              <a:rPr lang="fr-FR" sz="1800" b="1" dirty="0">
                <a:solidFill>
                  <a:srgbClr val="C00000"/>
                </a:solidFill>
                <a:effectLst/>
              </a:rPr>
              <a:t>VLAN de gestion</a:t>
            </a:r>
          </a:p>
          <a:p>
            <a:pPr marL="0" indent="0" algn="just" eaLnBrk="1" hangingPunct="1">
              <a:buNone/>
            </a:pPr>
            <a:r>
              <a:rPr lang="fr-FR" sz="1800" b="1" dirty="0">
                <a:solidFill>
                  <a:schemeClr val="tx1"/>
                </a:solidFill>
                <a:effectLst/>
              </a:rPr>
              <a:t>Permet d’accéder aux fonctionnalités de gestion d’un commutateur. On attribue au VLAN de gestion une @IP et un masque de sous-réseau.</a:t>
            </a:r>
            <a:endParaRPr lang="fr-FR" sz="1800" b="1" kern="0" dirty="0">
              <a:solidFill>
                <a:schemeClr val="tx1"/>
              </a:solidFill>
              <a:effectLst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+mj-lt"/>
              <a:buAutoNum type="arabicPeriod" startAt="5"/>
            </a:pPr>
            <a:r>
              <a:rPr lang="fr-FR" sz="1800" b="1" dirty="0">
                <a:solidFill>
                  <a:srgbClr val="C00000"/>
                </a:solidFill>
                <a:effectLst/>
              </a:rPr>
              <a:t>VLAN Voix </a:t>
            </a:r>
            <a:r>
              <a:rPr lang="fr-FR" sz="1800" b="1" dirty="0">
                <a:solidFill>
                  <a:schemeClr val="tx1"/>
                </a:solidFill>
                <a:effectLst/>
              </a:rPr>
              <a:t>: Le trafic de voix sur IP (</a:t>
            </a:r>
            <a:r>
              <a:rPr lang="fr-FR" sz="1900" b="1" dirty="0">
                <a:solidFill>
                  <a:schemeClr val="tx1"/>
                </a:solidFill>
                <a:effectLst/>
              </a:rPr>
              <a:t>bande passante </a:t>
            </a:r>
            <a:r>
              <a:rPr lang="fr-FR" sz="1900" b="1" dirty="0" err="1">
                <a:solidFill>
                  <a:schemeClr val="tx1"/>
                </a:solidFill>
                <a:effectLst/>
              </a:rPr>
              <a:t>consolidée,priorité</a:t>
            </a:r>
            <a:r>
              <a:rPr lang="fr-FR" sz="1900" b="1" dirty="0">
                <a:solidFill>
                  <a:schemeClr val="tx1"/>
                </a:solidFill>
                <a:effectLst/>
              </a:rPr>
              <a:t> de transmission, possibilité de routage autour des zones encombrées du réseau ; délai inférieur à 150 millisecondes (ms) </a:t>
            </a:r>
            <a:r>
              <a:rPr lang="fr-FR" sz="1800" b="1" dirty="0">
                <a:solidFill>
                  <a:schemeClr val="tx1"/>
                </a:solidFill>
                <a:effectLst/>
              </a:rPr>
              <a:t>)</a:t>
            </a:r>
          </a:p>
          <a:p>
            <a:pPr marL="0" indent="0" eaLnBrk="1" hangingPunct="1">
              <a:lnSpc>
                <a:spcPct val="90000"/>
              </a:lnSpc>
              <a:buClr>
                <a:srgbClr val="FF0000"/>
              </a:buClr>
              <a:buNone/>
            </a:pPr>
            <a:endParaRPr lang="fr-FR" sz="1800" b="1" dirty="0">
              <a:solidFill>
                <a:schemeClr val="tx1"/>
              </a:solidFill>
              <a:effectLst/>
            </a:endParaRPr>
          </a:p>
          <a:p>
            <a:pPr marL="0" indent="0" eaLnBrk="1" hangingPunct="1">
              <a:lnSpc>
                <a:spcPct val="90000"/>
              </a:lnSpc>
              <a:buClr>
                <a:srgbClr val="FF0000"/>
              </a:buClr>
              <a:buNone/>
            </a:pPr>
            <a:endParaRPr lang="fr-FR" sz="1800" b="1" dirty="0">
              <a:solidFill>
                <a:schemeClr val="tx1"/>
              </a:solidFill>
              <a:effectLst/>
            </a:endParaRPr>
          </a:p>
          <a:p>
            <a:pPr marL="0" indent="0" eaLnBrk="1" hangingPunct="1">
              <a:lnSpc>
                <a:spcPct val="90000"/>
              </a:lnSpc>
              <a:buClr>
                <a:srgbClr val="92D050"/>
              </a:buClr>
              <a:buNone/>
            </a:pPr>
            <a:endParaRPr lang="fr-FR" sz="2000" b="1" kern="0" dirty="0">
              <a:solidFill>
                <a:schemeClr val="tx1"/>
              </a:solidFill>
              <a:effectLst/>
              <a:latin typeface="+mj-lt"/>
            </a:endParaRPr>
          </a:p>
          <a:p>
            <a:pPr marL="53975" indent="0" eaLnBrk="1" hangingPunct="1">
              <a:buNone/>
              <a:defRPr/>
            </a:pPr>
            <a:endParaRPr lang="fr-FR" sz="1800" b="1" dirty="0">
              <a:solidFill>
                <a:schemeClr val="tx1"/>
              </a:solidFill>
              <a:effectLst/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fr-FR" sz="1800" b="1" kern="0" dirty="0"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53275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4684" y="972339"/>
            <a:ext cx="8785225" cy="52181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ahoma" pitchFamily="34" charset="0"/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855663" indent="-288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311275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7113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42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14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686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58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30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fr-FR" sz="2000" b="1" dirty="0">
                <a:solidFill>
                  <a:srgbClr val="00B050"/>
                </a:solidFill>
                <a:effectLst/>
                <a:latin typeface="+mj-lt"/>
                <a:cs typeface="Times New Roman" pitchFamily="18" charset="0"/>
              </a:rPr>
              <a:t>Plages d’ID de VLAN</a:t>
            </a:r>
            <a:endParaRPr lang="fr-FR" sz="2000" b="1" kern="0" dirty="0">
              <a:solidFill>
                <a:srgbClr val="00B050"/>
              </a:solidFill>
              <a:effectLst/>
              <a:latin typeface="+mj-lt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Plage normale : 1  –  1005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Utilisés dans les réseaux de petites, moyennes et grandes entreprises.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Les ID de 1002 à 1005 sont réservés aux VLAN </a:t>
            </a:r>
            <a:r>
              <a:rPr lang="fr-FR" sz="1900" b="1" dirty="0" err="1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Token</a:t>
            </a: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 Ring et aux FDDI (fibre optique). Ils sont automatiquement créés et ne peuvent pas être supprimés.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Les configurations sont stockées dans un fichier vlan.dat stocké dans la mémoire flash du commutateur.. </a:t>
            </a:r>
          </a:p>
          <a:p>
            <a:pPr eaLnBrk="1" hangingPunct="1">
              <a:buFont typeface="Courier New" pitchFamily="49" charset="0"/>
              <a:buChar char="o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Le protocole VTP (VLAN </a:t>
            </a:r>
            <a:r>
              <a:rPr lang="fr-FR" sz="1900" b="1" dirty="0" err="1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Trunking</a:t>
            </a: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 Protocol), permet de gérer des configurations de VLAN entre des commutateurs.</a:t>
            </a:r>
          </a:p>
          <a:p>
            <a:pPr marL="339725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Plage étendue : 1006  -  4096</a:t>
            </a:r>
          </a:p>
          <a:p>
            <a:pPr marL="396875" eaLnBrk="1" hangingPunct="1">
              <a:buFont typeface="Courier New" pitchFamily="49" charset="0"/>
              <a:buChar char="o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Permettent d’étendre les infrastructure à un plus grand nombre de clients.</a:t>
            </a:r>
          </a:p>
          <a:p>
            <a:pPr marL="396875" eaLnBrk="1" hangingPunct="1">
              <a:buFont typeface="Courier New" pitchFamily="49" charset="0"/>
              <a:buChar char="o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Prennent en charge moins de fonctionnalités VLAN que les VLAN à plage normale.</a:t>
            </a:r>
          </a:p>
          <a:p>
            <a:pPr marL="396875" eaLnBrk="1" hangingPunct="1">
              <a:buFont typeface="Courier New" pitchFamily="49" charset="0"/>
              <a:buChar char="o"/>
              <a:defRPr/>
            </a:pPr>
            <a:r>
              <a:rPr lang="fr-FR" sz="1900" b="1" dirty="0">
                <a:solidFill>
                  <a:schemeClr val="tx1"/>
                </a:solidFill>
                <a:effectLst/>
                <a:latin typeface="+mj-lt"/>
                <a:cs typeface="Times New Roman" pitchFamily="18" charset="0"/>
              </a:rPr>
              <a:t>Le protocole VTP ne prend pas en compte les VLAN à plage étendue.</a:t>
            </a:r>
          </a:p>
          <a:p>
            <a:pPr marL="53975" indent="0" eaLnBrk="1" hangingPunct="1">
              <a:buNone/>
              <a:defRPr/>
            </a:pPr>
            <a:endParaRPr lang="fr-FR" sz="19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bg1"/>
              </a:buClr>
              <a:buFont typeface="Wingdings" panose="05000000000000000000" pitchFamily="2" charset="2"/>
              <a:buChar char="Ø"/>
            </a:pPr>
            <a:endParaRPr lang="fr-FR" sz="19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431190"/>
            <a:ext cx="5756565" cy="61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l">
              <a:lnSpc>
                <a:spcPct val="150000"/>
              </a:lnSpc>
              <a:buFont typeface="+mj-lt"/>
              <a:buAutoNum type="arabicPeriod"/>
            </a:pPr>
            <a:r>
              <a:rPr lang="fr-FR" sz="2600" b="1" dirty="0">
                <a:solidFill>
                  <a:srgbClr val="C00000"/>
                </a:solidFill>
                <a:effectLst/>
              </a:rPr>
              <a:t>Principe du VLAN</a:t>
            </a:r>
            <a:endParaRPr lang="fr-FR" sz="1800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69706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31190"/>
            <a:ext cx="5756565" cy="615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l">
              <a:lnSpc>
                <a:spcPct val="150000"/>
              </a:lnSpc>
              <a:buFont typeface="+mj-lt"/>
              <a:buAutoNum type="arabicPeriod"/>
            </a:pPr>
            <a:r>
              <a:rPr lang="fr-FR" sz="2600" b="1" dirty="0">
                <a:solidFill>
                  <a:srgbClr val="C00000"/>
                </a:solidFill>
                <a:effectLst/>
              </a:rPr>
              <a:t>Principe du VLAN</a:t>
            </a:r>
            <a:endParaRPr lang="fr-FR" sz="1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7563" y="1019199"/>
            <a:ext cx="9132195" cy="521811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ahoma" pitchFamily="34" charset="0"/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855663" indent="-2889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311275" indent="-341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71132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42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14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686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58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3025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Char char="•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fr-FR" sz="2200" b="1" kern="0" dirty="0">
                <a:solidFill>
                  <a:srgbClr val="00B050"/>
                </a:solidFill>
                <a:effectLst/>
                <a:latin typeface="+mj-lt"/>
              </a:rPr>
              <a:t>Avantages d’un VLAN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1900" b="1" kern="0" dirty="0">
                <a:solidFill>
                  <a:schemeClr val="tx1"/>
                </a:solidFill>
                <a:effectLst/>
                <a:latin typeface="+mj-lt"/>
              </a:rPr>
              <a:t>Sécurité</a:t>
            </a:r>
            <a:r>
              <a:rPr lang="fr-FR" sz="1900" kern="0" dirty="0">
                <a:solidFill>
                  <a:schemeClr val="tx1"/>
                </a:solidFill>
                <a:effectLst/>
                <a:latin typeface="+mj-lt"/>
              </a:rPr>
              <a:t> : les groupes contenant des données sensibles sont séparés du reste du réseau, ce qui diminue les risques de violation de confidentialité</a:t>
            </a:r>
            <a:r>
              <a:rPr lang="ar-MA" sz="1900" kern="0" dirty="0">
                <a:solidFill>
                  <a:schemeClr val="tx1"/>
                </a:solidFill>
                <a:effectLst/>
                <a:latin typeface="+mj-lt"/>
              </a:rPr>
              <a:t>,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1900" b="1" kern="0" dirty="0">
                <a:solidFill>
                  <a:schemeClr val="tx1"/>
                </a:solidFill>
                <a:effectLst/>
                <a:latin typeface="+mj-lt"/>
              </a:rPr>
              <a:t>Réduction des coûts</a:t>
            </a:r>
            <a:r>
              <a:rPr lang="fr-FR" sz="1900" kern="0" dirty="0">
                <a:solidFill>
                  <a:schemeClr val="tx1"/>
                </a:solidFill>
                <a:effectLst/>
                <a:latin typeface="+mj-lt"/>
              </a:rPr>
              <a:t> : des économies sont réalisées grâce à l’utilisation plus efficace de la bande passante et des liaisons ascendantes existante.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1900" b="1" kern="0" dirty="0">
                <a:solidFill>
                  <a:schemeClr val="tx1"/>
                </a:solidFill>
                <a:effectLst/>
                <a:latin typeface="+mj-lt"/>
              </a:rPr>
              <a:t>Meilleures performances</a:t>
            </a:r>
            <a:r>
              <a:rPr lang="fr-FR" sz="1900" kern="0" dirty="0">
                <a:solidFill>
                  <a:schemeClr val="tx1"/>
                </a:solidFill>
                <a:effectLst/>
                <a:latin typeface="+mj-lt"/>
              </a:rPr>
              <a:t> : le fait de diviser des réseaux linéaires de couche 2 en plusieurs groupes de travail logiques (domaines de diffusion) réduit la quantité de trafic inutile sur le réseau et augmente les performances.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1900" b="1" kern="0" dirty="0">
                <a:solidFill>
                  <a:schemeClr val="tx1"/>
                </a:solidFill>
                <a:effectLst/>
                <a:latin typeface="+mj-lt"/>
              </a:rPr>
              <a:t>Atténuation des tempêtes de diffusion</a:t>
            </a:r>
            <a:r>
              <a:rPr lang="fr-FR" sz="1900" kern="0" dirty="0">
                <a:solidFill>
                  <a:schemeClr val="tx1"/>
                </a:solidFill>
                <a:effectLst/>
                <a:latin typeface="+mj-lt"/>
              </a:rPr>
              <a:t> : le fait de diviser un réseau en plusieurs réseaux VLAN réduit le nombre de périphériques susceptibles de participer à une tempête de diffusion.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1900" b="1" kern="0" dirty="0">
                <a:solidFill>
                  <a:schemeClr val="tx1"/>
                </a:solidFill>
                <a:effectLst/>
                <a:latin typeface="+mj-lt"/>
              </a:rPr>
              <a:t>Efficacité accrue du personnel informatique</a:t>
            </a:r>
            <a:r>
              <a:rPr lang="fr-FR" sz="1900" kern="0" dirty="0">
                <a:solidFill>
                  <a:schemeClr val="tx1"/>
                </a:solidFill>
                <a:effectLst/>
                <a:latin typeface="+mj-lt"/>
              </a:rPr>
              <a:t> : les VLAN facilitent la gestion du réseau, car les utilisateurs ayant des besoins réseau similaires partagent le même VLAN.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1900" b="1" kern="0" dirty="0">
                <a:solidFill>
                  <a:schemeClr val="tx1"/>
                </a:solidFill>
                <a:effectLst/>
                <a:latin typeface="+mj-lt"/>
              </a:rPr>
              <a:t>Gestion simplifiée de projets ou d’applications</a:t>
            </a:r>
            <a:r>
              <a:rPr lang="fr-FR" sz="1900" kern="0" dirty="0">
                <a:solidFill>
                  <a:schemeClr val="tx1"/>
                </a:solidFill>
                <a:effectLst/>
                <a:latin typeface="+mj-lt"/>
              </a:rPr>
              <a:t> : La séparation des fonctions facilite la gestion d’un projet ou l’utilisation d’une application </a:t>
            </a:r>
          </a:p>
          <a:p>
            <a:pPr lvl="2"/>
            <a:r>
              <a:rPr lang="fr-FR" sz="1900" dirty="0">
                <a:solidFill>
                  <a:schemeClr val="tx1"/>
                </a:solidFill>
                <a:effectLst/>
              </a:rPr>
              <a:t>Déplacer facilement des stations de travail sur le LAN </a:t>
            </a:r>
          </a:p>
          <a:p>
            <a:pPr lvl="2"/>
            <a:r>
              <a:rPr lang="fr-FR" sz="1900" dirty="0">
                <a:solidFill>
                  <a:schemeClr val="tx1"/>
                </a:solidFill>
                <a:effectLst/>
              </a:rPr>
              <a:t>Ajouter facilement des stations de travail au LAN </a:t>
            </a:r>
          </a:p>
          <a:p>
            <a:pPr lvl="2"/>
            <a:r>
              <a:rPr lang="fr-FR" sz="1900" dirty="0">
                <a:solidFill>
                  <a:schemeClr val="tx1"/>
                </a:solidFill>
                <a:effectLst/>
              </a:rPr>
              <a:t>Modifier facilement la configuration LAN </a:t>
            </a:r>
          </a:p>
        </p:txBody>
      </p:sp>
    </p:spTree>
    <p:extLst>
      <p:ext uri="{BB962C8B-B14F-4D97-AF65-F5344CB8AC3E}">
        <p14:creationId xmlns:p14="http://schemas.microsoft.com/office/powerpoint/2010/main" val="1288282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-1" y="579123"/>
            <a:ext cx="5220073" cy="6160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spcAft>
                <a:spcPts val="1000"/>
              </a:spcAft>
              <a:buFont typeface="+mj-lt"/>
              <a:buAutoNum type="arabicPeriod" startAt="2"/>
            </a:pPr>
            <a:r>
              <a:rPr lang="fr-FR" sz="2600" b="1" dirty="0" err="1">
                <a:solidFill>
                  <a:srgbClr val="C00000"/>
                </a:solidFill>
              </a:rPr>
              <a:t>Trunking</a:t>
            </a:r>
            <a:r>
              <a:rPr lang="fr-FR" sz="2600" b="1" dirty="0">
                <a:solidFill>
                  <a:srgbClr val="C00000"/>
                </a:solidFill>
              </a:rPr>
              <a:t> (agrégation)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Permet à un commutateur de transmettre </a:t>
            </a:r>
          </a:p>
          <a:p>
            <a:pPr algn="l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à un autre commutateur via un seul port, le trafic de plusieurs VLAN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Différents trafics isolés (de différents</a:t>
            </a:r>
          </a:p>
          <a:p>
            <a:pPr algn="l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VLAN) doivent emprunter un seul câble: </a:t>
            </a:r>
          </a:p>
          <a:p>
            <a:pPr algn="l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plusieurs trafics logiques sur une liaison physique : un </a:t>
            </a:r>
            <a:r>
              <a:rPr lang="fr-FR" sz="2000" b="1" dirty="0" err="1">
                <a:latin typeface="Times New Roman" pitchFamily="18" charset="0"/>
                <a:cs typeface="Times New Roman" pitchFamily="18" charset="0"/>
              </a:rPr>
              <a:t>trunk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Un </a:t>
            </a:r>
            <a:r>
              <a:rPr lang="fr-FR" sz="2000" b="1" dirty="0" err="1">
                <a:latin typeface="Times New Roman" pitchFamily="18" charset="0"/>
                <a:cs typeface="Times New Roman" pitchFamily="18" charset="0"/>
              </a:rPr>
              <a:t>Trunk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n'appartient pas à un réseau</a:t>
            </a:r>
          </a:p>
          <a:p>
            <a:pPr algn="l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local virtuel spécifique; c'est plutôt un conduit pour plusieurs VLAN.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Afin d’identifier l’appartenance des </a:t>
            </a:r>
          </a:p>
          <a:p>
            <a:pPr algn="l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trames aux VLAN, on utilise un système d’étiquetage (ou encapsulation) sur ce lien.</a:t>
            </a:r>
          </a:p>
          <a:p>
            <a:pPr algn="l"/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Il en existe deux protocoles :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• ISL (Inter Switch Link) : protocole </a:t>
            </a:r>
          </a:p>
          <a:p>
            <a:pPr algn="l">
              <a:spcAft>
                <a:spcPts val="0"/>
              </a:spcAft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propriétaire   Cisco.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• 802.1q qui est un standard de l’IEEE. 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endParaRPr lang="fr-FR" sz="2000" b="1" dirty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19190"/>
            <a:ext cx="3881257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738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-1" y="620688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spcAft>
                <a:spcPts val="1000"/>
              </a:spcAft>
              <a:buFont typeface="+mj-lt"/>
              <a:buAutoNum type="arabicPeriod" startAt="2"/>
            </a:pPr>
            <a:r>
              <a:rPr lang="fr-FR" sz="2600" b="1" dirty="0" err="1">
                <a:solidFill>
                  <a:srgbClr val="C00000"/>
                </a:solidFill>
              </a:rPr>
              <a:t>Trunking</a:t>
            </a:r>
            <a:r>
              <a:rPr lang="fr-FR" sz="2600" b="1" dirty="0">
                <a:solidFill>
                  <a:srgbClr val="C00000"/>
                </a:solidFill>
              </a:rPr>
              <a:t> (agrégation)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1113131"/>
            <a:ext cx="28825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200" b="1" dirty="0">
                <a:solidFill>
                  <a:srgbClr val="00B050"/>
                </a:solidFill>
              </a:rPr>
              <a:t>Protocole 802.1q</a:t>
            </a:r>
            <a:endParaRPr lang="fr-FR" sz="2200" dirty="0">
              <a:solidFill>
                <a:srgbClr val="00B05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4" y="1797437"/>
            <a:ext cx="4875126" cy="292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4" y="4876800"/>
            <a:ext cx="8968146" cy="169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025008" y="1752600"/>
            <a:ext cx="3795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fr-FR" sz="2000" b="1" dirty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La norme 802.1Q introduisent quatre octets supplémentaires</a:t>
            </a:r>
            <a:br>
              <a:rPr lang="fr-FR" sz="2000" b="1" dirty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dans la trame MAC. Ils permettent d’identifier les VLAN (</a:t>
            </a:r>
            <a:r>
              <a:rPr lang="fr-FR" sz="2000" b="1" i="1" dirty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VLAN </a:t>
            </a:r>
            <a:r>
              <a:rPr lang="fr-FR" sz="2000" b="1" i="1" dirty="0" err="1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tagging</a:t>
            </a:r>
            <a:r>
              <a:rPr lang="fr-FR" sz="2000" b="1" dirty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) et de gérer les  niveaux de priorité (</a:t>
            </a:r>
            <a:r>
              <a:rPr lang="fr-FR" sz="2000" b="1" i="1" dirty="0" err="1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QoS</a:t>
            </a:r>
            <a:r>
              <a:rPr lang="fr-FR" sz="2000" b="1" dirty="0">
                <a:solidFill>
                  <a:schemeClr val="tx2"/>
                </a:solidFill>
                <a:effectLst/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fr-F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fr-F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93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-1" y="620688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spcAft>
                <a:spcPts val="1000"/>
              </a:spcAft>
              <a:buFont typeface="+mj-lt"/>
              <a:buAutoNum type="arabicPeriod" startAt="2"/>
            </a:pPr>
            <a:r>
              <a:rPr lang="fr-FR" sz="2600" b="1" dirty="0" err="1">
                <a:solidFill>
                  <a:srgbClr val="C00000"/>
                </a:solidFill>
              </a:rPr>
              <a:t>Trunking</a:t>
            </a:r>
            <a:r>
              <a:rPr lang="fr-FR" sz="2600" b="1" dirty="0">
                <a:solidFill>
                  <a:srgbClr val="C00000"/>
                </a:solidFill>
              </a:rPr>
              <a:t> (agrégation)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08" y="1819656"/>
            <a:ext cx="8608256" cy="229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86114" y="4192476"/>
            <a:ext cx="882987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200" b="1" dirty="0"/>
              <a:t>Commandes associées</a:t>
            </a:r>
          </a:p>
          <a:p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fr-FR" sz="2000" b="1" dirty="0" err="1">
                <a:latin typeface="Times New Roman" pitchFamily="18" charset="0"/>
                <a:cs typeface="Times New Roman" pitchFamily="18" charset="0"/>
              </a:rPr>
              <a:t>switchport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mode </a:t>
            </a:r>
            <a:r>
              <a:rPr lang="fr-FR" sz="2000" b="1" dirty="0" err="1">
                <a:latin typeface="Times New Roman" pitchFamily="18" charset="0"/>
                <a:cs typeface="Times New Roman" pitchFamily="18" charset="0"/>
              </a:rPr>
              <a:t>trunk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     o Depuis le mode de configuration  spécifique du port, active le </a:t>
            </a:r>
            <a:r>
              <a:rPr lang="fr-FR" sz="2000" b="1" dirty="0" err="1">
                <a:latin typeface="Times New Roman" pitchFamily="18" charset="0"/>
                <a:cs typeface="Times New Roman" pitchFamily="18" charset="0"/>
              </a:rPr>
              <a:t>trunking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# show </a:t>
            </a:r>
            <a:r>
              <a:rPr lang="fr-FR" sz="2000" b="1" dirty="0" err="1">
                <a:latin typeface="Times New Roman" pitchFamily="18" charset="0"/>
                <a:cs typeface="Times New Roman" pitchFamily="18" charset="0"/>
              </a:rPr>
              <a:t>trunk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         o Permet de vérifier la configuration du </a:t>
            </a:r>
            <a:r>
              <a:rPr lang="fr-FR" sz="2000" b="1" dirty="0" err="1">
                <a:latin typeface="Times New Roman" pitchFamily="18" charset="0"/>
                <a:cs typeface="Times New Roman" pitchFamily="18" charset="0"/>
              </a:rPr>
              <a:t>trunking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.  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52400" y="1113131"/>
            <a:ext cx="28825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200" b="1" dirty="0">
                <a:solidFill>
                  <a:srgbClr val="00B050"/>
                </a:solidFill>
              </a:rPr>
              <a:t>Protocole 802.1q</a:t>
            </a:r>
            <a:endParaRPr lang="fr-FR" sz="2200" dirty="0">
              <a:solidFill>
                <a:srgbClr val="00B05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55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-1" y="620688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spcAft>
                <a:spcPts val="1000"/>
              </a:spcAft>
              <a:buFont typeface="+mj-lt"/>
              <a:buAutoNum type="arabicPeriod" startAt="2"/>
            </a:pPr>
            <a:r>
              <a:rPr lang="fr-FR" sz="2600" b="1" dirty="0" err="1">
                <a:solidFill>
                  <a:srgbClr val="C00000"/>
                </a:solidFill>
              </a:rPr>
              <a:t>Trunking</a:t>
            </a:r>
            <a:r>
              <a:rPr lang="fr-FR" sz="2600" b="1" dirty="0">
                <a:solidFill>
                  <a:srgbClr val="C00000"/>
                </a:solidFill>
              </a:rPr>
              <a:t> (agrégation)</a:t>
            </a:r>
          </a:p>
        </p:txBody>
      </p:sp>
      <p:sp>
        <p:nvSpPr>
          <p:cNvPr id="5" name="Rectangle 4"/>
          <p:cNvSpPr/>
          <p:nvPr/>
        </p:nvSpPr>
        <p:spPr>
          <a:xfrm>
            <a:off x="-1" y="762000"/>
            <a:ext cx="91440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spcAft>
                <a:spcPts val="0"/>
              </a:spcAft>
              <a:buFont typeface="+mj-lt"/>
              <a:buAutoNum type="arabicPeriod" startAt="2"/>
            </a:pP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spcAft>
                <a:spcPts val="0"/>
              </a:spcAft>
              <a:buFont typeface="Wingdings" pitchFamily="2" charset="2"/>
              <a:buChar char="q"/>
            </a:pPr>
            <a:r>
              <a:rPr lang="fr-FR" sz="2600" b="1" dirty="0"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Types de ports</a:t>
            </a:r>
          </a:p>
          <a:p>
            <a:pPr algn="l">
              <a:spcAft>
                <a:spcPts val="0"/>
              </a:spcAft>
            </a:pP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Les deux types de ports possibles au sein d’un environnement VLAN sont les ports d’accès et les ports de liaison.</a:t>
            </a:r>
          </a:p>
          <a:p>
            <a:pPr marL="342900" indent="-342900" algn="l">
              <a:spcAft>
                <a:spcPts val="0"/>
              </a:spcAft>
              <a:buFont typeface="Wingdings" pitchFamily="2" charset="2"/>
              <a:buChar char="Ø"/>
            </a:pP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Ports d’accès 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000" dirty="0" err="1">
                <a:effectLst/>
                <a:latin typeface="Times New Roman" pitchFamily="18" charset="0"/>
                <a:cs typeface="Times New Roman" pitchFamily="18" charset="0"/>
              </a:rPr>
              <a:t>untagged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) :</a:t>
            </a:r>
            <a:b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Par lesquels une trame entre et ressort d’un réseau VLAN.</a:t>
            </a:r>
            <a:b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Lorsqu’un port d’accès reçoit une trame, celle-ci ne comporte pas d’étiquette VLAN……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l">
              <a:spcAft>
                <a:spcPts val="0"/>
              </a:spcAft>
              <a:buFont typeface="Wingdings" pitchFamily="2" charset="2"/>
              <a:buChar char="Ø"/>
            </a:pP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Ports de liaison 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Port </a:t>
            </a:r>
            <a:r>
              <a:rPr lang="fr-FR" sz="2000" dirty="0" err="1">
                <a:effectLst/>
                <a:latin typeface="Times New Roman" pitchFamily="18" charset="0"/>
                <a:cs typeface="Times New Roman" pitchFamily="18" charset="0"/>
              </a:rPr>
              <a:t>trunk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 ou </a:t>
            </a:r>
            <a:r>
              <a:rPr lang="fr-FR" sz="2000" dirty="0" err="1">
                <a:effectLst/>
                <a:latin typeface="Times New Roman" pitchFamily="18" charset="0"/>
                <a:cs typeface="Times New Roman" pitchFamily="18" charset="0"/>
              </a:rPr>
              <a:t>tagged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 (étiqueté):</a:t>
            </a:r>
            <a:b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La différence entre les ports d’accès et de liaison est que les ports de liaison ne retirent pas l’étiquette VLAN de la trame lorsqu’ils l’envoient.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>
              <a:spcAft>
                <a:spcPts val="0"/>
              </a:spcAft>
            </a:pP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>
              <a:spcAft>
                <a:spcPts val="0"/>
              </a:spcAft>
            </a:pP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l">
              <a:spcAft>
                <a:spcPts val="0"/>
              </a:spcAft>
            </a:pPr>
            <a:endParaRPr lang="fr-FR" sz="2000" dirty="0">
              <a:effectLst/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398939"/>
            <a:ext cx="8668072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1402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219200"/>
            <a:ext cx="87484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Il sert à la propagation de </a:t>
            </a: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création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/</a:t>
            </a: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suppression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/</a:t>
            </a: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modification 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de VLAN sur tous les </a:t>
            </a:r>
            <a:r>
              <a:rPr lang="fr-FR" sz="2000" dirty="0" err="1">
                <a:effectLst/>
                <a:latin typeface="Times New Roman" pitchFamily="18" charset="0"/>
                <a:cs typeface="Times New Roman" pitchFamily="18" charset="0"/>
              </a:rPr>
              <a:t>Switchs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 d’un réseau à partir d’un seul Switch (serveur).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C’est un protocole propriétaire Cisco. De part sa simplicité et sa puissance, l’IEEE a sorti un protocole similaire afin de permettre cette fonctionnalité entre </a:t>
            </a:r>
            <a:r>
              <a:rPr lang="fr-FR" sz="2000" dirty="0" err="1">
                <a:effectLst/>
                <a:latin typeface="Times New Roman" pitchFamily="18" charset="0"/>
                <a:cs typeface="Times New Roman" pitchFamily="18" charset="0"/>
              </a:rPr>
              <a:t>Switchs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 de constructeurs différents: GVRP (GARP </a:t>
            </a:r>
            <a:r>
              <a:rPr lang="fr-FR" sz="2000" i="1" dirty="0">
                <a:effectLst/>
                <a:latin typeface="Times New Roman" pitchFamily="18" charset="0"/>
                <a:cs typeface="Times New Roman" pitchFamily="18" charset="0"/>
              </a:rPr>
              <a:t>VLAN Registration Protocol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). La norme est IEEE 802.1ak…..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Le Switch possède 3 modes VTP: client, transparent ou server</a:t>
            </a:r>
          </a:p>
          <a:p>
            <a:pPr marL="800100" lvl="1" indent="-342900" algn="l">
              <a:buFont typeface="Wingdings" pitchFamily="2" charset="2"/>
              <a:buChar char="§"/>
            </a:pP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VTP Server: Switch qui crée les annonces VTP</a:t>
            </a:r>
          </a:p>
          <a:p>
            <a:pPr marL="800100" lvl="1" indent="-342900" algn="l">
              <a:buFont typeface="Wingdings" pitchFamily="2" charset="2"/>
              <a:buChar char="§"/>
            </a:pP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VTP Client: Switch qui reçoit, se synchronise et propage les annonces VTP</a:t>
            </a:r>
          </a:p>
          <a:p>
            <a:pPr marL="800100" lvl="1" indent="-342900" algn="l">
              <a:buFont typeface="Wingdings" pitchFamily="2" charset="2"/>
              <a:buChar char="§"/>
            </a:pP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VTP Transparent: Switch qui ne traite pas les annonces VTP, Ils permet à l’administrateur de faire toute modification sur les</a:t>
            </a:r>
            <a:b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dirty="0" err="1">
                <a:effectLst/>
                <a:latin typeface="Times New Roman" pitchFamily="18" charset="0"/>
                <a:cs typeface="Times New Roman" pitchFamily="18" charset="0"/>
              </a:rPr>
              <a:t>VLANs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 en </a:t>
            </a: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local uniquement </a:t>
            </a:r>
            <a:endParaRPr lang="fr-FR" sz="2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000" dirty="0" err="1">
                <a:effectLst/>
                <a:latin typeface="Times New Roman" pitchFamily="18" charset="0"/>
                <a:cs typeface="Times New Roman" pitchFamily="18" charset="0"/>
              </a:rPr>
              <a:t>Swtichs</a:t>
            </a:r>
            <a:r>
              <a:rPr lang="fr-FR" sz="2000" dirty="0">
                <a:effectLst/>
                <a:latin typeface="Times New Roman" pitchFamily="18" charset="0"/>
                <a:cs typeface="Times New Roman" pitchFamily="18" charset="0"/>
              </a:rPr>
              <a:t> doivent avoir un même nom de domaine VTP, pour qu’ils  s’échangent des MAJ. De plus, il est possible de configurer un mot de passe pour le domaine……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Le VTP minimise les problèmes provoqués par des configurations   incorrectes ou incohérentes</a:t>
            </a:r>
            <a:br>
              <a:rPr lang="fr-FR" sz="2000" dirty="0">
                <a:latin typeface="Times New Roman" pitchFamily="18" charset="0"/>
                <a:cs typeface="Times New Roman" pitchFamily="18" charset="0"/>
              </a:rPr>
            </a:b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" y="620688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lang="fr-FR" sz="2600" b="1" dirty="0">
                <a:solidFill>
                  <a:srgbClr val="C00000"/>
                </a:solidFill>
              </a:rPr>
              <a:t>3. VTP(VLAN </a:t>
            </a:r>
            <a:r>
              <a:rPr lang="fr-FR" sz="2600" b="1" dirty="0" err="1">
                <a:solidFill>
                  <a:srgbClr val="C00000"/>
                </a:solidFill>
              </a:rPr>
              <a:t>Trunking</a:t>
            </a:r>
            <a:r>
              <a:rPr lang="fr-FR" sz="2600" b="1" dirty="0">
                <a:solidFill>
                  <a:srgbClr val="C00000"/>
                </a:solidFill>
              </a:rPr>
              <a:t> Protocol)</a:t>
            </a:r>
          </a:p>
        </p:txBody>
      </p:sp>
    </p:spTree>
    <p:extLst>
      <p:ext uri="{BB962C8B-B14F-4D97-AF65-F5344CB8AC3E}">
        <p14:creationId xmlns:p14="http://schemas.microsoft.com/office/powerpoint/2010/main" val="3909882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Rectangle 2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6" name="Rectangle 5"/>
          <p:cNvSpPr/>
          <p:nvPr/>
        </p:nvSpPr>
        <p:spPr>
          <a:xfrm>
            <a:off x="-1" y="620688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lang="fr-FR" sz="2600" b="1" dirty="0">
                <a:solidFill>
                  <a:srgbClr val="C00000"/>
                </a:solidFill>
              </a:rPr>
              <a:t>3. VTP(VLAN </a:t>
            </a:r>
            <a:r>
              <a:rPr lang="fr-FR" sz="2600" b="1" dirty="0" err="1">
                <a:solidFill>
                  <a:srgbClr val="C00000"/>
                </a:solidFill>
              </a:rPr>
              <a:t>Trunking</a:t>
            </a:r>
            <a:r>
              <a:rPr lang="fr-FR" sz="2600" b="1" dirty="0">
                <a:solidFill>
                  <a:srgbClr val="C00000"/>
                </a:solidFill>
              </a:rPr>
              <a:t> Protocol)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13131"/>
            <a:ext cx="8596064" cy="284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944" y="4114801"/>
            <a:ext cx="4488288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87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76672"/>
            <a:ext cx="4097597" cy="615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2600" b="1" dirty="0">
                <a:solidFill>
                  <a:srgbClr val="C00000"/>
                </a:solidFill>
              </a:rPr>
              <a:t>4</a:t>
            </a:r>
            <a:r>
              <a:rPr lang="fr-FR" sz="2600" b="1" dirty="0">
                <a:solidFill>
                  <a:srgbClr val="C00000"/>
                </a:solidFill>
                <a:effectLst/>
              </a:rPr>
              <a:t>. Routage inter-VLAN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" y="1295400"/>
            <a:ext cx="10287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Un VLAN = un sous réseau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Plusieurs VLAN, donc plusieurs sous réseaux, sur un même </a:t>
            </a:r>
            <a:r>
              <a:rPr lang="fr-FR" sz="2000" b="1" dirty="0" err="1">
                <a:effectLst/>
                <a:latin typeface="Times New Roman" pitchFamily="18" charset="0"/>
                <a:cs typeface="Times New Roman" pitchFamily="18" charset="0"/>
              </a:rPr>
              <a:t>switch</a:t>
            </a: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Un même VLAN sur plusieurs </a:t>
            </a:r>
            <a:r>
              <a:rPr lang="fr-FR" sz="2000" b="1" dirty="0" err="1">
                <a:effectLst/>
                <a:latin typeface="Times New Roman" pitchFamily="18" charset="0"/>
                <a:cs typeface="Times New Roman" pitchFamily="18" charset="0"/>
              </a:rPr>
              <a:t>switchs</a:t>
            </a: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Un routeur constitue la limite</a:t>
            </a:r>
          </a:p>
          <a:p>
            <a:pPr algn="l"/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d’un VLAN comme celle d’un LAN. </a:t>
            </a:r>
          </a:p>
          <a:p>
            <a:pPr algn="l"/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En conséquence, pour</a:t>
            </a:r>
            <a:b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que des </a:t>
            </a:r>
            <a:r>
              <a:rPr lang="fr-FR" sz="2000" b="1" dirty="0" err="1">
                <a:effectLst/>
                <a:latin typeface="Times New Roman" pitchFamily="18" charset="0"/>
                <a:cs typeface="Times New Roman" pitchFamily="18" charset="0"/>
              </a:rPr>
              <a:t>VLANs</a:t>
            </a: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 communiquent</a:t>
            </a:r>
            <a:b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ensemble, une fonction de</a:t>
            </a:r>
            <a:b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routage est nécessaire. On</a:t>
            </a:r>
            <a:b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parle de “routage inter-VLAN”.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Peut être remplie par des </a:t>
            </a:r>
          </a:p>
          <a:p>
            <a:pPr algn="l"/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Commutateurs de niveau 3, </a:t>
            </a:r>
          </a:p>
          <a:p>
            <a:pPr algn="l"/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000" b="1" i="1" dirty="0" err="1">
                <a:effectLst/>
                <a:latin typeface="Times New Roman" pitchFamily="18" charset="0"/>
                <a:cs typeface="Times New Roman" pitchFamily="18" charset="0"/>
              </a:rPr>
              <a:t>Multilayer</a:t>
            </a:r>
            <a:r>
              <a:rPr lang="fr-FR" sz="2000" b="1" i="1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b="1" i="1" dirty="0" err="1">
                <a:effectLst/>
                <a:latin typeface="Times New Roman" pitchFamily="18" charset="0"/>
                <a:cs typeface="Times New Roman" pitchFamily="18" charset="0"/>
              </a:rPr>
              <a:t>switches</a:t>
            </a: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). Ils sont </a:t>
            </a:r>
          </a:p>
          <a:p>
            <a:pPr algn="l"/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capables de transférer du trafic de</a:t>
            </a:r>
          </a:p>
          <a:p>
            <a:pPr algn="l"/>
            <a:r>
              <a:rPr lang="fr-FR" sz="2000" b="1" dirty="0" err="1">
                <a:effectLst/>
                <a:latin typeface="Times New Roman" pitchFamily="18" charset="0"/>
                <a:cs typeface="Times New Roman" pitchFamily="18" charset="0"/>
              </a:rPr>
              <a:t>VLANs</a:t>
            </a:r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 différents à partir d’un port </a:t>
            </a:r>
          </a:p>
          <a:p>
            <a:pPr algn="l"/>
            <a:r>
              <a:rPr lang="fr-FR" sz="2000" b="1" dirty="0">
                <a:effectLst/>
                <a:latin typeface="Times New Roman" pitchFamily="18" charset="0"/>
                <a:cs typeface="Times New Roman" pitchFamily="18" charset="0"/>
              </a:rPr>
              <a:t>connu comme port d’agrégation VLAN.</a:t>
            </a: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br>
              <a:rPr lang="fr-FR" sz="2000" b="1" dirty="0">
                <a:latin typeface="Times New Roman" pitchFamily="18" charset="0"/>
                <a:cs typeface="Times New Roman" pitchFamily="18" charset="0"/>
              </a:rPr>
            </a:br>
            <a:endParaRPr lang="fr-FR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16055"/>
            <a:ext cx="4191000" cy="2251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480" y="4423071"/>
            <a:ext cx="4191000" cy="224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3505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76672"/>
            <a:ext cx="4097597" cy="615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2600" b="1" dirty="0">
                <a:solidFill>
                  <a:srgbClr val="C00000"/>
                </a:solidFill>
              </a:rPr>
              <a:t>4</a:t>
            </a:r>
            <a:r>
              <a:rPr lang="fr-FR" sz="2600" b="1" dirty="0">
                <a:solidFill>
                  <a:srgbClr val="C00000"/>
                </a:solidFill>
                <a:effectLst/>
              </a:rPr>
              <a:t>. Routage inter-VLAN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980728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1- Routage traditionnel entre VLAN</a:t>
            </a:r>
          </a:p>
          <a:p>
            <a:pPr algn="l">
              <a:lnSpc>
                <a:spcPct val="80000"/>
              </a:lnSpc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Connecter différentes interfaces de routeur physique </a:t>
            </a:r>
          </a:p>
          <a:p>
            <a:pPr algn="l">
              <a:lnSpc>
                <a:spcPct val="80000"/>
              </a:lnSpc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à différents ports de commutateur physiques. </a:t>
            </a:r>
          </a:p>
          <a:p>
            <a:pPr algn="l">
              <a:lnSpc>
                <a:spcPct val="80000"/>
              </a:lnSpc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Chaque interface de routeur peut alors accepter le trafic</a:t>
            </a:r>
          </a:p>
          <a:p>
            <a:pPr algn="l">
              <a:lnSpc>
                <a:spcPct val="80000"/>
              </a:lnSpc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du VLAN associé à l’interface de commutateur à laquelle</a:t>
            </a:r>
          </a:p>
          <a:p>
            <a:pPr algn="l">
              <a:lnSpc>
                <a:spcPct val="80000"/>
              </a:lnSpc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elle est connectée, et le trafic peut être acheminé vers les</a:t>
            </a:r>
          </a:p>
          <a:p>
            <a:pPr algn="l">
              <a:lnSpc>
                <a:spcPct val="80000"/>
              </a:lnSpc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autres VLAN connectés aux autres interfaces.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fr-FR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2- Routage </a:t>
            </a:r>
            <a:r>
              <a:rPr lang="fr-FR" sz="2200" b="1" dirty="0"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router on a stick </a:t>
            </a:r>
            <a:endParaRPr lang="fr-FR" sz="2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une seule interface physique achemine le trafic 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entre plusieurs VLAN d’un réseau. 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le routeur est connecté au commutateur Comm1 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à l’aide d’une seule connexion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réseau physique. 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L’interface de routeur est configurée pour fonctionner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comme liaison agrégée et est connectée à un port de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commutateur configuré en mode d’agrégation. Le routeur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effectue le routage entre VLAN en acceptant le trafic 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étiqueté VLAN sur l’interface agrégée provenant du 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commutateur adjacent et en effectuant le routage en </a:t>
            </a:r>
          </a:p>
          <a:p>
            <a:pPr algn="l" eaLnBrk="1" hangingPunct="1">
              <a:lnSpc>
                <a:spcPct val="80000"/>
              </a:lnSpc>
              <a:buFontTx/>
              <a:buNone/>
            </a:pPr>
            <a:r>
              <a:rPr lang="fr-FR" sz="2000" b="1" dirty="0">
                <a:latin typeface="Times New Roman" pitchFamily="18" charset="0"/>
                <a:cs typeface="Times New Roman" pitchFamily="18" charset="0"/>
              </a:rPr>
              <a:t>interne entre les VLAN à l’aide de sous-interfaces.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endParaRPr lang="fr-FR" sz="2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6" t="31293" r="11604" b="28342"/>
          <a:stretch>
            <a:fillRect/>
          </a:stretch>
        </p:blipFill>
        <p:spPr bwMode="auto">
          <a:xfrm>
            <a:off x="6400800" y="1124744"/>
            <a:ext cx="2723880" cy="263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8" t="30316" r="1270" b="27365"/>
          <a:stretch>
            <a:fillRect/>
          </a:stretch>
        </p:blipFill>
        <p:spPr bwMode="auto">
          <a:xfrm>
            <a:off x="6352310" y="3760627"/>
            <a:ext cx="2778615" cy="2829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5050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76672"/>
            <a:ext cx="4097597" cy="615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2600" b="1" dirty="0">
                <a:solidFill>
                  <a:srgbClr val="C00000"/>
                </a:solidFill>
              </a:rPr>
              <a:t>4</a:t>
            </a:r>
            <a:r>
              <a:rPr lang="fr-FR" sz="2600" b="1" dirty="0">
                <a:solidFill>
                  <a:srgbClr val="C00000"/>
                </a:solidFill>
                <a:effectLst/>
              </a:rPr>
              <a:t>. Routage inter-VLAN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35496" y="1081474"/>
            <a:ext cx="882047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fr-FR" sz="21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norme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IEEE 802.1Q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est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utilisée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 pour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réunir</a:t>
            </a:r>
            <a:endParaRPr lang="en-US" sz="21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des VLAN en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une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agrégation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des liaisons </a:t>
            </a:r>
          </a:p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Fast Ethernet.</a:t>
            </a:r>
          </a:p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routeur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peut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prendre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en charge de </a:t>
            </a:r>
          </a:p>
          <a:p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nombreuses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interfaces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logiques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des liaisons</a:t>
            </a:r>
          </a:p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physiques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individuelles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Par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exemple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l'interface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Fast Ethernet 1/0</a:t>
            </a:r>
          </a:p>
          <a:p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pourrait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supporter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trois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interfaces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virtuelles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s'appelant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FastEthernet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1/0.1, 1/0.2 et 1/0.3.</a:t>
            </a:r>
          </a:p>
          <a:p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Chaque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sous-interface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prend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en charge un </a:t>
            </a:r>
          </a:p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VLAN et dispose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d’une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adresse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IP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affectée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Pour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que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plusieurs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unités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d’un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même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VLAN </a:t>
            </a:r>
          </a:p>
          <a:p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communiquent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, les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adresses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IP de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toutes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les</a:t>
            </a:r>
          </a:p>
          <a:p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sous-interfaces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maillées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doivent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dirty="0" err="1">
                <a:latin typeface="Times New Roman" pitchFamily="18" charset="0"/>
                <a:cs typeface="Times New Roman" pitchFamily="18" charset="0"/>
              </a:rPr>
              <a:t>être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i="1" dirty="0" err="1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sz="2100" b="1" i="1" dirty="0">
                <a:latin typeface="Times New Roman" pitchFamily="18" charset="0"/>
                <a:cs typeface="Times New Roman" pitchFamily="18" charset="0"/>
              </a:rPr>
              <a:t> le </a:t>
            </a:r>
          </a:p>
          <a:p>
            <a:r>
              <a:rPr lang="en-US" sz="2100" b="1" i="1" dirty="0" err="1">
                <a:latin typeface="Times New Roman" pitchFamily="18" charset="0"/>
                <a:cs typeface="Times New Roman" pitchFamily="18" charset="0"/>
              </a:rPr>
              <a:t>même</a:t>
            </a:r>
            <a:r>
              <a:rPr lang="en-US" sz="21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i="1" dirty="0" err="1">
                <a:latin typeface="Times New Roman" pitchFamily="18" charset="0"/>
                <a:cs typeface="Times New Roman" pitchFamily="18" charset="0"/>
              </a:rPr>
              <a:t>réseau</a:t>
            </a:r>
            <a:r>
              <a:rPr lang="en-US" sz="21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b="1" i="1" dirty="0" err="1">
                <a:latin typeface="Times New Roman" pitchFamily="18" charset="0"/>
                <a:cs typeface="Times New Roman" pitchFamily="18" charset="0"/>
              </a:rPr>
              <a:t>ou</a:t>
            </a:r>
            <a:r>
              <a:rPr lang="en-US" sz="2100" b="1" i="1" dirty="0">
                <a:latin typeface="Times New Roman" pitchFamily="18" charset="0"/>
                <a:cs typeface="Times New Roman" pitchFamily="18" charset="0"/>
              </a:rPr>
              <a:t> sous-</a:t>
            </a:r>
            <a:r>
              <a:rPr lang="en-US" sz="2100" b="1" i="1" dirty="0" err="1">
                <a:latin typeface="Times New Roman" pitchFamily="18" charset="0"/>
                <a:cs typeface="Times New Roman" pitchFamily="18" charset="0"/>
              </a:rPr>
              <a:t>réseau</a:t>
            </a:r>
            <a:r>
              <a:rPr lang="en-US" sz="21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44" y="1364675"/>
            <a:ext cx="3519913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24" t="38194" r="3125" b="36220"/>
          <a:stretch>
            <a:fillRect/>
          </a:stretch>
        </p:blipFill>
        <p:spPr bwMode="auto">
          <a:xfrm>
            <a:off x="5225937" y="3769702"/>
            <a:ext cx="3954575" cy="277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063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0" y="6589689"/>
            <a:ext cx="9143999" cy="358465"/>
          </a:xfrm>
          <a:prstGeom prst="rect">
            <a:avLst/>
          </a:prstGeom>
          <a:ln w="38100" algn="ctr">
            <a:noFill/>
            <a:miter lim="800000"/>
            <a:headEnd/>
            <a:tailEnd/>
          </a:ln>
          <a:effectLst/>
        </p:spPr>
        <p:txBody>
          <a:bodyPr wrap="square" lIns="45720" rIns="45720" rtlCol="0" anchor="ctr">
            <a:noAutofit/>
          </a:bodyPr>
          <a:lstStyle/>
          <a:p>
            <a:pPr algn="ctr"/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M1 RT                                                                                                             Routage  IP/KADIRI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52400" y="-27384"/>
            <a:ext cx="8839200" cy="6858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algn="ctr">
              <a:defRPr/>
            </a:pP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Chapitre</a:t>
            </a:r>
            <a:r>
              <a:rPr lang="en-US" b="1" kern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2: Les V</a:t>
            </a:r>
            <a:r>
              <a:rPr lang="fr-FR" b="1" kern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38122"/>
            <a:ext cx="4097597" cy="6154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sz="2600" b="1" dirty="0">
                <a:solidFill>
                  <a:srgbClr val="C00000"/>
                </a:solidFill>
              </a:rPr>
              <a:t>4</a:t>
            </a:r>
            <a:r>
              <a:rPr lang="fr-FR" sz="2600" b="1" dirty="0">
                <a:solidFill>
                  <a:srgbClr val="C00000"/>
                </a:solidFill>
                <a:effectLst/>
              </a:rPr>
              <a:t>. Routage inter-VLAN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868933"/>
            <a:ext cx="96845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1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Interface ou sous-interface</a:t>
            </a:r>
            <a:endParaRPr lang="fr-FR" sz="21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Limite de quantité de port</a:t>
            </a:r>
            <a:br>
              <a:rPr lang="fr-FR" sz="21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Les sous-interfaces permettent au routeur d’accommoder plus de </a:t>
            </a:r>
            <a:r>
              <a:rPr lang="fr-FR" sz="2100" dirty="0" err="1">
                <a:latin typeface="Times New Roman" pitchFamily="18" charset="0"/>
                <a:cs typeface="Times New Roman" pitchFamily="18" charset="0"/>
              </a:rPr>
              <a:t>VLANs</a:t>
            </a: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 que</a:t>
            </a:r>
          </a:p>
          <a:p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 le nombre d’interfaces physiques disponible.</a:t>
            </a:r>
            <a:br>
              <a:rPr lang="fr-FR" sz="2100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Performance</a:t>
            </a:r>
            <a:br>
              <a:rPr lang="fr-FR" sz="21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Avec des interfaces, toute la bande passante est allouée au VLAN.</a:t>
            </a:r>
            <a:br>
              <a:rPr lang="fr-FR" sz="2100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Avec les sous-interfaces, le trafic de chacun des </a:t>
            </a:r>
            <a:r>
              <a:rPr lang="fr-FR" sz="2100" dirty="0" err="1">
                <a:latin typeface="Times New Roman" pitchFamily="18" charset="0"/>
                <a:cs typeface="Times New Roman" pitchFamily="18" charset="0"/>
              </a:rPr>
              <a:t>VLANs</a:t>
            </a: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 doit </a:t>
            </a:r>
            <a:r>
              <a:rPr lang="fr-FR" sz="2100" dirty="0" err="1">
                <a:latin typeface="Times New Roman" pitchFamily="18" charset="0"/>
                <a:cs typeface="Times New Roman" pitchFamily="18" charset="0"/>
              </a:rPr>
              <a:t>compétitionner</a:t>
            </a: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 pour </a:t>
            </a:r>
          </a:p>
          <a:p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la bande passante : goulot d’étranglement.</a:t>
            </a:r>
            <a:br>
              <a:rPr lang="fr-FR" sz="2100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Access Ports et </a:t>
            </a:r>
            <a:r>
              <a:rPr lang="fr-FR" sz="21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Trunk</a:t>
            </a:r>
            <a:r>
              <a:rPr lang="fr-FR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Ports</a:t>
            </a:r>
            <a:br>
              <a:rPr lang="fr-FR" sz="21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Interface, les ports du commutateur sont configurés en port d’accès “</a:t>
            </a:r>
            <a:r>
              <a:rPr lang="fr-FR" sz="2100" dirty="0" err="1">
                <a:latin typeface="Times New Roman" pitchFamily="18" charset="0"/>
                <a:cs typeface="Times New Roman" pitchFamily="18" charset="0"/>
              </a:rPr>
              <a:t>access</a:t>
            </a: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 ports”.</a:t>
            </a:r>
            <a:br>
              <a:rPr lang="fr-FR" sz="2100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Sous-interface, le port du commutateur est configuré en agrégation “</a:t>
            </a:r>
            <a:r>
              <a:rPr lang="fr-FR" sz="2100" dirty="0" err="1">
                <a:latin typeface="Times New Roman" pitchFamily="18" charset="0"/>
                <a:cs typeface="Times New Roman" pitchFamily="18" charset="0"/>
              </a:rPr>
              <a:t>trunk</a:t>
            </a: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”.</a:t>
            </a:r>
            <a:br>
              <a:rPr lang="fr-FR" sz="2100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Coût</a:t>
            </a:r>
            <a:br>
              <a:rPr lang="fr-FR" sz="21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Un routeur possédant plusieurs interfaces est plus dispendieux.</a:t>
            </a:r>
            <a:br>
              <a:rPr lang="fr-FR" sz="2100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Chaque interface est connectée à un port différent sur le commutateur, donc le commutateur utilise plus de ports.</a:t>
            </a:r>
            <a:br>
              <a:rPr lang="fr-FR" sz="2100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Complexité</a:t>
            </a:r>
            <a:br>
              <a:rPr lang="fr-FR" sz="2100" b="1" dirty="0">
                <a:latin typeface="Times New Roman" pitchFamily="18" charset="0"/>
                <a:cs typeface="Times New Roman" pitchFamily="18" charset="0"/>
              </a:rPr>
            </a:br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Sous-interface, moins complexe physiquement, mais plus complexe au niveau de</a:t>
            </a:r>
          </a:p>
          <a:p>
            <a:r>
              <a:rPr lang="fr-FR" sz="2100" dirty="0">
                <a:latin typeface="Times New Roman" pitchFamily="18" charset="0"/>
                <a:cs typeface="Times New Roman" pitchFamily="18" charset="0"/>
              </a:rPr>
              <a:t>la programmation.</a:t>
            </a:r>
          </a:p>
        </p:txBody>
      </p:sp>
    </p:spTree>
    <p:extLst>
      <p:ext uri="{BB962C8B-B14F-4D97-AF65-F5344CB8AC3E}">
        <p14:creationId xmlns:p14="http://schemas.microsoft.com/office/powerpoint/2010/main" val="9160421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3222</TotalTime>
  <Words>2226</Words>
  <Application>Microsoft Office PowerPoint</Application>
  <PresentationFormat>On-screen Show (4:3)</PresentationFormat>
  <Paragraphs>232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Arial </vt:lpstr>
      <vt:lpstr>Calibri</vt:lpstr>
      <vt:lpstr>Century Schoolbook</vt:lpstr>
      <vt:lpstr>Courier New</vt:lpstr>
      <vt:lpstr>Times New Roman</vt:lpstr>
      <vt:lpstr>Wingdings</vt:lpstr>
      <vt:lpstr>Wingdings 2</vt:lpstr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Dr. KADIRI</cp:lastModifiedBy>
  <cp:revision>75</cp:revision>
  <dcterms:created xsi:type="dcterms:W3CDTF">2022-11-30T17:43:05Z</dcterms:created>
  <dcterms:modified xsi:type="dcterms:W3CDTF">2026-09-30T09:04:41Z</dcterms:modified>
</cp:coreProperties>
</file>