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9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70" r:id="rId12"/>
    <p:sldId id="265" r:id="rId13"/>
    <p:sldId id="266" r:id="rId14"/>
    <p:sldId id="271" r:id="rId15"/>
    <p:sldId id="292" r:id="rId16"/>
    <p:sldId id="293" r:id="rId17"/>
    <p:sldId id="294" r:id="rId18"/>
    <p:sldId id="295" r:id="rId19"/>
    <p:sldId id="296" r:id="rId20"/>
    <p:sldId id="276" r:id="rId21"/>
    <p:sldId id="297" r:id="rId22"/>
    <p:sldId id="298" r:id="rId23"/>
    <p:sldId id="273" r:id="rId24"/>
    <p:sldId id="268" r:id="rId25"/>
    <p:sldId id="274" r:id="rId26"/>
    <p:sldId id="275" r:id="rId27"/>
    <p:sldId id="267" r:id="rId28"/>
    <p:sldId id="299" r:id="rId29"/>
    <p:sldId id="277" r:id="rId30"/>
    <p:sldId id="279" r:id="rId31"/>
    <p:sldId id="278" r:id="rId32"/>
    <p:sldId id="280" r:id="rId33"/>
    <p:sldId id="281" r:id="rId34"/>
    <p:sldId id="282" r:id="rId35"/>
    <p:sldId id="284" r:id="rId36"/>
    <p:sldId id="285" r:id="rId37"/>
    <p:sldId id="283" r:id="rId38"/>
    <p:sldId id="286" r:id="rId39"/>
    <p:sldId id="287" r:id="rId40"/>
    <p:sldId id="288" r:id="rId41"/>
    <p:sldId id="289" r:id="rId42"/>
    <p:sldId id="290" r:id="rId43"/>
    <p:sldId id="291" r:id="rId44"/>
    <p:sldId id="300" r:id="rId45"/>
    <p:sldId id="301" r:id="rId46"/>
    <p:sldId id="320" r:id="rId47"/>
    <p:sldId id="304" r:id="rId48"/>
    <p:sldId id="305" r:id="rId49"/>
    <p:sldId id="312" r:id="rId50"/>
    <p:sldId id="313" r:id="rId51"/>
    <p:sldId id="303" r:id="rId52"/>
    <p:sldId id="309" r:id="rId53"/>
    <p:sldId id="310" r:id="rId54"/>
    <p:sldId id="317" r:id="rId55"/>
    <p:sldId id="318" r:id="rId56"/>
    <p:sldId id="306" r:id="rId57"/>
    <p:sldId id="321" r:id="rId58"/>
    <p:sldId id="319" r:id="rId59"/>
    <p:sldId id="302" r:id="rId60"/>
    <p:sldId id="322" r:id="rId61"/>
    <p:sldId id="324" r:id="rId62"/>
    <p:sldId id="325" r:id="rId63"/>
    <p:sldId id="323" r:id="rId6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EDBD"/>
    <a:srgbClr val="EDEDBD"/>
    <a:srgbClr val="ADDB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455B-6A16-4DF4-8177-6A62ECD5FA5D}" type="datetimeFigureOut">
              <a:rPr lang="en-US" smtClean="0"/>
              <a:t>10/4/2025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4DFC0-507A-43D8-BA4C-CB67804150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166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455B-6A16-4DF4-8177-6A62ECD5FA5D}" type="datetimeFigureOut">
              <a:rPr lang="en-US" smtClean="0"/>
              <a:t>10/4/2025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4DFC0-507A-43D8-BA4C-CB67804150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407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455B-6A16-4DF4-8177-6A62ECD5FA5D}" type="datetimeFigureOut">
              <a:rPr lang="en-US" smtClean="0"/>
              <a:t>10/4/2025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4DFC0-507A-43D8-BA4C-CB67804150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332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455B-6A16-4DF4-8177-6A62ECD5FA5D}" type="datetimeFigureOut">
              <a:rPr lang="en-US" smtClean="0"/>
              <a:t>10/4/2025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4DFC0-507A-43D8-BA4C-CB67804150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35833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455B-6A16-4DF4-8177-6A62ECD5FA5D}" type="datetimeFigureOut">
              <a:rPr lang="en-US" smtClean="0"/>
              <a:t>10/4/2025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4DFC0-507A-43D8-BA4C-CB67804150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533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455B-6A16-4DF4-8177-6A62ECD5FA5D}" type="datetimeFigureOut">
              <a:rPr lang="en-US" smtClean="0"/>
              <a:t>10/4/2025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4DFC0-507A-43D8-BA4C-CB67804150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76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455B-6A16-4DF4-8177-6A62ECD5FA5D}" type="datetimeFigureOut">
              <a:rPr lang="en-US" smtClean="0"/>
              <a:t>10/4/2025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4DFC0-507A-43D8-BA4C-CB67804150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357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455B-6A16-4DF4-8177-6A62ECD5FA5D}" type="datetimeFigureOut">
              <a:rPr lang="en-US" smtClean="0"/>
              <a:t>10/4/2025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4DFC0-507A-43D8-BA4C-CB67804150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9749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455B-6A16-4DF4-8177-6A62ECD5FA5D}" type="datetimeFigureOut">
              <a:rPr lang="en-US" smtClean="0"/>
              <a:t>10/4/2025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4DFC0-507A-43D8-BA4C-CB67804150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213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455B-6A16-4DF4-8177-6A62ECD5FA5D}" type="datetimeFigureOut">
              <a:rPr lang="en-US" smtClean="0"/>
              <a:t>10/4/2025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4DFC0-507A-43D8-BA4C-CB67804150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9355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455B-6A16-4DF4-8177-6A62ECD5FA5D}" type="datetimeFigureOut">
              <a:rPr lang="en-US" smtClean="0"/>
              <a:t>10/4/2025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4DFC0-507A-43D8-BA4C-CB6780415034}" type="slidenum">
              <a:rPr lang="en-US" smtClean="0"/>
              <a:t>‹N°›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287460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455B-6A16-4DF4-8177-6A62ECD5FA5D}" type="datetimeFigureOut">
              <a:rPr lang="en-US" smtClean="0"/>
              <a:t>10/4/2025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4DFC0-507A-43D8-BA4C-CB67804150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4464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455B-6A16-4DF4-8177-6A62ECD5FA5D}" type="datetimeFigureOut">
              <a:rPr lang="en-US" smtClean="0"/>
              <a:t>10/4/2025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4DFC0-507A-43D8-BA4C-CB6780415034}" type="slidenum">
              <a:rPr lang="en-US" smtClean="0"/>
              <a:t>‹N°›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773965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455B-6A16-4DF4-8177-6A62ECD5FA5D}" type="datetimeFigureOut">
              <a:rPr lang="en-US" smtClean="0"/>
              <a:t>10/4/2025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4DFC0-507A-43D8-BA4C-CB67804150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3179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455B-6A16-4DF4-8177-6A62ECD5FA5D}" type="datetimeFigureOut">
              <a:rPr lang="en-US" smtClean="0"/>
              <a:t>10/4/2025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4DFC0-507A-43D8-BA4C-CB67804150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3792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3455B-6A16-4DF4-8177-6A62ECD5FA5D}" type="datetimeFigureOut">
              <a:rPr lang="en-US" smtClean="0"/>
              <a:t>10/4/2025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4DFC0-507A-43D8-BA4C-CB67804150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2238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73455B-6A16-4DF4-8177-6A62ECD5FA5D}" type="datetimeFigureOut">
              <a:rPr lang="en-US" smtClean="0"/>
              <a:t>10/4/2025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6F4DFC0-507A-43D8-BA4C-CB67804150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068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0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0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0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0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0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1D297A-7BD2-212D-7CCA-5718BD174E6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CFF3128-EB9B-9BB7-7DA1-E4591DB966E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2D65145-5CF3-82B6-CDEC-F99C08A508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7333615"/>
          </a:xfrm>
          <a:prstGeom prst="rect">
            <a:avLst/>
          </a:prstGeom>
        </p:spPr>
      </p:pic>
      <p:sp>
        <p:nvSpPr>
          <p:cNvPr id="5" name="Zone de texte 7">
            <a:extLst>
              <a:ext uri="{FF2B5EF4-FFF2-40B4-BE49-F238E27FC236}">
                <a16:creationId xmlns:a16="http://schemas.microsoft.com/office/drawing/2014/main" id="{7C7B408B-3CF7-CAC9-EB43-1B49A74D9505}"/>
              </a:ext>
            </a:extLst>
          </p:cNvPr>
          <p:cNvSpPr txBox="1"/>
          <p:nvPr/>
        </p:nvSpPr>
        <p:spPr>
          <a:xfrm>
            <a:off x="-317" y="100013"/>
            <a:ext cx="4077335" cy="997585"/>
          </a:xfrm>
          <a:prstGeom prst="rect">
            <a:avLst/>
          </a:prstGeom>
          <a:noFill/>
          <a:ln w="9525" cmpd="sng">
            <a:noFill/>
          </a:ln>
          <a:effectLst/>
        </p:spPr>
        <p:txBody>
          <a:bodyPr vertOverflow="clip" horzOverflow="clip" wrap="square" rtlCol="0" anchor="ctr" anchorCtr="0"/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1000" b="1" kern="100" dirty="0">
                <a:solidFill>
                  <a:srgbClr val="000000"/>
                </a:solidFill>
                <a:latin typeface="Calibri" panose="020F0502020204030204"/>
                <a:ea typeface="SimSun" panose="02010600030101010101" pitchFamily="2" charset="-122"/>
                <a:cs typeface="Arial" panose="020B0604020202020204"/>
                <a:sym typeface="Times New Roman" panose="02020603050405020304"/>
              </a:rPr>
              <a:t>People's Democratic Republic of Algeria                                                                              Ministry of Higher Education and Scientific Research                                             </a:t>
            </a:r>
            <a:r>
              <a:rPr lang="en-US" altLang="zh-CN" sz="1100" b="1" kern="100" dirty="0">
                <a:solidFill>
                  <a:srgbClr val="000000"/>
                </a:solidFill>
                <a:latin typeface="Calibri" panose="020F0502020204030204"/>
                <a:ea typeface="SimSun" panose="02010600030101010101" pitchFamily="2" charset="-122"/>
                <a:cs typeface="Arial" panose="020B0604020202020204"/>
                <a:sym typeface="Times New Roman" panose="02020603050405020304"/>
              </a:rPr>
              <a:t>University of Science and Technology of Oran Mohamed BOUDIAF </a:t>
            </a:r>
            <a:r>
              <a:rPr lang="en-US" altLang="zh-CN" sz="1200" b="1" kern="100" dirty="0">
                <a:solidFill>
                  <a:srgbClr val="000000"/>
                </a:solidFill>
                <a:latin typeface="Times New Roman" panose="02020603050405020304"/>
                <a:ea typeface="SimSun" panose="02010600030101010101" pitchFamily="2" charset="-122"/>
                <a:cs typeface="Times New Roman" panose="02020603050405020304"/>
                <a:sym typeface="Times New Roman" panose="02020603050405020304"/>
              </a:rPr>
              <a:t>Faculty of Natural and Live Science</a:t>
            </a:r>
            <a:endParaRPr lang="en-US" altLang="zh-CN" sz="1000" b="1" kern="100" dirty="0">
              <a:solidFill>
                <a:srgbClr val="000000"/>
              </a:solidFill>
              <a:latin typeface="Calibri" panose="020F0502020204030204"/>
              <a:ea typeface="SimSun" panose="02010600030101010101" pitchFamily="2" charset="-122"/>
              <a:cs typeface="Arial" panose="020B0604020202020204"/>
              <a:sym typeface="Times New Roman" panose="02020603050405020304"/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1200" b="1" i="1" kern="100" dirty="0">
                <a:solidFill>
                  <a:srgbClr val="000000"/>
                </a:solidFill>
                <a:latin typeface="Calibri" panose="020F0502020204030204"/>
                <a:ea typeface="SimSun" panose="02010600030101010101" pitchFamily="2" charset="-122"/>
                <a:cs typeface="Arial" panose="020B0604020202020204"/>
                <a:sym typeface="Times New Roman" panose="02020603050405020304"/>
              </a:rPr>
              <a:t>Department of Basic Biology Education</a:t>
            </a:r>
            <a:endParaRPr lang="en-US" altLang="zh-CN" sz="1200" b="1" i="1" kern="100" dirty="0">
              <a:latin typeface="Times New Roman" panose="02020603050405020304"/>
              <a:ea typeface="SimSun" panose="02010600030101010101" pitchFamily="2" charset="-122"/>
              <a:cs typeface="Times New Roman" panose="02020603050405020304"/>
              <a:sym typeface="Times New Roman" panose="02020603050405020304"/>
            </a:endParaRPr>
          </a:p>
        </p:txBody>
      </p:sp>
      <p:pic>
        <p:nvPicPr>
          <p:cNvPr id="6" name="Image 24">
            <a:extLst>
              <a:ext uri="{FF2B5EF4-FFF2-40B4-BE49-F238E27FC236}">
                <a16:creationId xmlns:a16="http://schemas.microsoft.com/office/drawing/2014/main" id="{E1AE436D-1961-3FFA-B28B-3E0D9B4C2027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85688" y="100013"/>
            <a:ext cx="1561465" cy="155257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ound Single Corner Rectangle 5">
            <a:extLst>
              <a:ext uri="{FF2B5EF4-FFF2-40B4-BE49-F238E27FC236}">
                <a16:creationId xmlns:a16="http://schemas.microsoft.com/office/drawing/2014/main" id="{9ECD031D-1904-12F9-FC6F-1CEC6E4FE4DF}"/>
              </a:ext>
            </a:extLst>
          </p:cNvPr>
          <p:cNvSpPr/>
          <p:nvPr/>
        </p:nvSpPr>
        <p:spPr>
          <a:xfrm>
            <a:off x="1311575" y="3788569"/>
            <a:ext cx="9468719" cy="641350"/>
          </a:xfrm>
          <a:prstGeom prst="round1Rect">
            <a:avLst/>
          </a:prstGeom>
          <a:solidFill>
            <a:srgbClr val="D6EDBD"/>
          </a:solidFill>
          <a:ln w="9525" cap="flat" cmpd="sng" algn="ctr">
            <a:solidFill>
              <a:srgbClr val="D6EDBD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Bachelor of Science in Biology – Year 2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Specializations: Food Science and Biotechnology</a:t>
            </a:r>
          </a:p>
        </p:txBody>
      </p:sp>
      <p:sp>
        <p:nvSpPr>
          <p:cNvPr id="8" name="Rectangles 4">
            <a:extLst>
              <a:ext uri="{FF2B5EF4-FFF2-40B4-BE49-F238E27FC236}">
                <a16:creationId xmlns:a16="http://schemas.microsoft.com/office/drawing/2014/main" id="{9A75D62F-B59E-3BCD-F75F-A6D5B477EDEC}"/>
              </a:ext>
            </a:extLst>
          </p:cNvPr>
          <p:cNvSpPr/>
          <p:nvPr/>
        </p:nvSpPr>
        <p:spPr>
          <a:xfrm>
            <a:off x="9420759" y="5868988"/>
            <a:ext cx="2719070" cy="100711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Dr. LAHOUEL Z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zakia.lahouel@univ-usto.dz</a:t>
            </a:r>
          </a:p>
        </p:txBody>
      </p:sp>
    </p:spTree>
    <p:extLst>
      <p:ext uri="{BB962C8B-B14F-4D97-AF65-F5344CB8AC3E}">
        <p14:creationId xmlns:p14="http://schemas.microsoft.com/office/powerpoint/2010/main" val="14984969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EA7BDF-F71D-9478-186C-A91819EA3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2126" y="2662989"/>
            <a:ext cx="9775324" cy="3304674"/>
          </a:xfrm>
        </p:spPr>
        <p:txBody>
          <a:bodyPr>
            <a:normAutofit fontScale="90000"/>
          </a:bodyPr>
          <a:lstStyle/>
          <a:p>
            <a:r>
              <a:rPr lang="en-US" altLang="en-US" sz="5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2: </a:t>
            </a:r>
            <a:r>
              <a:rPr lang="en-US" sz="5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Structure and physicochemical properties of carbohydrates</a:t>
            </a:r>
            <a:b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altLang="en-US" sz="6000" b="1" dirty="0">
                <a:latin typeface="3ds Condensed" panose="02000503020000020004" charset="0"/>
                <a:cs typeface="3ds Condensed" panose="02000503020000020004" charset="0"/>
              </a:rPr>
            </a:br>
            <a:endParaRPr lang="en-US"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333271C-6CDF-EBE6-2924-4384B5D181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52968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0FD352-1292-9E5A-18FE-92D361FB1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Definition, Classification, and Role of Carbohydrates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ACDF34B-91BA-8544-9F0C-3042354201B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7810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64123B-932A-ABA7-117F-06A1B5ECE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Carbohydrates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0AE718B-6545-58FF-938F-08A00A3267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395663"/>
            <a:ext cx="8596668" cy="4645699"/>
          </a:xfrm>
        </p:spPr>
        <p:txBody>
          <a:bodyPr/>
          <a:lstStyle/>
          <a:p>
            <a:pPr marL="514350" indent="-514350">
              <a:buFont typeface="+mj-lt"/>
              <a:buAutoNum type="romanUcPeriod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 of Carbohydrates: </a:t>
            </a: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abundant organic compounds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on Earth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Produced by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photosynthetic organisms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(plants, algae, some bacteria)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Precursors for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lipids, proteins, nucleic acids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16358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0012DA-DB2F-D85E-8534-16FCFB936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02105"/>
          </a:xfrm>
        </p:spPr>
        <p:txBody>
          <a:bodyPr>
            <a:normAutofit/>
          </a:bodyPr>
          <a:lstStyle/>
          <a:p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Classification of Carbohydrates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61B34CA-A3DA-529A-420E-25E618A80D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11705"/>
            <a:ext cx="8596668" cy="4629657"/>
          </a:xfrm>
        </p:spPr>
        <p:txBody>
          <a:bodyPr/>
          <a:lstStyle/>
          <a:p>
            <a:r>
              <a:rPr lang="en-US" sz="32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complexity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Monosaccharides (simple sugars):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basic units, cannot be hydrolyzed.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Examples: glucose, fructose, galactose.</a:t>
            </a:r>
          </a:p>
          <a:p>
            <a:endParaRPr lang="en-US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54570D71-6BFB-BA63-4BAC-BE43EFDDDE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252" y="2968486"/>
            <a:ext cx="6914148" cy="3464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880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31F03A-9F76-1E07-91BB-3AF84D8835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08548"/>
            <a:ext cx="8596668" cy="785366"/>
          </a:xfrm>
        </p:spPr>
        <p:txBody>
          <a:bodyPr/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Classification of Carbohydrates</a:t>
            </a:r>
            <a:endParaRPr lang="en-US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750E19C3-0C0B-03AD-C972-7DDF48E16B92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91804" y="993914"/>
            <a:ext cx="9284284" cy="5355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Oligosaccharides: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composed of 2 to 10 monosaccharide units.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Disaccharides: sucrose (glucose + fructose), lactose (glucose + galactose), maltose.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en-US" alt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Polysaccharides: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long chains of monosaccharides (&gt;10).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Homopolysaccharides: starch, glycogen, cellulose.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Heteropolysaccharides: hyaluronic acid, glycosaminoglycans.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340FB72-DF8A-6866-28C9-1AAB2AC8D6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1163" y="2364149"/>
            <a:ext cx="4096322" cy="1721854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6618CEFB-73A2-7F03-724A-48A832417B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469" y="2928731"/>
            <a:ext cx="3867690" cy="3786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843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1BAEB1-0A7C-05A7-9F68-5563E9AFA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36358"/>
            <a:ext cx="8596668" cy="1794042"/>
          </a:xfrm>
        </p:spPr>
        <p:txBody>
          <a:bodyPr/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Classification of Carbohydrates</a:t>
            </a:r>
            <a:endParaRPr lang="en-US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37CB4FA-9F71-559F-49E7-765F20B11A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930443"/>
            <a:ext cx="8596668" cy="5110920"/>
          </a:xfrm>
        </p:spPr>
        <p:txBody>
          <a:bodyPr>
            <a:normAutofit fontScale="85000" lnSpcReduction="20000"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functional group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Aldoses: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contain an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aldehyde group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at C1.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Example: glucose.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Aldohexose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(6C+ Aldehyde CHO)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Ketoses: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contain a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ketone group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at C2.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Example: fructose.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Ketohexose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(6C+ Ketose C      O)</a:t>
            </a:r>
          </a:p>
          <a:p>
            <a:endParaRPr lang="en-US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CC8E8CD-CB2F-682C-96F1-97313C7637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4316" y="2251243"/>
            <a:ext cx="2582779" cy="1784275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8B2C0E6-62D9-CB99-F6CD-AB5EBE83F4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2021" y="4796589"/>
            <a:ext cx="2294021" cy="1925053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C14ABAE8-E5DC-BEED-AF5D-48B60912D5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1032" y="1372180"/>
            <a:ext cx="3562847" cy="4669183"/>
          </a:xfrm>
          <a:prstGeom prst="rect">
            <a:avLst/>
          </a:prstGeom>
        </p:spPr>
      </p:pic>
      <p:cxnSp>
        <p:nvCxnSpPr>
          <p:cNvPr id="9" name="Connecteur droit 8">
            <a:extLst>
              <a:ext uri="{FF2B5EF4-FFF2-40B4-BE49-F238E27FC236}">
                <a16:creationId xmlns:a16="http://schemas.microsoft.com/office/drawing/2014/main" id="{087E781C-4043-8764-A2E3-C4176803980A}"/>
              </a:ext>
            </a:extLst>
          </p:cNvPr>
          <p:cNvCxnSpPr/>
          <p:nvPr/>
        </p:nvCxnSpPr>
        <p:spPr>
          <a:xfrm>
            <a:off x="3564691" y="5645426"/>
            <a:ext cx="45066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Connecteur droit 10">
            <a:extLst>
              <a:ext uri="{FF2B5EF4-FFF2-40B4-BE49-F238E27FC236}">
                <a16:creationId xmlns:a16="http://schemas.microsoft.com/office/drawing/2014/main" id="{C4200FB3-E6D4-E17F-39CA-E70B6858DFAF}"/>
              </a:ext>
            </a:extLst>
          </p:cNvPr>
          <p:cNvCxnSpPr/>
          <p:nvPr/>
        </p:nvCxnSpPr>
        <p:spPr>
          <a:xfrm>
            <a:off x="3551534" y="5759115"/>
            <a:ext cx="45057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7949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6F34C1-7AA0-08AA-3CA4-5F31BBA2BE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82315"/>
          </a:xfrm>
        </p:spPr>
        <p:txBody>
          <a:bodyPr/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Classification of Carbohydrates</a:t>
            </a:r>
            <a:endParaRPr lang="en-US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AC8CD8-761E-2C30-C6FB-729823D3C4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355557"/>
            <a:ext cx="8596668" cy="4892843"/>
          </a:xfrm>
        </p:spPr>
        <p:txBody>
          <a:bodyPr/>
          <a:lstStyle/>
          <a:p>
            <a:pPr marL="0" indent="0">
              <a:buNone/>
            </a:pPr>
            <a:endParaRPr lang="en-US" b="1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number of carbon atoms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Trioses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(3C): glyceraldehyde, dihydroxyacetone.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Tetroses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(4C).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Pentoses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(5C): ribose, deoxyribose.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Hexoses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(6C): glucose, fructose, galactose.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Heptoses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(7C).</a:t>
            </a:r>
          </a:p>
          <a:p>
            <a:endParaRPr lang="en-US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3F69FA5-E28C-BFE3-E4CD-4FD400972C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5212" y="191571"/>
            <a:ext cx="2248320" cy="2600688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FFE2575-BE30-B377-E326-D308A4197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4551" y="2922920"/>
            <a:ext cx="3410426" cy="328985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D74FE24-203E-4121-9D9C-42CACBC287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1859" y="4800334"/>
            <a:ext cx="3791479" cy="1905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030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D0FB28-7399-92A7-5F71-1AE056CE4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56674"/>
            <a:ext cx="8596668" cy="962526"/>
          </a:xfrm>
        </p:spPr>
        <p:txBody>
          <a:bodyPr>
            <a:noAutofit/>
          </a:bodyPr>
          <a:lstStyle/>
          <a:p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Role of Carbohydrates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3CD820E-535C-608B-8D12-147F97D360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19201"/>
            <a:ext cx="8596668" cy="4822162"/>
          </a:xfrm>
        </p:spPr>
        <p:txBody>
          <a:bodyPr/>
          <a:lstStyle/>
          <a:p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Immediate energy source</a:t>
            </a:r>
            <a:endParaRPr lang="en-US" sz="3200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Glucose is the main fuel for cells.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Oxidized through glycolysis and the Krebs cycle to produce ATP.</a:t>
            </a:r>
          </a:p>
          <a:p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Energy storage</a:t>
            </a:r>
            <a:endParaRPr lang="en-US" sz="3200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Stored as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glycogen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 animals and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starch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 plants.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00085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3C959C-B0B1-BE4C-5DEC-491B40DBF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FCA8220-C463-1F15-F9E0-C91ADEA498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19201"/>
            <a:ext cx="8596668" cy="4822162"/>
          </a:xfrm>
        </p:spPr>
        <p:txBody>
          <a:bodyPr/>
          <a:lstStyle/>
          <a:p>
            <a:r>
              <a:rPr lang="en-US" sz="28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Structural role</a:t>
            </a:r>
            <a:endParaRPr lang="en-US" sz="2800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Cellulose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(plants) forms the cell wall.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Glycosaminoglycans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contribute to connective tissue structure.</a:t>
            </a:r>
          </a:p>
          <a:p>
            <a:r>
              <a:rPr lang="en-US" sz="28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Functional and biological roles</a:t>
            </a:r>
            <a:endParaRPr lang="en-US" sz="2800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Components of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nucleic acids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(ribose, deoxyribose).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Involved in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cell recognition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(glycoproteins, glycolipids).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Provide protection (mucopolysaccharides).</a:t>
            </a:r>
          </a:p>
          <a:p>
            <a:endParaRPr lang="en-US" dirty="0"/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20C46534-D84D-8CC8-07D2-95BEEB87698E}"/>
              </a:ext>
            </a:extLst>
          </p:cNvPr>
          <p:cNvSpPr txBox="1">
            <a:spLocks/>
          </p:cNvSpPr>
          <p:nvPr/>
        </p:nvSpPr>
        <p:spPr>
          <a:xfrm>
            <a:off x="677334" y="256674"/>
            <a:ext cx="8596668" cy="96252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4400" b="1">
                <a:latin typeface="Times New Roman" panose="02020603050405020304" pitchFamily="18" charset="0"/>
                <a:cs typeface="Times New Roman" panose="02020603050405020304" pitchFamily="18" charset="0"/>
              </a:rPr>
              <a:t>Role of Carbohydrates</a:t>
            </a: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7809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F9EAEF-6FB5-1EC3-9256-0DC2B3DE9D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Monosaccharides (simple sugars)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B32CFE0-F859-F3BC-CEE6-D7F651EEC2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4829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5ACA09-C5AF-960C-A669-7B7BCBAD3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2.1. Definition of monosaccharides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C560156-3983-2C5A-E164-6DB2B99E97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56084"/>
            <a:ext cx="5932014" cy="5133473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Also called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oses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or 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simple sugars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Simplest carbohydrates → 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cannot be hydrolyzed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Contain: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 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carbonyl group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(aldehyde = aldose / ketone = ketose)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least 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 hydroxyl groups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→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polyhydroxyaldehydes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or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polyhydroxyketones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Classified by 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 of carbons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trioses (3C),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tetroses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(4C), pentoses (5C), hexoses (6C), etc.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Simplest forms: 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D- or L-glyceraldehyde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(aldose), 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dihydroxyacetone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(ketose)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Examples: 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glucose, fructose, galactose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→ key role in energy metabolism</a:t>
            </a:r>
          </a:p>
          <a:p>
            <a:endParaRPr lang="en-US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A3011A3-708D-ACB5-6FAD-362DAB6160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9348" y="2662990"/>
            <a:ext cx="4026568" cy="2638926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BF1AA62-BF8A-BC91-FD80-A7BBA9D3740A}"/>
              </a:ext>
            </a:extLst>
          </p:cNvPr>
          <p:cNvSpPr txBox="1"/>
          <p:nvPr/>
        </p:nvSpPr>
        <p:spPr>
          <a:xfrm>
            <a:off x="6821906" y="5117250"/>
            <a:ext cx="610402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/>
              <a:t>Glyceraldehyde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D93B9C0-E2BE-4605-2362-083740A17AEA}"/>
              </a:ext>
            </a:extLst>
          </p:cNvPr>
          <p:cNvSpPr txBox="1"/>
          <p:nvPr/>
        </p:nvSpPr>
        <p:spPr>
          <a:xfrm>
            <a:off x="8815137" y="5117250"/>
            <a:ext cx="646496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/>
              <a:t>Dihydroxyacetone</a:t>
            </a:r>
          </a:p>
        </p:txBody>
      </p:sp>
    </p:spTree>
    <p:extLst>
      <p:ext uri="{BB962C8B-B14F-4D97-AF65-F5344CB8AC3E}">
        <p14:creationId xmlns:p14="http://schemas.microsoft.com/office/powerpoint/2010/main" val="30564939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E84E24-6596-1F1A-167D-1D27721964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02105"/>
          </a:xfrm>
        </p:spPr>
        <p:txBody>
          <a:bodyPr/>
          <a:lstStyle/>
          <a:p>
            <a:r>
              <a:rPr lang="en-US" dirty="0"/>
              <a:t>2.2 Classification of Monosaccharides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8D411C1-6BFA-9D04-C84F-CFC814D6F0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11705"/>
            <a:ext cx="8596668" cy="4629657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Monosaccharides can be classified according to two main criteria:</a:t>
            </a:r>
          </a:p>
          <a:p>
            <a:pPr>
              <a:buFont typeface="+mj-lt"/>
              <a:buAutoNum type="arabicPeriod"/>
            </a:pPr>
            <a:r>
              <a:rPr lang="en-US" b="1" dirty="0">
                <a:solidFill>
                  <a:schemeClr val="tx1"/>
                </a:solidFill>
              </a:rPr>
              <a:t>The nature of the carbonyl group</a:t>
            </a:r>
            <a:r>
              <a:rPr lang="en-US" dirty="0">
                <a:solidFill>
                  <a:schemeClr val="tx1"/>
                </a:solidFill>
              </a:rPr>
              <a:t>: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If the molecule contains an </a:t>
            </a:r>
            <a:r>
              <a:rPr lang="en-US" b="1" dirty="0">
                <a:solidFill>
                  <a:schemeClr val="tx1"/>
                </a:solidFill>
              </a:rPr>
              <a:t>aldehyde group (-CHO)</a:t>
            </a:r>
            <a:r>
              <a:rPr lang="en-US" dirty="0">
                <a:solidFill>
                  <a:schemeClr val="tx1"/>
                </a:solidFill>
              </a:rPr>
              <a:t> at the terminal carbon, it is referred to as an </a:t>
            </a:r>
            <a:r>
              <a:rPr lang="en-US" b="1" dirty="0">
                <a:solidFill>
                  <a:schemeClr val="tx1"/>
                </a:solidFill>
              </a:rPr>
              <a:t>aldose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If the molecule contains a </a:t>
            </a:r>
            <a:r>
              <a:rPr lang="en-US" b="1" dirty="0">
                <a:solidFill>
                  <a:schemeClr val="tx1"/>
                </a:solidFill>
              </a:rPr>
              <a:t>ketone group (C=O)</a:t>
            </a:r>
            <a:r>
              <a:rPr lang="en-US" dirty="0">
                <a:solidFill>
                  <a:schemeClr val="tx1"/>
                </a:solidFill>
              </a:rPr>
              <a:t> on an internal carbon atom, it is called a </a:t>
            </a:r>
            <a:r>
              <a:rPr lang="en-US" b="1" dirty="0">
                <a:solidFill>
                  <a:schemeClr val="tx1"/>
                </a:solidFill>
              </a:rPr>
              <a:t>ketose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en-US" b="1" dirty="0">
                <a:solidFill>
                  <a:schemeClr val="tx1"/>
                </a:solidFill>
              </a:rPr>
              <a:t>The number of carbon atoms in the backbone</a:t>
            </a:r>
            <a:r>
              <a:rPr lang="en-US" dirty="0">
                <a:solidFill>
                  <a:schemeClr val="tx1"/>
                </a:solidFill>
              </a:rPr>
              <a:t>: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b="1" dirty="0">
                <a:solidFill>
                  <a:schemeClr val="tx1"/>
                </a:solidFill>
              </a:rPr>
              <a:t>Trioses</a:t>
            </a:r>
            <a:r>
              <a:rPr lang="en-US" dirty="0">
                <a:solidFill>
                  <a:schemeClr val="tx1"/>
                </a:solidFill>
              </a:rPr>
              <a:t> → 3 carbons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b="1" dirty="0" err="1">
                <a:solidFill>
                  <a:schemeClr val="tx1"/>
                </a:solidFill>
              </a:rPr>
              <a:t>Tetroses</a:t>
            </a:r>
            <a:r>
              <a:rPr lang="en-US" dirty="0">
                <a:solidFill>
                  <a:schemeClr val="tx1"/>
                </a:solidFill>
              </a:rPr>
              <a:t> → 4 carbons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b="1" dirty="0">
                <a:solidFill>
                  <a:schemeClr val="tx1"/>
                </a:solidFill>
              </a:rPr>
              <a:t>Pentoses</a:t>
            </a:r>
            <a:r>
              <a:rPr lang="en-US" dirty="0">
                <a:solidFill>
                  <a:schemeClr val="tx1"/>
                </a:solidFill>
              </a:rPr>
              <a:t> → 5 carbons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b="1" dirty="0">
                <a:solidFill>
                  <a:schemeClr val="tx1"/>
                </a:solidFill>
              </a:rPr>
              <a:t>Hexoses</a:t>
            </a:r>
            <a:r>
              <a:rPr lang="en-US" dirty="0">
                <a:solidFill>
                  <a:schemeClr val="tx1"/>
                </a:solidFill>
              </a:rPr>
              <a:t> → 6 carbons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b="1" dirty="0">
                <a:solidFill>
                  <a:schemeClr val="tx1"/>
                </a:solidFill>
              </a:rPr>
              <a:t>Heptoses</a:t>
            </a:r>
            <a:r>
              <a:rPr lang="en-US" dirty="0">
                <a:solidFill>
                  <a:schemeClr val="tx1"/>
                </a:solidFill>
              </a:rPr>
              <a:t> → 7 carbons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90956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38C2BF-CBF2-499C-DA68-202B069CB1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AC17E74-D671-9F91-9145-6D0757169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60461" y="514924"/>
            <a:ext cx="5105434" cy="5163981"/>
          </a:xfrm>
        </p:spPr>
        <p:txBody>
          <a:bodyPr>
            <a:normAutofit fontScale="92500" lnSpcReduction="10000"/>
          </a:bodyPr>
          <a:lstStyle/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combining these two criteria, monosaccharides can be precisely categorized. For example: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3-carbon aldose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 known as an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aldotriose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(e.g., glyceraldehyde).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3-carbon ketose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 called a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ketotriose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(e.g., dihydroxyacetone).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Similarly, we have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aldotetroses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ketotetroses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aldohexoses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(e.g., glucose), and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ketopentoses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(e.g., ribulose).</a:t>
            </a:r>
          </a:p>
          <a:p>
            <a:endParaRPr lang="en-US" dirty="0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D3C7FB4-0E17-5DD7-9318-706B8E648AA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015C6C5-F54D-3BBB-5C8B-F222AAD124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841" y="700544"/>
            <a:ext cx="2248214" cy="2559218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DD8A21FE-3E2C-F64F-C250-4CD6CC748E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1316" y="2395676"/>
            <a:ext cx="2114845" cy="2781598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A1B0C380-57B1-D92C-61C9-65AB4A8B1D7E}"/>
              </a:ext>
            </a:extLst>
          </p:cNvPr>
          <p:cNvSpPr txBox="1"/>
          <p:nvPr/>
        </p:nvSpPr>
        <p:spPr>
          <a:xfrm>
            <a:off x="470045" y="5557291"/>
            <a:ext cx="783976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system of classification highlights both the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functional group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the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carbon chain length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allowing a systematic understanding of the structural diversity among monosaccharides.</a:t>
            </a:r>
          </a:p>
        </p:txBody>
      </p:sp>
    </p:spTree>
    <p:extLst>
      <p:ext uri="{BB962C8B-B14F-4D97-AF65-F5344CB8AC3E}">
        <p14:creationId xmlns:p14="http://schemas.microsoft.com/office/powerpoint/2010/main" val="23521524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D945B3-72F5-2209-08B7-815B0C38C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2.3. Physicochemical Properties of Monosaccharides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34D40D9-C431-A5C7-A104-9C63537E36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600636"/>
          </a:xfrm>
        </p:spPr>
        <p:txBody>
          <a:bodyPr>
            <a:normAutofit/>
          </a:bodyPr>
          <a:lstStyle/>
          <a:p>
            <a:pPr algn="just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Monosaccharides are the simplest sugars. Their physical and chemical properties are determined by the presence of a carbonyl group (aldehyde or ketone) and multiple hydroxyl groups.</a:t>
            </a:r>
          </a:p>
        </p:txBody>
      </p:sp>
    </p:spTree>
    <p:extLst>
      <p:ext uri="{BB962C8B-B14F-4D97-AF65-F5344CB8AC3E}">
        <p14:creationId xmlns:p14="http://schemas.microsoft.com/office/powerpoint/2010/main" val="8578626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2034CA-CB87-0D08-D758-79A6BA696F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37937"/>
          </a:xfrm>
        </p:spPr>
        <p:txBody>
          <a:bodyPr/>
          <a:lstStyle/>
          <a:p>
            <a:pPr marL="742950" indent="-742950">
              <a:buFont typeface="+mj-lt"/>
              <a:buAutoNum type="alphaUcPeriod"/>
            </a:pPr>
            <a:r>
              <a:rPr lang="en-US" b="1" dirty="0"/>
              <a:t>Physical Properties</a:t>
            </a:r>
            <a:endParaRPr lang="en-US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52B3DF8-3D64-C96B-3899-7480B38738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59833"/>
            <a:ext cx="8596668" cy="4581530"/>
          </a:xfrm>
        </p:spPr>
        <p:txBody>
          <a:bodyPr/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A.1. General appearance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Monosaccharides are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crystalline solids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usually colorless.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have a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sweet taste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(e.g., glucose, fructose), with sweetness varying between sugars (fructose is the sweetest).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25765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41C4BD-7456-D522-5B19-F44DC7D1AC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6C9A056-8D69-DB7E-5198-867729C0F1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609601"/>
            <a:ext cx="8596668" cy="5431762"/>
          </a:xfrm>
        </p:spPr>
        <p:txBody>
          <a:bodyPr/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A.2. Solubility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are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highly soluble in water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due to numerous hydroxyl groups capable of forming hydrogen bonds.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are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insoluble in nonpolar organic solvents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(e.g., ether, chloroform) because of their polarity.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58735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6A72E5-0897-F50A-ABB0-5474445CAE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21B93B4-A260-64ED-C395-F7AD27E2AD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609601"/>
            <a:ext cx="8596668" cy="5431762"/>
          </a:xfrm>
        </p:spPr>
        <p:txBody>
          <a:bodyPr/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A.3. Optical activity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Monosaccharides contain one or more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asymmetric carbons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(chiral centers).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are therefore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optically active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they can rotate the plane of polarized light.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sugars are classified as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D- or L-forms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depending on the configuration of the asymmetric carbon farthest from the carbonyl group.</a:t>
            </a:r>
          </a:p>
          <a:p>
            <a:endParaRPr lang="en-US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9B0527E-2E24-A899-E26B-DE44609286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5009" y="355600"/>
            <a:ext cx="6220860" cy="530087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67D9E51-34FA-EC63-68D5-C6D8173390DD}"/>
              </a:ext>
            </a:extLst>
          </p:cNvPr>
          <p:cNvSpPr/>
          <p:nvPr/>
        </p:nvSpPr>
        <p:spPr>
          <a:xfrm>
            <a:off x="5857461" y="5830957"/>
            <a:ext cx="4134678" cy="7156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Fisher representation</a:t>
            </a:r>
          </a:p>
        </p:txBody>
      </p:sp>
    </p:spTree>
    <p:extLst>
      <p:ext uri="{BB962C8B-B14F-4D97-AF65-F5344CB8AC3E}">
        <p14:creationId xmlns:p14="http://schemas.microsoft.com/office/powerpoint/2010/main" val="2378629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FF14CA-D772-B2C8-E731-5E105125E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 Definition — chirality and asymmetric carbon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9462CF9-0848-82AD-2209-3AC80A931E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Chirality = not superposable on mirror image.</a:t>
            </a: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Explanation: A molecule is chiral if it cannot be superposed on its mirror image.</a:t>
            </a: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 asymmetric carbon (chiral center) is a carbon atom bonded to four different substituents.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69770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280A1D-6E17-269B-FCD3-7FA7BB69A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0"/>
            <a:ext cx="8596668" cy="1169464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Stereoisomerism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68E490A-7327-4119-1A07-ECBF9357B5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662609"/>
            <a:ext cx="5161993" cy="6195391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 monosaccharides (except </a:t>
            </a:r>
            <a:r>
              <a:rPr lang="en-US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dihydroxyacetone</a:t>
            </a:r>
            <a:r>
              <a:rPr lang="en-US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exist as </a:t>
            </a:r>
            <a:r>
              <a:rPr lang="en-US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stereoisomers</a:t>
            </a:r>
            <a:endParaRPr lang="en-US" sz="2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Same molecular formula → different </a:t>
            </a:r>
            <a:r>
              <a:rPr lang="en-US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3D arrangement</a:t>
            </a:r>
            <a:endParaRPr lang="en-US" sz="2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Enantiomers</a:t>
            </a:r>
            <a:endParaRPr lang="en-US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Mirror images, non-superimposable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Same physical/chemical properties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Opposite optical rotation (</a:t>
            </a:r>
            <a:r>
              <a:rPr lang="en-US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/ –</a:t>
            </a:r>
            <a:r>
              <a:rPr lang="en-US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Diastereoisomers</a:t>
            </a:r>
            <a:endParaRPr lang="en-US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 mirror images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 spatial arrangements</a:t>
            </a:r>
          </a:p>
          <a:p>
            <a:endParaRPr lang="en-US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6175A64-ABF1-5F18-BF21-8AB6CF4F96FE}"/>
              </a:ext>
            </a:extLst>
          </p:cNvPr>
          <p:cNvSpPr txBox="1"/>
          <p:nvPr/>
        </p:nvSpPr>
        <p:spPr>
          <a:xfrm>
            <a:off x="5839326" y="3135231"/>
            <a:ext cx="610402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Epimers</a:t>
            </a:r>
            <a:endParaRPr lang="en-US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Subclass of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diastereoisomers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 at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only one chiral carbon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Example: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D-glucose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→</a:t>
            </a:r>
          </a:p>
          <a:p>
            <a:pPr marL="1143000" lvl="2" indent="-2286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D-mannose (epimer at C2)</a:t>
            </a:r>
          </a:p>
          <a:p>
            <a:pPr marL="1143000" lvl="2" indent="-2286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D-galactose (epimer at C4)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30B2B97F-EDAE-6C35-68E8-E17767590C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370" y="1066280"/>
            <a:ext cx="5463956" cy="510139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8116AAD6-E286-4673-0536-E77B4B9F4585}"/>
              </a:ext>
            </a:extLst>
          </p:cNvPr>
          <p:cNvSpPr txBox="1"/>
          <p:nvPr/>
        </p:nvSpPr>
        <p:spPr>
          <a:xfrm>
            <a:off x="375370" y="6195391"/>
            <a:ext cx="700638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 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Stereoisomers of an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aldotetrose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(C₄H₈O₄).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0535E48-45D6-4A64-4630-F0E2FE71C7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5599" y="144936"/>
            <a:ext cx="5161992" cy="3096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106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8AAE24-F9B1-609B-7473-5A38E33194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How to identify a chiral center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D656FE9-86D3-49F7-6352-D206B2DE84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carbon is chiral if its four substituents are all different.</a:t>
            </a: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Explanation: Scan the carbon backbone to find carbons attached to four distinct groups (H, OH, CHO/CO, CH₂…, etc.). </a:t>
            </a: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maximum number of stereoisomers is 2n where n = number of chiral centers.</a:t>
            </a:r>
          </a:p>
        </p:txBody>
      </p:sp>
    </p:spTree>
    <p:extLst>
      <p:ext uri="{BB962C8B-B14F-4D97-AF65-F5344CB8AC3E}">
        <p14:creationId xmlns:p14="http://schemas.microsoft.com/office/powerpoint/2010/main" val="7166643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AF75CF-1051-CC86-A0C7-A28185F0E9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Fischer projection — a practical depiction for sugars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FA37249-D65D-727B-7A79-8BFDFDA017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Fischer projection: horizontal bonds point forward, vertical bonds point back.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Explanation: In a Fischer projection the carbon chain is vertical (carbonyl at top for aldoses).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Horizontal bonds project toward the observer; vertical bonds project away. This makes it easy to see the positions of OH groups.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EF2ED8B-D874-34D3-ED70-69527A5765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6890" y="816638"/>
            <a:ext cx="3115110" cy="5849205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55CC0994-C456-79FF-8E4D-2A46872186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4105389"/>
            <a:ext cx="7306695" cy="2248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431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6FCC62-68E3-6004-8E18-C11EB9CCE4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66274"/>
          </a:xfrm>
        </p:spPr>
        <p:txBody>
          <a:bodyPr>
            <a:normAutofit fontScale="90000"/>
          </a:bodyPr>
          <a:lstStyle/>
          <a:p>
            <a:r>
              <a:rPr lang="en-US" dirty="0"/>
              <a:t>4. Historical basis of D / L</a:t>
            </a:r>
            <a:br>
              <a:rPr lang="en-US" b="1" i="0" dirty="0">
                <a:solidFill>
                  <a:srgbClr val="373D3F"/>
                </a:solidFill>
                <a:effectLst/>
                <a:latin typeface="Cormorant Garamond"/>
              </a:rPr>
            </a:br>
            <a:endParaRPr lang="en-US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BAECC9D-E83B-7BBB-61C7-E2E957F248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716505"/>
            <a:ext cx="5530962" cy="4324857"/>
          </a:xfrm>
        </p:spPr>
        <p:txBody>
          <a:bodyPr>
            <a:norm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Simplest Monosaccharides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carbons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→ the simplest monosaccharides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Glyceraldehyde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aldotriose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 chiral center)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Dihydroxyacetone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ketotriose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(no chiral center)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Only sugars whose names do not end with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ose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807B545-B8B0-1E07-AF0C-958CBE85EA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296" y="1716505"/>
            <a:ext cx="4443662" cy="3866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9746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E4CEDD-2425-428B-B4FC-70185BF92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B09C29-2FEA-0E8F-C0B1-B69B33EB0E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609601"/>
            <a:ext cx="8596668" cy="3096125"/>
          </a:xfrm>
        </p:spPr>
        <p:txBody>
          <a:bodyPr/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Chirality in Glyceraldehyde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chiral center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→ 2 enantiomers (D and L forms)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Shown using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Fischer projection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(most common in carbohydrate chemistry)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R/S configuration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→ determined by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Cahn-Ingold-Prelog rules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(+)/(-) optical activity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→ determined experimentally</a:t>
            </a:r>
          </a:p>
          <a:p>
            <a:endParaRPr lang="en-US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E184209-5757-D540-BE8D-33F3EB13E0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5611" y="3996367"/>
            <a:ext cx="5919609" cy="258089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96EBDE7-AFAC-AC3C-6C60-27F0ED157B39}"/>
              </a:ext>
            </a:extLst>
          </p:cNvPr>
          <p:cNvSpPr/>
          <p:nvPr/>
        </p:nvSpPr>
        <p:spPr>
          <a:xfrm>
            <a:off x="2695074" y="6248399"/>
            <a:ext cx="352926" cy="3288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00847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8C9603-BE78-BCB1-CD5B-BBE9B9E7B6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1C8D833-CB05-7E67-2699-6C916360B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609601"/>
            <a:ext cx="8596668" cy="5431762"/>
          </a:xfrm>
        </p:spPr>
        <p:txBody>
          <a:bodyPr/>
          <a:lstStyle/>
          <a:p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D- and L- Configuration (Fischer Projection)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Carbonyl group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→ placed at the 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(aldose) or </a:t>
            </a:r>
          </a:p>
          <a:p>
            <a:pPr marL="0" indent="0">
              <a:buNone/>
            </a:pP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near top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(ketose)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Bottom-most chiral carbon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decides D/L form: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 on 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right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→ 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D-sugar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 on 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left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→ 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L-sugar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glyceraldehyde: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R-form = D-glyceraldehyde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S-form = L-glyceraldehyde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D/L system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widely used in carbohydrate chemistry</a:t>
            </a:r>
          </a:p>
          <a:p>
            <a:endParaRPr lang="en-US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09CBF65-DF5D-4041-57A0-964C6FEB8D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440" y="4866996"/>
            <a:ext cx="5871411" cy="199100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7FAE335-A307-CD8E-30E9-5963298CFBF9}"/>
              </a:ext>
            </a:extLst>
          </p:cNvPr>
          <p:cNvSpPr/>
          <p:nvPr/>
        </p:nvSpPr>
        <p:spPr>
          <a:xfrm>
            <a:off x="1235242" y="6540276"/>
            <a:ext cx="352926" cy="3177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80EF432F-8288-9F11-4BE3-DF575BED62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958" y="330374"/>
            <a:ext cx="5303042" cy="6527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039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F6BB67-CA24-7278-8A64-3360399AF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EAF4EAD-14B8-B8CC-AC98-1EF4185F70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l"/>
            <a:r>
              <a:rPr lang="en-US" sz="24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There are several points to be noted for the D and L notations: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D-monosaccharide and L-monosaccharide are mirror images, or enantiomers, to each other.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Almost all sugars found in nature are D-saccharides.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Like R/S, the D/L notations only indicate the configuration of the chirality center for the compound, they do not indicate the optical activity of the compound. As such, there is no correlation between D/L and (+)/(-).</a:t>
            </a:r>
          </a:p>
          <a:p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30555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0D8731-0A81-7EFE-A04C-890D354DD9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83FDAC6C-D8CD-AFD8-4B6F-C0BBDEABB33A}"/>
              </a:ext>
            </a:extLst>
          </p:cNvPr>
          <p:cNvSpPr txBox="1"/>
          <p:nvPr/>
        </p:nvSpPr>
        <p:spPr>
          <a:xfrm>
            <a:off x="2859505" y="-4011"/>
            <a:ext cx="61361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Structure of the main D-aldoses and D-ketoses</a:t>
            </a:r>
          </a:p>
        </p:txBody>
      </p:sp>
      <p:pic>
        <p:nvPicPr>
          <p:cNvPr id="20" name="Espace réservé du contenu 19">
            <a:extLst>
              <a:ext uri="{FF2B5EF4-FFF2-40B4-BE49-F238E27FC236}">
                <a16:creationId xmlns:a16="http://schemas.microsoft.com/office/drawing/2014/main" id="{0546A916-6A56-B95F-5864-0282DEDDEB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100" y="2160588"/>
            <a:ext cx="3185838" cy="3881437"/>
          </a:xfr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74B0956C-CC4D-AE01-3028-58175C9AA6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09599"/>
            <a:ext cx="6677957" cy="5999747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4FE88D9B-6FF9-FF5D-879A-6610670F1322}"/>
              </a:ext>
            </a:extLst>
          </p:cNvPr>
          <p:cNvSpPr/>
          <p:nvPr/>
        </p:nvSpPr>
        <p:spPr>
          <a:xfrm>
            <a:off x="497305" y="6416842"/>
            <a:ext cx="180029" cy="14437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Image 21">
            <a:extLst>
              <a:ext uri="{FF2B5EF4-FFF2-40B4-BE49-F238E27FC236}">
                <a16:creationId xmlns:a16="http://schemas.microsoft.com/office/drawing/2014/main" id="{3B1861F3-730B-FD26-F31E-C683024C9F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5262" y="721895"/>
            <a:ext cx="4363059" cy="5839326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351C1A05-F540-F357-1B7C-8954C1A02D3E}"/>
              </a:ext>
            </a:extLst>
          </p:cNvPr>
          <p:cNvSpPr/>
          <p:nvPr/>
        </p:nvSpPr>
        <p:spPr>
          <a:xfrm>
            <a:off x="7684168" y="6354679"/>
            <a:ext cx="96253" cy="4130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62542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A1238F-E529-0787-4DD5-D601FFCAB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B. </a:t>
            </a:r>
            <a:r>
              <a:rPr lang="en-US" b="1" dirty="0"/>
              <a:t>Chemical Properties</a:t>
            </a:r>
            <a:endParaRPr lang="en-US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A3C06AD-BA1D-F8CE-FA1E-1168C7951E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91917"/>
            <a:ext cx="8596668" cy="4549446"/>
          </a:xfrm>
        </p:spPr>
        <p:txBody>
          <a:bodyPr/>
          <a:lstStyle/>
          <a:p>
            <a:r>
              <a:rPr lang="en-US" sz="3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B.1. Reducing power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Aldoses (and some ketoses after isomerization) possess a free carbonyl group.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gives them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reducing properties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they can reduce mild oxidizing agents.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 reactions: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Fehling’s test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→ red precipitate of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Cu₂O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Tollens’ test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→ silver mirror.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Benedict’s test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→ orange-red precipitate.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86776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D8044B-D3F3-494C-ACC9-59B4E1A640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10997"/>
            <a:ext cx="8596668" cy="1719403"/>
          </a:xfrm>
        </p:spPr>
        <p:txBody>
          <a:bodyPr>
            <a:normAutofit fontScale="90000"/>
          </a:bodyPr>
          <a:lstStyle/>
          <a:p>
            <a:r>
              <a:rPr lang="en-US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B.2 Cyclization: From the Linear to the Cyclic Form</a:t>
            </a:r>
            <a:br>
              <a:rPr lang="en-US" b="1" dirty="0"/>
            </a:br>
            <a:endParaRPr lang="en-US" dirty="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B60DA7F0-5158-C83A-9D98-3F8934C8CCE8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77334" y="1434426"/>
            <a:ext cx="7151213" cy="5786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🔹 Cyclization of Monosaccharides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Intramolecular reaction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between carbonyl group </a:t>
            </a:r>
          </a:p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(C1 = aldose / C2 = ketose) </a:t>
            </a:r>
          </a:p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a hydroxyl group → 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hemiacetal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or 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hemiketal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Leads to 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ring formation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Furanose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→ 5-membered ring (C1–C4 or C2–C5)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Pyranose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→ 6-membered ring (C1–C5 or C2–C6)</a:t>
            </a:r>
          </a:p>
          <a:p>
            <a:pPr marL="0" indent="0">
              <a:buNone/>
            </a:pP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🔹 Anomeric Carbon &amp; Anomers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New 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chiral center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at C1 (aldose) or C2 (ketose) = 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anomeric carbon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Creates 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 forms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l-GR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α-</a:t>
            </a: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anomer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OH on anomeric carbon </a:t>
            </a: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down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(D-series)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l-GR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β-</a:t>
            </a: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anomer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OH on anomeric carbon </a:t>
            </a: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(D-series)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Opposite rule applies to 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L-series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sugars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B53C8E4-77FA-ED8B-E756-EC0E3CC59EF3}"/>
              </a:ext>
            </a:extLst>
          </p:cNvPr>
          <p:cNvSpPr txBox="1"/>
          <p:nvPr/>
        </p:nvSpPr>
        <p:spPr>
          <a:xfrm>
            <a:off x="6096000" y="2399283"/>
            <a:ext cx="514550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🔹 Fischer → Haworth Projection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Rules of Haworth projection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Bonds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front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bold ; bonds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behind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thin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Anomeric carbon on the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right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 groups:</a:t>
            </a:r>
          </a:p>
          <a:p>
            <a:pPr marL="1143000" lvl="2" indent="-22860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Right (Fischer) →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down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(Haworth)</a:t>
            </a:r>
          </a:p>
          <a:p>
            <a:pPr marL="1143000" lvl="2" indent="-22860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Left (Fischer) →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(Haworth)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solution: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&gt;99% cyclic form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linear form is minor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3361A35C-CE85-CA54-1268-F5F02A9ED0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980661"/>
            <a:ext cx="6096000" cy="5666342"/>
          </a:xfrm>
          <a:prstGeom prst="rect">
            <a:avLst/>
          </a:prstGeom>
        </p:spPr>
      </p:pic>
      <p:sp>
        <p:nvSpPr>
          <p:cNvPr id="9" name="Ellipse 8">
            <a:extLst>
              <a:ext uri="{FF2B5EF4-FFF2-40B4-BE49-F238E27FC236}">
                <a16:creationId xmlns:a16="http://schemas.microsoft.com/office/drawing/2014/main" id="{10E6C3F9-6E96-C01C-5565-A27B997F819C}"/>
              </a:ext>
            </a:extLst>
          </p:cNvPr>
          <p:cNvSpPr/>
          <p:nvPr/>
        </p:nvSpPr>
        <p:spPr>
          <a:xfrm>
            <a:off x="7061664" y="5118133"/>
            <a:ext cx="450574" cy="34868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E9A376C4-72B6-08FD-8187-AC019F48F2B0}"/>
              </a:ext>
            </a:extLst>
          </p:cNvPr>
          <p:cNvSpPr/>
          <p:nvPr/>
        </p:nvSpPr>
        <p:spPr>
          <a:xfrm>
            <a:off x="6096000" y="2399283"/>
            <a:ext cx="1219200" cy="92888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7EDE4B1-C89D-F88D-9806-2B4A5E78D90C}"/>
              </a:ext>
            </a:extLst>
          </p:cNvPr>
          <p:cNvSpPr/>
          <p:nvPr/>
        </p:nvSpPr>
        <p:spPr>
          <a:xfrm>
            <a:off x="10190923" y="5274365"/>
            <a:ext cx="1925226" cy="7553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Cyclic Form</a:t>
            </a:r>
          </a:p>
        </p:txBody>
      </p:sp>
    </p:spTree>
    <p:extLst>
      <p:ext uri="{BB962C8B-B14F-4D97-AF65-F5344CB8AC3E}">
        <p14:creationId xmlns:p14="http://schemas.microsoft.com/office/powerpoint/2010/main" val="1422693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6D7EC2-26CF-0C91-7570-DB90ED9B4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6A072B-48BD-381C-C30A-B684CE1146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99" y="1271338"/>
            <a:ext cx="9272337" cy="4315324"/>
          </a:xfr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4E7E756-C25F-814A-C73B-67502C8BE2D8}"/>
              </a:ext>
            </a:extLst>
          </p:cNvPr>
          <p:cNvSpPr txBox="1"/>
          <p:nvPr/>
        </p:nvSpPr>
        <p:spPr>
          <a:xfrm>
            <a:off x="1688432" y="5756793"/>
            <a:ext cx="610402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Figure: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Cyclization of D-Fructose into α-D-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Fructofuranose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β-D-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Fructofuranose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(Formation of an oxygen bridge between C2 and C5).</a:t>
            </a:r>
            <a:endParaRPr lang="en-US" dirty="0"/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63BAC324-1C19-18AF-C564-76F91A3F7EE1}"/>
              </a:ext>
            </a:extLst>
          </p:cNvPr>
          <p:cNvSpPr/>
          <p:nvPr/>
        </p:nvSpPr>
        <p:spPr>
          <a:xfrm>
            <a:off x="1166191" y="2332383"/>
            <a:ext cx="927652" cy="55659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87B68126-5D92-35B7-5CBF-E1B841A22754}"/>
              </a:ext>
            </a:extLst>
          </p:cNvPr>
          <p:cNvSpPr/>
          <p:nvPr/>
        </p:nvSpPr>
        <p:spPr>
          <a:xfrm>
            <a:off x="1762539" y="3545597"/>
            <a:ext cx="397565" cy="35716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395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7F99D5-B991-801F-A26F-9E408877ED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F03A56-1807-722F-09CF-CC88472346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642" y="609599"/>
            <a:ext cx="1286054" cy="4186989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48CBAA6-6527-971E-9095-474E241B57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663" y="1794557"/>
            <a:ext cx="3904041" cy="2210108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CC99E05-1160-7588-6CE8-60711A4A34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3704" y="926063"/>
            <a:ext cx="1705213" cy="3801977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B990B3D8-B444-5AAF-CA20-5AA319FA074F}"/>
              </a:ext>
            </a:extLst>
          </p:cNvPr>
          <p:cNvSpPr txBox="1"/>
          <p:nvPr/>
        </p:nvSpPr>
        <p:spPr>
          <a:xfrm>
            <a:off x="974723" y="5376921"/>
            <a:ext cx="716971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Figure: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Cyclization of D-glucose into α-D-glucopyranose and β-D-glucopyranose</a:t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(Formation of an oxygen bridge between C1 and C5).</a:t>
            </a:r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D0B8DE78-B365-507A-FFB7-0B4E860FE3BC}"/>
              </a:ext>
            </a:extLst>
          </p:cNvPr>
          <p:cNvSpPr/>
          <p:nvPr/>
        </p:nvSpPr>
        <p:spPr>
          <a:xfrm>
            <a:off x="802642" y="808382"/>
            <a:ext cx="1118923" cy="73010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43C9BFB3-0104-1938-B9AA-C481EF85189E}"/>
              </a:ext>
            </a:extLst>
          </p:cNvPr>
          <p:cNvSpPr/>
          <p:nvPr/>
        </p:nvSpPr>
        <p:spPr>
          <a:xfrm>
            <a:off x="1524000" y="2610363"/>
            <a:ext cx="397565" cy="35716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 : coins arrondis 2">
            <a:extLst>
              <a:ext uri="{FF2B5EF4-FFF2-40B4-BE49-F238E27FC236}">
                <a16:creationId xmlns:a16="http://schemas.microsoft.com/office/drawing/2014/main" id="{F454AB0A-D407-2E39-A939-9908799646E1}"/>
              </a:ext>
            </a:extLst>
          </p:cNvPr>
          <p:cNvSpPr/>
          <p:nvPr/>
        </p:nvSpPr>
        <p:spPr>
          <a:xfrm>
            <a:off x="979673" y="1538483"/>
            <a:ext cx="941892" cy="256074"/>
          </a:xfrm>
          <a:prstGeom prst="roundRect">
            <a:avLst/>
          </a:prstGeom>
          <a:noFill/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 : coins arrondis 11">
            <a:extLst>
              <a:ext uri="{FF2B5EF4-FFF2-40B4-BE49-F238E27FC236}">
                <a16:creationId xmlns:a16="http://schemas.microsoft.com/office/drawing/2014/main" id="{0EC068A9-A413-7C90-A027-B5AF7CC20BBA}"/>
              </a:ext>
            </a:extLst>
          </p:cNvPr>
          <p:cNvSpPr/>
          <p:nvPr/>
        </p:nvSpPr>
        <p:spPr>
          <a:xfrm>
            <a:off x="974723" y="3063496"/>
            <a:ext cx="941892" cy="461582"/>
          </a:xfrm>
          <a:prstGeom prst="roundRect">
            <a:avLst/>
          </a:prstGeom>
          <a:noFill/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75335F7-D9FF-D0CE-F976-BEC68BBA5286}"/>
              </a:ext>
            </a:extLst>
          </p:cNvPr>
          <p:cNvSpPr/>
          <p:nvPr/>
        </p:nvSpPr>
        <p:spPr>
          <a:xfrm>
            <a:off x="225287" y="4728040"/>
            <a:ext cx="3127513" cy="46158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Fischer Projection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D1D2E27-20EC-6E90-6D9F-1164C78288F8}"/>
              </a:ext>
            </a:extLst>
          </p:cNvPr>
          <p:cNvSpPr/>
          <p:nvPr/>
        </p:nvSpPr>
        <p:spPr>
          <a:xfrm>
            <a:off x="5424954" y="4786129"/>
            <a:ext cx="3361237" cy="461582"/>
          </a:xfrm>
          <a:prstGeom prst="rect">
            <a:avLst/>
          </a:prstGeom>
          <a:noFill/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Haworth Projection</a:t>
            </a:r>
          </a:p>
        </p:txBody>
      </p:sp>
      <p:sp>
        <p:nvSpPr>
          <p:cNvPr id="6" name="Flèche : gauche 5">
            <a:extLst>
              <a:ext uri="{FF2B5EF4-FFF2-40B4-BE49-F238E27FC236}">
                <a16:creationId xmlns:a16="http://schemas.microsoft.com/office/drawing/2014/main" id="{6DF8E749-D875-6CBF-DFCA-CFCBE87D59FF}"/>
              </a:ext>
            </a:extLst>
          </p:cNvPr>
          <p:cNvSpPr/>
          <p:nvPr/>
        </p:nvSpPr>
        <p:spPr>
          <a:xfrm>
            <a:off x="1828800" y="2305990"/>
            <a:ext cx="397565" cy="27181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lèche : bas 13">
            <a:extLst>
              <a:ext uri="{FF2B5EF4-FFF2-40B4-BE49-F238E27FC236}">
                <a16:creationId xmlns:a16="http://schemas.microsoft.com/office/drawing/2014/main" id="{DC17EB1A-68C6-7364-5A3D-BDC3DF3C398E}"/>
              </a:ext>
            </a:extLst>
          </p:cNvPr>
          <p:cNvSpPr/>
          <p:nvPr/>
        </p:nvSpPr>
        <p:spPr>
          <a:xfrm>
            <a:off x="5992541" y="3346731"/>
            <a:ext cx="298521" cy="501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lèche : droite 15">
            <a:extLst>
              <a:ext uri="{FF2B5EF4-FFF2-40B4-BE49-F238E27FC236}">
                <a16:creationId xmlns:a16="http://schemas.microsoft.com/office/drawing/2014/main" id="{96A9B3AF-45CE-4330-212A-921D624ADE90}"/>
              </a:ext>
            </a:extLst>
          </p:cNvPr>
          <p:cNvSpPr/>
          <p:nvPr/>
        </p:nvSpPr>
        <p:spPr>
          <a:xfrm>
            <a:off x="497842" y="1872372"/>
            <a:ext cx="422744" cy="3755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lèche : haut 16">
            <a:extLst>
              <a:ext uri="{FF2B5EF4-FFF2-40B4-BE49-F238E27FC236}">
                <a16:creationId xmlns:a16="http://schemas.microsoft.com/office/drawing/2014/main" id="{ED07EB15-AB4F-DFA8-4B44-2A163F9789A8}"/>
              </a:ext>
            </a:extLst>
          </p:cNvPr>
          <p:cNvSpPr/>
          <p:nvPr/>
        </p:nvSpPr>
        <p:spPr>
          <a:xfrm>
            <a:off x="6388529" y="3895847"/>
            <a:ext cx="298521" cy="408309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2907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3" grpId="0" animBg="1"/>
      <p:bldP spid="12" grpId="0" animBg="1"/>
      <p:bldP spid="4" grpId="0" animBg="1"/>
      <p:bldP spid="13" grpId="0" animBg="1"/>
      <p:bldP spid="6" grpId="0" animBg="1"/>
      <p:bldP spid="14" grpId="0" animBg="1"/>
      <p:bldP spid="16" grpId="0" animBg="1"/>
      <p:bldP spid="1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41DAA7-06FB-8786-E600-D55A5736D5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038" y="240632"/>
            <a:ext cx="9477319" cy="914400"/>
          </a:xfrm>
        </p:spPr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Rotatory power of monosaccharides </a:t>
            </a:r>
            <a:endParaRPr lang="en-US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B64C8AB-95CA-969A-8101-77ADF24FFE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155032"/>
            <a:ext cx="8596668" cy="5462335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Optical rotation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the ability of a monosaccharide to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rotate the plane of polarized light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property is due to the presence of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 or more chiral (asymmetric) carbon atoms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Depending on the direction of rotation: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Dextrorotatory (+)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→ rotates light to 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right (clockwise)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Levorotatory (−)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→ rotates light to 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left (counterclockwise)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Optical rotation is an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experimental property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is measured using a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polarimeter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helps distinguish between different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stereoisomers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(e.g., D- and L-forms) of sugars.</a:t>
            </a:r>
          </a:p>
          <a:p>
            <a:endParaRPr lang="en-US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CCBDA6D4-74EB-490A-6AE4-AAC08B503E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8709" y="1249153"/>
            <a:ext cx="5871411" cy="1991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074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B1E663-5FDE-A2AC-28D5-DE0FA1DD7A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280CB7-BF23-DBDC-C9FC-60EDCC280A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52" y="192505"/>
            <a:ext cx="8872679" cy="4058653"/>
          </a:xfr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D649CA1-3894-7279-17B3-E89F97410210}"/>
              </a:ext>
            </a:extLst>
          </p:cNvPr>
          <p:cNvSpPr txBox="1"/>
          <p:nvPr/>
        </p:nvSpPr>
        <p:spPr>
          <a:xfrm>
            <a:off x="165382" y="4219715"/>
            <a:ext cx="657997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Figure: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Measurement of the optical rotation of a solution using a polarimeter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4E27EF2-17BF-1B08-8513-B75CDF338F3F}"/>
              </a:ext>
            </a:extLst>
          </p:cNvPr>
          <p:cNvSpPr txBox="1"/>
          <p:nvPr/>
        </p:nvSpPr>
        <p:spPr>
          <a:xfrm>
            <a:off x="6545102" y="2838801"/>
            <a:ext cx="345424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The fact that a molecule is dextrorotatory (+) or levorotatory (-) has no relation to whether it belongs to the D or L series. A molecule in the D series can be (+) or (-), and the same is true for a molecule in the L series. 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32AA42BA-4761-9B09-62F1-E2CA4980A006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1602042" y="5340144"/>
            <a:ext cx="9886121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Source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lumineuse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classiquement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lampe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au sodium —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« D line » λ = 589 nm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Polariseur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crée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la lumière plane).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Tube/ cellule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contenant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la solution (longueur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lll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Analyseur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permet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de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mesurer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l’angle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de rotation).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Échelle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ou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détecteur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pour lire α\alphaα.</a:t>
            </a:r>
          </a:p>
        </p:txBody>
      </p:sp>
    </p:spTree>
    <p:extLst>
      <p:ext uri="{BB962C8B-B14F-4D97-AF65-F5344CB8AC3E}">
        <p14:creationId xmlns:p14="http://schemas.microsoft.com/office/powerpoint/2010/main" val="76660222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6B65E6-300A-632D-53BE-74D82CF1CB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9179" y="304800"/>
            <a:ext cx="9240253" cy="1267326"/>
          </a:xfrm>
        </p:spPr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Calculation of optical rotation: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Biot's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law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887A72C-8A03-657C-802E-C38A516227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72126"/>
            <a:ext cx="8596668" cy="5285873"/>
          </a:xfrm>
        </p:spPr>
        <p:txBody>
          <a:bodyPr>
            <a:normAutofit fontScale="85000" lnSpcReduction="10000"/>
          </a:bodyPr>
          <a:lstStyle/>
          <a:p>
            <a:pPr algn="ctr"/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General Formula (</a:t>
            </a:r>
            <a:r>
              <a:rPr lang="en-US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Biot’s</a:t>
            </a:r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Law)</a:t>
            </a:r>
          </a:p>
          <a:p>
            <a:pPr algn="ctr"/>
            <a:endParaRPr lang="en-US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Where: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[α]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λT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specific optical rotation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at wavelength λ\lambda and temperature T (in °·mL·dm⁻¹·g⁻¹)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α\alpha =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observed rotation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(in degrees, °), measured with a polarimeter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 =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length of the polarimeter tube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in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decimeters (dm)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 dm = 10 cm)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ccc =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concentration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the solution, in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g·mL⁻¹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(grams of solute per mL of solution)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👉 Note: Sometimes concentration is expressed in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g/100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mL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that case, the formula must be adjusted accordingly by dividing by 100.</a:t>
            </a:r>
          </a:p>
          <a:p>
            <a:pPr algn="ctr"/>
            <a:endParaRPr lang="en-US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7024961-6F77-245E-DF6A-8BF9E04601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757" y="2127794"/>
            <a:ext cx="3914274" cy="1301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13984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A93F78-82D5-573C-10B3-D65C0BF781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9A290AC-5129-AB5D-6801-BE6A4704C3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481263"/>
            <a:ext cx="8596668" cy="5560099"/>
          </a:xfrm>
        </p:spPr>
        <p:txBody>
          <a:bodyPr/>
          <a:lstStyle/>
          <a:p>
            <a:pPr algn="ctr"/>
            <a:r>
              <a:rPr lang="en-US" b="1" dirty="0"/>
              <a:t>Complete Notation</a:t>
            </a:r>
          </a:p>
          <a:p>
            <a:r>
              <a:rPr lang="en-US" dirty="0"/>
              <a:t>The </a:t>
            </a:r>
            <a:r>
              <a:rPr lang="en-US" b="1" dirty="0"/>
              <a:t>wavelength</a:t>
            </a:r>
            <a:r>
              <a:rPr lang="en-US" dirty="0"/>
              <a:t> and </a:t>
            </a:r>
            <a:r>
              <a:rPr lang="en-US" b="1" dirty="0"/>
              <a:t>temperature</a:t>
            </a:r>
            <a:r>
              <a:rPr lang="en-US" dirty="0"/>
              <a:t> are always indicated, for example: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This means the </a:t>
            </a:r>
            <a:r>
              <a:rPr lang="en-US" b="1" dirty="0"/>
              <a:t>specific optical rotation</a:t>
            </a:r>
            <a:r>
              <a:rPr lang="en-US" dirty="0"/>
              <a:t> was measured at the </a:t>
            </a:r>
            <a:r>
              <a:rPr lang="en-US" b="1" dirty="0"/>
              <a:t>sodium D line (589 nm)</a:t>
            </a:r>
            <a:r>
              <a:rPr lang="en-US" dirty="0"/>
              <a:t> and at </a:t>
            </a:r>
            <a:r>
              <a:rPr lang="en-US" b="1" dirty="0"/>
              <a:t>20 °C</a:t>
            </a:r>
            <a:r>
              <a:rPr lang="en-US" dirty="0"/>
              <a:t>.</a:t>
            </a:r>
          </a:p>
          <a:p>
            <a:pPr algn="ctr"/>
            <a:r>
              <a:rPr lang="en-US" b="1" dirty="0"/>
              <a:t>Unit Conversions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If c is given in </a:t>
            </a:r>
            <a:r>
              <a:rPr lang="en-US" b="1" dirty="0"/>
              <a:t>g/100 mL</a:t>
            </a:r>
            <a:r>
              <a:rPr lang="en-US" dirty="0"/>
              <a:t>, the formula becomes: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Typical cuvette length: 1 dm = 10 cm.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Final units are often written as °·(</a:t>
            </a:r>
            <a:r>
              <a:rPr lang="en-US" dirty="0" err="1"/>
              <a:t>mL·dm·g</a:t>
            </a:r>
            <a:r>
              <a:rPr lang="en-US" dirty="0"/>
              <a:t>)⁻¹.</a:t>
            </a:r>
          </a:p>
          <a:p>
            <a:endParaRPr lang="en-US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01B8353-0668-0BA9-30D3-FE03B4A90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700" y="1270000"/>
            <a:ext cx="2395935" cy="633211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CDE4496-1362-FB5D-6681-B25CEB09F1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700" y="3753733"/>
            <a:ext cx="2815605" cy="882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86152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9F499E-F26C-77E6-46AA-6BEAA24013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5" y="1267326"/>
            <a:ext cx="8596668" cy="2745874"/>
          </a:xfrm>
        </p:spPr>
        <p:txBody>
          <a:bodyPr>
            <a:normAutofit fontScale="90000"/>
          </a:bodyPr>
          <a:lstStyle/>
          <a:p>
            <a:r>
              <a:rPr lang="en-US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Solution: 10 g of D-glucose in 100 mL water → c=0.10 g·mL⁻¹</a:t>
            </a:r>
            <a:br>
              <a:rPr lang="en-US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Tube length: l=1.00 dm</a:t>
            </a:r>
            <a:br>
              <a:rPr lang="en-US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Observed rotation: α=5.27∘</a:t>
            </a:r>
            <a:br>
              <a:rPr lang="en-US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/>
              <a:t>Calculation: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r>
              <a:rPr lang="en-US" dirty="0"/>
              <a:t>Result: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928F3AD-2283-9D48-A940-76D59A0AD8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7335" y="5850977"/>
            <a:ext cx="8596668" cy="905908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Numerical Example</a:t>
            </a:r>
          </a:p>
          <a:p>
            <a:pPr algn="ctr"/>
            <a:endParaRPr lang="en-US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B6403F5-73E3-9B95-6981-8422C24D80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7389" y="3105104"/>
            <a:ext cx="3766560" cy="908095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FB719CDD-EADA-4B15-ACF4-7DA77219A1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6425" y="4289398"/>
            <a:ext cx="2535007" cy="763865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A4BB6F34-E25B-0146-7330-B760CA3E671A}"/>
              </a:ext>
            </a:extLst>
          </p:cNvPr>
          <p:cNvSpPr txBox="1"/>
          <p:nvPr/>
        </p:nvSpPr>
        <p:spPr>
          <a:xfrm>
            <a:off x="634976" y="5061877"/>
            <a:ext cx="61040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✅ This matches the typical value for α-D-glucose in water.</a:t>
            </a:r>
          </a:p>
        </p:txBody>
      </p:sp>
    </p:spTree>
    <p:extLst>
      <p:ext uri="{BB962C8B-B14F-4D97-AF65-F5344CB8AC3E}">
        <p14:creationId xmlns:p14="http://schemas.microsoft.com/office/powerpoint/2010/main" val="420953823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98D3A3-D23A-7CFE-DAC2-8A0856F68B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60421"/>
            <a:ext cx="8596668" cy="656217"/>
          </a:xfrm>
        </p:spPr>
        <p:txBody>
          <a:bodyPr/>
          <a:lstStyle/>
          <a:p>
            <a:pPr algn="ctr"/>
            <a:r>
              <a:rPr lang="en-US" b="1" dirty="0"/>
              <a:t>Summary</a:t>
            </a:r>
            <a:endParaRPr lang="en-US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E43DE45-B25F-F476-DB2A-01F35A497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816638"/>
            <a:ext cx="9942540" cy="60413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 </a:t>
            </a:r>
          </a:p>
          <a:p>
            <a:r>
              <a:rPr lang="en-US" b="1" dirty="0" err="1"/>
              <a:t>Biot’s</a:t>
            </a:r>
            <a:r>
              <a:rPr lang="en-US" b="1" dirty="0"/>
              <a:t> Law</a:t>
            </a:r>
            <a:r>
              <a:rPr lang="en-US" dirty="0"/>
              <a:t>:</a:t>
            </a:r>
          </a:p>
          <a:p>
            <a:endParaRPr lang="en-US" dirty="0"/>
          </a:p>
          <a:p>
            <a:r>
              <a:rPr lang="en-US" dirty="0"/>
              <a:t> Used to calculate </a:t>
            </a:r>
            <a:r>
              <a:rPr lang="en-US" b="1" dirty="0"/>
              <a:t>specific optical rotation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Depends on </a:t>
            </a:r>
            <a:r>
              <a:rPr lang="en-US" b="1" dirty="0"/>
              <a:t>concentration</a:t>
            </a:r>
            <a:r>
              <a:rPr lang="en-US" dirty="0"/>
              <a:t>, </a:t>
            </a:r>
            <a:r>
              <a:rPr lang="en-US" b="1" dirty="0"/>
              <a:t>tube length</a:t>
            </a:r>
            <a:r>
              <a:rPr lang="en-US" dirty="0"/>
              <a:t>, </a:t>
            </a:r>
            <a:r>
              <a:rPr lang="en-US" b="1" dirty="0"/>
              <a:t>wavelength</a:t>
            </a:r>
            <a:r>
              <a:rPr lang="en-US" dirty="0"/>
              <a:t>, </a:t>
            </a:r>
            <a:r>
              <a:rPr lang="en-US" b="1" dirty="0"/>
              <a:t>temperature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Measured with a </a:t>
            </a:r>
            <a:r>
              <a:rPr lang="en-US" b="1" dirty="0"/>
              <a:t>polarimeter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0972D06C-9FD9-2BC3-1B6D-E5D30B044A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8611" y="942711"/>
            <a:ext cx="3914274" cy="106028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B962163-5061-6F5A-8344-B5FD82743D21}"/>
              </a:ext>
            </a:extLst>
          </p:cNvPr>
          <p:cNvSpPr/>
          <p:nvPr/>
        </p:nvSpPr>
        <p:spPr>
          <a:xfrm>
            <a:off x="677334" y="942711"/>
            <a:ext cx="9477319" cy="57548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Optical Rotation and Chiral Molecules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optical rotation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a solution containing multiple active compounds is found by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adding the individual rotations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each substance together.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Only chiral molecules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—those with one or more asymmetric carbon atoms—can rotate plane-polarized light.</a:t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Molecules that are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 chiral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show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optical activity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Enantiomers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a special type of stereoisomer: they are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mirror images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that cannot be superimposed.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Each pair of enantiomers has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equal but opposite specific rotations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example:</a:t>
            </a:r>
          </a:p>
          <a:p>
            <a:pPr marL="1143000" lvl="2" indent="-2286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D-glucose rotates light to 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right (+52.7°)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0" lvl="2" indent="-2286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L-glucose rotates light to 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left (−52.7°)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Measuring optical rotation helps distinguish between different stereochemical forms of sugars and other biomolecules.</a:t>
            </a:r>
          </a:p>
        </p:txBody>
      </p:sp>
    </p:spTree>
    <p:extLst>
      <p:ext uri="{BB962C8B-B14F-4D97-AF65-F5344CB8AC3E}">
        <p14:creationId xmlns:p14="http://schemas.microsoft.com/office/powerpoint/2010/main" val="3004842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1F77A7-0971-2BF7-F0EF-F578C2B04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40632"/>
            <a:ext cx="8596668" cy="1105395"/>
          </a:xfrm>
        </p:spPr>
        <p:txBody>
          <a:bodyPr>
            <a:normAutofit/>
          </a:bodyPr>
          <a:lstStyle/>
          <a:p>
            <a:r>
              <a:rPr lang="en-US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B.3 Mutarotation</a:t>
            </a:r>
            <a:endParaRPr lang="en-US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0D685AC-C239-2DBC-2E2D-DE48DCF89F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994611"/>
            <a:ext cx="9429192" cy="5863389"/>
          </a:xfrm>
        </p:spPr>
        <p:txBody>
          <a:bodyPr>
            <a:norm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Mutarotation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the change in the optical rotation of a sugar solution as it reaches equilibrium between its α and β anomeric forms.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occurs when a monosaccharide (e.g., glucose) dissolves in water and the cyclic and open-chain forms interconvert.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process involves: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Opening of the cyclic structure to the linear (open-chain) form.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Re-closing of the chain, which can form either the α or β anomer.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 time, the solution reaches an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equilibrium mixture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α- and β-forms, resulting in a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constant optical rotation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Example:</a:t>
            </a:r>
          </a:p>
          <a:p>
            <a:pPr lvl="1"/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α-D-glucose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initially has a specific rotation of 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+112°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β-D-glucose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has a rotation of 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+18.7°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equilibrium, the solution stabilizes around 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+52.7°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reflecting the mixture of both forms.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Mutarotation is an important property of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reducing sugars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is evidence of the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dynamic equilibrium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between cyclic and linear structures in solution.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7C9F570-AAC3-F8B0-31FF-67DE93904E7C}"/>
              </a:ext>
            </a:extLst>
          </p:cNvPr>
          <p:cNvSpPr/>
          <p:nvPr/>
        </p:nvSpPr>
        <p:spPr>
          <a:xfrm>
            <a:off x="465221" y="930442"/>
            <a:ext cx="9673390" cy="56869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A4EB8F8D-D016-7C5D-2B5C-76BE0A8E4B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358" y="1219201"/>
            <a:ext cx="8375644" cy="381802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E77DEB88-01A6-0210-963C-6FF77546861C}"/>
              </a:ext>
            </a:extLst>
          </p:cNvPr>
          <p:cNvSpPr txBox="1"/>
          <p:nvPr/>
        </p:nvSpPr>
        <p:spPr>
          <a:xfrm>
            <a:off x="645249" y="5140040"/>
            <a:ext cx="306047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Initial optical rotation of the solution containing 100% α-D-glucopyranose 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361BE110-1327-9B83-088E-3E94910AA168}"/>
              </a:ext>
            </a:extLst>
          </p:cNvPr>
          <p:cNvSpPr txBox="1"/>
          <p:nvPr/>
        </p:nvSpPr>
        <p:spPr>
          <a:xfrm>
            <a:off x="3926751" y="5037221"/>
            <a:ext cx="313177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Final optical rotation of the solution containing the three forms in equilibrium.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436781F8-3B4D-ABB2-1430-FE9AA91DADF0}"/>
              </a:ext>
            </a:extLst>
          </p:cNvPr>
          <p:cNvSpPr txBox="1"/>
          <p:nvPr/>
        </p:nvSpPr>
        <p:spPr>
          <a:xfrm>
            <a:off x="7264180" y="5077579"/>
            <a:ext cx="284234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Initial optical rotation of the solution containing 100% β-D-glucopyranose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87A0CEBC-E39E-59F1-1A9D-CF246B81896C}"/>
              </a:ext>
            </a:extLst>
          </p:cNvPr>
          <p:cNvSpPr txBox="1"/>
          <p:nvPr/>
        </p:nvSpPr>
        <p:spPr>
          <a:xfrm>
            <a:off x="2339920" y="6147591"/>
            <a:ext cx="61040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Mutarotation of α and β-D-glucose. </a:t>
            </a:r>
          </a:p>
        </p:txBody>
      </p:sp>
      <p:sp>
        <p:nvSpPr>
          <p:cNvPr id="4" name="Ellipse 3">
            <a:extLst>
              <a:ext uri="{FF2B5EF4-FFF2-40B4-BE49-F238E27FC236}">
                <a16:creationId xmlns:a16="http://schemas.microsoft.com/office/drawing/2014/main" id="{3207AF5D-A578-25FC-089B-561467A5773B}"/>
              </a:ext>
            </a:extLst>
          </p:cNvPr>
          <p:cNvSpPr/>
          <p:nvPr/>
        </p:nvSpPr>
        <p:spPr>
          <a:xfrm>
            <a:off x="8680174" y="2213113"/>
            <a:ext cx="477155" cy="43732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403DE28B-D199-B719-0EAA-8D9F775CBDC7}"/>
              </a:ext>
            </a:extLst>
          </p:cNvPr>
          <p:cNvSpPr/>
          <p:nvPr/>
        </p:nvSpPr>
        <p:spPr>
          <a:xfrm>
            <a:off x="2577547" y="2848665"/>
            <a:ext cx="477155" cy="43732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725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/>
      <p:bldP spid="11" grpId="0"/>
      <p:bldP spid="13" grpId="0"/>
      <p:bldP spid="15" grpId="0"/>
      <p:bldP spid="4" grpId="0" animBg="1"/>
      <p:bldP spid="1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F181FD-775E-66B4-632F-0119D05613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632" y="192505"/>
            <a:ext cx="9833810" cy="962527"/>
          </a:xfrm>
        </p:spPr>
        <p:txBody>
          <a:bodyPr>
            <a:normAutofit fontScale="90000"/>
          </a:bodyPr>
          <a:lstStyle/>
          <a:p>
            <a:r>
              <a:rPr lang="en-US" sz="44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B.4. Oxidation reactions</a:t>
            </a:r>
            <a:br>
              <a:rPr lang="en-US" dirty="0"/>
            </a:b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64AD34F-BCCF-5C11-3E17-CCC117CD2D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0631" y="978568"/>
            <a:ext cx="10587790" cy="5879431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Aldoses can be oxidized to form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aldonic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acids (C1),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uronic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acids (C6), or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aldaric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acids (C1 and C6).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Important in energy metabolism.</a:t>
            </a:r>
          </a:p>
          <a:p>
            <a:pPr marL="457200" indent="-457200">
              <a:buFont typeface="+mj-lt"/>
              <a:buAutoNum type="alphaUcPeriod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Oxidation of the Aldehyde Group in Monosaccharides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Definition:</a:t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 basic solution (OH⁻) and under heat, the aldehyde group of monosaccharides undergoes oxidation.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reaction is catalyzed by metal ions such as Cu²⁺ (Benedict’s or Fehling’s reagent) or Ag⁺ (Tollens’ reagent).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aldehyde group at carbon 1 is converted into a carboxylic acid group, producing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aldonic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acids.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Monosaccharides that can be oxidized in this way are known as reducing sugars.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 sugars yield different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aldonic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acids upon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oxidation:Glucose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→ Gluconic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acidGalactose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→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Galactonic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acidMannose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→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Mannonic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acid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property is widely used in biochemical tests to detect reducing sugars in biological fluids.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9667753-393F-11B2-C658-90A0F2152AF8}"/>
              </a:ext>
            </a:extLst>
          </p:cNvPr>
          <p:cNvSpPr/>
          <p:nvPr/>
        </p:nvSpPr>
        <p:spPr>
          <a:xfrm>
            <a:off x="112295" y="3031958"/>
            <a:ext cx="11630526" cy="38260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A42AA63D-E6E2-A2E1-06F9-AAF6AAEB3A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992" y="3328735"/>
            <a:ext cx="9408450" cy="214162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6196047-7AA3-E581-DC9A-D3F3C0763FBB}"/>
              </a:ext>
            </a:extLst>
          </p:cNvPr>
          <p:cNvSpPr/>
          <p:nvPr/>
        </p:nvSpPr>
        <p:spPr>
          <a:xfrm>
            <a:off x="1363579" y="5710989"/>
            <a:ext cx="2807368" cy="4973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D- Glucopyranose </a:t>
            </a:r>
          </a:p>
          <a:p>
            <a:pPr algn="ctr"/>
            <a:r>
              <a:rPr lang="en-US" dirty="0"/>
              <a:t>Cyclic form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07F8CBD-64CD-19DF-7872-68399E7E676D}"/>
              </a:ext>
            </a:extLst>
          </p:cNvPr>
          <p:cNvSpPr/>
          <p:nvPr/>
        </p:nvSpPr>
        <p:spPr>
          <a:xfrm>
            <a:off x="4339390" y="5710989"/>
            <a:ext cx="2807368" cy="4973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D- Glucose </a:t>
            </a:r>
          </a:p>
          <a:p>
            <a:pPr algn="ctr"/>
            <a:r>
              <a:rPr lang="en-US" dirty="0"/>
              <a:t>linear form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ECFF912-319B-DEF8-94C2-108181BA12E5}"/>
              </a:ext>
            </a:extLst>
          </p:cNvPr>
          <p:cNvSpPr/>
          <p:nvPr/>
        </p:nvSpPr>
        <p:spPr>
          <a:xfrm>
            <a:off x="7267074" y="5710989"/>
            <a:ext cx="2807368" cy="4973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D- Gluconic Acid </a:t>
            </a:r>
          </a:p>
          <a:p>
            <a:pPr algn="ctr"/>
            <a:r>
              <a:rPr lang="en-US" dirty="0" err="1"/>
              <a:t>Aldonic</a:t>
            </a:r>
            <a:r>
              <a:rPr lang="en-US" dirty="0"/>
              <a:t> Acid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79C755B-CB2D-C442-5C55-52F25359976B}"/>
              </a:ext>
            </a:extLst>
          </p:cNvPr>
          <p:cNvSpPr/>
          <p:nvPr/>
        </p:nvSpPr>
        <p:spPr>
          <a:xfrm>
            <a:off x="2598821" y="6360693"/>
            <a:ext cx="6657474" cy="4973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Figure: Oxidation from D-Glucose to D-Gluconic acid</a:t>
            </a:r>
          </a:p>
        </p:txBody>
      </p:sp>
    </p:spTree>
    <p:extLst>
      <p:ext uri="{BB962C8B-B14F-4D97-AF65-F5344CB8AC3E}">
        <p14:creationId xmlns:p14="http://schemas.microsoft.com/office/powerpoint/2010/main" val="199011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3241B2-3215-9E79-C5AA-3AF6DDCB47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0B33BDA-CF7F-4EF0-E85B-C7EBB4B3BE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2715" y="240632"/>
            <a:ext cx="9657347" cy="5800731"/>
          </a:xfrm>
        </p:spPr>
        <p:txBody>
          <a:bodyPr/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Fehling’s Test and Reducing Sugars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Fehling’s solution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a blue-colored reagent that contains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copper(II) sulfate (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CuSO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₄)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this solution is heated with a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reducing sugar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such as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glucose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red-orange precipitate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copper(I) oxide (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Cu₂O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formed.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appearance of this solid precipitate indicates that the aldehyde group of the sugar has been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oxidized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amount of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Cu₂O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produced can be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measured quantitatively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allowing the determination of 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concentration of reducing sugar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present in the original solution.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reaction is commonly used in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biochemistry and clinical analysis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detect and measure sugars like glucose in biological fluids.</a:t>
            </a:r>
          </a:p>
          <a:p>
            <a:endParaRPr lang="en-US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61CC7C3-F826-C54F-A514-4D050768C2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3314292"/>
            <a:ext cx="9954347" cy="3188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206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25B92E-47FD-77D3-C685-674FAC5D8B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40632"/>
            <a:ext cx="8596668" cy="1689768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B.4.1 Oxidation of Aldehyde and Primary Alcohol Groups to acid</a:t>
            </a:r>
            <a:b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7F9D9736-7C82-31C2-7362-1B403765EE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57" y="1508277"/>
            <a:ext cx="9892748" cy="5109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When a monosaccharide is heated in the presence of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nitric acid (HNO₃)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— a strong oxidizing agent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both the aldehyde group and the primary alcohol group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are oxidized into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carboxylic acid groups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This double oxidation leads to the formation of a compound known as an </a:t>
            </a:r>
            <a:r>
              <a:rPr kumimoji="0" lang="en-US" altLang="en-US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aldaric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acid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For example: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D-Glucose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is converted into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D-glucaric acid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D-Galactose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gives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D-</a:t>
            </a:r>
            <a:r>
              <a:rPr kumimoji="0" lang="en-US" altLang="en-US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galactaric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acid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This reaction demonstrates the strong reactivity of sugars toward oxidation under acidic and hot conditions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2E8F5F8-317C-D505-C5E6-60C30D2EE2CA}"/>
              </a:ext>
            </a:extLst>
          </p:cNvPr>
          <p:cNvSpPr/>
          <p:nvPr/>
        </p:nvSpPr>
        <p:spPr>
          <a:xfrm>
            <a:off x="5353878" y="3763617"/>
            <a:ext cx="6838122" cy="30943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4A8EE314-6351-1968-7E4B-4DEFCEBC9C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3161" y="3843115"/>
            <a:ext cx="6559556" cy="293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486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CB56B1-EEE4-875C-E3B0-6DB47C408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B.4.2</a:t>
            </a:r>
            <a:r>
              <a:rPr lang="en-US" dirty="0"/>
              <a:t>. Oxidation of the Primary Alcohol Group to a Carboxylic Acid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0B7BB18-B344-125D-ED12-90E0457511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577095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presence of specific enzymes, the primary alcohol group of certain monosaccharides — such as glucose, mannose, and galactose — can be oxidized to produce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uronic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acids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example: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Glucose is converted into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D-glucuronic acid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Mannose forms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D-mannuronic acid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Galactose gives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D-galacturonic acid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These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uronic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acids are important structural components of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glycolipids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glycoproteins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 animals, where they play key roles in biological recognition and cellular interactions.</a:t>
            </a:r>
          </a:p>
          <a:p>
            <a:endParaRPr lang="en-US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3CA84FA-801F-96B2-5024-95A37C0DBA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2420" y="3429000"/>
            <a:ext cx="2381582" cy="1581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00949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B1F604-8EA6-7B8D-E693-32E025A84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B.5. Reduction reactions </a:t>
            </a:r>
            <a:br>
              <a:rPr lang="en-US" dirty="0"/>
            </a:b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Aldehyde or Ketone Groups into Alcohols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32F9CD4-FB4A-32BF-424D-6D4D8F540A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930400"/>
            <a:ext cx="11370287" cy="4927599"/>
          </a:xfrm>
        </p:spPr>
        <p:txBody>
          <a:bodyPr>
            <a:normAutofit/>
          </a:bodyPr>
          <a:lstStyle/>
          <a:p>
            <a:r>
              <a:rPr lang="en-US" dirty="0"/>
              <a:t>Aldehyde and ketone groups can be reduced to alcohols.</a:t>
            </a:r>
          </a:p>
          <a:p>
            <a:r>
              <a:rPr lang="en-US" dirty="0"/>
              <a:t>This reduction can occur by catalytic hydrogenation or by chemical reducing agents such as sodium borohydride (</a:t>
            </a:r>
            <a:r>
              <a:rPr lang="en-US" dirty="0" err="1"/>
              <a:t>NaBH</a:t>
            </a:r>
            <a:r>
              <a:rPr lang="en-US" dirty="0"/>
              <a:t>₄).</a:t>
            </a:r>
          </a:p>
          <a:p>
            <a:r>
              <a:rPr lang="en-US" dirty="0"/>
              <a:t>Reduction of monosaccharides produces </a:t>
            </a:r>
            <a:r>
              <a:rPr lang="en-US" dirty="0" err="1"/>
              <a:t>polyalcohols</a:t>
            </a:r>
            <a:r>
              <a:rPr lang="en-US" dirty="0"/>
              <a:t> (also called polyols or alditols).</a:t>
            </a:r>
          </a:p>
          <a:p>
            <a:r>
              <a:rPr lang="en-US" b="1" dirty="0"/>
              <a:t>Example: </a:t>
            </a:r>
            <a:r>
              <a:rPr lang="en-US" dirty="0"/>
              <a:t>Reduction of D-glucose → formation of D-glucitol.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algn="r"/>
            <a:r>
              <a:rPr lang="en-US" dirty="0"/>
              <a:t>   </a:t>
            </a:r>
          </a:p>
          <a:p>
            <a:pPr algn="r"/>
            <a:endParaRPr lang="en-US" dirty="0"/>
          </a:p>
          <a:p>
            <a:pPr algn="r"/>
            <a:endParaRPr lang="en-US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BD69CD16-9C62-B5BD-FB21-902BD660E5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390" y="3897418"/>
            <a:ext cx="3326964" cy="2727971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95C4E8CA-CEB8-3550-25C9-218FA5B82C0A}"/>
              </a:ext>
            </a:extLst>
          </p:cNvPr>
          <p:cNvSpPr txBox="1"/>
          <p:nvPr/>
        </p:nvSpPr>
        <p:spPr>
          <a:xfrm>
            <a:off x="4110790" y="4071034"/>
            <a:ext cx="61040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dirty="0"/>
              <a:t>Example: Reduction of D-fructose → formation of two polyols, which are epimers at C2.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1DEC188E-7714-5048-4825-CAA192DBE0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589" y="4717365"/>
            <a:ext cx="7379368" cy="1973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38897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03106D-619B-923F-9654-2111C44B8D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37937"/>
          </a:xfrm>
        </p:spPr>
        <p:txBody>
          <a:bodyPr/>
          <a:lstStyle/>
          <a:p>
            <a:r>
              <a:rPr lang="en-US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B.6. Esterification reactions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89979A9-373C-9CC9-B581-5F17C515DB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8758" y="1347537"/>
            <a:ext cx="10395284" cy="5358063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/>
              <a:t>Principle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Hydroxyl groups (–OH) of monosaccharides can react with acids to form </a:t>
            </a:r>
            <a:r>
              <a:rPr lang="en-US" b="1" dirty="0"/>
              <a:t>esters</a:t>
            </a:r>
            <a:r>
              <a:rPr lang="en-US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This type of modification is common in metabolism and regulates sugar reactivity.</a:t>
            </a:r>
          </a:p>
          <a:p>
            <a:r>
              <a:rPr lang="en-US" b="1" dirty="0"/>
              <a:t>a) With phosphoric acid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Sugars can undergo </a:t>
            </a:r>
            <a:r>
              <a:rPr lang="en-US" b="1" dirty="0"/>
              <a:t>phosphorylation</a:t>
            </a:r>
            <a:r>
              <a:rPr lang="en-US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Example: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/>
              <a:t>Glucose → Glucose-6-phosphate (G6P)</a:t>
            </a:r>
            <a:r>
              <a:rPr lang="en-US" dirty="0"/>
              <a:t>, catalyzed </a:t>
            </a:r>
          </a:p>
          <a:p>
            <a:pPr marL="457200" lvl="1" indent="0">
              <a:buNone/>
            </a:pPr>
            <a:r>
              <a:rPr lang="en-US" dirty="0"/>
              <a:t>by the enzyme </a:t>
            </a:r>
            <a:r>
              <a:rPr lang="en-US" b="1" dirty="0"/>
              <a:t>hexokinase</a:t>
            </a:r>
            <a:r>
              <a:rPr lang="en-US" dirty="0"/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This reaction is the </a:t>
            </a:r>
            <a:r>
              <a:rPr lang="en-US" b="1" dirty="0"/>
              <a:t>first step of glycolysis</a:t>
            </a:r>
            <a:r>
              <a:rPr lang="en-US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Role: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Prevents glucose from leaving the cell (G6P is charged and membrane-impermeable).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Prepares glucose for subsequent energy metabolism steps.</a:t>
            </a:r>
          </a:p>
          <a:p>
            <a:r>
              <a:rPr lang="en-US" b="1" dirty="0"/>
              <a:t>b) With organic acids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Example: reaction with </a:t>
            </a:r>
            <a:r>
              <a:rPr lang="en-US" b="1" dirty="0"/>
              <a:t>acetic acid</a:t>
            </a:r>
            <a:r>
              <a:rPr lang="en-US" dirty="0"/>
              <a:t> → </a:t>
            </a:r>
            <a:r>
              <a:rPr lang="en-US" b="1" dirty="0"/>
              <a:t>acetylated derivatives</a:t>
            </a:r>
            <a:r>
              <a:rPr lang="en-US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These derivatives are less polar and may act in sugar protection or modification within cells.</a:t>
            </a:r>
          </a:p>
          <a:p>
            <a:endParaRPr lang="en-US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198B29A-576C-DB5C-5697-272F7E985B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1298" y="2533525"/>
            <a:ext cx="4972744" cy="179095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37D7422-9095-B16B-65C5-F8E09B54CB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9253" y="4690516"/>
            <a:ext cx="6782747" cy="1876687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A2245A1-2703-CB56-C062-29A14D3DF6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201" y="609600"/>
            <a:ext cx="2955234" cy="1785528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F41D6BED-AD1D-2873-930E-700B718E465C}"/>
              </a:ext>
            </a:extLst>
          </p:cNvPr>
          <p:cNvSpPr/>
          <p:nvPr/>
        </p:nvSpPr>
        <p:spPr>
          <a:xfrm>
            <a:off x="8839201" y="109182"/>
            <a:ext cx="2955234" cy="5004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Amino </a:t>
            </a:r>
            <a:r>
              <a:rPr lang="en-US" dirty="0" err="1"/>
              <a:t>Monosacharid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09258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BD5410-BEB2-129B-CC2D-6D15A4B146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0"/>
            <a:ext cx="8596668" cy="818147"/>
          </a:xfrm>
        </p:spPr>
        <p:txBody>
          <a:bodyPr/>
          <a:lstStyle/>
          <a:p>
            <a:r>
              <a:rPr lang="en-US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B.7. Glycosylation reactions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250C3D-5AAB-1B53-4D03-4E4F508E09E6}"/>
              </a:ext>
            </a:extLst>
          </p:cNvPr>
          <p:cNvSpPr>
            <a:spLocks noGrp="1"/>
          </p:cNvSpPr>
          <p:nvPr>
            <p:ph idx="1"/>
          </p:nvPr>
        </p:nvSpPr>
        <p:spPr>
          <a:xfrm flipV="1">
            <a:off x="272715" y="6857997"/>
            <a:ext cx="10922825" cy="933953858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6E23AA57-CD34-82DA-9546-7443D3778D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784" y="1514578"/>
            <a:ext cx="11600598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Glycosylation is the process of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linking a monosaccharide (or a derived residue)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to an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acceptor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which can be: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another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saccharide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→ forming an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oligosaccharide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(2–10 sugars) or a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polysaccharide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(&gt;10 sugars),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non-carbohydrate molecule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such as: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protein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→ forming a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glycoprotein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lipid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→ forming a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glycolipid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nitrogenous base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(purine or pyrimidine) → forming a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nucleoside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(e.g., adenosine, cytidine).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This linkage forms through the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hemiacetal (or hemiketal) group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of the donor sugar and a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hydroxyl (–OH)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or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amine (–NH)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group of the acceptor.</a:t>
            </a: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9F84CB06-C92E-EB3D-5998-3CF63B9FEA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784" y="3989205"/>
            <a:ext cx="12596885" cy="2431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3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2️⃣ — Nature of the Bond Formed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glycosidic bond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is a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covalent bond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formed between: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anomeric carbon (C1)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of the donor sugar, and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oxygen or nitrogen atom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of the acceptor (–OH or –NH).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Types of glycosidic bonds: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O-glycosidic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→ with a hydroxyl group (e.g., maltose, sucrose, O-glycoproteins),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N-glycosidic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→ with an amino group (e.g., nucleotide bases, N-glycoproteins).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077856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B73245-00AA-FD9D-5242-9BA997EE99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Oligosaccharides</a:t>
            </a:r>
            <a:endParaRPr lang="en-US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2F22F32-B90B-BF4C-FD7D-ADD9C8706D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90787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28F90A-F4A5-3318-B77D-947EEFE25F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57726"/>
          </a:xfrm>
        </p:spPr>
        <p:txBody>
          <a:bodyPr/>
          <a:lstStyle/>
          <a:p>
            <a:r>
              <a:rPr lang="en-US" b="1" dirty="0"/>
              <a:t>Oligosaccharides</a:t>
            </a:r>
            <a:endParaRPr lang="en-US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DCFC8B4-A105-28BF-BFB4-296518482D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67327"/>
            <a:ext cx="8596668" cy="4774036"/>
          </a:xfrm>
        </p:spPr>
        <p:txBody>
          <a:bodyPr/>
          <a:lstStyle/>
          <a:p>
            <a:r>
              <a:rPr lang="en-US" b="1" dirty="0"/>
              <a:t>Definition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err="1"/>
              <a:t>Oligosides</a:t>
            </a:r>
            <a:r>
              <a:rPr lang="en-US" dirty="0"/>
              <a:t> are </a:t>
            </a:r>
            <a:r>
              <a:rPr lang="en-US" b="1" dirty="0"/>
              <a:t>carbohydrates</a:t>
            </a:r>
            <a:r>
              <a:rPr lang="en-US" dirty="0"/>
              <a:t> composed of </a:t>
            </a:r>
            <a:r>
              <a:rPr lang="en-US" b="1" dirty="0"/>
              <a:t>2 to 10 simple sugars</a:t>
            </a:r>
            <a:r>
              <a:rPr lang="en-US" dirty="0"/>
              <a:t> (monosaccharides).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The sugars are linked by </a:t>
            </a:r>
            <a:r>
              <a:rPr lang="en-US" b="1" dirty="0"/>
              <a:t>glycosidic bonds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587713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253D0B-333A-0AA7-8B33-BF3439B690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Classification</a:t>
            </a:r>
            <a:br>
              <a:rPr lang="en-US" b="1" dirty="0"/>
            </a:br>
            <a:endParaRPr lang="en-US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56D0DEF-A75D-F714-A25E-6E7BB3583D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/>
            </a:pPr>
            <a:r>
              <a:rPr lang="en-US" b="1" dirty="0"/>
              <a:t>Disaccharides (2 sugars)</a:t>
            </a:r>
            <a:endParaRPr lang="en-US" dirty="0"/>
          </a:p>
          <a:p>
            <a:pPr marL="742950" lvl="1" indent="-285750">
              <a:buFont typeface="+mj-lt"/>
              <a:buAutoNum type="arabicPeriod"/>
            </a:pPr>
            <a:r>
              <a:rPr lang="en-US" b="1" dirty="0"/>
              <a:t>Sucrose</a:t>
            </a:r>
            <a:r>
              <a:rPr lang="en-US" dirty="0"/>
              <a:t> = Glucose + Fructose.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b="1" dirty="0"/>
              <a:t>Lactose</a:t>
            </a:r>
            <a:r>
              <a:rPr lang="en-US" dirty="0"/>
              <a:t> = Glucose + Galactose.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b="1" dirty="0"/>
              <a:t>Maltose</a:t>
            </a:r>
            <a:r>
              <a:rPr lang="en-US" dirty="0"/>
              <a:t> = Glucose + Glucose.</a:t>
            </a:r>
          </a:p>
          <a:p>
            <a:pPr>
              <a:buFont typeface="+mj-lt"/>
              <a:buAutoNum type="arabicPeriod"/>
            </a:pPr>
            <a:r>
              <a:rPr lang="en-US" b="1" dirty="0" err="1"/>
              <a:t>Trisaccharides</a:t>
            </a:r>
            <a:r>
              <a:rPr lang="en-US" b="1" dirty="0"/>
              <a:t> (3 sugars)</a:t>
            </a:r>
            <a:endParaRPr lang="en-US" dirty="0"/>
          </a:p>
          <a:p>
            <a:pPr marL="742950" lvl="1" indent="-285750">
              <a:buFont typeface="+mj-lt"/>
              <a:buAutoNum type="arabicPeriod"/>
            </a:pPr>
            <a:r>
              <a:rPr lang="en-US" dirty="0"/>
              <a:t>Example: </a:t>
            </a:r>
            <a:r>
              <a:rPr lang="en-US" b="1" dirty="0"/>
              <a:t>Melezitose</a:t>
            </a:r>
            <a:r>
              <a:rPr lang="en-US" dirty="0"/>
              <a:t> (Glucose + Fructose + Glucose).</a:t>
            </a:r>
          </a:p>
          <a:p>
            <a:pPr>
              <a:buFont typeface="+mj-lt"/>
              <a:buAutoNum type="arabicPeriod"/>
            </a:pPr>
            <a:r>
              <a:rPr lang="en-US" b="1" dirty="0"/>
              <a:t>Tetra- to </a:t>
            </a:r>
            <a:r>
              <a:rPr lang="en-US" b="1" dirty="0" err="1"/>
              <a:t>decasaccharides</a:t>
            </a:r>
            <a:r>
              <a:rPr lang="en-US" b="1" dirty="0"/>
              <a:t> (4 to 10 sugars)</a:t>
            </a:r>
            <a:endParaRPr lang="en-US" dirty="0"/>
          </a:p>
          <a:p>
            <a:pPr marL="742950" lvl="1" indent="-285750">
              <a:buFont typeface="+mj-lt"/>
              <a:buAutoNum type="arabicPeriod"/>
            </a:pPr>
            <a:r>
              <a:rPr lang="en-US" dirty="0"/>
              <a:t>Less common, often found in plants or microorganisms.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366774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A0535F-288C-9B9D-C62D-0293F06430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45774"/>
            <a:ext cx="8596668" cy="178462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8635E08-DEF2-D3BB-62AE-0F9B9A2A1E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AA104AC6-AD2D-CC87-E897-5FA49D09DB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614" y="755083"/>
            <a:ext cx="11000096" cy="5663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Disaccharides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Disaccharides (also called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diholosides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are carbohydrates made of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two monosaccharide units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(which may be identical or different) linked together by an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O-glycosidic bond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(also called an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osidic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bond).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 a disaccharide the glycosidic linkage is formed between the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anomeric carbon of the first sugar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and an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oxygen atom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— either the oxygen of a hydroxyl group on the second sugar or the oxygen bound to the second sugar’s anomeric carbon. This leads to two possible situations: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Anomeric carbon → anomeric oxygen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(both anomeric carbons engaged) → the disaccharide is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non-reducing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Anomeric carbon → oxygen of a hydroxyl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(the second sugar keeps a free anomeric carbon) → the disaccharide is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reducing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148810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49170B18-91AE-DB7A-F705-E8887000DF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980267"/>
            <a:ext cx="11000096" cy="5109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How to name a disaccharide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 name a disaccharide systematically, follow these steps: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Start with the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first monosaccharide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(the sugar that provides the anomeric carbon involved in the bond).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2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Indicate its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anomeric configuration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or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β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3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Give the sugar name and its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stereochemical series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or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4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Specify the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ring form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(pyranose or furanose).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5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 parentheses, show the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carbon numbers joined by the glycosidic bond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using an arrow, e.g.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(1→4)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6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Finally, give the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name of the second monosaccharide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including its anomeric configuration (α/β, if relevant), its D/L series, and its ring form.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891915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85C343-743B-85D5-A139-E8AD932505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0"/>
            <a:ext cx="8596668" cy="956017"/>
          </a:xfrm>
        </p:spPr>
        <p:txBody>
          <a:bodyPr>
            <a:normAutofit fontScale="90000"/>
          </a:bodyPr>
          <a:lstStyle/>
          <a:p>
            <a:br>
              <a:rPr lang="en-US" dirty="0"/>
            </a:br>
            <a:br>
              <a:rPr lang="en-US" dirty="0"/>
            </a:br>
            <a:endParaRPr lang="en-US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1C153A4-8BE7-CF63-CB84-2B809608C7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304801"/>
            <a:ext cx="8596668" cy="5736562"/>
          </a:xfrm>
        </p:spPr>
        <p:txBody>
          <a:bodyPr>
            <a:normAutofit/>
          </a:bodyPr>
          <a:lstStyle/>
          <a:p>
            <a:r>
              <a:rPr lang="en-US" b="1" dirty="0"/>
              <a:t>Examples:</a:t>
            </a:r>
          </a:p>
          <a:p>
            <a:pPr>
              <a:buFont typeface="+mj-lt"/>
              <a:buAutoNum type="arabicPeriod"/>
            </a:pPr>
            <a:r>
              <a:rPr lang="en-US" b="1" dirty="0"/>
              <a:t>Sucrose</a:t>
            </a:r>
            <a:endParaRPr lang="en-US" dirty="0"/>
          </a:p>
          <a:p>
            <a:pPr marL="742950" lvl="1" indent="-285750">
              <a:buFont typeface="+mj-lt"/>
              <a:buAutoNum type="arabicPeriod"/>
            </a:pPr>
            <a:r>
              <a:rPr lang="en-US" dirty="0"/>
              <a:t>Formed by linking </a:t>
            </a:r>
            <a:r>
              <a:rPr lang="en-US" b="1" dirty="0"/>
              <a:t>glucose</a:t>
            </a:r>
            <a:r>
              <a:rPr lang="en-US" dirty="0"/>
              <a:t> and </a:t>
            </a:r>
            <a:r>
              <a:rPr lang="en-US" b="1" dirty="0"/>
              <a:t>fructose</a:t>
            </a:r>
            <a:r>
              <a:rPr lang="en-US" dirty="0"/>
              <a:t> through a glycosidic bond.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dirty="0"/>
              <a:t>Bond: </a:t>
            </a:r>
            <a:r>
              <a:rPr lang="el-GR" dirty="0"/>
              <a:t>α(1→2) </a:t>
            </a:r>
            <a:r>
              <a:rPr lang="en-US" dirty="0"/>
              <a:t>glycosidic bond.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dirty="0"/>
              <a:t>Diagram idea: Draw a hexagon (glucose) and a pentagon (fructose).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dirty="0"/>
              <a:t>Connect C1 of glucose to C2 of </a:t>
            </a:r>
            <a:r>
              <a:rPr lang="en-US" dirty="0" err="1"/>
              <a:t>fructose.Note</a:t>
            </a:r>
            <a:r>
              <a:rPr lang="en-US" dirty="0"/>
              <a:t>: Non-reducing sugar (no free anomeric carbon).</a:t>
            </a:r>
          </a:p>
          <a:p>
            <a:endParaRPr lang="en-US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0C45AE8-2801-FF4F-3FB2-A2952B4CDE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977" y="2880950"/>
            <a:ext cx="4601025" cy="3672249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1CDC289-565C-84D4-E695-CE20EFEC73FE}"/>
              </a:ext>
            </a:extLst>
          </p:cNvPr>
          <p:cNvSpPr txBox="1"/>
          <p:nvPr/>
        </p:nvSpPr>
        <p:spPr>
          <a:xfrm>
            <a:off x="268356" y="3945331"/>
            <a:ext cx="372054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naturally present in many fruits and vegetables.</a:t>
            </a:r>
            <a:br>
              <a:rPr lang="en-US" dirty="0"/>
            </a:br>
            <a:endParaRPr lang="en-US" dirty="0"/>
          </a:p>
          <a:p>
            <a:r>
              <a:rPr lang="en-US" dirty="0"/>
              <a:t>can be hydrolyzed by the enzyme </a:t>
            </a:r>
            <a:r>
              <a:rPr lang="en-US" b="1" dirty="0"/>
              <a:t>sucrase</a:t>
            </a:r>
            <a:r>
              <a:rPr lang="en-US" dirty="0"/>
              <a:t> (invertase) into its component monosaccharides.</a:t>
            </a:r>
          </a:p>
        </p:txBody>
      </p:sp>
    </p:spTree>
    <p:extLst>
      <p:ext uri="{BB962C8B-B14F-4D97-AF65-F5344CB8AC3E}">
        <p14:creationId xmlns:p14="http://schemas.microsoft.com/office/powerpoint/2010/main" val="88523877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7D4FB0-54A0-E419-F5A8-23DD3579A5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757500B-F066-2EDF-DB95-D36CB58D78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715617"/>
            <a:ext cx="8596668" cy="5883966"/>
          </a:xfrm>
        </p:spPr>
        <p:txBody>
          <a:bodyPr/>
          <a:lstStyle/>
          <a:p>
            <a:pPr>
              <a:buFont typeface="+mj-lt"/>
              <a:buAutoNum type="arabicPeriod" startAt="2"/>
            </a:pPr>
            <a:r>
              <a:rPr lang="en-US" b="1" dirty="0"/>
              <a:t>Lactose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Composition</a:t>
            </a:r>
            <a:r>
              <a:rPr lang="en-US" dirty="0"/>
              <a:t>: Galactose (</a:t>
            </a:r>
            <a:r>
              <a:rPr lang="el-GR" dirty="0"/>
              <a:t>β-</a:t>
            </a:r>
            <a:r>
              <a:rPr lang="en-US" dirty="0"/>
              <a:t>D-</a:t>
            </a:r>
            <a:r>
              <a:rPr lang="en-US" dirty="0" err="1"/>
              <a:t>galactopyranose</a:t>
            </a:r>
            <a:r>
              <a:rPr lang="en-US" dirty="0"/>
              <a:t>) + Glucose (</a:t>
            </a:r>
            <a:r>
              <a:rPr lang="el-GR" dirty="0"/>
              <a:t>β-</a:t>
            </a:r>
            <a:r>
              <a:rPr lang="en-US" dirty="0"/>
              <a:t>D-glucopyranose).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Bond: β(1→4).Diagram </a:t>
            </a:r>
            <a:r>
              <a:rPr lang="en-US" dirty="0" err="1"/>
              <a:t>idea:Two</a:t>
            </a:r>
            <a:r>
              <a:rPr lang="en-US" dirty="0"/>
              <a:t> hexagons (galactose linked to glucose).Connect C1 of galactose to C4 of glucose.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Note: Reducing sugar (glucose still has a free anomeric carbon).</a:t>
            </a:r>
          </a:p>
          <a:p>
            <a:r>
              <a:rPr lang="en-US" dirty="0"/>
              <a:t>found in milk and dairy products.</a:t>
            </a:r>
            <a:br>
              <a:rPr lang="en-US" dirty="0"/>
            </a:br>
            <a:r>
              <a:rPr lang="en-US" dirty="0"/>
              <a:t>It is </a:t>
            </a:r>
            <a:r>
              <a:rPr lang="en-US" b="1" dirty="0"/>
              <a:t>hydrolyzed by the enzyme lactase</a:t>
            </a:r>
            <a:r>
              <a:rPr lang="en-US" dirty="0"/>
              <a:t> into glucose and galactose.</a:t>
            </a:r>
          </a:p>
          <a:p>
            <a:endParaRPr lang="en-US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BD9225B-AD36-550B-93DB-9E81905970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426" y="3657600"/>
            <a:ext cx="6851374" cy="290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63048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6AF1C6-9B0A-8BCA-9230-3995911C0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2C51D78-C3D8-1BA6-B3E8-B509E7F040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437323"/>
            <a:ext cx="8596668" cy="5604040"/>
          </a:xfrm>
        </p:spPr>
        <p:txBody>
          <a:bodyPr/>
          <a:lstStyle/>
          <a:p>
            <a:pPr>
              <a:buFont typeface="+mj-lt"/>
              <a:buAutoNum type="arabicPeriod" startAt="3"/>
            </a:pPr>
            <a:r>
              <a:rPr lang="en-US" b="1"/>
              <a:t> Maltose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/>
              <a:t>Composition</a:t>
            </a:r>
            <a:r>
              <a:rPr lang="en-US"/>
              <a:t>: Glucose + Glucose.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/>
              <a:t>Bond</a:t>
            </a:r>
            <a:r>
              <a:rPr lang="en-US"/>
              <a:t>: </a:t>
            </a:r>
            <a:r>
              <a:rPr lang="el-GR"/>
              <a:t>α(1→4).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/>
              <a:t>Diagram idea</a:t>
            </a:r>
            <a:r>
              <a:rPr lang="en-US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/>
              <a:t>Two hexagons (both glucose).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/>
              <a:t>Connect C1 (</a:t>
            </a:r>
            <a:r>
              <a:rPr lang="el-GR"/>
              <a:t>α) </a:t>
            </a:r>
            <a:r>
              <a:rPr lang="en-US"/>
              <a:t>of the first glucose to C4 of the second glucose.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/>
              <a:t>Note</a:t>
            </a:r>
            <a:r>
              <a:rPr lang="en-US"/>
              <a:t>: Reducing sugar (second glucose has a free anomeric carbon).</a:t>
            </a:r>
          </a:p>
          <a:p>
            <a:endParaRPr lang="en-US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099947A-8D68-A8FC-CADD-A59373DE1C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877" y="3239343"/>
            <a:ext cx="6838123" cy="2233805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49E7793-D778-B19E-2206-1E9481F9CA1C}"/>
              </a:ext>
            </a:extLst>
          </p:cNvPr>
          <p:cNvSpPr txBox="1"/>
          <p:nvPr/>
        </p:nvSpPr>
        <p:spPr>
          <a:xfrm>
            <a:off x="1607619" y="5581762"/>
            <a:ext cx="610262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Maltose </a:t>
            </a:r>
            <a:r>
              <a:rPr lang="en-US" dirty="0"/>
              <a:t>is produced by the </a:t>
            </a:r>
            <a:r>
              <a:rPr lang="en-US" b="1" dirty="0"/>
              <a:t>partial hydrolysis of starch</a:t>
            </a:r>
            <a:r>
              <a:rPr lang="en-US" dirty="0"/>
              <a:t> through the action of the enzyme </a:t>
            </a:r>
            <a:r>
              <a:rPr lang="en-US" b="1" dirty="0"/>
              <a:t>amylase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can be </a:t>
            </a:r>
            <a:r>
              <a:rPr lang="en-US" b="1" dirty="0"/>
              <a:t>hydrolyzed by the enzyme maltase</a:t>
            </a:r>
            <a:r>
              <a:rPr lang="en-US" dirty="0"/>
              <a:t> into two glucose molecules.</a:t>
            </a:r>
          </a:p>
        </p:txBody>
      </p:sp>
    </p:spTree>
    <p:extLst>
      <p:ext uri="{BB962C8B-B14F-4D97-AF65-F5344CB8AC3E}">
        <p14:creationId xmlns:p14="http://schemas.microsoft.com/office/powerpoint/2010/main" val="224444513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44E3ABC-2796-9CA5-4D10-2B0A553D50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8557" y="331305"/>
            <a:ext cx="5009322" cy="6308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00959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AA5919-C31B-0E72-AE3F-B2BCEA7911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D7F7262-9FA7-F172-DF6C-1D2B8CFEFB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err="1"/>
              <a:t>Trisaccharides</a:t>
            </a:r>
            <a:r>
              <a:rPr lang="en-US" b="1" dirty="0"/>
              <a:t> (3 sugars)</a:t>
            </a:r>
          </a:p>
          <a:p>
            <a:r>
              <a:rPr lang="en-US" b="1" dirty="0"/>
              <a:t>Melezitose</a:t>
            </a:r>
            <a:r>
              <a:rPr lang="en-US" dirty="0"/>
              <a:t> (Glucose + Fructose + Glucose).</a:t>
            </a:r>
          </a:p>
          <a:p>
            <a:endParaRPr lang="en-US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B790986-B1F7-1B03-2135-BD4BBBB4BF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461" y="490331"/>
            <a:ext cx="7394713" cy="352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90478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561B49-ECC8-7E75-469B-58B389917C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9348982" cy="1320800"/>
          </a:xfrm>
        </p:spPr>
        <p:txBody>
          <a:bodyPr>
            <a:normAutofit fontScale="90000"/>
          </a:bodyPr>
          <a:lstStyle/>
          <a:p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General properties &amp; Biological roles</a:t>
            </a:r>
            <a:br>
              <a:rPr lang="en-US" b="1" dirty="0"/>
            </a:br>
            <a:br>
              <a:rPr lang="en-US" b="1" dirty="0"/>
            </a:br>
            <a:endParaRPr lang="en-US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15A183D-678D-F355-F142-D2DA2A571A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19200"/>
            <a:ext cx="8596668" cy="5638799"/>
          </a:xfrm>
        </p:spPr>
        <p:txBody>
          <a:bodyPr>
            <a:normAutofit fontScale="92500"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Water-soluble</a:t>
            </a:r>
            <a:r>
              <a:rPr lang="en-US" dirty="0"/>
              <a:t> (due to multiple –OH groups).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Sweet taste</a:t>
            </a:r>
            <a:r>
              <a:rPr lang="en-US" dirty="0"/>
              <a:t> (especially disaccharides).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Can be </a:t>
            </a:r>
            <a:r>
              <a:rPr lang="en-US" b="1" dirty="0"/>
              <a:t>reducing or non-reducing</a:t>
            </a:r>
            <a:r>
              <a:rPr lang="en-US" dirty="0"/>
              <a:t>, depending on whether the anomeric carbon is free or engaged in the glycosidic bond.</a:t>
            </a:r>
            <a:endParaRPr lang="en-US" b="1" dirty="0"/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Energy source</a:t>
            </a:r>
            <a:r>
              <a:rPr lang="en-US" dirty="0"/>
              <a:t>: sucrose (table sugar), lactose (milk sugar).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Structural or functional roles</a:t>
            </a:r>
            <a:r>
              <a:rPr lang="en-US" dirty="0"/>
              <a:t>: </a:t>
            </a:r>
            <a:r>
              <a:rPr lang="en-US" b="1" dirty="0"/>
              <a:t>Structural or functional roles:</a:t>
            </a:r>
            <a:br>
              <a:rPr lang="en-US" dirty="0"/>
            </a:br>
            <a:r>
              <a:rPr lang="en-US" dirty="0"/>
              <a:t>Oligosaccharides attached to proteins (forming </a:t>
            </a:r>
            <a:r>
              <a:rPr lang="en-US" b="1" dirty="0"/>
              <a:t>glycoproteins</a:t>
            </a:r>
            <a:r>
              <a:rPr lang="en-US" dirty="0"/>
              <a:t>) or to lipids (forming </a:t>
            </a:r>
            <a:r>
              <a:rPr lang="en-US" b="1" dirty="0"/>
              <a:t>glycolipids</a:t>
            </a:r>
            <a:r>
              <a:rPr lang="en-US" dirty="0"/>
              <a:t>) play crucial </a:t>
            </a:r>
            <a:r>
              <a:rPr lang="en-US" b="1" dirty="0"/>
              <a:t>structural and functional roles</a:t>
            </a:r>
            <a:r>
              <a:rPr lang="en-US" dirty="0"/>
              <a:t> in cells.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b="1" dirty="0"/>
              <a:t>Structural role:</a:t>
            </a:r>
            <a:r>
              <a:rPr lang="en-US" dirty="0"/>
              <a:t> They contribute to the stability and organization of cell membranes.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b="1" dirty="0"/>
              <a:t>Functional role:</a:t>
            </a:r>
            <a:r>
              <a:rPr lang="en-US" dirty="0"/>
              <a:t> They participate in </a:t>
            </a:r>
            <a:r>
              <a:rPr lang="en-US" b="1" dirty="0"/>
              <a:t>cell recognition</a:t>
            </a:r>
            <a:r>
              <a:rPr lang="en-US" dirty="0"/>
              <a:t>, </a:t>
            </a:r>
            <a:r>
              <a:rPr lang="en-US" b="1" dirty="0"/>
              <a:t>communication</a:t>
            </a:r>
            <a:r>
              <a:rPr lang="en-US" dirty="0"/>
              <a:t>, </a:t>
            </a:r>
            <a:r>
              <a:rPr lang="en-US" b="1" dirty="0"/>
              <a:t>immune responses</a:t>
            </a:r>
            <a:r>
              <a:rPr lang="en-US" dirty="0"/>
              <a:t>, and </a:t>
            </a:r>
            <a:r>
              <a:rPr lang="en-US" b="1" dirty="0"/>
              <a:t>protection</a:t>
            </a:r>
            <a:r>
              <a:rPr lang="en-US" dirty="0"/>
              <a:t> of cell surfaces.</a:t>
            </a:r>
          </a:p>
          <a:p>
            <a:r>
              <a:rPr lang="en-US" b="1" dirty="0"/>
              <a:t>Examples: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Glycoproteins:</a:t>
            </a:r>
            <a:r>
              <a:rPr lang="en-US" dirty="0"/>
              <a:t> present on cell membranes, involved in receptor activity and signaling.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Glycolipids:</a:t>
            </a:r>
            <a:r>
              <a:rPr lang="en-US" dirty="0"/>
              <a:t> determine blood group antigens (A, B, O system) and mediate cell–cell interactions.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822593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2A4802-788C-C8C9-C793-E1BDE77308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Polysaccharides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E502EBA-DD1D-DEC2-9B64-2C18D4CDBF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816493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42D107-C1BE-9C14-8E56-F0444AEC83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 Polysaccharides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ED9CB11-0A28-D894-37E2-722EF1F19F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85461"/>
            <a:ext cx="8596668" cy="5572539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Polysaccharides are high–molecular-weight polymers composed of long chains of monosaccharide units (monomers) linked together through glycosidic bonds.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can vary depending on several factors: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type of monosaccharide that makes up the chain.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length of the chain, i.e., the number of repeating sugar units.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type of glycosidic linkage connecting the monosaccharides.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degree of branching in the structure.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two main categories of polysaccharides: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Homopolysaccharides: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consist of only one kind of monosaccharide repeated throughout the polymer.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Heteropolysaccharides: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contain two or more different kinds of monosaccharide units.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26199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0367B0-EC5B-A083-EAAB-75B7AD86E0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93271A1-EB86-30D2-E6DD-E203615F40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/>
              <a:t>4.1 Starch</a:t>
            </a:r>
            <a:br>
              <a:rPr lang="en-US" dirty="0"/>
            </a:br>
            <a:r>
              <a:rPr lang="en-US" dirty="0" err="1"/>
              <a:t>Starch</a:t>
            </a:r>
            <a:r>
              <a:rPr lang="en-US" dirty="0"/>
              <a:t> is a polysaccharide found in plant cells in the form of insoluble granules.</a:t>
            </a:r>
            <a:br>
              <a:rPr lang="en-US" dirty="0"/>
            </a:br>
            <a:r>
              <a:rPr lang="en-US" dirty="0"/>
              <a:t>It consists of two types of glucose polymers: </a:t>
            </a:r>
            <a:r>
              <a:rPr lang="en-US" b="1" dirty="0"/>
              <a:t>amylose</a:t>
            </a:r>
            <a:r>
              <a:rPr lang="en-US" dirty="0"/>
              <a:t> and </a:t>
            </a:r>
            <a:r>
              <a:rPr lang="en-US" b="1" dirty="0"/>
              <a:t>amylopectin</a:t>
            </a:r>
          </a:p>
          <a:p>
            <a:br>
              <a:rPr lang="en-US" dirty="0"/>
            </a:br>
            <a:r>
              <a:rPr lang="en-US" dirty="0"/>
              <a:t>The proportion of these two components varies depending on the plant species.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8D56BEE-2587-A542-7826-4E4A6532E0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150" y="609600"/>
            <a:ext cx="7516274" cy="3710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2323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AEC0BD-7725-1168-99B8-1C12A86F6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0E0BCC8-5355-12CF-E6F4-A78198351A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4.2 Glycogen</a:t>
            </a:r>
            <a:br>
              <a:rPr lang="en-US" dirty="0"/>
            </a:br>
            <a:r>
              <a:rPr lang="en-US" dirty="0" err="1"/>
              <a:t>Glycogen</a:t>
            </a:r>
            <a:r>
              <a:rPr lang="en-US" dirty="0"/>
              <a:t> is composed solely of amylopectin-like chains but is </a:t>
            </a:r>
            <a:r>
              <a:rPr lang="en-US" b="1" dirty="0"/>
              <a:t>more highly branched</a:t>
            </a:r>
            <a:r>
              <a:rPr lang="en-US" dirty="0"/>
              <a:t> than starch.</a:t>
            </a:r>
            <a:br>
              <a:rPr lang="en-US" dirty="0"/>
            </a:br>
            <a:r>
              <a:rPr lang="en-US" dirty="0"/>
              <a:t>It serves as the main storage form of glucose in animals.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846648C-BF3C-9A5D-B382-ACECFF9912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52" y="172279"/>
            <a:ext cx="8693426" cy="4298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77184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F41C49-3DFC-6CFF-6391-73CFB3758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998F64D-F122-4B8B-2CD2-6C30C83186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4.3 Cellulose</a:t>
            </a:r>
            <a:br>
              <a:rPr lang="en-US" dirty="0"/>
            </a:br>
            <a:r>
              <a:rPr lang="en-US" dirty="0" err="1"/>
              <a:t>Cellulose</a:t>
            </a:r>
            <a:r>
              <a:rPr lang="en-US" dirty="0"/>
              <a:t> is a </a:t>
            </a:r>
            <a:r>
              <a:rPr lang="en-US" b="1" dirty="0"/>
              <a:t>structural polysaccharide</a:t>
            </a:r>
            <a:r>
              <a:rPr lang="en-US" dirty="0"/>
              <a:t> made up of D-glucose units linked by </a:t>
            </a:r>
            <a:r>
              <a:rPr lang="en-US" b="1" dirty="0"/>
              <a:t>β(1→4) glycosidic bonds.</a:t>
            </a:r>
            <a:br>
              <a:rPr lang="en-US" dirty="0"/>
            </a:br>
            <a:r>
              <a:rPr lang="en-US" dirty="0"/>
              <a:t>It forms strong, linear fibers that make up the cell wall of plants.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AA05EA3-C681-81F7-7977-CD4E3FD153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5" y="0"/>
            <a:ext cx="9447326" cy="4195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84015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C799F6-8B6A-AC08-7F73-E149B01AA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98EF9BC-B6F2-8D68-0D8E-D3484338EC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4.4 Chitin</a:t>
            </a:r>
            <a:br>
              <a:rPr lang="en-US" dirty="0"/>
            </a:br>
            <a:r>
              <a:rPr lang="en-US" dirty="0" err="1"/>
              <a:t>Chitin</a:t>
            </a:r>
            <a:r>
              <a:rPr lang="en-US" dirty="0"/>
              <a:t> is an </a:t>
            </a:r>
            <a:r>
              <a:rPr lang="en-US" b="1" dirty="0"/>
              <a:t>unbranched structural polysaccharide</a:t>
            </a:r>
            <a:r>
              <a:rPr lang="en-US" dirty="0"/>
              <a:t> consisting entirely of </a:t>
            </a:r>
            <a:r>
              <a:rPr lang="en-US" b="1" dirty="0"/>
              <a:t>β-N-acetylglucosamine</a:t>
            </a:r>
            <a:r>
              <a:rPr lang="en-US" dirty="0"/>
              <a:t> units.</a:t>
            </a:r>
            <a:br>
              <a:rPr lang="en-US" dirty="0"/>
            </a:br>
            <a:r>
              <a:rPr lang="en-US" dirty="0"/>
              <a:t>It is a key component of the exoskeletons of insects and crustaceans, as well as fungal cell walls.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C934A76-4E69-139F-90F8-696CAC7FF2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417" y="152400"/>
            <a:ext cx="7421218" cy="3860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42789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F44244-D413-1333-E9CA-7DCBA6678B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C6BD30B-2865-3163-3059-6703AF8B99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29402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te">
  <a:themeElements>
    <a:clrScheme name="Facette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te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te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21649</TotalTime>
  <Words>4365</Words>
  <Application>Microsoft Office PowerPoint</Application>
  <PresentationFormat>Grand écran</PresentationFormat>
  <Paragraphs>429</Paragraphs>
  <Slides>63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63</vt:i4>
      </vt:variant>
    </vt:vector>
  </HeadingPairs>
  <TitlesOfParts>
    <vt:vector size="72" baseType="lpstr">
      <vt:lpstr>3ds Condensed</vt:lpstr>
      <vt:lpstr>Arial</vt:lpstr>
      <vt:lpstr>Calibri</vt:lpstr>
      <vt:lpstr>Cormorant Garamond</vt:lpstr>
      <vt:lpstr>Times New Roman</vt:lpstr>
      <vt:lpstr>Trebuchet MS</vt:lpstr>
      <vt:lpstr>Wingdings</vt:lpstr>
      <vt:lpstr>Wingdings 3</vt:lpstr>
      <vt:lpstr>Facette</vt:lpstr>
      <vt:lpstr>Présentation PowerPoint</vt:lpstr>
      <vt:lpstr>Chapter 2: Structure and physicochemical properties of carbohydrates  </vt:lpstr>
      <vt:lpstr>1. Definition, Classification, and Role of Carbohydrates</vt:lpstr>
      <vt:lpstr>Carbohydrates</vt:lpstr>
      <vt:lpstr>Classification of Carbohydrates</vt:lpstr>
      <vt:lpstr>Classification of Carbohydrates</vt:lpstr>
      <vt:lpstr>Classification of Carbohydrates</vt:lpstr>
      <vt:lpstr>Classification of Carbohydrates</vt:lpstr>
      <vt:lpstr>Role of Carbohydrates</vt:lpstr>
      <vt:lpstr>Présentation PowerPoint</vt:lpstr>
      <vt:lpstr>2. Monosaccharides (simple sugars)</vt:lpstr>
      <vt:lpstr>2.1. Definition of monosaccharides</vt:lpstr>
      <vt:lpstr>2.2 Classification of Monosaccharides</vt:lpstr>
      <vt:lpstr>Présentation PowerPoint</vt:lpstr>
      <vt:lpstr>2.3. Physicochemical Properties of Monosaccharides</vt:lpstr>
      <vt:lpstr>Physical Properties</vt:lpstr>
      <vt:lpstr>Présentation PowerPoint</vt:lpstr>
      <vt:lpstr>Présentation PowerPoint</vt:lpstr>
      <vt:lpstr>1. Definition — chirality and asymmetric carbon</vt:lpstr>
      <vt:lpstr>Stereoisomerism</vt:lpstr>
      <vt:lpstr>2. How to identify a chiral center</vt:lpstr>
      <vt:lpstr>3. Fischer projection — a practical depiction for sugars</vt:lpstr>
      <vt:lpstr>4. Historical basis of D / L </vt:lpstr>
      <vt:lpstr>Présentation PowerPoint</vt:lpstr>
      <vt:lpstr>Présentation PowerPoint</vt:lpstr>
      <vt:lpstr>Présentation PowerPoint</vt:lpstr>
      <vt:lpstr>Présentation PowerPoint</vt:lpstr>
      <vt:lpstr>B. Chemical Properties</vt:lpstr>
      <vt:lpstr>B.2 Cyclization: From the Linear to the Cyclic Form </vt:lpstr>
      <vt:lpstr>Présentation PowerPoint</vt:lpstr>
      <vt:lpstr>Présentation PowerPoint</vt:lpstr>
      <vt:lpstr>Rotatory power of monosaccharides </vt:lpstr>
      <vt:lpstr>Présentation PowerPoint</vt:lpstr>
      <vt:lpstr>Calculation of optical rotation: Biot's law </vt:lpstr>
      <vt:lpstr>Présentation PowerPoint</vt:lpstr>
      <vt:lpstr>Solution: 10 g of D-glucose in 100 mL water → c=0.10 g·mL⁻¹ Tube length: l=1.00 dm Observed rotation: α=5.27∘  Calculation:   Result:</vt:lpstr>
      <vt:lpstr>Summary</vt:lpstr>
      <vt:lpstr>B.3 Mutarotation</vt:lpstr>
      <vt:lpstr>B.4. Oxidation reactions </vt:lpstr>
      <vt:lpstr>Présentation PowerPoint</vt:lpstr>
      <vt:lpstr>B.4.1 Oxidation of Aldehyde and Primary Alcohol Groups to acid </vt:lpstr>
      <vt:lpstr>B.4.2. Oxidation of the Primary Alcohol Group to a Carboxylic Acid</vt:lpstr>
      <vt:lpstr>B.5. Reduction reactions  of Aldehyde or Ketone Groups into Alcohols</vt:lpstr>
      <vt:lpstr>B.6. Esterification reactions</vt:lpstr>
      <vt:lpstr>B.7. Glycosylation reactions</vt:lpstr>
      <vt:lpstr>3. Oligosaccharides</vt:lpstr>
      <vt:lpstr>Oligosaccharides</vt:lpstr>
      <vt:lpstr>Classification </vt:lpstr>
      <vt:lpstr>Présentation PowerPoint</vt:lpstr>
      <vt:lpstr>Présentation PowerPoint</vt:lpstr>
      <vt:lpstr>  </vt:lpstr>
      <vt:lpstr>Présentation PowerPoint</vt:lpstr>
      <vt:lpstr>Présentation PowerPoint</vt:lpstr>
      <vt:lpstr>Présentation PowerPoint</vt:lpstr>
      <vt:lpstr>Présentation PowerPoint</vt:lpstr>
      <vt:lpstr>General properties &amp; Biological roles  </vt:lpstr>
      <vt:lpstr>4. Polysaccharides</vt:lpstr>
      <vt:lpstr>4. Polysaccharides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Zakia Lahouel</dc:creator>
  <cp:lastModifiedBy>Zakia Lahouel</cp:lastModifiedBy>
  <cp:revision>26</cp:revision>
  <dcterms:created xsi:type="dcterms:W3CDTF">2025-09-21T17:29:01Z</dcterms:created>
  <dcterms:modified xsi:type="dcterms:W3CDTF">2025-10-08T22:12:36Z</dcterms:modified>
</cp:coreProperties>
</file>