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  <p:sldMasterId id="2147483768" r:id="rId11"/>
    <p:sldMasterId id="2147483780" r:id="rId12"/>
    <p:sldMasterId id="2147483792" r:id="rId13"/>
    <p:sldMasterId id="2147483804" r:id="rId14"/>
  </p:sldMasterIdLst>
  <p:notesMasterIdLst>
    <p:notesMasterId r:id="rId44"/>
  </p:notesMasterIdLst>
  <p:sldIdLst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5" r:id="rId34"/>
    <p:sldId id="276" r:id="rId35"/>
    <p:sldId id="277" r:id="rId36"/>
    <p:sldId id="278" r:id="rId37"/>
    <p:sldId id="279" r:id="rId38"/>
    <p:sldId id="280" r:id="rId39"/>
    <p:sldId id="281" r:id="rId40"/>
    <p:sldId id="282" r:id="rId41"/>
    <p:sldId id="283" r:id="rId42"/>
    <p:sldId id="284" r:id="rId4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82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9" Type="http://schemas.openxmlformats.org/officeDocument/2006/relationships/slide" Target="slides/slide2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slide" Target="slides/slide20.xml"/><Relationship Id="rId42" Type="http://schemas.openxmlformats.org/officeDocument/2006/relationships/slide" Target="slides/slide28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slide" Target="slides/slide19.xml"/><Relationship Id="rId38" Type="http://schemas.openxmlformats.org/officeDocument/2006/relationships/slide" Target="slides/slide24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41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slide" Target="slides/slide23.xml"/><Relationship Id="rId40" Type="http://schemas.openxmlformats.org/officeDocument/2006/relationships/slide" Target="slides/slide26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slide" Target="slides/slide22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slide" Target="slides/slide21.xml"/><Relationship Id="rId43" Type="http://schemas.openxmlformats.org/officeDocument/2006/relationships/slide" Target="slides/slide29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4C599B-02BF-425A-948E-9782ADAD2C1E}" type="doc">
      <dgm:prSet loTypeId="urn:microsoft.com/office/officeart/2005/8/layout/target2" loCatId="relationship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fr-FR"/>
        </a:p>
      </dgm:t>
    </dgm:pt>
    <dgm:pt modelId="{C47E3EB0-8617-4D8F-8434-D39F1DD9F436}">
      <dgm:prSet phldrT="[Texte]"/>
      <dgm:spPr/>
      <dgm:t>
        <a:bodyPr/>
        <a:lstStyle/>
        <a:p>
          <a:r>
            <a:rPr lang="fr-FR" dirty="0" smtClean="0"/>
            <a:t>Définition</a:t>
          </a:r>
          <a:endParaRPr lang="fr-FR" dirty="0"/>
        </a:p>
      </dgm:t>
    </dgm:pt>
    <dgm:pt modelId="{0BCD42EF-3FB3-45E6-8994-0A8CC3BC624D}" type="parTrans" cxnId="{1EB13CAA-169F-4E60-90A5-AC4686B13A56}">
      <dgm:prSet/>
      <dgm:spPr/>
      <dgm:t>
        <a:bodyPr/>
        <a:lstStyle/>
        <a:p>
          <a:endParaRPr lang="fr-FR"/>
        </a:p>
      </dgm:t>
    </dgm:pt>
    <dgm:pt modelId="{DF79EC0D-6529-488A-9157-AB1780B6B2B5}" type="sibTrans" cxnId="{1EB13CAA-169F-4E60-90A5-AC4686B13A56}">
      <dgm:prSet/>
      <dgm:spPr/>
      <dgm:t>
        <a:bodyPr/>
        <a:lstStyle/>
        <a:p>
          <a:endParaRPr lang="fr-FR"/>
        </a:p>
      </dgm:t>
    </dgm:pt>
    <dgm:pt modelId="{F3D1F3C9-2F6A-4F89-9E89-BB236AB96A65}">
      <dgm:prSet phldrT="[Texte]"/>
      <dgm:spPr/>
      <dgm:t>
        <a:bodyPr/>
        <a:lstStyle/>
        <a:p>
          <a:r>
            <a:rPr lang="fr-FR" dirty="0" smtClean="0"/>
            <a:t>La boucle</a:t>
          </a:r>
          <a:endParaRPr lang="fr-FR" dirty="0"/>
        </a:p>
      </dgm:t>
    </dgm:pt>
    <dgm:pt modelId="{467D8040-46A0-438B-8B22-F27B9D649FC4}" type="parTrans" cxnId="{8A19FDAB-4EE7-4BCB-812D-80A5FD277EAB}">
      <dgm:prSet/>
      <dgm:spPr/>
      <dgm:t>
        <a:bodyPr/>
        <a:lstStyle/>
        <a:p>
          <a:endParaRPr lang="fr-FR"/>
        </a:p>
      </dgm:t>
    </dgm:pt>
    <dgm:pt modelId="{3863C0A3-F9CD-4415-AA65-8AECE35DA8B0}" type="sibTrans" cxnId="{8A19FDAB-4EE7-4BCB-812D-80A5FD277EAB}">
      <dgm:prSet/>
      <dgm:spPr/>
      <dgm:t>
        <a:bodyPr/>
        <a:lstStyle/>
        <a:p>
          <a:endParaRPr lang="fr-FR"/>
        </a:p>
      </dgm:t>
    </dgm:pt>
    <dgm:pt modelId="{65FBFD69-78BA-4F97-93C5-472BBF242CF3}">
      <dgm:prSet/>
      <dgm:spPr/>
      <dgm:t>
        <a:bodyPr/>
        <a:lstStyle/>
        <a:p>
          <a:pPr algn="just"/>
          <a:r>
            <a:rPr lang="fr-FR" dirty="0" smtClean="0">
              <a:solidFill>
                <a:schemeClr val="accent6">
                  <a:lumMod val="50000"/>
                </a:schemeClr>
              </a:solidFill>
            </a:rPr>
            <a:t>L’instruction de répétition, appelée boucle, permet d’exécuter plusieurs fois consécutives un même bloc d’instructions. La répétition s’effectue tant que la valeur de l’expression booléenne est égale à Vrai.</a:t>
          </a:r>
          <a:endParaRPr lang="fr-FR" dirty="0">
            <a:solidFill>
              <a:schemeClr val="accent6">
                <a:lumMod val="50000"/>
              </a:schemeClr>
            </a:solidFill>
          </a:endParaRPr>
        </a:p>
      </dgm:t>
    </dgm:pt>
    <dgm:pt modelId="{798AF8C2-C48C-4AD6-92E7-D46A26F526A2}" type="parTrans" cxnId="{0A3FA9B2-5305-4CA4-8A16-22C3B4689B24}">
      <dgm:prSet/>
      <dgm:spPr/>
      <dgm:t>
        <a:bodyPr/>
        <a:lstStyle/>
        <a:p>
          <a:endParaRPr lang="fr-FR"/>
        </a:p>
      </dgm:t>
    </dgm:pt>
    <dgm:pt modelId="{31D4AEE4-B886-49C3-BEA5-F13879385C65}" type="sibTrans" cxnId="{0A3FA9B2-5305-4CA4-8A16-22C3B4689B24}">
      <dgm:prSet/>
      <dgm:spPr/>
      <dgm:t>
        <a:bodyPr/>
        <a:lstStyle/>
        <a:p>
          <a:endParaRPr lang="fr-FR"/>
        </a:p>
      </dgm:t>
    </dgm:pt>
    <dgm:pt modelId="{14DB159E-D8E1-493B-8880-D062F1A30BE3}" type="pres">
      <dgm:prSet presAssocID="{DA4C599B-02BF-425A-948E-9782ADAD2C1E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5792E9F-6C38-4C87-88D5-6B1E8F6E3D2D}" type="pres">
      <dgm:prSet presAssocID="{DA4C599B-02BF-425A-948E-9782ADAD2C1E}" presName="outerBox" presStyleCnt="0"/>
      <dgm:spPr/>
    </dgm:pt>
    <dgm:pt modelId="{6F6219F0-0D38-487A-9B38-BAAD0188D3FE}" type="pres">
      <dgm:prSet presAssocID="{DA4C599B-02BF-425A-948E-9782ADAD2C1E}" presName="outerBoxParent" presStyleLbl="node1" presStyleIdx="0" presStyleCnt="3" custLinFactNeighborY="-1852"/>
      <dgm:spPr/>
      <dgm:t>
        <a:bodyPr/>
        <a:lstStyle/>
        <a:p>
          <a:endParaRPr lang="fr-FR"/>
        </a:p>
      </dgm:t>
    </dgm:pt>
    <dgm:pt modelId="{DC6C6123-EF55-49DD-A4A0-BB5C8AAA6051}" type="pres">
      <dgm:prSet presAssocID="{DA4C599B-02BF-425A-948E-9782ADAD2C1E}" presName="outerBoxChildren" presStyleCnt="0"/>
      <dgm:spPr/>
    </dgm:pt>
    <dgm:pt modelId="{57B92E4D-4F06-4E29-B5E9-1D6061783B02}" type="pres">
      <dgm:prSet presAssocID="{DA4C599B-02BF-425A-948E-9782ADAD2C1E}" presName="middleBox" presStyleCnt="0"/>
      <dgm:spPr/>
    </dgm:pt>
    <dgm:pt modelId="{84AFFB21-4A0C-4871-AFB7-E39FC7D65A38}" type="pres">
      <dgm:prSet presAssocID="{DA4C599B-02BF-425A-948E-9782ADAD2C1E}" presName="middleBoxParent" presStyleLbl="node1" presStyleIdx="1" presStyleCnt="3" custScaleY="107579" custLinFactNeighborX="-368" custLinFactNeighborY="-4583"/>
      <dgm:spPr/>
      <dgm:t>
        <a:bodyPr/>
        <a:lstStyle/>
        <a:p>
          <a:endParaRPr lang="fr-FR"/>
        </a:p>
      </dgm:t>
    </dgm:pt>
    <dgm:pt modelId="{29746D9A-4CDD-42B2-B5D5-A431FA2C5A3B}" type="pres">
      <dgm:prSet presAssocID="{DA4C599B-02BF-425A-948E-9782ADAD2C1E}" presName="middleBoxChildren" presStyleCnt="0"/>
      <dgm:spPr/>
    </dgm:pt>
    <dgm:pt modelId="{9C94223B-4750-498A-8EA0-33863F63E2F4}" type="pres">
      <dgm:prSet presAssocID="{DA4C599B-02BF-425A-948E-9782ADAD2C1E}" presName="centerBox" presStyleCnt="0"/>
      <dgm:spPr/>
    </dgm:pt>
    <dgm:pt modelId="{872BBDB6-B2BF-4F8F-A3E3-1F9588E534DF}" type="pres">
      <dgm:prSet presAssocID="{DA4C599B-02BF-425A-948E-9782ADAD2C1E}" presName="centerBoxParent" presStyleLbl="node1" presStyleIdx="2" presStyleCnt="3" custScaleY="132175" custLinFactNeighborX="-777" custLinFactNeighborY="-23495"/>
      <dgm:spPr/>
      <dgm:t>
        <a:bodyPr/>
        <a:lstStyle/>
        <a:p>
          <a:endParaRPr lang="fr-FR"/>
        </a:p>
      </dgm:t>
    </dgm:pt>
  </dgm:ptLst>
  <dgm:cxnLst>
    <dgm:cxn modelId="{8A19FDAB-4EE7-4BCB-812D-80A5FD277EAB}" srcId="{DA4C599B-02BF-425A-948E-9782ADAD2C1E}" destId="{F3D1F3C9-2F6A-4F89-9E89-BB236AB96A65}" srcOrd="1" destOrd="0" parTransId="{467D8040-46A0-438B-8B22-F27B9D649FC4}" sibTransId="{3863C0A3-F9CD-4415-AA65-8AECE35DA8B0}"/>
    <dgm:cxn modelId="{34A90CF9-85C8-42CB-9A09-8281E4010E6C}" type="presOf" srcId="{65FBFD69-78BA-4F97-93C5-472BBF242CF3}" destId="{872BBDB6-B2BF-4F8F-A3E3-1F9588E534DF}" srcOrd="0" destOrd="0" presId="urn:microsoft.com/office/officeart/2005/8/layout/target2"/>
    <dgm:cxn modelId="{9A0DDB2D-58E9-4997-A5AA-B67525446B2E}" type="presOf" srcId="{F3D1F3C9-2F6A-4F89-9E89-BB236AB96A65}" destId="{84AFFB21-4A0C-4871-AFB7-E39FC7D65A38}" srcOrd="0" destOrd="0" presId="urn:microsoft.com/office/officeart/2005/8/layout/target2"/>
    <dgm:cxn modelId="{AB447552-F34F-449A-9EA7-9AF389C409DB}" type="presOf" srcId="{C47E3EB0-8617-4D8F-8434-D39F1DD9F436}" destId="{6F6219F0-0D38-487A-9B38-BAAD0188D3FE}" srcOrd="0" destOrd="0" presId="urn:microsoft.com/office/officeart/2005/8/layout/target2"/>
    <dgm:cxn modelId="{0A3FA9B2-5305-4CA4-8A16-22C3B4689B24}" srcId="{DA4C599B-02BF-425A-948E-9782ADAD2C1E}" destId="{65FBFD69-78BA-4F97-93C5-472BBF242CF3}" srcOrd="2" destOrd="0" parTransId="{798AF8C2-C48C-4AD6-92E7-D46A26F526A2}" sibTransId="{31D4AEE4-B886-49C3-BEA5-F13879385C65}"/>
    <dgm:cxn modelId="{95F7E1A5-BBF6-48C3-B610-A78C3FBB0509}" type="presOf" srcId="{DA4C599B-02BF-425A-948E-9782ADAD2C1E}" destId="{14DB159E-D8E1-493B-8880-D062F1A30BE3}" srcOrd="0" destOrd="0" presId="urn:microsoft.com/office/officeart/2005/8/layout/target2"/>
    <dgm:cxn modelId="{1EB13CAA-169F-4E60-90A5-AC4686B13A56}" srcId="{DA4C599B-02BF-425A-948E-9782ADAD2C1E}" destId="{C47E3EB0-8617-4D8F-8434-D39F1DD9F436}" srcOrd="0" destOrd="0" parTransId="{0BCD42EF-3FB3-45E6-8994-0A8CC3BC624D}" sibTransId="{DF79EC0D-6529-488A-9157-AB1780B6B2B5}"/>
    <dgm:cxn modelId="{F845AEB2-814C-49FA-94F3-88B326F2289F}" type="presParOf" srcId="{14DB159E-D8E1-493B-8880-D062F1A30BE3}" destId="{F5792E9F-6C38-4C87-88D5-6B1E8F6E3D2D}" srcOrd="0" destOrd="0" presId="urn:microsoft.com/office/officeart/2005/8/layout/target2"/>
    <dgm:cxn modelId="{9EC8D622-88C8-45F6-A7E9-6409494DA3DB}" type="presParOf" srcId="{F5792E9F-6C38-4C87-88D5-6B1E8F6E3D2D}" destId="{6F6219F0-0D38-487A-9B38-BAAD0188D3FE}" srcOrd="0" destOrd="0" presId="urn:microsoft.com/office/officeart/2005/8/layout/target2"/>
    <dgm:cxn modelId="{6603F375-2177-4BBE-9302-76C434EA399A}" type="presParOf" srcId="{F5792E9F-6C38-4C87-88D5-6B1E8F6E3D2D}" destId="{DC6C6123-EF55-49DD-A4A0-BB5C8AAA6051}" srcOrd="1" destOrd="0" presId="urn:microsoft.com/office/officeart/2005/8/layout/target2"/>
    <dgm:cxn modelId="{73D711F1-7041-4A09-B671-C321B840EA42}" type="presParOf" srcId="{14DB159E-D8E1-493B-8880-D062F1A30BE3}" destId="{57B92E4D-4F06-4E29-B5E9-1D6061783B02}" srcOrd="1" destOrd="0" presId="urn:microsoft.com/office/officeart/2005/8/layout/target2"/>
    <dgm:cxn modelId="{D1E3D235-F567-431C-B7FB-27E31CE0E6C9}" type="presParOf" srcId="{57B92E4D-4F06-4E29-B5E9-1D6061783B02}" destId="{84AFFB21-4A0C-4871-AFB7-E39FC7D65A38}" srcOrd="0" destOrd="0" presId="urn:microsoft.com/office/officeart/2005/8/layout/target2"/>
    <dgm:cxn modelId="{FA481916-5D8D-449E-8C2D-CD7CDF08C5A7}" type="presParOf" srcId="{57B92E4D-4F06-4E29-B5E9-1D6061783B02}" destId="{29746D9A-4CDD-42B2-B5D5-A431FA2C5A3B}" srcOrd="1" destOrd="0" presId="urn:microsoft.com/office/officeart/2005/8/layout/target2"/>
    <dgm:cxn modelId="{790BE992-BEF0-469A-8B8B-70EC471C06E0}" type="presParOf" srcId="{14DB159E-D8E1-493B-8880-D062F1A30BE3}" destId="{9C94223B-4750-498A-8EA0-33863F63E2F4}" srcOrd="2" destOrd="0" presId="urn:microsoft.com/office/officeart/2005/8/layout/target2"/>
    <dgm:cxn modelId="{6FAB94B1-5A14-41CC-BCA3-C8A2913954A9}" type="presParOf" srcId="{9C94223B-4750-498A-8EA0-33863F63E2F4}" destId="{872BBDB6-B2BF-4F8F-A3E3-1F9588E534DF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219F0-0D38-487A-9B38-BAAD0188D3FE}">
      <dsp:nvSpPr>
        <dsp:cNvPr id="0" name=""/>
        <dsp:cNvSpPr/>
      </dsp:nvSpPr>
      <dsp:spPr>
        <a:xfrm>
          <a:off x="0" y="0"/>
          <a:ext cx="6696744" cy="3816424"/>
        </a:xfrm>
        <a:prstGeom prst="roundRect">
          <a:avLst>
            <a:gd name="adj" fmla="val 85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2961969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Définition</a:t>
          </a:r>
          <a:endParaRPr lang="fr-FR" sz="2300" kern="1200" dirty="0"/>
        </a:p>
      </dsp:txBody>
      <dsp:txXfrm>
        <a:off x="95012" y="95012"/>
        <a:ext cx="6506720" cy="3626400"/>
      </dsp:txXfrm>
    </dsp:sp>
    <dsp:sp modelId="{84AFFB21-4A0C-4871-AFB7-E39FC7D65A38}">
      <dsp:nvSpPr>
        <dsp:cNvPr id="0" name=""/>
        <dsp:cNvSpPr/>
      </dsp:nvSpPr>
      <dsp:spPr>
        <a:xfrm>
          <a:off x="144006" y="730434"/>
          <a:ext cx="6361906" cy="2873969"/>
        </a:xfrm>
        <a:prstGeom prst="roundRect">
          <a:avLst>
            <a:gd name="adj" fmla="val 10500"/>
          </a:avLst>
        </a:prstGeom>
        <a:solidFill>
          <a:schemeClr val="accent2">
            <a:shade val="50000"/>
            <a:hueOff val="-27656"/>
            <a:satOff val="-5606"/>
            <a:lumOff val="308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169640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La boucle</a:t>
          </a:r>
          <a:endParaRPr lang="fr-FR" sz="2300" kern="1200" dirty="0"/>
        </a:p>
      </dsp:txBody>
      <dsp:txXfrm>
        <a:off x="232390" y="818818"/>
        <a:ext cx="6185138" cy="2697201"/>
      </dsp:txXfrm>
    </dsp:sp>
    <dsp:sp modelId="{872BBDB6-B2BF-4F8F-A3E3-1F9588E534DF}">
      <dsp:nvSpPr>
        <dsp:cNvPr id="0" name=""/>
        <dsp:cNvSpPr/>
      </dsp:nvSpPr>
      <dsp:spPr>
        <a:xfrm>
          <a:off x="288006" y="1303957"/>
          <a:ext cx="6027069" cy="2017743"/>
        </a:xfrm>
        <a:prstGeom prst="roundRect">
          <a:avLst>
            <a:gd name="adj" fmla="val 10500"/>
          </a:avLst>
        </a:prstGeom>
        <a:solidFill>
          <a:schemeClr val="accent2">
            <a:shade val="50000"/>
            <a:hueOff val="-27656"/>
            <a:satOff val="-5606"/>
            <a:lumOff val="308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163576" numCol="1" spcCol="1270" anchor="t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>
              <a:solidFill>
                <a:schemeClr val="accent6">
                  <a:lumMod val="50000"/>
                </a:schemeClr>
              </a:solidFill>
            </a:rPr>
            <a:t>L’instruction de répétition, appelée boucle, permet d’exécuter plusieurs fois consécutives un même bloc d’instructions. La répétition s’effectue tant que la valeur de l’expression booléenne est égale à Vrai.</a:t>
          </a:r>
          <a:endParaRPr lang="fr-FR" sz="23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50059" y="1366010"/>
        <a:ext cx="5902963" cy="1893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A724A-8CA1-469F-8CA3-91449818161E}" type="datetimeFigureOut">
              <a:rPr lang="fr-FR" smtClean="0"/>
              <a:pPr/>
              <a:t>24/10/2012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049B2-B325-4379-A89E-99628FFF0FC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03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049B2-B325-4379-A89E-99628FFF0FC8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587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28600">
              <a:spcAft>
                <a:spcPts val="0"/>
              </a:spcAft>
            </a:pPr>
            <a:r>
              <a:rPr lang="fr-FR" sz="1200" dirty="0" smtClean="0">
                <a:effectLst/>
                <a:latin typeface="+mn-lt"/>
                <a:ea typeface="Times New Roman"/>
                <a:cs typeface="Arial"/>
              </a:rPr>
              <a:t>Analysons le déroulement de l’algorithme ligne par ligne : prenons pour cela un exemple, supposons que l’utilisateur saisisse 5 pour x et 7 pour y.</a:t>
            </a:r>
            <a:endParaRPr lang="fr-FR" sz="1200" dirty="0">
              <a:effectLst/>
              <a:latin typeface="+mn-lt"/>
              <a:ea typeface="Times New Roman"/>
              <a:cs typeface="Arial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049B2-B325-4379-A89E-99628FFF0FC8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0378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049B2-B325-4379-A89E-99628FFF0FC8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742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049B2-B325-4379-A89E-99628FFF0FC8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14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/>
              <a:pPr>
                <a:defRPr/>
              </a:pPr>
              <a:t>24/10/2012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99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/>
              <a:pPr>
                <a:defRPr/>
              </a:pPr>
              <a:t>24/10/2012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34035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9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79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024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1943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30720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16355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42764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45595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22515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40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/>
              <a:pPr>
                <a:defRPr/>
              </a:pPr>
              <a:t>24/10/2012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57938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52484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92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684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411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5268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25016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39262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78386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97094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609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60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85144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744349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305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038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959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14603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97541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045080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144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322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457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72072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617534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78439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989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643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238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87626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945978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56847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135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900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9904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97780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22734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73817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522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709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885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969730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96519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232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79646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291454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304737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658904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480447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471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463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3159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7502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66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/>
              <a:pPr>
                <a:defRPr/>
              </a:pPr>
              <a:t>24/10/2012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273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415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0863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8906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04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726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914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3162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1337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1775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65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/>
              <a:pPr>
                <a:defRPr/>
              </a:pPr>
              <a:t>24/10/2012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95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5740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0516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0725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3266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163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190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724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5571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6499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34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/>
              <a:pPr>
                <a:defRPr/>
              </a:pPr>
              <a:t>24/10/2012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8788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1704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7091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0503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4314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6961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15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770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51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65032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07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/>
              <a:pPr>
                <a:defRPr/>
              </a:pPr>
              <a:t>24/10/2012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39826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486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8833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1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43713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22863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35961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1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914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820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15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/>
              <a:pPr>
                <a:defRPr/>
              </a:pPr>
              <a:t>24/10/2012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8841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08761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8791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4647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70573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16474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34840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27650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923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84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747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/>
              <a:pPr>
                <a:defRPr/>
              </a:pPr>
              <a:t>24/10/2012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84262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04027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48774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10246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90793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82061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85380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98977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5475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483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298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/>
              <a:pPr>
                <a:defRPr/>
              </a:pPr>
              <a:t>24/10/2012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142995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716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524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05722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73571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90555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32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64989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62979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42032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037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/>
              <a:pPr>
                <a:defRPr/>
              </a:pPr>
              <a:t>24/10/2012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1064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894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914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31569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41010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04946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54480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49075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77995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86512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18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/>
              <a:pPr>
                <a:defRPr/>
              </a:pPr>
              <a:t>24/10/2012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06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565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89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51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69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10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90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78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44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9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27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27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3.xml"/><Relationship Id="rId4" Type="http://schemas.openxmlformats.org/officeDocument/2006/relationships/image" Target="../media/image3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943100" y="3429000"/>
            <a:ext cx="6772275" cy="1343025"/>
          </a:xfrm>
        </p:spPr>
        <p:txBody>
          <a:bodyPr/>
          <a:lstStyle/>
          <a:p>
            <a:pPr algn="l"/>
            <a:r>
              <a:rPr lang="fr-CA" sz="5400" dirty="0" smtClean="0">
                <a:solidFill>
                  <a:schemeClr val="bg1"/>
                </a:solidFill>
              </a:rPr>
              <a:t>CHAPITRE 2</a:t>
            </a:r>
            <a:endParaRPr lang="fr-FR" sz="5400" dirty="0" smtClean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75786" y="4509120"/>
            <a:ext cx="59442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CA" sz="32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Les Structures de Contrôle</a:t>
            </a:r>
            <a:endParaRPr lang="fr-FR" sz="32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628800"/>
            <a:ext cx="8391276" cy="936104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</a:rPr>
              <a:t>L’usage</a:t>
            </a:r>
            <a:endParaRPr lang="fr-FR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fr-FR" sz="2400" b="1" i="1" dirty="0" smtClean="0">
                <a:solidFill>
                  <a:schemeClr val="accent6">
                    <a:lumMod val="50000"/>
                  </a:schemeClr>
                </a:solidFill>
              </a:rPr>
              <a:t>Exemple</a:t>
            </a:r>
            <a:endParaRPr lang="fr-FR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2183" y="332656"/>
            <a:ext cx="73196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CONDITIONNELLES IMBRIQUEES</a:t>
            </a:r>
          </a:p>
        </p:txBody>
      </p:sp>
      <p:sp>
        <p:nvSpPr>
          <p:cNvPr id="2" name="Rectangle 1"/>
          <p:cNvSpPr/>
          <p:nvPr/>
        </p:nvSpPr>
        <p:spPr>
          <a:xfrm>
            <a:off x="2663788" y="2543418"/>
            <a:ext cx="432048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accent6">
                    <a:lumMod val="50000"/>
                  </a:schemeClr>
                </a:solidFill>
              </a:rPr>
              <a:t>La solution classique :</a:t>
            </a:r>
          </a:p>
          <a:p>
            <a:r>
              <a:rPr lang="fr-FR" sz="1600" b="1" dirty="0" smtClean="0"/>
              <a:t>Algorithme </a:t>
            </a:r>
            <a:r>
              <a:rPr lang="fr-FR" sz="1600" b="1" dirty="0"/>
              <a:t>commentaires-notes</a:t>
            </a:r>
          </a:p>
          <a:p>
            <a:r>
              <a:rPr lang="fr-FR" sz="1600" dirty="0"/>
              <a:t>Variables : note : entier ;</a:t>
            </a:r>
          </a:p>
          <a:p>
            <a:r>
              <a:rPr lang="fr-FR" sz="1600" dirty="0"/>
              <a:t>Debut</a:t>
            </a:r>
          </a:p>
          <a:p>
            <a:r>
              <a:rPr lang="fr-FR" sz="1600" dirty="0"/>
              <a:t>	Lire(note) ;</a:t>
            </a:r>
          </a:p>
          <a:p>
            <a:r>
              <a:rPr lang="fr-FR" sz="1600" dirty="0"/>
              <a:t>	</a:t>
            </a:r>
            <a:r>
              <a:rPr lang="fr-FR" sz="1600" b="1" dirty="0"/>
              <a:t>si </a:t>
            </a:r>
            <a:r>
              <a:rPr lang="fr-FR" sz="1600" dirty="0"/>
              <a:t>(note </a:t>
            </a:r>
            <a:r>
              <a:rPr lang="fr-FR" sz="1600" dirty="0" smtClean="0">
                <a:sym typeface="Symbol"/>
              </a:rPr>
              <a:t></a:t>
            </a:r>
            <a:r>
              <a:rPr lang="fr-FR" sz="1600" dirty="0" smtClean="0"/>
              <a:t> </a:t>
            </a:r>
            <a:r>
              <a:rPr lang="fr-FR" sz="1600" dirty="0"/>
              <a:t>8) </a:t>
            </a:r>
            <a:r>
              <a:rPr lang="fr-FR" sz="1600" b="1" dirty="0"/>
              <a:t>alors</a:t>
            </a:r>
          </a:p>
          <a:p>
            <a:r>
              <a:rPr lang="fr-FR" sz="1600" dirty="0"/>
              <a:t>	ecrire(« insuffisant ») ;</a:t>
            </a:r>
          </a:p>
          <a:p>
            <a:r>
              <a:rPr lang="fr-FR" sz="1600" dirty="0"/>
              <a:t>	</a:t>
            </a:r>
            <a:r>
              <a:rPr lang="fr-FR" sz="1600" b="1" dirty="0"/>
              <a:t>s</a:t>
            </a:r>
            <a:r>
              <a:rPr lang="fr-FR" sz="1600" dirty="0"/>
              <a:t>i (note &gt; 8) ET (note </a:t>
            </a:r>
            <a:r>
              <a:rPr lang="fr-FR" sz="1600" dirty="0" smtClean="0"/>
              <a:t> </a:t>
            </a:r>
            <a:r>
              <a:rPr lang="fr-FR" sz="1600" dirty="0" smtClean="0">
                <a:sym typeface="Symbol"/>
              </a:rPr>
              <a:t></a:t>
            </a:r>
            <a:r>
              <a:rPr lang="fr-FR" sz="1600" dirty="0" smtClean="0"/>
              <a:t>12) </a:t>
            </a:r>
            <a:r>
              <a:rPr lang="fr-FR" sz="1600" b="1" dirty="0" smtClean="0"/>
              <a:t>alors</a:t>
            </a:r>
            <a:endParaRPr lang="fr-FR" sz="1600" b="1" dirty="0"/>
          </a:p>
          <a:p>
            <a:r>
              <a:rPr lang="fr-FR" sz="1600" dirty="0"/>
              <a:t>	ecrire(« moyen ») ;</a:t>
            </a:r>
          </a:p>
          <a:p>
            <a:r>
              <a:rPr lang="fr-FR" sz="1600" dirty="0"/>
              <a:t>	</a:t>
            </a:r>
            <a:r>
              <a:rPr lang="fr-FR" sz="1600" b="1" dirty="0"/>
              <a:t>si</a:t>
            </a:r>
            <a:r>
              <a:rPr lang="fr-FR" sz="1600" dirty="0"/>
              <a:t> (note &gt; 12) ET (note </a:t>
            </a:r>
            <a:r>
              <a:rPr lang="fr-FR" sz="1600" dirty="0" smtClean="0">
                <a:sym typeface="Symbol"/>
              </a:rPr>
              <a:t></a:t>
            </a:r>
            <a:r>
              <a:rPr lang="fr-FR" sz="1600" dirty="0" smtClean="0"/>
              <a:t> </a:t>
            </a:r>
            <a:r>
              <a:rPr lang="fr-FR" sz="1600" dirty="0"/>
              <a:t>16</a:t>
            </a:r>
            <a:r>
              <a:rPr lang="fr-FR" sz="1600" dirty="0" smtClean="0"/>
              <a:t>) </a:t>
            </a:r>
            <a:r>
              <a:rPr lang="fr-FR" sz="1600" b="1" dirty="0" smtClean="0"/>
              <a:t>alors</a:t>
            </a:r>
            <a:endParaRPr lang="fr-FR" sz="1600" b="1" dirty="0"/>
          </a:p>
          <a:p>
            <a:r>
              <a:rPr lang="fr-FR" sz="1600" dirty="0"/>
              <a:t>	ecrire(«bien ») ;</a:t>
            </a:r>
          </a:p>
          <a:p>
            <a:r>
              <a:rPr lang="fr-FR" sz="1600" dirty="0" smtClean="0"/>
              <a:t>	</a:t>
            </a:r>
            <a:r>
              <a:rPr lang="fr-FR" sz="1600" b="1" dirty="0" smtClean="0"/>
              <a:t>si</a:t>
            </a:r>
            <a:r>
              <a:rPr lang="fr-FR" sz="1600" dirty="0" smtClean="0"/>
              <a:t> </a:t>
            </a:r>
            <a:r>
              <a:rPr lang="fr-FR" sz="1600" dirty="0"/>
              <a:t>(note&gt;16) </a:t>
            </a:r>
            <a:r>
              <a:rPr lang="fr-FR" sz="1600" b="1" dirty="0"/>
              <a:t>alors</a:t>
            </a:r>
          </a:p>
          <a:p>
            <a:r>
              <a:rPr lang="fr-FR" sz="1600" dirty="0"/>
              <a:t>	ecrire(« très bien ») ;</a:t>
            </a:r>
          </a:p>
          <a:p>
            <a:r>
              <a:rPr lang="fr-FR" sz="1600" dirty="0"/>
              <a:t>Fin</a:t>
            </a:r>
          </a:p>
        </p:txBody>
      </p:sp>
      <p:sp>
        <p:nvSpPr>
          <p:cNvPr id="4" name="Rectangle 3"/>
          <p:cNvSpPr/>
          <p:nvPr/>
        </p:nvSpPr>
        <p:spPr>
          <a:xfrm>
            <a:off x="2123728" y="2204863"/>
            <a:ext cx="5400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Times New Roman"/>
                <a:cs typeface="Arial"/>
              </a:rPr>
              <a:t>Solution plus élégante : </a:t>
            </a:r>
          </a:p>
          <a:p>
            <a:pPr indent="22860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 </a:t>
            </a:r>
          </a:p>
          <a:p>
            <a:pPr indent="228600">
              <a:spcAft>
                <a:spcPts val="0"/>
              </a:spcAft>
            </a:pPr>
            <a:r>
              <a:rPr lang="fr-FR" b="1" dirty="0">
                <a:latin typeface="Calibri"/>
                <a:ea typeface="Times New Roman"/>
                <a:cs typeface="Arial"/>
              </a:rPr>
              <a:t>Algorithme commentaires-notes-mieux</a:t>
            </a:r>
            <a:endParaRPr lang="fr-FR" dirty="0">
              <a:latin typeface="Calibri"/>
              <a:ea typeface="Times New Roman"/>
              <a:cs typeface="Arial"/>
            </a:endParaRPr>
          </a:p>
          <a:p>
            <a:pPr indent="22860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Variables : note : entier ;</a:t>
            </a:r>
          </a:p>
          <a:p>
            <a:pPr indent="22860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Debut</a:t>
            </a:r>
          </a:p>
          <a:p>
            <a:pPr indent="22860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	Lire(note) ;</a:t>
            </a:r>
          </a:p>
          <a:p>
            <a:pPr indent="22860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	</a:t>
            </a:r>
            <a:r>
              <a:rPr lang="fr-FR" b="1" dirty="0">
                <a:latin typeface="Calibri"/>
                <a:ea typeface="Times New Roman"/>
                <a:cs typeface="Arial"/>
              </a:rPr>
              <a:t>si</a:t>
            </a:r>
            <a:r>
              <a:rPr lang="fr-FR" dirty="0">
                <a:latin typeface="Calibri"/>
                <a:ea typeface="Times New Roman"/>
                <a:cs typeface="Arial"/>
              </a:rPr>
              <a:t> (note </a:t>
            </a:r>
            <a:r>
              <a:rPr lang="fr-FR" dirty="0">
                <a:latin typeface="Calibri"/>
                <a:ea typeface="Times New Roman"/>
                <a:cs typeface="Arial"/>
                <a:sym typeface="Symbol"/>
              </a:rPr>
              <a:t></a:t>
            </a:r>
            <a:r>
              <a:rPr lang="fr-FR" dirty="0">
                <a:latin typeface="Calibri"/>
                <a:ea typeface="Times New Roman"/>
                <a:cs typeface="Arial"/>
              </a:rPr>
              <a:t> 8) </a:t>
            </a:r>
            <a:r>
              <a:rPr lang="fr-FR" b="1" dirty="0">
                <a:latin typeface="Calibri"/>
                <a:ea typeface="Times New Roman"/>
                <a:cs typeface="Arial"/>
              </a:rPr>
              <a:t>alors</a:t>
            </a:r>
          </a:p>
          <a:p>
            <a:pPr indent="22860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	</a:t>
            </a:r>
            <a:r>
              <a:rPr lang="fr-FR" dirty="0" smtClean="0">
                <a:latin typeface="Calibri"/>
                <a:ea typeface="Times New Roman"/>
                <a:cs typeface="Arial"/>
              </a:rPr>
              <a:t>      ecrire</a:t>
            </a:r>
            <a:r>
              <a:rPr lang="fr-FR" dirty="0">
                <a:latin typeface="Calibri"/>
                <a:ea typeface="Times New Roman"/>
                <a:cs typeface="Arial"/>
              </a:rPr>
              <a:t>(« insuffisant ») ;</a:t>
            </a:r>
          </a:p>
          <a:p>
            <a:pPr indent="22860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	</a:t>
            </a:r>
            <a:r>
              <a:rPr lang="fr-FR" b="1" dirty="0">
                <a:latin typeface="Calibri"/>
                <a:ea typeface="Times New Roman"/>
                <a:cs typeface="Arial"/>
              </a:rPr>
              <a:t>sinon si</a:t>
            </a:r>
            <a:r>
              <a:rPr lang="fr-FR" dirty="0">
                <a:latin typeface="Calibri"/>
                <a:ea typeface="Times New Roman"/>
                <a:cs typeface="Arial"/>
              </a:rPr>
              <a:t>  (note </a:t>
            </a:r>
            <a:r>
              <a:rPr lang="fr-FR" dirty="0">
                <a:latin typeface="Calibri"/>
                <a:ea typeface="Times New Roman"/>
                <a:cs typeface="Arial"/>
                <a:sym typeface="Symbol"/>
              </a:rPr>
              <a:t></a:t>
            </a:r>
            <a:r>
              <a:rPr lang="fr-FR" dirty="0">
                <a:latin typeface="Calibri"/>
                <a:ea typeface="Times New Roman"/>
                <a:cs typeface="Arial"/>
              </a:rPr>
              <a:t> 12) </a:t>
            </a:r>
            <a:r>
              <a:rPr lang="fr-FR" b="1" dirty="0">
                <a:latin typeface="Calibri"/>
                <a:ea typeface="Times New Roman"/>
                <a:cs typeface="Arial"/>
              </a:rPr>
              <a:t>alors</a:t>
            </a:r>
          </a:p>
          <a:p>
            <a:pPr indent="22860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		</a:t>
            </a:r>
            <a:r>
              <a:rPr lang="fr-FR" dirty="0" smtClean="0">
                <a:latin typeface="Calibri"/>
                <a:ea typeface="Times New Roman"/>
                <a:cs typeface="Arial"/>
              </a:rPr>
              <a:t>ecrire</a:t>
            </a:r>
            <a:r>
              <a:rPr lang="fr-FR" dirty="0">
                <a:latin typeface="Calibri"/>
                <a:ea typeface="Times New Roman"/>
                <a:cs typeface="Arial"/>
              </a:rPr>
              <a:t>(« moyen ») ;</a:t>
            </a:r>
          </a:p>
          <a:p>
            <a:pPr indent="228600">
              <a:spcAft>
                <a:spcPts val="0"/>
              </a:spcAft>
              <a:tabLst>
                <a:tab pos="990600" algn="l"/>
              </a:tabLst>
            </a:pPr>
            <a:r>
              <a:rPr lang="fr-FR" dirty="0">
                <a:latin typeface="Calibri"/>
                <a:ea typeface="Times New Roman"/>
                <a:cs typeface="Arial"/>
              </a:rPr>
              <a:t>		</a:t>
            </a:r>
            <a:r>
              <a:rPr lang="fr-FR" b="1" dirty="0">
                <a:latin typeface="Calibri"/>
                <a:ea typeface="Times New Roman"/>
                <a:cs typeface="Arial"/>
              </a:rPr>
              <a:t>sinon si</a:t>
            </a:r>
            <a:r>
              <a:rPr lang="fr-FR" dirty="0">
                <a:latin typeface="Calibri"/>
                <a:ea typeface="Times New Roman"/>
                <a:cs typeface="Arial"/>
              </a:rPr>
              <a:t> (note </a:t>
            </a:r>
            <a:r>
              <a:rPr lang="fr-FR" dirty="0">
                <a:latin typeface="Calibri"/>
                <a:ea typeface="Times New Roman"/>
                <a:cs typeface="Arial"/>
                <a:sym typeface="Symbol"/>
              </a:rPr>
              <a:t></a:t>
            </a:r>
            <a:r>
              <a:rPr lang="fr-FR" dirty="0">
                <a:latin typeface="Calibri"/>
                <a:ea typeface="Times New Roman"/>
                <a:cs typeface="Arial"/>
              </a:rPr>
              <a:t> 16) </a:t>
            </a:r>
            <a:r>
              <a:rPr lang="fr-FR" b="1" dirty="0">
                <a:latin typeface="Calibri"/>
                <a:ea typeface="Times New Roman"/>
                <a:cs typeface="Arial"/>
              </a:rPr>
              <a:t>alors</a:t>
            </a:r>
          </a:p>
          <a:p>
            <a:pPr indent="22860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			</a:t>
            </a:r>
            <a:r>
              <a:rPr lang="fr-FR" dirty="0" smtClean="0">
                <a:latin typeface="Calibri"/>
                <a:ea typeface="Times New Roman"/>
                <a:cs typeface="Arial"/>
              </a:rPr>
              <a:t>ecrire</a:t>
            </a:r>
            <a:r>
              <a:rPr lang="fr-FR" dirty="0">
                <a:latin typeface="Calibri"/>
                <a:ea typeface="Times New Roman"/>
                <a:cs typeface="Arial"/>
              </a:rPr>
              <a:t>(«bien ») ;</a:t>
            </a:r>
          </a:p>
          <a:p>
            <a:pPr marL="1348740" indent="449580">
              <a:spcAft>
                <a:spcPts val="0"/>
              </a:spcAft>
            </a:pPr>
            <a:r>
              <a:rPr lang="fr-FR" b="1" dirty="0" smtClean="0">
                <a:latin typeface="Calibri"/>
                <a:ea typeface="Times New Roman"/>
                <a:cs typeface="Arial"/>
              </a:rPr>
              <a:t>	           sinon </a:t>
            </a:r>
            <a:endParaRPr lang="fr-FR" b="1" dirty="0">
              <a:latin typeface="Calibri"/>
              <a:ea typeface="Times New Roman"/>
              <a:cs typeface="Arial"/>
            </a:endParaRPr>
          </a:p>
          <a:p>
            <a:pPr indent="22860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			</a:t>
            </a:r>
            <a:r>
              <a:rPr lang="fr-FR" dirty="0" smtClean="0">
                <a:latin typeface="Calibri"/>
                <a:ea typeface="Times New Roman"/>
                <a:cs typeface="Arial"/>
              </a:rPr>
              <a:t>    ecrire</a:t>
            </a:r>
            <a:r>
              <a:rPr lang="fr-FR" dirty="0">
                <a:latin typeface="Calibri"/>
                <a:ea typeface="Times New Roman"/>
                <a:cs typeface="Arial"/>
              </a:rPr>
              <a:t>(« très bien ») ;</a:t>
            </a:r>
          </a:p>
          <a:p>
            <a:pPr indent="22860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Fin</a:t>
            </a:r>
            <a:endParaRPr lang="fr-FR" dirty="0">
              <a:effectLst/>
              <a:latin typeface="Calibri"/>
              <a:ea typeface="Times New Roman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7703" y="2204864"/>
            <a:ext cx="684075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Times New Roman"/>
                <a:cs typeface="Arial"/>
              </a:rPr>
              <a:t>Il est possible de ne pas respecter la présentation avec les tabulations :</a:t>
            </a:r>
            <a:endParaRPr lang="fr-F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fr-FR" b="1" dirty="0" smtClean="0"/>
              <a:t>Algorithme </a:t>
            </a:r>
            <a:r>
              <a:rPr lang="fr-FR" b="1" dirty="0"/>
              <a:t>commentaires-notes-mieux-bis</a:t>
            </a:r>
          </a:p>
          <a:p>
            <a:r>
              <a:rPr lang="fr-FR" dirty="0"/>
              <a:t>Variables : note : entier ;</a:t>
            </a:r>
          </a:p>
          <a:p>
            <a:r>
              <a:rPr lang="fr-FR" dirty="0"/>
              <a:t>Debut</a:t>
            </a:r>
          </a:p>
          <a:p>
            <a:r>
              <a:rPr lang="fr-FR" dirty="0"/>
              <a:t>	Lire(note) ;</a:t>
            </a:r>
          </a:p>
          <a:p>
            <a:r>
              <a:rPr lang="fr-FR" dirty="0"/>
              <a:t>	</a:t>
            </a:r>
            <a:r>
              <a:rPr lang="fr-FR" b="1" dirty="0"/>
              <a:t>si</a:t>
            </a:r>
            <a:r>
              <a:rPr lang="fr-FR" dirty="0"/>
              <a:t> (note  8) </a:t>
            </a:r>
            <a:r>
              <a:rPr lang="fr-FR" b="1" dirty="0"/>
              <a:t>alors</a:t>
            </a:r>
          </a:p>
          <a:p>
            <a:r>
              <a:rPr lang="fr-FR" dirty="0"/>
              <a:t>		ecrire(« insuffisant ») ;</a:t>
            </a:r>
          </a:p>
          <a:p>
            <a:r>
              <a:rPr lang="fr-FR" dirty="0"/>
              <a:t>	</a:t>
            </a:r>
            <a:r>
              <a:rPr lang="fr-FR" b="1" dirty="0"/>
              <a:t>sinon</a:t>
            </a:r>
            <a:r>
              <a:rPr lang="fr-FR" dirty="0"/>
              <a:t> si  (note  12) </a:t>
            </a:r>
            <a:r>
              <a:rPr lang="fr-FR" b="1" dirty="0"/>
              <a:t>alors</a:t>
            </a:r>
          </a:p>
          <a:p>
            <a:r>
              <a:rPr lang="fr-FR" dirty="0"/>
              <a:t>		ecrire(« moyen ») ;</a:t>
            </a:r>
          </a:p>
          <a:p>
            <a:r>
              <a:rPr lang="fr-FR" dirty="0"/>
              <a:t>	</a:t>
            </a:r>
            <a:r>
              <a:rPr lang="fr-FR" b="1" dirty="0"/>
              <a:t>sinon</a:t>
            </a:r>
            <a:r>
              <a:rPr lang="fr-FR" dirty="0"/>
              <a:t> si (note  16) </a:t>
            </a:r>
            <a:r>
              <a:rPr lang="fr-FR" b="1" dirty="0"/>
              <a:t>alors</a:t>
            </a:r>
          </a:p>
          <a:p>
            <a:r>
              <a:rPr lang="fr-FR" dirty="0"/>
              <a:t>		ecrire(«bien ») ;</a:t>
            </a:r>
          </a:p>
          <a:p>
            <a:r>
              <a:rPr lang="fr-FR" dirty="0" smtClean="0"/>
              <a:t>	</a:t>
            </a:r>
            <a:r>
              <a:rPr lang="fr-FR" b="1" dirty="0" smtClean="0"/>
              <a:t>sinon</a:t>
            </a:r>
            <a:r>
              <a:rPr lang="fr-FR" dirty="0" smtClean="0"/>
              <a:t> </a:t>
            </a:r>
            <a:endParaRPr lang="fr-FR" dirty="0"/>
          </a:p>
          <a:p>
            <a:r>
              <a:rPr lang="fr-FR" dirty="0"/>
              <a:t>		ecrire(« très bien ») ;</a:t>
            </a:r>
          </a:p>
          <a:p>
            <a:r>
              <a:rPr lang="fr-FR" dirty="0"/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316748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391276" cy="1368152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</a:rPr>
              <a:t>Erreur </a:t>
            </a: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</a:rPr>
              <a:t>à éviter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fr-FR" sz="2400" b="1" dirty="0">
                <a:solidFill>
                  <a:srgbClr val="FF0000"/>
                </a:solidFill>
              </a:rPr>
              <a:t>Il est très fréquent chez les débutants d’oublier les instructions sinon intermédiaires.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fr-FR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2183" y="332656"/>
            <a:ext cx="73196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CONDITIONNELLES IMBRIQUEES</a:t>
            </a:r>
          </a:p>
        </p:txBody>
      </p:sp>
      <p:sp>
        <p:nvSpPr>
          <p:cNvPr id="2" name="Rectangle 1"/>
          <p:cNvSpPr/>
          <p:nvPr/>
        </p:nvSpPr>
        <p:spPr>
          <a:xfrm>
            <a:off x="2290364" y="3068960"/>
            <a:ext cx="436986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/>
              <a:t>Algorithme commentaires-notes-faux</a:t>
            </a:r>
          </a:p>
          <a:p>
            <a:r>
              <a:rPr lang="fr-FR" sz="1600" dirty="0"/>
              <a:t>Variables : note : entier ;</a:t>
            </a:r>
          </a:p>
          <a:p>
            <a:r>
              <a:rPr lang="fr-FR" sz="1600" dirty="0"/>
              <a:t>Debut</a:t>
            </a:r>
          </a:p>
          <a:p>
            <a:r>
              <a:rPr lang="fr-FR" sz="1600" dirty="0"/>
              <a:t>	Lire(note) ;</a:t>
            </a:r>
          </a:p>
          <a:p>
            <a:r>
              <a:rPr lang="fr-FR" sz="1600" dirty="0"/>
              <a:t>	si (note </a:t>
            </a:r>
            <a:r>
              <a:rPr lang="fr-FR" sz="1600" dirty="0" smtClean="0">
                <a:sym typeface="Symbol"/>
              </a:rPr>
              <a:t></a:t>
            </a:r>
            <a:r>
              <a:rPr lang="fr-FR" sz="1600" dirty="0" smtClean="0"/>
              <a:t> </a:t>
            </a:r>
            <a:r>
              <a:rPr lang="fr-FR" sz="1600" dirty="0"/>
              <a:t>8) alors</a:t>
            </a:r>
          </a:p>
          <a:p>
            <a:r>
              <a:rPr lang="fr-FR" sz="1600" dirty="0"/>
              <a:t>	ecrire(« insuffisant ») ;</a:t>
            </a:r>
          </a:p>
          <a:p>
            <a:r>
              <a:rPr lang="fr-FR" sz="1600" dirty="0"/>
              <a:t>	si (note </a:t>
            </a:r>
            <a:r>
              <a:rPr lang="fr-FR" sz="1600" dirty="0">
                <a:sym typeface="Symbol"/>
              </a:rPr>
              <a:t></a:t>
            </a:r>
            <a:r>
              <a:rPr lang="fr-FR" sz="1600" dirty="0" smtClean="0"/>
              <a:t> </a:t>
            </a:r>
            <a:r>
              <a:rPr lang="fr-FR" sz="1600" dirty="0"/>
              <a:t>12)alors</a:t>
            </a:r>
          </a:p>
          <a:p>
            <a:r>
              <a:rPr lang="fr-FR" sz="1600" dirty="0"/>
              <a:t>	ecrire(« moyen ») ;</a:t>
            </a:r>
          </a:p>
          <a:p>
            <a:r>
              <a:rPr lang="fr-FR" sz="1600" dirty="0"/>
              <a:t>	si (note </a:t>
            </a:r>
            <a:r>
              <a:rPr lang="fr-FR" sz="1600" dirty="0">
                <a:sym typeface="Symbol"/>
              </a:rPr>
              <a:t> </a:t>
            </a:r>
            <a:r>
              <a:rPr lang="fr-FR" sz="1600" dirty="0" smtClean="0"/>
              <a:t>16)alors</a:t>
            </a:r>
            <a:endParaRPr lang="fr-FR" sz="1600" dirty="0"/>
          </a:p>
          <a:p>
            <a:r>
              <a:rPr lang="fr-FR" sz="1600" dirty="0"/>
              <a:t>	ecrire(«bien ») ;</a:t>
            </a:r>
          </a:p>
          <a:p>
            <a:r>
              <a:rPr lang="fr-FR" sz="1600" dirty="0" smtClean="0"/>
              <a:t>	sinon</a:t>
            </a:r>
            <a:endParaRPr lang="fr-FR" sz="1600" dirty="0"/>
          </a:p>
          <a:p>
            <a:r>
              <a:rPr lang="fr-FR" sz="1600" dirty="0"/>
              <a:t>	ecrire(« très bien ») ;</a:t>
            </a:r>
          </a:p>
          <a:p>
            <a:r>
              <a:rPr lang="fr-FR" sz="1600" dirty="0"/>
              <a:t>Fin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1907704" y="4725144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1907704" y="5157192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38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391276" cy="4464496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est capital d’écrire un algorithme aussi lisible et clair que possible.</a:t>
            </a: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fr-FR" sz="1600" b="1" dirty="0">
                <a:solidFill>
                  <a:srgbClr val="FF0000"/>
                </a:solidFill>
              </a:rPr>
              <a:t>Si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(condition) </a:t>
            </a:r>
            <a:r>
              <a:rPr lang="fr-FR" sz="1600" b="1" dirty="0">
                <a:solidFill>
                  <a:srgbClr val="FF0000"/>
                </a:solidFill>
              </a:rPr>
              <a:t>alors</a:t>
            </a: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fr-FR" sz="1600" b="1" dirty="0" smtClean="0"/>
              <a:t>{</a:t>
            </a:r>
            <a:endParaRPr lang="fr-FR" sz="1600" b="1" dirty="0"/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fr-FR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Bloc </a:t>
            </a:r>
            <a:r>
              <a:rPr lang="fr-FR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d’instructions n°1 ;  </a:t>
            </a: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fr-FR" sz="1600" b="1" dirty="0"/>
              <a:t>}</a:t>
            </a: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fr-FR" sz="1600" b="1" dirty="0">
                <a:solidFill>
                  <a:srgbClr val="FF0000"/>
                </a:solidFill>
              </a:rPr>
              <a:t>Sinon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{</a:t>
            </a: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fr-FR" sz="1600" b="1" dirty="0">
                <a:solidFill>
                  <a:srgbClr val="FF0000"/>
                </a:solidFill>
              </a:rPr>
              <a:t>Si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(condition) </a:t>
            </a:r>
            <a:r>
              <a:rPr lang="fr-FR" sz="1600" b="1" dirty="0">
                <a:solidFill>
                  <a:srgbClr val="FF0000"/>
                </a:solidFill>
              </a:rPr>
              <a:t>alors</a:t>
            </a: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fr-FR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{</a:t>
            </a: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fr-FR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Bloc d’instructions n°2 ; </a:t>
            </a: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fr-F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}</a:t>
            </a:r>
            <a:endParaRPr lang="fr-F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fr-FR" sz="1600" b="1" dirty="0">
                <a:solidFill>
                  <a:srgbClr val="FF0000"/>
                </a:solidFill>
              </a:rPr>
              <a:t>Sinon </a:t>
            </a: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fr-F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{</a:t>
            </a:r>
            <a:endParaRPr lang="fr-F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fr-FR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Bloc d’instructions n°3 ;  </a:t>
            </a: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fr-F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}</a:t>
            </a:r>
            <a:endParaRPr lang="fr-F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912183" y="332656"/>
            <a:ext cx="73196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CONDITIONNELLES IMBRIQUEES</a:t>
            </a:r>
          </a:p>
        </p:txBody>
      </p:sp>
    </p:spTree>
    <p:extLst>
      <p:ext uri="{BB962C8B-B14F-4D97-AF65-F5344CB8AC3E}">
        <p14:creationId xmlns:p14="http://schemas.microsoft.com/office/powerpoint/2010/main" val="320680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391276" cy="648072"/>
          </a:xfrm>
        </p:spPr>
        <p:txBody>
          <a:bodyPr rtlCol="0">
            <a:no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</a:rPr>
              <a:t>La boucle 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</a:rPr>
              <a:t>tant_que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fr-FR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INSTRUCTION DE RÉPÉTITION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129478323"/>
              </p:ext>
            </p:extLst>
          </p:nvPr>
        </p:nvGraphicFramePr>
        <p:xfrm>
          <a:off x="395536" y="2492896"/>
          <a:ext cx="669674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2411760" y="2564904"/>
            <a:ext cx="4572000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Syntaxe : </a:t>
            </a:r>
          </a:p>
          <a:p>
            <a:r>
              <a:rPr lang="fr-FR" b="1" dirty="0"/>
              <a:t>tant_que </a:t>
            </a:r>
            <a:r>
              <a:rPr lang="fr-FR" i="1" dirty="0"/>
              <a:t>(condition_de_poursuite</a:t>
            </a:r>
            <a:r>
              <a:rPr lang="fr-FR" b="1" dirty="0"/>
              <a:t>) faire</a:t>
            </a:r>
          </a:p>
          <a:p>
            <a:r>
              <a:rPr lang="fr-FR" b="1" dirty="0"/>
              <a:t>{</a:t>
            </a:r>
          </a:p>
          <a:p>
            <a:r>
              <a:rPr lang="fr-FR" b="1" dirty="0"/>
              <a:t>	</a:t>
            </a:r>
            <a:r>
              <a:rPr lang="fr-FR" i="1" dirty="0"/>
              <a:t>Bloc d’instructions</a:t>
            </a:r>
          </a:p>
          <a:p>
            <a:r>
              <a:rPr lang="fr-FR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3907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391276" cy="4464496"/>
          </a:xfrm>
        </p:spPr>
        <p:txBody>
          <a:bodyPr rtlCol="0">
            <a:noAutofit/>
          </a:bodyPr>
          <a:lstStyle/>
          <a:p>
            <a:pPr>
              <a:buBlip>
                <a:blip r:embed="rId3"/>
              </a:buBlip>
            </a:pPr>
            <a:r>
              <a:rPr lang="fr-FR" sz="2000" dirty="0"/>
              <a:t>L’algorithme suivant affiche à l’écran les entiers de 1 à 5.</a:t>
            </a:r>
          </a:p>
          <a:p>
            <a:pPr marL="0" indent="0">
              <a:buNone/>
            </a:pPr>
            <a:r>
              <a:rPr lang="fr-FR" sz="1600" dirty="0"/>
              <a:t> </a:t>
            </a:r>
          </a:p>
          <a:p>
            <a:pPr marL="400050" lvl="1" indent="0">
              <a:buNone/>
            </a:pPr>
            <a:r>
              <a:rPr lang="fr-FR" sz="1600" b="1" dirty="0"/>
              <a:t>Algorithme affichage-des-5-premiers-entiers</a:t>
            </a:r>
          </a:p>
          <a:p>
            <a:pPr marL="400050" lvl="1" indent="0">
              <a:buNone/>
            </a:pPr>
            <a:r>
              <a:rPr lang="fr-FR" sz="1600" dirty="0"/>
              <a:t>Variables : compteur : entier ;</a:t>
            </a:r>
          </a:p>
          <a:p>
            <a:pPr marL="400050" lvl="1" indent="0">
              <a:buNone/>
            </a:pPr>
            <a:r>
              <a:rPr lang="fr-FR" sz="1600" b="1" dirty="0"/>
              <a:t>Debut</a:t>
            </a:r>
          </a:p>
          <a:p>
            <a:pPr marL="400050" lvl="1" indent="0">
              <a:buNone/>
            </a:pPr>
            <a:r>
              <a:rPr lang="fr-FR" sz="1600" dirty="0"/>
              <a:t>	compteur</a:t>
            </a:r>
            <a:r>
              <a:rPr lang="fr-FR" sz="1600" dirty="0">
                <a:sym typeface="Wingdings"/>
              </a:rPr>
              <a:t></a:t>
            </a:r>
            <a:r>
              <a:rPr lang="fr-FR" sz="1600" dirty="0"/>
              <a:t>1 ;			</a:t>
            </a:r>
            <a:r>
              <a:rPr lang="fr-FR" sz="1600" b="1" dirty="0" smtClean="0">
                <a:solidFill>
                  <a:srgbClr val="0070C0"/>
                </a:solidFill>
              </a:rPr>
              <a:t>//</a:t>
            </a:r>
            <a:r>
              <a:rPr lang="fr-FR" sz="1600" b="1" dirty="0">
                <a:solidFill>
                  <a:srgbClr val="0070C0"/>
                </a:solidFill>
              </a:rPr>
              <a:t>initialisation</a:t>
            </a:r>
          </a:p>
          <a:p>
            <a:pPr marL="400050" lvl="1" indent="0">
              <a:buNone/>
            </a:pPr>
            <a:r>
              <a:rPr lang="fr-FR" sz="1600" dirty="0"/>
              <a:t>	</a:t>
            </a:r>
            <a:r>
              <a:rPr lang="fr-FR" sz="1600" b="1" dirty="0"/>
              <a:t>tant_que</a:t>
            </a:r>
            <a:r>
              <a:rPr lang="fr-FR" sz="1600" dirty="0"/>
              <a:t> (compteur </a:t>
            </a:r>
            <a:r>
              <a:rPr lang="fr-FR" sz="1600" dirty="0">
                <a:sym typeface="Symbol"/>
              </a:rPr>
              <a:t></a:t>
            </a:r>
            <a:r>
              <a:rPr lang="fr-FR" sz="1600" dirty="0"/>
              <a:t> 5 ) </a:t>
            </a:r>
            <a:r>
              <a:rPr lang="fr-FR" sz="1600" b="1" dirty="0"/>
              <a:t>faire	</a:t>
            </a:r>
            <a:r>
              <a:rPr lang="fr-FR" sz="1600" dirty="0"/>
              <a:t>	</a:t>
            </a:r>
            <a:r>
              <a:rPr lang="fr-FR" sz="1600" b="1" dirty="0">
                <a:solidFill>
                  <a:srgbClr val="0070C0"/>
                </a:solidFill>
              </a:rPr>
              <a:t>//condition de poursuite</a:t>
            </a:r>
          </a:p>
          <a:p>
            <a:pPr marL="400050" lvl="1" indent="0">
              <a:buNone/>
            </a:pPr>
            <a:r>
              <a:rPr lang="fr-FR" sz="1600" dirty="0"/>
              <a:t>	{				</a:t>
            </a:r>
            <a:r>
              <a:rPr lang="fr-FR" sz="1600" b="1" dirty="0">
                <a:solidFill>
                  <a:srgbClr val="0070C0"/>
                </a:solidFill>
              </a:rPr>
              <a:t>//début du bloc</a:t>
            </a:r>
          </a:p>
          <a:p>
            <a:pPr marL="400050" lvl="1" indent="0">
              <a:buNone/>
            </a:pPr>
            <a:r>
              <a:rPr lang="fr-FR" sz="1600" dirty="0"/>
              <a:t>		ecrire( compteur) ;		</a:t>
            </a:r>
            <a:r>
              <a:rPr lang="fr-FR" sz="1600" b="1" dirty="0">
                <a:solidFill>
                  <a:srgbClr val="0070C0"/>
                </a:solidFill>
              </a:rPr>
              <a:t>//traitement</a:t>
            </a:r>
          </a:p>
          <a:p>
            <a:pPr marL="400050" lvl="1" indent="0">
              <a:buNone/>
            </a:pPr>
            <a:r>
              <a:rPr lang="fr-FR" sz="1600" dirty="0"/>
              <a:t>		</a:t>
            </a:r>
            <a:r>
              <a:rPr lang="fr-FR" sz="1600" dirty="0" smtClean="0"/>
              <a:t>compteur </a:t>
            </a:r>
            <a:r>
              <a:rPr lang="fr-FR" sz="1600" dirty="0" smtClean="0">
                <a:sym typeface="Wingdings"/>
              </a:rPr>
              <a:t> </a:t>
            </a:r>
            <a:r>
              <a:rPr lang="fr-FR" sz="1600" dirty="0" smtClean="0"/>
              <a:t>compteur </a:t>
            </a:r>
            <a:r>
              <a:rPr lang="fr-FR" sz="1600" dirty="0"/>
              <a:t>+ 1 ;	</a:t>
            </a:r>
            <a:r>
              <a:rPr lang="fr-FR" sz="1600" b="1" dirty="0">
                <a:solidFill>
                  <a:srgbClr val="0070C0"/>
                </a:solidFill>
              </a:rPr>
              <a:t>//incrémentation du compteur</a:t>
            </a:r>
          </a:p>
          <a:p>
            <a:pPr marL="400050" lvl="1" indent="0">
              <a:buNone/>
            </a:pPr>
            <a:r>
              <a:rPr lang="fr-FR" sz="1600" dirty="0"/>
              <a:t>	}				</a:t>
            </a:r>
            <a:r>
              <a:rPr lang="fr-FR" sz="1600" b="1" dirty="0">
                <a:solidFill>
                  <a:srgbClr val="0070C0"/>
                </a:solidFill>
              </a:rPr>
              <a:t>//fin du bloc</a:t>
            </a:r>
          </a:p>
          <a:p>
            <a:pPr marL="400050" lvl="1" indent="0">
              <a:buNone/>
            </a:pPr>
            <a:r>
              <a:rPr lang="fr-FR" sz="1600" b="1" dirty="0"/>
              <a:t>Fin</a:t>
            </a: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endParaRPr lang="fr-F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INSTRUCTION DE RÉPÉTITION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148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391276" cy="648072"/>
          </a:xfrm>
        </p:spPr>
        <p:txBody>
          <a:bodyPr rtlCol="0">
            <a:noAutofit/>
          </a:bodyPr>
          <a:lstStyle/>
          <a:p>
            <a:pPr>
              <a:buBlip>
                <a:blip r:embed="rId3"/>
              </a:buBlip>
            </a:pPr>
            <a:r>
              <a:rPr lang="fr-FR" sz="2000" dirty="0"/>
              <a:t>Représentons l’avancement des valeurs de la variable et de la condition booléenne</a:t>
            </a:r>
            <a:r>
              <a:rPr lang="fr-FR" sz="2000" dirty="0" smtClean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INSTRUCTION DE RÉPÉTITION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476471"/>
              </p:ext>
            </p:extLst>
          </p:nvPr>
        </p:nvGraphicFramePr>
        <p:xfrm>
          <a:off x="899590" y="2636912"/>
          <a:ext cx="7344816" cy="3024336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327041"/>
                <a:gridCol w="3568923"/>
                <a:gridCol w="2448852"/>
              </a:tblGrid>
              <a:tr h="378042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Compteur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Condition : (</a:t>
                      </a:r>
                      <a:r>
                        <a:rPr lang="fr-FR" sz="1600" dirty="0" smtClean="0">
                          <a:effectLst/>
                        </a:rPr>
                        <a:t>compteur </a:t>
                      </a:r>
                      <a:r>
                        <a:rPr lang="fr-FR" sz="1600" dirty="0" smtClean="0">
                          <a:effectLst/>
                          <a:sym typeface="Symbol"/>
                        </a:rPr>
                        <a:t> </a:t>
                      </a:r>
                      <a:r>
                        <a:rPr lang="fr-FR" sz="1600" dirty="0" smtClean="0">
                          <a:effectLst/>
                        </a:rPr>
                        <a:t>5</a:t>
                      </a:r>
                      <a:r>
                        <a:rPr lang="fr-FR" sz="1600" dirty="0">
                          <a:effectLst/>
                        </a:rPr>
                        <a:t>)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Condition de continuité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8042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Initialisation : avant de rentrer dans la boucle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8042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 </a:t>
                      </a:r>
                      <a:r>
                        <a:rPr lang="fr-FR" sz="1600">
                          <a:effectLst/>
                          <a:sym typeface="Symbol"/>
                        </a:rPr>
                        <a:t></a:t>
                      </a:r>
                      <a:r>
                        <a:rPr lang="fr-FR" sz="1600">
                          <a:effectLst/>
                        </a:rPr>
                        <a:t> 5 : Vrai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Entrer dans la boucle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8042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 </a:t>
                      </a:r>
                      <a:r>
                        <a:rPr lang="fr-FR" sz="1600">
                          <a:effectLst/>
                          <a:sym typeface="Symbol"/>
                        </a:rPr>
                        <a:t></a:t>
                      </a:r>
                      <a:r>
                        <a:rPr lang="fr-FR" sz="1600">
                          <a:effectLst/>
                        </a:rPr>
                        <a:t> 5 : Vrai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Encore un tour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8042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 </a:t>
                      </a:r>
                      <a:r>
                        <a:rPr lang="fr-FR" sz="1600">
                          <a:effectLst/>
                          <a:sym typeface="Symbol"/>
                        </a:rPr>
                        <a:t></a:t>
                      </a:r>
                      <a:r>
                        <a:rPr lang="fr-FR" sz="1600">
                          <a:effectLst/>
                        </a:rPr>
                        <a:t> 5 : Vrai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Encore un tour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8042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4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4 </a:t>
                      </a:r>
                      <a:r>
                        <a:rPr lang="fr-FR" sz="1600">
                          <a:effectLst/>
                          <a:sym typeface="Symbol"/>
                        </a:rPr>
                        <a:t></a:t>
                      </a:r>
                      <a:r>
                        <a:rPr lang="fr-FR" sz="1600">
                          <a:effectLst/>
                        </a:rPr>
                        <a:t> 5 : Vrai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Encore un tour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8042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 </a:t>
                      </a:r>
                      <a:r>
                        <a:rPr lang="fr-FR" sz="1600">
                          <a:effectLst/>
                          <a:sym typeface="Symbol"/>
                        </a:rPr>
                        <a:t></a:t>
                      </a:r>
                      <a:r>
                        <a:rPr lang="fr-FR" sz="1600">
                          <a:effectLst/>
                        </a:rPr>
                        <a:t> 5 : Vrai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Encore un tour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8042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6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6 </a:t>
                      </a:r>
                      <a:r>
                        <a:rPr lang="fr-FR" sz="1600">
                          <a:effectLst/>
                          <a:sym typeface="Symbol"/>
                        </a:rPr>
                        <a:t></a:t>
                      </a:r>
                      <a:r>
                        <a:rPr lang="fr-FR" sz="1600">
                          <a:effectLst/>
                        </a:rPr>
                        <a:t> 5 : Faux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Sortir de la boucle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21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391276" cy="3672408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Plusieurs algorithmes équivalents</a:t>
            </a:r>
          </a:p>
          <a:p>
            <a:pPr>
              <a:buBlip>
                <a:blip r:embed="rId3"/>
              </a:buBlip>
            </a:pPr>
            <a:r>
              <a:rPr lang="fr-FR" sz="2400" dirty="0"/>
              <a:t>Les conditions suivantes permettent de sortir de la boucle précédente :</a:t>
            </a:r>
          </a:p>
          <a:p>
            <a:pPr lvl="1">
              <a:buBlip>
                <a:blip r:embed="rId3"/>
              </a:buBlip>
            </a:pPr>
            <a:r>
              <a:rPr lang="fr-FR" sz="2000" dirty="0" smtClean="0"/>
              <a:t>Arrêt </a:t>
            </a:r>
            <a:r>
              <a:rPr lang="fr-FR" sz="2000" dirty="0"/>
              <a:t>de la boucle quand compteur = 6, alors la condition tant_que(compteur </a:t>
            </a:r>
            <a:r>
              <a:rPr lang="fr-FR" sz="2000" dirty="0" smtClean="0">
                <a:sym typeface="Symbol"/>
              </a:rPr>
              <a:t></a:t>
            </a:r>
            <a:r>
              <a:rPr lang="fr-FR" sz="2000" dirty="0" smtClean="0"/>
              <a:t> </a:t>
            </a:r>
            <a:r>
              <a:rPr lang="fr-FR" sz="2000" dirty="0"/>
              <a:t>6) faire fonctionne.</a:t>
            </a:r>
          </a:p>
          <a:p>
            <a:pPr lvl="1">
              <a:buBlip>
                <a:blip r:embed="rId3"/>
              </a:buBlip>
            </a:pPr>
            <a:r>
              <a:rPr lang="fr-FR" sz="2000" dirty="0" smtClean="0"/>
              <a:t>Arrêt </a:t>
            </a:r>
            <a:r>
              <a:rPr lang="fr-FR" sz="2000" dirty="0"/>
              <a:t>de la boucle quand compteur ≥ 6, alors la condition tant_que(compteur &lt; 6) faire fonctionne.</a:t>
            </a:r>
          </a:p>
          <a:p>
            <a:pPr lvl="1">
              <a:buBlip>
                <a:blip r:embed="rId3"/>
              </a:buBlip>
            </a:pPr>
            <a:r>
              <a:rPr lang="fr-FR" sz="2000" dirty="0" smtClean="0"/>
              <a:t>Arrêt </a:t>
            </a:r>
            <a:r>
              <a:rPr lang="fr-FR" sz="2000" dirty="0"/>
              <a:t>de la boucle quand compteur &gt; 5, alors la condition tant_que(compteur </a:t>
            </a:r>
            <a:r>
              <a:rPr lang="fr-FR" sz="2000" dirty="0" smtClean="0">
                <a:sym typeface="Symbol"/>
              </a:rPr>
              <a:t></a:t>
            </a:r>
            <a:r>
              <a:rPr lang="fr-FR" sz="2000" dirty="0" smtClean="0"/>
              <a:t> </a:t>
            </a:r>
            <a:r>
              <a:rPr lang="fr-FR" sz="2000" dirty="0"/>
              <a:t>6) faire fonctionne.</a:t>
            </a:r>
          </a:p>
          <a:p>
            <a:pPr lvl="1">
              <a:buBlip>
                <a:blip r:embed="rId3"/>
              </a:buBlip>
            </a:pPr>
            <a:endParaRPr lang="fr-FR" sz="2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INSTRUCTION DE RÉPÉTITION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756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391276" cy="648072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Plusieurs algorithmes équivalents</a:t>
            </a:r>
          </a:p>
          <a:p>
            <a:pPr lvl="1">
              <a:buBlip>
                <a:blip r:embed="rId3"/>
              </a:buBlip>
            </a:pPr>
            <a:endParaRPr lang="fr-FR" sz="2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INSTRUCTION DE RÉPÉTITION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054479"/>
              </p:ext>
            </p:extLst>
          </p:nvPr>
        </p:nvGraphicFramePr>
        <p:xfrm>
          <a:off x="971600" y="2708920"/>
          <a:ext cx="6840760" cy="320040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3420380"/>
                <a:gridCol w="3420380"/>
              </a:tblGrid>
              <a:tr h="0">
                <a:tc>
                  <a:txBody>
                    <a:bodyPr/>
                    <a:lstStyle/>
                    <a:p>
                      <a:pPr marL="228600" indent="228600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</a:rPr>
                        <a:t>compteur</a:t>
                      </a:r>
                      <a:r>
                        <a:rPr lang="fr-FR" sz="1400" b="1" dirty="0" smtClean="0">
                          <a:effectLst/>
                          <a:sym typeface="Wingdings"/>
                        </a:rPr>
                        <a:t></a:t>
                      </a:r>
                      <a:r>
                        <a:rPr lang="fr-FR" sz="1400" b="1" dirty="0" smtClean="0">
                          <a:effectLst/>
                        </a:rPr>
                        <a:t>1 ;		</a:t>
                      </a:r>
                    </a:p>
                    <a:p>
                      <a:pPr marL="228600" indent="228600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</a:rPr>
                        <a:t>tant_que (</a:t>
                      </a:r>
                      <a:r>
                        <a:rPr lang="fr-FR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compteur </a:t>
                      </a:r>
                      <a:r>
                        <a:rPr lang="fr-FR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Symbol"/>
                        </a:rPr>
                        <a:t></a:t>
                      </a:r>
                      <a:r>
                        <a:rPr lang="fr-FR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5 </a:t>
                      </a:r>
                      <a:r>
                        <a:rPr lang="fr-FR" sz="1400" b="1" dirty="0" smtClean="0">
                          <a:effectLst/>
                        </a:rPr>
                        <a:t>) faire		{			ecrire( compteur) ;		</a:t>
                      </a:r>
                      <a:r>
                        <a:rPr lang="fr-FR" sz="1400" b="1" dirty="0" err="1" smtClean="0">
                          <a:effectLst/>
                        </a:rPr>
                        <a:t>compteur</a:t>
                      </a:r>
                      <a:r>
                        <a:rPr lang="fr-FR" sz="1400" b="1" dirty="0" err="1" smtClean="0">
                          <a:effectLst/>
                          <a:sym typeface="Wingdings"/>
                        </a:rPr>
                        <a:t></a:t>
                      </a:r>
                      <a:r>
                        <a:rPr lang="fr-FR" sz="1400" b="1" dirty="0" err="1" smtClean="0">
                          <a:effectLst/>
                        </a:rPr>
                        <a:t>compteur</a:t>
                      </a:r>
                      <a:r>
                        <a:rPr lang="fr-FR" sz="1400" b="1" dirty="0" smtClean="0">
                          <a:effectLst/>
                        </a:rPr>
                        <a:t> + 1 ;	</a:t>
                      </a:r>
                    </a:p>
                    <a:p>
                      <a:pPr marL="228600" indent="228600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</a:rPr>
                        <a:t>	}					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228600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compteur</a:t>
                      </a:r>
                      <a:r>
                        <a:rPr lang="fr-FR" sz="1400" b="1" dirty="0">
                          <a:effectLst/>
                          <a:sym typeface="Wingdings"/>
                        </a:rPr>
                        <a:t></a:t>
                      </a:r>
                      <a:r>
                        <a:rPr lang="fr-FR" sz="1400" b="1" dirty="0">
                          <a:effectLst/>
                        </a:rPr>
                        <a:t>1 ;		</a:t>
                      </a:r>
                    </a:p>
                    <a:p>
                      <a:pPr marL="228600" indent="228600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tant_que (</a:t>
                      </a:r>
                      <a:r>
                        <a:rPr lang="fr-FR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compteur </a:t>
                      </a:r>
                      <a:r>
                        <a:rPr lang="fr-FR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sym typeface="Symbol"/>
                        </a:rPr>
                        <a:t></a:t>
                      </a:r>
                      <a:r>
                        <a:rPr lang="fr-FR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6</a:t>
                      </a:r>
                      <a:r>
                        <a:rPr lang="fr-FR" sz="1400" b="1" dirty="0">
                          <a:effectLst/>
                        </a:rPr>
                        <a:t> ) faire		{			</a:t>
                      </a:r>
                      <a:r>
                        <a:rPr lang="fr-FR" sz="1400" b="1" dirty="0" smtClean="0">
                          <a:effectLst/>
                        </a:rPr>
                        <a:t>ecrire</a:t>
                      </a:r>
                      <a:r>
                        <a:rPr lang="fr-FR" sz="1400" b="1" dirty="0">
                          <a:effectLst/>
                        </a:rPr>
                        <a:t>( compteur) ;		</a:t>
                      </a:r>
                      <a:r>
                        <a:rPr lang="fr-FR" sz="1400" b="1" dirty="0" err="1" smtClean="0">
                          <a:effectLst/>
                        </a:rPr>
                        <a:t>compteur</a:t>
                      </a:r>
                      <a:r>
                        <a:rPr lang="fr-FR" sz="1400" b="1" dirty="0" err="1">
                          <a:effectLst/>
                          <a:sym typeface="Wingdings"/>
                        </a:rPr>
                        <a:t></a:t>
                      </a:r>
                      <a:r>
                        <a:rPr lang="fr-FR" sz="1400" b="1" dirty="0" err="1">
                          <a:effectLst/>
                        </a:rPr>
                        <a:t>compteur</a:t>
                      </a:r>
                      <a:r>
                        <a:rPr lang="fr-FR" sz="1400" b="1" dirty="0">
                          <a:effectLst/>
                        </a:rPr>
                        <a:t> + 1 ;	</a:t>
                      </a: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	}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228600" indent="228600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compteur</a:t>
                      </a:r>
                      <a:r>
                        <a:rPr lang="fr-FR" sz="1400" b="1" dirty="0">
                          <a:effectLst/>
                          <a:sym typeface="Wingdings"/>
                        </a:rPr>
                        <a:t></a:t>
                      </a:r>
                      <a:r>
                        <a:rPr lang="fr-FR" sz="1400" b="1" dirty="0">
                          <a:effectLst/>
                        </a:rPr>
                        <a:t>1 ;		</a:t>
                      </a:r>
                    </a:p>
                    <a:p>
                      <a:pPr marL="228600" indent="228600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tant_que (</a:t>
                      </a:r>
                      <a:r>
                        <a:rPr lang="fr-FR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compteur &lt; 6 </a:t>
                      </a:r>
                      <a:r>
                        <a:rPr lang="fr-FR" sz="1400" b="1" dirty="0">
                          <a:effectLst/>
                        </a:rPr>
                        <a:t>) faire		{			</a:t>
                      </a:r>
                      <a:r>
                        <a:rPr lang="fr-FR" sz="1400" b="1" dirty="0" smtClean="0">
                          <a:effectLst/>
                        </a:rPr>
                        <a:t>ecrire</a:t>
                      </a:r>
                      <a:r>
                        <a:rPr lang="fr-FR" sz="1400" b="1" dirty="0">
                          <a:effectLst/>
                        </a:rPr>
                        <a:t>( compteur) ;		</a:t>
                      </a:r>
                      <a:r>
                        <a:rPr lang="fr-FR" sz="1400" b="1" dirty="0" err="1" smtClean="0">
                          <a:effectLst/>
                        </a:rPr>
                        <a:t>compteur</a:t>
                      </a:r>
                      <a:r>
                        <a:rPr lang="fr-FR" sz="1400" b="1" dirty="0" err="1">
                          <a:effectLst/>
                          <a:sym typeface="Wingdings"/>
                        </a:rPr>
                        <a:t></a:t>
                      </a:r>
                      <a:r>
                        <a:rPr lang="fr-FR" sz="1400" b="1" dirty="0" err="1">
                          <a:effectLst/>
                        </a:rPr>
                        <a:t>compteur</a:t>
                      </a:r>
                      <a:r>
                        <a:rPr lang="fr-FR" sz="1400" b="1" dirty="0">
                          <a:effectLst/>
                        </a:rPr>
                        <a:t> + 1 ;	</a:t>
                      </a: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	}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228600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compteur</a:t>
                      </a:r>
                      <a:r>
                        <a:rPr lang="fr-FR" sz="1400" b="1" dirty="0">
                          <a:effectLst/>
                          <a:sym typeface="Wingdings"/>
                        </a:rPr>
                        <a:t></a:t>
                      </a:r>
                      <a:r>
                        <a:rPr lang="fr-FR" sz="1400" b="1" dirty="0">
                          <a:effectLst/>
                        </a:rPr>
                        <a:t>0 ;		</a:t>
                      </a:r>
                    </a:p>
                    <a:p>
                      <a:pPr marL="228600" indent="228600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</a:rPr>
                        <a:t>tant_que (</a:t>
                      </a:r>
                      <a:r>
                        <a:rPr lang="fr-FR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compteur &lt; 5 </a:t>
                      </a:r>
                      <a:r>
                        <a:rPr lang="fr-FR" sz="1400" b="1" dirty="0" smtClean="0">
                          <a:effectLst/>
                        </a:rPr>
                        <a:t>) faire		{			ecrire( compteur) ;		</a:t>
                      </a:r>
                      <a:r>
                        <a:rPr lang="fr-FR" sz="1400" b="1" dirty="0" err="1" smtClean="0">
                          <a:effectLst/>
                        </a:rPr>
                        <a:t>compteur</a:t>
                      </a:r>
                      <a:r>
                        <a:rPr lang="fr-FR" sz="1400" b="1" dirty="0" err="1" smtClean="0">
                          <a:effectLst/>
                          <a:sym typeface="Wingdings"/>
                        </a:rPr>
                        <a:t></a:t>
                      </a:r>
                      <a:r>
                        <a:rPr lang="fr-FR" sz="1400" b="1" dirty="0" err="1" smtClean="0">
                          <a:effectLst/>
                        </a:rPr>
                        <a:t>compteur</a:t>
                      </a:r>
                      <a:r>
                        <a:rPr lang="fr-FR" sz="1400" b="1" dirty="0" smtClean="0">
                          <a:effectLst/>
                        </a:rPr>
                        <a:t> + 1 ;	</a:t>
                      </a: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	}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207135" y="2708920"/>
            <a:ext cx="2788801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816903" y="2708920"/>
            <a:ext cx="2788801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199362" y="4437112"/>
            <a:ext cx="2788801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571998" y="4437112"/>
            <a:ext cx="2788801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32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607300" cy="2016224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La condition d’arrêt </a:t>
            </a:r>
          </a:p>
          <a:p>
            <a:pPr>
              <a:buBlip>
                <a:blip r:embed="rId3"/>
              </a:buBlip>
            </a:pPr>
            <a:r>
              <a:rPr lang="fr-FR" sz="2400" dirty="0"/>
              <a:t>Pour écrire une boucle, prenez l’habitude :</a:t>
            </a:r>
          </a:p>
          <a:p>
            <a:pPr marL="400050" lvl="1" indent="0">
              <a:buNone/>
              <a:tabLst>
                <a:tab pos="722313" algn="l"/>
              </a:tabLst>
            </a:pPr>
            <a:r>
              <a:rPr lang="fr-FR" sz="2000" dirty="0"/>
              <a:t>1.	De chercher la condition d’arrêt ;</a:t>
            </a:r>
          </a:p>
          <a:p>
            <a:pPr marL="400050" lvl="1" indent="0">
              <a:buNone/>
              <a:tabLst>
                <a:tab pos="722313" algn="l"/>
              </a:tabLst>
            </a:pPr>
            <a:r>
              <a:rPr lang="fr-FR" sz="2000" dirty="0"/>
              <a:t>2.	D’écrire sa négation à l’aide du tableau de correspondance des conditions d’arrêt qui suit (à connaitre).</a:t>
            </a:r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INSTRUCTION DE RÉPÉTITION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393298"/>
              </p:ext>
            </p:extLst>
          </p:nvPr>
        </p:nvGraphicFramePr>
        <p:xfrm>
          <a:off x="726883" y="3789040"/>
          <a:ext cx="7690230" cy="1368152"/>
        </p:xfrm>
        <a:graphic>
          <a:graphicData uri="http://schemas.openxmlformats.org/drawingml/2006/table">
            <a:tbl>
              <a:tblPr firstRow="1" firstCol="1" bandRow="1"/>
              <a:tblGrid>
                <a:gridCol w="921479"/>
                <a:gridCol w="787461"/>
                <a:gridCol w="854470"/>
                <a:gridCol w="854470"/>
                <a:gridCol w="854470"/>
                <a:gridCol w="854470"/>
                <a:gridCol w="854470"/>
                <a:gridCol w="854470"/>
                <a:gridCol w="854470"/>
              </a:tblGrid>
              <a:tr h="586351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Logique d’arrêt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Symbol"/>
                        </a:rPr>
                        <a:t></a:t>
                      </a:r>
                      <a:endParaRPr lang="fr-FR" sz="18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Symbol"/>
                        </a:rPr>
                        <a:t></a:t>
                      </a:r>
                      <a:endParaRPr lang="fr-FR" sz="18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Symbol"/>
                        </a:rPr>
                        <a:t></a:t>
                      </a:r>
                      <a:endParaRPr lang="fr-FR" sz="18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Symbol"/>
                        </a:rPr>
                        <a:t></a:t>
                      </a:r>
                      <a:endParaRPr lang="fr-FR" sz="18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Symbol"/>
                        </a:rPr>
                        <a:t></a:t>
                      </a:r>
                      <a:endParaRPr lang="fr-FR" sz="18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Symbol"/>
                        </a:rPr>
                        <a:t></a:t>
                      </a:r>
                      <a:endParaRPr lang="fr-FR" sz="1800" dirty="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OU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801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Logique de continuité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Symbol"/>
                        </a:rPr>
                        <a:t></a:t>
                      </a:r>
                      <a:endParaRPr lang="fr-FR" sz="18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Symbol"/>
                        </a:rPr>
                        <a:t></a:t>
                      </a:r>
                      <a:endParaRPr lang="fr-FR" sz="18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Symbol"/>
                        </a:rPr>
                        <a:t></a:t>
                      </a:r>
                      <a:endParaRPr lang="fr-FR" sz="1800" dirty="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Symbol"/>
                        </a:rPr>
                        <a:t></a:t>
                      </a:r>
                      <a:endParaRPr lang="fr-FR" sz="1800" dirty="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Symbol"/>
                        </a:rPr>
                        <a:t></a:t>
                      </a:r>
                      <a:endParaRPr lang="fr-FR" sz="18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Symbol"/>
                        </a:rPr>
                        <a:t></a:t>
                      </a:r>
                      <a:endParaRPr lang="fr-FR" sz="18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OU</a:t>
                      </a:r>
                      <a:endParaRPr lang="fr-FR" sz="18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ET</a:t>
                      </a:r>
                      <a:endParaRPr lang="fr-FR" sz="1800" dirty="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76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607300" cy="4392488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La </a:t>
            </a:r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condition d’arrêt </a:t>
            </a:r>
          </a:p>
          <a:p>
            <a:pPr>
              <a:buBlip>
                <a:blip r:embed="rId3"/>
              </a:buBlip>
            </a:pPr>
            <a:r>
              <a:rPr lang="fr-FR" sz="2400" dirty="0"/>
              <a:t>Pour écrire une boucle, trois étapes sont obligatoires :</a:t>
            </a:r>
          </a:p>
          <a:p>
            <a:pPr lvl="1">
              <a:buBlip>
                <a:blip r:embed="rId3"/>
              </a:buBlip>
            </a:pPr>
            <a:r>
              <a:rPr lang="fr-FR" sz="2000" dirty="0" smtClean="0"/>
              <a:t>L’initialisation </a:t>
            </a:r>
            <a:r>
              <a:rPr lang="fr-FR" sz="2000" dirty="0"/>
              <a:t>des variables du compteur, et en général du bloc, avant d’entrer dans la boucle.</a:t>
            </a:r>
          </a:p>
          <a:p>
            <a:pPr lvl="1">
              <a:buBlip>
                <a:blip r:embed="rId3"/>
              </a:buBlip>
            </a:pPr>
            <a:r>
              <a:rPr lang="fr-FR" sz="2000" dirty="0" smtClean="0"/>
              <a:t>La </a:t>
            </a:r>
            <a:r>
              <a:rPr lang="fr-FR" sz="2000" dirty="0"/>
              <a:t>condition de poursuite. Il existe toujours différentes conditions de poursuite, qui sont toutes justes (équivalentes).</a:t>
            </a:r>
          </a:p>
          <a:p>
            <a:pPr lvl="1">
              <a:buBlip>
                <a:blip r:embed="rId3"/>
              </a:buBlip>
            </a:pPr>
            <a:r>
              <a:rPr lang="fr-FR" sz="2000" dirty="0" smtClean="0"/>
              <a:t>La </a:t>
            </a:r>
            <a:r>
              <a:rPr lang="fr-FR" sz="2000" dirty="0"/>
              <a:t>modification d’au moins une valeur dans la boucle( celle que l’on a initialisée précédemment) pour que la répétition exprime une évolution des calculs.</a:t>
            </a:r>
          </a:p>
          <a:p>
            <a:pPr>
              <a:buBlip>
                <a:blip r:embed="rId3"/>
              </a:buBlip>
            </a:pPr>
            <a:r>
              <a:rPr lang="fr-FR" sz="2400" dirty="0"/>
              <a:t>C’est une erreur grave de négliger l’un des points précédents </a:t>
            </a:r>
            <a:r>
              <a:rPr lang="fr-FR" sz="2400" dirty="0" smtClean="0"/>
              <a:t>!! </a:t>
            </a:r>
            <a:r>
              <a:rPr lang="fr-FR" sz="2400" dirty="0"/>
              <a:t>risque de ne pas sortir de la boucle (boucle infinie).</a:t>
            </a:r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INSTRUCTION DE RÉPÉTITION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236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28813" y="1600200"/>
            <a:ext cx="6757987" cy="4525963"/>
          </a:xfrm>
        </p:spPr>
        <p:txBody>
          <a:bodyPr rtlCol="0">
            <a:normAutofit fontScale="85000" lnSpcReduction="20000"/>
          </a:bodyPr>
          <a:lstStyle/>
          <a:p>
            <a:pPr algn="just">
              <a:buBlip>
                <a:blip r:embed="rId3"/>
              </a:buBlip>
            </a:pPr>
            <a:r>
              <a:rPr lang="fr-FR" dirty="0"/>
              <a:t>Nous allons introduire deux instructions extrêmement utilisées qui permettent de construire un algorithme au déroulement non linéaire. </a:t>
            </a:r>
            <a:endParaRPr lang="fr-FR" dirty="0" smtClean="0"/>
          </a:p>
          <a:p>
            <a:pPr lvl="1" algn="just">
              <a:buBlip>
                <a:blip r:embed="rId3"/>
              </a:buBlip>
            </a:pPr>
            <a:r>
              <a:rPr lang="fr-FR" b="1" dirty="0" smtClean="0"/>
              <a:t>L’instruction </a:t>
            </a:r>
            <a:r>
              <a:rPr lang="fr-FR" b="1" dirty="0"/>
              <a:t>conditionnelle </a:t>
            </a:r>
            <a:r>
              <a:rPr lang="fr-FR" dirty="0"/>
              <a:t>permet d’exécuter ou non un bloc d’instructions. </a:t>
            </a:r>
            <a:endParaRPr lang="fr-FR" dirty="0" smtClean="0"/>
          </a:p>
          <a:p>
            <a:pPr lvl="1" algn="just">
              <a:buBlip>
                <a:blip r:embed="rId3"/>
              </a:buBlip>
            </a:pPr>
            <a:r>
              <a:rPr lang="fr-FR" b="1" dirty="0" smtClean="0"/>
              <a:t>La </a:t>
            </a:r>
            <a:r>
              <a:rPr lang="fr-FR" b="1" dirty="0"/>
              <a:t>boucle </a:t>
            </a:r>
            <a:r>
              <a:rPr lang="fr-FR" dirty="0"/>
              <a:t>permet de revenir en arrière dans l’algorithme, pour réitérer un nombre de fois précis l’exécution d’un bloc.</a:t>
            </a:r>
          </a:p>
          <a:p>
            <a:pPr algn="just">
              <a:buBlip>
                <a:blip r:embed="rId3"/>
              </a:buBlip>
            </a:pPr>
            <a:r>
              <a:rPr lang="fr-FR" dirty="0"/>
              <a:t>Ces deux instructions reposent sur l’évaluation, par l’algorithme, d’une variable de type </a:t>
            </a:r>
            <a:r>
              <a:rPr lang="fr-FR" b="1" dirty="0">
                <a:solidFill>
                  <a:srgbClr val="FF0000"/>
                </a:solidFill>
              </a:rPr>
              <a:t>booléenne (vrai ou faux), </a:t>
            </a:r>
            <a:r>
              <a:rPr lang="fr-FR" dirty="0"/>
              <a:t>qui conditionne la suite de son déroulement.</a:t>
            </a:r>
          </a:p>
        </p:txBody>
      </p:sp>
      <p:sp>
        <p:nvSpPr>
          <p:cNvPr id="5" name="Rectangle 4"/>
          <p:cNvSpPr/>
          <p:nvPr/>
        </p:nvSpPr>
        <p:spPr>
          <a:xfrm>
            <a:off x="2212419" y="476672"/>
            <a:ext cx="56477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Il s’agit de quoi?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607300" cy="2016224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La </a:t>
            </a:r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syntaxe des autres boucles</a:t>
            </a:r>
          </a:p>
          <a:p>
            <a:pPr marL="0" indent="0">
              <a:buNone/>
            </a:pPr>
            <a:r>
              <a:rPr lang="fr-FR" sz="2400" b="1" dirty="0">
                <a:solidFill>
                  <a:schemeClr val="accent6">
                    <a:lumMod val="50000"/>
                  </a:schemeClr>
                </a:solidFill>
              </a:rPr>
              <a:t>La boucle pour-faire</a:t>
            </a:r>
          </a:p>
          <a:p>
            <a:pPr>
              <a:buBlip>
                <a:blip r:embed="rId3"/>
              </a:buBlip>
            </a:pPr>
            <a:r>
              <a:rPr lang="fr-FR" sz="2400" dirty="0"/>
              <a:t>La boucle pour-faire est utilisée très fréquemment en programmation pour réitérer une exécution un nombre de fois connu à l’avance.  </a:t>
            </a:r>
          </a:p>
          <a:p>
            <a:pPr>
              <a:buBlip>
                <a:blip r:embed="rId3"/>
              </a:buBlip>
            </a:pPr>
            <a:r>
              <a:rPr lang="fr-FR" sz="2400" dirty="0"/>
              <a:t>Voyons comment écrire l’affichage des nombres de 1 à 5.</a:t>
            </a:r>
          </a:p>
          <a:p>
            <a:pPr marL="1257300" lvl="3" indent="0">
              <a:buNone/>
            </a:pPr>
            <a:r>
              <a:rPr lang="fr-FR" sz="2400" b="1" dirty="0"/>
              <a:t>pour (</a:t>
            </a:r>
            <a:r>
              <a:rPr lang="fr-FR" sz="2400" dirty="0"/>
              <a:t>compteur </a:t>
            </a:r>
            <a:r>
              <a:rPr lang="fr-FR" sz="2400" dirty="0" smtClean="0">
                <a:sym typeface="Wingdings" pitchFamily="2" charset="2"/>
              </a:rPr>
              <a:t></a:t>
            </a:r>
            <a:r>
              <a:rPr lang="fr-FR" sz="2400" dirty="0" smtClean="0"/>
              <a:t> </a:t>
            </a:r>
            <a:r>
              <a:rPr lang="fr-FR" sz="2400" dirty="0"/>
              <a:t>1 </a:t>
            </a:r>
            <a:r>
              <a:rPr lang="fr-FR" sz="2400" b="1" dirty="0"/>
              <a:t>jusqu’à</a:t>
            </a:r>
            <a:r>
              <a:rPr lang="fr-FR" sz="2400" dirty="0"/>
              <a:t>  5</a:t>
            </a:r>
            <a:r>
              <a:rPr lang="fr-FR" sz="2400" b="1" dirty="0"/>
              <a:t>) faire</a:t>
            </a:r>
          </a:p>
          <a:p>
            <a:pPr marL="1257300" lvl="3" indent="0">
              <a:buNone/>
            </a:pPr>
            <a:r>
              <a:rPr lang="fr-FR" sz="2400" b="1" dirty="0"/>
              <a:t>{</a:t>
            </a:r>
          </a:p>
          <a:p>
            <a:pPr marL="1257300" lvl="3" indent="0">
              <a:buNone/>
            </a:pPr>
            <a:r>
              <a:rPr lang="fr-FR" sz="2400" dirty="0"/>
              <a:t>	ecrire(compteur) ;</a:t>
            </a:r>
          </a:p>
          <a:p>
            <a:pPr marL="1257300" lvl="3" indent="0">
              <a:buNone/>
            </a:pPr>
            <a:r>
              <a:rPr lang="fr-FR" sz="2400" b="1" dirty="0" smtClean="0"/>
              <a:t>}</a:t>
            </a:r>
            <a:endParaRPr lang="fr-FR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INSTRUCTION DE RÉPÉTITION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354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607300" cy="2016224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La </a:t>
            </a:r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syntaxe des autres boucles</a:t>
            </a:r>
          </a:p>
          <a:p>
            <a:pPr marL="0" indent="0">
              <a:buNone/>
            </a:pPr>
            <a:r>
              <a:rPr lang="fr-FR" sz="2400" b="1" dirty="0">
                <a:solidFill>
                  <a:schemeClr val="accent6">
                    <a:lumMod val="50000"/>
                  </a:schemeClr>
                </a:solidFill>
              </a:rPr>
              <a:t>La </a:t>
            </a:r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</a:rPr>
              <a:t>boucle pour-faire</a:t>
            </a:r>
          </a:p>
          <a:p>
            <a:pPr>
              <a:buBlip>
                <a:blip r:embed="rId3"/>
              </a:buBlip>
            </a:pPr>
            <a:r>
              <a:rPr lang="fr-FR" sz="2400" dirty="0"/>
              <a:t>Voyons à travers un exemple comment passer d’une écriture pour-faire à une écriture tant_que-faire </a:t>
            </a:r>
            <a:r>
              <a:rPr lang="fr-FR" sz="2400" dirty="0" smtClean="0"/>
              <a:t>:</a:t>
            </a:r>
            <a:endParaRPr lang="fr-FR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INSTRUCTION DE RÉPÉTITION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Zone de texte 1"/>
          <p:cNvSpPr txBox="1"/>
          <p:nvPr/>
        </p:nvSpPr>
        <p:spPr>
          <a:xfrm>
            <a:off x="323528" y="3657029"/>
            <a:ext cx="4032448" cy="258028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28600" marR="0" lvl="0" indent="365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Algorithme boucle-tant-que-faire</a:t>
            </a: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Times New Roman"/>
              <a:cs typeface="Arial"/>
            </a:endParaRPr>
          </a:p>
          <a:p>
            <a:pPr marL="22860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Variables :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 compteur : entier ;</a:t>
            </a:r>
          </a:p>
          <a:p>
            <a:pPr marL="22860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compteur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1 ;		</a:t>
            </a:r>
          </a:p>
          <a:p>
            <a:pPr marL="22860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tant_que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 (compteur 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  <a:sym typeface="Symbol"/>
              </a:rPr>
              <a:t>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  5 ) </a:t>
            </a: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faire</a:t>
            </a:r>
          </a:p>
          <a:p>
            <a:pPr marL="22860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{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				          </a:t>
            </a:r>
            <a:r>
              <a:rPr lang="fr-FR" sz="2000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 </a:t>
            </a:r>
            <a:r>
              <a:rPr lang="fr-FR" sz="2000" kern="0" dirty="0" smtClean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    	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ecrire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( compteur) ;</a:t>
            </a:r>
          </a:p>
          <a:p>
            <a:pPr marL="44958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	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compteur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compteur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 + 1 ;</a:t>
            </a:r>
          </a:p>
          <a:p>
            <a:pPr marL="22860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}</a:t>
            </a:r>
          </a:p>
        </p:txBody>
      </p:sp>
      <p:sp>
        <p:nvSpPr>
          <p:cNvPr id="6" name="Zone de texte 2"/>
          <p:cNvSpPr txBox="1"/>
          <p:nvPr/>
        </p:nvSpPr>
        <p:spPr>
          <a:xfrm>
            <a:off x="4427984" y="3645024"/>
            <a:ext cx="4464496" cy="201622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28600" marR="0" lvl="0" indent="-523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Algorithme boucle-pour-faire</a:t>
            </a: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Times New Roman"/>
              <a:cs typeface="Arial"/>
            </a:endParaRPr>
          </a:p>
          <a:p>
            <a:pPr marL="22860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Variables :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 compteur : entier ;</a:t>
            </a:r>
          </a:p>
          <a:p>
            <a:pPr marL="22860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pour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 (compteur 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 1 jusqu’à  5) </a:t>
            </a: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faire</a:t>
            </a: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Times New Roman"/>
              <a:cs typeface="Arial"/>
            </a:endParaRPr>
          </a:p>
          <a:p>
            <a:pPr marL="22860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{</a:t>
            </a: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Times New Roman"/>
              <a:cs typeface="Arial"/>
            </a:endParaRPr>
          </a:p>
          <a:p>
            <a:pPr marL="22860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	ecrire(compteur) ;</a:t>
            </a:r>
          </a:p>
          <a:p>
            <a:pPr marL="22860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}</a:t>
            </a: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Times New Roman"/>
              <a:cs typeface="Arial"/>
            </a:endParaRPr>
          </a:p>
          <a:p>
            <a:pPr marL="22860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 </a:t>
            </a:r>
          </a:p>
        </p:txBody>
      </p:sp>
      <p:sp>
        <p:nvSpPr>
          <p:cNvPr id="2" name="Double flèche horizontale 1"/>
          <p:cNvSpPr/>
          <p:nvPr/>
        </p:nvSpPr>
        <p:spPr>
          <a:xfrm>
            <a:off x="3995936" y="4930270"/>
            <a:ext cx="720080" cy="432047"/>
          </a:xfrm>
          <a:prstGeom prst="left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2316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607300" cy="2016224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La </a:t>
            </a:r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syntaxe des autres boucles</a:t>
            </a:r>
          </a:p>
          <a:p>
            <a:pPr marL="0" indent="0">
              <a:buNone/>
            </a:pPr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</a:rPr>
              <a:t>La </a:t>
            </a:r>
            <a:r>
              <a:rPr lang="fr-FR" sz="2400" b="1" dirty="0">
                <a:solidFill>
                  <a:schemeClr val="accent6">
                    <a:lumMod val="50000"/>
                  </a:schemeClr>
                </a:solidFill>
              </a:rPr>
              <a:t>boucle faire-tant_que</a:t>
            </a:r>
          </a:p>
          <a:p>
            <a:pPr>
              <a:buBlip>
                <a:blip r:embed="rId3"/>
              </a:buBlip>
            </a:pPr>
            <a:r>
              <a:rPr lang="fr-FR" sz="2400" dirty="0"/>
              <a:t>La boucle</a:t>
            </a:r>
            <a:r>
              <a:rPr lang="fr-FR" sz="2400" i="1" dirty="0"/>
              <a:t> faire-tant_que </a:t>
            </a:r>
            <a:r>
              <a:rPr lang="fr-FR" sz="2400" dirty="0"/>
              <a:t>effectue l’évaluation de la condition booléenne après avoir effectué le premier tour de boucle.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INSTRUCTION DE RÉPÉTITION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Zone de texte 1"/>
          <p:cNvSpPr txBox="1"/>
          <p:nvPr/>
        </p:nvSpPr>
        <p:spPr>
          <a:xfrm>
            <a:off x="765331" y="3657029"/>
            <a:ext cx="7613334" cy="258028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28600" indent="36513" fontAlgn="auto">
              <a:spcBef>
                <a:spcPts val="0"/>
              </a:spcBef>
              <a:spcAft>
                <a:spcPts val="0"/>
              </a:spcAft>
            </a:pPr>
            <a:r>
              <a:rPr lang="fr-FR" sz="2000" kern="0" dirty="0" smtClean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Compteur</a:t>
            </a:r>
            <a:r>
              <a:rPr lang="fr-FR" sz="2000" kern="0" dirty="0" smtClean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  <a:sym typeface="Wingdings" pitchFamily="2" charset="2"/>
              </a:rPr>
              <a:t></a:t>
            </a:r>
            <a:r>
              <a:rPr lang="fr-FR" sz="2000" kern="0" dirty="0" smtClean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1 </a:t>
            </a:r>
            <a:r>
              <a:rPr lang="fr-FR" sz="2000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;				//initialisation	</a:t>
            </a:r>
          </a:p>
          <a:p>
            <a:pPr marL="228600" indent="36513" fontAlgn="auto">
              <a:spcBef>
                <a:spcPts val="0"/>
              </a:spcBef>
              <a:spcAft>
                <a:spcPts val="0"/>
              </a:spcAft>
            </a:pPr>
            <a:r>
              <a:rPr lang="fr-FR" sz="2000" b="1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faire	</a:t>
            </a:r>
            <a:r>
              <a:rPr lang="fr-FR" sz="2000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				//condition de poursuite</a:t>
            </a:r>
          </a:p>
          <a:p>
            <a:pPr marL="228600" indent="36513" fontAlgn="auto">
              <a:spcBef>
                <a:spcPts val="0"/>
              </a:spcBef>
              <a:spcAft>
                <a:spcPts val="0"/>
              </a:spcAft>
            </a:pPr>
            <a:r>
              <a:rPr lang="fr-FR" sz="2000" b="1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{</a:t>
            </a:r>
            <a:r>
              <a:rPr lang="fr-FR" sz="2000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				     </a:t>
            </a:r>
          </a:p>
          <a:p>
            <a:pPr marL="228600" indent="36513" fontAlgn="auto">
              <a:spcBef>
                <a:spcPts val="0"/>
              </a:spcBef>
              <a:spcAft>
                <a:spcPts val="0"/>
              </a:spcAft>
            </a:pPr>
            <a:r>
              <a:rPr lang="fr-FR" sz="2000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ecrire( compteur) ;			//traitement</a:t>
            </a:r>
          </a:p>
          <a:p>
            <a:pPr marL="228600" indent="36513" fontAlgn="auto">
              <a:spcBef>
                <a:spcPts val="0"/>
              </a:spcBef>
              <a:spcAft>
                <a:spcPts val="0"/>
              </a:spcAft>
            </a:pPr>
            <a:r>
              <a:rPr lang="fr-FR" sz="2000" kern="0" dirty="0" smtClean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compteur </a:t>
            </a:r>
            <a:r>
              <a:rPr lang="fr-FR" sz="2000" kern="0" dirty="0" smtClean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  <a:sym typeface="Wingdings" pitchFamily="2" charset="2"/>
              </a:rPr>
              <a:t> </a:t>
            </a:r>
            <a:r>
              <a:rPr lang="fr-FR" sz="2000" kern="0" dirty="0" smtClean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compteur </a:t>
            </a:r>
            <a:r>
              <a:rPr lang="fr-FR" sz="2000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+ 1 ;		//incrémentation du </a:t>
            </a:r>
            <a:r>
              <a:rPr lang="fr-FR" sz="2000" kern="0" dirty="0" smtClean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						//compteur</a:t>
            </a:r>
            <a:endParaRPr lang="fr-FR" sz="2000" kern="0" dirty="0">
              <a:solidFill>
                <a:sysClr val="windowText" lastClr="000000"/>
              </a:solidFill>
              <a:latin typeface="Calibri"/>
              <a:ea typeface="Times New Roman"/>
              <a:cs typeface="Arial"/>
            </a:endParaRPr>
          </a:p>
          <a:p>
            <a:pPr marL="228600" indent="36513" fontAlgn="auto">
              <a:spcBef>
                <a:spcPts val="0"/>
              </a:spcBef>
              <a:spcAft>
                <a:spcPts val="0"/>
              </a:spcAft>
            </a:pPr>
            <a:r>
              <a:rPr lang="fr-FR" sz="2000" b="1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} tant_que(compteur </a:t>
            </a:r>
            <a:r>
              <a:rPr lang="fr-FR" sz="2000" b="1" kern="0" dirty="0" smtClean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  <a:sym typeface="Symbol"/>
              </a:rPr>
              <a:t></a:t>
            </a:r>
            <a:r>
              <a:rPr lang="fr-FR" sz="2000" b="1" kern="0" dirty="0" smtClean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 </a:t>
            </a:r>
            <a:r>
              <a:rPr lang="fr-FR" sz="2000" b="1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4 )</a:t>
            </a:r>
            <a:r>
              <a:rPr lang="fr-FR" sz="2000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		</a:t>
            </a:r>
            <a:r>
              <a:rPr lang="fr-FR" sz="2000" kern="0" dirty="0" smtClean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//</a:t>
            </a:r>
            <a:r>
              <a:rPr lang="fr-FR" sz="2000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attention à la condition</a:t>
            </a:r>
          </a:p>
          <a:p>
            <a:pPr marL="228600" indent="36513" fontAlgn="auto">
              <a:spcBef>
                <a:spcPts val="0"/>
              </a:spcBef>
              <a:spcAft>
                <a:spcPts val="0"/>
              </a:spcAft>
            </a:pPr>
            <a:endParaRPr lang="fr-FR" sz="2000" kern="0" dirty="0">
              <a:solidFill>
                <a:sysClr val="windowText" lastClr="000000"/>
              </a:solidFill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144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607300" cy="2016224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La </a:t>
            </a:r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syntaxe des autres 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boucles</a:t>
            </a:r>
          </a:p>
          <a:p>
            <a:pPr marL="0" indent="0">
              <a:buNone/>
            </a:pPr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</a:rPr>
              <a:t>Application en programmation</a:t>
            </a:r>
          </a:p>
          <a:p>
            <a:pPr>
              <a:buBlip>
                <a:blip r:embed="rId3"/>
              </a:buBlip>
            </a:pPr>
            <a:r>
              <a:rPr lang="fr-FR" sz="2000" dirty="0" smtClean="0"/>
              <a:t>Pour </a:t>
            </a:r>
            <a:r>
              <a:rPr lang="fr-FR" sz="2000" dirty="0"/>
              <a:t>concrétiser l’utilisation de ces boucles, voyons comment elles sont implémentées dans quelques langages courants. Voici, en programmation </a:t>
            </a:r>
            <a:r>
              <a:rPr lang="fr-FR" sz="2000" dirty="0" smtClean="0"/>
              <a:t>C++, </a:t>
            </a:r>
            <a:r>
              <a:rPr lang="fr-FR" sz="2000" dirty="0"/>
              <a:t>un exemple d’utilisation </a:t>
            </a:r>
            <a:r>
              <a:rPr lang="fr-FR" sz="2000" dirty="0" smtClean="0"/>
              <a:t>:</a:t>
            </a:r>
          </a:p>
          <a:p>
            <a:pPr>
              <a:buBlip>
                <a:blip r:embed="rId3"/>
              </a:buBlip>
            </a:pPr>
            <a:endParaRPr lang="fr-FR" sz="2000" dirty="0"/>
          </a:p>
          <a:p>
            <a:pPr>
              <a:buBlip>
                <a:blip r:embed="rId3"/>
              </a:buBlip>
            </a:pPr>
            <a:endParaRPr lang="fr-FR" sz="2400" dirty="0"/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INSTRUCTION DE RÉPÉTITION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785838"/>
              </p:ext>
            </p:extLst>
          </p:nvPr>
        </p:nvGraphicFramePr>
        <p:xfrm>
          <a:off x="251520" y="3933056"/>
          <a:ext cx="8568951" cy="2088232"/>
        </p:xfrm>
        <a:graphic>
          <a:graphicData uri="http://schemas.openxmlformats.org/drawingml/2006/table">
            <a:tbl>
              <a:tblPr firstRow="1" firstCol="1" bandRow="1"/>
              <a:tblGrid>
                <a:gridCol w="2808312"/>
                <a:gridCol w="2880320"/>
                <a:gridCol w="2880319"/>
              </a:tblGrid>
              <a:tr h="576064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Boucle Tant-que-faire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Boucle pour-faire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Boucle faire-tant-que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alibri"/>
                          <a:ea typeface="Times New Roman"/>
                          <a:cs typeface="Arial"/>
                        </a:rPr>
                        <a:t>Int</a:t>
                      </a:r>
                      <a:r>
                        <a:rPr lang="en-US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 i=1 ;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while (i&lt;= 5</a:t>
                      </a: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){</a:t>
                      </a: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//</a:t>
                      </a:r>
                      <a:r>
                        <a:rPr lang="fr-FR" sz="16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l’opération itérée 5 fois</a:t>
                      </a: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           </a:t>
                      </a:r>
                      <a:r>
                        <a:rPr lang="fr-FR" sz="1800" b="1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i=i+1</a:t>
                      </a:r>
                      <a:r>
                        <a:rPr lang="fr-FR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;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}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alibri"/>
                          <a:ea typeface="Times New Roman"/>
                          <a:cs typeface="Arial"/>
                        </a:rPr>
                        <a:t>Int</a:t>
                      </a:r>
                      <a:r>
                        <a:rPr lang="en-US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 i;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for (i=1;i&lt;= 5;i=i+1</a:t>
                      </a: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){</a:t>
                      </a:r>
                      <a:endParaRPr lang="fr-FR" sz="1800" b="0" dirty="0" smtClean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indent="2286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//</a:t>
                      </a:r>
                      <a:r>
                        <a:rPr lang="en-US" sz="1600" b="1" kern="12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l’opération itérée 5 fois</a:t>
                      </a:r>
                      <a:endParaRPr lang="fr-FR" sz="1600" b="1" kern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}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Int i=1 ;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do</a:t>
                      </a:r>
                      <a:r>
                        <a:rPr lang="fr-FR" sz="1800" b="1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{</a:t>
                      </a:r>
                      <a:endParaRPr lang="fr-FR" sz="1800" b="0" dirty="0" smtClean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indent="2286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600" b="1" kern="12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//</a:t>
                      </a:r>
                      <a:r>
                        <a:rPr lang="fr-FR" sz="1600" b="1" kern="12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l’opération itérée 5 fois</a:t>
                      </a: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           </a:t>
                      </a: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i=i+1</a:t>
                      </a:r>
                      <a:r>
                        <a:rPr lang="en-US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;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} while (i&lt;= 5);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87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2990676" cy="4536504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Applications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</a:rPr>
              <a:t>Boucle et conditionnelle</a:t>
            </a:r>
            <a:endParaRPr lang="fr-FR" sz="24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Blip>
                <a:blip r:embed="rId3"/>
              </a:buBlip>
            </a:pPr>
            <a:r>
              <a:rPr lang="fr-FR" sz="2000" dirty="0"/>
              <a:t>L’algorithme suivant faire lire à l’utilisateur cinq nombres entiers et affiche le plus grand à la fin.</a:t>
            </a:r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INSTRUCTION DE RÉPÉTITION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79912" y="1844823"/>
            <a:ext cx="4572000" cy="452431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fr-FR" b="1" dirty="0">
                <a:latin typeface="Calibri"/>
                <a:ea typeface="Times New Roman"/>
                <a:cs typeface="Arial"/>
              </a:rPr>
              <a:t>Algorithme le-plus-grand-de-5-entiers</a:t>
            </a:r>
            <a:endParaRPr lang="fr-FR" dirty="0">
              <a:latin typeface="Calibri"/>
              <a:ea typeface="Times New Roman"/>
              <a:cs typeface="Arial"/>
            </a:endParaRPr>
          </a:p>
          <a:p>
            <a:pPr indent="228600">
              <a:spcAft>
                <a:spcPts val="0"/>
              </a:spcAft>
            </a:pPr>
            <a:r>
              <a:rPr lang="fr-FR" b="1" dirty="0">
                <a:latin typeface="Calibri"/>
                <a:ea typeface="Times New Roman"/>
                <a:cs typeface="Arial"/>
              </a:rPr>
              <a:t>variables :</a:t>
            </a:r>
            <a:r>
              <a:rPr lang="fr-FR" dirty="0">
                <a:latin typeface="Calibri"/>
                <a:ea typeface="Times New Roman"/>
                <a:cs typeface="Arial"/>
              </a:rPr>
              <a:t> compteur, valeur, max : entier ;</a:t>
            </a:r>
          </a:p>
          <a:p>
            <a:pPr indent="228600">
              <a:spcAft>
                <a:spcPts val="0"/>
              </a:spcAft>
            </a:pPr>
            <a:r>
              <a:rPr lang="fr-FR" b="1" dirty="0">
                <a:latin typeface="Calibri"/>
                <a:ea typeface="Times New Roman"/>
                <a:cs typeface="Arial"/>
              </a:rPr>
              <a:t>Debut</a:t>
            </a:r>
            <a:endParaRPr lang="fr-FR" dirty="0">
              <a:latin typeface="Calibri"/>
              <a:ea typeface="Times New Roman"/>
              <a:cs typeface="Arial"/>
            </a:endParaRPr>
          </a:p>
          <a:p>
            <a:pPr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Lire(valeur) ;</a:t>
            </a:r>
          </a:p>
          <a:p>
            <a:pPr indent="449580">
              <a:spcAft>
                <a:spcPts val="0"/>
              </a:spcAft>
            </a:pPr>
            <a:r>
              <a:rPr lang="fr-FR" dirty="0" err="1">
                <a:latin typeface="Calibri"/>
                <a:ea typeface="Times New Roman"/>
                <a:cs typeface="Arial"/>
              </a:rPr>
              <a:t>max</a:t>
            </a:r>
            <a:r>
              <a:rPr lang="fr-FR" dirty="0" err="1"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lang="fr-FR" dirty="0" err="1">
                <a:latin typeface="Calibri"/>
                <a:ea typeface="Times New Roman"/>
                <a:cs typeface="Arial"/>
              </a:rPr>
              <a:t>valeur</a:t>
            </a:r>
            <a:r>
              <a:rPr lang="fr-FR" dirty="0">
                <a:latin typeface="Calibri"/>
                <a:ea typeface="Times New Roman"/>
                <a:cs typeface="Arial"/>
              </a:rPr>
              <a:t> ;	</a:t>
            </a:r>
          </a:p>
          <a:p>
            <a:pPr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compteur </a:t>
            </a:r>
            <a:r>
              <a:rPr lang="fr-FR" dirty="0"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lang="fr-FR" dirty="0">
                <a:latin typeface="Calibri"/>
                <a:ea typeface="Times New Roman"/>
                <a:cs typeface="Arial"/>
              </a:rPr>
              <a:t>1 ;	</a:t>
            </a:r>
          </a:p>
          <a:p>
            <a:pPr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tant_que (compteur &lt;  5 ) faire</a:t>
            </a:r>
          </a:p>
          <a:p>
            <a:pPr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{				          </a:t>
            </a:r>
          </a:p>
          <a:p>
            <a:pPr marL="449580"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Lire(valeur) ;</a:t>
            </a:r>
          </a:p>
          <a:p>
            <a:pPr marL="449580"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si (max&lt; valeur) alors</a:t>
            </a:r>
          </a:p>
          <a:p>
            <a:pPr marL="449580"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{ 	</a:t>
            </a:r>
            <a:r>
              <a:rPr lang="fr-FR" dirty="0" err="1">
                <a:latin typeface="Calibri"/>
                <a:ea typeface="Times New Roman"/>
                <a:cs typeface="Arial"/>
              </a:rPr>
              <a:t>max</a:t>
            </a:r>
            <a:r>
              <a:rPr lang="fr-FR" dirty="0" err="1"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lang="fr-FR" dirty="0" err="1">
                <a:latin typeface="Calibri"/>
                <a:ea typeface="Times New Roman"/>
                <a:cs typeface="Arial"/>
              </a:rPr>
              <a:t>valeur</a:t>
            </a:r>
            <a:r>
              <a:rPr lang="fr-FR" dirty="0">
                <a:latin typeface="Calibri"/>
                <a:ea typeface="Times New Roman"/>
                <a:cs typeface="Arial"/>
              </a:rPr>
              <a:t> ;	</a:t>
            </a:r>
          </a:p>
          <a:p>
            <a:pPr marL="449580"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}</a:t>
            </a:r>
          </a:p>
          <a:p>
            <a:pPr marL="449580" indent="449580">
              <a:spcAft>
                <a:spcPts val="0"/>
              </a:spcAft>
            </a:pPr>
            <a:r>
              <a:rPr lang="fr-FR" dirty="0" err="1">
                <a:latin typeface="Calibri"/>
                <a:ea typeface="Times New Roman"/>
                <a:cs typeface="Arial"/>
              </a:rPr>
              <a:t>compteur</a:t>
            </a:r>
            <a:r>
              <a:rPr lang="fr-FR" dirty="0" err="1"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lang="fr-FR" dirty="0" err="1">
                <a:latin typeface="Calibri"/>
                <a:ea typeface="Times New Roman"/>
                <a:cs typeface="Arial"/>
              </a:rPr>
              <a:t>compteur</a:t>
            </a:r>
            <a:r>
              <a:rPr lang="fr-FR" dirty="0">
                <a:latin typeface="Calibri"/>
                <a:ea typeface="Times New Roman"/>
                <a:cs typeface="Arial"/>
              </a:rPr>
              <a:t> + 1 ;</a:t>
            </a:r>
          </a:p>
          <a:p>
            <a:pPr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}</a:t>
            </a:r>
          </a:p>
          <a:p>
            <a:pPr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ecrire( «’’max </a:t>
            </a:r>
            <a:r>
              <a:rPr lang="fr-FR" dirty="0" err="1">
                <a:latin typeface="Calibri"/>
                <a:ea typeface="Times New Roman"/>
                <a:cs typeface="Arial"/>
              </a:rPr>
              <a:t>egale</a:t>
            </a:r>
            <a:r>
              <a:rPr lang="fr-FR" dirty="0">
                <a:latin typeface="Calibri"/>
                <a:ea typeface="Times New Roman"/>
                <a:cs typeface="Arial"/>
              </a:rPr>
              <a:t>’’, </a:t>
            </a:r>
            <a:r>
              <a:rPr lang="fr-FR" dirty="0" smtClean="0">
                <a:latin typeface="Calibri"/>
                <a:ea typeface="Times New Roman"/>
                <a:cs typeface="Arial"/>
              </a:rPr>
              <a:t>max)</a:t>
            </a:r>
            <a:r>
              <a:rPr lang="fr-FR" dirty="0">
                <a:latin typeface="Calibri"/>
                <a:ea typeface="Times New Roman"/>
                <a:cs typeface="Arial"/>
              </a:rPr>
              <a:t> ;</a:t>
            </a:r>
          </a:p>
          <a:p>
            <a:r>
              <a:rPr lang="fr-FR" b="1" dirty="0">
                <a:latin typeface="Calibri"/>
                <a:ea typeface="Times New Roman"/>
                <a:cs typeface="Arial"/>
              </a:rPr>
              <a:t>Fin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36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247260" cy="1800200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Applications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</a:rPr>
              <a:t>Boucle et conditionnelle</a:t>
            </a:r>
            <a:endParaRPr lang="fr-FR" sz="24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Blip>
                <a:blip r:embed="rId4"/>
              </a:buBlip>
            </a:pPr>
            <a:r>
              <a:rPr lang="fr-FR" sz="2000" dirty="0"/>
              <a:t>Le déroulement de la boucle :</a:t>
            </a:r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INSTRUCTION DE RÉPÉTITION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165710"/>
              </p:ext>
            </p:extLst>
          </p:nvPr>
        </p:nvGraphicFramePr>
        <p:xfrm>
          <a:off x="467542" y="3645024"/>
          <a:ext cx="8424937" cy="1920240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080122"/>
                <a:gridCol w="792088"/>
                <a:gridCol w="1224136"/>
                <a:gridCol w="1921762"/>
                <a:gridCol w="3406829"/>
              </a:tblGrid>
              <a:tr h="0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valeur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max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compteur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(compteur&lt;valeur)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Condition de continuité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2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2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Les variables avant le test du tant_que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2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2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1&lt;5 : Vrai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Vrai, premier tour (1)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8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8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2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2&lt;5 : Vrai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Vrai, encore un tour (2)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8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3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3&lt;5 : Vrai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Vrai, encore un tour (3)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4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8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4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4&lt;5 : Vrai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Vrai, encore un tour (4)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7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8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5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5&lt;5 : Faux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Faux, sortie de la boucle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91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2990676" cy="4536504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Applications</a:t>
            </a:r>
          </a:p>
          <a:p>
            <a:pPr marL="0" indent="0">
              <a:buNone/>
            </a:pPr>
            <a:r>
              <a:rPr lang="fr-FR" sz="2400" b="1" i="1" dirty="0" smtClean="0">
                <a:solidFill>
                  <a:schemeClr val="accent6">
                    <a:lumMod val="50000"/>
                  </a:schemeClr>
                </a:solidFill>
              </a:rPr>
              <a:t>Boucle </a:t>
            </a:r>
            <a:r>
              <a:rPr lang="fr-FR" sz="2400" b="1" i="1" dirty="0">
                <a:solidFill>
                  <a:schemeClr val="accent6">
                    <a:lumMod val="50000"/>
                  </a:schemeClr>
                </a:solidFill>
              </a:rPr>
              <a:t>et tableau</a:t>
            </a:r>
          </a:p>
          <a:p>
            <a:pPr>
              <a:buBlip>
                <a:blip r:embed="rId3"/>
              </a:buBlip>
            </a:pPr>
            <a:r>
              <a:rPr lang="fr-FR" sz="2000" dirty="0"/>
              <a:t>L’algorithme suivant permet de saisir les éléments d’un tableau grâce à une boucle.</a:t>
            </a:r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INSTRUCTION DE RÉPÉTITION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75305" y="2420888"/>
            <a:ext cx="4572000" cy="341632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fr-FR" b="1" dirty="0">
                <a:latin typeface="Calibri"/>
                <a:ea typeface="Times New Roman"/>
                <a:cs typeface="Arial"/>
              </a:rPr>
              <a:t>Algorithme boucle-et-</a:t>
            </a:r>
            <a:r>
              <a:rPr lang="fr-FR" b="1" dirty="0" err="1">
                <a:latin typeface="Calibri"/>
                <a:ea typeface="Times New Roman"/>
                <a:cs typeface="Arial"/>
              </a:rPr>
              <a:t>tabeau</a:t>
            </a:r>
            <a:endParaRPr lang="fr-FR" dirty="0">
              <a:latin typeface="Calibri"/>
              <a:ea typeface="Times New Roman"/>
              <a:cs typeface="Arial"/>
            </a:endParaRPr>
          </a:p>
          <a:p>
            <a:pPr indent="228600">
              <a:spcAft>
                <a:spcPts val="0"/>
              </a:spcAft>
            </a:pPr>
            <a:r>
              <a:rPr lang="fr-FR" b="1" dirty="0">
                <a:latin typeface="Calibri"/>
                <a:ea typeface="Times New Roman"/>
                <a:cs typeface="Arial"/>
              </a:rPr>
              <a:t>variables :</a:t>
            </a:r>
            <a:r>
              <a:rPr lang="fr-FR" dirty="0">
                <a:latin typeface="Calibri"/>
                <a:ea typeface="Times New Roman"/>
                <a:cs typeface="Arial"/>
              </a:rPr>
              <a:t>  tab : tableau[] d’entiers</a:t>
            </a:r>
          </a:p>
          <a:p>
            <a:pPr marL="449580"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indice : entier ;</a:t>
            </a:r>
          </a:p>
          <a:p>
            <a:pPr indent="228600">
              <a:spcAft>
                <a:spcPts val="0"/>
              </a:spcAft>
            </a:pPr>
            <a:r>
              <a:rPr lang="fr-FR" b="1" dirty="0">
                <a:latin typeface="Calibri"/>
                <a:ea typeface="Times New Roman"/>
                <a:cs typeface="Arial"/>
              </a:rPr>
              <a:t>Debut</a:t>
            </a:r>
            <a:endParaRPr lang="fr-FR" dirty="0">
              <a:latin typeface="Calibri"/>
              <a:ea typeface="Times New Roman"/>
              <a:cs typeface="Arial"/>
            </a:endParaRPr>
          </a:p>
          <a:p>
            <a:pPr indent="449580">
              <a:spcAft>
                <a:spcPts val="0"/>
              </a:spcAft>
            </a:pPr>
            <a:r>
              <a:rPr lang="fr-FR" dirty="0" err="1">
                <a:latin typeface="Calibri"/>
                <a:ea typeface="Times New Roman"/>
                <a:cs typeface="Arial"/>
              </a:rPr>
              <a:t>tab</a:t>
            </a:r>
            <a:r>
              <a:rPr lang="fr-FR" dirty="0" err="1"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lang="fr-FR" dirty="0" err="1">
                <a:latin typeface="Calibri"/>
                <a:ea typeface="Times New Roman"/>
                <a:cs typeface="Arial"/>
              </a:rPr>
              <a:t>new</a:t>
            </a:r>
            <a:r>
              <a:rPr lang="fr-FR" dirty="0">
                <a:latin typeface="Calibri"/>
                <a:ea typeface="Times New Roman"/>
                <a:cs typeface="Arial"/>
              </a:rPr>
              <a:t> entier[8] ;;	</a:t>
            </a:r>
          </a:p>
          <a:p>
            <a:pPr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indice  </a:t>
            </a:r>
            <a:r>
              <a:rPr lang="fr-FR" dirty="0"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lang="fr-FR" dirty="0">
                <a:latin typeface="Calibri"/>
                <a:ea typeface="Times New Roman"/>
                <a:cs typeface="Arial"/>
              </a:rPr>
              <a:t>0 ;	</a:t>
            </a:r>
          </a:p>
          <a:p>
            <a:pPr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tant_que (indice &lt; 8 ) faire</a:t>
            </a:r>
          </a:p>
          <a:p>
            <a:pPr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{				          </a:t>
            </a:r>
          </a:p>
          <a:p>
            <a:pPr marL="449580"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lire(tab[indice]) ;</a:t>
            </a:r>
          </a:p>
          <a:p>
            <a:pPr marL="449580" indent="449580">
              <a:spcAft>
                <a:spcPts val="0"/>
              </a:spcAft>
            </a:pPr>
            <a:r>
              <a:rPr lang="fr-FR" dirty="0" err="1">
                <a:latin typeface="Calibri"/>
                <a:ea typeface="Times New Roman"/>
                <a:cs typeface="Arial"/>
              </a:rPr>
              <a:t>indice</a:t>
            </a:r>
            <a:r>
              <a:rPr lang="fr-FR" dirty="0" err="1"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lang="fr-FR" dirty="0" err="1">
                <a:latin typeface="Calibri"/>
                <a:ea typeface="Times New Roman"/>
                <a:cs typeface="Arial"/>
              </a:rPr>
              <a:t>indice</a:t>
            </a:r>
            <a:r>
              <a:rPr lang="fr-FR" dirty="0">
                <a:latin typeface="Calibri"/>
                <a:ea typeface="Times New Roman"/>
                <a:cs typeface="Arial"/>
              </a:rPr>
              <a:t>+ 1 ;</a:t>
            </a:r>
          </a:p>
          <a:p>
            <a:pPr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}</a:t>
            </a:r>
          </a:p>
          <a:p>
            <a:pPr indent="228600">
              <a:spcAft>
                <a:spcPts val="0"/>
              </a:spcAft>
            </a:pPr>
            <a:r>
              <a:rPr lang="fr-FR" b="1" dirty="0">
                <a:latin typeface="Calibri"/>
                <a:ea typeface="Times New Roman"/>
                <a:cs typeface="Arial"/>
              </a:rPr>
              <a:t>Fin</a:t>
            </a:r>
            <a:endParaRPr lang="fr-FR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90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3998788" cy="4536504"/>
          </a:xfrm>
        </p:spPr>
        <p:txBody>
          <a:bodyPr rtlCol="0">
            <a:noAutofit/>
          </a:bodyPr>
          <a:lstStyle/>
          <a:p>
            <a:pPr marL="0" indent="0" algn="just">
              <a:buNone/>
            </a:pP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L’usage</a:t>
            </a:r>
            <a:endParaRPr lang="fr-FR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Blip>
                <a:blip r:embed="rId3"/>
              </a:buBlip>
            </a:pPr>
            <a:r>
              <a:rPr lang="fr-FR" sz="1800" dirty="0"/>
              <a:t>Il n’y a qu’un bloc d’instructions à répéter lors d’une boucle. Mais le bloc peut être lui-même composé d’une ou plusieurs boucles. On parle alors de boucles imbriquées.</a:t>
            </a:r>
          </a:p>
          <a:p>
            <a:pPr algn="just">
              <a:buBlip>
                <a:blip r:embed="rId3"/>
              </a:buBlip>
            </a:pPr>
            <a:r>
              <a:rPr lang="fr-FR" sz="1800" dirty="0"/>
              <a:t>Prenons exemple la saisie des notes, pour extraire la meilleure de toutes. Ajoutons comme contrainte supplémentaire qu’une note doit être comprise entre 0 et 20. Si ce n’est pas le cas l’algorithme doit prévenir l’utilisateur pour qu’il recommence la saisie.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51593" y="332656"/>
            <a:ext cx="62408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LES BOUCLES IMBRIQUÉES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27984" y="2466286"/>
            <a:ext cx="4520858" cy="341632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fr-FR" b="1" dirty="0">
                <a:latin typeface="Calibri"/>
                <a:ea typeface="Times New Roman"/>
                <a:cs typeface="Arial"/>
              </a:rPr>
              <a:t>Algorithme saisir-notes-entre-0-et-20</a:t>
            </a:r>
            <a:endParaRPr lang="fr-FR" dirty="0">
              <a:latin typeface="Calibri"/>
              <a:ea typeface="Times New Roman"/>
              <a:cs typeface="Arial"/>
            </a:endParaRPr>
          </a:p>
          <a:p>
            <a:pPr indent="228600">
              <a:spcAft>
                <a:spcPts val="0"/>
              </a:spcAft>
            </a:pPr>
            <a:r>
              <a:rPr lang="fr-FR" b="1" dirty="0">
                <a:latin typeface="Calibri"/>
                <a:ea typeface="Times New Roman"/>
                <a:cs typeface="Arial"/>
              </a:rPr>
              <a:t>variables :</a:t>
            </a:r>
            <a:r>
              <a:rPr lang="fr-FR" dirty="0">
                <a:latin typeface="Calibri"/>
                <a:ea typeface="Times New Roman"/>
                <a:cs typeface="Arial"/>
              </a:rPr>
              <a:t> note : entier ;</a:t>
            </a:r>
          </a:p>
          <a:p>
            <a:pPr indent="228600">
              <a:spcAft>
                <a:spcPts val="0"/>
              </a:spcAft>
            </a:pPr>
            <a:r>
              <a:rPr lang="fr-FR" b="1" dirty="0">
                <a:latin typeface="Calibri"/>
                <a:ea typeface="Times New Roman"/>
                <a:cs typeface="Arial"/>
              </a:rPr>
              <a:t>Debut</a:t>
            </a:r>
            <a:endParaRPr lang="fr-FR" dirty="0">
              <a:latin typeface="Calibri"/>
              <a:ea typeface="Times New Roman"/>
              <a:cs typeface="Arial"/>
            </a:endParaRPr>
          </a:p>
          <a:p>
            <a:pPr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ecrire( </a:t>
            </a:r>
            <a:r>
              <a:rPr lang="fr-FR" dirty="0" smtClean="0">
                <a:latin typeface="Calibri"/>
                <a:ea typeface="Times New Roman"/>
                <a:cs typeface="Arial"/>
              </a:rPr>
              <a:t>’</a:t>
            </a:r>
            <a:r>
              <a:rPr lang="fr-FR" dirty="0">
                <a:latin typeface="Calibri"/>
                <a:ea typeface="Times New Roman"/>
                <a:cs typeface="Arial"/>
              </a:rPr>
              <a:t>’entrer une note :’’) ;</a:t>
            </a:r>
          </a:p>
          <a:p>
            <a:pPr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Lire(note) ;</a:t>
            </a:r>
          </a:p>
          <a:p>
            <a:pPr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tant_que </a:t>
            </a:r>
            <a:r>
              <a:rPr lang="fr-FR" dirty="0" smtClean="0">
                <a:latin typeface="Calibri"/>
                <a:ea typeface="Times New Roman"/>
                <a:cs typeface="Arial"/>
              </a:rPr>
              <a:t>((note </a:t>
            </a:r>
            <a:r>
              <a:rPr lang="fr-FR" dirty="0">
                <a:latin typeface="Calibri"/>
                <a:ea typeface="Times New Roman"/>
                <a:cs typeface="Arial"/>
              </a:rPr>
              <a:t>&lt;  0 ) ET (note &gt;</a:t>
            </a:r>
            <a:r>
              <a:rPr lang="fr-FR" dirty="0" smtClean="0">
                <a:latin typeface="Calibri"/>
                <a:ea typeface="Times New Roman"/>
                <a:cs typeface="Arial"/>
              </a:rPr>
              <a:t>20) </a:t>
            </a:r>
            <a:r>
              <a:rPr lang="fr-FR" dirty="0">
                <a:latin typeface="Calibri"/>
                <a:ea typeface="Times New Roman"/>
                <a:cs typeface="Arial"/>
              </a:rPr>
              <a:t>) faire</a:t>
            </a:r>
          </a:p>
          <a:p>
            <a:pPr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{	ecrire( ’’vous avez fait une erreur, </a:t>
            </a:r>
            <a:r>
              <a:rPr lang="fr-FR" dirty="0" smtClean="0">
                <a:latin typeface="Calibri"/>
                <a:ea typeface="Times New Roman"/>
                <a:cs typeface="Arial"/>
              </a:rPr>
              <a:t>   		essayer </a:t>
            </a:r>
            <a:r>
              <a:rPr lang="fr-FR" dirty="0">
                <a:latin typeface="Calibri"/>
                <a:ea typeface="Times New Roman"/>
                <a:cs typeface="Arial"/>
              </a:rPr>
              <a:t>encore </a:t>
            </a:r>
            <a:r>
              <a:rPr lang="fr-FR" dirty="0" smtClean="0">
                <a:latin typeface="Calibri"/>
                <a:ea typeface="Times New Roman"/>
                <a:cs typeface="Arial"/>
              </a:rPr>
              <a:t>:’’);</a:t>
            </a:r>
            <a:r>
              <a:rPr lang="fr-FR" dirty="0">
                <a:latin typeface="Calibri"/>
                <a:ea typeface="Times New Roman"/>
                <a:cs typeface="Arial"/>
              </a:rPr>
              <a:t>			          </a:t>
            </a:r>
          </a:p>
          <a:p>
            <a:pPr marL="449580" indent="449580">
              <a:spcAft>
                <a:spcPts val="0"/>
              </a:spcAft>
            </a:pPr>
            <a:r>
              <a:rPr lang="fr-FR" dirty="0" smtClean="0">
                <a:latin typeface="Calibri"/>
                <a:ea typeface="Times New Roman"/>
                <a:cs typeface="Arial"/>
              </a:rPr>
              <a:t>lire(note</a:t>
            </a:r>
            <a:r>
              <a:rPr lang="fr-FR" dirty="0">
                <a:latin typeface="Calibri"/>
                <a:ea typeface="Times New Roman"/>
                <a:cs typeface="Arial"/>
              </a:rPr>
              <a:t>) ;</a:t>
            </a:r>
          </a:p>
          <a:p>
            <a:pPr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}</a:t>
            </a:r>
          </a:p>
          <a:p>
            <a:pPr indent="228600">
              <a:spcAft>
                <a:spcPts val="0"/>
              </a:spcAft>
            </a:pPr>
            <a:r>
              <a:rPr lang="fr-FR" b="1" dirty="0">
                <a:latin typeface="Calibri"/>
                <a:ea typeface="Times New Roman"/>
                <a:cs typeface="Arial"/>
              </a:rPr>
              <a:t>Fin</a:t>
            </a:r>
            <a:endParaRPr lang="fr-FR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292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247260" cy="576064"/>
          </a:xfrm>
        </p:spPr>
        <p:txBody>
          <a:bodyPr rtlCol="0">
            <a:noAutofit/>
          </a:bodyPr>
          <a:lstStyle/>
          <a:p>
            <a:pPr marL="0" indent="0" algn="just">
              <a:buNone/>
            </a:pP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L’usage</a:t>
            </a:r>
          </a:p>
          <a:p>
            <a:pPr marL="0" indent="0" algn="just">
              <a:buNone/>
            </a:pPr>
            <a:r>
              <a:rPr lang="fr-FR" sz="1800" dirty="0"/>
              <a:t>Intégrons ce bloc dans l’algorithme de saisie des 5 notes décrit précédemment.</a:t>
            </a:r>
          </a:p>
          <a:p>
            <a:pPr marL="0" indent="0" algn="just">
              <a:buNone/>
            </a:pPr>
            <a:endParaRPr lang="fr-FR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51593" y="332656"/>
            <a:ext cx="62408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LES BOUCLES IMBRIQUÉES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8230" y="2744914"/>
            <a:ext cx="4381168" cy="332398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fr-FR" sz="1600" b="1" dirty="0">
                <a:latin typeface="Calibri"/>
                <a:ea typeface="Times New Roman"/>
                <a:cs typeface="Arial"/>
              </a:rPr>
              <a:t>Algorithme le-plus-grand-de-5-entiers</a:t>
            </a:r>
            <a:endParaRPr lang="fr-FR" sz="1600" dirty="0">
              <a:latin typeface="Calibri"/>
              <a:ea typeface="Times New Roman"/>
              <a:cs typeface="Arial"/>
            </a:endParaRPr>
          </a:p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fr-FR" sz="1600" b="1" dirty="0">
                <a:latin typeface="Calibri"/>
                <a:ea typeface="Times New Roman"/>
                <a:cs typeface="Arial"/>
              </a:rPr>
              <a:t>variables :</a:t>
            </a:r>
            <a:r>
              <a:rPr lang="fr-FR" sz="1600" dirty="0">
                <a:latin typeface="Calibri"/>
                <a:ea typeface="Times New Roman"/>
                <a:cs typeface="Arial"/>
              </a:rPr>
              <a:t> compteur, note, max : entier ;</a:t>
            </a:r>
          </a:p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fr-FR" sz="1600" b="1" dirty="0">
                <a:latin typeface="Calibri"/>
                <a:ea typeface="Times New Roman"/>
                <a:cs typeface="Arial"/>
              </a:rPr>
              <a:t>Debut</a:t>
            </a:r>
            <a:endParaRPr lang="fr-FR" sz="1600" dirty="0">
              <a:latin typeface="Calibri"/>
              <a:ea typeface="Times New Roman"/>
              <a:cs typeface="Arial"/>
            </a:endParaRPr>
          </a:p>
          <a:p>
            <a:pPr indent="449580">
              <a:spcAft>
                <a:spcPts val="0"/>
              </a:spcAft>
            </a:pPr>
            <a:r>
              <a:rPr lang="fr-FR" sz="1600" dirty="0">
                <a:latin typeface="Calibri"/>
                <a:ea typeface="Times New Roman"/>
                <a:cs typeface="Arial"/>
              </a:rPr>
              <a:t>ecrire( «’’entrer une note :’’) ;</a:t>
            </a:r>
          </a:p>
          <a:p>
            <a:pPr indent="449580">
              <a:spcAft>
                <a:spcPts val="0"/>
              </a:spcAft>
            </a:pPr>
            <a:r>
              <a:rPr lang="fr-FR" sz="1600" dirty="0">
                <a:latin typeface="Calibri"/>
                <a:ea typeface="Times New Roman"/>
                <a:cs typeface="Arial"/>
              </a:rPr>
              <a:t>Lire(note) ;</a:t>
            </a:r>
          </a:p>
          <a:p>
            <a:pPr indent="449580">
              <a:spcAft>
                <a:spcPts val="0"/>
              </a:spcAft>
            </a:pPr>
            <a:r>
              <a:rPr lang="fr-FR" sz="1600" dirty="0">
                <a:latin typeface="Calibri"/>
                <a:ea typeface="Times New Roman"/>
                <a:cs typeface="Arial"/>
              </a:rPr>
              <a:t>tant_que (note &lt;  0 ) ET (note &gt;20 ) faire</a:t>
            </a:r>
          </a:p>
          <a:p>
            <a:pPr indent="449580">
              <a:spcAft>
                <a:spcPts val="0"/>
              </a:spcAft>
            </a:pPr>
            <a:r>
              <a:rPr lang="fr-FR" sz="1600" dirty="0">
                <a:latin typeface="Calibri"/>
                <a:ea typeface="Times New Roman"/>
                <a:cs typeface="Arial"/>
              </a:rPr>
              <a:t>{	ecrire( ’’vous avez fait une erreur, </a:t>
            </a:r>
            <a:r>
              <a:rPr lang="fr-FR" sz="1600" dirty="0" smtClean="0">
                <a:latin typeface="Calibri"/>
                <a:ea typeface="Times New Roman"/>
                <a:cs typeface="Arial"/>
              </a:rPr>
              <a:t>    	essayer </a:t>
            </a:r>
            <a:r>
              <a:rPr lang="fr-FR" sz="1600" dirty="0">
                <a:latin typeface="Calibri"/>
                <a:ea typeface="Times New Roman"/>
                <a:cs typeface="Arial"/>
              </a:rPr>
              <a:t>encore :’’) ;			          </a:t>
            </a:r>
          </a:p>
          <a:p>
            <a:pPr marL="449580" indent="449580">
              <a:spcAft>
                <a:spcPts val="0"/>
              </a:spcAft>
            </a:pPr>
            <a:r>
              <a:rPr lang="fr-FR" sz="1600" dirty="0">
                <a:latin typeface="Calibri"/>
                <a:ea typeface="Times New Roman"/>
                <a:cs typeface="Arial"/>
              </a:rPr>
              <a:t>Lire(note) ;</a:t>
            </a:r>
          </a:p>
          <a:p>
            <a:pPr indent="449580">
              <a:spcAft>
                <a:spcPts val="0"/>
              </a:spcAft>
            </a:pPr>
            <a:r>
              <a:rPr lang="fr-FR" sz="1600" dirty="0">
                <a:latin typeface="Calibri"/>
                <a:ea typeface="Times New Roman"/>
                <a:cs typeface="Arial"/>
              </a:rPr>
              <a:t>}</a:t>
            </a:r>
          </a:p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fr-FR" sz="1600" dirty="0">
                <a:latin typeface="Calibri"/>
                <a:ea typeface="Times New Roman"/>
                <a:cs typeface="Arial"/>
              </a:rPr>
              <a:t>	max </a:t>
            </a:r>
            <a:r>
              <a:rPr lang="fr-FR" sz="1600" dirty="0"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lang="fr-FR" sz="1600" dirty="0">
                <a:latin typeface="Calibri"/>
                <a:ea typeface="Times New Roman"/>
                <a:cs typeface="Arial"/>
              </a:rPr>
              <a:t> note ;</a:t>
            </a:r>
          </a:p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fr-FR" sz="1600" dirty="0">
                <a:latin typeface="Calibri"/>
                <a:ea typeface="Times New Roman"/>
                <a:cs typeface="Arial"/>
              </a:rPr>
              <a:t>	compteur</a:t>
            </a:r>
            <a:r>
              <a:rPr lang="fr-FR" sz="1600" dirty="0"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lang="fr-FR" sz="1600" dirty="0">
                <a:latin typeface="Calibri"/>
                <a:ea typeface="Times New Roman"/>
                <a:cs typeface="Arial"/>
              </a:rPr>
              <a:t>1 ;</a:t>
            </a:r>
            <a:r>
              <a:rPr lang="fr-FR" dirty="0">
                <a:latin typeface="Calibri"/>
                <a:ea typeface="Times New Roman"/>
                <a:cs typeface="Arial"/>
              </a:rPr>
              <a:t>	</a:t>
            </a:r>
          </a:p>
        </p:txBody>
      </p:sp>
      <p:sp>
        <p:nvSpPr>
          <p:cNvPr id="7" name="Rectangle 6"/>
          <p:cNvSpPr/>
          <p:nvPr/>
        </p:nvSpPr>
        <p:spPr>
          <a:xfrm>
            <a:off x="4716015" y="2564904"/>
            <a:ext cx="4237151" cy="412420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fr-FR" sz="1600" dirty="0" smtClean="0">
                <a:latin typeface="Calibri"/>
                <a:ea typeface="Times New Roman"/>
                <a:cs typeface="Arial"/>
              </a:rPr>
              <a:t>tant_que </a:t>
            </a:r>
            <a:r>
              <a:rPr lang="fr-FR" sz="1600" dirty="0">
                <a:latin typeface="Calibri"/>
                <a:ea typeface="Times New Roman"/>
                <a:cs typeface="Arial"/>
              </a:rPr>
              <a:t>(compteur &lt;  5 ) faire</a:t>
            </a:r>
          </a:p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fr-FR" sz="1600" dirty="0">
                <a:latin typeface="Calibri"/>
                <a:ea typeface="Times New Roman"/>
                <a:cs typeface="Arial"/>
              </a:rPr>
              <a:t>{				          </a:t>
            </a:r>
          </a:p>
          <a:p>
            <a:pPr indent="449580">
              <a:spcAft>
                <a:spcPts val="0"/>
              </a:spcAft>
            </a:pPr>
            <a:r>
              <a:rPr lang="fr-FR" sz="1600" dirty="0">
                <a:latin typeface="Calibri"/>
                <a:ea typeface="Times New Roman"/>
                <a:cs typeface="Arial"/>
              </a:rPr>
              <a:t>ecrire( «’’entrer une note :’’) ;</a:t>
            </a:r>
          </a:p>
          <a:p>
            <a:pPr indent="449580">
              <a:spcAft>
                <a:spcPts val="0"/>
              </a:spcAft>
            </a:pPr>
            <a:r>
              <a:rPr lang="fr-FR" sz="1600" dirty="0">
                <a:latin typeface="Calibri"/>
                <a:ea typeface="Times New Roman"/>
                <a:cs typeface="Arial"/>
              </a:rPr>
              <a:t>Lire(note) ;</a:t>
            </a:r>
          </a:p>
          <a:p>
            <a:pPr indent="449580">
              <a:spcAft>
                <a:spcPts val="0"/>
              </a:spcAft>
            </a:pPr>
            <a:r>
              <a:rPr lang="fr-FR" sz="1600" dirty="0">
                <a:latin typeface="Calibri"/>
                <a:ea typeface="Times New Roman"/>
                <a:cs typeface="Arial"/>
              </a:rPr>
              <a:t>tant_que (note &lt;  0 ) ET (note &gt;20 ) faire</a:t>
            </a:r>
          </a:p>
          <a:p>
            <a:pPr indent="449580">
              <a:spcAft>
                <a:spcPts val="0"/>
              </a:spcAft>
            </a:pPr>
            <a:r>
              <a:rPr lang="fr-FR" sz="1600" dirty="0">
                <a:latin typeface="Calibri"/>
                <a:ea typeface="Times New Roman"/>
                <a:cs typeface="Arial"/>
              </a:rPr>
              <a:t>{	ecrire( ’’vous avez fait une erreur, essayer encore :’’) ;			          </a:t>
            </a:r>
          </a:p>
          <a:p>
            <a:pPr marL="449580" indent="449580">
              <a:spcAft>
                <a:spcPts val="0"/>
              </a:spcAft>
            </a:pPr>
            <a:r>
              <a:rPr lang="fr-FR" sz="1600" dirty="0">
                <a:latin typeface="Calibri"/>
                <a:ea typeface="Times New Roman"/>
                <a:cs typeface="Arial"/>
              </a:rPr>
              <a:t>Lire(note) ;</a:t>
            </a:r>
          </a:p>
          <a:p>
            <a:pPr indent="228600">
              <a:spcAft>
                <a:spcPts val="0"/>
              </a:spcAft>
            </a:pPr>
            <a:r>
              <a:rPr lang="fr-FR" sz="1600" dirty="0">
                <a:latin typeface="Calibri"/>
                <a:ea typeface="Times New Roman"/>
                <a:cs typeface="Arial"/>
              </a:rPr>
              <a:t>	}</a:t>
            </a:r>
          </a:p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fr-FR" sz="1600" dirty="0">
                <a:latin typeface="Calibri"/>
                <a:ea typeface="Times New Roman"/>
                <a:cs typeface="Arial"/>
              </a:rPr>
              <a:t>	si (max&lt; note) alors</a:t>
            </a:r>
          </a:p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fr-FR" sz="1600" dirty="0">
                <a:latin typeface="Calibri"/>
                <a:ea typeface="Times New Roman"/>
                <a:cs typeface="Arial"/>
              </a:rPr>
              <a:t>	{ 	</a:t>
            </a:r>
            <a:r>
              <a:rPr lang="fr-FR" sz="1600" dirty="0" err="1">
                <a:latin typeface="Calibri"/>
                <a:ea typeface="Times New Roman"/>
                <a:cs typeface="Arial"/>
              </a:rPr>
              <a:t>max</a:t>
            </a:r>
            <a:r>
              <a:rPr lang="fr-FR" sz="1600" dirty="0" err="1"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lang="fr-FR" sz="1600" dirty="0" err="1">
                <a:latin typeface="Calibri"/>
                <a:ea typeface="Times New Roman"/>
                <a:cs typeface="Arial"/>
              </a:rPr>
              <a:t>note</a:t>
            </a:r>
            <a:r>
              <a:rPr lang="fr-FR" sz="1600" dirty="0">
                <a:latin typeface="Calibri"/>
                <a:ea typeface="Times New Roman"/>
                <a:cs typeface="Arial"/>
              </a:rPr>
              <a:t>;	</a:t>
            </a:r>
          </a:p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fr-FR" sz="1600" dirty="0">
                <a:latin typeface="Calibri"/>
                <a:ea typeface="Times New Roman"/>
                <a:cs typeface="Arial"/>
              </a:rPr>
              <a:t>	}</a:t>
            </a:r>
          </a:p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fr-FR" sz="1600" dirty="0">
                <a:latin typeface="Calibri"/>
                <a:ea typeface="Times New Roman"/>
                <a:cs typeface="Arial"/>
              </a:rPr>
              <a:t>	</a:t>
            </a:r>
            <a:r>
              <a:rPr lang="fr-FR" sz="1600" dirty="0" err="1">
                <a:latin typeface="Calibri"/>
                <a:ea typeface="Times New Roman"/>
                <a:cs typeface="Arial"/>
              </a:rPr>
              <a:t>compteur</a:t>
            </a:r>
            <a:r>
              <a:rPr lang="fr-FR" sz="1600" dirty="0" err="1"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lang="fr-FR" sz="1600" dirty="0" err="1">
                <a:latin typeface="Calibri"/>
                <a:ea typeface="Times New Roman"/>
                <a:cs typeface="Arial"/>
              </a:rPr>
              <a:t>compteur</a:t>
            </a:r>
            <a:r>
              <a:rPr lang="fr-FR" sz="1600" dirty="0">
                <a:latin typeface="Calibri"/>
                <a:ea typeface="Times New Roman"/>
                <a:cs typeface="Arial"/>
              </a:rPr>
              <a:t> + 1 ;</a:t>
            </a:r>
          </a:p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fr-FR" sz="1600" dirty="0">
                <a:latin typeface="Calibri"/>
                <a:ea typeface="Times New Roman"/>
                <a:cs typeface="Arial"/>
              </a:rPr>
              <a:t>}</a:t>
            </a:r>
          </a:p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fr-FR" sz="1600" dirty="0">
                <a:latin typeface="Calibri"/>
                <a:ea typeface="Times New Roman"/>
                <a:cs typeface="Arial"/>
              </a:rPr>
              <a:t>ecrire( «la note la plus grande est », max) ;</a:t>
            </a:r>
          </a:p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fr-FR" sz="1600" b="1" dirty="0">
                <a:latin typeface="Calibri"/>
                <a:ea typeface="Times New Roman"/>
                <a:cs typeface="Arial"/>
              </a:rPr>
              <a:t>Fin</a:t>
            </a:r>
            <a:endParaRPr lang="fr-FR" sz="1600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308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3998788" cy="4536504"/>
          </a:xfrm>
        </p:spPr>
        <p:txBody>
          <a:bodyPr rtlCol="0">
            <a:noAutofit/>
          </a:bodyPr>
          <a:lstStyle/>
          <a:p>
            <a:pPr marL="0" indent="0" algn="just">
              <a:buNone/>
            </a:pP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Boucle et tableau à deux dimensions</a:t>
            </a:r>
            <a:endParaRPr lang="fr-FR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Blip>
                <a:blip r:embed="rId3"/>
              </a:buBlip>
            </a:pPr>
            <a:r>
              <a:rPr lang="fr-FR" sz="1800" dirty="0"/>
              <a:t>Si nous désirons écrire un programme qui travaille avec un damier 10 cases sur 10 contenant des entiers, nous introduisons une instance damier sous forme une matrice (tableau à deux dimensions).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51593" y="332656"/>
            <a:ext cx="62408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LES BOUCLES IMBRIQUÉES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67674" y="1772816"/>
            <a:ext cx="4381168" cy="480131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fr-FR" b="1" dirty="0">
                <a:latin typeface="Calibri"/>
                <a:ea typeface="Times New Roman"/>
                <a:cs typeface="Arial"/>
              </a:rPr>
              <a:t>Algorithme mettre-a-</a:t>
            </a:r>
            <a:r>
              <a:rPr lang="fr-FR" b="1" dirty="0" err="1">
                <a:latin typeface="Calibri"/>
                <a:ea typeface="Times New Roman"/>
                <a:cs typeface="Arial"/>
              </a:rPr>
              <a:t>zero</a:t>
            </a:r>
            <a:r>
              <a:rPr lang="fr-FR" b="1" dirty="0">
                <a:latin typeface="Calibri"/>
                <a:ea typeface="Times New Roman"/>
                <a:cs typeface="Arial"/>
              </a:rPr>
              <a:t>-le-damier</a:t>
            </a:r>
            <a:endParaRPr lang="fr-FR" dirty="0">
              <a:latin typeface="Calibri"/>
              <a:ea typeface="Times New Roman"/>
              <a:cs typeface="Arial"/>
            </a:endParaRPr>
          </a:p>
          <a:p>
            <a:pPr indent="228600">
              <a:spcAft>
                <a:spcPts val="0"/>
              </a:spcAft>
            </a:pPr>
            <a:r>
              <a:rPr lang="fr-FR" b="1" dirty="0">
                <a:latin typeface="Calibri"/>
                <a:ea typeface="Times New Roman"/>
                <a:cs typeface="Arial"/>
              </a:rPr>
              <a:t>variables :</a:t>
            </a:r>
            <a:r>
              <a:rPr lang="fr-FR" dirty="0">
                <a:latin typeface="Calibri"/>
                <a:ea typeface="Times New Roman"/>
                <a:cs typeface="Arial"/>
              </a:rPr>
              <a:t>  damier : tableau[][]d’entiers</a:t>
            </a:r>
          </a:p>
          <a:p>
            <a:pPr marL="449580" indent="449580">
              <a:spcAft>
                <a:spcPts val="0"/>
              </a:spcAft>
            </a:pPr>
            <a:r>
              <a:rPr lang="fr-FR" dirty="0" err="1">
                <a:latin typeface="Calibri"/>
                <a:ea typeface="Times New Roman"/>
                <a:cs typeface="Arial"/>
              </a:rPr>
              <a:t>indLigne</a:t>
            </a:r>
            <a:r>
              <a:rPr lang="fr-FR" dirty="0">
                <a:latin typeface="Calibri"/>
                <a:ea typeface="Times New Roman"/>
                <a:cs typeface="Arial"/>
              </a:rPr>
              <a:t>, </a:t>
            </a:r>
            <a:r>
              <a:rPr lang="fr-FR" dirty="0" err="1">
                <a:latin typeface="Calibri"/>
                <a:ea typeface="Times New Roman"/>
                <a:cs typeface="Arial"/>
              </a:rPr>
              <a:t>indColonne</a:t>
            </a:r>
            <a:r>
              <a:rPr lang="fr-FR" dirty="0">
                <a:latin typeface="Calibri"/>
                <a:ea typeface="Times New Roman"/>
                <a:cs typeface="Arial"/>
              </a:rPr>
              <a:t> : entier ;</a:t>
            </a:r>
          </a:p>
          <a:p>
            <a:pPr indent="228600">
              <a:spcAft>
                <a:spcPts val="0"/>
              </a:spcAft>
            </a:pPr>
            <a:r>
              <a:rPr lang="fr-FR" b="1" dirty="0">
                <a:latin typeface="Calibri"/>
                <a:ea typeface="Times New Roman"/>
                <a:cs typeface="Arial"/>
              </a:rPr>
              <a:t>Debut</a:t>
            </a:r>
            <a:endParaRPr lang="fr-FR" dirty="0">
              <a:latin typeface="Calibri"/>
              <a:ea typeface="Times New Roman"/>
              <a:cs typeface="Arial"/>
            </a:endParaRPr>
          </a:p>
          <a:p>
            <a:pPr indent="449580">
              <a:spcAft>
                <a:spcPts val="0"/>
              </a:spcAft>
            </a:pPr>
            <a:r>
              <a:rPr lang="fr-FR" dirty="0" err="1">
                <a:latin typeface="Calibri"/>
                <a:ea typeface="Times New Roman"/>
                <a:cs typeface="Arial"/>
              </a:rPr>
              <a:t>damier</a:t>
            </a:r>
            <a:r>
              <a:rPr lang="fr-FR" dirty="0" err="1"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lang="fr-FR" dirty="0" err="1">
                <a:latin typeface="Calibri"/>
                <a:ea typeface="Times New Roman"/>
                <a:cs typeface="Arial"/>
              </a:rPr>
              <a:t>new</a:t>
            </a:r>
            <a:r>
              <a:rPr lang="fr-FR" dirty="0">
                <a:latin typeface="Calibri"/>
                <a:ea typeface="Times New Roman"/>
                <a:cs typeface="Arial"/>
              </a:rPr>
              <a:t> entier[10][10] </a:t>
            </a:r>
            <a:r>
              <a:rPr lang="fr-FR" dirty="0" smtClean="0">
                <a:latin typeface="Calibri"/>
                <a:ea typeface="Times New Roman"/>
                <a:cs typeface="Arial"/>
              </a:rPr>
              <a:t>;</a:t>
            </a:r>
            <a:r>
              <a:rPr lang="fr-FR" dirty="0">
                <a:latin typeface="Calibri"/>
                <a:ea typeface="Times New Roman"/>
                <a:cs typeface="Arial"/>
              </a:rPr>
              <a:t>	</a:t>
            </a:r>
          </a:p>
          <a:p>
            <a:pPr indent="449580">
              <a:spcAft>
                <a:spcPts val="0"/>
              </a:spcAft>
            </a:pPr>
            <a:r>
              <a:rPr lang="fr-FR" dirty="0" err="1">
                <a:latin typeface="Calibri"/>
                <a:ea typeface="Times New Roman"/>
                <a:cs typeface="Arial"/>
              </a:rPr>
              <a:t>indLigne</a:t>
            </a:r>
            <a:r>
              <a:rPr lang="fr-FR" dirty="0">
                <a:latin typeface="Calibri"/>
                <a:ea typeface="Times New Roman"/>
                <a:cs typeface="Arial"/>
              </a:rPr>
              <a:t>  </a:t>
            </a:r>
            <a:r>
              <a:rPr lang="fr-FR" dirty="0"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lang="fr-FR" dirty="0">
                <a:latin typeface="Calibri"/>
                <a:ea typeface="Times New Roman"/>
                <a:cs typeface="Arial"/>
              </a:rPr>
              <a:t>0 ;	</a:t>
            </a:r>
          </a:p>
          <a:p>
            <a:pPr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tant_que (</a:t>
            </a:r>
            <a:r>
              <a:rPr lang="fr-FR" dirty="0" err="1">
                <a:latin typeface="Calibri"/>
                <a:ea typeface="Times New Roman"/>
                <a:cs typeface="Arial"/>
              </a:rPr>
              <a:t>indLigne</a:t>
            </a:r>
            <a:r>
              <a:rPr lang="fr-FR" dirty="0">
                <a:latin typeface="Calibri"/>
                <a:ea typeface="Times New Roman"/>
                <a:cs typeface="Arial"/>
              </a:rPr>
              <a:t> &lt; 10 ) faire</a:t>
            </a:r>
          </a:p>
          <a:p>
            <a:pPr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{	</a:t>
            </a:r>
            <a:r>
              <a:rPr lang="fr-FR" dirty="0" err="1">
                <a:latin typeface="Calibri"/>
                <a:ea typeface="Times New Roman"/>
                <a:cs typeface="Arial"/>
              </a:rPr>
              <a:t>indColonne</a:t>
            </a:r>
            <a:r>
              <a:rPr lang="fr-FR" dirty="0">
                <a:latin typeface="Calibri"/>
                <a:ea typeface="Times New Roman"/>
                <a:cs typeface="Arial"/>
              </a:rPr>
              <a:t>  </a:t>
            </a:r>
            <a:r>
              <a:rPr lang="fr-FR" dirty="0"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lang="fr-FR" dirty="0">
                <a:latin typeface="Calibri"/>
                <a:ea typeface="Times New Roman"/>
                <a:cs typeface="Arial"/>
              </a:rPr>
              <a:t>0 ;	</a:t>
            </a:r>
          </a:p>
          <a:p>
            <a:pPr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       	tant_que (</a:t>
            </a:r>
            <a:r>
              <a:rPr lang="fr-FR" dirty="0" err="1">
                <a:latin typeface="Calibri"/>
                <a:ea typeface="Times New Roman"/>
                <a:cs typeface="Arial"/>
              </a:rPr>
              <a:t>indColonne</a:t>
            </a:r>
            <a:r>
              <a:rPr lang="fr-FR" dirty="0">
                <a:latin typeface="Calibri"/>
                <a:ea typeface="Times New Roman"/>
                <a:cs typeface="Arial"/>
              </a:rPr>
              <a:t> &lt; 10 ) faire</a:t>
            </a:r>
          </a:p>
          <a:p>
            <a:pPr marL="449580"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{	</a:t>
            </a:r>
            <a:r>
              <a:rPr lang="fr-FR" dirty="0" err="1">
                <a:latin typeface="Calibri"/>
                <a:ea typeface="Times New Roman"/>
                <a:cs typeface="Arial"/>
              </a:rPr>
              <a:t>indColonne</a:t>
            </a:r>
            <a:r>
              <a:rPr lang="fr-FR" dirty="0">
                <a:latin typeface="Calibri"/>
                <a:ea typeface="Times New Roman"/>
                <a:cs typeface="Arial"/>
              </a:rPr>
              <a:t>  </a:t>
            </a:r>
            <a:r>
              <a:rPr lang="fr-FR" dirty="0"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lang="fr-FR" dirty="0">
                <a:latin typeface="Calibri"/>
                <a:ea typeface="Times New Roman"/>
                <a:cs typeface="Arial"/>
              </a:rPr>
              <a:t>0 ;	</a:t>
            </a:r>
          </a:p>
          <a:p>
            <a:pPr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       		damier[</a:t>
            </a:r>
            <a:r>
              <a:rPr lang="fr-FR" dirty="0" err="1">
                <a:latin typeface="Calibri"/>
                <a:ea typeface="Times New Roman"/>
                <a:cs typeface="Arial"/>
              </a:rPr>
              <a:t>indLigne</a:t>
            </a:r>
            <a:r>
              <a:rPr lang="fr-FR" dirty="0">
                <a:latin typeface="Calibri"/>
                <a:ea typeface="Times New Roman"/>
                <a:cs typeface="Arial"/>
              </a:rPr>
              <a:t>](</a:t>
            </a:r>
            <a:r>
              <a:rPr lang="fr-FR" dirty="0" err="1">
                <a:latin typeface="Calibri"/>
                <a:ea typeface="Times New Roman"/>
                <a:cs typeface="Arial"/>
              </a:rPr>
              <a:t>indColonne</a:t>
            </a:r>
            <a:r>
              <a:rPr lang="fr-FR" dirty="0">
                <a:latin typeface="Calibri"/>
                <a:ea typeface="Times New Roman"/>
                <a:cs typeface="Arial"/>
              </a:rPr>
              <a:t>]</a:t>
            </a:r>
            <a:r>
              <a:rPr lang="fr-FR" dirty="0"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lang="fr-FR" dirty="0">
                <a:latin typeface="Calibri"/>
                <a:ea typeface="Times New Roman"/>
                <a:cs typeface="Arial"/>
              </a:rPr>
              <a:t>0 ;</a:t>
            </a:r>
          </a:p>
          <a:p>
            <a:pPr marL="899160" indent="449580">
              <a:spcAft>
                <a:spcPts val="0"/>
              </a:spcAft>
            </a:pPr>
            <a:r>
              <a:rPr lang="fr-FR" dirty="0" err="1">
                <a:latin typeface="Calibri"/>
                <a:ea typeface="Times New Roman"/>
                <a:cs typeface="Arial"/>
              </a:rPr>
              <a:t>indColonne</a:t>
            </a:r>
            <a:r>
              <a:rPr lang="fr-FR" dirty="0" err="1"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lang="fr-FR" dirty="0" err="1">
                <a:latin typeface="Calibri"/>
                <a:ea typeface="Times New Roman"/>
                <a:cs typeface="Arial"/>
              </a:rPr>
              <a:t>indColonne</a:t>
            </a:r>
            <a:r>
              <a:rPr lang="fr-FR" dirty="0">
                <a:latin typeface="Calibri"/>
                <a:ea typeface="Times New Roman"/>
                <a:cs typeface="Arial"/>
              </a:rPr>
              <a:t>+ 1 ;</a:t>
            </a:r>
          </a:p>
          <a:p>
            <a:pPr marL="449580"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}</a:t>
            </a:r>
          </a:p>
          <a:p>
            <a:pPr marL="449580" indent="449580">
              <a:spcAft>
                <a:spcPts val="0"/>
              </a:spcAft>
            </a:pPr>
            <a:r>
              <a:rPr lang="fr-FR" dirty="0" err="1">
                <a:latin typeface="Calibri"/>
                <a:ea typeface="Times New Roman"/>
                <a:cs typeface="Arial"/>
              </a:rPr>
              <a:t>indLigne</a:t>
            </a:r>
            <a:r>
              <a:rPr lang="fr-FR" dirty="0" err="1"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lang="fr-FR" dirty="0" err="1">
                <a:latin typeface="Calibri"/>
                <a:ea typeface="Times New Roman"/>
                <a:cs typeface="Arial"/>
              </a:rPr>
              <a:t>indLigne</a:t>
            </a:r>
            <a:r>
              <a:rPr lang="fr-FR" dirty="0">
                <a:latin typeface="Calibri"/>
                <a:ea typeface="Times New Roman"/>
                <a:cs typeface="Arial"/>
              </a:rPr>
              <a:t>+ 1 ;</a:t>
            </a:r>
          </a:p>
          <a:p>
            <a:pPr indent="449580">
              <a:spcAft>
                <a:spcPts val="0"/>
              </a:spcAft>
            </a:pPr>
            <a:r>
              <a:rPr lang="fr-FR" dirty="0">
                <a:latin typeface="Calibri"/>
                <a:ea typeface="Times New Roman"/>
                <a:cs typeface="Arial"/>
              </a:rPr>
              <a:t>}</a:t>
            </a:r>
          </a:p>
          <a:p>
            <a:pPr indent="228600">
              <a:spcAft>
                <a:spcPts val="0"/>
              </a:spcAft>
            </a:pPr>
            <a:r>
              <a:rPr lang="fr-FR" b="1" dirty="0">
                <a:latin typeface="Calibri"/>
                <a:ea typeface="Times New Roman"/>
                <a:cs typeface="Arial"/>
              </a:rPr>
              <a:t>Fin</a:t>
            </a:r>
            <a:endParaRPr lang="fr-FR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42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329612" cy="1800200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</a:rPr>
              <a:t>La syntaxe </a:t>
            </a: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L’instruction conditionnelle nous autorise désormais à concevoir un algorithme qui n’exécutera pas certains blocs instructions.</a:t>
            </a: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280" y="332656"/>
            <a:ext cx="80714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INSTRUCTION CONDITIONNELLE</a:t>
            </a:r>
            <a:endParaRPr lang="fr-FR" sz="3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Zone de texte 42"/>
          <p:cNvSpPr txBox="1"/>
          <p:nvPr/>
        </p:nvSpPr>
        <p:spPr>
          <a:xfrm>
            <a:off x="1667319" y="3789040"/>
            <a:ext cx="6480720" cy="2108269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91440" rIns="0" bIns="9144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indent="228600" algn="ctr">
              <a:lnSpc>
                <a:spcPct val="125000"/>
              </a:lnSpc>
              <a:spcAft>
                <a:spcPts val="0"/>
              </a:spcAft>
            </a:pPr>
            <a:r>
              <a:rPr lang="fr-FR" sz="2000" b="1" i="1" dirty="0">
                <a:solidFill>
                  <a:schemeClr val="accent6">
                    <a:lumMod val="75000"/>
                  </a:schemeClr>
                </a:solidFill>
                <a:effectLst/>
                <a:latin typeface="Cambria"/>
                <a:ea typeface="Calibri"/>
                <a:cs typeface="Times New Roman"/>
              </a:rPr>
              <a:t>La conditionnelle</a:t>
            </a:r>
            <a:endParaRPr lang="fr-FR" sz="2000" i="1" dirty="0">
              <a:solidFill>
                <a:schemeClr val="accent6">
                  <a:lumMod val="75000"/>
                </a:schemeClr>
              </a:solidFill>
              <a:effectLst/>
              <a:latin typeface="Cambria"/>
              <a:ea typeface="Times New Roman"/>
              <a:cs typeface="Times New Roman"/>
            </a:endParaRPr>
          </a:p>
          <a:p>
            <a:pPr indent="228600" algn="ctr">
              <a:lnSpc>
                <a:spcPct val="125000"/>
              </a:lnSpc>
              <a:spcAft>
                <a:spcPts val="0"/>
              </a:spcAft>
            </a:pPr>
            <a:r>
              <a:rPr lang="fr-FR" sz="2000" b="1" i="1" dirty="0">
                <a:solidFill>
                  <a:schemeClr val="accent6">
                    <a:lumMod val="75000"/>
                  </a:schemeClr>
                </a:solidFill>
                <a:effectLst/>
                <a:latin typeface="Cambria"/>
                <a:ea typeface="Calibri"/>
                <a:cs typeface="Times New Roman"/>
              </a:rPr>
              <a:t>L’instruction conditionnelle détermine si le bloc d’instructions suivant est exécuté ou non. </a:t>
            </a:r>
            <a:endParaRPr lang="fr-FR" sz="2000" b="1" i="1" dirty="0" smtClean="0">
              <a:solidFill>
                <a:schemeClr val="accent6">
                  <a:lumMod val="75000"/>
                </a:schemeClr>
              </a:solidFill>
              <a:effectLst/>
              <a:latin typeface="Cambria"/>
              <a:ea typeface="Calibri"/>
              <a:cs typeface="Times New Roman"/>
            </a:endParaRPr>
          </a:p>
          <a:p>
            <a:pPr indent="228600" algn="ctr">
              <a:lnSpc>
                <a:spcPct val="125000"/>
              </a:lnSpc>
              <a:spcAft>
                <a:spcPts val="0"/>
              </a:spcAft>
            </a:pPr>
            <a:r>
              <a:rPr lang="fr-FR" sz="2000" b="1" i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ambria"/>
                <a:ea typeface="Calibri"/>
                <a:cs typeface="Times New Roman"/>
              </a:rPr>
              <a:t>La </a:t>
            </a:r>
            <a:r>
              <a:rPr lang="fr-FR" sz="2000" b="1" i="1" dirty="0">
                <a:solidFill>
                  <a:schemeClr val="accent6">
                    <a:lumMod val="75000"/>
                  </a:schemeClr>
                </a:solidFill>
                <a:effectLst/>
                <a:latin typeface="Cambria"/>
                <a:ea typeface="Calibri"/>
                <a:cs typeface="Times New Roman"/>
              </a:rPr>
              <a:t>condition est une expression booléenne dont la valeur détermine le bloc d’instructions exécutées</a:t>
            </a:r>
            <a:r>
              <a:rPr lang="fr-FR" sz="2000" b="1" i="1" dirty="0">
                <a:solidFill>
                  <a:srgbClr val="4F81BD"/>
                </a:solidFill>
                <a:effectLst/>
                <a:latin typeface="Cambria"/>
                <a:ea typeface="Calibri"/>
                <a:cs typeface="Times New Roman"/>
              </a:rPr>
              <a:t>.</a:t>
            </a:r>
            <a:endParaRPr lang="fr-FR" sz="2000" b="1" i="1" dirty="0">
              <a:solidFill>
                <a:srgbClr val="5A5A5A"/>
              </a:solidFill>
              <a:effectLst/>
              <a:latin typeface="Cambria"/>
              <a:ea typeface="Times New Roman"/>
              <a:cs typeface="Times New Roman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1667319" y="3861048"/>
            <a:ext cx="6696744" cy="216024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gray">
          <a:xfrm flipH="1">
            <a:off x="888245" y="3429000"/>
            <a:ext cx="720080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FFCC66"/>
              </a:gs>
              <a:gs pos="100000">
                <a:srgbClr val="FFCC66">
                  <a:gamma/>
                  <a:tint val="63529"/>
                  <a:invGamma/>
                </a:srgb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329612" cy="4536504"/>
          </a:xfrm>
        </p:spPr>
        <p:txBody>
          <a:bodyPr rtlCol="0">
            <a:normAutofit fontScale="85000" lnSpcReduction="10000"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</a:rPr>
              <a:t>La syntaxe </a:t>
            </a: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syntaxe de cette instruction est :</a:t>
            </a: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L’un </a:t>
            </a: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 deux blocs est obligatoirement exécuté, l’autre ne le sera pas.</a:t>
            </a: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Ecrivons l’algorithme qui lit deux entiers et affiche le plus grand des deux.</a:t>
            </a: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280" y="332656"/>
            <a:ext cx="80714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INSTRUCTION CONDITIONNELLE</a:t>
            </a:r>
            <a:endParaRPr lang="fr-FR" sz="3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947775" y="2636912"/>
            <a:ext cx="7656673" cy="2308324"/>
          </a:xfrm>
          <a:prstGeom prst="rect">
            <a:avLst/>
          </a:prstGeom>
          <a:noFill/>
          <a:ln w="2222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fr-FR" sz="1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fr-FR" sz="1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600" i="1" dirty="0">
                <a:solidFill>
                  <a:schemeClr val="accent6">
                    <a:lumMod val="75000"/>
                  </a:schemeClr>
                </a:solidFill>
              </a:rPr>
              <a:t>(condition) </a:t>
            </a:r>
            <a:r>
              <a:rPr lang="fr-FR" sz="1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alors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fr-F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fr-FR" sz="1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</a:rPr>
              <a:t>Bloc d’instructions n°1 ;  </a:t>
            </a:r>
            <a:r>
              <a:rPr lang="fr-FR" sz="1600" b="1" dirty="0">
                <a:solidFill>
                  <a:srgbClr val="00B050"/>
                </a:solidFill>
              </a:rPr>
              <a:t>//exécuté si condition égale Vrai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fr-FR" sz="1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fr-FR" sz="1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Sinon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fr-FR" sz="1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</a:rPr>
              <a:t>Bloc d’instructions n°2 ;  </a:t>
            </a:r>
            <a:r>
              <a:rPr lang="fr-FR" sz="1600" b="1" dirty="0">
                <a:solidFill>
                  <a:srgbClr val="00B050"/>
                </a:solidFill>
              </a:rPr>
              <a:t>//exécuté si condition égale Faux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fr-FR" sz="1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06075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6279" y="332656"/>
            <a:ext cx="80714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INSTRUCTION CONDITIONNELLE</a:t>
            </a:r>
            <a:endParaRPr lang="fr-FR" sz="3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991903"/>
              </p:ext>
            </p:extLst>
          </p:nvPr>
        </p:nvGraphicFramePr>
        <p:xfrm>
          <a:off x="359530" y="2636912"/>
          <a:ext cx="8532949" cy="3649216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3810841"/>
                <a:gridCol w="4722108"/>
              </a:tblGrid>
              <a:tr h="479296">
                <a:tc>
                  <a:txBody>
                    <a:bodyPr/>
                    <a:lstStyle/>
                    <a:p>
                      <a:pPr marL="0" indent="88900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Variables : x,y, max : entier ;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Les variables n’ont pas de valeur connue au début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3964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Debut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x= ?         y= ?                   max= ?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3964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             Lire(x) ;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x= 5         y= ?                   max= ?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3964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             Lire(y) ;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x= 5         y= 7                  max= ?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3964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            si (x &gt; y)  alors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 condition est évaluée : (5&gt;7)  (Faux)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3964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             {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Ce bloc n’est pas exécuté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3964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                        max</a:t>
                      </a:r>
                      <a:r>
                        <a:rPr lang="fr-FR" sz="1600">
                          <a:effectLst/>
                          <a:sym typeface="Wingdings"/>
                        </a:rPr>
                        <a:t></a:t>
                      </a:r>
                      <a:r>
                        <a:rPr lang="fr-FR" sz="1600">
                          <a:effectLst/>
                        </a:rPr>
                        <a:t>x ;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Ce bloc n’est pas exécuté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3964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             }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Ce bloc n’est pas exécuté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3964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             sinon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3964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             {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Ce bloc est exécuté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3964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                       max</a:t>
                      </a:r>
                      <a:r>
                        <a:rPr lang="fr-FR" sz="1600">
                          <a:effectLst/>
                          <a:sym typeface="Wingdings"/>
                        </a:rPr>
                        <a:t></a:t>
                      </a:r>
                      <a:r>
                        <a:rPr lang="fr-FR" sz="1600">
                          <a:effectLst/>
                        </a:rPr>
                        <a:t>y ;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x= 5         y= 7                  max= 7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3964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              }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Fin du bloc conditionnel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3964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               ecrire(‘’ maximum : ‘’, max) ;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Affichage de maximum : 7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3964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Fin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Les variables n’existent plus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23528" y="2132856"/>
            <a:ext cx="3711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</a:rPr>
              <a:t>Algorithme max-de-deux-entiers</a:t>
            </a:r>
            <a:endParaRPr lang="fr-F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34801" y="3140968"/>
            <a:ext cx="490190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4034801" y="3356992"/>
            <a:ext cx="4901904" cy="240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4034801" y="3597014"/>
            <a:ext cx="4901904" cy="264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034801" y="3861048"/>
            <a:ext cx="490190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4034801" y="4077072"/>
            <a:ext cx="490190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034801" y="4293096"/>
            <a:ext cx="4901904" cy="240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034801" y="4533118"/>
            <a:ext cx="4901904" cy="264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4034801" y="4797152"/>
            <a:ext cx="490190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4046121" y="5013176"/>
            <a:ext cx="490190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4046121" y="5301208"/>
            <a:ext cx="4901904" cy="240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4046121" y="5541230"/>
            <a:ext cx="4901904" cy="264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4046121" y="5805264"/>
            <a:ext cx="490190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4062584" y="6021288"/>
            <a:ext cx="490190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9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329612" cy="4536504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</a:rPr>
              <a:t>Applications</a:t>
            </a:r>
            <a:endParaRPr lang="fr-FR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fr-FR" sz="2400" dirty="0">
                <a:solidFill>
                  <a:schemeClr val="accent6">
                    <a:lumMod val="50000"/>
                  </a:schemeClr>
                </a:solidFill>
              </a:rPr>
              <a:t>La conditionnelle simple</a:t>
            </a: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Une version plus simple est utilisée si l’alternative n’a pas lieu. La syntaxe de cette instruction est alors :</a:t>
            </a:r>
          </a:p>
          <a:p>
            <a:pPr marL="800100" lvl="2" indent="0" algn="just" fontAlgn="auto">
              <a:spcAft>
                <a:spcPts val="0"/>
              </a:spcAft>
              <a:buNone/>
              <a:defRPr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(condition)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alors</a:t>
            </a:r>
          </a:p>
          <a:p>
            <a:pPr marL="800100" lvl="2" indent="0" algn="just" fontAlgn="auto">
              <a:spcAft>
                <a:spcPts val="0"/>
              </a:spcAft>
              <a:buNone/>
              <a:defRPr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{</a:t>
            </a:r>
          </a:p>
          <a:p>
            <a:pPr marL="800100" lvl="2" indent="0" algn="just" fontAlgn="auto">
              <a:spcAft>
                <a:spcPts val="0"/>
              </a:spcAft>
              <a:buNone/>
              <a:defRPr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instructions ;  </a:t>
            </a:r>
          </a:p>
          <a:p>
            <a:pPr marL="800100" lvl="2" indent="0" algn="just" fontAlgn="auto">
              <a:spcAft>
                <a:spcPts val="0"/>
              </a:spcAft>
              <a:buNone/>
              <a:defRPr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}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Ecrivons un algorithme qui lit un entier et affiche sa valeur positive.</a:t>
            </a: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280" y="332656"/>
            <a:ext cx="80714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INSTRUCTION CONDITIONNELLE</a:t>
            </a:r>
            <a:endParaRPr lang="fr-FR" sz="3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88441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329612" cy="936104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</a:rPr>
              <a:t>Applications</a:t>
            </a:r>
            <a:endParaRPr lang="fr-FR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fr-FR" sz="2400" dirty="0">
                <a:solidFill>
                  <a:schemeClr val="accent6">
                    <a:lumMod val="50000"/>
                  </a:schemeClr>
                </a:solidFill>
              </a:rPr>
              <a:t>La conditionnelle simple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280" y="332656"/>
            <a:ext cx="80714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INSTRUCTION CONDITIONNELLE</a:t>
            </a:r>
            <a:endParaRPr lang="fr-FR" sz="3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7624" y="3212976"/>
            <a:ext cx="4572000" cy="2800767"/>
          </a:xfrm>
          <a:prstGeom prst="rect">
            <a:avLst/>
          </a:prstGeom>
          <a:ln w="15875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fr-FR" sz="1600" b="1" dirty="0" smtClean="0">
                <a:effectLst/>
                <a:latin typeface="Calibri"/>
                <a:ea typeface="Times New Roman"/>
                <a:cs typeface="Arial"/>
              </a:rPr>
              <a:t>Algorithme valeur-positive</a:t>
            </a:r>
            <a:endParaRPr lang="fr-FR" sz="1600" dirty="0" smtClean="0">
              <a:effectLst/>
              <a:latin typeface="Calibri"/>
              <a:ea typeface="Times New Roman"/>
              <a:cs typeface="Arial"/>
            </a:endParaRPr>
          </a:p>
          <a:p>
            <a:pPr indent="228600">
              <a:spcAft>
                <a:spcPts val="0"/>
              </a:spcAft>
            </a:pPr>
            <a:r>
              <a:rPr lang="fr-FR" sz="1600" dirty="0" smtClean="0">
                <a:effectLst/>
                <a:latin typeface="Calibri"/>
                <a:ea typeface="Times New Roman"/>
                <a:cs typeface="Arial"/>
              </a:rPr>
              <a:t>Variables : valeur, positif : entier ;</a:t>
            </a:r>
          </a:p>
          <a:p>
            <a:pPr indent="228600">
              <a:spcAft>
                <a:spcPts val="0"/>
              </a:spcAft>
            </a:pPr>
            <a:r>
              <a:rPr lang="fr-FR" sz="1600" dirty="0" smtClean="0">
                <a:effectLst/>
                <a:latin typeface="Calibri"/>
                <a:ea typeface="Times New Roman"/>
                <a:cs typeface="Arial"/>
              </a:rPr>
              <a:t>Debut</a:t>
            </a:r>
          </a:p>
          <a:p>
            <a:pPr indent="228600">
              <a:spcAft>
                <a:spcPts val="0"/>
              </a:spcAft>
            </a:pPr>
            <a:r>
              <a:rPr lang="fr-FR" sz="1600" dirty="0">
                <a:latin typeface="Calibri"/>
                <a:ea typeface="Times New Roman"/>
                <a:cs typeface="Arial"/>
              </a:rPr>
              <a:t>	</a:t>
            </a:r>
            <a:r>
              <a:rPr lang="fr-FR" sz="1600" dirty="0" smtClean="0">
                <a:effectLst/>
                <a:latin typeface="Calibri"/>
                <a:ea typeface="Times New Roman"/>
                <a:cs typeface="Arial"/>
              </a:rPr>
              <a:t>lire(valeur) ;</a:t>
            </a:r>
          </a:p>
          <a:p>
            <a:pPr indent="228600">
              <a:spcAft>
                <a:spcPts val="0"/>
              </a:spcAft>
            </a:pPr>
            <a:r>
              <a:rPr lang="fr-FR" sz="1600" dirty="0" smtClean="0">
                <a:effectLst/>
                <a:latin typeface="Calibri"/>
                <a:ea typeface="Times New Roman"/>
                <a:cs typeface="Arial"/>
              </a:rPr>
              <a:t>	</a:t>
            </a:r>
            <a:r>
              <a:rPr lang="fr-FR" sz="1600" dirty="0" err="1" smtClean="0">
                <a:effectLst/>
                <a:latin typeface="Calibri"/>
                <a:ea typeface="Times New Roman"/>
                <a:cs typeface="Arial"/>
              </a:rPr>
              <a:t>positif</a:t>
            </a:r>
            <a:r>
              <a:rPr lang="fr-FR" sz="1600" dirty="0" err="1" smtClean="0">
                <a:effectLst/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lang="fr-FR" sz="1600" dirty="0" err="1" smtClean="0">
                <a:effectLst/>
                <a:latin typeface="Calibri"/>
                <a:ea typeface="Times New Roman"/>
                <a:cs typeface="Arial"/>
              </a:rPr>
              <a:t>valeur</a:t>
            </a:r>
            <a:r>
              <a:rPr lang="fr-FR" sz="1600" dirty="0" smtClean="0">
                <a:effectLst/>
                <a:latin typeface="Calibri"/>
                <a:ea typeface="Times New Roman"/>
                <a:cs typeface="Arial"/>
              </a:rPr>
              <a:t> ;</a:t>
            </a:r>
          </a:p>
          <a:p>
            <a:pPr indent="228600">
              <a:spcAft>
                <a:spcPts val="0"/>
              </a:spcAft>
            </a:pPr>
            <a:r>
              <a:rPr lang="fr-FR" sz="1600" dirty="0" smtClean="0">
                <a:effectLst/>
                <a:latin typeface="Calibri"/>
                <a:ea typeface="Times New Roman"/>
                <a:cs typeface="Arial"/>
              </a:rPr>
              <a:t>	si (positif&lt;0) alors </a:t>
            </a:r>
          </a:p>
          <a:p>
            <a:pPr indent="228600">
              <a:spcAft>
                <a:spcPts val="0"/>
              </a:spcAft>
            </a:pPr>
            <a:r>
              <a:rPr lang="fr-FR" sz="1600" dirty="0" smtClean="0">
                <a:effectLst/>
                <a:latin typeface="Calibri"/>
                <a:ea typeface="Times New Roman"/>
                <a:cs typeface="Arial"/>
              </a:rPr>
              <a:t>	{</a:t>
            </a:r>
          </a:p>
          <a:p>
            <a:pPr indent="228600">
              <a:spcAft>
                <a:spcPts val="0"/>
              </a:spcAft>
            </a:pPr>
            <a:r>
              <a:rPr lang="fr-FR" sz="1600" dirty="0" smtClean="0">
                <a:effectLst/>
                <a:latin typeface="Calibri"/>
                <a:ea typeface="Times New Roman"/>
                <a:cs typeface="Arial"/>
              </a:rPr>
              <a:t>		positif </a:t>
            </a:r>
            <a:r>
              <a:rPr lang="fr-FR" sz="1600" dirty="0" smtClean="0">
                <a:effectLst/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lang="fr-FR" sz="1600" dirty="0" smtClean="0">
                <a:effectLst/>
                <a:latin typeface="Calibri"/>
                <a:ea typeface="Times New Roman"/>
                <a:cs typeface="Arial"/>
              </a:rPr>
              <a:t> -1 x positive ;</a:t>
            </a:r>
          </a:p>
          <a:p>
            <a:pPr indent="228600">
              <a:spcAft>
                <a:spcPts val="0"/>
              </a:spcAft>
            </a:pPr>
            <a:r>
              <a:rPr lang="fr-FR" sz="1600" dirty="0" smtClean="0">
                <a:effectLst/>
                <a:latin typeface="Calibri"/>
                <a:ea typeface="Times New Roman"/>
                <a:cs typeface="Arial"/>
              </a:rPr>
              <a:t>	}</a:t>
            </a:r>
          </a:p>
          <a:p>
            <a:pPr indent="228600">
              <a:spcAft>
                <a:spcPts val="0"/>
              </a:spcAft>
            </a:pPr>
            <a:r>
              <a:rPr lang="fr-FR" sz="1600" dirty="0" smtClean="0">
                <a:effectLst/>
                <a:latin typeface="Calibri"/>
                <a:ea typeface="Times New Roman"/>
                <a:cs typeface="Arial"/>
              </a:rPr>
              <a:t>	ecrire(‘’ la valeur positive est : ‘’, positif) ;</a:t>
            </a:r>
          </a:p>
          <a:p>
            <a:pPr indent="228600">
              <a:spcAft>
                <a:spcPts val="0"/>
              </a:spcAft>
            </a:pPr>
            <a:r>
              <a:rPr lang="fr-FR" sz="1600" dirty="0" smtClean="0">
                <a:effectLst/>
                <a:latin typeface="Calibri"/>
                <a:ea typeface="Times New Roman"/>
                <a:cs typeface="Arial"/>
              </a:rPr>
              <a:t>Fin</a:t>
            </a:r>
            <a:endParaRPr lang="fr-FR" sz="1600" dirty="0">
              <a:effectLst/>
              <a:latin typeface="Calibri"/>
              <a:ea typeface="Times New Roman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11960" y="2348880"/>
            <a:ext cx="4572000" cy="2554545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fr-FR" sz="1600" b="1" dirty="0" smtClean="0">
                <a:effectLst/>
                <a:latin typeface="Calibri"/>
                <a:ea typeface="Times New Roman"/>
                <a:cs typeface="Arial"/>
              </a:rPr>
              <a:t>Algorithme valeur-positive</a:t>
            </a:r>
            <a:endParaRPr lang="fr-FR" sz="1600" dirty="0" smtClean="0">
              <a:effectLst/>
              <a:latin typeface="Calibri"/>
              <a:ea typeface="Times New Roman"/>
              <a:cs typeface="Arial"/>
            </a:endParaRPr>
          </a:p>
          <a:p>
            <a:pPr indent="228600">
              <a:spcAft>
                <a:spcPts val="0"/>
              </a:spcAft>
            </a:pPr>
            <a:r>
              <a:rPr lang="fr-FR" sz="1600" dirty="0" smtClean="0">
                <a:effectLst/>
                <a:latin typeface="Calibri"/>
                <a:ea typeface="Times New Roman"/>
                <a:cs typeface="Arial"/>
              </a:rPr>
              <a:t>Variables : valeur: entier ;</a:t>
            </a:r>
          </a:p>
          <a:p>
            <a:pPr indent="228600">
              <a:spcAft>
                <a:spcPts val="0"/>
              </a:spcAft>
            </a:pPr>
            <a:r>
              <a:rPr lang="fr-FR" sz="1600" dirty="0" smtClean="0">
                <a:effectLst/>
                <a:latin typeface="Calibri"/>
                <a:ea typeface="Times New Roman"/>
                <a:cs typeface="Arial"/>
              </a:rPr>
              <a:t>Debut</a:t>
            </a:r>
          </a:p>
          <a:p>
            <a:pPr indent="228600">
              <a:spcAft>
                <a:spcPts val="0"/>
              </a:spcAft>
            </a:pPr>
            <a:r>
              <a:rPr lang="fr-FR" sz="1600" dirty="0" smtClean="0">
                <a:effectLst/>
                <a:latin typeface="Calibri"/>
                <a:ea typeface="Times New Roman"/>
                <a:cs typeface="Arial"/>
              </a:rPr>
              <a:t>	lire(valeur) ;</a:t>
            </a:r>
          </a:p>
          <a:p>
            <a:pPr indent="228600">
              <a:spcAft>
                <a:spcPts val="0"/>
              </a:spcAft>
            </a:pPr>
            <a:r>
              <a:rPr lang="fr-FR" sz="1600" dirty="0" smtClean="0">
                <a:effectLst/>
                <a:latin typeface="Calibri"/>
                <a:ea typeface="Times New Roman"/>
                <a:cs typeface="Arial"/>
              </a:rPr>
              <a:t>	si (valeur&lt;0) alors </a:t>
            </a:r>
          </a:p>
          <a:p>
            <a:pPr indent="228600">
              <a:spcAft>
                <a:spcPts val="0"/>
              </a:spcAft>
            </a:pPr>
            <a:r>
              <a:rPr lang="fr-FR" sz="1600" dirty="0" smtClean="0">
                <a:effectLst/>
                <a:latin typeface="Calibri"/>
                <a:ea typeface="Times New Roman"/>
                <a:cs typeface="Arial"/>
              </a:rPr>
              <a:t>	{</a:t>
            </a:r>
          </a:p>
          <a:p>
            <a:pPr indent="228600">
              <a:spcAft>
                <a:spcPts val="0"/>
              </a:spcAft>
            </a:pPr>
            <a:r>
              <a:rPr lang="fr-FR" sz="1600" dirty="0" smtClean="0">
                <a:effectLst/>
                <a:latin typeface="Calibri"/>
                <a:ea typeface="Times New Roman"/>
                <a:cs typeface="Arial"/>
              </a:rPr>
              <a:t>		valeur </a:t>
            </a:r>
            <a:r>
              <a:rPr lang="fr-FR" sz="1600" dirty="0" smtClean="0">
                <a:effectLst/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lang="fr-FR" sz="1600" dirty="0" smtClean="0">
                <a:effectLst/>
                <a:latin typeface="Calibri"/>
                <a:ea typeface="Times New Roman"/>
                <a:cs typeface="Arial"/>
              </a:rPr>
              <a:t> -1 x valeur ;</a:t>
            </a:r>
          </a:p>
          <a:p>
            <a:pPr indent="228600">
              <a:spcAft>
                <a:spcPts val="0"/>
              </a:spcAft>
            </a:pPr>
            <a:r>
              <a:rPr lang="fr-FR" sz="1600" dirty="0" smtClean="0">
                <a:effectLst/>
                <a:latin typeface="Calibri"/>
                <a:ea typeface="Times New Roman"/>
                <a:cs typeface="Arial"/>
              </a:rPr>
              <a:t>	}</a:t>
            </a:r>
          </a:p>
          <a:p>
            <a:pPr indent="228600">
              <a:spcAft>
                <a:spcPts val="0"/>
              </a:spcAft>
            </a:pPr>
            <a:r>
              <a:rPr lang="fr-FR" sz="1600" dirty="0" smtClean="0">
                <a:effectLst/>
                <a:latin typeface="Calibri"/>
                <a:ea typeface="Times New Roman"/>
                <a:cs typeface="Arial"/>
              </a:rPr>
              <a:t>	ecrire(‘’ la valeur positive est : ‘’, valeur) ;</a:t>
            </a:r>
          </a:p>
          <a:p>
            <a:pPr indent="228600">
              <a:spcAft>
                <a:spcPts val="0"/>
              </a:spcAft>
            </a:pPr>
            <a:r>
              <a:rPr lang="fr-FR" sz="1600" dirty="0" smtClean="0">
                <a:effectLst/>
                <a:latin typeface="Calibri"/>
                <a:ea typeface="Times New Roman"/>
                <a:cs typeface="Arial"/>
              </a:rPr>
              <a:t>Fin</a:t>
            </a:r>
            <a:endParaRPr lang="fr-FR" sz="1600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6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329612" cy="1440160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</a:rPr>
              <a:t>La </a:t>
            </a: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</a:rPr>
              <a:t>présentation</a:t>
            </a:r>
          </a:p>
          <a:p>
            <a:pPr marL="685800" algn="just">
              <a:spcAft>
                <a:spcPts val="0"/>
              </a:spcAft>
              <a:buBlip>
                <a:blip r:embed="rId3"/>
              </a:buBlip>
            </a:pPr>
            <a:r>
              <a:rPr lang="fr-FR" sz="1800" dirty="0">
                <a:ea typeface="Times New Roman"/>
                <a:cs typeface="Arial"/>
              </a:rPr>
              <a:t>Les décalages dans l’écriture d’un algorithme (ou </a:t>
            </a:r>
            <a:r>
              <a:rPr lang="fr-FR" sz="1800" dirty="0" smtClean="0">
                <a:ea typeface="Times New Roman"/>
                <a:cs typeface="Arial"/>
              </a:rPr>
              <a:t>du  </a:t>
            </a:r>
            <a:r>
              <a:rPr lang="fr-FR" sz="1800" dirty="0">
                <a:ea typeface="Times New Roman"/>
                <a:cs typeface="Arial"/>
              </a:rPr>
              <a:t>programme) sont nécessaires à sa bonne lisibilité. </a:t>
            </a:r>
            <a:endParaRPr lang="fr-FR" sz="1800" dirty="0" smtClean="0">
              <a:ea typeface="Times New Roman"/>
              <a:cs typeface="Arial"/>
            </a:endParaRPr>
          </a:p>
          <a:p>
            <a:pPr marL="685800" algn="just">
              <a:spcAft>
                <a:spcPts val="0"/>
              </a:spcAft>
              <a:buBlip>
                <a:blip r:embed="rId3"/>
              </a:buBlip>
            </a:pPr>
            <a:r>
              <a:rPr lang="fr-FR" sz="1800" dirty="0" smtClean="0">
                <a:ea typeface="Times New Roman"/>
                <a:cs typeface="Arial"/>
              </a:rPr>
              <a:t>Savoir </a:t>
            </a:r>
            <a:r>
              <a:rPr lang="fr-FR" sz="1800" dirty="0">
                <a:ea typeface="Times New Roman"/>
                <a:cs typeface="Arial"/>
              </a:rPr>
              <a:t>présenter un algorithme, c’est montrer qu’on a compris son exécution.</a:t>
            </a: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280" y="332656"/>
            <a:ext cx="80714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INSTRUCTION CONDITIONNELLE</a:t>
            </a:r>
            <a:endParaRPr lang="fr-FR" sz="3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Zone de texte 15"/>
          <p:cNvSpPr txBox="1"/>
          <p:nvPr/>
        </p:nvSpPr>
        <p:spPr>
          <a:xfrm>
            <a:off x="4529135" y="3212976"/>
            <a:ext cx="4219327" cy="324036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Algorithme Max-de-deux-entiers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Variables : x,y, max : entier ;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Debut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	Lire(x) ;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	Lire(y) ;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	si (x&gt;y) alors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	{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		</a:t>
            </a:r>
            <a:r>
              <a:rPr kumimoji="0" lang="fr-FR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max</a:t>
            </a:r>
            <a:r>
              <a:rPr kumimoji="0" lang="fr-FR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kumimoji="0" lang="fr-FR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x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 ;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	}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	sinon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		</a:t>
            </a:r>
            <a:r>
              <a:rPr kumimoji="0" lang="fr-FR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max</a:t>
            </a:r>
            <a:r>
              <a:rPr kumimoji="0" lang="fr-FR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kumimoji="0" lang="fr-FR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y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 ;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	ecrire(« le maximum est : », max) ;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Fin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 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 </a:t>
            </a:r>
          </a:p>
        </p:txBody>
      </p:sp>
      <p:sp>
        <p:nvSpPr>
          <p:cNvPr id="6" name="Zone de texte 31"/>
          <p:cNvSpPr txBox="1"/>
          <p:nvPr/>
        </p:nvSpPr>
        <p:spPr>
          <a:xfrm>
            <a:off x="769513" y="3221227"/>
            <a:ext cx="3528392" cy="323210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228600">
              <a:spcAft>
                <a:spcPts val="0"/>
              </a:spcAft>
            </a:pPr>
            <a:r>
              <a:rPr lang="fr-FR" sz="1600" b="1" dirty="0">
                <a:solidFill>
                  <a:schemeClr val="accent6">
                    <a:lumMod val="50000"/>
                  </a:schemeClr>
                </a:solidFill>
                <a:effectLst/>
                <a:latin typeface="Calibri"/>
                <a:ea typeface="Times New Roman"/>
                <a:cs typeface="Arial"/>
              </a:rPr>
              <a:t>Algorithme Max-de-deux-entiers</a:t>
            </a:r>
          </a:p>
          <a:p>
            <a:pPr indent="228600">
              <a:spcAft>
                <a:spcPts val="0"/>
              </a:spcAft>
            </a:pPr>
            <a:r>
              <a:rPr lang="fr-FR" sz="1600" dirty="0">
                <a:effectLst/>
                <a:latin typeface="Calibri"/>
                <a:ea typeface="Times New Roman"/>
                <a:cs typeface="Arial"/>
              </a:rPr>
              <a:t>Variables : x,y, max : entier ;</a:t>
            </a:r>
          </a:p>
          <a:p>
            <a:pPr indent="228600">
              <a:spcAft>
                <a:spcPts val="0"/>
              </a:spcAft>
            </a:pPr>
            <a:r>
              <a:rPr lang="fr-FR" sz="1600" dirty="0">
                <a:effectLst/>
                <a:latin typeface="Calibri"/>
                <a:ea typeface="Times New Roman"/>
                <a:cs typeface="Arial"/>
              </a:rPr>
              <a:t>Debut</a:t>
            </a:r>
          </a:p>
          <a:p>
            <a:pPr indent="228600">
              <a:spcAft>
                <a:spcPts val="0"/>
              </a:spcAft>
            </a:pPr>
            <a:r>
              <a:rPr lang="fr-FR" sz="1600" dirty="0">
                <a:effectLst/>
                <a:latin typeface="Calibri"/>
                <a:ea typeface="Times New Roman"/>
                <a:cs typeface="Arial"/>
              </a:rPr>
              <a:t>Lire(x) ;</a:t>
            </a:r>
          </a:p>
          <a:p>
            <a:pPr indent="228600">
              <a:spcAft>
                <a:spcPts val="0"/>
              </a:spcAft>
            </a:pPr>
            <a:r>
              <a:rPr lang="fr-FR" sz="1600" dirty="0">
                <a:effectLst/>
                <a:latin typeface="Calibri"/>
                <a:ea typeface="Times New Roman"/>
                <a:cs typeface="Arial"/>
              </a:rPr>
              <a:t>Lire(y) ;</a:t>
            </a:r>
          </a:p>
          <a:p>
            <a:pPr indent="228600">
              <a:spcAft>
                <a:spcPts val="0"/>
              </a:spcAft>
            </a:pPr>
            <a:r>
              <a:rPr lang="fr-FR" sz="1600" dirty="0">
                <a:effectLst/>
                <a:latin typeface="Calibri"/>
                <a:ea typeface="Times New Roman"/>
                <a:cs typeface="Arial"/>
              </a:rPr>
              <a:t>si (x&gt;y) alors</a:t>
            </a:r>
          </a:p>
          <a:p>
            <a:pPr indent="228600">
              <a:spcAft>
                <a:spcPts val="0"/>
              </a:spcAft>
            </a:pPr>
            <a:r>
              <a:rPr lang="fr-FR" sz="1600" dirty="0">
                <a:effectLst/>
                <a:latin typeface="Calibri"/>
                <a:ea typeface="Times New Roman"/>
                <a:cs typeface="Arial"/>
              </a:rPr>
              <a:t>{</a:t>
            </a:r>
          </a:p>
          <a:p>
            <a:pPr indent="228600">
              <a:spcAft>
                <a:spcPts val="0"/>
              </a:spcAft>
            </a:pPr>
            <a:r>
              <a:rPr lang="fr-FR" sz="1600" dirty="0" err="1">
                <a:effectLst/>
                <a:latin typeface="Calibri"/>
                <a:ea typeface="Times New Roman"/>
                <a:cs typeface="Arial"/>
              </a:rPr>
              <a:t>max</a:t>
            </a:r>
            <a:r>
              <a:rPr lang="fr-FR" sz="1600" dirty="0" err="1">
                <a:effectLst/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lang="fr-FR" sz="1600" dirty="0" err="1">
                <a:effectLst/>
                <a:latin typeface="Calibri"/>
                <a:ea typeface="Times New Roman"/>
                <a:cs typeface="Arial"/>
              </a:rPr>
              <a:t>x</a:t>
            </a:r>
            <a:r>
              <a:rPr lang="fr-FR" sz="1600" dirty="0">
                <a:effectLst/>
                <a:latin typeface="Calibri"/>
                <a:ea typeface="Times New Roman"/>
                <a:cs typeface="Arial"/>
              </a:rPr>
              <a:t> ;</a:t>
            </a:r>
          </a:p>
          <a:p>
            <a:pPr indent="228600">
              <a:spcAft>
                <a:spcPts val="0"/>
              </a:spcAft>
            </a:pPr>
            <a:r>
              <a:rPr lang="fr-FR" sz="1600" dirty="0">
                <a:effectLst/>
                <a:latin typeface="Calibri"/>
                <a:ea typeface="Times New Roman"/>
                <a:cs typeface="Arial"/>
              </a:rPr>
              <a:t>}</a:t>
            </a:r>
          </a:p>
          <a:p>
            <a:pPr indent="228600">
              <a:spcAft>
                <a:spcPts val="0"/>
              </a:spcAft>
            </a:pPr>
            <a:r>
              <a:rPr lang="fr-FR" sz="1600" dirty="0">
                <a:effectLst/>
                <a:latin typeface="Calibri"/>
                <a:ea typeface="Times New Roman"/>
                <a:cs typeface="Arial"/>
              </a:rPr>
              <a:t>sinon</a:t>
            </a:r>
          </a:p>
          <a:p>
            <a:pPr indent="228600">
              <a:spcAft>
                <a:spcPts val="0"/>
              </a:spcAft>
            </a:pPr>
            <a:r>
              <a:rPr lang="fr-FR" sz="1600" dirty="0" err="1">
                <a:effectLst/>
                <a:latin typeface="Calibri"/>
                <a:ea typeface="Times New Roman"/>
                <a:cs typeface="Arial"/>
              </a:rPr>
              <a:t>max</a:t>
            </a:r>
            <a:r>
              <a:rPr lang="fr-FR" sz="1600" dirty="0" err="1">
                <a:effectLst/>
                <a:latin typeface="Calibri"/>
                <a:ea typeface="Times New Roman"/>
                <a:cs typeface="Arial"/>
                <a:sym typeface="Wingdings"/>
              </a:rPr>
              <a:t></a:t>
            </a:r>
            <a:r>
              <a:rPr lang="fr-FR" sz="1600" dirty="0" err="1">
                <a:effectLst/>
                <a:latin typeface="Calibri"/>
                <a:ea typeface="Times New Roman"/>
                <a:cs typeface="Arial"/>
              </a:rPr>
              <a:t>y</a:t>
            </a:r>
            <a:r>
              <a:rPr lang="fr-FR" sz="1600" dirty="0">
                <a:effectLst/>
                <a:latin typeface="Calibri"/>
                <a:ea typeface="Times New Roman"/>
                <a:cs typeface="Arial"/>
              </a:rPr>
              <a:t> ;</a:t>
            </a:r>
          </a:p>
          <a:p>
            <a:pPr indent="228600">
              <a:spcAft>
                <a:spcPts val="0"/>
              </a:spcAft>
            </a:pPr>
            <a:r>
              <a:rPr lang="fr-FR" sz="1600" dirty="0">
                <a:effectLst/>
                <a:latin typeface="Calibri"/>
                <a:ea typeface="Times New Roman"/>
                <a:cs typeface="Arial"/>
              </a:rPr>
              <a:t>ecrire(« le maximum est : », max) ;</a:t>
            </a:r>
          </a:p>
          <a:p>
            <a:pPr indent="228600">
              <a:spcAft>
                <a:spcPts val="0"/>
              </a:spcAft>
            </a:pPr>
            <a:r>
              <a:rPr lang="fr-FR" sz="1600" dirty="0">
                <a:effectLst/>
                <a:latin typeface="Calibri"/>
                <a:ea typeface="Times New Roman"/>
                <a:cs typeface="Arial"/>
              </a:rPr>
              <a:t>Fin</a:t>
            </a:r>
          </a:p>
          <a:p>
            <a:pPr indent="228600">
              <a:spcAft>
                <a:spcPts val="0"/>
              </a:spcAft>
            </a:pPr>
            <a:r>
              <a:rPr lang="fr-FR" sz="1100" dirty="0">
                <a:effectLst/>
                <a:latin typeface="Calibri"/>
                <a:ea typeface="Times New Roman"/>
                <a:cs typeface="Arial"/>
              </a:rPr>
              <a:t> </a:t>
            </a:r>
          </a:p>
          <a:p>
            <a:pPr indent="228600">
              <a:spcAft>
                <a:spcPts val="0"/>
              </a:spcAft>
            </a:pPr>
            <a:r>
              <a:rPr lang="fr-FR" sz="1100" dirty="0">
                <a:effectLst/>
                <a:latin typeface="Calibri"/>
                <a:ea typeface="Times New Roman"/>
                <a:cs typeface="Arial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608" y="5013176"/>
            <a:ext cx="1368152" cy="234026"/>
          </a:xfrm>
          <a:prstGeom prst="rect">
            <a:avLst/>
          </a:prstGeom>
          <a:noFill/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5302" y="5733256"/>
            <a:ext cx="1368152" cy="234026"/>
          </a:xfrm>
          <a:prstGeom prst="rect">
            <a:avLst/>
          </a:prstGeom>
          <a:noFill/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72200" y="4995303"/>
            <a:ext cx="1200150" cy="251899"/>
          </a:xfrm>
          <a:prstGeom prst="rect">
            <a:avLst/>
          </a:prstGeom>
          <a:noFill/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78627" y="5733256"/>
            <a:ext cx="1200150" cy="251899"/>
          </a:xfrm>
          <a:prstGeom prst="rect">
            <a:avLst/>
          </a:prstGeom>
          <a:noFill/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gray">
          <a:xfrm rot="5400000" flipH="1">
            <a:off x="3885920" y="4506957"/>
            <a:ext cx="1165717" cy="652397"/>
          </a:xfrm>
          <a:prstGeom prst="upArrow">
            <a:avLst>
              <a:gd name="adj1" fmla="val 51676"/>
              <a:gd name="adj2" fmla="val 1000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045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391276" cy="4464496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</a:rPr>
              <a:t>L’usage</a:t>
            </a:r>
            <a:endParaRPr lang="fr-FR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fr-FR" sz="2400" b="1" i="1" dirty="0">
                <a:solidFill>
                  <a:schemeClr val="accent6">
                    <a:lumMod val="50000"/>
                  </a:schemeClr>
                </a:solidFill>
              </a:rPr>
              <a:t>Exemple</a:t>
            </a: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Il est possible d’imbriquer des blocs de programme les uns dans les autres. Essayons de résoudre le problème consistant à faire lire à l’utilisateur une note et à afficher le commentaire associé à la note :</a:t>
            </a:r>
          </a:p>
          <a:p>
            <a:pPr lvl="1"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note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0 à 8 inclus : « Insuffisant » ;</a:t>
            </a:r>
          </a:p>
          <a:p>
            <a:pPr lvl="1"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note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8 à 12 inclus : « moyen » ;</a:t>
            </a:r>
          </a:p>
          <a:p>
            <a:pPr lvl="1"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note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12 à 16 inclus : «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bien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 ;</a:t>
            </a:r>
          </a:p>
          <a:p>
            <a:pPr lvl="1"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note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16 à 20 inclus : « très  bien » ;</a:t>
            </a:r>
          </a:p>
        </p:txBody>
      </p:sp>
      <p:sp>
        <p:nvSpPr>
          <p:cNvPr id="3" name="Rectangle 2"/>
          <p:cNvSpPr/>
          <p:nvPr/>
        </p:nvSpPr>
        <p:spPr>
          <a:xfrm>
            <a:off x="912183" y="332656"/>
            <a:ext cx="73196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CONDITIONNELLES IMBRIQUEES</a:t>
            </a:r>
          </a:p>
        </p:txBody>
      </p:sp>
    </p:spTree>
    <p:extLst>
      <p:ext uri="{BB962C8B-B14F-4D97-AF65-F5344CB8AC3E}">
        <p14:creationId xmlns:p14="http://schemas.microsoft.com/office/powerpoint/2010/main" val="319238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3_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</TotalTime>
  <Words>1383</Words>
  <Application>Microsoft Office PowerPoint</Application>
  <PresentationFormat>Affichage à l'écran (4:3)</PresentationFormat>
  <Paragraphs>515</Paragraphs>
  <Slides>29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14</vt:i4>
      </vt:variant>
      <vt:variant>
        <vt:lpstr>Titres des diapositives</vt:lpstr>
      </vt:variant>
      <vt:variant>
        <vt:i4>29</vt:i4>
      </vt:variant>
    </vt:vector>
  </HeadingPairs>
  <TitlesOfParts>
    <vt:vector size="43" baseType="lpstr">
      <vt:lpstr>58</vt:lpstr>
      <vt:lpstr>1_58</vt:lpstr>
      <vt:lpstr>2_58</vt:lpstr>
      <vt:lpstr>3_58</vt:lpstr>
      <vt:lpstr>4_58</vt:lpstr>
      <vt:lpstr>5_58</vt:lpstr>
      <vt:lpstr>6_58</vt:lpstr>
      <vt:lpstr>7_58</vt:lpstr>
      <vt:lpstr>8_58</vt:lpstr>
      <vt:lpstr>9_58</vt:lpstr>
      <vt:lpstr>10_58</vt:lpstr>
      <vt:lpstr>11_58</vt:lpstr>
      <vt:lpstr>12_58</vt:lpstr>
      <vt:lpstr>13_58</vt:lpstr>
      <vt:lpstr>CHAPITRE 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Party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Mediac</dc:creator>
  <cp:lastModifiedBy>tlemsani</cp:lastModifiedBy>
  <cp:revision>96</cp:revision>
  <dcterms:created xsi:type="dcterms:W3CDTF">2007-12-09T15:12:42Z</dcterms:created>
  <dcterms:modified xsi:type="dcterms:W3CDTF">2012-10-24T09:11:46Z</dcterms:modified>
</cp:coreProperties>
</file>