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71" r:id="rId3"/>
    <p:sldId id="272" r:id="rId4"/>
    <p:sldId id="273" r:id="rId5"/>
    <p:sldId id="274" r:id="rId6"/>
    <p:sldId id="277" r:id="rId7"/>
    <p:sldId id="275" r:id="rId8"/>
    <p:sldId id="292" r:id="rId9"/>
    <p:sldId id="278" r:id="rId10"/>
    <p:sldId id="281" r:id="rId11"/>
    <p:sldId id="279" r:id="rId12"/>
    <p:sldId id="280" r:id="rId13"/>
    <p:sldId id="282" r:id="rId14"/>
    <p:sldId id="285" r:id="rId15"/>
    <p:sldId id="283" r:id="rId16"/>
    <p:sldId id="284" r:id="rId17"/>
    <p:sldId id="291" r:id="rId18"/>
    <p:sldId id="286" r:id="rId19"/>
    <p:sldId id="287" r:id="rId20"/>
    <p:sldId id="288" r:id="rId21"/>
    <p:sldId id="289" r:id="rId22"/>
    <p:sldId id="290" r:id="rId23"/>
    <p:sldId id="267" r:id="rId2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angle isocè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AA309A6D-C09C-4548-B29A-6CF363A7E532}" type="datetimeFigureOut">
              <a:rPr lang="fr-FR" smtClean="0"/>
              <a:pPr/>
              <a:t>15/10/2022</a:t>
            </a:fld>
            <a:endParaRPr lang="fr-BE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fr-BE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15/10/2022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15/10/2022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15/10/2022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riangle isocè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15/10/2022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cxnSp>
        <p:nvCxnSpPr>
          <p:cNvPr id="11" name="Connecteur droit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15/10/2022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15/10/2022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15/10/2022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15/10/2022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AA309A6D-C09C-4548-B29A-6CF363A7E532}" type="datetimeFigureOut">
              <a:rPr lang="fr-FR" smtClean="0"/>
              <a:pPr/>
              <a:t>15/10/2022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AA309A6D-C09C-4548-B29A-6CF363A7E532}" type="datetimeFigureOut">
              <a:rPr lang="fr-FR" smtClean="0"/>
              <a:pPr/>
              <a:t>15/10/2022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le rect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Connecteur droit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15/10/2022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fr-BE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DZ" sz="6700" b="1" dirty="0" smtClean="0">
                <a:solidFill>
                  <a:srgbClr val="FFFF00"/>
                </a:solidFill>
                <a:latin typeface="Aharoni" pitchFamily="2" charset="-79"/>
              </a:rPr>
              <a:t>المحاضرة </a:t>
            </a:r>
            <a:r>
              <a:rPr lang="ar-SA" sz="6700" b="1" smtClean="0">
                <a:solidFill>
                  <a:srgbClr val="FFFF00"/>
                </a:solidFill>
                <a:latin typeface="Aharoni" pitchFamily="2" charset="-79"/>
              </a:rPr>
              <a:t>السادسة</a:t>
            </a:r>
            <a:r>
              <a:rPr lang="fr-FR" sz="4800" b="1" dirty="0" smtClean="0">
                <a:solidFill>
                  <a:srgbClr val="FFFF00"/>
                </a:solidFill>
                <a:latin typeface="Aharoni" pitchFamily="2" charset="-79"/>
                <a:cs typeface="Aharoni" pitchFamily="2" charset="-79"/>
              </a:rPr>
              <a:t/>
            </a:r>
            <a:br>
              <a:rPr lang="fr-FR" sz="4800" b="1" dirty="0" smtClean="0">
                <a:solidFill>
                  <a:srgbClr val="FFFF00"/>
                </a:solidFill>
                <a:latin typeface="Aharoni" pitchFamily="2" charset="-79"/>
                <a:cs typeface="Aharoni" pitchFamily="2" charset="-79"/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1357298"/>
            <a:ext cx="8686800" cy="528641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r" rtl="1">
              <a:lnSpc>
                <a:spcPct val="200000"/>
              </a:lnSpc>
              <a:buNone/>
            </a:pPr>
            <a:r>
              <a:rPr lang="ar-SA" sz="2800" b="1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مادة :  التخطيط </a:t>
            </a:r>
            <a:r>
              <a:rPr lang="ar-SA" sz="2800" b="1" dirty="0" err="1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و</a:t>
            </a:r>
            <a:r>
              <a:rPr lang="ar-SA" sz="2800" b="1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البرمجة في التدريب الرياضي.</a:t>
            </a:r>
          </a:p>
          <a:p>
            <a:pPr algn="r" rtl="1">
              <a:lnSpc>
                <a:spcPct val="200000"/>
              </a:lnSpc>
              <a:buNone/>
            </a:pPr>
            <a:r>
              <a:rPr lang="ar-SA" sz="2800" b="1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المستوى : السنة الثانية ليسانس التدريب الرياضي.</a:t>
            </a:r>
          </a:p>
          <a:p>
            <a:pPr algn="r" rtl="1">
              <a:buNone/>
            </a:pPr>
            <a:endParaRPr lang="ar-SA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r" rtl="1">
              <a:buNone/>
            </a:pPr>
            <a:r>
              <a:rPr lang="ar-SA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أهداف المحاضرة: </a:t>
            </a:r>
            <a:r>
              <a:rPr lang="ar-SA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 محتوى الدورات الإعدادية الكبرى.</a:t>
            </a:r>
          </a:p>
          <a:p>
            <a:pPr algn="r" rtl="1">
              <a:buNone/>
            </a:pPr>
            <a:r>
              <a:rPr lang="ar-SA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- مرحلة الإعداد العام مكوناتها </a:t>
            </a:r>
            <a:r>
              <a:rPr lang="ar-SA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و</a:t>
            </a:r>
            <a:r>
              <a:rPr lang="ar-SA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أهدافها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PPG</a:t>
            </a:r>
            <a:r>
              <a:rPr lang="ar-SA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r" rtl="1">
              <a:buNone/>
            </a:pPr>
            <a:r>
              <a:rPr lang="ar-SA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- مرحلة الإعداد الخاص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PPS</a:t>
            </a:r>
            <a:r>
              <a:rPr lang="ar-SA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    - مرحلة ما قبل المنافسة.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PPC</a:t>
            </a:r>
          </a:p>
          <a:p>
            <a:pPr algn="r" rtl="1">
              <a:buNone/>
            </a:pP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                       </a:t>
            </a:r>
            <a:r>
              <a:rPr lang="ar-SA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مرحلة المنافسات.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PC</a:t>
            </a:r>
            <a:r>
              <a:rPr lang="ar-SA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- المرحلة الانتقالية وأهدافها.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PT</a:t>
            </a:r>
            <a:endParaRPr lang="ar-SA" sz="20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r" rtl="1">
              <a:buNone/>
            </a:pPr>
            <a:r>
              <a:rPr lang="ar-SA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- الدورة التدريبية السنوية: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Le cycle Annuel</a:t>
            </a:r>
            <a:endParaRPr lang="ar-SA" sz="20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r" rtl="1">
              <a:buNone/>
            </a:pPr>
            <a:r>
              <a:rPr lang="ar-SA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- الدورة الأولمبية: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Le</a:t>
            </a:r>
            <a:r>
              <a:rPr lang="fr-FR" sz="1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Mégacycle</a:t>
            </a:r>
            <a:r>
              <a:rPr lang="fr-FR" sz="1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endParaRPr lang="ar-SA" sz="18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None/>
            </a:pPr>
            <a:r>
              <a:rPr lang="ar-SA" sz="1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                          </a:t>
            </a:r>
            <a:r>
              <a:rPr lang="ar-SA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 مخطط المسيرة الرياضية </a:t>
            </a:r>
            <a:r>
              <a:rPr lang="ar-SA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و</a:t>
            </a:r>
            <a:r>
              <a:rPr lang="ar-SA" sz="2000" b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مراحلها.</a:t>
            </a:r>
            <a:endParaRPr lang="fr-FR" sz="20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r" rtl="1">
              <a:buNone/>
            </a:pPr>
            <a:r>
              <a:rPr lang="ar-SA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</a:t>
            </a:r>
          </a:p>
          <a:p>
            <a:pPr algn="r" rtl="1">
              <a:buNone/>
            </a:pPr>
            <a:r>
              <a:rPr lang="ar-SA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</a:t>
            </a:r>
            <a:endParaRPr lang="fr-FR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/>
          </a:bodyPr>
          <a:lstStyle/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r" rtl="1">
              <a:buNone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</a:p>
          <a:p>
            <a:pPr algn="r" rtl="1"/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</a:p>
          <a:p>
            <a:pPr algn="r" rtl="1"/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algn="just" rtl="1"/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- </a:t>
            </a:r>
            <a:r>
              <a:rPr lang="ar-IQ" sz="3200" b="1" dirty="0" smtClean="0">
                <a:latin typeface="Traditional Arabic" pitchFamily="18" charset="-78"/>
                <a:cs typeface="Traditional Arabic" pitchFamily="18" charset="-78"/>
              </a:rPr>
              <a:t> فترة ما قبل المنافسات تهدف 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إلى </a:t>
            </a:r>
            <a:r>
              <a:rPr lang="ar-IQ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تقييم الرياضي </a:t>
            </a:r>
            <a:r>
              <a:rPr lang="ar-IQ" sz="3200" b="1" dirty="0" smtClean="0">
                <a:latin typeface="Traditional Arabic" pitchFamily="18" charset="-78"/>
                <a:cs typeface="Traditional Arabic" pitchFamily="18" charset="-78"/>
              </a:rPr>
              <a:t>ومدى </a:t>
            </a:r>
            <a:r>
              <a:rPr lang="ar-IQ" sz="3200" b="1" dirty="0" err="1" smtClean="0">
                <a:latin typeface="Traditional Arabic" pitchFamily="18" charset="-78"/>
                <a:cs typeface="Traditional Arabic" pitchFamily="18" charset="-78"/>
              </a:rPr>
              <a:t>جاهزيت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ه</a:t>
            </a:r>
            <a:r>
              <a:rPr lang="ar-IQ" sz="3200" b="1" dirty="0" smtClean="0">
                <a:latin typeface="Traditional Arabic" pitchFamily="18" charset="-78"/>
                <a:cs typeface="Traditional Arabic" pitchFamily="18" charset="-78"/>
              </a:rPr>
              <a:t> للمنافسات الرسمية سواء في </a:t>
            </a:r>
            <a:r>
              <a:rPr lang="ar-IQ" sz="3200" b="1" dirty="0" err="1" smtClean="0">
                <a:latin typeface="Traditional Arabic" pitchFamily="18" charset="-78"/>
                <a:cs typeface="Traditional Arabic" pitchFamily="18" charset="-78"/>
              </a:rPr>
              <a:t>الرياضات</a:t>
            </a:r>
            <a:r>
              <a:rPr lang="ar-IQ" sz="3200" b="1" dirty="0" smtClean="0">
                <a:latin typeface="Traditional Arabic" pitchFamily="18" charset="-78"/>
                <a:cs typeface="Traditional Arabic" pitchFamily="18" charset="-78"/>
              </a:rPr>
              <a:t> الجماعية أو الفردية أو القتالية وتطبق خلالها مختلف الدورات التدريبية من خلال الدورات الصغيرة بأنواعها والمتوسطة كل حسب طبيعتها وأهدافها .</a:t>
            </a:r>
            <a:r>
              <a:rPr kumimoji="0" lang="ar-SA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lang="fr-FR" sz="28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2143108" y="500042"/>
            <a:ext cx="4714908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الخطط التدريبية </a:t>
            </a:r>
            <a:endParaRPr lang="fr-FR" dirty="0"/>
          </a:p>
        </p:txBody>
      </p:sp>
      <p:sp>
        <p:nvSpPr>
          <p:cNvPr id="8" name="Légende encadrée avec une bordure 2 7"/>
          <p:cNvSpPr/>
          <p:nvPr/>
        </p:nvSpPr>
        <p:spPr>
          <a:xfrm>
            <a:off x="5786446" y="1714488"/>
            <a:ext cx="2500330" cy="857256"/>
          </a:xfrm>
          <a:prstGeom prst="accentBorderCallout2">
            <a:avLst>
              <a:gd name="adj1" fmla="val 22032"/>
              <a:gd name="adj2" fmla="val -456"/>
              <a:gd name="adj3" fmla="val 18750"/>
              <a:gd name="adj4" fmla="val -16667"/>
              <a:gd name="adj5" fmla="val 112500"/>
              <a:gd name="adj6" fmla="val -46667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ملاحظة هامة: </a:t>
            </a:r>
            <a:endParaRPr lang="fr-FR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/>
          </a:bodyPr>
          <a:lstStyle/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r" rtl="1">
              <a:buNone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</a:p>
          <a:p>
            <a:pPr algn="r" rtl="1">
              <a:lnSpc>
                <a:spcPct val="150000"/>
              </a:lnSpc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lang="ar-SA" sz="3500" b="1" dirty="0" smtClean="0">
                <a:latin typeface="Traditional Arabic" pitchFamily="18" charset="-78"/>
                <a:cs typeface="Traditional Arabic" pitchFamily="18" charset="-78"/>
              </a:rPr>
              <a:t>-</a:t>
            </a:r>
            <a:r>
              <a:rPr lang="fr-FR" sz="35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5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5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مراحل الدورة التدريبية الكبرى:</a:t>
            </a:r>
            <a:r>
              <a:rPr lang="fr-FR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Le macrocycle 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endParaRPr lang="fr-FR" sz="35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None/>
            </a:pPr>
            <a:r>
              <a:rPr lang="ar-SA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3</a:t>
            </a:r>
            <a:r>
              <a:rPr lang="ar-IQ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-المرحلة </a:t>
            </a:r>
            <a:r>
              <a:rPr lang="ar-SA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المنافسة: </a:t>
            </a:r>
            <a:r>
              <a:rPr lang="fr-FR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Période de compétition</a:t>
            </a:r>
          </a:p>
          <a:p>
            <a:pPr algn="just" rtl="1">
              <a:buFontTx/>
              <a:buChar char="-"/>
            </a:pPr>
            <a:r>
              <a:rPr lang="ar-IQ" sz="2800" b="1" dirty="0" smtClean="0">
                <a:latin typeface="Traditional Arabic" pitchFamily="18" charset="-78"/>
                <a:cs typeface="Traditional Arabic" pitchFamily="18" charset="-78"/>
              </a:rPr>
              <a:t>تهدف لمحاولة العمل على وقاية وصيانة المستوى الذي وصل له الرياضي بتهيئة مختلف الظروف التي تسمح بالاحتفاظ 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على </a:t>
            </a:r>
            <a:r>
              <a:rPr lang="ar-IQ" sz="2800" b="1" dirty="0" smtClean="0">
                <a:latin typeface="Traditional Arabic" pitchFamily="18" charset="-78"/>
                <a:cs typeface="Traditional Arabic" pitchFamily="18" charset="-78"/>
              </a:rPr>
              <a:t>المهارات والقدرات والصفات المكتسبة ومحاولة التقدم </a:t>
            </a:r>
            <a:r>
              <a:rPr lang="ar-IQ" sz="2800" b="1" dirty="0" err="1" smtClean="0">
                <a:latin typeface="Traditional Arabic" pitchFamily="18" charset="-78"/>
                <a:cs typeface="Traditional Arabic" pitchFamily="18" charset="-78"/>
              </a:rPr>
              <a:t>بها</a:t>
            </a:r>
            <a:r>
              <a:rPr lang="ar-IQ" sz="2800" b="1" dirty="0" smtClean="0">
                <a:latin typeface="Traditional Arabic" pitchFamily="18" charset="-78"/>
                <a:cs typeface="Traditional Arabic" pitchFamily="18" charset="-78"/>
              </a:rPr>
              <a:t> إلى أقصى ما يمكن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.</a:t>
            </a:r>
          </a:p>
          <a:p>
            <a:pPr algn="just" rtl="1">
              <a:buFontTx/>
              <a:buChar char="-"/>
            </a:pPr>
            <a:r>
              <a:rPr lang="ar-IQ" sz="2800" b="1" dirty="0" smtClean="0">
                <a:latin typeface="Traditional Arabic" pitchFamily="18" charset="-78"/>
                <a:cs typeface="Traditional Arabic" pitchFamily="18" charset="-78"/>
              </a:rPr>
              <a:t> ممارسة التدريب في الفترات الواقعة بين كل منافسة وأخرى مع ملاحظة تشكيل محتويات التدريب بما يتناسب ويتلاءم مع مقتضيات وظروف المنافسات القادمة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.</a:t>
            </a:r>
            <a:r>
              <a:rPr lang="ar-IQ" sz="28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endParaRPr lang="ar-SA" sz="28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just" rtl="1"/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-</a:t>
            </a:r>
            <a:r>
              <a:rPr lang="ar-IQ" sz="2800" b="1" dirty="0" smtClean="0">
                <a:latin typeface="Traditional Arabic" pitchFamily="18" charset="-78"/>
                <a:cs typeface="Traditional Arabic" pitchFamily="18" charset="-78"/>
              </a:rPr>
              <a:t>تتميز فترة المنافسات بأن تكون عبارة عن محاولة </a:t>
            </a:r>
            <a:r>
              <a:rPr lang="ar-IQ" sz="2800" b="1" dirty="0" err="1" smtClean="0">
                <a:latin typeface="Traditional Arabic" pitchFamily="18" charset="-78"/>
                <a:cs typeface="Traditional Arabic" pitchFamily="18" charset="-78"/>
              </a:rPr>
              <a:t>إستخدام</a:t>
            </a:r>
            <a:r>
              <a:rPr lang="ar-IQ" sz="2800" b="1" dirty="0" smtClean="0">
                <a:latin typeface="Traditional Arabic" pitchFamily="18" charset="-78"/>
                <a:cs typeface="Traditional Arabic" pitchFamily="18" charset="-78"/>
              </a:rPr>
              <a:t> كل ما اكتسبه الفرد خلال الفترة الإعدادية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 وما قبل المنافسة</a:t>
            </a:r>
            <a:r>
              <a:rPr lang="ar-IQ" sz="2800" b="1" dirty="0" smtClean="0">
                <a:latin typeface="Traditional Arabic" pitchFamily="18" charset="-78"/>
                <a:cs typeface="Traditional Arabic" pitchFamily="18" charset="-78"/>
              </a:rPr>
              <a:t> والعمل على تطبيقه </a:t>
            </a:r>
            <a:r>
              <a:rPr lang="ar-IQ" sz="2800" b="1" dirty="0" err="1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IQ" sz="2800" b="1" dirty="0" smtClean="0">
                <a:latin typeface="Traditional Arabic" pitchFamily="18" charset="-78"/>
                <a:cs typeface="Traditional Arabic" pitchFamily="18" charset="-78"/>
              </a:rPr>
              <a:t> ذلك من خلال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IQ" sz="2800" b="1" dirty="0" err="1" smtClean="0">
                <a:latin typeface="Traditional Arabic" pitchFamily="18" charset="-78"/>
                <a:cs typeface="Traditional Arabic" pitchFamily="18" charset="-78"/>
              </a:rPr>
              <a:t>الإشتراك</a:t>
            </a:r>
            <a:r>
              <a:rPr lang="ar-IQ" sz="2800" b="1" dirty="0" smtClean="0">
                <a:latin typeface="Traditional Arabic" pitchFamily="18" charset="-78"/>
                <a:cs typeface="Traditional Arabic" pitchFamily="18" charset="-78"/>
              </a:rPr>
              <a:t> في المنافسات التي تلعب دورا هاما في العمل على </a:t>
            </a:r>
            <a:r>
              <a:rPr lang="ar-IQ" sz="2800" b="1" dirty="0" err="1" smtClean="0">
                <a:latin typeface="Traditional Arabic" pitchFamily="18" charset="-78"/>
                <a:cs typeface="Traditional Arabic" pitchFamily="18" charset="-78"/>
              </a:rPr>
              <a:t>الإرتقاء</a:t>
            </a:r>
            <a:r>
              <a:rPr lang="ar-IQ" sz="2800" b="1" dirty="0" smtClean="0">
                <a:latin typeface="Traditional Arabic" pitchFamily="18" charset="-78"/>
                <a:cs typeface="Traditional Arabic" pitchFamily="18" charset="-78"/>
              </a:rPr>
              <a:t> بالحالة التدريبية للرياضي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.</a:t>
            </a:r>
            <a:r>
              <a:rPr lang="ar-IQ" sz="28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endParaRPr lang="fr-FR" sz="2800" b="1" dirty="0" smtClean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2143108" y="500042"/>
            <a:ext cx="4714908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الخطط التدريبية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/>
          </a:bodyPr>
          <a:lstStyle/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r" rtl="1">
              <a:buNone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lang="fr-FR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endParaRPr lang="fr-FR" sz="35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just" rtl="1">
              <a:buNone/>
            </a:pP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-</a:t>
            </a:r>
            <a:r>
              <a:rPr lang="ar-IQ" sz="2800" b="1" dirty="0" smtClean="0">
                <a:latin typeface="Traditional Arabic" pitchFamily="18" charset="-78"/>
                <a:cs typeface="Traditional Arabic" pitchFamily="18" charset="-78"/>
              </a:rPr>
              <a:t>وتهدف عمليات التدريب خلال الفترة الواقعة بين كل منافسة وأخرى إلى الإعداد المباشر لهذه المنافسات بالإضافة إلى </a:t>
            </a:r>
            <a:r>
              <a:rPr lang="ar-IQ" sz="2800" b="1" dirty="0" err="1" smtClean="0">
                <a:latin typeface="Traditional Arabic" pitchFamily="18" charset="-78"/>
                <a:cs typeface="Traditional Arabic" pitchFamily="18" charset="-78"/>
              </a:rPr>
              <a:t>الإحتفاظ</a:t>
            </a:r>
            <a:r>
              <a:rPr lang="ar-IQ" sz="2800" b="1" dirty="0" smtClean="0">
                <a:latin typeface="Traditional Arabic" pitchFamily="18" charset="-78"/>
                <a:cs typeface="Traditional Arabic" pitchFamily="18" charset="-78"/>
              </a:rPr>
              <a:t> بالحالة التدريبية التي </a:t>
            </a:r>
            <a:r>
              <a:rPr lang="ar-IQ" sz="2800" b="1" dirty="0" err="1" smtClean="0">
                <a:latin typeface="Traditional Arabic" pitchFamily="18" charset="-78"/>
                <a:cs typeface="Traditional Arabic" pitchFamily="18" charset="-78"/>
              </a:rPr>
              <a:t>إكتسبها</a:t>
            </a:r>
            <a:r>
              <a:rPr lang="ar-IQ" sz="2800" b="1" dirty="0" smtClean="0">
                <a:latin typeface="Traditional Arabic" pitchFamily="18" charset="-78"/>
                <a:cs typeface="Traditional Arabic" pitchFamily="18" charset="-78"/>
              </a:rPr>
              <a:t> الفرد والعمل على صيانتها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.</a:t>
            </a:r>
          </a:p>
          <a:p>
            <a:pPr algn="just" rtl="1">
              <a:buNone/>
            </a:pP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- </a:t>
            </a:r>
            <a:r>
              <a:rPr lang="ar-SA" sz="2800" b="1" dirty="0" err="1" smtClean="0">
                <a:latin typeface="Traditional Arabic" pitchFamily="18" charset="-78"/>
                <a:cs typeface="Traditional Arabic" pitchFamily="18" charset="-78"/>
              </a:rPr>
              <a:t>ف</a:t>
            </a:r>
            <a:r>
              <a:rPr lang="ar-IQ" sz="2800" b="1" dirty="0" smtClean="0">
                <a:latin typeface="Traditional Arabic" pitchFamily="18" charset="-78"/>
                <a:cs typeface="Traditional Arabic" pitchFamily="18" charset="-78"/>
              </a:rPr>
              <a:t>ي فترة المنافسات تصل فترة الحمل إلى أقصاها مع مراعاة </a:t>
            </a:r>
            <a:r>
              <a:rPr lang="ar-IQ" sz="2800" b="1" dirty="0" err="1" smtClean="0">
                <a:latin typeface="Traditional Arabic" pitchFamily="18" charset="-78"/>
                <a:cs typeface="Traditional Arabic" pitchFamily="18" charset="-78"/>
              </a:rPr>
              <a:t>الإهتمام</a:t>
            </a:r>
            <a:r>
              <a:rPr lang="ar-IQ" sz="2800" b="1" dirty="0" smtClean="0">
                <a:latin typeface="Traditional Arabic" pitchFamily="18" charset="-78"/>
                <a:cs typeface="Traditional Arabic" pitchFamily="18" charset="-78"/>
              </a:rPr>
              <a:t> بالراحة الإيجابية للفرد ويلزم معرفة الفترة التي يمكن للرياضي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IQ" sz="2800" b="1" dirty="0" err="1" smtClean="0">
                <a:latin typeface="Traditional Arabic" pitchFamily="18" charset="-78"/>
                <a:cs typeface="Traditional Arabic" pitchFamily="18" charset="-78"/>
              </a:rPr>
              <a:t>الإحتفاظ</a:t>
            </a:r>
            <a:r>
              <a:rPr lang="ar-IQ" sz="2800" b="1" dirty="0" smtClean="0">
                <a:latin typeface="Traditional Arabic" pitchFamily="18" charset="-78"/>
                <a:cs typeface="Traditional Arabic" pitchFamily="18" charset="-78"/>
              </a:rPr>
              <a:t> بمستواه حيث يحدد فترة دوام أقصى حمل يمكن للفرد تحمله ويختلف ذلك بالنسبة لكل نوع من الأنشطة الرياضية تبعا للخصائص والمميزات التي يتميز </a:t>
            </a:r>
            <a:r>
              <a:rPr lang="ar-IQ" sz="2800" b="1" dirty="0" err="1" smtClean="0">
                <a:latin typeface="Traditional Arabic" pitchFamily="18" charset="-78"/>
                <a:cs typeface="Traditional Arabic" pitchFamily="18" charset="-78"/>
              </a:rPr>
              <a:t>بها</a:t>
            </a:r>
            <a:r>
              <a:rPr lang="ar-IQ" sz="2800" b="1" dirty="0" smtClean="0">
                <a:latin typeface="Traditional Arabic" pitchFamily="18" charset="-78"/>
                <a:cs typeface="Traditional Arabic" pitchFamily="18" charset="-78"/>
              </a:rPr>
              <a:t> الرياضي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.</a:t>
            </a:r>
            <a:endParaRPr lang="fr-FR" sz="2800" b="1" dirty="0" smtClean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2143108" y="500042"/>
            <a:ext cx="4714908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الخطط التدريبية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 lnSpcReduction="10000"/>
          </a:bodyPr>
          <a:lstStyle/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r" rtl="1">
              <a:buNone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</a:p>
          <a:p>
            <a:pPr algn="r" rtl="1">
              <a:lnSpc>
                <a:spcPct val="150000"/>
              </a:lnSpc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lang="ar-SA" sz="3500" b="1" dirty="0" smtClean="0">
                <a:latin typeface="Traditional Arabic" pitchFamily="18" charset="-78"/>
                <a:cs typeface="Traditional Arabic" pitchFamily="18" charset="-78"/>
              </a:rPr>
              <a:t>-</a:t>
            </a:r>
            <a:r>
              <a:rPr lang="fr-FR" sz="35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5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5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مراحل الدورة التدريبية الكبرى:</a:t>
            </a:r>
            <a:r>
              <a:rPr lang="fr-FR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Le macrocycle 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endParaRPr lang="fr-FR" sz="35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None/>
            </a:pPr>
            <a:r>
              <a:rPr lang="ar-SA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4</a:t>
            </a:r>
            <a:r>
              <a:rPr lang="ar-IQ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-المرحلة </a:t>
            </a:r>
            <a:r>
              <a:rPr lang="ar-SA" sz="2800" b="1" dirty="0" err="1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الإنتقالية</a:t>
            </a:r>
            <a:r>
              <a:rPr lang="ar-SA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: </a:t>
            </a:r>
            <a:r>
              <a:rPr lang="fr-FR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Période de transition</a:t>
            </a:r>
          </a:p>
          <a:p>
            <a:pPr algn="just" rtl="1">
              <a:buFontTx/>
              <a:buChar char="-"/>
            </a:pPr>
            <a:r>
              <a:rPr lang="ar-IQ" sz="2800" b="1" dirty="0" smtClean="0">
                <a:latin typeface="Traditional Arabic" pitchFamily="18" charset="-78"/>
                <a:cs typeface="Traditional Arabic" pitchFamily="18" charset="-78"/>
              </a:rPr>
              <a:t>الفترة </a:t>
            </a:r>
            <a:r>
              <a:rPr lang="ar-IQ" sz="2800" b="1" dirty="0" err="1" smtClean="0">
                <a:latin typeface="Traditional Arabic" pitchFamily="18" charset="-78"/>
                <a:cs typeface="Traditional Arabic" pitchFamily="18" charset="-78"/>
              </a:rPr>
              <a:t>الإنتقالية</a:t>
            </a:r>
            <a:r>
              <a:rPr lang="ar-IQ" sz="2800" b="1" dirty="0" smtClean="0">
                <a:latin typeface="Traditional Arabic" pitchFamily="18" charset="-78"/>
                <a:cs typeface="Traditional Arabic" pitchFamily="18" charset="-78"/>
              </a:rPr>
              <a:t> تشكل الراحة النشطة والإيجابية بالنسبة الرياضي بعد الجهد المبذول في الفترتين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IQ" sz="2800" b="1" dirty="0" smtClean="0">
                <a:latin typeface="Traditional Arabic" pitchFamily="18" charset="-78"/>
                <a:cs typeface="Traditional Arabic" pitchFamily="18" charset="-78"/>
              </a:rPr>
              <a:t>السابقتين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 (الإعداد </a:t>
            </a:r>
            <a:r>
              <a:rPr lang="ar-SA" sz="2800" b="1" dirty="0" err="1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 المنافسة).</a:t>
            </a:r>
          </a:p>
          <a:p>
            <a:pPr algn="just" rtl="1">
              <a:buFontTx/>
              <a:buChar char="-"/>
            </a:pPr>
            <a:r>
              <a:rPr lang="ar-IQ" sz="2800" b="1" dirty="0" smtClean="0">
                <a:latin typeface="Traditional Arabic" pitchFamily="18" charset="-78"/>
                <a:cs typeface="Traditional Arabic" pitchFamily="18" charset="-78"/>
              </a:rPr>
              <a:t>تشكل </a:t>
            </a:r>
            <a:r>
              <a:rPr lang="ar-IQ" sz="2800" b="1" dirty="0" err="1" smtClean="0">
                <a:latin typeface="Traditional Arabic" pitchFamily="18" charset="-78"/>
                <a:cs typeface="Traditional Arabic" pitchFamily="18" charset="-78"/>
              </a:rPr>
              <a:t>الإنتقال</a:t>
            </a:r>
            <a:r>
              <a:rPr lang="ar-IQ" sz="2800" b="1" dirty="0" smtClean="0">
                <a:latin typeface="Traditional Arabic" pitchFamily="18" charset="-78"/>
                <a:cs typeface="Traditional Arabic" pitchFamily="18" charset="-78"/>
              </a:rPr>
              <a:t> التدريجي إلى فترات ومراحل تدريبية جديدة ويراعى فيها </a:t>
            </a:r>
            <a:r>
              <a:rPr lang="ar-IQ" sz="2800" b="1" dirty="0" err="1" smtClean="0">
                <a:latin typeface="Traditional Arabic" pitchFamily="18" charset="-78"/>
                <a:cs typeface="Traditional Arabic" pitchFamily="18" charset="-78"/>
              </a:rPr>
              <a:t>الإنخفاض</a:t>
            </a:r>
            <a:r>
              <a:rPr lang="ar-IQ" sz="2800" b="1" dirty="0" smtClean="0">
                <a:latin typeface="Traditional Arabic" pitchFamily="18" charset="-78"/>
                <a:cs typeface="Traditional Arabic" pitchFamily="18" charset="-78"/>
              </a:rPr>
              <a:t> التدريجي بحمل التدريب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IQ" sz="2800" b="1" dirty="0" smtClean="0">
                <a:latin typeface="Traditional Arabic" pitchFamily="18" charset="-78"/>
                <a:cs typeface="Traditional Arabic" pitchFamily="18" charset="-78"/>
              </a:rPr>
              <a:t>من حيث الحجم والشدة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.</a:t>
            </a:r>
          </a:p>
          <a:p>
            <a:pPr algn="just" rtl="1">
              <a:buFontTx/>
              <a:buChar char="-"/>
            </a:pPr>
            <a:r>
              <a:rPr lang="ar-IQ" sz="2800" b="1" dirty="0" smtClean="0">
                <a:latin typeface="Traditional Arabic" pitchFamily="18" charset="-78"/>
                <a:cs typeface="Traditional Arabic" pitchFamily="18" charset="-78"/>
              </a:rPr>
              <a:t>يتوقف طوال الفترة الانتقالية على طبيعة المجهود المبذول خلال الفترتين السابقتين ويجب أن لا تزيد هذه الفترة عن( 4 -6)  أسابيع ولا يمكن </a:t>
            </a:r>
            <a:r>
              <a:rPr lang="ar-IQ" sz="2800" b="1" dirty="0" err="1" smtClean="0">
                <a:latin typeface="Traditional Arabic" pitchFamily="18" charset="-78"/>
                <a:cs typeface="Traditional Arabic" pitchFamily="18" charset="-78"/>
              </a:rPr>
              <a:t>الإستغناء</a:t>
            </a:r>
            <a:r>
              <a:rPr lang="ar-IQ" sz="2800" b="1" dirty="0" smtClean="0">
                <a:latin typeface="Traditional Arabic" pitchFamily="18" charset="-78"/>
                <a:cs typeface="Traditional Arabic" pitchFamily="18" charset="-78"/>
              </a:rPr>
              <a:t> عنها في حالة زيادة الحمل الواقع على الرياضي في الفترتين السابقتين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.</a:t>
            </a:r>
          </a:p>
          <a:p>
            <a:pPr algn="just" rtl="1">
              <a:buFontTx/>
              <a:buChar char="-"/>
            </a:pPr>
            <a:r>
              <a:rPr lang="ar-IQ" sz="2800" b="1" dirty="0" smtClean="0">
                <a:latin typeface="Traditional Arabic" pitchFamily="18" charset="-78"/>
                <a:cs typeface="Traditional Arabic" pitchFamily="18" charset="-78"/>
              </a:rPr>
              <a:t>وبصفة عامة الهدف العام هو ضمان </a:t>
            </a:r>
            <a:r>
              <a:rPr lang="ar-IQ" sz="2800" b="1" dirty="0" err="1" smtClean="0">
                <a:latin typeface="Traditional Arabic" pitchFamily="18" charset="-78"/>
                <a:cs typeface="Traditional Arabic" pitchFamily="18" charset="-78"/>
              </a:rPr>
              <a:t>إنتقال</a:t>
            </a:r>
            <a:r>
              <a:rPr lang="ar-IQ" sz="2800" b="1" dirty="0" smtClean="0">
                <a:latin typeface="Traditional Arabic" pitchFamily="18" charset="-78"/>
                <a:cs typeface="Traditional Arabic" pitchFamily="18" charset="-78"/>
              </a:rPr>
              <a:t> اللاعب من موسم لأخر في أحسن </a:t>
            </a:r>
            <a:r>
              <a:rPr lang="ar-IQ" sz="2800" b="1" dirty="0" err="1" smtClean="0">
                <a:latin typeface="Traditional Arabic" pitchFamily="18" charset="-78"/>
                <a:cs typeface="Traditional Arabic" pitchFamily="18" charset="-78"/>
              </a:rPr>
              <a:t>فورمة</a:t>
            </a:r>
            <a:r>
              <a:rPr lang="ar-IQ" sz="2800" b="1" dirty="0" smtClean="0">
                <a:latin typeface="Traditional Arabic" pitchFamily="18" charset="-78"/>
                <a:cs typeface="Traditional Arabic" pitchFamily="18" charset="-78"/>
              </a:rPr>
              <a:t> وبعيدا عن </a:t>
            </a:r>
            <a:r>
              <a:rPr lang="ar-IQ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الحمل الزائد والإجهاد البدني </a:t>
            </a:r>
            <a:r>
              <a:rPr lang="ar-IQ" sz="2800" b="1" dirty="0" smtClean="0">
                <a:latin typeface="Traditional Arabic" pitchFamily="18" charset="-78"/>
                <a:cs typeface="Traditional Arabic" pitchFamily="18" charset="-78"/>
              </a:rPr>
              <a:t>.</a:t>
            </a:r>
            <a:endParaRPr lang="fr-FR" sz="28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just" rtl="1"/>
            <a:endParaRPr lang="fr-FR" sz="2800" b="1" dirty="0" smtClean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2143108" y="500042"/>
            <a:ext cx="4714908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الخطط التدريبية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/>
          </a:bodyPr>
          <a:lstStyle/>
          <a:p>
            <a:pPr marL="448056" marR="0" lvl="0" indent="-384048" algn="just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r" rtl="1">
              <a:buNone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</a:p>
          <a:p>
            <a:pPr algn="r" rtl="1"/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endParaRPr lang="ar-SA" sz="30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lvl="2" algn="just" rtl="1">
              <a:lnSpc>
                <a:spcPct val="150000"/>
              </a:lnSpc>
              <a:buClr>
                <a:srgbClr val="FF0000"/>
              </a:buClr>
              <a:buSzPct val="80000"/>
              <a:buFont typeface="Wingdings" pitchFamily="2" charset="2"/>
              <a:buChar char="ü"/>
            </a:pPr>
            <a:r>
              <a:rPr lang="ar-SA" sz="3000" b="1" dirty="0" smtClean="0">
                <a:latin typeface="Traditional Arabic" pitchFamily="18" charset="-78"/>
                <a:cs typeface="Traditional Arabic" pitchFamily="18" charset="-78"/>
              </a:rPr>
              <a:t>  راحة سلبية بمعنى التوقف النهائي عن ممارسة أي نشاط  رياضي.</a:t>
            </a:r>
          </a:p>
          <a:p>
            <a:pPr lvl="2" algn="just" rtl="1">
              <a:lnSpc>
                <a:spcPct val="150000"/>
              </a:lnSpc>
              <a:buClr>
                <a:srgbClr val="FF0000"/>
              </a:buClr>
              <a:buSzPct val="80000"/>
              <a:buFont typeface="Wingdings" pitchFamily="2" charset="2"/>
              <a:buChar char="ü"/>
            </a:pPr>
            <a:r>
              <a:rPr lang="ar-SA" sz="3000" b="1" dirty="0" smtClean="0">
                <a:latin typeface="Traditional Arabic" pitchFamily="18" charset="-78"/>
                <a:cs typeface="Traditional Arabic" pitchFamily="18" charset="-78"/>
              </a:rPr>
              <a:t>  راحة إيجابية وذلك عن طريق ممارسة نشاطات رياضية غير تخصص الرياضي بحجم </a:t>
            </a:r>
            <a:r>
              <a:rPr lang="ar-SA" sz="3000" b="1" dirty="0" err="1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000" b="1" dirty="0" smtClean="0">
                <a:latin typeface="Traditional Arabic" pitchFamily="18" charset="-78"/>
                <a:cs typeface="Traditional Arabic" pitchFamily="18" charset="-78"/>
              </a:rPr>
              <a:t> شدة منخفضة.</a:t>
            </a:r>
          </a:p>
          <a:p>
            <a:pPr lvl="2" algn="just" rtl="1">
              <a:lnSpc>
                <a:spcPct val="150000"/>
              </a:lnSpc>
              <a:buClr>
                <a:srgbClr val="FF0000"/>
              </a:buClr>
              <a:buSzPct val="80000"/>
              <a:buFont typeface="Wingdings" pitchFamily="2" charset="2"/>
              <a:buChar char="ü"/>
            </a:pPr>
            <a:r>
              <a:rPr lang="ar-SA" sz="30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ممارسة نفس النشاط الرياضي بحجم وشدة منخفضة تحضيرا للولوج إلى فترة إعداد عام جديدة.  </a:t>
            </a:r>
          </a:p>
          <a:p>
            <a:pPr algn="r" rtl="1">
              <a:lnSpc>
                <a:spcPct val="150000"/>
              </a:lnSpc>
            </a:pPr>
            <a:endParaRPr lang="fr-FR" sz="28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just" rtl="1"/>
            <a:endParaRPr lang="fr-FR" sz="2800" b="1" dirty="0" smtClean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7" name="Légende encadrée avec une bordure 2 6"/>
          <p:cNvSpPr/>
          <p:nvPr/>
        </p:nvSpPr>
        <p:spPr>
          <a:xfrm>
            <a:off x="4286248" y="714356"/>
            <a:ext cx="3929090" cy="928694"/>
          </a:xfrm>
          <a:prstGeom prst="accentBorderCallout2">
            <a:avLst>
              <a:gd name="adj1" fmla="val 20265"/>
              <a:gd name="adj2" fmla="val -456"/>
              <a:gd name="adj3" fmla="val 18750"/>
              <a:gd name="adj4" fmla="val -16667"/>
              <a:gd name="adj5" fmla="val 148855"/>
              <a:gd name="adj6" fmla="val -2446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- يمكن أتكون المرحلة </a:t>
            </a:r>
            <a:r>
              <a:rPr lang="ar-SA" sz="2800" b="1" dirty="0" err="1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الإنتقالية</a:t>
            </a:r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في أحد الأشكال الموالية:</a:t>
            </a:r>
            <a:endParaRPr lang="fr-F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/>
          </a:bodyPr>
          <a:lstStyle/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r" rtl="1">
              <a:buNone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</a:p>
          <a:p>
            <a:pPr algn="r" rtl="1">
              <a:lnSpc>
                <a:spcPct val="150000"/>
              </a:lnSpc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endParaRPr lang="fr-FR" sz="2800" b="1" dirty="0" smtClean="0">
              <a:latin typeface="Traditional Arabic" pitchFamily="18" charset="-78"/>
              <a:cs typeface="Traditional Arabic" pitchFamily="18" charset="-78"/>
            </a:endParaRPr>
          </a:p>
        </p:txBody>
      </p:sp>
      <p:pic>
        <p:nvPicPr>
          <p:cNvPr id="8" name="Espace réservé du contenu 3" descr="Capture.PN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43051"/>
            <a:ext cx="8229600" cy="4762400"/>
          </a:xfrm>
          <a:prstGeom prst="rect">
            <a:avLst/>
          </a:prstGeom>
        </p:spPr>
      </p:pic>
      <p:sp>
        <p:nvSpPr>
          <p:cNvPr id="9" name="Légende encadrée avec une bordure 2 8"/>
          <p:cNvSpPr/>
          <p:nvPr/>
        </p:nvSpPr>
        <p:spPr>
          <a:xfrm>
            <a:off x="4714876" y="571480"/>
            <a:ext cx="3857652" cy="857256"/>
          </a:xfrm>
          <a:prstGeom prst="accentBorderCallout2">
            <a:avLst>
              <a:gd name="adj1" fmla="val 17109"/>
              <a:gd name="adj2" fmla="val -310"/>
              <a:gd name="adj3" fmla="val 18750"/>
              <a:gd name="adj4" fmla="val -16667"/>
              <a:gd name="adj5" fmla="val 123987"/>
              <a:gd name="adj6" fmla="val -37186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شكل يوضح مراحل الدورة السنوية وأهدافها في كرة القدم</a:t>
            </a:r>
            <a:endParaRPr lang="fr-FR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/>
          </a:bodyPr>
          <a:lstStyle/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r" rtl="1">
              <a:buNone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</a:p>
          <a:p>
            <a:pPr algn="r" rtl="1">
              <a:lnSpc>
                <a:spcPct val="150000"/>
              </a:lnSpc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endParaRPr lang="fr-FR" sz="2800" b="1" dirty="0" smtClean="0">
              <a:latin typeface="Traditional Arabic" pitchFamily="18" charset="-78"/>
              <a:cs typeface="Traditional Arabic" pitchFamily="18" charset="-78"/>
            </a:endParaRPr>
          </a:p>
        </p:txBody>
      </p:sp>
      <p:pic>
        <p:nvPicPr>
          <p:cNvPr id="6" name="Espace réservé du contenu 5" descr="Capture8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1643050"/>
            <a:ext cx="8429684" cy="4811725"/>
          </a:xfrm>
        </p:spPr>
      </p:pic>
      <p:sp>
        <p:nvSpPr>
          <p:cNvPr id="9" name="Légende encadrée avec une bordure 2 8"/>
          <p:cNvSpPr/>
          <p:nvPr/>
        </p:nvSpPr>
        <p:spPr>
          <a:xfrm>
            <a:off x="4357686" y="571480"/>
            <a:ext cx="4214842" cy="857256"/>
          </a:xfrm>
          <a:prstGeom prst="accentBorderCallout2">
            <a:avLst>
              <a:gd name="adj1" fmla="val 17109"/>
              <a:gd name="adj2" fmla="val -310"/>
              <a:gd name="adj3" fmla="val 18750"/>
              <a:gd name="adj4" fmla="val -16667"/>
              <a:gd name="adj5" fmla="val 123987"/>
              <a:gd name="adj6" fmla="val -37186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شكل يوضح علاقة الشدة وحجم التدريب في الفترات الثلاثة للدورة السنوية</a:t>
            </a:r>
            <a:endParaRPr lang="fr-FR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/>
          </a:bodyPr>
          <a:lstStyle/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r" rtl="1">
              <a:buNone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</a:p>
          <a:p>
            <a:pPr algn="r" rtl="1">
              <a:lnSpc>
                <a:spcPct val="150000"/>
              </a:lnSpc>
            </a:pPr>
            <a:r>
              <a:rPr kumimoji="0" lang="ar-S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raditional Arabic" pitchFamily="18" charset="-78"/>
                <a:cs typeface="Traditional Arabic" pitchFamily="18" charset="-78"/>
              </a:rPr>
              <a:t>    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رابط إلكتروني مهم :</a:t>
            </a:r>
          </a:p>
          <a:p>
            <a:pPr rtl="1">
              <a:lnSpc>
                <a:spcPct val="150000"/>
              </a:lnSpc>
            </a:pPr>
            <a:r>
              <a:rPr lang="fr-FR" sz="2400" b="1" dirty="0" smtClean="0">
                <a:latin typeface="Traditional Arabic" pitchFamily="18" charset="-78"/>
                <a:cs typeface="Traditional Arabic" pitchFamily="18" charset="-78"/>
              </a:rPr>
              <a:t>http://soccer-estduquebec.org/files/outils/Chapitre_09</a:t>
            </a:r>
          </a:p>
          <a:p>
            <a:pPr rtl="1">
              <a:lnSpc>
                <a:spcPct val="150000"/>
              </a:lnSpc>
            </a:pPr>
            <a:r>
              <a:rPr lang="fr-FR" sz="2400" b="1" dirty="0" smtClean="0">
                <a:latin typeface="Traditional Arabic" pitchFamily="18" charset="-78"/>
                <a:cs typeface="Traditional Arabic" pitchFamily="18" charset="-78"/>
              </a:rPr>
              <a:t>_Planification_dentrainement.pdf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/>
          </a:bodyPr>
          <a:lstStyle/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44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r" rtl="1">
              <a:buNone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</a:t>
            </a:r>
            <a:r>
              <a:rPr lang="ar-SA" sz="3500" b="1" dirty="0" smtClean="0">
                <a:latin typeface="Traditional Arabic" pitchFamily="18" charset="-78"/>
                <a:cs typeface="Traditional Arabic" pitchFamily="18" charset="-78"/>
              </a:rPr>
              <a:t>- </a:t>
            </a:r>
            <a:r>
              <a:rPr lang="ar-SA" sz="35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الدورة التدريبية السنوية:</a:t>
            </a:r>
            <a:r>
              <a:rPr lang="fr-FR" sz="35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fr-FR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Le cycle Annuel </a:t>
            </a:r>
            <a:endParaRPr lang="fr-FR" sz="35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None/>
            </a:pPr>
            <a:r>
              <a:rPr lang="fr-FR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 </a:t>
            </a:r>
            <a:r>
              <a:rPr lang="ar-SA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fr-FR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-</a:t>
            </a:r>
            <a:r>
              <a:rPr lang="fr-FR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حسب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HUGUE PORTIER (1998) 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 فإن الدورية التدريبية السنوية تمتد على طول السنة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و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 تضم في غالب الأحيان دورتين كبيرتين (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deux microcycle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fr-FR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 rtl="1">
              <a:buNone/>
            </a:pPr>
            <a:endParaRPr lang="fr-FR" sz="28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None/>
            </a:pPr>
            <a:endParaRPr lang="fr-FR" sz="28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None/>
            </a:pPr>
            <a:endParaRPr lang="fr-FR" sz="28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None/>
            </a:pPr>
            <a:endParaRPr lang="fr-FR" sz="28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None/>
            </a:pPr>
            <a:endParaRPr lang="fr-FR" sz="28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None/>
            </a:pPr>
            <a:endParaRPr lang="fr-FR" sz="28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None/>
            </a:pPr>
            <a:endParaRPr lang="fr-FR" sz="28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just" rtl="1"/>
            <a:endParaRPr lang="fr-FR" sz="2800" b="1" dirty="0" smtClean="0">
              <a:latin typeface="Traditional Arabic" pitchFamily="18" charset="-78"/>
              <a:cs typeface="Traditional Arabic" pitchFamily="18" charset="-78"/>
            </a:endParaRPr>
          </a:p>
        </p:txBody>
      </p:sp>
      <p:pic>
        <p:nvPicPr>
          <p:cNvPr id="7" name="Espace réservé du contenu 6" descr="Année+à+Double+Périodisatio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662" y="3071809"/>
            <a:ext cx="7715304" cy="3382965"/>
          </a:xfrm>
        </p:spPr>
      </p:pic>
      <p:sp>
        <p:nvSpPr>
          <p:cNvPr id="6" name="Rectangle à coins arrondis 5"/>
          <p:cNvSpPr/>
          <p:nvPr/>
        </p:nvSpPr>
        <p:spPr>
          <a:xfrm>
            <a:off x="2143108" y="500042"/>
            <a:ext cx="4714908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الخطط التدريبية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/>
          </a:bodyPr>
          <a:lstStyle/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44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r" rtl="1">
              <a:buNone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</a:t>
            </a:r>
            <a:r>
              <a:rPr lang="ar-SA" sz="3500" b="1" dirty="0" smtClean="0">
                <a:latin typeface="Traditional Arabic" pitchFamily="18" charset="-78"/>
                <a:cs typeface="Traditional Arabic" pitchFamily="18" charset="-78"/>
              </a:rPr>
              <a:t>- </a:t>
            </a:r>
            <a:r>
              <a:rPr lang="ar-SA" sz="35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الدورة الأولمبية:</a:t>
            </a:r>
            <a:r>
              <a:rPr lang="fr-FR" sz="35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fr-FR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Le Mégacycle </a:t>
            </a:r>
            <a:endParaRPr lang="fr-FR" sz="35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None/>
            </a:pPr>
            <a:r>
              <a:rPr lang="fr-FR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 </a:t>
            </a:r>
            <a:r>
              <a:rPr lang="ar-SA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fr-FR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-</a:t>
            </a:r>
            <a:r>
              <a:rPr lang="fr-FR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يتضمن من 2 إلى 4 دورات سنوية (</a:t>
            </a:r>
            <a:r>
              <a:rPr lang="fr-FR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cycle annuel</a:t>
            </a:r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) حيث يضبط حسب تواريخ المنافسات المتوسطة </a:t>
            </a:r>
            <a:r>
              <a:rPr lang="ar-SA" sz="2800" b="1" dirty="0" err="1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البعيدة المدى مثل بطولة العالم، الألعاب الأولمبية أو الكؤوس والمنافسات القارية.</a:t>
            </a:r>
          </a:p>
          <a:p>
            <a:pPr algn="r" rtl="1">
              <a:buNone/>
            </a:pPr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         </a:t>
            </a:r>
          </a:p>
          <a:p>
            <a:pPr rtl="1">
              <a:buNone/>
            </a:pPr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           - </a:t>
            </a:r>
            <a:r>
              <a:rPr lang="ar-SA" sz="35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مخطط المسيرة الرياضية: </a:t>
            </a:r>
            <a:r>
              <a:rPr lang="fr-FR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Le </a:t>
            </a:r>
            <a:r>
              <a:rPr lang="fr-FR" sz="2800" b="1" dirty="0" err="1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gégacycle</a:t>
            </a:r>
            <a:r>
              <a:rPr lang="fr-FR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ou le plan de carrière</a:t>
            </a:r>
            <a:r>
              <a:rPr lang="ar-SA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 </a:t>
            </a:r>
          </a:p>
          <a:p>
            <a:pPr algn="r" rtl="1">
              <a:buNone/>
            </a:pPr>
            <a:r>
              <a:rPr lang="ar-SA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    </a:t>
            </a:r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- تتضمن مخطط لمسيرة الرياضي من سنة مبكرة وصولا إلى الرياضي ذوي المستوى العالي، يكون فيه حجم </a:t>
            </a:r>
            <a:r>
              <a:rPr lang="ar-SA" sz="2800" b="1" dirty="0" err="1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شدة التدريب تزداد تدريجيا مع مرور السنوات التدريبية وحتى التحضير الخاص يمر من العام  إلى خصائص كل نشاط رياضي.     </a:t>
            </a:r>
            <a:endParaRPr lang="fr-FR" sz="35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None/>
            </a:pPr>
            <a:endParaRPr lang="fr-FR" sz="28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None/>
            </a:pPr>
            <a:endParaRPr lang="fr-FR" sz="28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None/>
            </a:pPr>
            <a:endParaRPr lang="fr-FR" sz="28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None/>
            </a:pPr>
            <a:endParaRPr lang="fr-FR" sz="28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None/>
            </a:pPr>
            <a:endParaRPr lang="fr-FR" sz="28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None/>
            </a:pPr>
            <a:endParaRPr lang="fr-FR" sz="28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None/>
            </a:pPr>
            <a:endParaRPr lang="fr-FR" sz="28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just" rtl="1"/>
            <a:endParaRPr lang="fr-FR" sz="2800" b="1" dirty="0" smtClean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2143108" y="500042"/>
            <a:ext cx="4714908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الخطط التدريبية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/>
          </a:bodyPr>
          <a:lstStyle/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r" rtl="1">
              <a:buNone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</a:p>
          <a:p>
            <a:pPr algn="r" rtl="1">
              <a:lnSpc>
                <a:spcPct val="150000"/>
              </a:lnSpc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lang="ar-SA" sz="3500" b="1" dirty="0" smtClean="0">
                <a:latin typeface="Traditional Arabic" pitchFamily="18" charset="-78"/>
                <a:cs typeface="Traditional Arabic" pitchFamily="18" charset="-78"/>
              </a:rPr>
              <a:t>-</a:t>
            </a:r>
            <a:r>
              <a:rPr lang="fr-FR" sz="35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5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5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الخطة أو الدورة التدريبية الكبرى:</a:t>
            </a:r>
            <a:r>
              <a:rPr lang="fr-FR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Le macrocycle 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endParaRPr lang="fr-FR" sz="35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just" rtl="1"/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ي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تكون من </a:t>
            </a:r>
            <a:r>
              <a:rPr lang="ar-DZ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مجموعة الدورات المتوسطة</a:t>
            </a:r>
            <a:r>
              <a:rPr lang="ar-DZ" sz="3200" b="1" dirty="0" smtClean="0">
                <a:solidFill>
                  <a:srgbClr val="00B05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والتي تمثل في مجملها </a:t>
            </a:r>
            <a:r>
              <a:rPr lang="ar-DZ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الموسم التدريبي السنوي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 وتسمى بدورة </a:t>
            </a:r>
            <a:r>
              <a:rPr lang="ar-DZ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الحمل الكبرى</a:t>
            </a:r>
            <a:r>
              <a:rPr lang="ar-SA" sz="3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،</a:t>
            </a:r>
            <a:r>
              <a:rPr lang="ar-DZ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حيث تتمثل بعدد من مراحل التدريب </a:t>
            </a:r>
            <a:r>
              <a:rPr lang="ar-DZ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كفترة الإعداد وفترة المنافسات وفترة </a:t>
            </a:r>
            <a:r>
              <a:rPr lang="ar-DZ" sz="3200" b="1" dirty="0" err="1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الإنتقال</a:t>
            </a:r>
            <a:r>
              <a:rPr lang="ar-SA" sz="3200" b="1" dirty="0" err="1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ية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،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وبذلك تتكون كل دورة متوسطة من دورات صغرى عدة تتحدد بزمن معين وقد تتكرر الدورة التدريبية الكبرى أربعة مواسم كاملة لتمثل الدورة التدريبية الأولمبية عند تدريب المستويات العليا </a:t>
            </a:r>
            <a:r>
              <a:rPr lang="ar-DZ" sz="3200" b="1" dirty="0" err="1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 بذلك يمكن تكرار الدورة الأولمبية ذات الأربع دورات موسمية لدورتين أولمبيتين </a:t>
            </a:r>
            <a:endParaRPr lang="fr-FR" sz="3200" b="1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2143108" y="500042"/>
            <a:ext cx="4714908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الخطط التدريبية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/>
          </a:bodyPr>
          <a:lstStyle/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44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r" rtl="1">
              <a:buNone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</a:t>
            </a:r>
            <a:r>
              <a:rPr lang="ar-SA" sz="35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- مراحل مخطط المسيرة الرياضية:</a:t>
            </a:r>
            <a:endParaRPr lang="fr-FR" sz="35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None/>
            </a:pPr>
            <a:r>
              <a:rPr lang="fr-FR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 </a:t>
            </a:r>
            <a:r>
              <a:rPr lang="ar-SA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fr-FR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-</a:t>
            </a:r>
            <a:r>
              <a:rPr lang="ar-SA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المرحلة الأولى تدوم من 4 إلى 6 سنوات: (مرحلة التكوين العام)</a:t>
            </a:r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</a:p>
          <a:p>
            <a:pPr algn="r" rtl="1">
              <a:buNone/>
            </a:pPr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- عدد مرات التدريب تتراوح بين 2 إلى 3 حصص تدريبية في الأسبوع.</a:t>
            </a:r>
          </a:p>
          <a:p>
            <a:pPr algn="r" rtl="1">
              <a:buNone/>
            </a:pPr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- مدة التدريب بين ساعة </a:t>
            </a:r>
            <a:r>
              <a:rPr lang="ar-SA" sz="2800" b="1" dirty="0" err="1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ساعة ونصف.</a:t>
            </a:r>
          </a:p>
          <a:p>
            <a:pPr algn="r" rtl="1">
              <a:buNone/>
            </a:pPr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- هذه المرحلة تضم مرحلتين الأولى يتم فيها التركيز على تطوير المهارات الحركية بشكل عام والتي تدوم من سنتين إلى 3 سنوات.</a:t>
            </a:r>
          </a:p>
          <a:p>
            <a:pPr algn="r" rtl="1">
              <a:buNone/>
            </a:pPr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- الحجم السنوي التدريبية ضعيف يتراوح بين 80 إلى 120 ساعة.</a:t>
            </a:r>
          </a:p>
          <a:p>
            <a:pPr algn="r" rtl="1">
              <a:buNone/>
            </a:pPr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- زيادة الحجم التدريبي يكون بزيادة عدد الحصص </a:t>
            </a:r>
            <a:r>
              <a:rPr lang="ar-SA" sz="2800" b="1" dirty="0" err="1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التدربية</a:t>
            </a:r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وليس بزيادة </a:t>
            </a:r>
            <a:r>
              <a:rPr lang="ar-SA" sz="2800" b="1" dirty="0" err="1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حجد</a:t>
            </a:r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الحصة بحد ذاتها.</a:t>
            </a:r>
          </a:p>
          <a:p>
            <a:pPr algn="r" rtl="1">
              <a:buNone/>
            </a:pPr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 - أما المرحلة الثانية تتمثل في التكوين الخاص القاعدي والتي تدوم من سنتين إلى 3 سنوات والتي تكون في الغالب في مرحلة النمو الجسمي.    </a:t>
            </a:r>
            <a:endParaRPr lang="fr-FR" sz="28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None/>
            </a:pPr>
            <a:endParaRPr lang="fr-FR" sz="28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None/>
            </a:pPr>
            <a:endParaRPr lang="fr-FR" sz="28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None/>
            </a:pPr>
            <a:endParaRPr lang="fr-FR" sz="28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None/>
            </a:pPr>
            <a:endParaRPr lang="fr-FR" sz="28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None/>
            </a:pPr>
            <a:endParaRPr lang="fr-FR" sz="28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None/>
            </a:pPr>
            <a:endParaRPr lang="fr-FR" sz="28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just" rtl="1"/>
            <a:endParaRPr lang="fr-FR" sz="2800" b="1" dirty="0" smtClean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2143108" y="500042"/>
            <a:ext cx="4714908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الخطط التدريبية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/>
          </a:bodyPr>
          <a:lstStyle/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44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r" rtl="1">
              <a:buNone/>
            </a:pPr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       </a:t>
            </a:r>
            <a:r>
              <a:rPr lang="fr-FR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-</a:t>
            </a:r>
            <a:r>
              <a:rPr lang="ar-SA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المرحلة الثانية تدوم من 8 إلى 12 سنة:  (مرحلة التكوين الخاص)</a:t>
            </a:r>
            <a:endParaRPr lang="ar-SA" sz="28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None/>
            </a:pPr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-  حسب النشاط الرياضي، تعد هذه المرحلة أكثر </a:t>
            </a:r>
            <a:r>
              <a:rPr lang="ar-SA" sz="2800" b="1" dirty="0" err="1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قساوة</a:t>
            </a:r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من حيث الشدة والتي يتم فيها المرور إلى الأوتوماتيكية  في الأداء الحركي الخاص بالنشاط الرياضي.</a:t>
            </a:r>
          </a:p>
          <a:p>
            <a:pPr algn="r" rtl="1">
              <a:buFontTx/>
              <a:buChar char="-"/>
            </a:pPr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تعد هده المرحلة مرحلة الإعداد البدني، حيث تتميز بالتدريب الرياضي الخاص </a:t>
            </a:r>
            <a:r>
              <a:rPr lang="ar-SA" sz="2800" b="1" dirty="0" err="1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الذي يقترب من متطلبات المنافسة حسب كل تخصص.</a:t>
            </a:r>
          </a:p>
          <a:p>
            <a:pPr algn="r" rtl="1">
              <a:buFontTx/>
              <a:buChar char="-"/>
            </a:pPr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تعرف هذه المرحلة زيادة في حجم </a:t>
            </a:r>
            <a:r>
              <a:rPr lang="ar-SA" sz="2800" b="1" dirty="0" err="1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شدة التدريب.  </a:t>
            </a:r>
          </a:p>
          <a:p>
            <a:pPr algn="r" rtl="1"/>
            <a:endParaRPr lang="ar-SA" sz="28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r" rtl="1"/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      </a:t>
            </a:r>
            <a:r>
              <a:rPr lang="ar-SA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- مرحلة الأداء الأمثل:  </a:t>
            </a:r>
          </a:p>
          <a:p>
            <a:pPr algn="r" rtl="1"/>
            <a:r>
              <a:rPr lang="ar-SA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 </a:t>
            </a:r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- وهي المرحلة التي يكون فيها سن الرياضي الأمثل للوصل إلى </a:t>
            </a:r>
            <a:r>
              <a:rPr lang="ar-SA" sz="2800" b="1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أعلى المستويات.</a:t>
            </a:r>
            <a:endParaRPr lang="fr-FR" sz="28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None/>
            </a:pPr>
            <a:endParaRPr lang="fr-FR" sz="28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None/>
            </a:pPr>
            <a:endParaRPr lang="fr-FR" sz="28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None/>
            </a:pPr>
            <a:endParaRPr lang="fr-FR" sz="28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None/>
            </a:pPr>
            <a:endParaRPr lang="fr-FR" sz="28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None/>
            </a:pPr>
            <a:endParaRPr lang="fr-FR" sz="28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just" rtl="1"/>
            <a:endParaRPr lang="fr-FR" sz="2800" b="1" dirty="0" smtClean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2143108" y="500042"/>
            <a:ext cx="4714908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الخطط التدريبية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/>
          </a:bodyPr>
          <a:lstStyle/>
          <a:p>
            <a:pPr marL="448056" lvl="0" indent="-384048" algn="just" rtl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endParaRPr lang="ar-SA" sz="2400" b="1" dirty="0" smtClean="0"/>
          </a:p>
          <a:p>
            <a:pPr marL="448056" lvl="0" indent="-384048" algn="just" rtl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endParaRPr lang="ar-SA" sz="24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448056" lvl="0" indent="-384048" algn="just" rtl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ar-SA" sz="24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مراجع المحاضرة:</a:t>
            </a:r>
          </a:p>
          <a:p>
            <a:pPr marL="448056" indent="-384048" algn="just" rtl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ar-SA" sz="24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    </a:t>
            </a:r>
            <a:r>
              <a:rPr lang="ar-SA" sz="24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-</a:t>
            </a:r>
            <a:r>
              <a:rPr lang="ar-SA" sz="24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وجدي مصطفى الفتاح،محمد لطفي السد. (2002). الأسس العلمية للتدريب الرياضي للاعب والمدرب. </a:t>
            </a:r>
            <a:r>
              <a:rPr lang="ar-DZ" sz="2800" b="1" dirty="0" err="1" smtClean="0">
                <a:latin typeface="Traditional Arabic" pitchFamily="18" charset="-78"/>
                <a:cs typeface="Traditional Arabic" pitchFamily="18" charset="-78"/>
              </a:rPr>
              <a:t>المينيا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: دار الهدى للنشر </a:t>
            </a:r>
            <a:r>
              <a:rPr lang="ar-DZ" sz="2800" b="1" dirty="0" err="1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 التوزيع.</a:t>
            </a:r>
            <a:endParaRPr lang="fr-FR" sz="28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448056" lvl="0" indent="-384048" algn="r" rtl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ar-SA" sz="24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     -</a:t>
            </a:r>
            <a:r>
              <a:rPr lang="ar-SA" sz="24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أبو العلاء أحمد عبد الفتاح " التدريب الرياضي المعاصر" دار الفكر العربي (الطبعة، مصر،الأولى) القاهر2112.</a:t>
            </a:r>
            <a:b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</a:b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- أمر الله أحمد الساطي "قواعد وأسس التدريب الرياضي وتطبيقاته" الإسكندرية منشأة المعارف، 1998.</a:t>
            </a:r>
            <a:endParaRPr lang="fr-FR" sz="28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448056" lvl="0" indent="-384048" algn="r" rtl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ar-SA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رابط الإلكتروني:</a:t>
            </a:r>
          </a:p>
          <a:p>
            <a:pPr rtl="1">
              <a:lnSpc>
                <a:spcPct val="150000"/>
              </a:lnSpc>
            </a:pP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fr-FR" sz="2800" b="1" dirty="0" smtClean="0">
                <a:latin typeface="Traditional Arabic" pitchFamily="18" charset="-78"/>
                <a:cs typeface="Traditional Arabic" pitchFamily="18" charset="-78"/>
              </a:rPr>
              <a:t>         </a:t>
            </a:r>
            <a:r>
              <a:rPr lang="fr-FR" sz="2400" b="1" dirty="0" smtClean="0">
                <a:latin typeface="Traditional Arabic" pitchFamily="18" charset="-78"/>
                <a:cs typeface="Traditional Arabic" pitchFamily="18" charset="-78"/>
              </a:rPr>
              <a:t>http://soccer-estduquebec.org/files/outils/Chapitre_09</a:t>
            </a:r>
          </a:p>
          <a:p>
            <a:pPr rtl="1">
              <a:lnSpc>
                <a:spcPct val="150000"/>
              </a:lnSpc>
            </a:pPr>
            <a:r>
              <a:rPr lang="fr-FR" sz="2400" b="1" dirty="0" smtClean="0">
                <a:latin typeface="Traditional Arabic" pitchFamily="18" charset="-78"/>
                <a:cs typeface="Traditional Arabic" pitchFamily="18" charset="-78"/>
              </a:rPr>
              <a:t>_Planification_dentrainement.pdf</a:t>
            </a:r>
          </a:p>
          <a:p>
            <a:pPr marL="448056" lvl="0" indent="-384048" algn="r" rtl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endParaRPr lang="fr-FR" sz="2400" b="1" dirty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>
          <a:xfrm>
            <a:off x="457200" y="3857628"/>
            <a:ext cx="3543296" cy="2597180"/>
          </a:xfrm>
        </p:spPr>
        <p:txBody>
          <a:bodyPr/>
          <a:lstStyle/>
          <a:p>
            <a:pPr algn="r" rtl="1">
              <a:buNone/>
            </a:pPr>
            <a:r>
              <a:rPr lang="ar-SA" b="1" dirty="0" smtClean="0">
                <a:solidFill>
                  <a:srgbClr val="FFFF00"/>
                </a:solidFill>
              </a:rPr>
              <a:t>السلام عليكم.........</a:t>
            </a:r>
          </a:p>
          <a:p>
            <a:pPr algn="r" rtl="1">
              <a:buNone/>
            </a:pPr>
            <a:r>
              <a:rPr lang="ar-SA" b="1" dirty="0" smtClean="0">
                <a:solidFill>
                  <a:srgbClr val="FFFF00"/>
                </a:solidFill>
              </a:rPr>
              <a:t> </a:t>
            </a:r>
          </a:p>
          <a:p>
            <a:pPr algn="r" rtl="1">
              <a:buNone/>
            </a:pPr>
            <a:r>
              <a:rPr lang="ar-SA" b="1" dirty="0" smtClean="0">
                <a:solidFill>
                  <a:srgbClr val="FFFF00"/>
                </a:solidFill>
              </a:rPr>
              <a:t>إلى المحاضرة الموالية</a:t>
            </a:r>
            <a:endParaRPr lang="fr-FR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 fontScale="85000" lnSpcReduction="20000"/>
          </a:bodyPr>
          <a:lstStyle/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r" rtl="1">
              <a:buNone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</a:p>
          <a:p>
            <a:pPr algn="just" rtl="1">
              <a:lnSpc>
                <a:spcPct val="150000"/>
              </a:lnSpc>
              <a:buFontTx/>
              <a:buChar char="-"/>
            </a:pPr>
            <a:r>
              <a:rPr lang="ar-IQ" sz="3200" b="1" dirty="0" smtClean="0">
                <a:latin typeface="Traditional Arabic" pitchFamily="18" charset="-78"/>
                <a:cs typeface="Traditional Arabic" pitchFamily="18" charset="-78"/>
              </a:rPr>
              <a:t>تعتبر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الدورة الكبرى </a:t>
            </a:r>
            <a:r>
              <a:rPr lang="ar-IQ" sz="3200" b="1" dirty="0" smtClean="0">
                <a:latin typeface="Traditional Arabic" pitchFamily="18" charset="-78"/>
                <a:cs typeface="Traditional Arabic" pitchFamily="18" charset="-78"/>
              </a:rPr>
              <a:t>من أهم أسس التخطيط 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تتضمن أهم مراحل السنة الرياضية </a:t>
            </a:r>
            <a:r>
              <a:rPr lang="ar-IQ" sz="3200" b="1" dirty="0" smtClean="0">
                <a:latin typeface="Traditional Arabic" pitchFamily="18" charset="-78"/>
                <a:cs typeface="Traditional Arabic" pitchFamily="18" charset="-78"/>
              </a:rPr>
              <a:t>تقع خلالها المنافسات في أوقات محددة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IQ" sz="3200" b="1" dirty="0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IQ" sz="3200" b="1" dirty="0" smtClean="0">
                <a:latin typeface="Traditional Arabic" pitchFamily="18" charset="-78"/>
                <a:cs typeface="Traditional Arabic" pitchFamily="18" charset="-78"/>
              </a:rPr>
              <a:t>تتمثل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IQ" sz="3200" b="1" dirty="0" smtClean="0">
                <a:latin typeface="Traditional Arabic" pitchFamily="18" charset="-78"/>
                <a:cs typeface="Traditional Arabic" pitchFamily="18" charset="-78"/>
              </a:rPr>
              <a:t>أهمية خطط التدريب السنوية في أنها تعمل على إعداد الرياضي للوصول لأعلى مستوى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IQ" sz="3200" b="1" dirty="0" smtClean="0">
                <a:latin typeface="Traditional Arabic" pitchFamily="18" charset="-78"/>
                <a:cs typeface="Traditional Arabic" pitchFamily="18" charset="-78"/>
              </a:rPr>
              <a:t>خلال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IQ" sz="3200" b="1" dirty="0" smtClean="0">
                <a:latin typeface="Traditional Arabic" pitchFamily="18" charset="-78"/>
                <a:cs typeface="Traditional Arabic" pitchFamily="18" charset="-78"/>
              </a:rPr>
              <a:t>المنافسات الرياضية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،</a:t>
            </a:r>
            <a:r>
              <a:rPr lang="ar-IQ" sz="3200" b="1" dirty="0" smtClean="0">
                <a:latin typeface="Traditional Arabic" pitchFamily="18" charset="-78"/>
                <a:cs typeface="Traditional Arabic" pitchFamily="18" charset="-78"/>
              </a:rPr>
              <a:t> وكلما ازداد المدرب الرياضي معرفة بالخصائص والقدرات المميزة لكل فرد سهل عليه وضع خطة التدريب السنوية والذي يساعد بدرجة كبيرة على </a:t>
            </a:r>
            <a:r>
              <a:rPr lang="ar-IQ" sz="3200" b="1" dirty="0" err="1" smtClean="0">
                <a:latin typeface="Traditional Arabic" pitchFamily="18" charset="-78"/>
                <a:cs typeface="Traditional Arabic" pitchFamily="18" charset="-78"/>
              </a:rPr>
              <a:t>الإرتقاء</a:t>
            </a:r>
            <a:r>
              <a:rPr lang="ar-IQ" sz="3200" b="1" dirty="0" smtClean="0">
                <a:latin typeface="Traditional Arabic" pitchFamily="18" charset="-78"/>
                <a:cs typeface="Traditional Arabic" pitchFamily="18" charset="-78"/>
              </a:rPr>
              <a:t> بالمستوى</a:t>
            </a:r>
            <a:endParaRPr lang="ar-SA" sz="32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just" rtl="1">
              <a:lnSpc>
                <a:spcPct val="150000"/>
              </a:lnSpc>
              <a:buFontTx/>
              <a:buChar char="-"/>
            </a:pPr>
            <a:r>
              <a:rPr lang="ar-IQ" sz="3200" b="1" dirty="0" smtClean="0">
                <a:latin typeface="Traditional Arabic" pitchFamily="18" charset="-78"/>
                <a:cs typeface="Traditional Arabic" pitchFamily="18" charset="-78"/>
              </a:rPr>
              <a:t> وتتأسس الخطط السنوية على تحليل مستوى  الرياضيين في النواحي الصحية والبدنية والفنية والتربوية والنفسية </a:t>
            </a:r>
            <a:r>
              <a:rPr lang="ar-IQ" sz="3200" b="1" dirty="0" err="1" smtClean="0">
                <a:latin typeface="Traditional Arabic" pitchFamily="18" charset="-78"/>
                <a:cs typeface="Traditional Arabic" pitchFamily="18" charset="-78"/>
              </a:rPr>
              <a:t>والإجتماعية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IQ" sz="3200" b="1" dirty="0" smtClean="0">
                <a:latin typeface="Traditional Arabic" pitchFamily="18" charset="-78"/>
                <a:cs typeface="Traditional Arabic" pitchFamily="18" charset="-78"/>
              </a:rPr>
              <a:t>لتحديد الأهداف المطلوب تحقيقها ،وتنقسم فترات التدريب في الخطة السنوية إلى ثلاث فترات منها الفترة الإعدادية وفترة المنافسات والفترة </a:t>
            </a:r>
            <a:r>
              <a:rPr lang="ar-IQ" sz="3200" b="1" dirty="0" err="1" smtClean="0">
                <a:latin typeface="Traditional Arabic" pitchFamily="18" charset="-78"/>
                <a:cs typeface="Traditional Arabic" pitchFamily="18" charset="-78"/>
              </a:rPr>
              <a:t>الإنتقالية</a:t>
            </a:r>
            <a:r>
              <a:rPr lang="ar-IQ" sz="3200" b="1" dirty="0" smtClean="0">
                <a:latin typeface="Traditional Arabic" pitchFamily="18" charset="-78"/>
                <a:cs typeface="Traditional Arabic" pitchFamily="18" charset="-78"/>
              </a:rPr>
              <a:t> (فترة الراحة الإيجابية) .</a:t>
            </a:r>
            <a:r>
              <a:rPr lang="ar-IQ" sz="3200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endParaRPr lang="fr-FR" sz="3200" dirty="0" smtClean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2143108" y="500042"/>
            <a:ext cx="4714908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الخطط التدريبية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/>
          </a:bodyPr>
          <a:lstStyle/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r" rtl="1">
              <a:buNone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</a:p>
          <a:p>
            <a:pPr algn="just" rtl="1">
              <a:lnSpc>
                <a:spcPct val="150000"/>
              </a:lnSpc>
              <a:buFontTx/>
              <a:buChar char="-"/>
            </a:pP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يعتبر 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متفياف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(</a:t>
            </a:r>
            <a:r>
              <a:rPr lang="fr-FR" sz="3200" b="1" dirty="0" err="1" smtClean="0">
                <a:latin typeface="Traditional Arabic" pitchFamily="18" charset="-78"/>
                <a:cs typeface="Traditional Arabic" pitchFamily="18" charset="-78"/>
              </a:rPr>
              <a:t>Matviev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) أن وجود هذه المراحل في الخطة السنوية يعود إلى 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أن الرياضي لا يمكنه البقاء في حالة بدنية مثالية طوال السنة الرياضية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، وهو ما يحتم مرور اللياقة البدنية للرياضي 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بمرحلة التطوير ثم المحافظة على اللياقة ومرحلة التعب 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.  </a:t>
            </a:r>
            <a:endParaRPr lang="fr-FR" sz="3200" dirty="0" smtClean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2143108" y="500042"/>
            <a:ext cx="4714908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الخطط التدريبية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 fontScale="85000" lnSpcReduction="10000"/>
          </a:bodyPr>
          <a:lstStyle/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r" rtl="1">
              <a:buNone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</a:p>
          <a:p>
            <a:pPr algn="r" rtl="1">
              <a:lnSpc>
                <a:spcPct val="150000"/>
              </a:lnSpc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lang="ar-SA" sz="3500" b="1" dirty="0" smtClean="0">
                <a:latin typeface="Traditional Arabic" pitchFamily="18" charset="-78"/>
                <a:cs typeface="Traditional Arabic" pitchFamily="18" charset="-78"/>
              </a:rPr>
              <a:t>-</a:t>
            </a:r>
            <a:r>
              <a:rPr lang="fr-FR" sz="35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5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5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مراحل الدورة التدريبية الكبرى:</a:t>
            </a:r>
            <a:r>
              <a:rPr lang="fr-FR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Le macrocycle 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endParaRPr lang="fr-FR" sz="35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None/>
            </a:pPr>
            <a:r>
              <a:rPr lang="ar-IQ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1-الفترة </a:t>
            </a:r>
            <a:r>
              <a:rPr lang="ar-IQ" sz="3200" b="1" dirty="0" err="1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الاعدادية</a:t>
            </a:r>
            <a:r>
              <a:rPr lang="ar-IQ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: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IQ" sz="3200" b="1" dirty="0" smtClean="0">
                <a:latin typeface="Traditional Arabic" pitchFamily="18" charset="-78"/>
                <a:cs typeface="Traditional Arabic" pitchFamily="18" charset="-78"/>
              </a:rPr>
              <a:t>تقسم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IQ" sz="3200" b="1" dirty="0" smtClean="0">
                <a:latin typeface="Traditional Arabic" pitchFamily="18" charset="-78"/>
                <a:cs typeface="Traditional Arabic" pitchFamily="18" charset="-78"/>
              </a:rPr>
              <a:t>المرحلة الإعدادية أو التحضيرية إلى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IQ" sz="3200" b="1" dirty="0" smtClean="0">
                <a:latin typeface="Traditional Arabic" pitchFamily="18" charset="-78"/>
                <a:cs typeface="Traditional Arabic" pitchFamily="18" charset="-78"/>
              </a:rPr>
              <a:t>عدة مراحل حيث لكل مرحلة أهداف وواجبات .</a:t>
            </a:r>
            <a:endParaRPr lang="fr-FR" sz="32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None/>
            </a:pPr>
            <a:r>
              <a:rPr lang="fr-FR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1</a:t>
            </a:r>
            <a:r>
              <a:rPr lang="ar-IQ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-1-المرحلة الأولى من الفترة الإعدادية </a:t>
            </a:r>
            <a:r>
              <a:rPr lang="ar-IQ" sz="3200" b="1" dirty="0" smtClean="0">
                <a:latin typeface="Traditional Arabic" pitchFamily="18" charset="-78"/>
                <a:cs typeface="Traditional Arabic" pitchFamily="18" charset="-78"/>
              </a:rPr>
              <a:t>:</a:t>
            </a:r>
            <a:endParaRPr lang="fr-FR" sz="32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None/>
            </a:pP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ت</a:t>
            </a:r>
            <a:r>
              <a:rPr lang="ar-IQ" sz="3200" b="1" dirty="0" smtClean="0">
                <a:latin typeface="Traditional Arabic" pitchFamily="18" charset="-78"/>
                <a:cs typeface="Traditional Arabic" pitchFamily="18" charset="-78"/>
              </a:rPr>
              <a:t>هدف 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إلى تطوير القدرات القاعدية للرياضي</a:t>
            </a:r>
            <a:r>
              <a:rPr lang="ar-IQ" sz="3200" b="1" dirty="0" smtClean="0">
                <a:latin typeface="Traditional Arabic" pitchFamily="18" charset="-78"/>
                <a:cs typeface="Traditional Arabic" pitchFamily="18" charset="-78"/>
              </a:rPr>
              <a:t> على أسس متين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ة</a:t>
            </a:r>
            <a:r>
              <a:rPr lang="ar-IQ" sz="3200" b="1" dirty="0" smtClean="0">
                <a:latin typeface="Traditional Arabic" pitchFamily="18" charset="-78"/>
                <a:cs typeface="Traditional Arabic" pitchFamily="18" charset="-78"/>
              </a:rPr>
              <a:t> وتتكون أهم محتوياتها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IQ" sz="3200" b="1" dirty="0" smtClean="0">
                <a:latin typeface="Traditional Arabic" pitchFamily="18" charset="-78"/>
                <a:cs typeface="Traditional Arabic" pitchFamily="18" charset="-78"/>
              </a:rPr>
              <a:t>من :</a:t>
            </a:r>
            <a:endParaRPr lang="fr-FR" sz="32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None/>
            </a:pPr>
            <a:r>
              <a:rPr lang="ar-IQ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-</a:t>
            </a:r>
            <a:r>
              <a:rPr lang="ar-IQ" sz="36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الإعداد البدني العام</a:t>
            </a:r>
            <a:r>
              <a:rPr lang="ar-SA" sz="36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:</a:t>
            </a:r>
            <a:r>
              <a:rPr lang="ar-IQ" sz="36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IQ" sz="3200" b="1" dirty="0" smtClean="0">
                <a:latin typeface="Traditional Arabic" pitchFamily="18" charset="-78"/>
                <a:cs typeface="Traditional Arabic" pitchFamily="18" charset="-78"/>
              </a:rPr>
              <a:t>من خلال تنمية الصفات البدنية الأساسية كالقوة العضلية والسرعة والتحمل والمرونة والرشاقة .</a:t>
            </a:r>
            <a:endParaRPr lang="fr-FR" sz="32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None/>
            </a:pPr>
            <a:r>
              <a:rPr lang="ar-IQ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-الإعداد </a:t>
            </a:r>
            <a:r>
              <a:rPr lang="ar-IQ" sz="3200" b="1" dirty="0" err="1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المهاري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:</a:t>
            </a:r>
            <a:r>
              <a:rPr lang="ar-DZ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IQ" sz="3200" b="1" dirty="0" smtClean="0">
                <a:latin typeface="Traditional Arabic" pitchFamily="18" charset="-78"/>
                <a:cs typeface="Traditional Arabic" pitchFamily="18" charset="-78"/>
              </a:rPr>
              <a:t>وذلك بتوسيع والتركيز على المهارات الحركية للفرد  من خلال تعليم ومحاولة إتقان المهارات الحركية.</a:t>
            </a:r>
            <a:endParaRPr lang="fr-FR" sz="32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None/>
            </a:pPr>
            <a:r>
              <a:rPr lang="ar-IQ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-الإعداد الخلقي والإرادي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:</a:t>
            </a:r>
            <a:r>
              <a:rPr lang="ar-IQ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IQ" sz="3200" b="1" dirty="0" smtClean="0">
                <a:latin typeface="Traditional Arabic" pitchFamily="18" charset="-78"/>
                <a:cs typeface="Traditional Arabic" pitchFamily="18" charset="-78"/>
              </a:rPr>
              <a:t>بتربية الصفات الخلقية والإرادية التي يتأسس عليها الحمل الشاق في الفترات التالية .</a:t>
            </a:r>
            <a:endParaRPr lang="fr-FR" sz="32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None/>
            </a:pPr>
            <a:r>
              <a:rPr lang="ar-IQ" sz="3200" b="1" dirty="0" smtClean="0">
                <a:latin typeface="Traditional Arabic" pitchFamily="18" charset="-78"/>
                <a:cs typeface="Traditional Arabic" pitchFamily="18" charset="-78"/>
              </a:rPr>
              <a:t>ويراعى في هذه المرحلة التدرج والتقدم 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في </a:t>
            </a:r>
            <a:r>
              <a:rPr lang="ar-IQ" sz="3200" b="1" dirty="0" smtClean="0">
                <a:latin typeface="Traditional Arabic" pitchFamily="18" charset="-78"/>
                <a:cs typeface="Traditional Arabic" pitchFamily="18" charset="-78"/>
              </a:rPr>
              <a:t>حجم وشدة حمل التدريب .</a:t>
            </a:r>
            <a:endParaRPr lang="fr-FR" sz="3200" b="1" dirty="0" smtClean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2143108" y="500042"/>
            <a:ext cx="4714908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الخطط التدريبية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/>
          </a:bodyPr>
          <a:lstStyle/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r" rtl="1">
              <a:buNone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endParaRPr lang="fr-FR" sz="35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2143108" y="500042"/>
            <a:ext cx="4714908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الخطط التدريبية 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1000100" y="2714620"/>
            <a:ext cx="7358114" cy="250033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2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الكثير من الدراسات العلمية في مجال التدريب الرياضي تأكد أن مستوى اللياقة البدنية في نهاية المرحلة الإعدادية العامة كثيرا ما يحدد مستوى أداء الرياضي </a:t>
            </a:r>
            <a:r>
              <a:rPr lang="ar-SA" sz="2800" b="1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و</a:t>
            </a:r>
            <a:r>
              <a:rPr lang="ar-SA" sz="2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نتائجه في المنافسات الرياضية فهو مؤشر هام جدا لمدى استعداد الرياضي.</a:t>
            </a:r>
            <a:endParaRPr lang="fr-FR" sz="28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Légende encadrée avec une bordure 3 7"/>
          <p:cNvSpPr/>
          <p:nvPr/>
        </p:nvSpPr>
        <p:spPr>
          <a:xfrm>
            <a:off x="6143636" y="1643050"/>
            <a:ext cx="2143140" cy="857256"/>
          </a:xfrm>
          <a:prstGeom prst="accentBorderCallout3">
            <a:avLst>
              <a:gd name="adj1" fmla="val 18750"/>
              <a:gd name="adj2" fmla="val -456"/>
              <a:gd name="adj3" fmla="val 18750"/>
              <a:gd name="adj4" fmla="val -16667"/>
              <a:gd name="adj5" fmla="val 100000"/>
              <a:gd name="adj6" fmla="val -16667"/>
              <a:gd name="adj7" fmla="val 126091"/>
              <a:gd name="adj8" fmla="val -1113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ملاحظة هامة :</a:t>
            </a:r>
            <a:endParaRPr lang="fr-FR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 lnSpcReduction="10000"/>
          </a:bodyPr>
          <a:lstStyle/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r" rtl="1">
              <a:buNone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</a:p>
          <a:p>
            <a:pPr algn="r" rtl="1">
              <a:lnSpc>
                <a:spcPct val="150000"/>
              </a:lnSpc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lang="ar-SA" sz="3500" b="1" dirty="0" smtClean="0">
                <a:latin typeface="Traditional Arabic" pitchFamily="18" charset="-78"/>
                <a:cs typeface="Traditional Arabic" pitchFamily="18" charset="-78"/>
              </a:rPr>
              <a:t>-</a:t>
            </a:r>
            <a:r>
              <a:rPr lang="fr-FR" sz="35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5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5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مراحل الدورة التدريبية الكبرى:</a:t>
            </a:r>
            <a:r>
              <a:rPr lang="fr-FR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Le macrocycle 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endParaRPr lang="fr-FR" sz="35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None/>
            </a:pPr>
            <a:r>
              <a:rPr lang="fr-FR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1</a:t>
            </a:r>
            <a:r>
              <a:rPr lang="ar-IQ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-2-المرحلة الثانية من الفترة </a:t>
            </a:r>
            <a:r>
              <a:rPr lang="ar-IQ" sz="2800" b="1" dirty="0" err="1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الاعدادية</a:t>
            </a:r>
            <a:r>
              <a:rPr lang="ar-IQ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:</a:t>
            </a:r>
            <a:endParaRPr lang="fr-FR" sz="2800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None/>
            </a:pPr>
            <a:r>
              <a:rPr lang="ar-IQ" sz="2800" b="1" dirty="0" smtClean="0">
                <a:latin typeface="Traditional Arabic" pitchFamily="18" charset="-78"/>
                <a:cs typeface="Traditional Arabic" pitchFamily="18" charset="-78"/>
              </a:rPr>
              <a:t>تهدف بصورة مباشرة إلى الوصول بالرياضي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IQ" sz="2800" b="1" dirty="0" smtClean="0">
                <a:latin typeface="Traditional Arabic" pitchFamily="18" charset="-78"/>
                <a:cs typeface="Traditional Arabic" pitchFamily="18" charset="-78"/>
              </a:rPr>
              <a:t>إلى أقصى مستواه  وتشكل المواد التالية أهم محتويات التدريب لهذه المرحلة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IQ" sz="2800" b="1" dirty="0" smtClean="0">
                <a:latin typeface="Traditional Arabic" pitchFamily="18" charset="-78"/>
                <a:cs typeface="Traditional Arabic" pitchFamily="18" charset="-78"/>
              </a:rPr>
              <a:t>من خلال :</a:t>
            </a:r>
            <a:endParaRPr lang="fr-FR" sz="28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None/>
            </a:pPr>
            <a:r>
              <a:rPr lang="ar-IQ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-الإعداد البدني الخاص</a:t>
            </a:r>
            <a:r>
              <a:rPr lang="ar-SA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:</a:t>
            </a:r>
            <a:r>
              <a:rPr lang="ar-IQ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IQ" sz="2800" b="1" dirty="0" smtClean="0">
                <a:latin typeface="Traditional Arabic" pitchFamily="18" charset="-78"/>
                <a:cs typeface="Traditional Arabic" pitchFamily="18" charset="-78"/>
              </a:rPr>
              <a:t>حيث يحتل الحيز الأكبر ويقل بالتالي </a:t>
            </a:r>
            <a:r>
              <a:rPr lang="ar-IQ" sz="2800" b="1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حجم الإعداد البدني العام</a:t>
            </a:r>
            <a:r>
              <a:rPr lang="ar-SA" sz="2800" b="1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 وتبقى شدة العمل في تصاعد</a:t>
            </a:r>
            <a:r>
              <a:rPr lang="ar-IQ" sz="2800" b="1" dirty="0" smtClean="0">
                <a:latin typeface="Traditional Arabic" pitchFamily="18" charset="-78"/>
                <a:cs typeface="Traditional Arabic" pitchFamily="18" charset="-78"/>
              </a:rPr>
              <a:t>.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 حيث أن الهدف هو المحافظة على  المكتسبات التي حصلت في المرحلة الإعدادية والعمل على زيادة النتائج الرقمية.</a:t>
            </a:r>
            <a:endParaRPr lang="fr-FR" sz="28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None/>
            </a:pPr>
            <a:r>
              <a:rPr lang="ar-IQ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-الإعداد </a:t>
            </a:r>
            <a:r>
              <a:rPr lang="ar-IQ" sz="2800" b="1" dirty="0" err="1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المهاري</a:t>
            </a:r>
            <a:r>
              <a:rPr lang="ar-SA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:</a:t>
            </a:r>
            <a:r>
              <a:rPr lang="ar-DZ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IQ" sz="2800" b="1" dirty="0" smtClean="0">
                <a:latin typeface="Traditional Arabic" pitchFamily="18" charset="-78"/>
                <a:cs typeface="Traditional Arabic" pitchFamily="18" charset="-78"/>
              </a:rPr>
              <a:t>بمحاولة الإتقان العام للمهارات الحركية المختلفة وتثبيتها .</a:t>
            </a:r>
            <a:endParaRPr lang="fr-FR" sz="28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None/>
            </a:pPr>
            <a:r>
              <a:rPr lang="ar-IQ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-الإعداد الخططي</a:t>
            </a:r>
            <a:r>
              <a:rPr lang="ar-SA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: </a:t>
            </a:r>
            <a:r>
              <a:rPr lang="ar-IQ" sz="2800" b="1" dirty="0" smtClean="0">
                <a:latin typeface="Traditional Arabic" pitchFamily="18" charset="-78"/>
                <a:cs typeface="Traditional Arabic" pitchFamily="18" charset="-78"/>
              </a:rPr>
              <a:t>من خلال اكتساب وإتقان القدرات والمهارات الخططية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IQ" sz="2800" b="1" dirty="0" smtClean="0">
                <a:latin typeface="Traditional Arabic" pitchFamily="18" charset="-78"/>
                <a:cs typeface="Traditional Arabic" pitchFamily="18" charset="-78"/>
              </a:rPr>
              <a:t>المختلفة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.</a:t>
            </a:r>
            <a:endParaRPr lang="fr-FR" sz="28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None/>
            </a:pPr>
            <a:r>
              <a:rPr lang="ar-IQ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-الإعداد الخلقي والإرادي</a:t>
            </a:r>
            <a:r>
              <a:rPr lang="ar-SA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:</a:t>
            </a:r>
            <a:r>
              <a:rPr lang="ar-IQ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IQ" sz="2800" b="1" dirty="0" smtClean="0">
                <a:latin typeface="Traditional Arabic" pitchFamily="18" charset="-78"/>
                <a:cs typeface="Traditional Arabic" pitchFamily="18" charset="-78"/>
              </a:rPr>
              <a:t>و ذلك بالتركيز على تطوير وتنمية الخصائص والسمات الإرادية والخلقية الخاصة التي تتطلبها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IQ" sz="2800" b="1" dirty="0" smtClean="0">
                <a:latin typeface="Traditional Arabic" pitchFamily="18" charset="-78"/>
                <a:cs typeface="Traditional Arabic" pitchFamily="18" charset="-78"/>
              </a:rPr>
              <a:t>نوع المنافسة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IQ" sz="2800" b="1" dirty="0" smtClean="0">
                <a:latin typeface="Traditional Arabic" pitchFamily="18" charset="-78"/>
                <a:cs typeface="Traditional Arabic" pitchFamily="18" charset="-78"/>
              </a:rPr>
              <a:t>الرياضية .</a:t>
            </a:r>
            <a:endParaRPr lang="fr-FR" sz="2800" b="1" dirty="0" smtClean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2143108" y="500042"/>
            <a:ext cx="4714908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الخطط التدريبية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214290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/>
          </a:bodyPr>
          <a:lstStyle/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r" rtl="1">
              <a:buNone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857356" y="500042"/>
            <a:ext cx="58579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ar-SA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مخطط يوضح عناصر اللياقة البدنية وفترات تطويرها خلال التحضير العام </a:t>
            </a:r>
            <a:r>
              <a:rPr lang="ar-SA" sz="2800" b="1" dirty="0" err="1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الخاص علاقتها بالحجم </a:t>
            </a:r>
            <a:r>
              <a:rPr lang="ar-SA" sz="2800" b="1" dirty="0" err="1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شدة التدريب</a:t>
            </a:r>
            <a:r>
              <a:rPr lang="ar-SA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endParaRPr lang="fr-FR" dirty="0"/>
          </a:p>
        </p:txBody>
      </p:sp>
      <p:pic>
        <p:nvPicPr>
          <p:cNvPr id="8" name="Espace réservé du contenu 7" descr="Capture24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1428736"/>
            <a:ext cx="8358245" cy="50006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85720" y="357166"/>
            <a:ext cx="8501122" cy="6215106"/>
          </a:xfrm>
          <a:custGeom>
            <a:avLst/>
            <a:gdLst>
              <a:gd name="connsiteX0" fmla="*/ 0 w 8501122"/>
              <a:gd name="connsiteY0" fmla="*/ 0 h 6215106"/>
              <a:gd name="connsiteX1" fmla="*/ 8501122 w 8501122"/>
              <a:gd name="connsiteY1" fmla="*/ 0 h 6215106"/>
              <a:gd name="connsiteX2" fmla="*/ 8501122 w 8501122"/>
              <a:gd name="connsiteY2" fmla="*/ 6215106 h 6215106"/>
              <a:gd name="connsiteX3" fmla="*/ 0 w 8501122"/>
              <a:gd name="connsiteY3" fmla="*/ 6215106 h 6215106"/>
              <a:gd name="connsiteX4" fmla="*/ 0 w 8501122"/>
              <a:gd name="connsiteY4" fmla="*/ 0 h 621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122" h="6215106">
                <a:moveTo>
                  <a:pt x="0" y="0"/>
                </a:moveTo>
                <a:lnTo>
                  <a:pt x="8501122" y="0"/>
                </a:lnTo>
                <a:lnTo>
                  <a:pt x="8501122" y="6215106"/>
                </a:lnTo>
                <a:lnTo>
                  <a:pt x="0" y="62151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t">
            <a:normAutofit/>
          </a:bodyPr>
          <a:lstStyle/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ar-SA" sz="3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r" rtl="1">
              <a:buNone/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</a:p>
          <a:p>
            <a:pPr algn="r" rtl="1">
              <a:lnSpc>
                <a:spcPct val="150000"/>
              </a:lnSpc>
            </a:pPr>
            <a:r>
              <a:rPr kumimoji="0" lang="ar-S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lang="ar-SA" sz="3500" b="1" dirty="0" smtClean="0">
                <a:latin typeface="Traditional Arabic" pitchFamily="18" charset="-78"/>
                <a:cs typeface="Traditional Arabic" pitchFamily="18" charset="-78"/>
              </a:rPr>
              <a:t>-</a:t>
            </a:r>
            <a:r>
              <a:rPr lang="fr-FR" sz="35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5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5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مراحل الدورة التدريبية الكبرى:</a:t>
            </a:r>
            <a:r>
              <a:rPr lang="fr-FR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Le macrocycle 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endParaRPr lang="fr-FR" sz="35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None/>
            </a:pPr>
            <a:r>
              <a:rPr lang="ar-IQ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2-المرحلة </a:t>
            </a:r>
            <a:r>
              <a:rPr lang="ar-SA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ما قبل المنافسة: </a:t>
            </a:r>
            <a:r>
              <a:rPr lang="fr-FR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Période de pré-compétition</a:t>
            </a:r>
          </a:p>
          <a:p>
            <a:pPr algn="r" rtl="1">
              <a:buFontTx/>
              <a:buChar char="-"/>
            </a:pPr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هذه المرحلة يسعى من خلالها المدرب إلى الوصول إلى أقصى قدرات الرياضية في كل الجوانب سواء البدنية، </a:t>
            </a:r>
            <a:r>
              <a:rPr lang="ar-SA" sz="2800" b="1" dirty="0" err="1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المهارية</a:t>
            </a:r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، الخططية </a:t>
            </a:r>
            <a:r>
              <a:rPr lang="ar-SA" sz="2800" b="1" dirty="0" err="1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النفسية.</a:t>
            </a:r>
          </a:p>
          <a:p>
            <a:pPr algn="r" rtl="1">
              <a:buFontTx/>
              <a:buChar char="-"/>
            </a:pPr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في هذه المرحلة يكون العمل خاص حسب التخصص الرياضي (نوع النشاط).</a:t>
            </a:r>
          </a:p>
          <a:p>
            <a:pPr algn="r" rtl="1">
              <a:buFontTx/>
              <a:buChar char="-"/>
            </a:pPr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كثيرا ما يكون التدريب مشابه لواقع المنافسة الرياضية من جميع الجوانب مع العمل على تصحيح الأخطاء </a:t>
            </a:r>
            <a:r>
              <a:rPr lang="ar-SA" sz="2800" b="1" dirty="0" err="1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تجريب الخطط وإستراتيجية اللعب.</a:t>
            </a:r>
          </a:p>
          <a:p>
            <a:pPr algn="r" rtl="1">
              <a:buFontTx/>
              <a:buChar char="-"/>
            </a:pPr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2800" b="1" dirty="0" err="1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الإهتمام</a:t>
            </a:r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2800" b="1" dirty="0" err="1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بالإسترجاع</a:t>
            </a:r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بالغ الأهمية في هذه المرحلة خاصة بعد فترة الإعداد العام </a:t>
            </a:r>
            <a:r>
              <a:rPr lang="ar-SA" sz="2800" b="1" dirty="0" err="1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2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الخاص. </a:t>
            </a:r>
            <a:endParaRPr lang="fr-FR" sz="2800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2143108" y="500042"/>
            <a:ext cx="4714908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الخطط التدريبية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369</TotalTime>
  <Words>1610</Words>
  <PresentationFormat>Affichage à l'écran (4:3)</PresentationFormat>
  <Paragraphs>196</Paragraphs>
  <Slides>23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4" baseType="lpstr">
      <vt:lpstr>Verve</vt:lpstr>
      <vt:lpstr>المحاضرة السادسة 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-3-الدورة التدريبية الكبرى : </dc:title>
  <dc:creator>asus</dc:creator>
  <cp:lastModifiedBy>asus</cp:lastModifiedBy>
  <cp:revision>27</cp:revision>
  <dcterms:created xsi:type="dcterms:W3CDTF">2022-05-12T21:11:32Z</dcterms:created>
  <dcterms:modified xsi:type="dcterms:W3CDTF">2022-10-15T11:49:29Z</dcterms:modified>
</cp:coreProperties>
</file>