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60" r:id="rId2"/>
    <p:sldId id="261" r:id="rId3"/>
    <p:sldId id="274" r:id="rId4"/>
    <p:sldId id="276" r:id="rId5"/>
    <p:sldId id="277" r:id="rId6"/>
    <p:sldId id="278" r:id="rId7"/>
    <p:sldId id="279" r:id="rId8"/>
    <p:sldId id="275" r:id="rId9"/>
    <p:sldId id="280" r:id="rId10"/>
    <p:sldId id="281" r:id="rId11"/>
    <p:sldId id="282" r:id="rId12"/>
    <p:sldId id="283" r:id="rId13"/>
    <p:sldId id="284" r:id="rId14"/>
    <p:sldId id="285" r:id="rId15"/>
    <p:sldId id="286" r:id="rId16"/>
    <p:sldId id="287" r:id="rId17"/>
    <p:sldId id="299" r:id="rId18"/>
    <p:sldId id="295" r:id="rId19"/>
    <p:sldId id="288" r:id="rId20"/>
    <p:sldId id="290" r:id="rId2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0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1A94A8-D442-4B6A-A375-486FAE0F519B}" type="datetimeFigureOut">
              <a:rPr lang="fr-FR" smtClean="0"/>
              <a:t>17/11/2023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F10DB9-FCC1-47DC-B201-E26BD5BFAC9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6804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ADF7C85F-4D8A-4BA8-AF73-FF17DA09110E}" type="datetimeFigureOut">
              <a:rPr lang="fr-FR" smtClean="0"/>
              <a:t>17/11/2023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fr-F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Connecteur droit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Connecteur droit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Connecteur droit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lipse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lipse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lipse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D06E66DE-CB43-4623-8AD6-A9129A98229A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7C85F-4D8A-4BA8-AF73-FF17DA09110E}" type="datetimeFigureOut">
              <a:rPr lang="fr-FR" smtClean="0"/>
              <a:t>17/11/2023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E66DE-CB43-4623-8AD6-A9129A98229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7C85F-4D8A-4BA8-AF73-FF17DA09110E}" type="datetimeFigureOut">
              <a:rPr lang="fr-FR" smtClean="0"/>
              <a:t>17/11/2023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E66DE-CB43-4623-8AD6-A9129A98229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DF7C85F-4D8A-4BA8-AF73-FF17DA09110E}" type="datetimeFigureOut">
              <a:rPr lang="fr-FR" smtClean="0"/>
              <a:t>17/11/2023</a:t>
            </a:fld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06E66DE-CB43-4623-8AD6-A9129A98229A}" type="slidenum">
              <a:rPr lang="fr-FR" smtClean="0"/>
              <a:t>‹N°›</a:t>
            </a:fld>
            <a:endParaRPr lang="fr-FR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ADF7C85F-4D8A-4BA8-AF73-FF17DA09110E}" type="datetimeFigureOut">
              <a:rPr lang="fr-FR" smtClean="0"/>
              <a:t>17/11/2023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fr-F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Connecteur droit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Connecteur droit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lipse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lipse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lipse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Connecteur droit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D06E66DE-CB43-4623-8AD6-A9129A98229A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7C85F-4D8A-4BA8-AF73-FF17DA09110E}" type="datetimeFigureOut">
              <a:rPr lang="fr-FR" smtClean="0"/>
              <a:t>17/11/2023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E66DE-CB43-4623-8AD6-A9129A98229A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7C85F-4D8A-4BA8-AF73-FF17DA09110E}" type="datetimeFigureOut">
              <a:rPr lang="fr-FR" smtClean="0"/>
              <a:t>17/11/2023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E66DE-CB43-4623-8AD6-A9129A98229A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14" name="Espace réservé du texte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DF7C85F-4D8A-4BA8-AF73-FF17DA09110E}" type="datetimeFigureOut">
              <a:rPr lang="fr-FR" smtClean="0"/>
              <a:t>17/11/2023</a:t>
            </a:fld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06E66DE-CB43-4623-8AD6-A9129A98229A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7C85F-4D8A-4BA8-AF73-FF17DA09110E}" type="datetimeFigureOut">
              <a:rPr lang="fr-FR" smtClean="0"/>
              <a:t>17/11/2023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6E66DE-CB43-4623-8AD6-A9129A98229A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Espace réservé du contenu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1" name="Espace réservé de la date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DF7C85F-4D8A-4BA8-AF73-FF17DA09110E}" type="datetimeFigureOut">
              <a:rPr lang="fr-FR" smtClean="0"/>
              <a:t>17/11/2023</a:t>
            </a:fld>
            <a:endParaRPr lang="fr-FR"/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06E66DE-CB43-4623-8AD6-A9129A98229A}" type="slidenum">
              <a:rPr lang="fr-FR" smtClean="0"/>
              <a:t>‹N°›</a:t>
            </a:fld>
            <a:endParaRPr lang="fr-FR"/>
          </a:p>
        </p:txBody>
      </p:sp>
      <p:sp>
        <p:nvSpPr>
          <p:cNvPr id="23" name="Espace réservé du pied de page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lipse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necteur droit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Connecteur droit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Connecteur droit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Espace réservé de la date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DF7C85F-4D8A-4BA8-AF73-FF17DA09110E}" type="datetimeFigureOut">
              <a:rPr lang="fr-FR" smtClean="0"/>
              <a:t>17/11/2023</a:t>
            </a:fld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06E66DE-CB43-4623-8AD6-A9129A98229A}" type="slidenum">
              <a:rPr lang="fr-FR" smtClean="0"/>
              <a:t>‹N°›</a:t>
            </a:fld>
            <a:endParaRPr lang="fr-FR"/>
          </a:p>
        </p:txBody>
      </p:sp>
      <p:sp>
        <p:nvSpPr>
          <p:cNvPr id="21" name="Espace réservé du pied de page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DF7C85F-4D8A-4BA8-AF73-FF17DA09110E}" type="datetimeFigureOut">
              <a:rPr lang="fr-FR" smtClean="0"/>
              <a:t>17/11/2023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lipse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D06E66DE-CB43-4623-8AD6-A9129A98229A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52400" y="870992"/>
            <a:ext cx="8839200" cy="685800"/>
          </a:xfrm>
          <a:prstGeom prst="rect">
            <a:avLst/>
          </a:prstGeom>
        </p:spPr>
        <p:txBody>
          <a:bodyPr/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fr-FR" sz="4800" b="1" dirty="0" smtClean="0"/>
              <a:t>Chapitre</a:t>
            </a:r>
            <a:r>
              <a:rPr lang="en-US" sz="4800" b="1" dirty="0" smtClean="0"/>
              <a:t> 5:</a:t>
            </a:r>
            <a:endParaRPr lang="en-US" sz="4800" b="1" dirty="0"/>
          </a:p>
          <a:p>
            <a:pPr algn="ctr">
              <a:defRPr/>
            </a:pPr>
            <a:endParaRPr lang="en-US" sz="4800" b="1" dirty="0" smtClean="0"/>
          </a:p>
          <a:p>
            <a:pPr algn="ctr">
              <a:lnSpc>
                <a:spcPct val="100000"/>
              </a:lnSpc>
            </a:pPr>
            <a:r>
              <a:rPr lang="fr-FR" sz="6000" spc="-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ROUTAGE STATIQUE</a:t>
            </a:r>
            <a:endParaRPr lang="fr-FR" sz="6000" spc="-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32702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Rectangle 2"/>
          <p:cNvSpPr/>
          <p:nvPr/>
        </p:nvSpPr>
        <p:spPr bwMode="auto">
          <a:xfrm>
            <a:off x="0" y="6589689"/>
            <a:ext cx="9143999" cy="358465"/>
          </a:xfrm>
          <a:prstGeom prst="rect">
            <a:avLst/>
          </a:prstGeom>
          <a:ln w="38100" algn="ctr">
            <a:noFill/>
            <a:miter lim="800000"/>
            <a:headEnd/>
            <a:tailEnd/>
          </a:ln>
          <a:effectLst/>
        </p:spPr>
        <p:txBody>
          <a:bodyPr wrap="square" lIns="45720" rIns="45720" rtlCol="0" anchor="ctr">
            <a:noAutofit/>
          </a:bodyPr>
          <a:lstStyle/>
          <a:p>
            <a:pPr algn="ctr"/>
            <a:r>
              <a:rPr lang="fr-FR" sz="1400" b="1" dirty="0" smtClean="0">
                <a:solidFill>
                  <a:schemeClr val="accent1">
                    <a:lumMod val="75000"/>
                  </a:schemeClr>
                </a:solidFill>
              </a:rPr>
              <a:t>M1 RT                                                                                                             Routage  IP/KADIRI</a:t>
            </a:r>
            <a:endParaRPr lang="fr-FR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-96985" y="-27384"/>
            <a:ext cx="9324528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>
              <a:lnSpc>
                <a:spcPct val="100000"/>
              </a:lnSpc>
            </a:pPr>
            <a:r>
              <a:rPr lang="fr-FR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Chapitre</a:t>
            </a:r>
            <a:r>
              <a:rPr lang="en-US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5: </a:t>
            </a:r>
            <a:r>
              <a:rPr lang="en-US" b="1" kern="0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Routage</a:t>
            </a:r>
            <a:r>
              <a:rPr lang="en-US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en-US" b="1" kern="0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statique</a:t>
            </a:r>
            <a:endParaRPr lang="fr-FR" spc="-1" dirty="0">
              <a:solidFill>
                <a:srgbClr val="C00000"/>
              </a:solidFill>
              <a:effectLst/>
              <a:latin typeface="Arial"/>
            </a:endParaRPr>
          </a:p>
        </p:txBody>
      </p:sp>
      <p:sp>
        <p:nvSpPr>
          <p:cNvPr id="5" name="CustomShape 2"/>
          <p:cNvSpPr/>
          <p:nvPr/>
        </p:nvSpPr>
        <p:spPr>
          <a:xfrm>
            <a:off x="21641" y="620688"/>
            <a:ext cx="8712968" cy="387642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</a:pPr>
            <a:endParaRPr lang="fr-FR" sz="1800" b="1" strike="noStrike" spc="-1" dirty="0">
              <a:latin typeface="Arial"/>
              <a:ea typeface="Microsoft YaHei"/>
            </a:endParaRPr>
          </a:p>
          <a:p>
            <a:pPr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</a:pPr>
            <a:endParaRPr lang="fr-FR" sz="1800" b="0" strike="noStrike" spc="-1" dirty="0">
              <a:latin typeface="Arial"/>
              <a:ea typeface="Microsoft YaHei"/>
            </a:endParaRPr>
          </a:p>
          <a:p>
            <a:pPr marL="360"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FFFF00"/>
              </a:buClr>
            </a:pPr>
            <a:r>
              <a:rPr lang="fr-FR" sz="2400" b="1" spc="-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2. Routage statique</a:t>
            </a:r>
          </a:p>
          <a:p>
            <a:pPr marL="360"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FFFF00"/>
              </a:buClr>
            </a:pPr>
            <a:endParaRPr lang="fr-FR" sz="1800" b="0" strike="noStrike" spc="-1" dirty="0">
              <a:latin typeface="Arial"/>
              <a:ea typeface="Microsoft YaHei"/>
            </a:endParaRPr>
          </a:p>
          <a:p>
            <a:pPr algn="just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</a:pPr>
            <a:endParaRPr lang="fr-FR" sz="1800" b="0" strike="noStrike" spc="-1" dirty="0">
              <a:latin typeface="Arial"/>
              <a:ea typeface="Microsoft YaHei"/>
            </a:endParaRPr>
          </a:p>
        </p:txBody>
      </p:sp>
      <p:sp>
        <p:nvSpPr>
          <p:cNvPr id="6" name="CustomShape 2"/>
          <p:cNvSpPr/>
          <p:nvPr/>
        </p:nvSpPr>
        <p:spPr>
          <a:xfrm>
            <a:off x="5053" y="2348880"/>
            <a:ext cx="8771121" cy="9136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just">
              <a:lnSpc>
                <a:spcPct val="100000"/>
              </a:lnSpc>
            </a:pPr>
            <a:endParaRPr lang="fr-FR" sz="2200" b="0" strike="noStrike" spc="-1" dirty="0">
              <a:solidFill>
                <a:schemeClr val="bg1"/>
              </a:solidFill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algn="just">
              <a:lnSpc>
                <a:spcPct val="100000"/>
              </a:lnSpc>
            </a:pPr>
            <a:endParaRPr lang="fr-FR" sz="2200" b="0" strike="noStrike" spc="-1" dirty="0">
              <a:solidFill>
                <a:schemeClr val="bg1"/>
              </a:solidFill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algn="just">
              <a:lnSpc>
                <a:spcPct val="100000"/>
              </a:lnSpc>
              <a:buClr>
                <a:srgbClr val="FFFF00"/>
              </a:buClr>
            </a:pPr>
            <a:r>
              <a:rPr lang="fr-FR" sz="2400" b="1" spc="-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itchFamily="18" charset="0"/>
                <a:ea typeface="DejaVu Sans"/>
                <a:cs typeface="Times New Roman" pitchFamily="18" charset="0"/>
              </a:rPr>
              <a:t>Inconvénients du routage statique</a:t>
            </a:r>
            <a:endParaRPr lang="fr-FR" sz="2400" b="0" strike="noStrike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marL="216000" indent="-216000" algn="just">
              <a:lnSpc>
                <a:spcPct val="100000"/>
              </a:lnSpc>
              <a:buClr>
                <a:srgbClr val="00FF03"/>
              </a:buClr>
              <a:buFont typeface="Wingdings" charset="2"/>
              <a:buChar char=""/>
            </a:pP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La configuration de réseaux de taille importante peut devenir</a:t>
            </a:r>
            <a:br>
              <a:rPr lang="fr-FR" sz="2200" dirty="0">
                <a:latin typeface="Times New Roman" pitchFamily="18" charset="0"/>
                <a:cs typeface="Times New Roman" pitchFamily="18" charset="0"/>
              </a:rPr>
            </a:b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assez longue et complexe, il faut en effet connaitre l'intégralité</a:t>
            </a:r>
            <a:br>
              <a:rPr lang="fr-FR" sz="2200" dirty="0">
                <a:latin typeface="Times New Roman" pitchFamily="18" charset="0"/>
                <a:cs typeface="Times New Roman" pitchFamily="18" charset="0"/>
              </a:rPr>
            </a:b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de la topologie pour saisir les </a:t>
            </a: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informations.</a:t>
            </a:r>
            <a:endParaRPr lang="fr-FR" sz="2200" dirty="0">
              <a:latin typeface="Times New Roman" pitchFamily="18" charset="0"/>
              <a:cs typeface="Times New Roman" pitchFamily="18" charset="0"/>
            </a:endParaRPr>
          </a:p>
          <a:p>
            <a:pPr marL="216000" indent="-216000" algn="just">
              <a:lnSpc>
                <a:spcPct val="100000"/>
              </a:lnSpc>
              <a:buClr>
                <a:srgbClr val="00FF03"/>
              </a:buClr>
              <a:buFont typeface="Wingdings" charset="2"/>
              <a:buChar char=""/>
            </a:pP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Peut </a:t>
            </a: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devenir une source d'erreur et de </a:t>
            </a: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complexité supplémentaire </a:t>
            </a: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quand la taille du réseau </a:t>
            </a: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grandit.</a:t>
            </a:r>
            <a:endParaRPr lang="fr-FR" sz="2200" dirty="0">
              <a:latin typeface="Times New Roman" pitchFamily="18" charset="0"/>
              <a:cs typeface="Times New Roman" pitchFamily="18" charset="0"/>
            </a:endParaRPr>
          </a:p>
          <a:p>
            <a:pPr marL="216000" indent="-216000" algn="just">
              <a:lnSpc>
                <a:spcPct val="100000"/>
              </a:lnSpc>
              <a:buClr>
                <a:srgbClr val="00FF03"/>
              </a:buClr>
              <a:buFont typeface="Wingdings" charset="2"/>
              <a:buChar char=""/>
            </a:pP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Il </a:t>
            </a: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ne s’adapte pas automatiquement aux changements et </a:t>
            </a: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aux pannes</a:t>
            </a:r>
            <a:endParaRPr lang="fr-FR" sz="2200" dirty="0">
              <a:latin typeface="Times New Roman" pitchFamily="18" charset="0"/>
              <a:cs typeface="Times New Roman" pitchFamily="18" charset="0"/>
            </a:endParaRPr>
          </a:p>
          <a:p>
            <a:pPr marL="216000" indent="-216000">
              <a:lnSpc>
                <a:spcPct val="100000"/>
              </a:lnSpc>
              <a:buClr>
                <a:srgbClr val="00FF03"/>
              </a:buClr>
              <a:buFont typeface="Wingdings" charset="2"/>
              <a:buChar char=""/>
            </a:pP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chaque fois que le réseau évolue, il faut que chaque </a:t>
            </a: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routeur soit </a:t>
            </a: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au courant de l'évolution par une mise à jour manuelle de </a:t>
            </a: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la par de l'administrateur</a:t>
            </a: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fr-FR" sz="2200" dirty="0">
                <a:latin typeface="Times New Roman" pitchFamily="18" charset="0"/>
                <a:cs typeface="Times New Roman" pitchFamily="18" charset="0"/>
              </a:rPr>
            </a:br>
            <a:endParaRPr lang="fr-FR" sz="2200" b="0" strike="noStrike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endParaRPr lang="fr-FR" sz="2200" b="0" strike="noStrike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581128"/>
            <a:ext cx="6278563" cy="172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6228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Rectangle 1"/>
          <p:cNvSpPr/>
          <p:nvPr/>
        </p:nvSpPr>
        <p:spPr bwMode="auto">
          <a:xfrm>
            <a:off x="0" y="6589689"/>
            <a:ext cx="9143999" cy="358465"/>
          </a:xfrm>
          <a:prstGeom prst="rect">
            <a:avLst/>
          </a:prstGeom>
          <a:ln w="38100" algn="ctr">
            <a:noFill/>
            <a:miter lim="800000"/>
            <a:headEnd/>
            <a:tailEnd/>
          </a:ln>
          <a:effectLst/>
        </p:spPr>
        <p:txBody>
          <a:bodyPr wrap="square" lIns="45720" rIns="45720" rtlCol="0" anchor="ctr">
            <a:noAutofit/>
          </a:bodyPr>
          <a:lstStyle/>
          <a:p>
            <a:pPr algn="ctr"/>
            <a:r>
              <a:rPr lang="fr-FR" sz="1400" b="1" dirty="0" smtClean="0">
                <a:solidFill>
                  <a:schemeClr val="accent1">
                    <a:lumMod val="75000"/>
                  </a:schemeClr>
                </a:solidFill>
              </a:rPr>
              <a:t>M1 RT                                                                                                             Routage  IP/KADIRI</a:t>
            </a:r>
            <a:endParaRPr lang="fr-FR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-96985" y="-27384"/>
            <a:ext cx="9324528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>
              <a:lnSpc>
                <a:spcPct val="100000"/>
              </a:lnSpc>
            </a:pPr>
            <a:r>
              <a:rPr lang="fr-FR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Chapitre</a:t>
            </a:r>
            <a:r>
              <a:rPr lang="en-US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5: </a:t>
            </a:r>
            <a:r>
              <a:rPr lang="en-US" b="1" kern="0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Routage</a:t>
            </a:r>
            <a:r>
              <a:rPr lang="en-US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en-US" b="1" kern="0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statique</a:t>
            </a:r>
            <a:endParaRPr lang="fr-FR" spc="-1" dirty="0">
              <a:solidFill>
                <a:srgbClr val="C00000"/>
              </a:solidFill>
              <a:effectLst/>
              <a:latin typeface="Arial"/>
            </a:endParaRPr>
          </a:p>
        </p:txBody>
      </p:sp>
      <p:sp>
        <p:nvSpPr>
          <p:cNvPr id="4" name="CustomShape 2"/>
          <p:cNvSpPr/>
          <p:nvPr/>
        </p:nvSpPr>
        <p:spPr>
          <a:xfrm>
            <a:off x="21641" y="3617422"/>
            <a:ext cx="5702487" cy="387642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</a:pPr>
            <a:endParaRPr lang="fr-FR" sz="1800" b="1" strike="noStrike" spc="-1" dirty="0">
              <a:latin typeface="Arial"/>
              <a:ea typeface="Microsoft YaHei"/>
            </a:endParaRPr>
          </a:p>
          <a:p>
            <a:pPr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</a:pPr>
            <a:endParaRPr lang="fr-FR" sz="1800" b="0" strike="noStrike" spc="-1" dirty="0">
              <a:latin typeface="Arial"/>
              <a:ea typeface="Microsoft YaHei"/>
            </a:endParaRPr>
          </a:p>
          <a:p>
            <a:pPr marL="360"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FFFF00"/>
              </a:buClr>
            </a:pPr>
            <a:r>
              <a:rPr lang="fr-FR" sz="2400" b="1" spc="-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3. La table de routage </a:t>
            </a:r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fr-FR" sz="2000" b="1" dirty="0"/>
              <a:t>Chaque nœud comporte des tables de routage,</a:t>
            </a:r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fr-FR" sz="2000" b="1" dirty="0"/>
              <a:t>La table de routage indique la route à suivre </a:t>
            </a:r>
            <a:r>
              <a:rPr lang="fr-FR" sz="2000" b="1" dirty="0" smtClean="0"/>
              <a:t>pour </a:t>
            </a:r>
            <a:r>
              <a:rPr lang="fr-FR" sz="2000" b="1" dirty="0"/>
              <a:t>atteindre le destinataire.</a:t>
            </a:r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Clr>
                <a:srgbClr val="FFFF00"/>
              </a:buClr>
              <a:buFont typeface="Wingdings" pitchFamily="2" charset="2"/>
              <a:buChar char="§"/>
            </a:pPr>
            <a:r>
              <a:rPr lang="fr-FR" sz="2000" b="1" dirty="0"/>
              <a:t>Chaque routeur utilise ces tables pour </a:t>
            </a:r>
          </a:p>
          <a:p>
            <a:pPr>
              <a:lnSpc>
                <a:spcPct val="100000"/>
              </a:lnSpc>
              <a:spcAft>
                <a:spcPts val="600"/>
              </a:spcAft>
              <a:buClr>
                <a:srgbClr val="FFFF00"/>
              </a:buClr>
            </a:pPr>
            <a:r>
              <a:rPr lang="fr-FR" sz="2000" b="1" dirty="0"/>
              <a:t>l’acheminement des paquets entre les stations</a:t>
            </a:r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Clr>
                <a:srgbClr val="FFFF00"/>
              </a:buClr>
              <a:buFont typeface="Arial" pitchFamily="34" charset="0"/>
              <a:buChar char="•"/>
            </a:pPr>
            <a:r>
              <a:rPr lang="fr-FR" sz="2000" b="1" dirty="0"/>
              <a:t>A priori, aucun routeur n’a une vision globale </a:t>
            </a:r>
            <a:r>
              <a:rPr lang="fr-FR" sz="2000" b="1" dirty="0" smtClean="0"/>
              <a:t>de </a:t>
            </a:r>
            <a:r>
              <a:rPr lang="fr-FR" sz="2000" b="1" dirty="0"/>
              <a:t>la route que prendront les paquets</a:t>
            </a:r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Clr>
                <a:srgbClr val="FFFF00"/>
              </a:buClr>
              <a:buFont typeface="Arial" pitchFamily="34" charset="0"/>
              <a:buChar char="•"/>
            </a:pPr>
            <a:r>
              <a:rPr lang="fr-FR" sz="2000" b="1" dirty="0"/>
              <a:t>les paquets sont relayés de proche en </a:t>
            </a:r>
            <a:r>
              <a:rPr lang="fr-FR" sz="2000" b="1" dirty="0" smtClean="0"/>
              <a:t>proche  </a:t>
            </a:r>
            <a:r>
              <a:rPr lang="fr-FR" sz="2000" b="1" dirty="0"/>
              <a:t>jusqu’au destinataire</a:t>
            </a:r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Clr>
                <a:srgbClr val="FFFF00"/>
              </a:buClr>
              <a:buFont typeface="Arial" pitchFamily="34" charset="0"/>
              <a:buChar char="•"/>
            </a:pPr>
            <a:r>
              <a:rPr lang="fr-FR" sz="2000" b="1" dirty="0"/>
              <a:t>L’émetteur du paquet doit connaitre le premier </a:t>
            </a:r>
            <a:r>
              <a:rPr lang="fr-FR" sz="2000" b="1" dirty="0" smtClean="0"/>
              <a:t>Routeur </a:t>
            </a:r>
            <a:r>
              <a:rPr lang="fr-FR" sz="2000" b="1" dirty="0"/>
              <a:t>relais</a:t>
            </a:r>
          </a:p>
          <a:p>
            <a:pPr marL="285750" indent="-285750">
              <a:lnSpc>
                <a:spcPct val="100000"/>
              </a:lnSpc>
              <a:spcAft>
                <a:spcPts val="600"/>
              </a:spcAft>
              <a:buClr>
                <a:srgbClr val="FFFF00"/>
              </a:buClr>
              <a:buFont typeface="Arial" pitchFamily="34" charset="0"/>
              <a:buChar char="•"/>
            </a:pPr>
            <a:r>
              <a:rPr lang="fr-FR" sz="2000" b="1" dirty="0"/>
              <a:t>chaque routeur est chargé d’acheminer le paquet </a:t>
            </a:r>
            <a:r>
              <a:rPr lang="fr-FR" sz="2000" b="1" dirty="0" smtClean="0"/>
              <a:t>vers </a:t>
            </a:r>
            <a:r>
              <a:rPr lang="fr-FR" sz="2000" b="1" dirty="0"/>
              <a:t>le routeur suivant jusqu’à la destination finale </a:t>
            </a:r>
            <a:br>
              <a:rPr lang="fr-FR" sz="2000" b="1" dirty="0"/>
            </a:br>
            <a:r>
              <a:rPr lang="fr-FR" sz="2000" b="1" dirty="0"/>
              <a:t/>
            </a:r>
            <a:br>
              <a:rPr lang="fr-FR" sz="2000" b="1" dirty="0"/>
            </a:br>
            <a:endParaRPr lang="fr-FR" sz="2000" b="1" strike="noStrike" spc="-1" dirty="0">
              <a:latin typeface="Arial"/>
              <a:ea typeface="Microsoft YaHei"/>
            </a:endParaRPr>
          </a:p>
          <a:p>
            <a:pPr algn="just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</a:pPr>
            <a:endParaRPr lang="fr-FR" sz="2000" b="1" strike="noStrike" spc="-1" dirty="0">
              <a:latin typeface="Arial"/>
              <a:ea typeface="Microsoft YaHei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008248"/>
            <a:ext cx="3408571" cy="2190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0595" y="3409679"/>
            <a:ext cx="3112932" cy="28554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8931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Rectangle 1"/>
          <p:cNvSpPr/>
          <p:nvPr/>
        </p:nvSpPr>
        <p:spPr bwMode="auto">
          <a:xfrm>
            <a:off x="0" y="6589689"/>
            <a:ext cx="9143999" cy="358465"/>
          </a:xfrm>
          <a:prstGeom prst="rect">
            <a:avLst/>
          </a:prstGeom>
          <a:ln w="38100" algn="ctr">
            <a:noFill/>
            <a:miter lim="800000"/>
            <a:headEnd/>
            <a:tailEnd/>
          </a:ln>
          <a:effectLst/>
        </p:spPr>
        <p:txBody>
          <a:bodyPr wrap="square" lIns="45720" rIns="45720" rtlCol="0" anchor="ctr">
            <a:noAutofit/>
          </a:bodyPr>
          <a:lstStyle/>
          <a:p>
            <a:pPr algn="ctr"/>
            <a:r>
              <a:rPr lang="fr-FR" sz="1400" b="1" dirty="0" smtClean="0">
                <a:solidFill>
                  <a:schemeClr val="accent1">
                    <a:lumMod val="75000"/>
                  </a:schemeClr>
                </a:solidFill>
              </a:rPr>
              <a:t>M1 RT                                                                                                             Routage  IP/KADIRI</a:t>
            </a:r>
            <a:endParaRPr lang="fr-FR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-96985" y="-27384"/>
            <a:ext cx="9324528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>
              <a:lnSpc>
                <a:spcPct val="100000"/>
              </a:lnSpc>
            </a:pPr>
            <a:r>
              <a:rPr lang="fr-FR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Chapitre</a:t>
            </a:r>
            <a:r>
              <a:rPr lang="en-US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5: </a:t>
            </a:r>
            <a:r>
              <a:rPr lang="en-US" b="1" kern="0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Routage</a:t>
            </a:r>
            <a:r>
              <a:rPr lang="en-US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en-US" b="1" kern="0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statique</a:t>
            </a:r>
            <a:endParaRPr lang="fr-FR" spc="-1" dirty="0">
              <a:solidFill>
                <a:srgbClr val="C00000"/>
              </a:solidFill>
              <a:effectLst/>
              <a:latin typeface="Arial"/>
            </a:endParaRPr>
          </a:p>
        </p:txBody>
      </p:sp>
      <p:sp>
        <p:nvSpPr>
          <p:cNvPr id="4" name="CustomShape 2"/>
          <p:cNvSpPr/>
          <p:nvPr/>
        </p:nvSpPr>
        <p:spPr>
          <a:xfrm>
            <a:off x="21641" y="620688"/>
            <a:ext cx="8712968" cy="387642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</a:pPr>
            <a:endParaRPr lang="fr-FR" sz="1800" b="1" strike="noStrike" spc="-1" dirty="0">
              <a:latin typeface="Arial"/>
              <a:ea typeface="Microsoft YaHei"/>
            </a:endParaRPr>
          </a:p>
          <a:p>
            <a:pPr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</a:pPr>
            <a:endParaRPr lang="fr-FR" sz="1800" b="0" strike="noStrike" spc="-1" dirty="0">
              <a:latin typeface="Arial"/>
              <a:ea typeface="Microsoft YaHei"/>
            </a:endParaRPr>
          </a:p>
          <a:p>
            <a:pPr marL="360"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FFFF00"/>
              </a:buClr>
            </a:pPr>
            <a:r>
              <a:rPr lang="fr-FR" sz="2400" b="1" spc="-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3. La table de routage </a:t>
            </a:r>
          </a:p>
          <a:p>
            <a:pPr marL="360"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FFFF00"/>
              </a:buClr>
            </a:pPr>
            <a:endParaRPr lang="fr-FR" sz="1800" b="0" strike="noStrike" spc="-1" dirty="0">
              <a:latin typeface="Arial"/>
              <a:ea typeface="Microsoft YaHei"/>
            </a:endParaRPr>
          </a:p>
          <a:p>
            <a:pPr algn="just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</a:pPr>
            <a:endParaRPr lang="fr-FR" sz="1800" b="0" strike="noStrike" spc="-1" dirty="0">
              <a:latin typeface="Arial"/>
              <a:ea typeface="Microsoft YaHei"/>
            </a:endParaRPr>
          </a:p>
        </p:txBody>
      </p:sp>
      <p:sp>
        <p:nvSpPr>
          <p:cNvPr id="5" name="CustomShape 2"/>
          <p:cNvSpPr/>
          <p:nvPr/>
        </p:nvSpPr>
        <p:spPr>
          <a:xfrm>
            <a:off x="27710" y="1608295"/>
            <a:ext cx="9066960" cy="1780504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just">
              <a:lnSpc>
                <a:spcPct val="100000"/>
              </a:lnSpc>
            </a:pPr>
            <a:endParaRPr lang="fr-FR" sz="1800" b="0" strike="noStrike" spc="-1" dirty="0">
              <a:latin typeface="Arial"/>
              <a:ea typeface="Microsoft YaHei"/>
            </a:endParaRPr>
          </a:p>
          <a:p>
            <a:pPr algn="just">
              <a:lnSpc>
                <a:spcPct val="100000"/>
              </a:lnSpc>
            </a:pPr>
            <a:endParaRPr lang="fr-FR" sz="1800" b="0" strike="noStrike" spc="-1" dirty="0">
              <a:latin typeface="Arial"/>
              <a:ea typeface="Microsoft YaHei"/>
            </a:endParaRPr>
          </a:p>
          <a:p>
            <a:pPr>
              <a:lnSpc>
                <a:spcPct val="100000"/>
              </a:lnSpc>
              <a:buClr>
                <a:srgbClr val="FFFF00"/>
              </a:buClr>
            </a:pPr>
            <a:r>
              <a:rPr lang="fr-FR" sz="2000" b="1" dirty="0" smtClean="0"/>
              <a:t>Différents </a:t>
            </a:r>
            <a:r>
              <a:rPr lang="fr-FR" sz="2000" b="1" dirty="0"/>
              <a:t>types de </a:t>
            </a:r>
            <a:r>
              <a:rPr lang="fr-FR" sz="2000" b="1" dirty="0" smtClean="0"/>
              <a:t>routes </a:t>
            </a:r>
            <a:r>
              <a:rPr lang="fr-FR" sz="2000" b="1" dirty="0"/>
              <a:t>selon leurs </a:t>
            </a:r>
            <a:r>
              <a:rPr lang="fr-FR" sz="2000" b="1" dirty="0" smtClean="0"/>
              <a:t>sources</a:t>
            </a:r>
          </a:p>
          <a:p>
            <a:pPr marL="742950" lvl="1" indent="-285750">
              <a:buClr>
                <a:srgbClr val="FFFF00"/>
              </a:buClr>
              <a:buFont typeface="Wingdings" pitchFamily="2" charset="2"/>
              <a:buChar char="§"/>
            </a:pPr>
            <a:r>
              <a:rPr lang="fr-FR" sz="2000" b="1" dirty="0" smtClean="0"/>
              <a:t>Réseaux </a:t>
            </a:r>
            <a:r>
              <a:rPr lang="fr-FR" sz="2000" b="1" dirty="0"/>
              <a:t>directement </a:t>
            </a:r>
            <a:r>
              <a:rPr lang="fr-FR" sz="2000" b="1" dirty="0" smtClean="0"/>
              <a:t>connectés</a:t>
            </a:r>
          </a:p>
          <a:p>
            <a:pPr marL="742950" lvl="1" indent="-285750">
              <a:buClr>
                <a:srgbClr val="FFFF00"/>
              </a:buClr>
              <a:buFont typeface="Wingdings" pitchFamily="2" charset="2"/>
              <a:buChar char="§"/>
            </a:pPr>
            <a:r>
              <a:rPr lang="fr-FR" sz="2000" b="1" dirty="0" smtClean="0"/>
              <a:t>Routes statiques</a:t>
            </a:r>
          </a:p>
          <a:p>
            <a:pPr marL="742950" lvl="1" indent="-285750">
              <a:buClr>
                <a:srgbClr val="FFFF00"/>
              </a:buClr>
              <a:buFont typeface="Wingdings" pitchFamily="2" charset="2"/>
              <a:buChar char="§"/>
            </a:pPr>
            <a:r>
              <a:rPr lang="fr-FR" sz="2000" b="1" dirty="0" smtClean="0"/>
              <a:t>Protocoles </a:t>
            </a:r>
            <a:r>
              <a:rPr lang="fr-FR" sz="2000" b="1" dirty="0"/>
              <a:t>de routage dynamique </a:t>
            </a:r>
            <a:endParaRPr lang="fr-FR" sz="2000" b="1" dirty="0" smtClean="0"/>
          </a:p>
          <a:p>
            <a:pPr>
              <a:buClr>
                <a:srgbClr val="FFFF00"/>
              </a:buClr>
            </a:pPr>
            <a:r>
              <a:rPr lang="fr-FR" sz="2000" b="1" dirty="0"/>
              <a:t/>
            </a:r>
            <a:br>
              <a:rPr lang="fr-FR" sz="2000" b="1" dirty="0"/>
            </a:br>
            <a:r>
              <a:rPr lang="fr-FR" sz="2000" b="1" dirty="0"/>
              <a:t/>
            </a:r>
            <a:br>
              <a:rPr lang="fr-FR" sz="2000" b="1" dirty="0"/>
            </a:br>
            <a:endParaRPr lang="fr-FR" sz="2000" b="1" strike="noStrike" spc="-1" dirty="0">
              <a:latin typeface="Arial"/>
              <a:ea typeface="Microsoft YaHei"/>
            </a:endParaRPr>
          </a:p>
          <a:p>
            <a:pPr marL="216000" indent="-216000" algn="just">
              <a:lnSpc>
                <a:spcPct val="100000"/>
              </a:lnSpc>
              <a:buClr>
                <a:srgbClr val="00FF03"/>
              </a:buClr>
              <a:buFont typeface="Wingdings" charset="2"/>
              <a:buChar char=""/>
            </a:pPr>
            <a:endParaRPr lang="fr-FR" sz="2400" b="1" strike="noStrike" spc="-1" dirty="0">
              <a:latin typeface="Arial"/>
              <a:ea typeface="Microsoft YaHei"/>
            </a:endParaRPr>
          </a:p>
          <a:p>
            <a:pPr algn="just">
              <a:lnSpc>
                <a:spcPts val="2999"/>
              </a:lnSpc>
            </a:pPr>
            <a:endParaRPr lang="fr-FR" sz="2400" b="1" strike="noStrike" spc="-1" dirty="0">
              <a:latin typeface="Arial"/>
              <a:ea typeface="Microsoft YaHei"/>
            </a:endParaRPr>
          </a:p>
          <a:p>
            <a:pPr algn="just">
              <a:lnSpc>
                <a:spcPct val="150000"/>
              </a:lnSpc>
            </a:pPr>
            <a:endParaRPr lang="fr-FR" sz="2400" b="1" strike="noStrike" spc="-1" dirty="0">
              <a:latin typeface="Arial"/>
              <a:ea typeface="Microsoft YaHei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004" y="2385310"/>
            <a:ext cx="8618605" cy="2195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8125" y="4869160"/>
            <a:ext cx="4382180" cy="17205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/>
          <p:cNvSpPr/>
          <p:nvPr/>
        </p:nvSpPr>
        <p:spPr>
          <a:xfrm>
            <a:off x="165239" y="4869160"/>
            <a:ext cx="4212885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100" dirty="0">
                <a:latin typeface="Times New Roman" pitchFamily="18" charset="0"/>
                <a:cs typeface="Times New Roman" pitchFamily="18" charset="0"/>
              </a:rPr>
              <a:t>Une route de niveau 1 est une </a:t>
            </a:r>
            <a:r>
              <a:rPr lang="fr-FR" sz="2100" dirty="0" smtClean="0">
                <a:latin typeface="Times New Roman" pitchFamily="18" charset="0"/>
                <a:cs typeface="Times New Roman" pitchFamily="18" charset="0"/>
              </a:rPr>
              <a:t>route avec </a:t>
            </a:r>
            <a:r>
              <a:rPr lang="fr-FR" sz="2100" dirty="0">
                <a:latin typeface="Times New Roman" pitchFamily="18" charset="0"/>
                <a:cs typeface="Times New Roman" pitchFamily="18" charset="0"/>
              </a:rPr>
              <a:t>un masque de sous-réseau égal </a:t>
            </a:r>
            <a:r>
              <a:rPr lang="fr-FR" sz="2100" dirty="0" smtClean="0">
                <a:latin typeface="Times New Roman" pitchFamily="18" charset="0"/>
                <a:cs typeface="Times New Roman" pitchFamily="18" charset="0"/>
              </a:rPr>
              <a:t>ou inférieur </a:t>
            </a:r>
            <a:r>
              <a:rPr lang="fr-FR" sz="2100" dirty="0">
                <a:latin typeface="Times New Roman" pitchFamily="18" charset="0"/>
                <a:cs typeface="Times New Roman" pitchFamily="18" charset="0"/>
              </a:rPr>
              <a:t>au masque par défaut de la </a:t>
            </a:r>
            <a:r>
              <a:rPr lang="fr-FR" sz="2100" dirty="0" smtClean="0">
                <a:latin typeface="Times New Roman" pitchFamily="18" charset="0"/>
                <a:cs typeface="Times New Roman" pitchFamily="18" charset="0"/>
              </a:rPr>
              <a:t>classe </a:t>
            </a:r>
            <a:r>
              <a:rPr lang="fr-FR" sz="2100" dirty="0">
                <a:latin typeface="Times New Roman" pitchFamily="18" charset="0"/>
                <a:cs typeface="Times New Roman" pitchFamily="18" charset="0"/>
              </a:rPr>
              <a:t>de l’adresse </a:t>
            </a:r>
            <a:br>
              <a:rPr lang="fr-FR" sz="2100" dirty="0">
                <a:latin typeface="Times New Roman" pitchFamily="18" charset="0"/>
                <a:cs typeface="Times New Roman" pitchFamily="18" charset="0"/>
              </a:rPr>
            </a:br>
            <a:endParaRPr lang="fr-FR" sz="21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7798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Rectangle 1"/>
          <p:cNvSpPr/>
          <p:nvPr/>
        </p:nvSpPr>
        <p:spPr bwMode="auto">
          <a:xfrm>
            <a:off x="0" y="6589689"/>
            <a:ext cx="9143999" cy="358465"/>
          </a:xfrm>
          <a:prstGeom prst="rect">
            <a:avLst/>
          </a:prstGeom>
          <a:ln w="38100" algn="ctr">
            <a:noFill/>
            <a:miter lim="800000"/>
            <a:headEnd/>
            <a:tailEnd/>
          </a:ln>
          <a:effectLst/>
        </p:spPr>
        <p:txBody>
          <a:bodyPr wrap="square" lIns="45720" rIns="45720" rtlCol="0" anchor="ctr">
            <a:noAutofit/>
          </a:bodyPr>
          <a:lstStyle/>
          <a:p>
            <a:pPr algn="ctr"/>
            <a:r>
              <a:rPr lang="fr-FR" sz="1400" b="1" dirty="0" smtClean="0">
                <a:solidFill>
                  <a:schemeClr val="accent1">
                    <a:lumMod val="75000"/>
                  </a:schemeClr>
                </a:solidFill>
              </a:rPr>
              <a:t>M1 RT                                                                                                             Routage  IP/KADIRI</a:t>
            </a:r>
            <a:endParaRPr lang="fr-FR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-96985" y="-27384"/>
            <a:ext cx="9324528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>
              <a:lnSpc>
                <a:spcPct val="100000"/>
              </a:lnSpc>
            </a:pPr>
            <a:r>
              <a:rPr lang="fr-FR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Chapitre</a:t>
            </a:r>
            <a:r>
              <a:rPr lang="en-US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5: </a:t>
            </a:r>
            <a:r>
              <a:rPr lang="en-US" b="1" kern="0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Routage</a:t>
            </a:r>
            <a:r>
              <a:rPr lang="en-US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en-US" b="1" kern="0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statique</a:t>
            </a:r>
            <a:endParaRPr lang="fr-FR" spc="-1" dirty="0">
              <a:solidFill>
                <a:srgbClr val="C00000"/>
              </a:solidFill>
              <a:effectLst/>
              <a:latin typeface="Arial"/>
            </a:endParaRPr>
          </a:p>
        </p:txBody>
      </p:sp>
      <p:sp>
        <p:nvSpPr>
          <p:cNvPr id="4" name="CustomShape 2"/>
          <p:cNvSpPr/>
          <p:nvPr/>
        </p:nvSpPr>
        <p:spPr>
          <a:xfrm>
            <a:off x="21641" y="620688"/>
            <a:ext cx="8712968" cy="387642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</a:pPr>
            <a:endParaRPr lang="fr-FR" sz="1800" b="1" strike="noStrike" spc="-1" dirty="0">
              <a:latin typeface="Arial"/>
              <a:ea typeface="Microsoft YaHei"/>
            </a:endParaRPr>
          </a:p>
          <a:p>
            <a:pPr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</a:pPr>
            <a:endParaRPr lang="fr-FR" sz="1800" b="0" strike="noStrike" spc="-1" dirty="0">
              <a:latin typeface="Arial"/>
              <a:ea typeface="Microsoft YaHei"/>
            </a:endParaRPr>
          </a:p>
          <a:p>
            <a:pPr marL="360"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FFFF00"/>
              </a:buClr>
            </a:pPr>
            <a:r>
              <a:rPr lang="fr-FR" sz="2400" b="1" spc="-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3. La table de routage </a:t>
            </a:r>
          </a:p>
          <a:p>
            <a:pPr marL="360"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FFFF00"/>
              </a:buClr>
            </a:pPr>
            <a:endParaRPr lang="fr-FR" sz="1800" b="0" strike="noStrike" spc="-1" dirty="0">
              <a:latin typeface="Arial"/>
              <a:ea typeface="Microsoft YaHei"/>
            </a:endParaRPr>
          </a:p>
          <a:p>
            <a:pPr algn="just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</a:pPr>
            <a:endParaRPr lang="fr-FR" sz="1800" b="0" strike="noStrike" spc="-1" dirty="0">
              <a:latin typeface="Arial"/>
              <a:ea typeface="Microsoft YaHei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9841" y="5238548"/>
            <a:ext cx="5934447" cy="1702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ustomShape 2"/>
          <p:cNvSpPr/>
          <p:nvPr/>
        </p:nvSpPr>
        <p:spPr>
          <a:xfrm>
            <a:off x="-33536" y="2432190"/>
            <a:ext cx="8768145" cy="9136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just">
              <a:lnSpc>
                <a:spcPct val="100000"/>
              </a:lnSpc>
            </a:pPr>
            <a:endParaRPr lang="fr-FR" sz="1800" b="0" strike="noStrike" spc="-1" dirty="0">
              <a:latin typeface="Arial"/>
              <a:ea typeface="Microsoft YaHei"/>
            </a:endParaRPr>
          </a:p>
          <a:p>
            <a:pPr algn="just">
              <a:lnSpc>
                <a:spcPct val="100000"/>
              </a:lnSpc>
            </a:pPr>
            <a:endParaRPr lang="fr-FR" sz="1800" b="0" strike="noStrike" spc="-1" dirty="0">
              <a:latin typeface="Arial"/>
              <a:ea typeface="Microsoft YaHei"/>
            </a:endParaRPr>
          </a:p>
          <a:p>
            <a:pPr marL="285750" indent="-285750" algn="just">
              <a:lnSpc>
                <a:spcPct val="100000"/>
              </a:lnSpc>
              <a:buClr>
                <a:srgbClr val="FF0000"/>
              </a:buClr>
              <a:buFont typeface="Wingdings" pitchFamily="2" charset="2"/>
              <a:buChar char="Ø"/>
            </a:pPr>
            <a:r>
              <a:rPr lang="fr-F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Réseaux </a:t>
            </a:r>
            <a:r>
              <a:rPr lang="fr-FR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directement </a:t>
            </a:r>
            <a:r>
              <a:rPr lang="fr-F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connectés</a:t>
            </a:r>
            <a:endParaRPr lang="fr-FR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lnSpc>
                <a:spcPct val="100000"/>
              </a:lnSpc>
              <a:buClr>
                <a:schemeClr val="bg1"/>
              </a:buClr>
              <a:buFont typeface="Wingdings" pitchFamily="2" charset="2"/>
              <a:buChar char="§"/>
            </a:pP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Sans entrer de route statique et sans avoir mis en œuvre un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protocole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de routage,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table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de routage reste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vide?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chaque interface à l’état monté « up » et dotée d’une configuration IP provoque l’ajout d’une route dans la table de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routage</a:t>
            </a:r>
          </a:p>
          <a:p>
            <a:pPr marL="285750" indent="-285750" algn="just">
              <a:buClr>
                <a:srgbClr val="FF0000"/>
              </a:buClr>
              <a:buFont typeface="Wingdings" pitchFamily="2" charset="2"/>
              <a:buChar char="Ø"/>
            </a:pPr>
            <a:r>
              <a:rPr lang="fr-FR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Résolution d’une route, la recherche </a:t>
            </a:r>
            <a:r>
              <a:rPr lang="fr-F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récursive</a:t>
            </a:r>
            <a:endParaRPr lang="fr-FR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Clr>
                <a:srgbClr val="FF0000"/>
              </a:buClr>
              <a:buFont typeface="Wingdings" pitchFamily="2" charset="2"/>
              <a:buChar char="§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Le Routeur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se voit confier un paquet destiné à l’hôte 10.0.1.129. Le routeur entame un premier balayage de la table de routage et trouve une solution dans la route 10.0.1.128/26 mais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cette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solution passe par 10.0.1.226.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Le routeur entame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un second balayage de la table de routage à la recherche cette fois de 10.0.1.226.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il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trouve une route 10.0.1.224.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Cette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route aurait pu mener à nouveau à une adresse de prochain saut, adresse qui nécessiterait un balayage supplémentaire mais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la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route fournit l’interface de sortie S0/0. Ce mécanisme de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recherche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à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enchaînement des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balayages successifs de la table de routage jusqu’à trouver sur quelle interface acheminer le paquet ...</a:t>
            </a:r>
            <a:endParaRPr lang="fr-FR" sz="2000" b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00000"/>
              </a:lnSpc>
              <a:buClr>
                <a:schemeClr val="bg1"/>
              </a:buClr>
            </a:pPr>
            <a:endParaRPr lang="fr-FR" b="1" dirty="0" smtClean="0"/>
          </a:p>
        </p:txBody>
      </p:sp>
    </p:spTree>
    <p:extLst>
      <p:ext uri="{BB962C8B-B14F-4D97-AF65-F5344CB8AC3E}">
        <p14:creationId xmlns:p14="http://schemas.microsoft.com/office/powerpoint/2010/main" val="2751324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Rectangle 1"/>
          <p:cNvSpPr/>
          <p:nvPr/>
        </p:nvSpPr>
        <p:spPr bwMode="auto">
          <a:xfrm>
            <a:off x="0" y="6589689"/>
            <a:ext cx="9143999" cy="358465"/>
          </a:xfrm>
          <a:prstGeom prst="rect">
            <a:avLst/>
          </a:prstGeom>
          <a:ln w="38100" algn="ctr">
            <a:noFill/>
            <a:miter lim="800000"/>
            <a:headEnd/>
            <a:tailEnd/>
          </a:ln>
          <a:effectLst/>
        </p:spPr>
        <p:txBody>
          <a:bodyPr wrap="square" lIns="45720" rIns="45720" rtlCol="0" anchor="ctr">
            <a:noAutofit/>
          </a:bodyPr>
          <a:lstStyle/>
          <a:p>
            <a:pPr algn="ctr"/>
            <a:r>
              <a:rPr lang="fr-FR" sz="1400" b="1" dirty="0" smtClean="0">
                <a:solidFill>
                  <a:schemeClr val="accent1">
                    <a:lumMod val="75000"/>
                  </a:schemeClr>
                </a:solidFill>
              </a:rPr>
              <a:t>M1 RT                                                                                                             Routage  IP/KADIRI</a:t>
            </a:r>
            <a:endParaRPr lang="fr-FR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-96985" y="-27384"/>
            <a:ext cx="9324528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>
              <a:lnSpc>
                <a:spcPct val="100000"/>
              </a:lnSpc>
            </a:pPr>
            <a:r>
              <a:rPr lang="fr-FR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Chapitre</a:t>
            </a:r>
            <a:r>
              <a:rPr lang="en-US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5: </a:t>
            </a:r>
            <a:r>
              <a:rPr lang="en-US" b="1" kern="0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Routage</a:t>
            </a:r>
            <a:r>
              <a:rPr lang="en-US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en-US" b="1" kern="0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statique</a:t>
            </a:r>
            <a:endParaRPr lang="fr-FR" spc="-1" dirty="0">
              <a:solidFill>
                <a:srgbClr val="C00000"/>
              </a:solidFill>
              <a:effectLst/>
              <a:latin typeface="Arial"/>
            </a:endParaRPr>
          </a:p>
        </p:txBody>
      </p:sp>
      <p:sp>
        <p:nvSpPr>
          <p:cNvPr id="4" name="CustomShape 2"/>
          <p:cNvSpPr/>
          <p:nvPr/>
        </p:nvSpPr>
        <p:spPr>
          <a:xfrm>
            <a:off x="21641" y="620688"/>
            <a:ext cx="8712968" cy="387642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</a:pPr>
            <a:endParaRPr lang="fr-FR" sz="1800" b="1" strike="noStrike" spc="-1" dirty="0">
              <a:latin typeface="Arial"/>
              <a:ea typeface="Microsoft YaHei"/>
            </a:endParaRPr>
          </a:p>
          <a:p>
            <a:pPr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</a:pPr>
            <a:endParaRPr lang="fr-FR" sz="1800" b="0" strike="noStrike" spc="-1" dirty="0">
              <a:latin typeface="Arial"/>
              <a:ea typeface="Microsoft YaHei"/>
            </a:endParaRPr>
          </a:p>
          <a:p>
            <a:pPr marL="360"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FFFF00"/>
              </a:buClr>
            </a:pPr>
            <a:r>
              <a:rPr lang="fr-FR" sz="2400" b="1" spc="-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3. La table de routage </a:t>
            </a:r>
          </a:p>
          <a:p>
            <a:pPr marL="360"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FFFF00"/>
              </a:buClr>
            </a:pPr>
            <a:endParaRPr lang="fr-FR" sz="1800" b="0" strike="noStrike" spc="-1" dirty="0">
              <a:latin typeface="Arial"/>
              <a:ea typeface="Microsoft YaHei"/>
            </a:endParaRPr>
          </a:p>
          <a:p>
            <a:pPr algn="just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</a:pPr>
            <a:endParaRPr lang="fr-FR" sz="1800" b="0" strike="noStrike" spc="-1" dirty="0">
              <a:latin typeface="Arial"/>
              <a:ea typeface="Microsoft YaHei"/>
            </a:endParaRPr>
          </a:p>
        </p:txBody>
      </p:sp>
      <p:sp>
        <p:nvSpPr>
          <p:cNvPr id="5" name="CustomShape 2"/>
          <p:cNvSpPr/>
          <p:nvPr/>
        </p:nvSpPr>
        <p:spPr>
          <a:xfrm>
            <a:off x="1080" y="2492896"/>
            <a:ext cx="9066960" cy="9136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just">
              <a:lnSpc>
                <a:spcPct val="100000"/>
              </a:lnSpc>
            </a:pPr>
            <a:endParaRPr lang="fr-FR" sz="1800" b="0" strike="noStrike" spc="-1" dirty="0">
              <a:latin typeface="Arial"/>
              <a:ea typeface="Microsoft YaHei"/>
            </a:endParaRPr>
          </a:p>
          <a:p>
            <a:pPr algn="just">
              <a:lnSpc>
                <a:spcPct val="100000"/>
              </a:lnSpc>
            </a:pPr>
            <a:endParaRPr lang="fr-FR" sz="1800" b="0" strike="noStrike" spc="-1" dirty="0">
              <a:latin typeface="Arial"/>
              <a:ea typeface="Microsoft YaHei"/>
            </a:endParaRPr>
          </a:p>
          <a:p>
            <a:pPr>
              <a:lnSpc>
                <a:spcPct val="100000"/>
              </a:lnSpc>
              <a:buClr>
                <a:srgbClr val="FFFF00"/>
              </a:buClr>
            </a:pP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Une </a:t>
            </a: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table de routage : ensemble de triplets</a:t>
            </a:r>
            <a:br>
              <a:rPr lang="fr-FR" sz="2200" dirty="0">
                <a:latin typeface="Times New Roman" pitchFamily="18" charset="0"/>
                <a:cs typeface="Times New Roman" pitchFamily="18" charset="0"/>
              </a:rPr>
            </a:br>
            <a:r>
              <a:rPr lang="fr-FR" sz="2200" i="1" dirty="0">
                <a:latin typeface="Times New Roman" pitchFamily="18" charset="0"/>
                <a:cs typeface="Times New Roman" pitchFamily="18" charset="0"/>
              </a:rPr>
              <a:t>&lt;</a:t>
            </a: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Adresse destination</a:t>
            </a:r>
            <a:r>
              <a:rPr lang="fr-FR" sz="2200" i="1" dirty="0">
                <a:latin typeface="Times New Roman" pitchFamily="18" charset="0"/>
                <a:cs typeface="Times New Roman" pitchFamily="18" charset="0"/>
              </a:rPr>
              <a:t>&gt;</a:t>
            </a: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fr-FR" sz="2200" i="1" dirty="0">
                <a:latin typeface="Times New Roman" pitchFamily="18" charset="0"/>
                <a:cs typeface="Times New Roman" pitchFamily="18" charset="0"/>
              </a:rPr>
              <a:t>&lt;</a:t>
            </a: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Route à prendre</a:t>
            </a:r>
            <a:r>
              <a:rPr lang="fr-FR" sz="2200" i="1" dirty="0">
                <a:latin typeface="Times New Roman" pitchFamily="18" charset="0"/>
                <a:cs typeface="Times New Roman" pitchFamily="18" charset="0"/>
              </a:rPr>
              <a:t>&gt;</a:t>
            </a: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fr-FR" sz="2200" i="1" dirty="0">
                <a:latin typeface="Times New Roman" pitchFamily="18" charset="0"/>
                <a:cs typeface="Times New Roman" pitchFamily="18" charset="0"/>
              </a:rPr>
              <a:t>&lt;</a:t>
            </a: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Coût</a:t>
            </a:r>
            <a:r>
              <a:rPr lang="fr-FR" sz="2200" i="1" dirty="0">
                <a:latin typeface="Times New Roman" pitchFamily="18" charset="0"/>
                <a:cs typeface="Times New Roman" pitchFamily="18" charset="0"/>
              </a:rPr>
              <a:t>&gt;</a:t>
            </a: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285750" indent="-285750">
              <a:lnSpc>
                <a:spcPct val="100000"/>
              </a:lnSpc>
              <a:buClr>
                <a:srgbClr val="FFFF00"/>
              </a:buClr>
              <a:buFont typeface="Wingdings" pitchFamily="2" charset="2"/>
              <a:buChar char="§"/>
            </a:pP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Le </a:t>
            </a: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"cout" permet de choisir la route appropriée </a:t>
            </a: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si plusieurs </a:t>
            </a: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routes sont possibles.</a:t>
            </a:r>
            <a:br>
              <a:rPr lang="fr-FR" sz="2200" dirty="0">
                <a:latin typeface="Times New Roman" pitchFamily="18" charset="0"/>
                <a:cs typeface="Times New Roman" pitchFamily="18" charset="0"/>
              </a:rPr>
            </a:b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Exemple: cout </a:t>
            </a: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= nombre de </a:t>
            </a: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sauts</a:t>
            </a:r>
          </a:p>
          <a:p>
            <a:pPr marL="285750" indent="-285750">
              <a:lnSpc>
                <a:spcPct val="100000"/>
              </a:lnSpc>
              <a:buClr>
                <a:srgbClr val="FFFF00"/>
              </a:buClr>
              <a:buFont typeface="Wingdings" pitchFamily="2" charset="2"/>
              <a:buChar char="§"/>
            </a:pP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Cout= distance administrative/métrique</a:t>
            </a:r>
          </a:p>
          <a:p>
            <a:pPr marL="285750" indent="-285750">
              <a:lnSpc>
                <a:spcPct val="100000"/>
              </a:lnSpc>
              <a:buClr>
                <a:srgbClr val="FFFF00"/>
              </a:buClr>
              <a:buFont typeface="Wingdings" pitchFamily="2" charset="2"/>
              <a:buChar char="§"/>
            </a:pP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La route dont la métrique est la plus faible est la route préférée, </a:t>
            </a:r>
          </a:p>
          <a:p>
            <a:pPr marL="285750" indent="-285750">
              <a:lnSpc>
                <a:spcPct val="100000"/>
              </a:lnSpc>
              <a:buClr>
                <a:srgbClr val="FFFF00"/>
              </a:buClr>
              <a:buFont typeface="Wingdings" pitchFamily="2" charset="2"/>
              <a:buChar char="§"/>
            </a:pP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La métrique pour le routage statique = 0</a:t>
            </a:r>
          </a:p>
          <a:p>
            <a:pPr marL="285750" indent="-285750">
              <a:lnSpc>
                <a:spcPct val="100000"/>
              </a:lnSpc>
              <a:buClr>
                <a:srgbClr val="FFFF00"/>
              </a:buClr>
              <a:buFont typeface="Wingdings" pitchFamily="2" charset="2"/>
              <a:buChar char="§"/>
            </a:pP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La distance administrative =1</a:t>
            </a:r>
            <a:endParaRPr lang="fr-FR" sz="2200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00000"/>
              </a:lnSpc>
              <a:buClr>
                <a:srgbClr val="FFFF00"/>
              </a:buClr>
            </a:pPr>
            <a:endParaRPr lang="fr-FR" sz="2200" b="0" strike="noStrike" spc="-1" dirty="0">
              <a:latin typeface="Arial"/>
              <a:ea typeface="Microsoft YaHei"/>
            </a:endParaRPr>
          </a:p>
          <a:p>
            <a:pPr marL="216000" indent="-216000" algn="just">
              <a:lnSpc>
                <a:spcPct val="100000"/>
              </a:lnSpc>
              <a:buClr>
                <a:srgbClr val="00FF03"/>
              </a:buClr>
              <a:buFont typeface="Wingdings" charset="2"/>
              <a:buChar char=""/>
            </a:pPr>
            <a:endParaRPr lang="fr-FR" sz="2400" b="0" strike="noStrike" spc="-1" dirty="0">
              <a:latin typeface="Arial"/>
              <a:ea typeface="Microsoft YaHei"/>
            </a:endParaRPr>
          </a:p>
          <a:p>
            <a:pPr algn="just">
              <a:lnSpc>
                <a:spcPts val="2999"/>
              </a:lnSpc>
            </a:pPr>
            <a:endParaRPr lang="fr-FR" sz="2400" b="0" strike="noStrike" spc="-1" dirty="0">
              <a:latin typeface="Arial"/>
              <a:ea typeface="Microsoft YaHei"/>
            </a:endParaRPr>
          </a:p>
          <a:p>
            <a:pPr algn="just">
              <a:lnSpc>
                <a:spcPct val="150000"/>
              </a:lnSpc>
            </a:pPr>
            <a:endParaRPr lang="fr-FR" sz="2400" b="0" strike="noStrike" spc="-1" dirty="0">
              <a:latin typeface="Arial"/>
              <a:ea typeface="Microsoft YaHei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005063"/>
            <a:ext cx="8483089" cy="258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1330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Rectangle 1"/>
          <p:cNvSpPr/>
          <p:nvPr/>
        </p:nvSpPr>
        <p:spPr bwMode="auto">
          <a:xfrm>
            <a:off x="0" y="6526919"/>
            <a:ext cx="9143999" cy="358465"/>
          </a:xfrm>
          <a:prstGeom prst="rect">
            <a:avLst/>
          </a:prstGeom>
          <a:ln w="38100" algn="ctr">
            <a:noFill/>
            <a:miter lim="800000"/>
            <a:headEnd/>
            <a:tailEnd/>
          </a:ln>
          <a:effectLst/>
        </p:spPr>
        <p:txBody>
          <a:bodyPr wrap="square" lIns="45720" rIns="45720" rtlCol="0" anchor="ctr">
            <a:noAutofit/>
          </a:bodyPr>
          <a:lstStyle/>
          <a:p>
            <a:pPr algn="ctr"/>
            <a:r>
              <a:rPr lang="fr-FR" sz="1400" b="1" dirty="0" smtClean="0">
                <a:solidFill>
                  <a:schemeClr val="accent1">
                    <a:lumMod val="75000"/>
                  </a:schemeClr>
                </a:solidFill>
              </a:rPr>
              <a:t>M1 RT                                                                                                             Routage  IP/KADIRI</a:t>
            </a:r>
            <a:endParaRPr lang="fr-FR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-96985" y="-90154"/>
            <a:ext cx="9324528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>
              <a:lnSpc>
                <a:spcPct val="100000"/>
              </a:lnSpc>
            </a:pPr>
            <a:r>
              <a:rPr lang="fr-FR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Chapitre</a:t>
            </a:r>
            <a:r>
              <a:rPr lang="en-US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5: </a:t>
            </a:r>
            <a:r>
              <a:rPr lang="en-US" b="1" kern="0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Routage</a:t>
            </a:r>
            <a:r>
              <a:rPr lang="en-US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en-US" b="1" kern="0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statique</a:t>
            </a:r>
            <a:endParaRPr lang="fr-FR" spc="-1" dirty="0">
              <a:solidFill>
                <a:srgbClr val="C00000"/>
              </a:solidFill>
              <a:effectLst/>
              <a:latin typeface="Arial"/>
            </a:endParaRPr>
          </a:p>
        </p:txBody>
      </p:sp>
      <p:sp>
        <p:nvSpPr>
          <p:cNvPr id="4" name="CustomShape 2"/>
          <p:cNvSpPr/>
          <p:nvPr/>
        </p:nvSpPr>
        <p:spPr>
          <a:xfrm>
            <a:off x="21641" y="557918"/>
            <a:ext cx="8712968" cy="387642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</a:pPr>
            <a:endParaRPr lang="fr-FR" sz="1800" b="1" strike="noStrike" spc="-1" dirty="0">
              <a:latin typeface="Arial"/>
              <a:ea typeface="Microsoft YaHei"/>
            </a:endParaRPr>
          </a:p>
          <a:p>
            <a:pPr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</a:pPr>
            <a:endParaRPr lang="fr-FR" sz="1800" b="0" strike="noStrike" spc="-1" dirty="0">
              <a:latin typeface="Arial"/>
              <a:ea typeface="Microsoft YaHei"/>
            </a:endParaRPr>
          </a:p>
          <a:p>
            <a:pPr marL="360"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FFFF00"/>
              </a:buClr>
            </a:pPr>
            <a:r>
              <a:rPr lang="fr-FR" sz="2400" b="1" spc="-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3. La table de routage </a:t>
            </a:r>
          </a:p>
          <a:p>
            <a:pPr marL="360"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FFFF00"/>
              </a:buClr>
            </a:pPr>
            <a:endParaRPr lang="fr-FR" sz="1800" b="0" strike="noStrike" spc="-1" dirty="0">
              <a:latin typeface="Arial"/>
              <a:ea typeface="Microsoft YaHei"/>
            </a:endParaRPr>
          </a:p>
          <a:p>
            <a:pPr algn="just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</a:pPr>
            <a:endParaRPr lang="fr-FR" sz="1800" b="0" strike="noStrike" spc="-1" dirty="0">
              <a:latin typeface="Arial"/>
              <a:ea typeface="Microsoft YaHei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6896" y="836712"/>
            <a:ext cx="3631944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8461" y="4664448"/>
            <a:ext cx="3620457" cy="18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CustomShape 2"/>
          <p:cNvSpPr/>
          <p:nvPr/>
        </p:nvSpPr>
        <p:spPr>
          <a:xfrm>
            <a:off x="33891" y="3783754"/>
            <a:ext cx="5402205" cy="9136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just">
              <a:lnSpc>
                <a:spcPct val="100000"/>
              </a:lnSpc>
            </a:pPr>
            <a:endParaRPr lang="fr-FR" sz="1800" b="0" strike="noStrike" spc="-1" dirty="0">
              <a:latin typeface="Arial"/>
              <a:ea typeface="Microsoft YaHei"/>
            </a:endParaRPr>
          </a:p>
          <a:p>
            <a:pPr algn="just">
              <a:lnSpc>
                <a:spcPct val="100000"/>
              </a:lnSpc>
            </a:pPr>
            <a:endParaRPr lang="fr-FR" sz="1800" b="0" strike="noStrike" spc="-1" dirty="0">
              <a:latin typeface="Arial"/>
              <a:ea typeface="Microsoft YaHei"/>
            </a:endParaRPr>
          </a:p>
          <a:p>
            <a:pPr marL="285750" indent="-285750">
              <a:lnSpc>
                <a:spcPct val="100000"/>
              </a:lnSpc>
              <a:buClr>
                <a:srgbClr val="00B050"/>
              </a:buClr>
              <a:buFont typeface="Wingdings" pitchFamily="2" charset="2"/>
              <a:buChar char="Ø"/>
            </a:pPr>
            <a:r>
              <a:rPr lang="fr-F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Distance administrative</a:t>
            </a:r>
          </a:p>
          <a:p>
            <a:pPr>
              <a:lnSpc>
                <a:spcPct val="100000"/>
              </a:lnSpc>
              <a:buClr>
                <a:schemeClr val="bg1"/>
              </a:buClr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Utilisée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par les routeurs pour déterminer quel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est le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meilleur itinéraire. </a:t>
            </a:r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buClr>
                <a:schemeClr val="bg1"/>
              </a:buClr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chaque route est associé un numéro de </a:t>
            </a:r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buClr>
                <a:schemeClr val="bg1"/>
              </a:buClr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distance administrative </a:t>
            </a:r>
          </a:p>
          <a:p>
            <a:pPr>
              <a:lnSpc>
                <a:spcPct val="100000"/>
              </a:lnSpc>
              <a:buClr>
                <a:schemeClr val="bg1"/>
              </a:buClr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Plus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ce numéro est bas, plus la route est </a:t>
            </a:r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buClr>
                <a:schemeClr val="bg1"/>
              </a:buClr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considérée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fiable </a:t>
            </a:r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Clr>
                <a:srgbClr val="00B050"/>
              </a:buClr>
              <a:buFont typeface="Wingdings" pitchFamily="2" charset="2"/>
              <a:buChar char="Ø"/>
            </a:pPr>
            <a:r>
              <a:rPr lang="fr-FR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La </a:t>
            </a:r>
            <a:r>
              <a:rPr lang="fr-F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métrique</a:t>
            </a:r>
            <a:endParaRPr lang="fr-FR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Problème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: deux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routes différentes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pour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le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même réseau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à partir du même protocole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de routage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La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métrique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correspond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à la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 distance » qui </a:t>
            </a:r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sépare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un routeur d’un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réseau de destination.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Chaque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protocole de routage utilise sa propre </a:t>
            </a:r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Métrique: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RIP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utilise le nombre de sauts IP </a:t>
            </a:r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OSPF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utilise un coût numérique qui correspond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à 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la bande passante dans les liens franchis.</a:t>
            </a:r>
          </a:p>
          <a:p>
            <a:pPr>
              <a:lnSpc>
                <a:spcPct val="100000"/>
              </a:lnSpc>
              <a:buClr>
                <a:schemeClr val="bg1"/>
              </a:buClr>
            </a:pPr>
            <a:endParaRPr lang="fr-FR" sz="2000" b="1" strike="noStrike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marL="216000" indent="-216000" algn="just">
              <a:lnSpc>
                <a:spcPct val="100000"/>
              </a:lnSpc>
              <a:buClr>
                <a:srgbClr val="00FF03"/>
              </a:buClr>
              <a:buFont typeface="Wingdings" charset="2"/>
              <a:buChar char=""/>
            </a:pPr>
            <a:endParaRPr lang="fr-FR" sz="2000" b="0" strike="noStrike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algn="just">
              <a:lnSpc>
                <a:spcPts val="2999"/>
              </a:lnSpc>
            </a:pPr>
            <a:endParaRPr lang="fr-FR" sz="2000" b="0" strike="noStrike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endParaRPr lang="fr-FR" sz="2400" b="0" strike="noStrike" spc="-1" dirty="0">
              <a:latin typeface="Arial"/>
              <a:ea typeface="Microsoft YaHei"/>
            </a:endParaRPr>
          </a:p>
        </p:txBody>
      </p:sp>
    </p:spTree>
    <p:extLst>
      <p:ext uri="{BB962C8B-B14F-4D97-AF65-F5344CB8AC3E}">
        <p14:creationId xmlns:p14="http://schemas.microsoft.com/office/powerpoint/2010/main" val="3351894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Rectangle 1"/>
          <p:cNvSpPr/>
          <p:nvPr/>
        </p:nvSpPr>
        <p:spPr bwMode="auto">
          <a:xfrm>
            <a:off x="0" y="6526919"/>
            <a:ext cx="9143999" cy="358465"/>
          </a:xfrm>
          <a:prstGeom prst="rect">
            <a:avLst/>
          </a:prstGeom>
          <a:ln w="38100" algn="ctr">
            <a:noFill/>
            <a:miter lim="800000"/>
            <a:headEnd/>
            <a:tailEnd/>
          </a:ln>
          <a:effectLst/>
        </p:spPr>
        <p:txBody>
          <a:bodyPr wrap="square" lIns="45720" rIns="45720" rtlCol="0" anchor="ctr">
            <a:noAutofit/>
          </a:bodyPr>
          <a:lstStyle/>
          <a:p>
            <a:pPr algn="ctr"/>
            <a:r>
              <a:rPr lang="fr-FR" sz="1400" b="1" dirty="0" smtClean="0">
                <a:solidFill>
                  <a:schemeClr val="accent1">
                    <a:lumMod val="75000"/>
                  </a:schemeClr>
                </a:solidFill>
              </a:rPr>
              <a:t>M1 RT                                                                                                             Routage  IP/KADIRI</a:t>
            </a:r>
            <a:endParaRPr lang="fr-FR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-96985" y="-90154"/>
            <a:ext cx="9324528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 lvl="1"/>
            <a:r>
              <a:rPr lang="fr-FR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Chapitre</a:t>
            </a:r>
            <a:r>
              <a:rPr lang="en-US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5: </a:t>
            </a:r>
            <a:r>
              <a:rPr lang="en-US" b="1" kern="0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Routage</a:t>
            </a:r>
            <a:r>
              <a:rPr lang="en-US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en-US" b="1" kern="0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statique</a:t>
            </a:r>
            <a:endParaRPr lang="fr-FR" spc="-1" dirty="0">
              <a:solidFill>
                <a:srgbClr val="C00000"/>
              </a:solidFill>
              <a:effectLst/>
              <a:latin typeface="Arial"/>
            </a:endParaRPr>
          </a:p>
        </p:txBody>
      </p:sp>
      <p:sp>
        <p:nvSpPr>
          <p:cNvPr id="4" name="CustomShape 2"/>
          <p:cNvSpPr/>
          <p:nvPr/>
        </p:nvSpPr>
        <p:spPr>
          <a:xfrm>
            <a:off x="21641" y="557918"/>
            <a:ext cx="8712968" cy="387642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</a:pPr>
            <a:endParaRPr lang="fr-FR" sz="1800" b="1" strike="noStrike" spc="-1" dirty="0">
              <a:latin typeface="Arial"/>
              <a:ea typeface="Microsoft YaHei"/>
            </a:endParaRPr>
          </a:p>
          <a:p>
            <a:pPr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</a:pPr>
            <a:endParaRPr lang="fr-FR" sz="1800" b="0" strike="noStrike" spc="-1" dirty="0">
              <a:latin typeface="Arial"/>
              <a:ea typeface="Microsoft YaHei"/>
            </a:endParaRPr>
          </a:p>
          <a:p>
            <a:pPr marL="360"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FFFF00"/>
              </a:buClr>
            </a:pPr>
            <a:r>
              <a:rPr lang="fr-FR" sz="2400" b="1" spc="-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fr-FR" sz="2400" b="1" spc="-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 Les routes statiques </a:t>
            </a:r>
          </a:p>
          <a:p>
            <a:pPr marL="360"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FFFF00"/>
              </a:buClr>
            </a:pPr>
            <a:endParaRPr lang="fr-FR" sz="1800" b="0" strike="noStrike" spc="-1" dirty="0">
              <a:latin typeface="Arial"/>
              <a:ea typeface="Microsoft YaHei"/>
            </a:endParaRPr>
          </a:p>
          <a:p>
            <a:pPr algn="just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</a:pPr>
            <a:endParaRPr lang="fr-FR" sz="1800" b="0" strike="noStrike" spc="-1" dirty="0">
              <a:latin typeface="Arial"/>
              <a:ea typeface="Microsoft YaHei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3369" y="1196752"/>
            <a:ext cx="3711241" cy="18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54817" y="779300"/>
            <a:ext cx="496855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  <a:buClr>
                <a:srgbClr val="92D050"/>
              </a:buClr>
            </a:pPr>
            <a:r>
              <a:rPr lang="fr-FR" b="1" spc="-1" dirty="0" smtClean="0">
                <a:solidFill>
                  <a:srgbClr val="FF0000"/>
                </a:solidFill>
                <a:latin typeface="Times New Roman" pitchFamily="18" charset="0"/>
                <a:ea typeface="DejaVu Sans"/>
                <a:cs typeface="Times New Roman" pitchFamily="18" charset="0"/>
              </a:rPr>
              <a:t>A. </a:t>
            </a:r>
            <a:r>
              <a:rPr lang="fr-FR" sz="2100" b="1" spc="-1" dirty="0" smtClean="0">
                <a:solidFill>
                  <a:srgbClr val="FF0000"/>
                </a:solidFill>
                <a:latin typeface="Times New Roman" pitchFamily="18" charset="0"/>
                <a:ea typeface="DejaVu Sans"/>
                <a:cs typeface="Times New Roman" pitchFamily="18" charset="0"/>
              </a:rPr>
              <a:t>Route </a:t>
            </a:r>
            <a:r>
              <a:rPr lang="fr-FR" sz="2100" b="1" spc="-1" dirty="0">
                <a:solidFill>
                  <a:srgbClr val="FF0000"/>
                </a:solidFill>
                <a:latin typeface="Times New Roman" pitchFamily="18" charset="0"/>
                <a:ea typeface="DejaVu Sans"/>
                <a:cs typeface="Times New Roman" pitchFamily="18" charset="0"/>
              </a:rPr>
              <a:t>statique standard</a:t>
            </a:r>
          </a:p>
          <a:p>
            <a:pPr algn="just">
              <a:lnSpc>
                <a:spcPct val="100000"/>
              </a:lnSpc>
              <a:buClr>
                <a:schemeClr val="bg1"/>
              </a:buClr>
            </a:pPr>
            <a:r>
              <a:rPr lang="fr-FR" sz="2000" spc="-1" dirty="0" smtClean="0">
                <a:latin typeface="Times New Roman" pitchFamily="18" charset="0"/>
                <a:ea typeface="Microsoft YaHei"/>
                <a:cs typeface="Times New Roman" pitchFamily="18" charset="0"/>
              </a:rPr>
              <a:t>- Configurée </a:t>
            </a:r>
            <a:r>
              <a:rPr lang="fr-FR" sz="2000" spc="-1" dirty="0">
                <a:latin typeface="Times New Roman" pitchFamily="18" charset="0"/>
                <a:ea typeface="Microsoft YaHei"/>
                <a:cs typeface="Times New Roman" pitchFamily="18" charset="0"/>
              </a:rPr>
              <a:t>pour atteindre le réseau </a:t>
            </a:r>
            <a:r>
              <a:rPr lang="fr-FR" sz="2000" spc="-1" dirty="0" smtClean="0">
                <a:latin typeface="Times New Roman" pitchFamily="18" charset="0"/>
                <a:ea typeface="Microsoft YaHei"/>
                <a:cs typeface="Times New Roman" pitchFamily="18" charset="0"/>
              </a:rPr>
              <a:t> d’extrémité,</a:t>
            </a:r>
            <a:endParaRPr lang="fr-FR" sz="2000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algn="just">
              <a:lnSpc>
                <a:spcPct val="100000"/>
              </a:lnSpc>
              <a:buClr>
                <a:schemeClr val="bg1"/>
              </a:buClr>
            </a:pPr>
            <a:r>
              <a:rPr lang="fr-FR" sz="2000" spc="-1" dirty="0" smtClean="0">
                <a:latin typeface="Times New Roman" pitchFamily="18" charset="0"/>
                <a:ea typeface="Microsoft YaHei"/>
                <a:cs typeface="Times New Roman" pitchFamily="18" charset="0"/>
              </a:rPr>
              <a:t>- </a:t>
            </a:r>
            <a:r>
              <a:rPr lang="fr-FR" sz="2000" spc="-1" dirty="0" smtClean="0">
                <a:latin typeface="Times New Roman" pitchFamily="18" charset="0"/>
                <a:ea typeface="Microsoft YaHei"/>
                <a:cs typeface="Times New Roman" pitchFamily="18" charset="0"/>
              </a:rPr>
              <a:t>   R2 </a:t>
            </a:r>
            <a:r>
              <a:rPr lang="fr-FR" sz="2000" spc="-1" dirty="0">
                <a:latin typeface="Times New Roman" pitchFamily="18" charset="0"/>
                <a:ea typeface="Microsoft YaHei"/>
                <a:cs typeface="Times New Roman" pitchFamily="18" charset="0"/>
              </a:rPr>
              <a:t>sera configuré avec une route statique</a:t>
            </a:r>
          </a:p>
          <a:p>
            <a:pPr algn="just">
              <a:lnSpc>
                <a:spcPct val="100000"/>
              </a:lnSpc>
              <a:buClr>
                <a:schemeClr val="bg1"/>
              </a:buClr>
            </a:pPr>
            <a:r>
              <a:rPr lang="fr-FR" sz="2000" spc="-1" dirty="0" smtClean="0">
                <a:latin typeface="Times New Roman" pitchFamily="18" charset="0"/>
                <a:ea typeface="Microsoft YaHei"/>
                <a:cs typeface="Times New Roman" pitchFamily="18" charset="0"/>
              </a:rPr>
              <a:t>standard </a:t>
            </a:r>
            <a:r>
              <a:rPr lang="fr-FR" sz="2000" spc="-1" dirty="0">
                <a:latin typeface="Times New Roman" pitchFamily="18" charset="0"/>
                <a:ea typeface="Microsoft YaHei"/>
                <a:cs typeface="Times New Roman" pitchFamily="18" charset="0"/>
              </a:rPr>
              <a:t>pour atteindre le réseau d’extrémité </a:t>
            </a:r>
          </a:p>
          <a:p>
            <a:pPr algn="just">
              <a:lnSpc>
                <a:spcPct val="100000"/>
              </a:lnSpc>
              <a:spcAft>
                <a:spcPts val="600"/>
              </a:spcAft>
              <a:buClr>
                <a:schemeClr val="bg1"/>
              </a:buClr>
            </a:pPr>
            <a:r>
              <a:rPr lang="fr-FR" sz="2000" spc="-1" dirty="0" smtClean="0">
                <a:latin typeface="Times New Roman" pitchFamily="18" charset="0"/>
                <a:ea typeface="Microsoft YaHei"/>
                <a:cs typeface="Times New Roman" pitchFamily="18" charset="0"/>
              </a:rPr>
              <a:t>172.16.3.0/24</a:t>
            </a:r>
            <a:endParaRPr lang="fr-FR" sz="2000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7107" y="2727495"/>
            <a:ext cx="202324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itchFamily="2" charset="2"/>
              <a:buChar char="q"/>
            </a:pPr>
            <a:r>
              <a:rPr lang="fr-FR" sz="2000" b="1" spc="-1" dirty="0" smtClean="0">
                <a:solidFill>
                  <a:srgbClr val="FF0000"/>
                </a:solidFill>
                <a:latin typeface="Times New Roman" pitchFamily="18" charset="0"/>
                <a:ea typeface="DejaVu Sans"/>
                <a:cs typeface="Times New Roman" pitchFamily="18" charset="0"/>
              </a:rPr>
              <a:t>Configuration</a:t>
            </a:r>
            <a:endParaRPr lang="fr-FR" sz="2000" dirty="0"/>
          </a:p>
        </p:txBody>
      </p:sp>
      <p:sp>
        <p:nvSpPr>
          <p:cNvPr id="8" name="Rectangle 7"/>
          <p:cNvSpPr/>
          <p:nvPr/>
        </p:nvSpPr>
        <p:spPr>
          <a:xfrm>
            <a:off x="29150" y="2996952"/>
            <a:ext cx="903889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Router(config)#</a:t>
            </a:r>
            <a:r>
              <a:rPr lang="fr-FR" sz="2000" dirty="0" err="1">
                <a:latin typeface="Times New Roman" pitchFamily="18" charset="0"/>
                <a:cs typeface="Times New Roman" pitchFamily="18" charset="0"/>
              </a:rPr>
              <a:t>ip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 route [adresse réseau] [masque de sous-réseau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] [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adresse de tronçon suivant OU interface de sortie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] [</a:t>
            </a:r>
            <a:r>
              <a:rPr lang="fr-FR" sz="2000" dirty="0">
                <a:latin typeface="Times New Roman" pitchFamily="18" charset="0"/>
                <a:cs typeface="Times New Roman" pitchFamily="18" charset="0"/>
              </a:rPr>
              <a:t>distance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] [permanent]</a:t>
            </a:r>
            <a:endParaRPr lang="fr-FR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362" y="3704837"/>
            <a:ext cx="8671110" cy="2822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4050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Rectangle 1"/>
          <p:cNvSpPr/>
          <p:nvPr/>
        </p:nvSpPr>
        <p:spPr bwMode="auto">
          <a:xfrm>
            <a:off x="0" y="6526919"/>
            <a:ext cx="9143999" cy="358465"/>
          </a:xfrm>
          <a:prstGeom prst="rect">
            <a:avLst/>
          </a:prstGeom>
          <a:ln w="38100" algn="ctr">
            <a:noFill/>
            <a:miter lim="800000"/>
            <a:headEnd/>
            <a:tailEnd/>
          </a:ln>
          <a:effectLst/>
        </p:spPr>
        <p:txBody>
          <a:bodyPr wrap="square" lIns="45720" rIns="45720" rtlCol="0" anchor="ctr">
            <a:noAutofit/>
          </a:bodyPr>
          <a:lstStyle/>
          <a:p>
            <a:pPr algn="ctr"/>
            <a:r>
              <a:rPr lang="fr-FR" sz="1400" b="1" dirty="0" smtClean="0">
                <a:solidFill>
                  <a:schemeClr val="accent1">
                    <a:lumMod val="75000"/>
                  </a:schemeClr>
                </a:solidFill>
              </a:rPr>
              <a:t>M1 RT                                                                                                             Routage  IP/KADIRI</a:t>
            </a:r>
            <a:endParaRPr lang="fr-FR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-96985" y="-90154"/>
            <a:ext cx="9324528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 lvl="1"/>
            <a:r>
              <a:rPr lang="fr-FR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Chapitre</a:t>
            </a:r>
            <a:r>
              <a:rPr lang="en-US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5: </a:t>
            </a:r>
            <a:r>
              <a:rPr lang="en-US" b="1" kern="0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Routage</a:t>
            </a:r>
            <a:r>
              <a:rPr lang="en-US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en-US" b="1" kern="0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statique</a:t>
            </a:r>
            <a:endParaRPr lang="fr-FR" spc="-1" dirty="0">
              <a:solidFill>
                <a:srgbClr val="C00000"/>
              </a:solidFill>
              <a:effectLst/>
              <a:latin typeface="Arial"/>
            </a:endParaRPr>
          </a:p>
        </p:txBody>
      </p:sp>
      <p:sp>
        <p:nvSpPr>
          <p:cNvPr id="4" name="CustomShape 2"/>
          <p:cNvSpPr/>
          <p:nvPr/>
        </p:nvSpPr>
        <p:spPr>
          <a:xfrm>
            <a:off x="21641" y="557918"/>
            <a:ext cx="8712968" cy="387642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</a:pPr>
            <a:endParaRPr lang="fr-FR" sz="1800" b="1" strike="noStrike" spc="-1" dirty="0">
              <a:latin typeface="Arial"/>
              <a:ea typeface="Microsoft YaHei"/>
            </a:endParaRPr>
          </a:p>
          <a:p>
            <a:pPr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</a:pPr>
            <a:endParaRPr lang="fr-FR" sz="1800" b="0" strike="noStrike" spc="-1" dirty="0">
              <a:latin typeface="Arial"/>
              <a:ea typeface="Microsoft YaHei"/>
            </a:endParaRPr>
          </a:p>
          <a:p>
            <a:pPr marL="360"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FFFF00"/>
              </a:buClr>
            </a:pPr>
            <a:r>
              <a:rPr lang="fr-FR" sz="2400" b="1" spc="-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fr-FR" sz="2400" b="1" spc="-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 Les routes statiques </a:t>
            </a:r>
          </a:p>
          <a:p>
            <a:pPr marL="360"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FFFF00"/>
              </a:buClr>
            </a:pPr>
            <a:endParaRPr lang="fr-FR" sz="1800" b="0" strike="noStrike" spc="-1" dirty="0">
              <a:latin typeface="Arial"/>
              <a:ea typeface="Microsoft YaHei"/>
            </a:endParaRPr>
          </a:p>
          <a:p>
            <a:pPr algn="just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</a:pPr>
            <a:endParaRPr lang="fr-FR" sz="1800" b="0" strike="noStrike" spc="-1" dirty="0">
              <a:latin typeface="Arial"/>
              <a:ea typeface="Microsoft YaHei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-36512" y="751590"/>
            <a:ext cx="4695709" cy="3847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just">
              <a:lnSpc>
                <a:spcPct val="100000"/>
              </a:lnSpc>
              <a:buClr>
                <a:srgbClr val="FF0000"/>
              </a:buClr>
              <a:buFont typeface="Wingdings" pitchFamily="2" charset="2"/>
              <a:buChar char="q"/>
            </a:pPr>
            <a:r>
              <a:rPr lang="fr-FR" sz="1900" b="1" spc="-1" dirty="0">
                <a:solidFill>
                  <a:srgbClr val="FF0000"/>
                </a:solidFill>
                <a:latin typeface="Times New Roman" pitchFamily="18" charset="0"/>
                <a:ea typeface="DejaVu Sans"/>
                <a:cs typeface="Times New Roman" pitchFamily="18" charset="0"/>
              </a:rPr>
              <a:t>Routes statiques directement connectées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108408" y="739108"/>
            <a:ext cx="50721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00000"/>
              </a:lnSpc>
              <a:buClr>
                <a:schemeClr val="bg1"/>
              </a:buClr>
              <a:buFont typeface="Wingdings" pitchFamily="2" charset="2"/>
              <a:buChar char="§"/>
            </a:pPr>
            <a:r>
              <a:rPr lang="fr-FR" sz="2000" spc="-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spc="-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1900" b="1" spc="-1" dirty="0" smtClean="0">
                <a:latin typeface="Times New Roman" pitchFamily="18" charset="0"/>
                <a:cs typeface="Times New Roman" pitchFamily="18" charset="0"/>
              </a:rPr>
              <a:t>Route </a:t>
            </a:r>
            <a:r>
              <a:rPr lang="fr-FR" sz="1900" b="1" spc="-1" dirty="0">
                <a:latin typeface="Times New Roman" pitchFamily="18" charset="0"/>
                <a:cs typeface="Times New Roman" pitchFamily="18" charset="0"/>
              </a:rPr>
              <a:t>configurée par l’interface </a:t>
            </a:r>
            <a:r>
              <a:rPr lang="fr-FR" sz="1900" b="1" spc="-1" dirty="0" smtClean="0">
                <a:latin typeface="Times New Roman" pitchFamily="18" charset="0"/>
                <a:cs typeface="Times New Roman" pitchFamily="18" charset="0"/>
              </a:rPr>
              <a:t>de sortie</a:t>
            </a:r>
            <a:endParaRPr lang="fr-FR" sz="1900" b="1" spc="-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61" y="1153074"/>
            <a:ext cx="8657548" cy="2422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4785" y="3548229"/>
            <a:ext cx="348659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just">
              <a:lnSpc>
                <a:spcPct val="100000"/>
              </a:lnSpc>
              <a:buClr>
                <a:srgbClr val="FF0000"/>
              </a:buClr>
              <a:buFont typeface="Wingdings" pitchFamily="2" charset="2"/>
              <a:buChar char="q"/>
            </a:pPr>
            <a:r>
              <a:rPr lang="fr-FR" sz="2000" b="1" spc="-1" dirty="0">
                <a:solidFill>
                  <a:srgbClr val="FF0000"/>
                </a:solidFill>
                <a:latin typeface="Times New Roman" pitchFamily="18" charset="0"/>
                <a:ea typeface="DejaVu Sans"/>
                <a:cs typeface="Times New Roman" pitchFamily="18" charset="0"/>
              </a:rPr>
              <a:t>Routes statiques récursives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375574" y="3562084"/>
            <a:ext cx="83529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  <a:buClr>
                <a:schemeClr val="bg1"/>
              </a:buClr>
            </a:pPr>
            <a:r>
              <a:rPr lang="fr-FR" sz="2000" spc="-1" dirty="0">
                <a:latin typeface="Times New Roman" pitchFamily="18" charset="0"/>
                <a:cs typeface="Times New Roman" pitchFamily="18" charset="0"/>
              </a:rPr>
              <a:t>Route configurée par @IP du tronçon </a:t>
            </a:r>
            <a:r>
              <a:rPr lang="fr-FR" sz="2000" spc="-1" dirty="0" smtClean="0">
                <a:latin typeface="Times New Roman" pitchFamily="18" charset="0"/>
                <a:cs typeface="Times New Roman" pitchFamily="18" charset="0"/>
              </a:rPr>
              <a:t>suivant</a:t>
            </a:r>
            <a:endParaRPr lang="fr-FR" sz="2000" spc="-1" dirty="0">
              <a:latin typeface="Times New Roman" pitchFamily="18" charset="0"/>
              <a:ea typeface="DejaVu Sans"/>
              <a:cs typeface="Times New Roman" pitchFamily="18" charset="0"/>
            </a:endParaRPr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3" y="3866510"/>
            <a:ext cx="4616014" cy="2816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0790" y="3935785"/>
            <a:ext cx="4494960" cy="2675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6795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Rectangle 1"/>
          <p:cNvSpPr/>
          <p:nvPr/>
        </p:nvSpPr>
        <p:spPr bwMode="auto">
          <a:xfrm>
            <a:off x="0" y="6526919"/>
            <a:ext cx="9143999" cy="358465"/>
          </a:xfrm>
          <a:prstGeom prst="rect">
            <a:avLst/>
          </a:prstGeom>
          <a:ln w="38100" algn="ctr">
            <a:noFill/>
            <a:miter lim="800000"/>
            <a:headEnd/>
            <a:tailEnd/>
          </a:ln>
          <a:effectLst/>
        </p:spPr>
        <p:txBody>
          <a:bodyPr wrap="square" lIns="45720" rIns="45720" rtlCol="0" anchor="ctr">
            <a:noAutofit/>
          </a:bodyPr>
          <a:lstStyle/>
          <a:p>
            <a:pPr algn="ctr"/>
            <a:r>
              <a:rPr lang="fr-FR" sz="1400" b="1" dirty="0" smtClean="0">
                <a:solidFill>
                  <a:schemeClr val="accent1">
                    <a:lumMod val="75000"/>
                  </a:schemeClr>
                </a:solidFill>
              </a:rPr>
              <a:t>M1 RT                                                                                                             Routage  IP/KADIRI</a:t>
            </a:r>
            <a:endParaRPr lang="fr-FR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-96985" y="-90154"/>
            <a:ext cx="9324528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>
              <a:lnSpc>
                <a:spcPct val="100000"/>
              </a:lnSpc>
            </a:pPr>
            <a:r>
              <a:rPr lang="fr-FR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Chapitre</a:t>
            </a:r>
            <a:r>
              <a:rPr lang="en-US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5: </a:t>
            </a:r>
            <a:r>
              <a:rPr lang="en-US" b="1" kern="0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Routage</a:t>
            </a:r>
            <a:r>
              <a:rPr lang="en-US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en-US" b="1" kern="0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statique</a:t>
            </a:r>
            <a:endParaRPr lang="fr-FR" spc="-1" dirty="0">
              <a:solidFill>
                <a:srgbClr val="C00000"/>
              </a:solidFill>
              <a:effectLst/>
              <a:latin typeface="Arial"/>
            </a:endParaRPr>
          </a:p>
        </p:txBody>
      </p:sp>
      <p:sp>
        <p:nvSpPr>
          <p:cNvPr id="4" name="CustomShape 2"/>
          <p:cNvSpPr/>
          <p:nvPr/>
        </p:nvSpPr>
        <p:spPr>
          <a:xfrm>
            <a:off x="21641" y="557918"/>
            <a:ext cx="8712968" cy="387642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</a:pPr>
            <a:endParaRPr lang="fr-FR" sz="1800" b="1" strike="noStrike" spc="-1" dirty="0">
              <a:latin typeface="Arial"/>
              <a:ea typeface="Microsoft YaHei"/>
            </a:endParaRPr>
          </a:p>
          <a:p>
            <a:pPr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</a:pPr>
            <a:endParaRPr lang="fr-FR" sz="1800" b="0" strike="noStrike" spc="-1" dirty="0">
              <a:latin typeface="Arial"/>
              <a:ea typeface="Microsoft YaHei"/>
            </a:endParaRPr>
          </a:p>
          <a:p>
            <a:pPr marL="360"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FFFF00"/>
              </a:buClr>
            </a:pPr>
            <a:r>
              <a:rPr lang="fr-FR" sz="2400" b="1" spc="-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fr-FR" sz="2400" b="1" spc="-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 Les routes statiques </a:t>
            </a:r>
          </a:p>
          <a:p>
            <a:pPr marL="360"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FFFF00"/>
              </a:buClr>
            </a:pPr>
            <a:endParaRPr lang="fr-FR" sz="1800" b="0" strike="noStrike" spc="-1" dirty="0">
              <a:latin typeface="Arial"/>
              <a:ea typeface="Microsoft YaHei"/>
            </a:endParaRPr>
          </a:p>
          <a:p>
            <a:pPr algn="just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</a:pPr>
            <a:endParaRPr lang="fr-FR" sz="1800" b="0" strike="noStrike" spc="-1" dirty="0">
              <a:latin typeface="Arial"/>
              <a:ea typeface="Microsoft YaHei"/>
            </a:endParaRPr>
          </a:p>
        </p:txBody>
      </p:sp>
      <p:sp>
        <p:nvSpPr>
          <p:cNvPr id="7" name="CustomShape 2"/>
          <p:cNvSpPr/>
          <p:nvPr/>
        </p:nvSpPr>
        <p:spPr>
          <a:xfrm>
            <a:off x="1080" y="620688"/>
            <a:ext cx="9066960" cy="9136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just">
              <a:lnSpc>
                <a:spcPct val="100000"/>
              </a:lnSpc>
            </a:pPr>
            <a:endParaRPr lang="fr-FR" sz="1800" b="0" strike="noStrike" spc="-1" dirty="0">
              <a:latin typeface="Arial"/>
              <a:ea typeface="Microsoft YaHei"/>
            </a:endParaRPr>
          </a:p>
          <a:p>
            <a:pPr algn="just">
              <a:lnSpc>
                <a:spcPct val="100000"/>
              </a:lnSpc>
            </a:pPr>
            <a:endParaRPr lang="fr-FR" sz="1800" b="0" strike="noStrike" spc="-1" dirty="0">
              <a:latin typeface="Arial"/>
              <a:ea typeface="Microsoft YaHei"/>
            </a:endParaRPr>
          </a:p>
          <a:p>
            <a:pPr marL="342900" indent="-342900" algn="just">
              <a:lnSpc>
                <a:spcPct val="100000"/>
              </a:lnSpc>
              <a:buClr>
                <a:srgbClr val="FF0000"/>
              </a:buClr>
              <a:buFont typeface="Wingdings" pitchFamily="2" charset="2"/>
              <a:buChar char="q"/>
            </a:pPr>
            <a:endParaRPr lang="fr-FR" sz="2200" b="1" spc="-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>
              <a:buClr>
                <a:schemeClr val="bg1"/>
              </a:buClr>
            </a:pPr>
            <a:endParaRPr lang="fr-FR" sz="2200" b="0" strike="noStrike" spc="-1" dirty="0" smtClean="0">
              <a:latin typeface="Times New Roman" pitchFamily="18" charset="0"/>
              <a:ea typeface="DejaVu Sans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3206" y="832644"/>
            <a:ext cx="8671403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>
                <a:srgbClr val="00B050"/>
              </a:buClr>
            </a:pPr>
            <a:r>
              <a:rPr lang="fr-FR" sz="2100" b="1" spc="-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B. Route statique par défaut</a:t>
            </a:r>
          </a:p>
          <a:p>
            <a:pPr algn="just">
              <a:buClr>
                <a:schemeClr val="bg1"/>
              </a:buClr>
            </a:pPr>
            <a:r>
              <a:rPr lang="fr-FR" sz="1900" b="1" spc="-1" dirty="0">
                <a:latin typeface="Times New Roman" pitchFamily="18" charset="0"/>
                <a:cs typeface="Times New Roman" pitchFamily="18" charset="0"/>
              </a:rPr>
              <a:t>- Correspond à tous les paquets </a:t>
            </a:r>
          </a:p>
          <a:p>
            <a:pPr algn="just">
              <a:buClr>
                <a:schemeClr val="bg1"/>
              </a:buClr>
            </a:pPr>
            <a:r>
              <a:rPr lang="fr-FR" sz="1900" b="1" spc="-1" dirty="0">
                <a:latin typeface="Times New Roman" pitchFamily="18" charset="0"/>
                <a:cs typeface="Times New Roman" pitchFamily="18" charset="0"/>
              </a:rPr>
              <a:t>- Identifie @IP de la passerelle à laquelle le routeur envoie tous les paquets </a:t>
            </a:r>
            <a:r>
              <a:rPr lang="fr-FR" sz="1900" b="1" spc="-1" dirty="0" err="1">
                <a:latin typeface="Times New Roman" pitchFamily="18" charset="0"/>
                <a:cs typeface="Times New Roman" pitchFamily="18" charset="0"/>
              </a:rPr>
              <a:t>Ip</a:t>
            </a:r>
            <a:r>
              <a:rPr lang="fr-FR" sz="1900" b="1" spc="-1" dirty="0">
                <a:latin typeface="Times New Roman" pitchFamily="18" charset="0"/>
                <a:cs typeface="Times New Roman" pitchFamily="18" charset="0"/>
              </a:rPr>
              <a:t> qui n’ont pas de route apprise ou standard </a:t>
            </a:r>
            <a:r>
              <a:rPr lang="fr-FR" sz="1900" b="1" spc="-1" dirty="0" smtClean="0">
                <a:latin typeface="Times New Roman" pitchFamily="18" charset="0"/>
                <a:cs typeface="Times New Roman" pitchFamily="18" charset="0"/>
              </a:rPr>
              <a:t>. @</a:t>
            </a:r>
            <a:r>
              <a:rPr lang="fr-FR" sz="1900" b="1" spc="-1" dirty="0">
                <a:latin typeface="Times New Roman" pitchFamily="18" charset="0"/>
                <a:cs typeface="Times New Roman" pitchFamily="18" charset="0"/>
              </a:rPr>
              <a:t>IP destination : 0.0.0.0     0.0.0.0</a:t>
            </a:r>
          </a:p>
          <a:p>
            <a:pPr algn="just">
              <a:buClr>
                <a:schemeClr val="bg1"/>
              </a:buClr>
            </a:pPr>
            <a:r>
              <a:rPr lang="fr-FR" sz="1900" b="1" spc="-1" dirty="0" smtClean="0">
                <a:latin typeface="Times New Roman" pitchFamily="18" charset="0"/>
                <a:cs typeface="Times New Roman" pitchFamily="18" charset="0"/>
              </a:rPr>
              <a:t>Le </a:t>
            </a:r>
            <a:r>
              <a:rPr lang="fr-FR" sz="1900" b="1" spc="-1" dirty="0">
                <a:latin typeface="Times New Roman" pitchFamily="18" charset="0"/>
                <a:cs typeface="Times New Roman" pitchFamily="18" charset="0"/>
              </a:rPr>
              <a:t>routeur stocke une route par défaut unique </a:t>
            </a:r>
            <a:r>
              <a:rPr lang="fr-FR" sz="1900" b="1" spc="-1" dirty="0" smtClean="0">
                <a:latin typeface="Times New Roman" pitchFamily="18" charset="0"/>
                <a:cs typeface="Times New Roman" pitchFamily="18" charset="0"/>
              </a:rPr>
              <a:t>pour </a:t>
            </a:r>
            <a:r>
              <a:rPr lang="fr-FR" sz="1900" b="1" spc="-1" dirty="0">
                <a:latin typeface="Times New Roman" pitchFamily="18" charset="0"/>
                <a:cs typeface="Times New Roman" pitchFamily="18" charset="0"/>
              </a:rPr>
              <a:t>représenter n’importe quel réseau ne figurant pas dans la table de routage.</a:t>
            </a:r>
            <a:endParaRPr lang="fr-FR" sz="1900" b="1" spc="-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053" y="2636912"/>
            <a:ext cx="208095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just">
              <a:lnSpc>
                <a:spcPct val="100000"/>
              </a:lnSpc>
              <a:buClr>
                <a:srgbClr val="FF0000"/>
              </a:buClr>
              <a:buFont typeface="Wingdings" pitchFamily="2" charset="2"/>
              <a:buChar char="q"/>
            </a:pPr>
            <a:r>
              <a:rPr lang="fr-FR" sz="2000" b="1" spc="-1" dirty="0" smtClean="0">
                <a:solidFill>
                  <a:srgbClr val="FF0000"/>
                </a:solidFill>
                <a:latin typeface="Times New Roman" pitchFamily="18" charset="0"/>
                <a:ea typeface="DejaVu Sans"/>
                <a:cs typeface="Times New Roman" pitchFamily="18" charset="0"/>
              </a:rPr>
              <a:t>Configuration</a:t>
            </a:r>
            <a:endParaRPr lang="fr-FR" sz="2000" spc="-1" dirty="0">
              <a:latin typeface="Times New Roman" pitchFamily="18" charset="0"/>
              <a:ea typeface="DejaVu Sans"/>
              <a:cs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5295" y="2996952"/>
            <a:ext cx="4952397" cy="1554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  <a:buClr>
                <a:schemeClr val="bg1"/>
              </a:buClr>
            </a:pPr>
            <a:r>
              <a:rPr lang="fr-FR" sz="1900" b="1" spc="-1" dirty="0" smtClean="0">
                <a:latin typeface="Times New Roman" pitchFamily="18" charset="0"/>
                <a:cs typeface="Times New Roman" pitchFamily="18" charset="0"/>
              </a:rPr>
              <a:t>R1 peut être configuré avec 3 routes </a:t>
            </a:r>
            <a:r>
              <a:rPr lang="fr-FR" sz="1900" b="1" spc="-1" dirty="0" smtClean="0">
                <a:latin typeface="Times New Roman" pitchFamily="18" charset="0"/>
                <a:cs typeface="Times New Roman" pitchFamily="18" charset="0"/>
              </a:rPr>
              <a:t>statiques </a:t>
            </a:r>
            <a:r>
              <a:rPr lang="fr-FR" sz="1900" b="1" spc="-1" dirty="0" smtClean="0">
                <a:latin typeface="Times New Roman" pitchFamily="18" charset="0"/>
                <a:cs typeface="Times New Roman" pitchFamily="18" charset="0"/>
              </a:rPr>
              <a:t>pour atteindre tous les réseaux </a:t>
            </a:r>
            <a:r>
              <a:rPr lang="fr-FR" sz="1900" b="1" spc="-1" dirty="0" smtClean="0">
                <a:latin typeface="Times New Roman" pitchFamily="18" charset="0"/>
                <a:cs typeface="Times New Roman" pitchFamily="18" charset="0"/>
              </a:rPr>
              <a:t>distants .</a:t>
            </a:r>
          </a:p>
          <a:p>
            <a:pPr algn="just">
              <a:lnSpc>
                <a:spcPct val="100000"/>
              </a:lnSpc>
              <a:buClr>
                <a:schemeClr val="bg1"/>
              </a:buClr>
            </a:pPr>
            <a:r>
              <a:rPr lang="fr-FR" sz="1900" b="1" spc="-1" dirty="0" smtClean="0">
                <a:latin typeface="Times New Roman" pitchFamily="18" charset="0"/>
                <a:cs typeface="Times New Roman" pitchFamily="18" charset="0"/>
              </a:rPr>
              <a:t>R1 </a:t>
            </a:r>
            <a:r>
              <a:rPr lang="fr-FR" sz="1900" b="1" spc="-1" dirty="0" smtClean="0">
                <a:latin typeface="Times New Roman" pitchFamily="18" charset="0"/>
                <a:cs typeface="Times New Roman" pitchFamily="18" charset="0"/>
              </a:rPr>
              <a:t>routeur d’extrémité (uniquement connecté  à R2</a:t>
            </a:r>
            <a:r>
              <a:rPr lang="fr-FR" sz="1900" b="1" spc="-1" dirty="0" smtClean="0">
                <a:latin typeface="Times New Roman" pitchFamily="18" charset="0"/>
                <a:cs typeface="Times New Roman" pitchFamily="18" charset="0"/>
              </a:rPr>
              <a:t>)  </a:t>
            </a:r>
            <a:r>
              <a:rPr lang="fr-FR" sz="1900" b="1" spc="-1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</a:t>
            </a:r>
            <a:r>
              <a:rPr lang="fr-FR" sz="1900" b="1" spc="-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plus efficace de configurer une route </a:t>
            </a:r>
          </a:p>
          <a:p>
            <a:pPr algn="just">
              <a:lnSpc>
                <a:spcPct val="100000"/>
              </a:lnSpc>
              <a:buClr>
                <a:schemeClr val="bg1"/>
              </a:buClr>
            </a:pPr>
            <a:r>
              <a:rPr lang="fr-FR" sz="1900" b="1" spc="-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par défaut</a:t>
            </a:r>
            <a:endParaRPr lang="fr-FR" sz="1900" b="1" spc="-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836" y="2710082"/>
            <a:ext cx="3780773" cy="3899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16" y="4976387"/>
            <a:ext cx="4904486" cy="1592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06" y="4544297"/>
            <a:ext cx="4890630" cy="39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3850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/>
          <p:cNvSpPr/>
          <p:nvPr/>
        </p:nvSpPr>
        <p:spPr bwMode="auto">
          <a:xfrm>
            <a:off x="0" y="6526919"/>
            <a:ext cx="9143999" cy="358465"/>
          </a:xfrm>
          <a:prstGeom prst="rect">
            <a:avLst/>
          </a:prstGeom>
          <a:ln w="38100" algn="ctr">
            <a:noFill/>
            <a:miter lim="800000"/>
            <a:headEnd/>
            <a:tailEnd/>
          </a:ln>
          <a:effectLst/>
        </p:spPr>
        <p:txBody>
          <a:bodyPr wrap="square" lIns="45720" rIns="45720" rtlCol="0" anchor="ctr">
            <a:noAutofit/>
          </a:bodyPr>
          <a:lstStyle/>
          <a:p>
            <a:pPr algn="ctr"/>
            <a:r>
              <a:rPr lang="fr-FR" sz="1400" b="1" dirty="0" smtClean="0">
                <a:solidFill>
                  <a:schemeClr val="accent1">
                    <a:lumMod val="75000"/>
                  </a:schemeClr>
                </a:solidFill>
              </a:rPr>
              <a:t>M1 RT                                                                                                             Routage  IP/KADIRI</a:t>
            </a:r>
            <a:endParaRPr lang="fr-FR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-96985" y="-90154"/>
            <a:ext cx="9324528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>
              <a:lnSpc>
                <a:spcPct val="100000"/>
              </a:lnSpc>
            </a:pPr>
            <a:r>
              <a:rPr lang="fr-FR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Chapitre</a:t>
            </a:r>
            <a:r>
              <a:rPr lang="en-US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5: </a:t>
            </a:r>
            <a:r>
              <a:rPr lang="en-US" b="1" kern="0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Routage</a:t>
            </a:r>
            <a:r>
              <a:rPr lang="en-US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en-US" b="1" kern="0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statique</a:t>
            </a:r>
            <a:endParaRPr lang="fr-FR" spc="-1" dirty="0">
              <a:solidFill>
                <a:srgbClr val="C00000"/>
              </a:solidFill>
              <a:effectLst/>
              <a:latin typeface="Arial"/>
            </a:endParaRPr>
          </a:p>
        </p:txBody>
      </p:sp>
      <p:sp>
        <p:nvSpPr>
          <p:cNvPr id="10" name="CustomShape 2"/>
          <p:cNvSpPr/>
          <p:nvPr/>
        </p:nvSpPr>
        <p:spPr>
          <a:xfrm>
            <a:off x="21641" y="696468"/>
            <a:ext cx="8712968" cy="387642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</a:pPr>
            <a:endParaRPr lang="fr-FR" sz="1800" b="1" strike="noStrike" spc="-1" dirty="0">
              <a:latin typeface="Arial"/>
              <a:ea typeface="Microsoft YaHei"/>
            </a:endParaRPr>
          </a:p>
          <a:p>
            <a:pPr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</a:pPr>
            <a:endParaRPr lang="fr-FR" sz="1800" b="0" strike="noStrike" spc="-1" dirty="0">
              <a:latin typeface="Arial"/>
              <a:ea typeface="Microsoft YaHei"/>
            </a:endParaRPr>
          </a:p>
          <a:p>
            <a:pPr marL="360"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FFFF00"/>
              </a:buClr>
            </a:pPr>
            <a:r>
              <a:rPr lang="fr-FR" sz="2400" b="1" spc="-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fr-FR" sz="2400" b="1" spc="-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 Les routes statiques </a:t>
            </a:r>
          </a:p>
          <a:p>
            <a:pPr marL="360"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FFFF00"/>
              </a:buClr>
            </a:pPr>
            <a:endParaRPr lang="fr-FR" sz="1800" b="0" strike="noStrike" spc="-1" dirty="0">
              <a:latin typeface="Arial"/>
              <a:ea typeface="Microsoft YaHei"/>
            </a:endParaRPr>
          </a:p>
          <a:p>
            <a:pPr algn="just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</a:pPr>
            <a:endParaRPr lang="fr-FR" sz="1800" b="0" strike="noStrike" spc="-1" dirty="0">
              <a:latin typeface="Arial"/>
              <a:ea typeface="Microsoft YaHei"/>
            </a:endParaRPr>
          </a:p>
        </p:txBody>
      </p:sp>
      <p:sp>
        <p:nvSpPr>
          <p:cNvPr id="6" name="CustomShape 2"/>
          <p:cNvSpPr/>
          <p:nvPr/>
        </p:nvSpPr>
        <p:spPr>
          <a:xfrm>
            <a:off x="41544" y="1795240"/>
            <a:ext cx="8693065" cy="9136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just">
              <a:lnSpc>
                <a:spcPct val="100000"/>
              </a:lnSpc>
            </a:pPr>
            <a:endParaRPr lang="fr-FR" sz="1800" b="0" strike="noStrike" spc="-1" dirty="0">
              <a:latin typeface="Arial"/>
              <a:ea typeface="Microsoft YaHei"/>
            </a:endParaRPr>
          </a:p>
          <a:p>
            <a:pPr algn="just">
              <a:lnSpc>
                <a:spcPct val="100000"/>
              </a:lnSpc>
            </a:pPr>
            <a:endParaRPr lang="fr-FR" sz="1800" b="0" strike="noStrike" spc="-1" dirty="0">
              <a:latin typeface="Arial"/>
              <a:ea typeface="Microsoft YaHei"/>
            </a:endParaRPr>
          </a:p>
          <a:p>
            <a:pPr algn="just">
              <a:lnSpc>
                <a:spcPct val="100000"/>
              </a:lnSpc>
              <a:buClr>
                <a:srgbClr val="92D050"/>
              </a:buClr>
            </a:pPr>
            <a:r>
              <a:rPr lang="fr-FR" sz="2200" b="1" strike="noStrike" spc="-1" dirty="0" smtClean="0">
                <a:solidFill>
                  <a:srgbClr val="FF0000"/>
                </a:solidFill>
                <a:latin typeface="Times New Roman" pitchFamily="18" charset="0"/>
                <a:ea typeface="DejaVu Sans"/>
                <a:cs typeface="Times New Roman" pitchFamily="18" charset="0"/>
              </a:rPr>
              <a:t>C. Route </a:t>
            </a:r>
            <a:r>
              <a:rPr lang="fr-FR" sz="2200" b="1" strike="noStrike" spc="-1" dirty="0">
                <a:solidFill>
                  <a:srgbClr val="FF0000"/>
                </a:solidFill>
                <a:latin typeface="Times New Roman" pitchFamily="18" charset="0"/>
                <a:ea typeface="DejaVu Sans"/>
                <a:cs typeface="Times New Roman" pitchFamily="18" charset="0"/>
              </a:rPr>
              <a:t>statique </a:t>
            </a:r>
            <a:r>
              <a:rPr lang="fr-FR" sz="2200" b="1" spc="-1" dirty="0" smtClean="0">
                <a:solidFill>
                  <a:srgbClr val="FF0000"/>
                </a:solidFill>
                <a:latin typeface="Times New Roman" pitchFamily="18" charset="0"/>
                <a:ea typeface="DejaVu Sans"/>
                <a:cs typeface="Times New Roman" pitchFamily="18" charset="0"/>
              </a:rPr>
              <a:t>récapitulative</a:t>
            </a:r>
          </a:p>
          <a:p>
            <a:pPr algn="just">
              <a:buClr>
                <a:srgbClr val="92D050"/>
              </a:buClr>
            </a:pPr>
            <a:r>
              <a:rPr lang="fr-FR" sz="2200" b="0" strike="noStrike" spc="-1" dirty="0" smtClean="0">
                <a:latin typeface="Times New Roman" pitchFamily="18" charset="0"/>
                <a:ea typeface="DejaVu Sans"/>
                <a:cs typeface="Times New Roman" pitchFamily="18" charset="0"/>
              </a:rPr>
              <a:t>Réduit </a:t>
            </a:r>
            <a:r>
              <a:rPr lang="fr-FR" sz="2200" b="0" strike="noStrike" spc="-1" dirty="0" smtClean="0">
                <a:latin typeface="Times New Roman" pitchFamily="18" charset="0"/>
                <a:ea typeface="DejaVu Sans"/>
                <a:cs typeface="Times New Roman" pitchFamily="18" charset="0"/>
              </a:rPr>
              <a:t>le nombre d’entrées de la table de routage: meilleure gestion .</a:t>
            </a:r>
            <a:endParaRPr lang="fr-FR" sz="2200" spc="-1" dirty="0">
              <a:latin typeface="Times New Roman" pitchFamily="18" charset="0"/>
              <a:ea typeface="DejaVu Sans"/>
              <a:cs typeface="Times New Roman" pitchFamily="18" charset="0"/>
            </a:endParaRPr>
          </a:p>
          <a:p>
            <a:pPr algn="just">
              <a:spcAft>
                <a:spcPts val="1000"/>
              </a:spcAft>
              <a:buClr>
                <a:srgbClr val="92D050"/>
              </a:buClr>
            </a:pPr>
            <a:r>
              <a:rPr lang="fr-FR" sz="2200" spc="-1" dirty="0" smtClean="0">
                <a:latin typeface="Times New Roman" pitchFamily="18" charset="0"/>
                <a:ea typeface="DejaVu Sans"/>
                <a:cs typeface="Times New Roman" pitchFamily="18" charset="0"/>
              </a:rPr>
              <a:t>Les </a:t>
            </a:r>
            <a:r>
              <a:rPr lang="fr-FR" sz="2200" spc="-1" dirty="0" smtClean="0">
                <a:latin typeface="Times New Roman" pitchFamily="18" charset="0"/>
                <a:ea typeface="DejaVu Sans"/>
                <a:cs typeface="Times New Roman" pitchFamily="18" charset="0"/>
              </a:rPr>
              <a:t>réseaux destination peuvent être récapitulés en une adresse réseau </a:t>
            </a:r>
            <a:r>
              <a:rPr lang="fr-FR" sz="2200" spc="-1" dirty="0" smtClean="0">
                <a:latin typeface="Times New Roman" pitchFamily="18" charset="0"/>
                <a:ea typeface="DejaVu Sans"/>
                <a:cs typeface="Times New Roman" pitchFamily="18" charset="0"/>
              </a:rPr>
              <a:t>unique si l</a:t>
            </a:r>
            <a:r>
              <a:rPr lang="fr-FR" sz="2200" b="0" strike="noStrike" spc="-1" dirty="0" smtClean="0">
                <a:latin typeface="Times New Roman" pitchFamily="18" charset="0"/>
                <a:ea typeface="DejaVu Sans"/>
                <a:cs typeface="Times New Roman" pitchFamily="18" charset="0"/>
              </a:rPr>
              <a:t>es </a:t>
            </a:r>
            <a:r>
              <a:rPr lang="fr-FR" sz="2200" b="0" strike="noStrike" spc="-1" dirty="0" smtClean="0">
                <a:latin typeface="Times New Roman" pitchFamily="18" charset="0"/>
                <a:ea typeface="DejaVu Sans"/>
                <a:cs typeface="Times New Roman" pitchFamily="18" charset="0"/>
              </a:rPr>
              <a:t>multiples routes statiques utilisent toutes la même interface de sortie ou @IP du tronçon suivant.</a:t>
            </a:r>
          </a:p>
          <a:p>
            <a:pPr marL="285750" indent="-285750" algn="just">
              <a:buClr>
                <a:schemeClr val="bg1"/>
              </a:buClr>
              <a:buFont typeface="Wingdings" pitchFamily="2" charset="2"/>
              <a:buChar char="§"/>
            </a:pPr>
            <a:endParaRPr lang="fr-FR" sz="2200" spc="-1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Clr>
                <a:schemeClr val="bg1"/>
              </a:buClr>
              <a:buFont typeface="Wingdings" pitchFamily="2" charset="2"/>
              <a:buChar char="§"/>
            </a:pPr>
            <a:endParaRPr lang="fr-FR" sz="2200" spc="-1" dirty="0">
              <a:latin typeface="Times New Roman" pitchFamily="18" charset="0"/>
              <a:cs typeface="Times New Roman" pitchFamily="18" charset="0"/>
            </a:endParaRPr>
          </a:p>
          <a:p>
            <a:pPr lvl="1" algn="just">
              <a:buClr>
                <a:schemeClr val="bg1"/>
              </a:buClr>
            </a:pPr>
            <a:endParaRPr lang="fr-FR" b="0" strike="noStrike" spc="-1" dirty="0" smtClean="0">
              <a:latin typeface="Times New Roman" pitchFamily="18" charset="0"/>
              <a:ea typeface="DejaVu Sans"/>
              <a:cs typeface="Times New Roman" pitchFamily="18" charset="0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4515" y="3068960"/>
            <a:ext cx="4233969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95" y="3429000"/>
            <a:ext cx="4374355" cy="89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5053" y="2900157"/>
            <a:ext cx="208095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just">
              <a:lnSpc>
                <a:spcPct val="100000"/>
              </a:lnSpc>
              <a:buClr>
                <a:srgbClr val="FF0000"/>
              </a:buClr>
              <a:buFont typeface="Wingdings" pitchFamily="2" charset="2"/>
              <a:buChar char="q"/>
            </a:pPr>
            <a:r>
              <a:rPr lang="fr-FR" sz="2000" b="1" spc="-1" dirty="0" smtClean="0">
                <a:solidFill>
                  <a:srgbClr val="FF0000"/>
                </a:solidFill>
                <a:latin typeface="Times New Roman" pitchFamily="18" charset="0"/>
                <a:ea typeface="DejaVu Sans"/>
                <a:cs typeface="Times New Roman" pitchFamily="18" charset="0"/>
              </a:rPr>
              <a:t>Configuration</a:t>
            </a:r>
            <a:endParaRPr lang="fr-FR" sz="2000" spc="-1" dirty="0">
              <a:latin typeface="Times New Roman" pitchFamily="18" charset="0"/>
              <a:ea typeface="DejaVu Sans"/>
              <a:cs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5497" y="5301208"/>
            <a:ext cx="87129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  <a:buClr>
                <a:schemeClr val="bg1"/>
              </a:buClr>
            </a:pPr>
            <a:r>
              <a:rPr lang="fr-FR" b="1" spc="-1" dirty="0" smtClean="0">
                <a:latin typeface="Arial" pitchFamily="34" charset="0"/>
                <a:cs typeface="Arial" pitchFamily="34" charset="0"/>
              </a:rPr>
              <a:t>R1 est configuré avec une </a:t>
            </a:r>
            <a:r>
              <a:rPr lang="fr-FR" sz="1750" b="1" spc="-1" dirty="0" smtClean="0">
                <a:latin typeface="Arial" pitchFamily="34" charset="0"/>
                <a:cs typeface="Arial" pitchFamily="34" charset="0"/>
              </a:rPr>
              <a:t>route</a:t>
            </a:r>
            <a:r>
              <a:rPr lang="fr-FR" b="1" spc="-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fr-FR" sz="1750" b="1" spc="-1" dirty="0" smtClean="0">
                <a:latin typeface="Arial" pitchFamily="34" charset="0"/>
                <a:cs typeface="Arial" pitchFamily="34" charset="0"/>
              </a:rPr>
              <a:t>récapitulative </a:t>
            </a:r>
            <a:r>
              <a:rPr lang="fr-FR" b="1" spc="-1" dirty="0" smtClean="0">
                <a:latin typeface="Arial" pitchFamily="34" charset="0"/>
                <a:cs typeface="Arial" pitchFamily="34" charset="0"/>
              </a:rPr>
              <a:t>qui permet d’atteindre les réseaux</a:t>
            </a:r>
            <a:r>
              <a:rPr lang="fr-FR" b="1" spc="-1" dirty="0" smtClean="0">
                <a:latin typeface="Arial" pitchFamily="34" charset="0"/>
                <a:cs typeface="Arial" pitchFamily="34" charset="0"/>
              </a:rPr>
              <a:t>: 172.20.0.0/16  </a:t>
            </a:r>
            <a:r>
              <a:rPr lang="fr-FR" b="1" spc="-1" dirty="0" smtClean="0">
                <a:latin typeface="Arial" pitchFamily="34" charset="0"/>
                <a:cs typeface="Arial" pitchFamily="34" charset="0"/>
              </a:rPr>
              <a:t>à 172.23.0.0/16</a:t>
            </a:r>
          </a:p>
        </p:txBody>
      </p:sp>
    </p:spTree>
    <p:extLst>
      <p:ext uri="{BB962C8B-B14F-4D97-AF65-F5344CB8AC3E}">
        <p14:creationId xmlns:p14="http://schemas.microsoft.com/office/powerpoint/2010/main" val="1952642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101958" y="3429000"/>
            <a:ext cx="90678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fr-FR" sz="5000" kern="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Plan du chapitre</a:t>
            </a:r>
            <a:endParaRPr lang="fr-FR" sz="5000" spc="-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</a:pPr>
            <a:r>
              <a:rPr lang="fr-FR" sz="4800" spc="-1" dirty="0">
                <a:solidFill>
                  <a:schemeClr val="tx2"/>
                </a:solidFill>
                <a:latin typeface="Times New Roman" pitchFamily="18" charset="0"/>
                <a:ea typeface="DejaVu Sans"/>
                <a:cs typeface="Times New Roman" pitchFamily="18" charset="0"/>
              </a:rPr>
              <a:t>1. Présentation </a:t>
            </a:r>
            <a:endParaRPr lang="fr-FR" sz="4800" spc="-1" dirty="0">
              <a:solidFill>
                <a:schemeClr val="tx2"/>
              </a:solidFill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algn="just"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</a:pPr>
            <a:r>
              <a:rPr lang="fr-FR" sz="4800" spc="-1" dirty="0">
                <a:solidFill>
                  <a:schemeClr val="tx2"/>
                </a:solidFill>
                <a:latin typeface="Times New Roman" pitchFamily="18" charset="0"/>
                <a:ea typeface="DejaVu Sans"/>
                <a:cs typeface="Times New Roman" pitchFamily="18" charset="0"/>
              </a:rPr>
              <a:t>2. Routage statique</a:t>
            </a:r>
            <a:endParaRPr lang="fr-FR" sz="4800" spc="-1" dirty="0">
              <a:solidFill>
                <a:schemeClr val="tx2"/>
              </a:solidFill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algn="just"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</a:pPr>
            <a:r>
              <a:rPr lang="fr-FR" sz="4800" spc="-1" dirty="0">
                <a:solidFill>
                  <a:schemeClr val="tx2"/>
                </a:solidFill>
                <a:latin typeface="Times New Roman" pitchFamily="18" charset="0"/>
                <a:ea typeface="DejaVu Sans"/>
                <a:cs typeface="Times New Roman" pitchFamily="18" charset="0"/>
              </a:rPr>
              <a:t>3. La table de routage </a:t>
            </a:r>
            <a:endParaRPr lang="fr-FR" sz="4800" spc="-1" dirty="0">
              <a:solidFill>
                <a:schemeClr val="tx2"/>
              </a:solidFill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algn="just"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</a:pPr>
            <a:r>
              <a:rPr lang="fr-FR" sz="4800" spc="-1" dirty="0">
                <a:solidFill>
                  <a:schemeClr val="tx2"/>
                </a:solidFill>
                <a:latin typeface="Times New Roman" pitchFamily="18" charset="0"/>
                <a:ea typeface="DejaVu Sans"/>
                <a:cs typeface="Times New Roman" pitchFamily="18" charset="0"/>
              </a:rPr>
              <a:t>4. Routes statiques </a:t>
            </a:r>
            <a:endParaRPr lang="fr-FR" sz="4800" spc="-1" dirty="0">
              <a:solidFill>
                <a:schemeClr val="tx2"/>
              </a:solidFill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>
              <a:lnSpc>
                <a:spcPct val="100000"/>
              </a:lnSpc>
            </a:pPr>
            <a:endParaRPr lang="fr-FR" sz="4200" spc="-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indent="-742950" algn="l">
              <a:lnSpc>
                <a:spcPct val="150000"/>
              </a:lnSpc>
              <a:buFont typeface="+mj-lt"/>
              <a:buAutoNum type="arabicPeriod"/>
              <a:defRPr/>
            </a:pPr>
            <a:endParaRPr lang="en-US" sz="4200" kern="0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 useBgFill="1">
        <p:nvSpPr>
          <p:cNvPr id="3" name="Rectangle 2"/>
          <p:cNvSpPr/>
          <p:nvPr/>
        </p:nvSpPr>
        <p:spPr bwMode="auto">
          <a:xfrm>
            <a:off x="0" y="6589689"/>
            <a:ext cx="9143999" cy="358465"/>
          </a:xfrm>
          <a:prstGeom prst="rect">
            <a:avLst/>
          </a:prstGeom>
          <a:ln w="38100" algn="ctr">
            <a:noFill/>
            <a:miter lim="800000"/>
            <a:headEnd/>
            <a:tailEnd/>
          </a:ln>
          <a:effectLst/>
        </p:spPr>
        <p:txBody>
          <a:bodyPr wrap="square" lIns="45720" rIns="45720" rtlCol="0" anchor="ctr">
            <a:noAutofit/>
          </a:bodyPr>
          <a:lstStyle/>
          <a:p>
            <a:pPr algn="ctr"/>
            <a:r>
              <a:rPr lang="fr-FR" sz="1400" b="1" dirty="0" smtClean="0">
                <a:solidFill>
                  <a:schemeClr val="accent1">
                    <a:lumMod val="75000"/>
                  </a:schemeClr>
                </a:solidFill>
              </a:rPr>
              <a:t>M1 RT                                                                                                             Routage  IP/KADIRI</a:t>
            </a:r>
            <a:endParaRPr lang="fr-FR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388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Rectangle 1"/>
          <p:cNvSpPr/>
          <p:nvPr/>
        </p:nvSpPr>
        <p:spPr bwMode="auto">
          <a:xfrm>
            <a:off x="0" y="6526919"/>
            <a:ext cx="9143999" cy="358465"/>
          </a:xfrm>
          <a:prstGeom prst="rect">
            <a:avLst/>
          </a:prstGeom>
          <a:ln w="38100" algn="ctr">
            <a:noFill/>
            <a:miter lim="800000"/>
            <a:headEnd/>
            <a:tailEnd/>
          </a:ln>
          <a:effectLst/>
        </p:spPr>
        <p:txBody>
          <a:bodyPr wrap="square" lIns="45720" rIns="45720" rtlCol="0" anchor="ctr">
            <a:noAutofit/>
          </a:bodyPr>
          <a:lstStyle/>
          <a:p>
            <a:pPr algn="ctr"/>
            <a:r>
              <a:rPr lang="fr-FR" sz="1400" b="1" dirty="0" smtClean="0">
                <a:solidFill>
                  <a:schemeClr val="accent1">
                    <a:lumMod val="75000"/>
                  </a:schemeClr>
                </a:solidFill>
              </a:rPr>
              <a:t>M1 RT                                                                                                             Routage  IP/KADIRI</a:t>
            </a:r>
            <a:endParaRPr lang="fr-FR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-96985" y="-90154"/>
            <a:ext cx="9324528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>
              <a:lnSpc>
                <a:spcPct val="100000"/>
              </a:lnSpc>
            </a:pPr>
            <a:r>
              <a:rPr lang="fr-FR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Chapitre</a:t>
            </a:r>
            <a:r>
              <a:rPr lang="en-US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5: </a:t>
            </a:r>
            <a:r>
              <a:rPr lang="en-US" b="1" kern="0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Routage</a:t>
            </a:r>
            <a:r>
              <a:rPr lang="en-US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en-US" b="1" kern="0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statique</a:t>
            </a:r>
            <a:endParaRPr lang="fr-FR" spc="-1" dirty="0">
              <a:solidFill>
                <a:srgbClr val="C00000"/>
              </a:solidFill>
              <a:effectLst/>
              <a:latin typeface="Arial"/>
            </a:endParaRPr>
          </a:p>
        </p:txBody>
      </p:sp>
      <p:sp>
        <p:nvSpPr>
          <p:cNvPr id="4" name="CustomShape 2"/>
          <p:cNvSpPr/>
          <p:nvPr/>
        </p:nvSpPr>
        <p:spPr>
          <a:xfrm>
            <a:off x="21641" y="557918"/>
            <a:ext cx="8712968" cy="387642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</a:pPr>
            <a:endParaRPr lang="fr-FR" sz="1800" b="1" strike="noStrike" spc="-1" dirty="0">
              <a:latin typeface="Arial"/>
              <a:ea typeface="Microsoft YaHei"/>
            </a:endParaRPr>
          </a:p>
          <a:p>
            <a:pPr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</a:pPr>
            <a:endParaRPr lang="fr-FR" sz="1800" b="0" strike="noStrike" spc="-1" dirty="0">
              <a:latin typeface="Arial"/>
              <a:ea typeface="Microsoft YaHei"/>
            </a:endParaRPr>
          </a:p>
          <a:p>
            <a:pPr marL="360"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FFFF00"/>
              </a:buClr>
            </a:pPr>
            <a:r>
              <a:rPr lang="fr-FR" sz="2400" b="1" spc="-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fr-FR" sz="2400" b="1" spc="-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. Les routes statiques </a:t>
            </a:r>
          </a:p>
          <a:p>
            <a:pPr marL="360"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FFFF00"/>
              </a:buClr>
            </a:pPr>
            <a:endParaRPr lang="fr-FR" sz="1800" b="0" strike="noStrike" spc="-1" dirty="0">
              <a:latin typeface="Arial"/>
              <a:ea typeface="Microsoft YaHei"/>
            </a:endParaRPr>
          </a:p>
          <a:p>
            <a:pPr algn="just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</a:pPr>
            <a:endParaRPr lang="fr-FR" sz="1800" b="0" strike="noStrike" spc="-1" dirty="0">
              <a:latin typeface="Arial"/>
              <a:ea typeface="Microsoft YaHei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6382" y="878978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buClr>
                <a:srgbClr val="92D050"/>
              </a:buClr>
            </a:pPr>
            <a:r>
              <a:rPr lang="fr-FR" sz="2000" b="1" spc="-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D. Route statique flottante</a:t>
            </a:r>
          </a:p>
          <a:p>
            <a:pPr algn="just">
              <a:buClr>
                <a:schemeClr val="bg1"/>
              </a:buClr>
            </a:pPr>
            <a:r>
              <a:rPr lang="fr-FR" sz="2000" spc="-1" dirty="0">
                <a:latin typeface="Times New Roman" pitchFamily="18" charset="0"/>
                <a:cs typeface="Times New Roman" pitchFamily="18" charset="0"/>
              </a:rPr>
              <a:t>Fournit un chemin de secours aux </a:t>
            </a:r>
          </a:p>
          <a:p>
            <a:pPr algn="just">
              <a:buClr>
                <a:schemeClr val="bg1"/>
              </a:buClr>
            </a:pPr>
            <a:r>
              <a:rPr lang="fr-FR" sz="2000" spc="-1" dirty="0">
                <a:latin typeface="Times New Roman" pitchFamily="18" charset="0"/>
                <a:cs typeface="Times New Roman" pitchFamily="18" charset="0"/>
              </a:rPr>
              <a:t>routes statiques .</a:t>
            </a:r>
          </a:p>
          <a:p>
            <a:pPr algn="just">
              <a:buClr>
                <a:schemeClr val="bg1"/>
              </a:buClr>
            </a:pPr>
            <a:r>
              <a:rPr lang="fr-FR" sz="2000" spc="-1" dirty="0">
                <a:latin typeface="Times New Roman" pitchFamily="18" charset="0"/>
                <a:cs typeface="Times New Roman" pitchFamily="18" charset="0"/>
              </a:rPr>
              <a:t>Utilisée uniquement quand la route</a:t>
            </a:r>
          </a:p>
          <a:p>
            <a:pPr algn="just">
              <a:buClr>
                <a:schemeClr val="bg1"/>
              </a:buClr>
            </a:pPr>
            <a:r>
              <a:rPr lang="fr-FR" sz="2000" spc="-1" dirty="0">
                <a:latin typeface="Times New Roman" pitchFamily="18" charset="0"/>
                <a:cs typeface="Times New Roman" pitchFamily="18" charset="0"/>
              </a:rPr>
              <a:t>principale n’est pas disponible</a:t>
            </a:r>
          </a:p>
          <a:p>
            <a:pPr algn="just">
              <a:buClr>
                <a:schemeClr val="bg1"/>
              </a:buClr>
            </a:pPr>
            <a:r>
              <a:rPr lang="fr-FR" sz="2000" spc="-1" dirty="0">
                <a:latin typeface="Times New Roman" pitchFamily="18" charset="0"/>
                <a:cs typeface="Times New Roman" pitchFamily="18" charset="0"/>
              </a:rPr>
              <a:t>Doit être configurée avec une distance</a:t>
            </a:r>
          </a:p>
          <a:p>
            <a:pPr algn="just">
              <a:buClr>
                <a:schemeClr val="bg1"/>
              </a:buClr>
            </a:pPr>
            <a:r>
              <a:rPr lang="fr-FR" sz="2000" spc="-1" dirty="0">
                <a:latin typeface="Times New Roman" pitchFamily="18" charset="0"/>
                <a:cs typeface="Times New Roman" pitchFamily="18" charset="0"/>
              </a:rPr>
              <a:t>administrative plus élevée que celle de </a:t>
            </a:r>
          </a:p>
          <a:p>
            <a:pPr algn="just">
              <a:buClr>
                <a:schemeClr val="bg1"/>
              </a:buClr>
            </a:pPr>
            <a:r>
              <a:rPr lang="fr-FR" sz="2000" spc="-1" dirty="0">
                <a:latin typeface="Times New Roman" pitchFamily="18" charset="0"/>
                <a:cs typeface="Times New Roman" pitchFamily="18" charset="0"/>
              </a:rPr>
              <a:t>la route principale 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0482" y="476672"/>
            <a:ext cx="4240272" cy="35844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82" y="4284236"/>
            <a:ext cx="8650669" cy="223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/>
        </p:nvSpPr>
        <p:spPr>
          <a:xfrm>
            <a:off x="5053" y="3861048"/>
            <a:ext cx="208095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 algn="just">
              <a:lnSpc>
                <a:spcPct val="100000"/>
              </a:lnSpc>
              <a:buClr>
                <a:srgbClr val="FF0000"/>
              </a:buClr>
              <a:buFont typeface="Wingdings" pitchFamily="2" charset="2"/>
              <a:buChar char="q"/>
            </a:pPr>
            <a:r>
              <a:rPr lang="fr-FR" sz="2000" b="1" spc="-1" dirty="0" smtClean="0">
                <a:solidFill>
                  <a:srgbClr val="FF0000"/>
                </a:solidFill>
                <a:latin typeface="Times New Roman" pitchFamily="18" charset="0"/>
                <a:ea typeface="DejaVu Sans"/>
                <a:cs typeface="Times New Roman" pitchFamily="18" charset="0"/>
              </a:rPr>
              <a:t>Configuration</a:t>
            </a:r>
            <a:endParaRPr lang="fr-FR" sz="2000" spc="-1" dirty="0">
              <a:latin typeface="Times New Roman" pitchFamily="18" charset="0"/>
              <a:ea typeface="DejaVu San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6972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Rectangle 1"/>
          <p:cNvSpPr/>
          <p:nvPr/>
        </p:nvSpPr>
        <p:spPr bwMode="auto">
          <a:xfrm>
            <a:off x="0" y="6589689"/>
            <a:ext cx="9143999" cy="358465"/>
          </a:xfrm>
          <a:prstGeom prst="rect">
            <a:avLst/>
          </a:prstGeom>
          <a:ln w="38100" algn="ctr">
            <a:noFill/>
            <a:miter lim="800000"/>
            <a:headEnd/>
            <a:tailEnd/>
          </a:ln>
          <a:effectLst/>
        </p:spPr>
        <p:txBody>
          <a:bodyPr wrap="square" lIns="45720" rIns="45720" rtlCol="0" anchor="ctr">
            <a:noAutofit/>
          </a:bodyPr>
          <a:lstStyle/>
          <a:p>
            <a:pPr algn="ctr"/>
            <a:r>
              <a:rPr lang="fr-FR" sz="1400" b="1" dirty="0" smtClean="0">
                <a:solidFill>
                  <a:schemeClr val="accent1">
                    <a:lumMod val="75000"/>
                  </a:schemeClr>
                </a:solidFill>
              </a:rPr>
              <a:t>M1 RT                                                                                                             Routage  IP/KADIRI</a:t>
            </a:r>
            <a:endParaRPr lang="fr-FR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-96985" y="-27384"/>
            <a:ext cx="9324528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>
              <a:lnSpc>
                <a:spcPct val="100000"/>
              </a:lnSpc>
            </a:pPr>
            <a:r>
              <a:rPr lang="fr-FR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Chapitre</a:t>
            </a:r>
            <a:r>
              <a:rPr lang="en-US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5: </a:t>
            </a:r>
            <a:r>
              <a:rPr lang="en-US" b="1" kern="0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Routage</a:t>
            </a:r>
            <a:r>
              <a:rPr lang="en-US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en-US" b="1" kern="0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statique</a:t>
            </a:r>
            <a:endParaRPr lang="fr-FR" spc="-1" dirty="0">
              <a:solidFill>
                <a:srgbClr val="C00000"/>
              </a:solidFill>
              <a:effectLst/>
              <a:latin typeface="Arial"/>
            </a:endParaRPr>
          </a:p>
        </p:txBody>
      </p:sp>
      <p:sp>
        <p:nvSpPr>
          <p:cNvPr id="10" name="CustomShape 2"/>
          <p:cNvSpPr/>
          <p:nvPr/>
        </p:nvSpPr>
        <p:spPr>
          <a:xfrm>
            <a:off x="35496" y="3329390"/>
            <a:ext cx="4356484" cy="387642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</a:pPr>
            <a:endParaRPr lang="fr-FR" sz="2000" b="1" strike="noStrike" spc="-1" dirty="0">
              <a:solidFill>
                <a:schemeClr val="tx2"/>
              </a:solidFill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</a:pPr>
            <a:endParaRPr lang="fr-FR" sz="2000" b="1" strike="noStrike" spc="-1" dirty="0">
              <a:solidFill>
                <a:schemeClr val="tx2"/>
              </a:solidFill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marL="360"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FFFF00"/>
              </a:buClr>
            </a:pPr>
            <a:r>
              <a:rPr lang="fr-FR" sz="2400" b="1" spc="-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1. Présentation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fr-FR" sz="2200" b="1" dirty="0">
                <a:latin typeface="Times New Roman" pitchFamily="18" charset="0"/>
                <a:cs typeface="Times New Roman" pitchFamily="18" charset="0"/>
              </a:rPr>
              <a:t>Un routeur est un équipement d’interconnexion assurant le routage des paquets d’un réseau vers un </a:t>
            </a:r>
            <a:r>
              <a:rPr lang="fr-FR" sz="2200" b="1" dirty="0" smtClean="0">
                <a:latin typeface="Times New Roman" pitchFamily="18" charset="0"/>
                <a:cs typeface="Times New Roman" pitchFamily="18" charset="0"/>
              </a:rPr>
              <a:t>autre,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fr-FR" sz="2200" b="1" dirty="0" smtClean="0">
                <a:latin typeface="Times New Roman" pitchFamily="18" charset="0"/>
                <a:cs typeface="Times New Roman" pitchFamily="18" charset="0"/>
              </a:rPr>
              <a:t>C'est </a:t>
            </a:r>
            <a:r>
              <a:rPr lang="fr-FR" sz="2200" b="1" dirty="0">
                <a:latin typeface="Times New Roman" pitchFamily="18" charset="0"/>
                <a:cs typeface="Times New Roman" pitchFamily="18" charset="0"/>
              </a:rPr>
              <a:t>un équipement de couche 3 par rapport au modèle </a:t>
            </a:r>
            <a:r>
              <a:rPr lang="fr-FR" sz="2200" b="1" dirty="0" smtClean="0">
                <a:latin typeface="Times New Roman" pitchFamily="18" charset="0"/>
                <a:cs typeface="Times New Roman" pitchFamily="18" charset="0"/>
              </a:rPr>
              <a:t>OSI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fr-FR" sz="2200" b="1" dirty="0" smtClean="0">
                <a:latin typeface="Times New Roman" pitchFamily="18" charset="0"/>
                <a:cs typeface="Times New Roman" pitchFamily="18" charset="0"/>
              </a:rPr>
              <a:t>Les </a:t>
            </a:r>
            <a:r>
              <a:rPr lang="fr-FR" sz="2200" b="1" dirty="0">
                <a:latin typeface="Times New Roman" pitchFamily="18" charset="0"/>
                <a:cs typeface="Times New Roman" pitchFamily="18" charset="0"/>
              </a:rPr>
              <a:t>routeurs s'appuient sur une table de routage pour identifier où un paquet de données doit être </a:t>
            </a:r>
            <a:r>
              <a:rPr lang="fr-FR" sz="2200" b="1" dirty="0" smtClean="0">
                <a:latin typeface="Times New Roman" pitchFamily="18" charset="0"/>
                <a:cs typeface="Times New Roman" pitchFamily="18" charset="0"/>
              </a:rPr>
              <a:t>transféré.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fr-FR" sz="2200" b="1" dirty="0" smtClean="0">
                <a:latin typeface="Times New Roman" pitchFamily="18" charset="0"/>
                <a:cs typeface="Times New Roman" pitchFamily="18" charset="0"/>
              </a:rPr>
              <a:t>La </a:t>
            </a:r>
            <a:r>
              <a:rPr lang="fr-FR" sz="2200" b="1" dirty="0">
                <a:latin typeface="Times New Roman" pitchFamily="18" charset="0"/>
                <a:cs typeface="Times New Roman" pitchFamily="18" charset="0"/>
              </a:rPr>
              <a:t>fonction de routage traite les adresses IP en fonction de leur adresse réseau définie par le masque de sous-réseaux et les redirige selon l'algorithme de routage et sa table associée…</a:t>
            </a:r>
            <a:endParaRPr lang="fr-FR" sz="2200" b="1" strike="noStrike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algn="just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</a:pPr>
            <a:endParaRPr lang="fr-FR" sz="2000" b="1" strike="noStrike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2236" y="1700808"/>
            <a:ext cx="4608512" cy="4610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7516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Rectangle 1"/>
          <p:cNvSpPr/>
          <p:nvPr/>
        </p:nvSpPr>
        <p:spPr bwMode="auto">
          <a:xfrm>
            <a:off x="0" y="6589689"/>
            <a:ext cx="9143999" cy="358465"/>
          </a:xfrm>
          <a:prstGeom prst="rect">
            <a:avLst/>
          </a:prstGeom>
          <a:ln w="38100" algn="ctr">
            <a:noFill/>
            <a:miter lim="800000"/>
            <a:headEnd/>
            <a:tailEnd/>
          </a:ln>
          <a:effectLst/>
        </p:spPr>
        <p:txBody>
          <a:bodyPr wrap="square" lIns="45720" rIns="45720" rtlCol="0" anchor="ctr">
            <a:noAutofit/>
          </a:bodyPr>
          <a:lstStyle/>
          <a:p>
            <a:pPr algn="ctr"/>
            <a:r>
              <a:rPr lang="fr-FR" sz="1400" b="1" dirty="0" smtClean="0">
                <a:solidFill>
                  <a:schemeClr val="accent1">
                    <a:lumMod val="75000"/>
                  </a:schemeClr>
                </a:solidFill>
              </a:rPr>
              <a:t>M1 RT                                                                                                             Routage  IP/KADIRI</a:t>
            </a:r>
            <a:endParaRPr lang="fr-FR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-96985" y="-27384"/>
            <a:ext cx="9324528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>
              <a:lnSpc>
                <a:spcPct val="100000"/>
              </a:lnSpc>
            </a:pPr>
            <a:r>
              <a:rPr lang="fr-FR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Chapitre</a:t>
            </a:r>
            <a:r>
              <a:rPr lang="en-US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5: </a:t>
            </a:r>
            <a:r>
              <a:rPr lang="en-US" b="1" kern="0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Routage</a:t>
            </a:r>
            <a:r>
              <a:rPr lang="en-US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en-US" b="1" kern="0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statique</a:t>
            </a:r>
            <a:endParaRPr lang="fr-FR" spc="-1" dirty="0">
              <a:solidFill>
                <a:srgbClr val="C00000"/>
              </a:solidFill>
              <a:effectLst/>
              <a:latin typeface="Arial"/>
            </a:endParaRPr>
          </a:p>
        </p:txBody>
      </p:sp>
      <p:sp>
        <p:nvSpPr>
          <p:cNvPr id="4" name="CustomShape 2"/>
          <p:cNvSpPr/>
          <p:nvPr/>
        </p:nvSpPr>
        <p:spPr>
          <a:xfrm>
            <a:off x="35496" y="3429000"/>
            <a:ext cx="8712968" cy="387642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</a:pPr>
            <a:endParaRPr lang="fr-FR" sz="2000" b="1" strike="noStrike" spc="-1" dirty="0">
              <a:latin typeface="Arial"/>
              <a:ea typeface="Microsoft YaHei"/>
            </a:endParaRPr>
          </a:p>
          <a:p>
            <a:pPr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</a:pPr>
            <a:endParaRPr lang="fr-FR" sz="2000" b="0" strike="noStrike" spc="-1" dirty="0">
              <a:latin typeface="Arial"/>
              <a:ea typeface="Microsoft YaHei"/>
            </a:endParaRPr>
          </a:p>
          <a:p>
            <a:pPr marL="360"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FFFF00"/>
              </a:buClr>
            </a:pPr>
            <a:r>
              <a:rPr lang="fr-FR" sz="2400" b="1" spc="-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1. Présentation</a:t>
            </a:r>
          </a:p>
          <a:p>
            <a:pPr marL="285750" indent="-285750" algn="just">
              <a:buSzPct val="60000"/>
              <a:buFont typeface="Wingdings" pitchFamily="2" charset="2"/>
              <a:buChar char="§"/>
            </a:pPr>
            <a:r>
              <a:rPr lang="fr-FR" b="1" spc="-1" dirty="0">
                <a:latin typeface="Times New Roman" pitchFamily="18" charset="0"/>
                <a:ea typeface="DejaVu Sans"/>
                <a:cs typeface="Times New Roman" pitchFamily="18" charset="0"/>
              </a:rPr>
              <a:t>Le routage est le p</a:t>
            </a:r>
            <a:r>
              <a:rPr lang="fr-FR" b="1" spc="-1" dirty="0">
                <a:latin typeface="Times New Roman" pitchFamily="18" charset="0"/>
                <a:ea typeface="ArialMT"/>
                <a:cs typeface="Times New Roman" pitchFamily="18" charset="0"/>
              </a:rPr>
              <a:t>rocessus par lequel un élément (courrier, appels téléphoniques, </a:t>
            </a:r>
            <a:r>
              <a:rPr lang="fr-FR" b="1" spc="-1" dirty="0" smtClean="0">
                <a:latin typeface="Times New Roman" pitchFamily="18" charset="0"/>
                <a:ea typeface="DejaVu Sans"/>
                <a:cs typeface="Times New Roman" pitchFamily="18" charset="0"/>
              </a:rPr>
              <a:t>paquets </a:t>
            </a:r>
            <a:r>
              <a:rPr lang="fr-FR" b="1" spc="-1" dirty="0">
                <a:latin typeface="Times New Roman" pitchFamily="18" charset="0"/>
                <a:ea typeface="DejaVu Sans"/>
                <a:cs typeface="Times New Roman" pitchFamily="18" charset="0"/>
              </a:rPr>
              <a:t>IP, …) va être acheminé d’un point  à un </a:t>
            </a:r>
            <a:r>
              <a:rPr lang="fr-FR" b="1" spc="-1" dirty="0" smtClean="0">
                <a:latin typeface="Times New Roman" pitchFamily="18" charset="0"/>
                <a:ea typeface="DejaVu Sans"/>
                <a:cs typeface="Times New Roman" pitchFamily="18" charset="0"/>
              </a:rPr>
              <a:t>autre.</a:t>
            </a:r>
          </a:p>
          <a:p>
            <a:pPr marL="285750" indent="-285750" algn="just">
              <a:buSzPct val="60000"/>
              <a:buFont typeface="Wingdings" pitchFamily="2" charset="2"/>
              <a:buChar char="§"/>
            </a:pPr>
            <a:r>
              <a:rPr lang="fr-FR" b="1" spc="-1" dirty="0" smtClean="0">
                <a:latin typeface="Times New Roman" pitchFamily="18" charset="0"/>
                <a:ea typeface="ArialMT"/>
                <a:cs typeface="Times New Roman" pitchFamily="18" charset="0"/>
              </a:rPr>
              <a:t>Un </a:t>
            </a:r>
            <a:r>
              <a:rPr lang="fr-FR" b="1" spc="-1" dirty="0">
                <a:latin typeface="Times New Roman" pitchFamily="18" charset="0"/>
                <a:ea typeface="ArialMT"/>
                <a:cs typeface="Times New Roman" pitchFamily="18" charset="0"/>
              </a:rPr>
              <a:t>élément faisant du routage doit connaître :</a:t>
            </a:r>
          </a:p>
          <a:p>
            <a:pPr marL="742950" lvl="1" indent="-285750" algn="just">
              <a:buSzPct val="120000"/>
              <a:buFont typeface="Wingdings" pitchFamily="2" charset="2"/>
              <a:buChar char="Ø"/>
            </a:pPr>
            <a:r>
              <a:rPr lang="fr-FR" b="1" spc="-1" dirty="0">
                <a:latin typeface="Times New Roman" pitchFamily="18" charset="0"/>
                <a:ea typeface="ArialMT"/>
                <a:cs typeface="Times New Roman" pitchFamily="18" charset="0"/>
              </a:rPr>
              <a:t>La </a:t>
            </a:r>
            <a:r>
              <a:rPr lang="fr-FR" b="1" spc="-1" dirty="0" smtClean="0">
                <a:latin typeface="Times New Roman" pitchFamily="18" charset="0"/>
                <a:ea typeface="ArialMT"/>
                <a:cs typeface="Times New Roman" pitchFamily="18" charset="0"/>
              </a:rPr>
              <a:t>destination,</a:t>
            </a:r>
          </a:p>
          <a:p>
            <a:pPr marL="742950" lvl="1" indent="-285750" algn="just">
              <a:buSzPct val="120000"/>
              <a:buFont typeface="Wingdings" pitchFamily="2" charset="2"/>
              <a:buChar char="Ø"/>
            </a:pPr>
            <a:r>
              <a:rPr lang="fr-FR" b="1" spc="-1" dirty="0" smtClean="0">
                <a:latin typeface="Times New Roman" pitchFamily="18" charset="0"/>
                <a:ea typeface="ArialMT"/>
                <a:cs typeface="Times New Roman" pitchFamily="18" charset="0"/>
              </a:rPr>
              <a:t>De </a:t>
            </a:r>
            <a:r>
              <a:rPr lang="fr-FR" b="1" spc="-1" dirty="0">
                <a:latin typeface="Times New Roman" pitchFamily="18" charset="0"/>
                <a:ea typeface="ArialMT"/>
                <a:cs typeface="Times New Roman" pitchFamily="18" charset="0"/>
              </a:rPr>
              <a:t>quelle source il peut apprendre les chemins d’accès à la </a:t>
            </a:r>
            <a:r>
              <a:rPr lang="fr-FR" b="1" spc="-1" dirty="0">
                <a:latin typeface="Times New Roman" pitchFamily="18" charset="0"/>
                <a:ea typeface="DejaVu Sans"/>
                <a:cs typeface="Times New Roman" pitchFamily="18" charset="0"/>
              </a:rPr>
              <a:t>destination voulue,</a:t>
            </a:r>
            <a:endParaRPr lang="fr-FR" b="1" spc="-1" dirty="0">
              <a:latin typeface="Times New Roman" pitchFamily="18" charset="0"/>
              <a:ea typeface="ArialMT"/>
              <a:cs typeface="Times New Roman" pitchFamily="18" charset="0"/>
            </a:endParaRPr>
          </a:p>
          <a:p>
            <a:pPr marL="742950" lvl="1" indent="-285750" algn="just">
              <a:buFont typeface="Wingdings" pitchFamily="2" charset="2"/>
              <a:buChar char="Ø"/>
            </a:pPr>
            <a:r>
              <a:rPr lang="fr-FR" b="1" spc="-1" dirty="0">
                <a:latin typeface="Times New Roman" pitchFamily="18" charset="0"/>
                <a:ea typeface="ArialMT"/>
                <a:cs typeface="Times New Roman" pitchFamily="18" charset="0"/>
              </a:rPr>
              <a:t>Les itinéraires possibles pour atteindre la destination,</a:t>
            </a:r>
            <a:endParaRPr lang="fr-FR" b="1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marL="742950" lvl="1" indent="-285750" algn="just">
              <a:buFont typeface="Wingdings" pitchFamily="2" charset="2"/>
              <a:buChar char="Ø"/>
            </a:pPr>
            <a:r>
              <a:rPr lang="fr-FR" b="1" spc="-1" dirty="0">
                <a:latin typeface="Times New Roman" pitchFamily="18" charset="0"/>
                <a:ea typeface="ArialMT"/>
                <a:cs typeface="Times New Roman" pitchFamily="18" charset="0"/>
              </a:rPr>
              <a:t>Le(s) meilleur(s) itinéraire(s) pour atteindre la destination,</a:t>
            </a:r>
            <a:endParaRPr lang="fr-FR" b="1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marL="742950" lvl="1" indent="-285750" algn="just">
              <a:buFont typeface="Wingdings" pitchFamily="2" charset="2"/>
              <a:buChar char="Ø"/>
            </a:pPr>
            <a:r>
              <a:rPr lang="fr-FR" b="1" spc="-1" dirty="0">
                <a:latin typeface="Times New Roman" pitchFamily="18" charset="0"/>
                <a:ea typeface="ArialMT"/>
                <a:cs typeface="Times New Roman" pitchFamily="18" charset="0"/>
              </a:rPr>
              <a:t>Un moyen d’actualiser les itinéraires.</a:t>
            </a:r>
          </a:p>
          <a:p>
            <a:pPr marL="342900" indent="-342900" algn="just">
              <a:buFont typeface="Wingdings" pitchFamily="2" charset="2"/>
              <a:buChar char="§"/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Le rôle du routage est de déterminer une route (normalement, la meilleure) pour communiquer d'un réseau vers un autre quand il en existe plusieurs possibles….</a:t>
            </a:r>
          </a:p>
          <a:p>
            <a:pPr marL="285750" indent="-285750">
              <a:spcAft>
                <a:spcPts val="400"/>
              </a:spcAft>
              <a:buClr>
                <a:srgbClr val="00B050"/>
              </a:buClr>
              <a:buFont typeface="Wingdings" pitchFamily="2" charset="2"/>
              <a:buChar char="§"/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Utilisation de :</a:t>
            </a:r>
          </a:p>
          <a:p>
            <a:pPr marL="742950" lvl="1" indent="-285750">
              <a:spcAft>
                <a:spcPts val="400"/>
              </a:spcAft>
              <a:buClr>
                <a:srgbClr val="00B050"/>
              </a:buClr>
              <a:buFont typeface="Wingdings" pitchFamily="2" charset="2"/>
              <a:buChar char="Ø"/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TABLE DE ROUTAGE (ou table d’acheminement) située dans chaque nœud : information nécessaire pour atteindre le prochain nœud vers la destination. </a:t>
            </a:r>
          </a:p>
          <a:p>
            <a:pPr marL="742950" lvl="1" indent="-285750">
              <a:spcAft>
                <a:spcPts val="400"/>
              </a:spcAft>
              <a:buClr>
                <a:srgbClr val="00B050"/>
              </a:buClr>
              <a:buFont typeface="Wingdings" pitchFamily="2" charset="2"/>
              <a:buChar char="Ø"/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ALGORITHME DE ROUTAGE : fonction distribuée sur chaque nœuds qui a pour objectif de calculer les routes optimales pour atteindre une destination. Ex. Bellman-</a:t>
            </a:r>
            <a:r>
              <a:rPr lang="fr-FR" b="1" dirty="0" err="1">
                <a:latin typeface="Times New Roman" pitchFamily="18" charset="0"/>
                <a:cs typeface="Times New Roman" pitchFamily="18" charset="0"/>
              </a:rPr>
              <a:t>ford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,  </a:t>
            </a:r>
            <a:r>
              <a:rPr lang="fr-FR" b="1" dirty="0" err="1">
                <a:latin typeface="Times New Roman" pitchFamily="18" charset="0"/>
                <a:cs typeface="Times New Roman" pitchFamily="18" charset="0"/>
              </a:rPr>
              <a:t>Djikstra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742950" lvl="1" indent="-285750">
              <a:spcAft>
                <a:spcPts val="400"/>
              </a:spcAft>
              <a:buClr>
                <a:srgbClr val="00B050"/>
              </a:buClr>
              <a:buFont typeface="Wingdings" pitchFamily="2" charset="2"/>
              <a:buChar char="Ø"/>
            </a:pPr>
            <a:r>
              <a:rPr lang="fr-FR" b="1" dirty="0">
                <a:latin typeface="Times New Roman" pitchFamily="18" charset="0"/>
                <a:cs typeface="Times New Roman" pitchFamily="18" charset="0"/>
              </a:rPr>
              <a:t>PROTOCOLES DE ROUTAGE : pour rôle l’échanges des informations de routes calculées par les algorithmes de routage et qui permettent la mise à jour dynamique des tables de routage. Ex. RIP, OSPF </a:t>
            </a:r>
            <a:br>
              <a:rPr lang="fr-FR" b="1" dirty="0">
                <a:latin typeface="Times New Roman" pitchFamily="18" charset="0"/>
                <a:cs typeface="Times New Roman" pitchFamily="18" charset="0"/>
              </a:rPr>
            </a:br>
            <a:endParaRPr lang="fr-FR" b="1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marL="360" algn="just">
              <a:spcBef>
                <a:spcPts val="283"/>
              </a:spcBef>
              <a:spcAft>
                <a:spcPts val="283"/>
              </a:spcAft>
              <a:buClr>
                <a:srgbClr val="FFFF00"/>
              </a:buClr>
            </a:pPr>
            <a:endParaRPr lang="fr-FR" b="1" strike="noStrike" spc="-1" dirty="0">
              <a:latin typeface="Arial"/>
              <a:ea typeface="Microsoft YaHei"/>
            </a:endParaRPr>
          </a:p>
          <a:p>
            <a:pPr algn="just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</a:pPr>
            <a:endParaRPr lang="fr-FR" b="1" strike="noStrike" spc="-1" dirty="0">
              <a:latin typeface="Arial"/>
              <a:ea typeface="Microsoft YaHei"/>
            </a:endParaRPr>
          </a:p>
        </p:txBody>
      </p:sp>
    </p:spTree>
    <p:extLst>
      <p:ext uri="{BB962C8B-B14F-4D97-AF65-F5344CB8AC3E}">
        <p14:creationId xmlns:p14="http://schemas.microsoft.com/office/powerpoint/2010/main" val="2058774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Rectangle 1"/>
          <p:cNvSpPr/>
          <p:nvPr/>
        </p:nvSpPr>
        <p:spPr bwMode="auto">
          <a:xfrm>
            <a:off x="0" y="6589689"/>
            <a:ext cx="9143999" cy="358465"/>
          </a:xfrm>
          <a:prstGeom prst="rect">
            <a:avLst/>
          </a:prstGeom>
          <a:ln w="38100" algn="ctr">
            <a:noFill/>
            <a:miter lim="800000"/>
            <a:headEnd/>
            <a:tailEnd/>
          </a:ln>
          <a:effectLst/>
        </p:spPr>
        <p:txBody>
          <a:bodyPr wrap="square" lIns="45720" rIns="45720" rtlCol="0" anchor="ctr">
            <a:noAutofit/>
          </a:bodyPr>
          <a:lstStyle/>
          <a:p>
            <a:pPr algn="ctr"/>
            <a:r>
              <a:rPr lang="fr-FR" sz="1400" b="1" dirty="0" smtClean="0">
                <a:solidFill>
                  <a:schemeClr val="accent1">
                    <a:lumMod val="75000"/>
                  </a:schemeClr>
                </a:solidFill>
              </a:rPr>
              <a:t>M1 RT                                                                                                             Routage  IP/KADIRI</a:t>
            </a:r>
            <a:endParaRPr lang="fr-FR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-96985" y="-27384"/>
            <a:ext cx="9324528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>
              <a:lnSpc>
                <a:spcPct val="100000"/>
              </a:lnSpc>
            </a:pPr>
            <a:r>
              <a:rPr lang="fr-FR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Chapitre</a:t>
            </a:r>
            <a:r>
              <a:rPr lang="en-US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5: </a:t>
            </a:r>
            <a:r>
              <a:rPr lang="en-US" b="1" kern="0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Routage</a:t>
            </a:r>
            <a:r>
              <a:rPr lang="en-US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en-US" b="1" kern="0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statique</a:t>
            </a:r>
            <a:endParaRPr lang="fr-FR" spc="-1" dirty="0">
              <a:solidFill>
                <a:srgbClr val="C00000"/>
              </a:solidFill>
              <a:effectLst/>
              <a:latin typeface="Arial"/>
            </a:endParaRPr>
          </a:p>
        </p:txBody>
      </p:sp>
      <p:sp>
        <p:nvSpPr>
          <p:cNvPr id="4" name="CustomShape 2"/>
          <p:cNvSpPr/>
          <p:nvPr/>
        </p:nvSpPr>
        <p:spPr>
          <a:xfrm>
            <a:off x="35496" y="476672"/>
            <a:ext cx="8712968" cy="387642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</a:pPr>
            <a:endParaRPr lang="fr-FR" sz="1800" b="1" strike="noStrike" spc="-1" dirty="0">
              <a:latin typeface="Arial"/>
              <a:ea typeface="Microsoft YaHei"/>
            </a:endParaRPr>
          </a:p>
          <a:p>
            <a:pPr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</a:pPr>
            <a:endParaRPr lang="fr-FR" sz="1800" b="0" strike="noStrike" spc="-1" dirty="0">
              <a:latin typeface="Arial"/>
              <a:ea typeface="Microsoft YaHei"/>
            </a:endParaRPr>
          </a:p>
          <a:p>
            <a:pPr marL="360"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FFFF00"/>
              </a:buClr>
            </a:pPr>
            <a:r>
              <a:rPr lang="fr-FR" sz="2400" b="1" spc="-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1. Présentation</a:t>
            </a:r>
            <a:endParaRPr lang="fr-FR" sz="1800" b="0" strike="noStrike" spc="-1" dirty="0">
              <a:latin typeface="Arial"/>
              <a:ea typeface="Microsoft YaHei"/>
            </a:endParaRPr>
          </a:p>
          <a:p>
            <a:pPr algn="just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</a:pPr>
            <a:endParaRPr lang="fr-FR" sz="1800" b="0" strike="noStrike" spc="-1" dirty="0">
              <a:latin typeface="Arial"/>
              <a:ea typeface="Microsoft YaHei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980728"/>
            <a:ext cx="4482291" cy="287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980728"/>
            <a:ext cx="4104456" cy="28584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3933055"/>
            <a:ext cx="4482291" cy="2656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955758"/>
            <a:ext cx="4104456" cy="130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5316548"/>
            <a:ext cx="4104456" cy="1138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2982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Rectangle 1"/>
          <p:cNvSpPr/>
          <p:nvPr/>
        </p:nvSpPr>
        <p:spPr bwMode="auto">
          <a:xfrm>
            <a:off x="0" y="6589689"/>
            <a:ext cx="9143999" cy="358465"/>
          </a:xfrm>
          <a:prstGeom prst="rect">
            <a:avLst/>
          </a:prstGeom>
          <a:ln w="38100" algn="ctr">
            <a:noFill/>
            <a:miter lim="800000"/>
            <a:headEnd/>
            <a:tailEnd/>
          </a:ln>
          <a:effectLst/>
        </p:spPr>
        <p:txBody>
          <a:bodyPr wrap="square" lIns="45720" rIns="45720" rtlCol="0" anchor="ctr">
            <a:noAutofit/>
          </a:bodyPr>
          <a:lstStyle/>
          <a:p>
            <a:pPr algn="ctr"/>
            <a:r>
              <a:rPr lang="fr-FR" sz="1400" b="1" dirty="0" smtClean="0">
                <a:solidFill>
                  <a:schemeClr val="accent1">
                    <a:lumMod val="75000"/>
                  </a:schemeClr>
                </a:solidFill>
              </a:rPr>
              <a:t>M1 RT                                                                                                             Routage  IP/KADIRI</a:t>
            </a:r>
            <a:endParaRPr lang="fr-FR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-96985" y="-27384"/>
            <a:ext cx="9324528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>
              <a:lnSpc>
                <a:spcPct val="100000"/>
              </a:lnSpc>
            </a:pPr>
            <a:r>
              <a:rPr lang="fr-FR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Chapitre</a:t>
            </a:r>
            <a:r>
              <a:rPr lang="en-US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5: </a:t>
            </a:r>
            <a:r>
              <a:rPr lang="en-US" b="1" kern="0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Routage</a:t>
            </a:r>
            <a:r>
              <a:rPr lang="en-US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en-US" b="1" kern="0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statique</a:t>
            </a:r>
            <a:endParaRPr lang="fr-FR" spc="-1" dirty="0">
              <a:solidFill>
                <a:srgbClr val="C00000"/>
              </a:solidFill>
              <a:effectLst/>
              <a:latin typeface="Arial"/>
            </a:endParaRPr>
          </a:p>
        </p:txBody>
      </p:sp>
      <p:sp>
        <p:nvSpPr>
          <p:cNvPr id="4" name="CustomShape 2"/>
          <p:cNvSpPr/>
          <p:nvPr/>
        </p:nvSpPr>
        <p:spPr>
          <a:xfrm>
            <a:off x="35496" y="476672"/>
            <a:ext cx="8712968" cy="387642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</a:pPr>
            <a:endParaRPr lang="fr-FR" sz="1800" b="1" strike="noStrike" spc="-1" dirty="0">
              <a:latin typeface="Arial"/>
              <a:ea typeface="Microsoft YaHei"/>
            </a:endParaRPr>
          </a:p>
          <a:p>
            <a:pPr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</a:pPr>
            <a:endParaRPr lang="fr-FR" sz="1800" b="0" strike="noStrike" spc="-1" dirty="0">
              <a:latin typeface="Arial"/>
              <a:ea typeface="Microsoft YaHei"/>
            </a:endParaRPr>
          </a:p>
          <a:p>
            <a:pPr marL="360"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FFFF00"/>
              </a:buClr>
            </a:pPr>
            <a:r>
              <a:rPr lang="fr-FR" sz="2400" b="1" spc="-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1. Présentation</a:t>
            </a:r>
            <a:endParaRPr lang="fr-FR" sz="1800" b="0" strike="noStrike" spc="-1" dirty="0">
              <a:latin typeface="Arial"/>
              <a:ea typeface="Microsoft YaHei"/>
            </a:endParaRPr>
          </a:p>
          <a:p>
            <a:pPr algn="just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</a:pPr>
            <a:endParaRPr lang="fr-FR" sz="1800" b="0" strike="noStrike" spc="-1" dirty="0">
              <a:latin typeface="Arial"/>
              <a:ea typeface="Microsoft YaHei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980728"/>
            <a:ext cx="6421437" cy="758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82" y="1869611"/>
            <a:ext cx="4339755" cy="4720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3801" y="1902977"/>
            <a:ext cx="4224663" cy="468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0628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Rectangle 1"/>
          <p:cNvSpPr/>
          <p:nvPr/>
        </p:nvSpPr>
        <p:spPr bwMode="auto">
          <a:xfrm>
            <a:off x="0" y="6589689"/>
            <a:ext cx="9143999" cy="358465"/>
          </a:xfrm>
          <a:prstGeom prst="rect">
            <a:avLst/>
          </a:prstGeom>
          <a:ln w="38100" algn="ctr">
            <a:noFill/>
            <a:miter lim="800000"/>
            <a:headEnd/>
            <a:tailEnd/>
          </a:ln>
          <a:effectLst/>
        </p:spPr>
        <p:txBody>
          <a:bodyPr wrap="square" lIns="45720" rIns="45720" rtlCol="0" anchor="ctr">
            <a:noAutofit/>
          </a:bodyPr>
          <a:lstStyle/>
          <a:p>
            <a:pPr algn="ctr"/>
            <a:r>
              <a:rPr lang="fr-FR" sz="1400" b="1" dirty="0" smtClean="0">
                <a:solidFill>
                  <a:schemeClr val="accent1">
                    <a:lumMod val="75000"/>
                  </a:schemeClr>
                </a:solidFill>
              </a:rPr>
              <a:t>M1 RT                                                                                                             Routage  IP/KADIRI</a:t>
            </a:r>
            <a:endParaRPr lang="fr-FR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-96985" y="-27384"/>
            <a:ext cx="9324528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>
              <a:lnSpc>
                <a:spcPct val="100000"/>
              </a:lnSpc>
            </a:pPr>
            <a:r>
              <a:rPr lang="fr-FR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Chapitre</a:t>
            </a:r>
            <a:r>
              <a:rPr lang="en-US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5: </a:t>
            </a:r>
            <a:r>
              <a:rPr lang="en-US" b="1" kern="0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Routage</a:t>
            </a:r>
            <a:r>
              <a:rPr lang="en-US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en-US" b="1" kern="0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statique</a:t>
            </a:r>
            <a:endParaRPr lang="fr-FR" spc="-1" dirty="0">
              <a:solidFill>
                <a:srgbClr val="C00000"/>
              </a:solidFill>
              <a:effectLst/>
              <a:latin typeface="Arial"/>
            </a:endParaRPr>
          </a:p>
        </p:txBody>
      </p:sp>
      <p:sp>
        <p:nvSpPr>
          <p:cNvPr id="4" name="CustomShape 2"/>
          <p:cNvSpPr/>
          <p:nvPr/>
        </p:nvSpPr>
        <p:spPr>
          <a:xfrm>
            <a:off x="21641" y="692696"/>
            <a:ext cx="8712968" cy="387642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</a:pPr>
            <a:endParaRPr lang="fr-FR" sz="1800" b="1" strike="noStrike" spc="-1" dirty="0">
              <a:latin typeface="Arial"/>
              <a:ea typeface="Microsoft YaHei"/>
            </a:endParaRPr>
          </a:p>
          <a:p>
            <a:pPr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</a:pPr>
            <a:endParaRPr lang="fr-FR" sz="1800" b="0" strike="noStrike" spc="-1" dirty="0">
              <a:latin typeface="Arial"/>
              <a:ea typeface="Microsoft YaHei"/>
            </a:endParaRPr>
          </a:p>
          <a:p>
            <a:pPr marL="360"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FFFF00"/>
              </a:buClr>
            </a:pPr>
            <a:r>
              <a:rPr lang="fr-FR" sz="2400" b="1" spc="-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1. Présentation</a:t>
            </a:r>
          </a:p>
          <a:p>
            <a:pPr marL="360"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FFFF00"/>
              </a:buClr>
            </a:pPr>
            <a:endParaRPr lang="fr-FR" sz="1800" b="0" strike="noStrike" spc="-1" dirty="0">
              <a:latin typeface="Arial"/>
              <a:ea typeface="Microsoft YaHei"/>
            </a:endParaRPr>
          </a:p>
          <a:p>
            <a:pPr algn="just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</a:pPr>
            <a:endParaRPr lang="fr-FR" sz="1800" b="0" strike="noStrike" spc="-1" dirty="0">
              <a:latin typeface="Arial"/>
              <a:ea typeface="Microsoft YaHei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053" y="1196752"/>
            <a:ext cx="8729556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23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Transfert de </a:t>
            </a:r>
            <a:r>
              <a:rPr lang="fr-FR" sz="23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paquets</a:t>
            </a:r>
            <a:endParaRPr lang="fr-FR" sz="23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La </a:t>
            </a: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recherche d’ une adresse réseau correspondant à l’adresse </a:t>
            </a: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IP de </a:t>
            </a: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destination du </a:t>
            </a: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paquet </a:t>
            </a: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donne lieu à l’une des </a:t>
            </a: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trois déterminations </a:t>
            </a: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de trajectoire </a:t>
            </a: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fr-FR" sz="2200" b="1" dirty="0" smtClean="0">
                <a:latin typeface="Times New Roman" pitchFamily="18" charset="0"/>
                <a:cs typeface="Times New Roman" pitchFamily="18" charset="0"/>
              </a:rPr>
              <a:t>Réseau </a:t>
            </a:r>
            <a:r>
              <a:rPr lang="fr-FR" sz="2200" b="1" dirty="0">
                <a:latin typeface="Times New Roman" pitchFamily="18" charset="0"/>
                <a:cs typeface="Times New Roman" pitchFamily="18" charset="0"/>
              </a:rPr>
              <a:t>directement connecté : </a:t>
            </a: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Si l’adresse IP de destination </a:t>
            </a: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du paquet </a:t>
            </a: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appartient à un périphérique sur un réseau </a:t>
            </a: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directement connecté </a:t>
            </a: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à l’une des interfaces du routeur, ce paquet </a:t>
            </a: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est transféré </a:t>
            </a: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directement vers ce </a:t>
            </a: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périphérique.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fr-FR" sz="2200" b="1" dirty="0" smtClean="0">
                <a:latin typeface="Times New Roman" pitchFamily="18" charset="0"/>
                <a:cs typeface="Times New Roman" pitchFamily="18" charset="0"/>
              </a:rPr>
              <a:t>Réseau </a:t>
            </a:r>
            <a:r>
              <a:rPr lang="fr-FR" sz="2200" b="1" dirty="0">
                <a:latin typeface="Times New Roman" pitchFamily="18" charset="0"/>
                <a:cs typeface="Times New Roman" pitchFamily="18" charset="0"/>
              </a:rPr>
              <a:t>distant : </a:t>
            </a: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Si l’adresse IP de destination du </a:t>
            </a: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paquet appartient </a:t>
            </a: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à un réseau distant, le paquet est transféré vers </a:t>
            </a: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un autre routeur.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fr-FR" sz="2200" b="1" dirty="0" smtClean="0">
                <a:latin typeface="Times New Roman" pitchFamily="18" charset="0"/>
                <a:cs typeface="Times New Roman" pitchFamily="18" charset="0"/>
              </a:rPr>
              <a:t>Aucun </a:t>
            </a:r>
            <a:r>
              <a:rPr lang="fr-FR" sz="2200" b="1" dirty="0">
                <a:latin typeface="Times New Roman" pitchFamily="18" charset="0"/>
                <a:cs typeface="Times New Roman" pitchFamily="18" charset="0"/>
              </a:rPr>
              <a:t>itinéraire déterminé : </a:t>
            </a: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Si l’adresse IP de destination </a:t>
            </a: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du paquet </a:t>
            </a: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n’appartient pas à un réseau connecté ou distant et que </a:t>
            </a: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le routeur </a:t>
            </a:r>
            <a:r>
              <a:rPr lang="fr-FR" sz="2200" dirty="0">
                <a:latin typeface="Times New Roman" pitchFamily="18" charset="0"/>
                <a:cs typeface="Times New Roman" pitchFamily="18" charset="0"/>
              </a:rPr>
              <a:t>n’a pas de route par défaut, le paquet est </a:t>
            </a:r>
            <a:r>
              <a:rPr lang="fr-FR" sz="2200" dirty="0" smtClean="0">
                <a:latin typeface="Times New Roman" pitchFamily="18" charset="0"/>
                <a:cs typeface="Times New Roman" pitchFamily="18" charset="0"/>
              </a:rPr>
              <a:t>rejeté. </a:t>
            </a:r>
          </a:p>
        </p:txBody>
      </p:sp>
    </p:spTree>
    <p:extLst>
      <p:ext uri="{BB962C8B-B14F-4D97-AF65-F5344CB8AC3E}">
        <p14:creationId xmlns:p14="http://schemas.microsoft.com/office/powerpoint/2010/main" val="2993799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1052736"/>
            <a:ext cx="8820472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23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Méthodes de routage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fr-FR" sz="2100" dirty="0">
                <a:latin typeface="Times New Roman" pitchFamily="18" charset="0"/>
                <a:cs typeface="Times New Roman" pitchFamily="18" charset="0"/>
              </a:rPr>
              <a:t>Un routeur peut obtenir des routes à partir de trois sources de base :</a:t>
            </a:r>
          </a:p>
          <a:p>
            <a:pPr marL="800100" lvl="1" indent="-342900" algn="just">
              <a:buFont typeface="Wingdings" pitchFamily="2" charset="2"/>
              <a:buChar char="Ø"/>
            </a:pPr>
            <a:r>
              <a:rPr lang="fr-FR" sz="2100" b="1" dirty="0">
                <a:latin typeface="Times New Roman" pitchFamily="18" charset="0"/>
                <a:cs typeface="Times New Roman" pitchFamily="18" charset="0"/>
              </a:rPr>
              <a:t>Routes directement connectées : </a:t>
            </a:r>
            <a:r>
              <a:rPr lang="fr-FR" sz="2100" dirty="0">
                <a:latin typeface="Times New Roman" pitchFamily="18" charset="0"/>
                <a:cs typeface="Times New Roman" pitchFamily="18" charset="0"/>
              </a:rPr>
              <a:t>Saisies automatiquement dans la table de routage lorsqu’une interface est activée avec une adresse IP </a:t>
            </a:r>
          </a:p>
          <a:p>
            <a:pPr marL="800100" lvl="1" indent="-342900" algn="just">
              <a:buFont typeface="Wingdings" pitchFamily="2" charset="2"/>
              <a:buChar char="Ø"/>
            </a:pPr>
            <a:r>
              <a:rPr lang="fr-FR" sz="2100" b="1" dirty="0">
                <a:latin typeface="Times New Roman" pitchFamily="18" charset="0"/>
                <a:cs typeface="Times New Roman" pitchFamily="18" charset="0"/>
              </a:rPr>
              <a:t>Routes statiques : </a:t>
            </a:r>
            <a:r>
              <a:rPr lang="fr-FR" sz="2100" dirty="0">
                <a:latin typeface="Times New Roman" pitchFamily="18" charset="0"/>
                <a:cs typeface="Times New Roman" pitchFamily="18" charset="0"/>
              </a:rPr>
              <a:t>Configurées manuellement par l’administrateur réseau et entrées dans la table de routage si l’interface de sortie de la route statique est active.</a:t>
            </a:r>
          </a:p>
          <a:p>
            <a:pPr marL="800100" lvl="1" indent="-342900" algn="just">
              <a:buFont typeface="Wingdings" pitchFamily="2" charset="2"/>
              <a:buChar char="Ø"/>
            </a:pPr>
            <a:r>
              <a:rPr lang="fr-FR" sz="2100" b="1" dirty="0">
                <a:latin typeface="Times New Roman" pitchFamily="18" charset="0"/>
                <a:cs typeface="Times New Roman" pitchFamily="18" charset="0"/>
              </a:rPr>
              <a:t>Routes dynamiques : </a:t>
            </a:r>
            <a:r>
              <a:rPr lang="fr-FR" sz="2100" dirty="0">
                <a:latin typeface="Times New Roman" pitchFamily="18" charset="0"/>
                <a:cs typeface="Times New Roman" pitchFamily="18" charset="0"/>
              </a:rPr>
              <a:t>Apprises par les routeurs en partageant des routes avec d’autres routeurs qui utilisent le même protocole de routage…. 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fr-FR" sz="2100" dirty="0">
                <a:latin typeface="Times New Roman" pitchFamily="18" charset="0"/>
                <a:cs typeface="Times New Roman" pitchFamily="18" charset="0"/>
              </a:rPr>
              <a:t>Le routage dynamique présente certainement plusieurs  avantages par rapport au routage statique ; cependant, les réseaux utilisent toujours le routage statique. En fait, les réseaux utilisent généralement une combinaison de routage statique et dynamique…. 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fr-FR" sz="2100" dirty="0">
                <a:latin typeface="Times New Roman" pitchFamily="18" charset="0"/>
                <a:cs typeface="Times New Roman" pitchFamily="18" charset="0"/>
              </a:rPr>
              <a:t>Les administrateurs vont </a:t>
            </a:r>
            <a:r>
              <a:rPr lang="fr-FR" sz="2100" b="1" dirty="0">
                <a:latin typeface="Times New Roman" pitchFamily="18" charset="0"/>
                <a:cs typeface="Times New Roman" pitchFamily="18" charset="0"/>
              </a:rPr>
              <a:t>configurer les routeurs un à un </a:t>
            </a:r>
            <a:r>
              <a:rPr lang="fr-FR" sz="2100" dirty="0">
                <a:latin typeface="Times New Roman" pitchFamily="18" charset="0"/>
                <a:cs typeface="Times New Roman" pitchFamily="18" charset="0"/>
              </a:rPr>
              <a:t>au sein du réseau afin d'y saisir les routes à emprunter pour aller sur tel ou tel réseau. 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fr-FR" sz="2100" dirty="0">
                <a:latin typeface="Times New Roman" pitchFamily="18" charset="0"/>
                <a:cs typeface="Times New Roman" pitchFamily="18" charset="0"/>
              </a:rPr>
              <a:t>Permet à l’administrateur de choisir lui même le chemin qui lui semble le meilleur pour aller d'un réseau A à un autre réseau B. </a:t>
            </a:r>
          </a:p>
          <a:p>
            <a:pPr algn="just"/>
            <a:endParaRPr lang="fr-FR" sz="2200" dirty="0">
              <a:latin typeface="Times New Roman" pitchFamily="18" charset="0"/>
              <a:cs typeface="Times New Roman" pitchFamily="18" charset="0"/>
            </a:endParaRPr>
          </a:p>
        </p:txBody>
      </p:sp>
      <p:sp useBgFill="1">
        <p:nvSpPr>
          <p:cNvPr id="4" name="Rectangle 3"/>
          <p:cNvSpPr/>
          <p:nvPr/>
        </p:nvSpPr>
        <p:spPr bwMode="auto">
          <a:xfrm>
            <a:off x="0" y="6589689"/>
            <a:ext cx="9143999" cy="358465"/>
          </a:xfrm>
          <a:prstGeom prst="rect">
            <a:avLst/>
          </a:prstGeom>
          <a:ln w="38100" algn="ctr">
            <a:noFill/>
            <a:miter lim="800000"/>
            <a:headEnd/>
            <a:tailEnd/>
          </a:ln>
          <a:effectLst/>
        </p:spPr>
        <p:txBody>
          <a:bodyPr wrap="square" lIns="45720" rIns="45720" rtlCol="0" anchor="ctr">
            <a:noAutofit/>
          </a:bodyPr>
          <a:lstStyle/>
          <a:p>
            <a:pPr algn="ctr"/>
            <a:r>
              <a:rPr lang="fr-FR" sz="1400" b="1" dirty="0" smtClean="0">
                <a:solidFill>
                  <a:schemeClr val="accent1">
                    <a:lumMod val="75000"/>
                  </a:schemeClr>
                </a:solidFill>
              </a:rPr>
              <a:t>M1 RT                                                                                                             Routage  IP/KADIRI</a:t>
            </a:r>
            <a:endParaRPr lang="fr-FR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-96985" y="-27384"/>
            <a:ext cx="9324528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>
              <a:lnSpc>
                <a:spcPct val="100000"/>
              </a:lnSpc>
            </a:pPr>
            <a:r>
              <a:rPr lang="fr-FR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Chapitre</a:t>
            </a:r>
            <a:r>
              <a:rPr lang="en-US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5: </a:t>
            </a:r>
            <a:r>
              <a:rPr lang="en-US" b="1" kern="0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Routage</a:t>
            </a:r>
            <a:r>
              <a:rPr lang="en-US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en-US" b="1" kern="0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statique</a:t>
            </a:r>
            <a:endParaRPr lang="fr-FR" spc="-1" dirty="0">
              <a:solidFill>
                <a:srgbClr val="C00000"/>
              </a:solidFill>
              <a:effectLst/>
              <a:latin typeface="Arial"/>
            </a:endParaRPr>
          </a:p>
        </p:txBody>
      </p:sp>
      <p:sp>
        <p:nvSpPr>
          <p:cNvPr id="6" name="CustomShape 2"/>
          <p:cNvSpPr/>
          <p:nvPr/>
        </p:nvSpPr>
        <p:spPr>
          <a:xfrm>
            <a:off x="21641" y="620688"/>
            <a:ext cx="8712968" cy="387642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</a:pPr>
            <a:endParaRPr lang="fr-FR" sz="1800" b="1" strike="noStrike" spc="-1" dirty="0">
              <a:latin typeface="Arial"/>
              <a:ea typeface="Microsoft YaHei"/>
            </a:endParaRPr>
          </a:p>
          <a:p>
            <a:pPr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</a:pPr>
            <a:endParaRPr lang="fr-FR" sz="1800" b="0" strike="noStrike" spc="-1" dirty="0">
              <a:latin typeface="Arial"/>
              <a:ea typeface="Microsoft YaHei"/>
            </a:endParaRPr>
          </a:p>
          <a:p>
            <a:pPr marL="360"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FFFF00"/>
              </a:buClr>
            </a:pPr>
            <a:r>
              <a:rPr lang="fr-FR" sz="2400" b="1" spc="-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2. Routage statique</a:t>
            </a:r>
          </a:p>
          <a:p>
            <a:pPr marL="360"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FFFF00"/>
              </a:buClr>
            </a:pPr>
            <a:endParaRPr lang="fr-FR" sz="1800" b="0" strike="noStrike" spc="-1" dirty="0">
              <a:latin typeface="Arial"/>
              <a:ea typeface="Microsoft YaHei"/>
            </a:endParaRPr>
          </a:p>
          <a:p>
            <a:pPr algn="just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</a:pPr>
            <a:endParaRPr lang="fr-FR" sz="1800" b="0" strike="noStrike" spc="-1" dirty="0">
              <a:latin typeface="Arial"/>
              <a:ea typeface="Microsoft YaHei"/>
            </a:endParaRPr>
          </a:p>
        </p:txBody>
      </p:sp>
    </p:spTree>
    <p:extLst>
      <p:ext uri="{BB962C8B-B14F-4D97-AF65-F5344CB8AC3E}">
        <p14:creationId xmlns:p14="http://schemas.microsoft.com/office/powerpoint/2010/main" val="3367425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" name="Rectangle 2"/>
          <p:cNvSpPr/>
          <p:nvPr/>
        </p:nvSpPr>
        <p:spPr bwMode="auto">
          <a:xfrm>
            <a:off x="0" y="6589689"/>
            <a:ext cx="9143999" cy="358465"/>
          </a:xfrm>
          <a:prstGeom prst="rect">
            <a:avLst/>
          </a:prstGeom>
          <a:ln w="38100" algn="ctr">
            <a:noFill/>
            <a:miter lim="800000"/>
            <a:headEnd/>
            <a:tailEnd/>
          </a:ln>
          <a:effectLst/>
        </p:spPr>
        <p:txBody>
          <a:bodyPr wrap="square" lIns="45720" rIns="45720" rtlCol="0" anchor="ctr">
            <a:noAutofit/>
          </a:bodyPr>
          <a:lstStyle/>
          <a:p>
            <a:pPr algn="ctr"/>
            <a:r>
              <a:rPr lang="fr-FR" sz="1400" b="1" dirty="0" smtClean="0">
                <a:solidFill>
                  <a:schemeClr val="accent1">
                    <a:lumMod val="75000"/>
                  </a:schemeClr>
                </a:solidFill>
              </a:rPr>
              <a:t>M1 RT                                                                                                             Routage  IP/KADIRI</a:t>
            </a:r>
            <a:endParaRPr lang="fr-FR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-96985" y="-27384"/>
            <a:ext cx="9324528" cy="685800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9pPr>
          </a:lstStyle>
          <a:p>
            <a:pPr>
              <a:lnSpc>
                <a:spcPct val="100000"/>
              </a:lnSpc>
            </a:pPr>
            <a:r>
              <a:rPr lang="fr-FR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Chapitre</a:t>
            </a:r>
            <a:r>
              <a:rPr lang="en-US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5: </a:t>
            </a:r>
            <a:r>
              <a:rPr lang="en-US" b="1" kern="0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Routage</a:t>
            </a:r>
            <a:r>
              <a:rPr lang="en-US" b="1" kern="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en-US" b="1" kern="0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statique</a:t>
            </a:r>
            <a:endParaRPr lang="fr-FR" spc="-1" dirty="0">
              <a:solidFill>
                <a:srgbClr val="C00000"/>
              </a:solidFill>
              <a:effectLst/>
              <a:latin typeface="Arial"/>
            </a:endParaRPr>
          </a:p>
        </p:txBody>
      </p:sp>
      <p:sp>
        <p:nvSpPr>
          <p:cNvPr id="5" name="CustomShape 2"/>
          <p:cNvSpPr/>
          <p:nvPr/>
        </p:nvSpPr>
        <p:spPr>
          <a:xfrm>
            <a:off x="21641" y="620688"/>
            <a:ext cx="8712968" cy="387642"/>
          </a:xfrm>
          <a:prstGeom prst="rect">
            <a:avLst/>
          </a:prstGeom>
          <a:noFill/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</a:pPr>
            <a:endParaRPr lang="fr-FR" sz="1800" b="1" strike="noStrike" spc="-1" dirty="0">
              <a:latin typeface="Arial"/>
              <a:ea typeface="Microsoft YaHei"/>
            </a:endParaRPr>
          </a:p>
          <a:p>
            <a:pPr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</a:pPr>
            <a:endParaRPr lang="fr-FR" sz="1800" b="0" strike="noStrike" spc="-1" dirty="0">
              <a:latin typeface="Arial"/>
              <a:ea typeface="Microsoft YaHei"/>
            </a:endParaRPr>
          </a:p>
          <a:p>
            <a:pPr marL="360"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FFFF00"/>
              </a:buClr>
            </a:pPr>
            <a:r>
              <a:rPr lang="fr-FR" sz="2400" b="1" spc="-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2. Routage statique</a:t>
            </a:r>
          </a:p>
          <a:p>
            <a:pPr marL="360" algn="just">
              <a:lnSpc>
                <a:spcPct val="100000"/>
              </a:lnSpc>
              <a:spcBef>
                <a:spcPts val="283"/>
              </a:spcBef>
              <a:spcAft>
                <a:spcPts val="283"/>
              </a:spcAft>
              <a:buClr>
                <a:srgbClr val="FFFF00"/>
              </a:buClr>
            </a:pPr>
            <a:endParaRPr lang="fr-FR" sz="1800" b="0" strike="noStrike" spc="-1" dirty="0">
              <a:latin typeface="Arial"/>
              <a:ea typeface="Microsoft YaHei"/>
            </a:endParaRPr>
          </a:p>
          <a:p>
            <a:pPr algn="just"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</a:pPr>
            <a:endParaRPr lang="fr-FR" sz="1800" b="0" strike="noStrike" spc="-1" dirty="0">
              <a:latin typeface="Arial"/>
              <a:ea typeface="Microsoft YaHei"/>
            </a:endParaRPr>
          </a:p>
        </p:txBody>
      </p:sp>
      <p:pic>
        <p:nvPicPr>
          <p:cNvPr id="6" name="Image 5"/>
          <p:cNvPicPr/>
          <p:nvPr/>
        </p:nvPicPr>
        <p:blipFill>
          <a:blip r:embed="rId2"/>
          <a:stretch/>
        </p:blipFill>
        <p:spPr>
          <a:xfrm>
            <a:off x="5304617" y="1008330"/>
            <a:ext cx="3471557" cy="5589022"/>
          </a:xfrm>
          <a:prstGeom prst="rect">
            <a:avLst/>
          </a:prstGeom>
          <a:ln w="0">
            <a:noFill/>
          </a:ln>
        </p:spPr>
      </p:pic>
      <p:sp>
        <p:nvSpPr>
          <p:cNvPr id="7" name="CustomShape 2"/>
          <p:cNvSpPr/>
          <p:nvPr/>
        </p:nvSpPr>
        <p:spPr>
          <a:xfrm>
            <a:off x="360" y="3869617"/>
            <a:ext cx="5291720" cy="91368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just">
              <a:lnSpc>
                <a:spcPct val="100000"/>
              </a:lnSpc>
            </a:pPr>
            <a:endParaRPr lang="fr-FR" sz="1800" b="0" strike="noStrike" spc="-1" dirty="0">
              <a:solidFill>
                <a:schemeClr val="bg1"/>
              </a:solidFill>
              <a:latin typeface="Arial"/>
              <a:ea typeface="Microsoft YaHei"/>
            </a:endParaRPr>
          </a:p>
          <a:p>
            <a:pPr marL="342900" indent="-342900" algn="just">
              <a:buSzPct val="70000"/>
              <a:buFont typeface="Wingdings" pitchFamily="2" charset="2"/>
              <a:buChar char="§"/>
            </a:pPr>
            <a:r>
              <a:rPr lang="fr-FR" sz="1900" b="1" strike="noStrike" spc="-1" dirty="0" smtClean="0">
                <a:latin typeface="Times New Roman" pitchFamily="18" charset="0"/>
                <a:ea typeface="CIDFont+F2"/>
                <a:cs typeface="Times New Roman" pitchFamily="18" charset="0"/>
              </a:rPr>
              <a:t>Un </a:t>
            </a:r>
            <a:r>
              <a:rPr lang="fr-FR" sz="1900" b="1" strike="noStrike" spc="-1" dirty="0">
                <a:latin typeface="Times New Roman" pitchFamily="18" charset="0"/>
                <a:ea typeface="CIDFont+F2"/>
                <a:cs typeface="Times New Roman" pitchFamily="18" charset="0"/>
              </a:rPr>
              <a:t>protocole de routage dynamique risque </a:t>
            </a:r>
            <a:endParaRPr lang="fr-FR" sz="1900" b="1" strike="noStrike" spc="-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FFFFFF"/>
              </a:buClr>
              <a:buSzPct val="45000"/>
            </a:pPr>
            <a:r>
              <a:rPr lang="fr-FR" sz="1900" b="1" strike="noStrike" spc="-1" dirty="0">
                <a:latin typeface="Times New Roman" pitchFamily="18" charset="0"/>
                <a:ea typeface="CIDFont+F2"/>
                <a:cs typeface="Times New Roman" pitchFamily="18" charset="0"/>
              </a:rPr>
              <a:t>d’encombrer le routeur </a:t>
            </a:r>
            <a:r>
              <a:rPr lang="fr-FR" sz="1900" b="1" strike="noStrike" spc="-1" dirty="0">
                <a:latin typeface="Times New Roman" pitchFamily="18" charset="0"/>
                <a:ea typeface="Microsoft YaHei"/>
                <a:cs typeface="Times New Roman" pitchFamily="18" charset="0"/>
              </a:rPr>
              <a:t>d’extrémité par des </a:t>
            </a:r>
            <a:r>
              <a:rPr lang="fr-FR" sz="1900" b="1" strike="noStrike" spc="-1" dirty="0" smtClean="0">
                <a:latin typeface="Times New Roman" pitchFamily="18" charset="0"/>
                <a:ea typeface="Microsoft YaHei"/>
                <a:cs typeface="Times New Roman" pitchFamily="18" charset="0"/>
              </a:rPr>
              <a:t>mises</a:t>
            </a:r>
            <a:endParaRPr lang="fr-FR" sz="1900" b="1" spc="-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FFFFFF"/>
              </a:buClr>
              <a:buSzPct val="45000"/>
            </a:pPr>
            <a:r>
              <a:rPr lang="fr-FR" sz="1900" b="1" strike="noStrike" spc="-1" dirty="0" smtClean="0">
                <a:latin typeface="Times New Roman" pitchFamily="18" charset="0"/>
                <a:ea typeface="Microsoft YaHei"/>
                <a:cs typeface="Times New Roman" pitchFamily="18" charset="0"/>
              </a:rPr>
              <a:t>à </a:t>
            </a:r>
            <a:r>
              <a:rPr lang="fr-FR" sz="1900" b="1" strike="noStrike" spc="-1" dirty="0">
                <a:latin typeface="Times New Roman" pitchFamily="18" charset="0"/>
                <a:ea typeface="Microsoft YaHei"/>
                <a:cs typeface="Times New Roman" pitchFamily="18" charset="0"/>
              </a:rPr>
              <a:t>jour de routage</a:t>
            </a:r>
            <a:endParaRPr lang="fr-FR" sz="1900" b="1" strike="noStrike" spc="-1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fr-FR" sz="1900" b="1" strike="noStrike" spc="-1" dirty="0" smtClean="0">
                <a:latin typeface="Times New Roman" pitchFamily="18" charset="0"/>
                <a:ea typeface="CIDFont+F2"/>
                <a:cs typeface="Times New Roman" pitchFamily="18" charset="0"/>
              </a:rPr>
              <a:t>Les </a:t>
            </a:r>
            <a:r>
              <a:rPr lang="fr-FR" sz="1900" b="1" strike="noStrike" spc="-1" dirty="0">
                <a:latin typeface="Times New Roman" pitchFamily="18" charset="0"/>
                <a:ea typeface="CIDFont+F1"/>
                <a:cs typeface="Times New Roman" pitchFamily="18" charset="0"/>
              </a:rPr>
              <a:t>routeurs de périphérie </a:t>
            </a:r>
            <a:r>
              <a:rPr lang="fr-FR" sz="1900" b="1" strike="noStrike" spc="-1" dirty="0">
                <a:latin typeface="Times New Roman" pitchFamily="18" charset="0"/>
                <a:ea typeface="CIDFont+F2"/>
                <a:cs typeface="Times New Roman" pitchFamily="18" charset="0"/>
              </a:rPr>
              <a:t>utilisent </a:t>
            </a:r>
            <a:r>
              <a:rPr lang="fr-FR" sz="1900" b="1" strike="noStrike" spc="-1" dirty="0">
                <a:latin typeface="Times New Roman" pitchFamily="18" charset="0"/>
                <a:ea typeface="CIDFont+F1"/>
                <a:cs typeface="Times New Roman" pitchFamily="18" charset="0"/>
              </a:rPr>
              <a:t>des routes</a:t>
            </a:r>
            <a:endParaRPr lang="fr-FR" sz="1900" b="1" strike="noStrike" spc="-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fr-FR" sz="1900" b="1" strike="noStrike" spc="-1" dirty="0">
                <a:latin typeface="Times New Roman" pitchFamily="18" charset="0"/>
                <a:ea typeface="CIDFont+F1"/>
                <a:cs typeface="Times New Roman" pitchFamily="18" charset="0"/>
              </a:rPr>
              <a:t> statique</a:t>
            </a:r>
            <a:r>
              <a:rPr lang="fr-FR" sz="1900" b="1" strike="noStrike" spc="-1" dirty="0">
                <a:latin typeface="Times New Roman" pitchFamily="18" charset="0"/>
                <a:ea typeface="CIDFont+F2"/>
                <a:cs typeface="Times New Roman" pitchFamily="18" charset="0"/>
              </a:rPr>
              <a:t>s pour fournir des </a:t>
            </a:r>
            <a:r>
              <a:rPr lang="fr-FR" sz="1900" b="1" strike="noStrike" spc="-1" dirty="0">
                <a:latin typeface="Times New Roman" pitchFamily="18" charset="0"/>
                <a:ea typeface="CIDFont+F1"/>
                <a:cs typeface="Times New Roman" pitchFamily="18" charset="0"/>
              </a:rPr>
              <a:t>chemins sûrs et </a:t>
            </a:r>
            <a:r>
              <a:rPr lang="fr-FR" sz="1900" b="1" strike="noStrike" spc="-1" dirty="0" smtClean="0">
                <a:latin typeface="Times New Roman" pitchFamily="18" charset="0"/>
                <a:ea typeface="CIDFont+F1"/>
                <a:cs typeface="Times New Roman" pitchFamily="18" charset="0"/>
              </a:rPr>
              <a:t>stables  </a:t>
            </a:r>
            <a:r>
              <a:rPr lang="fr-FR" sz="1900" b="1" strike="noStrike" spc="-1" dirty="0">
                <a:latin typeface="Times New Roman" pitchFamily="18" charset="0"/>
                <a:ea typeface="CIDFont+F1"/>
                <a:cs typeface="Times New Roman" pitchFamily="18" charset="0"/>
              </a:rPr>
              <a:t>au FAI</a:t>
            </a:r>
            <a:r>
              <a:rPr lang="fr-FR" sz="1900" b="1" strike="noStrike" spc="-1" dirty="0" smtClean="0">
                <a:latin typeface="Times New Roman" pitchFamily="18" charset="0"/>
                <a:ea typeface="CIDFont+F2"/>
                <a:cs typeface="Times New Roman" pitchFamily="18" charset="0"/>
              </a:rPr>
              <a:t>.</a:t>
            </a:r>
          </a:p>
          <a:p>
            <a:pPr marL="342900" indent="-342900" algn="just">
              <a:buClr>
                <a:srgbClr val="FF0000"/>
              </a:buClr>
              <a:buFont typeface="Wingdings" pitchFamily="2" charset="2"/>
              <a:buChar char="Ø"/>
            </a:pPr>
            <a:r>
              <a:rPr lang="fr-FR" sz="19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Économie de bande passante</a:t>
            </a:r>
            <a:r>
              <a:rPr lang="fr-FR" sz="1900" b="1" dirty="0"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fr-FR" sz="1900" b="1" dirty="0" smtClean="0">
                <a:latin typeface="Times New Roman" pitchFamily="18" charset="0"/>
                <a:cs typeface="Times New Roman" pitchFamily="18" charset="0"/>
              </a:rPr>
              <a:t>Aucune</a:t>
            </a:r>
          </a:p>
          <a:p>
            <a:pPr algn="just">
              <a:buClr>
                <a:srgbClr val="FF0000"/>
              </a:buClr>
            </a:pPr>
            <a:r>
              <a:rPr lang="fr-FR" sz="1900" b="1" dirty="0" smtClean="0">
                <a:latin typeface="Times New Roman" pitchFamily="18" charset="0"/>
                <a:cs typeface="Times New Roman" pitchFamily="18" charset="0"/>
              </a:rPr>
              <a:t>information </a:t>
            </a:r>
            <a:r>
              <a:rPr lang="fr-FR" sz="1900" b="1" dirty="0">
                <a:latin typeface="Times New Roman" pitchFamily="18" charset="0"/>
                <a:cs typeface="Times New Roman" pitchFamily="18" charset="0"/>
              </a:rPr>
              <a:t>ne </a:t>
            </a:r>
            <a:r>
              <a:rPr lang="fr-FR" sz="1900" b="1" dirty="0" smtClean="0">
                <a:latin typeface="Times New Roman" pitchFamily="18" charset="0"/>
                <a:cs typeface="Times New Roman" pitchFamily="18" charset="0"/>
              </a:rPr>
              <a:t>transitent entre </a:t>
            </a:r>
            <a:r>
              <a:rPr lang="fr-FR" sz="1900" b="1" dirty="0">
                <a:latin typeface="Times New Roman" pitchFamily="18" charset="0"/>
                <a:cs typeface="Times New Roman" pitchFamily="18" charset="0"/>
              </a:rPr>
              <a:t>les routeurs pour </a:t>
            </a:r>
            <a:r>
              <a:rPr lang="fr-FR" sz="1900" b="1" dirty="0" smtClean="0">
                <a:latin typeface="Times New Roman" pitchFamily="18" charset="0"/>
                <a:cs typeface="Times New Roman" pitchFamily="18" charset="0"/>
              </a:rPr>
              <a:t>qu'ils se </a:t>
            </a:r>
            <a:r>
              <a:rPr lang="fr-FR" sz="1900" b="1" dirty="0">
                <a:latin typeface="Times New Roman" pitchFamily="18" charset="0"/>
                <a:cs typeface="Times New Roman" pitchFamily="18" charset="0"/>
              </a:rPr>
              <a:t>tiennent à jour, la </a:t>
            </a:r>
            <a:r>
              <a:rPr lang="fr-FR" sz="1900" b="1" dirty="0" smtClean="0">
                <a:latin typeface="Times New Roman" pitchFamily="18" charset="0"/>
                <a:cs typeface="Times New Roman" pitchFamily="18" charset="0"/>
              </a:rPr>
              <a:t>bande passante </a:t>
            </a:r>
            <a:r>
              <a:rPr lang="fr-FR" sz="1900" b="1" dirty="0">
                <a:latin typeface="Times New Roman" pitchFamily="18" charset="0"/>
                <a:cs typeface="Times New Roman" pitchFamily="18" charset="0"/>
              </a:rPr>
              <a:t>n'est pas encombrée avec des messages </a:t>
            </a:r>
            <a:r>
              <a:rPr lang="fr-FR" sz="1900" b="1" dirty="0" smtClean="0">
                <a:latin typeface="Times New Roman" pitchFamily="18" charset="0"/>
                <a:cs typeface="Times New Roman" pitchFamily="18" charset="0"/>
              </a:rPr>
              <a:t>d'information.</a:t>
            </a:r>
          </a:p>
          <a:p>
            <a:pPr marL="342900" indent="-342900" algn="just">
              <a:buClr>
                <a:srgbClr val="FF0000"/>
              </a:buClr>
              <a:buFont typeface="Wingdings" pitchFamily="2" charset="2"/>
              <a:buChar char="Ø"/>
            </a:pPr>
            <a:r>
              <a:rPr lang="fr-FR" sz="19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Sécurité</a:t>
            </a:r>
            <a:r>
              <a:rPr lang="fr-FR" sz="19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1900" b="1" dirty="0">
                <a:latin typeface="Times New Roman" pitchFamily="18" charset="0"/>
                <a:cs typeface="Times New Roman" pitchFamily="18" charset="0"/>
              </a:rPr>
              <a:t>: Contrairement aux protocoles </a:t>
            </a:r>
            <a:r>
              <a:rPr lang="fr-FR" sz="1900" b="1" dirty="0" smtClean="0">
                <a:latin typeface="Times New Roman" pitchFamily="18" charset="0"/>
                <a:cs typeface="Times New Roman" pitchFamily="18" charset="0"/>
              </a:rPr>
              <a:t>de</a:t>
            </a:r>
          </a:p>
          <a:p>
            <a:pPr algn="just">
              <a:buClr>
                <a:srgbClr val="FF0000"/>
              </a:buClr>
            </a:pPr>
            <a:r>
              <a:rPr lang="fr-FR" sz="1900" b="1" dirty="0" smtClean="0">
                <a:latin typeface="Times New Roman" pitchFamily="18" charset="0"/>
                <a:cs typeface="Times New Roman" pitchFamily="18" charset="0"/>
              </a:rPr>
              <a:t>routage dynamique, le </a:t>
            </a:r>
            <a:r>
              <a:rPr lang="fr-FR" sz="1900" b="1" dirty="0">
                <a:latin typeface="Times New Roman" pitchFamily="18" charset="0"/>
                <a:cs typeface="Times New Roman" pitchFamily="18" charset="0"/>
              </a:rPr>
              <a:t>routage statique ne diffuse pas d'information sur le </a:t>
            </a:r>
            <a:r>
              <a:rPr lang="fr-FR" sz="1900" b="1" dirty="0" smtClean="0">
                <a:latin typeface="Times New Roman" pitchFamily="18" charset="0"/>
                <a:cs typeface="Times New Roman" pitchFamily="18" charset="0"/>
              </a:rPr>
              <a:t>réseau puisque </a:t>
            </a:r>
            <a:r>
              <a:rPr lang="fr-FR" sz="1900" b="1" dirty="0">
                <a:latin typeface="Times New Roman" pitchFamily="18" charset="0"/>
                <a:cs typeface="Times New Roman" pitchFamily="18" charset="0"/>
              </a:rPr>
              <a:t>les informations de routage sont directement </a:t>
            </a:r>
            <a:r>
              <a:rPr lang="fr-FR" sz="1900" b="1" dirty="0" smtClean="0">
                <a:latin typeface="Times New Roman" pitchFamily="18" charset="0"/>
                <a:cs typeface="Times New Roman" pitchFamily="18" charset="0"/>
              </a:rPr>
              <a:t>saisies. </a:t>
            </a:r>
          </a:p>
          <a:p>
            <a:pPr marL="342900" indent="-342900" algn="just">
              <a:buFont typeface="Wingdings" pitchFamily="2" charset="2"/>
              <a:buChar char="Ø"/>
            </a:pPr>
            <a:r>
              <a:rPr lang="fr-FR" sz="19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Connaissance </a:t>
            </a:r>
            <a:r>
              <a:rPr lang="fr-FR" sz="19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du chemin à </a:t>
            </a:r>
            <a:r>
              <a:rPr lang="fr-FR" sz="19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l'avance:</a:t>
            </a:r>
          </a:p>
          <a:p>
            <a:pPr algn="just"/>
            <a:r>
              <a:rPr lang="fr-FR" sz="1900" b="1" dirty="0" smtClean="0">
                <a:latin typeface="Times New Roman" pitchFamily="18" charset="0"/>
                <a:cs typeface="Times New Roman" pitchFamily="18" charset="0"/>
              </a:rPr>
              <a:t>L'administrateur ayant configuré </a:t>
            </a:r>
            <a:r>
              <a:rPr lang="fr-FR" sz="1900" b="1" dirty="0">
                <a:latin typeface="Times New Roman" pitchFamily="18" charset="0"/>
                <a:cs typeface="Times New Roman" pitchFamily="18" charset="0"/>
              </a:rPr>
              <a:t>l'ensemble de la topologie saura exactement </a:t>
            </a:r>
            <a:r>
              <a:rPr lang="fr-FR" sz="1900" b="1" dirty="0" smtClean="0">
                <a:latin typeface="Times New Roman" pitchFamily="18" charset="0"/>
                <a:cs typeface="Times New Roman" pitchFamily="18" charset="0"/>
              </a:rPr>
              <a:t>où passent </a:t>
            </a:r>
            <a:r>
              <a:rPr lang="fr-FR" sz="1900" b="1" dirty="0">
                <a:latin typeface="Times New Roman" pitchFamily="18" charset="0"/>
                <a:cs typeface="Times New Roman" pitchFamily="18" charset="0"/>
              </a:rPr>
              <a:t>les paquets, cela peut donc faciliter la </a:t>
            </a:r>
            <a:r>
              <a:rPr lang="fr-FR" sz="1900" b="1" dirty="0" smtClean="0">
                <a:latin typeface="Times New Roman" pitchFamily="18" charset="0"/>
                <a:cs typeface="Times New Roman" pitchFamily="18" charset="0"/>
              </a:rPr>
              <a:t>compréhension d'un </a:t>
            </a:r>
            <a:r>
              <a:rPr lang="fr-FR" sz="1900" b="1" dirty="0">
                <a:latin typeface="Times New Roman" pitchFamily="18" charset="0"/>
                <a:cs typeface="Times New Roman" pitchFamily="18" charset="0"/>
              </a:rPr>
              <a:t>incident sur le réseau. </a:t>
            </a:r>
            <a:endParaRPr lang="fr-FR" sz="1900" b="1" strike="noStrike" spc="-1" dirty="0">
              <a:latin typeface="Times New Roman" pitchFamily="18" charset="0"/>
              <a:cs typeface="Times New Roman" pitchFamily="18" charset="0"/>
            </a:endParaRPr>
          </a:p>
          <a:p>
            <a:pPr marL="216000" indent="-216000" algn="just">
              <a:lnSpc>
                <a:spcPct val="100000"/>
              </a:lnSpc>
              <a:buClr>
                <a:srgbClr val="FFFF00"/>
              </a:buClr>
              <a:buFont typeface="StarSymbol"/>
              <a:buAutoNum type="arabicPeriod"/>
            </a:pPr>
            <a:endParaRPr lang="fr-FR" sz="1900" b="1" strike="noStrike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algn="just">
              <a:lnSpc>
                <a:spcPct val="100000"/>
              </a:lnSpc>
            </a:pPr>
            <a:endParaRPr lang="fr-FR" sz="1800" b="1" strike="noStrike" spc="-1" dirty="0">
              <a:latin typeface="Times New Roman" pitchFamily="18" charset="0"/>
              <a:ea typeface="Microsoft YaHei"/>
              <a:cs typeface="Times New Roman" pitchFamily="18" charset="0"/>
            </a:endParaRPr>
          </a:p>
          <a:p>
            <a:pPr algn="just">
              <a:lnSpc>
                <a:spcPts val="2999"/>
              </a:lnSpc>
            </a:pPr>
            <a:endParaRPr lang="fr-FR" sz="1800" b="1" strike="noStrike" spc="-1" dirty="0">
              <a:latin typeface="Arial"/>
              <a:ea typeface="Microsoft YaHei"/>
            </a:endParaRPr>
          </a:p>
          <a:p>
            <a:pPr algn="just">
              <a:lnSpc>
                <a:spcPct val="150000"/>
              </a:lnSpc>
            </a:pPr>
            <a:endParaRPr lang="fr-FR" sz="1800" b="1" strike="noStrike" spc="-1" dirty="0">
              <a:latin typeface="Arial"/>
              <a:ea typeface="Microsoft YaHei"/>
            </a:endParaRPr>
          </a:p>
        </p:txBody>
      </p:sp>
    </p:spTree>
    <p:extLst>
      <p:ext uri="{BB962C8B-B14F-4D97-AF65-F5344CB8AC3E}">
        <p14:creationId xmlns:p14="http://schemas.microsoft.com/office/powerpoint/2010/main" val="3518536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4718</TotalTime>
  <Words>1594</Words>
  <Application>Microsoft Office PowerPoint</Application>
  <PresentationFormat>Affichage à l'écran (4:3)</PresentationFormat>
  <Paragraphs>238</Paragraphs>
  <Slides>20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21" baseType="lpstr">
      <vt:lpstr>Oriel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HP</dc:creator>
  <cp:lastModifiedBy>HP</cp:lastModifiedBy>
  <cp:revision>130</cp:revision>
  <dcterms:created xsi:type="dcterms:W3CDTF">2022-11-30T17:43:05Z</dcterms:created>
  <dcterms:modified xsi:type="dcterms:W3CDTF">2023-11-17T19:00:52Z</dcterms:modified>
</cp:coreProperties>
</file>