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274" r:id="rId4"/>
    <p:sldId id="276" r:id="rId5"/>
    <p:sldId id="277" r:id="rId6"/>
    <p:sldId id="278" r:id="rId7"/>
    <p:sldId id="279" r:id="rId8"/>
    <p:sldId id="275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9" r:id="rId18"/>
    <p:sldId id="295" r:id="rId19"/>
    <p:sldId id="288" r:id="rId20"/>
    <p:sldId id="29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94A8-D442-4B6A-A375-486FAE0F519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0DB9-FCC1-47DC-B201-E26BD5BFA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7C85F-4D8A-4BA8-AF73-FF17DA09110E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870992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b="1" dirty="0" smtClean="0"/>
              <a:t>Chapitre</a:t>
            </a:r>
            <a:r>
              <a:rPr lang="en-US" sz="4800" b="1" dirty="0" smtClean="0"/>
              <a:t> 5:</a:t>
            </a:r>
            <a:endParaRPr lang="en-US" sz="4800" b="1" dirty="0"/>
          </a:p>
          <a:p>
            <a:pPr algn="ctr">
              <a:defRPr/>
            </a:pPr>
            <a:endParaRPr lang="en-US" sz="4800" b="1" dirty="0" smtClean="0"/>
          </a:p>
          <a:p>
            <a:pPr algn="ctr">
              <a:lnSpc>
                <a:spcPct val="100000"/>
              </a:lnSpc>
            </a:pPr>
            <a:r>
              <a:rPr lang="fr-FR" sz="6000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ROUTAGE STATIQUE</a:t>
            </a:r>
            <a:endParaRPr lang="fr-FR" sz="6000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7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Routage statique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053" y="2348880"/>
            <a:ext cx="8771121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2200" b="0" strike="noStrike" spc="-1" dirty="0">
              <a:solidFill>
                <a:schemeClr val="bg1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fr-FR" sz="2200" b="0" strike="noStrike" spc="-1" dirty="0">
              <a:solidFill>
                <a:schemeClr val="bg1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>
                <a:srgbClr val="FFFF00"/>
              </a:buClr>
            </a:pPr>
            <a:r>
              <a:rPr lang="fr-FR" sz="2400" b="1" spc="-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Inconvénients du routage statique</a:t>
            </a:r>
            <a:endParaRPr lang="fr-FR" sz="24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configuration de réseaux de taille importante peut devenir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assez longue et complexe, il faut en effet connaitre l'intégralité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 la topologie pour saisir les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informations.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devenir une source d'erreur et 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complexité supplémentaire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quand la taille du réseau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grandit.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ne s’adapte pas automatiquement aux changements et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aux pannes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216000" indent="-216000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chaque fois que le réseau évolue, il faut que chaque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routeur soit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au courant de l'évolution par une mise à jour manuelle 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par de l'administrateur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endParaRPr lang="fr-FR" sz="22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2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627856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3617422"/>
            <a:ext cx="5702487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La table de routage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/>
              <a:t>Chaque nœud comporte des tables de routage,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/>
              <a:t>La table de routage indique la route à suivre </a:t>
            </a:r>
            <a:r>
              <a:rPr lang="fr-FR" sz="2000" b="1" dirty="0" smtClean="0"/>
              <a:t>pour </a:t>
            </a:r>
            <a:r>
              <a:rPr lang="fr-FR" sz="2000" b="1" dirty="0"/>
              <a:t>atteindre le destinataire.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/>
              <a:t>Chaque routeur utilise ces tables pour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</a:pPr>
            <a:r>
              <a:rPr lang="fr-FR" sz="2000" b="1" dirty="0"/>
              <a:t>l’acheminement des paquets entre les stations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/>
              <a:t>A priori, aucun routeur n’a une vision globale </a:t>
            </a:r>
            <a:r>
              <a:rPr lang="fr-FR" sz="2000" b="1" dirty="0" smtClean="0"/>
              <a:t>de </a:t>
            </a:r>
            <a:r>
              <a:rPr lang="fr-FR" sz="2000" b="1" dirty="0"/>
              <a:t>la route que prendront les paquets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/>
              <a:t>les paquets sont relayés de proche en </a:t>
            </a:r>
            <a:r>
              <a:rPr lang="fr-FR" sz="2000" b="1" dirty="0" smtClean="0"/>
              <a:t>proche  </a:t>
            </a:r>
            <a:r>
              <a:rPr lang="fr-FR" sz="2000" b="1" dirty="0"/>
              <a:t>jusqu’au destinataire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/>
              <a:t>L’émetteur du paquet doit connaitre le premier </a:t>
            </a:r>
            <a:r>
              <a:rPr lang="fr-FR" sz="2000" b="1" dirty="0" smtClean="0"/>
              <a:t>Routeur </a:t>
            </a:r>
            <a:r>
              <a:rPr lang="fr-FR" sz="2000" b="1" dirty="0"/>
              <a:t>relais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fr-FR" sz="2000" b="1" dirty="0"/>
              <a:t>chaque routeur est chargé d’acheminer le paquet </a:t>
            </a:r>
            <a:r>
              <a:rPr lang="fr-FR" sz="2000" b="1" dirty="0" smtClean="0"/>
              <a:t>vers </a:t>
            </a:r>
            <a:r>
              <a:rPr lang="fr-FR" sz="2000" b="1" dirty="0"/>
              <a:t>le routeur suivant jusqu’à la destination finale </a:t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endParaRPr lang="fr-FR" sz="20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1" strike="noStrike" spc="-1" dirty="0">
              <a:latin typeface="Arial"/>
              <a:ea typeface="Microsoft YaHe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08248"/>
            <a:ext cx="3408571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95" y="3409679"/>
            <a:ext cx="3112932" cy="28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La table de routage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7710" y="1608295"/>
            <a:ext cx="9066960" cy="1780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buClr>
                <a:srgbClr val="FFFF00"/>
              </a:buClr>
            </a:pPr>
            <a:r>
              <a:rPr lang="fr-FR" sz="2000" b="1" dirty="0" smtClean="0"/>
              <a:t>Différents </a:t>
            </a:r>
            <a:r>
              <a:rPr lang="fr-FR" sz="2000" b="1" dirty="0"/>
              <a:t>types de </a:t>
            </a:r>
            <a:r>
              <a:rPr lang="fr-FR" sz="2000" b="1" dirty="0" smtClean="0"/>
              <a:t>routes </a:t>
            </a:r>
            <a:r>
              <a:rPr lang="fr-FR" sz="2000" b="1" dirty="0"/>
              <a:t>selon leurs </a:t>
            </a:r>
            <a:r>
              <a:rPr lang="fr-FR" sz="2000" b="1" dirty="0" smtClean="0"/>
              <a:t>sources</a:t>
            </a:r>
          </a:p>
          <a:p>
            <a:pPr marL="742950" lvl="1" indent="-285750"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 smtClean="0"/>
              <a:t>Réseaux </a:t>
            </a:r>
            <a:r>
              <a:rPr lang="fr-FR" sz="2000" b="1" dirty="0"/>
              <a:t>directement </a:t>
            </a:r>
            <a:r>
              <a:rPr lang="fr-FR" sz="2000" b="1" dirty="0" smtClean="0"/>
              <a:t>connectés</a:t>
            </a:r>
          </a:p>
          <a:p>
            <a:pPr marL="742950" lvl="1" indent="-285750"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 smtClean="0"/>
              <a:t>Routes statiques</a:t>
            </a:r>
          </a:p>
          <a:p>
            <a:pPr marL="742950" lvl="1" indent="-285750"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000" b="1" dirty="0" smtClean="0"/>
              <a:t>Protocoles </a:t>
            </a:r>
            <a:r>
              <a:rPr lang="fr-FR" sz="2000" b="1" dirty="0"/>
              <a:t>de routage dynamique </a:t>
            </a:r>
            <a:endParaRPr lang="fr-FR" sz="2000" b="1" dirty="0" smtClean="0"/>
          </a:p>
          <a:p>
            <a:pPr>
              <a:buClr>
                <a:srgbClr val="FFFF00"/>
              </a:buClr>
            </a:pP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/>
            </a:r>
            <a:br>
              <a:rPr lang="fr-FR" sz="2000" b="1" dirty="0"/>
            </a:br>
            <a:endParaRPr lang="fr-FR" sz="2000" b="1" strike="noStrike" spc="-1" dirty="0">
              <a:latin typeface="Arial"/>
              <a:ea typeface="Microsoft YaHei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endParaRPr lang="fr-FR" sz="2400" b="1" strike="noStrike" spc="-1" dirty="0">
              <a:latin typeface="Arial"/>
              <a:ea typeface="Microsoft YaHei"/>
            </a:endParaRPr>
          </a:p>
          <a:p>
            <a:pPr algn="just">
              <a:lnSpc>
                <a:spcPts val="2999"/>
              </a:lnSpc>
            </a:pPr>
            <a:endParaRPr lang="fr-FR" sz="24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fr-FR" sz="2400" b="1" strike="noStrike" spc="-1" dirty="0">
              <a:latin typeface="Arial"/>
              <a:ea typeface="Microsoft YaHe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4" y="2385310"/>
            <a:ext cx="8618605" cy="21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25" y="4869160"/>
            <a:ext cx="4382180" cy="17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239" y="4869160"/>
            <a:ext cx="421288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Une route de niveau 1 est une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route avec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masque de sous-réseau égal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ou inférieur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au masque par défaut de la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classe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de l’adresse 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La table de routage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41" y="5238548"/>
            <a:ext cx="5934447" cy="17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-33536" y="2432190"/>
            <a:ext cx="8768145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285750" indent="-28575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Réseaux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directement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connectés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Sans entrer de route statique et sans avoir mis en œuvre un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protocole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routage,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routage reste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vide?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chaque interface à l’état monté « up » et dotée d’une configuration IP provoque l’ajout d’une route dans la table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routage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Résolution d’une route, la recherche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récursive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Routeur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se voit confier un paquet destiné à l’hôte 10.0.1.129. Le routeur entame un premier balayage de la table de routage et trouve une solution dans la route 10.0.1.128/26 mais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solution passe par 10.0.1.226.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routeur entame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 second balayage de la table de routage à la recherche cette fois de 10.0.1.226.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trouve une route 10.0.1.224.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route aurait pu mener à nouveau à une adresse de prochain saut, adresse qui nécessiterait un balayage supplémentaire mais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route fournit l’interface de sortie S0/0. Ce mécanisme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recherche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enchaînement des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balayages successifs de la table de routage jusqu’à trouver sur quelle interface acheminer le paquet ...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7513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La table de routage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080" y="2492896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buClr>
                <a:srgbClr val="FFFF00"/>
              </a:buClr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table de routage : ensemble de triplets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Adresse destination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Route à prendre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Coût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"cout" permet de choisir la route appropriée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si plusieurs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routes sont possibles.</a:t>
            </a:r>
            <a:br>
              <a:rPr lang="fr-FR" sz="2200" dirty="0">
                <a:latin typeface="Times New Roman" pitchFamily="18" charset="0"/>
                <a:cs typeface="Times New Roman" pitchFamily="18" charset="0"/>
              </a:rPr>
            </a:b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Exemple: cout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= nombre 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sauts</a:t>
            </a:r>
          </a:p>
          <a:p>
            <a:pPr marL="285750" indent="-285750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Cout= distance administrative/métrique</a:t>
            </a:r>
          </a:p>
          <a:p>
            <a:pPr marL="285750" indent="-285750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route dont la métrique est la plus faible est la route préférée, </a:t>
            </a:r>
          </a:p>
          <a:p>
            <a:pPr marL="285750" indent="-285750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métrique pour le routage statique = 0</a:t>
            </a:r>
          </a:p>
          <a:p>
            <a:pPr marL="285750" indent="-285750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distance administrative =1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>
                <a:srgbClr val="FFFF00"/>
              </a:buClr>
            </a:pPr>
            <a:endParaRPr lang="fr-FR" sz="2200" b="0" strike="noStrike" spc="-1" dirty="0">
              <a:latin typeface="Arial"/>
              <a:ea typeface="Microsoft YaHei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ts val="2999"/>
              </a:lnSpc>
            </a:pPr>
            <a:endParaRPr lang="fr-FR" sz="24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fr-FR" sz="2400" b="0" strike="noStrike" spc="-1" dirty="0">
              <a:latin typeface="Arial"/>
              <a:ea typeface="Microsoft YaHe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3"/>
            <a:ext cx="8483089" cy="25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3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55791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La table de routage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6" y="836712"/>
            <a:ext cx="36319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61" y="4664448"/>
            <a:ext cx="36204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2"/>
          <p:cNvSpPr/>
          <p:nvPr/>
        </p:nvSpPr>
        <p:spPr>
          <a:xfrm>
            <a:off x="33891" y="3783754"/>
            <a:ext cx="5402205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Distance administrative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 les routeurs pour déterminer quel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meilleur itinéraire.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chaque route est associé un numéro de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distance administrative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 numéro est bas, plus la route est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considérée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fiable 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métrique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Problème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deux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routes différentes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même réseau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partir du même protocole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routage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métrique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correspond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distance » qui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sépare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 routeur d’un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réseau de destination.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protocole de routage utilise sa propre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Métrique: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RIP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utilise le nombre de sauts IP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OSPF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utilise un coût numérique qui correspond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bande passante dans les liens franchis.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fr-FR" sz="2000" b="1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216000" indent="-216000" algn="just">
              <a:lnSpc>
                <a:spcPct val="100000"/>
              </a:lnSpc>
              <a:buClr>
                <a:srgbClr val="00FF03"/>
              </a:buClr>
              <a:buFont typeface="Wingdings" charset="2"/>
              <a:buChar char=""/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ts val="2999"/>
              </a:lnSpc>
            </a:pPr>
            <a:endParaRPr lang="fr-FR" sz="2000" b="0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b="0" strike="noStrike" spc="-1" dirty="0"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3518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lvl="1"/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55791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Les routes statiques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69" y="1196752"/>
            <a:ext cx="371124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17" y="77930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92D050"/>
              </a:buClr>
            </a:pPr>
            <a:r>
              <a:rPr lang="fr-FR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A. </a:t>
            </a:r>
            <a:r>
              <a:rPr lang="fr-FR" sz="21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Route </a:t>
            </a:r>
            <a:r>
              <a:rPr lang="fr-FR" sz="2100" b="1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statique standard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- Configurée </a:t>
            </a: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pour atteindre le réseau 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d’extrémité,</a:t>
            </a:r>
            <a:endParaRPr lang="fr-FR" sz="2000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- </a:t>
            </a: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   R2 </a:t>
            </a: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sera configuré avec une route statique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standard </a:t>
            </a:r>
            <a:r>
              <a:rPr lang="fr-FR" sz="2000" spc="-1" dirty="0">
                <a:latin typeface="Times New Roman" pitchFamily="18" charset="0"/>
                <a:ea typeface="Microsoft YaHei"/>
                <a:cs typeface="Times New Roman" pitchFamily="18" charset="0"/>
              </a:rPr>
              <a:t>pour atteindre le réseau d’extrémité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</a:pPr>
            <a:r>
              <a:rPr lang="fr-FR" sz="2000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172.16.3.0/24</a:t>
            </a:r>
            <a:endParaRPr lang="fr-FR" sz="2000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7" y="2727495"/>
            <a:ext cx="2023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Configuration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29150" y="2996952"/>
            <a:ext cx="9038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Router(config)#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route [adresse réseau] [masque de sous-réseau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adresse de tronçon suivant OU interface de sortie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] [permanent]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2" y="3704837"/>
            <a:ext cx="8671110" cy="282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lvl="1"/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55791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Les routes statiques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751590"/>
            <a:ext cx="469570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1900" b="1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Routes statiques directement connectées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8408" y="739108"/>
            <a:ext cx="5072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Route </a:t>
            </a: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configurée par l’interface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de sortie</a:t>
            </a:r>
            <a:endParaRPr lang="fr-FR" sz="1900" b="1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" y="1153074"/>
            <a:ext cx="8657548" cy="242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85" y="3548229"/>
            <a:ext cx="3486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000" b="1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Routes statiques récursives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75574" y="356208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Route configurée par @IP du tronçon </a:t>
            </a:r>
            <a:r>
              <a:rPr lang="fr-FR" sz="2000" spc="-1" dirty="0" smtClean="0">
                <a:latin typeface="Times New Roman" pitchFamily="18" charset="0"/>
                <a:cs typeface="Times New Roman" pitchFamily="18" charset="0"/>
              </a:rPr>
              <a:t>suivant</a:t>
            </a:r>
            <a:endParaRPr lang="fr-FR" sz="20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" y="3866510"/>
            <a:ext cx="4616014" cy="28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90" y="3935785"/>
            <a:ext cx="4494960" cy="26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55791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Les routes statiques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080" y="620688"/>
            <a:ext cx="906696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fr-FR" sz="2200" b="1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</a:pPr>
            <a:endParaRPr lang="fr-FR" sz="2200" b="0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06" y="832644"/>
            <a:ext cx="867140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fr-FR" sz="21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Route statique par défaut</a:t>
            </a:r>
          </a:p>
          <a:p>
            <a:pPr algn="just">
              <a:buClr>
                <a:schemeClr val="bg1"/>
              </a:buClr>
            </a:pP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- Correspond à tous les paquets </a:t>
            </a:r>
          </a:p>
          <a:p>
            <a:pPr algn="just">
              <a:buClr>
                <a:schemeClr val="bg1"/>
              </a:buClr>
            </a:pP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- Identifie @IP de la passerelle à laquelle le routeur envoie tous les paquets </a:t>
            </a:r>
            <a:r>
              <a:rPr lang="fr-FR" sz="1900" b="1" spc="-1" dirty="0" err="1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 qui n’ont pas de route apprise ou standard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. @</a:t>
            </a: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IP destination : 0.0.0.0     0.0.0.0</a:t>
            </a:r>
          </a:p>
          <a:p>
            <a:pPr algn="just">
              <a:buClr>
                <a:schemeClr val="bg1"/>
              </a:buClr>
            </a:pP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routeur stocke une route par défaut unique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1900" b="1" spc="-1" dirty="0">
                <a:latin typeface="Times New Roman" pitchFamily="18" charset="0"/>
                <a:cs typeface="Times New Roman" pitchFamily="18" charset="0"/>
              </a:rPr>
              <a:t>représenter n’importe quel réseau ne figurant pas dans la table de routage.</a:t>
            </a:r>
            <a:endParaRPr lang="fr-FR" sz="1900" b="1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3" y="2636912"/>
            <a:ext cx="2080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0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Configuration</a:t>
            </a:r>
            <a:endParaRPr lang="fr-FR" sz="20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5" y="2996952"/>
            <a:ext cx="495239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R1 peut être configuré avec 3 routes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statiques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pour atteindre tous les réseaux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distants .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R1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routeur d’extrémité (uniquement connecté  à R2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fr-FR" sz="1900" b="1" spc="-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19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plus efficace de configurer une route </a:t>
            </a:r>
          </a:p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sz="19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 défaut</a:t>
            </a:r>
            <a:endParaRPr lang="fr-FR" sz="1900" b="1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36" y="2710082"/>
            <a:ext cx="3780773" cy="38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" y="4976387"/>
            <a:ext cx="4904486" cy="15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544297"/>
            <a:ext cx="489063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1641" y="69646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Les routes statiques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1544" y="1795240"/>
            <a:ext cx="8693065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buClr>
                <a:srgbClr val="92D050"/>
              </a:buClr>
            </a:pPr>
            <a:r>
              <a:rPr lang="fr-FR" sz="2200" b="1" strike="noStrike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C. Route </a:t>
            </a:r>
            <a:r>
              <a:rPr lang="fr-FR" sz="2200" b="1" strike="noStrike" spc="-1" dirty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statique </a:t>
            </a:r>
            <a:r>
              <a:rPr lang="fr-FR" sz="2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récapitulative</a:t>
            </a:r>
          </a:p>
          <a:p>
            <a:pPr algn="just">
              <a:buClr>
                <a:srgbClr val="92D050"/>
              </a:buClr>
            </a:pPr>
            <a:r>
              <a:rPr lang="fr-FR" sz="2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Réduit </a:t>
            </a:r>
            <a:r>
              <a:rPr lang="fr-FR" sz="2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le nombre d’entrées de la table de routage: meilleure gestion .</a:t>
            </a:r>
            <a:endParaRPr lang="fr-FR" sz="22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92D050"/>
              </a:buClr>
            </a:pPr>
            <a:r>
              <a:rPr lang="fr-FR" sz="22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Les </a:t>
            </a:r>
            <a:r>
              <a:rPr lang="fr-FR" sz="22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réseaux destination peuvent être récapitulés en une adresse réseau </a:t>
            </a:r>
            <a:r>
              <a:rPr lang="fr-FR" sz="22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unique si l</a:t>
            </a:r>
            <a:r>
              <a:rPr lang="fr-FR" sz="2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es </a:t>
            </a:r>
            <a:r>
              <a:rPr lang="fr-FR" sz="22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multiples routes statiques utilisent toutes la même interface de sortie ou @IP du tronçon suivant.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§"/>
            </a:pPr>
            <a:endParaRPr lang="fr-FR" sz="22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§"/>
            </a:pPr>
            <a:endParaRPr lang="fr-FR" sz="2200" spc="-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</a:pPr>
            <a:endParaRPr lang="fr-FR" b="0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15" y="3068960"/>
            <a:ext cx="423396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" y="3429000"/>
            <a:ext cx="4374355" cy="89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3" y="2900157"/>
            <a:ext cx="2080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0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Configuration</a:t>
            </a:r>
            <a:endParaRPr lang="fr-FR" sz="20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5301208"/>
            <a:ext cx="8712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fr-FR" b="1" spc="-1" dirty="0" smtClean="0">
                <a:latin typeface="Arial" pitchFamily="34" charset="0"/>
                <a:cs typeface="Arial" pitchFamily="34" charset="0"/>
              </a:rPr>
              <a:t>R1 est configuré avec une </a:t>
            </a:r>
            <a:r>
              <a:rPr lang="fr-FR" sz="1750" b="1" spc="-1" dirty="0" smtClean="0">
                <a:latin typeface="Arial" pitchFamily="34" charset="0"/>
                <a:cs typeface="Arial" pitchFamily="34" charset="0"/>
              </a:rPr>
              <a:t>route</a:t>
            </a:r>
            <a:r>
              <a:rPr lang="fr-FR" b="1" spc="-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750" b="1" spc="-1" dirty="0" smtClean="0">
                <a:latin typeface="Arial" pitchFamily="34" charset="0"/>
                <a:cs typeface="Arial" pitchFamily="34" charset="0"/>
              </a:rPr>
              <a:t>récapitulative </a:t>
            </a:r>
            <a:r>
              <a:rPr lang="fr-FR" b="1" spc="-1" dirty="0" smtClean="0">
                <a:latin typeface="Arial" pitchFamily="34" charset="0"/>
                <a:cs typeface="Arial" pitchFamily="34" charset="0"/>
              </a:rPr>
              <a:t>qui permet d’atteindre les réseaux</a:t>
            </a:r>
            <a:r>
              <a:rPr lang="fr-FR" b="1" spc="-1" dirty="0" smtClean="0">
                <a:latin typeface="Arial" pitchFamily="34" charset="0"/>
                <a:cs typeface="Arial" pitchFamily="34" charset="0"/>
              </a:rPr>
              <a:t>: 172.20.0.0/16  </a:t>
            </a:r>
            <a:r>
              <a:rPr lang="fr-FR" b="1" spc="-1" dirty="0" smtClean="0">
                <a:latin typeface="Arial" pitchFamily="34" charset="0"/>
                <a:cs typeface="Arial" pitchFamily="34" charset="0"/>
              </a:rPr>
              <a:t>à 172.23.0.0/16</a:t>
            </a:r>
          </a:p>
        </p:txBody>
      </p:sp>
    </p:spTree>
    <p:extLst>
      <p:ext uri="{BB962C8B-B14F-4D97-AF65-F5344CB8AC3E}">
        <p14:creationId xmlns:p14="http://schemas.microsoft.com/office/powerpoint/2010/main" val="19526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1958" y="34290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5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 du chapitre</a:t>
            </a:r>
            <a:endParaRPr lang="fr-FR" sz="5000" spc="-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fr-FR" sz="4800" spc="-1" dirty="0">
                <a:solidFill>
                  <a:schemeClr val="tx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1. Présentation </a:t>
            </a:r>
            <a:endParaRPr lang="fr-FR" sz="4800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fr-FR" sz="4800" spc="-1" dirty="0">
                <a:solidFill>
                  <a:schemeClr val="tx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2. Routage statique</a:t>
            </a:r>
            <a:endParaRPr lang="fr-FR" sz="4800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fr-FR" sz="4800" spc="-1" dirty="0">
                <a:solidFill>
                  <a:schemeClr val="tx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3. La table de routage </a:t>
            </a:r>
            <a:endParaRPr lang="fr-FR" sz="4800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fr-FR" sz="4800" spc="-1" dirty="0">
                <a:solidFill>
                  <a:schemeClr val="tx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4. Routes statiques </a:t>
            </a:r>
            <a:endParaRPr lang="fr-FR" sz="4800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fr-FR" sz="4200" spc="-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endParaRPr lang="en-US" sz="4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2691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9015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55791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Les routes statiques 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82" y="87897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92D050"/>
              </a:buClr>
            </a:pPr>
            <a:r>
              <a:rPr lang="fr-FR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Route statique flottante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Fournit un chemin de secours aux 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routes statiques .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Utilisée uniquement quand la route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principale n’est pas disponible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Doit être configurée avec une distance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administrative plus élevée que celle de </a:t>
            </a:r>
          </a:p>
          <a:p>
            <a:pPr algn="just">
              <a:buClr>
                <a:schemeClr val="bg1"/>
              </a:buClr>
            </a:pPr>
            <a:r>
              <a:rPr lang="fr-FR" sz="2000" spc="-1" dirty="0">
                <a:latin typeface="Times New Roman" pitchFamily="18" charset="0"/>
                <a:cs typeface="Times New Roman" pitchFamily="18" charset="0"/>
              </a:rPr>
              <a:t>la route principale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82" y="476672"/>
            <a:ext cx="4240272" cy="358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" y="4284236"/>
            <a:ext cx="8650669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53" y="3861048"/>
            <a:ext cx="2080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0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Configuration</a:t>
            </a:r>
            <a:endParaRPr lang="fr-FR" sz="2000" spc="-1" dirty="0"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35496" y="3329390"/>
            <a:ext cx="4356484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1" strike="noStrike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1" strike="noStrike" spc="-1" dirty="0">
              <a:solidFill>
                <a:schemeClr val="tx2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Présentation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Un routeur est un équipement d’interconnexion assurant le routage des paquets d’un réseau vers un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autre,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un équipement de couche 3 par rapport au modèle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OSI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routeurs s'appuient sur une table de routage pour identifier où un paquet de données doit être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transféré.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fonction de routage traite les adresses IP en fonction de leur adresse réseau définie par le masque de sous-réseaux et les redirige selon l'algorithme de routage et sa table associée…</a:t>
            </a:r>
            <a:endParaRPr lang="fr-FR" sz="2200" b="1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1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36" y="1700808"/>
            <a:ext cx="4608512" cy="46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5496" y="3429000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20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Présentation</a:t>
            </a:r>
          </a:p>
          <a:p>
            <a:pPr marL="285750" indent="-285750" algn="just">
              <a:buSzPct val="60000"/>
              <a:buFont typeface="Wingdings" pitchFamily="2" charset="2"/>
              <a:buChar char="§"/>
            </a:pPr>
            <a:r>
              <a:rPr lang="fr-FR" b="1" spc="-1" dirty="0">
                <a:latin typeface="Times New Roman" pitchFamily="18" charset="0"/>
                <a:ea typeface="DejaVu Sans"/>
                <a:cs typeface="Times New Roman" pitchFamily="18" charset="0"/>
              </a:rPr>
              <a:t>Le routage est le p</a:t>
            </a: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rocessus par lequel un élément (courrier, appels téléphoniques, </a:t>
            </a:r>
            <a:r>
              <a:rPr lang="fr-FR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paquets </a:t>
            </a:r>
            <a:r>
              <a:rPr lang="fr-FR" b="1" spc="-1" dirty="0">
                <a:latin typeface="Times New Roman" pitchFamily="18" charset="0"/>
                <a:ea typeface="DejaVu Sans"/>
                <a:cs typeface="Times New Roman" pitchFamily="18" charset="0"/>
              </a:rPr>
              <a:t>IP, …) va être acheminé d’un point  à un </a:t>
            </a:r>
            <a:r>
              <a:rPr lang="fr-FR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autre.</a:t>
            </a:r>
          </a:p>
          <a:p>
            <a:pPr marL="285750" indent="-285750" algn="just">
              <a:buSzPct val="60000"/>
              <a:buFont typeface="Wingdings" pitchFamily="2" charset="2"/>
              <a:buChar char="§"/>
            </a:pPr>
            <a:r>
              <a:rPr lang="fr-FR" b="1" spc="-1" dirty="0" smtClean="0">
                <a:latin typeface="Times New Roman" pitchFamily="18" charset="0"/>
                <a:ea typeface="ArialMT"/>
                <a:cs typeface="Times New Roman" pitchFamily="18" charset="0"/>
              </a:rPr>
              <a:t>Un </a:t>
            </a: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élément faisant du routage doit connaître :</a:t>
            </a:r>
          </a:p>
          <a:p>
            <a:pPr marL="742950" lvl="1" indent="-285750" algn="just">
              <a:buSzPct val="120000"/>
              <a:buFont typeface="Wingdings" pitchFamily="2" charset="2"/>
              <a:buChar char="Ø"/>
            </a:pP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La </a:t>
            </a:r>
            <a:r>
              <a:rPr lang="fr-FR" b="1" spc="-1" dirty="0" smtClean="0">
                <a:latin typeface="Times New Roman" pitchFamily="18" charset="0"/>
                <a:ea typeface="ArialMT"/>
                <a:cs typeface="Times New Roman" pitchFamily="18" charset="0"/>
              </a:rPr>
              <a:t>destination,</a:t>
            </a:r>
          </a:p>
          <a:p>
            <a:pPr marL="742950" lvl="1" indent="-285750" algn="just">
              <a:buSzPct val="120000"/>
              <a:buFont typeface="Wingdings" pitchFamily="2" charset="2"/>
              <a:buChar char="Ø"/>
            </a:pPr>
            <a:r>
              <a:rPr lang="fr-FR" b="1" spc="-1" dirty="0" smtClean="0">
                <a:latin typeface="Times New Roman" pitchFamily="18" charset="0"/>
                <a:ea typeface="ArialMT"/>
                <a:cs typeface="Times New Roman" pitchFamily="18" charset="0"/>
              </a:rPr>
              <a:t>De </a:t>
            </a: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quelle source il peut apprendre les chemins d’accès à la </a:t>
            </a:r>
            <a:r>
              <a:rPr lang="fr-FR" b="1" spc="-1" dirty="0">
                <a:latin typeface="Times New Roman" pitchFamily="18" charset="0"/>
                <a:ea typeface="DejaVu Sans"/>
                <a:cs typeface="Times New Roman" pitchFamily="18" charset="0"/>
              </a:rPr>
              <a:t>destination voulue,</a:t>
            </a:r>
            <a:endParaRPr lang="fr-FR" b="1" spc="-1" dirty="0">
              <a:latin typeface="Times New Roman" pitchFamily="18" charset="0"/>
              <a:ea typeface="ArialMT"/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Les itinéraires possibles pour atteindre la destination,</a:t>
            </a:r>
            <a:endParaRPr lang="fr-FR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Le(s) meilleur(s) itinéraire(s) pour atteindre la destination,</a:t>
            </a:r>
            <a:endParaRPr lang="fr-FR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b="1" spc="-1" dirty="0">
                <a:latin typeface="Times New Roman" pitchFamily="18" charset="0"/>
                <a:ea typeface="ArialMT"/>
                <a:cs typeface="Times New Roman" pitchFamily="18" charset="0"/>
              </a:rPr>
              <a:t>Un moyen d’actualiser les itinéraires.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 rôle du routage est de déterminer une route (normalement, la meilleure) pour communiquer d'un réseau vers un autre quand il en existe plusieurs possibles….</a:t>
            </a:r>
          </a:p>
          <a:p>
            <a:pPr marL="285750" indent="-285750">
              <a:spcAft>
                <a:spcPts val="4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Utilisation de :</a:t>
            </a:r>
          </a:p>
          <a:p>
            <a:pPr marL="742950" lvl="1" indent="-285750">
              <a:spcAft>
                <a:spcPts val="4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TABLE DE ROUTAGE (ou table d’acheminement) située dans chaque nœud : information nécessaire pour atteindre le prochain nœud vers la destination. </a:t>
            </a:r>
          </a:p>
          <a:p>
            <a:pPr marL="742950" lvl="1" indent="-285750">
              <a:spcAft>
                <a:spcPts val="4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ALGORITHME DE ROUTAGE : fonction distribuée sur chaque nœuds qui a pour objectif de calculer les routes optimales pour atteindre une destination. Ex. Bellman-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ford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Djikstra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lvl="1" indent="-285750">
              <a:spcAft>
                <a:spcPts val="4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PROTOCOLES DE ROUTAGE : pour rôle l’échanges des informations de routes calculées par les algorithmes de routage et qui permettent la mise à jour dynamique des tables de routage. Ex. RIP, OSPF </a:t>
            </a:r>
            <a:br>
              <a:rPr lang="fr-FR" b="1" dirty="0">
                <a:latin typeface="Times New Roman" pitchFamily="18" charset="0"/>
                <a:cs typeface="Times New Roman" pitchFamily="18" charset="0"/>
              </a:rPr>
            </a:br>
            <a:endParaRPr lang="fr-FR" b="1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360" algn="just"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b="1" strike="noStrike" spc="-1" dirty="0"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0587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5496" y="476672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Présentation</a:t>
            </a: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482291" cy="28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04456" cy="285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33055"/>
            <a:ext cx="4482291" cy="26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5758"/>
            <a:ext cx="4104456" cy="13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16548"/>
            <a:ext cx="4104456" cy="1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5496" y="476672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Présentation</a:t>
            </a: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21437" cy="7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1869611"/>
            <a:ext cx="4339755" cy="47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1" y="1902977"/>
            <a:ext cx="4224663" cy="468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641" y="692696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Présentation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3" y="1196752"/>
            <a:ext cx="87295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Transfert de </a:t>
            </a:r>
            <a:r>
              <a:rPr lang="fr-F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paquets</a:t>
            </a:r>
            <a:endParaRPr lang="fr-FR" sz="2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recherche d’ une adresse réseau correspondant à l’adresse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IP de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destination du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paquet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donne lieu à l’une des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trois déterminations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 trajectoire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Réseau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directement connecté 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Si l’adresse IP de destination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du paquet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appartient à un périphérique sur un réseau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directement connecté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à l’une des interfaces du routeur, ce paquet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est transféré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directement vers ce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périphérique.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Réseau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distant 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Si l’adresse IP de destination du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paquet appartient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à un réseau distant, le paquet est transféré vers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un autre routeur.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Aucun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itinéraire déterminé 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Si l’adresse IP de destination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du paquet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n’appartient pas à un réseau connecté ou distant et que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routeur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n’a pas de route par défaut, le paquet est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rejeté. </a:t>
            </a:r>
          </a:p>
        </p:txBody>
      </p:sp>
    </p:spTree>
    <p:extLst>
      <p:ext uri="{BB962C8B-B14F-4D97-AF65-F5344CB8AC3E}">
        <p14:creationId xmlns:p14="http://schemas.microsoft.com/office/powerpoint/2010/main" val="29937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88204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Méthodes de routage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routeur peut obtenir des routes à partir de trois sources de base 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>Routes directement connectées :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Saisies automatiquement dans la table de routage lorsqu’une interface est activée avec une adresse IP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>Routes statiques :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Configurées manuellement par l’administrateur réseau et entrées dans la table de routage si l’interface de sortie de la route statique est active.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>Routes dynamiques :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Apprises par les routeurs en partageant des routes avec d’autres routeurs qui utilisent le même protocole de routage….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Le routage dynamique présente certainement plusieurs  avantages par rapport au routage statique ; cependant, les réseaux utilisent toujours le routage statique. En fait, les réseaux utilisent généralement une combinaison de routage statique et dynamique….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Les administrateurs vont </a:t>
            </a:r>
            <a:r>
              <a:rPr lang="fr-FR" sz="2100" b="1" dirty="0">
                <a:latin typeface="Times New Roman" pitchFamily="18" charset="0"/>
                <a:cs typeface="Times New Roman" pitchFamily="18" charset="0"/>
              </a:rPr>
              <a:t>configurer les routeurs un à un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au sein du réseau afin d'y saisir les routes à emprunter pour aller sur tel ou tel réseau.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Permet à l’administrateur de choisir lui même le chemin qui lui semble le meilleur pour aller d'un réseau A à un autre réseau B. </a:t>
            </a:r>
          </a:p>
          <a:p>
            <a:pPr algn="just"/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Rectangle 3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Routage statique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367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96985" y="-27384"/>
            <a:ext cx="9324528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5: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Routage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statique</a:t>
            </a:r>
            <a:endParaRPr lang="fr-FR" spc="-1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1641" y="620688"/>
            <a:ext cx="8712968" cy="387642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r>
              <a:rPr lang="fr-FR" sz="2400" b="1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Routage statique</a:t>
            </a:r>
          </a:p>
          <a:p>
            <a:pPr marL="36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00"/>
              </a:buClr>
            </a:pPr>
            <a:endParaRPr lang="fr-FR" sz="1800" b="0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</a:pPr>
            <a:endParaRPr lang="fr-FR" sz="1800" b="0" strike="noStrike" spc="-1" dirty="0">
              <a:latin typeface="Arial"/>
              <a:ea typeface="Microsoft YaHei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/>
        </p:blipFill>
        <p:spPr>
          <a:xfrm>
            <a:off x="5304617" y="1008330"/>
            <a:ext cx="3471557" cy="5589022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2"/>
          <p:cNvSpPr/>
          <p:nvPr/>
        </p:nvSpPr>
        <p:spPr>
          <a:xfrm>
            <a:off x="360" y="3869617"/>
            <a:ext cx="5291720" cy="9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solidFill>
                <a:schemeClr val="bg1"/>
              </a:solidFill>
              <a:latin typeface="Arial"/>
              <a:ea typeface="Microsoft YaHei"/>
            </a:endParaRPr>
          </a:p>
          <a:p>
            <a:pPr marL="342900" indent="-342900" algn="just">
              <a:buSzPct val="70000"/>
              <a:buFont typeface="Wingdings" pitchFamily="2" charset="2"/>
              <a:buChar char="§"/>
            </a:pPr>
            <a:r>
              <a:rPr lang="fr-FR" sz="1900" b="1" strike="noStrike" spc="-1" dirty="0" smtClean="0">
                <a:latin typeface="Times New Roman" pitchFamily="18" charset="0"/>
                <a:ea typeface="CIDFont+F2"/>
                <a:cs typeface="Times New Roman" pitchFamily="18" charset="0"/>
              </a:rPr>
              <a:t>Un </a:t>
            </a:r>
            <a:r>
              <a:rPr lang="fr-FR" sz="1900" b="1" strike="noStrike" spc="-1" dirty="0">
                <a:latin typeface="Times New Roman" pitchFamily="18" charset="0"/>
                <a:ea typeface="CIDFont+F2"/>
                <a:cs typeface="Times New Roman" pitchFamily="18" charset="0"/>
              </a:rPr>
              <a:t>protocole de routage dynamique risque </a:t>
            </a:r>
            <a:endParaRPr lang="fr-FR" sz="19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buSzPct val="45000"/>
            </a:pPr>
            <a:r>
              <a:rPr lang="fr-FR" sz="1900" b="1" strike="noStrike" spc="-1" dirty="0">
                <a:latin typeface="Times New Roman" pitchFamily="18" charset="0"/>
                <a:ea typeface="CIDFont+F2"/>
                <a:cs typeface="Times New Roman" pitchFamily="18" charset="0"/>
              </a:rPr>
              <a:t>d’encombrer le routeur </a:t>
            </a:r>
            <a:r>
              <a:rPr lang="fr-FR" sz="1900" b="1" strike="noStrike" spc="-1" dirty="0">
                <a:latin typeface="Times New Roman" pitchFamily="18" charset="0"/>
                <a:ea typeface="Microsoft YaHei"/>
                <a:cs typeface="Times New Roman" pitchFamily="18" charset="0"/>
              </a:rPr>
              <a:t>d’extrémité par des </a:t>
            </a:r>
            <a:r>
              <a:rPr lang="fr-FR" sz="1900" b="1" strike="noStrike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mises</a:t>
            </a:r>
            <a:endParaRPr lang="fr-FR" sz="1900" b="1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buSzPct val="45000"/>
            </a:pPr>
            <a:r>
              <a:rPr lang="fr-FR" sz="1900" b="1" strike="noStrike" spc="-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à </a:t>
            </a:r>
            <a:r>
              <a:rPr lang="fr-FR" sz="1900" b="1" strike="noStrike" spc="-1" dirty="0">
                <a:latin typeface="Times New Roman" pitchFamily="18" charset="0"/>
                <a:ea typeface="Microsoft YaHei"/>
                <a:cs typeface="Times New Roman" pitchFamily="18" charset="0"/>
              </a:rPr>
              <a:t>jour de routage</a:t>
            </a:r>
            <a:endParaRPr lang="fr-FR" sz="19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900" b="1" strike="noStrike" spc="-1" dirty="0" smtClean="0">
                <a:latin typeface="Times New Roman" pitchFamily="18" charset="0"/>
                <a:ea typeface="CIDFont+F2"/>
                <a:cs typeface="Times New Roman" pitchFamily="18" charset="0"/>
              </a:rPr>
              <a:t>Les </a:t>
            </a:r>
            <a:r>
              <a:rPr lang="fr-FR" sz="1900" b="1" strike="noStrike" spc="-1" dirty="0">
                <a:latin typeface="Times New Roman" pitchFamily="18" charset="0"/>
                <a:ea typeface="CIDFont+F1"/>
                <a:cs typeface="Times New Roman" pitchFamily="18" charset="0"/>
              </a:rPr>
              <a:t>routeurs de périphérie </a:t>
            </a:r>
            <a:r>
              <a:rPr lang="fr-FR" sz="1900" b="1" strike="noStrike" spc="-1" dirty="0">
                <a:latin typeface="Times New Roman" pitchFamily="18" charset="0"/>
                <a:ea typeface="CIDFont+F2"/>
                <a:cs typeface="Times New Roman" pitchFamily="18" charset="0"/>
              </a:rPr>
              <a:t>utilisent </a:t>
            </a:r>
            <a:r>
              <a:rPr lang="fr-FR" sz="1900" b="1" strike="noStrike" spc="-1" dirty="0">
                <a:latin typeface="Times New Roman" pitchFamily="18" charset="0"/>
                <a:ea typeface="CIDFont+F1"/>
                <a:cs typeface="Times New Roman" pitchFamily="18" charset="0"/>
              </a:rPr>
              <a:t>des routes</a:t>
            </a:r>
            <a:endParaRPr lang="fr-FR" sz="19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900" b="1" strike="noStrike" spc="-1" dirty="0">
                <a:latin typeface="Times New Roman" pitchFamily="18" charset="0"/>
                <a:ea typeface="CIDFont+F1"/>
                <a:cs typeface="Times New Roman" pitchFamily="18" charset="0"/>
              </a:rPr>
              <a:t> statique</a:t>
            </a:r>
            <a:r>
              <a:rPr lang="fr-FR" sz="1900" b="1" strike="noStrike" spc="-1" dirty="0">
                <a:latin typeface="Times New Roman" pitchFamily="18" charset="0"/>
                <a:ea typeface="CIDFont+F2"/>
                <a:cs typeface="Times New Roman" pitchFamily="18" charset="0"/>
              </a:rPr>
              <a:t>s pour fournir des </a:t>
            </a:r>
            <a:r>
              <a:rPr lang="fr-FR" sz="1900" b="1" strike="noStrike" spc="-1" dirty="0">
                <a:latin typeface="Times New Roman" pitchFamily="18" charset="0"/>
                <a:ea typeface="CIDFont+F1"/>
                <a:cs typeface="Times New Roman" pitchFamily="18" charset="0"/>
              </a:rPr>
              <a:t>chemins sûrs et </a:t>
            </a:r>
            <a:r>
              <a:rPr lang="fr-FR" sz="1900" b="1" strike="noStrike" spc="-1" dirty="0" smtClean="0">
                <a:latin typeface="Times New Roman" pitchFamily="18" charset="0"/>
                <a:ea typeface="CIDFont+F1"/>
                <a:cs typeface="Times New Roman" pitchFamily="18" charset="0"/>
              </a:rPr>
              <a:t>stables  </a:t>
            </a:r>
            <a:r>
              <a:rPr lang="fr-FR" sz="1900" b="1" strike="noStrike" spc="-1" dirty="0">
                <a:latin typeface="Times New Roman" pitchFamily="18" charset="0"/>
                <a:ea typeface="CIDFont+F1"/>
                <a:cs typeface="Times New Roman" pitchFamily="18" charset="0"/>
              </a:rPr>
              <a:t>au FAI</a:t>
            </a:r>
            <a:r>
              <a:rPr lang="fr-FR" sz="1900" b="1" strike="noStrike" spc="-1" dirty="0" smtClean="0">
                <a:latin typeface="Times New Roman" pitchFamily="18" charset="0"/>
                <a:ea typeface="CIDFont+F2"/>
                <a:cs typeface="Times New Roman" pitchFamily="18" charset="0"/>
              </a:rPr>
              <a:t>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Économie de bande passante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Aucune</a:t>
            </a:r>
          </a:p>
          <a:p>
            <a:pPr algn="just">
              <a:buClr>
                <a:srgbClr val="FF0000"/>
              </a:buClr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transitent entre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les routeurs pour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qu'ils se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tiennent à jour, la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bande passante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n'est pas encombrée avec des messages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d'information.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Sécurité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: Contrairement aux protocoles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just">
              <a:buClr>
                <a:srgbClr val="FF0000"/>
              </a:buClr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routage dynamique, le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routage statique ne diffuse pas d'information sur le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réseau puisque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les informations de routage sont directement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saisies.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Connaissance </a:t>
            </a:r>
            <a:r>
              <a:rPr lang="fr-F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chemin à </a:t>
            </a:r>
            <a:r>
              <a:rPr lang="fr-FR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l'avance:</a:t>
            </a:r>
          </a:p>
          <a:p>
            <a:pPr algn="just"/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L'administrateur ayant configuré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l'ensemble de la topologie saura exactement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où passent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les paquets, cela peut donc faciliter la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compréhension d'un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incident sur le réseau. </a:t>
            </a:r>
            <a:endParaRPr lang="fr-FR" sz="19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100000"/>
              </a:lnSpc>
              <a:buClr>
                <a:srgbClr val="FFFF00"/>
              </a:buClr>
              <a:buFont typeface="StarSymbol"/>
              <a:buAutoNum type="arabicPeriod"/>
            </a:pPr>
            <a:endParaRPr lang="fr-FR" sz="1900" b="1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fr-FR" sz="1800" b="1" strike="noStrike" spc="-1" dirty="0"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just">
              <a:lnSpc>
                <a:spcPts val="2999"/>
              </a:lnSpc>
            </a:pPr>
            <a:endParaRPr lang="fr-FR" sz="1800" b="1" strike="noStrike" spc="-1" dirty="0">
              <a:latin typeface="Arial"/>
              <a:ea typeface="Microsoft YaHei"/>
            </a:endParaRPr>
          </a:p>
          <a:p>
            <a:pPr algn="just">
              <a:lnSpc>
                <a:spcPct val="150000"/>
              </a:lnSpc>
            </a:pPr>
            <a:endParaRPr lang="fr-FR" sz="1800" b="1" strike="noStrike" spc="-1" dirty="0"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18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4718</TotalTime>
  <Words>1594</Words>
  <Application>Microsoft Office PowerPoint</Application>
  <PresentationFormat>Affichage à l'écran (4:3)</PresentationFormat>
  <Paragraphs>238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130</cp:revision>
  <dcterms:created xsi:type="dcterms:W3CDTF">2022-11-30T17:43:05Z</dcterms:created>
  <dcterms:modified xsi:type="dcterms:W3CDTF">2023-11-17T19:00:52Z</dcterms:modified>
</cp:coreProperties>
</file>