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83" r:id="rId15"/>
    <p:sldId id="284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2" r:id="rId2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0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1A94A8-D442-4B6A-A375-486FAE0F519B}" type="datetimeFigureOut">
              <a:rPr lang="fr-FR" smtClean="0"/>
              <a:t>26/01/2025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F10DB9-FCC1-47DC-B201-E26BD5BFAC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6804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85DCF9-11A3-4185-958A-AAEAAE28F4B0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6223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DF7C85F-4D8A-4BA8-AF73-FF17DA09110E}" type="datetimeFigureOut">
              <a:rPr lang="fr-FR" smtClean="0"/>
              <a:t>26/01/2025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fr-F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necteur droit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necteur droit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7C85F-4D8A-4BA8-AF73-FF17DA09110E}" type="datetimeFigureOut">
              <a:rPr lang="fr-FR" smtClean="0"/>
              <a:t>26/01/2025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7C85F-4D8A-4BA8-AF73-FF17DA09110E}" type="datetimeFigureOut">
              <a:rPr lang="fr-FR" smtClean="0"/>
              <a:t>26/01/2025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DF7C85F-4D8A-4BA8-AF73-FF17DA09110E}" type="datetimeFigureOut">
              <a:rPr lang="fr-FR" smtClean="0"/>
              <a:t>26/01/2025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DF7C85F-4D8A-4BA8-AF73-FF17DA09110E}" type="datetimeFigureOut">
              <a:rPr lang="fr-FR" smtClean="0"/>
              <a:t>26/01/2025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fr-F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necteur droit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necteur droit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necteur droit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7C85F-4D8A-4BA8-AF73-FF17DA09110E}" type="datetimeFigureOut">
              <a:rPr lang="fr-FR" smtClean="0"/>
              <a:t>26/01/2025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7C85F-4D8A-4BA8-AF73-FF17DA09110E}" type="datetimeFigureOut">
              <a:rPr lang="fr-FR" smtClean="0"/>
              <a:t>26/01/2025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DF7C85F-4D8A-4BA8-AF73-FF17DA09110E}" type="datetimeFigureOut">
              <a:rPr lang="fr-FR" smtClean="0"/>
              <a:t>26/01/2025</a:t>
            </a:fld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7C85F-4D8A-4BA8-AF73-FF17DA09110E}" type="datetimeFigureOut">
              <a:rPr lang="fr-FR" smtClean="0"/>
              <a:t>26/01/2025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ce réservé du conten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DF7C85F-4D8A-4BA8-AF73-FF17DA09110E}" type="datetimeFigureOut">
              <a:rPr lang="fr-FR" smtClean="0"/>
              <a:t>26/01/2025</a:t>
            </a:fld>
            <a:endParaRPr lang="fr-FR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  <p:sp>
        <p:nvSpPr>
          <p:cNvPr id="23" name="Espace réservé du pied de page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necteur droit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ce réservé de la date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DF7C85F-4D8A-4BA8-AF73-FF17DA09110E}" type="datetimeFigureOut">
              <a:rPr lang="fr-FR" smtClean="0"/>
              <a:t>26/01/2025</a:t>
            </a:fld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DF7C85F-4D8A-4BA8-AF73-FF17DA09110E}" type="datetimeFigureOut">
              <a:rPr lang="fr-FR" smtClean="0"/>
              <a:t>26/01/2025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52400" y="152400"/>
            <a:ext cx="8839200" cy="685800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fr-FR" sz="4800" b="1" dirty="0" smtClean="0"/>
              <a:t>Chapitre</a:t>
            </a:r>
            <a:r>
              <a:rPr lang="en-US" sz="4800" b="1" dirty="0" smtClean="0"/>
              <a:t> 1: </a:t>
            </a:r>
            <a:r>
              <a:rPr lang="fr-FR" sz="4800" b="1" dirty="0" smtClean="0"/>
              <a:t>Commutation dans les </a:t>
            </a:r>
            <a:r>
              <a:rPr lang="fr-FR" sz="4800" b="1" dirty="0" err="1" smtClean="0"/>
              <a:t>LANs</a:t>
            </a:r>
            <a:r>
              <a:rPr lang="fr-FR" sz="4800" b="1" dirty="0" smtClean="0"/>
              <a:t> </a:t>
            </a:r>
            <a:endParaRPr lang="fr-FR" sz="4800" b="1" dirty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101958" y="4026768"/>
            <a:ext cx="9067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l">
              <a:defRPr/>
            </a:pPr>
            <a:r>
              <a:rPr lang="fr-FR" sz="4600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Plan du chapitre</a:t>
            </a:r>
          </a:p>
          <a:p>
            <a:pPr algn="l">
              <a:lnSpc>
                <a:spcPts val="3000"/>
              </a:lnSpc>
              <a:defRPr/>
            </a:pPr>
            <a:endParaRPr lang="fr-FR" sz="4600" kern="0" dirty="0" smtClean="0"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  <a:p>
            <a:pPr marL="514350" lvl="0" indent="-514350" algn="l">
              <a:lnSpc>
                <a:spcPct val="150000"/>
              </a:lnSpc>
              <a:buFont typeface="+mj-lt"/>
              <a:buAutoNum type="arabicPeriod"/>
            </a:pPr>
            <a:r>
              <a:rPr lang="fr-FR" sz="4600" dirty="0" smtClean="0">
                <a:effectLst/>
              </a:rPr>
              <a:t>Interconnexions</a:t>
            </a:r>
          </a:p>
          <a:p>
            <a:pPr marL="514350" lvl="0" indent="-514350" algn="l">
              <a:lnSpc>
                <a:spcPct val="150000"/>
              </a:lnSpc>
              <a:buFont typeface="+mj-lt"/>
              <a:buAutoNum type="arabicPeriod"/>
            </a:pPr>
            <a:r>
              <a:rPr lang="fr-FR" sz="4600" dirty="0" smtClean="0">
                <a:effectLst/>
              </a:rPr>
              <a:t>Principe de La </a:t>
            </a:r>
            <a:r>
              <a:rPr lang="fr-FR" sz="4600" dirty="0">
                <a:effectLst/>
              </a:rPr>
              <a:t>commutation </a:t>
            </a:r>
          </a:p>
          <a:p>
            <a:pPr marL="514350" lvl="0" indent="-514350" algn="l">
              <a:lnSpc>
                <a:spcPct val="150000"/>
              </a:lnSpc>
              <a:buFont typeface="+mj-lt"/>
              <a:buAutoNum type="arabicPeriod"/>
            </a:pPr>
            <a:r>
              <a:rPr lang="fr-FR" sz="4600" dirty="0" smtClean="0">
                <a:effectLst/>
              </a:rPr>
              <a:t>Techniques </a:t>
            </a:r>
            <a:r>
              <a:rPr lang="fr-FR" sz="4600" dirty="0">
                <a:effectLst/>
              </a:rPr>
              <a:t>de </a:t>
            </a:r>
            <a:r>
              <a:rPr lang="fr-FR" sz="4600" dirty="0" smtClean="0">
                <a:effectLst/>
              </a:rPr>
              <a:t>Commutation</a:t>
            </a:r>
            <a:endParaRPr lang="fr-FR" sz="4600" dirty="0">
              <a:effectLst/>
            </a:endParaRPr>
          </a:p>
          <a:p>
            <a:pPr marL="742950" indent="-742950" algn="l">
              <a:lnSpc>
                <a:spcPct val="150000"/>
              </a:lnSpc>
              <a:buFont typeface="+mj-lt"/>
              <a:buAutoNum type="arabicPeriod"/>
              <a:defRPr/>
            </a:pPr>
            <a:endParaRPr lang="en-US" sz="3400" kern="0" dirty="0"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 useBgFill="1">
        <p:nvSpPr>
          <p:cNvPr id="10" name="Rectangle 9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506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18908" y="-13860"/>
            <a:ext cx="936104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>
              <a:defRPr/>
            </a:pPr>
            <a:r>
              <a:rPr lang="fr-FR" sz="3600" dirty="0">
                <a:solidFill>
                  <a:schemeClr val="accent1">
                    <a:lumMod val="75000"/>
                  </a:schemeClr>
                </a:solidFill>
              </a:rPr>
              <a:t>Chapitre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 1: </a:t>
            </a:r>
            <a:r>
              <a:rPr lang="fr-FR" sz="3600" dirty="0">
                <a:solidFill>
                  <a:schemeClr val="accent1">
                    <a:lumMod val="75000"/>
                  </a:schemeClr>
                </a:solidFill>
                <a:effectLst/>
              </a:rPr>
              <a:t>Commutation dans les </a:t>
            </a:r>
            <a:r>
              <a:rPr lang="fr-FR" sz="3600" dirty="0" err="1">
                <a:solidFill>
                  <a:schemeClr val="accent1">
                    <a:lumMod val="75000"/>
                  </a:schemeClr>
                </a:solidFill>
                <a:effectLst/>
              </a:rPr>
              <a:t>LANs</a:t>
            </a:r>
            <a:r>
              <a:rPr lang="fr-FR" sz="3600" kern="0" dirty="0" smtClean="0">
                <a:solidFill>
                  <a:schemeClr val="accent1">
                    <a:lumMod val="75000"/>
                  </a:schemeClr>
                </a:solidFill>
                <a:effectLst/>
              </a:rPr>
              <a:t> </a:t>
            </a:r>
            <a:endParaRPr lang="fr-FR" sz="3600" kern="0" dirty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548680"/>
            <a:ext cx="87484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 algn="l">
              <a:buFont typeface="+mj-lt"/>
              <a:buAutoNum type="arabicPeriod"/>
            </a:pPr>
            <a:r>
              <a:rPr lang="fr-FR" sz="2800" b="1" dirty="0" smtClean="0">
                <a:solidFill>
                  <a:srgbClr val="FF0000"/>
                </a:solidFill>
                <a:effectLst/>
              </a:rPr>
              <a:t>Interconnexions</a:t>
            </a:r>
            <a:endParaRPr lang="fr-FR" sz="2400" b="1" dirty="0"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995824"/>
            <a:ext cx="9142927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r-FR" sz="2200" b="1" u="sng" dirty="0" smtClean="0">
                <a:solidFill>
                  <a:srgbClr val="00B050"/>
                </a:solidFill>
                <a:effectLst/>
              </a:rPr>
              <a:t>C.   Le </a:t>
            </a:r>
            <a:r>
              <a:rPr lang="fr-FR" sz="2200" b="1" u="sng" dirty="0">
                <a:solidFill>
                  <a:srgbClr val="00B050"/>
                </a:solidFill>
                <a:effectLst/>
              </a:rPr>
              <a:t>commutateur (Switch):</a:t>
            </a:r>
            <a:endParaRPr lang="fr-FR" sz="2200" b="1" dirty="0">
              <a:solidFill>
                <a:srgbClr val="00B050"/>
              </a:solidFill>
              <a:effectLst/>
            </a:endParaRPr>
          </a:p>
          <a:p>
            <a:pPr algn="l"/>
            <a:r>
              <a:rPr lang="fr-FR" sz="2200" b="1" dirty="0">
                <a:solidFill>
                  <a:srgbClr val="00B050"/>
                </a:solidFill>
                <a:effectLst/>
              </a:rPr>
              <a:t/>
            </a:r>
            <a:br>
              <a:rPr lang="fr-FR" sz="2200" b="1" dirty="0">
                <a:solidFill>
                  <a:srgbClr val="00B050"/>
                </a:solidFill>
                <a:effectLst/>
              </a:rPr>
            </a:br>
            <a:r>
              <a:rPr lang="fr-FR" sz="2200" dirty="0">
                <a:solidFill>
                  <a:srgbClr val="00B050"/>
                </a:solidFill>
              </a:rPr>
              <a:t/>
            </a:r>
            <a:br>
              <a:rPr lang="fr-FR" sz="2200" dirty="0">
                <a:solidFill>
                  <a:srgbClr val="00B050"/>
                </a:solidFill>
              </a:rPr>
            </a:br>
            <a:r>
              <a:rPr lang="fr-FR" sz="2200" dirty="0">
                <a:solidFill>
                  <a:srgbClr val="00B050"/>
                </a:solidFill>
              </a:rPr>
              <a:t/>
            </a:r>
            <a:br>
              <a:rPr lang="fr-FR" sz="2200" dirty="0">
                <a:solidFill>
                  <a:srgbClr val="00B050"/>
                </a:solidFill>
              </a:rPr>
            </a:br>
            <a:endParaRPr lang="fr-FR" sz="2200" dirty="0">
              <a:solidFill>
                <a:srgbClr val="00B05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1340768"/>
            <a:ext cx="9384405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r-FR" sz="2200" b="1" u="sng" dirty="0"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rPr>
              <a:t>Fonctionnement</a:t>
            </a:r>
            <a:r>
              <a:rPr lang="fr-FR" sz="2200" b="1" u="sng" dirty="0" smtClean="0"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rPr>
              <a:t>:</a:t>
            </a: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fr-FR" sz="2000" dirty="0" smtClean="0"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rPr>
              <a:t>Une table de localisation basée sur l’@MAC </a:t>
            </a:r>
            <a:r>
              <a:rPr lang="fr-FR" sz="2000" dirty="0"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rPr>
              <a:t>(FDB: </a:t>
            </a:r>
            <a:r>
              <a:rPr lang="fr-FR" sz="2000" dirty="0" err="1"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rPr>
              <a:t>Forwording</a:t>
            </a:r>
            <a:r>
              <a:rPr lang="fr-FR" sz="2000" dirty="0"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lang="fr-FR" sz="2000" dirty="0" smtClean="0"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l"/>
            <a:r>
              <a:rPr lang="fr-FR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fr-FR" sz="2000" dirty="0" smtClean="0"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rPr>
              <a:t>Data </a:t>
            </a:r>
            <a:r>
              <a:rPr lang="fr-FR" sz="2000" dirty="0"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rPr>
              <a:t>Base), permet </a:t>
            </a:r>
            <a:r>
              <a:rPr lang="fr-FR" sz="2000" dirty="0" smtClean="0"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rPr>
              <a:t>de connaitre le LAN de sortie</a:t>
            </a: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fr-FR" sz="2000" dirty="0" smtClean="0"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rPr>
              <a:t>Un </a:t>
            </a:r>
            <a:r>
              <a:rPr lang="fr-FR" sz="2000" dirty="0" err="1" smtClean="0"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rPr>
              <a:t>timer</a:t>
            </a:r>
            <a:r>
              <a:rPr lang="fr-FR" sz="2000" dirty="0" smtClean="0"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rPr>
              <a:t> est associé à chaque entrée de la table (station peu bavarde </a:t>
            </a:r>
          </a:p>
          <a:p>
            <a:pPr algn="l"/>
            <a:r>
              <a:rPr lang="fr-FR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 </a:t>
            </a:r>
            <a:r>
              <a:rPr lang="fr-FR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         </a:t>
            </a:r>
            <a:r>
              <a:rPr lang="fr-FR" sz="2000" dirty="0" smtClean="0"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 </a:t>
            </a:r>
            <a:r>
              <a:rPr lang="fr-FR" sz="2000" dirty="0" smtClean="0"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rPr>
              <a:t>éliminée),</a:t>
            </a: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fr-FR" sz="2000" dirty="0" smtClean="0"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rPr>
              <a:t>Quand un </a:t>
            </a:r>
            <a:r>
              <a:rPr lang="fr-FR" sz="2000" dirty="0" err="1" smtClean="0"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rPr>
              <a:t>switch</a:t>
            </a:r>
            <a:r>
              <a:rPr lang="fr-FR" sz="2000" dirty="0" smtClean="0"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rPr>
              <a:t> reçoit une trame:</a:t>
            </a:r>
          </a:p>
          <a:p>
            <a:pPr marL="342900" indent="-342900" algn="l">
              <a:buFontTx/>
              <a:buChar char="-"/>
            </a:pPr>
            <a:r>
              <a:rPr lang="fr-FR" sz="2000" dirty="0" smtClean="0"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rPr>
              <a:t>destination = source </a:t>
            </a:r>
          </a:p>
          <a:p>
            <a:pPr algn="l"/>
            <a:r>
              <a:rPr lang="fr-FR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 </a:t>
            </a:r>
            <a:r>
              <a:rPr lang="fr-FR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         </a:t>
            </a:r>
            <a:r>
              <a:rPr lang="fr-FR" sz="2000" dirty="0" smtClean="0"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 rejet de trame</a:t>
            </a:r>
          </a:p>
          <a:p>
            <a:pPr marL="342900" indent="-342900" algn="l">
              <a:buFontTx/>
              <a:buChar char="-"/>
            </a:pPr>
            <a:r>
              <a:rPr lang="fr-FR" sz="2000" dirty="0" smtClean="0"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</a:rPr>
              <a:t>destination ≠  source </a:t>
            </a:r>
          </a:p>
          <a:p>
            <a:pPr algn="l"/>
            <a:r>
              <a:rPr lang="fr-FR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 </a:t>
            </a:r>
            <a:r>
              <a:rPr lang="fr-FR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         </a:t>
            </a:r>
            <a:r>
              <a:rPr lang="fr-FR" sz="2000" dirty="0" smtClean="0"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 acheminement</a:t>
            </a:r>
          </a:p>
          <a:p>
            <a:pPr marL="342900" indent="-342900" algn="l">
              <a:buFontTx/>
              <a:buChar char="-"/>
            </a:pPr>
            <a:r>
              <a:rPr lang="fr-FR" sz="2000" dirty="0" smtClean="0"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Lan destination inconnu, diffusion de</a:t>
            </a:r>
          </a:p>
          <a:p>
            <a:pPr algn="l"/>
            <a:r>
              <a:rPr lang="fr-FR" sz="2000" dirty="0" smtClean="0"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 la trame sur toutes les lignes sauf  l’entrée</a:t>
            </a: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fr-FR" sz="2000" dirty="0" smtClean="0"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Reformatage des trames:</a:t>
            </a:r>
          </a:p>
          <a:p>
            <a:pPr marL="342900" indent="-342900" algn="l">
              <a:buFontTx/>
              <a:buChar char="-"/>
            </a:pPr>
            <a:r>
              <a:rPr lang="fr-FR" sz="2000" dirty="0" smtClean="0"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L’en-tête de la trame diffère d’un </a:t>
            </a:r>
            <a:r>
              <a:rPr lang="fr-FR" sz="2000" dirty="0" err="1" smtClean="0"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LAn</a:t>
            </a:r>
            <a:r>
              <a:rPr lang="fr-FR" sz="2000" dirty="0" smtClean="0"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 à un autre</a:t>
            </a:r>
          </a:p>
          <a:p>
            <a:pPr marL="342900" indent="-342900" algn="l">
              <a:buFontTx/>
              <a:buChar char="-"/>
            </a:pPr>
            <a:r>
              <a:rPr lang="fr-FR" sz="2000" dirty="0" smtClean="0"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Le </a:t>
            </a:r>
            <a:r>
              <a:rPr lang="fr-FR" sz="2000" dirty="0" err="1" smtClean="0"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switch</a:t>
            </a:r>
            <a:r>
              <a:rPr lang="fr-FR" sz="2000" dirty="0" smtClean="0"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 doit reformater la trame:</a:t>
            </a:r>
          </a:p>
          <a:p>
            <a:pPr algn="l"/>
            <a:r>
              <a:rPr lang="fr-FR" sz="2000" dirty="0"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 </a:t>
            </a:r>
            <a:r>
              <a:rPr lang="fr-FR" sz="2000" dirty="0" smtClean="0"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           Consomme de la CPU</a:t>
            </a:r>
          </a:p>
          <a:p>
            <a:pPr algn="l"/>
            <a:r>
              <a:rPr lang="fr-FR" sz="2000" dirty="0"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 </a:t>
            </a:r>
            <a:r>
              <a:rPr lang="fr-FR" sz="2000" dirty="0" smtClean="0">
                <a:solidFill>
                  <a:schemeClr val="tx2"/>
                </a:solidFill>
                <a:effectLst/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           Il faut recalculer le CRC</a:t>
            </a:r>
          </a:p>
          <a:p>
            <a:pPr algn="l"/>
            <a:endParaRPr lang="fr-FR" sz="2000" dirty="0">
              <a:solidFill>
                <a:schemeClr val="tx2"/>
              </a:solidFill>
              <a:effectLst/>
              <a:sym typeface="Wingdings" panose="05000000000000000000" pitchFamily="2" charset="2"/>
            </a:endParaRPr>
          </a:p>
          <a:p>
            <a:pPr algn="l"/>
            <a:endParaRPr lang="fr-FR" sz="2000" dirty="0" smtClean="0">
              <a:solidFill>
                <a:schemeClr val="tx2"/>
              </a:solidFill>
              <a:effectLst/>
              <a:sym typeface="Wingdings" panose="05000000000000000000" pitchFamily="2" charset="2"/>
            </a:endParaRPr>
          </a:p>
          <a:p>
            <a:pPr algn="l"/>
            <a:endParaRPr lang="fr-FR" sz="2000" dirty="0">
              <a:solidFill>
                <a:schemeClr val="tx2"/>
              </a:solidFill>
              <a:effectLst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7002" y="2692332"/>
            <a:ext cx="4146998" cy="210482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8558" y="5733257"/>
            <a:ext cx="4572000" cy="866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954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5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18908" y="-13860"/>
            <a:ext cx="936104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>
              <a:defRPr/>
            </a:pPr>
            <a:r>
              <a:rPr lang="fr-FR" sz="3600" dirty="0">
                <a:solidFill>
                  <a:schemeClr val="accent1">
                    <a:lumMod val="75000"/>
                  </a:schemeClr>
                </a:solidFill>
              </a:rPr>
              <a:t>Chapitre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 1: </a:t>
            </a:r>
            <a:r>
              <a:rPr lang="fr-FR" sz="3600" dirty="0">
                <a:solidFill>
                  <a:schemeClr val="accent1">
                    <a:lumMod val="75000"/>
                  </a:schemeClr>
                </a:solidFill>
                <a:effectLst/>
              </a:rPr>
              <a:t>Commutation dans les </a:t>
            </a:r>
            <a:r>
              <a:rPr lang="fr-FR" sz="3600" dirty="0" err="1">
                <a:solidFill>
                  <a:schemeClr val="accent1">
                    <a:lumMod val="75000"/>
                  </a:schemeClr>
                </a:solidFill>
                <a:effectLst/>
              </a:rPr>
              <a:t>LANs</a:t>
            </a:r>
            <a:r>
              <a:rPr lang="fr-FR" sz="3600" kern="0" dirty="0" smtClean="0">
                <a:solidFill>
                  <a:schemeClr val="accent1">
                    <a:lumMod val="75000"/>
                  </a:schemeClr>
                </a:solidFill>
                <a:effectLst/>
              </a:rPr>
              <a:t> </a:t>
            </a:r>
            <a:endParaRPr lang="fr-FR" sz="3600" kern="0" dirty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995824"/>
            <a:ext cx="914292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r-FR" sz="2200" b="1" u="sng" dirty="0" smtClean="0">
                <a:solidFill>
                  <a:srgbClr val="00B050"/>
                </a:solidFill>
                <a:effectLst/>
              </a:rPr>
              <a:t>C.   Le </a:t>
            </a:r>
            <a:r>
              <a:rPr lang="fr-FR" sz="2200" b="1" u="sng" dirty="0">
                <a:solidFill>
                  <a:srgbClr val="00B050"/>
                </a:solidFill>
                <a:effectLst/>
              </a:rPr>
              <a:t>commutateur (Switch):</a:t>
            </a:r>
            <a:endParaRPr lang="fr-FR" sz="2200" b="1" dirty="0">
              <a:solidFill>
                <a:srgbClr val="00B050"/>
              </a:solidFill>
              <a:effectLst/>
            </a:endParaRPr>
          </a:p>
          <a:p>
            <a:r>
              <a:rPr lang="fr-FR" sz="2200" b="1" u="sng" dirty="0">
                <a:solidFill>
                  <a:schemeClr val="tx2"/>
                </a:solidFill>
              </a:rPr>
              <a:t>Fonctionnement:</a:t>
            </a:r>
          </a:p>
          <a:p>
            <a:pPr algn="l"/>
            <a:r>
              <a:rPr lang="fr-FR" sz="2200" b="1" dirty="0">
                <a:solidFill>
                  <a:srgbClr val="00B050"/>
                </a:solidFill>
                <a:effectLst/>
              </a:rPr>
              <a:t/>
            </a:r>
            <a:br>
              <a:rPr lang="fr-FR" sz="2200" b="1" dirty="0">
                <a:solidFill>
                  <a:srgbClr val="00B050"/>
                </a:solidFill>
                <a:effectLst/>
              </a:rPr>
            </a:br>
            <a:r>
              <a:rPr lang="fr-FR" sz="2200" dirty="0">
                <a:solidFill>
                  <a:srgbClr val="00B050"/>
                </a:solidFill>
              </a:rPr>
              <a:t/>
            </a:r>
            <a:br>
              <a:rPr lang="fr-FR" sz="2200" dirty="0">
                <a:solidFill>
                  <a:srgbClr val="00B050"/>
                </a:solidFill>
              </a:rPr>
            </a:br>
            <a:r>
              <a:rPr lang="fr-FR" sz="2200" dirty="0">
                <a:solidFill>
                  <a:srgbClr val="00B050"/>
                </a:solidFill>
              </a:rPr>
              <a:t/>
            </a:r>
            <a:br>
              <a:rPr lang="fr-FR" sz="2200" dirty="0">
                <a:solidFill>
                  <a:srgbClr val="00B050"/>
                </a:solidFill>
              </a:rPr>
            </a:br>
            <a:endParaRPr lang="fr-FR" sz="2200" dirty="0">
              <a:solidFill>
                <a:srgbClr val="00B05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548680"/>
            <a:ext cx="87484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 algn="l">
              <a:buFont typeface="+mj-lt"/>
              <a:buAutoNum type="arabicPeriod"/>
            </a:pPr>
            <a:r>
              <a:rPr lang="fr-FR" sz="2800" b="1" dirty="0" smtClean="0">
                <a:solidFill>
                  <a:srgbClr val="FF0000"/>
                </a:solidFill>
                <a:effectLst/>
              </a:rPr>
              <a:t>Interconnexions</a:t>
            </a:r>
            <a:endParaRPr lang="fr-FR" sz="2400" b="1" dirty="0"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017689"/>
            <a:ext cx="8596064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947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18908" y="-13860"/>
            <a:ext cx="936104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>
              <a:defRPr/>
            </a:pPr>
            <a:r>
              <a:rPr lang="fr-FR" sz="3600" dirty="0">
                <a:solidFill>
                  <a:schemeClr val="accent1">
                    <a:lumMod val="75000"/>
                  </a:schemeClr>
                </a:solidFill>
              </a:rPr>
              <a:t>Chapitre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 1: </a:t>
            </a:r>
            <a:r>
              <a:rPr lang="fr-FR" sz="3600" dirty="0">
                <a:solidFill>
                  <a:schemeClr val="accent1">
                    <a:lumMod val="75000"/>
                  </a:schemeClr>
                </a:solidFill>
                <a:effectLst/>
              </a:rPr>
              <a:t>Commutation dans les </a:t>
            </a:r>
            <a:r>
              <a:rPr lang="fr-FR" sz="3600" dirty="0" err="1">
                <a:solidFill>
                  <a:schemeClr val="accent1">
                    <a:lumMod val="75000"/>
                  </a:schemeClr>
                </a:solidFill>
                <a:effectLst/>
              </a:rPr>
              <a:t>LANs</a:t>
            </a:r>
            <a:r>
              <a:rPr lang="fr-FR" sz="3600" kern="0" dirty="0" smtClean="0">
                <a:solidFill>
                  <a:schemeClr val="accent1">
                    <a:lumMod val="75000"/>
                  </a:schemeClr>
                </a:solidFill>
                <a:effectLst/>
              </a:rPr>
              <a:t> </a:t>
            </a:r>
            <a:endParaRPr lang="fr-FR" sz="3600" kern="0" dirty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1139840"/>
            <a:ext cx="9142927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r-FR" sz="2200" b="1" u="sng" dirty="0" smtClean="0">
                <a:solidFill>
                  <a:srgbClr val="00B050"/>
                </a:solidFill>
                <a:effectLst/>
              </a:rPr>
              <a:t>C.   Le </a:t>
            </a:r>
            <a:r>
              <a:rPr lang="fr-FR" sz="2200" b="1" u="sng" dirty="0">
                <a:solidFill>
                  <a:srgbClr val="00B050"/>
                </a:solidFill>
                <a:effectLst/>
              </a:rPr>
              <a:t>commutateur (Switch):</a:t>
            </a:r>
            <a:endParaRPr lang="fr-FR" sz="2200" b="1" dirty="0">
              <a:solidFill>
                <a:srgbClr val="00B050"/>
              </a:solidFill>
              <a:effectLst/>
            </a:endParaRPr>
          </a:p>
          <a:p>
            <a:pPr algn="l"/>
            <a:r>
              <a:rPr lang="fr-FR" sz="2200" b="1" dirty="0">
                <a:solidFill>
                  <a:srgbClr val="00B050"/>
                </a:solidFill>
                <a:effectLst/>
              </a:rPr>
              <a:t/>
            </a:r>
            <a:br>
              <a:rPr lang="fr-FR" sz="2200" b="1" dirty="0">
                <a:solidFill>
                  <a:srgbClr val="00B050"/>
                </a:solidFill>
                <a:effectLst/>
              </a:rPr>
            </a:br>
            <a:r>
              <a:rPr lang="fr-FR" sz="2200" dirty="0">
                <a:solidFill>
                  <a:srgbClr val="00B050"/>
                </a:solidFill>
              </a:rPr>
              <a:t/>
            </a:r>
            <a:br>
              <a:rPr lang="fr-FR" sz="2200" dirty="0">
                <a:solidFill>
                  <a:srgbClr val="00B050"/>
                </a:solidFill>
              </a:rPr>
            </a:br>
            <a:r>
              <a:rPr lang="fr-FR" sz="2200" dirty="0">
                <a:solidFill>
                  <a:srgbClr val="00B050"/>
                </a:solidFill>
              </a:rPr>
              <a:t/>
            </a:r>
            <a:br>
              <a:rPr lang="fr-FR" sz="2200" dirty="0">
                <a:solidFill>
                  <a:srgbClr val="00B050"/>
                </a:solidFill>
              </a:rPr>
            </a:br>
            <a:endParaRPr lang="fr-FR" sz="2200" dirty="0">
              <a:solidFill>
                <a:srgbClr val="00B050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45" y="1628800"/>
            <a:ext cx="8609919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0" y="548680"/>
            <a:ext cx="87484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 algn="l">
              <a:buFont typeface="+mj-lt"/>
              <a:buAutoNum type="arabicPeriod"/>
            </a:pPr>
            <a:r>
              <a:rPr lang="fr-FR" sz="2800" b="1" dirty="0" smtClean="0">
                <a:solidFill>
                  <a:srgbClr val="FF0000"/>
                </a:solidFill>
                <a:effectLst/>
              </a:rPr>
              <a:t>Interconnexions</a:t>
            </a:r>
            <a:endParaRPr lang="fr-FR" sz="2400" b="1" dirty="0"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5657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18908" y="-13860"/>
            <a:ext cx="936104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>
              <a:defRPr/>
            </a:pPr>
            <a:r>
              <a:rPr lang="fr-FR" sz="3600" dirty="0">
                <a:solidFill>
                  <a:schemeClr val="accent1">
                    <a:lumMod val="75000"/>
                  </a:schemeClr>
                </a:solidFill>
              </a:rPr>
              <a:t>Chapitre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 1: </a:t>
            </a:r>
            <a:r>
              <a:rPr lang="fr-FR" sz="3600" dirty="0">
                <a:solidFill>
                  <a:schemeClr val="accent1">
                    <a:lumMod val="75000"/>
                  </a:schemeClr>
                </a:solidFill>
                <a:effectLst/>
              </a:rPr>
              <a:t>Commutation dans les </a:t>
            </a:r>
            <a:r>
              <a:rPr lang="fr-FR" sz="3600" dirty="0" err="1">
                <a:solidFill>
                  <a:schemeClr val="accent1">
                    <a:lumMod val="75000"/>
                  </a:schemeClr>
                </a:solidFill>
                <a:effectLst/>
              </a:rPr>
              <a:t>LANs</a:t>
            </a:r>
            <a:r>
              <a:rPr lang="fr-FR" sz="3600" kern="0" dirty="0" smtClean="0">
                <a:solidFill>
                  <a:schemeClr val="accent1">
                    <a:lumMod val="75000"/>
                  </a:schemeClr>
                </a:solidFill>
                <a:effectLst/>
              </a:rPr>
              <a:t> </a:t>
            </a:r>
            <a:endParaRPr lang="fr-FR" sz="3600" kern="0" dirty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548680"/>
            <a:ext cx="87484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 algn="l">
              <a:buFont typeface="+mj-lt"/>
              <a:buAutoNum type="arabicPeriod"/>
            </a:pPr>
            <a:r>
              <a:rPr lang="fr-FR" sz="2800" b="1" dirty="0" smtClean="0">
                <a:solidFill>
                  <a:srgbClr val="FF0000"/>
                </a:solidFill>
                <a:effectLst/>
              </a:rPr>
              <a:t>Interconnexions</a:t>
            </a:r>
            <a:endParaRPr lang="fr-FR" sz="2400" b="1" dirty="0"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1614" y="966873"/>
            <a:ext cx="9142927" cy="423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l">
              <a:lnSpc>
                <a:spcPct val="150000"/>
              </a:lnSpc>
              <a:buFont typeface="+mj-lt"/>
              <a:buAutoNum type="alphaUcPeriod" startAt="4"/>
            </a:pPr>
            <a:r>
              <a:rPr lang="fr-FR" sz="2200" b="1" u="sng" dirty="0">
                <a:solidFill>
                  <a:srgbClr val="00B050"/>
                </a:solidFill>
                <a:effectLst/>
                <a:latin typeface="Garamond-Bold"/>
              </a:rPr>
              <a:t>Le routeur (Router</a:t>
            </a:r>
            <a:r>
              <a:rPr lang="fr-FR" sz="2200" b="1" u="sng" dirty="0" smtClean="0">
                <a:solidFill>
                  <a:srgbClr val="00B050"/>
                </a:solidFill>
                <a:effectLst/>
                <a:latin typeface="Garamond-Bold"/>
              </a:rPr>
              <a:t>):</a:t>
            </a:r>
            <a:endParaRPr lang="fr-FR" sz="2200" u="sng" dirty="0" smtClean="0">
              <a:effectLst/>
              <a:latin typeface="Verdana" panose="020B060403050404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‒"/>
            </a:pPr>
            <a:r>
              <a:rPr lang="fr-FR" sz="2100" dirty="0">
                <a:latin typeface="Arial" pitchFamily="34" charset="0"/>
                <a:cs typeface="Arial" pitchFamily="34" charset="0"/>
              </a:rPr>
              <a:t>Routage par l'adresse réseau</a:t>
            </a:r>
          </a:p>
          <a:p>
            <a:pPr marL="285750" indent="-285750" algn="l">
              <a:buFont typeface="Arial" panose="020B0604020202020204" pitchFamily="34" charset="0"/>
              <a:buChar char="‒"/>
            </a:pPr>
            <a:r>
              <a:rPr lang="fr-FR" sz="2100" dirty="0">
                <a:latin typeface="Arial" pitchFamily="34" charset="0"/>
                <a:cs typeface="Arial" pitchFamily="34" charset="0"/>
              </a:rPr>
              <a:t>Niveaux </a:t>
            </a:r>
            <a:r>
              <a:rPr lang="fr-FR" sz="2100" dirty="0" smtClean="0">
                <a:latin typeface="Arial" pitchFamily="34" charset="0"/>
                <a:cs typeface="Arial" pitchFamily="34" charset="0"/>
              </a:rPr>
              <a:t>1-3</a:t>
            </a:r>
          </a:p>
          <a:p>
            <a:pPr marL="285750" indent="-285750" algn="l">
              <a:buFont typeface="Arial" panose="020B0604020202020204" pitchFamily="34" charset="0"/>
              <a:buChar char="‒"/>
            </a:pPr>
            <a:r>
              <a:rPr lang="fr-FR" sz="2100" dirty="0" smtClean="0">
                <a:latin typeface="Arial" pitchFamily="34" charset="0"/>
                <a:cs typeface="Arial" pitchFamily="34" charset="0"/>
              </a:rPr>
              <a:t>Sélectionne le chemin approprié pour </a:t>
            </a:r>
          </a:p>
          <a:p>
            <a:pPr algn="l"/>
            <a:r>
              <a:rPr lang="fr-FR" sz="2100" dirty="0" smtClean="0">
                <a:latin typeface="Arial" pitchFamily="34" charset="0"/>
                <a:cs typeface="Arial" pitchFamily="34" charset="0"/>
              </a:rPr>
              <a:t>    acheminer les message vers le destinataire,</a:t>
            </a:r>
          </a:p>
          <a:p>
            <a:pPr marL="285750" indent="-285750" algn="l">
              <a:buFont typeface="Arial" panose="020B0604020202020204" pitchFamily="34" charset="0"/>
              <a:buChar char="‒"/>
            </a:pPr>
            <a:r>
              <a:rPr lang="fr-FR" sz="2100" dirty="0" smtClean="0">
                <a:latin typeface="Arial" pitchFamily="34" charset="0"/>
                <a:cs typeface="Arial" pitchFamily="34" charset="0"/>
              </a:rPr>
              <a:t>Dépond des protocoles de routage</a:t>
            </a:r>
          </a:p>
          <a:p>
            <a:pPr marL="285750" indent="-285750" algn="l">
              <a:buFont typeface="Arial" panose="020B0604020202020204" pitchFamily="34" charset="0"/>
              <a:buChar char="‒"/>
            </a:pPr>
            <a:r>
              <a:rPr lang="fr-FR" sz="2100" dirty="0" smtClean="0">
                <a:latin typeface="Arial" pitchFamily="34" charset="0"/>
                <a:cs typeface="Arial" pitchFamily="34" charset="0"/>
              </a:rPr>
              <a:t>Choix d’autres routes si routeur ou lien </a:t>
            </a:r>
          </a:p>
          <a:p>
            <a:pPr algn="l"/>
            <a:r>
              <a:rPr lang="fr-FR" sz="2100" dirty="0">
                <a:latin typeface="Arial" pitchFamily="34" charset="0"/>
                <a:cs typeface="Arial" pitchFamily="34" charset="0"/>
              </a:rPr>
              <a:t> </a:t>
            </a:r>
            <a:r>
              <a:rPr lang="fr-FR" sz="2100" dirty="0" smtClean="0">
                <a:latin typeface="Arial" pitchFamily="34" charset="0"/>
                <a:cs typeface="Arial" pitchFamily="34" charset="0"/>
              </a:rPr>
              <a:t>   défectueux</a:t>
            </a:r>
          </a:p>
          <a:p>
            <a:pPr marL="285750" indent="-285750" algn="l">
              <a:buFont typeface="Arial" panose="020B0604020202020204" pitchFamily="34" charset="0"/>
              <a:buChar char="‒"/>
            </a:pPr>
            <a:r>
              <a:rPr lang="fr-FR" sz="2100" dirty="0" smtClean="0">
                <a:latin typeface="Arial" pitchFamily="34" charset="0"/>
                <a:cs typeface="Arial" pitchFamily="34" charset="0"/>
              </a:rPr>
              <a:t>Routage statique ou dynamique</a:t>
            </a:r>
            <a:endParaRPr lang="fr-FR" sz="2100" u="sng" dirty="0" smtClean="0">
              <a:effectLst/>
              <a:latin typeface="Arial" pitchFamily="34" charset="0"/>
              <a:cs typeface="Arial" pitchFamily="34" charset="0"/>
            </a:endParaRPr>
          </a:p>
          <a:p>
            <a:pPr algn="l"/>
            <a:endParaRPr lang="fr-FR" sz="2000" b="1" u="sng" dirty="0" smtClean="0">
              <a:effectLst/>
              <a:latin typeface="+mn-lt"/>
            </a:endParaRPr>
          </a:p>
          <a:p>
            <a:pPr algn="l"/>
            <a:endParaRPr lang="fr-FR" sz="2000" b="1" u="sng" dirty="0">
              <a:effectLst/>
              <a:latin typeface="+mn-lt"/>
            </a:endParaRPr>
          </a:p>
          <a:p>
            <a:pPr algn="l"/>
            <a:endParaRPr lang="fr-FR" sz="2000" u="sng" dirty="0">
              <a:effectLst/>
              <a:latin typeface="Verdana" panose="020B0604030504040204" pitchFamily="34" charset="0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9271" y="1146997"/>
            <a:ext cx="3671415" cy="2810626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" y="4343400"/>
            <a:ext cx="8955111" cy="2246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4810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Rectangle 3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8908" y="-13860"/>
            <a:ext cx="936104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>
              <a:defRPr/>
            </a:pPr>
            <a:r>
              <a:rPr lang="fr-FR" sz="3600" dirty="0">
                <a:solidFill>
                  <a:schemeClr val="accent1">
                    <a:lumMod val="75000"/>
                  </a:schemeClr>
                </a:solidFill>
              </a:rPr>
              <a:t>Chapitre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 1: </a:t>
            </a:r>
            <a:r>
              <a:rPr lang="fr-FR" sz="3600" dirty="0">
                <a:solidFill>
                  <a:schemeClr val="accent1">
                    <a:lumMod val="75000"/>
                  </a:schemeClr>
                </a:solidFill>
                <a:effectLst/>
              </a:rPr>
              <a:t>Commutation dans les </a:t>
            </a:r>
            <a:r>
              <a:rPr lang="fr-FR" sz="3600" dirty="0" err="1">
                <a:solidFill>
                  <a:schemeClr val="accent1">
                    <a:lumMod val="75000"/>
                  </a:schemeClr>
                </a:solidFill>
                <a:effectLst/>
              </a:rPr>
              <a:t>LANs</a:t>
            </a:r>
            <a:r>
              <a:rPr lang="fr-FR" sz="3600" kern="0" dirty="0" smtClean="0">
                <a:solidFill>
                  <a:schemeClr val="accent1">
                    <a:lumMod val="75000"/>
                  </a:schemeClr>
                </a:solidFill>
                <a:effectLst/>
              </a:rPr>
              <a:t> </a:t>
            </a:r>
            <a:endParaRPr lang="fr-FR" sz="3600" kern="0" dirty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548680"/>
            <a:ext cx="87484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 algn="l">
              <a:buFont typeface="+mj-lt"/>
              <a:buAutoNum type="arabicPeriod"/>
            </a:pPr>
            <a:r>
              <a:rPr lang="fr-FR" sz="2800" b="1" dirty="0" smtClean="0">
                <a:solidFill>
                  <a:srgbClr val="FF0000"/>
                </a:solidFill>
                <a:effectLst/>
              </a:rPr>
              <a:t>Interconnexions</a:t>
            </a:r>
            <a:endParaRPr lang="fr-FR" sz="2400" b="1" dirty="0"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1614" y="966873"/>
            <a:ext cx="9142927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fr-FR" sz="2200" b="1" u="sng" dirty="0" smtClean="0">
                <a:solidFill>
                  <a:srgbClr val="00B050"/>
                </a:solidFill>
                <a:effectLst/>
                <a:latin typeface="Garamond-Bold"/>
              </a:rPr>
              <a:t>E. Firewall (</a:t>
            </a:r>
            <a:r>
              <a:rPr lang="fr-FR" sz="2200" b="1" u="sng" dirty="0" err="1" smtClean="0">
                <a:solidFill>
                  <a:srgbClr val="00B050"/>
                </a:solidFill>
                <a:effectLst/>
                <a:latin typeface="Garamond-Bold"/>
              </a:rPr>
              <a:t>Parefeu</a:t>
            </a:r>
            <a:r>
              <a:rPr lang="fr-FR" sz="2200" b="1" u="sng" dirty="0" smtClean="0">
                <a:solidFill>
                  <a:srgbClr val="00B050"/>
                </a:solidFill>
                <a:effectLst/>
                <a:latin typeface="Garamond-Bold"/>
              </a:rPr>
              <a:t>) :</a:t>
            </a:r>
          </a:p>
          <a:p>
            <a:pPr algn="l"/>
            <a:endParaRPr lang="fr-FR" sz="2000" u="sng" dirty="0">
              <a:effectLst/>
              <a:latin typeface="Verdan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1615" y="1501328"/>
            <a:ext cx="4540384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‒"/>
            </a:pPr>
            <a:r>
              <a:rPr lang="fr-FR" sz="2100" dirty="0" smtClean="0">
                <a:latin typeface="Arial" pitchFamily="34" charset="0"/>
                <a:cs typeface="Arial" pitchFamily="34" charset="0"/>
              </a:rPr>
              <a:t>Même fonctionnalité du Routeur</a:t>
            </a:r>
          </a:p>
          <a:p>
            <a:pPr marL="285750" indent="-285750" algn="l">
              <a:buFont typeface="Arial" panose="020B0604020202020204" pitchFamily="34" charset="0"/>
              <a:buChar char="‒"/>
            </a:pPr>
            <a:r>
              <a:rPr lang="fr-FR" sz="2100" dirty="0" smtClean="0">
                <a:latin typeface="Arial" pitchFamily="34" charset="0"/>
                <a:cs typeface="Arial" pitchFamily="34" charset="0"/>
              </a:rPr>
              <a:t>Entité matérielle/logicielle</a:t>
            </a:r>
          </a:p>
          <a:p>
            <a:pPr marL="285750" indent="-285750">
              <a:buFont typeface="Arial" panose="020B0604020202020204" pitchFamily="34" charset="0"/>
              <a:buChar char="‒"/>
            </a:pPr>
            <a:r>
              <a:rPr lang="fr-FR" sz="2100" dirty="0" smtClean="0">
                <a:latin typeface="Arial" pitchFamily="34" charset="0"/>
                <a:cs typeface="Arial" pitchFamily="34" charset="0"/>
              </a:rPr>
              <a:t>Sécurise le réseau</a:t>
            </a:r>
            <a:r>
              <a:rPr lang="fr-FR" sz="2100" dirty="0">
                <a:latin typeface="Arial" pitchFamily="34" charset="0"/>
                <a:cs typeface="Arial" pitchFamily="34" charset="0"/>
              </a:rPr>
              <a:t>: </a:t>
            </a:r>
            <a:r>
              <a:rPr lang="fr-FR" sz="2100" dirty="0" smtClean="0">
                <a:latin typeface="Arial" pitchFamily="34" charset="0"/>
                <a:cs typeface="Arial" pitchFamily="34" charset="0"/>
              </a:rPr>
              <a:t>Détection :</a:t>
            </a:r>
          </a:p>
          <a:p>
            <a:pPr marL="742950" lvl="1" indent="-285750">
              <a:buFont typeface="Arial" panose="020B0604020202020204" pitchFamily="34" charset="0"/>
              <a:buChar char="‒"/>
            </a:pPr>
            <a:r>
              <a:rPr lang="fr-FR" sz="2100" dirty="0" smtClean="0">
                <a:latin typeface="Arial" pitchFamily="34" charset="0"/>
                <a:cs typeface="Arial" pitchFamily="34" charset="0"/>
              </a:rPr>
              <a:t>virus</a:t>
            </a:r>
          </a:p>
          <a:p>
            <a:pPr marL="742950" lvl="1" indent="-285750">
              <a:buFont typeface="Arial" panose="020B0604020202020204" pitchFamily="34" charset="0"/>
              <a:buChar char="‒"/>
            </a:pPr>
            <a:r>
              <a:rPr lang="fr-FR" sz="2100" dirty="0" smtClean="0">
                <a:latin typeface="Arial" pitchFamily="34" charset="0"/>
                <a:cs typeface="Arial" pitchFamily="34" charset="0"/>
              </a:rPr>
              <a:t>Programme malveillants</a:t>
            </a:r>
          </a:p>
          <a:p>
            <a:pPr marL="742950" lvl="1" indent="-285750">
              <a:buFont typeface="Arial" panose="020B0604020202020204" pitchFamily="34" charset="0"/>
              <a:buChar char="‒"/>
            </a:pPr>
            <a:r>
              <a:rPr lang="fr-FR" sz="2100" dirty="0" smtClean="0">
                <a:latin typeface="Arial" pitchFamily="34" charset="0"/>
                <a:cs typeface="Arial" pitchFamily="34" charset="0"/>
              </a:rPr>
              <a:t>Attaques réseau</a:t>
            </a:r>
            <a:endParaRPr lang="fr-FR" sz="2000" b="1" u="sng" dirty="0">
              <a:effectLst/>
              <a:latin typeface="+mn-lt"/>
            </a:endParaRPr>
          </a:p>
          <a:p>
            <a:pPr algn="l"/>
            <a:endParaRPr lang="fr-FR" sz="2000" u="sng" dirty="0">
              <a:effectLst/>
              <a:latin typeface="Verdana" panose="020B060403050404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645024"/>
            <a:ext cx="4122712" cy="2996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506" y="1268760"/>
            <a:ext cx="4174958" cy="3221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5292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Rectangle 3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8908" y="-13860"/>
            <a:ext cx="936104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>
              <a:defRPr/>
            </a:pPr>
            <a:r>
              <a:rPr lang="fr-FR" sz="3600" dirty="0">
                <a:solidFill>
                  <a:schemeClr val="accent1">
                    <a:lumMod val="75000"/>
                  </a:schemeClr>
                </a:solidFill>
              </a:rPr>
              <a:t>Chapitre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 1: </a:t>
            </a:r>
            <a:r>
              <a:rPr lang="fr-FR" sz="3600" dirty="0">
                <a:solidFill>
                  <a:schemeClr val="accent1">
                    <a:lumMod val="75000"/>
                  </a:schemeClr>
                </a:solidFill>
                <a:effectLst/>
              </a:rPr>
              <a:t>Commutation dans les </a:t>
            </a:r>
            <a:r>
              <a:rPr lang="fr-FR" sz="3600" dirty="0" err="1">
                <a:solidFill>
                  <a:schemeClr val="accent1">
                    <a:lumMod val="75000"/>
                  </a:schemeClr>
                </a:solidFill>
                <a:effectLst/>
              </a:rPr>
              <a:t>LANs</a:t>
            </a:r>
            <a:r>
              <a:rPr lang="fr-FR" sz="3600" kern="0" dirty="0" smtClean="0">
                <a:solidFill>
                  <a:schemeClr val="accent1">
                    <a:lumMod val="75000"/>
                  </a:schemeClr>
                </a:solidFill>
                <a:effectLst/>
              </a:rPr>
              <a:t> </a:t>
            </a:r>
            <a:endParaRPr lang="fr-FR" sz="3600" kern="0" dirty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548680"/>
            <a:ext cx="87484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 algn="l">
              <a:buFont typeface="+mj-lt"/>
              <a:buAutoNum type="arabicPeriod"/>
            </a:pPr>
            <a:r>
              <a:rPr lang="fr-FR" sz="2800" b="1" dirty="0" smtClean="0">
                <a:solidFill>
                  <a:srgbClr val="FF0000"/>
                </a:solidFill>
                <a:effectLst/>
              </a:rPr>
              <a:t>Interconnexions</a:t>
            </a:r>
            <a:endParaRPr lang="fr-FR" sz="2400" b="1" dirty="0"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1614" y="966873"/>
            <a:ext cx="914292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200" b="1" u="sng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F. La passerelle (Gateway):</a:t>
            </a:r>
          </a:p>
          <a:p>
            <a:pPr algn="l"/>
            <a:endParaRPr lang="fr-FR" sz="2000" u="sng" dirty="0">
              <a:effectLst/>
              <a:latin typeface="Verdana" panose="020B0604030504040204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428" y="1071900"/>
            <a:ext cx="4044100" cy="2613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127428" y="1361484"/>
            <a:ext cx="4572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‒"/>
            </a:pPr>
            <a:r>
              <a:rPr lang="fr-FR" dirty="0">
                <a:latin typeface="Arial" pitchFamily="34" charset="0"/>
                <a:cs typeface="Arial" pitchFamily="34" charset="0"/>
              </a:rPr>
              <a:t>Relie des réseaux hétérogènes</a:t>
            </a:r>
          </a:p>
          <a:p>
            <a:pPr marL="285750" indent="-285750">
              <a:buFont typeface="Arial" panose="020B0604020202020204" pitchFamily="34" charset="0"/>
              <a:buChar char="‒"/>
            </a:pPr>
            <a:r>
              <a:rPr lang="fr-FR" dirty="0">
                <a:latin typeface="Arial" pitchFamily="34" charset="0"/>
                <a:cs typeface="Arial" pitchFamily="34" charset="0"/>
              </a:rPr>
              <a:t>Adaptation et conversion de protocoles</a:t>
            </a:r>
          </a:p>
          <a:p>
            <a:r>
              <a:rPr lang="fr-FR" dirty="0">
                <a:latin typeface="Arial" pitchFamily="34" charset="0"/>
                <a:cs typeface="Arial" pitchFamily="34" charset="0"/>
              </a:rPr>
              <a:t>     jusqu’à la couche application</a:t>
            </a:r>
          </a:p>
          <a:p>
            <a:pPr marL="285750" indent="-285750">
              <a:buFont typeface="Arial" panose="020B0604020202020204" pitchFamily="34" charset="0"/>
              <a:buChar char="‒"/>
            </a:pPr>
            <a:r>
              <a:rPr lang="fr-FR" dirty="0">
                <a:latin typeface="Arial" pitchFamily="34" charset="0"/>
                <a:cs typeface="Arial" pitchFamily="34" charset="0"/>
              </a:rPr>
              <a:t>Chère/ routeur: capacité, spécifique à une</a:t>
            </a:r>
          </a:p>
          <a:p>
            <a:r>
              <a:rPr lang="fr-FR" dirty="0">
                <a:latin typeface="Arial" pitchFamily="34" charset="0"/>
                <a:cs typeface="Arial" pitchFamily="34" charset="0"/>
              </a:rPr>
              <a:t>    application. </a:t>
            </a:r>
          </a:p>
          <a:p>
            <a:pPr marL="285750" indent="-285750">
              <a:buFont typeface="Arial" panose="020B0604020202020204" pitchFamily="34" charset="0"/>
              <a:buChar char="‒"/>
            </a:pPr>
            <a:r>
              <a:rPr lang="fr-FR" dirty="0">
                <a:latin typeface="Arial" pitchFamily="34" charset="0"/>
                <a:cs typeface="Arial" pitchFamily="34" charset="0"/>
              </a:rPr>
              <a:t>Lente/routeur: conversions complexes</a:t>
            </a:r>
          </a:p>
          <a:p>
            <a:pPr marL="285750" indent="-285750">
              <a:buFont typeface="Arial" panose="020B0604020202020204" pitchFamily="34" charset="0"/>
              <a:buChar char="‒"/>
            </a:pPr>
            <a:r>
              <a:rPr lang="fr-FR" dirty="0">
                <a:latin typeface="Arial" pitchFamily="34" charset="0"/>
                <a:cs typeface="Arial" pitchFamily="34" charset="0"/>
              </a:rPr>
              <a:t>Nécessite une gestion </a:t>
            </a:r>
            <a:r>
              <a:rPr lang="fr-FR" dirty="0" smtClean="0">
                <a:latin typeface="Arial" pitchFamily="34" charset="0"/>
                <a:cs typeface="Arial" pitchFamily="34" charset="0"/>
              </a:rPr>
              <a:t>importante</a:t>
            </a:r>
          </a:p>
          <a:p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dirty="0">
                <a:latin typeface="Arial" pitchFamily="34" charset="0"/>
                <a:cs typeface="Arial" pitchFamily="34" charset="0"/>
              </a:rPr>
              <a:t>Passerelle courrier électronique: conversion d’un type de système à un autre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dirty="0">
                <a:latin typeface="Arial" pitchFamily="34" charset="0"/>
                <a:cs typeface="Arial" pitchFamily="34" charset="0"/>
              </a:rPr>
              <a:t>Passerelle IBM: Gère la communication entre hôte IBM et ordinateur central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dirty="0">
                <a:latin typeface="Arial" pitchFamily="34" charset="0"/>
                <a:cs typeface="Arial" pitchFamily="34" charset="0"/>
              </a:rPr>
              <a:t>Passerelle internet: gestion accès entre LAN et internet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dirty="0">
                <a:latin typeface="Arial" pitchFamily="34" charset="0"/>
                <a:cs typeface="Arial" pitchFamily="34" charset="0"/>
              </a:rPr>
              <a:t>Passerelle LAN: Communication entre segments exécutant des protocoles différents </a:t>
            </a:r>
          </a:p>
          <a:p>
            <a:pPr marL="285750" indent="-285750">
              <a:buFont typeface="Arial" panose="020B0604020202020204" pitchFamily="34" charset="0"/>
              <a:buChar char="‒"/>
            </a:pP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9428" y="3822634"/>
            <a:ext cx="4044100" cy="2767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641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18908" y="-13860"/>
            <a:ext cx="936104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>
              <a:defRPr/>
            </a:pPr>
            <a:r>
              <a:rPr lang="fr-FR" sz="3600" dirty="0">
                <a:solidFill>
                  <a:schemeClr val="accent1">
                    <a:lumMod val="75000"/>
                  </a:schemeClr>
                </a:solidFill>
              </a:rPr>
              <a:t>Chapitre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 1: </a:t>
            </a:r>
            <a:r>
              <a:rPr lang="fr-FR" sz="3600" dirty="0">
                <a:solidFill>
                  <a:schemeClr val="accent1">
                    <a:lumMod val="75000"/>
                  </a:schemeClr>
                </a:solidFill>
                <a:effectLst/>
              </a:rPr>
              <a:t>Commutation dans les </a:t>
            </a:r>
            <a:r>
              <a:rPr lang="fr-FR" sz="3600" dirty="0" err="1">
                <a:solidFill>
                  <a:schemeClr val="accent1">
                    <a:lumMod val="75000"/>
                  </a:schemeClr>
                </a:solidFill>
                <a:effectLst/>
              </a:rPr>
              <a:t>LANs</a:t>
            </a:r>
            <a:r>
              <a:rPr lang="fr-FR" sz="3600" kern="0" dirty="0" smtClean="0">
                <a:solidFill>
                  <a:schemeClr val="accent1">
                    <a:lumMod val="75000"/>
                  </a:schemeClr>
                </a:solidFill>
                <a:effectLst/>
              </a:rPr>
              <a:t> </a:t>
            </a:r>
            <a:endParaRPr lang="fr-FR" sz="3600" kern="0" dirty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92696"/>
            <a:ext cx="8991600" cy="70583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l">
              <a:buFont typeface="+mj-lt"/>
              <a:buAutoNum type="arabicPeriod" startAt="2"/>
            </a:pPr>
            <a:r>
              <a:rPr lang="fr-FR" sz="2600" b="1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Principe de La commutation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fr-FR" sz="2000" dirty="0" smtClean="0">
                <a:effectLst/>
                <a:latin typeface="Arial" pitchFamily="34" charset="0"/>
                <a:cs typeface="Arial" pitchFamily="34" charset="0"/>
              </a:rPr>
              <a:t>Issue de la téléphonie (RCT) et des réseaux grande distance WAN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fr-FR" sz="2000" dirty="0" smtClean="0">
                <a:effectLst/>
                <a:latin typeface="Arial" pitchFamily="34" charset="0"/>
                <a:cs typeface="Arial" pitchFamily="34" charset="0"/>
              </a:rPr>
              <a:t>Apparition dans Ethernet (</a:t>
            </a:r>
            <a:r>
              <a:rPr lang="fr-FR" sz="2000" dirty="0" err="1" smtClean="0">
                <a:effectLst/>
                <a:latin typeface="Arial" pitchFamily="34" charset="0"/>
                <a:cs typeface="Arial" pitchFamily="34" charset="0"/>
              </a:rPr>
              <a:t>Switched</a:t>
            </a:r>
            <a:r>
              <a:rPr lang="fr-FR" sz="2000" dirty="0" smtClean="0">
                <a:effectLst/>
                <a:latin typeface="Arial" pitchFamily="34" charset="0"/>
                <a:cs typeface="Arial" pitchFamily="34" charset="0"/>
              </a:rPr>
              <a:t> Ethernet) 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fr-FR" sz="2000" dirty="0" smtClean="0">
                <a:effectLst/>
                <a:latin typeface="Arial" pitchFamily="34" charset="0"/>
                <a:cs typeface="Arial" pitchFamily="34" charset="0"/>
              </a:rPr>
              <a:t>Garantir une certaine bande passante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fr-FR" sz="2000" dirty="0" smtClean="0">
                <a:effectLst/>
                <a:latin typeface="Arial" pitchFamily="34" charset="0"/>
                <a:cs typeface="Arial" pitchFamily="34" charset="0"/>
              </a:rPr>
              <a:t>Éviter les problèmes d’effondrement dans le cas des réseaux chargés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fr-FR" sz="2000" dirty="0" smtClean="0">
                <a:effectLst/>
                <a:latin typeface="Arial" pitchFamily="34" charset="0"/>
                <a:cs typeface="Arial" pitchFamily="34" charset="0"/>
              </a:rPr>
              <a:t>Communication full- duplex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fr-FR" sz="2000" b="1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Principe: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r-FR" sz="2000" dirty="0" smtClean="0">
                <a:effectLst/>
                <a:latin typeface="Arial" pitchFamily="34" charset="0"/>
                <a:cs typeface="Arial" pitchFamily="34" charset="0"/>
              </a:rPr>
              <a:t>Mise en relation directe d’un port d’entrée avec un port de sortie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r-FR" sz="2000" dirty="0" smtClean="0">
                <a:effectLst/>
                <a:latin typeface="Arial" pitchFamily="34" charset="0"/>
                <a:cs typeface="Arial" pitchFamily="34" charset="0"/>
              </a:rPr>
              <a:t>Établissement d’une liaison point à point dynamiquement en fonction d’une table d’acheminement (FDB)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r-FR" sz="2000" dirty="0" smtClean="0">
                <a:effectLst/>
                <a:latin typeface="Arial" pitchFamily="34" charset="0"/>
                <a:cs typeface="Arial" pitchFamily="34" charset="0"/>
              </a:rPr>
              <a:t>Plus de problème d’accès multiples au </a:t>
            </a:r>
          </a:p>
          <a:p>
            <a:pPr algn="l"/>
            <a:r>
              <a:rPr lang="fr-FR" sz="2000" dirty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fr-FR" sz="2000" dirty="0" smtClean="0">
                <a:effectLst/>
                <a:latin typeface="Arial" pitchFamily="34" charset="0"/>
                <a:cs typeface="Arial" pitchFamily="34" charset="0"/>
              </a:rPr>
              <a:t>    support (éviter les Collision)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r-FR" sz="2000" dirty="0" smtClean="0">
                <a:effectLst/>
                <a:latin typeface="Arial" pitchFamily="34" charset="0"/>
                <a:cs typeface="Arial" pitchFamily="34" charset="0"/>
              </a:rPr>
              <a:t>Table construite par analyse du trafic </a:t>
            </a:r>
          </a:p>
          <a:p>
            <a:pPr algn="l"/>
            <a:r>
              <a:rPr lang="fr-FR" sz="2000" dirty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fr-FR" sz="2000" dirty="0" smtClean="0">
                <a:effectLst/>
                <a:latin typeface="Arial" pitchFamily="34" charset="0"/>
                <a:cs typeface="Arial" pitchFamily="34" charset="0"/>
              </a:rPr>
              <a:t>    entrant (@MAC source)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r-FR" sz="2000" dirty="0" smtClean="0">
                <a:effectLst/>
                <a:latin typeface="Arial" pitchFamily="34" charset="0"/>
                <a:cs typeface="Arial" pitchFamily="34" charset="0"/>
              </a:rPr>
              <a:t>Trame à destination d’une @ qui ne figure </a:t>
            </a:r>
          </a:p>
          <a:p>
            <a:pPr algn="l"/>
            <a:r>
              <a:rPr lang="fr-FR" sz="2000" dirty="0" smtClean="0">
                <a:effectLst/>
                <a:latin typeface="Arial" pitchFamily="34" charset="0"/>
                <a:cs typeface="Arial" pitchFamily="34" charset="0"/>
              </a:rPr>
              <a:t>     pas dans la table est répétée sur tous les </a:t>
            </a:r>
          </a:p>
          <a:p>
            <a:pPr algn="l"/>
            <a:r>
              <a:rPr lang="fr-FR" sz="2000" dirty="0" smtClean="0">
                <a:effectLst/>
                <a:latin typeface="Arial" pitchFamily="34" charset="0"/>
                <a:cs typeface="Arial" pitchFamily="34" charset="0"/>
              </a:rPr>
              <a:t>     ports  sauf celui de l’entrée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fr-FR" sz="2000" dirty="0" smtClean="0">
                <a:effectLst/>
                <a:latin typeface="Arial" pitchFamily="34" charset="0"/>
                <a:cs typeface="Arial" pitchFamily="34" charset="0"/>
              </a:rPr>
              <a:t>Entrées les plus anciennes sont effacées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fr-FR" sz="1800" b="1" dirty="0" smtClean="0">
              <a:effectLst/>
              <a:latin typeface="Arial" pitchFamily="34" charset="0"/>
              <a:cs typeface="Arial" pitchFamily="34" charset="0"/>
            </a:endParaRPr>
          </a:p>
          <a:p>
            <a:pPr algn="l"/>
            <a:endParaRPr lang="fr-FR" sz="1800" b="1" dirty="0" smtClean="0">
              <a:effectLst/>
              <a:latin typeface="Arial" pitchFamily="34" charset="0"/>
              <a:cs typeface="Arial" pitchFamily="34" charset="0"/>
            </a:endParaRPr>
          </a:p>
          <a:p>
            <a:pPr algn="l">
              <a:lnSpc>
                <a:spcPct val="150000"/>
              </a:lnSpc>
            </a:pPr>
            <a:endParaRPr lang="fr-FR" sz="1800" b="1" dirty="0">
              <a:effectLst/>
              <a:latin typeface="Arial" pitchFamily="34" charset="0"/>
              <a:cs typeface="Arial" pitchFamily="34" charset="0"/>
            </a:endParaRPr>
          </a:p>
          <a:p>
            <a:pPr marL="514350" lvl="0" indent="-514350" algn="l">
              <a:lnSpc>
                <a:spcPct val="150000"/>
              </a:lnSpc>
              <a:buFont typeface="+mj-lt"/>
              <a:buAutoNum type="arabicPeriod" startAt="2"/>
            </a:pPr>
            <a:endParaRPr lang="fr-FR" sz="1800" dirty="0"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1600" y="3645024"/>
            <a:ext cx="3938789" cy="2869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106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18908" y="-13860"/>
            <a:ext cx="936104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>
              <a:defRPr/>
            </a:pPr>
            <a:r>
              <a:rPr lang="fr-FR" sz="3600" dirty="0">
                <a:solidFill>
                  <a:schemeClr val="accent1">
                    <a:lumMod val="75000"/>
                  </a:schemeClr>
                </a:solidFill>
              </a:rPr>
              <a:t>Chapitre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 1: </a:t>
            </a:r>
            <a:r>
              <a:rPr lang="fr-FR" sz="3600" dirty="0">
                <a:solidFill>
                  <a:schemeClr val="accent1">
                    <a:lumMod val="75000"/>
                  </a:schemeClr>
                </a:solidFill>
                <a:effectLst/>
              </a:rPr>
              <a:t>Commutation dans les </a:t>
            </a:r>
            <a:r>
              <a:rPr lang="fr-FR" sz="3600" dirty="0" err="1">
                <a:solidFill>
                  <a:schemeClr val="accent1">
                    <a:lumMod val="75000"/>
                  </a:schemeClr>
                </a:solidFill>
                <a:effectLst/>
              </a:rPr>
              <a:t>LANs</a:t>
            </a:r>
            <a:r>
              <a:rPr lang="fr-FR" sz="3600" kern="0" dirty="0" smtClean="0">
                <a:solidFill>
                  <a:schemeClr val="accent1">
                    <a:lumMod val="75000"/>
                  </a:schemeClr>
                </a:solidFill>
                <a:effectLst/>
              </a:rPr>
              <a:t> </a:t>
            </a:r>
            <a:endParaRPr lang="fr-FR" sz="3600" kern="0" dirty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779050"/>
            <a:ext cx="899160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l">
              <a:buFont typeface="+mj-lt"/>
              <a:buAutoNum type="arabicPeriod" startAt="2"/>
            </a:pPr>
            <a:r>
              <a:rPr lang="fr-FR" sz="2600" b="1" dirty="0" smtClean="0">
                <a:solidFill>
                  <a:srgbClr val="FF0000"/>
                </a:solidFill>
                <a:effectLst/>
              </a:rPr>
              <a:t>Principe de La commutation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36" y="1356003"/>
            <a:ext cx="4974464" cy="20671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621" y="1378497"/>
            <a:ext cx="3829179" cy="204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81" y="3581400"/>
            <a:ext cx="4240719" cy="3009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8381" y="3581400"/>
            <a:ext cx="4546489" cy="2931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5329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18908" y="-13860"/>
            <a:ext cx="936104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>
              <a:defRPr/>
            </a:pPr>
            <a:r>
              <a:rPr lang="fr-FR" sz="3600" dirty="0">
                <a:solidFill>
                  <a:schemeClr val="accent1">
                    <a:lumMod val="75000"/>
                  </a:schemeClr>
                </a:solidFill>
              </a:rPr>
              <a:t>Chapitre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 1: </a:t>
            </a:r>
            <a:r>
              <a:rPr lang="fr-FR" sz="3600" dirty="0">
                <a:solidFill>
                  <a:schemeClr val="accent1">
                    <a:lumMod val="75000"/>
                  </a:schemeClr>
                </a:solidFill>
                <a:effectLst/>
              </a:rPr>
              <a:t>Commutation dans les </a:t>
            </a:r>
            <a:r>
              <a:rPr lang="fr-FR" sz="3600" dirty="0" err="1">
                <a:solidFill>
                  <a:schemeClr val="accent1">
                    <a:lumMod val="75000"/>
                  </a:schemeClr>
                </a:solidFill>
                <a:effectLst/>
              </a:rPr>
              <a:t>LANs</a:t>
            </a:r>
            <a:r>
              <a:rPr lang="fr-FR" sz="3600" kern="0" dirty="0" smtClean="0">
                <a:solidFill>
                  <a:schemeClr val="accent1">
                    <a:lumMod val="75000"/>
                  </a:schemeClr>
                </a:solidFill>
                <a:effectLst/>
              </a:rPr>
              <a:t> </a:t>
            </a:r>
            <a:endParaRPr lang="fr-FR" sz="3600" kern="0" dirty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706551"/>
            <a:ext cx="8991600" cy="6324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l">
              <a:buFont typeface="+mj-lt"/>
              <a:buAutoNum type="arabicPeriod" startAt="2"/>
            </a:pPr>
            <a:r>
              <a:rPr lang="fr-FR" sz="2600" b="1" dirty="0" smtClean="0">
                <a:solidFill>
                  <a:srgbClr val="FF0000"/>
                </a:solidFill>
                <a:effectLst/>
              </a:rPr>
              <a:t>Principe de La commutation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22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Modes de mise en relation: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2200" b="1" dirty="0">
                <a:latin typeface="Arial" pitchFamily="34" charset="0"/>
                <a:cs typeface="Arial" pitchFamily="34" charset="0"/>
              </a:rPr>
              <a:t>Mode non connecté (Datagramme) :</a:t>
            </a:r>
          </a:p>
          <a:p>
            <a:pPr marL="285750" indent="-285750">
              <a:buFontTx/>
              <a:buChar char="-"/>
            </a:pPr>
            <a:r>
              <a:rPr lang="fr-FR" sz="2200" dirty="0">
                <a:latin typeface="Arial" pitchFamily="34" charset="0"/>
                <a:cs typeface="Arial" pitchFamily="34" charset="0"/>
              </a:rPr>
              <a:t>Une seule phase</a:t>
            </a:r>
          </a:p>
          <a:p>
            <a:pPr marL="285750" indent="-285750">
              <a:buFontTx/>
              <a:buChar char="-"/>
            </a:pPr>
            <a:r>
              <a:rPr lang="fr-FR" sz="2200" dirty="0">
                <a:latin typeface="Arial" pitchFamily="34" charset="0"/>
                <a:cs typeface="Arial" pitchFamily="34" charset="0"/>
              </a:rPr>
              <a:t>Simple</a:t>
            </a:r>
          </a:p>
          <a:p>
            <a:pPr marL="285750" indent="-285750">
              <a:buFontTx/>
              <a:buChar char="-"/>
            </a:pPr>
            <a:r>
              <a:rPr lang="fr-FR" sz="2200" dirty="0">
                <a:latin typeface="Arial" pitchFamily="34" charset="0"/>
                <a:cs typeface="Arial" pitchFamily="34" charset="0"/>
              </a:rPr>
              <a:t>Plusieurs chemins possibles</a:t>
            </a:r>
          </a:p>
          <a:p>
            <a:pPr marL="285750" indent="-285750">
              <a:buFontTx/>
              <a:buChar char="-"/>
            </a:pPr>
            <a:r>
              <a:rPr lang="fr-FR" sz="2200" dirty="0">
                <a:latin typeface="Arial" pitchFamily="34" charset="0"/>
                <a:cs typeface="Arial" pitchFamily="34" charset="0"/>
              </a:rPr>
              <a:t>Utilisé pour la messagerie électronique</a:t>
            </a:r>
          </a:p>
          <a:p>
            <a:r>
              <a:rPr lang="fr-FR" sz="2200" dirty="0">
                <a:latin typeface="Arial" pitchFamily="34" charset="0"/>
                <a:cs typeface="Arial" pitchFamily="34" charset="0"/>
              </a:rPr>
              <a:t>    (n’ exige pas la présence du destinataire)</a:t>
            </a:r>
          </a:p>
          <a:p>
            <a:r>
              <a:rPr lang="fr-FR" sz="2200" dirty="0">
                <a:latin typeface="Arial" pitchFamily="34" charset="0"/>
                <a:cs typeface="Arial" pitchFamily="34" charset="0"/>
              </a:rPr>
              <a:t>-   Service non fiable (aucune garantie)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fr-FR" sz="2200" b="1" dirty="0">
                <a:latin typeface="Arial" pitchFamily="34" charset="0"/>
                <a:cs typeface="Arial" pitchFamily="34" charset="0"/>
              </a:rPr>
              <a:t>Mode connecté  :</a:t>
            </a:r>
          </a:p>
          <a:p>
            <a:pPr marL="285750" indent="-285750">
              <a:buFontTx/>
              <a:buChar char="-"/>
            </a:pPr>
            <a:r>
              <a:rPr lang="fr-FR" sz="2200" dirty="0">
                <a:latin typeface="Arial" pitchFamily="34" charset="0"/>
                <a:cs typeface="Arial" pitchFamily="34" charset="0"/>
              </a:rPr>
              <a:t>Etablissement d‘une connexion</a:t>
            </a:r>
          </a:p>
          <a:p>
            <a:pPr marL="285750" indent="-285750">
              <a:buFontTx/>
              <a:buChar char="-"/>
            </a:pPr>
            <a:r>
              <a:rPr lang="fr-FR" sz="2200" dirty="0">
                <a:latin typeface="Arial" pitchFamily="34" charset="0"/>
                <a:cs typeface="Arial" pitchFamily="34" charset="0"/>
              </a:rPr>
              <a:t>Transfert des données</a:t>
            </a:r>
          </a:p>
          <a:p>
            <a:pPr marL="285750" indent="-285750">
              <a:buFontTx/>
              <a:buChar char="-"/>
            </a:pPr>
            <a:r>
              <a:rPr lang="fr-FR" sz="2200" dirty="0">
                <a:latin typeface="Arial" pitchFamily="34" charset="0"/>
                <a:cs typeface="Arial" pitchFamily="34" charset="0"/>
              </a:rPr>
              <a:t>Libération de la connexion</a:t>
            </a:r>
          </a:p>
          <a:p>
            <a:pPr marL="285750" indent="-285750">
              <a:buFontTx/>
              <a:buChar char="-"/>
            </a:pPr>
            <a:r>
              <a:rPr lang="fr-FR" sz="2200" dirty="0">
                <a:latin typeface="Arial" pitchFamily="34" charset="0"/>
                <a:cs typeface="Arial" pitchFamily="34" charset="0"/>
              </a:rPr>
              <a:t>Service fiable</a:t>
            </a:r>
          </a:p>
          <a:p>
            <a:pPr marL="285750" indent="-285750">
              <a:buFontTx/>
              <a:buChar char="-"/>
            </a:pPr>
            <a:r>
              <a:rPr lang="fr-FR" sz="2200" dirty="0">
                <a:latin typeface="Arial" pitchFamily="34" charset="0"/>
                <a:cs typeface="Arial" pitchFamily="34" charset="0"/>
              </a:rPr>
              <a:t>Complexe</a:t>
            </a:r>
          </a:p>
          <a:p>
            <a:pPr marL="285750" indent="-285750">
              <a:buFontTx/>
              <a:buChar char="-"/>
            </a:pPr>
            <a:r>
              <a:rPr lang="fr-FR" sz="2200" dirty="0">
                <a:latin typeface="Arial" pitchFamily="34" charset="0"/>
                <a:cs typeface="Arial" pitchFamily="34" charset="0"/>
              </a:rPr>
              <a:t>Chemin dédié</a:t>
            </a:r>
          </a:p>
          <a:p>
            <a:pPr marL="285750" indent="-285750">
              <a:buFontTx/>
              <a:buChar char="-"/>
            </a:pPr>
            <a:r>
              <a:rPr lang="fr-FR" sz="2200" dirty="0">
                <a:latin typeface="Arial" pitchFamily="34" charset="0"/>
                <a:cs typeface="Arial" pitchFamily="34" charset="0"/>
              </a:rPr>
              <a:t>Utilisé pour le transfert de la voix ou de </a:t>
            </a:r>
            <a:r>
              <a:rPr lang="fr-FR" sz="2200" dirty="0" smtClean="0">
                <a:latin typeface="Arial" pitchFamily="34" charset="0"/>
                <a:cs typeface="Arial" pitchFamily="34" charset="0"/>
              </a:rPr>
              <a:t>fichiers</a:t>
            </a:r>
            <a:endParaRPr lang="fr-FR" sz="2200" dirty="0">
              <a:latin typeface="Arial" pitchFamily="34" charset="0"/>
              <a:cs typeface="Arial" pitchFamily="34" charset="0"/>
            </a:endParaRPr>
          </a:p>
          <a:p>
            <a:pPr algn="l"/>
            <a:endParaRPr lang="fr-FR" sz="2200" b="1" dirty="0" smtClean="0"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8105" y="1268760"/>
            <a:ext cx="3312368" cy="243840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2100" y="4094832"/>
            <a:ext cx="4074016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058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18908" y="-13860"/>
            <a:ext cx="936104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>
              <a:defRPr/>
            </a:pPr>
            <a:r>
              <a:rPr lang="fr-FR" sz="3600" dirty="0">
                <a:solidFill>
                  <a:schemeClr val="accent1">
                    <a:lumMod val="75000"/>
                  </a:schemeClr>
                </a:solidFill>
              </a:rPr>
              <a:t>Chapitre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 1: </a:t>
            </a:r>
            <a:r>
              <a:rPr lang="fr-FR" sz="3600" dirty="0">
                <a:solidFill>
                  <a:schemeClr val="accent1">
                    <a:lumMod val="75000"/>
                  </a:schemeClr>
                </a:solidFill>
                <a:effectLst/>
              </a:rPr>
              <a:t>Commutation dans les </a:t>
            </a:r>
            <a:r>
              <a:rPr lang="fr-FR" sz="3600" dirty="0" err="1">
                <a:solidFill>
                  <a:schemeClr val="accent1">
                    <a:lumMod val="75000"/>
                  </a:schemeClr>
                </a:solidFill>
                <a:effectLst/>
              </a:rPr>
              <a:t>LANs</a:t>
            </a:r>
            <a:r>
              <a:rPr lang="fr-FR" sz="3600" kern="0" dirty="0" smtClean="0">
                <a:solidFill>
                  <a:schemeClr val="accent1">
                    <a:lumMod val="75000"/>
                  </a:schemeClr>
                </a:solidFill>
                <a:effectLst/>
              </a:rPr>
              <a:t> </a:t>
            </a:r>
            <a:endParaRPr lang="fr-FR" sz="3600" kern="0" dirty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779050"/>
            <a:ext cx="899160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l">
              <a:buFont typeface="+mj-lt"/>
              <a:buAutoNum type="arabicPeriod" startAt="2"/>
            </a:pPr>
            <a:r>
              <a:rPr lang="fr-FR" sz="2600" b="1" dirty="0" smtClean="0">
                <a:solidFill>
                  <a:srgbClr val="FF0000"/>
                </a:solidFill>
                <a:effectLst/>
              </a:rPr>
              <a:t>Principe de La commutation</a:t>
            </a:r>
          </a:p>
        </p:txBody>
      </p:sp>
      <p:pic>
        <p:nvPicPr>
          <p:cNvPr id="5" name="Picture 3" descr="C:\Users\malik\Pictures\odipor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145239"/>
            <a:ext cx="4191000" cy="334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C:\Users\malik\Pictures\comse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141658"/>
            <a:ext cx="4203576" cy="3348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38724" y="1271493"/>
            <a:ext cx="40687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24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Modes de commutation:</a:t>
            </a:r>
          </a:p>
        </p:txBody>
      </p:sp>
      <p:sp>
        <p:nvSpPr>
          <p:cNvPr id="8" name="Rectangle 7"/>
          <p:cNvSpPr/>
          <p:nvPr/>
        </p:nvSpPr>
        <p:spPr>
          <a:xfrm>
            <a:off x="76200" y="5707559"/>
            <a:ext cx="4572000" cy="67710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1" hangingPunct="1"/>
            <a:r>
              <a:rPr lang="fr-FR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Commutation  </a:t>
            </a:r>
            <a:r>
              <a:rPr lang="fr-FR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par port: </a:t>
            </a:r>
          </a:p>
          <a:p>
            <a:pPr algn="just" eaLnBrk="1" hangingPunct="1"/>
            <a:r>
              <a:rPr lang="fr-FR" sz="2000" dirty="0">
                <a:latin typeface="Arial" pitchFamily="34" charset="0"/>
                <a:cs typeface="Arial" pitchFamily="34" charset="0"/>
              </a:rPr>
              <a:t>une station derrière </a:t>
            </a:r>
            <a:r>
              <a:rPr lang="fr-FR" sz="2000" dirty="0" smtClean="0">
                <a:latin typeface="Arial" pitchFamily="34" charset="0"/>
                <a:cs typeface="Arial" pitchFamily="34" charset="0"/>
              </a:rPr>
              <a:t>un </a:t>
            </a:r>
            <a:r>
              <a:rPr lang="fr-FR" sz="2000" dirty="0">
                <a:latin typeface="Arial" pitchFamily="34" charset="0"/>
                <a:cs typeface="Arial" pitchFamily="34" charset="0"/>
              </a:rPr>
              <a:t>port</a:t>
            </a:r>
          </a:p>
        </p:txBody>
      </p:sp>
      <p:sp>
        <p:nvSpPr>
          <p:cNvPr id="10" name="Rectangle 9"/>
          <p:cNvSpPr/>
          <p:nvPr/>
        </p:nvSpPr>
        <p:spPr>
          <a:xfrm>
            <a:off x="4495800" y="5612467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/>
            <a:r>
              <a:rPr lang="fr-FR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Commutation par segment: </a:t>
            </a:r>
            <a:r>
              <a:rPr lang="fr-FR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dirty="0" smtClean="0">
                <a:latin typeface="Arial" pitchFamily="34" charset="0"/>
                <a:cs typeface="Arial" pitchFamily="34" charset="0"/>
              </a:rPr>
              <a:t>P</a:t>
            </a:r>
            <a:r>
              <a:rPr lang="fr-FR" sz="2000" dirty="0" smtClean="0">
                <a:latin typeface="Arial" pitchFamily="34" charset="0"/>
                <a:cs typeface="Arial" pitchFamily="34" charset="0"/>
              </a:rPr>
              <a:t>lusieurs </a:t>
            </a:r>
            <a:r>
              <a:rPr lang="fr-FR" sz="2000" dirty="0">
                <a:latin typeface="Arial" pitchFamily="34" charset="0"/>
                <a:cs typeface="Arial" pitchFamily="34" charset="0"/>
              </a:rPr>
              <a:t>stations derrière un port du switch: c’est un segment</a:t>
            </a:r>
          </a:p>
        </p:txBody>
      </p:sp>
    </p:spTree>
    <p:extLst>
      <p:ext uri="{BB962C8B-B14F-4D97-AF65-F5344CB8AC3E}">
        <p14:creationId xmlns:p14="http://schemas.microsoft.com/office/powerpoint/2010/main" val="3926889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/>
          <p:cNvSpPr/>
          <p:nvPr/>
        </p:nvSpPr>
        <p:spPr bwMode="auto">
          <a:xfrm>
            <a:off x="0" y="6670935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18908" y="-13860"/>
            <a:ext cx="936104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>
              <a:defRPr/>
            </a:pPr>
            <a:r>
              <a:rPr lang="fr-FR" sz="3600" dirty="0">
                <a:solidFill>
                  <a:schemeClr val="accent1">
                    <a:lumMod val="75000"/>
                  </a:schemeClr>
                </a:solidFill>
              </a:rPr>
              <a:t>Chapitre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 1: </a:t>
            </a:r>
            <a:r>
              <a:rPr lang="fr-FR" sz="3600" dirty="0">
                <a:solidFill>
                  <a:schemeClr val="accent1">
                    <a:lumMod val="75000"/>
                  </a:schemeClr>
                </a:solidFill>
                <a:effectLst/>
              </a:rPr>
              <a:t>Commutation dans les </a:t>
            </a:r>
            <a:r>
              <a:rPr lang="fr-FR" sz="3600" dirty="0" err="1">
                <a:solidFill>
                  <a:schemeClr val="accent1">
                    <a:lumMod val="75000"/>
                  </a:schemeClr>
                </a:solidFill>
                <a:effectLst/>
              </a:rPr>
              <a:t>LANs</a:t>
            </a:r>
            <a:r>
              <a:rPr lang="fr-FR" sz="3600" kern="0" dirty="0" smtClean="0">
                <a:solidFill>
                  <a:schemeClr val="accent1">
                    <a:lumMod val="75000"/>
                  </a:schemeClr>
                </a:solidFill>
                <a:effectLst/>
              </a:rPr>
              <a:t> </a:t>
            </a:r>
            <a:endParaRPr lang="fr-FR" sz="3600" kern="0" dirty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476672"/>
            <a:ext cx="9144000" cy="618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 algn="l">
              <a:lnSpc>
                <a:spcPct val="150000"/>
              </a:lnSpc>
              <a:buFont typeface="+mj-lt"/>
              <a:buAutoNum type="arabicPeriod"/>
            </a:pPr>
            <a:r>
              <a:rPr lang="fr-FR" sz="2600" b="1" dirty="0" smtClean="0">
                <a:solidFill>
                  <a:srgbClr val="FF0000"/>
                </a:solidFill>
                <a:effectLst/>
              </a:rPr>
              <a:t>Interconnexions</a:t>
            </a:r>
            <a:endParaRPr lang="fr-FR" sz="2000" dirty="0">
              <a:solidFill>
                <a:srgbClr val="FF0000"/>
              </a:solidFill>
              <a:effectLst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96752"/>
            <a:ext cx="3429000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196752"/>
            <a:ext cx="5040560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7985" y="3608856"/>
            <a:ext cx="4320479" cy="2916488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76201" y="3765808"/>
            <a:ext cx="4495800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q"/>
            </a:pPr>
            <a:r>
              <a:rPr lang="fr-FR" sz="2100" b="1" dirty="0">
                <a:effectLst/>
                <a:latin typeface="Arial" pitchFamily="34" charset="0"/>
                <a:cs typeface="Arial" pitchFamily="34" charset="0"/>
              </a:rPr>
              <a:t>Réaliser l’interfonctionnement</a:t>
            </a:r>
          </a:p>
          <a:p>
            <a:pPr lvl="0"/>
            <a:r>
              <a:rPr lang="fr-FR" sz="2100" b="1" dirty="0">
                <a:effectLst/>
                <a:latin typeface="Arial" pitchFamily="34" charset="0"/>
                <a:cs typeface="Arial" pitchFamily="34" charset="0"/>
              </a:rPr>
              <a:t>des réseaux hétérogènes (Matériel, Capacité, </a:t>
            </a:r>
            <a:r>
              <a:rPr lang="fr-FR" sz="2100" b="1" dirty="0" smtClean="0">
                <a:effectLst/>
                <a:latin typeface="Arial" pitchFamily="34" charset="0"/>
                <a:cs typeface="Arial" pitchFamily="34" charset="0"/>
              </a:rPr>
              <a:t>taille </a:t>
            </a:r>
            <a:r>
              <a:rPr lang="fr-FR" sz="2100" b="1" dirty="0">
                <a:effectLst/>
                <a:latin typeface="Arial" pitchFamily="34" charset="0"/>
                <a:cs typeface="Arial" pitchFamily="34" charset="0"/>
              </a:rPr>
              <a:t>des paquets, Protocoles, Services).</a:t>
            </a:r>
          </a:p>
          <a:p>
            <a:pPr marL="342900" lvl="0" indent="-34290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fr-FR" sz="2100" b="1" dirty="0">
                <a:effectLst/>
                <a:latin typeface="Arial" pitchFamily="34" charset="0"/>
                <a:cs typeface="Arial" pitchFamily="34" charset="0"/>
              </a:rPr>
              <a:t>Méthode: Identifier le niveau </a:t>
            </a:r>
          </a:p>
          <a:p>
            <a:pPr lvl="0">
              <a:spcBef>
                <a:spcPts val="600"/>
              </a:spcBef>
            </a:pPr>
            <a:r>
              <a:rPr lang="fr-FR" sz="2100" b="1" dirty="0">
                <a:effectLst/>
                <a:latin typeface="Arial" pitchFamily="34" charset="0"/>
                <a:cs typeface="Arial" pitchFamily="34" charset="0"/>
              </a:rPr>
              <a:t>d’</a:t>
            </a:r>
            <a:r>
              <a:rPr lang="fr-FR" sz="2100" b="1" dirty="0" err="1">
                <a:effectLst/>
                <a:latin typeface="Arial" pitchFamily="34" charset="0"/>
                <a:cs typeface="Arial" pitchFamily="34" charset="0"/>
              </a:rPr>
              <a:t>hétéroginité</a:t>
            </a:r>
            <a:r>
              <a:rPr lang="fr-FR" sz="2100" b="1" dirty="0">
                <a:effectLst/>
                <a:latin typeface="Arial" pitchFamily="34" charset="0"/>
                <a:cs typeface="Arial" pitchFamily="34" charset="0"/>
              </a:rPr>
              <a:t> pour établir les fonctions </a:t>
            </a:r>
            <a:r>
              <a:rPr lang="fr-FR" sz="2100" b="1" dirty="0" smtClean="0">
                <a:effectLst/>
                <a:latin typeface="Arial" pitchFamily="34" charset="0"/>
                <a:cs typeface="Arial" pitchFamily="34" charset="0"/>
              </a:rPr>
              <a:t>requises </a:t>
            </a:r>
            <a:r>
              <a:rPr lang="fr-FR" sz="2100" b="1" dirty="0">
                <a:effectLst/>
                <a:latin typeface="Arial" pitchFamily="34" charset="0"/>
                <a:cs typeface="Arial" pitchFamily="34" charset="0"/>
              </a:rPr>
              <a:t>pour l’interconnexion(modèle OSI) </a:t>
            </a:r>
          </a:p>
        </p:txBody>
      </p:sp>
    </p:spTree>
    <p:extLst>
      <p:ext uri="{BB962C8B-B14F-4D97-AF65-F5344CB8AC3E}">
        <p14:creationId xmlns:p14="http://schemas.microsoft.com/office/powerpoint/2010/main" val="2423655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18908" y="-13860"/>
            <a:ext cx="936104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>
              <a:defRPr/>
            </a:pPr>
            <a:r>
              <a:rPr lang="fr-FR" sz="3600" dirty="0">
                <a:solidFill>
                  <a:schemeClr val="accent1">
                    <a:lumMod val="75000"/>
                  </a:schemeClr>
                </a:solidFill>
              </a:rPr>
              <a:t>Chapitre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 1: </a:t>
            </a:r>
            <a:r>
              <a:rPr lang="fr-FR" sz="3600" dirty="0">
                <a:solidFill>
                  <a:schemeClr val="accent1">
                    <a:lumMod val="75000"/>
                  </a:schemeClr>
                </a:solidFill>
                <a:effectLst/>
              </a:rPr>
              <a:t>Commutation dans les </a:t>
            </a:r>
            <a:r>
              <a:rPr lang="fr-FR" sz="3600" dirty="0" err="1">
                <a:solidFill>
                  <a:schemeClr val="accent1">
                    <a:lumMod val="75000"/>
                  </a:schemeClr>
                </a:solidFill>
                <a:effectLst/>
              </a:rPr>
              <a:t>LANs</a:t>
            </a:r>
            <a:r>
              <a:rPr lang="fr-FR" sz="3600" kern="0" dirty="0" smtClean="0">
                <a:solidFill>
                  <a:schemeClr val="accent1">
                    <a:lumMod val="75000"/>
                  </a:schemeClr>
                </a:solidFill>
                <a:effectLst/>
              </a:rPr>
              <a:t> </a:t>
            </a:r>
            <a:endParaRPr lang="fr-FR" sz="3600" kern="0" dirty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92696"/>
            <a:ext cx="8991600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l">
              <a:lnSpc>
                <a:spcPct val="150000"/>
              </a:lnSpc>
              <a:buFont typeface="+mj-lt"/>
              <a:buAutoNum type="arabicPeriod" startAt="3"/>
            </a:pPr>
            <a:r>
              <a:rPr lang="fr-FR" sz="2600" b="1" dirty="0" smtClean="0">
                <a:solidFill>
                  <a:schemeClr val="accent1"/>
                </a:solidFill>
                <a:effectLst/>
              </a:rPr>
              <a:t>Techniques de commutation</a:t>
            </a:r>
          </a:p>
          <a:p>
            <a:pPr marL="342900" indent="-342900" algn="l">
              <a:buFont typeface="Wingdings" pitchFamily="2" charset="2"/>
              <a:buChar char="q"/>
            </a:pPr>
            <a:r>
              <a:rPr lang="fr-FR" sz="2200" b="1" dirty="0" smtClean="0">
                <a:solidFill>
                  <a:srgbClr val="00B050"/>
                </a:solidFill>
                <a:effectLst/>
                <a:latin typeface="Arial" pitchFamily="34" charset="0"/>
                <a:cs typeface="Arial" pitchFamily="34" charset="0"/>
              </a:rPr>
              <a:t>Types de commutation :</a:t>
            </a:r>
            <a:endParaRPr lang="fr-FR" sz="2200" b="1" dirty="0" smtClean="0">
              <a:effectLst/>
              <a:latin typeface="Arial" pitchFamily="34" charset="0"/>
              <a:cs typeface="Arial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fr-FR" sz="2200" b="1" dirty="0" smtClean="0">
                <a:effectLst/>
                <a:latin typeface="Arial" pitchFamily="34" charset="0"/>
                <a:cs typeface="Arial" pitchFamily="34" charset="0"/>
              </a:rPr>
              <a:t>Commutation de circuits: (p=0,N=1)</a:t>
            </a:r>
          </a:p>
          <a:p>
            <a:pPr marL="342900" indent="-342900" algn="l">
              <a:buFontTx/>
              <a:buChar char="-"/>
            </a:pPr>
            <a:r>
              <a:rPr lang="fr-FR" sz="2200" dirty="0" smtClean="0">
                <a:effectLst/>
                <a:latin typeface="Arial" pitchFamily="34" charset="0"/>
                <a:cs typeface="Arial" pitchFamily="34" charset="0"/>
              </a:rPr>
              <a:t>Le message est transmis en un seul bloc</a:t>
            </a:r>
          </a:p>
          <a:p>
            <a:pPr marL="342900" indent="-342900" algn="l">
              <a:buFontTx/>
              <a:buChar char="-"/>
            </a:pPr>
            <a:r>
              <a:rPr lang="fr-FR" sz="2200" dirty="0" smtClean="0">
                <a:effectLst/>
                <a:latin typeface="Arial" pitchFamily="34" charset="0"/>
                <a:cs typeface="Arial" pitchFamily="34" charset="0"/>
              </a:rPr>
              <a:t>Aucun nœud dans le réseau, </a:t>
            </a:r>
          </a:p>
          <a:p>
            <a:pPr marL="342900" indent="-342900" algn="l">
              <a:buFontTx/>
              <a:buChar char="-"/>
            </a:pPr>
            <a:r>
              <a:rPr lang="fr-FR" sz="2200" dirty="0" smtClean="0">
                <a:effectLst/>
                <a:latin typeface="Arial" pitchFamily="34" charset="0"/>
                <a:cs typeface="Arial" pitchFamily="34" charset="0"/>
              </a:rPr>
              <a:t>connexion établie à l’avance, </a:t>
            </a:r>
          </a:p>
          <a:p>
            <a:pPr marL="342900" indent="-342900" algn="l">
              <a:buFontTx/>
              <a:buChar char="-"/>
            </a:pPr>
            <a:r>
              <a:rPr lang="fr-FR" sz="2200" dirty="0" smtClean="0">
                <a:effectLst/>
                <a:latin typeface="Arial" pitchFamily="34" charset="0"/>
                <a:cs typeface="Arial" pitchFamily="34" charset="0"/>
              </a:rPr>
              <a:t>Circuit dédié par appel (RTC), ressources non partagées</a:t>
            </a:r>
          </a:p>
          <a:p>
            <a:pPr marL="342900" indent="-342900" algn="l">
              <a:buFontTx/>
              <a:buChar char="-"/>
            </a:pPr>
            <a:endParaRPr lang="fr-FR" sz="2200" dirty="0" smtClean="0">
              <a:effectLst/>
              <a:latin typeface="Arial" pitchFamily="34" charset="0"/>
              <a:cs typeface="Arial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fr-FR" sz="2200" b="1" dirty="0" smtClean="0">
                <a:effectLst/>
                <a:latin typeface="Arial" pitchFamily="34" charset="0"/>
                <a:cs typeface="Arial" pitchFamily="34" charset="0"/>
              </a:rPr>
              <a:t>Commutation de messages</a:t>
            </a:r>
            <a:r>
              <a:rPr lang="fr-FR" sz="2200" b="1" dirty="0" smtClean="0">
                <a:effectLst/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(p=1,N&gt;0)</a:t>
            </a:r>
          </a:p>
          <a:p>
            <a:pPr marL="342900" indent="-342900" algn="l">
              <a:buFontTx/>
              <a:buChar char="-"/>
            </a:pPr>
            <a:r>
              <a:rPr lang="fr-FR" sz="2200" dirty="0" smtClean="0">
                <a:effectLst/>
                <a:latin typeface="Arial" pitchFamily="34" charset="0"/>
                <a:cs typeface="Arial" pitchFamily="34" charset="0"/>
              </a:rPr>
              <a:t>Un </a:t>
            </a:r>
            <a:r>
              <a:rPr lang="fr-FR" sz="2200" dirty="0">
                <a:effectLst/>
                <a:latin typeface="Arial" pitchFamily="34" charset="0"/>
                <a:cs typeface="Arial" pitchFamily="34" charset="0"/>
              </a:rPr>
              <a:t>message est transmis en un seul bloc</a:t>
            </a:r>
          </a:p>
          <a:p>
            <a:pPr marL="342900" indent="-342900" algn="l">
              <a:buFontTx/>
              <a:buChar char="-"/>
            </a:pPr>
            <a:r>
              <a:rPr lang="fr-FR" sz="2200" dirty="0">
                <a:effectLst/>
                <a:latin typeface="Arial" pitchFamily="34" charset="0"/>
                <a:cs typeface="Arial" pitchFamily="34" charset="0"/>
              </a:rPr>
              <a:t>Il peut y avoir plusieurs nœuds dans le </a:t>
            </a:r>
            <a:r>
              <a:rPr lang="fr-FR" sz="2200" dirty="0" smtClean="0">
                <a:effectLst/>
                <a:latin typeface="Arial" pitchFamily="34" charset="0"/>
                <a:cs typeface="Arial" pitchFamily="34" charset="0"/>
              </a:rPr>
              <a:t>réseau</a:t>
            </a:r>
          </a:p>
          <a:p>
            <a:pPr marL="342900" indent="-342900" algn="l">
              <a:buFontTx/>
              <a:buChar char="-"/>
            </a:pPr>
            <a:endParaRPr lang="fr-FR" sz="2200" dirty="0" smtClean="0">
              <a:effectLst/>
              <a:latin typeface="Arial" pitchFamily="34" charset="0"/>
              <a:cs typeface="Arial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fr-FR" sz="2200" b="1" dirty="0" smtClean="0">
                <a:effectLst/>
                <a:latin typeface="Arial" pitchFamily="34" charset="0"/>
                <a:cs typeface="Arial" pitchFamily="34" charset="0"/>
              </a:rPr>
              <a:t>Commutation de paquets: (p≥1,N≠0)</a:t>
            </a:r>
          </a:p>
          <a:p>
            <a:pPr marL="342900" indent="-342900" algn="l">
              <a:buFontTx/>
              <a:buChar char="-"/>
            </a:pPr>
            <a:r>
              <a:rPr lang="fr-FR" sz="2200" dirty="0" smtClean="0">
                <a:effectLst/>
                <a:latin typeface="Arial" pitchFamily="34" charset="0"/>
                <a:cs typeface="Arial" pitchFamily="34" charset="0"/>
              </a:rPr>
              <a:t>Il peut y avoir plusieurs nœuds dans le réseau</a:t>
            </a:r>
          </a:p>
          <a:p>
            <a:pPr marL="342900" indent="-342900" algn="l">
              <a:buFontTx/>
              <a:buChar char="-"/>
            </a:pPr>
            <a:r>
              <a:rPr lang="fr-FR" sz="2200" dirty="0" smtClean="0">
                <a:effectLst/>
                <a:latin typeface="Arial" pitchFamily="34" charset="0"/>
                <a:cs typeface="Arial" pitchFamily="34" charset="0"/>
              </a:rPr>
              <a:t>Données envoyées sur le réseau par morceaux</a:t>
            </a:r>
          </a:p>
          <a:p>
            <a:pPr marL="342900" indent="-342900" algn="l">
              <a:buFontTx/>
              <a:buChar char="-"/>
            </a:pPr>
            <a:r>
              <a:rPr lang="fr-FR" sz="2200" dirty="0" smtClean="0">
                <a:effectLst/>
                <a:latin typeface="Arial" pitchFamily="34" charset="0"/>
                <a:cs typeface="Arial" pitchFamily="34" charset="0"/>
              </a:rPr>
              <a:t>Plusieurs utilisateurs utilisent le réseau simultanément</a:t>
            </a:r>
          </a:p>
          <a:p>
            <a:pPr lvl="0" algn="l">
              <a:lnSpc>
                <a:spcPct val="150000"/>
              </a:lnSpc>
            </a:pPr>
            <a:endParaRPr lang="fr-FR" sz="2200" dirty="0"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898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18908" y="-13860"/>
            <a:ext cx="936104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>
              <a:defRPr/>
            </a:pPr>
            <a:r>
              <a:rPr lang="fr-FR" sz="3600" dirty="0">
                <a:solidFill>
                  <a:schemeClr val="accent1">
                    <a:lumMod val="75000"/>
                  </a:schemeClr>
                </a:solidFill>
              </a:rPr>
              <a:t>Chapitre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 1: </a:t>
            </a:r>
            <a:r>
              <a:rPr lang="fr-FR" sz="3600" dirty="0">
                <a:solidFill>
                  <a:schemeClr val="accent1">
                    <a:lumMod val="75000"/>
                  </a:schemeClr>
                </a:solidFill>
                <a:effectLst/>
              </a:rPr>
              <a:t>Commutation dans les </a:t>
            </a:r>
            <a:r>
              <a:rPr lang="fr-FR" sz="3600" dirty="0" err="1">
                <a:solidFill>
                  <a:schemeClr val="accent1">
                    <a:lumMod val="75000"/>
                  </a:schemeClr>
                </a:solidFill>
                <a:effectLst/>
              </a:rPr>
              <a:t>LANs</a:t>
            </a:r>
            <a:r>
              <a:rPr lang="fr-FR" sz="3600" kern="0" dirty="0" smtClean="0">
                <a:solidFill>
                  <a:schemeClr val="accent1">
                    <a:lumMod val="75000"/>
                  </a:schemeClr>
                </a:solidFill>
                <a:effectLst/>
              </a:rPr>
              <a:t> </a:t>
            </a:r>
            <a:endParaRPr lang="fr-FR" sz="3600" kern="0" dirty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445016"/>
            <a:ext cx="8991600" cy="5062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l">
              <a:lnSpc>
                <a:spcPct val="150000"/>
              </a:lnSpc>
              <a:buFont typeface="+mj-lt"/>
              <a:buAutoNum type="arabicPeriod" startAt="3"/>
            </a:pPr>
            <a:r>
              <a:rPr lang="fr-FR" sz="2600" b="1" dirty="0" smtClean="0">
                <a:solidFill>
                  <a:schemeClr val="accent1"/>
                </a:solidFill>
                <a:effectLst/>
              </a:rPr>
              <a:t>Techniques de commutation</a:t>
            </a:r>
          </a:p>
          <a:p>
            <a:pPr marL="342900" indent="-342900" algn="l">
              <a:buFont typeface="Wingdings" pitchFamily="2" charset="2"/>
              <a:buChar char="q"/>
            </a:pPr>
            <a:r>
              <a:rPr lang="fr-FR" sz="2200" b="1" dirty="0" smtClean="0">
                <a:solidFill>
                  <a:srgbClr val="00B050"/>
                </a:solidFill>
                <a:effectLst/>
                <a:latin typeface="Arial" pitchFamily="34" charset="0"/>
                <a:cs typeface="Arial" pitchFamily="34" charset="0"/>
              </a:rPr>
              <a:t>Types de commutation :</a:t>
            </a:r>
            <a:endParaRPr lang="fr-FR" sz="2200" b="1" dirty="0" smtClean="0">
              <a:effectLst/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2400" b="1" dirty="0">
                <a:latin typeface="Arial" pitchFamily="34" charset="0"/>
                <a:cs typeface="Arial" pitchFamily="34" charset="0"/>
              </a:rPr>
              <a:t>Commutation de paquets: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fr-FR" sz="2400" dirty="0">
                <a:latin typeface="Arial" pitchFamily="34" charset="0"/>
                <a:cs typeface="Arial" pitchFamily="34" charset="0"/>
              </a:rPr>
              <a:t>Flux de données divisé en paquets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fr-FR" sz="2400" dirty="0">
                <a:latin typeface="Arial" pitchFamily="34" charset="0"/>
                <a:cs typeface="Arial" pitchFamily="34" charset="0"/>
              </a:rPr>
              <a:t>A et B partagent les ressources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fr-FR" sz="2400" dirty="0">
                <a:latin typeface="Arial" pitchFamily="34" charset="0"/>
                <a:cs typeface="Arial" pitchFamily="34" charset="0"/>
              </a:rPr>
              <a:t>Chaque paquet utilise la BP totale du </a:t>
            </a:r>
            <a:r>
              <a:rPr lang="fr-FR" sz="2400" dirty="0" smtClean="0">
                <a:latin typeface="Arial" pitchFamily="34" charset="0"/>
                <a:cs typeface="Arial" pitchFamily="34" charset="0"/>
              </a:rPr>
              <a:t>lien</a:t>
            </a:r>
            <a:endParaRPr lang="fr-FR" sz="2400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Problèmes de ressources: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fr-FR" sz="2400" dirty="0">
                <a:latin typeface="Arial" pitchFamily="34" charset="0"/>
                <a:cs typeface="Arial" pitchFamily="34" charset="0"/>
              </a:rPr>
              <a:t>La demande en ressource peut </a:t>
            </a:r>
          </a:p>
          <a:p>
            <a:r>
              <a:rPr lang="fr-FR" sz="2400" dirty="0">
                <a:latin typeface="Arial" pitchFamily="34" charset="0"/>
                <a:cs typeface="Arial" pitchFamily="34" charset="0"/>
              </a:rPr>
              <a:t>     dépasser la moyenne disponible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400" dirty="0">
                <a:latin typeface="Arial" pitchFamily="34" charset="0"/>
                <a:cs typeface="Arial" pitchFamily="34" charset="0"/>
              </a:rPr>
              <a:t>Congestion: paquets en file d’attente </a:t>
            </a:r>
          </a:p>
          <a:p>
            <a:r>
              <a:rPr lang="fr-FR" sz="2400" dirty="0">
                <a:latin typeface="Arial" pitchFamily="34" charset="0"/>
                <a:cs typeface="Arial" pitchFamily="34" charset="0"/>
              </a:rPr>
              <a:t>     pour utiliser le lien,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400" dirty="0">
                <a:latin typeface="Arial" pitchFamily="34" charset="0"/>
                <a:cs typeface="Arial" pitchFamily="34" charset="0"/>
              </a:rPr>
              <a:t>Store and </a:t>
            </a:r>
            <a:r>
              <a:rPr lang="fr-FR" sz="2400" dirty="0" err="1">
                <a:latin typeface="Arial" pitchFamily="34" charset="0"/>
                <a:cs typeface="Arial" pitchFamily="34" charset="0"/>
              </a:rPr>
              <a:t>Forward</a:t>
            </a:r>
            <a:endParaRPr lang="fr-FR" sz="2400" dirty="0">
              <a:latin typeface="Arial" pitchFamily="34" charset="0"/>
              <a:cs typeface="Arial" pitchFamily="34" charset="0"/>
            </a:endParaRPr>
          </a:p>
          <a:p>
            <a:pPr algn="l"/>
            <a:endParaRPr lang="fr-FR" sz="2200" dirty="0"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1920" y="4515335"/>
            <a:ext cx="4896544" cy="2145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684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>
          <a:xfrm>
            <a:off x="18908" y="-13860"/>
            <a:ext cx="936104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>
              <a:defRPr/>
            </a:pPr>
            <a:r>
              <a:rPr lang="fr-FR" sz="3600" dirty="0">
                <a:solidFill>
                  <a:schemeClr val="accent1">
                    <a:lumMod val="75000"/>
                  </a:schemeClr>
                </a:solidFill>
              </a:rPr>
              <a:t>Chapitre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 1: </a:t>
            </a:r>
            <a:r>
              <a:rPr lang="fr-FR" sz="3600" dirty="0">
                <a:solidFill>
                  <a:schemeClr val="accent1">
                    <a:lumMod val="75000"/>
                  </a:schemeClr>
                </a:solidFill>
                <a:effectLst/>
              </a:rPr>
              <a:t>Commutation dans les </a:t>
            </a:r>
            <a:r>
              <a:rPr lang="fr-FR" sz="3600" dirty="0" err="1">
                <a:solidFill>
                  <a:schemeClr val="accent1">
                    <a:lumMod val="75000"/>
                  </a:schemeClr>
                </a:solidFill>
                <a:effectLst/>
              </a:rPr>
              <a:t>LANs</a:t>
            </a:r>
            <a:r>
              <a:rPr lang="fr-FR" sz="3600" kern="0" dirty="0" smtClean="0">
                <a:solidFill>
                  <a:schemeClr val="accent1">
                    <a:lumMod val="75000"/>
                  </a:schemeClr>
                </a:solidFill>
                <a:effectLst/>
              </a:rPr>
              <a:t> </a:t>
            </a:r>
            <a:endParaRPr lang="fr-FR" sz="3600" kern="0" dirty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476672"/>
            <a:ext cx="8991600" cy="69018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l">
              <a:buFont typeface="+mj-lt"/>
              <a:buAutoNum type="arabicPeriod" startAt="3"/>
            </a:pPr>
            <a:r>
              <a:rPr lang="fr-FR" sz="2500" b="1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Techniques de commutation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b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Cut</a:t>
            </a:r>
            <a:r>
              <a:rPr lang="fr-FR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b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through</a:t>
            </a:r>
            <a:r>
              <a:rPr lang="fr-FR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ou </a:t>
            </a:r>
            <a:r>
              <a:rPr lang="fr-FR" b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fast</a:t>
            </a:r>
            <a:r>
              <a:rPr lang="fr-FR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b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forward</a:t>
            </a:r>
            <a:r>
              <a:rPr lang="fr-FR" b="1" dirty="0">
                <a:latin typeface="Arial" pitchFamily="34" charset="0"/>
                <a:cs typeface="Arial" pitchFamily="34" charset="0"/>
              </a:rPr>
              <a:t> (commutation rapide à la volée):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fr-FR" b="1" dirty="0">
                <a:latin typeface="Arial" pitchFamily="34" charset="0"/>
                <a:cs typeface="Arial" pitchFamily="34" charset="0"/>
              </a:rPr>
              <a:t>Dés que le port de destination est connu (premier champ de la trame Ethernet), les données sont recopiées directement vers le port de sortie,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fr-FR" b="1" dirty="0">
                <a:latin typeface="Arial" pitchFamily="34" charset="0"/>
                <a:cs typeface="Arial" pitchFamily="34" charset="0"/>
              </a:rPr>
              <a:t>Nombre de trames commutées élevé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fr-FR" b="1" dirty="0">
                <a:latin typeface="Arial" pitchFamily="34" charset="0"/>
                <a:cs typeface="Arial" pitchFamily="34" charset="0"/>
              </a:rPr>
              <a:t>Faible temps de latence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fr-FR" b="1" dirty="0">
                <a:latin typeface="Arial" pitchFamily="34" charset="0"/>
                <a:cs typeface="Arial" pitchFamily="34" charset="0"/>
              </a:rPr>
              <a:t>Propagation des trames erronées et trames ayant subi des collisions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Store &amp; </a:t>
            </a:r>
            <a:r>
              <a:rPr lang="fr-FR" b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Forward</a:t>
            </a:r>
            <a:r>
              <a:rPr lang="fr-FR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b="1" dirty="0">
                <a:latin typeface="Arial" pitchFamily="34" charset="0"/>
                <a:cs typeface="Arial" pitchFamily="34" charset="0"/>
              </a:rPr>
              <a:t>(stockage avant retransmission):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b="1" dirty="0">
                <a:latin typeface="Arial" pitchFamily="34" charset="0"/>
                <a:cs typeface="Arial" pitchFamily="34" charset="0"/>
              </a:rPr>
              <a:t>Une trame est entièrement mémorisée avant retransmission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b="1" dirty="0">
                <a:latin typeface="Arial" pitchFamily="34" charset="0"/>
                <a:cs typeface="Arial" pitchFamily="34" charset="0"/>
              </a:rPr>
              <a:t>Vérification du CRC, des longueurs minimales et maximales des trames, détection des trames de collision: commutation uniquement des trames valides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b="1" dirty="0">
                <a:latin typeface="Arial" pitchFamily="34" charset="0"/>
                <a:cs typeface="Arial" pitchFamily="34" charset="0"/>
              </a:rPr>
              <a:t>Consommation de la mémoire sur le commutateur, délai supplémentaire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Fragment Free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b="1" dirty="0">
                <a:latin typeface="Arial" pitchFamily="34" charset="0"/>
                <a:cs typeface="Arial" pitchFamily="34" charset="0"/>
              </a:rPr>
              <a:t>Équivalent à </a:t>
            </a:r>
            <a:r>
              <a:rPr lang="fr-FR" b="1" dirty="0" err="1">
                <a:latin typeface="Arial" pitchFamily="34" charset="0"/>
                <a:cs typeface="Arial" pitchFamily="34" charset="0"/>
              </a:rPr>
              <a:t>Cut</a:t>
            </a:r>
            <a:r>
              <a:rPr lang="fr-FR" b="1" dirty="0">
                <a:latin typeface="Arial" pitchFamily="34" charset="0"/>
                <a:cs typeface="Arial" pitchFamily="34" charset="0"/>
              </a:rPr>
              <a:t> </a:t>
            </a:r>
            <a:r>
              <a:rPr lang="fr-FR" b="1" dirty="0" err="1">
                <a:latin typeface="Arial" pitchFamily="34" charset="0"/>
                <a:cs typeface="Arial" pitchFamily="34" charset="0"/>
              </a:rPr>
              <a:t>through</a:t>
            </a:r>
            <a:r>
              <a:rPr lang="fr-FR" b="1" dirty="0">
                <a:latin typeface="Arial" pitchFamily="34" charset="0"/>
                <a:cs typeface="Arial" pitchFamily="34" charset="0"/>
              </a:rPr>
              <a:t> mais supprime les trames trop courtes (collision)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b="1" dirty="0">
                <a:latin typeface="Arial" pitchFamily="34" charset="0"/>
                <a:cs typeface="Arial" pitchFamily="34" charset="0"/>
              </a:rPr>
              <a:t>Retransmission d’une trame après avoir reçu les 64 premiers octets (augmentation de la durée d’une fenêtre de collision)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Méthode adaptative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b="1" dirty="0">
                <a:latin typeface="Arial" pitchFamily="34" charset="0"/>
                <a:cs typeface="Arial" pitchFamily="34" charset="0"/>
              </a:rPr>
              <a:t>Démarrage en  </a:t>
            </a:r>
            <a:r>
              <a:rPr lang="fr-FR" b="1" dirty="0" err="1">
                <a:latin typeface="Arial" pitchFamily="34" charset="0"/>
                <a:cs typeface="Arial" pitchFamily="34" charset="0"/>
              </a:rPr>
              <a:t>Cut</a:t>
            </a:r>
            <a:r>
              <a:rPr lang="fr-FR" b="1" dirty="0">
                <a:latin typeface="Arial" pitchFamily="34" charset="0"/>
                <a:cs typeface="Arial" pitchFamily="34" charset="0"/>
              </a:rPr>
              <a:t> </a:t>
            </a:r>
            <a:r>
              <a:rPr lang="fr-FR" b="1" dirty="0" err="1">
                <a:latin typeface="Arial" pitchFamily="34" charset="0"/>
                <a:cs typeface="Arial" pitchFamily="34" charset="0"/>
              </a:rPr>
              <a:t>through</a:t>
            </a:r>
            <a:endParaRPr lang="fr-FR" b="1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b="1" dirty="0">
                <a:latin typeface="Arial" pitchFamily="34" charset="0"/>
                <a:cs typeface="Arial" pitchFamily="34" charset="0"/>
              </a:rPr>
              <a:t>Store &amp; </a:t>
            </a:r>
            <a:r>
              <a:rPr lang="fr-FR" b="1" dirty="0" err="1">
                <a:latin typeface="Arial" pitchFamily="34" charset="0"/>
                <a:cs typeface="Arial" pitchFamily="34" charset="0"/>
              </a:rPr>
              <a:t>Forward</a:t>
            </a:r>
            <a:r>
              <a:rPr lang="fr-FR" b="1" dirty="0">
                <a:latin typeface="Arial" pitchFamily="34" charset="0"/>
                <a:cs typeface="Arial" pitchFamily="34" charset="0"/>
              </a:rPr>
              <a:t> au delà d’un certain seuil de taux d’erreurs calculé par le CRC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b="1" dirty="0">
                <a:latin typeface="Arial" pitchFamily="34" charset="0"/>
                <a:cs typeface="Arial" pitchFamily="34" charset="0"/>
              </a:rPr>
              <a:t>Retour au </a:t>
            </a:r>
            <a:r>
              <a:rPr lang="fr-FR" b="1" dirty="0" err="1">
                <a:latin typeface="Arial" pitchFamily="34" charset="0"/>
                <a:cs typeface="Arial" pitchFamily="34" charset="0"/>
              </a:rPr>
              <a:t>Cut</a:t>
            </a:r>
            <a:r>
              <a:rPr lang="fr-FR" b="1" dirty="0">
                <a:latin typeface="Arial" pitchFamily="34" charset="0"/>
                <a:cs typeface="Arial" pitchFamily="34" charset="0"/>
              </a:rPr>
              <a:t> </a:t>
            </a:r>
            <a:r>
              <a:rPr lang="fr-FR" b="1" dirty="0" err="1">
                <a:latin typeface="Arial" pitchFamily="34" charset="0"/>
                <a:cs typeface="Arial" pitchFamily="34" charset="0"/>
              </a:rPr>
              <a:t>through</a:t>
            </a:r>
            <a:r>
              <a:rPr lang="fr-FR" b="1" dirty="0">
                <a:latin typeface="Arial" pitchFamily="34" charset="0"/>
                <a:cs typeface="Arial" pitchFamily="34" charset="0"/>
              </a:rPr>
              <a:t> en dessous du seuil</a:t>
            </a:r>
          </a:p>
          <a:p>
            <a:pPr algn="l">
              <a:lnSpc>
                <a:spcPct val="150000"/>
              </a:lnSpc>
            </a:pPr>
            <a:endParaRPr lang="fr-FR" b="1" dirty="0" smtClean="0"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7139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/>
              <a:t>M1 RT                                                                                                             Routage  IP/KADIRI</a:t>
            </a:r>
            <a:endParaRPr lang="fr-FR" sz="1400" b="1" dirty="0"/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18908" y="-13860"/>
            <a:ext cx="936104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>
              <a:defRPr/>
            </a:pPr>
            <a:r>
              <a:rPr lang="fr-FR" sz="3600" dirty="0">
                <a:solidFill>
                  <a:schemeClr val="tx1"/>
                </a:solidFill>
              </a:rPr>
              <a:t>Chapitre</a:t>
            </a:r>
            <a:r>
              <a:rPr lang="en-US" sz="3600" dirty="0">
                <a:solidFill>
                  <a:schemeClr val="tx1"/>
                </a:solidFill>
              </a:rPr>
              <a:t> 1: </a:t>
            </a:r>
            <a:r>
              <a:rPr lang="fr-FR" sz="3600" dirty="0">
                <a:solidFill>
                  <a:schemeClr val="tx1"/>
                </a:solidFill>
                <a:effectLst/>
              </a:rPr>
              <a:t>Commutation dans les </a:t>
            </a:r>
            <a:r>
              <a:rPr lang="fr-FR" sz="3600" dirty="0" err="1">
                <a:solidFill>
                  <a:schemeClr val="tx1"/>
                </a:solidFill>
                <a:effectLst/>
              </a:rPr>
              <a:t>LANs</a:t>
            </a:r>
            <a:r>
              <a:rPr lang="fr-FR" sz="3600" kern="0" dirty="0" smtClean="0">
                <a:solidFill>
                  <a:schemeClr val="tx1"/>
                </a:solidFill>
                <a:effectLst/>
              </a:rPr>
              <a:t> </a:t>
            </a:r>
            <a:endParaRPr lang="fr-FR" sz="3600" kern="0" dirty="0">
              <a:solidFill>
                <a:schemeClr val="tx1"/>
              </a:solidFill>
              <a:effectLst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804" y="271963"/>
            <a:ext cx="9067801" cy="61093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l">
              <a:lnSpc>
                <a:spcPct val="200000"/>
              </a:lnSpc>
              <a:buFont typeface="+mj-lt"/>
              <a:buAutoNum type="arabicPeriod" startAt="3"/>
            </a:pPr>
            <a:r>
              <a:rPr lang="fr-FR" sz="2600" b="1" dirty="0">
                <a:solidFill>
                  <a:srgbClr val="FF0000"/>
                </a:solidFill>
                <a:effectLst/>
              </a:rPr>
              <a:t>Techniques </a:t>
            </a:r>
            <a:r>
              <a:rPr lang="fr-FR" sz="2600" b="1" dirty="0" smtClean="0">
                <a:solidFill>
                  <a:srgbClr val="FF0000"/>
                </a:solidFill>
                <a:effectLst/>
              </a:rPr>
              <a:t>de commutation</a:t>
            </a:r>
          </a:p>
          <a:p>
            <a:pPr marL="514350" indent="-514350" algn="l">
              <a:lnSpc>
                <a:spcPct val="150000"/>
              </a:lnSpc>
              <a:buFont typeface="+mj-lt"/>
              <a:buAutoNum type="arabicPeriod" startAt="3"/>
            </a:pPr>
            <a:endParaRPr lang="fr-FR" b="1" dirty="0">
              <a:effectLst/>
            </a:endParaRPr>
          </a:p>
          <a:p>
            <a:pPr algn="l">
              <a:lnSpc>
                <a:spcPct val="150000"/>
              </a:lnSpc>
            </a:pPr>
            <a:endParaRPr lang="fr-FR" sz="2000" b="1" dirty="0" smtClean="0">
              <a:effectLst/>
            </a:endParaRPr>
          </a:p>
          <a:p>
            <a:pPr algn="l">
              <a:lnSpc>
                <a:spcPct val="150000"/>
              </a:lnSpc>
            </a:pPr>
            <a:endParaRPr lang="fr-FR" sz="2100" b="1" dirty="0" smtClean="0">
              <a:effectLst/>
            </a:endParaRPr>
          </a:p>
          <a:p>
            <a:pPr algn="l">
              <a:lnSpc>
                <a:spcPct val="150000"/>
              </a:lnSpc>
            </a:pPr>
            <a:r>
              <a:rPr lang="fr-FR" sz="2100" b="1" dirty="0" smtClean="0">
                <a:solidFill>
                  <a:srgbClr val="00B050"/>
                </a:solidFill>
                <a:effectLst/>
                <a:latin typeface="Arial" pitchFamily="34" charset="0"/>
                <a:cs typeface="Arial" pitchFamily="34" charset="0"/>
              </a:rPr>
              <a:t>Problème de congestion: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fr-FR" sz="2100" dirty="0" smtClean="0">
                <a:effectLst/>
                <a:latin typeface="Arial" pitchFamily="34" charset="0"/>
                <a:cs typeface="Arial" pitchFamily="34" charset="0"/>
              </a:rPr>
              <a:t>Plusieurs ports d’entrée peuvent </a:t>
            </a:r>
          </a:p>
          <a:p>
            <a:pPr algn="l"/>
            <a:r>
              <a:rPr lang="fr-FR" sz="2100" dirty="0" smtClean="0">
                <a:effectLst/>
                <a:latin typeface="Arial" pitchFamily="34" charset="0"/>
                <a:cs typeface="Arial" pitchFamily="34" charset="0"/>
              </a:rPr>
              <a:t>être dirigé simultanément vers le</a:t>
            </a:r>
          </a:p>
          <a:p>
            <a:pPr algn="l"/>
            <a:r>
              <a:rPr lang="fr-FR" sz="2100" dirty="0" smtClean="0">
                <a:effectLst/>
                <a:latin typeface="Arial" pitchFamily="34" charset="0"/>
                <a:cs typeface="Arial" pitchFamily="34" charset="0"/>
              </a:rPr>
              <a:t> même port de sortie 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fr-FR" sz="2100" dirty="0" smtClean="0">
                <a:effectLst/>
                <a:latin typeface="Arial" pitchFamily="34" charset="0"/>
                <a:cs typeface="Arial" pitchFamily="34" charset="0"/>
              </a:rPr>
              <a:t>Saturation des files d’attente </a:t>
            </a:r>
          </a:p>
          <a:p>
            <a:pPr algn="l"/>
            <a:r>
              <a:rPr lang="fr-FR" sz="2100" dirty="0" smtClean="0">
                <a:effectLst/>
                <a:latin typeface="Arial" pitchFamily="34" charset="0"/>
                <a:cs typeface="Arial" pitchFamily="34" charset="0"/>
              </a:rPr>
              <a:t>(perte des trames)</a:t>
            </a:r>
          </a:p>
          <a:p>
            <a:pPr algn="l"/>
            <a:r>
              <a:rPr lang="fr-FR" sz="2200" b="1" dirty="0" smtClean="0">
                <a:solidFill>
                  <a:srgbClr val="00B050"/>
                </a:solidFill>
                <a:effectLst/>
                <a:latin typeface="Arial" pitchFamily="34" charset="0"/>
                <a:cs typeface="Arial" pitchFamily="34" charset="0"/>
              </a:rPr>
              <a:t>Contrôle de flux: 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fr-FR" sz="2100" dirty="0" err="1" smtClean="0">
                <a:effectLst/>
                <a:latin typeface="Arial" pitchFamily="34" charset="0"/>
                <a:cs typeface="Arial" pitchFamily="34" charset="0"/>
              </a:rPr>
              <a:t>Half</a:t>
            </a:r>
            <a:r>
              <a:rPr lang="fr-FR" sz="2100" dirty="0" smtClean="0">
                <a:effectLst/>
                <a:latin typeface="Arial" pitchFamily="34" charset="0"/>
                <a:cs typeface="Arial" pitchFamily="34" charset="0"/>
              </a:rPr>
              <a:t>-duplex: envoie de  données vers les Liens qui consommes trop de ressources du commutateur -</a:t>
            </a:r>
            <a:r>
              <a:rPr lang="fr-FR" sz="2100" dirty="0" smtClean="0">
                <a:effectLst/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 arrêt de l’</a:t>
            </a:r>
            <a:r>
              <a:rPr lang="fr-FR" sz="2100" dirty="0">
                <a:effectLst/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é</a:t>
            </a:r>
            <a:r>
              <a:rPr lang="fr-FR" sz="2100" dirty="0" smtClean="0">
                <a:effectLst/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mission (Collision)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fr-FR" sz="2100" dirty="0" smtClean="0">
                <a:effectLst/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Full-duplex: </a:t>
            </a:r>
            <a:r>
              <a:rPr lang="fr-FR" sz="2100" dirty="0">
                <a:effectLst/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é</a:t>
            </a:r>
            <a:r>
              <a:rPr lang="fr-FR" sz="2100" dirty="0" smtClean="0">
                <a:effectLst/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mission d’une trame particulière indiquant un délais pendant lequel l’équipement ne doit plus émettre de trames</a:t>
            </a:r>
            <a:endParaRPr lang="fr-FR" sz="2100" dirty="0"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05" y="980728"/>
            <a:ext cx="8732467" cy="152400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1835" y="2708920"/>
            <a:ext cx="4518637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01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52400"/>
            <a:ext cx="8991600" cy="68788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endParaRPr lang="fr-FR" b="1" dirty="0" smtClean="0">
              <a:effectLst/>
            </a:endParaRPr>
          </a:p>
          <a:p>
            <a:pPr algn="l">
              <a:lnSpc>
                <a:spcPct val="150000"/>
              </a:lnSpc>
            </a:pPr>
            <a:r>
              <a:rPr lang="fr-FR" sz="3200" b="1" dirty="0" smtClean="0">
                <a:solidFill>
                  <a:srgbClr val="FF0000"/>
                </a:solidFill>
                <a:effectLst/>
              </a:rPr>
              <a:t>Conclusion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fr-FR" sz="2600" b="1" dirty="0" smtClean="0">
                <a:solidFill>
                  <a:srgbClr val="00B050"/>
                </a:solidFill>
                <a:effectLst/>
                <a:latin typeface="Arial" pitchFamily="34" charset="0"/>
                <a:cs typeface="Arial" pitchFamily="34" charset="0"/>
              </a:rPr>
              <a:t>Meilleur accès au médias</a:t>
            </a:r>
            <a:endParaRPr lang="fr-FR" sz="2600" b="1" dirty="0" smtClean="0">
              <a:effectLst/>
              <a:latin typeface="Arial" pitchFamily="34" charset="0"/>
              <a:cs typeface="Arial" pitchFamily="34" charset="0"/>
            </a:endParaRPr>
          </a:p>
          <a:p>
            <a:pPr marL="800100" lvl="1" indent="-342900" algn="l">
              <a:buFont typeface="Wingdings" panose="05000000000000000000" pitchFamily="2" charset="2"/>
              <a:buChar char="Ø"/>
            </a:pPr>
            <a:r>
              <a:rPr lang="fr-FR" sz="2600" dirty="0" smtClean="0">
                <a:effectLst/>
                <a:latin typeface="Arial" pitchFamily="34" charset="0"/>
                <a:cs typeface="Arial" pitchFamily="34" charset="0"/>
              </a:rPr>
              <a:t>Meilleur contrôle de la BP: le trafic est dirigé vers la station spécifiée uniquement</a:t>
            </a:r>
          </a:p>
          <a:p>
            <a:pPr marL="800100" lvl="1" indent="-342900" algn="l">
              <a:buFont typeface="Wingdings" panose="05000000000000000000" pitchFamily="2" charset="2"/>
              <a:buChar char="Ø"/>
            </a:pPr>
            <a:r>
              <a:rPr lang="fr-FR" sz="2600" dirty="0" smtClean="0">
                <a:effectLst/>
                <a:latin typeface="Arial" pitchFamily="34" charset="0"/>
                <a:cs typeface="Arial" pitchFamily="34" charset="0"/>
              </a:rPr>
              <a:t>La charge du réseau est mieux répartie (segmentation du trafic)</a:t>
            </a:r>
          </a:p>
          <a:p>
            <a:pPr marL="800100" lvl="1" indent="-342900" algn="l">
              <a:buFont typeface="Wingdings" panose="05000000000000000000" pitchFamily="2" charset="2"/>
              <a:buChar char="Ø"/>
            </a:pPr>
            <a:r>
              <a:rPr lang="fr-FR" sz="2600" dirty="0" smtClean="0">
                <a:effectLst/>
                <a:latin typeface="Arial" pitchFamily="34" charset="0"/>
                <a:cs typeface="Arial" pitchFamily="34" charset="0"/>
              </a:rPr>
              <a:t>Moins de conflit d’accès, collision réduite</a:t>
            </a:r>
          </a:p>
          <a:p>
            <a:pPr marL="342900" indent="-342900" algn="l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fr-FR" sz="2600" b="1" dirty="0" smtClean="0">
                <a:solidFill>
                  <a:srgbClr val="00B050"/>
                </a:solidFill>
                <a:effectLst/>
                <a:latin typeface="Arial" pitchFamily="34" charset="0"/>
                <a:cs typeface="Arial" pitchFamily="34" charset="0"/>
              </a:rPr>
              <a:t>Les trames de diffusion sont répétées sur tous les ports</a:t>
            </a:r>
          </a:p>
          <a:p>
            <a:pPr marL="342900" indent="-342900" algn="l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fr-FR" sz="2600" b="1" dirty="0" smtClean="0">
                <a:solidFill>
                  <a:srgbClr val="00B050"/>
                </a:solidFill>
                <a:effectLst/>
                <a:latin typeface="Arial" pitchFamily="34" charset="0"/>
                <a:cs typeface="Arial" pitchFamily="34" charset="0"/>
              </a:rPr>
              <a:t>Intelligence sur le port du commutateur</a:t>
            </a:r>
          </a:p>
          <a:p>
            <a:pPr marL="800100" lvl="1" indent="-342900" algn="l">
              <a:buFont typeface="Wingdings" panose="05000000000000000000" pitchFamily="2" charset="2"/>
              <a:buChar char="Ø"/>
            </a:pPr>
            <a:r>
              <a:rPr lang="fr-FR" sz="2600" dirty="0" smtClean="0">
                <a:effectLst/>
                <a:latin typeface="Arial" pitchFamily="34" charset="0"/>
                <a:cs typeface="Arial" pitchFamily="34" charset="0"/>
              </a:rPr>
              <a:t>Analyse des trames, mémorisation, prise de décision</a:t>
            </a:r>
          </a:p>
          <a:p>
            <a:pPr marL="800100" lvl="1" indent="-342900" algn="l">
              <a:buFont typeface="Wingdings" panose="05000000000000000000" pitchFamily="2" charset="2"/>
              <a:buChar char="Ø"/>
            </a:pPr>
            <a:r>
              <a:rPr lang="fr-FR" sz="2600" dirty="0" smtClean="0">
                <a:effectLst/>
                <a:latin typeface="Arial" pitchFamily="34" charset="0"/>
                <a:cs typeface="Arial" pitchFamily="34" charset="0"/>
              </a:rPr>
              <a:t>Temps de traversé de l’équipement plus élevé</a:t>
            </a:r>
            <a:endParaRPr lang="fr-FR" sz="2600" b="1" dirty="0" smtClean="0">
              <a:effectLst/>
              <a:latin typeface="Arial" pitchFamily="34" charset="0"/>
              <a:cs typeface="Arial" pitchFamily="34" charset="0"/>
            </a:endParaRPr>
          </a:p>
          <a:p>
            <a:pPr marL="342900" indent="-342900" algn="l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fr-FR" sz="2600" b="1" dirty="0" smtClean="0">
                <a:solidFill>
                  <a:srgbClr val="00B050"/>
                </a:solidFill>
                <a:effectLst/>
                <a:latin typeface="Arial" pitchFamily="34" charset="0"/>
                <a:cs typeface="Arial" pitchFamily="34" charset="0"/>
              </a:rPr>
              <a:t>Deux techniques : Store &amp; </a:t>
            </a:r>
            <a:r>
              <a:rPr lang="fr-FR" sz="2600" b="1" dirty="0" err="1" smtClean="0">
                <a:solidFill>
                  <a:srgbClr val="00B050"/>
                </a:solidFill>
                <a:effectLst/>
                <a:latin typeface="Arial" pitchFamily="34" charset="0"/>
                <a:cs typeface="Arial" pitchFamily="34" charset="0"/>
              </a:rPr>
              <a:t>Forward</a:t>
            </a:r>
            <a:r>
              <a:rPr lang="fr-FR" sz="2600" b="1" dirty="0" smtClean="0">
                <a:solidFill>
                  <a:srgbClr val="00B050"/>
                </a:solidFill>
                <a:effectLst/>
                <a:latin typeface="Arial" pitchFamily="34" charset="0"/>
                <a:cs typeface="Arial" pitchFamily="34" charset="0"/>
              </a:rPr>
              <a:t> et </a:t>
            </a:r>
            <a:r>
              <a:rPr lang="fr-FR" sz="2600" b="1" dirty="0" err="1" smtClean="0">
                <a:solidFill>
                  <a:srgbClr val="00B050"/>
                </a:solidFill>
                <a:effectLst/>
                <a:latin typeface="Arial" pitchFamily="34" charset="0"/>
                <a:cs typeface="Arial" pitchFamily="34" charset="0"/>
              </a:rPr>
              <a:t>Cut</a:t>
            </a:r>
            <a:r>
              <a:rPr lang="fr-FR" sz="2600" b="1" dirty="0" smtClean="0">
                <a:solidFill>
                  <a:srgbClr val="00B05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fr-FR" sz="2600" b="1" dirty="0" err="1" smtClean="0">
                <a:solidFill>
                  <a:srgbClr val="00B050"/>
                </a:solidFill>
                <a:effectLst/>
                <a:latin typeface="Arial" pitchFamily="34" charset="0"/>
                <a:cs typeface="Arial" pitchFamily="34" charset="0"/>
              </a:rPr>
              <a:t>Through</a:t>
            </a:r>
            <a:endParaRPr lang="fr-FR" sz="2600" b="1" dirty="0" smtClean="0"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lvl="0" indent="-514350" algn="l">
              <a:lnSpc>
                <a:spcPct val="150000"/>
              </a:lnSpc>
              <a:buFont typeface="+mj-lt"/>
              <a:buAutoNum type="arabicPeriod" startAt="3"/>
            </a:pPr>
            <a:endParaRPr lang="fr-FR" sz="2600" dirty="0">
              <a:solidFill>
                <a:schemeClr val="bg1"/>
              </a:solidFill>
              <a:effectLst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8908" y="-13860"/>
            <a:ext cx="936104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>
              <a:defRPr/>
            </a:pPr>
            <a:r>
              <a:rPr lang="fr-FR" sz="3600" dirty="0">
                <a:solidFill>
                  <a:schemeClr val="accent1">
                    <a:lumMod val="75000"/>
                  </a:schemeClr>
                </a:solidFill>
              </a:rPr>
              <a:t>Chapitre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 1: </a:t>
            </a:r>
            <a:r>
              <a:rPr lang="fr-FR" sz="3600" dirty="0">
                <a:solidFill>
                  <a:schemeClr val="accent1">
                    <a:lumMod val="75000"/>
                  </a:schemeClr>
                </a:solidFill>
                <a:effectLst/>
              </a:rPr>
              <a:t>Commutation dans les </a:t>
            </a:r>
            <a:r>
              <a:rPr lang="fr-FR" sz="3600" dirty="0" err="1">
                <a:solidFill>
                  <a:schemeClr val="accent1">
                    <a:lumMod val="75000"/>
                  </a:schemeClr>
                </a:solidFill>
                <a:effectLst/>
              </a:rPr>
              <a:t>LANs</a:t>
            </a:r>
            <a:r>
              <a:rPr lang="fr-FR" sz="3600" kern="0" dirty="0" smtClean="0">
                <a:solidFill>
                  <a:schemeClr val="accent1">
                    <a:lumMod val="75000"/>
                  </a:schemeClr>
                </a:solidFill>
                <a:effectLst/>
              </a:rPr>
              <a:t> </a:t>
            </a:r>
            <a:endParaRPr lang="fr-FR" sz="3600" kern="0" dirty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29800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396528"/>
            <a:ext cx="5364088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 algn="l">
              <a:lnSpc>
                <a:spcPct val="150000"/>
              </a:lnSpc>
              <a:buFont typeface="+mj-lt"/>
              <a:buAutoNum type="arabicPeriod"/>
            </a:pPr>
            <a:r>
              <a:rPr lang="fr-FR" sz="2800" b="1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Interconnexions</a:t>
            </a:r>
          </a:p>
          <a:p>
            <a:pPr marL="342900" lvl="0" indent="-342900" algn="l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fr-FR" sz="2200" b="1" dirty="0" smtClean="0">
                <a:effectLst/>
                <a:latin typeface="Arial" pitchFamily="34" charset="0"/>
                <a:cs typeface="Arial" pitchFamily="34" charset="0"/>
              </a:rPr>
              <a:t>Équipement: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2200" b="1" dirty="0" smtClean="0">
                <a:effectLst/>
                <a:latin typeface="Arial" pitchFamily="34" charset="0"/>
                <a:cs typeface="Arial" pitchFamily="34" charset="0"/>
              </a:rPr>
              <a:t>Répéteur (Concentrateur, Hub)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2200" b="1" dirty="0" smtClean="0">
                <a:effectLst/>
                <a:latin typeface="Arial" pitchFamily="34" charset="0"/>
                <a:cs typeface="Arial" pitchFamily="34" charset="0"/>
              </a:rPr>
              <a:t>Pont (bridge) </a:t>
            </a:r>
            <a:r>
              <a:rPr lang="fr-FR" sz="2200" b="1" dirty="0">
                <a:effectLst/>
                <a:latin typeface="Arial" pitchFamily="34" charset="0"/>
                <a:cs typeface="Arial" pitchFamily="34" charset="0"/>
              </a:rPr>
              <a:t>,</a:t>
            </a:r>
            <a:r>
              <a:rPr lang="fr-FR" sz="2200" b="1" dirty="0" smtClean="0">
                <a:effectLst/>
                <a:latin typeface="Arial" pitchFamily="34" charset="0"/>
                <a:cs typeface="Arial" pitchFamily="34" charset="0"/>
              </a:rPr>
              <a:t>Commutateur (Switch)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2200" b="1" dirty="0" smtClean="0">
                <a:effectLst/>
                <a:latin typeface="Arial" pitchFamily="34" charset="0"/>
                <a:cs typeface="Arial" pitchFamily="34" charset="0"/>
              </a:rPr>
              <a:t>Routeur (Router)/firewall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2200" b="1" dirty="0" smtClean="0">
                <a:effectLst/>
                <a:latin typeface="Arial" pitchFamily="34" charset="0"/>
                <a:cs typeface="Arial" pitchFamily="34" charset="0"/>
              </a:rPr>
              <a:t>Passerelle (Gateway)</a:t>
            </a:r>
          </a:p>
          <a:p>
            <a:pPr marL="342900" lvl="0" indent="-342900" algn="l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fr-FR" sz="2200" b="1" dirty="0" smtClean="0">
                <a:effectLst/>
                <a:latin typeface="Arial" pitchFamily="34" charset="0"/>
                <a:cs typeface="Arial" pitchFamily="34" charset="0"/>
              </a:rPr>
              <a:t>Techniques: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2200" b="1" dirty="0" smtClean="0">
                <a:effectLst/>
                <a:latin typeface="Arial" pitchFamily="34" charset="0"/>
                <a:cs typeface="Arial" pitchFamily="34" charset="0"/>
              </a:rPr>
              <a:t>Amplification   - Encapsulation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2200" b="1" dirty="0" smtClean="0">
                <a:effectLst/>
                <a:latin typeface="Arial" pitchFamily="34" charset="0"/>
                <a:cs typeface="Arial" pitchFamily="34" charset="0"/>
              </a:rPr>
              <a:t>Fragmentation/ Réassemblage      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2200" b="1" dirty="0" smtClean="0">
                <a:effectLst/>
                <a:latin typeface="Arial" pitchFamily="34" charset="0"/>
                <a:cs typeface="Arial" pitchFamily="34" charset="0"/>
              </a:rPr>
              <a:t>Conversion de protocole/ services</a:t>
            </a:r>
          </a:p>
          <a:p>
            <a:pPr marL="800100" lvl="1" indent="-342900" algn="l">
              <a:buFont typeface="Wingdings" panose="05000000000000000000" pitchFamily="2" charset="2"/>
              <a:buChar char="§"/>
            </a:pPr>
            <a:endParaRPr lang="fr-FR" sz="2200" b="1" dirty="0"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2014537" y="3276600"/>
            <a:ext cx="1070205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600" b="0" i="0" u="none" strike="noStrike" cap="none" normalizeH="0" baseline="0" smtClean="0">
                <a:ln>
                  <a:noFill/>
                </a:ln>
                <a:solidFill>
                  <a:srgbClr val="009DB5"/>
                </a:solidFill>
                <a:effectLst/>
                <a:latin typeface="Helvetica" panose="020B0604020202020204" pitchFamily="34" charset="0"/>
              </a:rPr>
              <a:t>  </a:t>
            </a:r>
            <a:r>
              <a:rPr kumimoji="0" lang="fr-FR" sz="400" b="0" i="0" u="none" strike="noStrike" cap="none" normalizeH="0" baseline="0" smtClean="0">
                <a:ln>
                  <a:noFill/>
                </a:ln>
                <a:solidFill>
                  <a:srgbClr val="316E80"/>
                </a:solidFill>
                <a:effectLst/>
                <a:latin typeface="Helvetica" panose="020B0604020202020204" pitchFamily="34" charset="0"/>
              </a:rPr>
              <a:t>          </a:t>
            </a:r>
            <a:r>
              <a:rPr kumimoji="0" lang="fr-FR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fr-FR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7686" y="980728"/>
            <a:ext cx="4210778" cy="3039733"/>
          </a:xfrm>
          <a:prstGeom prst="rect">
            <a:avLst/>
          </a:prstGeom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2" y="4653136"/>
            <a:ext cx="8610352" cy="2017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Rectangle 2"/>
          <p:cNvSpPr txBox="1">
            <a:spLocks noChangeArrowheads="1"/>
          </p:cNvSpPr>
          <p:nvPr/>
        </p:nvSpPr>
        <p:spPr>
          <a:xfrm>
            <a:off x="18908" y="-13860"/>
            <a:ext cx="936104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>
              <a:defRPr/>
            </a:pPr>
            <a:r>
              <a:rPr lang="fr-FR" sz="3600" dirty="0">
                <a:solidFill>
                  <a:schemeClr val="accent1">
                    <a:lumMod val="75000"/>
                  </a:schemeClr>
                </a:solidFill>
              </a:rPr>
              <a:t>Chapitre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 1: </a:t>
            </a:r>
            <a:r>
              <a:rPr lang="fr-FR" sz="3600" dirty="0">
                <a:solidFill>
                  <a:schemeClr val="accent1">
                    <a:lumMod val="75000"/>
                  </a:schemeClr>
                </a:solidFill>
                <a:effectLst/>
              </a:rPr>
              <a:t>Commutation dans les </a:t>
            </a:r>
            <a:r>
              <a:rPr lang="fr-FR" sz="3600" dirty="0" err="1">
                <a:solidFill>
                  <a:schemeClr val="accent1">
                    <a:lumMod val="75000"/>
                  </a:schemeClr>
                </a:solidFill>
                <a:effectLst/>
              </a:rPr>
              <a:t>LANs</a:t>
            </a:r>
            <a:r>
              <a:rPr lang="fr-FR" sz="3600" kern="0" dirty="0" smtClean="0">
                <a:solidFill>
                  <a:schemeClr val="accent1">
                    <a:lumMod val="75000"/>
                  </a:schemeClr>
                </a:solidFill>
                <a:effectLst/>
              </a:rPr>
              <a:t> </a:t>
            </a:r>
            <a:endParaRPr lang="fr-FR" sz="3600" kern="0" dirty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62710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18908" y="-13860"/>
            <a:ext cx="936104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>
              <a:defRPr/>
            </a:pPr>
            <a:r>
              <a:rPr lang="fr-FR" sz="3600" dirty="0">
                <a:solidFill>
                  <a:schemeClr val="accent1">
                    <a:lumMod val="75000"/>
                  </a:schemeClr>
                </a:solidFill>
              </a:rPr>
              <a:t>Chapitre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 1: </a:t>
            </a:r>
            <a:r>
              <a:rPr lang="fr-FR" sz="3600" dirty="0">
                <a:solidFill>
                  <a:schemeClr val="accent1">
                    <a:lumMod val="75000"/>
                  </a:schemeClr>
                </a:solidFill>
                <a:effectLst/>
              </a:rPr>
              <a:t>Commutation dans les </a:t>
            </a:r>
            <a:r>
              <a:rPr lang="fr-FR" sz="3600" dirty="0" err="1">
                <a:solidFill>
                  <a:schemeClr val="accent1">
                    <a:lumMod val="75000"/>
                  </a:schemeClr>
                </a:solidFill>
                <a:effectLst/>
              </a:rPr>
              <a:t>LANs</a:t>
            </a:r>
            <a:r>
              <a:rPr lang="fr-FR" sz="3600" kern="0" dirty="0" smtClean="0">
                <a:solidFill>
                  <a:schemeClr val="accent1">
                    <a:lumMod val="75000"/>
                  </a:schemeClr>
                </a:solidFill>
                <a:effectLst/>
              </a:rPr>
              <a:t> </a:t>
            </a:r>
            <a:endParaRPr lang="fr-FR" sz="3600" kern="0" dirty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656772"/>
            <a:ext cx="8748464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 algn="l">
              <a:buFont typeface="+mj-lt"/>
              <a:buAutoNum type="arabicPeriod"/>
            </a:pPr>
            <a:r>
              <a:rPr lang="fr-FR" sz="2800" b="1" dirty="0" smtClean="0">
                <a:solidFill>
                  <a:srgbClr val="FF0000"/>
                </a:solidFill>
                <a:effectLst/>
              </a:rPr>
              <a:t>Interconnexions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q"/>
            </a:pPr>
            <a:r>
              <a:rPr lang="fr-FR" sz="24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Domaine de </a:t>
            </a:r>
            <a:r>
              <a:rPr lang="fr-FR" sz="2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diffusion :</a:t>
            </a:r>
            <a:endParaRPr lang="fr-FR" sz="2400" b="1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fr-FR" sz="2400" dirty="0">
                <a:latin typeface="Arial" pitchFamily="34" charset="0"/>
                <a:cs typeface="Arial" pitchFamily="34" charset="0"/>
              </a:rPr>
              <a:t>Un domaine de diffusion ( </a:t>
            </a:r>
            <a:r>
              <a:rPr lang="fr-FR" sz="2400" i="1" dirty="0" err="1">
                <a:latin typeface="Arial" pitchFamily="34" charset="0"/>
                <a:cs typeface="Arial" pitchFamily="34" charset="0"/>
              </a:rPr>
              <a:t>broadcast</a:t>
            </a:r>
            <a:r>
              <a:rPr lang="fr-FR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fr-FR" sz="2400" i="1" dirty="0" err="1">
                <a:latin typeface="Arial" pitchFamily="34" charset="0"/>
                <a:cs typeface="Arial" pitchFamily="34" charset="0"/>
              </a:rPr>
              <a:t>domain</a:t>
            </a:r>
            <a:r>
              <a:rPr lang="fr-FR" sz="2400" dirty="0">
                <a:latin typeface="Arial" pitchFamily="34" charset="0"/>
                <a:cs typeface="Arial" pitchFamily="34" charset="0"/>
              </a:rPr>
              <a:t>) est une aire logique d'un réseau où n'importe quel ordinateur connecté au réseau peut directement transmettre à tous les autres ordinateurs du même domaine, </a:t>
            </a:r>
            <a:r>
              <a:rPr lang="fr-FR" sz="2400" b="1" dirty="0">
                <a:latin typeface="Arial" pitchFamily="34" charset="0"/>
                <a:cs typeface="Arial" pitchFamily="34" charset="0"/>
              </a:rPr>
              <a:t>sans devoir passer par un routeur</a:t>
            </a:r>
            <a:r>
              <a:rPr lang="fr-FR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fr-FR" sz="2400" dirty="0">
                <a:latin typeface="Arial" pitchFamily="34" charset="0"/>
                <a:cs typeface="Arial" pitchFamily="34" charset="0"/>
              </a:rPr>
              <a:t>Plus spécifiquement, c'est une zone du réseau informatique où les équipements de communication peuvent être contactés </a:t>
            </a:r>
            <a:r>
              <a:rPr lang="fr-FR" sz="2400" dirty="0" smtClean="0">
                <a:latin typeface="Arial" pitchFamily="34" charset="0"/>
                <a:cs typeface="Arial" pitchFamily="34" charset="0"/>
              </a:rPr>
              <a:t>en envoyant </a:t>
            </a:r>
            <a:r>
              <a:rPr lang="fr-FR" sz="2400" dirty="0">
                <a:latin typeface="Arial" pitchFamily="34" charset="0"/>
                <a:cs typeface="Arial" pitchFamily="34" charset="0"/>
              </a:rPr>
              <a:t>une trame à </a:t>
            </a:r>
            <a:r>
              <a:rPr lang="fr-FR" sz="2400" b="1" dirty="0">
                <a:latin typeface="Arial" pitchFamily="34" charset="0"/>
                <a:cs typeface="Arial" pitchFamily="34" charset="0"/>
              </a:rPr>
              <a:t>l'adresse de diffusion de la couche liaison</a:t>
            </a:r>
            <a:r>
              <a:rPr lang="fr-FR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fr-FR" sz="2400" dirty="0">
                <a:latin typeface="Arial" pitchFamily="34" charset="0"/>
                <a:cs typeface="Arial" pitchFamily="34" charset="0"/>
              </a:rPr>
              <a:t>Généralement, les concentrateurs et commutateurs conservent le même domaine de diffusion, alors que les routeurs les divisent. </a:t>
            </a:r>
            <a:br>
              <a:rPr lang="fr-FR" sz="2400" dirty="0">
                <a:latin typeface="Arial" pitchFamily="34" charset="0"/>
                <a:cs typeface="Arial" pitchFamily="34" charset="0"/>
              </a:rPr>
            </a:br>
            <a:endParaRPr lang="fr-FR" sz="2400" dirty="0">
              <a:latin typeface="Arial" pitchFamily="34" charset="0"/>
              <a:cs typeface="Arial" pitchFamily="34" charset="0"/>
            </a:endParaRPr>
          </a:p>
          <a:p>
            <a:pPr lvl="0" algn="l">
              <a:lnSpc>
                <a:spcPct val="150000"/>
              </a:lnSpc>
            </a:pPr>
            <a:endParaRPr lang="fr-FR" sz="2400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963082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5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18908" y="-13860"/>
            <a:ext cx="936104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>
              <a:defRPr/>
            </a:pPr>
            <a:r>
              <a:rPr lang="fr-FR" sz="3600" dirty="0">
                <a:solidFill>
                  <a:schemeClr val="accent1">
                    <a:lumMod val="75000"/>
                  </a:schemeClr>
                </a:solidFill>
              </a:rPr>
              <a:t>Chapitre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 1: </a:t>
            </a:r>
            <a:r>
              <a:rPr lang="fr-FR" sz="3600" dirty="0">
                <a:solidFill>
                  <a:schemeClr val="accent1">
                    <a:lumMod val="75000"/>
                  </a:schemeClr>
                </a:solidFill>
                <a:effectLst/>
              </a:rPr>
              <a:t>Commutation dans les </a:t>
            </a:r>
            <a:r>
              <a:rPr lang="fr-FR" sz="3600" dirty="0" err="1">
                <a:solidFill>
                  <a:schemeClr val="accent1">
                    <a:lumMod val="75000"/>
                  </a:schemeClr>
                </a:solidFill>
                <a:effectLst/>
              </a:rPr>
              <a:t>LANs</a:t>
            </a:r>
            <a:r>
              <a:rPr lang="fr-FR" sz="3600" kern="0" dirty="0" smtClean="0">
                <a:solidFill>
                  <a:schemeClr val="accent1">
                    <a:lumMod val="75000"/>
                  </a:schemeClr>
                </a:solidFill>
                <a:effectLst/>
              </a:rPr>
              <a:t> </a:t>
            </a:r>
            <a:endParaRPr lang="fr-FR" sz="3600" kern="0" dirty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56772"/>
            <a:ext cx="8748464" cy="73558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 algn="l">
              <a:buFont typeface="+mj-lt"/>
              <a:buAutoNum type="arabicPeriod"/>
            </a:pPr>
            <a:r>
              <a:rPr lang="fr-FR" sz="2800" b="1" dirty="0" smtClean="0">
                <a:solidFill>
                  <a:srgbClr val="FF0000"/>
                </a:solidFill>
                <a:effectLst/>
              </a:rPr>
              <a:t>Interconnexions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q"/>
            </a:pPr>
            <a:r>
              <a:rPr lang="fr-FR" sz="24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Domaine de </a:t>
            </a:r>
            <a:r>
              <a:rPr lang="fr-FR" sz="2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collision :</a:t>
            </a:r>
            <a:endParaRPr lang="fr-FR" sz="2400" b="1" dirty="0" smtClean="0">
              <a:latin typeface="Arial" pitchFamily="34" charset="0"/>
              <a:cs typeface="Arial" pitchFamily="34" charset="0"/>
            </a:endParaRPr>
          </a:p>
          <a:p>
            <a:pPr marL="342900" indent="-342900" algn="l">
              <a:buFont typeface="Wingdings" pitchFamily="2" charset="2"/>
              <a:buChar char="Ø"/>
            </a:pPr>
            <a:r>
              <a:rPr lang="fr-FR" sz="2400" dirty="0">
                <a:latin typeface="Arial" pitchFamily="34" charset="0"/>
                <a:cs typeface="Arial" pitchFamily="34" charset="0"/>
              </a:rPr>
              <a:t>est une zone logique d'un réseau informatique où les </a:t>
            </a:r>
            <a:r>
              <a:rPr lang="fr-FR" sz="2400" dirty="0" smtClean="0">
                <a:latin typeface="Arial" pitchFamily="34" charset="0"/>
                <a:cs typeface="Arial" pitchFamily="34" charset="0"/>
              </a:rPr>
              <a:t>paquets de </a:t>
            </a:r>
            <a:r>
              <a:rPr lang="fr-FR" sz="2400" dirty="0">
                <a:latin typeface="Arial" pitchFamily="34" charset="0"/>
                <a:cs typeface="Arial" pitchFamily="34" charset="0"/>
              </a:rPr>
              <a:t>données peuvent entrer en collision entre eux. </a:t>
            </a:r>
            <a:endParaRPr lang="fr-FR" sz="2400" dirty="0" smtClean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fr-F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fr-FR" sz="2400" dirty="0" smtClean="0">
                <a:latin typeface="Arial" pitchFamily="34" charset="0"/>
                <a:cs typeface="Arial" pitchFamily="34" charset="0"/>
              </a:rPr>
              <a:t>   Il </a:t>
            </a:r>
            <a:r>
              <a:rPr lang="fr-FR" sz="2400" dirty="0">
                <a:latin typeface="Arial" pitchFamily="34" charset="0"/>
                <a:cs typeface="Arial" pitchFamily="34" charset="0"/>
              </a:rPr>
              <a:t>peut </a:t>
            </a:r>
            <a:r>
              <a:rPr lang="fr-FR" sz="2400" dirty="0" smtClean="0">
                <a:latin typeface="Arial" pitchFamily="34" charset="0"/>
                <a:cs typeface="Arial" pitchFamily="34" charset="0"/>
              </a:rPr>
              <a:t>être un </a:t>
            </a:r>
            <a:r>
              <a:rPr lang="fr-FR" sz="2400" dirty="0">
                <a:latin typeface="Arial" pitchFamily="34" charset="0"/>
                <a:cs typeface="Arial" pitchFamily="34" charset="0"/>
              </a:rPr>
              <a:t>seul segment de câble Ethernet, un </a:t>
            </a:r>
            <a:r>
              <a:rPr lang="fr-FR" sz="2400" dirty="0" smtClean="0">
                <a:latin typeface="Arial" pitchFamily="34" charset="0"/>
                <a:cs typeface="Arial" pitchFamily="34" charset="0"/>
              </a:rPr>
              <a:t>seul</a:t>
            </a:r>
          </a:p>
          <a:p>
            <a:pPr algn="l"/>
            <a:r>
              <a:rPr lang="fr-F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fr-FR" sz="2400" dirty="0" smtClean="0">
                <a:latin typeface="Arial" pitchFamily="34" charset="0"/>
                <a:cs typeface="Arial" pitchFamily="34" charset="0"/>
              </a:rPr>
              <a:t>   concentrateur ou même </a:t>
            </a:r>
            <a:r>
              <a:rPr lang="fr-FR" sz="2400" dirty="0">
                <a:latin typeface="Arial" pitchFamily="34" charset="0"/>
                <a:cs typeface="Arial" pitchFamily="34" charset="0"/>
              </a:rPr>
              <a:t>un réseau complet </a:t>
            </a:r>
            <a:r>
              <a:rPr lang="fr-FR" sz="2400" dirty="0" smtClean="0">
                <a:latin typeface="Arial" pitchFamily="34" charset="0"/>
                <a:cs typeface="Arial" pitchFamily="34" charset="0"/>
              </a:rPr>
              <a:t>de</a:t>
            </a:r>
          </a:p>
          <a:p>
            <a:pPr algn="l"/>
            <a:r>
              <a:rPr lang="fr-F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fr-FR" sz="2400" dirty="0" smtClean="0">
                <a:latin typeface="Arial" pitchFamily="34" charset="0"/>
                <a:cs typeface="Arial" pitchFamily="34" charset="0"/>
              </a:rPr>
              <a:t>   concentrateurs </a:t>
            </a:r>
            <a:r>
              <a:rPr lang="fr-FR" sz="2400" dirty="0">
                <a:latin typeface="Arial" pitchFamily="34" charset="0"/>
                <a:cs typeface="Arial" pitchFamily="34" charset="0"/>
              </a:rPr>
              <a:t>et de répéteurs.</a:t>
            </a:r>
          </a:p>
          <a:p>
            <a:pPr algn="l"/>
            <a:endParaRPr lang="fr-FR" sz="2400" dirty="0">
              <a:latin typeface="Arial" pitchFamily="34" charset="0"/>
              <a:cs typeface="Arial" pitchFamily="34" charset="0"/>
            </a:endParaRPr>
          </a:p>
          <a:p>
            <a:pPr marL="342900" indent="-342900" algn="l">
              <a:buFont typeface="Wingdings" pitchFamily="2" charset="2"/>
              <a:buChar char="Ø"/>
            </a:pPr>
            <a:r>
              <a:rPr lang="fr-FR" sz="2400" dirty="0">
                <a:latin typeface="Arial" pitchFamily="34" charset="0"/>
                <a:cs typeface="Arial" pitchFamily="34" charset="0"/>
              </a:rPr>
              <a:t>Généralement, un concentrateur forme un seul domaine de</a:t>
            </a:r>
            <a:br>
              <a:rPr lang="fr-FR" sz="2400" dirty="0">
                <a:latin typeface="Arial" pitchFamily="34" charset="0"/>
                <a:cs typeface="Arial" pitchFamily="34" charset="0"/>
              </a:rPr>
            </a:br>
            <a:r>
              <a:rPr lang="fr-FR" sz="2400" dirty="0">
                <a:latin typeface="Arial" pitchFamily="34" charset="0"/>
                <a:cs typeface="Arial" pitchFamily="34" charset="0"/>
              </a:rPr>
              <a:t>collision alors qu'un commutateur ou un routeur en crée un</a:t>
            </a:r>
            <a:br>
              <a:rPr lang="fr-FR" sz="2400" dirty="0">
                <a:latin typeface="Arial" pitchFamily="34" charset="0"/>
                <a:cs typeface="Arial" pitchFamily="34" charset="0"/>
              </a:rPr>
            </a:br>
            <a:r>
              <a:rPr lang="fr-FR" sz="2400" dirty="0">
                <a:latin typeface="Arial" pitchFamily="34" charset="0"/>
                <a:cs typeface="Arial" pitchFamily="34" charset="0"/>
              </a:rPr>
              <a:t>par port.</a:t>
            </a:r>
          </a:p>
          <a:p>
            <a:pPr marL="342900" indent="-342900" algn="l">
              <a:buFont typeface="Wingdings" pitchFamily="2" charset="2"/>
              <a:buChar char="Ø"/>
            </a:pPr>
            <a:endParaRPr lang="fr-FR" sz="2400" dirty="0">
              <a:latin typeface="Arial" pitchFamily="34" charset="0"/>
              <a:cs typeface="Arial" pitchFamily="34" charset="0"/>
            </a:endParaRPr>
          </a:p>
          <a:p>
            <a:pPr marL="342900" indent="-342900" algn="l">
              <a:buFont typeface="Wingdings" pitchFamily="2" charset="2"/>
              <a:buChar char="Ø"/>
            </a:pPr>
            <a:r>
              <a:rPr lang="fr-FR" sz="2400" dirty="0">
                <a:latin typeface="Arial" pitchFamily="34" charset="0"/>
                <a:cs typeface="Arial" pitchFamily="34" charset="0"/>
              </a:rPr>
              <a:t>Lorsque l'Ethernet est utilisé en mode full-duplex, il n'y a </a:t>
            </a:r>
            <a:r>
              <a:rPr lang="fr-FR" sz="2400" dirty="0" smtClean="0">
                <a:latin typeface="Arial" pitchFamily="34" charset="0"/>
                <a:cs typeface="Arial" pitchFamily="34" charset="0"/>
              </a:rPr>
              <a:t>plus de </a:t>
            </a:r>
            <a:r>
              <a:rPr lang="fr-FR" sz="2400" dirty="0">
                <a:latin typeface="Arial" pitchFamily="34" charset="0"/>
                <a:cs typeface="Arial" pitchFamily="34" charset="0"/>
              </a:rPr>
              <a:t>domaine de collision, car aucune collision n'est possible. </a:t>
            </a:r>
            <a:r>
              <a:rPr lang="fr-F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r-FR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endParaRPr lang="fr-FR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l">
              <a:lnSpc>
                <a:spcPct val="150000"/>
              </a:lnSpc>
            </a:pPr>
            <a:endParaRPr lang="fr-FR" sz="2400" b="1" dirty="0">
              <a:latin typeface="Arial" pitchFamily="34" charset="0"/>
              <a:cs typeface="Arial" pitchFamily="34" charset="0"/>
            </a:endParaRPr>
          </a:p>
          <a:p>
            <a:pPr lvl="0" algn="l">
              <a:lnSpc>
                <a:spcPct val="150000"/>
              </a:lnSpc>
            </a:pPr>
            <a:endParaRPr lang="fr-FR" sz="2400" b="1" dirty="0"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0435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5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18908" y="-13860"/>
            <a:ext cx="936104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>
              <a:defRPr/>
            </a:pPr>
            <a:r>
              <a:rPr lang="fr-FR" sz="3600" dirty="0">
                <a:solidFill>
                  <a:schemeClr val="accent1">
                    <a:lumMod val="75000"/>
                  </a:schemeClr>
                </a:solidFill>
              </a:rPr>
              <a:t>Chapitre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 1: </a:t>
            </a:r>
            <a:r>
              <a:rPr lang="fr-FR" sz="3600" dirty="0">
                <a:solidFill>
                  <a:schemeClr val="accent1">
                    <a:lumMod val="75000"/>
                  </a:schemeClr>
                </a:solidFill>
                <a:effectLst/>
              </a:rPr>
              <a:t>Commutation dans les </a:t>
            </a:r>
            <a:r>
              <a:rPr lang="fr-FR" sz="3600" dirty="0" err="1">
                <a:solidFill>
                  <a:schemeClr val="accent1">
                    <a:lumMod val="75000"/>
                  </a:schemeClr>
                </a:solidFill>
                <a:effectLst/>
              </a:rPr>
              <a:t>LANs</a:t>
            </a:r>
            <a:r>
              <a:rPr lang="fr-FR" sz="3600" kern="0" dirty="0" smtClean="0">
                <a:solidFill>
                  <a:schemeClr val="accent1">
                    <a:lumMod val="75000"/>
                  </a:schemeClr>
                </a:solidFill>
                <a:effectLst/>
              </a:rPr>
              <a:t> </a:t>
            </a:r>
            <a:endParaRPr lang="fr-FR" sz="3600" kern="0" dirty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56772"/>
            <a:ext cx="87484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 algn="l">
              <a:buFont typeface="+mj-lt"/>
              <a:buAutoNum type="arabicPeriod"/>
            </a:pPr>
            <a:r>
              <a:rPr lang="fr-FR" sz="2800" b="1" dirty="0" smtClean="0">
                <a:solidFill>
                  <a:srgbClr val="FF0000"/>
                </a:solidFill>
                <a:effectLst/>
              </a:rPr>
              <a:t>Interconnexions</a:t>
            </a:r>
            <a:endParaRPr lang="fr-FR" sz="2400" b="1" dirty="0"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1520" y="1179992"/>
            <a:ext cx="2223686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2500" b="1" dirty="0">
                <a:solidFill>
                  <a:srgbClr val="00B050"/>
                </a:solidFill>
              </a:rPr>
              <a:t>Exemples: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635" y="1908077"/>
            <a:ext cx="4239018" cy="4681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9709" y="1905000"/>
            <a:ext cx="4132167" cy="468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2552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18908" y="-13860"/>
            <a:ext cx="936104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>
              <a:defRPr/>
            </a:pPr>
            <a:r>
              <a:rPr lang="fr-FR" sz="3600" dirty="0">
                <a:solidFill>
                  <a:schemeClr val="accent1">
                    <a:lumMod val="75000"/>
                  </a:schemeClr>
                </a:solidFill>
              </a:rPr>
              <a:t>Chapitre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 1: </a:t>
            </a:r>
            <a:r>
              <a:rPr lang="fr-FR" sz="3600" dirty="0">
                <a:solidFill>
                  <a:schemeClr val="accent1">
                    <a:lumMod val="75000"/>
                  </a:schemeClr>
                </a:solidFill>
                <a:effectLst/>
              </a:rPr>
              <a:t>Commutation dans les </a:t>
            </a:r>
            <a:r>
              <a:rPr lang="fr-FR" sz="3600" dirty="0" err="1">
                <a:solidFill>
                  <a:schemeClr val="accent1">
                    <a:lumMod val="75000"/>
                  </a:schemeClr>
                </a:solidFill>
                <a:effectLst/>
              </a:rPr>
              <a:t>LANs</a:t>
            </a:r>
            <a:r>
              <a:rPr lang="fr-FR" sz="3600" kern="0" dirty="0" smtClean="0">
                <a:solidFill>
                  <a:schemeClr val="accent1">
                    <a:lumMod val="75000"/>
                  </a:schemeClr>
                </a:solidFill>
                <a:effectLst/>
              </a:rPr>
              <a:t> </a:t>
            </a:r>
            <a:endParaRPr lang="fr-FR" sz="3600" kern="0" dirty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548680"/>
            <a:ext cx="87484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 algn="l">
              <a:buFont typeface="+mj-lt"/>
              <a:buAutoNum type="arabicPeriod"/>
            </a:pPr>
            <a:r>
              <a:rPr lang="fr-FR" sz="2800" b="1" dirty="0" smtClean="0">
                <a:solidFill>
                  <a:srgbClr val="FF0000"/>
                </a:solidFill>
                <a:effectLst/>
              </a:rPr>
              <a:t>Interconnexions</a:t>
            </a:r>
            <a:endParaRPr lang="fr-FR" sz="2400" b="1" dirty="0"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999" y="1336678"/>
            <a:ext cx="3771363" cy="2308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998" y="3816936"/>
            <a:ext cx="3771363" cy="2209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35495" y="1052736"/>
            <a:ext cx="9108503" cy="59554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lphaUcPeriod"/>
            </a:pPr>
            <a:r>
              <a:rPr lang="fr-FR" sz="2200" b="1" u="sng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Hub: Host Unit </a:t>
            </a:r>
            <a:r>
              <a:rPr lang="fr-FR" sz="2200" b="1" u="sng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Broadcast</a:t>
            </a:r>
            <a:r>
              <a:rPr lang="fr-FR" sz="2200" b="1" u="sng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285750" indent="-285750">
              <a:buFont typeface="Verdana" panose="020B0604030504040204" pitchFamily="34" charset="0"/>
              <a:buChar char="–"/>
            </a:pPr>
            <a:r>
              <a:rPr lang="fr-FR" sz="1900" b="1" dirty="0">
                <a:latin typeface="Arial" pitchFamily="34" charset="0"/>
                <a:cs typeface="Arial" pitchFamily="34" charset="0"/>
              </a:rPr>
              <a:t>Non intelligent : répète automatiquement </a:t>
            </a:r>
          </a:p>
          <a:p>
            <a:r>
              <a:rPr lang="fr-FR" sz="1900" b="1" dirty="0">
                <a:latin typeface="Arial" pitchFamily="34" charset="0"/>
                <a:cs typeface="Arial" pitchFamily="34" charset="0"/>
              </a:rPr>
              <a:t>     tous les signaux qui lui arrivent. </a:t>
            </a:r>
          </a:p>
          <a:p>
            <a:pPr marL="285750" indent="-285750">
              <a:buFont typeface="Verdana" panose="020B0604030504040204" pitchFamily="34" charset="0"/>
              <a:buChar char="–"/>
            </a:pPr>
            <a:r>
              <a:rPr lang="fr-FR" sz="1900" b="1" dirty="0">
                <a:latin typeface="Arial" pitchFamily="34" charset="0"/>
                <a:cs typeface="Arial" pitchFamily="34" charset="0"/>
              </a:rPr>
              <a:t>Diffusion du signal du port d’entrée vers </a:t>
            </a:r>
          </a:p>
          <a:p>
            <a:r>
              <a:rPr lang="fr-FR" b="1" dirty="0">
                <a:latin typeface="Arial" pitchFamily="34" charset="0"/>
                <a:cs typeface="Arial" pitchFamily="34" charset="0"/>
              </a:rPr>
              <a:t>     tous les autres ports (pas de commutation</a:t>
            </a:r>
            <a:r>
              <a:rPr lang="fr-FR" b="1" dirty="0" smtClean="0">
                <a:latin typeface="Arial" pitchFamily="34" charset="0"/>
                <a:cs typeface="Arial" pitchFamily="34" charset="0"/>
              </a:rPr>
              <a:t>)</a:t>
            </a:r>
            <a:endParaRPr lang="fr-FR" b="1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Verdana" panose="020B0604030504040204" pitchFamily="34" charset="0"/>
              <a:buChar char="–"/>
            </a:pPr>
            <a:r>
              <a:rPr lang="fr-FR" sz="1900" b="1" dirty="0">
                <a:latin typeface="Arial" pitchFamily="34" charset="0"/>
                <a:cs typeface="Arial" pitchFamily="34" charset="0"/>
              </a:rPr>
              <a:t>Ne possède pas d’@ MAC (Media Access</a:t>
            </a:r>
            <a:br>
              <a:rPr lang="fr-FR" sz="1900" b="1" dirty="0">
                <a:latin typeface="Arial" pitchFamily="34" charset="0"/>
                <a:cs typeface="Arial" pitchFamily="34" charset="0"/>
              </a:rPr>
            </a:br>
            <a:r>
              <a:rPr lang="fr-FR" sz="1900" b="1" dirty="0">
                <a:latin typeface="Arial" pitchFamily="34" charset="0"/>
                <a:cs typeface="Arial" pitchFamily="34" charset="0"/>
              </a:rPr>
              <a:t>Control),</a:t>
            </a:r>
          </a:p>
          <a:p>
            <a:pPr marL="285750" indent="-285750">
              <a:buFont typeface="Verdana" panose="020B0604030504040204" pitchFamily="34" charset="0"/>
              <a:buChar char="–"/>
            </a:pPr>
            <a:r>
              <a:rPr lang="fr-FR" b="1" dirty="0">
                <a:latin typeface="Arial" pitchFamily="34" charset="0"/>
                <a:cs typeface="Arial" pitchFamily="34" charset="0"/>
              </a:rPr>
              <a:t>Permet </a:t>
            </a:r>
            <a:r>
              <a:rPr lang="fr-FR" b="1" dirty="0" smtClean="0">
                <a:latin typeface="Arial" pitchFamily="34" charset="0"/>
                <a:cs typeface="Arial" pitchFamily="34" charset="0"/>
              </a:rPr>
              <a:t>d’amplifier ou </a:t>
            </a:r>
            <a:r>
              <a:rPr lang="fr-FR" b="1" dirty="0">
                <a:latin typeface="Arial" pitchFamily="34" charset="0"/>
                <a:cs typeface="Arial" pitchFamily="34" charset="0"/>
              </a:rPr>
              <a:t>de régénérer un signal </a:t>
            </a:r>
          </a:p>
          <a:p>
            <a:pPr marL="285750" indent="-285750">
              <a:buFont typeface="Verdana" panose="020B0604030504040204" pitchFamily="34" charset="0"/>
              <a:buChar char="–"/>
            </a:pPr>
            <a:r>
              <a:rPr lang="fr-FR" sz="1900" b="1" dirty="0">
                <a:latin typeface="Arial" pitchFamily="34" charset="0"/>
                <a:cs typeface="Arial" pitchFamily="34" charset="0"/>
              </a:rPr>
              <a:t>Permet d’étendre la longueur du réseau  </a:t>
            </a:r>
          </a:p>
          <a:p>
            <a:r>
              <a:rPr lang="fr-FR" sz="1900" b="1" dirty="0">
                <a:latin typeface="Arial" pitchFamily="34" charset="0"/>
                <a:cs typeface="Arial" pitchFamily="34" charset="0"/>
              </a:rPr>
              <a:t>    (2500 m au maximum entre 2 stations ).</a:t>
            </a:r>
          </a:p>
          <a:p>
            <a:pPr marL="342900" indent="-342900">
              <a:buFontTx/>
              <a:buChar char="-"/>
            </a:pPr>
            <a:r>
              <a:rPr lang="fr-FR" sz="1900" b="1" dirty="0">
                <a:latin typeface="Arial" pitchFamily="34" charset="0"/>
                <a:cs typeface="Arial" pitchFamily="34" charset="0"/>
              </a:rPr>
              <a:t>Il a un coût extrêmement bas.</a:t>
            </a:r>
          </a:p>
          <a:p>
            <a:pPr marL="342900" indent="-342900">
              <a:buFontTx/>
              <a:buChar char="-"/>
            </a:pPr>
            <a:r>
              <a:rPr lang="fr-FR" sz="1900" b="1" dirty="0">
                <a:latin typeface="Arial" pitchFamily="34" charset="0"/>
                <a:cs typeface="Arial" pitchFamily="34" charset="0"/>
              </a:rPr>
              <a:t>pas besoin de “configurer” le Hub, </a:t>
            </a:r>
          </a:p>
          <a:p>
            <a:r>
              <a:rPr lang="fr-FR" sz="1900" b="1" dirty="0">
                <a:latin typeface="Arial" pitchFamily="34" charset="0"/>
                <a:cs typeface="Arial" pitchFamily="34" charset="0"/>
              </a:rPr>
              <a:t>    c’est </a:t>
            </a:r>
            <a:r>
              <a:rPr lang="fr-FR" sz="1900" b="1" dirty="0" err="1">
                <a:latin typeface="Arial" pitchFamily="34" charset="0"/>
                <a:cs typeface="Arial" pitchFamily="34" charset="0"/>
              </a:rPr>
              <a:t>plug&amp;play</a:t>
            </a:r>
            <a:r>
              <a:rPr lang="fr-FR" sz="1900" b="1" dirty="0">
                <a:latin typeface="Arial" pitchFamily="34" charset="0"/>
                <a:cs typeface="Arial" pitchFamily="34" charset="0"/>
              </a:rPr>
              <a:t> </a:t>
            </a:r>
            <a:br>
              <a:rPr lang="fr-FR" sz="1900" b="1" dirty="0">
                <a:latin typeface="Arial" pitchFamily="34" charset="0"/>
                <a:cs typeface="Arial" pitchFamily="34" charset="0"/>
              </a:rPr>
            </a:br>
            <a:r>
              <a:rPr lang="fr-FR" sz="1900" b="1" u="sng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Limitations du répéteur:</a:t>
            </a:r>
          </a:p>
          <a:p>
            <a:pPr marL="285750" indent="-285750">
              <a:buFontTx/>
              <a:buChar char="-"/>
            </a:pPr>
            <a:r>
              <a:rPr lang="fr-FR" sz="1900" b="1" dirty="0">
                <a:latin typeface="Arial" pitchFamily="34" charset="0"/>
                <a:cs typeface="Arial" pitchFamily="34" charset="0"/>
              </a:rPr>
              <a:t>Diminution du débit par nœud,</a:t>
            </a:r>
          </a:p>
          <a:p>
            <a:pPr marL="285750" indent="-285750">
              <a:buFontTx/>
              <a:buChar char="-"/>
            </a:pPr>
            <a:r>
              <a:rPr lang="fr-FR" sz="1900" b="1" dirty="0">
                <a:latin typeface="Arial" pitchFamily="34" charset="0"/>
                <a:cs typeface="Arial" pitchFamily="34" charset="0"/>
              </a:rPr>
              <a:t>Distance maximum imposée par </a:t>
            </a:r>
            <a:r>
              <a:rPr lang="fr-FR" sz="1900" b="1" dirty="0" smtClean="0">
                <a:latin typeface="Arial" pitchFamily="34" charset="0"/>
                <a:cs typeface="Arial" pitchFamily="34" charset="0"/>
              </a:rPr>
              <a:t>Ethernet</a:t>
            </a:r>
          </a:p>
          <a:p>
            <a:r>
              <a:rPr lang="fr-FR" sz="19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FR" sz="1900" b="1" dirty="0">
                <a:latin typeface="Arial" pitchFamily="34" charset="0"/>
                <a:cs typeface="Arial" pitchFamily="34" charset="0"/>
              </a:rPr>
              <a:t>(long segment 500m, long max 2,5km</a:t>
            </a:r>
            <a:r>
              <a:rPr lang="fr-FR" sz="1900" b="1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r>
              <a:rPr lang="fr-FR" sz="1900" b="1" dirty="0" smtClean="0">
                <a:latin typeface="Arial" pitchFamily="34" charset="0"/>
                <a:cs typeface="Arial" pitchFamily="34" charset="0"/>
              </a:rPr>
              <a:t>-   Nombre limite </a:t>
            </a:r>
            <a:r>
              <a:rPr lang="fr-FR" sz="1900" b="1" dirty="0">
                <a:latin typeface="Arial" pitchFamily="34" charset="0"/>
                <a:cs typeface="Arial" pitchFamily="34" charset="0"/>
              </a:rPr>
              <a:t>de hubs par cascade (4 au max pour le support </a:t>
            </a:r>
            <a:r>
              <a:rPr lang="fr-FR" sz="1900" b="1" dirty="0" smtClean="0">
                <a:latin typeface="Arial" pitchFamily="34" charset="0"/>
                <a:cs typeface="Arial" pitchFamily="34" charset="0"/>
              </a:rPr>
              <a:t>10  </a:t>
            </a:r>
            <a:r>
              <a:rPr lang="fr-FR" sz="1900" b="1" dirty="0">
                <a:latin typeface="Arial" pitchFamily="34" charset="0"/>
                <a:cs typeface="Arial" pitchFamily="34" charset="0"/>
              </a:rPr>
              <a:t>BASE 5)</a:t>
            </a:r>
          </a:p>
          <a:p>
            <a:pPr marL="285750" indent="-285750">
              <a:buFontTx/>
              <a:buChar char="-"/>
            </a:pPr>
            <a:r>
              <a:rPr lang="fr-FR" sz="1900" b="1" dirty="0">
                <a:latin typeface="Arial" pitchFamily="34" charset="0"/>
                <a:cs typeface="Arial" pitchFamily="34" charset="0"/>
              </a:rPr>
              <a:t>Un même domaine de collision</a:t>
            </a:r>
            <a:br>
              <a:rPr lang="fr-FR" sz="1900" b="1" dirty="0">
                <a:latin typeface="Arial" pitchFamily="34" charset="0"/>
                <a:cs typeface="Arial" pitchFamily="34" charset="0"/>
              </a:rPr>
            </a:br>
            <a:endParaRPr lang="fr-FR" sz="19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536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18908" y="-13860"/>
            <a:ext cx="936104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>
              <a:defRPr/>
            </a:pPr>
            <a:r>
              <a:rPr lang="fr-FR" sz="3600" dirty="0">
                <a:solidFill>
                  <a:schemeClr val="accent1">
                    <a:lumMod val="75000"/>
                  </a:schemeClr>
                </a:solidFill>
              </a:rPr>
              <a:t>Chapitre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 1: </a:t>
            </a:r>
            <a:r>
              <a:rPr lang="fr-FR" sz="3600" dirty="0">
                <a:solidFill>
                  <a:schemeClr val="accent1">
                    <a:lumMod val="75000"/>
                  </a:schemeClr>
                </a:solidFill>
                <a:effectLst/>
              </a:rPr>
              <a:t>Commutation dans les </a:t>
            </a:r>
            <a:r>
              <a:rPr lang="fr-FR" sz="3600" dirty="0" err="1">
                <a:solidFill>
                  <a:schemeClr val="accent1">
                    <a:lumMod val="75000"/>
                  </a:schemeClr>
                </a:solidFill>
                <a:effectLst/>
              </a:rPr>
              <a:t>LANs</a:t>
            </a:r>
            <a:r>
              <a:rPr lang="fr-FR" sz="3600" kern="0" dirty="0" smtClean="0">
                <a:solidFill>
                  <a:schemeClr val="accent1">
                    <a:lumMod val="75000"/>
                  </a:schemeClr>
                </a:solidFill>
                <a:effectLst/>
              </a:rPr>
              <a:t> </a:t>
            </a:r>
            <a:endParaRPr lang="fr-FR" sz="3600" kern="0" dirty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548680"/>
            <a:ext cx="87484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 algn="l">
              <a:buFont typeface="+mj-lt"/>
              <a:buAutoNum type="arabicPeriod"/>
            </a:pPr>
            <a:r>
              <a:rPr lang="fr-FR" sz="2800" b="1" dirty="0" smtClean="0">
                <a:solidFill>
                  <a:srgbClr val="FF0000"/>
                </a:solidFill>
                <a:effectLst/>
              </a:rPr>
              <a:t>Interconnexions</a:t>
            </a:r>
            <a:endParaRPr lang="fr-FR" sz="2400" b="1" dirty="0"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392" y="908720"/>
            <a:ext cx="9142927" cy="601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l">
              <a:lnSpc>
                <a:spcPct val="150000"/>
              </a:lnSpc>
              <a:buFont typeface="+mj-lt"/>
              <a:buAutoNum type="alphaUcPeriod" startAt="2"/>
            </a:pPr>
            <a:r>
              <a:rPr lang="fr-FR" sz="2200" b="1" u="sng" dirty="0" smtClean="0">
                <a:solidFill>
                  <a:srgbClr val="00B050"/>
                </a:solidFill>
                <a:effectLst/>
                <a:latin typeface="Arial" pitchFamily="34" charset="0"/>
                <a:cs typeface="Arial" pitchFamily="34" charset="0"/>
              </a:rPr>
              <a:t>Le Pont (Bridge):</a:t>
            </a:r>
          </a:p>
          <a:p>
            <a:pPr marL="285750" indent="-285750" algn="l">
              <a:buFontTx/>
              <a:buChar char="-"/>
            </a:pPr>
            <a:r>
              <a:rPr lang="fr-FR" sz="2200" dirty="0" smtClean="0">
                <a:effectLst/>
                <a:latin typeface="Arial" pitchFamily="34" charset="0"/>
                <a:cs typeface="Arial" pitchFamily="34" charset="0"/>
              </a:rPr>
              <a:t>Interconnexion au niveau MAC</a:t>
            </a:r>
          </a:p>
          <a:p>
            <a:pPr marL="285750" indent="-285750" algn="l">
              <a:buFontTx/>
              <a:buChar char="-"/>
            </a:pPr>
            <a:r>
              <a:rPr lang="fr-FR" sz="2200" dirty="0" smtClean="0">
                <a:effectLst/>
                <a:latin typeface="Arial" pitchFamily="34" charset="0"/>
                <a:cs typeface="Arial" pitchFamily="34" charset="0"/>
              </a:rPr>
              <a:t>Permet de structurer un réseau </a:t>
            </a:r>
          </a:p>
          <a:p>
            <a:pPr algn="l"/>
            <a:r>
              <a:rPr lang="fr-FR" sz="2200" dirty="0" smtClean="0">
                <a:effectLst/>
                <a:latin typeface="Arial" pitchFamily="34" charset="0"/>
                <a:cs typeface="Arial" pitchFamily="34" charset="0"/>
              </a:rPr>
              <a:t>    en le segmentant physiquement</a:t>
            </a:r>
          </a:p>
          <a:p>
            <a:pPr marL="285750" indent="-285750" algn="l">
              <a:buFontTx/>
              <a:buChar char="-"/>
            </a:pPr>
            <a:r>
              <a:rPr lang="fr-FR" sz="2200" dirty="0" smtClean="0">
                <a:effectLst/>
                <a:latin typeface="Arial" pitchFamily="34" charset="0"/>
                <a:cs typeface="Arial" pitchFamily="34" charset="0"/>
              </a:rPr>
              <a:t>Rallonger un réseau local</a:t>
            </a:r>
          </a:p>
          <a:p>
            <a:pPr marL="285750" indent="-285750" algn="l">
              <a:buFontTx/>
              <a:buChar char="-"/>
            </a:pPr>
            <a:r>
              <a:rPr lang="fr-FR" sz="2200" dirty="0">
                <a:effectLst/>
                <a:latin typeface="Arial" pitchFamily="34" charset="0"/>
                <a:cs typeface="Arial" pitchFamily="34" charset="0"/>
              </a:rPr>
              <a:t>Interconnecter des réseaux </a:t>
            </a:r>
            <a:r>
              <a:rPr lang="fr-FR" sz="2200" dirty="0" smtClean="0">
                <a:effectLst/>
                <a:latin typeface="Arial" pitchFamily="34" charset="0"/>
                <a:cs typeface="Arial" pitchFamily="34" charset="0"/>
              </a:rPr>
              <a:t>de </a:t>
            </a:r>
          </a:p>
          <a:p>
            <a:pPr algn="l"/>
            <a:r>
              <a:rPr lang="fr-FR" sz="2200" dirty="0" smtClean="0">
                <a:effectLst/>
                <a:latin typeface="Arial" pitchFamily="34" charset="0"/>
                <a:cs typeface="Arial" pitchFamily="34" charset="0"/>
              </a:rPr>
              <a:t>    natures différentes:</a:t>
            </a:r>
          </a:p>
          <a:p>
            <a:pPr algn="l"/>
            <a:r>
              <a:rPr lang="fr-FR" sz="2200" dirty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fr-FR" sz="2200" dirty="0" smtClean="0">
                <a:effectLst/>
                <a:latin typeface="Arial" pitchFamily="34" charset="0"/>
                <a:cs typeface="Arial" pitchFamily="34" charset="0"/>
              </a:rPr>
              <a:t>   Ethernet -</a:t>
            </a:r>
            <a:r>
              <a:rPr lang="fr-FR" sz="2200" dirty="0" err="1" smtClean="0">
                <a:effectLst/>
                <a:latin typeface="Arial" pitchFamily="34" charset="0"/>
                <a:cs typeface="Arial" pitchFamily="34" charset="0"/>
              </a:rPr>
              <a:t>Token</a:t>
            </a:r>
            <a:r>
              <a:rPr lang="fr-FR" sz="2200" dirty="0" smtClean="0">
                <a:effectLst/>
                <a:latin typeface="Arial" pitchFamily="34" charset="0"/>
                <a:cs typeface="Arial" pitchFamily="34" charset="0"/>
              </a:rPr>
              <a:t> Ring</a:t>
            </a:r>
          </a:p>
          <a:p>
            <a:pPr marL="285750" indent="-285750" algn="l">
              <a:buFontTx/>
              <a:buChar char="-"/>
            </a:pPr>
            <a:r>
              <a:rPr lang="fr-FR" sz="2200" dirty="0" smtClean="0">
                <a:effectLst/>
                <a:latin typeface="Arial" pitchFamily="34" charset="0"/>
                <a:cs typeface="Arial" pitchFamily="34" charset="0"/>
              </a:rPr>
              <a:t>Possède une @MAC transparente </a:t>
            </a:r>
          </a:p>
          <a:p>
            <a:pPr algn="l"/>
            <a:r>
              <a:rPr lang="fr-FR" sz="2200" dirty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fr-FR" sz="2200" dirty="0" smtClean="0">
                <a:effectLst/>
                <a:latin typeface="Arial" pitchFamily="34" charset="0"/>
                <a:cs typeface="Arial" pitchFamily="34" charset="0"/>
              </a:rPr>
              <a:t>   pour les stations,</a:t>
            </a:r>
          </a:p>
          <a:p>
            <a:pPr marL="285750" indent="-285750" algn="l">
              <a:buFontTx/>
              <a:buChar char="-"/>
            </a:pPr>
            <a:r>
              <a:rPr lang="fr-FR" sz="2200" dirty="0">
                <a:effectLst/>
                <a:latin typeface="Arial" pitchFamily="34" charset="0"/>
                <a:cs typeface="Arial" pitchFamily="34" charset="0"/>
              </a:rPr>
              <a:t>Filtrer le trafic non destiné </a:t>
            </a:r>
            <a:endParaRPr lang="fr-FR" sz="2200" dirty="0" smtClean="0">
              <a:effectLst/>
              <a:latin typeface="Arial" pitchFamily="34" charset="0"/>
              <a:cs typeface="Arial" pitchFamily="34" charset="0"/>
            </a:endParaRPr>
          </a:p>
          <a:p>
            <a:pPr algn="l"/>
            <a:r>
              <a:rPr lang="fr-FR" sz="2200" dirty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fr-FR" sz="2200" dirty="0" smtClean="0">
                <a:effectLst/>
                <a:latin typeface="Arial" pitchFamily="34" charset="0"/>
                <a:cs typeface="Arial" pitchFamily="34" charset="0"/>
              </a:rPr>
              <a:t>  à </a:t>
            </a:r>
            <a:r>
              <a:rPr lang="fr-FR" sz="2200" dirty="0">
                <a:effectLst/>
                <a:latin typeface="Arial" pitchFamily="34" charset="0"/>
                <a:cs typeface="Arial" pitchFamily="34" charset="0"/>
              </a:rPr>
              <a:t>un segment</a:t>
            </a:r>
          </a:p>
          <a:p>
            <a:pPr marL="285750" indent="-285750" algn="l">
              <a:buFontTx/>
              <a:buChar char="-"/>
            </a:pPr>
            <a:r>
              <a:rPr lang="fr-FR" sz="2200" dirty="0">
                <a:effectLst/>
                <a:latin typeface="Arial" pitchFamily="34" charset="0"/>
                <a:cs typeface="Arial" pitchFamily="34" charset="0"/>
              </a:rPr>
              <a:t>Ne pas laisser passer les trames </a:t>
            </a:r>
            <a:endParaRPr lang="fr-FR" sz="2200" dirty="0" smtClean="0">
              <a:effectLst/>
              <a:latin typeface="Arial" pitchFamily="34" charset="0"/>
              <a:cs typeface="Arial" pitchFamily="34" charset="0"/>
            </a:endParaRPr>
          </a:p>
          <a:p>
            <a:pPr algn="l"/>
            <a:r>
              <a:rPr lang="fr-FR" sz="2200" dirty="0" smtClean="0">
                <a:effectLst/>
                <a:latin typeface="Arial" pitchFamily="34" charset="0"/>
                <a:cs typeface="Arial" pitchFamily="34" charset="0"/>
              </a:rPr>
              <a:t>destinées à </a:t>
            </a:r>
            <a:r>
              <a:rPr lang="fr-FR" sz="2200" dirty="0">
                <a:effectLst/>
                <a:latin typeface="Arial" pitchFamily="34" charset="0"/>
                <a:cs typeface="Arial" pitchFamily="34" charset="0"/>
              </a:rPr>
              <a:t>une station sur le </a:t>
            </a:r>
            <a:r>
              <a:rPr lang="fr-FR" sz="2200" dirty="0" smtClean="0">
                <a:effectLst/>
                <a:latin typeface="Arial" pitchFamily="34" charset="0"/>
                <a:cs typeface="Arial" pitchFamily="34" charset="0"/>
              </a:rPr>
              <a:t>même</a:t>
            </a:r>
          </a:p>
          <a:p>
            <a:pPr algn="l"/>
            <a:r>
              <a:rPr lang="fr-FR" sz="2200" dirty="0" smtClean="0">
                <a:effectLst/>
                <a:latin typeface="Arial" pitchFamily="34" charset="0"/>
                <a:cs typeface="Arial" pitchFamily="34" charset="0"/>
              </a:rPr>
              <a:t>segment</a:t>
            </a:r>
            <a:endParaRPr lang="fr-FR" sz="2200" dirty="0">
              <a:effectLst/>
              <a:latin typeface="Arial" pitchFamily="34" charset="0"/>
              <a:cs typeface="Arial" pitchFamily="34" charset="0"/>
            </a:endParaRPr>
          </a:p>
          <a:p>
            <a:pPr marL="285750" indent="-285750" algn="l">
              <a:buFontTx/>
              <a:buChar char="-"/>
            </a:pPr>
            <a:r>
              <a:rPr lang="fr-FR" sz="2200" dirty="0">
                <a:effectLst/>
                <a:latin typeface="Arial" pitchFamily="34" charset="0"/>
                <a:cs typeface="Arial" pitchFamily="34" charset="0"/>
              </a:rPr>
              <a:t>Apprentissage des information de filtrage</a:t>
            </a:r>
          </a:p>
          <a:p>
            <a:pPr lvl="1" algn="l"/>
            <a:endParaRPr lang="fr-FR" sz="2200" dirty="0" smtClean="0"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5101" y="1196752"/>
            <a:ext cx="4023942" cy="2380411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5561" y="3678380"/>
            <a:ext cx="3852903" cy="2181225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7639" y="5879887"/>
            <a:ext cx="2790825" cy="709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4213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18908" y="-13860"/>
            <a:ext cx="9361040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>
              <a:defRPr/>
            </a:pPr>
            <a:r>
              <a:rPr lang="fr-FR" sz="3600" dirty="0">
                <a:solidFill>
                  <a:schemeClr val="accent1">
                    <a:lumMod val="75000"/>
                  </a:schemeClr>
                </a:solidFill>
              </a:rPr>
              <a:t>Chapitre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 1: </a:t>
            </a:r>
            <a:r>
              <a:rPr lang="fr-FR" sz="3600" dirty="0">
                <a:solidFill>
                  <a:schemeClr val="accent1">
                    <a:lumMod val="75000"/>
                  </a:schemeClr>
                </a:solidFill>
                <a:effectLst/>
              </a:rPr>
              <a:t>Commutation dans les </a:t>
            </a:r>
            <a:r>
              <a:rPr lang="fr-FR" sz="3600" dirty="0" err="1">
                <a:solidFill>
                  <a:schemeClr val="accent1">
                    <a:lumMod val="75000"/>
                  </a:schemeClr>
                </a:solidFill>
                <a:effectLst/>
              </a:rPr>
              <a:t>LANs</a:t>
            </a:r>
            <a:r>
              <a:rPr lang="fr-FR" sz="3600" kern="0" dirty="0" smtClean="0">
                <a:solidFill>
                  <a:schemeClr val="accent1">
                    <a:lumMod val="75000"/>
                  </a:schemeClr>
                </a:solidFill>
                <a:effectLst/>
              </a:rPr>
              <a:t> </a:t>
            </a:r>
            <a:endParaRPr lang="fr-FR" sz="3600" kern="0" dirty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548680"/>
            <a:ext cx="87484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 algn="l">
              <a:buFont typeface="+mj-lt"/>
              <a:buAutoNum type="arabicPeriod"/>
            </a:pPr>
            <a:r>
              <a:rPr lang="fr-FR" sz="2800" b="1" dirty="0" smtClean="0">
                <a:solidFill>
                  <a:srgbClr val="FF0000"/>
                </a:solidFill>
                <a:effectLst/>
              </a:rPr>
              <a:t>Interconnexions</a:t>
            </a:r>
            <a:endParaRPr lang="fr-FR" sz="2400" b="1" dirty="0"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1103964"/>
            <a:ext cx="9142927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l">
              <a:buFont typeface="+mj-lt"/>
              <a:buAutoNum type="alphaUcPeriod" startAt="3"/>
            </a:pPr>
            <a:r>
              <a:rPr lang="fr-FR" sz="2200" b="1" u="sng" dirty="0" smtClean="0">
                <a:solidFill>
                  <a:srgbClr val="00B050"/>
                </a:solidFill>
                <a:effectLst/>
                <a:latin typeface="Arial" pitchFamily="34" charset="0"/>
                <a:cs typeface="Arial" pitchFamily="34" charset="0"/>
              </a:rPr>
              <a:t>Le commutateur (Switch):</a:t>
            </a:r>
            <a:endParaRPr lang="fr-FR" sz="2200" b="1" dirty="0"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285750" indent="-285750" algn="l">
              <a:buFontTx/>
              <a:buChar char="-"/>
            </a:pPr>
            <a:r>
              <a:rPr lang="fr-FR" sz="2200" dirty="0" smtClean="0">
                <a:effectLst/>
                <a:latin typeface="Arial" pitchFamily="34" charset="0"/>
                <a:cs typeface="Arial" pitchFamily="34" charset="0"/>
              </a:rPr>
              <a:t>C’est </a:t>
            </a:r>
            <a:r>
              <a:rPr lang="fr-FR" sz="2200" dirty="0">
                <a:effectLst/>
                <a:latin typeface="Arial" pitchFamily="34" charset="0"/>
                <a:cs typeface="Arial" pitchFamily="34" charset="0"/>
              </a:rPr>
              <a:t>un pont amélioré (multi port</a:t>
            </a:r>
            <a:r>
              <a:rPr lang="fr-FR" sz="2200" dirty="0" smtClean="0">
                <a:effectLst/>
                <a:latin typeface="Arial" pitchFamily="34" charset="0"/>
                <a:cs typeface="Arial" pitchFamily="34" charset="0"/>
              </a:rPr>
              <a:t>),</a:t>
            </a:r>
          </a:p>
          <a:p>
            <a:pPr marL="285750" indent="-285750" algn="l">
              <a:buFontTx/>
              <a:buChar char="-"/>
            </a:pPr>
            <a:r>
              <a:rPr lang="fr-FR" sz="2200" dirty="0" smtClean="0">
                <a:effectLst/>
                <a:latin typeface="Arial" pitchFamily="34" charset="0"/>
                <a:cs typeface="Arial" pitchFamily="34" charset="0"/>
              </a:rPr>
              <a:t>il </a:t>
            </a:r>
            <a:r>
              <a:rPr lang="fr-FR" sz="2200" dirty="0">
                <a:effectLst/>
                <a:latin typeface="Arial" pitchFamily="34" charset="0"/>
                <a:cs typeface="Arial" pitchFamily="34" charset="0"/>
              </a:rPr>
              <a:t>permet de </a:t>
            </a:r>
            <a:r>
              <a:rPr lang="fr-FR" sz="2200" dirty="0" smtClean="0">
                <a:effectLst/>
                <a:latin typeface="Arial" pitchFamily="34" charset="0"/>
                <a:cs typeface="Arial" pitchFamily="34" charset="0"/>
              </a:rPr>
              <a:t>gérer plusieurs </a:t>
            </a:r>
          </a:p>
          <a:p>
            <a:pPr algn="l"/>
            <a:r>
              <a:rPr lang="fr-FR" sz="22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fr-FR" sz="2200" dirty="0" smtClean="0">
                <a:effectLst/>
                <a:latin typeface="Arial" pitchFamily="34" charset="0"/>
                <a:cs typeface="Arial" pitchFamily="34" charset="0"/>
              </a:rPr>
              <a:t>échanges simultanément.</a:t>
            </a:r>
          </a:p>
          <a:p>
            <a:pPr marL="285750" indent="-285750" algn="l">
              <a:buFontTx/>
              <a:buChar char="-"/>
            </a:pPr>
            <a:r>
              <a:rPr lang="fr-FR" sz="2200" dirty="0" smtClean="0">
                <a:effectLst/>
                <a:latin typeface="Arial" pitchFamily="34" charset="0"/>
                <a:cs typeface="Arial" pitchFamily="34" charset="0"/>
              </a:rPr>
              <a:t>Il </a:t>
            </a:r>
            <a:r>
              <a:rPr lang="fr-FR" sz="2200" dirty="0">
                <a:effectLst/>
                <a:latin typeface="Arial" pitchFamily="34" charset="0"/>
                <a:cs typeface="Arial" pitchFamily="34" charset="0"/>
              </a:rPr>
              <a:t>fonctionne en </a:t>
            </a:r>
            <a:r>
              <a:rPr lang="fr-FR" sz="2200" dirty="0" smtClean="0">
                <a:effectLst/>
                <a:latin typeface="Arial" pitchFamily="34" charset="0"/>
                <a:cs typeface="Arial" pitchFamily="34" charset="0"/>
              </a:rPr>
              <a:t>Full-duplex.</a:t>
            </a:r>
          </a:p>
          <a:p>
            <a:pPr marL="285750" indent="-285750" algn="l">
              <a:buFontTx/>
              <a:buChar char="-"/>
            </a:pPr>
            <a:r>
              <a:rPr lang="fr-FR" sz="2200" dirty="0" smtClean="0">
                <a:effectLst/>
                <a:latin typeface="Arial" pitchFamily="34" charset="0"/>
                <a:cs typeface="Arial" pitchFamily="34" charset="0"/>
              </a:rPr>
              <a:t>Gère plusieurs stations par port</a:t>
            </a:r>
          </a:p>
          <a:p>
            <a:pPr marL="285750" indent="-285750" algn="l">
              <a:buFontTx/>
              <a:buChar char="-"/>
            </a:pPr>
            <a:r>
              <a:rPr lang="fr-FR" sz="2200" dirty="0" smtClean="0">
                <a:effectLst/>
                <a:latin typeface="Arial" pitchFamily="34" charset="0"/>
                <a:cs typeface="Arial" pitchFamily="34" charset="0"/>
              </a:rPr>
              <a:t>Commutation de trame niveau MAC</a:t>
            </a:r>
          </a:p>
          <a:p>
            <a:pPr marL="285750" indent="-285750" algn="l">
              <a:buFontTx/>
              <a:buChar char="-"/>
            </a:pPr>
            <a:r>
              <a:rPr lang="fr-FR" sz="2200" dirty="0">
                <a:effectLst/>
                <a:latin typeface="Arial" pitchFamily="34" charset="0"/>
                <a:cs typeface="Arial" pitchFamily="34" charset="0"/>
              </a:rPr>
              <a:t>divise le domaine de collision des </a:t>
            </a:r>
            <a:endParaRPr lang="fr-FR" sz="2200" dirty="0" smtClean="0">
              <a:effectLst/>
              <a:latin typeface="Arial" pitchFamily="34" charset="0"/>
              <a:cs typeface="Arial" pitchFamily="34" charset="0"/>
            </a:endParaRPr>
          </a:p>
          <a:p>
            <a:pPr algn="l"/>
            <a:r>
              <a:rPr lang="fr-FR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fr-FR" sz="22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fr-FR" sz="2200" dirty="0" smtClean="0">
                <a:effectLst/>
                <a:latin typeface="Arial" pitchFamily="34" charset="0"/>
                <a:cs typeface="Arial" pitchFamily="34" charset="0"/>
              </a:rPr>
              <a:t>hôtes mais </a:t>
            </a:r>
            <a:r>
              <a:rPr lang="fr-FR" sz="2200" dirty="0">
                <a:effectLst/>
                <a:latin typeface="Arial" pitchFamily="34" charset="0"/>
                <a:cs typeface="Arial" pitchFamily="34" charset="0"/>
              </a:rPr>
              <a:t>le domaine </a:t>
            </a:r>
            <a:r>
              <a:rPr lang="fr-FR" sz="2200" dirty="0" smtClean="0">
                <a:effectLst/>
                <a:latin typeface="Arial" pitchFamily="34" charset="0"/>
                <a:cs typeface="Arial" pitchFamily="34" charset="0"/>
              </a:rPr>
              <a:t>de diffusion </a:t>
            </a:r>
          </a:p>
          <a:p>
            <a:pPr algn="l"/>
            <a:r>
              <a:rPr lang="fr-FR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fr-FR" sz="22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fr-FR" sz="2200" dirty="0" smtClean="0">
                <a:effectLst/>
                <a:latin typeface="Arial" pitchFamily="34" charset="0"/>
                <a:cs typeface="Arial" pitchFamily="34" charset="0"/>
              </a:rPr>
              <a:t>reste </a:t>
            </a:r>
            <a:r>
              <a:rPr lang="fr-FR" sz="2200" dirty="0">
                <a:effectLst/>
                <a:latin typeface="Arial" pitchFamily="34" charset="0"/>
                <a:cs typeface="Arial" pitchFamily="34" charset="0"/>
              </a:rPr>
              <a:t>identique.</a:t>
            </a:r>
            <a:r>
              <a:rPr lang="fr-FR" sz="2200" dirty="0">
                <a:latin typeface="Arial" pitchFamily="34" charset="0"/>
                <a:cs typeface="Arial" pitchFamily="34" charset="0"/>
              </a:rPr>
              <a:t> </a:t>
            </a:r>
            <a:br>
              <a:rPr lang="fr-FR" sz="2200" dirty="0">
                <a:latin typeface="Arial" pitchFamily="34" charset="0"/>
                <a:cs typeface="Arial" pitchFamily="34" charset="0"/>
              </a:rPr>
            </a:br>
            <a:endParaRPr lang="fr-FR" sz="2200" dirty="0" smtClean="0">
              <a:effectLst/>
              <a:latin typeface="Arial" pitchFamily="34" charset="0"/>
              <a:cs typeface="Arial" pitchFamily="34" charset="0"/>
            </a:endParaRPr>
          </a:p>
          <a:p>
            <a:pPr marL="285750" indent="-285750" algn="l">
              <a:buFontTx/>
              <a:buChar char="-"/>
            </a:pPr>
            <a:r>
              <a:rPr lang="fr-FR" sz="2200" dirty="0" smtClean="0">
                <a:effectLst/>
                <a:latin typeface="Arial" pitchFamily="34" charset="0"/>
                <a:cs typeface="Arial" pitchFamily="34" charset="0"/>
              </a:rPr>
              <a:t>Deux méthodes de commutation:</a:t>
            </a:r>
          </a:p>
          <a:p>
            <a:pPr algn="l"/>
            <a:r>
              <a:rPr lang="fr-FR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1- </a:t>
            </a:r>
            <a:r>
              <a:rPr lang="fr-FR" sz="2200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Store and </a:t>
            </a:r>
            <a:r>
              <a:rPr lang="fr-FR" sz="2200" dirty="0" err="1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Forward</a:t>
            </a:r>
            <a:endParaRPr lang="fr-FR" sz="2200" dirty="0" smtClean="0"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l"/>
            <a:r>
              <a:rPr lang="fr-FR" sz="2200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2- </a:t>
            </a:r>
            <a:r>
              <a:rPr lang="fr-FR" sz="2200" dirty="0" err="1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Fast</a:t>
            </a:r>
            <a:r>
              <a:rPr lang="fr-FR" sz="2200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fr-FR" sz="2200" dirty="0" err="1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forword</a:t>
            </a:r>
            <a:r>
              <a:rPr lang="fr-FR" sz="2200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 (on the </a:t>
            </a:r>
            <a:r>
              <a:rPr lang="fr-FR" sz="2200" dirty="0" err="1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fly</a:t>
            </a:r>
            <a:r>
              <a:rPr lang="fr-FR" sz="2200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)</a:t>
            </a:r>
          </a:p>
          <a:p>
            <a:pPr lvl="1" algn="l"/>
            <a:r>
              <a:rPr lang="fr-FR" sz="2100" dirty="0">
                <a:solidFill>
                  <a:srgbClr val="FF0000"/>
                </a:solidFill>
                <a:effectLst/>
              </a:rPr>
              <a:t/>
            </a:r>
            <a:br>
              <a:rPr lang="fr-FR" sz="2100" dirty="0">
                <a:solidFill>
                  <a:srgbClr val="FF0000"/>
                </a:solidFill>
                <a:effectLst/>
              </a:rPr>
            </a:br>
            <a:endParaRPr lang="fr-FR" sz="2100" dirty="0">
              <a:solidFill>
                <a:srgbClr val="FF0000"/>
              </a:solidFill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6056" y="1142990"/>
            <a:ext cx="3672408" cy="2358018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032" y="3771090"/>
            <a:ext cx="3912448" cy="2222678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5682" y="6081693"/>
            <a:ext cx="2675297" cy="506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9316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234</TotalTime>
  <Words>1696</Words>
  <Application>Microsoft Office PowerPoint</Application>
  <PresentationFormat>Affichage à l'écran (4:3)</PresentationFormat>
  <Paragraphs>308</Paragraphs>
  <Slides>24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25" baseType="lpstr">
      <vt:lpstr>Oriel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HP</dc:creator>
  <cp:lastModifiedBy>moussa dz</cp:lastModifiedBy>
  <cp:revision>54</cp:revision>
  <dcterms:created xsi:type="dcterms:W3CDTF">2022-11-30T17:43:05Z</dcterms:created>
  <dcterms:modified xsi:type="dcterms:W3CDTF">2025-01-26T09:47:20Z</dcterms:modified>
</cp:coreProperties>
</file>