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3" r:id="rId15"/>
    <p:sldId id="28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A94A8-D442-4B6A-A375-486FAE0F519B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10DB9-FCC1-47DC-B201-E26BD5BFA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80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5DCF9-11A3-4185-958A-AAEAAE28F4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22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F7C85F-4D8A-4BA8-AF73-FF17DA09110E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F7C85F-4D8A-4BA8-AF73-FF17DA09110E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F7C85F-4D8A-4BA8-AF73-FF17DA09110E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800" b="1" dirty="0" smtClean="0"/>
              <a:t>Chapitre</a:t>
            </a:r>
            <a:r>
              <a:rPr lang="en-US" sz="4800" b="1" dirty="0" smtClean="0"/>
              <a:t> 1: </a:t>
            </a:r>
            <a:r>
              <a:rPr lang="fr-FR" sz="4800" b="1" dirty="0" smtClean="0"/>
              <a:t>Commutation dans les </a:t>
            </a:r>
            <a:r>
              <a:rPr lang="fr-FR" sz="4800" b="1" dirty="0" err="1" smtClean="0"/>
              <a:t>LANs</a:t>
            </a:r>
            <a:r>
              <a:rPr lang="fr-FR" sz="4800" b="1" dirty="0" smtClean="0"/>
              <a:t> </a:t>
            </a:r>
            <a:endParaRPr lang="fr-FR" sz="48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1958" y="4026768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fr-FR" sz="4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Plan du chapitre</a:t>
            </a:r>
          </a:p>
          <a:p>
            <a:pPr algn="l">
              <a:lnSpc>
                <a:spcPts val="3000"/>
              </a:lnSpc>
              <a:defRPr/>
            </a:pPr>
            <a:endParaRPr lang="fr-FR" sz="46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fr-FR" sz="4600" dirty="0" smtClean="0">
                <a:effectLst/>
              </a:rPr>
              <a:t>Interconnexions</a:t>
            </a:r>
          </a:p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fr-FR" sz="4600" dirty="0" smtClean="0">
                <a:effectLst/>
              </a:rPr>
              <a:t>Principe de La </a:t>
            </a:r>
            <a:r>
              <a:rPr lang="fr-FR" sz="4600" dirty="0">
                <a:effectLst/>
              </a:rPr>
              <a:t>commutation </a:t>
            </a:r>
          </a:p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fr-FR" sz="4600" dirty="0" smtClean="0">
                <a:effectLst/>
              </a:rPr>
              <a:t>Techniques </a:t>
            </a:r>
            <a:r>
              <a:rPr lang="fr-FR" sz="4600" dirty="0">
                <a:effectLst/>
              </a:rPr>
              <a:t>de </a:t>
            </a:r>
            <a:r>
              <a:rPr lang="fr-FR" sz="4600" dirty="0" smtClean="0">
                <a:effectLst/>
              </a:rPr>
              <a:t>Commutation</a:t>
            </a:r>
            <a:endParaRPr lang="fr-FR" sz="4600" dirty="0">
              <a:effectLst/>
            </a:endParaRP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  <a:defRPr/>
            </a:pPr>
            <a:endParaRPr lang="en-US" sz="34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 useBgFill="1">
        <p:nvSpPr>
          <p:cNvPr id="10" name="Rectangle 9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868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/>
              </a:rPr>
              <a:t>Interconnexions</a:t>
            </a:r>
            <a:endParaRPr lang="fr-FR" sz="2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5824"/>
            <a:ext cx="914292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200" b="1" u="sng" dirty="0" smtClean="0">
                <a:solidFill>
                  <a:srgbClr val="00B050"/>
                </a:solidFill>
                <a:effectLst/>
              </a:rPr>
              <a:t>C.   Le </a:t>
            </a:r>
            <a:r>
              <a:rPr lang="fr-FR" sz="2200" b="1" u="sng" dirty="0">
                <a:solidFill>
                  <a:srgbClr val="00B050"/>
                </a:solidFill>
                <a:effectLst/>
              </a:rPr>
              <a:t>commutateur (Switch):</a:t>
            </a:r>
            <a:endParaRPr lang="fr-FR" sz="2200" b="1" dirty="0">
              <a:solidFill>
                <a:srgbClr val="00B050"/>
              </a:solidFill>
              <a:effectLst/>
            </a:endParaRPr>
          </a:p>
          <a:p>
            <a:pPr algn="l"/>
            <a:r>
              <a:rPr lang="fr-FR" sz="2200" b="1" dirty="0">
                <a:solidFill>
                  <a:srgbClr val="00B050"/>
                </a:solidFill>
                <a:effectLst/>
              </a:rPr>
              <a:t/>
            </a:r>
            <a:br>
              <a:rPr lang="fr-FR" sz="2200" b="1" dirty="0">
                <a:solidFill>
                  <a:srgbClr val="00B050"/>
                </a:solidFill>
                <a:effectLst/>
              </a:rPr>
            </a:br>
            <a:r>
              <a:rPr lang="fr-FR" sz="2200" dirty="0">
                <a:solidFill>
                  <a:srgbClr val="00B050"/>
                </a:solidFill>
              </a:rPr>
              <a:t/>
            </a:r>
            <a:br>
              <a:rPr lang="fr-FR" sz="2200" dirty="0">
                <a:solidFill>
                  <a:srgbClr val="00B050"/>
                </a:solidFill>
              </a:rPr>
            </a:br>
            <a:r>
              <a:rPr lang="fr-FR" sz="2200" dirty="0">
                <a:solidFill>
                  <a:srgbClr val="00B050"/>
                </a:solidFill>
              </a:rPr>
              <a:t/>
            </a:r>
            <a:br>
              <a:rPr lang="fr-FR" sz="2200" dirty="0">
                <a:solidFill>
                  <a:srgbClr val="00B050"/>
                </a:solidFill>
              </a:rPr>
            </a:br>
            <a:endParaRPr lang="fr-FR" sz="2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40768"/>
            <a:ext cx="938440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200" b="1" u="sng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Fonctionnement</a:t>
            </a:r>
            <a:r>
              <a:rPr lang="fr-FR" sz="2200" b="1" u="sng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Une table de localisation basée sur l’@MAC </a:t>
            </a:r>
            <a:r>
              <a:rPr lang="fr-FR" sz="2000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(FDB: </a:t>
            </a:r>
            <a:r>
              <a:rPr lang="fr-FR" sz="2000" dirty="0" err="1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Forwording</a:t>
            </a:r>
            <a:r>
              <a:rPr lang="fr-FR" sz="2000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fr-FR" sz="2000" dirty="0" smtClean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Data </a:t>
            </a:r>
            <a:r>
              <a:rPr lang="fr-FR" sz="2000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Base), permet </a:t>
            </a: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de connaitre le LAN de sortie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lang="fr-FR" sz="2000" dirty="0" err="1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timer</a:t>
            </a: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est associé à chaque entrée de la table (station peu bavarde </a:t>
            </a:r>
          </a:p>
          <a:p>
            <a:pPr algn="l"/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       </a:t>
            </a: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éliminée),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Quand un </a:t>
            </a:r>
            <a:r>
              <a:rPr lang="fr-FR" sz="2000" dirty="0" err="1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switch</a:t>
            </a: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reçoit une trame:</a:t>
            </a:r>
          </a:p>
          <a:p>
            <a:pPr marL="342900" indent="-342900" algn="l">
              <a:buFontTx/>
              <a:buChar char="-"/>
            </a:pP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destination = source </a:t>
            </a:r>
          </a:p>
          <a:p>
            <a:pPr algn="l"/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       </a:t>
            </a: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rejet de trame</a:t>
            </a:r>
          </a:p>
          <a:p>
            <a:pPr marL="342900" indent="-342900" algn="l">
              <a:buFontTx/>
              <a:buChar char="-"/>
            </a:pP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destination ≠  source </a:t>
            </a:r>
          </a:p>
          <a:p>
            <a:pPr algn="l"/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       </a:t>
            </a: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acheminement</a:t>
            </a:r>
          </a:p>
          <a:p>
            <a:pPr marL="342900" indent="-342900" algn="l">
              <a:buFontTx/>
              <a:buChar char="-"/>
            </a:pP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Lan destination inconnu, diffusion de</a:t>
            </a:r>
          </a:p>
          <a:p>
            <a:pPr algn="l"/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la trame sur toutes les lignes sauf  l’entrée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Reformatage des trames:</a:t>
            </a:r>
          </a:p>
          <a:p>
            <a:pPr marL="342900" indent="-342900" algn="l">
              <a:buFontTx/>
              <a:buChar char="-"/>
            </a:pP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L’en-tête de la trame diffère d’un </a:t>
            </a:r>
            <a:r>
              <a:rPr lang="fr-FR" sz="2000" dirty="0" err="1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LAn</a:t>
            </a: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à un autre</a:t>
            </a:r>
          </a:p>
          <a:p>
            <a:pPr marL="342900" indent="-342900" algn="l">
              <a:buFontTx/>
              <a:buChar char="-"/>
            </a:pP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Le </a:t>
            </a:r>
            <a:r>
              <a:rPr lang="fr-FR" sz="2000" dirty="0" err="1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switch</a:t>
            </a: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doit reformater la trame:</a:t>
            </a:r>
          </a:p>
          <a:p>
            <a:pPr algn="l"/>
            <a:r>
              <a:rPr lang="fr-FR" sz="2000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         Consomme de la CPU</a:t>
            </a:r>
          </a:p>
          <a:p>
            <a:pPr algn="l"/>
            <a:r>
              <a:rPr lang="fr-FR" sz="2000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         Il faut recalculer le CRC</a:t>
            </a:r>
          </a:p>
          <a:p>
            <a:pPr algn="l"/>
            <a:endParaRPr lang="fr-FR" sz="2000" dirty="0">
              <a:solidFill>
                <a:schemeClr val="tx2"/>
              </a:solidFill>
              <a:effectLst/>
              <a:sym typeface="Wingdings" panose="05000000000000000000" pitchFamily="2" charset="2"/>
            </a:endParaRPr>
          </a:p>
          <a:p>
            <a:pPr algn="l"/>
            <a:endParaRPr lang="fr-FR" sz="2000" dirty="0" smtClean="0">
              <a:solidFill>
                <a:schemeClr val="tx2"/>
              </a:solidFill>
              <a:effectLst/>
              <a:sym typeface="Wingdings" panose="05000000000000000000" pitchFamily="2" charset="2"/>
            </a:endParaRPr>
          </a:p>
          <a:p>
            <a:pPr algn="l"/>
            <a:endParaRPr lang="fr-FR" sz="2000" dirty="0">
              <a:solidFill>
                <a:schemeClr val="tx2"/>
              </a:solidFill>
              <a:effectLst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002" y="2692332"/>
            <a:ext cx="4146998" cy="21048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558" y="5733257"/>
            <a:ext cx="4572000" cy="8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5824"/>
            <a:ext cx="91429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200" b="1" u="sng" dirty="0" smtClean="0">
                <a:solidFill>
                  <a:srgbClr val="00B050"/>
                </a:solidFill>
                <a:effectLst/>
              </a:rPr>
              <a:t>C.   Le </a:t>
            </a:r>
            <a:r>
              <a:rPr lang="fr-FR" sz="2200" b="1" u="sng" dirty="0">
                <a:solidFill>
                  <a:srgbClr val="00B050"/>
                </a:solidFill>
                <a:effectLst/>
              </a:rPr>
              <a:t>commutateur (Switch):</a:t>
            </a:r>
            <a:endParaRPr lang="fr-FR" sz="2200" b="1" dirty="0">
              <a:solidFill>
                <a:srgbClr val="00B050"/>
              </a:solidFill>
              <a:effectLst/>
            </a:endParaRPr>
          </a:p>
          <a:p>
            <a:r>
              <a:rPr lang="fr-FR" sz="2200" b="1" u="sng" dirty="0">
                <a:solidFill>
                  <a:schemeClr val="tx2"/>
                </a:solidFill>
              </a:rPr>
              <a:t>Fonctionnement:</a:t>
            </a:r>
          </a:p>
          <a:p>
            <a:pPr algn="l"/>
            <a:r>
              <a:rPr lang="fr-FR" sz="2200" b="1" dirty="0">
                <a:solidFill>
                  <a:srgbClr val="00B050"/>
                </a:solidFill>
                <a:effectLst/>
              </a:rPr>
              <a:t/>
            </a:r>
            <a:br>
              <a:rPr lang="fr-FR" sz="2200" b="1" dirty="0">
                <a:solidFill>
                  <a:srgbClr val="00B050"/>
                </a:solidFill>
                <a:effectLst/>
              </a:rPr>
            </a:br>
            <a:r>
              <a:rPr lang="fr-FR" sz="2200" dirty="0">
                <a:solidFill>
                  <a:srgbClr val="00B050"/>
                </a:solidFill>
              </a:rPr>
              <a:t/>
            </a:r>
            <a:br>
              <a:rPr lang="fr-FR" sz="2200" dirty="0">
                <a:solidFill>
                  <a:srgbClr val="00B050"/>
                </a:solidFill>
              </a:rPr>
            </a:br>
            <a:r>
              <a:rPr lang="fr-FR" sz="2200" dirty="0">
                <a:solidFill>
                  <a:srgbClr val="00B050"/>
                </a:solidFill>
              </a:rPr>
              <a:t/>
            </a:r>
            <a:br>
              <a:rPr lang="fr-FR" sz="2200" dirty="0">
                <a:solidFill>
                  <a:srgbClr val="00B050"/>
                </a:solidFill>
              </a:rPr>
            </a:br>
            <a:endParaRPr lang="fr-FR" sz="22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868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/>
              </a:rPr>
              <a:t>Interconnexions</a:t>
            </a:r>
            <a:endParaRPr lang="fr-FR" sz="2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17689"/>
            <a:ext cx="859606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39840"/>
            <a:ext cx="914292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200" b="1" u="sng" dirty="0" smtClean="0">
                <a:solidFill>
                  <a:srgbClr val="00B050"/>
                </a:solidFill>
                <a:effectLst/>
              </a:rPr>
              <a:t>C.   Le </a:t>
            </a:r>
            <a:r>
              <a:rPr lang="fr-FR" sz="2200" b="1" u="sng" dirty="0">
                <a:solidFill>
                  <a:srgbClr val="00B050"/>
                </a:solidFill>
                <a:effectLst/>
              </a:rPr>
              <a:t>commutateur (Switch):</a:t>
            </a:r>
            <a:endParaRPr lang="fr-FR" sz="2200" b="1" dirty="0">
              <a:solidFill>
                <a:srgbClr val="00B050"/>
              </a:solidFill>
              <a:effectLst/>
            </a:endParaRPr>
          </a:p>
          <a:p>
            <a:pPr algn="l"/>
            <a:r>
              <a:rPr lang="fr-FR" sz="2200" b="1" dirty="0">
                <a:solidFill>
                  <a:srgbClr val="00B050"/>
                </a:solidFill>
                <a:effectLst/>
              </a:rPr>
              <a:t/>
            </a:r>
            <a:br>
              <a:rPr lang="fr-FR" sz="2200" b="1" dirty="0">
                <a:solidFill>
                  <a:srgbClr val="00B050"/>
                </a:solidFill>
                <a:effectLst/>
              </a:rPr>
            </a:br>
            <a:r>
              <a:rPr lang="fr-FR" sz="2200" dirty="0">
                <a:solidFill>
                  <a:srgbClr val="00B050"/>
                </a:solidFill>
              </a:rPr>
              <a:t/>
            </a:r>
            <a:br>
              <a:rPr lang="fr-FR" sz="2200" dirty="0">
                <a:solidFill>
                  <a:srgbClr val="00B050"/>
                </a:solidFill>
              </a:rPr>
            </a:br>
            <a:r>
              <a:rPr lang="fr-FR" sz="2200" dirty="0">
                <a:solidFill>
                  <a:srgbClr val="00B050"/>
                </a:solidFill>
              </a:rPr>
              <a:t/>
            </a:r>
            <a:br>
              <a:rPr lang="fr-FR" sz="2200" dirty="0">
                <a:solidFill>
                  <a:srgbClr val="00B050"/>
                </a:solidFill>
              </a:rPr>
            </a:br>
            <a:endParaRPr lang="fr-FR" sz="2200" dirty="0">
              <a:solidFill>
                <a:srgbClr val="00B05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628800"/>
            <a:ext cx="860991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4868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/>
              </a:rPr>
              <a:t>Interconnexions</a:t>
            </a:r>
            <a:endParaRPr lang="fr-FR" sz="2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8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/>
              </a:rPr>
              <a:t>Interconnexions</a:t>
            </a:r>
            <a:endParaRPr lang="fr-FR" sz="2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14" y="966873"/>
            <a:ext cx="9142927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lphaUcPeriod" startAt="4"/>
            </a:pPr>
            <a:r>
              <a:rPr lang="fr-FR" sz="2200" b="1" u="sng" dirty="0">
                <a:solidFill>
                  <a:srgbClr val="00B050"/>
                </a:solidFill>
                <a:effectLst/>
                <a:latin typeface="Garamond-Bold"/>
              </a:rPr>
              <a:t>Le routeur (Router</a:t>
            </a:r>
            <a:r>
              <a:rPr lang="fr-FR" sz="2200" b="1" u="sng" dirty="0" smtClean="0">
                <a:solidFill>
                  <a:srgbClr val="00B050"/>
                </a:solidFill>
                <a:effectLst/>
                <a:latin typeface="Garamond-Bold"/>
              </a:rPr>
              <a:t>):</a:t>
            </a:r>
            <a:endParaRPr lang="fr-FR" sz="2200" u="sng" dirty="0" smtClean="0">
              <a:effectLst/>
              <a:latin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‒"/>
            </a:pPr>
            <a:r>
              <a:rPr lang="fr-FR" sz="2100" dirty="0">
                <a:latin typeface="Arial" pitchFamily="34" charset="0"/>
                <a:cs typeface="Arial" pitchFamily="34" charset="0"/>
              </a:rPr>
              <a:t>Routage par l'adresse réseau</a:t>
            </a:r>
          </a:p>
          <a:p>
            <a:pPr marL="285750" indent="-285750" algn="l">
              <a:buFont typeface="Arial" panose="020B0604020202020204" pitchFamily="34" charset="0"/>
              <a:buChar char="‒"/>
            </a:pPr>
            <a:r>
              <a:rPr lang="fr-FR" sz="2100" dirty="0">
                <a:latin typeface="Arial" pitchFamily="34" charset="0"/>
                <a:cs typeface="Arial" pitchFamily="34" charset="0"/>
              </a:rPr>
              <a:t>Niveaux </a:t>
            </a:r>
            <a:r>
              <a:rPr lang="fr-FR" sz="2100" dirty="0" smtClean="0">
                <a:latin typeface="Arial" pitchFamily="34" charset="0"/>
                <a:cs typeface="Arial" pitchFamily="34" charset="0"/>
              </a:rPr>
              <a:t>1-3</a:t>
            </a:r>
          </a:p>
          <a:p>
            <a:pPr marL="285750" indent="-285750" algn="l">
              <a:buFont typeface="Arial" panose="020B0604020202020204" pitchFamily="34" charset="0"/>
              <a:buChar char="‒"/>
            </a:pPr>
            <a:r>
              <a:rPr lang="fr-FR" sz="2100" dirty="0" smtClean="0">
                <a:latin typeface="Arial" pitchFamily="34" charset="0"/>
                <a:cs typeface="Arial" pitchFamily="34" charset="0"/>
              </a:rPr>
              <a:t>Sélectionne le chemin approprié pour </a:t>
            </a:r>
          </a:p>
          <a:p>
            <a:pPr algn="l"/>
            <a:r>
              <a:rPr lang="fr-FR" sz="2100" dirty="0" smtClean="0">
                <a:latin typeface="Arial" pitchFamily="34" charset="0"/>
                <a:cs typeface="Arial" pitchFamily="34" charset="0"/>
              </a:rPr>
              <a:t>    acheminer les message vers le destinataire,</a:t>
            </a:r>
          </a:p>
          <a:p>
            <a:pPr marL="285750" indent="-285750" algn="l">
              <a:buFont typeface="Arial" panose="020B0604020202020204" pitchFamily="34" charset="0"/>
              <a:buChar char="‒"/>
            </a:pPr>
            <a:r>
              <a:rPr lang="fr-FR" sz="2100" dirty="0" smtClean="0">
                <a:latin typeface="Arial" pitchFamily="34" charset="0"/>
                <a:cs typeface="Arial" pitchFamily="34" charset="0"/>
              </a:rPr>
              <a:t>Dépond des protocoles de routage</a:t>
            </a:r>
          </a:p>
          <a:p>
            <a:pPr marL="285750" indent="-285750" algn="l">
              <a:buFont typeface="Arial" panose="020B0604020202020204" pitchFamily="34" charset="0"/>
              <a:buChar char="‒"/>
            </a:pPr>
            <a:r>
              <a:rPr lang="fr-FR" sz="2100" dirty="0" smtClean="0">
                <a:latin typeface="Arial" pitchFamily="34" charset="0"/>
                <a:cs typeface="Arial" pitchFamily="34" charset="0"/>
              </a:rPr>
              <a:t>Choix d’autres routes si routeur ou lien </a:t>
            </a:r>
          </a:p>
          <a:p>
            <a:pPr algn="l"/>
            <a:r>
              <a:rPr lang="fr-F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100" dirty="0" smtClean="0">
                <a:latin typeface="Arial" pitchFamily="34" charset="0"/>
                <a:cs typeface="Arial" pitchFamily="34" charset="0"/>
              </a:rPr>
              <a:t>   défectueux</a:t>
            </a:r>
          </a:p>
          <a:p>
            <a:pPr marL="285750" indent="-285750" algn="l">
              <a:buFont typeface="Arial" panose="020B0604020202020204" pitchFamily="34" charset="0"/>
              <a:buChar char="‒"/>
            </a:pPr>
            <a:r>
              <a:rPr lang="fr-FR" sz="2100" dirty="0" smtClean="0">
                <a:latin typeface="Arial" pitchFamily="34" charset="0"/>
                <a:cs typeface="Arial" pitchFamily="34" charset="0"/>
              </a:rPr>
              <a:t>Routage statique ou dynamique</a:t>
            </a:r>
            <a:endParaRPr lang="fr-FR" sz="2100" u="sng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l"/>
            <a:endParaRPr lang="fr-FR" sz="2000" b="1" u="sng" dirty="0" smtClean="0">
              <a:effectLst/>
              <a:latin typeface="+mn-lt"/>
            </a:endParaRPr>
          </a:p>
          <a:p>
            <a:pPr algn="l"/>
            <a:endParaRPr lang="fr-FR" sz="2000" b="1" u="sng" dirty="0">
              <a:effectLst/>
              <a:latin typeface="+mn-lt"/>
            </a:endParaRPr>
          </a:p>
          <a:p>
            <a:pPr algn="l"/>
            <a:endParaRPr lang="fr-FR" sz="2000" u="sng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271" y="1146997"/>
            <a:ext cx="3671415" cy="281062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343400"/>
            <a:ext cx="8955111" cy="224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8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868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/>
              </a:rPr>
              <a:t>Interconnexions</a:t>
            </a:r>
            <a:endParaRPr lang="fr-FR" sz="2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14" y="966873"/>
            <a:ext cx="914292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200" b="1" u="sng" dirty="0" smtClean="0">
                <a:solidFill>
                  <a:srgbClr val="00B050"/>
                </a:solidFill>
                <a:effectLst/>
                <a:latin typeface="Garamond-Bold"/>
              </a:rPr>
              <a:t>E. Firewall (</a:t>
            </a:r>
            <a:r>
              <a:rPr lang="fr-FR" sz="2200" b="1" u="sng" dirty="0" err="1" smtClean="0">
                <a:solidFill>
                  <a:srgbClr val="00B050"/>
                </a:solidFill>
                <a:effectLst/>
                <a:latin typeface="Garamond-Bold"/>
              </a:rPr>
              <a:t>Parefeu</a:t>
            </a:r>
            <a:r>
              <a:rPr lang="fr-FR" sz="2200" b="1" u="sng" dirty="0" smtClean="0">
                <a:solidFill>
                  <a:srgbClr val="00B050"/>
                </a:solidFill>
                <a:effectLst/>
                <a:latin typeface="Garamond-Bold"/>
              </a:rPr>
              <a:t>) :</a:t>
            </a:r>
          </a:p>
          <a:p>
            <a:pPr algn="l"/>
            <a:endParaRPr lang="fr-FR" sz="2000" u="sng" dirty="0">
              <a:effectLst/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615" y="1501328"/>
            <a:ext cx="45403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‒"/>
            </a:pPr>
            <a:r>
              <a:rPr lang="fr-FR" sz="2100" dirty="0" smtClean="0">
                <a:latin typeface="Arial" pitchFamily="34" charset="0"/>
                <a:cs typeface="Arial" pitchFamily="34" charset="0"/>
              </a:rPr>
              <a:t>Même fonctionnalité du Routeur</a:t>
            </a:r>
          </a:p>
          <a:p>
            <a:pPr marL="285750" indent="-285750" algn="l">
              <a:buFont typeface="Arial" panose="020B0604020202020204" pitchFamily="34" charset="0"/>
              <a:buChar char="‒"/>
            </a:pPr>
            <a:r>
              <a:rPr lang="fr-FR" sz="2100" dirty="0" smtClean="0">
                <a:latin typeface="Arial" pitchFamily="34" charset="0"/>
                <a:cs typeface="Arial" pitchFamily="34" charset="0"/>
              </a:rPr>
              <a:t>Entité matérielle/logicielle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fr-FR" sz="2100" dirty="0" smtClean="0">
                <a:latin typeface="Arial" pitchFamily="34" charset="0"/>
                <a:cs typeface="Arial" pitchFamily="34" charset="0"/>
              </a:rPr>
              <a:t>Sécurise le réseau</a:t>
            </a:r>
            <a:r>
              <a:rPr lang="fr-FR" sz="2100" dirty="0">
                <a:latin typeface="Arial" pitchFamily="34" charset="0"/>
                <a:cs typeface="Arial" pitchFamily="34" charset="0"/>
              </a:rPr>
              <a:t>: </a:t>
            </a:r>
            <a:r>
              <a:rPr lang="fr-FR" sz="2100" dirty="0" smtClean="0">
                <a:latin typeface="Arial" pitchFamily="34" charset="0"/>
                <a:cs typeface="Arial" pitchFamily="34" charset="0"/>
              </a:rPr>
              <a:t>Détection :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fr-FR" sz="2100" dirty="0" smtClean="0">
                <a:latin typeface="Arial" pitchFamily="34" charset="0"/>
                <a:cs typeface="Arial" pitchFamily="34" charset="0"/>
              </a:rPr>
              <a:t>virus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fr-FR" sz="2100" dirty="0" smtClean="0">
                <a:latin typeface="Arial" pitchFamily="34" charset="0"/>
                <a:cs typeface="Arial" pitchFamily="34" charset="0"/>
              </a:rPr>
              <a:t>Programme malveillants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fr-FR" sz="2100" dirty="0" smtClean="0">
                <a:latin typeface="Arial" pitchFamily="34" charset="0"/>
                <a:cs typeface="Arial" pitchFamily="34" charset="0"/>
              </a:rPr>
              <a:t>Attaques réseau</a:t>
            </a:r>
            <a:endParaRPr lang="fr-FR" sz="2000" b="1" u="sng" dirty="0">
              <a:effectLst/>
              <a:latin typeface="+mn-lt"/>
            </a:endParaRPr>
          </a:p>
          <a:p>
            <a:pPr algn="l"/>
            <a:endParaRPr lang="fr-FR" sz="2000" u="sng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122712" cy="299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06" y="1268760"/>
            <a:ext cx="4174958" cy="322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2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868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/>
              </a:rPr>
              <a:t>Interconnexions</a:t>
            </a:r>
            <a:endParaRPr lang="fr-FR" sz="2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14" y="966873"/>
            <a:ext cx="91429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F. La passerelle (Gateway):</a:t>
            </a:r>
          </a:p>
          <a:p>
            <a:pPr algn="l"/>
            <a:endParaRPr lang="fr-FR" sz="2000" u="sng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28" y="1071900"/>
            <a:ext cx="4044100" cy="261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428" y="136148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fr-FR" dirty="0">
                <a:latin typeface="Arial" pitchFamily="34" charset="0"/>
                <a:cs typeface="Arial" pitchFamily="34" charset="0"/>
              </a:rPr>
              <a:t>Relie des réseaux hétérogènes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fr-FR" dirty="0">
                <a:latin typeface="Arial" pitchFamily="34" charset="0"/>
                <a:cs typeface="Arial" pitchFamily="34" charset="0"/>
              </a:rPr>
              <a:t>Adaptation et conversion de protocoles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     jusqu’à la couche application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fr-FR" dirty="0">
                <a:latin typeface="Arial" pitchFamily="34" charset="0"/>
                <a:cs typeface="Arial" pitchFamily="34" charset="0"/>
              </a:rPr>
              <a:t>Chère/ routeur: capacité, spécifique à une</a:t>
            </a: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    application.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fr-FR" dirty="0">
                <a:latin typeface="Arial" pitchFamily="34" charset="0"/>
                <a:cs typeface="Arial" pitchFamily="34" charset="0"/>
              </a:rPr>
              <a:t>Lente/routeur: conversions complexes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fr-FR" dirty="0">
                <a:latin typeface="Arial" pitchFamily="34" charset="0"/>
                <a:cs typeface="Arial" pitchFamily="34" charset="0"/>
              </a:rPr>
              <a:t>Nécessite une gestion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importante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latin typeface="Arial" pitchFamily="34" charset="0"/>
                <a:cs typeface="Arial" pitchFamily="34" charset="0"/>
              </a:rPr>
              <a:t>Passerelle courrier électronique: conversion d’un type de système à un autre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latin typeface="Arial" pitchFamily="34" charset="0"/>
                <a:cs typeface="Arial" pitchFamily="34" charset="0"/>
              </a:rPr>
              <a:t>Passerelle IBM: Gère la communication entre hôte IBM et ordinateur central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latin typeface="Arial" pitchFamily="34" charset="0"/>
                <a:cs typeface="Arial" pitchFamily="34" charset="0"/>
              </a:rPr>
              <a:t>Passerelle internet: gestion accès entre LAN et internet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>
                <a:latin typeface="Arial" pitchFamily="34" charset="0"/>
                <a:cs typeface="Arial" pitchFamily="34" charset="0"/>
              </a:rPr>
              <a:t>Passerelle LAN: Communication entre segments exécutant des protocoles différents 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428" y="3822634"/>
            <a:ext cx="4044100" cy="27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92696"/>
            <a:ext cx="8991600" cy="705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fr-FR" sz="26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Principe de La commutation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Issue de la téléphonie (RCT) et des réseaux grande distance WAN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Apparition dans Ethernet (</a:t>
            </a:r>
            <a:r>
              <a:rPr lang="fr-FR" sz="2000" dirty="0" err="1" smtClean="0">
                <a:effectLst/>
                <a:latin typeface="Arial" pitchFamily="34" charset="0"/>
                <a:cs typeface="Arial" pitchFamily="34" charset="0"/>
              </a:rPr>
              <a:t>Switched</a:t>
            </a: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 Ethernet)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Garantir une certaine bande passante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Éviter les problèmes d’effondrement dans le cas des réseaux chargés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Communication full- duplex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Principe: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Mise en relation directe d’un port d’entrée avec un port de sortie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Établissement d’une liaison point à point dynamiquement en fonction d’une table d’acheminement (FDB)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Plus de problème d’accès multiples au </a:t>
            </a:r>
          </a:p>
          <a:p>
            <a:pPr algn="l"/>
            <a:r>
              <a:rPr lang="fr-FR" sz="20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    support (éviter les Collision)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Table construite par analyse du trafic </a:t>
            </a:r>
          </a:p>
          <a:p>
            <a:pPr algn="l"/>
            <a:r>
              <a:rPr lang="fr-FR" sz="20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    entrant (@MAC source)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Trame à destination d’une @ qui ne figure </a:t>
            </a:r>
          </a:p>
          <a:p>
            <a:pPr algn="l"/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     pas dans la table est répétée sur tous les </a:t>
            </a:r>
          </a:p>
          <a:p>
            <a:pPr algn="l"/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     ports  sauf celui de l’entrée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dirty="0" smtClean="0">
                <a:effectLst/>
                <a:latin typeface="Arial" pitchFamily="34" charset="0"/>
                <a:cs typeface="Arial" pitchFamily="34" charset="0"/>
              </a:rPr>
              <a:t>Entrées les plus anciennes sont effacées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8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l"/>
            <a:endParaRPr lang="fr-FR" sz="18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fr-FR" sz="1800" b="1" dirty="0"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 algn="l">
              <a:lnSpc>
                <a:spcPct val="150000"/>
              </a:lnSpc>
              <a:buFont typeface="+mj-lt"/>
              <a:buAutoNum type="arabicPeriod" startAt="2"/>
            </a:pPr>
            <a:endParaRPr lang="fr-FR" sz="18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645024"/>
            <a:ext cx="3938789" cy="286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79050"/>
            <a:ext cx="8991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fr-FR" sz="2600" b="1" dirty="0" smtClean="0">
                <a:solidFill>
                  <a:srgbClr val="FF0000"/>
                </a:solidFill>
                <a:effectLst/>
              </a:rPr>
              <a:t>Principe de La commutation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6" y="1356003"/>
            <a:ext cx="4974464" cy="206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21" y="1378497"/>
            <a:ext cx="3829179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1" y="3581400"/>
            <a:ext cx="4240719" cy="300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81" y="3581400"/>
            <a:ext cx="4546489" cy="293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3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06551"/>
            <a:ext cx="89916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fr-FR" sz="2600" b="1" dirty="0" smtClean="0">
                <a:solidFill>
                  <a:srgbClr val="FF0000"/>
                </a:solidFill>
                <a:effectLst/>
              </a:rPr>
              <a:t>Principe de La commutation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Modes de mise en relation: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200" b="1" dirty="0">
                <a:latin typeface="Arial" pitchFamily="34" charset="0"/>
                <a:cs typeface="Arial" pitchFamily="34" charset="0"/>
              </a:rPr>
              <a:t>Mode non connecté (Datagramme) :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Une seule phase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Simple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Plusieurs chemins possibles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Utilisé pour la messagerie électronique</a:t>
            </a:r>
          </a:p>
          <a:p>
            <a:r>
              <a:rPr lang="fr-FR" sz="2200" dirty="0">
                <a:latin typeface="Arial" pitchFamily="34" charset="0"/>
                <a:cs typeface="Arial" pitchFamily="34" charset="0"/>
              </a:rPr>
              <a:t>    (n’ exige pas la présence du destinataire)</a:t>
            </a:r>
          </a:p>
          <a:p>
            <a:r>
              <a:rPr lang="fr-FR" sz="2200" dirty="0">
                <a:latin typeface="Arial" pitchFamily="34" charset="0"/>
                <a:cs typeface="Arial" pitchFamily="34" charset="0"/>
              </a:rPr>
              <a:t>-   Service non fiable (aucune garantie)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r-FR" sz="2200" b="1" dirty="0">
                <a:latin typeface="Arial" pitchFamily="34" charset="0"/>
                <a:cs typeface="Arial" pitchFamily="34" charset="0"/>
              </a:rPr>
              <a:t>Mode connecté  :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Etablissement d‘une connexion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Transfert des données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Libération de la connexion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Service fiable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Complexe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Chemin dédié</a:t>
            </a:r>
          </a:p>
          <a:p>
            <a:pPr marL="285750" indent="-285750">
              <a:buFontTx/>
              <a:buChar char="-"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Utilisé pour le transfert de la voix ou de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fichiers</a:t>
            </a:r>
            <a:endParaRPr lang="fr-FR" sz="2200" dirty="0">
              <a:latin typeface="Arial" pitchFamily="34" charset="0"/>
              <a:cs typeface="Arial" pitchFamily="34" charset="0"/>
            </a:endParaRPr>
          </a:p>
          <a:p>
            <a:pPr algn="l"/>
            <a:endParaRPr lang="fr-FR" sz="22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5" y="1268760"/>
            <a:ext cx="3312368" cy="2438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100" y="4094832"/>
            <a:ext cx="407401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79050"/>
            <a:ext cx="8991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fr-FR" sz="2600" b="1" dirty="0" smtClean="0">
                <a:solidFill>
                  <a:srgbClr val="FF0000"/>
                </a:solidFill>
                <a:effectLst/>
              </a:rPr>
              <a:t>Principe de La commutation</a:t>
            </a:r>
          </a:p>
        </p:txBody>
      </p:sp>
      <p:pic>
        <p:nvPicPr>
          <p:cNvPr id="5" name="Picture 3" descr="C:\Users\malik\Pictures\odi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45239"/>
            <a:ext cx="4191000" cy="33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alik\Pictures\coms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1658"/>
            <a:ext cx="4203576" cy="33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724" y="1271493"/>
            <a:ext cx="4068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Modes de commutation: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570755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/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Commutation  </a:t>
            </a:r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 port: </a:t>
            </a:r>
          </a:p>
          <a:p>
            <a:pPr algn="just" eaLnBrk="1" hangingPunct="1"/>
            <a:r>
              <a:rPr lang="fr-FR" sz="2000" dirty="0">
                <a:latin typeface="Arial" pitchFamily="34" charset="0"/>
                <a:cs typeface="Arial" pitchFamily="34" charset="0"/>
              </a:rPr>
              <a:t>une station derrière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port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5800" y="561246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Commutation par segment: </a:t>
            </a:r>
            <a:r>
              <a:rPr lang="fr-F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lusieurs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stations derrière un port du switch: c’est un segment</a:t>
            </a:r>
          </a:p>
        </p:txBody>
      </p:sp>
    </p:spTree>
    <p:extLst>
      <p:ext uri="{BB962C8B-B14F-4D97-AF65-F5344CB8AC3E}">
        <p14:creationId xmlns:p14="http://schemas.microsoft.com/office/powerpoint/2010/main" val="39268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 bwMode="auto">
          <a:xfrm>
            <a:off x="0" y="6670935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6672"/>
            <a:ext cx="914400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fr-FR" sz="2600" b="1" dirty="0" smtClean="0">
                <a:solidFill>
                  <a:srgbClr val="FF0000"/>
                </a:solidFill>
                <a:effectLst/>
              </a:rPr>
              <a:t>Interconnexions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6752"/>
            <a:ext cx="3429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504056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5" y="3608856"/>
            <a:ext cx="4320479" cy="29164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201" y="3765808"/>
            <a:ext cx="44958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fr-FR" sz="2100" b="1" dirty="0">
                <a:effectLst/>
                <a:latin typeface="Arial" pitchFamily="34" charset="0"/>
                <a:cs typeface="Arial" pitchFamily="34" charset="0"/>
              </a:rPr>
              <a:t>Réaliser l’interfonctionnement</a:t>
            </a:r>
          </a:p>
          <a:p>
            <a:pPr lvl="0"/>
            <a:r>
              <a:rPr lang="fr-FR" sz="2100" b="1" dirty="0">
                <a:effectLst/>
                <a:latin typeface="Arial" pitchFamily="34" charset="0"/>
                <a:cs typeface="Arial" pitchFamily="34" charset="0"/>
              </a:rPr>
              <a:t>des réseaux hétérogènes (Matériel, Capacité, </a:t>
            </a:r>
            <a:r>
              <a:rPr lang="fr-FR" sz="2100" b="1" dirty="0" smtClean="0">
                <a:effectLst/>
                <a:latin typeface="Arial" pitchFamily="34" charset="0"/>
                <a:cs typeface="Arial" pitchFamily="34" charset="0"/>
              </a:rPr>
              <a:t>taille </a:t>
            </a:r>
            <a:r>
              <a:rPr lang="fr-FR" sz="2100" b="1" dirty="0">
                <a:effectLst/>
                <a:latin typeface="Arial" pitchFamily="34" charset="0"/>
                <a:cs typeface="Arial" pitchFamily="34" charset="0"/>
              </a:rPr>
              <a:t>des paquets, Protocoles, Services).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100" b="1" dirty="0">
                <a:effectLst/>
                <a:latin typeface="Arial" pitchFamily="34" charset="0"/>
                <a:cs typeface="Arial" pitchFamily="34" charset="0"/>
              </a:rPr>
              <a:t>Méthode: Identifier le niveau </a:t>
            </a:r>
          </a:p>
          <a:p>
            <a:pPr lvl="0">
              <a:spcBef>
                <a:spcPts val="600"/>
              </a:spcBef>
            </a:pPr>
            <a:r>
              <a:rPr lang="fr-FR" sz="2100" b="1" dirty="0">
                <a:effectLst/>
                <a:latin typeface="Arial" pitchFamily="34" charset="0"/>
                <a:cs typeface="Arial" pitchFamily="34" charset="0"/>
              </a:rPr>
              <a:t>d’</a:t>
            </a:r>
            <a:r>
              <a:rPr lang="fr-FR" sz="2100" b="1" dirty="0" err="1">
                <a:effectLst/>
                <a:latin typeface="Arial" pitchFamily="34" charset="0"/>
                <a:cs typeface="Arial" pitchFamily="34" charset="0"/>
              </a:rPr>
              <a:t>hétéroginité</a:t>
            </a:r>
            <a:r>
              <a:rPr lang="fr-FR" sz="2100" b="1" dirty="0">
                <a:effectLst/>
                <a:latin typeface="Arial" pitchFamily="34" charset="0"/>
                <a:cs typeface="Arial" pitchFamily="34" charset="0"/>
              </a:rPr>
              <a:t> pour établir les fonctions </a:t>
            </a:r>
            <a:r>
              <a:rPr lang="fr-FR" sz="2100" b="1" dirty="0" smtClean="0">
                <a:effectLst/>
                <a:latin typeface="Arial" pitchFamily="34" charset="0"/>
                <a:cs typeface="Arial" pitchFamily="34" charset="0"/>
              </a:rPr>
              <a:t>requises </a:t>
            </a:r>
            <a:r>
              <a:rPr lang="fr-FR" sz="2100" b="1" dirty="0">
                <a:effectLst/>
                <a:latin typeface="Arial" pitchFamily="34" charset="0"/>
                <a:cs typeface="Arial" pitchFamily="34" charset="0"/>
              </a:rPr>
              <a:t>pour l’interconnexion(modèle OSI) </a:t>
            </a:r>
          </a:p>
        </p:txBody>
      </p:sp>
    </p:spTree>
    <p:extLst>
      <p:ext uri="{BB962C8B-B14F-4D97-AF65-F5344CB8AC3E}">
        <p14:creationId xmlns:p14="http://schemas.microsoft.com/office/powerpoint/2010/main" val="24236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92696"/>
            <a:ext cx="8991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 startAt="3"/>
            </a:pPr>
            <a:r>
              <a:rPr lang="fr-FR" sz="2600" b="1" dirty="0" smtClean="0">
                <a:solidFill>
                  <a:schemeClr val="accent1"/>
                </a:solidFill>
                <a:effectLst/>
              </a:rPr>
              <a:t>Techniques de commutation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fr-FR" sz="22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Types de commutation :</a:t>
            </a:r>
            <a:endParaRPr lang="fr-FR" sz="22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</a:rPr>
              <a:t>Commutation de circuits: (p=0,N=1)</a:t>
            </a:r>
          </a:p>
          <a:p>
            <a:pPr marL="342900" indent="-34290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Le message est transmis en un seul bloc</a:t>
            </a:r>
          </a:p>
          <a:p>
            <a:pPr marL="342900" indent="-34290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Aucun nœud dans le réseau, </a:t>
            </a:r>
          </a:p>
          <a:p>
            <a:pPr marL="342900" indent="-34290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connexion établie à l’avance, </a:t>
            </a:r>
          </a:p>
          <a:p>
            <a:pPr marL="342900" indent="-34290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Circuit dédié par appel (RTC), ressources non partagées</a:t>
            </a:r>
          </a:p>
          <a:p>
            <a:pPr marL="342900" indent="-342900" algn="l">
              <a:buFontTx/>
              <a:buChar char="-"/>
            </a:pPr>
            <a:endParaRPr lang="fr-FR" sz="22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</a:rPr>
              <a:t>Commutation de messages</a:t>
            </a: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(p=1,N&gt;0)</a:t>
            </a:r>
          </a:p>
          <a:p>
            <a:pPr marL="342900" indent="-34290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message est transmis en un seul bloc</a:t>
            </a:r>
          </a:p>
          <a:p>
            <a:pPr marL="342900" indent="-342900" algn="l">
              <a:buFontTx/>
              <a:buChar char="-"/>
            </a:pP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Il peut y avoir plusieurs nœuds dans le 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réseau</a:t>
            </a:r>
          </a:p>
          <a:p>
            <a:pPr marL="342900" indent="-342900" algn="l">
              <a:buFontTx/>
              <a:buChar char="-"/>
            </a:pPr>
            <a:endParaRPr lang="fr-FR" sz="22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</a:rPr>
              <a:t>Commutation de paquets: (p≥1,N≠0)</a:t>
            </a:r>
          </a:p>
          <a:p>
            <a:pPr marL="342900" indent="-34290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Il peut y avoir plusieurs nœuds dans le réseau</a:t>
            </a:r>
          </a:p>
          <a:p>
            <a:pPr marL="342900" indent="-34290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Données envoyées sur le réseau par morceaux</a:t>
            </a:r>
          </a:p>
          <a:p>
            <a:pPr marL="342900" indent="-34290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Plusieurs utilisateurs utilisent le réseau simultanément</a:t>
            </a:r>
          </a:p>
          <a:p>
            <a:pPr lvl="0" algn="l">
              <a:lnSpc>
                <a:spcPct val="150000"/>
              </a:lnSpc>
            </a:pPr>
            <a:endParaRPr lang="fr-FR" sz="22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5016"/>
            <a:ext cx="89916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 startAt="3"/>
            </a:pPr>
            <a:r>
              <a:rPr lang="fr-FR" sz="2600" b="1" dirty="0" smtClean="0">
                <a:solidFill>
                  <a:schemeClr val="accent1"/>
                </a:solidFill>
                <a:effectLst/>
              </a:rPr>
              <a:t>Techniques de commutation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fr-FR" sz="22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Types de commutation :</a:t>
            </a:r>
            <a:endParaRPr lang="fr-FR" sz="22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Commutation de paquets: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Flux de données divisé en paquets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A et B partagent les ressources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Chaque paquet utilise la BP totale du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lien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Problèmes de ressources: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La demande en ressource peut 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     dépasser la moyenne disponible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Congestion: paquets en file d’attente 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     pour utiliser le lien,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Store and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Forward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l"/>
            <a:endParaRPr lang="fr-FR" sz="22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4515335"/>
            <a:ext cx="4896544" cy="21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76672"/>
            <a:ext cx="8991600" cy="690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fr-FR" sz="25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Techniques de commutation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Cut</a:t>
            </a:r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ou </a:t>
            </a:r>
            <a:r>
              <a:rPr lang="fr-FR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fast</a:t>
            </a:r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forward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(commutation rapide à la volée):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b="1" dirty="0">
                <a:latin typeface="Arial" pitchFamily="34" charset="0"/>
                <a:cs typeface="Arial" pitchFamily="34" charset="0"/>
              </a:rPr>
              <a:t>Dés que le port de destination est connu (premier champ de la trame Ethernet), les données sont recopiées directement vers le port de sortie,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b="1" dirty="0">
                <a:latin typeface="Arial" pitchFamily="34" charset="0"/>
                <a:cs typeface="Arial" pitchFamily="34" charset="0"/>
              </a:rPr>
              <a:t>Nombre de trames commutées élevé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b="1" dirty="0">
                <a:latin typeface="Arial" pitchFamily="34" charset="0"/>
                <a:cs typeface="Arial" pitchFamily="34" charset="0"/>
              </a:rPr>
              <a:t>Faible temps de latence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b="1" dirty="0">
                <a:latin typeface="Arial" pitchFamily="34" charset="0"/>
                <a:cs typeface="Arial" pitchFamily="34" charset="0"/>
              </a:rPr>
              <a:t>Propagation des trames erronées et trames ayant subi des collisions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Store &amp; </a:t>
            </a:r>
            <a:r>
              <a:rPr lang="fr-FR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Forward</a:t>
            </a:r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(stockage avant retransmission):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Arial" pitchFamily="34" charset="0"/>
                <a:cs typeface="Arial" pitchFamily="34" charset="0"/>
              </a:rPr>
              <a:t>Une trame est entièrement mémorisée avant retransmission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Arial" pitchFamily="34" charset="0"/>
                <a:cs typeface="Arial" pitchFamily="34" charset="0"/>
              </a:rPr>
              <a:t>Vérification du CRC, des longueurs minimales et maximales des trames, détection des trames de collision: commutation uniquement des trames valides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Arial" pitchFamily="34" charset="0"/>
                <a:cs typeface="Arial" pitchFamily="34" charset="0"/>
              </a:rPr>
              <a:t>Consommation de la mémoire sur le commutateur, délai supplémentaire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Fragment Free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Arial" pitchFamily="34" charset="0"/>
                <a:cs typeface="Arial" pitchFamily="34" charset="0"/>
              </a:rPr>
              <a:t>Équivalent à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Cut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through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mais supprime les trames trop courtes (collision)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Arial" pitchFamily="34" charset="0"/>
                <a:cs typeface="Arial" pitchFamily="34" charset="0"/>
              </a:rPr>
              <a:t>Retransmission d’une trame après avoir reçu les 64 premiers octets (augmentation de la durée d’une fenêtre de collision)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Méthode adaptative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Arial" pitchFamily="34" charset="0"/>
                <a:cs typeface="Arial" pitchFamily="34" charset="0"/>
              </a:rPr>
              <a:t>Démarrage en 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Cut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through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Arial" pitchFamily="34" charset="0"/>
                <a:cs typeface="Arial" pitchFamily="34" charset="0"/>
              </a:rPr>
              <a:t>Store &amp;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Forward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au delà d’un certain seuil de taux d’erreurs calculé par le CRC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Arial" pitchFamily="34" charset="0"/>
                <a:cs typeface="Arial" pitchFamily="34" charset="0"/>
              </a:rPr>
              <a:t>Retour au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Cut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latin typeface="Arial" pitchFamily="34" charset="0"/>
                <a:cs typeface="Arial" pitchFamily="34" charset="0"/>
              </a:rPr>
              <a:t>through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 en dessous du seuil</a:t>
            </a:r>
          </a:p>
          <a:p>
            <a:pPr algn="l">
              <a:lnSpc>
                <a:spcPct val="150000"/>
              </a:lnSpc>
            </a:pPr>
            <a:endParaRPr lang="fr-FR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3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/>
              <a:t>M1 RT                                                                                                             Routage  IP/KADIRI</a:t>
            </a:r>
            <a:endParaRPr lang="fr-FR" sz="1400" b="1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tx1"/>
                </a:solidFill>
              </a:rPr>
              <a:t>Chapitre</a:t>
            </a:r>
            <a:r>
              <a:rPr lang="en-US" sz="3600" dirty="0">
                <a:solidFill>
                  <a:schemeClr val="tx1"/>
                </a:solidFill>
              </a:rPr>
              <a:t> 1: </a:t>
            </a:r>
            <a:r>
              <a:rPr lang="fr-FR" sz="3600" dirty="0">
                <a:solidFill>
                  <a:schemeClr val="tx1"/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tx1"/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tx1"/>
                </a:solidFill>
                <a:effectLst/>
              </a:rPr>
              <a:t> </a:t>
            </a:r>
            <a:endParaRPr lang="fr-FR" sz="3600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4" y="271963"/>
            <a:ext cx="9067801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lnSpc>
                <a:spcPct val="200000"/>
              </a:lnSpc>
              <a:buFont typeface="+mj-lt"/>
              <a:buAutoNum type="arabicPeriod" startAt="3"/>
            </a:pPr>
            <a:r>
              <a:rPr lang="fr-FR" sz="2600" b="1" dirty="0">
                <a:solidFill>
                  <a:srgbClr val="FF0000"/>
                </a:solidFill>
                <a:effectLst/>
              </a:rPr>
              <a:t>Techniques </a:t>
            </a:r>
            <a:r>
              <a:rPr lang="fr-FR" sz="2600" b="1" dirty="0" smtClean="0">
                <a:solidFill>
                  <a:srgbClr val="FF0000"/>
                </a:solidFill>
                <a:effectLst/>
              </a:rPr>
              <a:t>de commutation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 startAt="3"/>
            </a:pPr>
            <a:endParaRPr lang="fr-FR" b="1" dirty="0">
              <a:effectLst/>
            </a:endParaRPr>
          </a:p>
          <a:p>
            <a:pPr algn="l">
              <a:lnSpc>
                <a:spcPct val="150000"/>
              </a:lnSpc>
            </a:pPr>
            <a:endParaRPr lang="fr-FR" sz="2000" b="1" dirty="0" smtClean="0">
              <a:effectLst/>
            </a:endParaRPr>
          </a:p>
          <a:p>
            <a:pPr algn="l">
              <a:lnSpc>
                <a:spcPct val="150000"/>
              </a:lnSpc>
            </a:pPr>
            <a:endParaRPr lang="fr-FR" sz="2100" b="1" dirty="0" smtClean="0">
              <a:effectLst/>
            </a:endParaRPr>
          </a:p>
          <a:p>
            <a:pPr algn="l">
              <a:lnSpc>
                <a:spcPct val="150000"/>
              </a:lnSpc>
            </a:pPr>
            <a:r>
              <a:rPr lang="fr-FR" sz="21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Problème de congestion: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2100" dirty="0" smtClean="0">
                <a:effectLst/>
                <a:latin typeface="Arial" pitchFamily="34" charset="0"/>
                <a:cs typeface="Arial" pitchFamily="34" charset="0"/>
              </a:rPr>
              <a:t>Plusieurs ports d’entrée peuvent </a:t>
            </a:r>
          </a:p>
          <a:p>
            <a:pPr algn="l"/>
            <a:r>
              <a:rPr lang="fr-FR" sz="2100" dirty="0" smtClean="0">
                <a:effectLst/>
                <a:latin typeface="Arial" pitchFamily="34" charset="0"/>
                <a:cs typeface="Arial" pitchFamily="34" charset="0"/>
              </a:rPr>
              <a:t>être dirigé simultanément vers le</a:t>
            </a:r>
          </a:p>
          <a:p>
            <a:pPr algn="l"/>
            <a:r>
              <a:rPr lang="fr-FR" sz="2100" dirty="0" smtClean="0">
                <a:effectLst/>
                <a:latin typeface="Arial" pitchFamily="34" charset="0"/>
                <a:cs typeface="Arial" pitchFamily="34" charset="0"/>
              </a:rPr>
              <a:t> même port de sortie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2100" dirty="0" smtClean="0">
                <a:effectLst/>
                <a:latin typeface="Arial" pitchFamily="34" charset="0"/>
                <a:cs typeface="Arial" pitchFamily="34" charset="0"/>
              </a:rPr>
              <a:t>Saturation des files d’attente </a:t>
            </a:r>
          </a:p>
          <a:p>
            <a:pPr algn="l"/>
            <a:r>
              <a:rPr lang="fr-FR" sz="2100" dirty="0" smtClean="0">
                <a:effectLst/>
                <a:latin typeface="Arial" pitchFamily="34" charset="0"/>
                <a:cs typeface="Arial" pitchFamily="34" charset="0"/>
              </a:rPr>
              <a:t>(perte des trames)</a:t>
            </a:r>
          </a:p>
          <a:p>
            <a:pPr algn="l"/>
            <a:r>
              <a:rPr lang="fr-FR" sz="22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Contrôle de flux: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2100" dirty="0" err="1" smtClean="0">
                <a:effectLst/>
                <a:latin typeface="Arial" pitchFamily="34" charset="0"/>
                <a:cs typeface="Arial" pitchFamily="34" charset="0"/>
              </a:rPr>
              <a:t>Half</a:t>
            </a:r>
            <a:r>
              <a:rPr lang="fr-FR" sz="2100" dirty="0" smtClean="0">
                <a:effectLst/>
                <a:latin typeface="Arial" pitchFamily="34" charset="0"/>
                <a:cs typeface="Arial" pitchFamily="34" charset="0"/>
              </a:rPr>
              <a:t>-duplex: envoie de  données vers les Liens qui consommes trop de ressources du commutateur -</a:t>
            </a:r>
            <a:r>
              <a:rPr lang="fr-FR" sz="2100" dirty="0" smtClean="0"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arrêt de l’</a:t>
            </a:r>
            <a:r>
              <a:rPr lang="fr-FR" sz="2100" dirty="0"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é</a:t>
            </a:r>
            <a:r>
              <a:rPr lang="fr-FR" sz="2100" dirty="0" smtClean="0"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mission (Collision)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2100" dirty="0" smtClean="0"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Full-duplex: </a:t>
            </a:r>
            <a:r>
              <a:rPr lang="fr-FR" sz="2100" dirty="0"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é</a:t>
            </a:r>
            <a:r>
              <a:rPr lang="fr-FR" sz="2100" dirty="0" smtClean="0">
                <a:effectLst/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mission d’une trame particulière indiquant un délais pendant lequel l’équipement ne doit plus émettre de trames</a:t>
            </a:r>
            <a:endParaRPr lang="fr-FR" sz="21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5" y="980728"/>
            <a:ext cx="8732467" cy="1524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835" y="2708920"/>
            <a:ext cx="45186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9916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fr-FR" b="1" dirty="0" smtClean="0">
              <a:effectLst/>
            </a:endParaRPr>
          </a:p>
          <a:p>
            <a:pPr algn="l">
              <a:lnSpc>
                <a:spcPct val="150000"/>
              </a:lnSpc>
            </a:pPr>
            <a:r>
              <a:rPr lang="fr-FR" sz="3200" b="1" dirty="0" smtClean="0">
                <a:solidFill>
                  <a:srgbClr val="FF0000"/>
                </a:solidFill>
                <a:effectLst/>
              </a:rPr>
              <a:t>Conclusion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6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Meilleur accès au médias</a:t>
            </a:r>
            <a:endParaRPr lang="fr-FR" sz="26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fr-FR" sz="2600" dirty="0" smtClean="0">
                <a:effectLst/>
                <a:latin typeface="Arial" pitchFamily="34" charset="0"/>
                <a:cs typeface="Arial" pitchFamily="34" charset="0"/>
              </a:rPr>
              <a:t>Meilleur contrôle de la BP: le trafic est dirigé vers la station spécifiée uniquement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fr-FR" sz="2600" dirty="0" smtClean="0">
                <a:effectLst/>
                <a:latin typeface="Arial" pitchFamily="34" charset="0"/>
                <a:cs typeface="Arial" pitchFamily="34" charset="0"/>
              </a:rPr>
              <a:t>La charge du réseau est mieux répartie (segmentation du trafic)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fr-FR" sz="2600" dirty="0" smtClean="0">
                <a:effectLst/>
                <a:latin typeface="Arial" pitchFamily="34" charset="0"/>
                <a:cs typeface="Arial" pitchFamily="34" charset="0"/>
              </a:rPr>
              <a:t>Moins de conflit d’accès, collision réduite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6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Les trames de diffusion sont répétées sur tous les ports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6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Intelligence sur le port du commutateur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fr-FR" sz="2600" dirty="0" smtClean="0">
                <a:effectLst/>
                <a:latin typeface="Arial" pitchFamily="34" charset="0"/>
                <a:cs typeface="Arial" pitchFamily="34" charset="0"/>
              </a:rPr>
              <a:t>Analyse des trames, mémorisation, prise de décision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fr-FR" sz="2600" dirty="0" smtClean="0">
                <a:effectLst/>
                <a:latin typeface="Arial" pitchFamily="34" charset="0"/>
                <a:cs typeface="Arial" pitchFamily="34" charset="0"/>
              </a:rPr>
              <a:t>Temps de traversé de l’équipement plus élevé</a:t>
            </a:r>
            <a:endParaRPr lang="fr-FR" sz="26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6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Deux techniques : Store &amp; </a:t>
            </a:r>
            <a:r>
              <a:rPr lang="fr-FR" sz="2600" b="1" dirty="0" err="1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Forward</a:t>
            </a:r>
            <a:r>
              <a:rPr lang="fr-FR" sz="26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lang="fr-FR" sz="2600" b="1" dirty="0" err="1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Cut</a:t>
            </a:r>
            <a:r>
              <a:rPr lang="fr-FR" sz="26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600" b="1" dirty="0" err="1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Through</a:t>
            </a:r>
            <a:endParaRPr lang="fr-FR" sz="2600" b="1" dirty="0" smtClean="0"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 algn="l">
              <a:lnSpc>
                <a:spcPct val="150000"/>
              </a:lnSpc>
              <a:buFont typeface="+mj-lt"/>
              <a:buAutoNum type="arabicPeriod" startAt="3"/>
            </a:pPr>
            <a:endParaRPr lang="fr-FR" sz="26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98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96528"/>
            <a:ext cx="53640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lnSpc>
                <a:spcPct val="150000"/>
              </a:lnSpc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Interconnexions</a:t>
            </a:r>
          </a:p>
          <a:p>
            <a:pPr marL="342900" lvl="0" indent="-342900" algn="l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</a:rPr>
              <a:t>Équipement: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</a:rPr>
              <a:t>Répéteur (Concentrateur, Hub)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</a:rPr>
              <a:t>Pont (bridge) </a:t>
            </a:r>
            <a:r>
              <a:rPr lang="fr-FR" sz="2200" b="1" dirty="0"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</a:rPr>
              <a:t>Commutateur (Switch)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</a:rPr>
              <a:t>Routeur (Router)/firewall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</a:rPr>
              <a:t>Passerelle (Gateway)</a:t>
            </a:r>
          </a:p>
          <a:p>
            <a:pPr marL="342900" lvl="0" indent="-342900" algn="l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</a:rPr>
              <a:t>Techniques: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</a:rPr>
              <a:t>Amplification   - Encapsulation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</a:rPr>
              <a:t>Fragmentation/ Réassemblage   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b="1" dirty="0" smtClean="0">
                <a:effectLst/>
                <a:latin typeface="Arial" pitchFamily="34" charset="0"/>
                <a:cs typeface="Arial" pitchFamily="34" charset="0"/>
              </a:rPr>
              <a:t>Conversion de protocole/ services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2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014537" y="3276600"/>
            <a:ext cx="107020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smtClean="0">
                <a:ln>
                  <a:noFill/>
                </a:ln>
                <a:solidFill>
                  <a:srgbClr val="009DB5"/>
                </a:solidFill>
                <a:effectLst/>
                <a:latin typeface="Helvetica" panose="020B0604020202020204" pitchFamily="34" charset="0"/>
              </a:rPr>
              <a:t>  </a:t>
            </a:r>
            <a:r>
              <a:rPr kumimoji="0" lang="fr-FR" sz="400" b="0" i="0" u="none" strike="noStrike" cap="none" normalizeH="0" baseline="0" smtClean="0">
                <a:ln>
                  <a:noFill/>
                </a:ln>
                <a:solidFill>
                  <a:srgbClr val="316E80"/>
                </a:solidFill>
                <a:effectLst/>
                <a:latin typeface="Helvetica" panose="020B0604020202020204" pitchFamily="34" charset="0"/>
              </a:rPr>
              <a:t>          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686" y="980728"/>
            <a:ext cx="4210778" cy="3039733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4653136"/>
            <a:ext cx="8610352" cy="201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27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6772"/>
            <a:ext cx="874846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/>
              </a:rPr>
              <a:t>Interconnexions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Domaine de </a:t>
            </a:r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diffusion :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Un domaine de diffusion ( </a:t>
            </a:r>
            <a:r>
              <a:rPr lang="fr-FR" sz="2400" i="1" dirty="0" err="1">
                <a:latin typeface="Arial" pitchFamily="34" charset="0"/>
                <a:cs typeface="Arial" pitchFamily="34" charset="0"/>
              </a:rPr>
              <a:t>broadcast</a:t>
            </a:r>
            <a:r>
              <a:rPr lang="fr-F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i="1" dirty="0" err="1">
                <a:latin typeface="Arial" pitchFamily="34" charset="0"/>
                <a:cs typeface="Arial" pitchFamily="34" charset="0"/>
              </a:rPr>
              <a:t>domain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) est une aire logique d'un réseau où n'importe quel ordinateur connecté au réseau peut directement transmettre à tous les autres ordinateurs du même domaine,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sans devoir passer par un routeur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Plus spécifiquement, c'est une zone du réseau informatique où les équipements de communication peuvent être contactés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en envoyant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une trame à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l'adresse de diffusion de la couche liaison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Généralement, les concentrateurs et commutateurs conservent le même domaine de diffusion, alors que les routeurs les divisent. </a:t>
            </a:r>
            <a:br>
              <a:rPr lang="fr-FR" sz="2400" dirty="0">
                <a:latin typeface="Arial" pitchFamily="34" charset="0"/>
                <a:cs typeface="Arial" pitchFamily="34" charset="0"/>
              </a:rPr>
            </a:b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lvl="0" algn="l">
              <a:lnSpc>
                <a:spcPct val="150000"/>
              </a:lnSpc>
            </a:pPr>
            <a:endParaRPr lang="fr-FR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30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6772"/>
            <a:ext cx="8748464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/>
              </a:rPr>
              <a:t>Interconnexions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Domaine de </a:t>
            </a:r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collision :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est une zone logique d'un réseau informatique où les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paquets de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données peuvent entrer en collision entre eux.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 Il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peut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être un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seul segment de câble Ethernet, un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seul</a:t>
            </a:r>
          </a:p>
          <a:p>
            <a:pPr algn="l"/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 concentrateur ou même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un réseau complet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</a:t>
            </a:r>
          </a:p>
          <a:p>
            <a:pPr algn="l"/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 concentrateurs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et de répéteurs.</a:t>
            </a:r>
          </a:p>
          <a:p>
            <a:pPr algn="l"/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Généralement, un concentrateur forme un seul domaine de</a:t>
            </a:r>
            <a:br>
              <a:rPr lang="fr-FR" sz="2400" dirty="0"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latin typeface="Arial" pitchFamily="34" charset="0"/>
                <a:cs typeface="Arial" pitchFamily="34" charset="0"/>
              </a:rPr>
              <a:t>collision alors qu'un commutateur ou un routeur en crée un</a:t>
            </a:r>
            <a:br>
              <a:rPr lang="fr-FR" sz="2400" dirty="0"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latin typeface="Arial" pitchFamily="34" charset="0"/>
                <a:cs typeface="Arial" pitchFamily="34" charset="0"/>
              </a:rPr>
              <a:t>par port.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Lorsque l'Ethernet est utilisé en mode full-duplex, il n'y a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plus de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domaine de collision, car aucune collision n'est possible. 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lvl="0" algn="l">
              <a:lnSpc>
                <a:spcPct val="150000"/>
              </a:lnSpc>
            </a:pPr>
            <a:endParaRPr lang="fr-FR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6772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/>
              </a:rPr>
              <a:t>Interconnexions</a:t>
            </a:r>
            <a:endParaRPr lang="fr-FR" sz="2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79992"/>
            <a:ext cx="22236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500" b="1" dirty="0">
                <a:solidFill>
                  <a:srgbClr val="00B050"/>
                </a:solidFill>
              </a:rPr>
              <a:t>Exemples: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5" y="1908077"/>
            <a:ext cx="4239018" cy="468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9" y="1905000"/>
            <a:ext cx="4132167" cy="46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5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4868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/>
              </a:rPr>
              <a:t>Interconnexions</a:t>
            </a:r>
            <a:endParaRPr lang="fr-FR" sz="2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336678"/>
            <a:ext cx="3771363" cy="230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8" y="3816936"/>
            <a:ext cx="3771363" cy="22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5" y="1052736"/>
            <a:ext cx="9108503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/>
            </a:pPr>
            <a:r>
              <a:rPr lang="fr-FR" sz="22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Hub: Host Unit </a:t>
            </a:r>
            <a:r>
              <a:rPr lang="fr-FR" sz="2200" b="1" u="sng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Broadcast</a:t>
            </a:r>
            <a:r>
              <a:rPr lang="fr-FR" sz="22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Verdana" panose="020B0604030504040204" pitchFamily="34" charset="0"/>
              <a:buChar char="–"/>
            </a:pPr>
            <a:r>
              <a:rPr lang="fr-FR" sz="1900" b="1" dirty="0">
                <a:latin typeface="Arial" pitchFamily="34" charset="0"/>
                <a:cs typeface="Arial" pitchFamily="34" charset="0"/>
              </a:rPr>
              <a:t>Non intelligent : répète automatiquement </a:t>
            </a:r>
          </a:p>
          <a:p>
            <a:r>
              <a:rPr lang="fr-FR" sz="1900" b="1" dirty="0">
                <a:latin typeface="Arial" pitchFamily="34" charset="0"/>
                <a:cs typeface="Arial" pitchFamily="34" charset="0"/>
              </a:rPr>
              <a:t>     tous les signaux qui lui arrivent. </a:t>
            </a:r>
          </a:p>
          <a:p>
            <a:pPr marL="285750" indent="-285750">
              <a:buFont typeface="Verdana" panose="020B0604030504040204" pitchFamily="34" charset="0"/>
              <a:buChar char="–"/>
            </a:pPr>
            <a:r>
              <a:rPr lang="fr-FR" sz="1900" b="1" dirty="0">
                <a:latin typeface="Arial" pitchFamily="34" charset="0"/>
                <a:cs typeface="Arial" pitchFamily="34" charset="0"/>
              </a:rPr>
              <a:t>Diffusion du signal du port d’entrée vers </a:t>
            </a:r>
          </a:p>
          <a:p>
            <a:r>
              <a:rPr lang="fr-FR" b="1" dirty="0">
                <a:latin typeface="Arial" pitchFamily="34" charset="0"/>
                <a:cs typeface="Arial" pitchFamily="34" charset="0"/>
              </a:rPr>
              <a:t>     tous les autres ports (pas de commutation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Verdana" panose="020B0604030504040204" pitchFamily="34" charset="0"/>
              <a:buChar char="–"/>
            </a:pPr>
            <a:r>
              <a:rPr lang="fr-FR" sz="1900" b="1" dirty="0">
                <a:latin typeface="Arial" pitchFamily="34" charset="0"/>
                <a:cs typeface="Arial" pitchFamily="34" charset="0"/>
              </a:rPr>
              <a:t>Ne possède pas d’@ MAC (Media Access</a:t>
            </a:r>
            <a:br>
              <a:rPr lang="fr-FR" sz="1900" b="1" dirty="0">
                <a:latin typeface="Arial" pitchFamily="34" charset="0"/>
                <a:cs typeface="Arial" pitchFamily="34" charset="0"/>
              </a:rPr>
            </a:br>
            <a:r>
              <a:rPr lang="fr-FR" sz="1900" b="1" dirty="0">
                <a:latin typeface="Arial" pitchFamily="34" charset="0"/>
                <a:cs typeface="Arial" pitchFamily="34" charset="0"/>
              </a:rPr>
              <a:t>Control),</a:t>
            </a:r>
          </a:p>
          <a:p>
            <a:pPr marL="285750" indent="-285750">
              <a:buFont typeface="Verdana" panose="020B0604030504040204" pitchFamily="34" charset="0"/>
              <a:buChar char="–"/>
            </a:pPr>
            <a:r>
              <a:rPr lang="fr-FR" b="1" dirty="0">
                <a:latin typeface="Arial" pitchFamily="34" charset="0"/>
                <a:cs typeface="Arial" pitchFamily="34" charset="0"/>
              </a:rPr>
              <a:t>Permet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d’amplifier ou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de régénérer un signal </a:t>
            </a:r>
          </a:p>
          <a:p>
            <a:pPr marL="285750" indent="-285750">
              <a:buFont typeface="Verdana" panose="020B0604030504040204" pitchFamily="34" charset="0"/>
              <a:buChar char="–"/>
            </a:pPr>
            <a:r>
              <a:rPr lang="fr-FR" sz="1900" b="1" dirty="0">
                <a:latin typeface="Arial" pitchFamily="34" charset="0"/>
                <a:cs typeface="Arial" pitchFamily="34" charset="0"/>
              </a:rPr>
              <a:t>Permet d’étendre la longueur du réseau  </a:t>
            </a:r>
          </a:p>
          <a:p>
            <a:r>
              <a:rPr lang="fr-FR" sz="1900" b="1" dirty="0">
                <a:latin typeface="Arial" pitchFamily="34" charset="0"/>
                <a:cs typeface="Arial" pitchFamily="34" charset="0"/>
              </a:rPr>
              <a:t>    (2500 m au maximum entre 2 stations ).</a:t>
            </a:r>
          </a:p>
          <a:p>
            <a:pPr marL="342900" indent="-342900">
              <a:buFontTx/>
              <a:buChar char="-"/>
            </a:pPr>
            <a:r>
              <a:rPr lang="fr-FR" sz="1900" b="1" dirty="0">
                <a:latin typeface="Arial" pitchFamily="34" charset="0"/>
                <a:cs typeface="Arial" pitchFamily="34" charset="0"/>
              </a:rPr>
              <a:t>Il a un coût extrêmement bas.</a:t>
            </a:r>
          </a:p>
          <a:p>
            <a:pPr marL="342900" indent="-342900">
              <a:buFontTx/>
              <a:buChar char="-"/>
            </a:pPr>
            <a:r>
              <a:rPr lang="fr-FR" sz="1900" b="1" dirty="0">
                <a:latin typeface="Arial" pitchFamily="34" charset="0"/>
                <a:cs typeface="Arial" pitchFamily="34" charset="0"/>
              </a:rPr>
              <a:t>pas besoin de “configurer” le Hub, </a:t>
            </a:r>
          </a:p>
          <a:p>
            <a:r>
              <a:rPr lang="fr-FR" sz="1900" b="1" dirty="0">
                <a:latin typeface="Arial" pitchFamily="34" charset="0"/>
                <a:cs typeface="Arial" pitchFamily="34" charset="0"/>
              </a:rPr>
              <a:t>    c’est </a:t>
            </a:r>
            <a:r>
              <a:rPr lang="fr-FR" sz="1900" b="1" dirty="0" err="1">
                <a:latin typeface="Arial" pitchFamily="34" charset="0"/>
                <a:cs typeface="Arial" pitchFamily="34" charset="0"/>
              </a:rPr>
              <a:t>plug&amp;play</a:t>
            </a:r>
            <a:r>
              <a:rPr lang="fr-FR" sz="1900" b="1" dirty="0">
                <a:latin typeface="Arial" pitchFamily="34" charset="0"/>
                <a:cs typeface="Arial" pitchFamily="34" charset="0"/>
              </a:rPr>
              <a:t> </a:t>
            </a:r>
            <a:br>
              <a:rPr lang="fr-FR" sz="1900" b="1" dirty="0">
                <a:latin typeface="Arial" pitchFamily="34" charset="0"/>
                <a:cs typeface="Arial" pitchFamily="34" charset="0"/>
              </a:rPr>
            </a:br>
            <a:r>
              <a:rPr lang="fr-FR" sz="19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Limitations du répéteur:</a:t>
            </a:r>
          </a:p>
          <a:p>
            <a:pPr marL="285750" indent="-285750">
              <a:buFontTx/>
              <a:buChar char="-"/>
            </a:pPr>
            <a:r>
              <a:rPr lang="fr-FR" sz="1900" b="1" dirty="0">
                <a:latin typeface="Arial" pitchFamily="34" charset="0"/>
                <a:cs typeface="Arial" pitchFamily="34" charset="0"/>
              </a:rPr>
              <a:t>Diminution du débit par nœud,</a:t>
            </a:r>
          </a:p>
          <a:p>
            <a:pPr marL="285750" indent="-285750">
              <a:buFontTx/>
              <a:buChar char="-"/>
            </a:pPr>
            <a:r>
              <a:rPr lang="fr-FR" sz="1900" b="1" dirty="0">
                <a:latin typeface="Arial" pitchFamily="34" charset="0"/>
                <a:cs typeface="Arial" pitchFamily="34" charset="0"/>
              </a:rPr>
              <a:t>Distance maximum imposée par </a:t>
            </a:r>
            <a:r>
              <a:rPr lang="fr-FR" sz="1900" b="1" dirty="0" smtClean="0">
                <a:latin typeface="Arial" pitchFamily="34" charset="0"/>
                <a:cs typeface="Arial" pitchFamily="34" charset="0"/>
              </a:rPr>
              <a:t>Ethernet</a:t>
            </a:r>
          </a:p>
          <a:p>
            <a:r>
              <a:rPr lang="fr-FR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900" b="1" dirty="0">
                <a:latin typeface="Arial" pitchFamily="34" charset="0"/>
                <a:cs typeface="Arial" pitchFamily="34" charset="0"/>
              </a:rPr>
              <a:t>(long segment 500m, long max 2,5km</a:t>
            </a:r>
            <a:r>
              <a:rPr lang="fr-FR" sz="19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fr-FR" sz="1900" b="1" dirty="0" smtClean="0">
                <a:latin typeface="Arial" pitchFamily="34" charset="0"/>
                <a:cs typeface="Arial" pitchFamily="34" charset="0"/>
              </a:rPr>
              <a:t>-   Nombre limite </a:t>
            </a:r>
            <a:r>
              <a:rPr lang="fr-FR" sz="1900" b="1" dirty="0">
                <a:latin typeface="Arial" pitchFamily="34" charset="0"/>
                <a:cs typeface="Arial" pitchFamily="34" charset="0"/>
              </a:rPr>
              <a:t>de hubs par cascade (4 au max pour le support </a:t>
            </a:r>
            <a:r>
              <a:rPr lang="fr-FR" sz="1900" b="1" dirty="0" smtClean="0">
                <a:latin typeface="Arial" pitchFamily="34" charset="0"/>
                <a:cs typeface="Arial" pitchFamily="34" charset="0"/>
              </a:rPr>
              <a:t>10  </a:t>
            </a:r>
            <a:r>
              <a:rPr lang="fr-FR" sz="1900" b="1" dirty="0">
                <a:latin typeface="Arial" pitchFamily="34" charset="0"/>
                <a:cs typeface="Arial" pitchFamily="34" charset="0"/>
              </a:rPr>
              <a:t>BASE 5)</a:t>
            </a:r>
          </a:p>
          <a:p>
            <a:pPr marL="285750" indent="-285750">
              <a:buFontTx/>
              <a:buChar char="-"/>
            </a:pPr>
            <a:r>
              <a:rPr lang="fr-FR" sz="1900" b="1" dirty="0">
                <a:latin typeface="Arial" pitchFamily="34" charset="0"/>
                <a:cs typeface="Arial" pitchFamily="34" charset="0"/>
              </a:rPr>
              <a:t>Un même domaine de collision</a:t>
            </a:r>
            <a:br>
              <a:rPr lang="fr-FR" sz="1900" b="1" dirty="0">
                <a:latin typeface="Arial" pitchFamily="34" charset="0"/>
                <a:cs typeface="Arial" pitchFamily="34" charset="0"/>
              </a:rPr>
            </a:br>
            <a:endParaRPr lang="fr-FR" sz="1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868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/>
              </a:rPr>
              <a:t>Interconnexions</a:t>
            </a:r>
            <a:endParaRPr lang="fr-FR" sz="2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92" y="908720"/>
            <a:ext cx="9142927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lphaUcPeriod" startAt="2"/>
            </a:pPr>
            <a:r>
              <a:rPr lang="fr-FR" sz="2200" b="1" u="sng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Le Pont (Bridge):</a:t>
            </a:r>
          </a:p>
          <a:p>
            <a:pPr marL="285750" indent="-28575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Interconnexion au niveau MAC</a:t>
            </a:r>
          </a:p>
          <a:p>
            <a:pPr marL="285750" indent="-28575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Permet de structurer un réseau </a:t>
            </a:r>
          </a:p>
          <a:p>
            <a:pPr algn="l"/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    en le segmentant physiquement</a:t>
            </a:r>
          </a:p>
          <a:p>
            <a:pPr marL="285750" indent="-28575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Rallonger un réseau local</a:t>
            </a:r>
          </a:p>
          <a:p>
            <a:pPr marL="285750" indent="-285750" algn="l">
              <a:buFontTx/>
              <a:buChar char="-"/>
            </a:pP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Interconnecter des réseaux 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de </a:t>
            </a:r>
          </a:p>
          <a:p>
            <a:pPr algn="l"/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    natures différentes:</a:t>
            </a:r>
          </a:p>
          <a:p>
            <a:pPr algn="l"/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   Ethernet -</a:t>
            </a:r>
            <a:r>
              <a:rPr lang="fr-FR" sz="2200" dirty="0" err="1" smtClean="0">
                <a:effectLst/>
                <a:latin typeface="Arial" pitchFamily="34" charset="0"/>
                <a:cs typeface="Arial" pitchFamily="34" charset="0"/>
              </a:rPr>
              <a:t>Token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 Ring</a:t>
            </a:r>
          </a:p>
          <a:p>
            <a:pPr marL="285750" indent="-28575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Possède une @MAC transparente </a:t>
            </a:r>
          </a:p>
          <a:p>
            <a:pPr algn="l"/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   pour les stations,</a:t>
            </a:r>
          </a:p>
          <a:p>
            <a:pPr marL="285750" indent="-285750" algn="l">
              <a:buFontTx/>
              <a:buChar char="-"/>
            </a:pP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Filtrer le trafic non destiné </a:t>
            </a:r>
            <a:endParaRPr lang="fr-FR" sz="22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  à </a:t>
            </a: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un segment</a:t>
            </a:r>
          </a:p>
          <a:p>
            <a:pPr marL="285750" indent="-285750" algn="l">
              <a:buFontTx/>
              <a:buChar char="-"/>
            </a:pP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Ne pas laisser passer les trames </a:t>
            </a:r>
            <a:endParaRPr lang="fr-FR" sz="22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destinées à </a:t>
            </a: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une station sur le 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même</a:t>
            </a:r>
          </a:p>
          <a:p>
            <a:pPr algn="l"/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segment</a:t>
            </a:r>
            <a:endParaRPr lang="fr-FR" sz="2200" dirty="0"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Apprentissage des information de filtrage</a:t>
            </a:r>
          </a:p>
          <a:p>
            <a:pPr lvl="1" algn="l"/>
            <a:endParaRPr lang="fr-FR" sz="22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101" y="1196752"/>
            <a:ext cx="4023942" cy="23804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61" y="3678380"/>
            <a:ext cx="3852903" cy="21812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39" y="5879887"/>
            <a:ext cx="2790825" cy="70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908" y="-13860"/>
            <a:ext cx="936104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Chapitre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Commutation dans les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LANs</a:t>
            </a:r>
            <a:r>
              <a:rPr lang="fr-FR" sz="3600" kern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fr-FR" sz="3600" kern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868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  <a:effectLst/>
              </a:rPr>
              <a:t>Interconnexions</a:t>
            </a:r>
            <a:endParaRPr lang="fr-FR" sz="24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03964"/>
            <a:ext cx="914292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lphaUcPeriod" startAt="3"/>
            </a:pPr>
            <a:r>
              <a:rPr lang="fr-FR" sz="2200" b="1" u="sng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Le commutateur (Switch):</a:t>
            </a:r>
            <a:endParaRPr lang="fr-FR" sz="2200" b="1" dirty="0"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C’est </a:t>
            </a: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un pont amélioré (multi port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),</a:t>
            </a:r>
          </a:p>
          <a:p>
            <a:pPr marL="285750" indent="-28575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permet de 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gérer plusieurs </a:t>
            </a:r>
          </a:p>
          <a:p>
            <a:pPr algn="l"/>
            <a:r>
              <a:rPr lang="fr-FR" sz="2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échanges simultanément.</a:t>
            </a:r>
          </a:p>
          <a:p>
            <a:pPr marL="285750" indent="-28575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fonctionne en 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Full-duplex.</a:t>
            </a:r>
          </a:p>
          <a:p>
            <a:pPr marL="285750" indent="-28575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Gère plusieurs stations par port</a:t>
            </a:r>
          </a:p>
          <a:p>
            <a:pPr marL="285750" indent="-28575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Commutation de trame niveau MAC</a:t>
            </a:r>
          </a:p>
          <a:p>
            <a:pPr marL="285750" indent="-285750" algn="l">
              <a:buFontTx/>
              <a:buChar char="-"/>
            </a:pP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divise le domaine de collision des </a:t>
            </a:r>
            <a:endParaRPr lang="fr-FR" sz="22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hôtes mais </a:t>
            </a: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le domaine 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de diffusion </a:t>
            </a:r>
          </a:p>
          <a:p>
            <a:pPr algn="l"/>
            <a:r>
              <a:rPr lang="fr-F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reste </a:t>
            </a:r>
            <a:r>
              <a:rPr lang="fr-FR" sz="2200" dirty="0">
                <a:effectLst/>
                <a:latin typeface="Arial" pitchFamily="34" charset="0"/>
                <a:cs typeface="Arial" pitchFamily="34" charset="0"/>
              </a:rPr>
              <a:t>identique.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 </a:t>
            </a:r>
            <a:br>
              <a:rPr lang="fr-FR" sz="2200" dirty="0">
                <a:latin typeface="Arial" pitchFamily="34" charset="0"/>
                <a:cs typeface="Arial" pitchFamily="34" charset="0"/>
              </a:rPr>
            </a:br>
            <a:endParaRPr lang="fr-FR" sz="22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fr-FR" sz="2200" dirty="0" smtClean="0">
                <a:effectLst/>
                <a:latin typeface="Arial" pitchFamily="34" charset="0"/>
                <a:cs typeface="Arial" pitchFamily="34" charset="0"/>
              </a:rPr>
              <a:t>Deux méthodes de commutation:</a:t>
            </a:r>
          </a:p>
          <a:p>
            <a:pPr algn="l"/>
            <a:r>
              <a:rPr lang="fr-F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fr-FR" sz="2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Store and </a:t>
            </a:r>
            <a:r>
              <a:rPr lang="fr-FR" sz="22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Forward</a:t>
            </a:r>
            <a:endParaRPr lang="fr-FR" sz="22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2- </a:t>
            </a:r>
            <a:r>
              <a:rPr lang="fr-FR" sz="22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Fast</a:t>
            </a:r>
            <a:r>
              <a:rPr lang="fr-FR" sz="2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forword</a:t>
            </a:r>
            <a:r>
              <a:rPr lang="fr-FR" sz="2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(on the </a:t>
            </a:r>
            <a:r>
              <a:rPr lang="fr-FR" sz="2200" dirty="0" err="1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fly</a:t>
            </a:r>
            <a:r>
              <a:rPr lang="fr-FR" sz="2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l"/>
            <a:r>
              <a:rPr lang="fr-FR" sz="2100" dirty="0">
                <a:solidFill>
                  <a:srgbClr val="FF0000"/>
                </a:solidFill>
                <a:effectLst/>
              </a:rPr>
              <a:t/>
            </a:r>
            <a:br>
              <a:rPr lang="fr-FR" sz="2100" dirty="0">
                <a:solidFill>
                  <a:srgbClr val="FF0000"/>
                </a:solidFill>
                <a:effectLst/>
              </a:rPr>
            </a:br>
            <a:endParaRPr lang="fr-FR" sz="2100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142990"/>
            <a:ext cx="3672408" cy="23580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771090"/>
            <a:ext cx="3912448" cy="222267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82" y="6081693"/>
            <a:ext cx="2675297" cy="50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3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234</TotalTime>
  <Words>1696</Words>
  <Application>Microsoft Office PowerPoint</Application>
  <PresentationFormat>Affichage à l'écran (4:3)</PresentationFormat>
  <Paragraphs>308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Oriel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moussa dz</cp:lastModifiedBy>
  <cp:revision>54</cp:revision>
  <dcterms:created xsi:type="dcterms:W3CDTF">2022-11-30T17:43:05Z</dcterms:created>
  <dcterms:modified xsi:type="dcterms:W3CDTF">2025-01-26T09:47:20Z</dcterms:modified>
</cp:coreProperties>
</file>