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9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D0E85-FD57-4BE8-B041-DF322B1CC391}" type="datetimeFigureOut">
              <a:rPr lang="fr-FR" smtClean="0"/>
              <a:pPr/>
              <a:t>05/04/2020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B13AA9-7FBA-4B82-98FC-7CC7A596D2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D0E85-FD57-4BE8-B041-DF322B1CC391}" type="datetimeFigureOut">
              <a:rPr lang="fr-FR" smtClean="0"/>
              <a:pPr/>
              <a:t>05/04/2020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B13AA9-7FBA-4B82-98FC-7CC7A596D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D0E85-FD57-4BE8-B041-DF322B1CC391}" type="datetimeFigureOut">
              <a:rPr lang="fr-FR" smtClean="0"/>
              <a:pPr/>
              <a:t>05/04/2020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B13AA9-7FBA-4B82-98FC-7CC7A596D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D0E85-FD57-4BE8-B041-DF322B1CC391}" type="datetimeFigureOut">
              <a:rPr lang="fr-FR" smtClean="0"/>
              <a:pPr/>
              <a:t>05/04/2020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B13AA9-7FBA-4B82-98FC-7CC7A596D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D0E85-FD57-4BE8-B041-DF322B1CC391}" type="datetimeFigureOut">
              <a:rPr lang="fr-FR" smtClean="0"/>
              <a:pPr/>
              <a:t>05/04/2020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B13AA9-7FBA-4B82-98FC-7CC7A596D2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D0E85-FD57-4BE8-B041-DF322B1CC391}" type="datetimeFigureOut">
              <a:rPr lang="fr-FR" smtClean="0"/>
              <a:pPr/>
              <a:t>05/04/2020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B13AA9-7FBA-4B82-98FC-7CC7A596D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D0E85-FD57-4BE8-B041-DF322B1CC391}" type="datetimeFigureOut">
              <a:rPr lang="fr-FR" smtClean="0"/>
              <a:pPr/>
              <a:t>05/04/2020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B13AA9-7FBA-4B82-98FC-7CC7A596D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D0E85-FD57-4BE8-B041-DF322B1CC391}" type="datetimeFigureOut">
              <a:rPr lang="fr-FR" smtClean="0"/>
              <a:pPr/>
              <a:t>05/04/2020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B13AA9-7FBA-4B82-98FC-7CC7A596D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D0E85-FD57-4BE8-B041-DF322B1CC391}" type="datetimeFigureOut">
              <a:rPr lang="fr-FR" smtClean="0"/>
              <a:pPr/>
              <a:t>05/04/2020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B13AA9-7FBA-4B82-98FC-7CC7A596D2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D0E85-FD57-4BE8-B041-DF322B1CC391}" type="datetimeFigureOut">
              <a:rPr lang="fr-FR" smtClean="0"/>
              <a:pPr/>
              <a:t>05/04/2020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B13AA9-7FBA-4B82-98FC-7CC7A596D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D0E85-FD57-4BE8-B041-DF322B1CC391}" type="datetimeFigureOut">
              <a:rPr lang="fr-FR" smtClean="0"/>
              <a:pPr/>
              <a:t>05/04/2020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B13AA9-7FBA-4B82-98FC-7CC7A596D2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93D0E85-FD57-4BE8-B041-DF322B1CC391}" type="datetimeFigureOut">
              <a:rPr lang="fr-FR" smtClean="0"/>
              <a:pPr/>
              <a:t>05/04/2020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DB13AA9-7FBA-4B82-98FC-7CC7A596D2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ASMA\Desktop\les%20cours%20&#224;%20distance\IRM\le%20ph&#233;nom&#232;ne%20de%20r&#233;sonance.mp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ASMA\Desktop\les%20cours%20&#224;%20distance\IRM\phase%20d'exitation.mp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file:///C:\Users\ASMA\Desktop\les%20cours%20&#224;%20distance\IRM\les%20composantes%20long.mp4" TargetMode="External"/><Relationship Id="rId1" Type="http://schemas.openxmlformats.org/officeDocument/2006/relationships/video" Target="file:///C:\Users\ASMA\Desktop\les%20cours%20&#224;%20distance\IRM\2eme%20vid&#233;o%20excitation.mp4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ASMA\Desktop\les%20cours%20&#224;%20distance\IRM\relaxation.mp4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28662" y="785794"/>
            <a:ext cx="7770332" cy="594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b="1" i="1" dirty="0" smtClean="0">
                <a:latin typeface="Times New Roman" pitchFamily="18" charset="0"/>
                <a:cs typeface="Times New Roman" pitchFamily="18" charset="0"/>
              </a:rPr>
              <a:t>Université des Sciences et de la Technologie d’Oran Mohamed Boudiaf</a:t>
            </a:r>
          </a:p>
          <a:p>
            <a:pPr algn="ctr"/>
            <a:r>
              <a:rPr lang="fr-FR" sz="2000" b="1" i="1" dirty="0" smtClean="0">
                <a:latin typeface="Times New Roman" pitchFamily="18" charset="0"/>
                <a:cs typeface="Times New Roman" pitchFamily="18" charset="0"/>
              </a:rPr>
              <a:t>Faculté de Physique</a:t>
            </a:r>
          </a:p>
          <a:p>
            <a:pPr algn="ctr"/>
            <a:r>
              <a:rPr lang="fr-FR" sz="2000" b="1" i="1" dirty="0" smtClean="0">
                <a:latin typeface="Times New Roman" pitchFamily="18" charset="0"/>
                <a:cs typeface="Times New Roman" pitchFamily="18" charset="0"/>
              </a:rPr>
              <a:t>Département de Génie Physique</a:t>
            </a:r>
          </a:p>
          <a:p>
            <a:endParaRPr lang="fr-FR" dirty="0"/>
          </a:p>
          <a:p>
            <a:endParaRPr lang="fr-FR" dirty="0" smtClean="0"/>
          </a:p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Master I: Physique médicale</a:t>
            </a:r>
          </a:p>
          <a:p>
            <a:endParaRPr lang="fr-FR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Cours: Physique de l’imagerie par résonnance magnétique</a:t>
            </a:r>
          </a:p>
          <a:p>
            <a:endParaRPr lang="fr-FR" b="1" dirty="0">
              <a:latin typeface="Times New Roman" pitchFamily="18" charset="0"/>
              <a:cs typeface="Times New Roman" pitchFamily="18" charset="0"/>
            </a:endParaRPr>
          </a:p>
          <a:p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b="1" dirty="0">
              <a:latin typeface="Times New Roman" pitchFamily="18" charset="0"/>
              <a:cs typeface="Times New Roman" pitchFamily="18" charset="0"/>
            </a:endParaRPr>
          </a:p>
          <a:p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Partie: Le phénomène de résonnance</a:t>
            </a:r>
          </a:p>
          <a:p>
            <a:endParaRPr lang="fr-FR" b="1" dirty="0">
              <a:latin typeface="Times New Roman" pitchFamily="18" charset="0"/>
              <a:cs typeface="Times New Roman" pitchFamily="18" charset="0"/>
            </a:endParaRPr>
          </a:p>
          <a:p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Cours à distance donné par Mme SAIM Asmaa</a:t>
            </a:r>
          </a:p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Email: saim1989asma@gmail.com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142976" y="857232"/>
            <a:ext cx="79457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Le temps T1:  </a:t>
            </a:r>
            <a:r>
              <a:rPr lang="fr-FR" dirty="0" smtClean="0"/>
              <a:t>C’est le temps nécessaire pour que l’aimantation longitudinale </a:t>
            </a:r>
          </a:p>
          <a:p>
            <a:r>
              <a:rPr lang="fr-FR" dirty="0"/>
              <a:t>r</a:t>
            </a:r>
            <a:r>
              <a:rPr lang="fr-FR" dirty="0" smtClean="0"/>
              <a:t>etourne à 63% de sa valeur finale. Il est de l’ordre de 200 à 300 millisecondes (ms)</a:t>
            </a:r>
          </a:p>
          <a:p>
            <a:r>
              <a:rPr lang="fr-FR" dirty="0" smtClean="0"/>
              <a:t>Pour un champ magnétique de 1.5 Tesla</a:t>
            </a:r>
            <a:endParaRPr lang="fr-FR" dirty="0"/>
          </a:p>
        </p:txBody>
      </p:sp>
      <p:pic>
        <p:nvPicPr>
          <p:cNvPr id="3" name="Picture 2" descr="C:\Users\ASMA\Desktop\les cours à distance\IRM\T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500306"/>
            <a:ext cx="4071966" cy="3192439"/>
          </a:xfrm>
          <a:prstGeom prst="rect">
            <a:avLst/>
          </a:prstGeom>
          <a:noFill/>
        </p:spPr>
      </p:pic>
      <p:cxnSp>
        <p:nvCxnSpPr>
          <p:cNvPr id="5" name="Connecteur droit avec flèche 4"/>
          <p:cNvCxnSpPr/>
          <p:nvPr/>
        </p:nvCxnSpPr>
        <p:spPr>
          <a:xfrm rot="10800000" flipV="1">
            <a:off x="2857488" y="3000372"/>
            <a:ext cx="4143404" cy="22860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7143768" y="2786058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1538" y="500042"/>
            <a:ext cx="742677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u="sng" dirty="0" smtClean="0">
                <a:solidFill>
                  <a:schemeClr val="accent3">
                    <a:lumMod val="75000"/>
                  </a:schemeClr>
                </a:solidFill>
              </a:rPr>
              <a:t>1.b.2- La relaxation transversale et le temps T2:</a:t>
            </a:r>
          </a:p>
          <a:p>
            <a:endParaRPr lang="fr-FR" dirty="0" smtClean="0"/>
          </a:p>
          <a:p>
            <a:r>
              <a:rPr lang="fr-FR" dirty="0" smtClean="0"/>
              <a:t>	La relaxation transversale est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due au déphasage des spins</a:t>
            </a:r>
            <a:r>
              <a:rPr lang="fr-FR" dirty="0" smtClean="0"/>
              <a:t>. Les spins 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n’ayant pas exactement la même fréquence</a:t>
            </a:r>
            <a:r>
              <a:rPr lang="fr-FR" dirty="0" smtClean="0"/>
              <a:t>, ils se déphasent rapidement.</a:t>
            </a:r>
          </a:p>
          <a:p>
            <a:r>
              <a:rPr lang="fr-FR" dirty="0" smtClean="0"/>
              <a:t>Cette  chute de l’aimantation transversale suit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une courbe exponentielle </a:t>
            </a:r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décroissante</a:t>
            </a:r>
            <a:r>
              <a:rPr lang="fr-FR" dirty="0" smtClean="0"/>
              <a:t> caractérisée par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 temps T2. </a:t>
            </a:r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2050" name="Picture 2" descr="C:\Users\ASMA\Desktop\les cours à distance\IRM\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643182"/>
            <a:ext cx="7072362" cy="3650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571604" y="642918"/>
            <a:ext cx="756078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u="sng" dirty="0" smtClean="0">
                <a:solidFill>
                  <a:schemeClr val="accent3">
                    <a:lumMod val="75000"/>
                  </a:schemeClr>
                </a:solidFill>
              </a:rPr>
              <a:t>Le temps T2</a:t>
            </a:r>
            <a:r>
              <a:rPr lang="fr-FR" dirty="0" smtClean="0"/>
              <a:t>:  Correspond au temps mis par l’aimantation transversale pour </a:t>
            </a:r>
          </a:p>
          <a:p>
            <a:r>
              <a:rPr lang="fr-FR" dirty="0" smtClean="0"/>
              <a:t>revenir à 37%  de sa valeur initiale.</a:t>
            </a:r>
          </a:p>
          <a:p>
            <a:endParaRPr lang="fr-FR" dirty="0"/>
          </a:p>
        </p:txBody>
      </p:sp>
      <p:pic>
        <p:nvPicPr>
          <p:cNvPr id="3" name="Picture 2" descr="C:\Users\ASMA\Desktop\les cours à distance\IRM\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714488"/>
            <a:ext cx="3929090" cy="3650976"/>
          </a:xfrm>
          <a:prstGeom prst="rect">
            <a:avLst/>
          </a:prstGeom>
          <a:noFill/>
        </p:spPr>
      </p:pic>
      <p:cxnSp>
        <p:nvCxnSpPr>
          <p:cNvPr id="4" name="Connecteur droit avec flèche 3"/>
          <p:cNvCxnSpPr/>
          <p:nvPr/>
        </p:nvCxnSpPr>
        <p:spPr>
          <a:xfrm rot="10800000" flipV="1">
            <a:off x="2643174" y="2714620"/>
            <a:ext cx="4143404" cy="22860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6929454" y="2571744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T2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214414" y="5572140"/>
            <a:ext cx="7257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Remarque:  La relaxation transversale est beaucoup plus rapide que la relaxation </a:t>
            </a:r>
          </a:p>
          <a:p>
            <a:r>
              <a:rPr lang="fr-FR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Longitudinale. Le T2 est toujours plus court ou égale à T1. </a:t>
            </a:r>
            <a:endParaRPr lang="fr-FR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SMA\Desktop\les cours à distance\émojie merci pour votre atten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1000108"/>
            <a:ext cx="3805256" cy="2850269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1000100" y="4786322"/>
            <a:ext cx="78704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b="1" i="1" dirty="0" smtClean="0"/>
              <a:t>J’attends vos questions et commentaires soit sur la plateforme </a:t>
            </a:r>
          </a:p>
          <a:p>
            <a:pPr algn="ctr"/>
            <a:r>
              <a:rPr lang="fr-FR" sz="2000" b="1" i="1" dirty="0" err="1" smtClean="0"/>
              <a:t>elearning</a:t>
            </a:r>
            <a:r>
              <a:rPr lang="fr-FR" sz="2000" b="1" i="1" dirty="0" smtClean="0"/>
              <a:t> de l’USTO ou sur mon email: saim1989asma@gmail.com</a:t>
            </a:r>
            <a:endParaRPr lang="fr-FR" sz="2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571480"/>
            <a:ext cx="8215454" cy="3003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b="1" i="1" dirty="0" smtClean="0"/>
              <a:t>Remarques importantes:</a:t>
            </a:r>
          </a:p>
          <a:p>
            <a:pPr>
              <a:lnSpc>
                <a:spcPct val="150000"/>
              </a:lnSpc>
            </a:pPr>
            <a:endParaRPr lang="fr-FR" sz="1600" b="1" i="1" dirty="0"/>
          </a:p>
          <a:p>
            <a:pPr>
              <a:lnSpc>
                <a:spcPct val="150000"/>
              </a:lnSpc>
            </a:pPr>
            <a:r>
              <a:rPr lang="fr-FR" sz="1600" b="1" i="1" dirty="0" smtClean="0"/>
              <a:t>- Avant de commencer le cours il faut revenir à nos anciens cours d’IRM qu’on a déjà fait.</a:t>
            </a:r>
          </a:p>
          <a:p>
            <a:pPr>
              <a:lnSpc>
                <a:spcPct val="150000"/>
              </a:lnSpc>
            </a:pPr>
            <a:r>
              <a:rPr lang="fr-FR" sz="1600" b="1" i="1" dirty="0" smtClean="0"/>
              <a:t>-Il ya des vidéo explicatifs réalisés par moi-même donc essayer de cliquer deux foies sur </a:t>
            </a:r>
          </a:p>
          <a:p>
            <a:pPr>
              <a:lnSpc>
                <a:spcPct val="150000"/>
              </a:lnSpc>
            </a:pPr>
            <a:r>
              <a:rPr lang="fr-FR" sz="1600" b="1" i="1" dirty="0" smtClean="0"/>
              <a:t>le cadre en noir pour voir la vidéo.</a:t>
            </a:r>
          </a:p>
          <a:p>
            <a:pPr>
              <a:lnSpc>
                <a:spcPct val="150000"/>
              </a:lnSpc>
            </a:pPr>
            <a:r>
              <a:rPr lang="fr-FR" sz="1600" b="1" i="1" dirty="0" smtClean="0"/>
              <a:t>-Rester à jours avec nous pour qu’on puisse vous terminer le reste des cours.</a:t>
            </a:r>
          </a:p>
          <a:p>
            <a:pPr>
              <a:lnSpc>
                <a:spcPct val="150000"/>
              </a:lnSpc>
            </a:pPr>
            <a:r>
              <a:rPr lang="fr-FR" sz="1600" b="1" i="1" dirty="0" smtClean="0"/>
              <a:t>-N’hésiter pas d’envoyer vos questions via la plateforme e-Learning de l’USTO dans mon </a:t>
            </a:r>
          </a:p>
          <a:p>
            <a:pPr>
              <a:lnSpc>
                <a:spcPct val="150000"/>
              </a:lnSpc>
            </a:pPr>
            <a:r>
              <a:rPr lang="fr-FR" sz="1600" b="1" i="1" dirty="0" smtClean="0"/>
              <a:t>cours IRM ou me contacter par email.</a:t>
            </a:r>
            <a:endParaRPr lang="fr-FR" sz="1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857356" y="1214422"/>
            <a:ext cx="6702540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u="sng" dirty="0" smtClean="0">
                <a:latin typeface="Times New Roman" pitchFamily="18" charset="0"/>
                <a:cs typeface="Times New Roman" pitchFamily="18" charset="0"/>
              </a:rPr>
              <a:t>Planning du cours:</a:t>
            </a:r>
          </a:p>
          <a:p>
            <a:endParaRPr lang="fr-FR" sz="2400" dirty="0"/>
          </a:p>
          <a:p>
            <a:endParaRPr lang="fr-FR" sz="2400" dirty="0" smtClean="0"/>
          </a:p>
          <a:p>
            <a:endParaRPr lang="fr-FR" sz="2400" dirty="0"/>
          </a:p>
          <a:p>
            <a:pPr>
              <a:lnSpc>
                <a:spcPct val="150000"/>
              </a:lnSpc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1-Le phénomène de résonnance</a:t>
            </a:r>
          </a:p>
          <a:p>
            <a:pPr>
              <a:lnSpc>
                <a:spcPct val="150000"/>
              </a:lnSpc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1.a- La phase d’excitation</a:t>
            </a:r>
          </a:p>
          <a:p>
            <a:pPr>
              <a:lnSpc>
                <a:spcPct val="150000"/>
              </a:lnSpc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-Exemple d’une onde RF 90°</a:t>
            </a:r>
          </a:p>
          <a:p>
            <a:pPr>
              <a:lnSpc>
                <a:spcPct val="150000"/>
              </a:lnSpc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1.b- La phase de relaxation</a:t>
            </a:r>
          </a:p>
          <a:p>
            <a:pPr>
              <a:lnSpc>
                <a:spcPct val="150000"/>
              </a:lnSpc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1.b.1-  La relaxation longitudinale  et le temps  T1</a:t>
            </a:r>
          </a:p>
          <a:p>
            <a:pPr>
              <a:lnSpc>
                <a:spcPct val="150000"/>
              </a:lnSpc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1.b.2- La relaxation transversale et le temps T2 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92830" y="428604"/>
            <a:ext cx="825117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r-FR" sz="2400" u="sng" dirty="0" smtClean="0">
                <a:solidFill>
                  <a:schemeClr val="accent3">
                    <a:lumMod val="75000"/>
                  </a:schemeClr>
                </a:solidFill>
              </a:rPr>
              <a:t>Le phénomène de résonnance:   </a:t>
            </a:r>
          </a:p>
          <a:p>
            <a:pPr marL="342900" indent="-342900"/>
            <a:r>
              <a:rPr lang="fr-FR" dirty="0" smtClean="0"/>
              <a:t>Il peut  y avoir une interaction entre une onde radiofréquence  (RF) et les spins et</a:t>
            </a:r>
          </a:p>
          <a:p>
            <a:pPr marL="342900" indent="-342900"/>
            <a:r>
              <a:rPr lang="fr-FR" dirty="0"/>
              <a:t>e</a:t>
            </a:r>
            <a:r>
              <a:rPr lang="fr-FR" dirty="0" smtClean="0"/>
              <a:t>n mouvement de précession: c’est le transfert d’énergie entre deux systèmes ayant </a:t>
            </a:r>
          </a:p>
          <a:p>
            <a:pPr marL="342900" indent="-342900"/>
            <a:r>
              <a:rPr lang="fr-FR" dirty="0" smtClean="0"/>
              <a:t>la même fréquence.</a:t>
            </a:r>
          </a:p>
          <a:p>
            <a:pPr marL="342900" indent="-342900"/>
            <a:endParaRPr lang="fr-FR" dirty="0" smtClean="0"/>
          </a:p>
          <a:p>
            <a:pPr marL="342900" indent="-342900"/>
            <a:endParaRPr lang="fr-FR" dirty="0"/>
          </a:p>
          <a:p>
            <a:pPr marL="342900" indent="-342900"/>
            <a:endParaRPr lang="fr-FR" dirty="0" smtClean="0"/>
          </a:p>
        </p:txBody>
      </p:sp>
      <p:pic>
        <p:nvPicPr>
          <p:cNvPr id="9" name="le phénomène de résonance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352800" y="2514600"/>
            <a:ext cx="24384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5918" y="714356"/>
            <a:ext cx="721523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fr-FR" sz="2400" u="sng" dirty="0" smtClean="0">
                <a:solidFill>
                  <a:schemeClr val="accent3">
                    <a:lumMod val="75000"/>
                  </a:schemeClr>
                </a:solidFill>
              </a:rPr>
              <a:t>1.a. Phase d’excitation: </a:t>
            </a:r>
            <a:endParaRPr lang="fr-FR" dirty="0" smtClean="0"/>
          </a:p>
          <a:p>
            <a:pPr marL="342900" indent="-342900"/>
            <a:endParaRPr lang="fr-FR" dirty="0" smtClean="0"/>
          </a:p>
          <a:p>
            <a:pPr marL="342900" indent="-342900"/>
            <a:r>
              <a:rPr lang="fr-FR" dirty="0" smtClean="0"/>
              <a:t>- L’onde RF provoque une bascule de l’aimantation tissulaire résultante d’un groupe de</a:t>
            </a:r>
          </a:p>
          <a:p>
            <a:pPr marL="342900" indent="-342900"/>
            <a:r>
              <a:rPr lang="fr-FR" dirty="0" smtClean="0"/>
              <a:t>spins placés dans un champ magnétique:</a:t>
            </a:r>
          </a:p>
          <a:p>
            <a:pPr marL="342900" indent="-342900"/>
            <a:endParaRPr lang="fr-FR" dirty="0" smtClean="0"/>
          </a:p>
          <a:p>
            <a:pPr marL="342900" indent="-342900"/>
            <a:r>
              <a:rPr lang="fr-FR" dirty="0" smtClean="0"/>
              <a:t>- C’est le passage de l’état de basse énergie « parallèle » vers le niveau de haut </a:t>
            </a:r>
          </a:p>
          <a:p>
            <a:pPr marL="342900" indent="-342900"/>
            <a:r>
              <a:rPr lang="fr-FR" dirty="0" smtClean="0"/>
              <a:t>énergie  « antiparallèle ».         </a:t>
            </a:r>
          </a:p>
          <a:p>
            <a:pPr marL="342900" indent="-342900"/>
            <a:endParaRPr lang="fr-FR" dirty="0"/>
          </a:p>
          <a:p>
            <a:pPr marL="342900" indent="-342900"/>
            <a:endParaRPr lang="fr-FR" dirty="0" smtClean="0"/>
          </a:p>
          <a:p>
            <a:pPr marL="342900" indent="-342900"/>
            <a:endParaRPr lang="fr-FR" dirty="0" smtClean="0"/>
          </a:p>
          <a:p>
            <a:pPr marL="342900" indent="-342900"/>
            <a:endParaRPr lang="fr-FR" dirty="0" smtClean="0"/>
          </a:p>
          <a:p>
            <a:pPr marL="342900" indent="-342900"/>
            <a:endParaRPr lang="fr-FR" dirty="0"/>
          </a:p>
        </p:txBody>
      </p:sp>
      <p:sp>
        <p:nvSpPr>
          <p:cNvPr id="3" name="Flèche vers le haut 2"/>
          <p:cNvSpPr/>
          <p:nvPr/>
        </p:nvSpPr>
        <p:spPr>
          <a:xfrm>
            <a:off x="4071934" y="4000504"/>
            <a:ext cx="428628" cy="978408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Flèche vers le bas 3"/>
          <p:cNvSpPr/>
          <p:nvPr/>
        </p:nvSpPr>
        <p:spPr>
          <a:xfrm>
            <a:off x="4071934" y="5143512"/>
            <a:ext cx="484632" cy="978408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courbée vers la gauche 4"/>
          <p:cNvSpPr/>
          <p:nvPr/>
        </p:nvSpPr>
        <p:spPr>
          <a:xfrm>
            <a:off x="4714876" y="4429132"/>
            <a:ext cx="731520" cy="1073276"/>
          </a:xfrm>
          <a:prstGeom prst="curvedLef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71604" y="4286256"/>
            <a:ext cx="2395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Parallèle –basse énergie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500166" y="5286388"/>
            <a:ext cx="2751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antiparallèle –haute énergie</a:t>
            </a:r>
            <a:endParaRPr lang="fr-FR" dirty="0"/>
          </a:p>
        </p:txBody>
      </p:sp>
      <p:pic>
        <p:nvPicPr>
          <p:cNvPr id="8" name="phase d'exitation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215074" y="3857628"/>
            <a:ext cx="24384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00100" y="642918"/>
            <a:ext cx="7766998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-l’angle de bascule de l’aimantation tissulaire dépend de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l’intensité</a:t>
            </a:r>
            <a:r>
              <a:rPr lang="fr-FR" dirty="0" smtClean="0"/>
              <a:t> et de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la durée </a:t>
            </a:r>
          </a:p>
          <a:p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endant  laquelle est appliquée l’onde RF</a:t>
            </a:r>
            <a:r>
              <a:rPr lang="fr-FR" dirty="0" smtClean="0"/>
              <a:t>.  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On peut décomposer l’aimantation tissulaire en: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Une composante longitudinale: </a:t>
            </a:r>
            <a:r>
              <a:rPr lang="fr-FR" dirty="0" smtClean="0"/>
              <a:t>( selon l’axe Z): en parallèle avec la direction </a:t>
            </a:r>
          </a:p>
          <a:p>
            <a:r>
              <a:rPr lang="fr-FR" dirty="0" smtClean="0"/>
              <a:t>du champ magnétique B</a:t>
            </a:r>
            <a:r>
              <a:rPr lang="fr-FR" sz="1600" dirty="0" smtClean="0"/>
              <a:t>0.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Une composante transversale:  </a:t>
            </a:r>
            <a:r>
              <a:rPr lang="fr-FR" dirty="0" smtClean="0"/>
              <a:t>la bascule se traduit par une diminution de </a:t>
            </a:r>
          </a:p>
          <a:p>
            <a:r>
              <a:rPr lang="fr-FR" dirty="0" smtClean="0"/>
              <a:t>l’aimantation longitudinale et l’apparition de l’aimantation transversale. </a:t>
            </a:r>
          </a:p>
          <a:p>
            <a:endParaRPr lang="fr-FR" sz="2000" dirty="0"/>
          </a:p>
        </p:txBody>
      </p:sp>
      <p:pic>
        <p:nvPicPr>
          <p:cNvPr id="3" name="2eme vidéo excitation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143636" y="1142984"/>
            <a:ext cx="2438400" cy="1828800"/>
          </a:xfrm>
          <a:prstGeom prst="rect">
            <a:avLst/>
          </a:prstGeom>
        </p:spPr>
      </p:pic>
      <p:pic>
        <p:nvPicPr>
          <p:cNvPr id="4" name="les composantes long.mp4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4"/>
          <a:stretch>
            <a:fillRect/>
          </a:stretch>
        </p:blipFill>
        <p:spPr>
          <a:xfrm>
            <a:off x="3714744" y="4643446"/>
            <a:ext cx="24384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71472" y="928670"/>
            <a:ext cx="8312276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endParaRPr lang="fr-FR" sz="2000" b="1" u="sng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2000" dirty="0" smtClean="0">
                <a:solidFill>
                  <a:schemeClr val="accent3">
                    <a:lumMod val="75000"/>
                  </a:schemeClr>
                </a:solidFill>
              </a:rPr>
              <a:t>Rappel: </a:t>
            </a:r>
          </a:p>
          <a:p>
            <a:pPr>
              <a:buFontTx/>
              <a:buChar char="-"/>
            </a:pPr>
            <a:r>
              <a:rPr lang="fr-FR" sz="2000" i="1" dirty="0" smtClean="0"/>
              <a:t>L’aimantation longitudinale est la traduction de la différence de population </a:t>
            </a:r>
          </a:p>
          <a:p>
            <a:r>
              <a:rPr lang="fr-FR" sz="2000" i="1" dirty="0" smtClean="0"/>
              <a:t>entre les spins parallèles et les spins antiparallèles. </a:t>
            </a:r>
          </a:p>
          <a:p>
            <a:endParaRPr lang="fr-FR" sz="2000" i="1" dirty="0" smtClean="0"/>
          </a:p>
          <a:p>
            <a:pPr>
              <a:buFontTx/>
              <a:buChar char="-"/>
            </a:pPr>
            <a:r>
              <a:rPr lang="fr-FR" sz="2000" i="1" dirty="0" smtClean="0"/>
              <a:t>L’aimantation transversale est la traduction de la mise en phase plus au</a:t>
            </a:r>
          </a:p>
          <a:p>
            <a:r>
              <a:rPr lang="fr-FR" sz="2000" i="1" dirty="0" smtClean="0"/>
              <a:t>moins complète des spins</a:t>
            </a:r>
          </a:p>
          <a:p>
            <a:endParaRPr lang="fr-FR" sz="2000" b="1" u="sng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fr-FR" sz="2000" b="1" u="sng" dirty="0" smtClean="0">
                <a:solidFill>
                  <a:schemeClr val="accent3">
                    <a:lumMod val="75000"/>
                  </a:schemeClr>
                </a:solidFill>
              </a:rPr>
              <a:t>Exemple de l’onde RF 90°:</a:t>
            </a:r>
          </a:p>
          <a:p>
            <a:endParaRPr lang="fr-FR" sz="2000" dirty="0" smtClean="0"/>
          </a:p>
          <a:p>
            <a:r>
              <a:rPr lang="fr-FR" sz="2000" dirty="0" smtClean="0"/>
              <a:t>Il n y’a plus de composante longitudinale (car il y a égalisation des populations </a:t>
            </a:r>
          </a:p>
          <a:p>
            <a:r>
              <a:rPr lang="fr-FR" sz="2000" dirty="0"/>
              <a:t>p</a:t>
            </a:r>
            <a:r>
              <a:rPr lang="fr-FR" sz="2000" dirty="0" smtClean="0"/>
              <a:t>arallèles et antiparallèles. Il apparaît la composante transversale (car les spins </a:t>
            </a:r>
          </a:p>
          <a:p>
            <a:r>
              <a:rPr lang="fr-FR" sz="2000" dirty="0"/>
              <a:t>s</a:t>
            </a:r>
            <a:r>
              <a:rPr lang="fr-FR" sz="2000" dirty="0" smtClean="0"/>
              <a:t>ont mis en phase).</a:t>
            </a:r>
          </a:p>
          <a:p>
            <a:endParaRPr lang="fr-FR" sz="2000" dirty="0"/>
          </a:p>
          <a:p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1538" y="500042"/>
            <a:ext cx="8198142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u="sng" dirty="0" smtClean="0">
                <a:solidFill>
                  <a:schemeClr val="accent3">
                    <a:lumMod val="75000"/>
                  </a:schemeClr>
                </a:solidFill>
              </a:rPr>
              <a:t>1.b- La phase de relaxation:</a:t>
            </a:r>
          </a:p>
          <a:p>
            <a:endParaRPr lang="fr-FR" dirty="0" smtClean="0"/>
          </a:p>
          <a:p>
            <a:r>
              <a:rPr lang="fr-FR" sz="2000" dirty="0" smtClean="0"/>
              <a:t>C’est le retour à l’état d’équilibre de l’aimantation tissulaire. C’est l’émission </a:t>
            </a:r>
          </a:p>
          <a:p>
            <a:r>
              <a:rPr lang="fr-FR" sz="2000" dirty="0" smtClean="0"/>
              <a:t>d’énergie sous forme d’onde RF qui représente  le signal enregistré en RMN. </a:t>
            </a:r>
          </a:p>
          <a:p>
            <a:r>
              <a:rPr lang="fr-FR" sz="2000" dirty="0" smtClean="0"/>
              <a:t>Cette énergie  contient de l’information.</a:t>
            </a:r>
          </a:p>
          <a:p>
            <a:endParaRPr lang="fr-FR" sz="2000" dirty="0" smtClean="0"/>
          </a:p>
          <a:p>
            <a:r>
              <a:rPr lang="fr-FR" sz="2000" dirty="0" smtClean="0"/>
              <a:t>Elle se décompose  en 02 phénomènes obéissant à:</a:t>
            </a:r>
          </a:p>
          <a:p>
            <a:endParaRPr lang="fr-FR" sz="2000" dirty="0"/>
          </a:p>
          <a:p>
            <a:pPr>
              <a:buFont typeface="Wingdings" pitchFamily="2" charset="2"/>
              <a:buChar char="Ø"/>
            </a:pPr>
            <a:r>
              <a:rPr lang="fr-FR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 relaxation longitudinale</a:t>
            </a:r>
            <a:r>
              <a:rPr lang="fr-FR" sz="2000" dirty="0" smtClean="0"/>
              <a:t>: la repousse de la composante longitudinale</a:t>
            </a:r>
          </a:p>
          <a:p>
            <a:pPr>
              <a:buFont typeface="Wingdings" pitchFamily="2" charset="2"/>
              <a:buChar char="Ø"/>
            </a:pPr>
            <a:r>
              <a:rPr lang="fr-FR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 relaxation transversale</a:t>
            </a:r>
            <a:r>
              <a:rPr lang="fr-FR" sz="2000" dirty="0" smtClean="0"/>
              <a:t>: la chute de la composante transversale.</a:t>
            </a:r>
          </a:p>
          <a:p>
            <a:endParaRPr lang="fr-FR" sz="2000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</p:txBody>
      </p:sp>
      <p:pic>
        <p:nvPicPr>
          <p:cNvPr id="4" name="relaxation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714744" y="4286256"/>
            <a:ext cx="24384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1538" y="428604"/>
            <a:ext cx="735169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u="sng" dirty="0" smtClean="0">
                <a:solidFill>
                  <a:schemeClr val="accent3">
                    <a:lumMod val="75000"/>
                  </a:schemeClr>
                </a:solidFill>
              </a:rPr>
              <a:t>1.b.1- La relaxation longitudinale et le temps T1:</a:t>
            </a:r>
          </a:p>
          <a:p>
            <a:endParaRPr lang="fr-FR" dirty="0"/>
          </a:p>
          <a:p>
            <a:r>
              <a:rPr lang="fr-FR" dirty="0" smtClean="0"/>
              <a:t>La relaxation longitudinale correspond </a:t>
            </a:r>
            <a:r>
              <a:rPr lang="fr-FR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au retour vers les basses énergies </a:t>
            </a:r>
          </a:p>
          <a:p>
            <a:r>
              <a:rPr lang="fr-FR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(l’état parallèle)</a:t>
            </a:r>
            <a:r>
              <a:rPr lang="fr-FR" dirty="0" smtClean="0"/>
              <a:t>. La croissance de l’aimantation longitudinale suit </a:t>
            </a:r>
            <a:r>
              <a:rPr lang="fr-FR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une courbe </a:t>
            </a:r>
          </a:p>
          <a:p>
            <a:r>
              <a:rPr lang="fr-FR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</a:t>
            </a:r>
            <a:r>
              <a:rPr lang="fr-FR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xponentielle</a:t>
            </a:r>
            <a:r>
              <a:rPr lang="fr-FR" dirty="0" smtClean="0"/>
              <a:t> caractérisée par le temps T1.</a:t>
            </a:r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1026" name="Picture 2" descr="C:\Users\ASMA\Desktop\les cours à distance\IRM\T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2643182"/>
            <a:ext cx="6256311" cy="3192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166</TotalTime>
  <Words>630</Words>
  <Application>Microsoft Office PowerPoint</Application>
  <PresentationFormat>Affichage à l'écran (4:3)</PresentationFormat>
  <Paragraphs>120</Paragraphs>
  <Slides>13</Slides>
  <Notes>0</Notes>
  <HiddenSlides>0</HiddenSlides>
  <MMClips>5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Solstice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at at</dc:creator>
  <cp:lastModifiedBy>at at</cp:lastModifiedBy>
  <cp:revision>18</cp:revision>
  <dcterms:created xsi:type="dcterms:W3CDTF">2020-04-04T19:23:46Z</dcterms:created>
  <dcterms:modified xsi:type="dcterms:W3CDTF">2020-04-04T22:11:37Z</dcterms:modified>
</cp:coreProperties>
</file>