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327" r:id="rId3"/>
    <p:sldId id="323" r:id="rId4"/>
    <p:sldId id="324" r:id="rId5"/>
    <p:sldId id="328" r:id="rId6"/>
    <p:sldId id="325" r:id="rId7"/>
    <p:sldId id="326" r:id="rId8"/>
    <p:sldId id="259" r:id="rId9"/>
    <p:sldId id="320" r:id="rId10"/>
    <p:sldId id="321" r:id="rId11"/>
    <p:sldId id="322" r:id="rId12"/>
    <p:sldId id="330" r:id="rId13"/>
    <p:sldId id="261" r:id="rId14"/>
    <p:sldId id="262" r:id="rId15"/>
    <p:sldId id="263" r:id="rId16"/>
    <p:sldId id="264" r:id="rId17"/>
    <p:sldId id="265" r:id="rId18"/>
    <p:sldId id="266" r:id="rId19"/>
    <p:sldId id="269" r:id="rId20"/>
    <p:sldId id="270" r:id="rId21"/>
    <p:sldId id="317" r:id="rId22"/>
    <p:sldId id="318" r:id="rId23"/>
    <p:sldId id="319" r:id="rId24"/>
    <p:sldId id="289" r:id="rId25"/>
    <p:sldId id="290" r:id="rId26"/>
    <p:sldId id="271" r:id="rId27"/>
    <p:sldId id="272" r:id="rId28"/>
    <p:sldId id="273" r:id="rId29"/>
    <p:sldId id="275" r:id="rId30"/>
    <p:sldId id="276" r:id="rId31"/>
    <p:sldId id="277" r:id="rId32"/>
    <p:sldId id="278" r:id="rId33"/>
    <p:sldId id="279" r:id="rId34"/>
    <p:sldId id="280" r:id="rId35"/>
    <p:sldId id="281" r:id="rId36"/>
    <p:sldId id="282" r:id="rId37"/>
    <p:sldId id="283" r:id="rId38"/>
    <p:sldId id="284" r:id="rId39"/>
    <p:sldId id="267" r:id="rId40"/>
    <p:sldId id="268" r:id="rId41"/>
    <p:sldId id="285" r:id="rId42"/>
    <p:sldId id="286" r:id="rId43"/>
    <p:sldId id="287" r:id="rId44"/>
    <p:sldId id="28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4"/>
    <p:restoredTop sz="86450"/>
  </p:normalViewPr>
  <p:slideViewPr>
    <p:cSldViewPr snapToGrid="0" snapToObjects="1">
      <p:cViewPr varScale="1">
        <p:scale>
          <a:sx n="93" d="100"/>
          <a:sy n="93" d="100"/>
        </p:scale>
        <p:origin x="232" y="5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0E07F-D2D3-884F-AE66-898E053CFD8C}" type="datetimeFigureOut">
              <a:rPr lang="fr-FR" smtClean="0"/>
              <a:t>19/02/2024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DEBD9-83F9-004D-A011-26BCFE1D39FB}" type="slidenum">
              <a:rPr lang="fr-FR" smtClean="0"/>
              <a:t>‹N°›</a:t>
            </a:fld>
            <a:endParaRPr lang="fr-FR"/>
          </a:p>
        </p:txBody>
      </p:sp>
    </p:spTree>
    <p:extLst>
      <p:ext uri="{BB962C8B-B14F-4D97-AF65-F5344CB8AC3E}">
        <p14:creationId xmlns:p14="http://schemas.microsoft.com/office/powerpoint/2010/main" val="245006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60DEBD9-83F9-004D-A011-26BCFE1D39FB}" type="slidenum">
              <a:rPr lang="fr-FR" smtClean="0"/>
              <a:t>6</a:t>
            </a:fld>
            <a:endParaRPr lang="fr-FR"/>
          </a:p>
        </p:txBody>
      </p:sp>
    </p:spTree>
    <p:extLst>
      <p:ext uri="{BB962C8B-B14F-4D97-AF65-F5344CB8AC3E}">
        <p14:creationId xmlns:p14="http://schemas.microsoft.com/office/powerpoint/2010/main" val="381494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60DEBD9-83F9-004D-A011-26BCFE1D39FB}" type="slidenum">
              <a:rPr lang="fr-FR" smtClean="0"/>
              <a:t>9</a:t>
            </a:fld>
            <a:endParaRPr lang="fr-FR"/>
          </a:p>
        </p:txBody>
      </p:sp>
    </p:spTree>
    <p:extLst>
      <p:ext uri="{BB962C8B-B14F-4D97-AF65-F5344CB8AC3E}">
        <p14:creationId xmlns:p14="http://schemas.microsoft.com/office/powerpoint/2010/main" val="125865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99A30-8377-074A-BB70-13AAAC2122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75B5041-CE0E-FA49-8F05-3A60FBC6A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C94BEB5-B92D-934B-BDC5-7E5E1D06CDF8}"/>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5" name="Espace réservé du pied de page 4">
            <a:extLst>
              <a:ext uri="{FF2B5EF4-FFF2-40B4-BE49-F238E27FC236}">
                <a16:creationId xmlns:a16="http://schemas.microsoft.com/office/drawing/2014/main" id="{2A34773D-B6FD-744C-BA4A-5CBB265BCA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14A745-C876-2349-821B-3F905AF16C32}"/>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160187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A3C89-5C2D-F44E-A9EA-41CFEB01F23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3311C5F-3350-9D47-ACB5-11DF597EF95B}"/>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D96D447-6725-5947-B950-07A50FD54DB3}"/>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5" name="Espace réservé du pied de page 4">
            <a:extLst>
              <a:ext uri="{FF2B5EF4-FFF2-40B4-BE49-F238E27FC236}">
                <a16:creationId xmlns:a16="http://schemas.microsoft.com/office/drawing/2014/main" id="{C0CF956A-2818-9543-B243-C4B9E51B9C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4DAE1B-9F5D-2444-A8CA-FA053E9E10AF}"/>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307034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6287EC0-47B1-A840-9919-276C50AB4A4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77DBCF1-FFBA-E447-BE13-20D066AB4274}"/>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8B4F08B-A669-0E4D-ABC8-46BC9153D5EB}"/>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5" name="Espace réservé du pied de page 4">
            <a:extLst>
              <a:ext uri="{FF2B5EF4-FFF2-40B4-BE49-F238E27FC236}">
                <a16:creationId xmlns:a16="http://schemas.microsoft.com/office/drawing/2014/main" id="{4C682C2F-775A-C045-A816-C8CFF52235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8C9A52-6D22-1644-83CA-7B447E9870BE}"/>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4764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6461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72BFB-9F83-B548-BF1C-BABCCCB221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31C600-6EE3-6749-9552-5D06088A9879}"/>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37584B5-8247-BC44-B062-2C9223C7B7A1}"/>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5" name="Espace réservé du pied de page 4">
            <a:extLst>
              <a:ext uri="{FF2B5EF4-FFF2-40B4-BE49-F238E27FC236}">
                <a16:creationId xmlns:a16="http://schemas.microsoft.com/office/drawing/2014/main" id="{5CC66727-C0B4-4146-9E05-600A4DA987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1BB257-78E8-9147-90C4-11401A64E49E}"/>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66958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0889C-D8DD-1C4D-8B47-F977D177E98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E9DE97F-81D5-4D49-A77A-6BB74FF267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158620A-CAA5-1049-A886-37447417EAB3}"/>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5" name="Espace réservé du pied de page 4">
            <a:extLst>
              <a:ext uri="{FF2B5EF4-FFF2-40B4-BE49-F238E27FC236}">
                <a16:creationId xmlns:a16="http://schemas.microsoft.com/office/drawing/2014/main" id="{44F0B4F4-F1CC-C849-AD79-16823587BC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DF7FF6D-55C1-A54B-BE34-7BEE99AF921D}"/>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363775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ED440-1C10-FA41-97B9-807A6DCD65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FA0E8B-01FC-D345-88C8-CB4D10F72873}"/>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DFACC91-6DEB-B144-91CC-C70242D0753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82B8B83-6454-5B48-AF5E-FA2ED3C6EB95}"/>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6" name="Espace réservé du pied de page 5">
            <a:extLst>
              <a:ext uri="{FF2B5EF4-FFF2-40B4-BE49-F238E27FC236}">
                <a16:creationId xmlns:a16="http://schemas.microsoft.com/office/drawing/2014/main" id="{0FE1CFF7-BEEA-E243-B5F3-699EC7C4ABA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FB7276-90DC-5F41-931B-BE86CDB953F3}"/>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91366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49B900-54C0-AB44-922F-095BBBB989A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DA93E84-1687-774A-9B3F-3B7434514C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D92BD17D-C03F-5545-9609-2395893D4680}"/>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E2DFBB31-0AD7-AA45-8011-09C82CAC8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2A7763F0-017E-B843-A2D0-48FB3F2AEA21}"/>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1D8A3B13-39EA-AE4F-A38A-ACD7E5AD1773}"/>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8" name="Espace réservé du pied de page 7">
            <a:extLst>
              <a:ext uri="{FF2B5EF4-FFF2-40B4-BE49-F238E27FC236}">
                <a16:creationId xmlns:a16="http://schemas.microsoft.com/office/drawing/2014/main" id="{F3294B95-B2E1-5C4B-9565-8A0F7A7BF96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ECAE3D7-969F-B04E-AC3F-F2126FD370FD}"/>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247619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92DB51-4DE3-AA4A-8F87-BC52ECEFB0B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F980966-1708-EF45-AC38-42FE63755816}"/>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4" name="Espace réservé du pied de page 3">
            <a:extLst>
              <a:ext uri="{FF2B5EF4-FFF2-40B4-BE49-F238E27FC236}">
                <a16:creationId xmlns:a16="http://schemas.microsoft.com/office/drawing/2014/main" id="{1BD6383C-361C-B84D-8943-39DFDC2F238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550BA51-F464-694C-961C-70BACE2849CD}"/>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259759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69EEF7-5D42-4848-8D8B-66611F728F5B}"/>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3" name="Espace réservé du pied de page 2">
            <a:extLst>
              <a:ext uri="{FF2B5EF4-FFF2-40B4-BE49-F238E27FC236}">
                <a16:creationId xmlns:a16="http://schemas.microsoft.com/office/drawing/2014/main" id="{E2BEEEB8-2D62-9842-8D6C-0E349FDBF0B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9B9745A-1EFA-F741-ADCB-40B62D6687EF}"/>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342355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BF2E23-6D14-3E46-BA52-B43316F9B2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3DDCCB6-7CAB-394E-86B7-B1E56B059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FD975B5-DA58-B94A-8C2C-766DE2EF2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BCDF136-3418-D04D-A02C-0D4A04A2D452}"/>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6" name="Espace réservé du pied de page 5">
            <a:extLst>
              <a:ext uri="{FF2B5EF4-FFF2-40B4-BE49-F238E27FC236}">
                <a16:creationId xmlns:a16="http://schemas.microsoft.com/office/drawing/2014/main" id="{16B34E70-6882-E543-9EB1-1E0C7A0BDD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B9AD67-1D2D-7D4E-BEF1-704E4FB33736}"/>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77292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543468-1AA2-CF4C-A189-9BBAEC3804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19EE760-7A1B-EE45-B239-3661590AB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CDE2B78-376E-1743-BB02-C90227DE9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08E2DEC-A9CC-A041-B2E4-BE95E6AFE6A9}"/>
              </a:ext>
            </a:extLst>
          </p:cNvPr>
          <p:cNvSpPr>
            <a:spLocks noGrp="1"/>
          </p:cNvSpPr>
          <p:nvPr>
            <p:ph type="dt" sz="half" idx="10"/>
          </p:nvPr>
        </p:nvSpPr>
        <p:spPr/>
        <p:txBody>
          <a:bodyPr/>
          <a:lstStyle/>
          <a:p>
            <a:fld id="{E15C830B-6E92-954C-B9CB-8377A34C6CED}" type="datetimeFigureOut">
              <a:rPr lang="fr-FR" smtClean="0"/>
              <a:t>19/02/2024</a:t>
            </a:fld>
            <a:endParaRPr lang="fr-FR"/>
          </a:p>
        </p:txBody>
      </p:sp>
      <p:sp>
        <p:nvSpPr>
          <p:cNvPr id="6" name="Espace réservé du pied de page 5">
            <a:extLst>
              <a:ext uri="{FF2B5EF4-FFF2-40B4-BE49-F238E27FC236}">
                <a16:creationId xmlns:a16="http://schemas.microsoft.com/office/drawing/2014/main" id="{68453846-E8BF-A240-892B-598406F7F7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267CFC-82F3-5E45-937E-C7921A72625F}"/>
              </a:ext>
            </a:extLst>
          </p:cNvPr>
          <p:cNvSpPr>
            <a:spLocks noGrp="1"/>
          </p:cNvSpPr>
          <p:nvPr>
            <p:ph type="sldNum" sz="quarter" idx="12"/>
          </p:nvPr>
        </p:nvSpPr>
        <p:spPr/>
        <p:txBody>
          <a:bodyPr/>
          <a:lstStyle/>
          <a:p>
            <a:fld id="{657CF8DF-4EDD-E24E-AA5C-9C11355577E8}" type="slidenum">
              <a:rPr lang="fr-FR" smtClean="0"/>
              <a:t>‹N°›</a:t>
            </a:fld>
            <a:endParaRPr lang="fr-FR"/>
          </a:p>
        </p:txBody>
      </p:sp>
    </p:spTree>
    <p:extLst>
      <p:ext uri="{BB962C8B-B14F-4D97-AF65-F5344CB8AC3E}">
        <p14:creationId xmlns:p14="http://schemas.microsoft.com/office/powerpoint/2010/main" val="375566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895518-D0C9-AD48-81F8-C47E6399D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BF4470A-F9D0-D546-8CB2-1DC473BB2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DFB6126-292D-E94C-A917-EA3C99C08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C830B-6E92-954C-B9CB-8377A34C6CED}" type="datetimeFigureOut">
              <a:rPr lang="fr-FR" smtClean="0"/>
              <a:t>19/02/2024</a:t>
            </a:fld>
            <a:endParaRPr lang="fr-FR"/>
          </a:p>
        </p:txBody>
      </p:sp>
      <p:sp>
        <p:nvSpPr>
          <p:cNvPr id="5" name="Espace réservé du pied de page 4">
            <a:extLst>
              <a:ext uri="{FF2B5EF4-FFF2-40B4-BE49-F238E27FC236}">
                <a16:creationId xmlns:a16="http://schemas.microsoft.com/office/drawing/2014/main" id="{48F5C8CC-084B-D740-8939-0B8584E1D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B3DB1F6-3A6C-2F48-A99A-63EBD4CDD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CF8DF-4EDD-E24E-AA5C-9C11355577E8}" type="slidenum">
              <a:rPr lang="fr-FR" smtClean="0"/>
              <a:t>‹N°›</a:t>
            </a:fld>
            <a:endParaRPr lang="fr-FR"/>
          </a:p>
        </p:txBody>
      </p:sp>
    </p:spTree>
    <p:extLst>
      <p:ext uri="{BB962C8B-B14F-4D97-AF65-F5344CB8AC3E}">
        <p14:creationId xmlns:p14="http://schemas.microsoft.com/office/powerpoint/2010/main" val="3497339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hyperlink" Target="https://constructalia.arcelormittal.com/files/styles/carousel_large/public/33_picture_5--d0bdefb5532f74ada644189e6222ea12.jp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9E30A8-A15A-1F4B-BF26-FD10AA6A29DF}"/>
              </a:ext>
            </a:extLst>
          </p:cNvPr>
          <p:cNvSpPr>
            <a:spLocks noGrp="1"/>
          </p:cNvSpPr>
          <p:nvPr>
            <p:ph type="ctrTitle"/>
          </p:nvPr>
        </p:nvSpPr>
        <p:spPr/>
        <p:txBody>
          <a:bodyPr/>
          <a:lstStyle/>
          <a:p>
            <a:r>
              <a:rPr lang="fr-FR" dirty="0"/>
              <a:t>structures métalliques tridimensionnelles</a:t>
            </a:r>
          </a:p>
        </p:txBody>
      </p:sp>
    </p:spTree>
    <p:extLst>
      <p:ext uri="{BB962C8B-B14F-4D97-AF65-F5344CB8AC3E}">
        <p14:creationId xmlns:p14="http://schemas.microsoft.com/office/powerpoint/2010/main" val="196316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1956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91740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3D1D03A-86DC-4A2F-838D-C50FC587D3CA}"/>
              </a:ext>
            </a:extLst>
          </p:cNvPr>
          <p:cNvSpPr/>
          <p:nvPr/>
        </p:nvSpPr>
        <p:spPr>
          <a:xfrm>
            <a:off x="1072662" y="1890346"/>
            <a:ext cx="3613638" cy="1011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Selon les matériaux</a:t>
            </a:r>
          </a:p>
        </p:txBody>
      </p:sp>
      <p:sp>
        <p:nvSpPr>
          <p:cNvPr id="6" name="Ellipse 5">
            <a:extLst>
              <a:ext uri="{FF2B5EF4-FFF2-40B4-BE49-F238E27FC236}">
                <a16:creationId xmlns:a16="http://schemas.microsoft.com/office/drawing/2014/main" id="{CE7F38C2-99BF-4B45-B94E-9F89EF712DA7}"/>
              </a:ext>
            </a:extLst>
          </p:cNvPr>
          <p:cNvSpPr/>
          <p:nvPr/>
        </p:nvSpPr>
        <p:spPr>
          <a:xfrm>
            <a:off x="7221416" y="1890346"/>
            <a:ext cx="3613638" cy="1011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Selon la forme</a:t>
            </a:r>
          </a:p>
        </p:txBody>
      </p:sp>
      <p:sp>
        <p:nvSpPr>
          <p:cNvPr id="7" name="Ellipse 6">
            <a:extLst>
              <a:ext uri="{FF2B5EF4-FFF2-40B4-BE49-F238E27FC236}">
                <a16:creationId xmlns:a16="http://schemas.microsoft.com/office/drawing/2014/main" id="{C6C51B9F-6555-43DA-99B5-4DC6851E21C3}"/>
              </a:ext>
            </a:extLst>
          </p:cNvPr>
          <p:cNvSpPr/>
          <p:nvPr/>
        </p:nvSpPr>
        <p:spPr>
          <a:xfrm>
            <a:off x="10551502" y="3534507"/>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Plane</a:t>
            </a:r>
          </a:p>
        </p:txBody>
      </p:sp>
      <p:sp>
        <p:nvSpPr>
          <p:cNvPr id="8" name="Ellipse 7">
            <a:extLst>
              <a:ext uri="{FF2B5EF4-FFF2-40B4-BE49-F238E27FC236}">
                <a16:creationId xmlns:a16="http://schemas.microsoft.com/office/drawing/2014/main" id="{627E31A4-2982-42D3-9A8E-D97732F64D7A}"/>
              </a:ext>
            </a:extLst>
          </p:cNvPr>
          <p:cNvSpPr/>
          <p:nvPr/>
        </p:nvSpPr>
        <p:spPr>
          <a:xfrm>
            <a:off x="10012973" y="4615960"/>
            <a:ext cx="1529861"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Dôme</a:t>
            </a:r>
          </a:p>
        </p:txBody>
      </p:sp>
      <p:sp>
        <p:nvSpPr>
          <p:cNvPr id="9" name="Ellipse 8">
            <a:extLst>
              <a:ext uri="{FF2B5EF4-FFF2-40B4-BE49-F238E27FC236}">
                <a16:creationId xmlns:a16="http://schemas.microsoft.com/office/drawing/2014/main" id="{220E1C07-4812-4C5B-9265-E63E037AF0F6}"/>
              </a:ext>
            </a:extLst>
          </p:cNvPr>
          <p:cNvSpPr/>
          <p:nvPr/>
        </p:nvSpPr>
        <p:spPr>
          <a:xfrm>
            <a:off x="8207986" y="5331655"/>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Voutée</a:t>
            </a:r>
          </a:p>
        </p:txBody>
      </p:sp>
      <p:sp>
        <p:nvSpPr>
          <p:cNvPr id="10" name="Ellipse 9">
            <a:extLst>
              <a:ext uri="{FF2B5EF4-FFF2-40B4-BE49-F238E27FC236}">
                <a16:creationId xmlns:a16="http://schemas.microsoft.com/office/drawing/2014/main" id="{B42F23C5-A9C7-4BAA-9377-29AEF658FCAA}"/>
              </a:ext>
            </a:extLst>
          </p:cNvPr>
          <p:cNvSpPr/>
          <p:nvPr/>
        </p:nvSpPr>
        <p:spPr>
          <a:xfrm>
            <a:off x="6293828" y="4615960"/>
            <a:ext cx="1749669"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Pyramide</a:t>
            </a:r>
          </a:p>
        </p:txBody>
      </p:sp>
      <p:sp>
        <p:nvSpPr>
          <p:cNvPr id="11" name="Ellipse 10">
            <a:extLst>
              <a:ext uri="{FF2B5EF4-FFF2-40B4-BE49-F238E27FC236}">
                <a16:creationId xmlns:a16="http://schemas.microsoft.com/office/drawing/2014/main" id="{668B5B92-6D26-4A72-ACEE-EA57CF1AA862}"/>
              </a:ext>
            </a:extLst>
          </p:cNvPr>
          <p:cNvSpPr/>
          <p:nvPr/>
        </p:nvSpPr>
        <p:spPr>
          <a:xfrm>
            <a:off x="6096000" y="3534507"/>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Double pente</a:t>
            </a:r>
          </a:p>
        </p:txBody>
      </p:sp>
      <p:sp>
        <p:nvSpPr>
          <p:cNvPr id="12" name="Ellipse 11">
            <a:extLst>
              <a:ext uri="{FF2B5EF4-FFF2-40B4-BE49-F238E27FC236}">
                <a16:creationId xmlns:a16="http://schemas.microsoft.com/office/drawing/2014/main" id="{3989DCE5-4D6B-4FA5-8196-6469BE606859}"/>
              </a:ext>
            </a:extLst>
          </p:cNvPr>
          <p:cNvSpPr/>
          <p:nvPr/>
        </p:nvSpPr>
        <p:spPr>
          <a:xfrm>
            <a:off x="3640016" y="3719144"/>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Acier</a:t>
            </a:r>
          </a:p>
        </p:txBody>
      </p:sp>
      <p:sp>
        <p:nvSpPr>
          <p:cNvPr id="13" name="Ellipse 12">
            <a:extLst>
              <a:ext uri="{FF2B5EF4-FFF2-40B4-BE49-F238E27FC236}">
                <a16:creationId xmlns:a16="http://schemas.microsoft.com/office/drawing/2014/main" id="{0BF3A1E2-756E-4E7F-9F8C-8C955054CB14}"/>
              </a:ext>
            </a:extLst>
          </p:cNvPr>
          <p:cNvSpPr/>
          <p:nvPr/>
        </p:nvSpPr>
        <p:spPr>
          <a:xfrm>
            <a:off x="316523" y="3719144"/>
            <a:ext cx="1749669"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Bois </a:t>
            </a:r>
          </a:p>
        </p:txBody>
      </p:sp>
      <p:sp>
        <p:nvSpPr>
          <p:cNvPr id="14" name="ZoneTexte 13">
            <a:extLst>
              <a:ext uri="{FF2B5EF4-FFF2-40B4-BE49-F238E27FC236}">
                <a16:creationId xmlns:a16="http://schemas.microsoft.com/office/drawing/2014/main" id="{D3442492-E6FB-4A79-9C5D-5CF2FE433188}"/>
              </a:ext>
            </a:extLst>
          </p:cNvPr>
          <p:cNvSpPr txBox="1"/>
          <p:nvPr/>
        </p:nvSpPr>
        <p:spPr>
          <a:xfrm>
            <a:off x="800099" y="967182"/>
            <a:ext cx="5222631" cy="369332"/>
          </a:xfrm>
          <a:prstGeom prst="rect">
            <a:avLst/>
          </a:prstGeom>
          <a:noFill/>
        </p:spPr>
        <p:txBody>
          <a:bodyPr wrap="square" rtlCol="0">
            <a:spAutoFit/>
          </a:bodyPr>
          <a:lstStyle/>
          <a:p>
            <a:r>
              <a:rPr lang="fr-FR" dirty="0">
                <a:solidFill>
                  <a:srgbClr val="FF0000"/>
                </a:solidFill>
              </a:rPr>
              <a:t>Classification de structure tridimensionnelle</a:t>
            </a:r>
          </a:p>
        </p:txBody>
      </p:sp>
      <p:cxnSp>
        <p:nvCxnSpPr>
          <p:cNvPr id="16" name="Connecteur droit avec flèche 15">
            <a:extLst>
              <a:ext uri="{FF2B5EF4-FFF2-40B4-BE49-F238E27FC236}">
                <a16:creationId xmlns:a16="http://schemas.microsoft.com/office/drawing/2014/main" id="{5B74A858-56B0-4688-A65A-6B2E63C66AB0}"/>
              </a:ext>
            </a:extLst>
          </p:cNvPr>
          <p:cNvCxnSpPr>
            <a:stCxn id="5" idx="4"/>
            <a:endCxn id="13" idx="0"/>
          </p:cNvCxnSpPr>
          <p:nvPr/>
        </p:nvCxnSpPr>
        <p:spPr>
          <a:xfrm flipH="1">
            <a:off x="1191358" y="2901462"/>
            <a:ext cx="1688123" cy="81768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B347478-C1A2-4527-813D-4EB517F2A67D}"/>
              </a:ext>
            </a:extLst>
          </p:cNvPr>
          <p:cNvCxnSpPr>
            <a:cxnSpLocks/>
            <a:stCxn id="5" idx="4"/>
            <a:endCxn id="12" idx="0"/>
          </p:cNvCxnSpPr>
          <p:nvPr/>
        </p:nvCxnSpPr>
        <p:spPr>
          <a:xfrm>
            <a:off x="2879481" y="2901462"/>
            <a:ext cx="1580784" cy="81768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58DDE7BF-F436-4C32-AC24-67033A89D581}"/>
              </a:ext>
            </a:extLst>
          </p:cNvPr>
          <p:cNvCxnSpPr>
            <a:cxnSpLocks/>
            <a:stCxn id="6" idx="4"/>
          </p:cNvCxnSpPr>
          <p:nvPr/>
        </p:nvCxnSpPr>
        <p:spPr>
          <a:xfrm flipH="1">
            <a:off x="7168662" y="2901462"/>
            <a:ext cx="1859573" cy="81768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9782F1A8-7845-42D8-8A54-C50F9EBA273D}"/>
              </a:ext>
            </a:extLst>
          </p:cNvPr>
          <p:cNvCxnSpPr>
            <a:cxnSpLocks/>
            <a:stCxn id="6" idx="4"/>
            <a:endCxn id="10" idx="7"/>
          </p:cNvCxnSpPr>
          <p:nvPr/>
        </p:nvCxnSpPr>
        <p:spPr>
          <a:xfrm flipH="1">
            <a:off x="7787264" y="2901462"/>
            <a:ext cx="1240971" cy="184583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3A43D5C-C19F-4570-B51B-2AFB4F501F52}"/>
              </a:ext>
            </a:extLst>
          </p:cNvPr>
          <p:cNvCxnSpPr>
            <a:cxnSpLocks/>
            <a:stCxn id="6" idx="4"/>
            <a:endCxn id="9" idx="0"/>
          </p:cNvCxnSpPr>
          <p:nvPr/>
        </p:nvCxnSpPr>
        <p:spPr>
          <a:xfrm>
            <a:off x="9028235" y="2901462"/>
            <a:ext cx="0" cy="243019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B066B040-4AF2-4024-A197-5212A83DE3EE}"/>
              </a:ext>
            </a:extLst>
          </p:cNvPr>
          <p:cNvCxnSpPr>
            <a:cxnSpLocks/>
            <a:stCxn id="6" idx="4"/>
            <a:endCxn id="8" idx="1"/>
          </p:cNvCxnSpPr>
          <p:nvPr/>
        </p:nvCxnSpPr>
        <p:spPr>
          <a:xfrm>
            <a:off x="9028235" y="2901462"/>
            <a:ext cx="1208781" cy="184583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965F6F14-101F-4547-B443-D501867768CC}"/>
              </a:ext>
            </a:extLst>
          </p:cNvPr>
          <p:cNvCxnSpPr>
            <a:cxnSpLocks/>
            <a:stCxn id="6" idx="4"/>
            <a:endCxn id="7" idx="1"/>
          </p:cNvCxnSpPr>
          <p:nvPr/>
        </p:nvCxnSpPr>
        <p:spPr>
          <a:xfrm>
            <a:off x="9028235" y="2901462"/>
            <a:ext cx="1763512" cy="76438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15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18F3A9E-344F-46AC-B35F-D9021A92AC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798" y="764275"/>
            <a:ext cx="11801298" cy="5747893"/>
          </a:xfrm>
        </p:spPr>
      </p:pic>
    </p:spTree>
    <p:extLst>
      <p:ext uri="{BB962C8B-B14F-4D97-AF65-F5344CB8AC3E}">
        <p14:creationId xmlns:p14="http://schemas.microsoft.com/office/powerpoint/2010/main" val="793587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275C233-FA8F-478E-A940-29FD5B4CA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123" y="931766"/>
            <a:ext cx="11515361" cy="5712289"/>
          </a:xfrm>
        </p:spPr>
      </p:pic>
    </p:spTree>
    <p:extLst>
      <p:ext uri="{BB962C8B-B14F-4D97-AF65-F5344CB8AC3E}">
        <p14:creationId xmlns:p14="http://schemas.microsoft.com/office/powerpoint/2010/main" val="1633470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1B03B41-B1F9-47BD-9B7F-21F128142A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933" y="1318846"/>
            <a:ext cx="11632133" cy="5358466"/>
          </a:xfrm>
        </p:spPr>
      </p:pic>
    </p:spTree>
    <p:extLst>
      <p:ext uri="{BB962C8B-B14F-4D97-AF65-F5344CB8AC3E}">
        <p14:creationId xmlns:p14="http://schemas.microsoft.com/office/powerpoint/2010/main" val="209651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30FFF1-5013-4955-BACF-3C7CB502B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42" y="843994"/>
            <a:ext cx="11602915" cy="5891136"/>
          </a:xfrm>
          <a:prstGeom prst="rect">
            <a:avLst/>
          </a:prstGeom>
        </p:spPr>
      </p:pic>
    </p:spTree>
    <p:extLst>
      <p:ext uri="{BB962C8B-B14F-4D97-AF65-F5344CB8AC3E}">
        <p14:creationId xmlns:p14="http://schemas.microsoft.com/office/powerpoint/2010/main" val="395202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7D98958-5A94-4BC7-B34A-2DCE13AB40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03" y="764931"/>
            <a:ext cx="11932994" cy="6019801"/>
          </a:xfrm>
        </p:spPr>
      </p:pic>
    </p:spTree>
    <p:extLst>
      <p:ext uri="{BB962C8B-B14F-4D97-AF65-F5344CB8AC3E}">
        <p14:creationId xmlns:p14="http://schemas.microsoft.com/office/powerpoint/2010/main" val="284364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08B76DD-17B0-41BC-9446-E172F93DA078}"/>
              </a:ext>
            </a:extLst>
          </p:cNvPr>
          <p:cNvSpPr txBox="1"/>
          <p:nvPr/>
        </p:nvSpPr>
        <p:spPr>
          <a:xfrm>
            <a:off x="589084" y="1617784"/>
            <a:ext cx="7130562" cy="3416320"/>
          </a:xfrm>
          <a:prstGeom prst="rect">
            <a:avLst/>
          </a:prstGeom>
          <a:noFill/>
        </p:spPr>
        <p:txBody>
          <a:bodyPr wrap="square" rtlCol="0">
            <a:spAutoFit/>
          </a:bodyPr>
          <a:lstStyle/>
          <a:p>
            <a:r>
              <a:rPr lang="fr-FR" dirty="0"/>
              <a:t>Afin d’obtenir une construction à trois dimensions stable dans l’espace, la structure tridimensionnelle est composé de plusieurs éléments plans </a:t>
            </a:r>
          </a:p>
          <a:p>
            <a:endParaRPr lang="fr-FR" dirty="0"/>
          </a:p>
          <a:p>
            <a:r>
              <a:rPr lang="fr-FR" dirty="0"/>
              <a:t>En réalité, une structure tridimensionnelle est une poutre en treillis conçue dans l’espace à trois dimensions </a:t>
            </a:r>
          </a:p>
          <a:p>
            <a:endParaRPr lang="fr-FR" dirty="0"/>
          </a:p>
          <a:p>
            <a:r>
              <a:rPr lang="fr-FR" dirty="0"/>
              <a:t>Il s’agit de structures réticulées composées des membrures disposées sur des réseaux de nervures</a:t>
            </a:r>
          </a:p>
          <a:p>
            <a:endParaRPr lang="fr-FR" dirty="0"/>
          </a:p>
          <a:p>
            <a:r>
              <a:rPr lang="fr-FR" dirty="0"/>
              <a:t>Les nervures sont constituées de barres droites liaisonnées par des nœuds </a:t>
            </a:r>
          </a:p>
        </p:txBody>
      </p:sp>
      <p:pic>
        <p:nvPicPr>
          <p:cNvPr id="8" name="Image 7">
            <a:extLst>
              <a:ext uri="{FF2B5EF4-FFF2-40B4-BE49-F238E27FC236}">
                <a16:creationId xmlns:a16="http://schemas.microsoft.com/office/drawing/2014/main" id="{525D46FD-CE3C-491C-9CAB-D219AF698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451" y="1468316"/>
            <a:ext cx="3352815" cy="4229328"/>
          </a:xfrm>
          <a:prstGeom prst="rect">
            <a:avLst/>
          </a:prstGeom>
        </p:spPr>
      </p:pic>
      <p:cxnSp>
        <p:nvCxnSpPr>
          <p:cNvPr id="10" name="Connecteur droit avec flèche 9">
            <a:extLst>
              <a:ext uri="{FF2B5EF4-FFF2-40B4-BE49-F238E27FC236}">
                <a16:creationId xmlns:a16="http://schemas.microsoft.com/office/drawing/2014/main" id="{ED4CAAE7-A689-4810-95F5-9622D2B9A07B}"/>
              </a:ext>
            </a:extLst>
          </p:cNvPr>
          <p:cNvCxnSpPr>
            <a:cxnSpLocks/>
          </p:cNvCxnSpPr>
          <p:nvPr/>
        </p:nvCxnSpPr>
        <p:spPr>
          <a:xfrm flipV="1">
            <a:off x="8018585" y="3325944"/>
            <a:ext cx="1283677" cy="24857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E20D1D81-1878-4FF5-9E14-36D81A444821}"/>
              </a:ext>
            </a:extLst>
          </p:cNvPr>
          <p:cNvCxnSpPr>
            <a:cxnSpLocks/>
          </p:cNvCxnSpPr>
          <p:nvPr/>
        </p:nvCxnSpPr>
        <p:spPr>
          <a:xfrm flipV="1">
            <a:off x="8080131" y="3253154"/>
            <a:ext cx="3200400" cy="26640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D5BC295F-92F8-4D02-98D3-51905035912E}"/>
              </a:ext>
            </a:extLst>
          </p:cNvPr>
          <p:cNvSpPr txBox="1"/>
          <p:nvPr/>
        </p:nvSpPr>
        <p:spPr>
          <a:xfrm>
            <a:off x="6761285" y="5811715"/>
            <a:ext cx="1186961" cy="369332"/>
          </a:xfrm>
          <a:prstGeom prst="rect">
            <a:avLst/>
          </a:prstGeom>
          <a:noFill/>
        </p:spPr>
        <p:txBody>
          <a:bodyPr wrap="square" rtlCol="0">
            <a:spAutoFit/>
          </a:bodyPr>
          <a:lstStyle/>
          <a:p>
            <a:r>
              <a:rPr lang="fr-FR" dirty="0">
                <a:solidFill>
                  <a:srgbClr val="FF0000"/>
                </a:solidFill>
              </a:rPr>
              <a:t>Nœuds</a:t>
            </a:r>
          </a:p>
        </p:txBody>
      </p:sp>
      <p:sp>
        <p:nvSpPr>
          <p:cNvPr id="16" name="ZoneTexte 15">
            <a:extLst>
              <a:ext uri="{FF2B5EF4-FFF2-40B4-BE49-F238E27FC236}">
                <a16:creationId xmlns:a16="http://schemas.microsoft.com/office/drawing/2014/main" id="{CCF3367D-0AD6-47E4-B7C6-35559B09B83C}"/>
              </a:ext>
            </a:extLst>
          </p:cNvPr>
          <p:cNvSpPr txBox="1"/>
          <p:nvPr/>
        </p:nvSpPr>
        <p:spPr>
          <a:xfrm>
            <a:off x="800099" y="967182"/>
            <a:ext cx="5794132" cy="369332"/>
          </a:xfrm>
          <a:prstGeom prst="rect">
            <a:avLst/>
          </a:prstGeom>
          <a:noFill/>
        </p:spPr>
        <p:txBody>
          <a:bodyPr wrap="square" rtlCol="0">
            <a:spAutoFit/>
          </a:bodyPr>
          <a:lstStyle/>
          <a:p>
            <a:r>
              <a:rPr lang="fr-FR" dirty="0">
                <a:solidFill>
                  <a:srgbClr val="FF0000"/>
                </a:solidFill>
              </a:rPr>
              <a:t>3-Les éléments de la structures tridimensionnelles</a:t>
            </a:r>
          </a:p>
        </p:txBody>
      </p:sp>
    </p:spTree>
    <p:extLst>
      <p:ext uri="{BB962C8B-B14F-4D97-AF65-F5344CB8AC3E}">
        <p14:creationId xmlns:p14="http://schemas.microsoft.com/office/powerpoint/2010/main" val="344345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AB97018-D0D8-4834-8F96-1C8B62986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91" y="3042138"/>
            <a:ext cx="3392418" cy="2727504"/>
          </a:xfrm>
          <a:prstGeom prst="rect">
            <a:avLst/>
          </a:prstGeom>
        </p:spPr>
      </p:pic>
      <p:pic>
        <p:nvPicPr>
          <p:cNvPr id="7" name="Image 6">
            <a:extLst>
              <a:ext uri="{FF2B5EF4-FFF2-40B4-BE49-F238E27FC236}">
                <a16:creationId xmlns:a16="http://schemas.microsoft.com/office/drawing/2014/main" id="{0DAD33AD-BCE6-4EEC-9C04-FE70B69B8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883" y="3042138"/>
            <a:ext cx="3463720" cy="2727504"/>
          </a:xfrm>
          <a:prstGeom prst="rect">
            <a:avLst/>
          </a:prstGeom>
        </p:spPr>
      </p:pic>
      <p:pic>
        <p:nvPicPr>
          <p:cNvPr id="9" name="Image 8">
            <a:extLst>
              <a:ext uri="{FF2B5EF4-FFF2-40B4-BE49-F238E27FC236}">
                <a16:creationId xmlns:a16="http://schemas.microsoft.com/office/drawing/2014/main" id="{2AB3E857-27D5-47AF-85F0-2BE8893C7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177" y="3042138"/>
            <a:ext cx="3411106" cy="2727504"/>
          </a:xfrm>
          <a:prstGeom prst="rect">
            <a:avLst/>
          </a:prstGeom>
        </p:spPr>
      </p:pic>
      <p:sp>
        <p:nvSpPr>
          <p:cNvPr id="10" name="ZoneTexte 9">
            <a:extLst>
              <a:ext uri="{FF2B5EF4-FFF2-40B4-BE49-F238E27FC236}">
                <a16:creationId xmlns:a16="http://schemas.microsoft.com/office/drawing/2014/main" id="{335449BC-A457-4CEB-A260-3D31DD3098AE}"/>
              </a:ext>
            </a:extLst>
          </p:cNvPr>
          <p:cNvSpPr txBox="1"/>
          <p:nvPr/>
        </p:nvSpPr>
        <p:spPr>
          <a:xfrm>
            <a:off x="800100" y="1186962"/>
            <a:ext cx="9346223" cy="830997"/>
          </a:xfrm>
          <a:prstGeom prst="rect">
            <a:avLst/>
          </a:prstGeom>
          <a:noFill/>
        </p:spPr>
        <p:txBody>
          <a:bodyPr wrap="square" rtlCol="0">
            <a:spAutoFit/>
          </a:bodyPr>
          <a:lstStyle/>
          <a:p>
            <a:r>
              <a:rPr lang="fr-FR" sz="2400" dirty="0"/>
              <a:t>Pour relier entre les différents composants d’une structure tridimensionnel, plusieurs méthodes (nœuds) sont utilisées :</a:t>
            </a:r>
          </a:p>
        </p:txBody>
      </p:sp>
      <p:sp>
        <p:nvSpPr>
          <p:cNvPr id="11" name="ZoneTexte 10">
            <a:extLst>
              <a:ext uri="{FF2B5EF4-FFF2-40B4-BE49-F238E27FC236}">
                <a16:creationId xmlns:a16="http://schemas.microsoft.com/office/drawing/2014/main" id="{B9402230-B6A4-4863-88AC-0D9DD4C8939F}"/>
              </a:ext>
            </a:extLst>
          </p:cNvPr>
          <p:cNvSpPr txBox="1"/>
          <p:nvPr/>
        </p:nvSpPr>
        <p:spPr>
          <a:xfrm>
            <a:off x="326891" y="5978769"/>
            <a:ext cx="3392418" cy="369332"/>
          </a:xfrm>
          <a:prstGeom prst="rect">
            <a:avLst/>
          </a:prstGeom>
          <a:noFill/>
        </p:spPr>
        <p:txBody>
          <a:bodyPr wrap="square" rtlCol="0">
            <a:spAutoFit/>
          </a:bodyPr>
          <a:lstStyle/>
          <a:p>
            <a:r>
              <a:rPr lang="fr-FR" dirty="0"/>
              <a:t>Nœud </a:t>
            </a:r>
            <a:r>
              <a:rPr lang="fr-FR" dirty="0" err="1"/>
              <a:t>Uskon</a:t>
            </a:r>
            <a:r>
              <a:rPr lang="fr-FR" dirty="0"/>
              <a:t> + panne</a:t>
            </a:r>
          </a:p>
        </p:txBody>
      </p:sp>
      <p:sp>
        <p:nvSpPr>
          <p:cNvPr id="12" name="ZoneTexte 11">
            <a:extLst>
              <a:ext uri="{FF2B5EF4-FFF2-40B4-BE49-F238E27FC236}">
                <a16:creationId xmlns:a16="http://schemas.microsoft.com/office/drawing/2014/main" id="{2FEFA6DE-9F94-4E37-9D8F-D84113A24DCA}"/>
              </a:ext>
            </a:extLst>
          </p:cNvPr>
          <p:cNvSpPr txBox="1"/>
          <p:nvPr/>
        </p:nvSpPr>
        <p:spPr>
          <a:xfrm>
            <a:off x="4399791" y="5978769"/>
            <a:ext cx="3392418" cy="369332"/>
          </a:xfrm>
          <a:prstGeom prst="rect">
            <a:avLst/>
          </a:prstGeom>
          <a:noFill/>
        </p:spPr>
        <p:txBody>
          <a:bodyPr wrap="square" rtlCol="0">
            <a:spAutoFit/>
          </a:bodyPr>
          <a:lstStyle/>
          <a:p>
            <a:r>
              <a:rPr lang="fr-FR" dirty="0"/>
              <a:t>Ecorché d’un tube</a:t>
            </a:r>
          </a:p>
        </p:txBody>
      </p:sp>
      <p:sp>
        <p:nvSpPr>
          <p:cNvPr id="13" name="ZoneTexte 12">
            <a:extLst>
              <a:ext uri="{FF2B5EF4-FFF2-40B4-BE49-F238E27FC236}">
                <a16:creationId xmlns:a16="http://schemas.microsoft.com/office/drawing/2014/main" id="{54894626-4CEA-4E12-9E7B-69C79F3BB9E6}"/>
              </a:ext>
            </a:extLst>
          </p:cNvPr>
          <p:cNvSpPr txBox="1"/>
          <p:nvPr/>
        </p:nvSpPr>
        <p:spPr>
          <a:xfrm>
            <a:off x="8002865" y="5978769"/>
            <a:ext cx="3392418" cy="369332"/>
          </a:xfrm>
          <a:prstGeom prst="rect">
            <a:avLst/>
          </a:prstGeom>
          <a:noFill/>
        </p:spPr>
        <p:txBody>
          <a:bodyPr wrap="square" rtlCol="0">
            <a:spAutoFit/>
          </a:bodyPr>
          <a:lstStyle/>
          <a:p>
            <a:r>
              <a:rPr lang="fr-FR" dirty="0"/>
              <a:t>Attache de verrière sur tridi</a:t>
            </a:r>
          </a:p>
        </p:txBody>
      </p:sp>
    </p:spTree>
    <p:extLst>
      <p:ext uri="{BB962C8B-B14F-4D97-AF65-F5344CB8AC3E}">
        <p14:creationId xmlns:p14="http://schemas.microsoft.com/office/powerpoint/2010/main" val="2820906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BA359B85-F4CD-AF46-BDD0-2355231C3AF2}"/>
              </a:ext>
            </a:extLst>
          </p:cNvPr>
          <p:cNvSpPr txBox="1">
            <a:spLocks/>
          </p:cNvSpPr>
          <p:nvPr/>
        </p:nvSpPr>
        <p:spPr>
          <a:xfrm>
            <a:off x="368135" y="700644"/>
            <a:ext cx="11341925" cy="488075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C'est quoi la structure tridimensionnelle ?</a:t>
            </a:r>
          </a:p>
          <a:p>
            <a:pPr marL="0" indent="0">
              <a:lnSpc>
                <a:spcPct val="250000"/>
              </a:lnSpc>
              <a:buNone/>
            </a:pPr>
            <a:br>
              <a:rPr lang="fr-FR" dirty="0"/>
            </a:br>
            <a:r>
              <a:rPr lang="fr-FR" dirty="0"/>
              <a:t>c’est la </a:t>
            </a:r>
            <a:r>
              <a:rPr lang="fr-FR" b="1" dirty="0"/>
              <a:t>structure</a:t>
            </a:r>
            <a:r>
              <a:rPr lang="fr-FR" dirty="0"/>
              <a:t> dont les éléments, travaillant dans les </a:t>
            </a:r>
            <a:r>
              <a:rPr lang="fr-FR" b="1" dirty="0"/>
              <a:t>trois directions de l'espace </a:t>
            </a:r>
            <a:r>
              <a:rPr lang="fr-FR" dirty="0"/>
              <a:t>(</a:t>
            </a:r>
            <a:r>
              <a:rPr lang="fr-FR" b="1" dirty="0"/>
              <a:t>structure</a:t>
            </a:r>
            <a:r>
              <a:rPr lang="fr-FR" dirty="0"/>
              <a:t> spatiale </a:t>
            </a:r>
            <a:r>
              <a:rPr lang="fr-FR" b="1" dirty="0"/>
              <a:t>auto stable</a:t>
            </a:r>
            <a:r>
              <a:rPr lang="fr-FR" dirty="0"/>
              <a:t>).</a:t>
            </a:r>
          </a:p>
          <a:p>
            <a:pPr marL="0" indent="0">
              <a:lnSpc>
                <a:spcPct val="250000"/>
              </a:lnSpc>
              <a:buNone/>
            </a:pPr>
            <a:r>
              <a:rPr lang="fr-FR" dirty="0"/>
              <a:t>les structures tridimensionnelles ne sont pas réductibles à un système de forces inscrites dans un plan vertical, comme les structures en portique ou en arc.</a:t>
            </a:r>
          </a:p>
          <a:p>
            <a:endParaRPr lang="fr-FR" dirty="0"/>
          </a:p>
        </p:txBody>
      </p:sp>
    </p:spTree>
    <p:extLst>
      <p:ext uri="{BB962C8B-B14F-4D97-AF65-F5344CB8AC3E}">
        <p14:creationId xmlns:p14="http://schemas.microsoft.com/office/powerpoint/2010/main" val="156271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8340C87-6237-4026-ACCE-AF4877CF5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353" y="3033301"/>
            <a:ext cx="3442409" cy="2734494"/>
          </a:xfrm>
          <a:prstGeom prst="rect">
            <a:avLst/>
          </a:prstGeom>
        </p:spPr>
      </p:pic>
      <p:pic>
        <p:nvPicPr>
          <p:cNvPr id="9" name="Image 8">
            <a:extLst>
              <a:ext uri="{FF2B5EF4-FFF2-40B4-BE49-F238E27FC236}">
                <a16:creationId xmlns:a16="http://schemas.microsoft.com/office/drawing/2014/main" id="{5BB1B26F-C6EC-4F60-A257-5861F01A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8748" y="3033302"/>
            <a:ext cx="3435468" cy="2734493"/>
          </a:xfrm>
          <a:prstGeom prst="rect">
            <a:avLst/>
          </a:prstGeom>
        </p:spPr>
      </p:pic>
      <p:pic>
        <p:nvPicPr>
          <p:cNvPr id="11" name="Image 10">
            <a:extLst>
              <a:ext uri="{FF2B5EF4-FFF2-40B4-BE49-F238E27FC236}">
                <a16:creationId xmlns:a16="http://schemas.microsoft.com/office/drawing/2014/main" id="{3F3297F9-9CF3-4A2A-AD5D-441E99A2B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1" y="3035148"/>
            <a:ext cx="3392418" cy="2734494"/>
          </a:xfrm>
          <a:prstGeom prst="rect">
            <a:avLst/>
          </a:prstGeom>
        </p:spPr>
      </p:pic>
      <p:sp>
        <p:nvSpPr>
          <p:cNvPr id="12" name="ZoneTexte 11">
            <a:extLst>
              <a:ext uri="{FF2B5EF4-FFF2-40B4-BE49-F238E27FC236}">
                <a16:creationId xmlns:a16="http://schemas.microsoft.com/office/drawing/2014/main" id="{8C5D3F7A-EA2E-44F3-A765-67A65CC821FB}"/>
              </a:ext>
            </a:extLst>
          </p:cNvPr>
          <p:cNvSpPr txBox="1"/>
          <p:nvPr/>
        </p:nvSpPr>
        <p:spPr>
          <a:xfrm>
            <a:off x="326891" y="5978769"/>
            <a:ext cx="3392418" cy="369332"/>
          </a:xfrm>
          <a:prstGeom prst="rect">
            <a:avLst/>
          </a:prstGeom>
          <a:noFill/>
        </p:spPr>
        <p:txBody>
          <a:bodyPr wrap="square" rtlCol="0">
            <a:spAutoFit/>
          </a:bodyPr>
          <a:lstStyle/>
          <a:p>
            <a:r>
              <a:rPr lang="fr-FR" dirty="0"/>
              <a:t>Système </a:t>
            </a:r>
            <a:r>
              <a:rPr lang="fr-FR" dirty="0" err="1"/>
              <a:t>sphérobat</a:t>
            </a:r>
            <a:r>
              <a:rPr lang="fr-FR" dirty="0"/>
              <a:t> - </a:t>
            </a:r>
            <a:r>
              <a:rPr lang="fr-FR" dirty="0" err="1"/>
              <a:t>Unibat</a:t>
            </a:r>
            <a:endParaRPr lang="fr-FR" dirty="0"/>
          </a:p>
        </p:txBody>
      </p:sp>
      <p:sp>
        <p:nvSpPr>
          <p:cNvPr id="13" name="ZoneTexte 12">
            <a:extLst>
              <a:ext uri="{FF2B5EF4-FFF2-40B4-BE49-F238E27FC236}">
                <a16:creationId xmlns:a16="http://schemas.microsoft.com/office/drawing/2014/main" id="{8EF97F9A-A006-40FF-A8DE-76493B5E9B34}"/>
              </a:ext>
            </a:extLst>
          </p:cNvPr>
          <p:cNvSpPr txBox="1"/>
          <p:nvPr/>
        </p:nvSpPr>
        <p:spPr>
          <a:xfrm>
            <a:off x="5017535" y="5978769"/>
            <a:ext cx="3392418" cy="369332"/>
          </a:xfrm>
          <a:prstGeom prst="rect">
            <a:avLst/>
          </a:prstGeom>
          <a:noFill/>
        </p:spPr>
        <p:txBody>
          <a:bodyPr wrap="square" rtlCol="0">
            <a:spAutoFit/>
          </a:bodyPr>
          <a:lstStyle/>
          <a:p>
            <a:r>
              <a:rPr lang="fr-FR" dirty="0"/>
              <a:t>Système SDC</a:t>
            </a:r>
          </a:p>
        </p:txBody>
      </p:sp>
      <p:sp>
        <p:nvSpPr>
          <p:cNvPr id="14" name="ZoneTexte 13">
            <a:extLst>
              <a:ext uri="{FF2B5EF4-FFF2-40B4-BE49-F238E27FC236}">
                <a16:creationId xmlns:a16="http://schemas.microsoft.com/office/drawing/2014/main" id="{89AA30AC-E9A4-46E1-A171-62E19F671566}"/>
              </a:ext>
            </a:extLst>
          </p:cNvPr>
          <p:cNvSpPr txBox="1"/>
          <p:nvPr/>
        </p:nvSpPr>
        <p:spPr>
          <a:xfrm>
            <a:off x="8409953" y="5978769"/>
            <a:ext cx="3392418" cy="369332"/>
          </a:xfrm>
          <a:prstGeom prst="rect">
            <a:avLst/>
          </a:prstGeom>
          <a:noFill/>
        </p:spPr>
        <p:txBody>
          <a:bodyPr wrap="square" rtlCol="0">
            <a:spAutoFit/>
          </a:bodyPr>
          <a:lstStyle/>
          <a:p>
            <a:r>
              <a:rPr lang="fr-FR" dirty="0"/>
              <a:t>Système </a:t>
            </a:r>
            <a:r>
              <a:rPr lang="fr-FR" dirty="0" err="1"/>
              <a:t>Unibat</a:t>
            </a:r>
            <a:endParaRPr lang="fr-FR" dirty="0"/>
          </a:p>
        </p:txBody>
      </p:sp>
    </p:spTree>
    <p:extLst>
      <p:ext uri="{BB962C8B-B14F-4D97-AF65-F5344CB8AC3E}">
        <p14:creationId xmlns:p14="http://schemas.microsoft.com/office/powerpoint/2010/main" val="4173975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1157288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569"/>
            <a:ext cx="12191999" cy="6885569"/>
          </a:xfrm>
        </p:spPr>
      </p:pic>
    </p:spTree>
    <p:extLst>
      <p:ext uri="{BB962C8B-B14F-4D97-AF65-F5344CB8AC3E}">
        <p14:creationId xmlns:p14="http://schemas.microsoft.com/office/powerpoint/2010/main" val="124022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70093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1615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42053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DE7B1E0-DC1E-40DD-9AEC-30F0575A7262}"/>
              </a:ext>
            </a:extLst>
          </p:cNvPr>
          <p:cNvSpPr txBox="1"/>
          <p:nvPr/>
        </p:nvSpPr>
        <p:spPr>
          <a:xfrm>
            <a:off x="800099" y="967182"/>
            <a:ext cx="5794132" cy="369332"/>
          </a:xfrm>
          <a:prstGeom prst="rect">
            <a:avLst/>
          </a:prstGeom>
          <a:noFill/>
        </p:spPr>
        <p:txBody>
          <a:bodyPr wrap="square" rtlCol="0">
            <a:spAutoFit/>
          </a:bodyPr>
          <a:lstStyle/>
          <a:p>
            <a:r>
              <a:rPr lang="fr-FR" dirty="0">
                <a:solidFill>
                  <a:srgbClr val="FF0000"/>
                </a:solidFill>
              </a:rPr>
              <a:t>4-Le choix de modulation :</a:t>
            </a:r>
          </a:p>
        </p:txBody>
      </p:sp>
      <p:sp>
        <p:nvSpPr>
          <p:cNvPr id="5" name="Ellipse 4">
            <a:extLst>
              <a:ext uri="{FF2B5EF4-FFF2-40B4-BE49-F238E27FC236}">
                <a16:creationId xmlns:a16="http://schemas.microsoft.com/office/drawing/2014/main" id="{3B2AC58A-5AF1-4D7D-A9BD-C94E701A3AEF}"/>
              </a:ext>
            </a:extLst>
          </p:cNvPr>
          <p:cNvSpPr/>
          <p:nvPr/>
        </p:nvSpPr>
        <p:spPr>
          <a:xfrm>
            <a:off x="1072662" y="1890346"/>
            <a:ext cx="3613638" cy="1011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choix de la modulation dépend</a:t>
            </a:r>
          </a:p>
        </p:txBody>
      </p:sp>
      <p:sp>
        <p:nvSpPr>
          <p:cNvPr id="6" name="Ellipse 5">
            <a:extLst>
              <a:ext uri="{FF2B5EF4-FFF2-40B4-BE49-F238E27FC236}">
                <a16:creationId xmlns:a16="http://schemas.microsoft.com/office/drawing/2014/main" id="{BC875BD1-F41F-493E-9FB2-BA95FBC546DE}"/>
              </a:ext>
            </a:extLst>
          </p:cNvPr>
          <p:cNvSpPr/>
          <p:nvPr/>
        </p:nvSpPr>
        <p:spPr>
          <a:xfrm>
            <a:off x="7221416" y="1890346"/>
            <a:ext cx="3613638" cy="1011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Selon la forme</a:t>
            </a:r>
          </a:p>
        </p:txBody>
      </p:sp>
      <p:sp>
        <p:nvSpPr>
          <p:cNvPr id="7" name="Ellipse 6">
            <a:extLst>
              <a:ext uri="{FF2B5EF4-FFF2-40B4-BE49-F238E27FC236}">
                <a16:creationId xmlns:a16="http://schemas.microsoft.com/office/drawing/2014/main" id="{4395C28E-37D5-4F3B-ABB3-256512E64193}"/>
              </a:ext>
            </a:extLst>
          </p:cNvPr>
          <p:cNvSpPr/>
          <p:nvPr/>
        </p:nvSpPr>
        <p:spPr>
          <a:xfrm>
            <a:off x="10100897" y="3534507"/>
            <a:ext cx="2091103"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Charges appliquées</a:t>
            </a:r>
          </a:p>
        </p:txBody>
      </p:sp>
      <p:sp>
        <p:nvSpPr>
          <p:cNvPr id="11" name="Ellipse 10">
            <a:extLst>
              <a:ext uri="{FF2B5EF4-FFF2-40B4-BE49-F238E27FC236}">
                <a16:creationId xmlns:a16="http://schemas.microsoft.com/office/drawing/2014/main" id="{10F453EA-A580-4108-83A3-E59D264906F8}"/>
              </a:ext>
            </a:extLst>
          </p:cNvPr>
          <p:cNvSpPr/>
          <p:nvPr/>
        </p:nvSpPr>
        <p:spPr>
          <a:xfrm>
            <a:off x="6096000" y="3534507"/>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Portée entre appui</a:t>
            </a:r>
          </a:p>
        </p:txBody>
      </p:sp>
      <p:sp>
        <p:nvSpPr>
          <p:cNvPr id="12" name="Ellipse 11">
            <a:extLst>
              <a:ext uri="{FF2B5EF4-FFF2-40B4-BE49-F238E27FC236}">
                <a16:creationId xmlns:a16="http://schemas.microsoft.com/office/drawing/2014/main" id="{AF2BC3C4-3760-4153-927F-1EAE3AA909F0}"/>
              </a:ext>
            </a:extLst>
          </p:cNvPr>
          <p:cNvSpPr/>
          <p:nvPr/>
        </p:nvSpPr>
        <p:spPr>
          <a:xfrm>
            <a:off x="3640016" y="3719144"/>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Délai</a:t>
            </a:r>
          </a:p>
        </p:txBody>
      </p:sp>
      <p:sp>
        <p:nvSpPr>
          <p:cNvPr id="13" name="Ellipse 12">
            <a:extLst>
              <a:ext uri="{FF2B5EF4-FFF2-40B4-BE49-F238E27FC236}">
                <a16:creationId xmlns:a16="http://schemas.microsoft.com/office/drawing/2014/main" id="{00214D66-A427-4647-9579-0F4C1E2F249C}"/>
              </a:ext>
            </a:extLst>
          </p:cNvPr>
          <p:cNvSpPr/>
          <p:nvPr/>
        </p:nvSpPr>
        <p:spPr>
          <a:xfrm>
            <a:off x="316523" y="3719144"/>
            <a:ext cx="1749669"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Coût</a:t>
            </a:r>
          </a:p>
        </p:txBody>
      </p:sp>
      <p:cxnSp>
        <p:nvCxnSpPr>
          <p:cNvPr id="15" name="Connecteur droit avec flèche 14">
            <a:extLst>
              <a:ext uri="{FF2B5EF4-FFF2-40B4-BE49-F238E27FC236}">
                <a16:creationId xmlns:a16="http://schemas.microsoft.com/office/drawing/2014/main" id="{2AC911D2-8F91-4034-99A0-857770D7076A}"/>
              </a:ext>
            </a:extLst>
          </p:cNvPr>
          <p:cNvCxnSpPr>
            <a:stCxn id="5" idx="4"/>
            <a:endCxn id="13" idx="0"/>
          </p:cNvCxnSpPr>
          <p:nvPr/>
        </p:nvCxnSpPr>
        <p:spPr>
          <a:xfrm flipH="1">
            <a:off x="1191358" y="2901462"/>
            <a:ext cx="1688123" cy="81768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8179B6FC-A0E1-4DA2-AC6D-62BD3EE7CF5C}"/>
              </a:ext>
            </a:extLst>
          </p:cNvPr>
          <p:cNvCxnSpPr>
            <a:cxnSpLocks/>
            <a:stCxn id="5" idx="4"/>
            <a:endCxn id="12" idx="0"/>
          </p:cNvCxnSpPr>
          <p:nvPr/>
        </p:nvCxnSpPr>
        <p:spPr>
          <a:xfrm>
            <a:off x="2879481" y="2901462"/>
            <a:ext cx="1580784" cy="81768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B5FB39E-A3C4-41D0-81C1-CE5F9581DA72}"/>
              </a:ext>
            </a:extLst>
          </p:cNvPr>
          <p:cNvCxnSpPr>
            <a:cxnSpLocks/>
            <a:stCxn id="6" idx="4"/>
            <a:endCxn id="11" idx="7"/>
          </p:cNvCxnSpPr>
          <p:nvPr/>
        </p:nvCxnSpPr>
        <p:spPr>
          <a:xfrm flipH="1">
            <a:off x="7496253" y="2901462"/>
            <a:ext cx="1531982" cy="76438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2452A40A-5720-4F8C-97F8-0D2707403270}"/>
              </a:ext>
            </a:extLst>
          </p:cNvPr>
          <p:cNvCxnSpPr>
            <a:cxnSpLocks/>
            <a:stCxn id="6" idx="4"/>
            <a:endCxn id="7" idx="1"/>
          </p:cNvCxnSpPr>
          <p:nvPr/>
        </p:nvCxnSpPr>
        <p:spPr>
          <a:xfrm>
            <a:off x="9028235" y="2901462"/>
            <a:ext cx="1378897" cy="76438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1D78A0E1-E3AF-4A5E-97DF-79AF883228D2}"/>
              </a:ext>
            </a:extLst>
          </p:cNvPr>
          <p:cNvSpPr/>
          <p:nvPr/>
        </p:nvSpPr>
        <p:spPr>
          <a:xfrm>
            <a:off x="2035419" y="4730260"/>
            <a:ext cx="1640498" cy="89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Qualité</a:t>
            </a:r>
          </a:p>
        </p:txBody>
      </p:sp>
    </p:spTree>
    <p:extLst>
      <p:ext uri="{BB962C8B-B14F-4D97-AF65-F5344CB8AC3E}">
        <p14:creationId xmlns:p14="http://schemas.microsoft.com/office/powerpoint/2010/main" val="1567458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2C920-CE39-4A30-9A34-7F2B71969DF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A2E78A5-6026-43F4-928E-CA3C897E81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55" y="22662"/>
            <a:ext cx="12129145" cy="6812675"/>
          </a:xfrm>
        </p:spPr>
      </p:pic>
      <p:sp>
        <p:nvSpPr>
          <p:cNvPr id="6" name="ZoneTexte 5">
            <a:extLst>
              <a:ext uri="{FF2B5EF4-FFF2-40B4-BE49-F238E27FC236}">
                <a16:creationId xmlns:a16="http://schemas.microsoft.com/office/drawing/2014/main" id="{E3C7A6BD-7A1F-4CDA-8289-4485F0C46AA0}"/>
              </a:ext>
            </a:extLst>
          </p:cNvPr>
          <p:cNvSpPr txBox="1"/>
          <p:nvPr/>
        </p:nvSpPr>
        <p:spPr>
          <a:xfrm>
            <a:off x="914400" y="967154"/>
            <a:ext cx="2154115" cy="369332"/>
          </a:xfrm>
          <a:prstGeom prst="rect">
            <a:avLst/>
          </a:prstGeom>
          <a:noFill/>
        </p:spPr>
        <p:txBody>
          <a:bodyPr wrap="square" rtlCol="0">
            <a:spAutoFit/>
          </a:bodyPr>
          <a:lstStyle/>
          <a:p>
            <a:r>
              <a:rPr lang="fr-FR" b="1" dirty="0">
                <a:solidFill>
                  <a:srgbClr val="FFFF00"/>
                </a:solidFill>
              </a:rPr>
              <a:t>Le module</a:t>
            </a:r>
          </a:p>
        </p:txBody>
      </p:sp>
    </p:spTree>
    <p:extLst>
      <p:ext uri="{BB962C8B-B14F-4D97-AF65-F5344CB8AC3E}">
        <p14:creationId xmlns:p14="http://schemas.microsoft.com/office/powerpoint/2010/main" val="666067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A0C2101-3F31-41F4-8169-D749CF0F3FCA}"/>
              </a:ext>
            </a:extLst>
          </p:cNvPr>
          <p:cNvSpPr txBox="1"/>
          <p:nvPr/>
        </p:nvSpPr>
        <p:spPr>
          <a:xfrm>
            <a:off x="800099" y="967182"/>
            <a:ext cx="5794132" cy="369332"/>
          </a:xfrm>
          <a:prstGeom prst="rect">
            <a:avLst/>
          </a:prstGeom>
          <a:noFill/>
        </p:spPr>
        <p:txBody>
          <a:bodyPr wrap="square" rtlCol="0">
            <a:spAutoFit/>
          </a:bodyPr>
          <a:lstStyle/>
          <a:p>
            <a:r>
              <a:rPr lang="fr-FR" dirty="0">
                <a:solidFill>
                  <a:srgbClr val="FF0000"/>
                </a:solidFill>
              </a:rPr>
              <a:t>4-Le choix de modulation :</a:t>
            </a:r>
          </a:p>
        </p:txBody>
      </p:sp>
      <p:sp>
        <p:nvSpPr>
          <p:cNvPr id="5" name="ZoneTexte 4">
            <a:extLst>
              <a:ext uri="{FF2B5EF4-FFF2-40B4-BE49-F238E27FC236}">
                <a16:creationId xmlns:a16="http://schemas.microsoft.com/office/drawing/2014/main" id="{F5D01E45-64AB-4C93-8D53-0D15AB4D0AA5}"/>
              </a:ext>
            </a:extLst>
          </p:cNvPr>
          <p:cNvSpPr txBox="1"/>
          <p:nvPr/>
        </p:nvSpPr>
        <p:spPr>
          <a:xfrm>
            <a:off x="896815" y="1820008"/>
            <a:ext cx="10410093" cy="369332"/>
          </a:xfrm>
          <a:prstGeom prst="rect">
            <a:avLst/>
          </a:prstGeom>
          <a:noFill/>
        </p:spPr>
        <p:txBody>
          <a:bodyPr wrap="square" rtlCol="0">
            <a:spAutoFit/>
          </a:bodyPr>
          <a:lstStyle/>
          <a:p>
            <a:r>
              <a:rPr lang="fr-FR" dirty="0"/>
              <a:t>Le tableau ci après propose une modulation pour quelques portées courante</a:t>
            </a:r>
          </a:p>
        </p:txBody>
      </p:sp>
      <p:pic>
        <p:nvPicPr>
          <p:cNvPr id="7" name="Image 6">
            <a:extLst>
              <a:ext uri="{FF2B5EF4-FFF2-40B4-BE49-F238E27FC236}">
                <a16:creationId xmlns:a16="http://schemas.microsoft.com/office/drawing/2014/main" id="{79FB4556-0B5C-4F0E-AFF6-B820DBEA6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771" y="2759491"/>
            <a:ext cx="6154458" cy="1939650"/>
          </a:xfrm>
          <a:prstGeom prst="rect">
            <a:avLst/>
          </a:prstGeom>
        </p:spPr>
      </p:pic>
      <p:sp>
        <p:nvSpPr>
          <p:cNvPr id="8" name="ZoneTexte 7">
            <a:extLst>
              <a:ext uri="{FF2B5EF4-FFF2-40B4-BE49-F238E27FC236}">
                <a16:creationId xmlns:a16="http://schemas.microsoft.com/office/drawing/2014/main" id="{CFFE1119-31AF-4B0D-B7C8-21309886F7EA}"/>
              </a:ext>
            </a:extLst>
          </p:cNvPr>
          <p:cNvSpPr txBox="1"/>
          <p:nvPr/>
        </p:nvSpPr>
        <p:spPr>
          <a:xfrm>
            <a:off x="896815" y="5204584"/>
            <a:ext cx="4656406" cy="1200329"/>
          </a:xfrm>
          <a:prstGeom prst="rect">
            <a:avLst/>
          </a:prstGeom>
          <a:noFill/>
        </p:spPr>
        <p:txBody>
          <a:bodyPr wrap="square" rtlCol="0">
            <a:spAutoFit/>
          </a:bodyPr>
          <a:lstStyle/>
          <a:p>
            <a:r>
              <a:rPr lang="fr-FR" dirty="0"/>
              <a:t>Avec L : La portée</a:t>
            </a:r>
          </a:p>
          <a:p>
            <a:r>
              <a:rPr lang="fr-FR" dirty="0"/>
              <a:t>N: nombre de module</a:t>
            </a:r>
          </a:p>
          <a:p>
            <a:r>
              <a:rPr lang="fr-FR" dirty="0"/>
              <a:t>M: largeur de module</a:t>
            </a:r>
          </a:p>
          <a:p>
            <a:r>
              <a:rPr lang="fr-FR" dirty="0"/>
              <a:t>H: hauteur de module</a:t>
            </a:r>
          </a:p>
        </p:txBody>
      </p:sp>
    </p:spTree>
    <p:extLst>
      <p:ext uri="{BB962C8B-B14F-4D97-AF65-F5344CB8AC3E}">
        <p14:creationId xmlns:p14="http://schemas.microsoft.com/office/powerpoint/2010/main" val="420763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5509" y="710398"/>
            <a:ext cx="3346450" cy="290464"/>
          </a:xfrm>
          <a:prstGeom prst="rect">
            <a:avLst/>
          </a:prstGeom>
        </p:spPr>
        <p:txBody>
          <a:bodyPr vert="horz" wrap="square" lIns="0" tIns="13335" rIns="0" bIns="0" rtlCol="0">
            <a:spAutoFit/>
          </a:bodyPr>
          <a:lstStyle/>
          <a:p>
            <a:pPr marL="12700">
              <a:lnSpc>
                <a:spcPct val="100000"/>
              </a:lnSpc>
              <a:spcBef>
                <a:spcPts val="105"/>
              </a:spcBef>
            </a:pPr>
            <a:r>
              <a:rPr sz="1800" dirty="0">
                <a:solidFill>
                  <a:srgbClr val="FF0000"/>
                </a:solidFill>
              </a:rPr>
              <a:t>4- le</a:t>
            </a:r>
            <a:r>
              <a:rPr sz="1800" spc="-5" dirty="0">
                <a:solidFill>
                  <a:srgbClr val="FF0000"/>
                </a:solidFill>
              </a:rPr>
              <a:t> </a:t>
            </a:r>
            <a:r>
              <a:rPr sz="1800" dirty="0">
                <a:solidFill>
                  <a:srgbClr val="FF0000"/>
                </a:solidFill>
              </a:rPr>
              <a:t>choix</a:t>
            </a:r>
            <a:r>
              <a:rPr sz="1800" spc="-25" dirty="0">
                <a:solidFill>
                  <a:srgbClr val="FF0000"/>
                </a:solidFill>
              </a:rPr>
              <a:t> </a:t>
            </a:r>
            <a:r>
              <a:rPr sz="1800" dirty="0">
                <a:solidFill>
                  <a:srgbClr val="FF0000"/>
                </a:solidFill>
              </a:rPr>
              <a:t>de</a:t>
            </a:r>
            <a:r>
              <a:rPr sz="1800" spc="-5" dirty="0">
                <a:solidFill>
                  <a:srgbClr val="FF0000"/>
                </a:solidFill>
              </a:rPr>
              <a:t> </a:t>
            </a:r>
            <a:r>
              <a:rPr sz="1800" dirty="0">
                <a:solidFill>
                  <a:srgbClr val="FF0000"/>
                </a:solidFill>
              </a:rPr>
              <a:t>la</a:t>
            </a:r>
            <a:r>
              <a:rPr sz="1800" spc="-5" dirty="0">
                <a:solidFill>
                  <a:srgbClr val="FF0000"/>
                </a:solidFill>
              </a:rPr>
              <a:t> modulation:</a:t>
            </a:r>
          </a:p>
        </p:txBody>
      </p:sp>
      <p:sp>
        <p:nvSpPr>
          <p:cNvPr id="3" name="object 3"/>
          <p:cNvSpPr txBox="1"/>
          <p:nvPr/>
        </p:nvSpPr>
        <p:spPr>
          <a:xfrm>
            <a:off x="782929" y="1101344"/>
            <a:ext cx="10443845" cy="2407647"/>
          </a:xfrm>
          <a:prstGeom prst="rect">
            <a:avLst/>
          </a:prstGeom>
        </p:spPr>
        <p:txBody>
          <a:bodyPr vert="horz" wrap="square" lIns="0" tIns="13335" rIns="0" bIns="0" rtlCol="0">
            <a:spAutoFit/>
          </a:bodyPr>
          <a:lstStyle/>
          <a:p>
            <a:pPr marL="428625">
              <a:lnSpc>
                <a:spcPct val="100000"/>
              </a:lnSpc>
              <a:spcBef>
                <a:spcPts val="105"/>
              </a:spcBef>
            </a:pPr>
            <a:r>
              <a:rPr spc="-5" dirty="0">
                <a:solidFill>
                  <a:srgbClr val="FFFF00"/>
                </a:solidFill>
                <a:latin typeface="Century Gothic" panose="020B0502020202020204" pitchFamily="34" charset="0"/>
                <a:cs typeface="Comic Sans MS"/>
              </a:rPr>
              <a:t>Epaisseur</a:t>
            </a:r>
            <a:r>
              <a:rPr spc="-10" dirty="0">
                <a:solidFill>
                  <a:srgbClr val="FFFF00"/>
                </a:solidFill>
                <a:latin typeface="Century Gothic" panose="020B0502020202020204" pitchFamily="34" charset="0"/>
                <a:cs typeface="Comic Sans MS"/>
              </a:rPr>
              <a:t> </a:t>
            </a:r>
            <a:r>
              <a:rPr spc="-5" dirty="0">
                <a:solidFill>
                  <a:srgbClr val="FFFF00"/>
                </a:solidFill>
                <a:latin typeface="Century Gothic" panose="020B0502020202020204" pitchFamily="34" charset="0"/>
                <a:cs typeface="Comic Sans MS"/>
              </a:rPr>
              <a:t>de</a:t>
            </a:r>
            <a:r>
              <a:rPr spc="-35" dirty="0">
                <a:solidFill>
                  <a:srgbClr val="FFFF00"/>
                </a:solidFill>
                <a:latin typeface="Century Gothic" panose="020B0502020202020204" pitchFamily="34" charset="0"/>
                <a:cs typeface="Comic Sans MS"/>
              </a:rPr>
              <a:t> </a:t>
            </a:r>
            <a:r>
              <a:rPr spc="-5" dirty="0">
                <a:solidFill>
                  <a:srgbClr val="FFFF00"/>
                </a:solidFill>
                <a:latin typeface="Century Gothic" panose="020B0502020202020204" pitchFamily="34" charset="0"/>
                <a:cs typeface="Comic Sans MS"/>
              </a:rPr>
              <a:t>nappe:</a:t>
            </a:r>
            <a:endParaRPr dirty="0">
              <a:latin typeface="Century Gothic" panose="020B0502020202020204" pitchFamily="34" charset="0"/>
              <a:cs typeface="Comic Sans MS"/>
            </a:endParaRPr>
          </a:p>
          <a:p>
            <a:pPr marL="368300" marR="17780" indent="-343535">
              <a:lnSpc>
                <a:spcPct val="150000"/>
              </a:lnSpc>
              <a:spcBef>
                <a:spcPts val="555"/>
              </a:spcBef>
              <a:buFont typeface="Arial"/>
              <a:buChar char="•"/>
              <a:tabLst>
                <a:tab pos="368300" algn="l"/>
                <a:tab pos="368935" algn="l"/>
              </a:tabLst>
            </a:pPr>
            <a:r>
              <a:rPr dirty="0">
                <a:solidFill>
                  <a:srgbClr val="FFFFFF"/>
                </a:solidFill>
                <a:latin typeface="Century Gothic" panose="020B0502020202020204" pitchFamily="34" charset="0"/>
                <a:cs typeface="Comic Sans MS"/>
              </a:rPr>
              <a:t>Pour</a:t>
            </a:r>
            <a:r>
              <a:rPr spc="26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des</a:t>
            </a:r>
            <a:r>
              <a:rPr spc="26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réseaux</a:t>
            </a:r>
            <a:r>
              <a:rPr spc="26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architecturales,</a:t>
            </a:r>
            <a:r>
              <a:rPr spc="26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on</a:t>
            </a:r>
            <a:r>
              <a:rPr spc="26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préférera</a:t>
            </a:r>
            <a:r>
              <a:rPr spc="26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souvent</a:t>
            </a:r>
            <a:r>
              <a:rPr spc="254"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une</a:t>
            </a:r>
            <a:r>
              <a:rPr spc="26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distance</a:t>
            </a:r>
            <a:r>
              <a:rPr spc="25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entre</a:t>
            </a:r>
            <a:r>
              <a:rPr spc="26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nappes </a:t>
            </a:r>
            <a:r>
              <a:rPr spc="-58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hautes et</a:t>
            </a:r>
            <a:r>
              <a:rPr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basses</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égale</a:t>
            </a:r>
            <a:r>
              <a:rPr spc="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à</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un</a:t>
            </a:r>
            <a:r>
              <a:rPr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demi</a:t>
            </a:r>
            <a:r>
              <a:rPr spc="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module</a:t>
            </a:r>
            <a:endParaRPr dirty="0">
              <a:latin typeface="Century Gothic" panose="020B0502020202020204" pitchFamily="34" charset="0"/>
              <a:cs typeface="Comic Sans MS"/>
            </a:endParaRPr>
          </a:p>
          <a:p>
            <a:pPr marL="368300" indent="-343535">
              <a:lnSpc>
                <a:spcPct val="100000"/>
              </a:lnSpc>
              <a:spcBef>
                <a:spcPts val="1200"/>
              </a:spcBef>
              <a:buFont typeface="Arial"/>
              <a:buChar char="•"/>
              <a:tabLst>
                <a:tab pos="368300" algn="l"/>
                <a:tab pos="368935" algn="l"/>
              </a:tabLst>
            </a:pPr>
            <a:r>
              <a:rPr dirty="0">
                <a:solidFill>
                  <a:srgbClr val="FFFFFF"/>
                </a:solidFill>
                <a:latin typeface="Century Gothic" panose="020B0502020202020204" pitchFamily="34" charset="0"/>
                <a:cs typeface="Comic Sans MS"/>
              </a:rPr>
              <a:t>pour</a:t>
            </a:r>
            <a:r>
              <a:rPr spc="-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les</a:t>
            </a:r>
            <a:r>
              <a:rPr spc="-5" dirty="0">
                <a:solidFill>
                  <a:srgbClr val="FFFFFF"/>
                </a:solidFill>
                <a:latin typeface="Century Gothic" panose="020B0502020202020204" pitchFamily="34" charset="0"/>
                <a:cs typeface="Comic Sans MS"/>
              </a:rPr>
              <a:t> portées</a:t>
            </a:r>
            <a:r>
              <a:rPr spc="2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moyennes,</a:t>
            </a:r>
            <a:r>
              <a:rPr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l'épaisseur</a:t>
            </a:r>
            <a:r>
              <a:rPr spc="3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optimale</a:t>
            </a:r>
            <a:r>
              <a:rPr spc="-2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est</a:t>
            </a:r>
            <a:r>
              <a:rPr spc="10"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de l'ordre de</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1/16</a:t>
            </a:r>
            <a:r>
              <a:rPr spc="7" baseline="25641" dirty="0">
                <a:solidFill>
                  <a:srgbClr val="FFFFFF"/>
                </a:solidFill>
                <a:latin typeface="Century Gothic" panose="020B0502020202020204" pitchFamily="34" charset="0"/>
                <a:cs typeface="Comic Sans MS"/>
              </a:rPr>
              <a:t>ème</a:t>
            </a:r>
            <a:r>
              <a:rPr spc="330" baseline="25641"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de</a:t>
            </a:r>
            <a:r>
              <a:rPr spc="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la</a:t>
            </a:r>
            <a:endParaRPr dirty="0">
              <a:latin typeface="Century Gothic" panose="020B0502020202020204" pitchFamily="34" charset="0"/>
              <a:cs typeface="Comic Sans MS"/>
            </a:endParaRPr>
          </a:p>
          <a:p>
            <a:pPr marL="368300" marR="27305">
              <a:lnSpc>
                <a:spcPct val="150000"/>
              </a:lnSpc>
              <a:spcBef>
                <a:spcPts val="5"/>
              </a:spcBef>
            </a:pPr>
            <a:r>
              <a:rPr spc="-5" dirty="0">
                <a:solidFill>
                  <a:srgbClr val="FFFFFF"/>
                </a:solidFill>
                <a:latin typeface="Century Gothic" panose="020B0502020202020204" pitchFamily="34" charset="0"/>
                <a:cs typeface="Comic Sans MS"/>
              </a:rPr>
              <a:t>portée.</a:t>
            </a:r>
            <a:r>
              <a:rPr spc="1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Lorsque</a:t>
            </a:r>
            <a:r>
              <a:rPr dirty="0">
                <a:solidFill>
                  <a:srgbClr val="FFFFFF"/>
                </a:solidFill>
                <a:latin typeface="Century Gothic" panose="020B0502020202020204" pitchFamily="34" charset="0"/>
                <a:cs typeface="Comic Sans MS"/>
              </a:rPr>
              <a:t> les</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charges</a:t>
            </a:r>
            <a:r>
              <a:rPr spc="1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sont</a:t>
            </a:r>
            <a:r>
              <a:rPr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anormalement</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élevées,</a:t>
            </a:r>
            <a:r>
              <a:rPr spc="4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par</a:t>
            </a:r>
            <a:r>
              <a:rPr spc="1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exemple</a:t>
            </a:r>
            <a:r>
              <a:rPr spc="1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charge</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de</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neige </a:t>
            </a:r>
            <a:r>
              <a:rPr spc="-58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en</a:t>
            </a:r>
            <a:r>
              <a:rPr dirty="0">
                <a:solidFill>
                  <a:srgbClr val="FFFFFF"/>
                </a:solidFill>
                <a:latin typeface="Century Gothic" panose="020B0502020202020204" pitchFamily="34" charset="0"/>
                <a:cs typeface="Comic Sans MS"/>
              </a:rPr>
              <a:t> altitude,</a:t>
            </a:r>
            <a:r>
              <a:rPr spc="-3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l'épaisseur</a:t>
            </a:r>
            <a:r>
              <a:rPr spc="2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de</a:t>
            </a:r>
            <a:r>
              <a:rPr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nappe</a:t>
            </a:r>
            <a:r>
              <a:rPr spc="2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devra</a:t>
            </a:r>
            <a:r>
              <a:rPr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être</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augmentée.</a:t>
            </a:r>
            <a:endParaRPr dirty="0">
              <a:latin typeface="Century Gothic" panose="020B0502020202020204" pitchFamily="34" charset="0"/>
              <a:cs typeface="Comic Sans MS"/>
            </a:endParaRPr>
          </a:p>
        </p:txBody>
      </p:sp>
      <p:sp>
        <p:nvSpPr>
          <p:cNvPr id="4" name="object 4"/>
          <p:cNvSpPr/>
          <p:nvPr/>
        </p:nvSpPr>
        <p:spPr>
          <a:xfrm>
            <a:off x="7785227" y="4298188"/>
            <a:ext cx="230504" cy="17145"/>
          </a:xfrm>
          <a:custGeom>
            <a:avLst/>
            <a:gdLst/>
            <a:ahLst/>
            <a:cxnLst/>
            <a:rect l="l" t="t" r="r" b="b"/>
            <a:pathLst>
              <a:path w="230504" h="17145">
                <a:moveTo>
                  <a:pt x="230124" y="0"/>
                </a:moveTo>
                <a:lnTo>
                  <a:pt x="0" y="0"/>
                </a:lnTo>
                <a:lnTo>
                  <a:pt x="0" y="16763"/>
                </a:lnTo>
                <a:lnTo>
                  <a:pt x="230124" y="16763"/>
                </a:lnTo>
                <a:lnTo>
                  <a:pt x="230124"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7788402" y="4068953"/>
            <a:ext cx="226949" cy="178943"/>
          </a:xfrm>
          <a:prstGeom prst="rect">
            <a:avLst/>
          </a:prstGeom>
        </p:spPr>
      </p:pic>
      <p:sp>
        <p:nvSpPr>
          <p:cNvPr id="6" name="object 6"/>
          <p:cNvSpPr txBox="1"/>
          <p:nvPr/>
        </p:nvSpPr>
        <p:spPr>
          <a:xfrm>
            <a:off x="7834376" y="4308805"/>
            <a:ext cx="133350" cy="248920"/>
          </a:xfrm>
          <a:prstGeom prst="rect">
            <a:avLst/>
          </a:prstGeom>
        </p:spPr>
        <p:txBody>
          <a:bodyPr vert="horz" wrap="square" lIns="0" tIns="14604" rIns="0" bIns="0" rtlCol="0">
            <a:spAutoFit/>
          </a:bodyPr>
          <a:lstStyle/>
          <a:p>
            <a:pPr marL="12700">
              <a:lnSpc>
                <a:spcPct val="100000"/>
              </a:lnSpc>
              <a:spcBef>
                <a:spcPts val="114"/>
              </a:spcBef>
            </a:pPr>
            <a:r>
              <a:rPr sz="1450" spc="45" dirty="0">
                <a:solidFill>
                  <a:srgbClr val="FFFFFF"/>
                </a:solidFill>
                <a:latin typeface="Cambria Math"/>
                <a:cs typeface="Cambria Math"/>
              </a:rPr>
              <a:t>2</a:t>
            </a:r>
            <a:endParaRPr sz="1450">
              <a:latin typeface="Cambria Math"/>
              <a:cs typeface="Cambria Math"/>
            </a:endParaRPr>
          </a:p>
        </p:txBody>
      </p:sp>
      <p:sp>
        <p:nvSpPr>
          <p:cNvPr id="7" name="object 7"/>
          <p:cNvSpPr txBox="1"/>
          <p:nvPr/>
        </p:nvSpPr>
        <p:spPr>
          <a:xfrm>
            <a:off x="770229" y="4112209"/>
            <a:ext cx="10096500" cy="290464"/>
          </a:xfrm>
          <a:prstGeom prst="rect">
            <a:avLst/>
          </a:prstGeom>
        </p:spPr>
        <p:txBody>
          <a:bodyPr vert="horz" wrap="square" lIns="0" tIns="13335" rIns="0" bIns="0" rtlCol="0">
            <a:spAutoFit/>
          </a:bodyPr>
          <a:lstStyle/>
          <a:p>
            <a:pPr marL="381000" indent="-343535">
              <a:lnSpc>
                <a:spcPct val="100000"/>
              </a:lnSpc>
              <a:spcBef>
                <a:spcPts val="105"/>
              </a:spcBef>
              <a:buFont typeface="Arial"/>
              <a:buChar char="•"/>
              <a:tabLst>
                <a:tab pos="381000" algn="l"/>
                <a:tab pos="381635" algn="l"/>
                <a:tab pos="7137400" algn="l"/>
              </a:tabLst>
            </a:pPr>
            <a:r>
              <a:rPr spc="-5" dirty="0">
                <a:solidFill>
                  <a:srgbClr val="FFFFFF"/>
                </a:solidFill>
                <a:latin typeface="Century Gothic" panose="020B0502020202020204" pitchFamily="34" charset="0"/>
                <a:cs typeface="Comic Sans MS"/>
              </a:rPr>
              <a:t>Idéalement,</a:t>
            </a:r>
            <a:r>
              <a:rPr spc="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l'épaisseur</a:t>
            </a:r>
            <a:r>
              <a:rPr spc="3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de</a:t>
            </a:r>
            <a:r>
              <a:rPr spc="1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nappe</a:t>
            </a:r>
            <a:r>
              <a:rPr spc="4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devrait</a:t>
            </a:r>
            <a:r>
              <a:rPr spc="1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être</a:t>
            </a:r>
            <a:r>
              <a:rPr spc="3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module</a:t>
            </a:r>
            <a:r>
              <a:rPr spc="-1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x	</a:t>
            </a:r>
            <a:r>
              <a:rPr sz="2000" spc="60" baseline="45977" dirty="0">
                <a:solidFill>
                  <a:srgbClr val="FFFFFF"/>
                </a:solidFill>
                <a:latin typeface="Century Gothic" panose="020B0502020202020204" pitchFamily="34" charset="0"/>
                <a:cs typeface="Cambria Math"/>
              </a:rPr>
              <a:t>2</a:t>
            </a:r>
            <a:r>
              <a:rPr sz="2000" spc="412" baseline="45977" dirty="0">
                <a:solidFill>
                  <a:srgbClr val="FFFFFF"/>
                </a:solidFill>
                <a:latin typeface="Century Gothic" panose="020B0502020202020204" pitchFamily="34" charset="0"/>
                <a:cs typeface="Cambria Math"/>
              </a:rPr>
              <a:t> </a:t>
            </a:r>
            <a:r>
              <a:rPr spc="-5" dirty="0">
                <a:solidFill>
                  <a:srgbClr val="FFFFFF"/>
                </a:solidFill>
                <a:latin typeface="Century Gothic" panose="020B0502020202020204" pitchFamily="34" charset="0"/>
                <a:cs typeface="Comic Sans MS"/>
              </a:rPr>
              <a:t>qui</a:t>
            </a:r>
            <a:r>
              <a:rPr spc="-15"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permet</a:t>
            </a:r>
            <a:r>
              <a:rPr spc="-10" dirty="0">
                <a:solidFill>
                  <a:srgbClr val="FFFFFF"/>
                </a:solidFill>
                <a:latin typeface="Century Gothic" panose="020B0502020202020204" pitchFamily="34" charset="0"/>
                <a:cs typeface="Comic Sans MS"/>
              </a:rPr>
              <a:t> </a:t>
            </a:r>
            <a:r>
              <a:rPr spc="-5" dirty="0">
                <a:solidFill>
                  <a:srgbClr val="FFFFFF"/>
                </a:solidFill>
                <a:latin typeface="Century Gothic" panose="020B0502020202020204" pitchFamily="34" charset="0"/>
                <a:cs typeface="Comic Sans MS"/>
              </a:rPr>
              <a:t>d'obtenir</a:t>
            </a:r>
            <a:r>
              <a:rPr spc="-10"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la</a:t>
            </a:r>
            <a:endParaRPr dirty="0">
              <a:latin typeface="Century Gothic" panose="020B0502020202020204" pitchFamily="34" charset="0"/>
              <a:cs typeface="Comic Sans MS"/>
            </a:endParaRPr>
          </a:p>
        </p:txBody>
      </p:sp>
      <p:sp>
        <p:nvSpPr>
          <p:cNvPr id="8" name="object 8"/>
          <p:cNvSpPr txBox="1"/>
          <p:nvPr/>
        </p:nvSpPr>
        <p:spPr>
          <a:xfrm>
            <a:off x="1138834" y="4644644"/>
            <a:ext cx="4566285" cy="289823"/>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latin typeface="Century Gothic" panose="020B0502020202020204" pitchFamily="34" charset="0"/>
                <a:cs typeface="Comic Sans MS"/>
              </a:rPr>
              <a:t>même</a:t>
            </a:r>
            <a:r>
              <a:rPr spc="-1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longueur</a:t>
            </a:r>
            <a:r>
              <a:rPr spc="-20"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pour</a:t>
            </a:r>
            <a:r>
              <a:rPr spc="-5" dirty="0">
                <a:solidFill>
                  <a:srgbClr val="FFFFFF"/>
                </a:solidFill>
                <a:latin typeface="Century Gothic" panose="020B0502020202020204" pitchFamily="34" charset="0"/>
                <a:cs typeface="Comic Sans MS"/>
              </a:rPr>
              <a:t> tous</a:t>
            </a:r>
            <a:r>
              <a:rPr spc="-35" dirty="0">
                <a:solidFill>
                  <a:srgbClr val="FFFFFF"/>
                </a:solidFill>
                <a:latin typeface="Century Gothic" panose="020B0502020202020204" pitchFamily="34" charset="0"/>
                <a:cs typeface="Comic Sans MS"/>
              </a:rPr>
              <a:t> </a:t>
            </a:r>
            <a:r>
              <a:rPr dirty="0">
                <a:solidFill>
                  <a:srgbClr val="FFFFFF"/>
                </a:solidFill>
                <a:latin typeface="Century Gothic" panose="020B0502020202020204" pitchFamily="34" charset="0"/>
                <a:cs typeface="Comic Sans MS"/>
              </a:rPr>
              <a:t>les</a:t>
            </a:r>
            <a:r>
              <a:rPr spc="-5" dirty="0">
                <a:solidFill>
                  <a:srgbClr val="FFFFFF"/>
                </a:solidFill>
                <a:latin typeface="Century Gothic" panose="020B0502020202020204" pitchFamily="34" charset="0"/>
                <a:cs typeface="Comic Sans MS"/>
              </a:rPr>
              <a:t> éléments.</a:t>
            </a:r>
            <a:endParaRPr dirty="0">
              <a:latin typeface="Century Gothic" panose="020B0502020202020204" pitchFamily="34" charset="0"/>
              <a:cs typeface="Comic Sans MS"/>
            </a:endParaRPr>
          </a:p>
        </p:txBody>
      </p:sp>
      <p:pic>
        <p:nvPicPr>
          <p:cNvPr id="9" name="object 9"/>
          <p:cNvPicPr/>
          <p:nvPr/>
        </p:nvPicPr>
        <p:blipFill>
          <a:blip r:embed="rId3" cstate="print"/>
          <a:stretch>
            <a:fillRect/>
          </a:stretch>
        </p:blipFill>
        <p:spPr>
          <a:xfrm>
            <a:off x="6547104" y="4917947"/>
            <a:ext cx="2420111" cy="1505711"/>
          </a:xfrm>
          <a:prstGeom prst="rect">
            <a:avLst/>
          </a:prstGeom>
        </p:spPr>
      </p:pic>
    </p:spTree>
    <p:extLst>
      <p:ext uri="{BB962C8B-B14F-4D97-AF65-F5344CB8AC3E}">
        <p14:creationId xmlns:p14="http://schemas.microsoft.com/office/powerpoint/2010/main" val="3054560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4338" name="Picture 2" descr="C:\Users\Nesrine\Desktop\Structure tridimentionnelle\Saldome-Riburg-Möhlin-CH.jpg"/>
          <p:cNvPicPr>
            <a:picLocks noGrp="1" noChangeAspect="1" noChangeArrowheads="1"/>
          </p:cNvPicPr>
          <p:nvPr>
            <p:ph idx="1"/>
          </p:nvPr>
        </p:nvPicPr>
        <p:blipFill>
          <a:blip r:embed="rId2"/>
          <a:srcRect/>
          <a:stretch>
            <a:fillRect/>
          </a:stretch>
        </p:blipFill>
        <p:spPr bwMode="auto">
          <a:xfrm>
            <a:off x="1524000" y="214290"/>
            <a:ext cx="9144000" cy="6096000"/>
          </a:xfrm>
          <a:prstGeom prst="rect">
            <a:avLst/>
          </a:prstGeom>
          <a:noFill/>
        </p:spPr>
      </p:pic>
    </p:spTree>
    <p:extLst>
      <p:ext uri="{BB962C8B-B14F-4D97-AF65-F5344CB8AC3E}">
        <p14:creationId xmlns:p14="http://schemas.microsoft.com/office/powerpoint/2010/main" val="2000678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363" y="521284"/>
            <a:ext cx="11333480" cy="2050414"/>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Comic Sans MS"/>
                <a:cs typeface="Comic Sans MS"/>
              </a:rPr>
              <a:t>4- le</a:t>
            </a:r>
            <a:r>
              <a:rPr sz="2000" spc="-5" dirty="0">
                <a:solidFill>
                  <a:srgbClr val="FF0000"/>
                </a:solidFill>
                <a:latin typeface="Comic Sans MS"/>
                <a:cs typeface="Comic Sans MS"/>
              </a:rPr>
              <a:t> </a:t>
            </a:r>
            <a:r>
              <a:rPr sz="2000" dirty="0">
                <a:solidFill>
                  <a:srgbClr val="FF0000"/>
                </a:solidFill>
                <a:latin typeface="Comic Sans MS"/>
                <a:cs typeface="Comic Sans MS"/>
              </a:rPr>
              <a:t>choix</a:t>
            </a:r>
            <a:r>
              <a:rPr sz="2000" spc="-25" dirty="0">
                <a:solidFill>
                  <a:srgbClr val="FF0000"/>
                </a:solidFill>
                <a:latin typeface="Comic Sans MS"/>
                <a:cs typeface="Comic Sans MS"/>
              </a:rPr>
              <a:t> </a:t>
            </a:r>
            <a:r>
              <a:rPr sz="2000" dirty="0">
                <a:solidFill>
                  <a:srgbClr val="FF0000"/>
                </a:solidFill>
                <a:latin typeface="Comic Sans MS"/>
                <a:cs typeface="Comic Sans MS"/>
              </a:rPr>
              <a:t>de</a:t>
            </a:r>
            <a:r>
              <a:rPr sz="2000" spc="-5" dirty="0">
                <a:solidFill>
                  <a:srgbClr val="FF0000"/>
                </a:solidFill>
                <a:latin typeface="Comic Sans MS"/>
                <a:cs typeface="Comic Sans MS"/>
              </a:rPr>
              <a:t> </a:t>
            </a:r>
            <a:r>
              <a:rPr sz="2000" dirty="0">
                <a:solidFill>
                  <a:srgbClr val="FF0000"/>
                </a:solidFill>
                <a:latin typeface="Comic Sans MS"/>
                <a:cs typeface="Comic Sans MS"/>
              </a:rPr>
              <a:t>la</a:t>
            </a:r>
            <a:r>
              <a:rPr sz="2000" spc="-5" dirty="0">
                <a:solidFill>
                  <a:srgbClr val="FF0000"/>
                </a:solidFill>
                <a:latin typeface="Comic Sans MS"/>
                <a:cs typeface="Comic Sans MS"/>
              </a:rPr>
              <a:t> modulation:</a:t>
            </a:r>
            <a:endParaRPr sz="2000">
              <a:latin typeface="Comic Sans MS"/>
              <a:cs typeface="Comic Sans MS"/>
            </a:endParaRPr>
          </a:p>
          <a:p>
            <a:pPr marL="566420">
              <a:lnSpc>
                <a:spcPct val="100000"/>
              </a:lnSpc>
              <a:spcBef>
                <a:spcPts val="2165"/>
              </a:spcBef>
            </a:pPr>
            <a:r>
              <a:rPr sz="2000" spc="-5" dirty="0">
                <a:solidFill>
                  <a:srgbClr val="FFFF00"/>
                </a:solidFill>
                <a:latin typeface="Comic Sans MS"/>
                <a:cs typeface="Comic Sans MS"/>
              </a:rPr>
              <a:t>Epaisseur</a:t>
            </a:r>
            <a:r>
              <a:rPr sz="2000" spc="-10" dirty="0">
                <a:solidFill>
                  <a:srgbClr val="FFFF00"/>
                </a:solidFill>
                <a:latin typeface="Comic Sans MS"/>
                <a:cs typeface="Comic Sans MS"/>
              </a:rPr>
              <a:t> </a:t>
            </a:r>
            <a:r>
              <a:rPr sz="2000" spc="-5" dirty="0">
                <a:solidFill>
                  <a:srgbClr val="FFFF00"/>
                </a:solidFill>
                <a:latin typeface="Comic Sans MS"/>
                <a:cs typeface="Comic Sans MS"/>
              </a:rPr>
              <a:t>de</a:t>
            </a:r>
            <a:r>
              <a:rPr sz="2000" spc="-35" dirty="0">
                <a:solidFill>
                  <a:srgbClr val="FFFF00"/>
                </a:solidFill>
                <a:latin typeface="Comic Sans MS"/>
                <a:cs typeface="Comic Sans MS"/>
              </a:rPr>
              <a:t> </a:t>
            </a:r>
            <a:r>
              <a:rPr sz="2000" spc="-5" dirty="0">
                <a:solidFill>
                  <a:srgbClr val="FFFF00"/>
                </a:solidFill>
                <a:latin typeface="Comic Sans MS"/>
                <a:cs typeface="Comic Sans MS"/>
              </a:rPr>
              <a:t>nappe:</a:t>
            </a:r>
            <a:endParaRPr sz="2000">
              <a:latin typeface="Comic Sans MS"/>
              <a:cs typeface="Comic Sans MS"/>
            </a:endParaRPr>
          </a:p>
          <a:p>
            <a:pPr>
              <a:lnSpc>
                <a:spcPct val="100000"/>
              </a:lnSpc>
              <a:spcBef>
                <a:spcPts val="40"/>
              </a:spcBef>
            </a:pPr>
            <a:endParaRPr sz="2100">
              <a:latin typeface="Comic Sans MS"/>
              <a:cs typeface="Comic Sans MS"/>
            </a:endParaRPr>
          </a:p>
          <a:p>
            <a:pPr marL="433070">
              <a:lnSpc>
                <a:spcPct val="100000"/>
              </a:lnSpc>
            </a:pPr>
            <a:r>
              <a:rPr sz="2000" dirty="0">
                <a:solidFill>
                  <a:srgbClr val="FFFFFF"/>
                </a:solidFill>
                <a:latin typeface="Comic Sans MS"/>
                <a:cs typeface="Comic Sans MS"/>
              </a:rPr>
              <a:t>Pour</a:t>
            </a:r>
            <a:r>
              <a:rPr sz="2000" spc="-10" dirty="0">
                <a:solidFill>
                  <a:srgbClr val="FFFFFF"/>
                </a:solidFill>
                <a:latin typeface="Comic Sans MS"/>
                <a:cs typeface="Comic Sans MS"/>
              </a:rPr>
              <a:t> </a:t>
            </a:r>
            <a:r>
              <a:rPr sz="2000" spc="-5" dirty="0">
                <a:solidFill>
                  <a:srgbClr val="FFFFFF"/>
                </a:solidFill>
                <a:latin typeface="Comic Sans MS"/>
                <a:cs typeface="Comic Sans MS"/>
              </a:rPr>
              <a:t>des</a:t>
            </a:r>
            <a:r>
              <a:rPr sz="2000" spc="5" dirty="0">
                <a:solidFill>
                  <a:srgbClr val="FFFFFF"/>
                </a:solidFill>
                <a:latin typeface="Comic Sans MS"/>
                <a:cs typeface="Comic Sans MS"/>
              </a:rPr>
              <a:t> </a:t>
            </a:r>
            <a:r>
              <a:rPr sz="2000" spc="-5" dirty="0">
                <a:solidFill>
                  <a:srgbClr val="FFFFFF"/>
                </a:solidFill>
                <a:latin typeface="Comic Sans MS"/>
                <a:cs typeface="Comic Sans MS"/>
              </a:rPr>
              <a:t>raisons</a:t>
            </a:r>
            <a:r>
              <a:rPr sz="2000" spc="5" dirty="0">
                <a:solidFill>
                  <a:srgbClr val="FFFFFF"/>
                </a:solidFill>
                <a:latin typeface="Comic Sans MS"/>
                <a:cs typeface="Comic Sans MS"/>
              </a:rPr>
              <a:t> </a:t>
            </a:r>
            <a:r>
              <a:rPr sz="2000" spc="-5" dirty="0">
                <a:solidFill>
                  <a:srgbClr val="FFFFFF"/>
                </a:solidFill>
                <a:latin typeface="Comic Sans MS"/>
                <a:cs typeface="Comic Sans MS"/>
              </a:rPr>
              <a:t>esthétiques,</a:t>
            </a:r>
            <a:r>
              <a:rPr sz="2000" spc="10" dirty="0">
                <a:solidFill>
                  <a:srgbClr val="FFFFFF"/>
                </a:solidFill>
                <a:latin typeface="Comic Sans MS"/>
                <a:cs typeface="Comic Sans MS"/>
              </a:rPr>
              <a:t> </a:t>
            </a:r>
            <a:r>
              <a:rPr sz="2000" spc="-5" dirty="0">
                <a:solidFill>
                  <a:srgbClr val="FFFFFF"/>
                </a:solidFill>
                <a:latin typeface="Comic Sans MS"/>
                <a:cs typeface="Comic Sans MS"/>
              </a:rPr>
              <a:t>et parfois</a:t>
            </a:r>
            <a:r>
              <a:rPr sz="2000" spc="15" dirty="0">
                <a:solidFill>
                  <a:srgbClr val="FFFFFF"/>
                </a:solidFill>
                <a:latin typeface="Comic Sans MS"/>
                <a:cs typeface="Comic Sans MS"/>
              </a:rPr>
              <a:t> </a:t>
            </a:r>
            <a:r>
              <a:rPr sz="2000" dirty="0">
                <a:solidFill>
                  <a:srgbClr val="FFFFFF"/>
                </a:solidFill>
                <a:latin typeface="Comic Sans MS"/>
                <a:cs typeface="Comic Sans MS"/>
              </a:rPr>
              <a:t>constructives,</a:t>
            </a:r>
            <a:r>
              <a:rPr sz="2000" spc="-20" dirty="0">
                <a:solidFill>
                  <a:srgbClr val="FFFFFF"/>
                </a:solidFill>
                <a:latin typeface="Comic Sans MS"/>
                <a:cs typeface="Comic Sans MS"/>
              </a:rPr>
              <a:t> </a:t>
            </a:r>
            <a:r>
              <a:rPr sz="2000" dirty="0">
                <a:solidFill>
                  <a:srgbClr val="FFFFFF"/>
                </a:solidFill>
                <a:latin typeface="Comic Sans MS"/>
                <a:cs typeface="Comic Sans MS"/>
              </a:rPr>
              <a:t>on</a:t>
            </a:r>
            <a:r>
              <a:rPr sz="2000" spc="5" dirty="0">
                <a:solidFill>
                  <a:srgbClr val="FFFFFF"/>
                </a:solidFill>
                <a:latin typeface="Comic Sans MS"/>
                <a:cs typeface="Comic Sans MS"/>
              </a:rPr>
              <a:t> </a:t>
            </a:r>
            <a:r>
              <a:rPr sz="2000" dirty="0">
                <a:solidFill>
                  <a:srgbClr val="FFFFFF"/>
                </a:solidFill>
                <a:latin typeface="Comic Sans MS"/>
                <a:cs typeface="Comic Sans MS"/>
              </a:rPr>
              <a:t>pourra</a:t>
            </a:r>
            <a:r>
              <a:rPr sz="2000" spc="-5" dirty="0">
                <a:solidFill>
                  <a:srgbClr val="FFFFFF"/>
                </a:solidFill>
                <a:latin typeface="Comic Sans MS"/>
                <a:cs typeface="Comic Sans MS"/>
              </a:rPr>
              <a:t> </a:t>
            </a:r>
            <a:r>
              <a:rPr sz="2000" dirty="0">
                <a:solidFill>
                  <a:srgbClr val="FFFFFF"/>
                </a:solidFill>
                <a:latin typeface="Comic Sans MS"/>
                <a:cs typeface="Comic Sans MS"/>
              </a:rPr>
              <a:t>concevoir</a:t>
            </a:r>
            <a:r>
              <a:rPr sz="2000" spc="-10" dirty="0">
                <a:solidFill>
                  <a:srgbClr val="FFFFFF"/>
                </a:solidFill>
                <a:latin typeface="Comic Sans MS"/>
                <a:cs typeface="Comic Sans MS"/>
              </a:rPr>
              <a:t> </a:t>
            </a:r>
            <a:r>
              <a:rPr sz="2000" spc="-5" dirty="0">
                <a:solidFill>
                  <a:srgbClr val="FFFFFF"/>
                </a:solidFill>
                <a:latin typeface="Comic Sans MS"/>
                <a:cs typeface="Comic Sans MS"/>
              </a:rPr>
              <a:t>des</a:t>
            </a:r>
            <a:r>
              <a:rPr sz="2000" spc="10" dirty="0">
                <a:solidFill>
                  <a:srgbClr val="FFFFFF"/>
                </a:solidFill>
                <a:latin typeface="Comic Sans MS"/>
                <a:cs typeface="Comic Sans MS"/>
              </a:rPr>
              <a:t> </a:t>
            </a:r>
            <a:r>
              <a:rPr sz="2000" dirty="0">
                <a:solidFill>
                  <a:srgbClr val="FFFFFF"/>
                </a:solidFill>
                <a:latin typeface="Comic Sans MS"/>
                <a:cs typeface="Comic Sans MS"/>
              </a:rPr>
              <a:t>structures</a:t>
            </a:r>
            <a:r>
              <a:rPr sz="2000" spc="-30" dirty="0">
                <a:solidFill>
                  <a:srgbClr val="FFFFFF"/>
                </a:solidFill>
                <a:latin typeface="Comic Sans MS"/>
                <a:cs typeface="Comic Sans MS"/>
              </a:rPr>
              <a:t> </a:t>
            </a:r>
            <a:r>
              <a:rPr sz="2000" dirty="0">
                <a:solidFill>
                  <a:srgbClr val="FFFFFF"/>
                </a:solidFill>
                <a:latin typeface="Comic Sans MS"/>
                <a:cs typeface="Comic Sans MS"/>
              </a:rPr>
              <a:t>à</a:t>
            </a:r>
            <a:endParaRPr sz="2000">
              <a:latin typeface="Comic Sans MS"/>
              <a:cs typeface="Comic Sans MS"/>
            </a:endParaRPr>
          </a:p>
          <a:p>
            <a:pPr marL="433070">
              <a:lnSpc>
                <a:spcPct val="100000"/>
              </a:lnSpc>
              <a:spcBef>
                <a:spcPts val="1200"/>
              </a:spcBef>
            </a:pPr>
            <a:r>
              <a:rPr sz="2000" spc="-5" dirty="0">
                <a:solidFill>
                  <a:srgbClr val="FFFFFF"/>
                </a:solidFill>
                <a:latin typeface="Comic Sans MS"/>
                <a:cs typeface="Comic Sans MS"/>
              </a:rPr>
              <a:t>épaisseur</a:t>
            </a:r>
            <a:r>
              <a:rPr sz="2000" spc="-15" dirty="0">
                <a:solidFill>
                  <a:srgbClr val="FFFFFF"/>
                </a:solidFill>
                <a:latin typeface="Comic Sans MS"/>
                <a:cs typeface="Comic Sans MS"/>
              </a:rPr>
              <a:t> </a:t>
            </a:r>
            <a:r>
              <a:rPr sz="2000" spc="-5" dirty="0">
                <a:solidFill>
                  <a:srgbClr val="FFFFFF"/>
                </a:solidFill>
                <a:latin typeface="Comic Sans MS"/>
                <a:cs typeface="Comic Sans MS"/>
              </a:rPr>
              <a:t>variable.</a:t>
            </a:r>
            <a:endParaRPr sz="2000">
              <a:latin typeface="Comic Sans MS"/>
              <a:cs typeface="Comic Sans MS"/>
            </a:endParaRPr>
          </a:p>
        </p:txBody>
      </p:sp>
      <p:pic>
        <p:nvPicPr>
          <p:cNvPr id="3" name="object 3"/>
          <p:cNvPicPr/>
          <p:nvPr/>
        </p:nvPicPr>
        <p:blipFill>
          <a:blip r:embed="rId2" cstate="print"/>
          <a:stretch>
            <a:fillRect/>
          </a:stretch>
        </p:blipFill>
        <p:spPr>
          <a:xfrm>
            <a:off x="3773423" y="2918460"/>
            <a:ext cx="4361687" cy="2695955"/>
          </a:xfrm>
          <a:prstGeom prst="rect">
            <a:avLst/>
          </a:prstGeom>
        </p:spPr>
      </p:pic>
    </p:spTree>
    <p:extLst>
      <p:ext uri="{BB962C8B-B14F-4D97-AF65-F5344CB8AC3E}">
        <p14:creationId xmlns:p14="http://schemas.microsoft.com/office/powerpoint/2010/main" val="1259091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2791" y="1883664"/>
            <a:ext cx="5009388" cy="2695956"/>
          </a:xfrm>
          <a:prstGeom prst="rect">
            <a:avLst/>
          </a:prstGeom>
        </p:spPr>
      </p:pic>
      <p:pic>
        <p:nvPicPr>
          <p:cNvPr id="3" name="object 3"/>
          <p:cNvPicPr/>
          <p:nvPr/>
        </p:nvPicPr>
        <p:blipFill>
          <a:blip r:embed="rId3" cstate="print"/>
          <a:stretch>
            <a:fillRect/>
          </a:stretch>
        </p:blipFill>
        <p:spPr>
          <a:xfrm>
            <a:off x="6321552" y="1883664"/>
            <a:ext cx="5009388" cy="2695956"/>
          </a:xfrm>
          <a:prstGeom prst="rect">
            <a:avLst/>
          </a:prstGeom>
        </p:spPr>
      </p:pic>
      <p:sp>
        <p:nvSpPr>
          <p:cNvPr id="4" name="object 4"/>
          <p:cNvSpPr txBox="1"/>
          <p:nvPr/>
        </p:nvSpPr>
        <p:spPr>
          <a:xfrm>
            <a:off x="2530855" y="5023866"/>
            <a:ext cx="5147310" cy="299720"/>
          </a:xfrm>
          <a:prstGeom prst="rect">
            <a:avLst/>
          </a:prstGeom>
        </p:spPr>
        <p:txBody>
          <a:bodyPr vert="horz" wrap="square" lIns="0" tIns="12700" rIns="0" bIns="0" rtlCol="0">
            <a:spAutoFit/>
          </a:bodyPr>
          <a:lstStyle/>
          <a:p>
            <a:pPr marL="12700">
              <a:lnSpc>
                <a:spcPct val="100000"/>
              </a:lnSpc>
              <a:spcBef>
                <a:spcPts val="100"/>
              </a:spcBef>
            </a:pPr>
            <a:r>
              <a:rPr sz="1800" u="sng" dirty="0">
                <a:solidFill>
                  <a:srgbClr val="57C1B9"/>
                </a:solidFill>
                <a:uFill>
                  <a:solidFill>
                    <a:srgbClr val="57C1B9"/>
                  </a:solidFill>
                </a:uFill>
                <a:latin typeface="Arial"/>
                <a:cs typeface="Arial"/>
                <a:hlinkClick r:id="rId4"/>
              </a:rPr>
              <a:t>Aéroport</a:t>
            </a:r>
            <a:r>
              <a:rPr sz="1800" u="sng" spc="5" dirty="0">
                <a:solidFill>
                  <a:srgbClr val="57C1B9"/>
                </a:solidFill>
                <a:uFill>
                  <a:solidFill>
                    <a:srgbClr val="57C1B9"/>
                  </a:solidFill>
                </a:uFill>
                <a:latin typeface="Arial"/>
                <a:cs typeface="Arial"/>
                <a:hlinkClick r:id="rId4"/>
              </a:rPr>
              <a:t> </a:t>
            </a:r>
            <a:r>
              <a:rPr sz="1800" u="sng" spc="-5" dirty="0">
                <a:solidFill>
                  <a:srgbClr val="57C1B9"/>
                </a:solidFill>
                <a:uFill>
                  <a:solidFill>
                    <a:srgbClr val="57C1B9"/>
                  </a:solidFill>
                </a:uFill>
                <a:latin typeface="Arial"/>
                <a:cs typeface="Arial"/>
                <a:hlinkClick r:id="rId4"/>
              </a:rPr>
              <a:t>International</a:t>
            </a:r>
            <a:r>
              <a:rPr sz="1800" u="sng" dirty="0">
                <a:solidFill>
                  <a:srgbClr val="57C1B9"/>
                </a:solidFill>
                <a:uFill>
                  <a:solidFill>
                    <a:srgbClr val="57C1B9"/>
                  </a:solidFill>
                </a:uFill>
                <a:latin typeface="Arial"/>
                <a:cs typeface="Arial"/>
                <a:hlinkClick r:id="rId4"/>
              </a:rPr>
              <a:t> </a:t>
            </a:r>
            <a:r>
              <a:rPr sz="1800" u="sng" spc="-5" dirty="0">
                <a:solidFill>
                  <a:srgbClr val="57C1B9"/>
                </a:solidFill>
                <a:uFill>
                  <a:solidFill>
                    <a:srgbClr val="57C1B9"/>
                  </a:solidFill>
                </a:uFill>
                <a:latin typeface="Arial"/>
                <a:cs typeface="Arial"/>
                <a:hlinkClick r:id="rId4"/>
              </a:rPr>
              <a:t>de</a:t>
            </a:r>
            <a:r>
              <a:rPr sz="1800" u="sng" spc="-30" dirty="0">
                <a:solidFill>
                  <a:srgbClr val="57C1B9"/>
                </a:solidFill>
                <a:uFill>
                  <a:solidFill>
                    <a:srgbClr val="57C1B9"/>
                  </a:solidFill>
                </a:uFill>
                <a:latin typeface="Arial"/>
                <a:cs typeface="Arial"/>
                <a:hlinkClick r:id="rId4"/>
              </a:rPr>
              <a:t> </a:t>
            </a:r>
            <a:r>
              <a:rPr sz="1800" u="sng" spc="-5" dirty="0">
                <a:solidFill>
                  <a:srgbClr val="57C1B9"/>
                </a:solidFill>
                <a:uFill>
                  <a:solidFill>
                    <a:srgbClr val="57C1B9"/>
                  </a:solidFill>
                </a:uFill>
                <a:latin typeface="Arial"/>
                <a:cs typeface="Arial"/>
                <a:hlinkClick r:id="rId4"/>
              </a:rPr>
              <a:t>Sabiha</a:t>
            </a:r>
            <a:r>
              <a:rPr sz="1800" u="sng" dirty="0">
                <a:solidFill>
                  <a:srgbClr val="57C1B9"/>
                </a:solidFill>
                <a:uFill>
                  <a:solidFill>
                    <a:srgbClr val="57C1B9"/>
                  </a:solidFill>
                </a:uFill>
                <a:latin typeface="Arial"/>
                <a:cs typeface="Arial"/>
                <a:hlinkClick r:id="rId4"/>
              </a:rPr>
              <a:t> </a:t>
            </a:r>
            <a:r>
              <a:rPr sz="1800" u="sng" spc="-5" dirty="0">
                <a:solidFill>
                  <a:srgbClr val="57C1B9"/>
                </a:solidFill>
                <a:uFill>
                  <a:solidFill>
                    <a:srgbClr val="57C1B9"/>
                  </a:solidFill>
                </a:uFill>
                <a:latin typeface="Arial"/>
                <a:cs typeface="Arial"/>
                <a:hlinkClick r:id="rId4"/>
              </a:rPr>
              <a:t>Gokcen</a:t>
            </a:r>
            <a:r>
              <a:rPr sz="1800" u="sng" spc="-15" dirty="0">
                <a:solidFill>
                  <a:srgbClr val="57C1B9"/>
                </a:solidFill>
                <a:uFill>
                  <a:solidFill>
                    <a:srgbClr val="57C1B9"/>
                  </a:solidFill>
                </a:uFill>
                <a:latin typeface="Arial"/>
                <a:cs typeface="Arial"/>
                <a:hlinkClick r:id="rId4"/>
              </a:rPr>
              <a:t> </a:t>
            </a:r>
            <a:r>
              <a:rPr sz="1800" u="sng" spc="-10" dirty="0">
                <a:solidFill>
                  <a:srgbClr val="57C1B9"/>
                </a:solidFill>
                <a:uFill>
                  <a:solidFill>
                    <a:srgbClr val="57C1B9"/>
                  </a:solidFill>
                </a:uFill>
                <a:latin typeface="Arial"/>
                <a:cs typeface="Arial"/>
                <a:hlinkClick r:id="rId4"/>
              </a:rPr>
              <a:t>(Turquie)</a:t>
            </a:r>
            <a:endParaRPr sz="1800">
              <a:latin typeface="Arial"/>
              <a:cs typeface="Arial"/>
            </a:endParaRPr>
          </a:p>
        </p:txBody>
      </p:sp>
    </p:spTree>
    <p:extLst>
      <p:ext uri="{BB962C8B-B14F-4D97-AF65-F5344CB8AC3E}">
        <p14:creationId xmlns:p14="http://schemas.microsoft.com/office/powerpoint/2010/main" val="3013468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6181" y="2497936"/>
            <a:ext cx="7847965" cy="2395528"/>
          </a:xfrm>
          <a:prstGeom prst="rect">
            <a:avLst/>
          </a:prstGeom>
        </p:spPr>
        <p:txBody>
          <a:bodyPr vert="horz" wrap="square" lIns="0" tIns="12700" rIns="0" bIns="0" rtlCol="0">
            <a:spAutoFit/>
          </a:bodyPr>
          <a:lstStyle/>
          <a:p>
            <a:pPr marL="355600" marR="5080" indent="-343535">
              <a:lnSpc>
                <a:spcPct val="150000"/>
              </a:lnSpc>
              <a:spcBef>
                <a:spcPts val="100"/>
              </a:spcBef>
              <a:buFont typeface="Arial"/>
              <a:buChar char="•"/>
              <a:tabLst>
                <a:tab pos="355600" algn="l"/>
                <a:tab pos="356235" algn="l"/>
              </a:tabLst>
            </a:pPr>
            <a:r>
              <a:rPr sz="2000" dirty="0">
                <a:solidFill>
                  <a:srgbClr val="FFFFFF"/>
                </a:solidFill>
                <a:latin typeface="Comic Sans MS"/>
                <a:cs typeface="Comic Sans MS"/>
              </a:rPr>
              <a:t>Pour</a:t>
            </a:r>
            <a:r>
              <a:rPr sz="2000" spc="-10" dirty="0">
                <a:solidFill>
                  <a:srgbClr val="FFFFFF"/>
                </a:solidFill>
                <a:latin typeface="Comic Sans MS"/>
                <a:cs typeface="Comic Sans MS"/>
              </a:rPr>
              <a:t> </a:t>
            </a:r>
            <a:r>
              <a:rPr sz="2000" spc="-5" dirty="0">
                <a:solidFill>
                  <a:srgbClr val="FFFFFF"/>
                </a:solidFill>
                <a:latin typeface="Comic Sans MS"/>
                <a:cs typeface="Comic Sans MS"/>
              </a:rPr>
              <a:t>assurer</a:t>
            </a:r>
            <a:r>
              <a:rPr sz="2000" spc="5" dirty="0">
                <a:solidFill>
                  <a:srgbClr val="FFFFFF"/>
                </a:solidFill>
                <a:latin typeface="Comic Sans MS"/>
                <a:cs typeface="Comic Sans MS"/>
              </a:rPr>
              <a:t> </a:t>
            </a:r>
            <a:r>
              <a:rPr sz="2000" dirty="0">
                <a:solidFill>
                  <a:srgbClr val="FFFFFF"/>
                </a:solidFill>
                <a:latin typeface="Comic Sans MS"/>
                <a:cs typeface="Comic Sans MS"/>
              </a:rPr>
              <a:t>la </a:t>
            </a:r>
            <a:r>
              <a:rPr sz="2000" spc="-5" dirty="0">
                <a:solidFill>
                  <a:srgbClr val="FFFFFF"/>
                </a:solidFill>
                <a:latin typeface="Comic Sans MS"/>
                <a:cs typeface="Comic Sans MS"/>
              </a:rPr>
              <a:t>stabilité</a:t>
            </a:r>
            <a:r>
              <a:rPr sz="2000" spc="-15" dirty="0">
                <a:solidFill>
                  <a:srgbClr val="FFFFFF"/>
                </a:solidFill>
                <a:latin typeface="Comic Sans MS"/>
                <a:cs typeface="Comic Sans MS"/>
              </a:rPr>
              <a:t> </a:t>
            </a:r>
            <a:r>
              <a:rPr sz="2000" spc="-5" dirty="0">
                <a:solidFill>
                  <a:srgbClr val="FFFFFF"/>
                </a:solidFill>
                <a:latin typeface="Comic Sans MS"/>
                <a:cs typeface="Comic Sans MS"/>
              </a:rPr>
              <a:t>de</a:t>
            </a:r>
            <a:r>
              <a:rPr sz="2000" spc="5" dirty="0">
                <a:solidFill>
                  <a:srgbClr val="FFFFFF"/>
                </a:solidFill>
                <a:latin typeface="Comic Sans MS"/>
                <a:cs typeface="Comic Sans MS"/>
              </a:rPr>
              <a:t> </a:t>
            </a:r>
            <a:r>
              <a:rPr sz="2000" dirty="0">
                <a:solidFill>
                  <a:srgbClr val="FFFFFF"/>
                </a:solidFill>
                <a:latin typeface="Comic Sans MS"/>
                <a:cs typeface="Comic Sans MS"/>
              </a:rPr>
              <a:t>l’ouvrage </a:t>
            </a:r>
            <a:r>
              <a:rPr sz="2000" spc="-5" dirty="0">
                <a:solidFill>
                  <a:srgbClr val="FFFFFF"/>
                </a:solidFill>
                <a:latin typeface="Comic Sans MS"/>
                <a:cs typeface="Comic Sans MS"/>
              </a:rPr>
              <a:t>il</a:t>
            </a:r>
            <a:r>
              <a:rPr sz="2000" dirty="0">
                <a:solidFill>
                  <a:srgbClr val="FFFFFF"/>
                </a:solidFill>
                <a:latin typeface="Comic Sans MS"/>
                <a:cs typeface="Comic Sans MS"/>
              </a:rPr>
              <a:t> faut</a:t>
            </a:r>
            <a:r>
              <a:rPr sz="2000" spc="-20" dirty="0">
                <a:solidFill>
                  <a:srgbClr val="FFFFFF"/>
                </a:solidFill>
                <a:latin typeface="Comic Sans MS"/>
                <a:cs typeface="Comic Sans MS"/>
              </a:rPr>
              <a:t> </a:t>
            </a:r>
            <a:r>
              <a:rPr sz="2000" spc="-5" dirty="0">
                <a:solidFill>
                  <a:srgbClr val="FFFFFF"/>
                </a:solidFill>
                <a:latin typeface="Comic Sans MS"/>
                <a:cs typeface="Comic Sans MS"/>
              </a:rPr>
              <a:t>assurer</a:t>
            </a:r>
            <a:r>
              <a:rPr sz="2000" spc="20" dirty="0">
                <a:solidFill>
                  <a:srgbClr val="FFFFFF"/>
                </a:solidFill>
                <a:latin typeface="Comic Sans MS"/>
                <a:cs typeface="Comic Sans MS"/>
              </a:rPr>
              <a:t> </a:t>
            </a:r>
            <a:r>
              <a:rPr sz="2000" dirty="0">
                <a:solidFill>
                  <a:srgbClr val="FFFFFF"/>
                </a:solidFill>
                <a:latin typeface="Comic Sans MS"/>
                <a:cs typeface="Comic Sans MS"/>
              </a:rPr>
              <a:t>l’équilibre </a:t>
            </a:r>
            <a:r>
              <a:rPr sz="2000" spc="5" dirty="0">
                <a:solidFill>
                  <a:srgbClr val="FFFFFF"/>
                </a:solidFill>
                <a:latin typeface="Comic Sans MS"/>
                <a:cs typeface="Comic Sans MS"/>
              </a:rPr>
              <a:t> </a:t>
            </a:r>
            <a:r>
              <a:rPr sz="2000" spc="-5" dirty="0">
                <a:solidFill>
                  <a:srgbClr val="FFFFFF"/>
                </a:solidFill>
                <a:latin typeface="Comic Sans MS"/>
                <a:cs typeface="Comic Sans MS"/>
              </a:rPr>
              <a:t>des</a:t>
            </a:r>
            <a:r>
              <a:rPr sz="2000" spc="5" dirty="0">
                <a:solidFill>
                  <a:srgbClr val="FFFFFF"/>
                </a:solidFill>
                <a:latin typeface="Comic Sans MS"/>
                <a:cs typeface="Comic Sans MS"/>
              </a:rPr>
              <a:t> </a:t>
            </a:r>
            <a:r>
              <a:rPr sz="2000" spc="-5" dirty="0">
                <a:solidFill>
                  <a:srgbClr val="FFFFFF"/>
                </a:solidFill>
                <a:latin typeface="Comic Sans MS"/>
                <a:cs typeface="Comic Sans MS"/>
              </a:rPr>
              <a:t>forces</a:t>
            </a:r>
            <a:r>
              <a:rPr sz="2000" spc="-20" dirty="0">
                <a:solidFill>
                  <a:srgbClr val="FFFFFF"/>
                </a:solidFill>
                <a:latin typeface="Comic Sans MS"/>
                <a:cs typeface="Comic Sans MS"/>
              </a:rPr>
              <a:t> </a:t>
            </a:r>
            <a:r>
              <a:rPr sz="2000" spc="-5" dirty="0">
                <a:solidFill>
                  <a:srgbClr val="FFFFFF"/>
                </a:solidFill>
                <a:latin typeface="Comic Sans MS"/>
                <a:cs typeface="Comic Sans MS"/>
              </a:rPr>
              <a:t>extérieures</a:t>
            </a:r>
            <a:r>
              <a:rPr sz="2000" spc="5" dirty="0">
                <a:solidFill>
                  <a:srgbClr val="FFFFFF"/>
                </a:solidFill>
                <a:latin typeface="Comic Sans MS"/>
                <a:cs typeface="Comic Sans MS"/>
              </a:rPr>
              <a:t> </a:t>
            </a:r>
            <a:r>
              <a:rPr sz="2000" spc="-5" dirty="0">
                <a:solidFill>
                  <a:srgbClr val="FFFFFF"/>
                </a:solidFill>
                <a:latin typeface="Comic Sans MS"/>
                <a:cs typeface="Comic Sans MS"/>
              </a:rPr>
              <a:t>et</a:t>
            </a:r>
            <a:r>
              <a:rPr sz="2000" dirty="0">
                <a:solidFill>
                  <a:srgbClr val="FFFFFF"/>
                </a:solidFill>
                <a:latin typeface="Comic Sans MS"/>
                <a:cs typeface="Comic Sans MS"/>
              </a:rPr>
              <a:t> </a:t>
            </a:r>
            <a:r>
              <a:rPr sz="2000" spc="-5" dirty="0">
                <a:solidFill>
                  <a:srgbClr val="FFFFFF"/>
                </a:solidFill>
                <a:latin typeface="Comic Sans MS"/>
                <a:cs typeface="Comic Sans MS"/>
              </a:rPr>
              <a:t>intérieures</a:t>
            </a:r>
            <a:r>
              <a:rPr sz="2000" spc="5" dirty="0">
                <a:solidFill>
                  <a:srgbClr val="FFFFFF"/>
                </a:solidFill>
                <a:latin typeface="Comic Sans MS"/>
                <a:cs typeface="Comic Sans MS"/>
              </a:rPr>
              <a:t> </a:t>
            </a:r>
            <a:r>
              <a:rPr sz="2000" spc="-5" dirty="0">
                <a:solidFill>
                  <a:srgbClr val="FFFFFF"/>
                </a:solidFill>
                <a:latin typeface="Comic Sans MS"/>
                <a:cs typeface="Comic Sans MS"/>
              </a:rPr>
              <a:t>au</a:t>
            </a:r>
            <a:r>
              <a:rPr sz="2000" dirty="0">
                <a:solidFill>
                  <a:srgbClr val="FFFFFF"/>
                </a:solidFill>
                <a:latin typeface="Comic Sans MS"/>
                <a:cs typeface="Comic Sans MS"/>
              </a:rPr>
              <a:t> </a:t>
            </a:r>
            <a:r>
              <a:rPr sz="2000" spc="-5" dirty="0">
                <a:solidFill>
                  <a:srgbClr val="FFFFFF"/>
                </a:solidFill>
                <a:latin typeface="Comic Sans MS"/>
                <a:cs typeface="Comic Sans MS"/>
              </a:rPr>
              <a:t>niveau</a:t>
            </a:r>
            <a:r>
              <a:rPr sz="2000" spc="15" dirty="0">
                <a:solidFill>
                  <a:srgbClr val="FFFFFF"/>
                </a:solidFill>
                <a:latin typeface="Comic Sans MS"/>
                <a:cs typeface="Comic Sans MS"/>
              </a:rPr>
              <a:t> </a:t>
            </a:r>
            <a:r>
              <a:rPr sz="2000" spc="-5" dirty="0">
                <a:solidFill>
                  <a:srgbClr val="FFFFFF"/>
                </a:solidFill>
                <a:latin typeface="Comic Sans MS"/>
                <a:cs typeface="Comic Sans MS"/>
              </a:rPr>
              <a:t>des</a:t>
            </a:r>
            <a:r>
              <a:rPr sz="2000" spc="5" dirty="0">
                <a:solidFill>
                  <a:srgbClr val="FFFFFF"/>
                </a:solidFill>
                <a:latin typeface="Comic Sans MS"/>
                <a:cs typeface="Comic Sans MS"/>
              </a:rPr>
              <a:t> </a:t>
            </a:r>
            <a:r>
              <a:rPr sz="2000" spc="-5" dirty="0">
                <a:solidFill>
                  <a:srgbClr val="FFFFFF"/>
                </a:solidFill>
                <a:latin typeface="Comic Sans MS"/>
                <a:cs typeface="Comic Sans MS"/>
              </a:rPr>
              <a:t>nœuds,</a:t>
            </a:r>
            <a:r>
              <a:rPr sz="2000" spc="-10" dirty="0">
                <a:solidFill>
                  <a:srgbClr val="FFFFFF"/>
                </a:solidFill>
                <a:latin typeface="Comic Sans MS"/>
                <a:cs typeface="Comic Sans MS"/>
              </a:rPr>
              <a:t> </a:t>
            </a:r>
            <a:r>
              <a:rPr sz="2000" dirty="0">
                <a:solidFill>
                  <a:srgbClr val="FFFFFF"/>
                </a:solidFill>
                <a:latin typeface="Comic Sans MS"/>
                <a:cs typeface="Comic Sans MS"/>
              </a:rPr>
              <a:t>ces </a:t>
            </a:r>
            <a:r>
              <a:rPr sz="2000" spc="-585" dirty="0">
                <a:solidFill>
                  <a:srgbClr val="FFFFFF"/>
                </a:solidFill>
                <a:latin typeface="Comic Sans MS"/>
                <a:cs typeface="Comic Sans MS"/>
              </a:rPr>
              <a:t> </a:t>
            </a:r>
            <a:r>
              <a:rPr sz="2000" spc="-5" dirty="0">
                <a:solidFill>
                  <a:srgbClr val="FFFFFF"/>
                </a:solidFill>
                <a:latin typeface="Comic Sans MS"/>
                <a:cs typeface="Comic Sans MS"/>
              </a:rPr>
              <a:t>dernières</a:t>
            </a:r>
            <a:r>
              <a:rPr sz="2000" spc="30" dirty="0">
                <a:solidFill>
                  <a:srgbClr val="FFFFFF"/>
                </a:solidFill>
                <a:latin typeface="Comic Sans MS"/>
                <a:cs typeface="Comic Sans MS"/>
              </a:rPr>
              <a:t> </a:t>
            </a:r>
            <a:r>
              <a:rPr sz="2000" spc="-5" dirty="0">
                <a:solidFill>
                  <a:srgbClr val="FFFFFF"/>
                </a:solidFill>
                <a:latin typeface="Comic Sans MS"/>
                <a:cs typeface="Comic Sans MS"/>
              </a:rPr>
              <a:t>devant</a:t>
            </a:r>
            <a:r>
              <a:rPr sz="2000" spc="5" dirty="0">
                <a:solidFill>
                  <a:srgbClr val="FFFFFF"/>
                </a:solidFill>
                <a:latin typeface="Comic Sans MS"/>
                <a:cs typeface="Comic Sans MS"/>
              </a:rPr>
              <a:t> </a:t>
            </a:r>
            <a:r>
              <a:rPr sz="2000" spc="-5" dirty="0">
                <a:solidFill>
                  <a:srgbClr val="FFFFFF"/>
                </a:solidFill>
                <a:latin typeface="Comic Sans MS"/>
                <a:cs typeface="Comic Sans MS"/>
              </a:rPr>
              <a:t>être</a:t>
            </a:r>
            <a:r>
              <a:rPr sz="2000" spc="5" dirty="0">
                <a:solidFill>
                  <a:srgbClr val="FFFFFF"/>
                </a:solidFill>
                <a:latin typeface="Comic Sans MS"/>
                <a:cs typeface="Comic Sans MS"/>
              </a:rPr>
              <a:t> </a:t>
            </a:r>
            <a:r>
              <a:rPr sz="2000" spc="-5" dirty="0">
                <a:solidFill>
                  <a:srgbClr val="FFFFFF"/>
                </a:solidFill>
                <a:latin typeface="Comic Sans MS"/>
                <a:cs typeface="Comic Sans MS"/>
              </a:rPr>
              <a:t>considérablement</a:t>
            </a:r>
            <a:r>
              <a:rPr sz="2000" dirty="0">
                <a:solidFill>
                  <a:srgbClr val="FFFFFF"/>
                </a:solidFill>
                <a:latin typeface="Comic Sans MS"/>
                <a:cs typeface="Comic Sans MS"/>
              </a:rPr>
              <a:t> plus </a:t>
            </a:r>
            <a:r>
              <a:rPr sz="2000" spc="-5" dirty="0">
                <a:solidFill>
                  <a:srgbClr val="FFFFFF"/>
                </a:solidFill>
                <a:latin typeface="Comic Sans MS"/>
                <a:cs typeface="Comic Sans MS"/>
              </a:rPr>
              <a:t>importantes </a:t>
            </a:r>
            <a:r>
              <a:rPr sz="2000" dirty="0">
                <a:solidFill>
                  <a:srgbClr val="FFFFFF"/>
                </a:solidFill>
                <a:latin typeface="Comic Sans MS"/>
                <a:cs typeface="Comic Sans MS"/>
              </a:rPr>
              <a:t>pour </a:t>
            </a:r>
            <a:r>
              <a:rPr sz="2000" spc="5" dirty="0">
                <a:solidFill>
                  <a:srgbClr val="FFFFFF"/>
                </a:solidFill>
                <a:latin typeface="Comic Sans MS"/>
                <a:cs typeface="Comic Sans MS"/>
              </a:rPr>
              <a:t> </a:t>
            </a:r>
            <a:r>
              <a:rPr sz="2000" dirty="0">
                <a:solidFill>
                  <a:srgbClr val="FFFFFF"/>
                </a:solidFill>
                <a:latin typeface="Comic Sans MS"/>
                <a:cs typeface="Comic Sans MS"/>
              </a:rPr>
              <a:t>obtenir</a:t>
            </a:r>
            <a:r>
              <a:rPr sz="2000" spc="-5" dirty="0">
                <a:solidFill>
                  <a:srgbClr val="FFFFFF"/>
                </a:solidFill>
                <a:latin typeface="Comic Sans MS"/>
                <a:cs typeface="Comic Sans MS"/>
              </a:rPr>
              <a:t> </a:t>
            </a:r>
            <a:r>
              <a:rPr sz="2000" dirty="0">
                <a:solidFill>
                  <a:srgbClr val="FFFFFF"/>
                </a:solidFill>
                <a:latin typeface="Comic Sans MS"/>
                <a:cs typeface="Comic Sans MS"/>
              </a:rPr>
              <a:t>une</a:t>
            </a:r>
            <a:r>
              <a:rPr sz="2000" spc="-15" dirty="0">
                <a:solidFill>
                  <a:srgbClr val="FFFFFF"/>
                </a:solidFill>
                <a:latin typeface="Comic Sans MS"/>
                <a:cs typeface="Comic Sans MS"/>
              </a:rPr>
              <a:t> </a:t>
            </a:r>
            <a:r>
              <a:rPr sz="2000" spc="-5" dirty="0">
                <a:solidFill>
                  <a:srgbClr val="FFFFFF"/>
                </a:solidFill>
                <a:latin typeface="Comic Sans MS"/>
                <a:cs typeface="Comic Sans MS"/>
              </a:rPr>
              <a:t>force</a:t>
            </a:r>
            <a:r>
              <a:rPr sz="2000" dirty="0">
                <a:solidFill>
                  <a:srgbClr val="FFFFFF"/>
                </a:solidFill>
                <a:latin typeface="Comic Sans MS"/>
                <a:cs typeface="Comic Sans MS"/>
              </a:rPr>
              <a:t> résultante</a:t>
            </a:r>
            <a:r>
              <a:rPr sz="2000" spc="-10" dirty="0">
                <a:solidFill>
                  <a:srgbClr val="FFFFFF"/>
                </a:solidFill>
                <a:latin typeface="Comic Sans MS"/>
                <a:cs typeface="Comic Sans MS"/>
              </a:rPr>
              <a:t> </a:t>
            </a:r>
            <a:r>
              <a:rPr sz="2000" spc="-5" dirty="0">
                <a:solidFill>
                  <a:srgbClr val="FFFFFF"/>
                </a:solidFill>
                <a:latin typeface="Comic Sans MS"/>
                <a:cs typeface="Comic Sans MS"/>
              </a:rPr>
              <a:t>d'équilibre.</a:t>
            </a:r>
            <a:endParaRPr sz="2000" dirty="0">
              <a:latin typeface="Comic Sans MS"/>
              <a:cs typeface="Comic Sans MS"/>
            </a:endParaRPr>
          </a:p>
          <a:p>
            <a:pPr>
              <a:lnSpc>
                <a:spcPct val="100000"/>
              </a:lnSpc>
              <a:spcBef>
                <a:spcPts val="60"/>
              </a:spcBef>
              <a:buClr>
                <a:srgbClr val="FFFFFF"/>
              </a:buClr>
            </a:pPr>
            <a:endParaRPr sz="3400" dirty="0">
              <a:latin typeface="Comic Sans MS"/>
              <a:cs typeface="Comic Sans MS"/>
            </a:endParaRPr>
          </a:p>
        </p:txBody>
      </p:sp>
      <p:pic>
        <p:nvPicPr>
          <p:cNvPr id="3" name="object 3"/>
          <p:cNvPicPr/>
          <p:nvPr/>
        </p:nvPicPr>
        <p:blipFill>
          <a:blip r:embed="rId2" cstate="print"/>
          <a:stretch>
            <a:fillRect/>
          </a:stretch>
        </p:blipFill>
        <p:spPr>
          <a:xfrm>
            <a:off x="9078605" y="3054858"/>
            <a:ext cx="2414016" cy="1281684"/>
          </a:xfrm>
          <a:prstGeom prst="rect">
            <a:avLst/>
          </a:prstGeom>
        </p:spPr>
      </p:pic>
      <p:sp>
        <p:nvSpPr>
          <p:cNvPr id="4" name="object 4"/>
          <p:cNvSpPr txBox="1"/>
          <p:nvPr/>
        </p:nvSpPr>
        <p:spPr>
          <a:xfrm>
            <a:off x="645363" y="521284"/>
            <a:ext cx="7229475" cy="91122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0000"/>
                </a:solidFill>
                <a:latin typeface="Comic Sans MS"/>
                <a:cs typeface="Comic Sans MS"/>
              </a:rPr>
              <a:t>5-</a:t>
            </a:r>
            <a:r>
              <a:rPr sz="2000" spc="10" dirty="0">
                <a:solidFill>
                  <a:srgbClr val="FF0000"/>
                </a:solidFill>
                <a:latin typeface="Comic Sans MS"/>
                <a:cs typeface="Comic Sans MS"/>
              </a:rPr>
              <a:t> </a:t>
            </a:r>
            <a:r>
              <a:rPr sz="2000" dirty="0">
                <a:solidFill>
                  <a:srgbClr val="FF0000"/>
                </a:solidFill>
                <a:latin typeface="Comic Sans MS"/>
                <a:cs typeface="Comic Sans MS"/>
              </a:rPr>
              <a:t>La</a:t>
            </a:r>
            <a:r>
              <a:rPr sz="2000" spc="-5" dirty="0">
                <a:solidFill>
                  <a:srgbClr val="FF0000"/>
                </a:solidFill>
                <a:latin typeface="Comic Sans MS"/>
                <a:cs typeface="Comic Sans MS"/>
              </a:rPr>
              <a:t> </a:t>
            </a:r>
            <a:r>
              <a:rPr sz="2000" dirty="0">
                <a:solidFill>
                  <a:srgbClr val="FF0000"/>
                </a:solidFill>
                <a:latin typeface="Comic Sans MS"/>
                <a:cs typeface="Comic Sans MS"/>
              </a:rPr>
              <a:t>stabilité</a:t>
            </a:r>
            <a:r>
              <a:rPr sz="2000" spc="-15" dirty="0">
                <a:solidFill>
                  <a:srgbClr val="FF0000"/>
                </a:solidFill>
                <a:latin typeface="Comic Sans MS"/>
                <a:cs typeface="Comic Sans MS"/>
              </a:rPr>
              <a:t> </a:t>
            </a:r>
            <a:r>
              <a:rPr sz="2000" spc="-5" dirty="0">
                <a:solidFill>
                  <a:srgbClr val="FF0000"/>
                </a:solidFill>
                <a:latin typeface="Comic Sans MS"/>
                <a:cs typeface="Comic Sans MS"/>
              </a:rPr>
              <a:t>des</a:t>
            </a:r>
            <a:r>
              <a:rPr sz="2000" spc="15" dirty="0">
                <a:solidFill>
                  <a:srgbClr val="FF0000"/>
                </a:solidFill>
                <a:latin typeface="Comic Sans MS"/>
                <a:cs typeface="Comic Sans MS"/>
              </a:rPr>
              <a:t> </a:t>
            </a:r>
            <a:r>
              <a:rPr sz="2000" dirty="0">
                <a:solidFill>
                  <a:srgbClr val="FF0000"/>
                </a:solidFill>
                <a:latin typeface="Comic Sans MS"/>
                <a:cs typeface="Comic Sans MS"/>
              </a:rPr>
              <a:t>structures</a:t>
            </a:r>
            <a:r>
              <a:rPr sz="2000" spc="-25" dirty="0">
                <a:solidFill>
                  <a:srgbClr val="FF0000"/>
                </a:solidFill>
                <a:latin typeface="Comic Sans MS"/>
                <a:cs typeface="Comic Sans MS"/>
              </a:rPr>
              <a:t> </a:t>
            </a:r>
            <a:r>
              <a:rPr sz="2000" spc="-5" dirty="0">
                <a:solidFill>
                  <a:srgbClr val="FF0000"/>
                </a:solidFill>
                <a:latin typeface="Comic Sans MS"/>
                <a:cs typeface="Comic Sans MS"/>
              </a:rPr>
              <a:t>tridimensionnelles</a:t>
            </a:r>
            <a:r>
              <a:rPr sz="2000" spc="5" dirty="0">
                <a:solidFill>
                  <a:srgbClr val="FF0000"/>
                </a:solidFill>
                <a:latin typeface="Comic Sans MS"/>
                <a:cs typeface="Comic Sans MS"/>
              </a:rPr>
              <a:t> </a:t>
            </a:r>
            <a:r>
              <a:rPr sz="2000" spc="-5" dirty="0">
                <a:solidFill>
                  <a:srgbClr val="FF0000"/>
                </a:solidFill>
                <a:latin typeface="Comic Sans MS"/>
                <a:cs typeface="Comic Sans MS"/>
              </a:rPr>
              <a:t>métalliques:</a:t>
            </a:r>
            <a:endParaRPr sz="2000">
              <a:latin typeface="Comic Sans MS"/>
              <a:cs typeface="Comic Sans MS"/>
            </a:endParaRPr>
          </a:p>
          <a:p>
            <a:pPr marL="566420">
              <a:lnSpc>
                <a:spcPct val="100000"/>
              </a:lnSpc>
              <a:spcBef>
                <a:spcPts val="2165"/>
              </a:spcBef>
            </a:pPr>
            <a:r>
              <a:rPr sz="2000" dirty="0">
                <a:solidFill>
                  <a:srgbClr val="FFFF00"/>
                </a:solidFill>
                <a:latin typeface="Comic Sans MS"/>
                <a:cs typeface="Comic Sans MS"/>
              </a:rPr>
              <a:t>Simple</a:t>
            </a:r>
            <a:r>
              <a:rPr sz="2000" spc="-30" dirty="0">
                <a:solidFill>
                  <a:srgbClr val="FFFF00"/>
                </a:solidFill>
                <a:latin typeface="Comic Sans MS"/>
                <a:cs typeface="Comic Sans MS"/>
              </a:rPr>
              <a:t> </a:t>
            </a:r>
            <a:r>
              <a:rPr sz="2000" spc="-5" dirty="0">
                <a:solidFill>
                  <a:srgbClr val="FFFF00"/>
                </a:solidFill>
                <a:latin typeface="Comic Sans MS"/>
                <a:cs typeface="Comic Sans MS"/>
              </a:rPr>
              <a:t>nappe </a:t>
            </a:r>
            <a:r>
              <a:rPr sz="2000" dirty="0">
                <a:solidFill>
                  <a:srgbClr val="FFFF00"/>
                </a:solidFill>
                <a:latin typeface="Comic Sans MS"/>
                <a:cs typeface="Comic Sans MS"/>
              </a:rPr>
              <a:t>:</a:t>
            </a:r>
            <a:endParaRPr sz="2000">
              <a:latin typeface="Comic Sans MS"/>
              <a:cs typeface="Comic Sans MS"/>
            </a:endParaRPr>
          </a:p>
        </p:txBody>
      </p:sp>
    </p:spTree>
    <p:extLst>
      <p:ext uri="{BB962C8B-B14F-4D97-AF65-F5344CB8AC3E}">
        <p14:creationId xmlns:p14="http://schemas.microsoft.com/office/powerpoint/2010/main" val="2790769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363" y="521284"/>
            <a:ext cx="7719059" cy="5708650"/>
          </a:xfrm>
          <a:prstGeom prst="rect">
            <a:avLst/>
          </a:prstGeom>
        </p:spPr>
        <p:txBody>
          <a:bodyPr vert="horz" wrap="square" lIns="0" tIns="13335" rIns="0" bIns="0" rtlCol="0">
            <a:spAutoFit/>
          </a:bodyPr>
          <a:lstStyle/>
          <a:p>
            <a:pPr marL="351155" indent="-339090">
              <a:lnSpc>
                <a:spcPct val="100000"/>
              </a:lnSpc>
              <a:spcBef>
                <a:spcPts val="105"/>
              </a:spcBef>
              <a:buAutoNum type="arabicPlain" startAt="5"/>
              <a:tabLst>
                <a:tab pos="351790" algn="l"/>
              </a:tabLst>
            </a:pPr>
            <a:r>
              <a:rPr sz="2000" dirty="0">
                <a:solidFill>
                  <a:srgbClr val="FF0000"/>
                </a:solidFill>
                <a:latin typeface="Comic Sans MS"/>
                <a:cs typeface="Comic Sans MS"/>
              </a:rPr>
              <a:t>La</a:t>
            </a:r>
            <a:r>
              <a:rPr sz="2000" spc="-5" dirty="0">
                <a:solidFill>
                  <a:srgbClr val="FF0000"/>
                </a:solidFill>
                <a:latin typeface="Comic Sans MS"/>
                <a:cs typeface="Comic Sans MS"/>
              </a:rPr>
              <a:t> </a:t>
            </a:r>
            <a:r>
              <a:rPr sz="2000" dirty="0">
                <a:solidFill>
                  <a:srgbClr val="FF0000"/>
                </a:solidFill>
                <a:latin typeface="Comic Sans MS"/>
                <a:cs typeface="Comic Sans MS"/>
              </a:rPr>
              <a:t>stabilité</a:t>
            </a:r>
            <a:r>
              <a:rPr sz="2000" spc="-15" dirty="0">
                <a:solidFill>
                  <a:srgbClr val="FF0000"/>
                </a:solidFill>
                <a:latin typeface="Comic Sans MS"/>
                <a:cs typeface="Comic Sans MS"/>
              </a:rPr>
              <a:t> </a:t>
            </a:r>
            <a:r>
              <a:rPr sz="2000" spc="-5" dirty="0">
                <a:solidFill>
                  <a:srgbClr val="FF0000"/>
                </a:solidFill>
                <a:latin typeface="Comic Sans MS"/>
                <a:cs typeface="Comic Sans MS"/>
              </a:rPr>
              <a:t>des</a:t>
            </a:r>
            <a:r>
              <a:rPr sz="2000" spc="10" dirty="0">
                <a:solidFill>
                  <a:srgbClr val="FF0000"/>
                </a:solidFill>
                <a:latin typeface="Comic Sans MS"/>
                <a:cs typeface="Comic Sans MS"/>
              </a:rPr>
              <a:t> </a:t>
            </a:r>
            <a:r>
              <a:rPr sz="2000" dirty="0">
                <a:solidFill>
                  <a:srgbClr val="FF0000"/>
                </a:solidFill>
                <a:latin typeface="Comic Sans MS"/>
                <a:cs typeface="Comic Sans MS"/>
              </a:rPr>
              <a:t>structures</a:t>
            </a:r>
            <a:r>
              <a:rPr sz="2000" spc="-25" dirty="0">
                <a:solidFill>
                  <a:srgbClr val="FF0000"/>
                </a:solidFill>
                <a:latin typeface="Comic Sans MS"/>
                <a:cs typeface="Comic Sans MS"/>
              </a:rPr>
              <a:t> </a:t>
            </a:r>
            <a:r>
              <a:rPr sz="2000" spc="-5" dirty="0">
                <a:solidFill>
                  <a:srgbClr val="FF0000"/>
                </a:solidFill>
                <a:latin typeface="Comic Sans MS"/>
                <a:cs typeface="Comic Sans MS"/>
              </a:rPr>
              <a:t>tridimensionnelles</a:t>
            </a:r>
            <a:r>
              <a:rPr sz="2000" spc="5" dirty="0">
                <a:solidFill>
                  <a:srgbClr val="FF0000"/>
                </a:solidFill>
                <a:latin typeface="Comic Sans MS"/>
                <a:cs typeface="Comic Sans MS"/>
              </a:rPr>
              <a:t> </a:t>
            </a:r>
            <a:r>
              <a:rPr sz="2000" spc="-5" dirty="0">
                <a:solidFill>
                  <a:srgbClr val="FF0000"/>
                </a:solidFill>
                <a:latin typeface="Comic Sans MS"/>
                <a:cs typeface="Comic Sans MS"/>
              </a:rPr>
              <a:t>métalliques:</a:t>
            </a:r>
            <a:endParaRPr sz="2000">
              <a:latin typeface="Comic Sans MS"/>
              <a:cs typeface="Comic Sans MS"/>
            </a:endParaRPr>
          </a:p>
          <a:p>
            <a:pPr marL="566420">
              <a:lnSpc>
                <a:spcPct val="100000"/>
              </a:lnSpc>
              <a:spcBef>
                <a:spcPts val="2165"/>
              </a:spcBef>
            </a:pPr>
            <a:r>
              <a:rPr sz="2000" spc="-5" dirty="0">
                <a:solidFill>
                  <a:srgbClr val="FFFF00"/>
                </a:solidFill>
                <a:latin typeface="Comic Sans MS"/>
                <a:cs typeface="Comic Sans MS"/>
              </a:rPr>
              <a:t>Double</a:t>
            </a:r>
            <a:r>
              <a:rPr sz="2000" spc="-50" dirty="0">
                <a:solidFill>
                  <a:srgbClr val="FFFF00"/>
                </a:solidFill>
                <a:latin typeface="Comic Sans MS"/>
                <a:cs typeface="Comic Sans MS"/>
              </a:rPr>
              <a:t> </a:t>
            </a:r>
            <a:r>
              <a:rPr sz="2000" spc="-5" dirty="0">
                <a:solidFill>
                  <a:srgbClr val="FFFF00"/>
                </a:solidFill>
                <a:latin typeface="Comic Sans MS"/>
                <a:cs typeface="Comic Sans MS"/>
              </a:rPr>
              <a:t>nappe</a:t>
            </a:r>
            <a:r>
              <a:rPr sz="2000" spc="5" dirty="0">
                <a:solidFill>
                  <a:srgbClr val="FFFF00"/>
                </a:solidFill>
                <a:latin typeface="Comic Sans MS"/>
                <a:cs typeface="Comic Sans MS"/>
              </a:rPr>
              <a:t> </a:t>
            </a:r>
            <a:r>
              <a:rPr sz="2000" dirty="0">
                <a:solidFill>
                  <a:srgbClr val="FFFF00"/>
                </a:solidFill>
                <a:latin typeface="Comic Sans MS"/>
                <a:cs typeface="Comic Sans MS"/>
              </a:rPr>
              <a:t>:</a:t>
            </a:r>
            <a:endParaRPr sz="2000">
              <a:latin typeface="Comic Sans MS"/>
              <a:cs typeface="Comic Sans MS"/>
            </a:endParaRPr>
          </a:p>
          <a:p>
            <a:pPr marL="557530" marR="39370" lvl="1" indent="-342900">
              <a:lnSpc>
                <a:spcPct val="150000"/>
              </a:lnSpc>
              <a:spcBef>
                <a:spcPts val="1770"/>
              </a:spcBef>
              <a:buFont typeface="Arial"/>
              <a:buChar char="•"/>
              <a:tabLst>
                <a:tab pos="557530" algn="l"/>
                <a:tab pos="558165" algn="l"/>
              </a:tabLst>
            </a:pPr>
            <a:r>
              <a:rPr sz="2000" spc="-5" dirty="0">
                <a:solidFill>
                  <a:srgbClr val="FFFFFF"/>
                </a:solidFill>
                <a:latin typeface="Comic Sans MS"/>
                <a:cs typeface="Comic Sans MS"/>
              </a:rPr>
              <a:t>Les</a:t>
            </a:r>
            <a:r>
              <a:rPr sz="2000" spc="10" dirty="0">
                <a:solidFill>
                  <a:srgbClr val="FFFFFF"/>
                </a:solidFill>
                <a:latin typeface="Comic Sans MS"/>
                <a:cs typeface="Comic Sans MS"/>
              </a:rPr>
              <a:t> </a:t>
            </a:r>
            <a:r>
              <a:rPr sz="2000" dirty="0">
                <a:solidFill>
                  <a:srgbClr val="FFFFFF"/>
                </a:solidFill>
                <a:latin typeface="Comic Sans MS"/>
                <a:cs typeface="Comic Sans MS"/>
              </a:rPr>
              <a:t>structures</a:t>
            </a:r>
            <a:r>
              <a:rPr sz="2000" spc="-25" dirty="0">
                <a:solidFill>
                  <a:srgbClr val="FFFFFF"/>
                </a:solidFill>
                <a:latin typeface="Comic Sans MS"/>
                <a:cs typeface="Comic Sans MS"/>
              </a:rPr>
              <a:t> </a:t>
            </a:r>
            <a:r>
              <a:rPr sz="2000" spc="-5" dirty="0">
                <a:solidFill>
                  <a:srgbClr val="FFFFFF"/>
                </a:solidFill>
                <a:latin typeface="Comic Sans MS"/>
                <a:cs typeface="Comic Sans MS"/>
              </a:rPr>
              <a:t>tridimensionnelles</a:t>
            </a:r>
            <a:r>
              <a:rPr sz="2000" spc="15" dirty="0">
                <a:solidFill>
                  <a:srgbClr val="FFFFFF"/>
                </a:solidFill>
                <a:latin typeface="Comic Sans MS"/>
                <a:cs typeface="Comic Sans MS"/>
              </a:rPr>
              <a:t> </a:t>
            </a:r>
            <a:r>
              <a:rPr sz="2000" dirty="0">
                <a:solidFill>
                  <a:srgbClr val="FFFFFF"/>
                </a:solidFill>
                <a:latin typeface="Comic Sans MS"/>
                <a:cs typeface="Comic Sans MS"/>
              </a:rPr>
              <a:t>à </a:t>
            </a:r>
            <a:r>
              <a:rPr sz="2000" spc="-5" dirty="0">
                <a:solidFill>
                  <a:srgbClr val="FFFFFF"/>
                </a:solidFill>
                <a:latin typeface="Comic Sans MS"/>
                <a:cs typeface="Comic Sans MS"/>
              </a:rPr>
              <a:t>double</a:t>
            </a:r>
            <a:r>
              <a:rPr sz="2000" spc="15" dirty="0">
                <a:solidFill>
                  <a:srgbClr val="FFFFFF"/>
                </a:solidFill>
                <a:latin typeface="Comic Sans MS"/>
                <a:cs typeface="Comic Sans MS"/>
              </a:rPr>
              <a:t> </a:t>
            </a:r>
            <a:r>
              <a:rPr sz="2000" spc="-5" dirty="0">
                <a:solidFill>
                  <a:srgbClr val="FFFFFF"/>
                </a:solidFill>
                <a:latin typeface="Comic Sans MS"/>
                <a:cs typeface="Comic Sans MS"/>
              </a:rPr>
              <a:t>nappe</a:t>
            </a:r>
            <a:r>
              <a:rPr sz="2000" spc="25" dirty="0">
                <a:solidFill>
                  <a:srgbClr val="FFFFFF"/>
                </a:solidFill>
                <a:latin typeface="Comic Sans MS"/>
                <a:cs typeface="Comic Sans MS"/>
              </a:rPr>
              <a:t> </a:t>
            </a:r>
            <a:r>
              <a:rPr sz="2000" spc="-5" dirty="0">
                <a:solidFill>
                  <a:srgbClr val="FFFFFF"/>
                </a:solidFill>
                <a:latin typeface="Comic Sans MS"/>
                <a:cs typeface="Comic Sans MS"/>
              </a:rPr>
              <a:t>donc</a:t>
            </a:r>
            <a:r>
              <a:rPr sz="2000" spc="5" dirty="0">
                <a:solidFill>
                  <a:srgbClr val="FFFFFF"/>
                </a:solidFill>
                <a:latin typeface="Comic Sans MS"/>
                <a:cs typeface="Comic Sans MS"/>
              </a:rPr>
              <a:t> </a:t>
            </a:r>
            <a:r>
              <a:rPr sz="2000" spc="-5" dirty="0">
                <a:solidFill>
                  <a:srgbClr val="FFFFFF"/>
                </a:solidFill>
                <a:latin typeface="Comic Sans MS"/>
                <a:cs typeface="Comic Sans MS"/>
              </a:rPr>
              <a:t>ayant </a:t>
            </a:r>
            <a:r>
              <a:rPr sz="2000" spc="-585" dirty="0">
                <a:solidFill>
                  <a:srgbClr val="FFFFFF"/>
                </a:solidFill>
                <a:latin typeface="Comic Sans MS"/>
                <a:cs typeface="Comic Sans MS"/>
              </a:rPr>
              <a:t> </a:t>
            </a:r>
            <a:r>
              <a:rPr sz="2000" dirty="0">
                <a:solidFill>
                  <a:srgbClr val="FFFFFF"/>
                </a:solidFill>
                <a:latin typeface="Comic Sans MS"/>
                <a:cs typeface="Comic Sans MS"/>
              </a:rPr>
              <a:t>une </a:t>
            </a:r>
            <a:r>
              <a:rPr sz="2000" spc="-5" dirty="0">
                <a:solidFill>
                  <a:srgbClr val="FFFFFF"/>
                </a:solidFill>
                <a:latin typeface="Comic Sans MS"/>
                <a:cs typeface="Comic Sans MS"/>
              </a:rPr>
              <a:t>rigidité propre, </a:t>
            </a:r>
            <a:r>
              <a:rPr sz="2000" dirty="0">
                <a:solidFill>
                  <a:srgbClr val="FFFFFF"/>
                </a:solidFill>
                <a:latin typeface="Comic Sans MS"/>
                <a:cs typeface="Comic Sans MS"/>
              </a:rPr>
              <a:t>s'accommodent de </a:t>
            </a:r>
            <a:r>
              <a:rPr sz="2000" spc="-5" dirty="0">
                <a:solidFill>
                  <a:srgbClr val="FFFFFF"/>
                </a:solidFill>
                <a:latin typeface="Comic Sans MS"/>
                <a:cs typeface="Comic Sans MS"/>
              </a:rPr>
              <a:t>nombreuses </a:t>
            </a:r>
            <a:r>
              <a:rPr sz="2000" dirty="0">
                <a:solidFill>
                  <a:srgbClr val="FFFFFF"/>
                </a:solidFill>
                <a:latin typeface="Comic Sans MS"/>
                <a:cs typeface="Comic Sans MS"/>
              </a:rPr>
              <a:t> conception </a:t>
            </a:r>
            <a:r>
              <a:rPr sz="2000" spc="-5" dirty="0">
                <a:solidFill>
                  <a:srgbClr val="FFFFFF"/>
                </a:solidFill>
                <a:latin typeface="Comic Sans MS"/>
                <a:cs typeface="Comic Sans MS"/>
              </a:rPr>
              <a:t>d'appuis, </a:t>
            </a:r>
            <a:r>
              <a:rPr sz="2000" dirty="0">
                <a:solidFill>
                  <a:srgbClr val="FFFFFF"/>
                </a:solidFill>
                <a:latin typeface="Comic Sans MS"/>
                <a:cs typeface="Comic Sans MS"/>
              </a:rPr>
              <a:t>sur </a:t>
            </a:r>
            <a:r>
              <a:rPr sz="2000" spc="-5" dirty="0">
                <a:solidFill>
                  <a:srgbClr val="FFFFFF"/>
                </a:solidFill>
                <a:latin typeface="Comic Sans MS"/>
                <a:cs typeface="Comic Sans MS"/>
              </a:rPr>
              <a:t>pratiquement </a:t>
            </a:r>
            <a:r>
              <a:rPr sz="2000" dirty="0">
                <a:solidFill>
                  <a:srgbClr val="FFFFFF"/>
                </a:solidFill>
                <a:latin typeface="Comic Sans MS"/>
                <a:cs typeface="Comic Sans MS"/>
              </a:rPr>
              <a:t>tous </a:t>
            </a:r>
            <a:r>
              <a:rPr sz="2000" spc="-5" dirty="0">
                <a:solidFill>
                  <a:srgbClr val="FFFFFF"/>
                </a:solidFill>
                <a:latin typeface="Comic Sans MS"/>
                <a:cs typeface="Comic Sans MS"/>
              </a:rPr>
              <a:t>types de </a:t>
            </a:r>
            <a:r>
              <a:rPr sz="2000" dirty="0">
                <a:solidFill>
                  <a:srgbClr val="FFFFFF"/>
                </a:solidFill>
                <a:latin typeface="Comic Sans MS"/>
                <a:cs typeface="Comic Sans MS"/>
              </a:rPr>
              <a:t> supports,</a:t>
            </a:r>
            <a:r>
              <a:rPr sz="2000" spc="-15" dirty="0">
                <a:solidFill>
                  <a:srgbClr val="FFFFFF"/>
                </a:solidFill>
                <a:latin typeface="Comic Sans MS"/>
                <a:cs typeface="Comic Sans MS"/>
              </a:rPr>
              <a:t> </a:t>
            </a:r>
            <a:r>
              <a:rPr sz="2000" dirty="0">
                <a:solidFill>
                  <a:srgbClr val="FFFFFF"/>
                </a:solidFill>
                <a:latin typeface="Comic Sans MS"/>
                <a:cs typeface="Comic Sans MS"/>
              </a:rPr>
              <a:t>en </a:t>
            </a:r>
            <a:r>
              <a:rPr sz="2000" spc="-5" dirty="0">
                <a:solidFill>
                  <a:srgbClr val="FFFFFF"/>
                </a:solidFill>
                <a:latin typeface="Comic Sans MS"/>
                <a:cs typeface="Comic Sans MS"/>
              </a:rPr>
              <a:t>général</a:t>
            </a:r>
            <a:r>
              <a:rPr sz="2000" spc="20" dirty="0">
                <a:solidFill>
                  <a:srgbClr val="FFFFFF"/>
                </a:solidFill>
                <a:latin typeface="Comic Sans MS"/>
                <a:cs typeface="Comic Sans MS"/>
              </a:rPr>
              <a:t> </a:t>
            </a:r>
            <a:r>
              <a:rPr sz="2000" dirty="0">
                <a:solidFill>
                  <a:srgbClr val="FFFFFF"/>
                </a:solidFill>
                <a:latin typeface="Comic Sans MS"/>
                <a:cs typeface="Comic Sans MS"/>
              </a:rPr>
              <a:t>poutres</a:t>
            </a:r>
            <a:r>
              <a:rPr sz="2000" spc="-10" dirty="0">
                <a:solidFill>
                  <a:srgbClr val="FFFFFF"/>
                </a:solidFill>
                <a:latin typeface="Comic Sans MS"/>
                <a:cs typeface="Comic Sans MS"/>
              </a:rPr>
              <a:t> </a:t>
            </a:r>
            <a:r>
              <a:rPr sz="2000" dirty="0">
                <a:solidFill>
                  <a:srgbClr val="FFFFFF"/>
                </a:solidFill>
                <a:latin typeface="Comic Sans MS"/>
                <a:cs typeface="Comic Sans MS"/>
              </a:rPr>
              <a:t>et</a:t>
            </a:r>
            <a:r>
              <a:rPr sz="2000" spc="-15" dirty="0">
                <a:solidFill>
                  <a:srgbClr val="FFFFFF"/>
                </a:solidFill>
                <a:latin typeface="Comic Sans MS"/>
                <a:cs typeface="Comic Sans MS"/>
              </a:rPr>
              <a:t> </a:t>
            </a:r>
            <a:r>
              <a:rPr sz="2000" dirty="0">
                <a:solidFill>
                  <a:srgbClr val="FFFFFF"/>
                </a:solidFill>
                <a:latin typeface="Comic Sans MS"/>
                <a:cs typeface="Comic Sans MS"/>
              </a:rPr>
              <a:t>poteaux</a:t>
            </a:r>
            <a:r>
              <a:rPr sz="2000" spc="-5" dirty="0">
                <a:solidFill>
                  <a:srgbClr val="FFFFFF"/>
                </a:solidFill>
                <a:latin typeface="Comic Sans MS"/>
                <a:cs typeface="Comic Sans MS"/>
              </a:rPr>
              <a:t> béton </a:t>
            </a:r>
            <a:r>
              <a:rPr sz="2000" dirty="0">
                <a:solidFill>
                  <a:srgbClr val="FFFFFF"/>
                </a:solidFill>
                <a:latin typeface="Comic Sans MS"/>
                <a:cs typeface="Comic Sans MS"/>
              </a:rPr>
              <a:t>ou</a:t>
            </a:r>
            <a:r>
              <a:rPr sz="2000" spc="-5" dirty="0">
                <a:solidFill>
                  <a:srgbClr val="FFFFFF"/>
                </a:solidFill>
                <a:latin typeface="Comic Sans MS"/>
                <a:cs typeface="Comic Sans MS"/>
              </a:rPr>
              <a:t> </a:t>
            </a:r>
            <a:r>
              <a:rPr sz="2000" dirty="0">
                <a:solidFill>
                  <a:srgbClr val="FFFFFF"/>
                </a:solidFill>
                <a:latin typeface="Comic Sans MS"/>
                <a:cs typeface="Comic Sans MS"/>
              </a:rPr>
              <a:t>acier.</a:t>
            </a:r>
            <a:endParaRPr sz="2000">
              <a:latin typeface="Comic Sans MS"/>
              <a:cs typeface="Comic Sans MS"/>
            </a:endParaRPr>
          </a:p>
          <a:p>
            <a:pPr marL="557530" marR="1660525" lvl="1" indent="-342900">
              <a:lnSpc>
                <a:spcPts val="3600"/>
              </a:lnSpc>
              <a:spcBef>
                <a:spcPts val="320"/>
              </a:spcBef>
              <a:buFont typeface="Arial"/>
              <a:buChar char="•"/>
              <a:tabLst>
                <a:tab pos="557530" algn="l"/>
                <a:tab pos="558165" algn="l"/>
              </a:tabLst>
            </a:pPr>
            <a:r>
              <a:rPr sz="2000" dirty="0">
                <a:solidFill>
                  <a:srgbClr val="FFFFFF"/>
                </a:solidFill>
                <a:latin typeface="Comic Sans MS"/>
                <a:cs typeface="Comic Sans MS"/>
              </a:rPr>
              <a:t>La </a:t>
            </a:r>
            <a:r>
              <a:rPr sz="2000" spc="-5" dirty="0">
                <a:solidFill>
                  <a:srgbClr val="FFFFFF"/>
                </a:solidFill>
                <a:latin typeface="Comic Sans MS"/>
                <a:cs typeface="Comic Sans MS"/>
              </a:rPr>
              <a:t>stabilité d'ensemble doit être </a:t>
            </a:r>
            <a:r>
              <a:rPr sz="2000" dirty="0">
                <a:solidFill>
                  <a:srgbClr val="FFFFFF"/>
                </a:solidFill>
                <a:latin typeface="Comic Sans MS"/>
                <a:cs typeface="Comic Sans MS"/>
              </a:rPr>
              <a:t>tout </a:t>
            </a:r>
            <a:r>
              <a:rPr sz="2000" spc="-5" dirty="0">
                <a:solidFill>
                  <a:srgbClr val="FFFFFF"/>
                </a:solidFill>
                <a:latin typeface="Comic Sans MS"/>
                <a:cs typeface="Comic Sans MS"/>
              </a:rPr>
              <a:t>d'abord </a:t>
            </a:r>
            <a:r>
              <a:rPr sz="2000" spc="-585" dirty="0">
                <a:solidFill>
                  <a:srgbClr val="FFFFFF"/>
                </a:solidFill>
                <a:latin typeface="Comic Sans MS"/>
                <a:cs typeface="Comic Sans MS"/>
              </a:rPr>
              <a:t> </a:t>
            </a:r>
            <a:r>
              <a:rPr sz="2000" spc="-5" dirty="0">
                <a:solidFill>
                  <a:srgbClr val="FFFFFF"/>
                </a:solidFill>
                <a:latin typeface="Comic Sans MS"/>
                <a:cs typeface="Comic Sans MS"/>
              </a:rPr>
              <a:t>soigneusement </a:t>
            </a:r>
            <a:r>
              <a:rPr sz="2000" dirty="0">
                <a:solidFill>
                  <a:srgbClr val="FFFFFF"/>
                </a:solidFill>
                <a:latin typeface="Comic Sans MS"/>
                <a:cs typeface="Comic Sans MS"/>
              </a:rPr>
              <a:t>étudiée.</a:t>
            </a:r>
            <a:endParaRPr sz="2000">
              <a:latin typeface="Comic Sans MS"/>
              <a:cs typeface="Comic Sans MS"/>
            </a:endParaRPr>
          </a:p>
          <a:p>
            <a:pPr marL="557530" marR="5080" lvl="1" indent="-342900">
              <a:lnSpc>
                <a:spcPts val="3600"/>
              </a:lnSpc>
              <a:buFont typeface="Arial"/>
              <a:buChar char="•"/>
              <a:tabLst>
                <a:tab pos="557530" algn="l"/>
                <a:tab pos="558165" algn="l"/>
              </a:tabLst>
            </a:pPr>
            <a:r>
              <a:rPr sz="2000" spc="-5" dirty="0">
                <a:solidFill>
                  <a:srgbClr val="FFFFFF"/>
                </a:solidFill>
                <a:latin typeface="Comic Sans MS"/>
                <a:cs typeface="Comic Sans MS"/>
              </a:rPr>
              <a:t>L'avantage</a:t>
            </a:r>
            <a:r>
              <a:rPr sz="2000" spc="10" dirty="0">
                <a:solidFill>
                  <a:srgbClr val="FFFFFF"/>
                </a:solidFill>
                <a:latin typeface="Comic Sans MS"/>
                <a:cs typeface="Comic Sans MS"/>
              </a:rPr>
              <a:t> </a:t>
            </a:r>
            <a:r>
              <a:rPr sz="2000" spc="-5" dirty="0">
                <a:solidFill>
                  <a:srgbClr val="FFFFFF"/>
                </a:solidFill>
                <a:latin typeface="Comic Sans MS"/>
                <a:cs typeface="Comic Sans MS"/>
              </a:rPr>
              <a:t>considérable</a:t>
            </a:r>
            <a:r>
              <a:rPr sz="2000" spc="5" dirty="0">
                <a:solidFill>
                  <a:srgbClr val="FFFFFF"/>
                </a:solidFill>
                <a:latin typeface="Comic Sans MS"/>
                <a:cs typeface="Comic Sans MS"/>
              </a:rPr>
              <a:t> </a:t>
            </a:r>
            <a:r>
              <a:rPr sz="2000" dirty="0">
                <a:solidFill>
                  <a:srgbClr val="FFFFFF"/>
                </a:solidFill>
                <a:latin typeface="Comic Sans MS"/>
                <a:cs typeface="Comic Sans MS"/>
              </a:rPr>
              <a:t>offert</a:t>
            </a:r>
            <a:r>
              <a:rPr sz="2000" spc="-20" dirty="0">
                <a:solidFill>
                  <a:srgbClr val="FFFFFF"/>
                </a:solidFill>
                <a:latin typeface="Comic Sans MS"/>
                <a:cs typeface="Comic Sans MS"/>
              </a:rPr>
              <a:t> </a:t>
            </a:r>
            <a:r>
              <a:rPr sz="2000" spc="-5" dirty="0">
                <a:solidFill>
                  <a:srgbClr val="FFFFFF"/>
                </a:solidFill>
                <a:latin typeface="Comic Sans MS"/>
                <a:cs typeface="Comic Sans MS"/>
              </a:rPr>
              <a:t>par</a:t>
            </a:r>
            <a:r>
              <a:rPr sz="2000" spc="5" dirty="0">
                <a:solidFill>
                  <a:srgbClr val="FFFFFF"/>
                </a:solidFill>
                <a:latin typeface="Comic Sans MS"/>
                <a:cs typeface="Comic Sans MS"/>
              </a:rPr>
              <a:t> </a:t>
            </a:r>
            <a:r>
              <a:rPr sz="2000" dirty="0">
                <a:solidFill>
                  <a:srgbClr val="FFFFFF"/>
                </a:solidFill>
                <a:latin typeface="Comic Sans MS"/>
                <a:cs typeface="Comic Sans MS"/>
              </a:rPr>
              <a:t>les</a:t>
            </a:r>
            <a:r>
              <a:rPr sz="2000" spc="5" dirty="0">
                <a:solidFill>
                  <a:srgbClr val="FFFFFF"/>
                </a:solidFill>
                <a:latin typeface="Comic Sans MS"/>
                <a:cs typeface="Comic Sans MS"/>
              </a:rPr>
              <a:t> </a:t>
            </a:r>
            <a:r>
              <a:rPr sz="2000" dirty="0">
                <a:solidFill>
                  <a:srgbClr val="FFFFFF"/>
                </a:solidFill>
                <a:latin typeface="Comic Sans MS"/>
                <a:cs typeface="Comic Sans MS"/>
              </a:rPr>
              <a:t>structures </a:t>
            </a:r>
            <a:r>
              <a:rPr sz="2000" spc="5" dirty="0">
                <a:solidFill>
                  <a:srgbClr val="FFFFFF"/>
                </a:solidFill>
                <a:latin typeface="Comic Sans MS"/>
                <a:cs typeface="Comic Sans MS"/>
              </a:rPr>
              <a:t> </a:t>
            </a:r>
            <a:r>
              <a:rPr sz="2000" spc="-5" dirty="0">
                <a:solidFill>
                  <a:srgbClr val="FFFFFF"/>
                </a:solidFill>
                <a:latin typeface="Comic Sans MS"/>
                <a:cs typeface="Comic Sans MS"/>
              </a:rPr>
              <a:t>tridimensionnelle</a:t>
            </a:r>
            <a:r>
              <a:rPr sz="2000" spc="20" dirty="0">
                <a:solidFill>
                  <a:srgbClr val="FFFFFF"/>
                </a:solidFill>
                <a:latin typeface="Comic Sans MS"/>
                <a:cs typeface="Comic Sans MS"/>
              </a:rPr>
              <a:t> </a:t>
            </a:r>
            <a:r>
              <a:rPr sz="2000" spc="-5" dirty="0">
                <a:solidFill>
                  <a:srgbClr val="FFFFFF"/>
                </a:solidFill>
                <a:latin typeface="Comic Sans MS"/>
                <a:cs typeface="Comic Sans MS"/>
              </a:rPr>
              <a:t>est</a:t>
            </a:r>
            <a:r>
              <a:rPr sz="2000" spc="10" dirty="0">
                <a:solidFill>
                  <a:srgbClr val="FFFFFF"/>
                </a:solidFill>
                <a:latin typeface="Comic Sans MS"/>
                <a:cs typeface="Comic Sans MS"/>
              </a:rPr>
              <a:t> </a:t>
            </a:r>
            <a:r>
              <a:rPr sz="2000" dirty="0">
                <a:solidFill>
                  <a:srgbClr val="FFFFFF"/>
                </a:solidFill>
                <a:latin typeface="Comic Sans MS"/>
                <a:cs typeface="Comic Sans MS"/>
              </a:rPr>
              <a:t>leur</a:t>
            </a:r>
            <a:r>
              <a:rPr sz="2000" spc="10" dirty="0">
                <a:solidFill>
                  <a:srgbClr val="FFFFFF"/>
                </a:solidFill>
                <a:latin typeface="Comic Sans MS"/>
                <a:cs typeface="Comic Sans MS"/>
              </a:rPr>
              <a:t> </a:t>
            </a:r>
            <a:r>
              <a:rPr sz="2000" spc="-5" dirty="0">
                <a:solidFill>
                  <a:srgbClr val="FFFFFF"/>
                </a:solidFill>
                <a:latin typeface="Comic Sans MS"/>
                <a:cs typeface="Comic Sans MS"/>
              </a:rPr>
              <a:t>aptitude </a:t>
            </a:r>
            <a:r>
              <a:rPr sz="2000" dirty="0">
                <a:solidFill>
                  <a:srgbClr val="FFFFFF"/>
                </a:solidFill>
                <a:latin typeface="Comic Sans MS"/>
                <a:cs typeface="Comic Sans MS"/>
              </a:rPr>
              <a:t>à</a:t>
            </a:r>
            <a:r>
              <a:rPr sz="2000" spc="20" dirty="0">
                <a:solidFill>
                  <a:srgbClr val="FFFFFF"/>
                </a:solidFill>
                <a:latin typeface="Comic Sans MS"/>
                <a:cs typeface="Comic Sans MS"/>
              </a:rPr>
              <a:t> </a:t>
            </a:r>
            <a:r>
              <a:rPr sz="2000" spc="-5" dirty="0">
                <a:solidFill>
                  <a:srgbClr val="FFFFFF"/>
                </a:solidFill>
                <a:latin typeface="Comic Sans MS"/>
                <a:cs typeface="Comic Sans MS"/>
              </a:rPr>
              <a:t>transmettre</a:t>
            </a:r>
            <a:r>
              <a:rPr sz="2000" spc="-10" dirty="0">
                <a:solidFill>
                  <a:srgbClr val="FFFFFF"/>
                </a:solidFill>
                <a:latin typeface="Comic Sans MS"/>
                <a:cs typeface="Comic Sans MS"/>
              </a:rPr>
              <a:t> </a:t>
            </a:r>
            <a:r>
              <a:rPr sz="2000" dirty="0">
                <a:solidFill>
                  <a:srgbClr val="FFFFFF"/>
                </a:solidFill>
                <a:latin typeface="Comic Sans MS"/>
                <a:cs typeface="Comic Sans MS"/>
              </a:rPr>
              <a:t>tous</a:t>
            </a:r>
            <a:r>
              <a:rPr sz="2000" spc="-5" dirty="0">
                <a:solidFill>
                  <a:srgbClr val="FFFFFF"/>
                </a:solidFill>
                <a:latin typeface="Comic Sans MS"/>
                <a:cs typeface="Comic Sans MS"/>
              </a:rPr>
              <a:t> types </a:t>
            </a:r>
            <a:r>
              <a:rPr sz="2000" spc="-585" dirty="0">
                <a:solidFill>
                  <a:srgbClr val="FFFFFF"/>
                </a:solidFill>
                <a:latin typeface="Comic Sans MS"/>
                <a:cs typeface="Comic Sans MS"/>
              </a:rPr>
              <a:t> </a:t>
            </a:r>
            <a:r>
              <a:rPr sz="2000" spc="-5" dirty="0">
                <a:solidFill>
                  <a:srgbClr val="FFFFFF"/>
                </a:solidFill>
                <a:latin typeface="Comic Sans MS"/>
                <a:cs typeface="Comic Sans MS"/>
              </a:rPr>
              <a:t>d'efforts,</a:t>
            </a:r>
            <a:r>
              <a:rPr sz="2000" spc="-25" dirty="0">
                <a:solidFill>
                  <a:srgbClr val="FFFFFF"/>
                </a:solidFill>
                <a:latin typeface="Comic Sans MS"/>
                <a:cs typeface="Comic Sans MS"/>
              </a:rPr>
              <a:t> </a:t>
            </a:r>
            <a:r>
              <a:rPr sz="2000" spc="-5" dirty="0">
                <a:solidFill>
                  <a:srgbClr val="FFFFFF"/>
                </a:solidFill>
                <a:latin typeface="Comic Sans MS"/>
                <a:cs typeface="Comic Sans MS"/>
              </a:rPr>
              <a:t>en</a:t>
            </a:r>
            <a:r>
              <a:rPr sz="2000" spc="5" dirty="0">
                <a:solidFill>
                  <a:srgbClr val="FFFFFF"/>
                </a:solidFill>
                <a:latin typeface="Comic Sans MS"/>
                <a:cs typeface="Comic Sans MS"/>
              </a:rPr>
              <a:t> </a:t>
            </a:r>
            <a:r>
              <a:rPr sz="2000" spc="-5" dirty="0">
                <a:solidFill>
                  <a:srgbClr val="FFFFFF"/>
                </a:solidFill>
                <a:latin typeface="Comic Sans MS"/>
                <a:cs typeface="Comic Sans MS"/>
              </a:rPr>
              <a:t>particulier</a:t>
            </a:r>
            <a:r>
              <a:rPr sz="2000" spc="5" dirty="0">
                <a:solidFill>
                  <a:srgbClr val="FFFFFF"/>
                </a:solidFill>
                <a:latin typeface="Comic Sans MS"/>
                <a:cs typeface="Comic Sans MS"/>
              </a:rPr>
              <a:t> </a:t>
            </a:r>
            <a:r>
              <a:rPr sz="2000" spc="-5" dirty="0">
                <a:solidFill>
                  <a:srgbClr val="FFFFFF"/>
                </a:solidFill>
                <a:latin typeface="Comic Sans MS"/>
                <a:cs typeface="Comic Sans MS"/>
              </a:rPr>
              <a:t>dans</a:t>
            </a:r>
            <a:r>
              <a:rPr sz="2000" spc="5" dirty="0">
                <a:solidFill>
                  <a:srgbClr val="FFFFFF"/>
                </a:solidFill>
                <a:latin typeface="Comic Sans MS"/>
                <a:cs typeface="Comic Sans MS"/>
              </a:rPr>
              <a:t> </a:t>
            </a:r>
            <a:r>
              <a:rPr sz="2000" dirty="0">
                <a:solidFill>
                  <a:srgbClr val="FFFFFF"/>
                </a:solidFill>
                <a:latin typeface="Comic Sans MS"/>
                <a:cs typeface="Comic Sans MS"/>
              </a:rPr>
              <a:t>son</a:t>
            </a:r>
            <a:r>
              <a:rPr sz="2000" spc="-5" dirty="0">
                <a:solidFill>
                  <a:srgbClr val="FFFFFF"/>
                </a:solidFill>
                <a:latin typeface="Comic Sans MS"/>
                <a:cs typeface="Comic Sans MS"/>
              </a:rPr>
              <a:t> plan,</a:t>
            </a:r>
            <a:r>
              <a:rPr sz="2000" spc="5" dirty="0">
                <a:solidFill>
                  <a:srgbClr val="FFFFFF"/>
                </a:solidFill>
                <a:latin typeface="Comic Sans MS"/>
                <a:cs typeface="Comic Sans MS"/>
              </a:rPr>
              <a:t> </a:t>
            </a:r>
            <a:r>
              <a:rPr sz="2000" spc="-5" dirty="0">
                <a:solidFill>
                  <a:srgbClr val="FFFFFF"/>
                </a:solidFill>
                <a:latin typeface="Comic Sans MS"/>
                <a:cs typeface="Comic Sans MS"/>
              </a:rPr>
              <a:t>rendant</a:t>
            </a:r>
            <a:r>
              <a:rPr sz="2000" spc="25" dirty="0">
                <a:solidFill>
                  <a:srgbClr val="FFFFFF"/>
                </a:solidFill>
                <a:latin typeface="Comic Sans MS"/>
                <a:cs typeface="Comic Sans MS"/>
              </a:rPr>
              <a:t> </a:t>
            </a:r>
            <a:r>
              <a:rPr sz="2000" spc="-5" dirty="0">
                <a:solidFill>
                  <a:srgbClr val="FFFFFF"/>
                </a:solidFill>
                <a:latin typeface="Comic Sans MS"/>
                <a:cs typeface="Comic Sans MS"/>
              </a:rPr>
              <a:t>inutiles</a:t>
            </a:r>
            <a:r>
              <a:rPr sz="2000" spc="-15" dirty="0">
                <a:solidFill>
                  <a:srgbClr val="FFFFFF"/>
                </a:solidFill>
                <a:latin typeface="Comic Sans MS"/>
                <a:cs typeface="Comic Sans MS"/>
              </a:rPr>
              <a:t> </a:t>
            </a:r>
            <a:r>
              <a:rPr sz="2000" dirty="0">
                <a:solidFill>
                  <a:srgbClr val="FFFFFF"/>
                </a:solidFill>
                <a:latin typeface="Comic Sans MS"/>
                <a:cs typeface="Comic Sans MS"/>
              </a:rPr>
              <a:t>les</a:t>
            </a:r>
            <a:endParaRPr sz="2000">
              <a:latin typeface="Comic Sans MS"/>
              <a:cs typeface="Comic Sans MS"/>
            </a:endParaRPr>
          </a:p>
          <a:p>
            <a:pPr marL="557530">
              <a:lnSpc>
                <a:spcPct val="100000"/>
              </a:lnSpc>
              <a:spcBef>
                <a:spcPts val="885"/>
              </a:spcBef>
            </a:pPr>
            <a:r>
              <a:rPr sz="2000" spc="-5" dirty="0">
                <a:solidFill>
                  <a:srgbClr val="FFFFFF"/>
                </a:solidFill>
                <a:latin typeface="Comic Sans MS"/>
                <a:cs typeface="Comic Sans MS"/>
              </a:rPr>
              <a:t>contreventements</a:t>
            </a:r>
            <a:r>
              <a:rPr sz="2000" spc="-10" dirty="0">
                <a:solidFill>
                  <a:srgbClr val="FFFFFF"/>
                </a:solidFill>
                <a:latin typeface="Comic Sans MS"/>
                <a:cs typeface="Comic Sans MS"/>
              </a:rPr>
              <a:t> </a:t>
            </a:r>
            <a:r>
              <a:rPr sz="2000" dirty="0">
                <a:solidFill>
                  <a:srgbClr val="FFFFFF"/>
                </a:solidFill>
                <a:latin typeface="Comic Sans MS"/>
                <a:cs typeface="Comic Sans MS"/>
              </a:rPr>
              <a:t>horizontaux.</a:t>
            </a:r>
            <a:endParaRPr sz="2000">
              <a:latin typeface="Comic Sans MS"/>
              <a:cs typeface="Comic Sans MS"/>
            </a:endParaRPr>
          </a:p>
        </p:txBody>
      </p:sp>
      <p:pic>
        <p:nvPicPr>
          <p:cNvPr id="3" name="object 3"/>
          <p:cNvPicPr/>
          <p:nvPr/>
        </p:nvPicPr>
        <p:blipFill>
          <a:blip r:embed="rId2" cstate="print"/>
          <a:stretch>
            <a:fillRect/>
          </a:stretch>
        </p:blipFill>
        <p:spPr>
          <a:xfrm>
            <a:off x="8150352" y="2081828"/>
            <a:ext cx="4041648" cy="2982468"/>
          </a:xfrm>
          <a:prstGeom prst="rect">
            <a:avLst/>
          </a:prstGeom>
        </p:spPr>
      </p:pic>
    </p:spTree>
    <p:extLst>
      <p:ext uri="{BB962C8B-B14F-4D97-AF65-F5344CB8AC3E}">
        <p14:creationId xmlns:p14="http://schemas.microsoft.com/office/powerpoint/2010/main" val="3652281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740" y="749884"/>
            <a:ext cx="3108325" cy="290464"/>
          </a:xfrm>
          <a:prstGeom prst="rect">
            <a:avLst/>
          </a:prstGeom>
        </p:spPr>
        <p:txBody>
          <a:bodyPr vert="horz" wrap="square" lIns="0" tIns="13335" rIns="0" bIns="0" rtlCol="0">
            <a:spAutoFit/>
          </a:bodyPr>
          <a:lstStyle/>
          <a:p>
            <a:pPr marL="12700">
              <a:lnSpc>
                <a:spcPct val="100000"/>
              </a:lnSpc>
              <a:spcBef>
                <a:spcPts val="105"/>
              </a:spcBef>
            </a:pPr>
            <a:r>
              <a:rPr sz="1800" dirty="0">
                <a:solidFill>
                  <a:srgbClr val="FF0000"/>
                </a:solidFill>
              </a:rPr>
              <a:t>6-</a:t>
            </a:r>
            <a:r>
              <a:rPr sz="1800" spc="-5" dirty="0">
                <a:solidFill>
                  <a:srgbClr val="FF0000"/>
                </a:solidFill>
              </a:rPr>
              <a:t> </a:t>
            </a:r>
            <a:r>
              <a:rPr sz="1800" dirty="0">
                <a:solidFill>
                  <a:srgbClr val="FF0000"/>
                </a:solidFill>
              </a:rPr>
              <a:t>les</a:t>
            </a:r>
            <a:r>
              <a:rPr sz="1800" spc="-10" dirty="0">
                <a:solidFill>
                  <a:srgbClr val="FF0000"/>
                </a:solidFill>
              </a:rPr>
              <a:t> </a:t>
            </a:r>
            <a:r>
              <a:rPr sz="1800" spc="-5" dirty="0">
                <a:solidFill>
                  <a:srgbClr val="FF0000"/>
                </a:solidFill>
              </a:rPr>
              <a:t>systèmes</a:t>
            </a:r>
            <a:r>
              <a:rPr sz="1800" spc="-20" dirty="0">
                <a:solidFill>
                  <a:srgbClr val="FF0000"/>
                </a:solidFill>
              </a:rPr>
              <a:t> </a:t>
            </a:r>
            <a:r>
              <a:rPr sz="1800" dirty="0">
                <a:solidFill>
                  <a:srgbClr val="FF0000"/>
                </a:solidFill>
              </a:rPr>
              <a:t>de</a:t>
            </a:r>
            <a:r>
              <a:rPr sz="1800" spc="-10" dirty="0">
                <a:solidFill>
                  <a:srgbClr val="FF0000"/>
                </a:solidFill>
              </a:rPr>
              <a:t> </a:t>
            </a:r>
            <a:r>
              <a:rPr sz="1800" dirty="0">
                <a:solidFill>
                  <a:srgbClr val="FF0000"/>
                </a:solidFill>
              </a:rPr>
              <a:t>nœud</a:t>
            </a:r>
            <a:r>
              <a:rPr sz="1800" spc="-15" dirty="0">
                <a:solidFill>
                  <a:srgbClr val="FF0000"/>
                </a:solidFill>
              </a:rPr>
              <a:t> </a:t>
            </a:r>
            <a:r>
              <a:rPr sz="1800" dirty="0">
                <a:solidFill>
                  <a:srgbClr val="FF0000"/>
                </a:solidFill>
              </a:rPr>
              <a:t>:</a:t>
            </a:r>
          </a:p>
        </p:txBody>
      </p:sp>
      <p:sp>
        <p:nvSpPr>
          <p:cNvPr id="3" name="object 3"/>
          <p:cNvSpPr txBox="1"/>
          <p:nvPr/>
        </p:nvSpPr>
        <p:spPr>
          <a:xfrm>
            <a:off x="873048" y="1182045"/>
            <a:ext cx="7587615" cy="4142104"/>
          </a:xfrm>
          <a:prstGeom prst="rect">
            <a:avLst/>
          </a:prstGeom>
        </p:spPr>
        <p:txBody>
          <a:bodyPr vert="horz" wrap="square" lIns="0" tIns="165735" rIns="0" bIns="0" rtlCol="0">
            <a:spAutoFit/>
          </a:bodyPr>
          <a:lstStyle/>
          <a:p>
            <a:pPr marL="12700">
              <a:lnSpc>
                <a:spcPct val="100000"/>
              </a:lnSpc>
              <a:spcBef>
                <a:spcPts val="1305"/>
              </a:spcBef>
            </a:pPr>
            <a:r>
              <a:rPr sz="2000" dirty="0">
                <a:solidFill>
                  <a:srgbClr val="FFFF00"/>
                </a:solidFill>
                <a:latin typeface="Comic Sans MS"/>
                <a:cs typeface="Comic Sans MS"/>
              </a:rPr>
              <a:t>1- </a:t>
            </a:r>
            <a:r>
              <a:rPr sz="2000" spc="-5" dirty="0">
                <a:solidFill>
                  <a:srgbClr val="FFFF00"/>
                </a:solidFill>
                <a:latin typeface="Comic Sans MS"/>
                <a:cs typeface="Comic Sans MS"/>
              </a:rPr>
              <a:t>Système</a:t>
            </a:r>
            <a:r>
              <a:rPr sz="2000" spc="-10" dirty="0">
                <a:solidFill>
                  <a:srgbClr val="FFFF00"/>
                </a:solidFill>
                <a:latin typeface="Comic Sans MS"/>
                <a:cs typeface="Comic Sans MS"/>
              </a:rPr>
              <a:t> </a:t>
            </a:r>
            <a:r>
              <a:rPr sz="2000" dirty="0">
                <a:solidFill>
                  <a:srgbClr val="FFFF00"/>
                </a:solidFill>
                <a:latin typeface="Comic Sans MS"/>
                <a:cs typeface="Comic Sans MS"/>
              </a:rPr>
              <a:t>à</a:t>
            </a:r>
            <a:r>
              <a:rPr sz="2000" spc="-10" dirty="0">
                <a:solidFill>
                  <a:srgbClr val="FFFF00"/>
                </a:solidFill>
                <a:latin typeface="Comic Sans MS"/>
                <a:cs typeface="Comic Sans MS"/>
              </a:rPr>
              <a:t> </a:t>
            </a:r>
            <a:r>
              <a:rPr sz="2000" spc="-5" dirty="0">
                <a:solidFill>
                  <a:srgbClr val="FFFF00"/>
                </a:solidFill>
                <a:latin typeface="Comic Sans MS"/>
                <a:cs typeface="Comic Sans MS"/>
              </a:rPr>
              <a:t>noeuds sphériques</a:t>
            </a:r>
            <a:r>
              <a:rPr sz="2000" spc="15" dirty="0">
                <a:solidFill>
                  <a:srgbClr val="FFFF00"/>
                </a:solidFill>
                <a:latin typeface="Comic Sans MS"/>
                <a:cs typeface="Comic Sans MS"/>
              </a:rPr>
              <a:t> </a:t>
            </a:r>
            <a:r>
              <a:rPr sz="2000" spc="-5" dirty="0">
                <a:solidFill>
                  <a:srgbClr val="FFFF00"/>
                </a:solidFill>
                <a:latin typeface="Comic Sans MS"/>
                <a:cs typeface="Comic Sans MS"/>
              </a:rPr>
              <a:t>(KK)</a:t>
            </a:r>
            <a:endParaRPr sz="2000" dirty="0">
              <a:latin typeface="Comic Sans MS"/>
              <a:cs typeface="Comic Sans MS"/>
            </a:endParaRPr>
          </a:p>
          <a:p>
            <a:pPr marL="12700" marR="78740">
              <a:lnSpc>
                <a:spcPct val="150000"/>
              </a:lnSpc>
              <a:buChar char="-"/>
              <a:tabLst>
                <a:tab pos="195580" algn="l"/>
              </a:tabLst>
            </a:pPr>
            <a:r>
              <a:rPr sz="2000" spc="-5" dirty="0">
                <a:solidFill>
                  <a:srgbClr val="FFFFFF"/>
                </a:solidFill>
                <a:latin typeface="Comic Sans MS"/>
                <a:cs typeface="Comic Sans MS"/>
              </a:rPr>
              <a:t>Les</a:t>
            </a:r>
            <a:r>
              <a:rPr sz="2000" dirty="0">
                <a:solidFill>
                  <a:srgbClr val="FFFFFF"/>
                </a:solidFill>
                <a:latin typeface="Comic Sans MS"/>
                <a:cs typeface="Comic Sans MS"/>
              </a:rPr>
              <a:t> </a:t>
            </a:r>
            <a:r>
              <a:rPr sz="2000" spc="-10" dirty="0">
                <a:solidFill>
                  <a:srgbClr val="FFFFFF"/>
                </a:solidFill>
                <a:latin typeface="Comic Sans MS"/>
                <a:cs typeface="Comic Sans MS"/>
              </a:rPr>
              <a:t>barres</a:t>
            </a:r>
            <a:r>
              <a:rPr sz="2000" spc="25" dirty="0">
                <a:solidFill>
                  <a:srgbClr val="FFFFFF"/>
                </a:solidFill>
                <a:latin typeface="Comic Sans MS"/>
                <a:cs typeface="Comic Sans MS"/>
              </a:rPr>
              <a:t> </a:t>
            </a:r>
            <a:r>
              <a:rPr sz="2000" spc="-5" dirty="0">
                <a:solidFill>
                  <a:srgbClr val="FFFFFF"/>
                </a:solidFill>
                <a:latin typeface="Comic Sans MS"/>
                <a:cs typeface="Comic Sans MS"/>
              </a:rPr>
              <a:t>sont des</a:t>
            </a:r>
            <a:r>
              <a:rPr sz="2000" spc="10" dirty="0">
                <a:solidFill>
                  <a:srgbClr val="FFFFFF"/>
                </a:solidFill>
                <a:latin typeface="Comic Sans MS"/>
                <a:cs typeface="Comic Sans MS"/>
              </a:rPr>
              <a:t> </a:t>
            </a:r>
            <a:r>
              <a:rPr sz="2000" spc="-5" dirty="0">
                <a:solidFill>
                  <a:srgbClr val="FFFFFF"/>
                </a:solidFill>
                <a:latin typeface="Comic Sans MS"/>
                <a:cs typeface="Comic Sans MS"/>
              </a:rPr>
              <a:t>tubes</a:t>
            </a:r>
            <a:r>
              <a:rPr sz="2000" spc="5" dirty="0">
                <a:solidFill>
                  <a:srgbClr val="FFFFFF"/>
                </a:solidFill>
                <a:latin typeface="Comic Sans MS"/>
                <a:cs typeface="Comic Sans MS"/>
              </a:rPr>
              <a:t> </a:t>
            </a:r>
            <a:r>
              <a:rPr sz="2000" spc="-5" dirty="0">
                <a:solidFill>
                  <a:srgbClr val="FFFFFF"/>
                </a:solidFill>
                <a:latin typeface="Comic Sans MS"/>
                <a:cs typeface="Comic Sans MS"/>
              </a:rPr>
              <a:t>ronds en</a:t>
            </a:r>
            <a:r>
              <a:rPr sz="2000" spc="10" dirty="0">
                <a:solidFill>
                  <a:srgbClr val="FFFFFF"/>
                </a:solidFill>
                <a:latin typeface="Comic Sans MS"/>
                <a:cs typeface="Comic Sans MS"/>
              </a:rPr>
              <a:t> </a:t>
            </a:r>
            <a:r>
              <a:rPr sz="2000" spc="-5" dirty="0">
                <a:solidFill>
                  <a:srgbClr val="FFFFFF"/>
                </a:solidFill>
                <a:latin typeface="Comic Sans MS"/>
                <a:cs typeface="Comic Sans MS"/>
              </a:rPr>
              <a:t>raison</a:t>
            </a:r>
            <a:r>
              <a:rPr sz="2000" spc="10" dirty="0">
                <a:solidFill>
                  <a:srgbClr val="FFFFFF"/>
                </a:solidFill>
                <a:latin typeface="Comic Sans MS"/>
                <a:cs typeface="Comic Sans MS"/>
              </a:rPr>
              <a:t> </a:t>
            </a:r>
            <a:r>
              <a:rPr sz="2000" spc="-5" dirty="0">
                <a:solidFill>
                  <a:srgbClr val="FFFFFF"/>
                </a:solidFill>
                <a:latin typeface="Comic Sans MS"/>
                <a:cs typeface="Comic Sans MS"/>
              </a:rPr>
              <a:t>de</a:t>
            </a:r>
            <a:r>
              <a:rPr sz="2000" spc="40" dirty="0">
                <a:solidFill>
                  <a:srgbClr val="FFFFFF"/>
                </a:solidFill>
                <a:latin typeface="Comic Sans MS"/>
                <a:cs typeface="Comic Sans MS"/>
              </a:rPr>
              <a:t> </a:t>
            </a:r>
            <a:r>
              <a:rPr sz="2000" dirty="0">
                <a:solidFill>
                  <a:srgbClr val="FFFFFF"/>
                </a:solidFill>
                <a:latin typeface="Comic Sans MS"/>
                <a:cs typeface="Comic Sans MS"/>
              </a:rPr>
              <a:t>leur</a:t>
            </a:r>
            <a:r>
              <a:rPr sz="2000" spc="5" dirty="0">
                <a:solidFill>
                  <a:srgbClr val="FFFFFF"/>
                </a:solidFill>
                <a:latin typeface="Comic Sans MS"/>
                <a:cs typeface="Comic Sans MS"/>
              </a:rPr>
              <a:t> </a:t>
            </a:r>
            <a:r>
              <a:rPr sz="2000" spc="-5" dirty="0">
                <a:solidFill>
                  <a:srgbClr val="FFFFFF"/>
                </a:solidFill>
                <a:latin typeface="Comic Sans MS"/>
                <a:cs typeface="Comic Sans MS"/>
              </a:rPr>
              <a:t>stabilité de </a:t>
            </a:r>
            <a:r>
              <a:rPr sz="2000" spc="-585" dirty="0">
                <a:solidFill>
                  <a:srgbClr val="FFFFFF"/>
                </a:solidFill>
                <a:latin typeface="Comic Sans MS"/>
                <a:cs typeface="Comic Sans MS"/>
              </a:rPr>
              <a:t> </a:t>
            </a:r>
            <a:r>
              <a:rPr sz="2000" spc="-5" dirty="0">
                <a:solidFill>
                  <a:srgbClr val="FFFFFF"/>
                </a:solidFill>
                <a:latin typeface="Comic Sans MS"/>
                <a:cs typeface="Comic Sans MS"/>
              </a:rPr>
              <a:t>flambage</a:t>
            </a:r>
            <a:r>
              <a:rPr sz="2000" spc="-15" dirty="0">
                <a:solidFill>
                  <a:srgbClr val="FFFFFF"/>
                </a:solidFill>
                <a:latin typeface="Comic Sans MS"/>
                <a:cs typeface="Comic Sans MS"/>
              </a:rPr>
              <a:t> </a:t>
            </a:r>
            <a:r>
              <a:rPr sz="2000" dirty="0">
                <a:solidFill>
                  <a:srgbClr val="FFFFFF"/>
                </a:solidFill>
                <a:latin typeface="Comic Sans MS"/>
                <a:cs typeface="Comic Sans MS"/>
              </a:rPr>
              <a:t>optimale.</a:t>
            </a:r>
            <a:endParaRPr sz="2000" dirty="0">
              <a:latin typeface="Comic Sans MS"/>
              <a:cs typeface="Comic Sans MS"/>
            </a:endParaRPr>
          </a:p>
          <a:p>
            <a:pPr marL="12700" marR="389890">
              <a:lnSpc>
                <a:spcPts val="3600"/>
              </a:lnSpc>
              <a:spcBef>
                <a:spcPts val="320"/>
              </a:spcBef>
              <a:buChar char="-"/>
              <a:tabLst>
                <a:tab pos="195580" algn="l"/>
              </a:tabLst>
            </a:pPr>
            <a:r>
              <a:rPr sz="2000" dirty="0">
                <a:solidFill>
                  <a:srgbClr val="FFFFFF"/>
                </a:solidFill>
                <a:latin typeface="Comic Sans MS"/>
                <a:cs typeface="Comic Sans MS"/>
              </a:rPr>
              <a:t>les </a:t>
            </a:r>
            <a:r>
              <a:rPr sz="2000" spc="-5" dirty="0">
                <a:solidFill>
                  <a:srgbClr val="FFFFFF"/>
                </a:solidFill>
                <a:latin typeface="Comic Sans MS"/>
                <a:cs typeface="Comic Sans MS"/>
              </a:rPr>
              <a:t>nœuds</a:t>
            </a:r>
            <a:r>
              <a:rPr sz="2000" spc="5" dirty="0">
                <a:solidFill>
                  <a:srgbClr val="FFFFFF"/>
                </a:solidFill>
                <a:latin typeface="Comic Sans MS"/>
                <a:cs typeface="Comic Sans MS"/>
              </a:rPr>
              <a:t> </a:t>
            </a:r>
            <a:r>
              <a:rPr sz="2000" spc="-5" dirty="0">
                <a:solidFill>
                  <a:srgbClr val="FFFFFF"/>
                </a:solidFill>
                <a:latin typeface="Comic Sans MS"/>
                <a:cs typeface="Comic Sans MS"/>
              </a:rPr>
              <a:t>sont</a:t>
            </a:r>
            <a:r>
              <a:rPr sz="2000" spc="-10" dirty="0">
                <a:solidFill>
                  <a:srgbClr val="FFFFFF"/>
                </a:solidFill>
                <a:latin typeface="Comic Sans MS"/>
                <a:cs typeface="Comic Sans MS"/>
              </a:rPr>
              <a:t> </a:t>
            </a:r>
            <a:r>
              <a:rPr sz="2000" spc="-5" dirty="0">
                <a:solidFill>
                  <a:srgbClr val="FFFFFF"/>
                </a:solidFill>
                <a:latin typeface="Comic Sans MS"/>
                <a:cs typeface="Comic Sans MS"/>
              </a:rPr>
              <a:t>sphériques</a:t>
            </a:r>
            <a:r>
              <a:rPr sz="2000" spc="5" dirty="0">
                <a:solidFill>
                  <a:srgbClr val="FFFFFF"/>
                </a:solidFill>
                <a:latin typeface="Comic Sans MS"/>
                <a:cs typeface="Comic Sans MS"/>
              </a:rPr>
              <a:t> </a:t>
            </a:r>
            <a:r>
              <a:rPr sz="2000" spc="-5" dirty="0">
                <a:solidFill>
                  <a:srgbClr val="FFFFFF"/>
                </a:solidFill>
                <a:latin typeface="Comic Sans MS"/>
                <a:cs typeface="Comic Sans MS"/>
              </a:rPr>
              <a:t>et</a:t>
            </a:r>
            <a:r>
              <a:rPr sz="2000" dirty="0">
                <a:solidFill>
                  <a:srgbClr val="FFFFFF"/>
                </a:solidFill>
                <a:latin typeface="Comic Sans MS"/>
                <a:cs typeface="Comic Sans MS"/>
              </a:rPr>
              <a:t> permettent le libre</a:t>
            </a:r>
            <a:r>
              <a:rPr sz="2000" spc="15" dirty="0">
                <a:solidFill>
                  <a:srgbClr val="FFFFFF"/>
                </a:solidFill>
                <a:latin typeface="Comic Sans MS"/>
                <a:cs typeface="Comic Sans MS"/>
              </a:rPr>
              <a:t> </a:t>
            </a:r>
            <a:r>
              <a:rPr sz="2000" dirty="0">
                <a:solidFill>
                  <a:srgbClr val="FFFFFF"/>
                </a:solidFill>
                <a:latin typeface="Comic Sans MS"/>
                <a:cs typeface="Comic Sans MS"/>
              </a:rPr>
              <a:t>choix</a:t>
            </a:r>
            <a:r>
              <a:rPr sz="2000" spc="-20" dirty="0">
                <a:solidFill>
                  <a:srgbClr val="FFFFFF"/>
                </a:solidFill>
                <a:latin typeface="Comic Sans MS"/>
                <a:cs typeface="Comic Sans MS"/>
              </a:rPr>
              <a:t> </a:t>
            </a:r>
            <a:r>
              <a:rPr sz="2000" spc="-5" dirty="0">
                <a:solidFill>
                  <a:srgbClr val="FFFFFF"/>
                </a:solidFill>
                <a:latin typeface="Comic Sans MS"/>
                <a:cs typeface="Comic Sans MS"/>
              </a:rPr>
              <a:t>des </a:t>
            </a:r>
            <a:r>
              <a:rPr sz="2000" spc="-580" dirty="0">
                <a:solidFill>
                  <a:srgbClr val="FFFFFF"/>
                </a:solidFill>
                <a:latin typeface="Comic Sans MS"/>
                <a:cs typeface="Comic Sans MS"/>
              </a:rPr>
              <a:t> </a:t>
            </a:r>
            <a:r>
              <a:rPr sz="2000" spc="-5" dirty="0">
                <a:solidFill>
                  <a:srgbClr val="FFFFFF"/>
                </a:solidFill>
                <a:latin typeface="Comic Sans MS"/>
                <a:cs typeface="Comic Sans MS"/>
              </a:rPr>
              <a:t>angles de</a:t>
            </a:r>
            <a:r>
              <a:rPr sz="2000" spc="15" dirty="0">
                <a:solidFill>
                  <a:srgbClr val="FFFFFF"/>
                </a:solidFill>
                <a:latin typeface="Comic Sans MS"/>
                <a:cs typeface="Comic Sans MS"/>
              </a:rPr>
              <a:t> </a:t>
            </a:r>
            <a:r>
              <a:rPr sz="2000" spc="-5" dirty="0">
                <a:solidFill>
                  <a:srgbClr val="FFFFFF"/>
                </a:solidFill>
                <a:latin typeface="Comic Sans MS"/>
                <a:cs typeface="Comic Sans MS"/>
              </a:rPr>
              <a:t>raccordement.</a:t>
            </a:r>
            <a:endParaRPr sz="2000" dirty="0">
              <a:latin typeface="Comic Sans MS"/>
              <a:cs typeface="Comic Sans MS"/>
            </a:endParaRPr>
          </a:p>
          <a:p>
            <a:pPr marL="12700" marR="531495">
              <a:lnSpc>
                <a:spcPts val="3600"/>
              </a:lnSpc>
              <a:spcBef>
                <a:spcPts val="5"/>
              </a:spcBef>
              <a:buChar char="-"/>
              <a:tabLst>
                <a:tab pos="195580" algn="l"/>
              </a:tabLst>
            </a:pPr>
            <a:r>
              <a:rPr sz="2000" dirty="0">
                <a:solidFill>
                  <a:srgbClr val="FFFFFF"/>
                </a:solidFill>
                <a:latin typeface="Comic Sans MS"/>
                <a:cs typeface="Comic Sans MS"/>
              </a:rPr>
              <a:t>Le manchon conduit les </a:t>
            </a:r>
            <a:r>
              <a:rPr sz="2000" spc="-5" dirty="0">
                <a:solidFill>
                  <a:srgbClr val="FFFFFF"/>
                </a:solidFill>
                <a:latin typeface="Comic Sans MS"/>
                <a:cs typeface="Comic Sans MS"/>
              </a:rPr>
              <a:t>forces de pression et </a:t>
            </a:r>
            <a:r>
              <a:rPr sz="2000" dirty="0">
                <a:solidFill>
                  <a:srgbClr val="FFFFFF"/>
                </a:solidFill>
                <a:latin typeface="Comic Sans MS"/>
                <a:cs typeface="Comic Sans MS"/>
              </a:rPr>
              <a:t>le </a:t>
            </a:r>
            <a:r>
              <a:rPr sz="2000" spc="-5" dirty="0">
                <a:solidFill>
                  <a:srgbClr val="FFFFFF"/>
                </a:solidFill>
                <a:latin typeface="Comic Sans MS"/>
                <a:cs typeface="Comic Sans MS"/>
              </a:rPr>
              <a:t>boulon </a:t>
            </a:r>
            <a:r>
              <a:rPr sz="2000" dirty="0">
                <a:solidFill>
                  <a:srgbClr val="FFFFFF"/>
                </a:solidFill>
                <a:latin typeface="Comic Sans MS"/>
                <a:cs typeface="Comic Sans MS"/>
              </a:rPr>
              <a:t>les </a:t>
            </a:r>
            <a:r>
              <a:rPr sz="2000" spc="-585" dirty="0">
                <a:solidFill>
                  <a:srgbClr val="FFFFFF"/>
                </a:solidFill>
                <a:latin typeface="Comic Sans MS"/>
                <a:cs typeface="Comic Sans MS"/>
              </a:rPr>
              <a:t> </a:t>
            </a:r>
            <a:r>
              <a:rPr sz="2000" spc="-5" dirty="0">
                <a:solidFill>
                  <a:srgbClr val="FFFFFF"/>
                </a:solidFill>
                <a:latin typeface="Comic Sans MS"/>
                <a:cs typeface="Comic Sans MS"/>
              </a:rPr>
              <a:t>forces</a:t>
            </a:r>
            <a:r>
              <a:rPr sz="2000" spc="-25" dirty="0">
                <a:solidFill>
                  <a:srgbClr val="FFFFFF"/>
                </a:solidFill>
                <a:latin typeface="Comic Sans MS"/>
                <a:cs typeface="Comic Sans MS"/>
              </a:rPr>
              <a:t> </a:t>
            </a:r>
            <a:r>
              <a:rPr sz="2000" spc="-5" dirty="0">
                <a:solidFill>
                  <a:srgbClr val="FFFFFF"/>
                </a:solidFill>
                <a:latin typeface="Comic Sans MS"/>
                <a:cs typeface="Comic Sans MS"/>
              </a:rPr>
              <a:t>de</a:t>
            </a:r>
            <a:r>
              <a:rPr sz="2000" dirty="0">
                <a:solidFill>
                  <a:srgbClr val="FFFFFF"/>
                </a:solidFill>
                <a:latin typeface="Comic Sans MS"/>
                <a:cs typeface="Comic Sans MS"/>
              </a:rPr>
              <a:t> </a:t>
            </a:r>
            <a:r>
              <a:rPr sz="2000" spc="-5" dirty="0">
                <a:solidFill>
                  <a:srgbClr val="FFFFFF"/>
                </a:solidFill>
                <a:latin typeface="Comic Sans MS"/>
                <a:cs typeface="Comic Sans MS"/>
              </a:rPr>
              <a:t>traction.</a:t>
            </a:r>
            <a:endParaRPr sz="2000" dirty="0">
              <a:latin typeface="Comic Sans MS"/>
              <a:cs typeface="Comic Sans MS"/>
            </a:endParaRPr>
          </a:p>
          <a:p>
            <a:pPr marL="195580" indent="-182880">
              <a:lnSpc>
                <a:spcPct val="100000"/>
              </a:lnSpc>
              <a:spcBef>
                <a:spcPts val="880"/>
              </a:spcBef>
              <a:buChar char="-"/>
              <a:tabLst>
                <a:tab pos="195580" algn="l"/>
              </a:tabLst>
            </a:pPr>
            <a:r>
              <a:rPr sz="2000" dirty="0">
                <a:solidFill>
                  <a:srgbClr val="FFFFFF"/>
                </a:solidFill>
                <a:latin typeface="Comic Sans MS"/>
                <a:cs typeface="Comic Sans MS"/>
              </a:rPr>
              <a:t>On</a:t>
            </a:r>
            <a:r>
              <a:rPr sz="2000" spc="5" dirty="0">
                <a:solidFill>
                  <a:srgbClr val="FFFFFF"/>
                </a:solidFill>
                <a:latin typeface="Comic Sans MS"/>
                <a:cs typeface="Comic Sans MS"/>
              </a:rPr>
              <a:t> </a:t>
            </a:r>
            <a:r>
              <a:rPr sz="2000" spc="-5" dirty="0">
                <a:solidFill>
                  <a:srgbClr val="FFFFFF"/>
                </a:solidFill>
                <a:latin typeface="Comic Sans MS"/>
                <a:cs typeface="Comic Sans MS"/>
              </a:rPr>
              <a:t>peut construire des</a:t>
            </a:r>
            <a:r>
              <a:rPr sz="2000" spc="10" dirty="0">
                <a:solidFill>
                  <a:srgbClr val="FFFFFF"/>
                </a:solidFill>
                <a:latin typeface="Comic Sans MS"/>
                <a:cs typeface="Comic Sans MS"/>
              </a:rPr>
              <a:t> </a:t>
            </a:r>
            <a:r>
              <a:rPr sz="2000" spc="-5" dirty="0">
                <a:solidFill>
                  <a:srgbClr val="FFFFFF"/>
                </a:solidFill>
                <a:latin typeface="Comic Sans MS"/>
                <a:cs typeface="Comic Sans MS"/>
              </a:rPr>
              <a:t>charpentes</a:t>
            </a:r>
            <a:r>
              <a:rPr sz="2000" spc="10" dirty="0">
                <a:solidFill>
                  <a:srgbClr val="FFFFFF"/>
                </a:solidFill>
                <a:latin typeface="Comic Sans MS"/>
                <a:cs typeface="Comic Sans MS"/>
              </a:rPr>
              <a:t> </a:t>
            </a:r>
            <a:r>
              <a:rPr sz="2000" dirty="0">
                <a:solidFill>
                  <a:srgbClr val="FFFFFF"/>
                </a:solidFill>
                <a:latin typeface="Comic Sans MS"/>
                <a:cs typeface="Comic Sans MS"/>
              </a:rPr>
              <a:t>à</a:t>
            </a:r>
            <a:r>
              <a:rPr sz="2000" spc="10" dirty="0">
                <a:solidFill>
                  <a:srgbClr val="FFFFFF"/>
                </a:solidFill>
                <a:latin typeface="Comic Sans MS"/>
                <a:cs typeface="Comic Sans MS"/>
              </a:rPr>
              <a:t> </a:t>
            </a:r>
            <a:r>
              <a:rPr sz="2000" dirty="0">
                <a:solidFill>
                  <a:srgbClr val="FFFFFF"/>
                </a:solidFill>
                <a:latin typeface="Comic Sans MS"/>
                <a:cs typeface="Comic Sans MS"/>
              </a:rPr>
              <a:t>une</a:t>
            </a:r>
            <a:r>
              <a:rPr sz="2000" spc="-5" dirty="0">
                <a:solidFill>
                  <a:srgbClr val="FFFFFF"/>
                </a:solidFill>
                <a:latin typeface="Comic Sans MS"/>
                <a:cs typeface="Comic Sans MS"/>
              </a:rPr>
              <a:t> </a:t>
            </a:r>
            <a:r>
              <a:rPr sz="2000" dirty="0">
                <a:solidFill>
                  <a:srgbClr val="FFFFFF"/>
                </a:solidFill>
                <a:latin typeface="Comic Sans MS"/>
                <a:cs typeface="Comic Sans MS"/>
              </a:rPr>
              <a:t>couche</a:t>
            </a:r>
            <a:r>
              <a:rPr sz="2000" spc="-20" dirty="0">
                <a:solidFill>
                  <a:srgbClr val="FFFFFF"/>
                </a:solidFill>
                <a:latin typeface="Comic Sans MS"/>
                <a:cs typeface="Comic Sans MS"/>
              </a:rPr>
              <a:t> </a:t>
            </a:r>
            <a:r>
              <a:rPr sz="2000" dirty="0">
                <a:solidFill>
                  <a:srgbClr val="FFFFFF"/>
                </a:solidFill>
                <a:latin typeface="Comic Sans MS"/>
                <a:cs typeface="Comic Sans MS"/>
              </a:rPr>
              <a:t>ou à</a:t>
            </a:r>
            <a:r>
              <a:rPr sz="2000" spc="5" dirty="0">
                <a:solidFill>
                  <a:srgbClr val="FFFFFF"/>
                </a:solidFill>
                <a:latin typeface="Comic Sans MS"/>
                <a:cs typeface="Comic Sans MS"/>
              </a:rPr>
              <a:t> </a:t>
            </a:r>
            <a:r>
              <a:rPr sz="2000" spc="-5" dirty="0">
                <a:solidFill>
                  <a:srgbClr val="FFFFFF"/>
                </a:solidFill>
                <a:latin typeface="Comic Sans MS"/>
                <a:cs typeface="Comic Sans MS"/>
              </a:rPr>
              <a:t>plusieurs</a:t>
            </a:r>
            <a:endParaRPr sz="2000" dirty="0">
              <a:latin typeface="Comic Sans MS"/>
              <a:cs typeface="Comic Sans MS"/>
            </a:endParaRPr>
          </a:p>
          <a:p>
            <a:pPr marL="12700">
              <a:lnSpc>
                <a:spcPct val="100000"/>
              </a:lnSpc>
              <a:spcBef>
                <a:spcPts val="1200"/>
              </a:spcBef>
            </a:pPr>
            <a:r>
              <a:rPr sz="2000" dirty="0">
                <a:solidFill>
                  <a:srgbClr val="FFFFFF"/>
                </a:solidFill>
                <a:latin typeface="Comic Sans MS"/>
                <a:cs typeface="Comic Sans MS"/>
              </a:rPr>
              <a:t>couches.</a:t>
            </a:r>
            <a:endParaRPr sz="2000" dirty="0">
              <a:latin typeface="Comic Sans MS"/>
              <a:cs typeface="Comic Sans MS"/>
            </a:endParaRPr>
          </a:p>
        </p:txBody>
      </p:sp>
      <p:pic>
        <p:nvPicPr>
          <p:cNvPr id="4" name="object 4"/>
          <p:cNvPicPr/>
          <p:nvPr/>
        </p:nvPicPr>
        <p:blipFill>
          <a:blip r:embed="rId2" cstate="print"/>
          <a:stretch>
            <a:fillRect/>
          </a:stretch>
        </p:blipFill>
        <p:spPr>
          <a:xfrm>
            <a:off x="9023604" y="1629155"/>
            <a:ext cx="3048000" cy="2848356"/>
          </a:xfrm>
          <a:prstGeom prst="rect">
            <a:avLst/>
          </a:prstGeom>
        </p:spPr>
      </p:pic>
    </p:spTree>
    <p:extLst>
      <p:ext uri="{BB962C8B-B14F-4D97-AF65-F5344CB8AC3E}">
        <p14:creationId xmlns:p14="http://schemas.microsoft.com/office/powerpoint/2010/main" val="1707611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702" y="1163122"/>
            <a:ext cx="3108325" cy="290464"/>
          </a:xfrm>
          <a:prstGeom prst="rect">
            <a:avLst/>
          </a:prstGeom>
        </p:spPr>
        <p:txBody>
          <a:bodyPr vert="horz" wrap="square" lIns="0" tIns="13335" rIns="0" bIns="0" rtlCol="0">
            <a:spAutoFit/>
          </a:bodyPr>
          <a:lstStyle/>
          <a:p>
            <a:pPr marL="12700">
              <a:lnSpc>
                <a:spcPct val="100000"/>
              </a:lnSpc>
              <a:spcBef>
                <a:spcPts val="105"/>
              </a:spcBef>
            </a:pPr>
            <a:r>
              <a:rPr sz="1800" dirty="0">
                <a:solidFill>
                  <a:srgbClr val="FF0000"/>
                </a:solidFill>
              </a:rPr>
              <a:t>6-</a:t>
            </a:r>
            <a:r>
              <a:rPr sz="1800" spc="-5" dirty="0">
                <a:solidFill>
                  <a:srgbClr val="FF0000"/>
                </a:solidFill>
              </a:rPr>
              <a:t> </a:t>
            </a:r>
            <a:r>
              <a:rPr sz="1800" dirty="0">
                <a:solidFill>
                  <a:srgbClr val="FF0000"/>
                </a:solidFill>
              </a:rPr>
              <a:t>les</a:t>
            </a:r>
            <a:r>
              <a:rPr sz="1800" spc="-10" dirty="0">
                <a:solidFill>
                  <a:srgbClr val="FF0000"/>
                </a:solidFill>
              </a:rPr>
              <a:t> </a:t>
            </a:r>
            <a:r>
              <a:rPr sz="1800" spc="-5" dirty="0">
                <a:solidFill>
                  <a:srgbClr val="FF0000"/>
                </a:solidFill>
              </a:rPr>
              <a:t>systèmes</a:t>
            </a:r>
            <a:r>
              <a:rPr sz="1800" spc="-20" dirty="0">
                <a:solidFill>
                  <a:srgbClr val="FF0000"/>
                </a:solidFill>
              </a:rPr>
              <a:t> </a:t>
            </a:r>
            <a:r>
              <a:rPr sz="1800" dirty="0">
                <a:solidFill>
                  <a:srgbClr val="FF0000"/>
                </a:solidFill>
              </a:rPr>
              <a:t>de</a:t>
            </a:r>
            <a:r>
              <a:rPr sz="1800" spc="-10" dirty="0">
                <a:solidFill>
                  <a:srgbClr val="FF0000"/>
                </a:solidFill>
              </a:rPr>
              <a:t> </a:t>
            </a:r>
            <a:r>
              <a:rPr sz="1800" dirty="0">
                <a:solidFill>
                  <a:srgbClr val="FF0000"/>
                </a:solidFill>
              </a:rPr>
              <a:t>nœud</a:t>
            </a:r>
            <a:r>
              <a:rPr sz="1800" spc="-15" dirty="0">
                <a:solidFill>
                  <a:srgbClr val="FF0000"/>
                </a:solidFill>
              </a:rPr>
              <a:t> </a:t>
            </a:r>
            <a:r>
              <a:rPr sz="1800" dirty="0">
                <a:solidFill>
                  <a:srgbClr val="FF0000"/>
                </a:solidFill>
              </a:rPr>
              <a:t>:</a:t>
            </a:r>
          </a:p>
        </p:txBody>
      </p:sp>
      <p:sp>
        <p:nvSpPr>
          <p:cNvPr id="3" name="object 3"/>
          <p:cNvSpPr txBox="1"/>
          <p:nvPr/>
        </p:nvSpPr>
        <p:spPr>
          <a:xfrm>
            <a:off x="715702" y="1690925"/>
            <a:ext cx="7279640" cy="2312670"/>
          </a:xfrm>
          <a:prstGeom prst="rect">
            <a:avLst/>
          </a:prstGeom>
        </p:spPr>
        <p:txBody>
          <a:bodyPr vert="horz" wrap="square" lIns="0" tIns="165735" rIns="0" bIns="0" rtlCol="0">
            <a:spAutoFit/>
          </a:bodyPr>
          <a:lstStyle/>
          <a:p>
            <a:pPr marL="12700">
              <a:lnSpc>
                <a:spcPct val="100000"/>
              </a:lnSpc>
              <a:spcBef>
                <a:spcPts val="1305"/>
              </a:spcBef>
            </a:pPr>
            <a:r>
              <a:rPr sz="2000" dirty="0">
                <a:solidFill>
                  <a:srgbClr val="FFFF00"/>
                </a:solidFill>
                <a:latin typeface="Comic Sans MS"/>
                <a:cs typeface="Comic Sans MS"/>
              </a:rPr>
              <a:t>2-</a:t>
            </a:r>
            <a:r>
              <a:rPr sz="2000" spc="-5" dirty="0">
                <a:solidFill>
                  <a:srgbClr val="FFFF00"/>
                </a:solidFill>
                <a:latin typeface="Comic Sans MS"/>
                <a:cs typeface="Comic Sans MS"/>
              </a:rPr>
              <a:t> Système</a:t>
            </a:r>
            <a:r>
              <a:rPr sz="2000" spc="-25" dirty="0">
                <a:solidFill>
                  <a:srgbClr val="FFFF00"/>
                </a:solidFill>
                <a:latin typeface="Comic Sans MS"/>
                <a:cs typeface="Comic Sans MS"/>
              </a:rPr>
              <a:t> </a:t>
            </a:r>
            <a:r>
              <a:rPr sz="2000" dirty="0">
                <a:solidFill>
                  <a:srgbClr val="FFFF00"/>
                </a:solidFill>
                <a:latin typeface="Comic Sans MS"/>
                <a:cs typeface="Comic Sans MS"/>
              </a:rPr>
              <a:t>a</a:t>
            </a:r>
            <a:r>
              <a:rPr sz="2000" spc="-10" dirty="0">
                <a:solidFill>
                  <a:srgbClr val="FFFF00"/>
                </a:solidFill>
                <a:latin typeface="Comic Sans MS"/>
                <a:cs typeface="Comic Sans MS"/>
              </a:rPr>
              <a:t> </a:t>
            </a:r>
            <a:r>
              <a:rPr sz="2000" dirty="0">
                <a:solidFill>
                  <a:srgbClr val="FFFF00"/>
                </a:solidFill>
                <a:latin typeface="Comic Sans MS"/>
                <a:cs typeface="Comic Sans MS"/>
              </a:rPr>
              <a:t>nœud</a:t>
            </a:r>
            <a:r>
              <a:rPr sz="2000" spc="-10" dirty="0">
                <a:solidFill>
                  <a:srgbClr val="FFFF00"/>
                </a:solidFill>
                <a:latin typeface="Comic Sans MS"/>
                <a:cs typeface="Comic Sans MS"/>
              </a:rPr>
              <a:t> </a:t>
            </a:r>
            <a:r>
              <a:rPr sz="2000" spc="-5" dirty="0">
                <a:solidFill>
                  <a:srgbClr val="FFFF00"/>
                </a:solidFill>
                <a:latin typeface="Comic Sans MS"/>
                <a:cs typeface="Comic Sans MS"/>
              </a:rPr>
              <a:t>bols </a:t>
            </a:r>
            <a:r>
              <a:rPr sz="2000" dirty="0">
                <a:solidFill>
                  <a:srgbClr val="FFFF00"/>
                </a:solidFill>
                <a:latin typeface="Comic Sans MS"/>
                <a:cs typeface="Comic Sans MS"/>
              </a:rPr>
              <a:t>(Nk) :</a:t>
            </a:r>
            <a:endParaRPr sz="2000" dirty="0">
              <a:latin typeface="Comic Sans MS"/>
              <a:cs typeface="Comic Sans MS"/>
            </a:endParaRPr>
          </a:p>
          <a:p>
            <a:pPr marL="355600" marR="377825" indent="-343535">
              <a:lnSpc>
                <a:spcPct val="150000"/>
              </a:lnSpc>
              <a:buFont typeface="Arial"/>
              <a:buChar char="•"/>
              <a:tabLst>
                <a:tab pos="355600" algn="l"/>
                <a:tab pos="356235" algn="l"/>
              </a:tabLst>
            </a:pPr>
            <a:r>
              <a:rPr sz="2000" spc="-5" dirty="0">
                <a:solidFill>
                  <a:srgbClr val="FFFFFF"/>
                </a:solidFill>
                <a:latin typeface="Comic Sans MS"/>
                <a:cs typeface="Comic Sans MS"/>
              </a:rPr>
              <a:t>Les</a:t>
            </a:r>
            <a:r>
              <a:rPr sz="2000" spc="10" dirty="0">
                <a:solidFill>
                  <a:srgbClr val="FFFFFF"/>
                </a:solidFill>
                <a:latin typeface="Comic Sans MS"/>
                <a:cs typeface="Comic Sans MS"/>
              </a:rPr>
              <a:t> </a:t>
            </a:r>
            <a:r>
              <a:rPr sz="2000" spc="-5" dirty="0">
                <a:solidFill>
                  <a:srgbClr val="FFFFFF"/>
                </a:solidFill>
                <a:latin typeface="Comic Sans MS"/>
                <a:cs typeface="Comic Sans MS"/>
              </a:rPr>
              <a:t>barres</a:t>
            </a:r>
            <a:r>
              <a:rPr sz="2000" spc="5" dirty="0">
                <a:solidFill>
                  <a:srgbClr val="FFFFFF"/>
                </a:solidFill>
                <a:latin typeface="Comic Sans MS"/>
                <a:cs typeface="Comic Sans MS"/>
              </a:rPr>
              <a:t> </a:t>
            </a:r>
            <a:r>
              <a:rPr sz="2000" spc="-5" dirty="0">
                <a:solidFill>
                  <a:srgbClr val="FFFFFF"/>
                </a:solidFill>
                <a:latin typeface="Comic Sans MS"/>
                <a:cs typeface="Comic Sans MS"/>
              </a:rPr>
              <a:t>dans</a:t>
            </a:r>
            <a:r>
              <a:rPr sz="2000" dirty="0">
                <a:solidFill>
                  <a:srgbClr val="FFFFFF"/>
                </a:solidFill>
                <a:latin typeface="Comic Sans MS"/>
                <a:cs typeface="Comic Sans MS"/>
              </a:rPr>
              <a:t> la</a:t>
            </a:r>
            <a:r>
              <a:rPr sz="2000" spc="10" dirty="0">
                <a:solidFill>
                  <a:srgbClr val="FFFFFF"/>
                </a:solidFill>
                <a:latin typeface="Comic Sans MS"/>
                <a:cs typeface="Comic Sans MS"/>
              </a:rPr>
              <a:t> </a:t>
            </a:r>
            <a:r>
              <a:rPr sz="2000" dirty="0">
                <a:solidFill>
                  <a:srgbClr val="FFFFFF"/>
                </a:solidFill>
                <a:latin typeface="Comic Sans MS"/>
                <a:cs typeface="Comic Sans MS"/>
              </a:rPr>
              <a:t>maille</a:t>
            </a:r>
            <a:r>
              <a:rPr sz="2000" spc="-10" dirty="0">
                <a:solidFill>
                  <a:srgbClr val="FFFFFF"/>
                </a:solidFill>
                <a:latin typeface="Comic Sans MS"/>
                <a:cs typeface="Comic Sans MS"/>
              </a:rPr>
              <a:t> </a:t>
            </a:r>
            <a:r>
              <a:rPr sz="2000" spc="-5" dirty="0">
                <a:solidFill>
                  <a:srgbClr val="FFFFFF"/>
                </a:solidFill>
                <a:latin typeface="Comic Sans MS"/>
                <a:cs typeface="Comic Sans MS"/>
              </a:rPr>
              <a:t>supérieure</a:t>
            </a:r>
            <a:r>
              <a:rPr sz="2000" spc="10" dirty="0">
                <a:solidFill>
                  <a:srgbClr val="FFFFFF"/>
                </a:solidFill>
                <a:latin typeface="Comic Sans MS"/>
                <a:cs typeface="Comic Sans MS"/>
              </a:rPr>
              <a:t> </a:t>
            </a:r>
            <a:r>
              <a:rPr sz="2000" spc="-5" dirty="0">
                <a:solidFill>
                  <a:srgbClr val="FFFFFF"/>
                </a:solidFill>
                <a:latin typeface="Comic Sans MS"/>
                <a:cs typeface="Comic Sans MS"/>
              </a:rPr>
              <a:t>sont</a:t>
            </a:r>
            <a:r>
              <a:rPr sz="2000" dirty="0">
                <a:solidFill>
                  <a:srgbClr val="FFFFFF"/>
                </a:solidFill>
                <a:latin typeface="Comic Sans MS"/>
                <a:cs typeface="Comic Sans MS"/>
              </a:rPr>
              <a:t> </a:t>
            </a:r>
            <a:r>
              <a:rPr sz="2000" spc="-5" dirty="0">
                <a:solidFill>
                  <a:srgbClr val="FFFFFF"/>
                </a:solidFill>
                <a:latin typeface="Comic Sans MS"/>
                <a:cs typeface="Comic Sans MS"/>
              </a:rPr>
              <a:t>des</a:t>
            </a:r>
            <a:r>
              <a:rPr sz="2000" spc="35" dirty="0">
                <a:solidFill>
                  <a:srgbClr val="FFFFFF"/>
                </a:solidFill>
                <a:latin typeface="Comic Sans MS"/>
                <a:cs typeface="Comic Sans MS"/>
              </a:rPr>
              <a:t> </a:t>
            </a:r>
            <a:r>
              <a:rPr sz="2000" spc="-5" dirty="0">
                <a:solidFill>
                  <a:srgbClr val="FFFFFF"/>
                </a:solidFill>
                <a:latin typeface="Comic Sans MS"/>
                <a:cs typeface="Comic Sans MS"/>
              </a:rPr>
              <a:t>tube</a:t>
            </a:r>
            <a:r>
              <a:rPr sz="2000" spc="-20" dirty="0">
                <a:solidFill>
                  <a:srgbClr val="FFFFFF"/>
                </a:solidFill>
                <a:latin typeface="Comic Sans MS"/>
                <a:cs typeface="Comic Sans MS"/>
              </a:rPr>
              <a:t> </a:t>
            </a:r>
            <a:r>
              <a:rPr sz="2000" spc="-5" dirty="0">
                <a:solidFill>
                  <a:srgbClr val="FFFFFF"/>
                </a:solidFill>
                <a:latin typeface="Comic Sans MS"/>
                <a:cs typeface="Comic Sans MS"/>
              </a:rPr>
              <a:t>avec </a:t>
            </a:r>
            <a:r>
              <a:rPr sz="2000" spc="-585" dirty="0">
                <a:solidFill>
                  <a:srgbClr val="FFFFFF"/>
                </a:solidFill>
                <a:latin typeface="Comic Sans MS"/>
                <a:cs typeface="Comic Sans MS"/>
              </a:rPr>
              <a:t> </a:t>
            </a:r>
            <a:r>
              <a:rPr sz="2000" dirty="0">
                <a:solidFill>
                  <a:srgbClr val="FFFFFF"/>
                </a:solidFill>
                <a:latin typeface="Comic Sans MS"/>
                <a:cs typeface="Comic Sans MS"/>
              </a:rPr>
              <a:t>profil</a:t>
            </a:r>
            <a:r>
              <a:rPr sz="2000" spc="-15" dirty="0">
                <a:solidFill>
                  <a:srgbClr val="FFFFFF"/>
                </a:solidFill>
                <a:latin typeface="Comic Sans MS"/>
                <a:cs typeface="Comic Sans MS"/>
              </a:rPr>
              <a:t> </a:t>
            </a:r>
            <a:r>
              <a:rPr sz="2000" dirty="0">
                <a:solidFill>
                  <a:srgbClr val="FFFFFF"/>
                </a:solidFill>
                <a:latin typeface="Comic Sans MS"/>
                <a:cs typeface="Comic Sans MS"/>
              </a:rPr>
              <a:t>creux</a:t>
            </a:r>
            <a:r>
              <a:rPr sz="2000" spc="-10" dirty="0">
                <a:solidFill>
                  <a:srgbClr val="FFFFFF"/>
                </a:solidFill>
                <a:latin typeface="Comic Sans MS"/>
                <a:cs typeface="Comic Sans MS"/>
              </a:rPr>
              <a:t> </a:t>
            </a:r>
            <a:r>
              <a:rPr sz="2000" spc="-5" dirty="0">
                <a:solidFill>
                  <a:srgbClr val="FFFFFF"/>
                </a:solidFill>
                <a:latin typeface="Comic Sans MS"/>
                <a:cs typeface="Comic Sans MS"/>
              </a:rPr>
              <a:t>rectangulaire.</a:t>
            </a:r>
            <a:endParaRPr sz="2000" dirty="0">
              <a:latin typeface="Comic Sans MS"/>
              <a:cs typeface="Comic Sans MS"/>
            </a:endParaRPr>
          </a:p>
          <a:p>
            <a:pPr marL="431800" indent="-419734">
              <a:lnSpc>
                <a:spcPct val="100000"/>
              </a:lnSpc>
              <a:spcBef>
                <a:spcPts val="1200"/>
              </a:spcBef>
              <a:buFont typeface="Arial"/>
              <a:buChar char="•"/>
              <a:tabLst>
                <a:tab pos="431800" algn="l"/>
                <a:tab pos="432434" algn="l"/>
              </a:tabLst>
            </a:pPr>
            <a:r>
              <a:rPr sz="2000" spc="-5" dirty="0">
                <a:solidFill>
                  <a:srgbClr val="FFFFFF"/>
                </a:solidFill>
                <a:latin typeface="Comic Sans MS"/>
                <a:cs typeface="Comic Sans MS"/>
              </a:rPr>
              <a:t>Les</a:t>
            </a:r>
            <a:r>
              <a:rPr sz="2000" dirty="0">
                <a:solidFill>
                  <a:srgbClr val="FFFFFF"/>
                </a:solidFill>
                <a:latin typeface="Comic Sans MS"/>
                <a:cs typeface="Comic Sans MS"/>
              </a:rPr>
              <a:t> </a:t>
            </a:r>
            <a:r>
              <a:rPr sz="2000" spc="-5" dirty="0">
                <a:solidFill>
                  <a:srgbClr val="FFFFFF"/>
                </a:solidFill>
                <a:latin typeface="Comic Sans MS"/>
                <a:cs typeface="Comic Sans MS"/>
              </a:rPr>
              <a:t>barres</a:t>
            </a:r>
            <a:r>
              <a:rPr sz="2000" spc="5" dirty="0">
                <a:solidFill>
                  <a:srgbClr val="FFFFFF"/>
                </a:solidFill>
                <a:latin typeface="Comic Sans MS"/>
                <a:cs typeface="Comic Sans MS"/>
              </a:rPr>
              <a:t> </a:t>
            </a:r>
            <a:r>
              <a:rPr sz="2000" spc="-5" dirty="0">
                <a:solidFill>
                  <a:srgbClr val="FFFFFF"/>
                </a:solidFill>
                <a:latin typeface="Comic Sans MS"/>
                <a:cs typeface="Comic Sans MS"/>
              </a:rPr>
              <a:t>sont</a:t>
            </a:r>
            <a:r>
              <a:rPr sz="2000" dirty="0">
                <a:solidFill>
                  <a:srgbClr val="FFFFFF"/>
                </a:solidFill>
                <a:latin typeface="Comic Sans MS"/>
                <a:cs typeface="Comic Sans MS"/>
              </a:rPr>
              <a:t> </a:t>
            </a:r>
            <a:r>
              <a:rPr sz="2000" spc="-5" dirty="0">
                <a:solidFill>
                  <a:srgbClr val="FFFFFF"/>
                </a:solidFill>
                <a:latin typeface="Comic Sans MS"/>
                <a:cs typeface="Comic Sans MS"/>
              </a:rPr>
              <a:t>vissées</a:t>
            </a:r>
            <a:r>
              <a:rPr sz="2000" spc="20" dirty="0">
                <a:solidFill>
                  <a:srgbClr val="FFFFFF"/>
                </a:solidFill>
                <a:latin typeface="Comic Sans MS"/>
                <a:cs typeface="Comic Sans MS"/>
              </a:rPr>
              <a:t> </a:t>
            </a:r>
            <a:r>
              <a:rPr sz="2000" spc="-5" dirty="0">
                <a:solidFill>
                  <a:srgbClr val="FFFFFF"/>
                </a:solidFill>
                <a:latin typeface="Comic Sans MS"/>
                <a:cs typeface="Comic Sans MS"/>
              </a:rPr>
              <a:t>avec</a:t>
            </a:r>
            <a:r>
              <a:rPr sz="2000" spc="10" dirty="0">
                <a:solidFill>
                  <a:srgbClr val="FFFFFF"/>
                </a:solidFill>
                <a:latin typeface="Comic Sans MS"/>
                <a:cs typeface="Comic Sans MS"/>
              </a:rPr>
              <a:t> </a:t>
            </a:r>
            <a:r>
              <a:rPr sz="2000" dirty="0">
                <a:solidFill>
                  <a:srgbClr val="FFFFFF"/>
                </a:solidFill>
                <a:latin typeface="Comic Sans MS"/>
                <a:cs typeface="Comic Sans MS"/>
              </a:rPr>
              <a:t>le</a:t>
            </a:r>
            <a:r>
              <a:rPr sz="2000" spc="15" dirty="0">
                <a:solidFill>
                  <a:srgbClr val="FFFFFF"/>
                </a:solidFill>
                <a:latin typeface="Comic Sans MS"/>
                <a:cs typeface="Comic Sans MS"/>
              </a:rPr>
              <a:t> </a:t>
            </a:r>
            <a:r>
              <a:rPr sz="2000" spc="-5" dirty="0">
                <a:solidFill>
                  <a:srgbClr val="FFFFFF"/>
                </a:solidFill>
                <a:latin typeface="Comic Sans MS"/>
                <a:cs typeface="Comic Sans MS"/>
              </a:rPr>
              <a:t>nœud</a:t>
            </a:r>
            <a:r>
              <a:rPr sz="2000" spc="5" dirty="0">
                <a:solidFill>
                  <a:srgbClr val="FFFFFF"/>
                </a:solidFill>
                <a:latin typeface="Comic Sans MS"/>
                <a:cs typeface="Comic Sans MS"/>
              </a:rPr>
              <a:t> </a:t>
            </a:r>
            <a:r>
              <a:rPr sz="2000" spc="-5" dirty="0">
                <a:solidFill>
                  <a:srgbClr val="FFFFFF"/>
                </a:solidFill>
                <a:latin typeface="Comic Sans MS"/>
                <a:cs typeface="Comic Sans MS"/>
              </a:rPr>
              <a:t>bol</a:t>
            </a:r>
            <a:r>
              <a:rPr sz="2000" spc="-10" dirty="0">
                <a:solidFill>
                  <a:srgbClr val="FFFFFF"/>
                </a:solidFill>
                <a:latin typeface="Comic Sans MS"/>
                <a:cs typeface="Comic Sans MS"/>
              </a:rPr>
              <a:t> </a:t>
            </a:r>
            <a:r>
              <a:rPr sz="2000" spc="-5" dirty="0">
                <a:solidFill>
                  <a:srgbClr val="FFFFFF"/>
                </a:solidFill>
                <a:latin typeface="Comic Sans MS"/>
                <a:cs typeface="Comic Sans MS"/>
              </a:rPr>
              <a:t>afin</a:t>
            </a:r>
            <a:r>
              <a:rPr sz="2000" dirty="0">
                <a:solidFill>
                  <a:srgbClr val="FFFFFF"/>
                </a:solidFill>
                <a:latin typeface="Comic Sans MS"/>
                <a:cs typeface="Comic Sans MS"/>
              </a:rPr>
              <a:t> d’obtenir</a:t>
            </a:r>
            <a:r>
              <a:rPr sz="2000" spc="-10" dirty="0">
                <a:solidFill>
                  <a:srgbClr val="FFFFFF"/>
                </a:solidFill>
                <a:latin typeface="Comic Sans MS"/>
                <a:cs typeface="Comic Sans MS"/>
              </a:rPr>
              <a:t> </a:t>
            </a:r>
            <a:r>
              <a:rPr sz="2000" spc="-5" dirty="0">
                <a:solidFill>
                  <a:srgbClr val="FFFFFF"/>
                </a:solidFill>
                <a:latin typeface="Comic Sans MS"/>
                <a:cs typeface="Comic Sans MS"/>
              </a:rPr>
              <a:t>un</a:t>
            </a:r>
            <a:endParaRPr sz="2000" dirty="0">
              <a:latin typeface="Comic Sans MS"/>
              <a:cs typeface="Comic Sans MS"/>
            </a:endParaRPr>
          </a:p>
          <a:p>
            <a:pPr marL="355600">
              <a:lnSpc>
                <a:spcPct val="100000"/>
              </a:lnSpc>
              <a:spcBef>
                <a:spcPts val="1200"/>
              </a:spcBef>
            </a:pPr>
            <a:r>
              <a:rPr sz="2000" spc="-5" dirty="0">
                <a:solidFill>
                  <a:srgbClr val="FFFFFF"/>
                </a:solidFill>
                <a:latin typeface="Comic Sans MS"/>
                <a:cs typeface="Comic Sans MS"/>
              </a:rPr>
              <a:t>raccordement</a:t>
            </a:r>
            <a:r>
              <a:rPr sz="2000" spc="-15" dirty="0">
                <a:solidFill>
                  <a:srgbClr val="FFFFFF"/>
                </a:solidFill>
                <a:latin typeface="Comic Sans MS"/>
                <a:cs typeface="Comic Sans MS"/>
              </a:rPr>
              <a:t> </a:t>
            </a:r>
            <a:r>
              <a:rPr sz="2000" spc="-5" dirty="0">
                <a:solidFill>
                  <a:srgbClr val="FFFFFF"/>
                </a:solidFill>
                <a:latin typeface="Comic Sans MS"/>
                <a:cs typeface="Comic Sans MS"/>
              </a:rPr>
              <a:t>directe</a:t>
            </a:r>
            <a:r>
              <a:rPr sz="2000" spc="5" dirty="0">
                <a:solidFill>
                  <a:srgbClr val="FFFFFF"/>
                </a:solidFill>
                <a:latin typeface="Comic Sans MS"/>
                <a:cs typeface="Comic Sans MS"/>
              </a:rPr>
              <a:t> </a:t>
            </a:r>
            <a:r>
              <a:rPr sz="2000" spc="-5" dirty="0">
                <a:solidFill>
                  <a:srgbClr val="FFFFFF"/>
                </a:solidFill>
                <a:latin typeface="Comic Sans MS"/>
                <a:cs typeface="Comic Sans MS"/>
              </a:rPr>
              <a:t>résistant</a:t>
            </a:r>
            <a:r>
              <a:rPr sz="2000" spc="25" dirty="0">
                <a:solidFill>
                  <a:srgbClr val="FFFFFF"/>
                </a:solidFill>
                <a:latin typeface="Comic Sans MS"/>
                <a:cs typeface="Comic Sans MS"/>
              </a:rPr>
              <a:t> </a:t>
            </a:r>
            <a:r>
              <a:rPr sz="2000" dirty="0">
                <a:solidFill>
                  <a:srgbClr val="FFFFFF"/>
                </a:solidFill>
                <a:latin typeface="Comic Sans MS"/>
                <a:cs typeface="Comic Sans MS"/>
              </a:rPr>
              <a:t>à</a:t>
            </a:r>
            <a:r>
              <a:rPr sz="2000" spc="-5" dirty="0">
                <a:solidFill>
                  <a:srgbClr val="FFFFFF"/>
                </a:solidFill>
                <a:latin typeface="Comic Sans MS"/>
                <a:cs typeface="Comic Sans MS"/>
              </a:rPr>
              <a:t> </a:t>
            </a:r>
            <a:r>
              <a:rPr sz="2000" dirty="0">
                <a:solidFill>
                  <a:srgbClr val="FFFFFF"/>
                </a:solidFill>
                <a:latin typeface="Comic Sans MS"/>
                <a:cs typeface="Comic Sans MS"/>
              </a:rPr>
              <a:t>la</a:t>
            </a:r>
            <a:r>
              <a:rPr sz="2000" spc="5" dirty="0">
                <a:solidFill>
                  <a:srgbClr val="FFFFFF"/>
                </a:solidFill>
                <a:latin typeface="Comic Sans MS"/>
                <a:cs typeface="Comic Sans MS"/>
              </a:rPr>
              <a:t> </a:t>
            </a:r>
            <a:r>
              <a:rPr sz="2000" spc="-5" dirty="0">
                <a:solidFill>
                  <a:srgbClr val="FFFFFF"/>
                </a:solidFill>
                <a:latin typeface="Comic Sans MS"/>
                <a:cs typeface="Comic Sans MS"/>
              </a:rPr>
              <a:t>torsion.</a:t>
            </a:r>
            <a:endParaRPr sz="2000" dirty="0">
              <a:latin typeface="Comic Sans MS"/>
              <a:cs typeface="Comic Sans MS"/>
            </a:endParaRPr>
          </a:p>
        </p:txBody>
      </p:sp>
      <p:pic>
        <p:nvPicPr>
          <p:cNvPr id="4" name="object 4"/>
          <p:cNvPicPr/>
          <p:nvPr/>
        </p:nvPicPr>
        <p:blipFill>
          <a:blip r:embed="rId2" cstate="print"/>
          <a:stretch>
            <a:fillRect/>
          </a:stretch>
        </p:blipFill>
        <p:spPr>
          <a:xfrm>
            <a:off x="9067800" y="2205227"/>
            <a:ext cx="2144268" cy="2447544"/>
          </a:xfrm>
          <a:prstGeom prst="rect">
            <a:avLst/>
          </a:prstGeom>
        </p:spPr>
      </p:pic>
    </p:spTree>
    <p:extLst>
      <p:ext uri="{BB962C8B-B14F-4D97-AF65-F5344CB8AC3E}">
        <p14:creationId xmlns:p14="http://schemas.microsoft.com/office/powerpoint/2010/main" val="3291188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986" y="811430"/>
            <a:ext cx="3108325" cy="290464"/>
          </a:xfrm>
          <a:prstGeom prst="rect">
            <a:avLst/>
          </a:prstGeom>
        </p:spPr>
        <p:txBody>
          <a:bodyPr vert="horz" wrap="square" lIns="0" tIns="13335" rIns="0" bIns="0" rtlCol="0">
            <a:spAutoFit/>
          </a:bodyPr>
          <a:lstStyle/>
          <a:p>
            <a:pPr marL="12700">
              <a:lnSpc>
                <a:spcPct val="100000"/>
              </a:lnSpc>
              <a:spcBef>
                <a:spcPts val="105"/>
              </a:spcBef>
            </a:pPr>
            <a:r>
              <a:rPr sz="1800" dirty="0">
                <a:solidFill>
                  <a:srgbClr val="FF0000"/>
                </a:solidFill>
              </a:rPr>
              <a:t>6-</a:t>
            </a:r>
            <a:r>
              <a:rPr sz="1800" spc="-5" dirty="0">
                <a:solidFill>
                  <a:srgbClr val="FF0000"/>
                </a:solidFill>
              </a:rPr>
              <a:t> </a:t>
            </a:r>
            <a:r>
              <a:rPr sz="1800" dirty="0">
                <a:solidFill>
                  <a:srgbClr val="FF0000"/>
                </a:solidFill>
              </a:rPr>
              <a:t>les</a:t>
            </a:r>
            <a:r>
              <a:rPr sz="1800" spc="-10" dirty="0">
                <a:solidFill>
                  <a:srgbClr val="FF0000"/>
                </a:solidFill>
              </a:rPr>
              <a:t> </a:t>
            </a:r>
            <a:r>
              <a:rPr sz="1800" spc="-5" dirty="0">
                <a:solidFill>
                  <a:srgbClr val="FF0000"/>
                </a:solidFill>
              </a:rPr>
              <a:t>systèmes</a:t>
            </a:r>
            <a:r>
              <a:rPr sz="1800" spc="-20" dirty="0">
                <a:solidFill>
                  <a:srgbClr val="FF0000"/>
                </a:solidFill>
              </a:rPr>
              <a:t> </a:t>
            </a:r>
            <a:r>
              <a:rPr sz="1800" dirty="0">
                <a:solidFill>
                  <a:srgbClr val="FF0000"/>
                </a:solidFill>
              </a:rPr>
              <a:t>de</a:t>
            </a:r>
            <a:r>
              <a:rPr sz="1800" spc="-10" dirty="0">
                <a:solidFill>
                  <a:srgbClr val="FF0000"/>
                </a:solidFill>
              </a:rPr>
              <a:t> </a:t>
            </a:r>
            <a:r>
              <a:rPr sz="1800" dirty="0">
                <a:solidFill>
                  <a:srgbClr val="FF0000"/>
                </a:solidFill>
              </a:rPr>
              <a:t>nœud</a:t>
            </a:r>
            <a:r>
              <a:rPr sz="1800" spc="-15" dirty="0">
                <a:solidFill>
                  <a:srgbClr val="FF0000"/>
                </a:solidFill>
              </a:rPr>
              <a:t> </a:t>
            </a:r>
            <a:r>
              <a:rPr sz="1800" dirty="0">
                <a:solidFill>
                  <a:srgbClr val="FF0000"/>
                </a:solidFill>
              </a:rPr>
              <a:t>:</a:t>
            </a:r>
          </a:p>
        </p:txBody>
      </p:sp>
      <p:sp>
        <p:nvSpPr>
          <p:cNvPr id="3" name="object 3"/>
          <p:cNvSpPr txBox="1"/>
          <p:nvPr/>
        </p:nvSpPr>
        <p:spPr>
          <a:xfrm>
            <a:off x="744118" y="1327378"/>
            <a:ext cx="7298690" cy="1855470"/>
          </a:xfrm>
          <a:prstGeom prst="rect">
            <a:avLst/>
          </a:prstGeom>
        </p:spPr>
        <p:txBody>
          <a:bodyPr vert="horz" wrap="square" lIns="0" tIns="165100" rIns="0" bIns="0" rtlCol="0">
            <a:spAutoFit/>
          </a:bodyPr>
          <a:lstStyle/>
          <a:p>
            <a:pPr marL="12700">
              <a:lnSpc>
                <a:spcPct val="100000"/>
              </a:lnSpc>
              <a:spcBef>
                <a:spcPts val="1300"/>
              </a:spcBef>
            </a:pPr>
            <a:r>
              <a:rPr sz="2000" dirty="0">
                <a:solidFill>
                  <a:srgbClr val="FFFF00"/>
                </a:solidFill>
                <a:latin typeface="Comic Sans MS"/>
                <a:cs typeface="Comic Sans MS"/>
              </a:rPr>
              <a:t>3-</a:t>
            </a:r>
            <a:r>
              <a:rPr sz="2000" spc="-5" dirty="0">
                <a:solidFill>
                  <a:srgbClr val="FFFF00"/>
                </a:solidFill>
                <a:latin typeface="Comic Sans MS"/>
                <a:cs typeface="Comic Sans MS"/>
              </a:rPr>
              <a:t> Système</a:t>
            </a:r>
            <a:r>
              <a:rPr sz="2000" spc="-25" dirty="0">
                <a:solidFill>
                  <a:srgbClr val="FFFF00"/>
                </a:solidFill>
                <a:latin typeface="Comic Sans MS"/>
                <a:cs typeface="Comic Sans MS"/>
              </a:rPr>
              <a:t> </a:t>
            </a:r>
            <a:r>
              <a:rPr sz="2000" dirty="0">
                <a:solidFill>
                  <a:srgbClr val="FFFF00"/>
                </a:solidFill>
                <a:latin typeface="Comic Sans MS"/>
                <a:cs typeface="Comic Sans MS"/>
              </a:rPr>
              <a:t>à</a:t>
            </a:r>
            <a:r>
              <a:rPr sz="2000" spc="-15" dirty="0">
                <a:solidFill>
                  <a:srgbClr val="FFFF00"/>
                </a:solidFill>
                <a:latin typeface="Comic Sans MS"/>
                <a:cs typeface="Comic Sans MS"/>
              </a:rPr>
              <a:t> </a:t>
            </a:r>
            <a:r>
              <a:rPr sz="2000" spc="-5" dirty="0">
                <a:solidFill>
                  <a:srgbClr val="FFFF00"/>
                </a:solidFill>
                <a:latin typeface="Comic Sans MS"/>
                <a:cs typeface="Comic Sans MS"/>
              </a:rPr>
              <a:t>nœud</a:t>
            </a:r>
            <a:r>
              <a:rPr sz="2000" spc="-10" dirty="0">
                <a:solidFill>
                  <a:srgbClr val="FFFF00"/>
                </a:solidFill>
                <a:latin typeface="Comic Sans MS"/>
                <a:cs typeface="Comic Sans MS"/>
              </a:rPr>
              <a:t> </a:t>
            </a:r>
            <a:r>
              <a:rPr sz="2000" spc="-5" dirty="0">
                <a:solidFill>
                  <a:srgbClr val="FFFF00"/>
                </a:solidFill>
                <a:latin typeface="Comic Sans MS"/>
                <a:cs typeface="Comic Sans MS"/>
              </a:rPr>
              <a:t>disque(TK)</a:t>
            </a:r>
            <a:endParaRPr sz="2000">
              <a:latin typeface="Comic Sans MS"/>
              <a:cs typeface="Comic Sans MS"/>
            </a:endParaRPr>
          </a:p>
          <a:p>
            <a:pPr marL="355600" marR="5080" indent="-343535">
              <a:lnSpc>
                <a:spcPct val="150000"/>
              </a:lnSpc>
              <a:spcBef>
                <a:spcPts val="5"/>
              </a:spcBef>
              <a:buFont typeface="Arial"/>
              <a:buChar char="•"/>
              <a:tabLst>
                <a:tab pos="355600" algn="l"/>
                <a:tab pos="356235" algn="l"/>
              </a:tabLst>
            </a:pPr>
            <a:r>
              <a:rPr sz="2000" spc="-5" dirty="0">
                <a:solidFill>
                  <a:srgbClr val="FFFFFF"/>
                </a:solidFill>
                <a:latin typeface="Comic Sans MS"/>
                <a:cs typeface="Comic Sans MS"/>
              </a:rPr>
              <a:t>Les</a:t>
            </a:r>
            <a:r>
              <a:rPr sz="2000" spc="5" dirty="0">
                <a:solidFill>
                  <a:srgbClr val="FFFFFF"/>
                </a:solidFill>
                <a:latin typeface="Comic Sans MS"/>
                <a:cs typeface="Comic Sans MS"/>
              </a:rPr>
              <a:t> </a:t>
            </a:r>
            <a:r>
              <a:rPr sz="2000" spc="-5" dirty="0">
                <a:solidFill>
                  <a:srgbClr val="FFFFFF"/>
                </a:solidFill>
                <a:latin typeface="Comic Sans MS"/>
                <a:cs typeface="Comic Sans MS"/>
              </a:rPr>
              <a:t>tubes</a:t>
            </a:r>
            <a:r>
              <a:rPr sz="2000" spc="-15" dirty="0">
                <a:solidFill>
                  <a:srgbClr val="FFFFFF"/>
                </a:solidFill>
                <a:latin typeface="Comic Sans MS"/>
                <a:cs typeface="Comic Sans MS"/>
              </a:rPr>
              <a:t> </a:t>
            </a:r>
            <a:r>
              <a:rPr sz="2000" spc="-5" dirty="0">
                <a:solidFill>
                  <a:srgbClr val="FFFFFF"/>
                </a:solidFill>
                <a:latin typeface="Comic Sans MS"/>
                <a:cs typeface="Comic Sans MS"/>
              </a:rPr>
              <a:t>de</a:t>
            </a:r>
            <a:r>
              <a:rPr sz="2000" dirty="0">
                <a:solidFill>
                  <a:srgbClr val="FFFFFF"/>
                </a:solidFill>
                <a:latin typeface="Comic Sans MS"/>
                <a:cs typeface="Comic Sans MS"/>
              </a:rPr>
              <a:t> profil</a:t>
            </a:r>
            <a:r>
              <a:rPr sz="2000" spc="-10" dirty="0">
                <a:solidFill>
                  <a:srgbClr val="FFFFFF"/>
                </a:solidFill>
                <a:latin typeface="Comic Sans MS"/>
                <a:cs typeface="Comic Sans MS"/>
              </a:rPr>
              <a:t> </a:t>
            </a:r>
            <a:r>
              <a:rPr sz="2000" dirty="0">
                <a:solidFill>
                  <a:srgbClr val="FFFFFF"/>
                </a:solidFill>
                <a:latin typeface="Comic Sans MS"/>
                <a:cs typeface="Comic Sans MS"/>
              </a:rPr>
              <a:t>creux</a:t>
            </a:r>
            <a:r>
              <a:rPr sz="2000" spc="-5" dirty="0">
                <a:solidFill>
                  <a:srgbClr val="FFFFFF"/>
                </a:solidFill>
                <a:latin typeface="Comic Sans MS"/>
                <a:cs typeface="Comic Sans MS"/>
              </a:rPr>
              <a:t> rectangulaire</a:t>
            </a:r>
            <a:r>
              <a:rPr sz="2000" spc="-10" dirty="0">
                <a:solidFill>
                  <a:srgbClr val="FFFFFF"/>
                </a:solidFill>
                <a:latin typeface="Comic Sans MS"/>
                <a:cs typeface="Comic Sans MS"/>
              </a:rPr>
              <a:t> </a:t>
            </a:r>
            <a:r>
              <a:rPr sz="2000" dirty="0">
                <a:solidFill>
                  <a:srgbClr val="FFFFFF"/>
                </a:solidFill>
                <a:latin typeface="Comic Sans MS"/>
                <a:cs typeface="Comic Sans MS"/>
              </a:rPr>
              <a:t>sont</a:t>
            </a:r>
            <a:r>
              <a:rPr sz="2000" spc="-10" dirty="0">
                <a:solidFill>
                  <a:srgbClr val="FFFFFF"/>
                </a:solidFill>
                <a:latin typeface="Comic Sans MS"/>
                <a:cs typeface="Comic Sans MS"/>
              </a:rPr>
              <a:t> </a:t>
            </a:r>
            <a:r>
              <a:rPr sz="2000" spc="-5" dirty="0">
                <a:solidFill>
                  <a:srgbClr val="FFFFFF"/>
                </a:solidFill>
                <a:latin typeface="Comic Sans MS"/>
                <a:cs typeface="Comic Sans MS"/>
              </a:rPr>
              <a:t>vissée</a:t>
            </a:r>
            <a:r>
              <a:rPr sz="2000" spc="15" dirty="0">
                <a:solidFill>
                  <a:srgbClr val="FFFFFF"/>
                </a:solidFill>
                <a:latin typeface="Comic Sans MS"/>
                <a:cs typeface="Comic Sans MS"/>
              </a:rPr>
              <a:t> </a:t>
            </a:r>
            <a:r>
              <a:rPr sz="2000" spc="-5" dirty="0">
                <a:solidFill>
                  <a:srgbClr val="FFFFFF"/>
                </a:solidFill>
                <a:latin typeface="Comic Sans MS"/>
                <a:cs typeface="Comic Sans MS"/>
              </a:rPr>
              <a:t>par</a:t>
            </a:r>
            <a:r>
              <a:rPr sz="2000" spc="35" dirty="0">
                <a:solidFill>
                  <a:srgbClr val="FFFFFF"/>
                </a:solidFill>
                <a:latin typeface="Comic Sans MS"/>
                <a:cs typeface="Comic Sans MS"/>
              </a:rPr>
              <a:t> </a:t>
            </a:r>
            <a:r>
              <a:rPr sz="2000" spc="-5" dirty="0">
                <a:solidFill>
                  <a:srgbClr val="FFFFFF"/>
                </a:solidFill>
                <a:latin typeface="Comic Sans MS"/>
                <a:cs typeface="Comic Sans MS"/>
              </a:rPr>
              <a:t>un </a:t>
            </a:r>
            <a:r>
              <a:rPr sz="2000" dirty="0">
                <a:solidFill>
                  <a:srgbClr val="FFFFFF"/>
                </a:solidFill>
                <a:latin typeface="Comic Sans MS"/>
                <a:cs typeface="Comic Sans MS"/>
              </a:rPr>
              <a:t> </a:t>
            </a:r>
            <a:r>
              <a:rPr sz="2000" spc="-5" dirty="0">
                <a:solidFill>
                  <a:srgbClr val="FFFFFF"/>
                </a:solidFill>
                <a:latin typeface="Comic Sans MS"/>
                <a:cs typeface="Comic Sans MS"/>
              </a:rPr>
              <a:t>boulon avec</a:t>
            </a:r>
            <a:r>
              <a:rPr sz="2000" spc="5" dirty="0">
                <a:solidFill>
                  <a:srgbClr val="FFFFFF"/>
                </a:solidFill>
                <a:latin typeface="Comic Sans MS"/>
                <a:cs typeface="Comic Sans MS"/>
              </a:rPr>
              <a:t> </a:t>
            </a:r>
            <a:r>
              <a:rPr sz="2000" dirty="0">
                <a:solidFill>
                  <a:srgbClr val="FFFFFF"/>
                </a:solidFill>
                <a:latin typeface="Comic Sans MS"/>
                <a:cs typeface="Comic Sans MS"/>
              </a:rPr>
              <a:t>le</a:t>
            </a:r>
            <a:r>
              <a:rPr sz="2000" spc="15" dirty="0">
                <a:solidFill>
                  <a:srgbClr val="FFFFFF"/>
                </a:solidFill>
                <a:latin typeface="Comic Sans MS"/>
                <a:cs typeface="Comic Sans MS"/>
              </a:rPr>
              <a:t> </a:t>
            </a:r>
            <a:r>
              <a:rPr sz="2000" spc="-5" dirty="0">
                <a:solidFill>
                  <a:srgbClr val="FFFFFF"/>
                </a:solidFill>
                <a:latin typeface="Comic Sans MS"/>
                <a:cs typeface="Comic Sans MS"/>
              </a:rPr>
              <a:t>nœud</a:t>
            </a:r>
            <a:r>
              <a:rPr sz="2000" spc="15" dirty="0">
                <a:solidFill>
                  <a:srgbClr val="FFFFFF"/>
                </a:solidFill>
                <a:latin typeface="Comic Sans MS"/>
                <a:cs typeface="Comic Sans MS"/>
              </a:rPr>
              <a:t> </a:t>
            </a:r>
            <a:r>
              <a:rPr sz="2000" spc="-5" dirty="0">
                <a:solidFill>
                  <a:srgbClr val="FFFFFF"/>
                </a:solidFill>
                <a:latin typeface="Comic Sans MS"/>
                <a:cs typeface="Comic Sans MS"/>
              </a:rPr>
              <a:t>disque</a:t>
            </a:r>
            <a:r>
              <a:rPr sz="2000" dirty="0">
                <a:solidFill>
                  <a:srgbClr val="FFFFFF"/>
                </a:solidFill>
                <a:latin typeface="Comic Sans MS"/>
                <a:cs typeface="Comic Sans MS"/>
              </a:rPr>
              <a:t> </a:t>
            </a:r>
            <a:r>
              <a:rPr sz="2000" spc="-5" dirty="0">
                <a:solidFill>
                  <a:srgbClr val="FFFFFF"/>
                </a:solidFill>
                <a:latin typeface="Comic Sans MS"/>
                <a:cs typeface="Comic Sans MS"/>
              </a:rPr>
              <a:t>afin</a:t>
            </a:r>
            <a:r>
              <a:rPr sz="2000" spc="5" dirty="0">
                <a:solidFill>
                  <a:srgbClr val="FFFFFF"/>
                </a:solidFill>
                <a:latin typeface="Comic Sans MS"/>
                <a:cs typeface="Comic Sans MS"/>
              </a:rPr>
              <a:t> </a:t>
            </a:r>
            <a:r>
              <a:rPr sz="2000" dirty="0">
                <a:solidFill>
                  <a:srgbClr val="FFFFFF"/>
                </a:solidFill>
                <a:latin typeface="Comic Sans MS"/>
                <a:cs typeface="Comic Sans MS"/>
              </a:rPr>
              <a:t>d’obtenir</a:t>
            </a:r>
            <a:r>
              <a:rPr sz="2000" spc="10" dirty="0">
                <a:solidFill>
                  <a:srgbClr val="FFFFFF"/>
                </a:solidFill>
                <a:latin typeface="Comic Sans MS"/>
                <a:cs typeface="Comic Sans MS"/>
              </a:rPr>
              <a:t> </a:t>
            </a:r>
            <a:r>
              <a:rPr sz="2000" spc="-5" dirty="0">
                <a:solidFill>
                  <a:srgbClr val="FFFFFF"/>
                </a:solidFill>
                <a:latin typeface="Comic Sans MS"/>
                <a:cs typeface="Comic Sans MS"/>
              </a:rPr>
              <a:t>un</a:t>
            </a:r>
            <a:r>
              <a:rPr sz="2000" spc="5" dirty="0">
                <a:solidFill>
                  <a:srgbClr val="FFFFFF"/>
                </a:solidFill>
                <a:latin typeface="Comic Sans MS"/>
                <a:cs typeface="Comic Sans MS"/>
              </a:rPr>
              <a:t> </a:t>
            </a:r>
            <a:r>
              <a:rPr sz="2000" spc="-5" dirty="0">
                <a:solidFill>
                  <a:srgbClr val="FFFFFF"/>
                </a:solidFill>
                <a:latin typeface="Comic Sans MS"/>
                <a:cs typeface="Comic Sans MS"/>
              </a:rPr>
              <a:t>raccordement </a:t>
            </a:r>
            <a:r>
              <a:rPr sz="2000" spc="-580" dirty="0">
                <a:solidFill>
                  <a:srgbClr val="FFFFFF"/>
                </a:solidFill>
                <a:latin typeface="Comic Sans MS"/>
                <a:cs typeface="Comic Sans MS"/>
              </a:rPr>
              <a:t> </a:t>
            </a:r>
            <a:r>
              <a:rPr sz="2000" spc="-5" dirty="0">
                <a:solidFill>
                  <a:srgbClr val="FFFFFF"/>
                </a:solidFill>
                <a:latin typeface="Comic Sans MS"/>
                <a:cs typeface="Comic Sans MS"/>
              </a:rPr>
              <a:t>directe</a:t>
            </a:r>
            <a:r>
              <a:rPr sz="2000" spc="-10" dirty="0">
                <a:solidFill>
                  <a:srgbClr val="FFFFFF"/>
                </a:solidFill>
                <a:latin typeface="Comic Sans MS"/>
                <a:cs typeface="Comic Sans MS"/>
              </a:rPr>
              <a:t> et</a:t>
            </a:r>
            <a:r>
              <a:rPr sz="2000" spc="15" dirty="0">
                <a:solidFill>
                  <a:srgbClr val="FFFFFF"/>
                </a:solidFill>
                <a:latin typeface="Comic Sans MS"/>
                <a:cs typeface="Comic Sans MS"/>
              </a:rPr>
              <a:t> </a:t>
            </a:r>
            <a:r>
              <a:rPr sz="2000" spc="-5" dirty="0">
                <a:solidFill>
                  <a:srgbClr val="FFFFFF"/>
                </a:solidFill>
                <a:latin typeface="Comic Sans MS"/>
                <a:cs typeface="Comic Sans MS"/>
              </a:rPr>
              <a:t>résistant </a:t>
            </a:r>
            <a:r>
              <a:rPr sz="2000" dirty="0">
                <a:solidFill>
                  <a:srgbClr val="FFFFFF"/>
                </a:solidFill>
                <a:latin typeface="Comic Sans MS"/>
                <a:cs typeface="Comic Sans MS"/>
              </a:rPr>
              <a:t>à</a:t>
            </a:r>
            <a:r>
              <a:rPr sz="2000" spc="5" dirty="0">
                <a:solidFill>
                  <a:srgbClr val="FFFFFF"/>
                </a:solidFill>
                <a:latin typeface="Comic Sans MS"/>
                <a:cs typeface="Comic Sans MS"/>
              </a:rPr>
              <a:t> </a:t>
            </a:r>
            <a:r>
              <a:rPr sz="2000" dirty="0">
                <a:solidFill>
                  <a:srgbClr val="FFFFFF"/>
                </a:solidFill>
                <a:latin typeface="Comic Sans MS"/>
                <a:cs typeface="Comic Sans MS"/>
              </a:rPr>
              <a:t>la </a:t>
            </a:r>
            <a:r>
              <a:rPr sz="2000" spc="-5" dirty="0">
                <a:solidFill>
                  <a:srgbClr val="FFFFFF"/>
                </a:solidFill>
                <a:latin typeface="Comic Sans MS"/>
                <a:cs typeface="Comic Sans MS"/>
              </a:rPr>
              <a:t>torsion.</a:t>
            </a:r>
            <a:endParaRPr sz="2000">
              <a:latin typeface="Comic Sans MS"/>
              <a:cs typeface="Comic Sans MS"/>
            </a:endParaRPr>
          </a:p>
        </p:txBody>
      </p:sp>
      <p:pic>
        <p:nvPicPr>
          <p:cNvPr id="4" name="object 4"/>
          <p:cNvPicPr/>
          <p:nvPr/>
        </p:nvPicPr>
        <p:blipFill>
          <a:blip r:embed="rId2" cstate="print"/>
          <a:stretch>
            <a:fillRect/>
          </a:stretch>
        </p:blipFill>
        <p:spPr>
          <a:xfrm>
            <a:off x="9308592" y="1932432"/>
            <a:ext cx="2333244" cy="2185416"/>
          </a:xfrm>
          <a:prstGeom prst="rect">
            <a:avLst/>
          </a:prstGeom>
        </p:spPr>
      </p:pic>
    </p:spTree>
    <p:extLst>
      <p:ext uri="{BB962C8B-B14F-4D97-AF65-F5344CB8AC3E}">
        <p14:creationId xmlns:p14="http://schemas.microsoft.com/office/powerpoint/2010/main" val="247833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986" y="987277"/>
            <a:ext cx="3108325" cy="290464"/>
          </a:xfrm>
          <a:prstGeom prst="rect">
            <a:avLst/>
          </a:prstGeom>
        </p:spPr>
        <p:txBody>
          <a:bodyPr vert="horz" wrap="square" lIns="0" tIns="13335" rIns="0" bIns="0" rtlCol="0">
            <a:spAutoFit/>
          </a:bodyPr>
          <a:lstStyle/>
          <a:p>
            <a:pPr marL="12700">
              <a:lnSpc>
                <a:spcPct val="100000"/>
              </a:lnSpc>
              <a:spcBef>
                <a:spcPts val="105"/>
              </a:spcBef>
            </a:pPr>
            <a:r>
              <a:rPr sz="1800" dirty="0">
                <a:solidFill>
                  <a:srgbClr val="FF0000"/>
                </a:solidFill>
              </a:rPr>
              <a:t>6-</a:t>
            </a:r>
            <a:r>
              <a:rPr sz="1800" spc="-5" dirty="0">
                <a:solidFill>
                  <a:srgbClr val="FF0000"/>
                </a:solidFill>
              </a:rPr>
              <a:t> </a:t>
            </a:r>
            <a:r>
              <a:rPr sz="1800" dirty="0">
                <a:solidFill>
                  <a:srgbClr val="FF0000"/>
                </a:solidFill>
              </a:rPr>
              <a:t>les</a:t>
            </a:r>
            <a:r>
              <a:rPr sz="1800" spc="-10" dirty="0">
                <a:solidFill>
                  <a:srgbClr val="FF0000"/>
                </a:solidFill>
              </a:rPr>
              <a:t> </a:t>
            </a:r>
            <a:r>
              <a:rPr sz="1800" spc="-5" dirty="0">
                <a:solidFill>
                  <a:srgbClr val="FF0000"/>
                </a:solidFill>
              </a:rPr>
              <a:t>systèmes</a:t>
            </a:r>
            <a:r>
              <a:rPr sz="1800" spc="-20" dirty="0">
                <a:solidFill>
                  <a:srgbClr val="FF0000"/>
                </a:solidFill>
              </a:rPr>
              <a:t> </a:t>
            </a:r>
            <a:r>
              <a:rPr sz="1800" dirty="0">
                <a:solidFill>
                  <a:srgbClr val="FF0000"/>
                </a:solidFill>
              </a:rPr>
              <a:t>de</a:t>
            </a:r>
            <a:r>
              <a:rPr sz="1800" spc="-10" dirty="0">
                <a:solidFill>
                  <a:srgbClr val="FF0000"/>
                </a:solidFill>
              </a:rPr>
              <a:t> </a:t>
            </a:r>
            <a:r>
              <a:rPr sz="1800" dirty="0">
                <a:solidFill>
                  <a:srgbClr val="FF0000"/>
                </a:solidFill>
              </a:rPr>
              <a:t>nœud</a:t>
            </a:r>
            <a:r>
              <a:rPr sz="1800" spc="-15" dirty="0">
                <a:solidFill>
                  <a:srgbClr val="FF0000"/>
                </a:solidFill>
              </a:rPr>
              <a:t> </a:t>
            </a:r>
            <a:r>
              <a:rPr sz="1800" dirty="0">
                <a:solidFill>
                  <a:srgbClr val="FF0000"/>
                </a:solidFill>
              </a:rPr>
              <a:t>:</a:t>
            </a:r>
          </a:p>
        </p:txBody>
      </p:sp>
      <p:sp>
        <p:nvSpPr>
          <p:cNvPr id="3" name="object 3"/>
          <p:cNvSpPr txBox="1"/>
          <p:nvPr/>
        </p:nvSpPr>
        <p:spPr>
          <a:xfrm>
            <a:off x="499668" y="1508226"/>
            <a:ext cx="7138034" cy="2312035"/>
          </a:xfrm>
          <a:prstGeom prst="rect">
            <a:avLst/>
          </a:prstGeom>
        </p:spPr>
        <p:txBody>
          <a:bodyPr vert="horz" wrap="square" lIns="0" tIns="165100" rIns="0" bIns="0" rtlCol="0">
            <a:spAutoFit/>
          </a:bodyPr>
          <a:lstStyle/>
          <a:p>
            <a:pPr marL="12700">
              <a:lnSpc>
                <a:spcPct val="100000"/>
              </a:lnSpc>
              <a:spcBef>
                <a:spcPts val="1300"/>
              </a:spcBef>
            </a:pPr>
            <a:r>
              <a:rPr sz="2000" dirty="0">
                <a:solidFill>
                  <a:srgbClr val="FFFF00"/>
                </a:solidFill>
                <a:latin typeface="Comic Sans MS"/>
                <a:cs typeface="Comic Sans MS"/>
              </a:rPr>
              <a:t>4-</a:t>
            </a:r>
            <a:r>
              <a:rPr sz="2000" spc="10" dirty="0">
                <a:solidFill>
                  <a:srgbClr val="FFFF00"/>
                </a:solidFill>
                <a:latin typeface="Comic Sans MS"/>
                <a:cs typeface="Comic Sans MS"/>
              </a:rPr>
              <a:t> </a:t>
            </a:r>
            <a:r>
              <a:rPr sz="2000" spc="-5" dirty="0">
                <a:solidFill>
                  <a:srgbClr val="FFFF00"/>
                </a:solidFill>
                <a:latin typeface="Comic Sans MS"/>
                <a:cs typeface="Comic Sans MS"/>
              </a:rPr>
              <a:t>Système</a:t>
            </a:r>
            <a:r>
              <a:rPr sz="2000" spc="-20" dirty="0">
                <a:solidFill>
                  <a:srgbClr val="FFFF00"/>
                </a:solidFill>
                <a:latin typeface="Comic Sans MS"/>
                <a:cs typeface="Comic Sans MS"/>
              </a:rPr>
              <a:t> </a:t>
            </a:r>
            <a:r>
              <a:rPr sz="2000" dirty="0">
                <a:solidFill>
                  <a:srgbClr val="FFFF00"/>
                </a:solidFill>
                <a:latin typeface="Comic Sans MS"/>
                <a:cs typeface="Comic Sans MS"/>
              </a:rPr>
              <a:t>a</a:t>
            </a:r>
            <a:r>
              <a:rPr sz="2000" spc="5" dirty="0">
                <a:solidFill>
                  <a:srgbClr val="FFFF00"/>
                </a:solidFill>
                <a:latin typeface="Comic Sans MS"/>
                <a:cs typeface="Comic Sans MS"/>
              </a:rPr>
              <a:t> </a:t>
            </a:r>
            <a:r>
              <a:rPr sz="2000" spc="-5" dirty="0">
                <a:solidFill>
                  <a:srgbClr val="FFFF00"/>
                </a:solidFill>
                <a:latin typeface="Comic Sans MS"/>
                <a:cs typeface="Comic Sans MS"/>
              </a:rPr>
              <a:t>noeuds</a:t>
            </a:r>
            <a:r>
              <a:rPr sz="2000" spc="20" dirty="0">
                <a:solidFill>
                  <a:srgbClr val="FFFF00"/>
                </a:solidFill>
                <a:latin typeface="Comic Sans MS"/>
                <a:cs typeface="Comic Sans MS"/>
              </a:rPr>
              <a:t> </a:t>
            </a:r>
            <a:r>
              <a:rPr sz="2000" spc="-5" dirty="0">
                <a:solidFill>
                  <a:srgbClr val="FFFF00"/>
                </a:solidFill>
                <a:latin typeface="Comic Sans MS"/>
                <a:cs typeface="Comic Sans MS"/>
              </a:rPr>
              <a:t>cylindriques(ZK)</a:t>
            </a:r>
            <a:endParaRPr sz="2000">
              <a:latin typeface="Comic Sans MS"/>
              <a:cs typeface="Comic Sans MS"/>
            </a:endParaRPr>
          </a:p>
          <a:p>
            <a:pPr marL="355600" indent="-342900">
              <a:lnSpc>
                <a:spcPct val="100000"/>
              </a:lnSpc>
              <a:spcBef>
                <a:spcPts val="1200"/>
              </a:spcBef>
              <a:buFont typeface="Arial"/>
              <a:buChar char="•"/>
              <a:tabLst>
                <a:tab pos="354965" algn="l"/>
                <a:tab pos="355600" algn="l"/>
              </a:tabLst>
            </a:pPr>
            <a:r>
              <a:rPr sz="2000" spc="-5" dirty="0">
                <a:solidFill>
                  <a:srgbClr val="FFFFFF"/>
                </a:solidFill>
                <a:latin typeface="Comic Sans MS"/>
                <a:cs typeface="Comic Sans MS"/>
              </a:rPr>
              <a:t>Les</a:t>
            </a:r>
            <a:r>
              <a:rPr sz="2000" dirty="0">
                <a:solidFill>
                  <a:srgbClr val="FFFFFF"/>
                </a:solidFill>
                <a:latin typeface="Comic Sans MS"/>
                <a:cs typeface="Comic Sans MS"/>
              </a:rPr>
              <a:t> </a:t>
            </a:r>
            <a:r>
              <a:rPr sz="2000" spc="-5" dirty="0">
                <a:solidFill>
                  <a:srgbClr val="FFFFFF"/>
                </a:solidFill>
                <a:latin typeface="Comic Sans MS"/>
                <a:cs typeface="Comic Sans MS"/>
              </a:rPr>
              <a:t>tubes</a:t>
            </a:r>
            <a:r>
              <a:rPr sz="2000" spc="-15" dirty="0">
                <a:solidFill>
                  <a:srgbClr val="FFFFFF"/>
                </a:solidFill>
                <a:latin typeface="Comic Sans MS"/>
                <a:cs typeface="Comic Sans MS"/>
              </a:rPr>
              <a:t> </a:t>
            </a:r>
            <a:r>
              <a:rPr sz="2000" spc="-5" dirty="0">
                <a:solidFill>
                  <a:srgbClr val="FFFFFF"/>
                </a:solidFill>
                <a:latin typeface="Comic Sans MS"/>
                <a:cs typeface="Comic Sans MS"/>
              </a:rPr>
              <a:t>de </a:t>
            </a:r>
            <a:r>
              <a:rPr sz="2000" dirty="0">
                <a:solidFill>
                  <a:srgbClr val="FFFFFF"/>
                </a:solidFill>
                <a:latin typeface="Comic Sans MS"/>
                <a:cs typeface="Comic Sans MS"/>
              </a:rPr>
              <a:t>profil</a:t>
            </a:r>
            <a:r>
              <a:rPr sz="2000" spc="-10" dirty="0">
                <a:solidFill>
                  <a:srgbClr val="FFFFFF"/>
                </a:solidFill>
                <a:latin typeface="Comic Sans MS"/>
                <a:cs typeface="Comic Sans MS"/>
              </a:rPr>
              <a:t> </a:t>
            </a:r>
            <a:r>
              <a:rPr sz="2000" dirty="0">
                <a:solidFill>
                  <a:srgbClr val="FFFFFF"/>
                </a:solidFill>
                <a:latin typeface="Comic Sans MS"/>
                <a:cs typeface="Comic Sans MS"/>
              </a:rPr>
              <a:t>creux</a:t>
            </a:r>
            <a:r>
              <a:rPr sz="2000" spc="-5" dirty="0">
                <a:solidFill>
                  <a:srgbClr val="FFFFFF"/>
                </a:solidFill>
                <a:latin typeface="Comic Sans MS"/>
                <a:cs typeface="Comic Sans MS"/>
              </a:rPr>
              <a:t> rectangulaire</a:t>
            </a:r>
            <a:r>
              <a:rPr sz="2000" spc="-15" dirty="0">
                <a:solidFill>
                  <a:srgbClr val="FFFFFF"/>
                </a:solidFill>
                <a:latin typeface="Comic Sans MS"/>
                <a:cs typeface="Comic Sans MS"/>
              </a:rPr>
              <a:t> </a:t>
            </a:r>
            <a:r>
              <a:rPr sz="2000" dirty="0">
                <a:solidFill>
                  <a:srgbClr val="FFFFFF"/>
                </a:solidFill>
                <a:latin typeface="Comic Sans MS"/>
                <a:cs typeface="Comic Sans MS"/>
              </a:rPr>
              <a:t>sont</a:t>
            </a:r>
            <a:r>
              <a:rPr sz="2000" spc="-10" dirty="0">
                <a:solidFill>
                  <a:srgbClr val="FFFFFF"/>
                </a:solidFill>
                <a:latin typeface="Comic Sans MS"/>
                <a:cs typeface="Comic Sans MS"/>
              </a:rPr>
              <a:t> </a:t>
            </a:r>
            <a:r>
              <a:rPr sz="2000" spc="-5" dirty="0">
                <a:solidFill>
                  <a:srgbClr val="FFFFFF"/>
                </a:solidFill>
                <a:latin typeface="Comic Sans MS"/>
                <a:cs typeface="Comic Sans MS"/>
              </a:rPr>
              <a:t>vissés</a:t>
            </a:r>
            <a:r>
              <a:rPr sz="2000" spc="20" dirty="0">
                <a:solidFill>
                  <a:srgbClr val="FFFFFF"/>
                </a:solidFill>
                <a:latin typeface="Comic Sans MS"/>
                <a:cs typeface="Comic Sans MS"/>
              </a:rPr>
              <a:t> </a:t>
            </a:r>
            <a:r>
              <a:rPr sz="2000" spc="-5" dirty="0">
                <a:solidFill>
                  <a:srgbClr val="FFFFFF"/>
                </a:solidFill>
                <a:latin typeface="Comic Sans MS"/>
                <a:cs typeface="Comic Sans MS"/>
              </a:rPr>
              <a:t>avec</a:t>
            </a:r>
            <a:endParaRPr sz="2000">
              <a:latin typeface="Comic Sans MS"/>
              <a:cs typeface="Comic Sans MS"/>
            </a:endParaRPr>
          </a:p>
          <a:p>
            <a:pPr marL="354965" marR="5080">
              <a:lnSpc>
                <a:spcPct val="150000"/>
              </a:lnSpc>
            </a:pPr>
            <a:r>
              <a:rPr sz="2000" dirty="0">
                <a:solidFill>
                  <a:srgbClr val="FFFFFF"/>
                </a:solidFill>
                <a:latin typeface="Comic Sans MS"/>
                <a:cs typeface="Comic Sans MS"/>
              </a:rPr>
              <a:t>la nœud </a:t>
            </a:r>
            <a:r>
              <a:rPr sz="2000" spc="-5" dirty="0">
                <a:solidFill>
                  <a:srgbClr val="FFFFFF"/>
                </a:solidFill>
                <a:latin typeface="Comic Sans MS"/>
                <a:cs typeface="Comic Sans MS"/>
              </a:rPr>
              <a:t>cylindrique par deux </a:t>
            </a:r>
            <a:r>
              <a:rPr sz="2000" dirty="0">
                <a:solidFill>
                  <a:srgbClr val="FFFFFF"/>
                </a:solidFill>
                <a:latin typeface="Comic Sans MS"/>
                <a:cs typeface="Comic Sans MS"/>
              </a:rPr>
              <a:t>ou quatre </a:t>
            </a:r>
            <a:r>
              <a:rPr sz="2000" spc="-5" dirty="0">
                <a:solidFill>
                  <a:srgbClr val="FFFFFF"/>
                </a:solidFill>
                <a:latin typeface="Comic Sans MS"/>
                <a:cs typeface="Comic Sans MS"/>
              </a:rPr>
              <a:t>boulons afin </a:t>
            </a:r>
            <a:r>
              <a:rPr sz="2000" dirty="0">
                <a:solidFill>
                  <a:srgbClr val="FFFFFF"/>
                </a:solidFill>
                <a:latin typeface="Comic Sans MS"/>
                <a:cs typeface="Comic Sans MS"/>
              </a:rPr>
              <a:t> d’obtenir</a:t>
            </a:r>
            <a:r>
              <a:rPr sz="2000" spc="-5" dirty="0">
                <a:solidFill>
                  <a:srgbClr val="FFFFFF"/>
                </a:solidFill>
                <a:latin typeface="Comic Sans MS"/>
                <a:cs typeface="Comic Sans MS"/>
              </a:rPr>
              <a:t> un</a:t>
            </a:r>
            <a:r>
              <a:rPr sz="2000" spc="5" dirty="0">
                <a:solidFill>
                  <a:srgbClr val="FFFFFF"/>
                </a:solidFill>
                <a:latin typeface="Comic Sans MS"/>
                <a:cs typeface="Comic Sans MS"/>
              </a:rPr>
              <a:t> </a:t>
            </a:r>
            <a:r>
              <a:rPr sz="2000" spc="-5" dirty="0">
                <a:solidFill>
                  <a:srgbClr val="FFFFFF"/>
                </a:solidFill>
                <a:latin typeface="Comic Sans MS"/>
                <a:cs typeface="Comic Sans MS"/>
              </a:rPr>
              <a:t>raccordement</a:t>
            </a:r>
            <a:r>
              <a:rPr sz="2000" dirty="0">
                <a:solidFill>
                  <a:srgbClr val="FFFFFF"/>
                </a:solidFill>
                <a:latin typeface="Comic Sans MS"/>
                <a:cs typeface="Comic Sans MS"/>
              </a:rPr>
              <a:t> </a:t>
            </a:r>
            <a:r>
              <a:rPr sz="2000" spc="-5" dirty="0">
                <a:solidFill>
                  <a:srgbClr val="FFFFFF"/>
                </a:solidFill>
                <a:latin typeface="Comic Sans MS"/>
                <a:cs typeface="Comic Sans MS"/>
              </a:rPr>
              <a:t>rigide </a:t>
            </a:r>
            <a:r>
              <a:rPr sz="2000" dirty="0">
                <a:solidFill>
                  <a:srgbClr val="FFFFFF"/>
                </a:solidFill>
                <a:latin typeface="Comic Sans MS"/>
                <a:cs typeface="Comic Sans MS"/>
              </a:rPr>
              <a:t>à</a:t>
            </a:r>
            <a:r>
              <a:rPr sz="2000" spc="10" dirty="0">
                <a:solidFill>
                  <a:srgbClr val="FFFFFF"/>
                </a:solidFill>
                <a:latin typeface="Comic Sans MS"/>
                <a:cs typeface="Comic Sans MS"/>
              </a:rPr>
              <a:t> </a:t>
            </a:r>
            <a:r>
              <a:rPr sz="2000" dirty="0">
                <a:solidFill>
                  <a:srgbClr val="FFFFFF"/>
                </a:solidFill>
                <a:latin typeface="Comic Sans MS"/>
                <a:cs typeface="Comic Sans MS"/>
              </a:rPr>
              <a:t>la</a:t>
            </a:r>
            <a:r>
              <a:rPr sz="2000" spc="10" dirty="0">
                <a:solidFill>
                  <a:srgbClr val="FFFFFF"/>
                </a:solidFill>
                <a:latin typeface="Comic Sans MS"/>
                <a:cs typeface="Comic Sans MS"/>
              </a:rPr>
              <a:t> </a:t>
            </a:r>
            <a:r>
              <a:rPr sz="2000" spc="-5" dirty="0">
                <a:solidFill>
                  <a:srgbClr val="FFFFFF"/>
                </a:solidFill>
                <a:latin typeface="Comic Sans MS"/>
                <a:cs typeface="Comic Sans MS"/>
              </a:rPr>
              <a:t>flexion</a:t>
            </a:r>
            <a:r>
              <a:rPr sz="2000" spc="-15" dirty="0">
                <a:solidFill>
                  <a:srgbClr val="FFFFFF"/>
                </a:solidFill>
                <a:latin typeface="Comic Sans MS"/>
                <a:cs typeface="Comic Sans MS"/>
              </a:rPr>
              <a:t> </a:t>
            </a:r>
            <a:r>
              <a:rPr sz="2000" spc="-5" dirty="0">
                <a:solidFill>
                  <a:srgbClr val="FFFFFF"/>
                </a:solidFill>
                <a:latin typeface="Comic Sans MS"/>
                <a:cs typeface="Comic Sans MS"/>
              </a:rPr>
              <a:t>et</a:t>
            </a:r>
            <a:r>
              <a:rPr sz="2000" dirty="0">
                <a:solidFill>
                  <a:srgbClr val="FFFFFF"/>
                </a:solidFill>
                <a:latin typeface="Comic Sans MS"/>
                <a:cs typeface="Comic Sans MS"/>
              </a:rPr>
              <a:t> </a:t>
            </a:r>
            <a:r>
              <a:rPr sz="2000" spc="-5" dirty="0">
                <a:solidFill>
                  <a:srgbClr val="FFFFFF"/>
                </a:solidFill>
                <a:latin typeface="Comic Sans MS"/>
                <a:cs typeface="Comic Sans MS"/>
              </a:rPr>
              <a:t>résistant </a:t>
            </a:r>
            <a:r>
              <a:rPr sz="2000" spc="-585" dirty="0">
                <a:solidFill>
                  <a:srgbClr val="FFFFFF"/>
                </a:solidFill>
                <a:latin typeface="Comic Sans MS"/>
                <a:cs typeface="Comic Sans MS"/>
              </a:rPr>
              <a:t> </a:t>
            </a:r>
            <a:r>
              <a:rPr sz="2000" dirty="0">
                <a:solidFill>
                  <a:srgbClr val="FFFFFF"/>
                </a:solidFill>
                <a:latin typeface="Comic Sans MS"/>
                <a:cs typeface="Comic Sans MS"/>
              </a:rPr>
              <a:t>a</a:t>
            </a:r>
            <a:r>
              <a:rPr sz="2000" spc="-10" dirty="0">
                <a:solidFill>
                  <a:srgbClr val="FFFFFF"/>
                </a:solidFill>
                <a:latin typeface="Comic Sans MS"/>
                <a:cs typeface="Comic Sans MS"/>
              </a:rPr>
              <a:t> </a:t>
            </a:r>
            <a:r>
              <a:rPr sz="2000" dirty="0">
                <a:solidFill>
                  <a:srgbClr val="FFFFFF"/>
                </a:solidFill>
                <a:latin typeface="Comic Sans MS"/>
                <a:cs typeface="Comic Sans MS"/>
              </a:rPr>
              <a:t>la</a:t>
            </a:r>
            <a:r>
              <a:rPr sz="2000" spc="10" dirty="0">
                <a:solidFill>
                  <a:srgbClr val="FFFFFF"/>
                </a:solidFill>
                <a:latin typeface="Comic Sans MS"/>
                <a:cs typeface="Comic Sans MS"/>
              </a:rPr>
              <a:t> </a:t>
            </a:r>
            <a:r>
              <a:rPr sz="2000" spc="-5" dirty="0">
                <a:solidFill>
                  <a:srgbClr val="FFFFFF"/>
                </a:solidFill>
                <a:latin typeface="Comic Sans MS"/>
                <a:cs typeface="Comic Sans MS"/>
              </a:rPr>
              <a:t>torsion.</a:t>
            </a:r>
            <a:endParaRPr sz="2000">
              <a:latin typeface="Comic Sans MS"/>
              <a:cs typeface="Comic Sans MS"/>
            </a:endParaRPr>
          </a:p>
        </p:txBody>
      </p:sp>
      <p:pic>
        <p:nvPicPr>
          <p:cNvPr id="4" name="object 4"/>
          <p:cNvPicPr/>
          <p:nvPr/>
        </p:nvPicPr>
        <p:blipFill>
          <a:blip r:embed="rId2" cstate="print"/>
          <a:stretch>
            <a:fillRect/>
          </a:stretch>
        </p:blipFill>
        <p:spPr>
          <a:xfrm>
            <a:off x="9531095" y="2106167"/>
            <a:ext cx="2247900" cy="2028443"/>
          </a:xfrm>
          <a:prstGeom prst="rect">
            <a:avLst/>
          </a:prstGeom>
        </p:spPr>
      </p:pic>
    </p:spTree>
    <p:extLst>
      <p:ext uri="{BB962C8B-B14F-4D97-AF65-F5344CB8AC3E}">
        <p14:creationId xmlns:p14="http://schemas.microsoft.com/office/powerpoint/2010/main" val="3162014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8736" y="1440154"/>
            <a:ext cx="7072630" cy="3227070"/>
          </a:xfrm>
          <a:prstGeom prst="rect">
            <a:avLst/>
          </a:prstGeom>
        </p:spPr>
        <p:txBody>
          <a:bodyPr vert="horz" wrap="square" lIns="0" tIns="165100" rIns="0" bIns="0" rtlCol="0">
            <a:spAutoFit/>
          </a:bodyPr>
          <a:lstStyle/>
          <a:p>
            <a:pPr marL="12700">
              <a:lnSpc>
                <a:spcPct val="100000"/>
              </a:lnSpc>
              <a:spcBef>
                <a:spcPts val="1300"/>
              </a:spcBef>
            </a:pPr>
            <a:r>
              <a:rPr sz="2000" dirty="0">
                <a:solidFill>
                  <a:srgbClr val="FFFF00"/>
                </a:solidFill>
                <a:latin typeface="Comic Sans MS"/>
                <a:cs typeface="Comic Sans MS"/>
              </a:rPr>
              <a:t>5- </a:t>
            </a:r>
            <a:r>
              <a:rPr sz="2000" spc="-5" dirty="0">
                <a:solidFill>
                  <a:srgbClr val="FFFF00"/>
                </a:solidFill>
                <a:latin typeface="Comic Sans MS"/>
                <a:cs typeface="Comic Sans MS"/>
              </a:rPr>
              <a:t>Système</a:t>
            </a:r>
            <a:r>
              <a:rPr sz="2000" spc="-20" dirty="0">
                <a:solidFill>
                  <a:srgbClr val="FFFF00"/>
                </a:solidFill>
                <a:latin typeface="Comic Sans MS"/>
                <a:cs typeface="Comic Sans MS"/>
              </a:rPr>
              <a:t> </a:t>
            </a:r>
            <a:r>
              <a:rPr sz="2000" dirty="0">
                <a:solidFill>
                  <a:srgbClr val="FFFF00"/>
                </a:solidFill>
                <a:latin typeface="Comic Sans MS"/>
                <a:cs typeface="Comic Sans MS"/>
              </a:rPr>
              <a:t>a</a:t>
            </a:r>
            <a:r>
              <a:rPr sz="2000" spc="-5" dirty="0">
                <a:solidFill>
                  <a:srgbClr val="FFFF00"/>
                </a:solidFill>
                <a:latin typeface="Comic Sans MS"/>
                <a:cs typeface="Comic Sans MS"/>
              </a:rPr>
              <a:t> nœuds</a:t>
            </a:r>
            <a:r>
              <a:rPr sz="2000" dirty="0">
                <a:solidFill>
                  <a:srgbClr val="FFFF00"/>
                </a:solidFill>
                <a:latin typeface="Comic Sans MS"/>
                <a:cs typeface="Comic Sans MS"/>
              </a:rPr>
              <a:t> </a:t>
            </a:r>
            <a:r>
              <a:rPr sz="2000" spc="-5" dirty="0">
                <a:solidFill>
                  <a:srgbClr val="FFFF00"/>
                </a:solidFill>
                <a:latin typeface="Comic Sans MS"/>
                <a:cs typeface="Comic Sans MS"/>
              </a:rPr>
              <a:t>en</a:t>
            </a:r>
            <a:r>
              <a:rPr sz="2000" spc="10" dirty="0">
                <a:solidFill>
                  <a:srgbClr val="FFFF00"/>
                </a:solidFill>
                <a:latin typeface="Comic Sans MS"/>
                <a:cs typeface="Comic Sans MS"/>
              </a:rPr>
              <a:t> </a:t>
            </a:r>
            <a:r>
              <a:rPr sz="2000" spc="-5" dirty="0">
                <a:solidFill>
                  <a:srgbClr val="FFFF00"/>
                </a:solidFill>
                <a:latin typeface="Comic Sans MS"/>
                <a:cs typeface="Comic Sans MS"/>
              </a:rPr>
              <a:t>blocs</a:t>
            </a:r>
            <a:r>
              <a:rPr sz="2000" spc="-20" dirty="0">
                <a:solidFill>
                  <a:srgbClr val="FFFF00"/>
                </a:solidFill>
                <a:latin typeface="Comic Sans MS"/>
                <a:cs typeface="Comic Sans MS"/>
              </a:rPr>
              <a:t> </a:t>
            </a:r>
            <a:r>
              <a:rPr sz="2000" spc="-5" dirty="0">
                <a:solidFill>
                  <a:srgbClr val="FFFF00"/>
                </a:solidFill>
                <a:latin typeface="Comic Sans MS"/>
                <a:cs typeface="Comic Sans MS"/>
              </a:rPr>
              <a:t>(BK)</a:t>
            </a:r>
            <a:endParaRPr sz="2000" dirty="0">
              <a:latin typeface="Comic Sans MS"/>
              <a:cs typeface="Comic Sans MS"/>
            </a:endParaRPr>
          </a:p>
          <a:p>
            <a:pPr marL="355600" indent="-342900">
              <a:lnSpc>
                <a:spcPct val="100000"/>
              </a:lnSpc>
              <a:spcBef>
                <a:spcPts val="1205"/>
              </a:spcBef>
              <a:buFont typeface="Arial"/>
              <a:buChar char="•"/>
              <a:tabLst>
                <a:tab pos="354965" algn="l"/>
                <a:tab pos="355600" algn="l"/>
              </a:tabLst>
            </a:pPr>
            <a:r>
              <a:rPr sz="2000" spc="-5" dirty="0">
                <a:solidFill>
                  <a:srgbClr val="FFFFFF"/>
                </a:solidFill>
                <a:latin typeface="Comic Sans MS"/>
                <a:cs typeface="Comic Sans MS"/>
              </a:rPr>
              <a:t>Les nœuds</a:t>
            </a:r>
            <a:r>
              <a:rPr sz="2000" dirty="0">
                <a:solidFill>
                  <a:srgbClr val="FFFFFF"/>
                </a:solidFill>
                <a:latin typeface="Comic Sans MS"/>
                <a:cs typeface="Comic Sans MS"/>
              </a:rPr>
              <a:t> sont</a:t>
            </a:r>
            <a:r>
              <a:rPr sz="2000" spc="-10" dirty="0">
                <a:solidFill>
                  <a:srgbClr val="FFFFFF"/>
                </a:solidFill>
                <a:latin typeface="Comic Sans MS"/>
                <a:cs typeface="Comic Sans MS"/>
              </a:rPr>
              <a:t> </a:t>
            </a:r>
            <a:r>
              <a:rPr sz="2000" dirty="0">
                <a:solidFill>
                  <a:srgbClr val="FFFFFF"/>
                </a:solidFill>
                <a:latin typeface="Comic Sans MS"/>
                <a:cs typeface="Comic Sans MS"/>
              </a:rPr>
              <a:t>en acier</a:t>
            </a:r>
            <a:r>
              <a:rPr sz="2000" spc="-25" dirty="0">
                <a:solidFill>
                  <a:srgbClr val="FFFFFF"/>
                </a:solidFill>
                <a:latin typeface="Comic Sans MS"/>
                <a:cs typeface="Comic Sans MS"/>
              </a:rPr>
              <a:t> </a:t>
            </a:r>
            <a:r>
              <a:rPr sz="2000" spc="-5" dirty="0">
                <a:solidFill>
                  <a:srgbClr val="FFFFFF"/>
                </a:solidFill>
                <a:latin typeface="Comic Sans MS"/>
                <a:cs typeface="Comic Sans MS"/>
              </a:rPr>
              <a:t>forgé</a:t>
            </a:r>
            <a:endParaRPr sz="2000" dirty="0">
              <a:latin typeface="Comic Sans MS"/>
              <a:cs typeface="Comic Sans MS"/>
            </a:endParaRPr>
          </a:p>
          <a:p>
            <a:pPr marL="355600" marR="5080" indent="-342900">
              <a:lnSpc>
                <a:spcPct val="150000"/>
              </a:lnSpc>
              <a:buFont typeface="Arial"/>
              <a:buChar char="•"/>
              <a:tabLst>
                <a:tab pos="354965" algn="l"/>
                <a:tab pos="355600" algn="l"/>
              </a:tabLst>
            </a:pPr>
            <a:r>
              <a:rPr sz="2000" dirty="0">
                <a:solidFill>
                  <a:srgbClr val="FFFFFF"/>
                </a:solidFill>
                <a:latin typeface="Comic Sans MS"/>
                <a:cs typeface="Comic Sans MS"/>
              </a:rPr>
              <a:t>les </a:t>
            </a:r>
            <a:r>
              <a:rPr sz="2000" spc="-5" dirty="0">
                <a:solidFill>
                  <a:srgbClr val="FFFFFF"/>
                </a:solidFill>
                <a:latin typeface="Comic Sans MS"/>
                <a:cs typeface="Comic Sans MS"/>
              </a:rPr>
              <a:t>barres</a:t>
            </a:r>
            <a:r>
              <a:rPr sz="2000" dirty="0">
                <a:solidFill>
                  <a:srgbClr val="FFFFFF"/>
                </a:solidFill>
                <a:latin typeface="Comic Sans MS"/>
                <a:cs typeface="Comic Sans MS"/>
              </a:rPr>
              <a:t> </a:t>
            </a:r>
            <a:r>
              <a:rPr sz="2000" spc="-5" dirty="0">
                <a:solidFill>
                  <a:srgbClr val="FFFFFF"/>
                </a:solidFill>
                <a:latin typeface="Comic Sans MS"/>
                <a:cs typeface="Comic Sans MS"/>
              </a:rPr>
              <a:t>sont</a:t>
            </a:r>
            <a:r>
              <a:rPr sz="2000" dirty="0">
                <a:solidFill>
                  <a:srgbClr val="FFFFFF"/>
                </a:solidFill>
                <a:latin typeface="Comic Sans MS"/>
                <a:cs typeface="Comic Sans MS"/>
              </a:rPr>
              <a:t> </a:t>
            </a:r>
            <a:r>
              <a:rPr sz="2000" spc="-5" dirty="0">
                <a:solidFill>
                  <a:srgbClr val="FFFFFF"/>
                </a:solidFill>
                <a:latin typeface="Comic Sans MS"/>
                <a:cs typeface="Comic Sans MS"/>
              </a:rPr>
              <a:t>généralement</a:t>
            </a:r>
            <a:r>
              <a:rPr sz="2000" spc="15" dirty="0">
                <a:solidFill>
                  <a:srgbClr val="FFFFFF"/>
                </a:solidFill>
                <a:latin typeface="Comic Sans MS"/>
                <a:cs typeface="Comic Sans MS"/>
              </a:rPr>
              <a:t> </a:t>
            </a:r>
            <a:r>
              <a:rPr sz="2000" dirty="0">
                <a:solidFill>
                  <a:srgbClr val="FFFFFF"/>
                </a:solidFill>
                <a:latin typeface="Comic Sans MS"/>
                <a:cs typeface="Comic Sans MS"/>
              </a:rPr>
              <a:t>creux</a:t>
            </a:r>
            <a:r>
              <a:rPr sz="2000" spc="-20" dirty="0">
                <a:solidFill>
                  <a:srgbClr val="FFFFFF"/>
                </a:solidFill>
                <a:latin typeface="Comic Sans MS"/>
                <a:cs typeface="Comic Sans MS"/>
              </a:rPr>
              <a:t> </a:t>
            </a:r>
            <a:r>
              <a:rPr sz="2000" spc="-5" dirty="0">
                <a:solidFill>
                  <a:srgbClr val="FFFFFF"/>
                </a:solidFill>
                <a:latin typeface="Comic Sans MS"/>
                <a:cs typeface="Comic Sans MS"/>
              </a:rPr>
              <a:t>rectangulaire,</a:t>
            </a:r>
            <a:r>
              <a:rPr sz="2000" spc="5" dirty="0">
                <a:solidFill>
                  <a:srgbClr val="FFFFFF"/>
                </a:solidFill>
                <a:latin typeface="Comic Sans MS"/>
                <a:cs typeface="Comic Sans MS"/>
              </a:rPr>
              <a:t> </a:t>
            </a:r>
            <a:r>
              <a:rPr sz="2000" dirty="0">
                <a:solidFill>
                  <a:srgbClr val="FFFFFF"/>
                </a:solidFill>
                <a:latin typeface="Comic Sans MS"/>
                <a:cs typeface="Comic Sans MS"/>
              </a:rPr>
              <a:t>Caché </a:t>
            </a:r>
            <a:r>
              <a:rPr sz="2000" spc="-580" dirty="0">
                <a:solidFill>
                  <a:srgbClr val="FFFFFF"/>
                </a:solidFill>
                <a:latin typeface="Comic Sans MS"/>
                <a:cs typeface="Comic Sans MS"/>
              </a:rPr>
              <a:t> </a:t>
            </a:r>
            <a:r>
              <a:rPr sz="2000" spc="-5" dirty="0">
                <a:solidFill>
                  <a:srgbClr val="FFFFFF"/>
                </a:solidFill>
                <a:latin typeface="Comic Sans MS"/>
                <a:cs typeface="Comic Sans MS"/>
              </a:rPr>
              <a:t>de fixation</a:t>
            </a:r>
            <a:r>
              <a:rPr sz="2000" spc="-30" dirty="0">
                <a:solidFill>
                  <a:srgbClr val="FFFFFF"/>
                </a:solidFill>
                <a:latin typeface="Comic Sans MS"/>
                <a:cs typeface="Comic Sans MS"/>
              </a:rPr>
              <a:t> </a:t>
            </a:r>
            <a:r>
              <a:rPr sz="2000" dirty="0">
                <a:solidFill>
                  <a:srgbClr val="FFFFFF"/>
                </a:solidFill>
                <a:latin typeface="Comic Sans MS"/>
                <a:cs typeface="Comic Sans MS"/>
              </a:rPr>
              <a:t>en</a:t>
            </a:r>
            <a:r>
              <a:rPr sz="2000" spc="10" dirty="0">
                <a:solidFill>
                  <a:srgbClr val="FFFFFF"/>
                </a:solidFill>
                <a:latin typeface="Comic Sans MS"/>
                <a:cs typeface="Comic Sans MS"/>
              </a:rPr>
              <a:t> </a:t>
            </a:r>
            <a:r>
              <a:rPr sz="2000" dirty="0">
                <a:solidFill>
                  <a:srgbClr val="FFFFFF"/>
                </a:solidFill>
                <a:latin typeface="Comic Sans MS"/>
                <a:cs typeface="Comic Sans MS"/>
              </a:rPr>
              <a:t>acier</a:t>
            </a:r>
            <a:r>
              <a:rPr sz="2000" spc="15" dirty="0">
                <a:solidFill>
                  <a:srgbClr val="FFFFFF"/>
                </a:solidFill>
                <a:latin typeface="Comic Sans MS"/>
                <a:cs typeface="Comic Sans MS"/>
              </a:rPr>
              <a:t> </a:t>
            </a:r>
            <a:r>
              <a:rPr sz="2000" dirty="0">
                <a:solidFill>
                  <a:srgbClr val="FFFFFF"/>
                </a:solidFill>
                <a:latin typeface="Comic Sans MS"/>
                <a:cs typeface="Comic Sans MS"/>
              </a:rPr>
              <a:t>haute</a:t>
            </a:r>
            <a:r>
              <a:rPr sz="2000" spc="-10" dirty="0">
                <a:solidFill>
                  <a:srgbClr val="FFFFFF"/>
                </a:solidFill>
                <a:latin typeface="Comic Sans MS"/>
                <a:cs typeface="Comic Sans MS"/>
              </a:rPr>
              <a:t> </a:t>
            </a:r>
            <a:r>
              <a:rPr sz="2000" spc="-5" dirty="0">
                <a:solidFill>
                  <a:srgbClr val="FFFFFF"/>
                </a:solidFill>
                <a:latin typeface="Comic Sans MS"/>
                <a:cs typeface="Comic Sans MS"/>
              </a:rPr>
              <a:t>résistance</a:t>
            </a:r>
            <a:endParaRPr sz="2000" dirty="0">
              <a:latin typeface="Comic Sans MS"/>
              <a:cs typeface="Comic Sans MS"/>
            </a:endParaRPr>
          </a:p>
          <a:p>
            <a:pPr marL="355600" marR="234950" indent="-342900">
              <a:lnSpc>
                <a:spcPct val="150000"/>
              </a:lnSpc>
              <a:buFont typeface="Arial"/>
              <a:buChar char="•"/>
              <a:tabLst>
                <a:tab pos="354965" algn="l"/>
                <a:tab pos="355600" algn="l"/>
              </a:tabLst>
            </a:pPr>
            <a:r>
              <a:rPr sz="2000" dirty="0">
                <a:solidFill>
                  <a:srgbClr val="FFFFFF"/>
                </a:solidFill>
                <a:latin typeface="Comic Sans MS"/>
                <a:cs typeface="Comic Sans MS"/>
              </a:rPr>
              <a:t>la </a:t>
            </a:r>
            <a:r>
              <a:rPr sz="2000" spc="-5" dirty="0">
                <a:solidFill>
                  <a:srgbClr val="FFFFFF"/>
                </a:solidFill>
                <a:latin typeface="Comic Sans MS"/>
                <a:cs typeface="Comic Sans MS"/>
              </a:rPr>
              <a:t>Structure </a:t>
            </a:r>
            <a:r>
              <a:rPr sz="2000" dirty="0">
                <a:solidFill>
                  <a:srgbClr val="FFFFFF"/>
                </a:solidFill>
                <a:latin typeface="Comic Sans MS"/>
                <a:cs typeface="Comic Sans MS"/>
              </a:rPr>
              <a:t>a un ou </a:t>
            </a:r>
            <a:r>
              <a:rPr sz="2000" spc="-5" dirty="0">
                <a:solidFill>
                  <a:srgbClr val="FFFFFF"/>
                </a:solidFill>
                <a:latin typeface="Comic Sans MS"/>
                <a:cs typeface="Comic Sans MS"/>
              </a:rPr>
              <a:t>plusieurs </a:t>
            </a:r>
            <a:r>
              <a:rPr sz="2000" dirty="0">
                <a:solidFill>
                  <a:srgbClr val="FFFFFF"/>
                </a:solidFill>
                <a:latin typeface="Comic Sans MS"/>
                <a:cs typeface="Comic Sans MS"/>
              </a:rPr>
              <a:t>couches, un ou </a:t>
            </a:r>
            <a:r>
              <a:rPr sz="2000" spc="-5" dirty="0">
                <a:solidFill>
                  <a:srgbClr val="FFFFFF"/>
                </a:solidFill>
                <a:latin typeface="Comic Sans MS"/>
                <a:cs typeface="Comic Sans MS"/>
              </a:rPr>
              <a:t>plusieurs </a:t>
            </a:r>
            <a:r>
              <a:rPr sz="2000" dirty="0">
                <a:solidFill>
                  <a:srgbClr val="FFFFFF"/>
                </a:solidFill>
                <a:latin typeface="Comic Sans MS"/>
                <a:cs typeface="Comic Sans MS"/>
              </a:rPr>
              <a:t> </a:t>
            </a:r>
            <a:r>
              <a:rPr sz="2000" spc="-5" dirty="0">
                <a:solidFill>
                  <a:srgbClr val="FFFFFF"/>
                </a:solidFill>
                <a:latin typeface="Comic Sans MS"/>
                <a:cs typeface="Comic Sans MS"/>
              </a:rPr>
              <a:t>filetés;</a:t>
            </a:r>
            <a:r>
              <a:rPr sz="2000" dirty="0">
                <a:solidFill>
                  <a:srgbClr val="FFFFFF"/>
                </a:solidFill>
                <a:latin typeface="Comic Sans MS"/>
                <a:cs typeface="Comic Sans MS"/>
              </a:rPr>
              <a:t> </a:t>
            </a:r>
            <a:r>
              <a:rPr sz="2000" spc="-5" dirty="0">
                <a:solidFill>
                  <a:srgbClr val="FFFFFF"/>
                </a:solidFill>
                <a:latin typeface="Comic Sans MS"/>
                <a:cs typeface="Comic Sans MS"/>
              </a:rPr>
              <a:t>objectifs</a:t>
            </a:r>
            <a:r>
              <a:rPr sz="2000" spc="-10" dirty="0">
                <a:solidFill>
                  <a:srgbClr val="FFFFFF"/>
                </a:solidFill>
                <a:latin typeface="Comic Sans MS"/>
                <a:cs typeface="Comic Sans MS"/>
              </a:rPr>
              <a:t> </a:t>
            </a:r>
            <a:r>
              <a:rPr sz="2000" spc="-5" dirty="0">
                <a:solidFill>
                  <a:srgbClr val="FFFFFF"/>
                </a:solidFill>
                <a:latin typeface="Comic Sans MS"/>
                <a:cs typeface="Comic Sans MS"/>
              </a:rPr>
              <a:t>de</a:t>
            </a:r>
            <a:r>
              <a:rPr sz="2000" spc="-10" dirty="0">
                <a:solidFill>
                  <a:srgbClr val="FFFFFF"/>
                </a:solidFill>
                <a:latin typeface="Comic Sans MS"/>
                <a:cs typeface="Comic Sans MS"/>
              </a:rPr>
              <a:t> </a:t>
            </a:r>
            <a:r>
              <a:rPr sz="2000" dirty="0">
                <a:solidFill>
                  <a:srgbClr val="FFFFFF"/>
                </a:solidFill>
                <a:latin typeface="Comic Sans MS"/>
                <a:cs typeface="Comic Sans MS"/>
              </a:rPr>
              <a:t>raccordement</a:t>
            </a:r>
            <a:r>
              <a:rPr sz="2000" spc="-10" dirty="0">
                <a:solidFill>
                  <a:srgbClr val="FFFFFF"/>
                </a:solidFill>
                <a:latin typeface="Comic Sans MS"/>
                <a:cs typeface="Comic Sans MS"/>
              </a:rPr>
              <a:t> </a:t>
            </a:r>
            <a:r>
              <a:rPr sz="2000" spc="-5" dirty="0">
                <a:solidFill>
                  <a:srgbClr val="FFFFFF"/>
                </a:solidFill>
                <a:latin typeface="Comic Sans MS"/>
                <a:cs typeface="Comic Sans MS"/>
              </a:rPr>
              <a:t>des</a:t>
            </a:r>
            <a:r>
              <a:rPr sz="2000" spc="20" dirty="0">
                <a:solidFill>
                  <a:srgbClr val="FFFFFF"/>
                </a:solidFill>
                <a:latin typeface="Comic Sans MS"/>
                <a:cs typeface="Comic Sans MS"/>
              </a:rPr>
              <a:t> </a:t>
            </a:r>
            <a:r>
              <a:rPr sz="2000" spc="-5" dirty="0">
                <a:solidFill>
                  <a:srgbClr val="FFFFFF"/>
                </a:solidFill>
                <a:latin typeface="Comic Sans MS"/>
                <a:cs typeface="Comic Sans MS"/>
              </a:rPr>
              <a:t>nœuds</a:t>
            </a:r>
            <a:r>
              <a:rPr sz="2000" dirty="0">
                <a:solidFill>
                  <a:srgbClr val="FFFFFF"/>
                </a:solidFill>
                <a:latin typeface="Comic Sans MS"/>
                <a:cs typeface="Comic Sans MS"/>
              </a:rPr>
              <a:t> </a:t>
            </a:r>
            <a:r>
              <a:rPr sz="2000" spc="-5" dirty="0">
                <a:solidFill>
                  <a:srgbClr val="FFFFFF"/>
                </a:solidFill>
                <a:latin typeface="Comic Sans MS"/>
                <a:cs typeface="Comic Sans MS"/>
              </a:rPr>
              <a:t>avec</a:t>
            </a:r>
            <a:r>
              <a:rPr sz="2000" spc="10" dirty="0">
                <a:solidFill>
                  <a:srgbClr val="FFFFFF"/>
                </a:solidFill>
                <a:latin typeface="Comic Sans MS"/>
                <a:cs typeface="Comic Sans MS"/>
              </a:rPr>
              <a:t> </a:t>
            </a:r>
            <a:r>
              <a:rPr sz="2000" dirty="0">
                <a:solidFill>
                  <a:srgbClr val="FFFFFF"/>
                </a:solidFill>
                <a:latin typeface="Comic Sans MS"/>
                <a:cs typeface="Comic Sans MS"/>
              </a:rPr>
              <a:t>les </a:t>
            </a:r>
            <a:r>
              <a:rPr sz="2000" spc="-580" dirty="0">
                <a:solidFill>
                  <a:srgbClr val="FFFFFF"/>
                </a:solidFill>
                <a:latin typeface="Comic Sans MS"/>
                <a:cs typeface="Comic Sans MS"/>
              </a:rPr>
              <a:t> </a:t>
            </a:r>
            <a:r>
              <a:rPr sz="2000" spc="-5" dirty="0">
                <a:solidFill>
                  <a:srgbClr val="FFFFFF"/>
                </a:solidFill>
                <a:latin typeface="Comic Sans MS"/>
                <a:cs typeface="Comic Sans MS"/>
              </a:rPr>
              <a:t>barres</a:t>
            </a:r>
            <a:endParaRPr sz="2000" dirty="0">
              <a:latin typeface="Comic Sans MS"/>
              <a:cs typeface="Comic Sans MS"/>
            </a:endParaRPr>
          </a:p>
        </p:txBody>
      </p:sp>
      <p:sp>
        <p:nvSpPr>
          <p:cNvPr id="3" name="object 3"/>
          <p:cNvSpPr txBox="1">
            <a:spLocks noGrp="1"/>
          </p:cNvSpPr>
          <p:nvPr>
            <p:ph type="title"/>
          </p:nvPr>
        </p:nvSpPr>
        <p:spPr>
          <a:xfrm>
            <a:off x="698117" y="1004860"/>
            <a:ext cx="3108325" cy="290464"/>
          </a:xfrm>
          <a:prstGeom prst="rect">
            <a:avLst/>
          </a:prstGeom>
        </p:spPr>
        <p:txBody>
          <a:bodyPr vert="horz" wrap="square" lIns="0" tIns="13335" rIns="0" bIns="0" rtlCol="0">
            <a:spAutoFit/>
          </a:bodyPr>
          <a:lstStyle/>
          <a:p>
            <a:pPr marL="12700">
              <a:lnSpc>
                <a:spcPct val="100000"/>
              </a:lnSpc>
              <a:spcBef>
                <a:spcPts val="105"/>
              </a:spcBef>
            </a:pPr>
            <a:r>
              <a:rPr sz="1800" dirty="0">
                <a:solidFill>
                  <a:srgbClr val="FF0000"/>
                </a:solidFill>
              </a:rPr>
              <a:t>6-</a:t>
            </a:r>
            <a:r>
              <a:rPr sz="1800" spc="-5" dirty="0">
                <a:solidFill>
                  <a:srgbClr val="FF0000"/>
                </a:solidFill>
              </a:rPr>
              <a:t> </a:t>
            </a:r>
            <a:r>
              <a:rPr sz="1800" dirty="0">
                <a:solidFill>
                  <a:srgbClr val="FF0000"/>
                </a:solidFill>
              </a:rPr>
              <a:t>les</a:t>
            </a:r>
            <a:r>
              <a:rPr sz="1800" spc="-10" dirty="0">
                <a:solidFill>
                  <a:srgbClr val="FF0000"/>
                </a:solidFill>
              </a:rPr>
              <a:t> </a:t>
            </a:r>
            <a:r>
              <a:rPr sz="1800" spc="-5" dirty="0">
                <a:solidFill>
                  <a:srgbClr val="FF0000"/>
                </a:solidFill>
              </a:rPr>
              <a:t>systèmes</a:t>
            </a:r>
            <a:r>
              <a:rPr sz="1800" spc="-20" dirty="0">
                <a:solidFill>
                  <a:srgbClr val="FF0000"/>
                </a:solidFill>
              </a:rPr>
              <a:t> </a:t>
            </a:r>
            <a:r>
              <a:rPr sz="1800" dirty="0">
                <a:solidFill>
                  <a:srgbClr val="FF0000"/>
                </a:solidFill>
              </a:rPr>
              <a:t>de</a:t>
            </a:r>
            <a:r>
              <a:rPr sz="1800" spc="-10" dirty="0">
                <a:solidFill>
                  <a:srgbClr val="FF0000"/>
                </a:solidFill>
              </a:rPr>
              <a:t> </a:t>
            </a:r>
            <a:r>
              <a:rPr sz="1800" dirty="0">
                <a:solidFill>
                  <a:srgbClr val="FF0000"/>
                </a:solidFill>
              </a:rPr>
              <a:t>nœud</a:t>
            </a:r>
            <a:r>
              <a:rPr sz="1800" spc="-15" dirty="0">
                <a:solidFill>
                  <a:srgbClr val="FF0000"/>
                </a:solidFill>
              </a:rPr>
              <a:t> </a:t>
            </a:r>
            <a:r>
              <a:rPr sz="1800" dirty="0">
                <a:solidFill>
                  <a:srgbClr val="FF0000"/>
                </a:solidFill>
              </a:rPr>
              <a:t>:</a:t>
            </a:r>
          </a:p>
        </p:txBody>
      </p:sp>
      <p:pic>
        <p:nvPicPr>
          <p:cNvPr id="4" name="object 4"/>
          <p:cNvPicPr/>
          <p:nvPr/>
        </p:nvPicPr>
        <p:blipFill>
          <a:blip r:embed="rId2" cstate="print"/>
          <a:stretch>
            <a:fillRect/>
          </a:stretch>
        </p:blipFill>
        <p:spPr>
          <a:xfrm>
            <a:off x="9002268" y="2235707"/>
            <a:ext cx="2532887" cy="2257044"/>
          </a:xfrm>
          <a:prstGeom prst="rect">
            <a:avLst/>
          </a:prstGeom>
        </p:spPr>
      </p:pic>
    </p:spTree>
    <p:extLst>
      <p:ext uri="{BB962C8B-B14F-4D97-AF65-F5344CB8AC3E}">
        <p14:creationId xmlns:p14="http://schemas.microsoft.com/office/powerpoint/2010/main" val="2705310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76DF376-59F3-432F-8577-1F2E3AB91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7849" y="1547444"/>
            <a:ext cx="4852894" cy="2739537"/>
          </a:xfrm>
          <a:prstGeom prst="rect">
            <a:avLst/>
          </a:prstGeom>
          <a:ln>
            <a:noFill/>
          </a:ln>
          <a:effectLst>
            <a:softEdge rad="112500"/>
          </a:effectLst>
        </p:spPr>
      </p:pic>
      <p:sp>
        <p:nvSpPr>
          <p:cNvPr id="6" name="ZoneTexte 5">
            <a:extLst>
              <a:ext uri="{FF2B5EF4-FFF2-40B4-BE49-F238E27FC236}">
                <a16:creationId xmlns:a16="http://schemas.microsoft.com/office/drawing/2014/main" id="{94ED5E1C-F14C-4FA6-91E5-B067F2487184}"/>
              </a:ext>
            </a:extLst>
          </p:cNvPr>
          <p:cNvSpPr txBox="1"/>
          <p:nvPr/>
        </p:nvSpPr>
        <p:spPr>
          <a:xfrm>
            <a:off x="391257" y="2594239"/>
            <a:ext cx="5838092" cy="1477328"/>
          </a:xfrm>
          <a:prstGeom prst="rect">
            <a:avLst/>
          </a:prstGeom>
          <a:noFill/>
        </p:spPr>
        <p:txBody>
          <a:bodyPr wrap="square" rtlCol="0">
            <a:spAutoFit/>
          </a:bodyPr>
          <a:lstStyle/>
          <a:p>
            <a:r>
              <a:rPr lang="fr-FR" i="0" dirty="0">
                <a:effectLst/>
                <a:latin typeface="Source Sans Pro" panose="020B0503030403020204" pitchFamily="34" charset="0"/>
              </a:rPr>
              <a:t>L’auditorium, cette sphère qui, à terme, coiffera la cité musicale de l’Ile Seguin à Boulogne-Billancourt (92), est désormais bien visible. Sa construction représente un défi technique qui a nécessité la mise en œuvre de modes constructifs et de solutions matérielles spécifiques.</a:t>
            </a:r>
            <a:endParaRPr lang="fr-FR" dirty="0"/>
          </a:p>
        </p:txBody>
      </p:sp>
      <p:sp>
        <p:nvSpPr>
          <p:cNvPr id="7" name="ZoneTexte 6">
            <a:extLst>
              <a:ext uri="{FF2B5EF4-FFF2-40B4-BE49-F238E27FC236}">
                <a16:creationId xmlns:a16="http://schemas.microsoft.com/office/drawing/2014/main" id="{E19C4408-5B85-4356-934C-79FADCE8AF20}"/>
              </a:ext>
            </a:extLst>
          </p:cNvPr>
          <p:cNvSpPr txBox="1"/>
          <p:nvPr/>
        </p:nvSpPr>
        <p:spPr>
          <a:xfrm>
            <a:off x="391257" y="1121019"/>
            <a:ext cx="7306408" cy="641838"/>
          </a:xfrm>
          <a:prstGeom prst="rect">
            <a:avLst/>
          </a:prstGeom>
          <a:noFill/>
        </p:spPr>
        <p:txBody>
          <a:bodyPr wrap="square" rtlCol="0">
            <a:spAutoFit/>
          </a:bodyPr>
          <a:lstStyle/>
          <a:p>
            <a:r>
              <a:rPr lang="fr-FR" b="1" i="0" dirty="0">
                <a:effectLst/>
                <a:latin typeface="Source Sans Pro" panose="020B0503030403020204" pitchFamily="34" charset="0"/>
              </a:rPr>
              <a:t>La sphère de la cité musicale de l'Ile Seguin</a:t>
            </a:r>
          </a:p>
          <a:p>
            <a:endParaRPr lang="fr-FR" dirty="0"/>
          </a:p>
        </p:txBody>
      </p:sp>
      <p:sp>
        <p:nvSpPr>
          <p:cNvPr id="8" name="ZoneTexte 7">
            <a:extLst>
              <a:ext uri="{FF2B5EF4-FFF2-40B4-BE49-F238E27FC236}">
                <a16:creationId xmlns:a16="http://schemas.microsoft.com/office/drawing/2014/main" id="{3657E145-84D4-48B6-9169-D02297DBF893}"/>
              </a:ext>
            </a:extLst>
          </p:cNvPr>
          <p:cNvSpPr txBox="1"/>
          <p:nvPr/>
        </p:nvSpPr>
        <p:spPr>
          <a:xfrm>
            <a:off x="1793631" y="5530362"/>
            <a:ext cx="7851531" cy="646331"/>
          </a:xfrm>
          <a:prstGeom prst="rect">
            <a:avLst/>
          </a:prstGeom>
          <a:noFill/>
        </p:spPr>
        <p:txBody>
          <a:bodyPr wrap="square" rtlCol="0">
            <a:spAutoFit/>
          </a:bodyPr>
          <a:lstStyle/>
          <a:p>
            <a:r>
              <a:rPr lang="fr-FR" b="0" i="0" dirty="0">
                <a:effectLst/>
                <a:latin typeface="Source Sans Pro" panose="020B0503030403020204" pitchFamily="34" charset="0"/>
              </a:rPr>
              <a:t>Il s’agit de revêtir la coque en béton d’une résille en bois à double assise autonome (conçue par l’allemand Hess) qui supporte une structure vitrée</a:t>
            </a:r>
            <a:endParaRPr lang="fr-FR" dirty="0"/>
          </a:p>
        </p:txBody>
      </p:sp>
    </p:spTree>
    <p:extLst>
      <p:ext uri="{BB962C8B-B14F-4D97-AF65-F5344CB8AC3E}">
        <p14:creationId xmlns:p14="http://schemas.microsoft.com/office/powerpoint/2010/main" val="292075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1290" y="0"/>
            <a:ext cx="7498080" cy="1143000"/>
          </a:xfrm>
        </p:spPr>
        <p:txBody>
          <a:bodyPr/>
          <a:lstStyle/>
          <a:p>
            <a:pPr algn="ctr"/>
            <a:r>
              <a:rPr lang="fr-FR" dirty="0">
                <a:solidFill>
                  <a:srgbClr val="FF0000"/>
                </a:solidFill>
                <a:effectLst/>
              </a:rPr>
              <a:t>Centre Pompidou Metz </a:t>
            </a:r>
          </a:p>
        </p:txBody>
      </p:sp>
      <p:sp>
        <p:nvSpPr>
          <p:cNvPr id="3" name="Espace réservé du contenu 2"/>
          <p:cNvSpPr>
            <a:spLocks noGrp="1"/>
          </p:cNvSpPr>
          <p:nvPr>
            <p:ph idx="1"/>
          </p:nvPr>
        </p:nvSpPr>
        <p:spPr/>
        <p:txBody>
          <a:bodyPr/>
          <a:lstStyle/>
          <a:p>
            <a:endParaRPr lang="fr-FR" dirty="0"/>
          </a:p>
        </p:txBody>
      </p:sp>
      <p:pic>
        <p:nvPicPr>
          <p:cNvPr id="22531" name="Picture 3" descr="C:\Users\Nesrine\Desktop\Structure tridimentionnelle\13232.jpg"/>
          <p:cNvPicPr>
            <a:picLocks noChangeAspect="1" noChangeArrowheads="1"/>
          </p:cNvPicPr>
          <p:nvPr/>
        </p:nvPicPr>
        <p:blipFill>
          <a:blip r:embed="rId2"/>
          <a:srcRect/>
          <a:stretch>
            <a:fillRect/>
          </a:stretch>
        </p:blipFill>
        <p:spPr bwMode="auto">
          <a:xfrm>
            <a:off x="1483114" y="1357298"/>
            <a:ext cx="9184886" cy="5143536"/>
          </a:xfrm>
          <a:prstGeom prst="rect">
            <a:avLst/>
          </a:prstGeom>
          <a:noFill/>
        </p:spPr>
      </p:pic>
      <p:pic>
        <p:nvPicPr>
          <p:cNvPr id="22532" name="Picture 4" descr="C:\Users\Nesrine\Desktop\Structure tridimentionnelle\Centre-Pompidou-gross_04.jpg"/>
          <p:cNvPicPr>
            <a:picLocks noChangeAspect="1" noChangeArrowheads="1"/>
          </p:cNvPicPr>
          <p:nvPr/>
        </p:nvPicPr>
        <p:blipFill>
          <a:blip r:embed="rId3"/>
          <a:srcRect/>
          <a:stretch>
            <a:fillRect/>
          </a:stretch>
        </p:blipFill>
        <p:spPr bwMode="auto">
          <a:xfrm>
            <a:off x="1524000" y="912710"/>
            <a:ext cx="9144000" cy="6016752"/>
          </a:xfrm>
          <a:prstGeom prst="rect">
            <a:avLst/>
          </a:prstGeom>
          <a:noFill/>
        </p:spPr>
      </p:pic>
    </p:spTree>
    <p:extLst>
      <p:ext uri="{BB962C8B-B14F-4D97-AF65-F5344CB8AC3E}">
        <p14:creationId xmlns:p14="http://schemas.microsoft.com/office/powerpoint/2010/main" val="1176670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2ABCBC-F2E1-4D33-BBB3-D74767152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407" y="1142999"/>
            <a:ext cx="5061223" cy="2778823"/>
          </a:xfrm>
          <a:prstGeom prst="rect">
            <a:avLst/>
          </a:prstGeom>
          <a:ln>
            <a:noFill/>
          </a:ln>
          <a:effectLst>
            <a:softEdge rad="112500"/>
          </a:effectLst>
        </p:spPr>
      </p:pic>
      <p:pic>
        <p:nvPicPr>
          <p:cNvPr id="7" name="Image 6">
            <a:extLst>
              <a:ext uri="{FF2B5EF4-FFF2-40B4-BE49-F238E27FC236}">
                <a16:creationId xmlns:a16="http://schemas.microsoft.com/office/drawing/2014/main" id="{87D04C99-4BCA-4AE1-8730-258AB2412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878" y="3553475"/>
            <a:ext cx="5442732" cy="2935406"/>
          </a:xfrm>
          <a:prstGeom prst="rect">
            <a:avLst/>
          </a:prstGeom>
          <a:ln>
            <a:noFill/>
          </a:ln>
          <a:effectLst>
            <a:softEdge rad="112500"/>
          </a:effectLst>
        </p:spPr>
      </p:pic>
      <p:sp>
        <p:nvSpPr>
          <p:cNvPr id="8" name="ZoneTexte 7">
            <a:extLst>
              <a:ext uri="{FF2B5EF4-FFF2-40B4-BE49-F238E27FC236}">
                <a16:creationId xmlns:a16="http://schemas.microsoft.com/office/drawing/2014/main" id="{7B068E0B-3550-45E7-B90C-B5E6D6452278}"/>
              </a:ext>
            </a:extLst>
          </p:cNvPr>
          <p:cNvSpPr txBox="1"/>
          <p:nvPr/>
        </p:nvSpPr>
        <p:spPr>
          <a:xfrm>
            <a:off x="316523" y="2514826"/>
            <a:ext cx="4932485" cy="1754326"/>
          </a:xfrm>
          <a:prstGeom prst="rect">
            <a:avLst/>
          </a:prstGeom>
          <a:noFill/>
        </p:spPr>
        <p:txBody>
          <a:bodyPr wrap="square" rtlCol="0">
            <a:spAutoFit/>
          </a:bodyPr>
          <a:lstStyle/>
          <a:p>
            <a:r>
              <a:rPr lang="fr-FR" dirty="0"/>
              <a:t>Ecran anti-bruit Maryse Bastié Porte de Choisy – Paris </a:t>
            </a:r>
          </a:p>
          <a:p>
            <a:r>
              <a:rPr lang="fr-FR" dirty="0"/>
              <a:t>La structure </a:t>
            </a:r>
            <a:r>
              <a:rPr lang="fr-FR" dirty="0" err="1"/>
              <a:t>sphérobat</a:t>
            </a:r>
            <a:r>
              <a:rPr lang="fr-FR" dirty="0"/>
              <a:t> de </a:t>
            </a:r>
            <a:r>
              <a:rPr lang="fr-FR" dirty="0" err="1"/>
              <a:t>Unibat</a:t>
            </a:r>
            <a:r>
              <a:rPr lang="fr-FR" dirty="0"/>
              <a:t> International est composé de nœuds d’assemblage sphériques et de membrures tubulaires</a:t>
            </a:r>
          </a:p>
        </p:txBody>
      </p:sp>
    </p:spTree>
    <p:extLst>
      <p:ext uri="{BB962C8B-B14F-4D97-AF65-F5344CB8AC3E}">
        <p14:creationId xmlns:p14="http://schemas.microsoft.com/office/powerpoint/2010/main" val="1285615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D67A69-F979-43E1-9D1D-A380A832F690}"/>
              </a:ext>
            </a:extLst>
          </p:cNvPr>
          <p:cNvSpPr/>
          <p:nvPr/>
        </p:nvSpPr>
        <p:spPr>
          <a:xfrm>
            <a:off x="80628" y="243416"/>
            <a:ext cx="5400600" cy="461665"/>
          </a:xfrm>
          <a:prstGeom prst="rect">
            <a:avLst/>
          </a:prstGeom>
        </p:spPr>
        <p:txBody>
          <a:bodyPr wrap="square">
            <a:spAutoFit/>
          </a:bodyPr>
          <a:lstStyle/>
          <a:p>
            <a:r>
              <a:rPr lang="fr-FR" sz="2400" b="1" dirty="0">
                <a:solidFill>
                  <a:srgbClr val="FFFF00"/>
                </a:solidFill>
                <a:latin typeface="Agency FB" pitchFamily="34" charset="0"/>
              </a:rPr>
              <a:t>- les idées fortes et la volumétrie : </a:t>
            </a:r>
          </a:p>
        </p:txBody>
      </p:sp>
      <p:pic>
        <p:nvPicPr>
          <p:cNvPr id="5" name="Image 4">
            <a:extLst>
              <a:ext uri="{FF2B5EF4-FFF2-40B4-BE49-F238E27FC236}">
                <a16:creationId xmlns:a16="http://schemas.microsoft.com/office/drawing/2014/main" id="{7743CE66-3728-4C8B-94B4-1C01E3F6D04D}"/>
              </a:ext>
            </a:extLst>
          </p:cNvPr>
          <p:cNvPicPr>
            <a:picLocks noChangeAspect="1"/>
          </p:cNvPicPr>
          <p:nvPr/>
        </p:nvPicPr>
        <p:blipFill rotWithShape="1">
          <a:blip r:embed="rId2">
            <a:extLst>
              <a:ext uri="{28A0092B-C50C-407E-A947-70E740481C1C}">
                <a14:useLocalDpi xmlns:a14="http://schemas.microsoft.com/office/drawing/2010/main" val="0"/>
              </a:ext>
            </a:extLst>
          </a:blip>
          <a:srcRect t="12448" b="12450"/>
          <a:stretch/>
        </p:blipFill>
        <p:spPr>
          <a:xfrm>
            <a:off x="5937198" y="474248"/>
            <a:ext cx="4368639" cy="2701593"/>
          </a:xfrm>
          <a:prstGeom prst="rect">
            <a:avLst/>
          </a:prstGeom>
          <a:ln>
            <a:noFill/>
          </a:ln>
          <a:effectLst>
            <a:softEdge rad="112500"/>
          </a:effectLst>
        </p:spPr>
      </p:pic>
      <p:sp>
        <p:nvSpPr>
          <p:cNvPr id="6" name="Rectangle 5">
            <a:extLst>
              <a:ext uri="{FF2B5EF4-FFF2-40B4-BE49-F238E27FC236}">
                <a16:creationId xmlns:a16="http://schemas.microsoft.com/office/drawing/2014/main" id="{01C95805-58AB-4E2D-AF6E-F175FEF54AA7}"/>
              </a:ext>
            </a:extLst>
          </p:cNvPr>
          <p:cNvSpPr/>
          <p:nvPr/>
        </p:nvSpPr>
        <p:spPr>
          <a:xfrm>
            <a:off x="170660" y="641078"/>
            <a:ext cx="5544339" cy="1477328"/>
          </a:xfrm>
          <a:prstGeom prst="rect">
            <a:avLst/>
          </a:prstGeom>
        </p:spPr>
        <p:txBody>
          <a:bodyPr wrap="square">
            <a:spAutoFit/>
          </a:bodyPr>
          <a:lstStyle/>
          <a:p>
            <a:r>
              <a:rPr lang="fr-FR" dirty="0">
                <a:latin typeface="Agency FB" pitchFamily="34" charset="0"/>
              </a:rPr>
              <a:t>Le complexe est doté d’une grande esplanade piétonne reliant tous les équipements sportifs du complexe le long d’un grand axe festif dans le même esprit que les sites consacrés aux expositions universelles , donnant ainsi, à chacun des équipements une prestigieuse</a:t>
            </a:r>
          </a:p>
        </p:txBody>
      </p:sp>
      <p:sp>
        <p:nvSpPr>
          <p:cNvPr id="7" name="Rectangle 6">
            <a:extLst>
              <a:ext uri="{FF2B5EF4-FFF2-40B4-BE49-F238E27FC236}">
                <a16:creationId xmlns:a16="http://schemas.microsoft.com/office/drawing/2014/main" id="{CEAEF194-B997-4D0D-B5B3-EB2211249AAB}"/>
              </a:ext>
            </a:extLst>
          </p:cNvPr>
          <p:cNvSpPr/>
          <p:nvPr/>
        </p:nvSpPr>
        <p:spPr>
          <a:xfrm>
            <a:off x="94878" y="2097797"/>
            <a:ext cx="5372099" cy="1477328"/>
          </a:xfrm>
          <a:prstGeom prst="rect">
            <a:avLst/>
          </a:prstGeom>
        </p:spPr>
        <p:txBody>
          <a:bodyPr wrap="square">
            <a:spAutoFit/>
          </a:bodyPr>
          <a:lstStyle/>
          <a:p>
            <a:r>
              <a:rPr lang="fr-FR" dirty="0">
                <a:latin typeface="Agency FB" pitchFamily="34" charset="0"/>
              </a:rPr>
              <a:t>façade. Une image architecturale cohérant est harmonieuse donnera au grand complexe son identité propre inspirée de l’art arabo-islamique « Moucharabieh » et des structures traditionnelles des kheimates des bedoins nomades. </a:t>
            </a:r>
          </a:p>
          <a:p>
            <a:pPr algn="ctr"/>
            <a:r>
              <a:rPr lang="fr-FR" b="1" dirty="0">
                <a:latin typeface="Agency FB" pitchFamily="34" charset="0"/>
              </a:rPr>
              <a:t>Le stade est une forme circulaire avec un toiture cylindrique.</a:t>
            </a:r>
          </a:p>
        </p:txBody>
      </p:sp>
      <p:sp>
        <p:nvSpPr>
          <p:cNvPr id="8" name="Rectangle 7">
            <a:extLst>
              <a:ext uri="{FF2B5EF4-FFF2-40B4-BE49-F238E27FC236}">
                <a16:creationId xmlns:a16="http://schemas.microsoft.com/office/drawing/2014/main" id="{E30154AB-83F6-43DD-86F6-8006250982F3}"/>
              </a:ext>
            </a:extLst>
          </p:cNvPr>
          <p:cNvSpPr/>
          <p:nvPr/>
        </p:nvSpPr>
        <p:spPr>
          <a:xfrm>
            <a:off x="170660" y="3726724"/>
            <a:ext cx="5400600" cy="461665"/>
          </a:xfrm>
          <a:prstGeom prst="rect">
            <a:avLst/>
          </a:prstGeom>
        </p:spPr>
        <p:txBody>
          <a:bodyPr wrap="square">
            <a:spAutoFit/>
          </a:bodyPr>
          <a:lstStyle/>
          <a:p>
            <a:r>
              <a:rPr lang="fr-FR" sz="2400" b="1" dirty="0">
                <a:solidFill>
                  <a:srgbClr val="FFFF00"/>
                </a:solidFill>
                <a:latin typeface="Agency FB" pitchFamily="34" charset="0"/>
              </a:rPr>
              <a:t>- La structure :</a:t>
            </a:r>
          </a:p>
        </p:txBody>
      </p:sp>
      <p:sp>
        <p:nvSpPr>
          <p:cNvPr id="9" name="Rectangle 8">
            <a:extLst>
              <a:ext uri="{FF2B5EF4-FFF2-40B4-BE49-F238E27FC236}">
                <a16:creationId xmlns:a16="http://schemas.microsoft.com/office/drawing/2014/main" id="{EE63A507-6969-4D3C-BA9C-0735C2AE81B5}"/>
              </a:ext>
            </a:extLst>
          </p:cNvPr>
          <p:cNvSpPr/>
          <p:nvPr/>
        </p:nvSpPr>
        <p:spPr>
          <a:xfrm>
            <a:off x="188640" y="4225364"/>
            <a:ext cx="5292588" cy="646331"/>
          </a:xfrm>
          <a:prstGeom prst="rect">
            <a:avLst/>
          </a:prstGeom>
        </p:spPr>
        <p:txBody>
          <a:bodyPr wrap="square">
            <a:spAutoFit/>
          </a:bodyPr>
          <a:lstStyle/>
          <a:p>
            <a:r>
              <a:rPr lang="fr-FR" dirty="0">
                <a:latin typeface="Agency FB" pitchFamily="34" charset="0"/>
              </a:rPr>
              <a:t> Même </a:t>
            </a:r>
            <a:r>
              <a:rPr lang="fr-FR" b="1" dirty="0">
                <a:solidFill>
                  <a:srgbClr val="FF0000"/>
                </a:solidFill>
                <a:latin typeface="Agency FB" pitchFamily="34" charset="0"/>
              </a:rPr>
              <a:t>la charpente utilisée </a:t>
            </a:r>
            <a:r>
              <a:rPr lang="fr-FR" dirty="0">
                <a:latin typeface="Agency FB" pitchFamily="34" charset="0"/>
              </a:rPr>
              <a:t>dans ce cadre est de format original sachant</a:t>
            </a:r>
          </a:p>
        </p:txBody>
      </p:sp>
      <p:pic>
        <p:nvPicPr>
          <p:cNvPr id="10" name="Image 9">
            <a:extLst>
              <a:ext uri="{FF2B5EF4-FFF2-40B4-BE49-F238E27FC236}">
                <a16:creationId xmlns:a16="http://schemas.microsoft.com/office/drawing/2014/main" id="{FB029D8D-7CFE-445C-A0F3-0CDF1FE211C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3" b="98152" l="1625" r="100000"/>
                    </a14:imgEffect>
                  </a14:imgLayer>
                </a14:imgProps>
              </a:ext>
              <a:ext uri="{28A0092B-C50C-407E-A947-70E740481C1C}">
                <a14:useLocalDpi xmlns:a14="http://schemas.microsoft.com/office/drawing/2010/main" val="0"/>
              </a:ext>
            </a:extLst>
          </a:blip>
          <a:srcRect l="6530" t="21053" r="5850" b="7558"/>
          <a:stretch/>
        </p:blipFill>
        <p:spPr>
          <a:xfrm>
            <a:off x="5937198" y="3469796"/>
            <a:ext cx="4716748" cy="2080057"/>
          </a:xfrm>
          <a:prstGeom prst="rect">
            <a:avLst/>
          </a:prstGeom>
        </p:spPr>
      </p:pic>
      <p:sp>
        <p:nvSpPr>
          <p:cNvPr id="11" name="Rectangle 10">
            <a:extLst>
              <a:ext uri="{FF2B5EF4-FFF2-40B4-BE49-F238E27FC236}">
                <a16:creationId xmlns:a16="http://schemas.microsoft.com/office/drawing/2014/main" id="{3D7A4443-0189-4429-B3E0-FC30771635EB}"/>
              </a:ext>
            </a:extLst>
          </p:cNvPr>
          <p:cNvSpPr/>
          <p:nvPr/>
        </p:nvSpPr>
        <p:spPr>
          <a:xfrm>
            <a:off x="170659" y="4860258"/>
            <a:ext cx="5292588" cy="646331"/>
          </a:xfrm>
          <a:prstGeom prst="rect">
            <a:avLst/>
          </a:prstGeom>
        </p:spPr>
        <p:txBody>
          <a:bodyPr wrap="square">
            <a:spAutoFit/>
          </a:bodyPr>
          <a:lstStyle/>
          <a:p>
            <a:r>
              <a:rPr lang="fr-FR" dirty="0">
                <a:latin typeface="Agency FB" pitchFamily="34" charset="0"/>
              </a:rPr>
              <a:t>que l’atelier de fabrication a innové par la création de nouveaux éléments afin de parvenir aux </a:t>
            </a:r>
            <a:r>
              <a:rPr lang="fr-FR" b="1" dirty="0">
                <a:solidFill>
                  <a:srgbClr val="FF0000"/>
                </a:solidFill>
                <a:latin typeface="Agency FB" pitchFamily="34" charset="0"/>
              </a:rPr>
              <a:t>aspects courbés</a:t>
            </a:r>
            <a:r>
              <a:rPr lang="fr-FR" dirty="0">
                <a:latin typeface="Agency FB" pitchFamily="34" charset="0"/>
              </a:rPr>
              <a:t>, </a:t>
            </a:r>
          </a:p>
        </p:txBody>
      </p:sp>
      <p:sp>
        <p:nvSpPr>
          <p:cNvPr id="12" name="Rectangle 11">
            <a:extLst>
              <a:ext uri="{FF2B5EF4-FFF2-40B4-BE49-F238E27FC236}">
                <a16:creationId xmlns:a16="http://schemas.microsoft.com/office/drawing/2014/main" id="{7477AB06-4CD7-4368-A44F-2C3FF46A05CC}"/>
              </a:ext>
            </a:extLst>
          </p:cNvPr>
          <p:cNvSpPr/>
          <p:nvPr/>
        </p:nvSpPr>
        <p:spPr>
          <a:xfrm>
            <a:off x="80628" y="5420438"/>
            <a:ext cx="6397982" cy="646331"/>
          </a:xfrm>
          <a:prstGeom prst="rect">
            <a:avLst/>
          </a:prstGeom>
        </p:spPr>
        <p:txBody>
          <a:bodyPr wrap="square">
            <a:spAutoFit/>
          </a:bodyPr>
          <a:lstStyle/>
          <a:p>
            <a:r>
              <a:rPr lang="fr-FR" dirty="0">
                <a:latin typeface="Agency FB" pitchFamily="34" charset="0"/>
              </a:rPr>
              <a:t>appelés également « fermes », « palmes » ou « corbeille » de par la forme de leur disposition finale », a encore révélé le chef de projet ,</a:t>
            </a:r>
          </a:p>
        </p:txBody>
      </p:sp>
      <p:sp>
        <p:nvSpPr>
          <p:cNvPr id="13" name="Rectangle 12">
            <a:extLst>
              <a:ext uri="{FF2B5EF4-FFF2-40B4-BE49-F238E27FC236}">
                <a16:creationId xmlns:a16="http://schemas.microsoft.com/office/drawing/2014/main" id="{FB33F958-7C3B-4B69-A85B-364DFDA8CAC1}"/>
              </a:ext>
            </a:extLst>
          </p:cNvPr>
          <p:cNvSpPr/>
          <p:nvPr/>
        </p:nvSpPr>
        <p:spPr>
          <a:xfrm>
            <a:off x="80627" y="6014419"/>
            <a:ext cx="11718649" cy="646331"/>
          </a:xfrm>
          <a:prstGeom prst="rect">
            <a:avLst/>
          </a:prstGeom>
        </p:spPr>
        <p:txBody>
          <a:bodyPr wrap="square">
            <a:spAutoFit/>
          </a:bodyPr>
          <a:lstStyle/>
          <a:p>
            <a:r>
              <a:rPr lang="fr-FR" b="1" dirty="0">
                <a:solidFill>
                  <a:srgbClr val="FF0000"/>
                </a:solidFill>
                <a:latin typeface="Agency FB" pitchFamily="34" charset="0"/>
              </a:rPr>
              <a:t>Ces éléments qui s’érigent en porte-à-faux longs de 32 mètres </a:t>
            </a:r>
            <a:r>
              <a:rPr lang="fr-FR" dirty="0">
                <a:latin typeface="Agency FB" pitchFamily="34" charset="0"/>
              </a:rPr>
              <a:t>ont pour effet d’assurer la couverture de l’ensemble des places tout en offrant une visibilité des plus optimales aux spectateurs, et ce, qu’ils soient assis dans la tribune présidentielle, la partie centrale « VIP », les gradins bas ou élevés.</a:t>
            </a:r>
          </a:p>
        </p:txBody>
      </p:sp>
    </p:spTree>
    <p:extLst>
      <p:ext uri="{BB962C8B-B14F-4D97-AF65-F5344CB8AC3E}">
        <p14:creationId xmlns:p14="http://schemas.microsoft.com/office/powerpoint/2010/main" val="1034853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A3EEE1-3368-4CFC-9A41-EAB115E34C08}"/>
              </a:ext>
            </a:extLst>
          </p:cNvPr>
          <p:cNvSpPr/>
          <p:nvPr/>
        </p:nvSpPr>
        <p:spPr>
          <a:xfrm>
            <a:off x="124589" y="313755"/>
            <a:ext cx="5400600" cy="461665"/>
          </a:xfrm>
          <a:prstGeom prst="rect">
            <a:avLst/>
          </a:prstGeom>
        </p:spPr>
        <p:txBody>
          <a:bodyPr wrap="square">
            <a:spAutoFit/>
          </a:bodyPr>
          <a:lstStyle/>
          <a:p>
            <a:r>
              <a:rPr lang="fr-FR" sz="2400" b="1" dirty="0">
                <a:solidFill>
                  <a:srgbClr val="FFFF00"/>
                </a:solidFill>
                <a:latin typeface="Agency FB" pitchFamily="34" charset="0"/>
              </a:rPr>
              <a:t>- Le module</a:t>
            </a:r>
          </a:p>
        </p:txBody>
      </p:sp>
      <p:pic>
        <p:nvPicPr>
          <p:cNvPr id="5" name="Image 4">
            <a:extLst>
              <a:ext uri="{FF2B5EF4-FFF2-40B4-BE49-F238E27FC236}">
                <a16:creationId xmlns:a16="http://schemas.microsoft.com/office/drawing/2014/main" id="{ED0B3BD9-C85D-4BD5-8325-35817DF73E94}"/>
              </a:ext>
            </a:extLst>
          </p:cNvPr>
          <p:cNvPicPr>
            <a:picLocks noChangeAspect="1"/>
          </p:cNvPicPr>
          <p:nvPr/>
        </p:nvPicPr>
        <p:blipFill rotWithShape="1">
          <a:blip r:embed="rId2">
            <a:extLst>
              <a:ext uri="{28A0092B-C50C-407E-A947-70E740481C1C}">
                <a14:useLocalDpi xmlns:a14="http://schemas.microsoft.com/office/drawing/2010/main" val="0"/>
              </a:ext>
            </a:extLst>
          </a:blip>
          <a:srcRect l="24057" t="38142" r="49415" b="40036"/>
          <a:stretch/>
        </p:blipFill>
        <p:spPr>
          <a:xfrm>
            <a:off x="5945933" y="474248"/>
            <a:ext cx="3888432" cy="1940346"/>
          </a:xfrm>
          <a:prstGeom prst="rect">
            <a:avLst/>
          </a:prstGeom>
          <a:ln>
            <a:noFill/>
          </a:ln>
          <a:effectLst>
            <a:softEdge rad="112500"/>
          </a:effectLst>
        </p:spPr>
      </p:pic>
      <p:sp>
        <p:nvSpPr>
          <p:cNvPr id="6" name="Ellipse 5">
            <a:extLst>
              <a:ext uri="{FF2B5EF4-FFF2-40B4-BE49-F238E27FC236}">
                <a16:creationId xmlns:a16="http://schemas.microsoft.com/office/drawing/2014/main" id="{33F9B86B-5CCC-4F96-AD0C-81BF8A831B38}"/>
              </a:ext>
            </a:extLst>
          </p:cNvPr>
          <p:cNvSpPr/>
          <p:nvPr/>
        </p:nvSpPr>
        <p:spPr>
          <a:xfrm rot="1160936">
            <a:off x="5335703" y="534027"/>
            <a:ext cx="2894291" cy="155623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2389F6E-C212-49C6-9677-444F1EA3C3AC}"/>
              </a:ext>
            </a:extLst>
          </p:cNvPr>
          <p:cNvSpPr/>
          <p:nvPr/>
        </p:nvSpPr>
        <p:spPr>
          <a:xfrm>
            <a:off x="124589" y="910664"/>
            <a:ext cx="5292588" cy="646331"/>
          </a:xfrm>
          <a:prstGeom prst="rect">
            <a:avLst/>
          </a:prstGeom>
        </p:spPr>
        <p:txBody>
          <a:bodyPr wrap="square">
            <a:spAutoFit/>
          </a:bodyPr>
          <a:lstStyle/>
          <a:p>
            <a:r>
              <a:rPr lang="fr-FR" dirty="0">
                <a:latin typeface="Agency FB" pitchFamily="34" charset="0"/>
              </a:rPr>
              <a:t>Voici le module qui se répète tout au longue de cette portée</a:t>
            </a:r>
          </a:p>
          <a:p>
            <a:r>
              <a:rPr lang="fr-FR" dirty="0">
                <a:latin typeface="Agency FB" pitchFamily="34" charset="0"/>
              </a:rPr>
              <a:t>Nombres : 15  modules</a:t>
            </a:r>
          </a:p>
        </p:txBody>
      </p:sp>
      <p:cxnSp>
        <p:nvCxnSpPr>
          <p:cNvPr id="9" name="Connecteur droit avec flèche 8">
            <a:extLst>
              <a:ext uri="{FF2B5EF4-FFF2-40B4-BE49-F238E27FC236}">
                <a16:creationId xmlns:a16="http://schemas.microsoft.com/office/drawing/2014/main" id="{FD6B7F37-4177-4F25-A2A5-3221BF550FAF}"/>
              </a:ext>
            </a:extLst>
          </p:cNvPr>
          <p:cNvCxnSpPr>
            <a:cxnSpLocks/>
          </p:cNvCxnSpPr>
          <p:nvPr/>
        </p:nvCxnSpPr>
        <p:spPr>
          <a:xfrm flipV="1">
            <a:off x="1600200" y="1714500"/>
            <a:ext cx="5081954" cy="1384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CFD9E90-FFFB-411B-B48D-59222DFF701B}"/>
              </a:ext>
            </a:extLst>
          </p:cNvPr>
          <p:cNvSpPr/>
          <p:nvPr/>
        </p:nvSpPr>
        <p:spPr>
          <a:xfrm>
            <a:off x="124589" y="2898193"/>
            <a:ext cx="5400600" cy="461665"/>
          </a:xfrm>
          <a:prstGeom prst="rect">
            <a:avLst/>
          </a:prstGeom>
        </p:spPr>
        <p:txBody>
          <a:bodyPr wrap="square">
            <a:spAutoFit/>
          </a:bodyPr>
          <a:lstStyle/>
          <a:p>
            <a:r>
              <a:rPr lang="fr-FR" sz="2400" b="1" dirty="0">
                <a:solidFill>
                  <a:srgbClr val="FFFF00"/>
                </a:solidFill>
                <a:latin typeface="Agency FB" pitchFamily="34" charset="0"/>
              </a:rPr>
              <a:t>- Les nœuds</a:t>
            </a:r>
          </a:p>
        </p:txBody>
      </p:sp>
      <p:sp>
        <p:nvSpPr>
          <p:cNvPr id="19" name="Rectangle 18">
            <a:extLst>
              <a:ext uri="{FF2B5EF4-FFF2-40B4-BE49-F238E27FC236}">
                <a16:creationId xmlns:a16="http://schemas.microsoft.com/office/drawing/2014/main" id="{87D6905B-CF33-4805-B7B0-4B1DD6361DD2}"/>
              </a:ext>
            </a:extLst>
          </p:cNvPr>
          <p:cNvSpPr/>
          <p:nvPr/>
        </p:nvSpPr>
        <p:spPr>
          <a:xfrm>
            <a:off x="303366" y="3800035"/>
            <a:ext cx="5292588" cy="646331"/>
          </a:xfrm>
          <a:prstGeom prst="rect">
            <a:avLst/>
          </a:prstGeom>
        </p:spPr>
        <p:txBody>
          <a:bodyPr wrap="square">
            <a:spAutoFit/>
          </a:bodyPr>
          <a:lstStyle/>
          <a:p>
            <a:r>
              <a:rPr lang="fr-FR" dirty="0">
                <a:latin typeface="Agency FB" panose="020B0503020202020204" pitchFamily="34" charset="0"/>
              </a:rPr>
              <a:t>Un nœud de type :</a:t>
            </a:r>
          </a:p>
          <a:p>
            <a:r>
              <a:rPr lang="fr-FR" sz="1800" spc="-5" dirty="0">
                <a:latin typeface="Agency FB" panose="020B0503020202020204" pitchFamily="34" charset="0"/>
                <a:cs typeface="Comic Sans MS"/>
              </a:rPr>
              <a:t>Système</a:t>
            </a:r>
            <a:r>
              <a:rPr lang="fr-FR" sz="1800" spc="-25" dirty="0">
                <a:latin typeface="Agency FB" panose="020B0503020202020204" pitchFamily="34" charset="0"/>
                <a:cs typeface="Comic Sans MS"/>
              </a:rPr>
              <a:t> </a:t>
            </a:r>
            <a:r>
              <a:rPr lang="fr-FR" sz="1800" dirty="0">
                <a:latin typeface="Agency FB" panose="020B0503020202020204" pitchFamily="34" charset="0"/>
                <a:cs typeface="Comic Sans MS"/>
              </a:rPr>
              <a:t>a</a:t>
            </a:r>
            <a:r>
              <a:rPr lang="fr-FR" sz="1800" spc="-10" dirty="0">
                <a:latin typeface="Agency FB" panose="020B0503020202020204" pitchFamily="34" charset="0"/>
                <a:cs typeface="Comic Sans MS"/>
              </a:rPr>
              <a:t> </a:t>
            </a:r>
            <a:r>
              <a:rPr lang="fr-FR" sz="1800" dirty="0">
                <a:latin typeface="Agency FB" panose="020B0503020202020204" pitchFamily="34" charset="0"/>
                <a:cs typeface="Comic Sans MS"/>
              </a:rPr>
              <a:t>nœud</a:t>
            </a:r>
            <a:r>
              <a:rPr lang="fr-FR" sz="1800" spc="-10" dirty="0">
                <a:latin typeface="Agency FB" panose="020B0503020202020204" pitchFamily="34" charset="0"/>
                <a:cs typeface="Comic Sans MS"/>
              </a:rPr>
              <a:t> </a:t>
            </a:r>
            <a:r>
              <a:rPr lang="fr-FR" sz="1800" spc="-5" dirty="0">
                <a:latin typeface="Agency FB" panose="020B0503020202020204" pitchFamily="34" charset="0"/>
                <a:cs typeface="Comic Sans MS"/>
              </a:rPr>
              <a:t>bols</a:t>
            </a:r>
            <a:endParaRPr lang="fr-FR" dirty="0">
              <a:latin typeface="Agency FB" panose="020B0503020202020204" pitchFamily="34" charset="0"/>
            </a:endParaRPr>
          </a:p>
        </p:txBody>
      </p:sp>
      <p:pic>
        <p:nvPicPr>
          <p:cNvPr id="21" name="Image 20">
            <a:extLst>
              <a:ext uri="{FF2B5EF4-FFF2-40B4-BE49-F238E27FC236}">
                <a16:creationId xmlns:a16="http://schemas.microsoft.com/office/drawing/2014/main" id="{ECA91A74-6BB4-4FC5-9A0B-7C0279D74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021" y="2790335"/>
            <a:ext cx="4818255" cy="3680017"/>
          </a:xfrm>
          <a:prstGeom prst="rect">
            <a:avLst/>
          </a:prstGeom>
          <a:ln>
            <a:noFill/>
          </a:ln>
          <a:effectLst>
            <a:softEdge rad="112500"/>
          </a:effectLst>
        </p:spPr>
      </p:pic>
      <p:cxnSp>
        <p:nvCxnSpPr>
          <p:cNvPr id="22" name="Connecteur droit avec flèche 21">
            <a:extLst>
              <a:ext uri="{FF2B5EF4-FFF2-40B4-BE49-F238E27FC236}">
                <a16:creationId xmlns:a16="http://schemas.microsoft.com/office/drawing/2014/main" id="{3673DC2E-74C5-4456-9EF1-D4435054F086}"/>
              </a:ext>
            </a:extLst>
          </p:cNvPr>
          <p:cNvCxnSpPr>
            <a:cxnSpLocks/>
          </p:cNvCxnSpPr>
          <p:nvPr/>
        </p:nvCxnSpPr>
        <p:spPr>
          <a:xfrm>
            <a:off x="1600200" y="3129025"/>
            <a:ext cx="7957038" cy="6889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DB40A0F0-9AC3-4319-BF77-8524BA485D41}"/>
              </a:ext>
            </a:extLst>
          </p:cNvPr>
          <p:cNvCxnSpPr>
            <a:cxnSpLocks/>
          </p:cNvCxnSpPr>
          <p:nvPr/>
        </p:nvCxnSpPr>
        <p:spPr>
          <a:xfrm>
            <a:off x="4855328" y="1125117"/>
            <a:ext cx="3172049" cy="203783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9C6647E-ACA3-4EF9-9BC9-E745FE02B9F6}"/>
              </a:ext>
            </a:extLst>
          </p:cNvPr>
          <p:cNvCxnSpPr>
            <a:cxnSpLocks/>
            <a:endCxn id="7" idx="3"/>
          </p:cNvCxnSpPr>
          <p:nvPr/>
        </p:nvCxnSpPr>
        <p:spPr>
          <a:xfrm>
            <a:off x="4855328" y="1095330"/>
            <a:ext cx="561849" cy="1385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59ECD4FB-3739-4CB1-A715-1C0A2F6D4F3A}"/>
              </a:ext>
            </a:extLst>
          </p:cNvPr>
          <p:cNvSpPr/>
          <p:nvPr/>
        </p:nvSpPr>
        <p:spPr>
          <a:xfrm rot="674838">
            <a:off x="6946443" y="2800025"/>
            <a:ext cx="2894291" cy="83518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object 4">
            <a:extLst>
              <a:ext uri="{FF2B5EF4-FFF2-40B4-BE49-F238E27FC236}">
                <a16:creationId xmlns:a16="http://schemas.microsoft.com/office/drawing/2014/main" id="{E9B35669-DCEB-4652-A87D-29EEA863C24F}"/>
              </a:ext>
            </a:extLst>
          </p:cNvPr>
          <p:cNvPicPr/>
          <p:nvPr/>
        </p:nvPicPr>
        <p:blipFill>
          <a:blip r:embed="rId4" cstate="print"/>
          <a:stretch>
            <a:fillRect/>
          </a:stretch>
        </p:blipFill>
        <p:spPr>
          <a:xfrm>
            <a:off x="1113263" y="4495031"/>
            <a:ext cx="2427347" cy="2025442"/>
          </a:xfrm>
          <a:prstGeom prst="rect">
            <a:avLst/>
          </a:prstGeom>
          <a:ln>
            <a:noFill/>
          </a:ln>
          <a:effectLst>
            <a:softEdge rad="112500"/>
          </a:effectLst>
        </p:spPr>
      </p:pic>
    </p:spTree>
    <p:extLst>
      <p:ext uri="{BB962C8B-B14F-4D97-AF65-F5344CB8AC3E}">
        <p14:creationId xmlns:p14="http://schemas.microsoft.com/office/powerpoint/2010/main" val="211993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E5F21A-1841-419B-9CD0-A38B1071CCEA}"/>
              </a:ext>
            </a:extLst>
          </p:cNvPr>
          <p:cNvPicPr>
            <a:picLocks noChangeAspect="1"/>
          </p:cNvPicPr>
          <p:nvPr/>
        </p:nvPicPr>
        <p:blipFill rotWithShape="1">
          <a:blip r:embed="rId2">
            <a:extLst>
              <a:ext uri="{28A0092B-C50C-407E-A947-70E740481C1C}">
                <a14:useLocalDpi xmlns:a14="http://schemas.microsoft.com/office/drawing/2010/main" val="0"/>
              </a:ext>
            </a:extLst>
          </a:blip>
          <a:srcRect l="11155" r="30782"/>
          <a:stretch/>
        </p:blipFill>
        <p:spPr>
          <a:xfrm>
            <a:off x="7912373" y="999068"/>
            <a:ext cx="3429000" cy="2393336"/>
          </a:xfrm>
          <a:prstGeom prst="rect">
            <a:avLst/>
          </a:prstGeom>
          <a:ln>
            <a:noFill/>
          </a:ln>
          <a:effectLst>
            <a:softEdge rad="112500"/>
          </a:effectLst>
        </p:spPr>
      </p:pic>
      <p:pic>
        <p:nvPicPr>
          <p:cNvPr id="5" name="Image 4">
            <a:extLst>
              <a:ext uri="{FF2B5EF4-FFF2-40B4-BE49-F238E27FC236}">
                <a16:creationId xmlns:a16="http://schemas.microsoft.com/office/drawing/2014/main" id="{BEA30197-13E4-47AF-9368-329B55E8C5B6}"/>
              </a:ext>
            </a:extLst>
          </p:cNvPr>
          <p:cNvPicPr>
            <a:picLocks noChangeAspect="1"/>
          </p:cNvPicPr>
          <p:nvPr/>
        </p:nvPicPr>
        <p:blipFill rotWithShape="1">
          <a:blip r:embed="rId3">
            <a:extLst>
              <a:ext uri="{28A0092B-C50C-407E-A947-70E740481C1C}">
                <a14:useLocalDpi xmlns:a14="http://schemas.microsoft.com/office/drawing/2010/main" val="0"/>
              </a:ext>
            </a:extLst>
          </a:blip>
          <a:srcRect l="14150" t="3908" r="23537"/>
          <a:stretch/>
        </p:blipFill>
        <p:spPr>
          <a:xfrm>
            <a:off x="389555" y="770380"/>
            <a:ext cx="3600400" cy="2520280"/>
          </a:xfrm>
          <a:prstGeom prst="rect">
            <a:avLst/>
          </a:prstGeom>
          <a:ln>
            <a:noFill/>
          </a:ln>
          <a:effectLst>
            <a:softEdge rad="112500"/>
          </a:effectLst>
        </p:spPr>
      </p:pic>
      <p:pic>
        <p:nvPicPr>
          <p:cNvPr id="6" name="Image 5">
            <a:extLst>
              <a:ext uri="{FF2B5EF4-FFF2-40B4-BE49-F238E27FC236}">
                <a16:creationId xmlns:a16="http://schemas.microsoft.com/office/drawing/2014/main" id="{98C17561-2363-4459-97D7-4A4DE1DED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318" y="3769516"/>
            <a:ext cx="3194508" cy="2009708"/>
          </a:xfrm>
          <a:prstGeom prst="rect">
            <a:avLst/>
          </a:prstGeom>
          <a:ln>
            <a:noFill/>
          </a:ln>
          <a:effectLst>
            <a:softEdge rad="112500"/>
          </a:effectLst>
        </p:spPr>
      </p:pic>
      <p:pic>
        <p:nvPicPr>
          <p:cNvPr id="8" name="Image 7">
            <a:extLst>
              <a:ext uri="{FF2B5EF4-FFF2-40B4-BE49-F238E27FC236}">
                <a16:creationId xmlns:a16="http://schemas.microsoft.com/office/drawing/2014/main" id="{425C659C-7CE2-4CC8-AD1B-494A5778626A}"/>
              </a:ext>
            </a:extLst>
          </p:cNvPr>
          <p:cNvPicPr>
            <a:picLocks noChangeAspect="1"/>
          </p:cNvPicPr>
          <p:nvPr/>
        </p:nvPicPr>
        <p:blipFill rotWithShape="1">
          <a:blip r:embed="rId5">
            <a:extLst>
              <a:ext uri="{28A0092B-C50C-407E-A947-70E740481C1C}">
                <a14:useLocalDpi xmlns:a14="http://schemas.microsoft.com/office/drawing/2010/main" val="0"/>
              </a:ext>
            </a:extLst>
          </a:blip>
          <a:srcRect l="2177" t="23058" b="4537"/>
          <a:stretch/>
        </p:blipFill>
        <p:spPr>
          <a:xfrm>
            <a:off x="94291" y="4089754"/>
            <a:ext cx="5793505" cy="2659653"/>
          </a:xfrm>
          <a:prstGeom prst="rect">
            <a:avLst/>
          </a:prstGeom>
          <a:ln>
            <a:noFill/>
          </a:ln>
          <a:effectLst>
            <a:softEdge rad="112500"/>
          </a:effectLst>
        </p:spPr>
      </p:pic>
      <p:sp>
        <p:nvSpPr>
          <p:cNvPr id="9" name="ZoneTexte 8">
            <a:extLst>
              <a:ext uri="{FF2B5EF4-FFF2-40B4-BE49-F238E27FC236}">
                <a16:creationId xmlns:a16="http://schemas.microsoft.com/office/drawing/2014/main" id="{2513BF0D-046F-413D-B79F-A250131DE50A}"/>
              </a:ext>
            </a:extLst>
          </p:cNvPr>
          <p:cNvSpPr txBox="1"/>
          <p:nvPr/>
        </p:nvSpPr>
        <p:spPr>
          <a:xfrm>
            <a:off x="409874" y="207618"/>
            <a:ext cx="2342009" cy="646331"/>
          </a:xfrm>
          <a:prstGeom prst="rect">
            <a:avLst/>
          </a:prstGeom>
          <a:noFill/>
        </p:spPr>
        <p:txBody>
          <a:bodyPr wrap="square" rtlCol="0">
            <a:spAutoFit/>
          </a:bodyPr>
          <a:lstStyle/>
          <a:p>
            <a:r>
              <a:rPr lang="fr-FR" dirty="0">
                <a:solidFill>
                  <a:schemeClr val="bg1"/>
                </a:solidFill>
                <a:latin typeface="Agency FB" pitchFamily="34" charset="0"/>
              </a:rPr>
              <a:t>L'élément le plus implantant dans la structure utiliser </a:t>
            </a:r>
          </a:p>
        </p:txBody>
      </p:sp>
      <p:sp>
        <p:nvSpPr>
          <p:cNvPr id="10" name="ZoneTexte 9">
            <a:extLst>
              <a:ext uri="{FF2B5EF4-FFF2-40B4-BE49-F238E27FC236}">
                <a16:creationId xmlns:a16="http://schemas.microsoft.com/office/drawing/2014/main" id="{46220136-8457-4210-9F47-0ABEBC78EE5B}"/>
              </a:ext>
            </a:extLst>
          </p:cNvPr>
          <p:cNvSpPr txBox="1"/>
          <p:nvPr/>
        </p:nvSpPr>
        <p:spPr>
          <a:xfrm>
            <a:off x="8537314" y="653894"/>
            <a:ext cx="2179117" cy="400110"/>
          </a:xfrm>
          <a:prstGeom prst="rect">
            <a:avLst/>
          </a:prstGeom>
          <a:noFill/>
        </p:spPr>
        <p:txBody>
          <a:bodyPr wrap="square" rtlCol="0">
            <a:spAutoFit/>
          </a:bodyPr>
          <a:lstStyle/>
          <a:p>
            <a:r>
              <a:rPr lang="fr-FR" sz="2000" b="1" i="1" dirty="0">
                <a:solidFill>
                  <a:schemeClr val="bg1"/>
                </a:solidFill>
                <a:latin typeface="Agency FB" pitchFamily="34" charset="0"/>
              </a:rPr>
              <a:t>La structure tubulaire </a:t>
            </a:r>
          </a:p>
        </p:txBody>
      </p:sp>
      <p:sp>
        <p:nvSpPr>
          <p:cNvPr id="11" name="ZoneTexte 10">
            <a:extLst>
              <a:ext uri="{FF2B5EF4-FFF2-40B4-BE49-F238E27FC236}">
                <a16:creationId xmlns:a16="http://schemas.microsoft.com/office/drawing/2014/main" id="{C9F6878F-8064-4975-AC88-19CB4554448C}"/>
              </a:ext>
            </a:extLst>
          </p:cNvPr>
          <p:cNvSpPr txBox="1"/>
          <p:nvPr/>
        </p:nvSpPr>
        <p:spPr>
          <a:xfrm>
            <a:off x="4971501" y="1926865"/>
            <a:ext cx="1132758" cy="923330"/>
          </a:xfrm>
          <a:prstGeom prst="rect">
            <a:avLst/>
          </a:prstGeom>
          <a:noFill/>
        </p:spPr>
        <p:txBody>
          <a:bodyPr wrap="square" rtlCol="0">
            <a:spAutoFit/>
          </a:bodyPr>
          <a:lstStyle/>
          <a:p>
            <a:pPr algn="ctr"/>
            <a:r>
              <a:rPr lang="fr-FR" b="1" dirty="0">
                <a:solidFill>
                  <a:schemeClr val="bg1"/>
                </a:solidFill>
                <a:latin typeface="Agency FB" pitchFamily="34" charset="0"/>
              </a:rPr>
              <a:t>Un model claire et schématisé </a:t>
            </a:r>
          </a:p>
        </p:txBody>
      </p:sp>
      <p:sp>
        <p:nvSpPr>
          <p:cNvPr id="12" name="ZoneTexte 11">
            <a:extLst>
              <a:ext uri="{FF2B5EF4-FFF2-40B4-BE49-F238E27FC236}">
                <a16:creationId xmlns:a16="http://schemas.microsoft.com/office/drawing/2014/main" id="{A4933459-5DCE-42AF-8A80-36561BD8593A}"/>
              </a:ext>
            </a:extLst>
          </p:cNvPr>
          <p:cNvSpPr txBox="1"/>
          <p:nvPr/>
        </p:nvSpPr>
        <p:spPr>
          <a:xfrm>
            <a:off x="8895189" y="3392404"/>
            <a:ext cx="2179117" cy="400110"/>
          </a:xfrm>
          <a:prstGeom prst="rect">
            <a:avLst/>
          </a:prstGeom>
          <a:noFill/>
        </p:spPr>
        <p:txBody>
          <a:bodyPr wrap="square" rtlCol="0">
            <a:spAutoFit/>
          </a:bodyPr>
          <a:lstStyle/>
          <a:p>
            <a:r>
              <a:rPr lang="fr-FR" sz="2000" b="1" i="1" dirty="0">
                <a:solidFill>
                  <a:schemeClr val="bg1"/>
                </a:solidFill>
                <a:latin typeface="Agency FB" pitchFamily="34" charset="0"/>
              </a:rPr>
              <a:t>Le béton armé </a:t>
            </a:r>
          </a:p>
        </p:txBody>
      </p:sp>
      <p:sp>
        <p:nvSpPr>
          <p:cNvPr id="13" name="Rectangle 12">
            <a:extLst>
              <a:ext uri="{FF2B5EF4-FFF2-40B4-BE49-F238E27FC236}">
                <a16:creationId xmlns:a16="http://schemas.microsoft.com/office/drawing/2014/main" id="{F0F4DC2B-2CF9-4DFC-AFEB-F5CC3BC3B9E6}"/>
              </a:ext>
            </a:extLst>
          </p:cNvPr>
          <p:cNvSpPr/>
          <p:nvPr/>
        </p:nvSpPr>
        <p:spPr>
          <a:xfrm>
            <a:off x="8049970" y="1026536"/>
            <a:ext cx="3168352" cy="1385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1">
            <a:extLst>
              <a:ext uri="{FF2B5EF4-FFF2-40B4-BE49-F238E27FC236}">
                <a16:creationId xmlns:a16="http://schemas.microsoft.com/office/drawing/2014/main" id="{26EA2817-9B3C-4079-946D-F10FD4663ABA}"/>
              </a:ext>
            </a:extLst>
          </p:cNvPr>
          <p:cNvSpPr/>
          <p:nvPr/>
        </p:nvSpPr>
        <p:spPr>
          <a:xfrm>
            <a:off x="8049970" y="2411760"/>
            <a:ext cx="3180318"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764A04A8-1BA1-4929-8A7A-A3E61A0B57BC}"/>
              </a:ext>
            </a:extLst>
          </p:cNvPr>
          <p:cNvCxnSpPr>
            <a:cxnSpLocks/>
          </p:cNvCxnSpPr>
          <p:nvPr/>
        </p:nvCxnSpPr>
        <p:spPr>
          <a:xfrm>
            <a:off x="1951892" y="2439228"/>
            <a:ext cx="6338313" cy="2181259"/>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Flèche droite 14">
            <a:extLst>
              <a:ext uri="{FF2B5EF4-FFF2-40B4-BE49-F238E27FC236}">
                <a16:creationId xmlns:a16="http://schemas.microsoft.com/office/drawing/2014/main" id="{AAEAA704-CD4C-44AC-991D-89B6E161F32C}"/>
              </a:ext>
            </a:extLst>
          </p:cNvPr>
          <p:cNvSpPr/>
          <p:nvPr/>
        </p:nvSpPr>
        <p:spPr>
          <a:xfrm>
            <a:off x="5985284" y="2218967"/>
            <a:ext cx="1800200" cy="175954"/>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E40691B-4433-4DE5-91E9-09226602C623}"/>
              </a:ext>
            </a:extLst>
          </p:cNvPr>
          <p:cNvSpPr/>
          <p:nvPr/>
        </p:nvSpPr>
        <p:spPr>
          <a:xfrm rot="20720760">
            <a:off x="8397264" y="4035832"/>
            <a:ext cx="425094" cy="18722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ZoneTexte 17">
            <a:extLst>
              <a:ext uri="{FF2B5EF4-FFF2-40B4-BE49-F238E27FC236}">
                <a16:creationId xmlns:a16="http://schemas.microsoft.com/office/drawing/2014/main" id="{D91AA780-C10C-4818-BD12-B8FE4E1836D7}"/>
              </a:ext>
            </a:extLst>
          </p:cNvPr>
          <p:cNvSpPr txBox="1"/>
          <p:nvPr/>
        </p:nvSpPr>
        <p:spPr>
          <a:xfrm>
            <a:off x="6104259" y="5361781"/>
            <a:ext cx="1489510" cy="646331"/>
          </a:xfrm>
          <a:prstGeom prst="rect">
            <a:avLst/>
          </a:prstGeom>
          <a:noFill/>
        </p:spPr>
        <p:txBody>
          <a:bodyPr wrap="none" rtlCol="0">
            <a:spAutoFit/>
          </a:bodyPr>
          <a:lstStyle/>
          <a:p>
            <a:r>
              <a:rPr lang="fr-FR" dirty="0">
                <a:solidFill>
                  <a:schemeClr val="bg1"/>
                </a:solidFill>
                <a:latin typeface="Agency FB" pitchFamily="34" charset="0"/>
              </a:rPr>
              <a:t>Traitement claire </a:t>
            </a:r>
          </a:p>
          <a:p>
            <a:pPr algn="ctr"/>
            <a:r>
              <a:rPr lang="fr-FR" dirty="0">
                <a:solidFill>
                  <a:schemeClr val="bg1"/>
                </a:solidFill>
                <a:latin typeface="Agency FB" pitchFamily="34" charset="0"/>
              </a:rPr>
              <a:t>( répétition )</a:t>
            </a:r>
          </a:p>
        </p:txBody>
      </p:sp>
      <p:sp>
        <p:nvSpPr>
          <p:cNvPr id="21" name="Flèche droite 21">
            <a:extLst>
              <a:ext uri="{FF2B5EF4-FFF2-40B4-BE49-F238E27FC236}">
                <a16:creationId xmlns:a16="http://schemas.microsoft.com/office/drawing/2014/main" id="{5DF20022-9BD4-48BA-9D8C-A53EBAEB7B7F}"/>
              </a:ext>
            </a:extLst>
          </p:cNvPr>
          <p:cNvSpPr/>
          <p:nvPr/>
        </p:nvSpPr>
        <p:spPr>
          <a:xfrm rot="10800000">
            <a:off x="5132306" y="5042930"/>
            <a:ext cx="3157899" cy="114351"/>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360436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A19080A-48F7-474C-8CC7-89A600D56DE7}"/>
              </a:ext>
            </a:extLst>
          </p:cNvPr>
          <p:cNvPicPr>
            <a:picLocks noChangeAspect="1"/>
          </p:cNvPicPr>
          <p:nvPr/>
        </p:nvPicPr>
        <p:blipFill rotWithShape="1">
          <a:blip r:embed="rId2">
            <a:extLst>
              <a:ext uri="{28A0092B-C50C-407E-A947-70E740481C1C}">
                <a14:useLocalDpi xmlns:a14="http://schemas.microsoft.com/office/drawing/2010/main" val="0"/>
              </a:ext>
            </a:extLst>
          </a:blip>
          <a:srcRect b="5813"/>
          <a:stretch/>
        </p:blipFill>
        <p:spPr>
          <a:xfrm>
            <a:off x="195763" y="3429000"/>
            <a:ext cx="6624736" cy="2996158"/>
          </a:xfrm>
          <a:prstGeom prst="rect">
            <a:avLst/>
          </a:prstGeom>
          <a:ln>
            <a:noFill/>
          </a:ln>
          <a:effectLst>
            <a:softEdge rad="112500"/>
          </a:effectLst>
        </p:spPr>
      </p:pic>
      <p:sp>
        <p:nvSpPr>
          <p:cNvPr id="5" name="Rectangle 4">
            <a:extLst>
              <a:ext uri="{FF2B5EF4-FFF2-40B4-BE49-F238E27FC236}">
                <a16:creationId xmlns:a16="http://schemas.microsoft.com/office/drawing/2014/main" id="{2650F3EE-6BF6-459A-A2A3-66BDA609B9C0}"/>
              </a:ext>
            </a:extLst>
          </p:cNvPr>
          <p:cNvSpPr/>
          <p:nvPr/>
        </p:nvSpPr>
        <p:spPr>
          <a:xfrm>
            <a:off x="7306407" y="4432238"/>
            <a:ext cx="4514015" cy="1754326"/>
          </a:xfrm>
          <a:prstGeom prst="rect">
            <a:avLst/>
          </a:prstGeom>
        </p:spPr>
        <p:txBody>
          <a:bodyPr wrap="square">
            <a:spAutoFit/>
          </a:bodyPr>
          <a:lstStyle/>
          <a:p>
            <a:pPr algn="ctr"/>
            <a:r>
              <a:rPr lang="fr-FR" dirty="0">
                <a:latin typeface="Agency FB" pitchFamily="34" charset="0"/>
              </a:rPr>
              <a:t>Ces éléments qui s’érigent en porte-à-faux longs de 32 mètres ont pour effet d’assurer la couverture de l’ensemble des places tout en offrant une visibilité des plus optimales aux spectateurs, et ce, qu’ils soient assis dans la tribune présidentielle, la partie centrale « VIP », les gradins bas ou élevés.</a:t>
            </a:r>
          </a:p>
        </p:txBody>
      </p:sp>
      <p:sp>
        <p:nvSpPr>
          <p:cNvPr id="6" name="Rectangle 5">
            <a:extLst>
              <a:ext uri="{FF2B5EF4-FFF2-40B4-BE49-F238E27FC236}">
                <a16:creationId xmlns:a16="http://schemas.microsoft.com/office/drawing/2014/main" id="{66A10056-4193-42D7-ABDC-31D40DE0C7DB}"/>
              </a:ext>
            </a:extLst>
          </p:cNvPr>
          <p:cNvSpPr/>
          <p:nvPr/>
        </p:nvSpPr>
        <p:spPr>
          <a:xfrm>
            <a:off x="357283" y="439134"/>
            <a:ext cx="2153154" cy="584775"/>
          </a:xfrm>
          <a:prstGeom prst="rect">
            <a:avLst/>
          </a:prstGeom>
        </p:spPr>
        <p:txBody>
          <a:bodyPr wrap="none">
            <a:spAutoFit/>
          </a:bodyPr>
          <a:lstStyle/>
          <a:p>
            <a:r>
              <a:rPr lang="fr-FR" sz="3200" b="1" dirty="0">
                <a:latin typeface="Agency FB" pitchFamily="34" charset="0"/>
              </a:rPr>
              <a:t>- Conclusion : </a:t>
            </a:r>
            <a:endParaRPr lang="fr-FR" sz="3200" b="1" dirty="0"/>
          </a:p>
        </p:txBody>
      </p:sp>
      <p:pic>
        <p:nvPicPr>
          <p:cNvPr id="7" name="Image 6">
            <a:extLst>
              <a:ext uri="{FF2B5EF4-FFF2-40B4-BE49-F238E27FC236}">
                <a16:creationId xmlns:a16="http://schemas.microsoft.com/office/drawing/2014/main" id="{90D8BD8C-88E5-46C3-BF30-C65738E44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07" y="671436"/>
            <a:ext cx="4111542" cy="3240360"/>
          </a:xfrm>
          <a:prstGeom prst="rect">
            <a:avLst/>
          </a:prstGeom>
          <a:ln>
            <a:noFill/>
          </a:ln>
          <a:effectLst>
            <a:softEdge rad="112500"/>
          </a:effectLst>
        </p:spPr>
      </p:pic>
      <p:sp>
        <p:nvSpPr>
          <p:cNvPr id="8" name="Rectangle 7">
            <a:extLst>
              <a:ext uri="{FF2B5EF4-FFF2-40B4-BE49-F238E27FC236}">
                <a16:creationId xmlns:a16="http://schemas.microsoft.com/office/drawing/2014/main" id="{27F2B359-580D-475B-93E5-22A2BA355277}"/>
              </a:ext>
            </a:extLst>
          </p:cNvPr>
          <p:cNvSpPr/>
          <p:nvPr/>
        </p:nvSpPr>
        <p:spPr>
          <a:xfrm>
            <a:off x="357283" y="1155794"/>
            <a:ext cx="5454432" cy="1477328"/>
          </a:xfrm>
          <a:prstGeom prst="rect">
            <a:avLst/>
          </a:prstGeom>
        </p:spPr>
        <p:txBody>
          <a:bodyPr wrap="square">
            <a:spAutoFit/>
          </a:bodyPr>
          <a:lstStyle/>
          <a:p>
            <a:r>
              <a:rPr lang="fr-FR" dirty="0">
                <a:latin typeface="Agency FB" pitchFamily="34" charset="0"/>
              </a:rPr>
              <a:t>La sortie au stade d'Oran a été éducatif et bénéfique. Nous avons pu clairement voir l'avancement des travaux de construction et en tirer pleinement parti. L'observation des détails techniques en dehors du cadre du familier donne une expérience, car nous étions libres de critiquer le projet et de remarquer les erreurs</a:t>
            </a:r>
          </a:p>
        </p:txBody>
      </p:sp>
    </p:spTree>
    <p:extLst>
      <p:ext uri="{BB962C8B-B14F-4D97-AF65-F5344CB8AC3E}">
        <p14:creationId xmlns:p14="http://schemas.microsoft.com/office/powerpoint/2010/main" val="1201480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936" y="1128045"/>
            <a:ext cx="8105328" cy="5403552"/>
          </a:xfrm>
          <a:prstGeom prst="rect">
            <a:avLst/>
          </a:prstGeom>
        </p:spPr>
      </p:pic>
      <p:sp>
        <p:nvSpPr>
          <p:cNvPr id="5" name="ZoneTexte 4"/>
          <p:cNvSpPr txBox="1"/>
          <p:nvPr/>
        </p:nvSpPr>
        <p:spPr>
          <a:xfrm>
            <a:off x="358032" y="326403"/>
            <a:ext cx="10400232" cy="523220"/>
          </a:xfrm>
          <a:prstGeom prst="rect">
            <a:avLst/>
          </a:prstGeom>
          <a:noFill/>
        </p:spPr>
        <p:txBody>
          <a:bodyPr wrap="square" rtlCol="0">
            <a:spAutoFit/>
          </a:bodyPr>
          <a:lstStyle/>
          <a:p>
            <a:r>
              <a:rPr lang="fr-FR" sz="2800" dirty="0">
                <a:solidFill>
                  <a:schemeClr val="accent5">
                    <a:lumMod val="75000"/>
                  </a:schemeClr>
                </a:solidFill>
              </a:rPr>
              <a:t>Système tridimensionnel : le stade de pékin ( nid d’oiseau)</a:t>
            </a:r>
          </a:p>
        </p:txBody>
      </p:sp>
      <p:sp>
        <p:nvSpPr>
          <p:cNvPr id="6" name="Title">
            <a:extLst>
              <a:ext uri="{FF2B5EF4-FFF2-40B4-BE49-F238E27FC236}">
                <a16:creationId xmlns:a16="http://schemas.microsoft.com/office/drawing/2014/main" id="{53E6A4C1-897C-4E54-96C2-0F37F7970CC5}"/>
              </a:ext>
            </a:extLst>
          </p:cNvPr>
          <p:cNvSpPr txBox="1">
            <a:spLocks/>
          </p:cNvSpPr>
          <p:nvPr/>
        </p:nvSpPr>
        <p:spPr>
          <a:xfrm>
            <a:off x="9379898" y="326403"/>
            <a:ext cx="2812102" cy="52322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r>
              <a:rPr lang="fr-FR" sz="2400" dirty="0" err="1"/>
              <a:t>Sissaoui</a:t>
            </a:r>
            <a:r>
              <a:rPr lang="fr-FR" sz="2400" dirty="0"/>
              <a:t> </a:t>
            </a:r>
            <a:r>
              <a:rPr lang="fr-FR" sz="2400" dirty="0" err="1"/>
              <a:t>Haithem</a:t>
            </a:r>
            <a:endParaRPr lang="fr-FR" sz="2400" dirty="0"/>
          </a:p>
        </p:txBody>
      </p:sp>
    </p:spTree>
    <p:extLst>
      <p:ext uri="{BB962C8B-B14F-4D97-AF65-F5344CB8AC3E}">
        <p14:creationId xmlns:p14="http://schemas.microsoft.com/office/powerpoint/2010/main" val="3251448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13361" y="521293"/>
            <a:ext cx="7580119" cy="369332"/>
          </a:xfrm>
          <a:prstGeom prst="rect">
            <a:avLst/>
          </a:prstGeom>
          <a:noFill/>
        </p:spPr>
        <p:txBody>
          <a:bodyPr wrap="square" rtlCol="0">
            <a:spAutoFit/>
          </a:bodyPr>
          <a:lstStyle/>
          <a:p>
            <a:r>
              <a:rPr lang="fr-FR" dirty="0">
                <a:solidFill>
                  <a:schemeClr val="accent5">
                    <a:lumMod val="75000"/>
                  </a:schemeClr>
                </a:solidFill>
              </a:rPr>
              <a:t>DIFINITION DE LA STRUCTURE TREDIMENTIONNEL : </a:t>
            </a:r>
          </a:p>
        </p:txBody>
      </p:sp>
      <p:sp>
        <p:nvSpPr>
          <p:cNvPr id="5" name="ZoneTexte 4"/>
          <p:cNvSpPr txBox="1"/>
          <p:nvPr/>
        </p:nvSpPr>
        <p:spPr>
          <a:xfrm>
            <a:off x="2033899" y="1273321"/>
            <a:ext cx="8691073" cy="1477328"/>
          </a:xfrm>
          <a:prstGeom prst="rect">
            <a:avLst/>
          </a:prstGeom>
          <a:noFill/>
        </p:spPr>
        <p:txBody>
          <a:bodyPr wrap="square" rtlCol="0">
            <a:spAutoFit/>
          </a:bodyPr>
          <a:lstStyle/>
          <a:p>
            <a:r>
              <a:rPr lang="fr-FR" dirty="0">
                <a:solidFill>
                  <a:schemeClr val="bg1"/>
                </a:solidFill>
              </a:rPr>
              <a:t>Les structures tridimensionnelles sont des structures composées des éléments en forme de pyramide composés par des barres et des nœuds Ces éléments peuvent être associé en poutres a trillé à trois membrures ; deux supérieurs et une inferieur Ou en nappe tridimensionnelle.</a:t>
            </a:r>
            <a:endParaRPr lang="ar-DZ" dirty="0">
              <a:solidFill>
                <a:schemeClr val="bg1"/>
              </a:solidFill>
            </a:endParaRPr>
          </a:p>
          <a:p>
            <a:endParaRPr lang="fr-FR" dirty="0">
              <a:solidFill>
                <a:schemeClr val="accent5">
                  <a:lumMod val="75000"/>
                </a:schemeClr>
              </a:solidFill>
            </a:endParaRPr>
          </a:p>
        </p:txBody>
      </p:sp>
      <p:sp>
        <p:nvSpPr>
          <p:cNvPr id="7" name="ZoneTexte 6"/>
          <p:cNvSpPr txBox="1"/>
          <p:nvPr/>
        </p:nvSpPr>
        <p:spPr>
          <a:xfrm>
            <a:off x="2213361" y="2641415"/>
            <a:ext cx="1478422" cy="369332"/>
          </a:xfrm>
          <a:prstGeom prst="rect">
            <a:avLst/>
          </a:prstGeom>
          <a:noFill/>
        </p:spPr>
        <p:txBody>
          <a:bodyPr wrap="square" rtlCol="0">
            <a:spAutoFit/>
          </a:bodyPr>
          <a:lstStyle/>
          <a:p>
            <a:r>
              <a:rPr lang="fr-FR" dirty="0">
                <a:solidFill>
                  <a:schemeClr val="accent5">
                    <a:lumMod val="75000"/>
                  </a:schemeClr>
                </a:solidFill>
              </a:rPr>
              <a:t>Concept :</a:t>
            </a:r>
          </a:p>
        </p:txBody>
      </p:sp>
      <p:sp>
        <p:nvSpPr>
          <p:cNvPr id="8" name="ZoneTexte 7"/>
          <p:cNvSpPr txBox="1"/>
          <p:nvPr/>
        </p:nvSpPr>
        <p:spPr>
          <a:xfrm>
            <a:off x="4819831" y="3322122"/>
            <a:ext cx="3785787" cy="2585323"/>
          </a:xfrm>
          <a:prstGeom prst="rect">
            <a:avLst/>
          </a:prstGeom>
          <a:noFill/>
        </p:spPr>
        <p:txBody>
          <a:bodyPr wrap="square" rtlCol="0">
            <a:spAutoFit/>
          </a:bodyPr>
          <a:lstStyle/>
          <a:p>
            <a:r>
              <a:rPr lang="fr-FR" dirty="0">
                <a:solidFill>
                  <a:schemeClr val="bg1"/>
                </a:solidFill>
              </a:rPr>
              <a:t>La conception tourne sur les nids d'oiseaux, non seulement esthétiquement mais aussi au niveau structurel. L'ensemble de la structure, visible de l'extérieur, reflète les branches des nids qui, en travaillant ensemble, atteignent une résistance inimaginable aux éléments.</a:t>
            </a:r>
          </a:p>
        </p:txBody>
      </p: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15334" t="19845" r="17012" b="17786"/>
          <a:stretch/>
        </p:blipFill>
        <p:spPr>
          <a:xfrm>
            <a:off x="8946654" y="3416127"/>
            <a:ext cx="3020939" cy="2234579"/>
          </a:xfrm>
          <a:prstGeom prst="rect">
            <a:avLst/>
          </a:prstGeom>
        </p:spPr>
      </p:pic>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10354"/>
          <a:stretch/>
        </p:blipFill>
        <p:spPr>
          <a:xfrm>
            <a:off x="1426348" y="3416128"/>
            <a:ext cx="3052447" cy="2234579"/>
          </a:xfrm>
          <a:prstGeom prst="rect">
            <a:avLst/>
          </a:prstGeom>
        </p:spPr>
      </p:pic>
    </p:spTree>
    <p:extLst>
      <p:ext uri="{BB962C8B-B14F-4D97-AF65-F5344CB8AC3E}">
        <p14:creationId xmlns:p14="http://schemas.microsoft.com/office/powerpoint/2010/main" val="830517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5244"/>
          <a:stretch/>
        </p:blipFill>
        <p:spPr>
          <a:xfrm>
            <a:off x="7301486" y="1589521"/>
            <a:ext cx="4625447" cy="438285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642544" y="475497"/>
            <a:ext cx="2085827" cy="369332"/>
          </a:xfrm>
          <a:prstGeom prst="rect">
            <a:avLst/>
          </a:prstGeom>
        </p:spPr>
        <p:txBody>
          <a:bodyPr wrap="none">
            <a:spAutoFit/>
          </a:bodyPr>
          <a:lstStyle/>
          <a:p>
            <a:pPr lvl="0"/>
            <a:r>
              <a:rPr lang="fr-FR" dirty="0">
                <a:solidFill>
                  <a:schemeClr val="accent5">
                    <a:lumMod val="75000"/>
                  </a:schemeClr>
                </a:solidFill>
              </a:rPr>
              <a:t>CONSTRUCTION :</a:t>
            </a:r>
          </a:p>
        </p:txBody>
      </p:sp>
      <p:sp>
        <p:nvSpPr>
          <p:cNvPr id="6" name="ZoneTexte 5"/>
          <p:cNvSpPr txBox="1"/>
          <p:nvPr/>
        </p:nvSpPr>
        <p:spPr>
          <a:xfrm>
            <a:off x="1642544" y="964216"/>
            <a:ext cx="5390645" cy="4524315"/>
          </a:xfrm>
          <a:prstGeom prst="rect">
            <a:avLst/>
          </a:prstGeom>
          <a:noFill/>
        </p:spPr>
        <p:txBody>
          <a:bodyPr wrap="square" rtlCol="0">
            <a:spAutoFit/>
          </a:bodyPr>
          <a:lstStyle/>
          <a:p>
            <a:r>
              <a:rPr lang="fr-FR" b="1" dirty="0">
                <a:solidFill>
                  <a:schemeClr val="bg1"/>
                </a:solidFill>
              </a:rPr>
              <a:t>LES PHASES :</a:t>
            </a:r>
          </a:p>
          <a:p>
            <a:endParaRPr lang="fr-FR" b="1" dirty="0">
              <a:solidFill>
                <a:schemeClr val="bg1"/>
              </a:solidFill>
            </a:endParaRPr>
          </a:p>
          <a:p>
            <a:r>
              <a:rPr lang="fr-FR" dirty="0">
                <a:solidFill>
                  <a:schemeClr val="bg1"/>
                </a:solidFill>
              </a:rPr>
              <a:t>    Le but était d’atteindre une stabilité totale avant que la conception et la construction intérieures du stade puissent être installées et achevées</a:t>
            </a:r>
          </a:p>
          <a:p>
            <a:pPr marL="285750" indent="-285750">
              <a:buFont typeface="Wingdings" pitchFamily="2" charset="2"/>
              <a:buChar char="§"/>
            </a:pPr>
            <a:r>
              <a:rPr lang="fr-FR" dirty="0">
                <a:solidFill>
                  <a:schemeClr val="bg1"/>
                </a:solidFill>
              </a:rPr>
              <a:t>la première phase impliquant la construction d'une structure portante en béton sur les fondations concrètes posées pour le chantier. </a:t>
            </a:r>
          </a:p>
          <a:p>
            <a:pPr marL="285750" indent="-285750">
              <a:buFont typeface="Wingdings" pitchFamily="2" charset="2"/>
              <a:buChar char="§"/>
            </a:pPr>
            <a:r>
              <a:rPr lang="fr-FR" dirty="0">
                <a:solidFill>
                  <a:schemeClr val="bg1"/>
                </a:solidFill>
              </a:rPr>
              <a:t>Cela a été suivi par l'installation progressive des cadres en acier incurvés entourant le stade, qui est en grande partie autoportant.</a:t>
            </a:r>
          </a:p>
          <a:p>
            <a:pPr marL="285750" indent="-285750">
              <a:buFont typeface="Wingdings" pitchFamily="2" charset="2"/>
              <a:buChar char="§"/>
            </a:pPr>
            <a:r>
              <a:rPr lang="fr-FR" dirty="0">
                <a:solidFill>
                  <a:schemeClr val="bg1"/>
                </a:solidFill>
              </a:rPr>
              <a:t> La structure entière des sections interconnectées a été soudée ensemble comme principal moyen d'interconnexion utilisé pour assembler toute la structure du nid environnant. </a:t>
            </a:r>
          </a:p>
          <a:p>
            <a:endParaRPr lang="fr-FR" dirty="0"/>
          </a:p>
        </p:txBody>
      </p:sp>
    </p:spTree>
    <p:extLst>
      <p:ext uri="{BB962C8B-B14F-4D97-AF65-F5344CB8AC3E}">
        <p14:creationId xmlns:p14="http://schemas.microsoft.com/office/powerpoint/2010/main" val="34116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961" y="2332759"/>
            <a:ext cx="8550734" cy="2089886"/>
          </a:xfrm>
          <a:prstGeom prst="rect">
            <a:avLst/>
          </a:prstGeom>
        </p:spPr>
      </p:pic>
      <p:cxnSp>
        <p:nvCxnSpPr>
          <p:cNvPr id="5" name="Connecteur droit 4"/>
          <p:cNvCxnSpPr/>
          <p:nvPr/>
        </p:nvCxnSpPr>
        <p:spPr>
          <a:xfrm flipH="1">
            <a:off x="7776235" y="3239585"/>
            <a:ext cx="1296144" cy="8765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H="1">
            <a:off x="5111939" y="4116152"/>
            <a:ext cx="2664296" cy="7200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3743787" y="3324064"/>
            <a:ext cx="1368152" cy="88345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44931" y="390038"/>
            <a:ext cx="5548314" cy="369332"/>
          </a:xfrm>
          <a:prstGeom prst="rect">
            <a:avLst/>
          </a:prstGeom>
        </p:spPr>
        <p:txBody>
          <a:bodyPr wrap="none">
            <a:spAutoFit/>
          </a:bodyPr>
          <a:lstStyle/>
          <a:p>
            <a:r>
              <a:rPr lang="fr-FR" b="1" dirty="0">
                <a:solidFill>
                  <a:schemeClr val="accent5">
                    <a:lumMod val="75000"/>
                  </a:schemeClr>
                </a:solidFill>
              </a:rPr>
              <a:t>Le Bâtiment comprend deux types de structures</a:t>
            </a:r>
          </a:p>
        </p:txBody>
      </p:sp>
      <p:sp>
        <p:nvSpPr>
          <p:cNvPr id="9" name="Rectangle 8"/>
          <p:cNvSpPr/>
          <p:nvPr/>
        </p:nvSpPr>
        <p:spPr>
          <a:xfrm>
            <a:off x="3016666" y="4908240"/>
            <a:ext cx="6096000" cy="923330"/>
          </a:xfrm>
          <a:prstGeom prst="rect">
            <a:avLst/>
          </a:prstGeom>
        </p:spPr>
        <p:txBody>
          <a:bodyPr>
            <a:spAutoFit/>
          </a:bodyPr>
          <a:lstStyle/>
          <a:p>
            <a:pPr algn="ctr"/>
            <a:r>
              <a:rPr lang="fr-FR" dirty="0">
                <a:solidFill>
                  <a:schemeClr val="bg1"/>
                </a:solidFill>
              </a:rPr>
              <a:t>La partie supérieure de la tribune et la structure en acier du stade sont en fait séparées l'une de l'autre, mais les deux sont basées sur une fondation conjointe.</a:t>
            </a:r>
          </a:p>
        </p:txBody>
      </p:sp>
      <p:sp>
        <p:nvSpPr>
          <p:cNvPr id="10" name="ZoneTexte 9"/>
          <p:cNvSpPr txBox="1"/>
          <p:nvPr/>
        </p:nvSpPr>
        <p:spPr>
          <a:xfrm>
            <a:off x="1845892" y="1244965"/>
            <a:ext cx="2341548" cy="369332"/>
          </a:xfrm>
          <a:prstGeom prst="rect">
            <a:avLst/>
          </a:prstGeom>
          <a:noFill/>
        </p:spPr>
        <p:txBody>
          <a:bodyPr wrap="square" rtlCol="0">
            <a:spAutoFit/>
          </a:bodyPr>
          <a:lstStyle/>
          <a:p>
            <a:r>
              <a:rPr lang="fr-FR" dirty="0">
                <a:solidFill>
                  <a:schemeClr val="accent5">
                    <a:lumMod val="75000"/>
                  </a:schemeClr>
                </a:solidFill>
              </a:rPr>
              <a:t>Le cœur  en béton</a:t>
            </a:r>
          </a:p>
        </p:txBody>
      </p:sp>
      <p:sp>
        <p:nvSpPr>
          <p:cNvPr id="11" name="ZoneTexte 10"/>
          <p:cNvSpPr txBox="1"/>
          <p:nvPr/>
        </p:nvSpPr>
        <p:spPr>
          <a:xfrm>
            <a:off x="8075776" y="1244965"/>
            <a:ext cx="2726108" cy="369332"/>
          </a:xfrm>
          <a:prstGeom prst="rect">
            <a:avLst/>
          </a:prstGeom>
          <a:noFill/>
        </p:spPr>
        <p:txBody>
          <a:bodyPr wrap="square" rtlCol="0">
            <a:spAutoFit/>
          </a:bodyPr>
          <a:lstStyle/>
          <a:p>
            <a:r>
              <a:rPr lang="fr-FR" dirty="0">
                <a:solidFill>
                  <a:schemeClr val="accent5">
                    <a:lumMod val="75000"/>
                  </a:schemeClr>
                </a:solidFill>
              </a:rPr>
              <a:t>La coque en acier</a:t>
            </a:r>
          </a:p>
        </p:txBody>
      </p:sp>
      <p:cxnSp>
        <p:nvCxnSpPr>
          <p:cNvPr id="13" name="Connecteur droit avec flèche 12"/>
          <p:cNvCxnSpPr>
            <a:stCxn id="8" idx="2"/>
            <a:endCxn id="10" idx="0"/>
          </p:cNvCxnSpPr>
          <p:nvPr/>
        </p:nvCxnSpPr>
        <p:spPr>
          <a:xfrm flipH="1">
            <a:off x="3016666" y="759370"/>
            <a:ext cx="3002422" cy="4855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8" idx="2"/>
            <a:endCxn id="11" idx="0"/>
          </p:cNvCxnSpPr>
          <p:nvPr/>
        </p:nvCxnSpPr>
        <p:spPr>
          <a:xfrm>
            <a:off x="6019088" y="759370"/>
            <a:ext cx="3419742" cy="4855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0" idx="2"/>
          </p:cNvCxnSpPr>
          <p:nvPr/>
        </p:nvCxnSpPr>
        <p:spPr>
          <a:xfrm>
            <a:off x="3016666" y="1614297"/>
            <a:ext cx="1688684" cy="20635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11" idx="2"/>
          </p:cNvCxnSpPr>
          <p:nvPr/>
        </p:nvCxnSpPr>
        <p:spPr>
          <a:xfrm flipH="1">
            <a:off x="9072379" y="1614297"/>
            <a:ext cx="366451" cy="12336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668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28775" y="381000"/>
            <a:ext cx="3724275" cy="647700"/>
          </a:xfrm>
          <a:prstGeom prst="rect">
            <a:avLst/>
          </a:prstGeom>
          <a:noFill/>
        </p:spPr>
        <p:txBody>
          <a:bodyPr wrap="square" rtlCol="0">
            <a:spAutoFit/>
          </a:bodyPr>
          <a:lstStyle/>
          <a:p>
            <a:r>
              <a:rPr lang="fr-FR" b="1" dirty="0">
                <a:solidFill>
                  <a:schemeClr val="accent5">
                    <a:lumMod val="75000"/>
                  </a:schemeClr>
                </a:solidFill>
                <a:effectLst>
                  <a:outerShdw blurRad="38100" dist="38100" dir="2700000" algn="tl">
                    <a:srgbClr val="000000">
                      <a:alpha val="43137"/>
                    </a:srgbClr>
                  </a:outerShdw>
                </a:effectLst>
              </a:rPr>
              <a:t>1-/ </a:t>
            </a:r>
            <a:r>
              <a:rPr lang="fr-FR" u="sng" dirty="0">
                <a:solidFill>
                  <a:schemeClr val="accent5">
                    <a:lumMod val="75000"/>
                  </a:schemeClr>
                </a:solidFill>
              </a:rPr>
              <a:t>Le Bol En Béton : </a:t>
            </a:r>
          </a:p>
          <a:p>
            <a:endParaRPr lang="fr-FR" dirty="0"/>
          </a:p>
        </p:txBody>
      </p:sp>
      <p:sp>
        <p:nvSpPr>
          <p:cNvPr id="5" name="Rectangle 4"/>
          <p:cNvSpPr/>
          <p:nvPr/>
        </p:nvSpPr>
        <p:spPr>
          <a:xfrm>
            <a:off x="1628775" y="915085"/>
            <a:ext cx="6096000" cy="646331"/>
          </a:xfrm>
          <a:prstGeom prst="rect">
            <a:avLst/>
          </a:prstGeom>
        </p:spPr>
        <p:txBody>
          <a:bodyPr>
            <a:spAutoFit/>
          </a:bodyPr>
          <a:lstStyle/>
          <a:p>
            <a:r>
              <a:rPr lang="fr-FR" dirty="0"/>
              <a:t>La stabilité du cœur du nid est assurée par une structure en béton précontraint</a:t>
            </a:r>
          </a:p>
        </p:txBody>
      </p:sp>
      <p:sp>
        <p:nvSpPr>
          <p:cNvPr id="6" name="ZoneTexte 5"/>
          <p:cNvSpPr txBox="1"/>
          <p:nvPr/>
        </p:nvSpPr>
        <p:spPr>
          <a:xfrm>
            <a:off x="1628775" y="1524000"/>
            <a:ext cx="4686300" cy="369332"/>
          </a:xfrm>
          <a:prstGeom prst="rect">
            <a:avLst/>
          </a:prstGeom>
          <a:noFill/>
        </p:spPr>
        <p:txBody>
          <a:bodyPr wrap="square" rtlCol="0">
            <a:spAutoFit/>
          </a:bodyPr>
          <a:lstStyle/>
          <a:p>
            <a:r>
              <a:rPr lang="fr-FR" dirty="0">
                <a:solidFill>
                  <a:schemeClr val="accent1"/>
                </a:solidFill>
              </a:rPr>
              <a:t>Les fondations : </a:t>
            </a:r>
          </a:p>
        </p:txBody>
      </p:sp>
      <p:sp>
        <p:nvSpPr>
          <p:cNvPr id="7" name="ZoneTexte 6"/>
          <p:cNvSpPr txBox="1"/>
          <p:nvPr/>
        </p:nvSpPr>
        <p:spPr>
          <a:xfrm>
            <a:off x="1457325" y="1893332"/>
            <a:ext cx="5514975" cy="1754326"/>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1"/>
                </a:solidFill>
              </a:rPr>
              <a:t>Tous les éléments porteurs verticaux sont supportés sur des pieux en béton armé</a:t>
            </a:r>
          </a:p>
          <a:p>
            <a:pPr marL="285750" indent="-285750">
              <a:buFont typeface="Arial" panose="020B0604020202020204" pitchFamily="34" charset="0"/>
              <a:buChar char="•"/>
            </a:pPr>
            <a:r>
              <a:rPr lang="fr-FR" dirty="0">
                <a:solidFill>
                  <a:schemeClr val="bg1"/>
                </a:solidFill>
              </a:rPr>
              <a:t> Le bol supportés par des pieux forés en béton coulé sur place d'un diamètre compris entre 800 mm et 1000 mm</a:t>
            </a:r>
          </a:p>
          <a:p>
            <a:endParaRPr lang="fr-FR" dirty="0"/>
          </a:p>
        </p:txBody>
      </p:sp>
      <p:sp>
        <p:nvSpPr>
          <p:cNvPr id="8" name="ZoneTexte 7"/>
          <p:cNvSpPr txBox="1"/>
          <p:nvPr/>
        </p:nvSpPr>
        <p:spPr>
          <a:xfrm>
            <a:off x="6229350" y="3574018"/>
            <a:ext cx="2781300" cy="369332"/>
          </a:xfrm>
          <a:prstGeom prst="rect">
            <a:avLst/>
          </a:prstGeom>
          <a:noFill/>
        </p:spPr>
        <p:txBody>
          <a:bodyPr wrap="square" rtlCol="0">
            <a:spAutoFit/>
          </a:bodyPr>
          <a:lstStyle/>
          <a:p>
            <a:r>
              <a:rPr lang="fr-FR" dirty="0">
                <a:solidFill>
                  <a:schemeClr val="accent1"/>
                </a:solidFill>
              </a:rPr>
              <a:t>La superstructure :</a:t>
            </a:r>
          </a:p>
        </p:txBody>
      </p:sp>
      <p:sp>
        <p:nvSpPr>
          <p:cNvPr id="9" name="ZoneTexte 8"/>
          <p:cNvSpPr txBox="1"/>
          <p:nvPr/>
        </p:nvSpPr>
        <p:spPr>
          <a:xfrm>
            <a:off x="5915025" y="4067175"/>
            <a:ext cx="5848350" cy="2031325"/>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1"/>
                </a:solidFill>
              </a:rPr>
              <a:t>Le bol est divisé en six segments avec des joints de mouvement de 200 mm de large entre eux .</a:t>
            </a:r>
          </a:p>
          <a:p>
            <a:pPr marL="285750" indent="-285750">
              <a:buFont typeface="Arial" panose="020B0604020202020204" pitchFamily="34" charset="0"/>
              <a:buChar char="•"/>
            </a:pPr>
            <a:r>
              <a:rPr lang="fr-FR" dirty="0">
                <a:solidFill>
                  <a:schemeClr val="bg1"/>
                </a:solidFill>
              </a:rPr>
              <a:t>Chaque segment forme une structure indépendante avec son propre système de stabilité</a:t>
            </a:r>
          </a:p>
          <a:p>
            <a:pPr marL="285750" indent="-285750">
              <a:buFont typeface="Arial" panose="020B0604020202020204" pitchFamily="34" charset="0"/>
              <a:buChar char="•"/>
            </a:pPr>
            <a:r>
              <a:rPr lang="fr-FR" dirty="0">
                <a:solidFill>
                  <a:schemeClr val="bg1"/>
                </a:solidFill>
              </a:rPr>
              <a:t>Les six segments mesurent entre 120 et 150 mètres de long. Les articulations de mouvement</a:t>
            </a:r>
          </a:p>
          <a:p>
            <a:endParaRPr lang="fr-FR"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225" y="252638"/>
            <a:ext cx="3333749" cy="3139721"/>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632" y="3647658"/>
            <a:ext cx="3048543" cy="2973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398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esrine\Desktop\Structure tridimentionnelle\kkjkjm.jpg">
            <a:extLst>
              <a:ext uri="{FF2B5EF4-FFF2-40B4-BE49-F238E27FC236}">
                <a16:creationId xmlns:a16="http://schemas.microsoft.com/office/drawing/2014/main" id="{092A8FCD-740E-B34D-8BDC-A64AD57148D4}"/>
              </a:ext>
            </a:extLst>
          </p:cNvPr>
          <p:cNvPicPr>
            <a:picLocks noChangeAspect="1" noChangeArrowheads="1"/>
          </p:cNvPicPr>
          <p:nvPr/>
        </p:nvPicPr>
        <p:blipFill>
          <a:blip r:embed="rId2"/>
          <a:srcRect/>
          <a:stretch>
            <a:fillRect/>
          </a:stretch>
        </p:blipFill>
        <p:spPr bwMode="auto">
          <a:xfrm>
            <a:off x="0" y="0"/>
            <a:ext cx="11922826" cy="6849174"/>
          </a:xfrm>
          <a:prstGeom prst="rect">
            <a:avLst/>
          </a:prstGeom>
          <a:noFill/>
        </p:spPr>
      </p:pic>
    </p:spTree>
    <p:extLst>
      <p:ext uri="{BB962C8B-B14F-4D97-AF65-F5344CB8AC3E}">
        <p14:creationId xmlns:p14="http://schemas.microsoft.com/office/powerpoint/2010/main" val="3841010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38325" y="405467"/>
            <a:ext cx="3638550" cy="369332"/>
          </a:xfrm>
          <a:prstGeom prst="rect">
            <a:avLst/>
          </a:prstGeom>
          <a:noFill/>
        </p:spPr>
        <p:txBody>
          <a:bodyPr wrap="square" rtlCol="0">
            <a:spAutoFit/>
          </a:bodyPr>
          <a:lstStyle/>
          <a:p>
            <a:r>
              <a:rPr lang="fr-FR" dirty="0">
                <a:solidFill>
                  <a:schemeClr val="accent5">
                    <a:lumMod val="75000"/>
                  </a:schemeClr>
                </a:solidFill>
              </a:rPr>
              <a:t>2/- </a:t>
            </a:r>
            <a:r>
              <a:rPr lang="fr-FR" u="sng" dirty="0">
                <a:solidFill>
                  <a:schemeClr val="accent5">
                    <a:lumMod val="75000"/>
                  </a:schemeClr>
                </a:solidFill>
              </a:rPr>
              <a:t>La coque en acier :</a:t>
            </a:r>
          </a:p>
        </p:txBody>
      </p:sp>
      <p:sp>
        <p:nvSpPr>
          <p:cNvPr id="5" name="Rectangle 4"/>
          <p:cNvSpPr/>
          <p:nvPr/>
        </p:nvSpPr>
        <p:spPr>
          <a:xfrm>
            <a:off x="1599857" y="1236107"/>
            <a:ext cx="4838700" cy="923330"/>
          </a:xfrm>
          <a:prstGeom prst="rect">
            <a:avLst/>
          </a:prstGeom>
        </p:spPr>
        <p:txBody>
          <a:bodyPr wrap="square">
            <a:spAutoFit/>
          </a:bodyPr>
          <a:lstStyle/>
          <a:p>
            <a:r>
              <a:rPr lang="fr-FR" dirty="0">
                <a:solidFill>
                  <a:schemeClr val="bg1"/>
                </a:solidFill>
              </a:rPr>
              <a:t>-  24 piliers en forme de fermes encerclent le bol en béton</a:t>
            </a:r>
          </a:p>
          <a:p>
            <a:r>
              <a:rPr lang="fr-FR" dirty="0">
                <a:solidFill>
                  <a:schemeClr val="bg1"/>
                </a:solidFill>
              </a:rPr>
              <a:t> -   un jeu de poutre pour remplir </a:t>
            </a:r>
            <a:r>
              <a:rPr lang="fr-FR" dirty="0"/>
              <a:t>l’espace vide </a:t>
            </a:r>
          </a:p>
        </p:txBody>
      </p:sp>
      <p:pic>
        <p:nvPicPr>
          <p:cNvPr id="6" name="Picture 2" descr="نتيجة بحث الصور عن the fondations of the nest stadium pejie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857" y="3267076"/>
            <a:ext cx="9963835" cy="3226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022" y="510931"/>
            <a:ext cx="4756670" cy="2432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0557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57375" y="400050"/>
            <a:ext cx="5876925" cy="369332"/>
          </a:xfrm>
          <a:prstGeom prst="rect">
            <a:avLst/>
          </a:prstGeom>
          <a:noFill/>
        </p:spPr>
        <p:txBody>
          <a:bodyPr wrap="square" rtlCol="0">
            <a:spAutoFit/>
          </a:bodyPr>
          <a:lstStyle/>
          <a:p>
            <a:r>
              <a:rPr lang="fr-FR" dirty="0">
                <a:solidFill>
                  <a:schemeClr val="accent5">
                    <a:lumMod val="75000"/>
                  </a:schemeClr>
                </a:solidFill>
              </a:rPr>
              <a:t>3/- </a:t>
            </a:r>
            <a:r>
              <a:rPr lang="fr-FR" u="sng" dirty="0">
                <a:solidFill>
                  <a:schemeClr val="accent5">
                    <a:lumMod val="75000"/>
                  </a:schemeClr>
                </a:solidFill>
              </a:rPr>
              <a:t>La Conception De La Structure :</a:t>
            </a:r>
          </a:p>
        </p:txBody>
      </p:sp>
      <p:sp>
        <p:nvSpPr>
          <p:cNvPr id="5" name="Rectangle 4"/>
          <p:cNvSpPr/>
          <p:nvPr/>
        </p:nvSpPr>
        <p:spPr>
          <a:xfrm>
            <a:off x="7550288" y="4909463"/>
            <a:ext cx="4033838" cy="646331"/>
          </a:xfrm>
          <a:prstGeom prst="rect">
            <a:avLst/>
          </a:prstGeom>
          <a:ln>
            <a:solidFill>
              <a:srgbClr val="000000"/>
            </a:solidFill>
          </a:ln>
        </p:spPr>
        <p:txBody>
          <a:bodyPr wrap="square">
            <a:spAutoFit/>
          </a:bodyPr>
          <a:lstStyle/>
          <a:p>
            <a:r>
              <a:rPr lang="fr-FR" dirty="0">
                <a:solidFill>
                  <a:schemeClr val="bg1"/>
                </a:solidFill>
              </a:rPr>
              <a:t>Relier chaque point a autre à une distance de 7points entre les deux</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9950" y="769382"/>
            <a:ext cx="4694515" cy="2847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799" y="3616435"/>
            <a:ext cx="4514850" cy="2886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576261" y="1552773"/>
            <a:ext cx="2724151" cy="646331"/>
          </a:xfrm>
          <a:prstGeom prst="rect">
            <a:avLst/>
          </a:prstGeom>
          <a:noFill/>
          <a:ln>
            <a:solidFill>
              <a:srgbClr val="000000"/>
            </a:solidFill>
          </a:ln>
        </p:spPr>
        <p:txBody>
          <a:bodyPr wrap="square" rtlCol="0">
            <a:spAutoFit/>
          </a:bodyPr>
          <a:lstStyle/>
          <a:p>
            <a:r>
              <a:rPr lang="fr-FR" dirty="0">
                <a:solidFill>
                  <a:schemeClr val="bg1"/>
                </a:solidFill>
              </a:rPr>
              <a:t>Tracer le contour du bâtiment de l’emprise</a:t>
            </a:r>
          </a:p>
        </p:txBody>
      </p:sp>
      <p:sp>
        <p:nvSpPr>
          <p:cNvPr id="9" name="ZoneTexte 8"/>
          <p:cNvSpPr txBox="1"/>
          <p:nvPr/>
        </p:nvSpPr>
        <p:spPr>
          <a:xfrm>
            <a:off x="4069556" y="1552773"/>
            <a:ext cx="2381250" cy="646331"/>
          </a:xfrm>
          <a:prstGeom prst="rect">
            <a:avLst/>
          </a:prstGeom>
          <a:noFill/>
          <a:ln>
            <a:solidFill>
              <a:srgbClr val="000000"/>
            </a:solidFill>
          </a:ln>
        </p:spPr>
        <p:txBody>
          <a:bodyPr wrap="square" rtlCol="0">
            <a:spAutoFit/>
          </a:bodyPr>
          <a:lstStyle/>
          <a:p>
            <a:r>
              <a:rPr lang="fr-FR" dirty="0">
                <a:solidFill>
                  <a:schemeClr val="bg1"/>
                </a:solidFill>
              </a:rPr>
              <a:t>Diviser le contour en 24 points</a:t>
            </a:r>
          </a:p>
        </p:txBody>
      </p:sp>
      <p:cxnSp>
        <p:nvCxnSpPr>
          <p:cNvPr id="11" name="Connecteur droit 10"/>
          <p:cNvCxnSpPr>
            <a:stCxn id="8" idx="3"/>
            <a:endCxn id="9" idx="1"/>
          </p:cNvCxnSpPr>
          <p:nvPr/>
        </p:nvCxnSpPr>
        <p:spPr>
          <a:xfrm>
            <a:off x="3300412" y="1875939"/>
            <a:ext cx="76914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9" idx="3"/>
          </p:cNvCxnSpPr>
          <p:nvPr/>
        </p:nvCxnSpPr>
        <p:spPr>
          <a:xfrm flipV="1">
            <a:off x="6450806" y="1875938"/>
            <a:ext cx="769144"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6" idx="2"/>
            <a:endCxn id="5" idx="0"/>
          </p:cNvCxnSpPr>
          <p:nvPr/>
        </p:nvCxnSpPr>
        <p:spPr>
          <a:xfrm flipH="1">
            <a:off x="9567207" y="3616435"/>
            <a:ext cx="1" cy="129302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5" idx="1"/>
          </p:cNvCxnSpPr>
          <p:nvPr/>
        </p:nvCxnSpPr>
        <p:spPr>
          <a:xfrm flipH="1" flipV="1">
            <a:off x="5991224" y="5232628"/>
            <a:ext cx="1559064" cy="1"/>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610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4698" y="1604303"/>
            <a:ext cx="5286375" cy="646331"/>
          </a:xfrm>
          <a:prstGeom prst="rect">
            <a:avLst/>
          </a:prstGeom>
          <a:ln>
            <a:solidFill>
              <a:schemeClr val="tx1"/>
            </a:solidFill>
          </a:ln>
        </p:spPr>
        <p:txBody>
          <a:bodyPr wrap="square">
            <a:spAutoFit/>
          </a:bodyPr>
          <a:lstStyle/>
          <a:p>
            <a:r>
              <a:rPr lang="fr-FR" dirty="0">
                <a:solidFill>
                  <a:schemeClr val="bg1"/>
                </a:solidFill>
              </a:rPr>
              <a:t>Eriger un portique depuis chaque connexions de deux point ( soit deux portiques par point)</a:t>
            </a:r>
          </a:p>
        </p:txBody>
      </p:sp>
      <p:sp>
        <p:nvSpPr>
          <p:cNvPr id="7" name="ZoneTexte 6"/>
          <p:cNvSpPr txBox="1"/>
          <p:nvPr/>
        </p:nvSpPr>
        <p:spPr>
          <a:xfrm>
            <a:off x="6849379" y="4690175"/>
            <a:ext cx="5095875" cy="646331"/>
          </a:xfrm>
          <a:prstGeom prst="rect">
            <a:avLst/>
          </a:prstGeom>
          <a:noFill/>
          <a:ln>
            <a:solidFill>
              <a:schemeClr val="tx1"/>
            </a:solidFill>
          </a:ln>
        </p:spPr>
        <p:txBody>
          <a:bodyPr wrap="square" rtlCol="0">
            <a:spAutoFit/>
          </a:bodyPr>
          <a:lstStyle/>
          <a:p>
            <a:r>
              <a:rPr lang="fr-FR" dirty="0">
                <a:solidFill>
                  <a:schemeClr val="bg1"/>
                </a:solidFill>
              </a:rPr>
              <a:t>Ajouter dans chaque portique une structure treillis faisant d’eux des portiques treillis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8018" y="404861"/>
            <a:ext cx="4717236" cy="3045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775" y="3490733"/>
            <a:ext cx="4480223" cy="3045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Connecteur droit 11"/>
          <p:cNvCxnSpPr>
            <a:stCxn id="4" idx="3"/>
            <a:endCxn id="9" idx="1"/>
          </p:cNvCxnSpPr>
          <p:nvPr/>
        </p:nvCxnSpPr>
        <p:spPr>
          <a:xfrm>
            <a:off x="6131073" y="1927469"/>
            <a:ext cx="1096945"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9" idx="2"/>
          </p:cNvCxnSpPr>
          <p:nvPr/>
        </p:nvCxnSpPr>
        <p:spPr>
          <a:xfrm>
            <a:off x="9586636" y="3450078"/>
            <a:ext cx="0" cy="124009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7" idx="1"/>
            <a:endCxn id="10" idx="3"/>
          </p:cNvCxnSpPr>
          <p:nvPr/>
        </p:nvCxnSpPr>
        <p:spPr>
          <a:xfrm flipH="1">
            <a:off x="5727998" y="5013341"/>
            <a:ext cx="1121381" cy="1"/>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759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302274" y="289398"/>
            <a:ext cx="3994001" cy="338554"/>
          </a:xfrm>
          <a:prstGeom prst="rect">
            <a:avLst/>
          </a:prstGeom>
          <a:noFill/>
          <a:ln>
            <a:solidFill>
              <a:schemeClr val="accent5"/>
            </a:solidFill>
          </a:ln>
        </p:spPr>
        <p:txBody>
          <a:bodyPr wrap="square" rtlCol="0">
            <a:spAutoFit/>
          </a:bodyPr>
          <a:lstStyle/>
          <a:p>
            <a:pPr algn="ctr"/>
            <a:r>
              <a:rPr lang="fr-FR" sz="1600" dirty="0">
                <a:solidFill>
                  <a:schemeClr val="accent5">
                    <a:lumMod val="75000"/>
                  </a:schemeClr>
                </a:solidFill>
              </a:rPr>
              <a:t>Construire des équipements intérieur</a:t>
            </a:r>
          </a:p>
        </p:txBody>
      </p:sp>
      <p:sp>
        <p:nvSpPr>
          <p:cNvPr id="5" name="ZoneTexte 4"/>
          <p:cNvSpPr txBox="1"/>
          <p:nvPr/>
        </p:nvSpPr>
        <p:spPr>
          <a:xfrm>
            <a:off x="5897500" y="4589979"/>
            <a:ext cx="1440160" cy="830997"/>
          </a:xfrm>
          <a:prstGeom prst="rect">
            <a:avLst/>
          </a:prstGeom>
          <a:noFill/>
          <a:ln>
            <a:solidFill>
              <a:schemeClr val="accent5"/>
            </a:solidFill>
          </a:ln>
        </p:spPr>
        <p:txBody>
          <a:bodyPr wrap="square" rtlCol="0">
            <a:spAutoFit/>
          </a:bodyPr>
          <a:lstStyle/>
          <a:p>
            <a:pPr algn="ctr"/>
            <a:r>
              <a:rPr lang="fr-FR" sz="1600" dirty="0">
                <a:solidFill>
                  <a:schemeClr val="accent5">
                    <a:lumMod val="75000"/>
                  </a:schemeClr>
                </a:solidFill>
              </a:rPr>
              <a:t>Conception </a:t>
            </a:r>
          </a:p>
          <a:p>
            <a:pPr algn="ctr"/>
            <a:r>
              <a:rPr lang="fr-FR" sz="1600" dirty="0">
                <a:solidFill>
                  <a:schemeClr val="accent5">
                    <a:lumMod val="75000"/>
                  </a:schemeClr>
                </a:solidFill>
              </a:rPr>
              <a:t>de  l’enveloppe</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169" y="969720"/>
            <a:ext cx="9960906" cy="2354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169" y="3742193"/>
            <a:ext cx="3741081" cy="2882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10" y="3742193"/>
            <a:ext cx="3843165" cy="2882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7718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9275" y="267385"/>
            <a:ext cx="9277350" cy="369332"/>
          </a:xfrm>
          <a:prstGeom prst="rect">
            <a:avLst/>
          </a:prstGeom>
        </p:spPr>
        <p:txBody>
          <a:bodyPr wrap="square">
            <a:spAutoFit/>
          </a:bodyPr>
          <a:lstStyle/>
          <a:p>
            <a:r>
              <a:rPr lang="fr-FR" u="sng" dirty="0"/>
              <a:t>Le troisième ensemble de poutres supporte les escaliers et fournit le cadre du toit</a:t>
            </a:r>
          </a:p>
        </p:txBody>
      </p:sp>
      <p:sp>
        <p:nvSpPr>
          <p:cNvPr id="5" name="ZoneTexte 4"/>
          <p:cNvSpPr txBox="1"/>
          <p:nvPr/>
        </p:nvSpPr>
        <p:spPr>
          <a:xfrm>
            <a:off x="1152525" y="5467350"/>
            <a:ext cx="10610850" cy="646331"/>
          </a:xfrm>
          <a:prstGeom prst="rect">
            <a:avLst/>
          </a:prstGeom>
          <a:noFill/>
        </p:spPr>
        <p:txBody>
          <a:bodyPr wrap="square" rtlCol="0">
            <a:spAutoFit/>
          </a:bodyPr>
          <a:lstStyle/>
          <a:p>
            <a:pPr marL="285750" indent="-285750">
              <a:buFontTx/>
              <a:buChar char="-"/>
            </a:pPr>
            <a:r>
              <a:rPr lang="fr-FR" dirty="0">
                <a:solidFill>
                  <a:schemeClr val="bg1"/>
                </a:solidFill>
              </a:rPr>
              <a:t>Des poutres imbriquées s’enroulent autour du stade (300m) </a:t>
            </a:r>
          </a:p>
          <a:p>
            <a:r>
              <a:rPr lang="fr-FR" dirty="0">
                <a:solidFill>
                  <a:schemeClr val="bg1"/>
                </a:solidFill>
              </a:rPr>
              <a:t> Monter au sommet       changer de direction       traverser le stade        recourber à nouveau  </a:t>
            </a:r>
          </a:p>
        </p:txBody>
      </p:sp>
      <p:cxnSp>
        <p:nvCxnSpPr>
          <p:cNvPr id="7" name="Connecteur droit avec flèche 6"/>
          <p:cNvCxnSpPr/>
          <p:nvPr/>
        </p:nvCxnSpPr>
        <p:spPr>
          <a:xfrm>
            <a:off x="3231126" y="5946548"/>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5698212" y="5946548"/>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7822790" y="5946548"/>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Picture 4" descr="نتيجة بحث الصور عن the fondations of the nest stadium pejie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01355"/>
            <a:ext cx="5281191" cy="3505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4" b="-634"/>
          <a:stretch/>
        </p:blipFill>
        <p:spPr bwMode="auto">
          <a:xfrm>
            <a:off x="893087" y="1299126"/>
            <a:ext cx="5148025" cy="3510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3" name="Connecteur droit avec flèche 12"/>
          <p:cNvCxnSpPr/>
          <p:nvPr/>
        </p:nvCxnSpPr>
        <p:spPr>
          <a:xfrm flipV="1">
            <a:off x="4867275" y="3429002"/>
            <a:ext cx="5943600" cy="5905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602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814" y="695595"/>
            <a:ext cx="5486282" cy="4243296"/>
          </a:xfrm>
          <a:prstGeom prst="rect">
            <a:avLst/>
          </a:prstGeom>
        </p:spPr>
      </p:pic>
      <p:sp>
        <p:nvSpPr>
          <p:cNvPr id="5" name="Rectangle 4"/>
          <p:cNvSpPr/>
          <p:nvPr/>
        </p:nvSpPr>
        <p:spPr>
          <a:xfrm>
            <a:off x="1860022" y="234434"/>
            <a:ext cx="4062331" cy="400110"/>
          </a:xfrm>
          <a:prstGeom prst="rect">
            <a:avLst/>
          </a:prstGeom>
        </p:spPr>
        <p:txBody>
          <a:bodyPr wrap="none">
            <a:spAutoFit/>
          </a:bodyPr>
          <a:lstStyle/>
          <a:p>
            <a:r>
              <a:rPr lang="fr-FR" sz="2000" dirty="0">
                <a:solidFill>
                  <a:schemeClr val="accent5">
                    <a:lumMod val="75000"/>
                  </a:schemeClr>
                </a:solidFill>
              </a:rPr>
              <a:t>4/- </a:t>
            </a:r>
            <a:r>
              <a:rPr lang="fr-FR" sz="2000" u="sng" dirty="0">
                <a:solidFill>
                  <a:schemeClr val="accent5">
                    <a:lumMod val="75000"/>
                  </a:schemeClr>
                </a:solidFill>
              </a:rPr>
              <a:t>La Répartition Des charges :</a:t>
            </a:r>
          </a:p>
        </p:txBody>
      </p:sp>
      <p:sp>
        <p:nvSpPr>
          <p:cNvPr id="6" name="ZoneTexte 5"/>
          <p:cNvSpPr txBox="1"/>
          <p:nvPr/>
        </p:nvSpPr>
        <p:spPr>
          <a:xfrm>
            <a:off x="2295524" y="847725"/>
            <a:ext cx="3216459" cy="369332"/>
          </a:xfrm>
          <a:prstGeom prst="rect">
            <a:avLst/>
          </a:prstGeom>
          <a:noFill/>
        </p:spPr>
        <p:txBody>
          <a:bodyPr wrap="square" rtlCol="0">
            <a:spAutoFit/>
          </a:bodyPr>
          <a:lstStyle/>
          <a:p>
            <a:r>
              <a:rPr lang="fr-FR" dirty="0">
                <a:solidFill>
                  <a:schemeClr val="accent1"/>
                </a:solidFill>
              </a:rPr>
              <a:t>Les charges horizontales :  </a:t>
            </a:r>
          </a:p>
        </p:txBody>
      </p:sp>
      <p:sp>
        <p:nvSpPr>
          <p:cNvPr id="7" name="ZoneTexte 6"/>
          <p:cNvSpPr txBox="1"/>
          <p:nvPr/>
        </p:nvSpPr>
        <p:spPr>
          <a:xfrm>
            <a:off x="2124075" y="1430238"/>
            <a:ext cx="4505325" cy="3139321"/>
          </a:xfrm>
          <a:prstGeom prst="rect">
            <a:avLst/>
          </a:prstGeom>
          <a:noFill/>
        </p:spPr>
        <p:txBody>
          <a:bodyPr wrap="square" rtlCol="0">
            <a:spAutoFit/>
          </a:bodyPr>
          <a:lstStyle/>
          <a:p>
            <a:r>
              <a:rPr lang="fr-FR" dirty="0">
                <a:solidFill>
                  <a:schemeClr val="bg1"/>
                </a:solidFill>
              </a:rPr>
              <a:t>-  La charge est transférée directement aux fondation sous forme  d’une charge répartie</a:t>
            </a:r>
          </a:p>
          <a:p>
            <a:endParaRPr lang="fr-FR" dirty="0">
              <a:solidFill>
                <a:schemeClr val="bg1"/>
              </a:solidFill>
            </a:endParaRPr>
          </a:p>
          <a:p>
            <a:r>
              <a:rPr lang="fr-FR" dirty="0">
                <a:solidFill>
                  <a:schemeClr val="bg1"/>
                </a:solidFill>
              </a:rPr>
              <a:t>- La partie centrale du socle supporte la charge</a:t>
            </a:r>
          </a:p>
          <a:p>
            <a:r>
              <a:rPr lang="fr-FR" dirty="0">
                <a:solidFill>
                  <a:schemeClr val="bg1"/>
                </a:solidFill>
              </a:rPr>
              <a:t>Morte de la structure en béton </a:t>
            </a:r>
          </a:p>
          <a:p>
            <a:pPr marL="285750" indent="-285750">
              <a:buFontTx/>
              <a:buChar char="-"/>
            </a:pPr>
            <a:endParaRPr lang="fr-FR" dirty="0">
              <a:solidFill>
                <a:schemeClr val="bg1"/>
              </a:solidFill>
            </a:endParaRPr>
          </a:p>
          <a:p>
            <a:r>
              <a:rPr lang="fr-FR" dirty="0">
                <a:solidFill>
                  <a:schemeClr val="bg1"/>
                </a:solidFill>
              </a:rPr>
              <a:t>- Les points rouge indiquent la connexion du transfert</a:t>
            </a:r>
          </a:p>
          <a:p>
            <a:endParaRPr lang="fr-FR" dirty="0"/>
          </a:p>
        </p:txBody>
      </p:sp>
      <p:sp>
        <p:nvSpPr>
          <p:cNvPr id="8" name="ZoneTexte 7"/>
          <p:cNvSpPr txBox="1"/>
          <p:nvPr/>
        </p:nvSpPr>
        <p:spPr>
          <a:xfrm>
            <a:off x="1939661" y="4683859"/>
            <a:ext cx="3492683" cy="369332"/>
          </a:xfrm>
          <a:prstGeom prst="rect">
            <a:avLst/>
          </a:prstGeom>
          <a:noFill/>
        </p:spPr>
        <p:txBody>
          <a:bodyPr wrap="square" rtlCol="0">
            <a:spAutoFit/>
          </a:bodyPr>
          <a:lstStyle/>
          <a:p>
            <a:pPr algn="ctr"/>
            <a:r>
              <a:rPr lang="fr-FR" dirty="0">
                <a:solidFill>
                  <a:schemeClr val="accent1"/>
                </a:solidFill>
              </a:rPr>
              <a:t>Les charges Verticales :</a:t>
            </a:r>
          </a:p>
        </p:txBody>
      </p:sp>
      <p:sp>
        <p:nvSpPr>
          <p:cNvPr id="9" name="ZoneTexte 8"/>
          <p:cNvSpPr txBox="1"/>
          <p:nvPr/>
        </p:nvSpPr>
        <p:spPr>
          <a:xfrm>
            <a:off x="1939661" y="5167491"/>
            <a:ext cx="8315326" cy="1200329"/>
          </a:xfrm>
          <a:prstGeom prst="rect">
            <a:avLst/>
          </a:prstGeom>
          <a:noFill/>
        </p:spPr>
        <p:txBody>
          <a:bodyPr wrap="square" rtlCol="0">
            <a:spAutoFit/>
          </a:bodyPr>
          <a:lstStyle/>
          <a:p>
            <a:r>
              <a:rPr lang="fr-FR" dirty="0">
                <a:solidFill>
                  <a:schemeClr val="bg1"/>
                </a:solidFill>
              </a:rPr>
              <a:t>-La répartition des charges latérales se fait de la même manière que celle des charges horizontales</a:t>
            </a:r>
          </a:p>
          <a:p>
            <a:endParaRPr lang="fr-FR" dirty="0">
              <a:solidFill>
                <a:schemeClr val="bg1"/>
              </a:solidFill>
            </a:endParaRPr>
          </a:p>
          <a:p>
            <a:r>
              <a:rPr lang="fr-FR" dirty="0">
                <a:solidFill>
                  <a:schemeClr val="bg1"/>
                </a:solidFill>
              </a:rPr>
              <a:t>- Les charges se </a:t>
            </a:r>
            <a:r>
              <a:rPr lang="fr-FR" dirty="0"/>
              <a:t>décomposent à travers les nœuds  tout en étant affaiblies.</a:t>
            </a:r>
          </a:p>
        </p:txBody>
      </p:sp>
    </p:spTree>
    <p:extLst>
      <p:ext uri="{BB962C8B-B14F-4D97-AF65-F5344CB8AC3E}">
        <p14:creationId xmlns:p14="http://schemas.microsoft.com/office/powerpoint/2010/main" val="909486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2775" y="386834"/>
            <a:ext cx="2826415" cy="400110"/>
          </a:xfrm>
          <a:prstGeom prst="rect">
            <a:avLst/>
          </a:prstGeom>
        </p:spPr>
        <p:txBody>
          <a:bodyPr wrap="none">
            <a:spAutoFit/>
          </a:bodyPr>
          <a:lstStyle/>
          <a:p>
            <a:r>
              <a:rPr lang="fr-FR" sz="2000" dirty="0">
                <a:solidFill>
                  <a:schemeClr val="accent5">
                    <a:lumMod val="75000"/>
                  </a:schemeClr>
                </a:solidFill>
              </a:rPr>
              <a:t>5/- </a:t>
            </a:r>
            <a:r>
              <a:rPr lang="fr-FR" sz="2000" u="sng" dirty="0">
                <a:solidFill>
                  <a:schemeClr val="accent5">
                    <a:lumMod val="75000"/>
                  </a:schemeClr>
                </a:solidFill>
              </a:rPr>
              <a:t>Les Assemblages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876" y="1217724"/>
            <a:ext cx="4643313" cy="245822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314" y="2380654"/>
            <a:ext cx="4262635" cy="426263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75" y="4106728"/>
            <a:ext cx="4643314" cy="2536561"/>
          </a:xfrm>
          <a:prstGeom prst="rect">
            <a:avLst/>
          </a:prstGeom>
        </p:spPr>
      </p:pic>
      <p:sp>
        <p:nvSpPr>
          <p:cNvPr id="8" name="ZoneTexte 7"/>
          <p:cNvSpPr txBox="1"/>
          <p:nvPr/>
        </p:nvSpPr>
        <p:spPr>
          <a:xfrm>
            <a:off x="7034489" y="863084"/>
            <a:ext cx="4947962" cy="1200329"/>
          </a:xfrm>
          <a:prstGeom prst="rect">
            <a:avLst/>
          </a:prstGeom>
          <a:noFill/>
        </p:spPr>
        <p:txBody>
          <a:bodyPr wrap="square" rtlCol="0">
            <a:spAutoFit/>
          </a:bodyPr>
          <a:lstStyle/>
          <a:p>
            <a:pPr marL="285750" indent="-285750">
              <a:buFontTx/>
              <a:buChar char="-"/>
            </a:pPr>
            <a:r>
              <a:rPr lang="fr-FR" dirty="0">
                <a:solidFill>
                  <a:schemeClr val="bg1"/>
                </a:solidFill>
              </a:rPr>
              <a:t>Assemblage soudé pour former les torsion</a:t>
            </a:r>
          </a:p>
          <a:p>
            <a:pPr marL="285750" indent="-285750">
              <a:buFontTx/>
              <a:buChar char="-"/>
            </a:pPr>
            <a:r>
              <a:rPr lang="fr-FR" dirty="0">
                <a:solidFill>
                  <a:schemeClr val="bg1"/>
                </a:solidFill>
              </a:rPr>
              <a:t>Des boites soudées sur place pour former des sections plus grandes en formant des fermes </a:t>
            </a:r>
          </a:p>
          <a:p>
            <a:endParaRPr lang="fr-FR" dirty="0"/>
          </a:p>
        </p:txBody>
      </p:sp>
    </p:spTree>
    <p:extLst>
      <p:ext uri="{BB962C8B-B14F-4D97-AF65-F5344CB8AC3E}">
        <p14:creationId xmlns:p14="http://schemas.microsoft.com/office/powerpoint/2010/main" val="319279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235" y="3250552"/>
            <a:ext cx="3441588" cy="2631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308" y="614551"/>
            <a:ext cx="4744591" cy="4669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Connecteur droit avec flèche 6"/>
          <p:cNvCxnSpPr/>
          <p:nvPr/>
        </p:nvCxnSpPr>
        <p:spPr>
          <a:xfrm flipV="1">
            <a:off x="3333750" y="3133725"/>
            <a:ext cx="3867150" cy="885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2053235" y="1080627"/>
            <a:ext cx="3619500" cy="923330"/>
          </a:xfrm>
          <a:prstGeom prst="rect">
            <a:avLst/>
          </a:prstGeom>
          <a:noFill/>
          <a:ln>
            <a:solidFill>
              <a:schemeClr val="tx1"/>
            </a:solidFill>
          </a:ln>
        </p:spPr>
        <p:txBody>
          <a:bodyPr wrap="square" rtlCol="0">
            <a:spAutoFit/>
          </a:bodyPr>
          <a:lstStyle/>
          <a:p>
            <a:r>
              <a:rPr lang="fr-FR" dirty="0">
                <a:solidFill>
                  <a:schemeClr val="bg1"/>
                </a:solidFill>
              </a:rPr>
              <a:t>Les poutres secondaires devait être soudé des deux cotés des poutres principales</a:t>
            </a:r>
          </a:p>
        </p:txBody>
      </p:sp>
    </p:spTree>
    <p:extLst>
      <p:ext uri="{BB962C8B-B14F-4D97-AF65-F5344CB8AC3E}">
        <p14:creationId xmlns:p14="http://schemas.microsoft.com/office/powerpoint/2010/main" val="3234234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268" y="1010862"/>
            <a:ext cx="3833671" cy="358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7032095" y="1010862"/>
            <a:ext cx="4867275" cy="3579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2531006" y="5192662"/>
            <a:ext cx="1952625" cy="646331"/>
          </a:xfrm>
          <a:prstGeom prst="rect">
            <a:avLst/>
          </a:prstGeom>
          <a:noFill/>
        </p:spPr>
        <p:txBody>
          <a:bodyPr wrap="square" rtlCol="0">
            <a:spAutoFit/>
          </a:bodyPr>
          <a:lstStyle/>
          <a:p>
            <a:pPr algn="ctr"/>
            <a:r>
              <a:rPr lang="fr-FR" dirty="0">
                <a:solidFill>
                  <a:schemeClr val="bg1"/>
                </a:solidFill>
              </a:rPr>
              <a:t>Nœud structurel </a:t>
            </a:r>
          </a:p>
          <a:p>
            <a:endParaRPr lang="fr-FR" dirty="0"/>
          </a:p>
        </p:txBody>
      </p:sp>
      <p:sp>
        <p:nvSpPr>
          <p:cNvPr id="7" name="ZoneTexte 6"/>
          <p:cNvSpPr txBox="1"/>
          <p:nvPr/>
        </p:nvSpPr>
        <p:spPr>
          <a:xfrm>
            <a:off x="7708370" y="4838700"/>
            <a:ext cx="3514726" cy="923330"/>
          </a:xfrm>
          <a:prstGeom prst="rect">
            <a:avLst/>
          </a:prstGeom>
          <a:noFill/>
        </p:spPr>
        <p:txBody>
          <a:bodyPr wrap="square" rtlCol="0">
            <a:spAutoFit/>
          </a:bodyPr>
          <a:lstStyle/>
          <a:p>
            <a:pPr algn="ctr"/>
            <a:r>
              <a:rPr lang="fr-FR" dirty="0">
                <a:solidFill>
                  <a:schemeClr val="bg1"/>
                </a:solidFill>
              </a:rPr>
              <a:t>Détails de la structure entre deux niveaux de gradins </a:t>
            </a:r>
          </a:p>
          <a:p>
            <a:pPr algn="ctr"/>
            <a:endParaRPr lang="fr-FR" dirty="0"/>
          </a:p>
        </p:txBody>
      </p:sp>
    </p:spTree>
    <p:extLst>
      <p:ext uri="{BB962C8B-B14F-4D97-AF65-F5344CB8AC3E}">
        <p14:creationId xmlns:p14="http://schemas.microsoft.com/office/powerpoint/2010/main" val="4225862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104" y="897284"/>
            <a:ext cx="4487662" cy="3340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2327324" y="4695825"/>
            <a:ext cx="8286750" cy="1754326"/>
          </a:xfrm>
          <a:prstGeom prst="rect">
            <a:avLst/>
          </a:prstGeom>
          <a:noFill/>
        </p:spPr>
        <p:txBody>
          <a:bodyPr wrap="square" rtlCol="0">
            <a:spAutoFit/>
          </a:bodyPr>
          <a:lstStyle/>
          <a:p>
            <a:r>
              <a:rPr lang="fr-FR" dirty="0">
                <a:solidFill>
                  <a:schemeClr val="bg1"/>
                </a:solidFill>
              </a:rPr>
              <a:t>- C’est la plus importante structure en acier du monde, recouverte d’une membrane polymère, à la fois, anti- pluie et translucide (pour tenir compte de la luminosité du soleil sur l’herbe). </a:t>
            </a:r>
          </a:p>
          <a:p>
            <a:r>
              <a:rPr lang="fr-FR" dirty="0">
                <a:solidFill>
                  <a:schemeClr val="bg1"/>
                </a:solidFill>
              </a:rPr>
              <a:t>- Cette membrane spéciale améliore l’éclairage dans le stade tout en diminuant l’éblouissement et l’ombre, donnant, ainsi, un environnement concurrentiel plus favorable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654" y="897283"/>
            <a:ext cx="5003882" cy="3340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531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esrine\Desktop\Structure tridimentionnelle\555555.jpg"/>
          <p:cNvPicPr>
            <a:picLocks noGrp="1" noChangeAspect="1" noChangeArrowheads="1"/>
          </p:cNvPicPr>
          <p:nvPr>
            <p:ph idx="1"/>
          </p:nvPr>
        </p:nvPicPr>
        <p:blipFill>
          <a:blip r:embed="rId3"/>
          <a:srcRect/>
          <a:stretch>
            <a:fillRect/>
          </a:stretch>
        </p:blipFill>
        <p:spPr bwMode="auto">
          <a:xfrm>
            <a:off x="632917" y="69274"/>
            <a:ext cx="10035083" cy="6677891"/>
          </a:xfrm>
          <a:prstGeom prst="rect">
            <a:avLst/>
          </a:prstGeom>
          <a:noFill/>
        </p:spPr>
      </p:pic>
    </p:spTree>
    <p:extLst>
      <p:ext uri="{BB962C8B-B14F-4D97-AF65-F5344CB8AC3E}">
        <p14:creationId xmlns:p14="http://schemas.microsoft.com/office/powerpoint/2010/main" val="3917600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4" name="Picture 2" descr="C:\Users\yasmine\Desktop\Ossature metalique\11997030_1033119853406995_973389352_n.jpg"/>
          <p:cNvPicPr>
            <a:picLocks noChangeAspect="1" noChangeArrowheads="1"/>
          </p:cNvPicPr>
          <p:nvPr/>
        </p:nvPicPr>
        <p:blipFill>
          <a:blip r:embed="rId2" cstate="print"/>
          <a:srcRect/>
          <a:stretch>
            <a:fillRect/>
          </a:stretch>
        </p:blipFill>
        <p:spPr bwMode="auto">
          <a:xfrm>
            <a:off x="1524000" y="404664"/>
            <a:ext cx="9144000" cy="6134100"/>
          </a:xfrm>
          <a:prstGeom prst="rect">
            <a:avLst/>
          </a:prstGeom>
          <a:noFill/>
        </p:spPr>
      </p:pic>
    </p:spTree>
    <p:extLst>
      <p:ext uri="{BB962C8B-B14F-4D97-AF65-F5344CB8AC3E}">
        <p14:creationId xmlns:p14="http://schemas.microsoft.com/office/powerpoint/2010/main" val="34198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CE4BC8D-C44C-4F66-8313-ED42D362E3F9}"/>
              </a:ext>
            </a:extLst>
          </p:cNvPr>
          <p:cNvSpPr txBox="1"/>
          <p:nvPr/>
        </p:nvSpPr>
        <p:spPr>
          <a:xfrm>
            <a:off x="354622" y="269091"/>
            <a:ext cx="3912578" cy="4524315"/>
          </a:xfrm>
          <a:prstGeom prst="rect">
            <a:avLst/>
          </a:prstGeom>
          <a:noFill/>
        </p:spPr>
        <p:txBody>
          <a:bodyPr wrap="square" rtlCol="0">
            <a:spAutoFit/>
          </a:bodyPr>
          <a:lstStyle/>
          <a:p>
            <a:r>
              <a:rPr lang="fr-FR" dirty="0"/>
              <a:t>Une structure tridimensionnelle est une structure spatiale ayant une longue portée</a:t>
            </a:r>
          </a:p>
          <a:p>
            <a:endParaRPr lang="fr-FR" dirty="0"/>
          </a:p>
          <a:p>
            <a:r>
              <a:rPr lang="fr-FR" dirty="0"/>
              <a:t>Il s’agit de superposer deux grilles bidimensionnelles liaisonnées entre elle par des éléments diagonaux formant autant de poutres treillis </a:t>
            </a:r>
          </a:p>
          <a:p>
            <a:endParaRPr lang="fr-FR" dirty="0"/>
          </a:p>
          <a:p>
            <a:r>
              <a:rPr lang="fr-FR" dirty="0"/>
              <a:t>Les structures tridimensionnelles permettent la réalisation de toute formes architecturales, des plus simples aux plus complexes,</a:t>
            </a:r>
          </a:p>
          <a:p>
            <a:endParaRPr lang="fr-FR" dirty="0"/>
          </a:p>
          <a:p>
            <a:endParaRPr lang="fr-FR" dirty="0"/>
          </a:p>
          <a:p>
            <a:endParaRPr lang="fr-FR" dirty="0"/>
          </a:p>
        </p:txBody>
      </p:sp>
      <p:pic>
        <p:nvPicPr>
          <p:cNvPr id="6" name="Image 5">
            <a:extLst>
              <a:ext uri="{FF2B5EF4-FFF2-40B4-BE49-F238E27FC236}">
                <a16:creationId xmlns:a16="http://schemas.microsoft.com/office/drawing/2014/main" id="{5CAA286D-3BFF-4262-AEE3-17039DBB2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327" y="127711"/>
            <a:ext cx="6097863" cy="4065242"/>
          </a:xfrm>
          <a:prstGeom prst="rect">
            <a:avLst/>
          </a:prstGeom>
          <a:ln>
            <a:noFill/>
          </a:ln>
          <a:effectLst>
            <a:softEdge rad="112500"/>
          </a:effectLst>
        </p:spPr>
      </p:pic>
      <p:pic>
        <p:nvPicPr>
          <p:cNvPr id="8" name="Image 7">
            <a:extLst>
              <a:ext uri="{FF2B5EF4-FFF2-40B4-BE49-F238E27FC236}">
                <a16:creationId xmlns:a16="http://schemas.microsoft.com/office/drawing/2014/main" id="{3A01E486-52E8-4D35-B2E9-2565FEEA1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524" y="4192952"/>
            <a:ext cx="4204400" cy="2665047"/>
          </a:xfrm>
          <a:prstGeom prst="rect">
            <a:avLst/>
          </a:prstGeom>
          <a:ln>
            <a:noFill/>
          </a:ln>
          <a:effectLst>
            <a:softEdge rad="112500"/>
          </a:effectLst>
        </p:spPr>
      </p:pic>
      <p:sp>
        <p:nvSpPr>
          <p:cNvPr id="2" name="Rectangle 1"/>
          <p:cNvSpPr/>
          <p:nvPr/>
        </p:nvSpPr>
        <p:spPr>
          <a:xfrm>
            <a:off x="110837" y="4820275"/>
            <a:ext cx="3283527" cy="1200329"/>
          </a:xfrm>
          <a:prstGeom prst="rect">
            <a:avLst/>
          </a:prstGeom>
        </p:spPr>
        <p:txBody>
          <a:bodyPr wrap="square">
            <a:spAutoFit/>
          </a:bodyPr>
          <a:lstStyle/>
          <a:p>
            <a:r>
              <a:rPr lang="fr-FR" dirty="0"/>
              <a:t>Les structure tridimensionnelles s’adaptent facilement aux plans complexe et permettent à l’architecte une grande liberté </a:t>
            </a:r>
          </a:p>
        </p:txBody>
      </p:sp>
    </p:spTree>
    <p:extLst>
      <p:ext uri="{BB962C8B-B14F-4D97-AF65-F5344CB8AC3E}">
        <p14:creationId xmlns:p14="http://schemas.microsoft.com/office/powerpoint/2010/main" val="3984500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en-US" dirty="0"/>
          </a:p>
        </p:txBody>
      </p:sp>
      <p:sp>
        <p:nvSpPr>
          <p:cNvPr id="3" name="Sous-titre 2"/>
          <p:cNvSpPr>
            <a:spLocks noGrp="1"/>
          </p:cNvSpPr>
          <p:nvPr>
            <p:ph type="subTitle" idx="1"/>
          </p:nvPr>
        </p:nvSpPr>
        <p:spPr/>
        <p:txBody>
          <a:bodyPr/>
          <a:lstStyle/>
          <a:p>
            <a:endParaRPr lang="en-US"/>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46969"/>
            <a:ext cx="12191999" cy="6858000"/>
          </a:xfrm>
          <a:prstGeom prst="rect">
            <a:avLst/>
          </a:prstGeom>
        </p:spPr>
      </p:pic>
    </p:spTree>
    <p:extLst>
      <p:ext uri="{BB962C8B-B14F-4D97-AF65-F5344CB8AC3E}">
        <p14:creationId xmlns:p14="http://schemas.microsoft.com/office/powerpoint/2010/main" val="256386886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1946</Words>
  <Application>Microsoft Macintosh PowerPoint</Application>
  <PresentationFormat>Grand écran</PresentationFormat>
  <Paragraphs>192</Paragraphs>
  <Slides>59</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59</vt:i4>
      </vt:variant>
    </vt:vector>
  </HeadingPairs>
  <TitlesOfParts>
    <vt:vector size="69" baseType="lpstr">
      <vt:lpstr>Agency FB</vt:lpstr>
      <vt:lpstr>Arial</vt:lpstr>
      <vt:lpstr>Calibri</vt:lpstr>
      <vt:lpstr>Calibri Light</vt:lpstr>
      <vt:lpstr>Cambria Math</vt:lpstr>
      <vt:lpstr>Century Gothic</vt:lpstr>
      <vt:lpstr>Comic Sans MS</vt:lpstr>
      <vt:lpstr>Source Sans Pro</vt:lpstr>
      <vt:lpstr>Wingdings</vt:lpstr>
      <vt:lpstr>Thème Office</vt:lpstr>
      <vt:lpstr>structures métalliques tridimensionnelles</vt:lpstr>
      <vt:lpstr>Présentation PowerPoint</vt:lpstr>
      <vt:lpstr>Présentation PowerPoint</vt:lpstr>
      <vt:lpstr>Centre Pompidou Metz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 le choix de la modulation:</vt:lpstr>
      <vt:lpstr>Présentation PowerPoint</vt:lpstr>
      <vt:lpstr>Présentation PowerPoint</vt:lpstr>
      <vt:lpstr>Présentation PowerPoint</vt:lpstr>
      <vt:lpstr>Présentation PowerPoint</vt:lpstr>
      <vt:lpstr>6- les systèmes de nœud :</vt:lpstr>
      <vt:lpstr>6- les systèmes de nœud :</vt:lpstr>
      <vt:lpstr>6- les systèmes de nœud :</vt:lpstr>
      <vt:lpstr>6- les systèmes de nœud :</vt:lpstr>
      <vt:lpstr>6- les systèmes de nœud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structures métalliques tridimensionnelles</dc:title>
  <dc:creator>Microsoft Office User</dc:creator>
  <cp:lastModifiedBy>Microsoft Office User</cp:lastModifiedBy>
  <cp:revision>10</cp:revision>
  <dcterms:created xsi:type="dcterms:W3CDTF">2023-02-18T23:44:14Z</dcterms:created>
  <dcterms:modified xsi:type="dcterms:W3CDTF">2024-02-19T09:20:28Z</dcterms:modified>
</cp:coreProperties>
</file>