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CC4338F-E48C-4999-979D-621B85DB3E72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EF9902-2666-4CB3-8544-0F9C2730F186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أدوات ملاحظة التدريس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500306"/>
            <a:ext cx="8286808" cy="3929090"/>
          </a:xfrm>
        </p:spPr>
        <p:txBody>
          <a:bodyPr>
            <a:normAutofit lnSpcReduction="10000"/>
          </a:bodyPr>
          <a:lstStyle/>
          <a:p>
            <a:pPr algn="ctr" rtl="1"/>
            <a:r>
              <a:rPr lang="ar-SA" sz="3200" b="1" u="sng" dirty="0" err="1" smtClean="0">
                <a:solidFill>
                  <a:srgbClr val="FFC000"/>
                </a:solidFill>
              </a:rPr>
              <a:t>ماستر</a:t>
            </a:r>
            <a:r>
              <a:rPr lang="ar-SA" sz="3200" b="1" u="sng" dirty="0" smtClean="0">
                <a:solidFill>
                  <a:srgbClr val="FFC000"/>
                </a:solidFill>
              </a:rPr>
              <a:t> سنة أولى / السداسي الثاني</a:t>
            </a:r>
          </a:p>
          <a:p>
            <a:pPr rtl="1"/>
            <a:endParaRPr lang="ar-SA" sz="3200" b="1" u="sng" dirty="0">
              <a:solidFill>
                <a:srgbClr val="FFC000"/>
              </a:solidFill>
            </a:endParaRPr>
          </a:p>
          <a:p>
            <a:pPr algn="ctr" rtl="1"/>
            <a:r>
              <a:rPr lang="fr-FR" sz="3200" b="1" u="sng" dirty="0" smtClean="0">
                <a:solidFill>
                  <a:srgbClr val="FFC000"/>
                </a:solidFill>
              </a:rPr>
              <a:t>M1 S2</a:t>
            </a:r>
            <a:endParaRPr lang="ar-SA" sz="3200" b="1" u="sng" dirty="0" smtClean="0">
              <a:solidFill>
                <a:srgbClr val="FFC000"/>
              </a:solidFill>
            </a:endParaRPr>
          </a:p>
          <a:p>
            <a:pPr rtl="1"/>
            <a:endParaRPr lang="ar-SA" sz="3200" b="1" u="sng" dirty="0">
              <a:solidFill>
                <a:srgbClr val="FFC000"/>
              </a:solidFill>
            </a:endParaRPr>
          </a:p>
          <a:p>
            <a:pPr algn="ctr" rtl="1"/>
            <a:r>
              <a:rPr lang="ar-SA" sz="3200" b="1" u="sng" dirty="0" smtClean="0">
                <a:solidFill>
                  <a:srgbClr val="FFC000"/>
                </a:solidFill>
              </a:rPr>
              <a:t>الأستاذ</a:t>
            </a:r>
            <a:r>
              <a:rPr lang="ar-SA" sz="3200" b="1" dirty="0" smtClean="0">
                <a:solidFill>
                  <a:srgbClr val="FFC000"/>
                </a:solidFill>
              </a:rPr>
              <a:t>: خياط </a:t>
            </a:r>
            <a:r>
              <a:rPr lang="ar-SA" sz="3200" b="1" dirty="0" err="1" smtClean="0">
                <a:solidFill>
                  <a:srgbClr val="FFC000"/>
                </a:solidFill>
              </a:rPr>
              <a:t>بلقاسم</a:t>
            </a:r>
            <a:endParaRPr lang="fr-FR" sz="3200" b="1" dirty="0" smtClean="0">
              <a:solidFill>
                <a:srgbClr val="FFC000"/>
              </a:solidFill>
            </a:endParaRPr>
          </a:p>
          <a:p>
            <a:pPr rtl="1"/>
            <a:endParaRPr lang="ar-SA" sz="3200" b="1" dirty="0" smtClean="0">
              <a:solidFill>
                <a:srgbClr val="FFC000"/>
              </a:solidFill>
            </a:endParaRPr>
          </a:p>
          <a:p>
            <a:pPr algn="ctr" rtl="1"/>
            <a:r>
              <a:rPr lang="fr-FR" sz="2800" b="1" u="sng" dirty="0" smtClean="0">
                <a:solidFill>
                  <a:srgbClr val="FFC000"/>
                </a:solidFill>
              </a:rPr>
              <a:t>IEPS – USTO MB </a:t>
            </a:r>
            <a:r>
              <a:rPr lang="fr-FR" sz="2800" b="1" u="sng" dirty="0" smtClean="0">
                <a:solidFill>
                  <a:srgbClr val="FFC000"/>
                </a:solidFill>
              </a:rPr>
              <a:t>2020-2021</a:t>
            </a:r>
            <a:endParaRPr lang="fr-FR" sz="2800" b="1" u="sng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/>
          <a:lstStyle/>
          <a:p>
            <a:pPr algn="ctr" rtl="1">
              <a:buNone/>
            </a:pPr>
            <a:r>
              <a:rPr lang="ar-SA" dirty="0" smtClean="0"/>
              <a:t>    </a:t>
            </a:r>
            <a:r>
              <a:rPr lang="ar-SA" sz="2800" dirty="0" smtClean="0"/>
              <a:t> </a:t>
            </a:r>
            <a:r>
              <a:rPr lang="ar-SA" sz="3600" b="1" dirty="0" smtClean="0"/>
              <a:t>2.4. صعوبات الملاحظين المبتدئين </a:t>
            </a:r>
          </a:p>
          <a:p>
            <a:pPr algn="ctr" rtl="1">
              <a:buNone/>
            </a:pPr>
            <a:endParaRPr lang="ar-SA" sz="3600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  عندما يلاحظ المعلم المبتدئ نتوقع أن يجد العديد من المشاكل مثل: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</a:t>
            </a:r>
            <a:r>
              <a:rPr lang="fr-FR" sz="3600" dirty="0" smtClean="0"/>
              <a:t>-</a:t>
            </a:r>
            <a:r>
              <a:rPr lang="ar-SA" sz="3600" dirty="0" smtClean="0">
                <a:solidFill>
                  <a:srgbClr val="FF0000"/>
                </a:solidFill>
              </a:rPr>
              <a:t>الميل إلى تبسيط </a:t>
            </a:r>
            <a:r>
              <a:rPr lang="ar-SA" sz="3600" dirty="0" smtClean="0"/>
              <a:t>شرح السلوك الحركي للتلميذ </a:t>
            </a:r>
            <a:r>
              <a:rPr lang="ar-SA" sz="3600" dirty="0" err="1" smtClean="0"/>
              <a:t>و</a:t>
            </a:r>
            <a:r>
              <a:rPr lang="ar-SA" sz="3600" dirty="0" smtClean="0"/>
              <a:t> تشخيص الخطأ كسبب شامل.</a:t>
            </a:r>
            <a:r>
              <a:rPr lang="fr-FR" sz="3600" dirty="0" smtClean="0"/>
              <a:t>    - </a:t>
            </a:r>
            <a:r>
              <a:rPr lang="ar-SA" sz="3600" dirty="0" smtClean="0">
                <a:solidFill>
                  <a:srgbClr val="FF0000"/>
                </a:solidFill>
              </a:rPr>
              <a:t>تفسير السلوك </a:t>
            </a:r>
            <a:r>
              <a:rPr lang="ar-SA" sz="3600" dirty="0" smtClean="0"/>
              <a:t>الحركي </a:t>
            </a:r>
            <a:r>
              <a:rPr lang="ar-SA" sz="3600" dirty="0" smtClean="0">
                <a:solidFill>
                  <a:srgbClr val="00B050"/>
                </a:solidFill>
              </a:rPr>
              <a:t>دون اكتساب المعرفة</a:t>
            </a:r>
            <a:r>
              <a:rPr lang="ar-SA" sz="3600" dirty="0" smtClean="0"/>
              <a:t> الكافية لأداء التفسير</a:t>
            </a:r>
            <a:r>
              <a:rPr lang="fr-FR" sz="3600" dirty="0" smtClean="0"/>
              <a:t>   </a:t>
            </a:r>
            <a:r>
              <a:rPr lang="ar-SA" sz="3600" dirty="0" smtClean="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/>
          <a:lstStyle/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sz="3600" dirty="0" smtClean="0">
                <a:solidFill>
                  <a:srgbClr val="FF0000"/>
                </a:solidFill>
              </a:rPr>
              <a:t>إصدار حكم </a:t>
            </a:r>
            <a:r>
              <a:rPr lang="ar-SA" sz="3600" dirty="0" smtClean="0"/>
              <a:t>في حين نسعى</a:t>
            </a:r>
            <a:r>
              <a:rPr lang="fr-FR" sz="3600" dirty="0" smtClean="0"/>
              <a:t> </a:t>
            </a:r>
            <a:r>
              <a:rPr lang="ar-SA" sz="3600" dirty="0" smtClean="0"/>
              <a:t> إلى اكتشاف سبب موضوعي لضعف الانجاز الحركي؛</a:t>
            </a:r>
            <a:r>
              <a:rPr lang="fr-FR" sz="3600" dirty="0" smtClean="0"/>
              <a:t> </a:t>
            </a:r>
            <a:r>
              <a:rPr lang="ar-SA" sz="3600" dirty="0" smtClean="0"/>
              <a:t> 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sz="3600" dirty="0" smtClean="0"/>
              <a:t>الأخذ بعين الاعتبار </a:t>
            </a:r>
            <a:r>
              <a:rPr lang="ar-SA" sz="3600" dirty="0" smtClean="0">
                <a:solidFill>
                  <a:srgbClr val="FF0000"/>
                </a:solidFill>
              </a:rPr>
              <a:t>ملاحظة واحدة </a:t>
            </a:r>
            <a:r>
              <a:rPr lang="ar-SA" sz="3600" dirty="0" smtClean="0"/>
              <a:t>دون تصور حالة أخرى,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sz="3600" dirty="0" smtClean="0">
                <a:solidFill>
                  <a:srgbClr val="FF0000"/>
                </a:solidFill>
              </a:rPr>
              <a:t>تشخيص أخطاء </a:t>
            </a:r>
            <a:r>
              <a:rPr lang="ar-SA" sz="3600" dirty="0" smtClean="0"/>
              <a:t>التي </a:t>
            </a:r>
            <a:r>
              <a:rPr lang="ar-SA" sz="3600" dirty="0" smtClean="0">
                <a:solidFill>
                  <a:srgbClr val="00B050"/>
                </a:solidFill>
              </a:rPr>
              <a:t>ليست كذلك.</a:t>
            </a:r>
            <a:r>
              <a:rPr lang="ar-SA" sz="3600" dirty="0" smtClean="0"/>
              <a:t> 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</a:t>
            </a:r>
            <a:endParaRPr lang="fr-FR" sz="3600" dirty="0" smtClean="0"/>
          </a:p>
          <a:p>
            <a:pPr algn="just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43966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3600" b="1" dirty="0" smtClean="0"/>
              <a:t>3.4. تحسين قدرات الملاحظ </a:t>
            </a:r>
          </a:p>
          <a:p>
            <a:pPr algn="just" rtl="1">
              <a:buNone/>
            </a:pPr>
            <a:r>
              <a:rPr lang="ar-SA" sz="3600" dirty="0" smtClean="0"/>
              <a:t>    </a:t>
            </a:r>
          </a:p>
          <a:p>
            <a:pPr algn="just" rtl="1">
              <a:buNone/>
            </a:pPr>
            <a:r>
              <a:rPr lang="ar-SA" sz="3600" b="1" dirty="0" smtClean="0"/>
              <a:t>     تحضير الملاحظة: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على المعلم أن يحدد </a:t>
            </a:r>
            <a:r>
              <a:rPr lang="ar-SA" sz="3600" dirty="0" smtClean="0">
                <a:solidFill>
                  <a:srgbClr val="FF0000"/>
                </a:solidFill>
              </a:rPr>
              <a:t>هدف الملاحظة </a:t>
            </a:r>
            <a:r>
              <a:rPr lang="ar-SA" sz="3600" dirty="0" err="1" smtClean="0"/>
              <a:t>و</a:t>
            </a:r>
            <a:r>
              <a:rPr lang="ar-SA" sz="3600" dirty="0" smtClean="0"/>
              <a:t> هدا يتطلب </a:t>
            </a:r>
            <a:r>
              <a:rPr lang="ar-SA" sz="3600" dirty="0" smtClean="0">
                <a:solidFill>
                  <a:srgbClr val="0070C0"/>
                </a:solidFill>
              </a:rPr>
              <a:t>إعداد </a:t>
            </a:r>
            <a:r>
              <a:rPr lang="ar-SA" sz="3600" dirty="0" err="1" smtClean="0">
                <a:solidFill>
                  <a:srgbClr val="0070C0"/>
                </a:solidFill>
              </a:rPr>
              <a:t>و</a:t>
            </a:r>
            <a:r>
              <a:rPr lang="ar-SA" sz="3600" dirty="0" smtClean="0">
                <a:solidFill>
                  <a:srgbClr val="0070C0"/>
                </a:solidFill>
              </a:rPr>
              <a:t> تحليل </a:t>
            </a:r>
            <a:r>
              <a:rPr lang="ar-SA" sz="3600" dirty="0" smtClean="0"/>
              <a:t>يسهلان التعرف على الأخطاء </a:t>
            </a:r>
            <a:r>
              <a:rPr lang="ar-SA" sz="3600" dirty="0" err="1" smtClean="0"/>
              <a:t>و</a:t>
            </a:r>
            <a:r>
              <a:rPr lang="ar-SA" sz="3600" dirty="0" smtClean="0"/>
              <a:t> تساعدان على </a:t>
            </a:r>
            <a:r>
              <a:rPr lang="ar-SA" sz="3600" dirty="0" smtClean="0">
                <a:solidFill>
                  <a:srgbClr val="00B050"/>
                </a:solidFill>
              </a:rPr>
              <a:t>التركيز على النقاط الهامة للحركة</a:t>
            </a:r>
            <a:r>
              <a:rPr lang="ar-SA" sz="3600" dirty="0" smtClean="0"/>
              <a:t>.</a:t>
            </a:r>
            <a:r>
              <a:rPr lang="ar-SA" sz="3600" b="1" dirty="0" smtClean="0"/>
              <a:t> </a:t>
            </a:r>
          </a:p>
          <a:p>
            <a:pPr algn="just" rtl="1">
              <a:lnSpc>
                <a:spcPct val="150000"/>
              </a:lnSpc>
              <a:buNone/>
            </a:pPr>
            <a:endParaRPr lang="fr-F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SA" dirty="0" smtClean="0"/>
              <a:t>    </a:t>
            </a:r>
            <a:r>
              <a:rPr lang="ar-SA" sz="3600" b="1" dirty="0" smtClean="0"/>
              <a:t>وضع إستراتيجية للملاحظة</a:t>
            </a:r>
            <a:r>
              <a:rPr lang="ar-SA" sz="3600" dirty="0" smtClean="0"/>
              <a:t>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</a:t>
            </a:r>
            <a:r>
              <a:rPr lang="ar-SA" sz="3600" dirty="0" smtClean="0">
                <a:solidFill>
                  <a:srgbClr val="FF0000"/>
                </a:solidFill>
              </a:rPr>
              <a:t>للملاحظة الدقيقة </a:t>
            </a:r>
            <a:r>
              <a:rPr lang="ar-SA" sz="3600" dirty="0" smtClean="0"/>
              <a:t>يجب التركيز على 3 مسائل: </a:t>
            </a:r>
            <a:r>
              <a:rPr lang="ar-SA" sz="3600" dirty="0" smtClean="0">
                <a:solidFill>
                  <a:srgbClr val="00B050"/>
                </a:solidFill>
              </a:rPr>
              <a:t>ما تجدر ملاحظته؟ </a:t>
            </a:r>
            <a:r>
              <a:rPr lang="ar-SA" sz="3600" dirty="0" smtClean="0">
                <a:solidFill>
                  <a:srgbClr val="0070C0"/>
                </a:solidFill>
              </a:rPr>
              <a:t>متى وكيف سوف نلاحظ؟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FFC000"/>
                </a:solidFill>
              </a:rPr>
              <a:t>وخلال أي إطار زمني سنقوم بالملاحظة؟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>
                <a:solidFill>
                  <a:srgbClr val="FFC000"/>
                </a:solidFill>
              </a:rPr>
              <a:t>   </a:t>
            </a:r>
            <a:r>
              <a:rPr lang="ar-SA" sz="3600" b="1" dirty="0" smtClean="0"/>
              <a:t>توقع نوع استجابة التلميذ</a:t>
            </a:r>
            <a:r>
              <a:rPr lang="ar-SA" sz="3600" dirty="0" smtClean="0"/>
              <a:t>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</a:t>
            </a:r>
            <a:r>
              <a:rPr lang="ar-SA" sz="3600" dirty="0" smtClean="0">
                <a:solidFill>
                  <a:srgbClr val="FF0000"/>
                </a:solidFill>
              </a:rPr>
              <a:t>معرفة مستوى الأداء </a:t>
            </a:r>
            <a:r>
              <a:rPr lang="ar-SA" sz="3600" dirty="0" smtClean="0"/>
              <a:t>المطابق </a:t>
            </a:r>
            <a:r>
              <a:rPr lang="ar-SA" sz="3600" dirty="0" smtClean="0">
                <a:solidFill>
                  <a:srgbClr val="0070C0"/>
                </a:solidFill>
              </a:rPr>
              <a:t>لمرحلة النمو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>
                <a:solidFill>
                  <a:srgbClr val="FF0000"/>
                </a:solidFill>
              </a:rPr>
              <a:t>تسهل</a:t>
            </a:r>
            <a:r>
              <a:rPr lang="ar-SA" sz="3600" dirty="0" smtClean="0"/>
              <a:t> الملاحظة </a:t>
            </a:r>
            <a:r>
              <a:rPr lang="ar-SA" sz="3600" dirty="0" err="1" smtClean="0"/>
              <a:t>و</a:t>
            </a:r>
            <a:r>
              <a:rPr lang="ar-SA" sz="3600" dirty="0" smtClean="0"/>
              <a:t> تشخيص الأخطاء. 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572528" cy="6858000"/>
          </a:xfrm>
        </p:spPr>
        <p:txBody>
          <a:bodyPr/>
          <a:lstStyle/>
          <a:p>
            <a:pPr algn="just" rtl="1">
              <a:lnSpc>
                <a:spcPct val="150000"/>
              </a:lnSpc>
              <a:buNone/>
            </a:pPr>
            <a:r>
              <a:rPr lang="ar-SA" dirty="0" smtClean="0"/>
              <a:t>     </a:t>
            </a:r>
            <a:r>
              <a:rPr lang="ar-SA" sz="3600" b="1" dirty="0" smtClean="0"/>
              <a:t>اختيار  الموقع المناسب للملاحظة</a:t>
            </a:r>
            <a:r>
              <a:rPr lang="ar-SA" sz="3600" dirty="0" smtClean="0"/>
              <a:t>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 </a:t>
            </a:r>
            <a:r>
              <a:rPr lang="ar-SA" sz="3600" dirty="0" smtClean="0"/>
              <a:t>من الواضح أن </a:t>
            </a:r>
            <a:r>
              <a:rPr lang="ar-SA" sz="3600" dirty="0" smtClean="0">
                <a:solidFill>
                  <a:srgbClr val="FF0000"/>
                </a:solidFill>
              </a:rPr>
              <a:t>المكان الذي سنتمركز فيه   </a:t>
            </a:r>
            <a:r>
              <a:rPr lang="ar-SA" sz="3600" dirty="0" smtClean="0"/>
              <a:t>(في القاعة أو في الملعب) </a:t>
            </a:r>
            <a:r>
              <a:rPr lang="ar-SA" sz="3600" dirty="0" smtClean="0">
                <a:solidFill>
                  <a:srgbClr val="00B050"/>
                </a:solidFill>
              </a:rPr>
              <a:t>سيسهل</a:t>
            </a:r>
            <a:r>
              <a:rPr lang="ar-SA" sz="3600" dirty="0" smtClean="0"/>
              <a:t> أو </a:t>
            </a:r>
            <a:r>
              <a:rPr lang="ar-SA" sz="3600" dirty="0" smtClean="0">
                <a:solidFill>
                  <a:srgbClr val="0070C0"/>
                </a:solidFill>
              </a:rPr>
              <a:t>يعيق</a:t>
            </a:r>
            <a:r>
              <a:rPr lang="ar-SA" sz="3600" dirty="0" smtClean="0"/>
              <a:t> عملية الملاحظة.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 ممارسة الملاحظة من أجل التحسن</a:t>
            </a:r>
            <a:r>
              <a:rPr lang="ar-SA" sz="3600" dirty="0" smtClean="0"/>
              <a:t>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إن </a:t>
            </a:r>
            <a:r>
              <a:rPr lang="ar-SA" sz="3600" dirty="0" smtClean="0">
                <a:solidFill>
                  <a:srgbClr val="FF0000"/>
                </a:solidFill>
              </a:rPr>
              <a:t>مهارة الملاحظة </a:t>
            </a:r>
            <a:r>
              <a:rPr lang="ar-SA" sz="3600" dirty="0" smtClean="0"/>
              <a:t>هي </a:t>
            </a:r>
            <a:r>
              <a:rPr lang="ar-SA" sz="3600" dirty="0" smtClean="0">
                <a:solidFill>
                  <a:srgbClr val="FF0000"/>
                </a:solidFill>
              </a:rPr>
              <a:t>من مهارات التدريس</a:t>
            </a:r>
            <a:r>
              <a:rPr lang="ar-SA" sz="3600" dirty="0" smtClean="0"/>
              <a:t>: </a:t>
            </a:r>
            <a:r>
              <a:rPr lang="ar-SA" sz="3600" dirty="0" smtClean="0">
                <a:solidFill>
                  <a:srgbClr val="0070C0"/>
                </a:solidFill>
              </a:rPr>
              <a:t>يمكن تعلمها </a:t>
            </a:r>
            <a:r>
              <a:rPr lang="ar-SA" sz="3600" dirty="0" err="1" smtClean="0">
                <a:solidFill>
                  <a:srgbClr val="0070C0"/>
                </a:solidFill>
              </a:rPr>
              <a:t>و</a:t>
            </a:r>
            <a:r>
              <a:rPr lang="ar-SA" sz="3600" dirty="0" smtClean="0">
                <a:solidFill>
                  <a:srgbClr val="0070C0"/>
                </a:solidFill>
              </a:rPr>
              <a:t> تطويرها </a:t>
            </a:r>
            <a:r>
              <a:rPr lang="ar-SA" sz="3600" dirty="0" smtClean="0"/>
              <a:t>بصفة منهجية </a:t>
            </a:r>
            <a:r>
              <a:rPr lang="fr-FR" sz="3600" dirty="0" smtClean="0"/>
              <a:t>(</a:t>
            </a:r>
            <a:r>
              <a:rPr lang="fr-FR" sz="3600" dirty="0" err="1" smtClean="0"/>
              <a:t>Cloes</a:t>
            </a:r>
            <a:r>
              <a:rPr lang="fr-FR" sz="3600" dirty="0" smtClean="0"/>
              <a:t> &amp; Piéron, 1995).</a:t>
            </a:r>
            <a:r>
              <a:rPr lang="ar-SA" sz="3600" dirty="0" smtClean="0"/>
              <a:t> </a:t>
            </a:r>
            <a:endParaRPr lang="fr-FR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ctr" rtl="1">
              <a:buNone/>
            </a:pPr>
            <a:r>
              <a:rPr lang="ar-SA" sz="3600" b="1" dirty="0" smtClean="0"/>
              <a:t>المراجع</a:t>
            </a:r>
          </a:p>
          <a:p>
            <a:pPr lvl="0" algn="just"/>
            <a:r>
              <a:rPr lang="en-US" dirty="0" smtClean="0"/>
              <a:t>Armstrong, C., &amp; Hoffmann, S. (1979). Effects of teaching experience, knowledge of performer competence, and knowledge of performance outcome on performance error    identification. Research Quarterly for Exercise and Sport, 50, 318-327.</a:t>
            </a:r>
            <a:endParaRPr lang="fr-FR" dirty="0" smtClean="0"/>
          </a:p>
          <a:p>
            <a:pPr lvl="0" algn="just"/>
            <a:r>
              <a:rPr lang="en-US" dirty="0" smtClean="0"/>
              <a:t>Berliner, D. (1986). In pursuit of the expert pedagogue. Educational Research, 15, 5-13.</a:t>
            </a:r>
            <a:endParaRPr lang="fr-FR" dirty="0" smtClean="0"/>
          </a:p>
          <a:p>
            <a:pPr lvl="0" algn="just"/>
            <a:r>
              <a:rPr lang="en-US" dirty="0" err="1" smtClean="0"/>
              <a:t>Borko</a:t>
            </a:r>
            <a:r>
              <a:rPr lang="en-US" dirty="0" smtClean="0"/>
              <a:t>, H., Cone, R., Atwood Russo, N., </a:t>
            </a:r>
            <a:r>
              <a:rPr lang="en-US" dirty="0" err="1" smtClean="0"/>
              <a:t>Shavelson</a:t>
            </a:r>
            <a:r>
              <a:rPr lang="en-US" dirty="0" smtClean="0"/>
              <a:t>, R. (1979). Teacher’s decision making. In, P. Peterson &amp; H. Walberg (</a:t>
            </a:r>
            <a:r>
              <a:rPr lang="en-US" dirty="0" err="1" smtClean="0"/>
              <a:t>Eds</a:t>
            </a:r>
            <a:r>
              <a:rPr lang="en-US" dirty="0" smtClean="0"/>
              <a:t>). Research on teaching. Concepts, findings, and </a:t>
            </a:r>
            <a:r>
              <a:rPr lang="fr-FR" dirty="0" smtClean="0"/>
              <a:t>implications. Berkeley: </a:t>
            </a:r>
            <a:r>
              <a:rPr lang="fr-FR" dirty="0" err="1" smtClean="0"/>
              <a:t>McCutchan</a:t>
            </a:r>
            <a:r>
              <a:rPr lang="fr-FR" dirty="0" smtClean="0"/>
              <a:t>, 136-160.</a:t>
            </a:r>
          </a:p>
          <a:p>
            <a:pPr lvl="0" algn="just"/>
            <a:r>
              <a:rPr lang="en-US" dirty="0" err="1" smtClean="0"/>
              <a:t>Beveridge</a:t>
            </a:r>
            <a:r>
              <a:rPr lang="en-US" dirty="0" smtClean="0"/>
              <a:t>, S., &amp; </a:t>
            </a:r>
            <a:r>
              <a:rPr lang="en-US" dirty="0" err="1" smtClean="0"/>
              <a:t>Gangstead</a:t>
            </a:r>
            <a:r>
              <a:rPr lang="en-US" dirty="0" smtClean="0"/>
              <a:t>, S. (1988). Teaching experience and training in the sports skill analysis process. Journal of Teaching in Physical Education, 7, 103-114. </a:t>
            </a:r>
            <a:endParaRPr lang="fr-FR" dirty="0" smtClean="0"/>
          </a:p>
          <a:p>
            <a:pPr lvl="0" algn="just"/>
            <a:r>
              <a:rPr lang="en-US" dirty="0" err="1" smtClean="0"/>
              <a:t>Biscan</a:t>
            </a:r>
            <a:r>
              <a:rPr lang="en-US" dirty="0" smtClean="0"/>
              <a:t>, D., &amp; Hoffman, S. (1976). Movement analysis as a generic ability of physical education teachers and students. Research Quarterly, 47, 161-163. </a:t>
            </a:r>
            <a:endParaRPr lang="fr-FR" dirty="0" smtClean="0"/>
          </a:p>
          <a:p>
            <a:pPr algn="just">
              <a:buNone/>
            </a:pP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4800" dirty="0" smtClean="0">
                <a:latin typeface="Traditional Arabic" pitchFamily="18" charset="-78"/>
                <a:cs typeface="Traditional Arabic" pitchFamily="18" charset="-78"/>
              </a:rPr>
              <a:t>  </a:t>
            </a:r>
          </a:p>
          <a:p>
            <a:pPr algn="ctr" rtl="1">
              <a:buNone/>
            </a:pPr>
            <a:endParaRPr lang="ar-SA" sz="4800" b="1" dirty="0" smtClean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1">
              <a:buNone/>
            </a:pPr>
            <a:r>
              <a:rPr lang="ar-SA" sz="6000" b="1" u="sng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محاضرة رقم </a:t>
            </a:r>
            <a:r>
              <a:rPr lang="ar-SA" sz="6000" b="1" u="sng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1</a:t>
            </a:r>
            <a:r>
              <a:rPr lang="ar-SA" sz="6000" b="1" dirty="0" smtClean="0">
                <a:solidFill>
                  <a:srgbClr val="002060"/>
                </a:solidFill>
                <a:latin typeface="Traditional Arabic" pitchFamily="18" charset="-78"/>
                <a:cs typeface="Traditional Arabic" pitchFamily="18" charset="-78"/>
              </a:rPr>
              <a:t>: </a:t>
            </a:r>
            <a:endParaRPr lang="ar-SA" sz="6000" b="1" dirty="0" smtClean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1">
              <a:buNone/>
            </a:pPr>
            <a:endParaRPr lang="ar-SA" sz="4800" b="1" dirty="0" smtClean="0">
              <a:solidFill>
                <a:srgbClr val="00206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1383030" lvl="2" indent="-742950" algn="ctr" rtl="1">
              <a:buNone/>
            </a:pPr>
            <a:r>
              <a:rPr lang="ar-SA" sz="6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الملاحظة لتسهيل التعلم </a:t>
            </a:r>
            <a:r>
              <a:rPr lang="ar-SA" sz="66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6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التربية.</a:t>
            </a:r>
          </a:p>
          <a:p>
            <a:pPr marL="1383030" lvl="2" indent="-742950" algn="ctr" rtl="1">
              <a:buNone/>
            </a:pPr>
            <a:r>
              <a:rPr lang="ar-SA" sz="6600" b="1" dirty="0" smtClean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(الجزء الثاني) </a:t>
            </a:r>
            <a:endParaRPr lang="ar-SA" sz="6600" b="1" dirty="0" smtClean="0">
              <a:solidFill>
                <a:srgbClr val="0070C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1383030" lvl="2" indent="-742950" algn="just" rtl="1">
              <a:buNone/>
            </a:pPr>
            <a:endParaRPr lang="ar-SA" sz="44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 algn="ctr" rtl="1">
              <a:buNone/>
            </a:pPr>
            <a:r>
              <a:rPr lang="ar-SA" sz="5900" b="1" dirty="0" smtClean="0"/>
              <a:t>خطة المحاضرة</a:t>
            </a:r>
          </a:p>
          <a:p>
            <a:pPr algn="just" rtl="1">
              <a:lnSpc>
                <a:spcPct val="110000"/>
              </a:lnSpc>
              <a:buNone/>
            </a:pPr>
            <a:r>
              <a:rPr lang="ar-SA" sz="4000" b="1" dirty="0" smtClean="0"/>
              <a:t>          </a:t>
            </a:r>
          </a:p>
          <a:p>
            <a:pPr algn="just" rtl="1">
              <a:lnSpc>
                <a:spcPct val="120000"/>
              </a:lnSpc>
              <a:buNone/>
            </a:pPr>
            <a:r>
              <a:rPr lang="ar-SA" sz="4000" b="1" dirty="0" smtClean="0"/>
              <a:t>                   </a:t>
            </a:r>
            <a:r>
              <a:rPr lang="ar-SA" sz="5900" dirty="0" smtClean="0"/>
              <a:t>مقدمة</a:t>
            </a:r>
          </a:p>
          <a:p>
            <a:pPr algn="just" rtl="1">
              <a:lnSpc>
                <a:spcPct val="120000"/>
              </a:lnSpc>
              <a:buNone/>
            </a:pPr>
            <a:r>
              <a:rPr lang="ar-SA" sz="5900" dirty="0" smtClean="0"/>
              <a:t>             1. ملاحظة الحركة </a:t>
            </a:r>
            <a:r>
              <a:rPr lang="ar-SA" sz="5900" dirty="0" err="1" smtClean="0"/>
              <a:t>و</a:t>
            </a:r>
            <a:r>
              <a:rPr lang="ar-SA" sz="5900" dirty="0" smtClean="0"/>
              <a:t> المهارات </a:t>
            </a:r>
            <a:r>
              <a:rPr lang="fr-FR" sz="5900" dirty="0" smtClean="0"/>
              <a:t> </a:t>
            </a:r>
            <a:r>
              <a:rPr lang="ar-SA" sz="5900" dirty="0" smtClean="0"/>
              <a:t>الرياضية </a:t>
            </a:r>
            <a:r>
              <a:rPr lang="ar-SA" sz="5900" dirty="0" err="1" smtClean="0"/>
              <a:t>و</a:t>
            </a:r>
            <a:r>
              <a:rPr lang="ar-SA" sz="5900" dirty="0" smtClean="0"/>
              <a:t> تشخيص          الأخطاء     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chemeClr val="tx1"/>
                </a:solidFill>
              </a:rPr>
              <a:t> </a:t>
            </a:r>
            <a:r>
              <a:rPr lang="ar-SA" sz="5900" dirty="0" smtClean="0">
                <a:solidFill>
                  <a:schemeClr val="tx1"/>
                </a:solidFill>
              </a:rPr>
              <a:t>2. ملاحظة الحركة في إطار كفاءة المعلم.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chemeClr val="tx1"/>
                </a:solidFill>
              </a:rPr>
              <a:t> </a:t>
            </a:r>
            <a:r>
              <a:rPr lang="ar-SA" sz="5900" dirty="0" smtClean="0">
                <a:solidFill>
                  <a:schemeClr val="tx1"/>
                </a:solidFill>
              </a:rPr>
              <a:t>3. قدرة الملاحظة </a:t>
            </a:r>
            <a:r>
              <a:rPr lang="ar-SA" sz="5900" dirty="0" err="1" smtClean="0">
                <a:solidFill>
                  <a:schemeClr val="tx1"/>
                </a:solidFill>
              </a:rPr>
              <a:t>و</a:t>
            </a:r>
            <a:r>
              <a:rPr lang="ar-SA" sz="5900" dirty="0" smtClean="0">
                <a:solidFill>
                  <a:schemeClr val="tx1"/>
                </a:solidFill>
              </a:rPr>
              <a:t> تحليل الوضعيات </a:t>
            </a:r>
            <a:r>
              <a:rPr lang="ar-SA" sz="5900" dirty="0" err="1" smtClean="0">
                <a:solidFill>
                  <a:schemeClr val="tx1"/>
                </a:solidFill>
              </a:rPr>
              <a:t>البيداغوجية</a:t>
            </a:r>
            <a:r>
              <a:rPr lang="ar-SA" sz="5900" dirty="0" smtClean="0">
                <a:solidFill>
                  <a:schemeClr val="tx1"/>
                </a:solidFill>
              </a:rPr>
              <a:t>: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chemeClr val="tx1"/>
                </a:solidFill>
              </a:rPr>
              <a:t>         1.3. المعرفة والتحفيز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chemeClr val="tx1"/>
                </a:solidFill>
              </a:rPr>
              <a:t>         2.3. تصور  السياقات </a:t>
            </a:r>
            <a:r>
              <a:rPr lang="ar-SA" sz="5900" dirty="0" err="1" smtClean="0">
                <a:solidFill>
                  <a:schemeClr val="tx1"/>
                </a:solidFill>
              </a:rPr>
              <a:t>و</a:t>
            </a:r>
            <a:r>
              <a:rPr lang="ar-SA" sz="5900" dirty="0" smtClean="0">
                <a:solidFill>
                  <a:schemeClr val="tx1"/>
                </a:solidFill>
              </a:rPr>
              <a:t> الوضعيات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rgbClr val="0070C0"/>
                </a:solidFill>
              </a:rPr>
              <a:t> </a:t>
            </a:r>
            <a:r>
              <a:rPr lang="ar-SA" sz="5900" b="1" dirty="0" smtClean="0">
                <a:solidFill>
                  <a:srgbClr val="0070C0"/>
                </a:solidFill>
              </a:rPr>
              <a:t>4. ممارسة الملاحظة: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b="1" dirty="0" smtClean="0">
                <a:solidFill>
                  <a:srgbClr val="0070C0"/>
                </a:solidFill>
              </a:rPr>
              <a:t>         1.4. عوامل التأثير على الملاحظة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b="1" dirty="0" smtClean="0">
                <a:solidFill>
                  <a:srgbClr val="0070C0"/>
                </a:solidFill>
              </a:rPr>
              <a:t>         2.4. صعوبات الملاحظين المبتدئين 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b="1" dirty="0" smtClean="0">
                <a:solidFill>
                  <a:srgbClr val="0070C0"/>
                </a:solidFill>
              </a:rPr>
              <a:t>         3.4. تحسين قدرات الملاحظ </a:t>
            </a:r>
          </a:p>
          <a:p>
            <a:pPr lvl="3" algn="r" rtl="1">
              <a:lnSpc>
                <a:spcPct val="120000"/>
              </a:lnSpc>
              <a:buNone/>
            </a:pPr>
            <a:r>
              <a:rPr lang="ar-SA" sz="5900" dirty="0" smtClean="0">
                <a:solidFill>
                  <a:schemeClr val="tx1"/>
                </a:solidFill>
              </a:rPr>
              <a:t>  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43966" cy="6858000"/>
          </a:xfrm>
        </p:spPr>
        <p:txBody>
          <a:bodyPr/>
          <a:lstStyle/>
          <a:p>
            <a:pPr algn="ctr" rtl="1">
              <a:buNone/>
            </a:pPr>
            <a:r>
              <a:rPr lang="ar-SA" sz="3600" b="1" dirty="0" smtClean="0"/>
              <a:t> 4.</a:t>
            </a:r>
            <a:r>
              <a:rPr lang="ar-SA" sz="2800" dirty="0" smtClean="0"/>
              <a:t> </a:t>
            </a:r>
            <a:r>
              <a:rPr lang="ar-SA" sz="3600" b="1" dirty="0" smtClean="0"/>
              <a:t>ممارسة الملاحظة: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تتطلب </a:t>
            </a:r>
            <a:r>
              <a:rPr lang="ar-SA" sz="3600" dirty="0" smtClean="0">
                <a:solidFill>
                  <a:srgbClr val="FF0000"/>
                </a:solidFill>
              </a:rPr>
              <a:t>مهارة التشخيص </a:t>
            </a:r>
            <a:r>
              <a:rPr lang="ar-SA" sz="3600" dirty="0" smtClean="0"/>
              <a:t>على حد سواء </a:t>
            </a:r>
            <a:r>
              <a:rPr lang="ar-SA" sz="3600" dirty="0" smtClean="0">
                <a:solidFill>
                  <a:srgbClr val="0070C0"/>
                </a:solidFill>
              </a:rPr>
              <a:t>معرفة التخصص </a:t>
            </a:r>
            <a:r>
              <a:rPr lang="ar-SA" sz="3600" dirty="0" err="1" smtClean="0"/>
              <a:t>و</a:t>
            </a:r>
            <a:r>
              <a:rPr lang="ar-SA" sz="3600" dirty="0" smtClean="0">
                <a:solidFill>
                  <a:srgbClr val="0070C0"/>
                </a:solidFill>
              </a:rPr>
              <a:t> الخبرة الشخصية:</a:t>
            </a:r>
            <a:r>
              <a:rPr lang="ar-SA" sz="3600" dirty="0" smtClean="0"/>
              <a:t> تبين أنه </a:t>
            </a:r>
            <a:r>
              <a:rPr lang="ar-SA" sz="3600" dirty="0" smtClean="0">
                <a:solidFill>
                  <a:srgbClr val="FF0000"/>
                </a:solidFill>
              </a:rPr>
              <a:t>يمكن الحصول عليها </a:t>
            </a:r>
            <a:r>
              <a:rPr lang="ar-SA" sz="3600" dirty="0" smtClean="0"/>
              <a:t>من خلال </a:t>
            </a:r>
            <a:r>
              <a:rPr lang="ar-SA" sz="3600" dirty="0" smtClean="0">
                <a:solidFill>
                  <a:srgbClr val="00B050"/>
                </a:solidFill>
              </a:rPr>
              <a:t>إعداد منهجي أثناء التكوين </a:t>
            </a:r>
            <a:r>
              <a:rPr lang="fr-FR" sz="3600" dirty="0" smtClean="0"/>
              <a:t>(</a:t>
            </a:r>
            <a:r>
              <a:rPr lang="fr-FR" sz="3600" dirty="0" err="1" smtClean="0"/>
              <a:t>Kniffen</a:t>
            </a:r>
            <a:r>
              <a:rPr lang="fr-FR" sz="3600" dirty="0" smtClean="0"/>
              <a:t>, 1985)</a:t>
            </a:r>
            <a:r>
              <a:rPr lang="ar-SA" sz="3600" dirty="0" smtClean="0"/>
              <a:t> و </a:t>
            </a:r>
            <a:r>
              <a:rPr lang="ar-SA" sz="3600" dirty="0" smtClean="0">
                <a:solidFill>
                  <a:srgbClr val="FF0000"/>
                </a:solidFill>
              </a:rPr>
              <a:t>تعميمها يكون قليل</a:t>
            </a:r>
            <a:r>
              <a:rPr lang="ar-SA" sz="3600" dirty="0" smtClean="0"/>
              <a:t> (أي تحويلها من تخصص رياضي إلى آخر) </a:t>
            </a:r>
            <a:r>
              <a:rPr lang="fr-FR" sz="3600" dirty="0" smtClean="0"/>
              <a:t>(</a:t>
            </a:r>
            <a:r>
              <a:rPr lang="fr-FR" sz="3600" dirty="0" err="1" smtClean="0"/>
              <a:t>Biscan</a:t>
            </a:r>
            <a:r>
              <a:rPr lang="fr-FR" sz="3600" dirty="0" smtClean="0"/>
              <a:t> &amp; Hoffman, 1976)</a:t>
            </a:r>
            <a:r>
              <a:rPr lang="ar-SA" sz="3600" dirty="0" smtClean="0"/>
              <a:t>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429652" cy="6858000"/>
          </a:xfrm>
        </p:spPr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dirty="0" smtClean="0">
                <a:solidFill>
                  <a:srgbClr val="FF0000"/>
                </a:solidFill>
              </a:rPr>
              <a:t>        </a:t>
            </a:r>
            <a:r>
              <a:rPr lang="ar-SA" sz="3600" dirty="0" smtClean="0">
                <a:solidFill>
                  <a:srgbClr val="FF0000"/>
                </a:solidFill>
              </a:rPr>
              <a:t>التحليل  النوعي للأداء الرياضي </a:t>
            </a:r>
            <a:r>
              <a:rPr lang="ar-SA" sz="3600" dirty="0" smtClean="0"/>
              <a:t>يمكن </a:t>
            </a:r>
            <a:r>
              <a:rPr lang="ar-SA" sz="3600" dirty="0" smtClean="0">
                <a:solidFill>
                  <a:srgbClr val="0070C0"/>
                </a:solidFill>
              </a:rPr>
              <a:t>تحسينه</a:t>
            </a:r>
            <a:r>
              <a:rPr lang="ar-SA" sz="3600" dirty="0" smtClean="0"/>
              <a:t> عن طريق تدخل خاص (أي </a:t>
            </a:r>
            <a:r>
              <a:rPr lang="ar-SA" sz="3600" dirty="0" smtClean="0">
                <a:solidFill>
                  <a:srgbClr val="FF0000"/>
                </a:solidFill>
              </a:rPr>
              <a:t>تكوين خاص</a:t>
            </a:r>
            <a:r>
              <a:rPr lang="ar-SA" sz="3600" dirty="0" smtClean="0"/>
              <a:t>). </a:t>
            </a:r>
            <a:r>
              <a:rPr lang="ar-SA" sz="3600" dirty="0" smtClean="0">
                <a:solidFill>
                  <a:srgbClr val="0070C0"/>
                </a:solidFill>
              </a:rPr>
              <a:t>الأساتذة في طور التكوين  </a:t>
            </a:r>
            <a:r>
              <a:rPr lang="ar-SA" sz="3600" dirty="0" smtClean="0">
                <a:solidFill>
                  <a:srgbClr val="FF0000"/>
                </a:solidFill>
              </a:rPr>
              <a:t>أكثر قابلية</a:t>
            </a:r>
            <a:r>
              <a:rPr lang="ar-SA" sz="3600" dirty="0" smtClean="0"/>
              <a:t> لهدا التكوين </a:t>
            </a:r>
            <a:r>
              <a:rPr lang="ar-SA" sz="3600" dirty="0" smtClean="0">
                <a:solidFill>
                  <a:srgbClr val="00B050"/>
                </a:solidFill>
              </a:rPr>
              <a:t>من الأساتذة أكثر خبرة </a:t>
            </a:r>
            <a:r>
              <a:rPr lang="fr-FR" sz="3600" dirty="0" smtClean="0"/>
              <a:t>(Beveridge &amp; </a:t>
            </a:r>
            <a:r>
              <a:rPr lang="fr-FR" sz="3600" dirty="0" err="1" smtClean="0"/>
              <a:t>Gangstead</a:t>
            </a:r>
            <a:r>
              <a:rPr lang="fr-FR" sz="3600" dirty="0" smtClean="0"/>
              <a:t>, 1988)</a:t>
            </a:r>
            <a:r>
              <a:rPr lang="ar-SA" sz="3600" dirty="0" smtClean="0"/>
              <a:t>: بالطبع كما هو الحال عندما نقوم </a:t>
            </a:r>
            <a:r>
              <a:rPr lang="ar-SA" sz="3600" dirty="0" smtClean="0">
                <a:solidFill>
                  <a:srgbClr val="FF0000"/>
                </a:solidFill>
              </a:rPr>
              <a:t>بتعديل سلوكي </a:t>
            </a:r>
            <a:r>
              <a:rPr lang="ar-SA" sz="3600" dirty="0" smtClean="0"/>
              <a:t>نواجه </a:t>
            </a:r>
            <a:r>
              <a:rPr lang="ar-SA" sz="3600" dirty="0" smtClean="0">
                <a:solidFill>
                  <a:srgbClr val="C00000"/>
                </a:solidFill>
              </a:rPr>
              <a:t>مقاومة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للعادات المتأصلة</a:t>
            </a:r>
            <a:r>
              <a:rPr lang="ar-SA" sz="3600" dirty="0" smtClean="0"/>
              <a:t>.  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429652" cy="6858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SA" sz="3600" b="1" dirty="0" smtClean="0"/>
              <a:t>1.4. عوامل التأثير على الملاحظة</a:t>
            </a:r>
          </a:p>
          <a:p>
            <a:pPr algn="ctr" rtl="1">
              <a:buNone/>
            </a:pPr>
            <a:endParaRPr lang="ar-SA" sz="3600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هناك </a:t>
            </a:r>
            <a:r>
              <a:rPr lang="ar-SA" sz="3600" dirty="0" smtClean="0">
                <a:solidFill>
                  <a:srgbClr val="00B050"/>
                </a:solidFill>
              </a:rPr>
              <a:t>عدة عوامل </a:t>
            </a:r>
            <a:r>
              <a:rPr lang="ar-SA" sz="3600" dirty="0" smtClean="0">
                <a:solidFill>
                  <a:srgbClr val="0070C0"/>
                </a:solidFill>
              </a:rPr>
              <a:t>تؤثر</a:t>
            </a:r>
            <a:r>
              <a:rPr lang="ar-SA" sz="3600" dirty="0" smtClean="0"/>
              <a:t> على </a:t>
            </a:r>
            <a:r>
              <a:rPr lang="ar-SA" sz="3600" dirty="0" smtClean="0">
                <a:solidFill>
                  <a:srgbClr val="FF0000"/>
                </a:solidFill>
              </a:rPr>
              <a:t>نوعية ملاحظة الأساتذة</a:t>
            </a:r>
            <a:r>
              <a:rPr lang="ar-SA" sz="3600" dirty="0" smtClean="0"/>
              <a:t>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</a:t>
            </a:r>
            <a:r>
              <a:rPr lang="ar-SA" sz="3600" b="1" dirty="0" smtClean="0"/>
              <a:t>التركيز : </a:t>
            </a:r>
            <a:r>
              <a:rPr lang="ar-SA" sz="3600" dirty="0" smtClean="0">
                <a:solidFill>
                  <a:srgbClr val="0070C0"/>
                </a:solidFill>
              </a:rPr>
              <a:t>المتربصون</a:t>
            </a:r>
            <a:r>
              <a:rPr lang="ar-SA" sz="3600" dirty="0" smtClean="0"/>
              <a:t> يبدؤون بمحاولة تشخيص سلوكيات التلاميذ ثم ينشغلون بالمظهر العام للحصة </a:t>
            </a:r>
            <a:r>
              <a:rPr lang="ar-SA" sz="3600" dirty="0" err="1" smtClean="0"/>
              <a:t>و</a:t>
            </a:r>
            <a:r>
              <a:rPr lang="ar-SA" sz="3600" dirty="0" smtClean="0"/>
              <a:t> يتخلون عن الملاحظة المنهجية. </a:t>
            </a:r>
            <a:endParaRPr lang="ar-SA" sz="3600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</a:t>
            </a:r>
          </a:p>
          <a:p>
            <a:pPr algn="just" rtl="1">
              <a:buNone/>
            </a:pPr>
            <a:endParaRPr lang="fr-F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43966" cy="6858000"/>
          </a:xfrm>
        </p:spPr>
        <p:txBody>
          <a:bodyPr/>
          <a:lstStyle/>
          <a:p>
            <a:pPr algn="r" rtl="1">
              <a:buNone/>
            </a:pPr>
            <a:r>
              <a:rPr lang="ar-SA" dirty="0" smtClean="0"/>
              <a:t>     </a:t>
            </a:r>
            <a:r>
              <a:rPr lang="ar-SA" sz="3600" b="1" dirty="0" smtClean="0"/>
              <a:t>نوع الاستجابة المتوقعة من التلميذ: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b="1" dirty="0" smtClean="0"/>
              <a:t>     </a:t>
            </a:r>
            <a:r>
              <a:rPr lang="ar-SA" sz="3600" dirty="0" smtClean="0">
                <a:solidFill>
                  <a:srgbClr val="FF0000"/>
                </a:solidFill>
              </a:rPr>
              <a:t>ملاحظة سلوكيات </a:t>
            </a:r>
            <a:r>
              <a:rPr lang="ar-SA" sz="3600" dirty="0" smtClean="0">
                <a:solidFill>
                  <a:srgbClr val="0070C0"/>
                </a:solidFill>
              </a:rPr>
              <a:t>سهلة التنبؤ </a:t>
            </a:r>
            <a:r>
              <a:rPr lang="ar-SA" sz="3600" dirty="0" smtClean="0"/>
              <a:t>تكون </a:t>
            </a:r>
            <a:r>
              <a:rPr lang="ar-SA" sz="3600" dirty="0" smtClean="0">
                <a:solidFill>
                  <a:srgbClr val="FF0000"/>
                </a:solidFill>
              </a:rPr>
              <a:t>أسهل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FF0000"/>
                </a:solidFill>
              </a:rPr>
              <a:t>من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B050"/>
                </a:solidFill>
              </a:rPr>
              <a:t>ملاحظة</a:t>
            </a:r>
            <a:r>
              <a:rPr lang="ar-SA" sz="3600" dirty="0" smtClean="0"/>
              <a:t> وضعيات تحدث فيها </a:t>
            </a:r>
            <a:r>
              <a:rPr lang="ar-SA" sz="3600" dirty="0" smtClean="0">
                <a:solidFill>
                  <a:srgbClr val="0070C0"/>
                </a:solidFill>
              </a:rPr>
              <a:t>أنواع مختلفة</a:t>
            </a:r>
            <a:r>
              <a:rPr lang="ar-SA" sz="3600" dirty="0" smtClean="0"/>
              <a:t> من الحركات والأفعال والسلوكيات الحركية.</a:t>
            </a:r>
            <a:endParaRPr lang="ar-SA" sz="3600" b="1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sz="3600" b="1" dirty="0" smtClean="0"/>
              <a:t>    مستوى مهارة التلاميذ </a:t>
            </a:r>
            <a:r>
              <a:rPr lang="ar-SA" sz="3600" dirty="0" smtClean="0"/>
              <a:t>: </a:t>
            </a:r>
          </a:p>
          <a:p>
            <a:pPr algn="just" rtl="1">
              <a:buNone/>
            </a:pPr>
            <a:r>
              <a:rPr lang="ar-SA" sz="3600" b="1" dirty="0" smtClean="0"/>
              <a:t>     </a:t>
            </a:r>
            <a:r>
              <a:rPr lang="ar-SA" sz="3600" dirty="0" smtClean="0"/>
              <a:t>المتربصين يجدون </a:t>
            </a:r>
            <a:r>
              <a:rPr lang="ar-SA" sz="3600" dirty="0" smtClean="0">
                <a:solidFill>
                  <a:srgbClr val="FF0000"/>
                </a:solidFill>
              </a:rPr>
              <a:t>ملاحظة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70C0"/>
                </a:solidFill>
              </a:rPr>
              <a:t>التلاميذ المبتدئين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FF0000"/>
                </a:solidFill>
              </a:rPr>
              <a:t>أسهل</a:t>
            </a:r>
            <a:r>
              <a:rPr lang="ar-SA" sz="3600" dirty="0" smtClean="0"/>
              <a:t> لأنهم يظهرون عادة سلسلة من الأخطاء. </a:t>
            </a:r>
            <a:endParaRPr lang="fr-FR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429652" cy="68580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و </a:t>
            </a:r>
            <a:r>
              <a:rPr lang="ar-SA" sz="3600" dirty="0" smtClean="0">
                <a:solidFill>
                  <a:srgbClr val="FF0000"/>
                </a:solidFill>
              </a:rPr>
              <a:t>يرى آخرون </a:t>
            </a:r>
            <a:r>
              <a:rPr lang="ar-SA" sz="3600" dirty="0" smtClean="0"/>
              <a:t>أنه من </a:t>
            </a:r>
            <a:r>
              <a:rPr lang="ar-SA" sz="3600" dirty="0" smtClean="0">
                <a:solidFill>
                  <a:srgbClr val="0070C0"/>
                </a:solidFill>
              </a:rPr>
              <a:t>الأسهل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FF0000"/>
                </a:solidFill>
              </a:rPr>
              <a:t>ملاحظة</a:t>
            </a:r>
            <a:r>
              <a:rPr lang="ar-SA" sz="3600" dirty="0" smtClean="0"/>
              <a:t> المتعلم الذي أصبحت </a:t>
            </a:r>
            <a:r>
              <a:rPr lang="ar-SA" sz="3600" dirty="0" smtClean="0">
                <a:solidFill>
                  <a:srgbClr val="00B050"/>
                </a:solidFill>
              </a:rPr>
              <a:t>خصائص حركته أكثر استقرارا.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>
                <a:solidFill>
                  <a:srgbClr val="00B050"/>
                </a:solidFill>
              </a:rPr>
              <a:t>  </a:t>
            </a:r>
            <a:r>
              <a:rPr lang="ar-SA" sz="3600" b="1" dirty="0" smtClean="0"/>
              <a:t>عدد التلاميذ الحاضرين</a:t>
            </a:r>
            <a:r>
              <a:rPr lang="ar-SA" sz="3600" dirty="0" smtClean="0"/>
              <a:t>: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المتربصين يعتقدون أن الملاحظة أسهل مع مجموعات صغيرة (أقل من ثمانية تلاميذ) من الصف الأكثر عددا.</a:t>
            </a:r>
            <a:endParaRPr lang="fr-FR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43966" cy="6858000"/>
          </a:xfrm>
        </p:spPr>
        <p:txBody>
          <a:bodyPr/>
          <a:lstStyle/>
          <a:p>
            <a:pPr algn="just" rtl="1">
              <a:lnSpc>
                <a:spcPct val="150000"/>
              </a:lnSpc>
              <a:buNone/>
            </a:pPr>
            <a:r>
              <a:rPr lang="ar-SA" dirty="0" smtClean="0"/>
              <a:t>      </a:t>
            </a:r>
            <a:r>
              <a:rPr lang="ar-SA" sz="3600" b="1" dirty="0" smtClean="0"/>
              <a:t>سرعة </a:t>
            </a:r>
            <a:r>
              <a:rPr lang="ar-SA" sz="3600" b="1" dirty="0" err="1" smtClean="0"/>
              <a:t>و</a:t>
            </a:r>
            <a:r>
              <a:rPr lang="ar-SA" sz="3600" b="1" dirty="0" smtClean="0"/>
              <a:t> عدد تكرارات الحركة</a:t>
            </a:r>
            <a:r>
              <a:rPr lang="ar-SA" sz="3600" dirty="0" smtClean="0"/>
              <a:t>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  المتربصون </a:t>
            </a:r>
            <a:r>
              <a:rPr lang="ar-SA" sz="3600" dirty="0" smtClean="0">
                <a:solidFill>
                  <a:srgbClr val="FF0000"/>
                </a:solidFill>
              </a:rPr>
              <a:t>يفضلون متابعة الحركات  السريعة لسهولة</a:t>
            </a:r>
            <a:r>
              <a:rPr lang="ar-SA" sz="3600" dirty="0" smtClean="0"/>
              <a:t> فهمها في مجملها </a:t>
            </a:r>
            <a:r>
              <a:rPr lang="ar-SA" sz="3600" dirty="0" err="1" smtClean="0"/>
              <a:t>و</a:t>
            </a:r>
            <a:r>
              <a:rPr lang="ar-SA" sz="3600" dirty="0" smtClean="0"/>
              <a:t> التي تتكرر كثيرا . 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SA" sz="3600" dirty="0" smtClean="0"/>
              <a:t>        </a:t>
            </a:r>
            <a:r>
              <a:rPr lang="ar-SA" sz="3600" dirty="0" smtClean="0">
                <a:solidFill>
                  <a:srgbClr val="00B050"/>
                </a:solidFill>
              </a:rPr>
              <a:t>المعرفة الوافية في النشاط </a:t>
            </a:r>
            <a:r>
              <a:rPr lang="ar-SA" sz="3600" dirty="0" smtClean="0"/>
              <a:t>(نوع الرياضة أو الحركة) تبدو </a:t>
            </a:r>
            <a:r>
              <a:rPr lang="ar-SA" sz="3600" dirty="0" smtClean="0">
                <a:solidFill>
                  <a:srgbClr val="FF0000"/>
                </a:solidFill>
              </a:rPr>
              <a:t>مهمة جدا</a:t>
            </a:r>
            <a:r>
              <a:rPr lang="ar-SA" sz="3600" dirty="0" smtClean="0"/>
              <a:t>. 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</TotalTime>
  <Words>777</Words>
  <Application>Microsoft Office PowerPoint</Application>
  <PresentationFormat>Affichage à l'écran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Apex</vt:lpstr>
      <vt:lpstr>أدوات ملاحظة التدريس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أدوات ملاحظة التدريس</dc:title>
  <dc:creator>khiat</dc:creator>
  <cp:lastModifiedBy>khiat</cp:lastModifiedBy>
  <cp:revision>1</cp:revision>
  <dcterms:created xsi:type="dcterms:W3CDTF">2021-04-21T07:42:50Z</dcterms:created>
  <dcterms:modified xsi:type="dcterms:W3CDTF">2021-04-21T07:56:30Z</dcterms:modified>
</cp:coreProperties>
</file>