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54.jpg" ContentType="image/jpg"/>
  <Override PartName="/ppt/media/image56.jpg" ContentType="image/jpg"/>
  <Override PartName="/ppt/media/image57.jpg" ContentType="image/jpg"/>
  <Override PartName="/ppt/notesSlides/notesSlide22.xml" ContentType="application/vnd.openxmlformats-officedocument.presentationml.notesSlide+xml"/>
  <Override PartName="/ppt/media/image67.jpg" ContentType="image/jpg"/>
  <Override PartName="/ppt/media/image68.jpg" ContentType="image/jpg"/>
  <Override PartName="/ppt/media/image69.jpg" ContentType="image/jpg"/>
  <Override PartName="/ppt/media/image72.jpg" ContentType="image/jpg"/>
  <Override PartName="/ppt/media/image73.jpg" ContentType="image/jpg"/>
  <Override PartName="/ppt/media/image74.jpg" ContentType="image/jpg"/>
  <Override PartName="/ppt/media/image7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2.jpg" ContentType="image/jpg"/>
  <Override PartName="/ppt/media/image93.jpg" ContentType="image/jpg"/>
  <Override PartName="/ppt/media/image94.jpg" ContentType="image/jpg"/>
  <Override PartName="/ppt/media/image99.jpg" ContentType="image/jpg"/>
  <Override PartName="/ppt/media/image10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88" r:id="rId2"/>
    <p:sldId id="257" r:id="rId3"/>
    <p:sldId id="258" r:id="rId4"/>
    <p:sldId id="260" r:id="rId5"/>
    <p:sldId id="267" r:id="rId6"/>
    <p:sldId id="346" r:id="rId7"/>
    <p:sldId id="279" r:id="rId8"/>
    <p:sldId id="291" r:id="rId9"/>
    <p:sldId id="289" r:id="rId10"/>
    <p:sldId id="261" r:id="rId11"/>
    <p:sldId id="263" r:id="rId12"/>
    <p:sldId id="266" r:id="rId13"/>
    <p:sldId id="290" r:id="rId14"/>
    <p:sldId id="262" r:id="rId15"/>
    <p:sldId id="298" r:id="rId16"/>
    <p:sldId id="316" r:id="rId17"/>
    <p:sldId id="295" r:id="rId18"/>
    <p:sldId id="315" r:id="rId19"/>
    <p:sldId id="296" r:id="rId20"/>
    <p:sldId id="301" r:id="rId21"/>
    <p:sldId id="297" r:id="rId22"/>
    <p:sldId id="302" r:id="rId23"/>
    <p:sldId id="299" r:id="rId24"/>
    <p:sldId id="294" r:id="rId25"/>
    <p:sldId id="304" r:id="rId26"/>
    <p:sldId id="303" r:id="rId27"/>
    <p:sldId id="305" r:id="rId28"/>
    <p:sldId id="309" r:id="rId29"/>
    <p:sldId id="311" r:id="rId30"/>
    <p:sldId id="310" r:id="rId31"/>
    <p:sldId id="312" r:id="rId32"/>
    <p:sldId id="313" r:id="rId33"/>
    <p:sldId id="306" r:id="rId34"/>
    <p:sldId id="307" r:id="rId35"/>
    <p:sldId id="286" r:id="rId36"/>
    <p:sldId id="287" r:id="rId37"/>
    <p:sldId id="317" r:id="rId38"/>
    <p:sldId id="277" r:id="rId39"/>
    <p:sldId id="328" r:id="rId40"/>
    <p:sldId id="329" r:id="rId41"/>
    <p:sldId id="327" r:id="rId42"/>
    <p:sldId id="330" r:id="rId43"/>
    <p:sldId id="331" r:id="rId44"/>
    <p:sldId id="332" r:id="rId45"/>
    <p:sldId id="333" r:id="rId46"/>
    <p:sldId id="334" r:id="rId47"/>
    <p:sldId id="335" r:id="rId48"/>
    <p:sldId id="336" r:id="rId49"/>
    <p:sldId id="337" r:id="rId50"/>
    <p:sldId id="338" r:id="rId51"/>
    <p:sldId id="314" r:id="rId52"/>
    <p:sldId id="326" r:id="rId53"/>
    <p:sldId id="339" r:id="rId54"/>
    <p:sldId id="340" r:id="rId55"/>
    <p:sldId id="341" r:id="rId56"/>
    <p:sldId id="342" r:id="rId57"/>
    <p:sldId id="318" r:id="rId58"/>
    <p:sldId id="319" r:id="rId59"/>
    <p:sldId id="320" r:id="rId60"/>
    <p:sldId id="324" r:id="rId61"/>
    <p:sldId id="278" r:id="rId62"/>
    <p:sldId id="308" r:id="rId63"/>
    <p:sldId id="343" r:id="rId64"/>
    <p:sldId id="322" r:id="rId65"/>
    <p:sldId id="323" r:id="rId66"/>
    <p:sldId id="321" r:id="rId67"/>
    <p:sldId id="344"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92468"/>
  </p:normalViewPr>
  <p:slideViewPr>
    <p:cSldViewPr snapToGrid="0" snapToObjects="1">
      <p:cViewPr varScale="1">
        <p:scale>
          <a:sx n="58" d="100"/>
          <a:sy n="58" d="100"/>
        </p:scale>
        <p:origin x="656"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E0052-5042-C349-B7E9-EC79DF58597E}" type="datetimeFigureOut">
              <a:rPr lang="fr-FR" smtClean="0"/>
              <a:t>21/12/2023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5F76A-E018-D749-BACE-03FB686C8460}" type="slidenum">
              <a:rPr lang="fr-FR" smtClean="0"/>
              <a:t>‹N°›</a:t>
            </a:fld>
            <a:endParaRPr lang="fr-FR"/>
          </a:p>
        </p:txBody>
      </p:sp>
    </p:spTree>
    <p:extLst>
      <p:ext uri="{BB962C8B-B14F-4D97-AF65-F5344CB8AC3E}">
        <p14:creationId xmlns:p14="http://schemas.microsoft.com/office/powerpoint/2010/main" val="393208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a:t>
            </a:fld>
            <a:endParaRPr lang="fr-FR" dirty="0"/>
          </a:p>
        </p:txBody>
      </p:sp>
    </p:spTree>
    <p:extLst>
      <p:ext uri="{BB962C8B-B14F-4D97-AF65-F5344CB8AC3E}">
        <p14:creationId xmlns:p14="http://schemas.microsoft.com/office/powerpoint/2010/main" val="694854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15</a:t>
            </a:fld>
            <a:endParaRPr lang="fr-FR" dirty="0"/>
          </a:p>
        </p:txBody>
      </p:sp>
    </p:spTree>
    <p:extLst>
      <p:ext uri="{BB962C8B-B14F-4D97-AF65-F5344CB8AC3E}">
        <p14:creationId xmlns:p14="http://schemas.microsoft.com/office/powerpoint/2010/main" val="384470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17</a:t>
            </a:fld>
            <a:endParaRPr lang="fr-FR" dirty="0"/>
          </a:p>
        </p:txBody>
      </p:sp>
    </p:spTree>
    <p:extLst>
      <p:ext uri="{BB962C8B-B14F-4D97-AF65-F5344CB8AC3E}">
        <p14:creationId xmlns:p14="http://schemas.microsoft.com/office/powerpoint/2010/main" val="164880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19</a:t>
            </a:fld>
            <a:endParaRPr lang="fr-FR" dirty="0"/>
          </a:p>
        </p:txBody>
      </p:sp>
    </p:spTree>
    <p:extLst>
      <p:ext uri="{BB962C8B-B14F-4D97-AF65-F5344CB8AC3E}">
        <p14:creationId xmlns:p14="http://schemas.microsoft.com/office/powerpoint/2010/main" val="422051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20</a:t>
            </a:fld>
            <a:endParaRPr lang="fr-FR" dirty="0"/>
          </a:p>
        </p:txBody>
      </p:sp>
    </p:spTree>
    <p:extLst>
      <p:ext uri="{BB962C8B-B14F-4D97-AF65-F5344CB8AC3E}">
        <p14:creationId xmlns:p14="http://schemas.microsoft.com/office/powerpoint/2010/main" val="2367953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21</a:t>
            </a:fld>
            <a:endParaRPr lang="fr-FR" dirty="0"/>
          </a:p>
        </p:txBody>
      </p:sp>
    </p:spTree>
    <p:extLst>
      <p:ext uri="{BB962C8B-B14F-4D97-AF65-F5344CB8AC3E}">
        <p14:creationId xmlns:p14="http://schemas.microsoft.com/office/powerpoint/2010/main" val="1566062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23</a:t>
            </a:fld>
            <a:endParaRPr lang="fr-FR" dirty="0"/>
          </a:p>
        </p:txBody>
      </p:sp>
    </p:spTree>
    <p:extLst>
      <p:ext uri="{BB962C8B-B14F-4D97-AF65-F5344CB8AC3E}">
        <p14:creationId xmlns:p14="http://schemas.microsoft.com/office/powerpoint/2010/main" val="414410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24</a:t>
            </a:fld>
            <a:endParaRPr lang="fr-FR" dirty="0"/>
          </a:p>
        </p:txBody>
      </p:sp>
    </p:spTree>
    <p:extLst>
      <p:ext uri="{BB962C8B-B14F-4D97-AF65-F5344CB8AC3E}">
        <p14:creationId xmlns:p14="http://schemas.microsoft.com/office/powerpoint/2010/main" val="324987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25</a:t>
            </a:fld>
            <a:endParaRPr lang="fr-FR" dirty="0"/>
          </a:p>
        </p:txBody>
      </p:sp>
    </p:spTree>
    <p:extLst>
      <p:ext uri="{BB962C8B-B14F-4D97-AF65-F5344CB8AC3E}">
        <p14:creationId xmlns:p14="http://schemas.microsoft.com/office/powerpoint/2010/main" val="3945447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26</a:t>
            </a:fld>
            <a:endParaRPr lang="fr-FR" dirty="0"/>
          </a:p>
        </p:txBody>
      </p:sp>
    </p:spTree>
    <p:extLst>
      <p:ext uri="{BB962C8B-B14F-4D97-AF65-F5344CB8AC3E}">
        <p14:creationId xmlns:p14="http://schemas.microsoft.com/office/powerpoint/2010/main" val="2357547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27</a:t>
            </a:fld>
            <a:endParaRPr lang="fr-FR" dirty="0"/>
          </a:p>
        </p:txBody>
      </p:sp>
    </p:spTree>
    <p:extLst>
      <p:ext uri="{BB962C8B-B14F-4D97-AF65-F5344CB8AC3E}">
        <p14:creationId xmlns:p14="http://schemas.microsoft.com/office/powerpoint/2010/main" val="246064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5</a:t>
            </a:fld>
            <a:endParaRPr lang="fr-FR" dirty="0"/>
          </a:p>
        </p:txBody>
      </p:sp>
    </p:spTree>
    <p:extLst>
      <p:ext uri="{BB962C8B-B14F-4D97-AF65-F5344CB8AC3E}">
        <p14:creationId xmlns:p14="http://schemas.microsoft.com/office/powerpoint/2010/main" val="760881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33</a:t>
            </a:fld>
            <a:endParaRPr lang="fr-FR" dirty="0"/>
          </a:p>
        </p:txBody>
      </p:sp>
    </p:spTree>
    <p:extLst>
      <p:ext uri="{BB962C8B-B14F-4D97-AF65-F5344CB8AC3E}">
        <p14:creationId xmlns:p14="http://schemas.microsoft.com/office/powerpoint/2010/main" val="4244255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34</a:t>
            </a:fld>
            <a:endParaRPr lang="fr-FR" dirty="0"/>
          </a:p>
        </p:txBody>
      </p:sp>
    </p:spTree>
    <p:extLst>
      <p:ext uri="{BB962C8B-B14F-4D97-AF65-F5344CB8AC3E}">
        <p14:creationId xmlns:p14="http://schemas.microsoft.com/office/powerpoint/2010/main" val="537734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3FC1341-F347-4D98-968D-6AC6244CC4A1}" type="slidenum">
              <a:rPr lang="fr-FR" smtClean="0"/>
              <a:t>44</a:t>
            </a:fld>
            <a:endParaRPr lang="fr-FR"/>
          </a:p>
        </p:txBody>
      </p:sp>
    </p:spTree>
    <p:extLst>
      <p:ext uri="{BB962C8B-B14F-4D97-AF65-F5344CB8AC3E}">
        <p14:creationId xmlns:p14="http://schemas.microsoft.com/office/powerpoint/2010/main" val="326503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8</a:t>
            </a:fld>
            <a:endParaRPr lang="fr-FR" dirty="0"/>
          </a:p>
        </p:txBody>
      </p:sp>
    </p:spTree>
    <p:extLst>
      <p:ext uri="{BB962C8B-B14F-4D97-AF65-F5344CB8AC3E}">
        <p14:creationId xmlns:p14="http://schemas.microsoft.com/office/powerpoint/2010/main" val="100349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9</a:t>
            </a:fld>
            <a:endParaRPr lang="fr-FR" dirty="0"/>
          </a:p>
        </p:txBody>
      </p:sp>
    </p:spTree>
    <p:extLst>
      <p:ext uri="{BB962C8B-B14F-4D97-AF65-F5344CB8AC3E}">
        <p14:creationId xmlns:p14="http://schemas.microsoft.com/office/powerpoint/2010/main" val="16435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10</a:t>
            </a:fld>
            <a:endParaRPr lang="fr-FR" dirty="0"/>
          </a:p>
        </p:txBody>
      </p:sp>
    </p:spTree>
    <p:extLst>
      <p:ext uri="{BB962C8B-B14F-4D97-AF65-F5344CB8AC3E}">
        <p14:creationId xmlns:p14="http://schemas.microsoft.com/office/powerpoint/2010/main" val="3011842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11</a:t>
            </a:fld>
            <a:endParaRPr lang="fr-FR" dirty="0"/>
          </a:p>
        </p:txBody>
      </p:sp>
    </p:spTree>
    <p:extLst>
      <p:ext uri="{BB962C8B-B14F-4D97-AF65-F5344CB8AC3E}">
        <p14:creationId xmlns:p14="http://schemas.microsoft.com/office/powerpoint/2010/main" val="186840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12</a:t>
            </a:fld>
            <a:endParaRPr lang="fr-FR" dirty="0"/>
          </a:p>
        </p:txBody>
      </p:sp>
    </p:spTree>
    <p:extLst>
      <p:ext uri="{BB962C8B-B14F-4D97-AF65-F5344CB8AC3E}">
        <p14:creationId xmlns:p14="http://schemas.microsoft.com/office/powerpoint/2010/main" val="326265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13</a:t>
            </a:fld>
            <a:endParaRPr lang="fr-FR" dirty="0"/>
          </a:p>
        </p:txBody>
      </p:sp>
    </p:spTree>
    <p:extLst>
      <p:ext uri="{BB962C8B-B14F-4D97-AF65-F5344CB8AC3E}">
        <p14:creationId xmlns:p14="http://schemas.microsoft.com/office/powerpoint/2010/main" val="170187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5F4110D-4E99-49C1-BF09-9D9E5818BB6B}" type="slidenum">
              <a:rPr lang="fr-FR" smtClean="0"/>
              <a:t>14</a:t>
            </a:fld>
            <a:endParaRPr lang="fr-FR" dirty="0"/>
          </a:p>
        </p:txBody>
      </p:sp>
    </p:spTree>
    <p:extLst>
      <p:ext uri="{BB962C8B-B14F-4D97-AF65-F5344CB8AC3E}">
        <p14:creationId xmlns:p14="http://schemas.microsoft.com/office/powerpoint/2010/main" val="4136316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C27B9-178E-7A44-88F2-8F60CD0AA60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8CC492E-0324-D743-B15A-4A168ECD0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CDFFBBE-7ACD-2742-A1E6-C787D6FC2255}"/>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5" name="Espace réservé du pied de page 4">
            <a:extLst>
              <a:ext uri="{FF2B5EF4-FFF2-40B4-BE49-F238E27FC236}">
                <a16:creationId xmlns:a16="http://schemas.microsoft.com/office/drawing/2014/main" id="{52D193FF-67D0-7D4E-B750-CEDD651B51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628816-7A9F-9B40-AF9C-F3F0E93DA1B8}"/>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206370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BDEF31-747E-4B45-9658-A4DE3D01325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AF71DF3-BAB4-C745-BDDE-8F2C7B5720C5}"/>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0A48558-FA0F-5F43-8F9A-D49231319A33}"/>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5" name="Espace réservé du pied de page 4">
            <a:extLst>
              <a:ext uri="{FF2B5EF4-FFF2-40B4-BE49-F238E27FC236}">
                <a16:creationId xmlns:a16="http://schemas.microsoft.com/office/drawing/2014/main" id="{5BBFC295-CDD1-CA41-A0E2-88579F4DD9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F9F878-7A92-1045-A884-03A1EEDD226B}"/>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1024820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8B4F58-81BC-3842-B52D-2167FD56BA2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8FED691-3D81-5445-837C-4301F543CD5B}"/>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220A5DE-21DA-4045-9FDA-3E55951BC68F}"/>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5" name="Espace réservé du pied de page 4">
            <a:extLst>
              <a:ext uri="{FF2B5EF4-FFF2-40B4-BE49-F238E27FC236}">
                <a16:creationId xmlns:a16="http://schemas.microsoft.com/office/drawing/2014/main" id="{34A3ADA2-80AA-8D41-A744-8BDC8BA0BA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D827B9-8C56-EC46-B00A-6F4A459025B7}"/>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411765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avec 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99954E-D83C-4E03-A51E-E9EFC4CB52C8}"/>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4" name="Rectangle 3">
            <a:extLst>
              <a:ext uri="{FF2B5EF4-FFF2-40B4-BE49-F238E27FC236}">
                <a16:creationId xmlns:a16="http://schemas.microsoft.com/office/drawing/2014/main" id="{15FAA74F-DE92-4414-B0C7-466184CBCC99}"/>
              </a:ext>
            </a:extLst>
          </p:cNvPr>
          <p:cNvSpPr/>
          <p:nvPr userDrawn="1"/>
        </p:nvSpPr>
        <p:spPr>
          <a:xfrm>
            <a:off x="4093463"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6" name="Espace réservé du numéro de diapositive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rtlCol="0"/>
          <a:lstStyle/>
          <a:p>
            <a:pPr rtl="0"/>
            <a:fld id="{D9BB3731-526F-4638-85F8-715D717FFC12}" type="slidenum">
              <a:rPr lang="fr-FR" noProof="0" smtClean="0"/>
              <a:t>‹N°›</a:t>
            </a:fld>
            <a:endParaRPr lang="fr-FR" noProof="0" dirty="0"/>
          </a:p>
        </p:txBody>
      </p:sp>
      <p:sp>
        <p:nvSpPr>
          <p:cNvPr id="11" name="Espace réservé du texte 9">
            <a:extLst>
              <a:ext uri="{FF2B5EF4-FFF2-40B4-BE49-F238E27FC236}">
                <a16:creationId xmlns:a16="http://schemas.microsoft.com/office/drawing/2014/main" id="{D9D4896A-B348-4A66-B8A4-5E68BBCC49E4}"/>
              </a:ext>
            </a:extLst>
          </p:cNvPr>
          <p:cNvSpPr>
            <a:spLocks noGrp="1"/>
          </p:cNvSpPr>
          <p:nvPr>
            <p:ph type="body" sz="quarter" idx="15" hasCustomPrompt="1"/>
          </p:nvPr>
        </p:nvSpPr>
        <p:spPr>
          <a:xfrm>
            <a:off x="4093464" y="5296342"/>
            <a:ext cx="4005072" cy="1561657"/>
          </a:xfrm>
          <a:solidFill>
            <a:schemeClr val="tx1"/>
          </a:solidFill>
        </p:spPr>
        <p:txBody>
          <a:bodyPr tIns="90000" bIns="90000" rtlCol="0" anchor="ctr" anchorCtr="0">
            <a:noAutofit/>
          </a:bodyPr>
          <a:lstStyle>
            <a:lvl1pPr marL="0" indent="0" algn="ctr">
              <a:spcBef>
                <a:spcPts val="600"/>
              </a:spcBef>
              <a:buNone/>
              <a:defRPr sz="2800" i="0">
                <a:solidFill>
                  <a:schemeClr val="bg1"/>
                </a:solidFill>
              </a:defRPr>
            </a:lvl1pPr>
            <a:lvl2pPr marL="457200" indent="0" algn="ctr">
              <a:buNone/>
              <a:defRPr sz="2800">
                <a:solidFill>
                  <a:schemeClr val="bg1"/>
                </a:solidFill>
              </a:defRPr>
            </a:lvl2pPr>
            <a:lvl3pPr marL="914400" indent="0" algn="ctr">
              <a:buNone/>
              <a:defRPr sz="2800">
                <a:solidFill>
                  <a:schemeClr val="bg1"/>
                </a:solidFill>
              </a:defRPr>
            </a:lvl3pPr>
            <a:lvl4pPr marL="1371600" indent="0" algn="ctr">
              <a:buNone/>
              <a:defRPr sz="2800">
                <a:solidFill>
                  <a:schemeClr val="bg1"/>
                </a:solidFill>
              </a:defRPr>
            </a:lvl4pPr>
            <a:lvl5pPr marL="1828800" indent="0" algn="ctr">
              <a:buNone/>
              <a:defRPr sz="2800">
                <a:solidFill>
                  <a:schemeClr val="bg1"/>
                </a:solidFill>
              </a:defRPr>
            </a:lvl5pPr>
          </a:lstStyle>
          <a:p>
            <a:pPr lvl="0" rtl="0"/>
            <a:r>
              <a:rPr lang="fr-FR" noProof="0" dirty="0"/>
              <a:t>Modifier le masque</a:t>
            </a:r>
            <a:br>
              <a:rPr lang="fr-FR" noProof="0" dirty="0"/>
            </a:br>
            <a:r>
              <a:rPr lang="fr-FR" noProof="0" dirty="0"/>
              <a:t>Styles du texte du masque</a:t>
            </a:r>
          </a:p>
        </p:txBody>
      </p:sp>
      <p:sp>
        <p:nvSpPr>
          <p:cNvPr id="12" name="Titr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117623"/>
            <a:ext cx="4005072" cy="2977551"/>
          </a:xfrm>
          <a:solidFill>
            <a:schemeClr val="tx1"/>
          </a:solidFill>
        </p:spPr>
        <p:txBody>
          <a:bodyPr tIns="72000" bIns="216000" rtlCol="0" anchor="b">
            <a:normAutofit/>
          </a:bodyPr>
          <a:lstStyle>
            <a:lvl1pPr algn="ctr">
              <a:lnSpc>
                <a:spcPct val="85000"/>
              </a:lnSpc>
              <a:defRPr lang="ru-RU" sz="6000" b="1" kern="1200" dirty="0">
                <a:solidFill>
                  <a:schemeClr val="bg2"/>
                </a:solidFill>
                <a:latin typeface="+mj-lt"/>
                <a:ea typeface="+mn-ea"/>
                <a:cs typeface="+mn-cs"/>
              </a:defRPr>
            </a:lvl1pPr>
          </a:lstStyle>
          <a:p>
            <a:pPr rtl="0"/>
            <a:r>
              <a:rPr lang="fr-FR" noProof="0" dirty="0"/>
              <a:t>CLIQUEZ POUR MODIFIER LE TITRE</a:t>
            </a:r>
          </a:p>
        </p:txBody>
      </p:sp>
      <p:sp>
        <p:nvSpPr>
          <p:cNvPr id="14" name="Espace réservé d’image 13">
            <a:extLst>
              <a:ext uri="{FF2B5EF4-FFF2-40B4-BE49-F238E27FC236}">
                <a16:creationId xmlns:a16="http://schemas.microsoft.com/office/drawing/2014/main" id="{2E46EE0C-8420-4BA8-9E2D-0780DB1E6509}"/>
              </a:ext>
            </a:extLst>
          </p:cNvPr>
          <p:cNvSpPr>
            <a:spLocks noGrp="1"/>
          </p:cNvSpPr>
          <p:nvPr>
            <p:ph type="pic" sz="quarter" idx="16"/>
          </p:nvPr>
        </p:nvSpPr>
        <p:spPr>
          <a:xfrm>
            <a:off x="4930140" y="953857"/>
            <a:ext cx="2331720" cy="539496"/>
          </a:xfrm>
          <a:ln>
            <a:noFill/>
          </a:ln>
        </p:spPr>
        <p:txBody>
          <a:bodyPr rtlCol="0" anchor="ctr" anchorCtr="0">
            <a:noAutofit/>
          </a:bodyPr>
          <a:lstStyle>
            <a:lvl1pPr marL="0" indent="0" algn="ctr">
              <a:buNone/>
              <a:defRPr sz="1400">
                <a:solidFill>
                  <a:schemeClr val="bg1"/>
                </a:solidFill>
              </a:defRPr>
            </a:lvl1pPr>
          </a:lstStyle>
          <a:p>
            <a:pPr rtl="0"/>
            <a:r>
              <a:rPr lang="fr-FR" noProof="0"/>
              <a:t>Cliquez sur l'icône pour ajouter une image</a:t>
            </a:r>
            <a:endParaRPr lang="fr-FR" noProof="0" dirty="0"/>
          </a:p>
        </p:txBody>
      </p:sp>
      <p:sp>
        <p:nvSpPr>
          <p:cNvPr id="10" name="Rectangle 6" descr="Forme rectangulaire">
            <a:extLst>
              <a:ext uri="{FF2B5EF4-FFF2-40B4-BE49-F238E27FC236}">
                <a16:creationId xmlns:a16="http://schemas.microsoft.com/office/drawing/2014/main" id="{0A900D34-4B01-4389-9CFF-FFCB0CF7A3CC}"/>
              </a:ext>
            </a:extLst>
          </p:cNvPr>
          <p:cNvSpPr/>
          <p:nvPr userDrawn="1"/>
        </p:nvSpPr>
        <p:spPr>
          <a:xfrm>
            <a:off x="5360670" y="1916455"/>
            <a:ext cx="6840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5" name="Rectangle 14">
            <a:extLst>
              <a:ext uri="{FF2B5EF4-FFF2-40B4-BE49-F238E27FC236}">
                <a16:creationId xmlns:a16="http://schemas.microsoft.com/office/drawing/2014/main" id="{18865235-7FA6-4F58-B90E-4404EAE577DF}"/>
              </a:ext>
            </a:extLst>
          </p:cNvPr>
          <p:cNvSpPr/>
          <p:nvPr userDrawn="1"/>
        </p:nvSpPr>
        <p:spPr>
          <a:xfrm>
            <a:off x="4093463"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9" name="Rectangle 5" descr="Forme rectangulaire">
            <a:extLst>
              <a:ext uri="{FF2B5EF4-FFF2-40B4-BE49-F238E27FC236}">
                <a16:creationId xmlns:a16="http://schemas.microsoft.com/office/drawing/2014/main" id="{72ED261F-FABA-4D73-8360-A897A6082FA6}"/>
              </a:ext>
            </a:extLst>
          </p:cNvPr>
          <p:cNvSpPr/>
          <p:nvPr userDrawn="1"/>
        </p:nvSpPr>
        <p:spPr>
          <a:xfrm>
            <a:off x="-1" y="5095175"/>
            <a:ext cx="6804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Tree>
    <p:extLst>
      <p:ext uri="{BB962C8B-B14F-4D97-AF65-F5344CB8AC3E}">
        <p14:creationId xmlns:p14="http://schemas.microsoft.com/office/powerpoint/2010/main" val="1247691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u en trois bloc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21790C1-778D-449B-9C8D-C9FC1B327D01}"/>
              </a:ext>
            </a:extLst>
          </p:cNvPr>
          <p:cNvSpPr>
            <a:spLocks noGrp="1"/>
          </p:cNvSpPr>
          <p:nvPr>
            <p:ph type="dt" sz="half" idx="10"/>
          </p:nvPr>
        </p:nvSpPr>
        <p:spPr/>
        <p:txBody>
          <a:bodyPr rtlCol="0"/>
          <a:lstStyle/>
          <a:p>
            <a:pPr rtl="0"/>
            <a:r>
              <a:rPr lang="fr-FR" noProof="0" dirty="0"/>
              <a:t>MM.JJ.20XX</a:t>
            </a:r>
          </a:p>
        </p:txBody>
      </p:sp>
      <p:sp>
        <p:nvSpPr>
          <p:cNvPr id="4" name="Espace réservé du pied de page 3">
            <a:extLst>
              <a:ext uri="{FF2B5EF4-FFF2-40B4-BE49-F238E27FC236}">
                <a16:creationId xmlns:a16="http://schemas.microsoft.com/office/drawing/2014/main" id="{FFFF8FD5-F70C-4F63-B90E-47DD23FC01C3}"/>
              </a:ext>
            </a:extLst>
          </p:cNvPr>
          <p:cNvSpPr>
            <a:spLocks noGrp="1"/>
          </p:cNvSpPr>
          <p:nvPr>
            <p:ph type="ftr" sz="quarter" idx="11"/>
          </p:nvPr>
        </p:nvSpPr>
        <p:spPr/>
        <p:txBody>
          <a:bodyPr rtlCol="0"/>
          <a:lstStyle/>
          <a:p>
            <a:pPr rtl="0"/>
            <a:r>
              <a:rPr lang="fr-FR" noProof="0" dirty="0"/>
              <a:t>AJOUTER UN PIED DE PAGE</a:t>
            </a:r>
          </a:p>
        </p:txBody>
      </p:sp>
      <p:sp>
        <p:nvSpPr>
          <p:cNvPr id="5" name="Espace réservé du numéro de diapositive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rtlCol="0"/>
          <a:lstStyle/>
          <a:p>
            <a:pPr rtl="0"/>
            <a:fld id="{D9BB3731-526F-4638-85F8-715D717FFC12}" type="slidenum">
              <a:rPr lang="fr-FR" noProof="0" smtClean="0"/>
              <a:t>‹N°›</a:t>
            </a:fld>
            <a:endParaRPr lang="fr-FR"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9" name="Espace réservé du texte 2">
            <a:extLst>
              <a:ext uri="{FF2B5EF4-FFF2-40B4-BE49-F238E27FC236}">
                <a16:creationId xmlns:a16="http://schemas.microsoft.com/office/drawing/2014/main" id="{F947FF51-80C5-433A-A515-4334E29588D0}"/>
              </a:ext>
            </a:extLst>
          </p:cNvPr>
          <p:cNvSpPr>
            <a:spLocks noGrp="1"/>
          </p:cNvSpPr>
          <p:nvPr>
            <p:ph type="body" idx="1"/>
          </p:nvPr>
        </p:nvSpPr>
        <p:spPr>
          <a:xfrm>
            <a:off x="862258" y="1740127"/>
            <a:ext cx="7800832" cy="939606"/>
          </a:xfrm>
        </p:spPr>
        <p:txBody>
          <a:bodyPr lIns="0" tIns="0" rIns="0" bIns="0" rtlCol="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0" name="Espace réservé du texte 2">
            <a:extLst>
              <a:ext uri="{FF2B5EF4-FFF2-40B4-BE49-F238E27FC236}">
                <a16:creationId xmlns:a16="http://schemas.microsoft.com/office/drawing/2014/main" id="{1F5FB13D-D6DC-4762-A443-A1E33781FA69}"/>
              </a:ext>
            </a:extLst>
          </p:cNvPr>
          <p:cNvSpPr>
            <a:spLocks noGrp="1"/>
          </p:cNvSpPr>
          <p:nvPr>
            <p:ph type="body" idx="13"/>
          </p:nvPr>
        </p:nvSpPr>
        <p:spPr>
          <a:xfrm>
            <a:off x="1216020" y="4552664"/>
            <a:ext cx="2926080" cy="1135351"/>
          </a:xfrm>
        </p:spPr>
        <p:txBody>
          <a:bodyPr lIns="0" tIns="0" rIns="0" bIns="0" rtlCol="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1" name="Titr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617258"/>
            <a:ext cx="7800832" cy="594132"/>
          </a:xfrm>
        </p:spPr>
        <p:txBody>
          <a:bodyPr lIns="0" tIns="0" rIns="0" bIns="0" rtlCol="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pPr rtl="0"/>
            <a:r>
              <a:rPr lang="fr-FR" noProof="0" dirty="0"/>
              <a:t>Cliquez pour modifier le titre principal</a:t>
            </a:r>
          </a:p>
        </p:txBody>
      </p:sp>
      <p:sp>
        <p:nvSpPr>
          <p:cNvPr id="17" name="Espace réservé du texte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1216020" y="4002722"/>
            <a:ext cx="2926080" cy="467382"/>
          </a:xfrm>
        </p:spPr>
        <p:txBody>
          <a:bodyPr lIns="0" tIns="0" rIns="0" bIns="0" rtlCol="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Titre de la catégorie</a:t>
            </a:r>
          </a:p>
        </p:txBody>
      </p:sp>
      <p:sp>
        <p:nvSpPr>
          <p:cNvPr id="24" name="Espace réservé d’image 13">
            <a:extLst>
              <a:ext uri="{FF2B5EF4-FFF2-40B4-BE49-F238E27FC236}">
                <a16:creationId xmlns:a16="http://schemas.microsoft.com/office/drawing/2014/main" id="{6CFA9DC2-8816-4504-9E78-0D6A51A4ABBE}"/>
              </a:ext>
            </a:extLst>
          </p:cNvPr>
          <p:cNvSpPr>
            <a:spLocks noGrp="1"/>
          </p:cNvSpPr>
          <p:nvPr>
            <p:ph type="pic" sz="quarter" idx="16"/>
          </p:nvPr>
        </p:nvSpPr>
        <p:spPr>
          <a:xfrm>
            <a:off x="9013409" y="774398"/>
            <a:ext cx="2331720" cy="539496"/>
          </a:xfrm>
          <a:ln>
            <a:noFill/>
          </a:ln>
        </p:spPr>
        <p:txBody>
          <a:bodyPr rtlCol="0" anchor="ctr" anchorCtr="0">
            <a:noAutofit/>
          </a:bodyPr>
          <a:lstStyle>
            <a:lvl1pPr marL="0" indent="0" algn="ctr">
              <a:buNone/>
              <a:defRPr sz="1400">
                <a:solidFill>
                  <a:schemeClr val="tx1"/>
                </a:solidFill>
              </a:defRPr>
            </a:lvl1pPr>
          </a:lstStyle>
          <a:p>
            <a:pPr rtl="0"/>
            <a:r>
              <a:rPr lang="fr-FR" noProof="0"/>
              <a:t>Cliquez sur l'icône pour ajouter une image</a:t>
            </a:r>
            <a:endParaRPr lang="fr-FR" noProof="0" dirty="0"/>
          </a:p>
        </p:txBody>
      </p:sp>
      <p:sp>
        <p:nvSpPr>
          <p:cNvPr id="8" name="Espace réservé du texte 7">
            <a:extLst>
              <a:ext uri="{FF2B5EF4-FFF2-40B4-BE49-F238E27FC236}">
                <a16:creationId xmlns:a16="http://schemas.microsoft.com/office/drawing/2014/main" id="{2C9DB526-D20B-406D-B9C4-1B2FE4922375}"/>
              </a:ext>
            </a:extLst>
          </p:cNvPr>
          <p:cNvSpPr>
            <a:spLocks noGrp="1"/>
          </p:cNvSpPr>
          <p:nvPr>
            <p:ph type="body" sz="quarter" idx="28" hasCustomPrompt="1"/>
          </p:nvPr>
        </p:nvSpPr>
        <p:spPr>
          <a:xfrm>
            <a:off x="862258" y="2780485"/>
            <a:ext cx="1188720" cy="1188720"/>
          </a:xfrm>
          <a:solidFill>
            <a:schemeClr val="bg2">
              <a:alpha val="50000"/>
            </a:schemeClr>
          </a:solidFill>
        </p:spPr>
        <p:txBody>
          <a:bodyPr lIns="0" tIns="0" rIns="0" bIns="0" rtlCol="0" anchor="ctr" anchorCtr="0">
            <a:normAutofit/>
          </a:bodyPr>
          <a:lstStyle>
            <a:lvl1pPr marL="0" indent="0" algn="ctr">
              <a:buNone/>
              <a:defRPr sz="7000" b="1">
                <a:solidFill>
                  <a:schemeClr val="tx1"/>
                </a:solidFill>
                <a:latin typeface="+mj-lt"/>
              </a:defRPr>
            </a:lvl1pPr>
          </a:lstStyle>
          <a:p>
            <a:pPr lvl="0" rtl="0"/>
            <a:r>
              <a:rPr lang="fr-FR" noProof="0" dirty="0"/>
              <a:t>1</a:t>
            </a:r>
          </a:p>
        </p:txBody>
      </p:sp>
      <p:sp>
        <p:nvSpPr>
          <p:cNvPr id="25" name="Espace réservé du texte 2">
            <a:extLst>
              <a:ext uri="{FF2B5EF4-FFF2-40B4-BE49-F238E27FC236}">
                <a16:creationId xmlns:a16="http://schemas.microsoft.com/office/drawing/2014/main" id="{76963D45-FFEE-47B2-BF3C-EF83D09DA715}"/>
              </a:ext>
            </a:extLst>
          </p:cNvPr>
          <p:cNvSpPr>
            <a:spLocks noGrp="1"/>
          </p:cNvSpPr>
          <p:nvPr>
            <p:ph type="body" idx="29"/>
          </p:nvPr>
        </p:nvSpPr>
        <p:spPr>
          <a:xfrm>
            <a:off x="4834375" y="4552664"/>
            <a:ext cx="2926080" cy="1135351"/>
          </a:xfrm>
        </p:spPr>
        <p:txBody>
          <a:bodyPr lIns="0" tIns="0" rIns="0" bIns="0" rtlCol="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6" name="Espace réservé du texte 2">
            <a:extLst>
              <a:ext uri="{FF2B5EF4-FFF2-40B4-BE49-F238E27FC236}">
                <a16:creationId xmlns:a16="http://schemas.microsoft.com/office/drawing/2014/main" id="{F0C6A052-44FB-4766-A715-5F60A7AEF0AD}"/>
              </a:ext>
            </a:extLst>
          </p:cNvPr>
          <p:cNvSpPr>
            <a:spLocks noGrp="1"/>
          </p:cNvSpPr>
          <p:nvPr>
            <p:ph type="body" idx="30" hasCustomPrompt="1"/>
          </p:nvPr>
        </p:nvSpPr>
        <p:spPr>
          <a:xfrm>
            <a:off x="4834375" y="4002722"/>
            <a:ext cx="2926080" cy="467382"/>
          </a:xfrm>
        </p:spPr>
        <p:txBody>
          <a:bodyPr lIns="0" tIns="0" rIns="0" bIns="0" rtlCol="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Titre de la catégorie</a:t>
            </a:r>
          </a:p>
        </p:txBody>
      </p:sp>
      <p:sp>
        <p:nvSpPr>
          <p:cNvPr id="27" name="Espace réservé du texte 7">
            <a:extLst>
              <a:ext uri="{FF2B5EF4-FFF2-40B4-BE49-F238E27FC236}">
                <a16:creationId xmlns:a16="http://schemas.microsoft.com/office/drawing/2014/main" id="{26217025-86DB-4E40-9AE4-98C2F14CA8DA}"/>
              </a:ext>
            </a:extLst>
          </p:cNvPr>
          <p:cNvSpPr>
            <a:spLocks noGrp="1"/>
          </p:cNvSpPr>
          <p:nvPr>
            <p:ph type="body" sz="quarter" idx="31" hasCustomPrompt="1"/>
          </p:nvPr>
        </p:nvSpPr>
        <p:spPr>
          <a:xfrm>
            <a:off x="4480613" y="2780485"/>
            <a:ext cx="1188720" cy="1188720"/>
          </a:xfrm>
          <a:solidFill>
            <a:schemeClr val="bg2">
              <a:alpha val="50000"/>
            </a:schemeClr>
          </a:solidFill>
        </p:spPr>
        <p:txBody>
          <a:bodyPr lIns="0" tIns="0" rIns="0" bIns="0" rtlCol="0" anchor="ctr" anchorCtr="0">
            <a:normAutofit/>
          </a:bodyPr>
          <a:lstStyle>
            <a:lvl1pPr marL="0" indent="0" algn="ctr">
              <a:buNone/>
              <a:defRPr sz="7000" b="1">
                <a:solidFill>
                  <a:schemeClr val="tx1"/>
                </a:solidFill>
                <a:latin typeface="+mj-lt"/>
              </a:defRPr>
            </a:lvl1pPr>
          </a:lstStyle>
          <a:p>
            <a:pPr lvl="0" rtl="0"/>
            <a:r>
              <a:rPr lang="fr-FR" noProof="0" dirty="0"/>
              <a:t>2</a:t>
            </a:r>
          </a:p>
        </p:txBody>
      </p:sp>
      <p:sp>
        <p:nvSpPr>
          <p:cNvPr id="28" name="Espace réservé du texte 2">
            <a:extLst>
              <a:ext uri="{FF2B5EF4-FFF2-40B4-BE49-F238E27FC236}">
                <a16:creationId xmlns:a16="http://schemas.microsoft.com/office/drawing/2014/main" id="{5CDA6EA2-A642-4AE3-88FA-F776A7BE3CA8}"/>
              </a:ext>
            </a:extLst>
          </p:cNvPr>
          <p:cNvSpPr>
            <a:spLocks noGrp="1"/>
          </p:cNvSpPr>
          <p:nvPr>
            <p:ph type="body" idx="32"/>
          </p:nvPr>
        </p:nvSpPr>
        <p:spPr>
          <a:xfrm>
            <a:off x="8452731" y="4552664"/>
            <a:ext cx="2926080" cy="1135351"/>
          </a:xfrm>
        </p:spPr>
        <p:txBody>
          <a:bodyPr lIns="0" tIns="0" rIns="0" bIns="0" rtlCol="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9" name="Espace réservé du texte 2">
            <a:extLst>
              <a:ext uri="{FF2B5EF4-FFF2-40B4-BE49-F238E27FC236}">
                <a16:creationId xmlns:a16="http://schemas.microsoft.com/office/drawing/2014/main" id="{FCF657BA-97D6-465F-8436-31FB0B884C8B}"/>
              </a:ext>
            </a:extLst>
          </p:cNvPr>
          <p:cNvSpPr>
            <a:spLocks noGrp="1"/>
          </p:cNvSpPr>
          <p:nvPr>
            <p:ph type="body" idx="33" hasCustomPrompt="1"/>
          </p:nvPr>
        </p:nvSpPr>
        <p:spPr>
          <a:xfrm>
            <a:off x="8452731" y="4002722"/>
            <a:ext cx="2926080" cy="467382"/>
          </a:xfrm>
        </p:spPr>
        <p:txBody>
          <a:bodyPr lIns="0" tIns="0" rIns="0" bIns="0" rtlCol="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Titre de la catégorie</a:t>
            </a:r>
          </a:p>
        </p:txBody>
      </p:sp>
      <p:sp>
        <p:nvSpPr>
          <p:cNvPr id="30" name="Espace réservé du texte 7">
            <a:extLst>
              <a:ext uri="{FF2B5EF4-FFF2-40B4-BE49-F238E27FC236}">
                <a16:creationId xmlns:a16="http://schemas.microsoft.com/office/drawing/2014/main" id="{CBAA4180-32A5-4A82-BFBA-8673723FAAEA}"/>
              </a:ext>
            </a:extLst>
          </p:cNvPr>
          <p:cNvSpPr>
            <a:spLocks noGrp="1"/>
          </p:cNvSpPr>
          <p:nvPr>
            <p:ph type="body" sz="quarter" idx="34" hasCustomPrompt="1"/>
          </p:nvPr>
        </p:nvSpPr>
        <p:spPr>
          <a:xfrm>
            <a:off x="8098969" y="2780485"/>
            <a:ext cx="1188720" cy="1188720"/>
          </a:xfrm>
          <a:solidFill>
            <a:schemeClr val="bg2">
              <a:alpha val="50000"/>
            </a:schemeClr>
          </a:solidFill>
        </p:spPr>
        <p:txBody>
          <a:bodyPr lIns="0" tIns="0" rIns="0" bIns="0" rtlCol="0" anchor="ctr" anchorCtr="0">
            <a:normAutofit/>
          </a:bodyPr>
          <a:lstStyle>
            <a:lvl1pPr marL="0" indent="0" algn="ctr">
              <a:buNone/>
              <a:defRPr sz="7000" b="1">
                <a:solidFill>
                  <a:schemeClr val="tx1"/>
                </a:solidFill>
                <a:latin typeface="+mj-lt"/>
              </a:defRPr>
            </a:lvl1pPr>
          </a:lstStyle>
          <a:p>
            <a:pPr lvl="0" rtl="0"/>
            <a:r>
              <a:rPr lang="fr-FR" noProof="0" dirty="0"/>
              <a:t>3</a:t>
            </a:r>
          </a:p>
        </p:txBody>
      </p:sp>
      <p:sp>
        <p:nvSpPr>
          <p:cNvPr id="18" name="Rectangle 16" descr="Forme rectangulaire">
            <a:extLst>
              <a:ext uri="{FF2B5EF4-FFF2-40B4-BE49-F238E27FC236}">
                <a16:creationId xmlns:a16="http://schemas.microsoft.com/office/drawing/2014/main" id="{8F2E6E6B-AE50-42CD-844F-3408DB11EFCE}"/>
              </a:ext>
            </a:extLst>
          </p:cNvPr>
          <p:cNvSpPr/>
          <p:nvPr userDrawn="1"/>
        </p:nvSpPr>
        <p:spPr>
          <a:xfrm>
            <a:off x="0" y="1380173"/>
            <a:ext cx="633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Tree>
    <p:extLst>
      <p:ext uri="{BB962C8B-B14F-4D97-AF65-F5344CB8AC3E}">
        <p14:creationId xmlns:p14="http://schemas.microsoft.com/office/powerpoint/2010/main" val="557822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et mise en pag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52D122-994D-483A-BEAE-EB42A0E0961E}"/>
              </a:ext>
            </a:extLst>
          </p:cNvPr>
          <p:cNvSpPr/>
          <p:nvPr userDrawn="1"/>
        </p:nvSpPr>
        <p:spPr>
          <a:xfrm>
            <a:off x="3919728" y="-1"/>
            <a:ext cx="4352400" cy="1819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3" name="Espace réservé d’image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11352213" cy="3758184"/>
          </a:xfrm>
        </p:spPr>
        <p:txBody>
          <a:bodyPr tIns="756000" rIns="72000" rtlCol="0" anchor="ctr" anchorCtr="0">
            <a:normAutofit/>
          </a:bodyPr>
          <a:lstStyle>
            <a:lvl1pPr marL="0" indent="0" algn="ctr">
              <a:buNone/>
              <a:defRPr sz="1800"/>
            </a:lvl1pPr>
          </a:lstStyle>
          <a:p>
            <a:pPr rtl="0"/>
            <a:r>
              <a:rPr lang="fr-FR" noProof="0"/>
              <a:t>Cliquez sur l'icône pour ajouter une image</a:t>
            </a:r>
            <a:endParaRPr lang="fr-FR" noProof="0" dirty="0"/>
          </a:p>
        </p:txBody>
      </p:sp>
      <p:sp>
        <p:nvSpPr>
          <p:cNvPr id="3" name="Espace réservé de la date 2">
            <a:extLst>
              <a:ext uri="{FF2B5EF4-FFF2-40B4-BE49-F238E27FC236}">
                <a16:creationId xmlns:a16="http://schemas.microsoft.com/office/drawing/2014/main" id="{221790C1-778D-449B-9C8D-C9FC1B327D01}"/>
              </a:ext>
            </a:extLst>
          </p:cNvPr>
          <p:cNvSpPr>
            <a:spLocks noGrp="1"/>
          </p:cNvSpPr>
          <p:nvPr>
            <p:ph type="dt" sz="half" idx="10"/>
          </p:nvPr>
        </p:nvSpPr>
        <p:spPr/>
        <p:txBody>
          <a:bodyPr rtlCol="0"/>
          <a:lstStyle/>
          <a:p>
            <a:pPr rtl="0"/>
            <a:r>
              <a:rPr lang="fr-FR" noProof="0" dirty="0"/>
              <a:t>MM.JJ.20XX</a:t>
            </a:r>
          </a:p>
        </p:txBody>
      </p:sp>
      <p:sp>
        <p:nvSpPr>
          <p:cNvPr id="4" name="Espace réservé du pied de page 3">
            <a:extLst>
              <a:ext uri="{FF2B5EF4-FFF2-40B4-BE49-F238E27FC236}">
                <a16:creationId xmlns:a16="http://schemas.microsoft.com/office/drawing/2014/main" id="{FFFF8FD5-F70C-4F63-B90E-47DD23FC01C3}"/>
              </a:ext>
            </a:extLst>
          </p:cNvPr>
          <p:cNvSpPr>
            <a:spLocks noGrp="1"/>
          </p:cNvSpPr>
          <p:nvPr>
            <p:ph type="ftr" sz="quarter" idx="11"/>
          </p:nvPr>
        </p:nvSpPr>
        <p:spPr/>
        <p:txBody>
          <a:bodyPr rtlCol="0"/>
          <a:lstStyle/>
          <a:p>
            <a:pPr rtl="0"/>
            <a:r>
              <a:rPr lang="fr-FR" noProof="0" dirty="0"/>
              <a:t>AJOUTER UN PIED DE PAGE</a:t>
            </a:r>
          </a:p>
        </p:txBody>
      </p:sp>
      <p:sp>
        <p:nvSpPr>
          <p:cNvPr id="5" name="Espace réservé du numéro de diapositive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rtlCol="0"/>
          <a:lstStyle/>
          <a:p>
            <a:pPr rtl="0"/>
            <a:fld id="{D9BB3731-526F-4638-85F8-715D717FFC12}" type="slidenum">
              <a:rPr lang="fr-FR" noProof="0" smtClean="0"/>
              <a:t>‹N°›</a:t>
            </a:fld>
            <a:endParaRPr lang="fr-FR"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1" name="Titre 1">
            <a:extLst>
              <a:ext uri="{FF2B5EF4-FFF2-40B4-BE49-F238E27FC236}">
                <a16:creationId xmlns:a16="http://schemas.microsoft.com/office/drawing/2014/main" id="{58EFAFB9-41FD-471B-8C26-B5481B74C36E}"/>
              </a:ext>
            </a:extLst>
          </p:cNvPr>
          <p:cNvSpPr>
            <a:spLocks noGrp="1"/>
          </p:cNvSpPr>
          <p:nvPr>
            <p:ph type="title" hasCustomPrompt="1"/>
          </p:nvPr>
        </p:nvSpPr>
        <p:spPr>
          <a:xfrm>
            <a:off x="3919728" y="0"/>
            <a:ext cx="4352544" cy="1737360"/>
          </a:xfrm>
          <a:noFill/>
        </p:spPr>
        <p:txBody>
          <a:bodyPr lIns="0" tIns="180000" rIns="0" bIns="0" rtlCol="0" anchor="ctr" anchorCtr="0">
            <a:normAutofit/>
          </a:bodyPr>
          <a:lstStyle>
            <a:lvl1pPr marL="0" algn="ct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pPr rtl="0"/>
            <a:r>
              <a:rPr lang="fr-FR" noProof="0" dirty="0"/>
              <a:t>Cliquez pour modifier le titre principal</a:t>
            </a:r>
          </a:p>
        </p:txBody>
      </p:sp>
      <p:sp>
        <p:nvSpPr>
          <p:cNvPr id="12" name="Espace réservé d’image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rtlCol="0" anchor="ctr" anchorCtr="0">
            <a:noAutofit/>
          </a:bodyPr>
          <a:lstStyle>
            <a:lvl1pPr marL="0" indent="0" algn="ctr">
              <a:buNone/>
              <a:defRPr sz="1400">
                <a:solidFill>
                  <a:schemeClr val="tx1"/>
                </a:solidFill>
              </a:defRPr>
            </a:lvl1pPr>
          </a:lstStyle>
          <a:p>
            <a:pPr rtl="0"/>
            <a:r>
              <a:rPr lang="fr-FR" noProof="0"/>
              <a:t>Cliquez sur l'icône pour ajouter une image</a:t>
            </a:r>
            <a:endParaRPr lang="fr-FR" noProof="0" dirty="0"/>
          </a:p>
        </p:txBody>
      </p:sp>
      <p:sp>
        <p:nvSpPr>
          <p:cNvPr id="7" name="Espace réservé du texte 6">
            <a:extLst>
              <a:ext uri="{FF2B5EF4-FFF2-40B4-BE49-F238E27FC236}">
                <a16:creationId xmlns:a16="http://schemas.microsoft.com/office/drawing/2014/main" id="{2685A6CA-852E-4D31-8861-0347B4869D82}"/>
              </a:ext>
            </a:extLst>
          </p:cNvPr>
          <p:cNvSpPr>
            <a:spLocks noGrp="1"/>
          </p:cNvSpPr>
          <p:nvPr>
            <p:ph type="body" sz="quarter" idx="18"/>
          </p:nvPr>
        </p:nvSpPr>
        <p:spPr>
          <a:xfrm>
            <a:off x="3919728" y="1732572"/>
            <a:ext cx="4352400" cy="1404000"/>
          </a:xfrm>
          <a:solidFill>
            <a:schemeClr val="tx1"/>
          </a:solidFill>
        </p:spPr>
        <p:txBody>
          <a:bodyPr lIns="180000" tIns="360000" rIns="180000" bIns="0" rtlCol="0">
            <a:normAutofit/>
          </a:bodyPr>
          <a:lstStyle>
            <a:lvl1pPr marL="0" indent="0" algn="ctr">
              <a:buNone/>
              <a:defRPr sz="1800" b="1" i="0">
                <a:solidFill>
                  <a:schemeClr val="bg1"/>
                </a:solidFill>
              </a:defRPr>
            </a:lvl1pPr>
            <a:lvl2pPr marL="457200" indent="0">
              <a:buNone/>
              <a:defRPr i="1">
                <a:solidFill>
                  <a:schemeClr val="bg1"/>
                </a:solidFill>
              </a:defRPr>
            </a:lvl2pPr>
            <a:lvl3pPr>
              <a:defRPr i="1">
                <a:solidFill>
                  <a:schemeClr val="bg1"/>
                </a:solidFill>
              </a:defRPr>
            </a:lvl3pPr>
            <a:lvl4pPr>
              <a:defRPr i="1">
                <a:solidFill>
                  <a:schemeClr val="bg1"/>
                </a:solidFill>
              </a:defRPr>
            </a:lvl4pPr>
            <a:lvl5pPr>
              <a:defRPr i="1">
                <a:solidFill>
                  <a:schemeClr val="bg1"/>
                </a:solidFill>
              </a:defRPr>
            </a:lvl5pPr>
          </a:lstStyle>
          <a:p>
            <a:pPr lvl="0" rtl="0"/>
            <a:r>
              <a:rPr lang="fr-FR" noProof="0"/>
              <a:t>Modifiez les styles du texte du masque</a:t>
            </a:r>
          </a:p>
        </p:txBody>
      </p:sp>
      <p:sp>
        <p:nvSpPr>
          <p:cNvPr id="10" name="Rectangle 23" descr="Forme rectangulaire">
            <a:extLst>
              <a:ext uri="{FF2B5EF4-FFF2-40B4-BE49-F238E27FC236}">
                <a16:creationId xmlns:a16="http://schemas.microsoft.com/office/drawing/2014/main" id="{A5229D97-30B4-42B0-8D6E-5BE4A017D8F7}"/>
              </a:ext>
            </a:extLst>
          </p:cNvPr>
          <p:cNvSpPr/>
          <p:nvPr userDrawn="1"/>
        </p:nvSpPr>
        <p:spPr>
          <a:xfrm>
            <a:off x="4508175" y="1528090"/>
            <a:ext cx="768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Tree>
    <p:extLst>
      <p:ext uri="{BB962C8B-B14F-4D97-AF65-F5344CB8AC3E}">
        <p14:creationId xmlns:p14="http://schemas.microsoft.com/office/powerpoint/2010/main" val="2078805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 et disposition du contenu de gauch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21790C1-778D-449B-9C8D-C9FC1B327D01}"/>
              </a:ext>
            </a:extLst>
          </p:cNvPr>
          <p:cNvSpPr>
            <a:spLocks noGrp="1"/>
          </p:cNvSpPr>
          <p:nvPr>
            <p:ph type="dt" sz="half" idx="10"/>
          </p:nvPr>
        </p:nvSpPr>
        <p:spPr/>
        <p:txBody>
          <a:bodyPr rtlCol="0"/>
          <a:lstStyle/>
          <a:p>
            <a:pPr rtl="0"/>
            <a:r>
              <a:rPr lang="fr-FR" noProof="0" dirty="0"/>
              <a:t>MM.JJ.20XX</a:t>
            </a:r>
          </a:p>
        </p:txBody>
      </p:sp>
      <p:sp>
        <p:nvSpPr>
          <p:cNvPr id="4" name="Espace réservé du pied de page 3">
            <a:extLst>
              <a:ext uri="{FF2B5EF4-FFF2-40B4-BE49-F238E27FC236}">
                <a16:creationId xmlns:a16="http://schemas.microsoft.com/office/drawing/2014/main" id="{FFFF8FD5-F70C-4F63-B90E-47DD23FC01C3}"/>
              </a:ext>
            </a:extLst>
          </p:cNvPr>
          <p:cNvSpPr>
            <a:spLocks noGrp="1"/>
          </p:cNvSpPr>
          <p:nvPr>
            <p:ph type="ftr" sz="quarter" idx="11"/>
          </p:nvPr>
        </p:nvSpPr>
        <p:spPr/>
        <p:txBody>
          <a:bodyPr rtlCol="0"/>
          <a:lstStyle/>
          <a:p>
            <a:pPr rtl="0"/>
            <a:r>
              <a:rPr lang="fr-FR" noProof="0" dirty="0"/>
              <a:t>AJOUTER UN PIED DE PAGE</a:t>
            </a:r>
          </a:p>
        </p:txBody>
      </p:sp>
      <p:sp>
        <p:nvSpPr>
          <p:cNvPr id="5" name="Espace réservé du numéro de diapositive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rtlCol="0"/>
          <a:lstStyle/>
          <a:p>
            <a:pPr rtl="0"/>
            <a:fld id="{D9BB3731-526F-4638-85F8-715D717FFC12}" type="slidenum">
              <a:rPr lang="fr-FR" noProof="0" smtClean="0"/>
              <a:t>‹N°›</a:t>
            </a:fld>
            <a:endParaRPr lang="fr-FR"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9" name="Titr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2193928"/>
            <a:ext cx="4405067" cy="1325563"/>
          </a:xfrm>
        </p:spPr>
        <p:txBody>
          <a:bodyPr lIns="0" tIns="0" rIns="0" bIns="0" rtlCol="0" anchor="b" anchorCtr="0">
            <a:normAutofit/>
          </a:bodyPr>
          <a:lstStyle>
            <a:lvl1pPr>
              <a:defRPr sz="3600" b="1"/>
            </a:lvl1pPr>
          </a:lstStyle>
          <a:p>
            <a:pPr rtl="0"/>
            <a:r>
              <a:rPr lang="fr-FR" noProof="0" dirty="0"/>
              <a:t>Cliquez pour modifier le titre principal</a:t>
            </a:r>
          </a:p>
        </p:txBody>
      </p:sp>
      <p:sp>
        <p:nvSpPr>
          <p:cNvPr id="20" name="Espace réservé du texte 2">
            <a:extLst>
              <a:ext uri="{FF2B5EF4-FFF2-40B4-BE49-F238E27FC236}">
                <a16:creationId xmlns:a16="http://schemas.microsoft.com/office/drawing/2014/main" id="{F8424E24-3E04-4F28-8CE4-6A20781987A7}"/>
              </a:ext>
            </a:extLst>
          </p:cNvPr>
          <p:cNvSpPr>
            <a:spLocks noGrp="1"/>
          </p:cNvSpPr>
          <p:nvPr>
            <p:ph type="body" idx="1"/>
          </p:nvPr>
        </p:nvSpPr>
        <p:spPr>
          <a:xfrm>
            <a:off x="6958722" y="3937409"/>
            <a:ext cx="4412151" cy="539496"/>
          </a:xfrm>
        </p:spPr>
        <p:txBody>
          <a:bodyPr lIns="0" tIns="0" rIns="0" bIns="0" rtlCol="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1" name="Espace réservé du texte 2">
            <a:extLst>
              <a:ext uri="{FF2B5EF4-FFF2-40B4-BE49-F238E27FC236}">
                <a16:creationId xmlns:a16="http://schemas.microsoft.com/office/drawing/2014/main" id="{5AA4AD4A-8E8A-4E95-9E11-6FE9B001838A}"/>
              </a:ext>
            </a:extLst>
          </p:cNvPr>
          <p:cNvSpPr>
            <a:spLocks noGrp="1"/>
          </p:cNvSpPr>
          <p:nvPr>
            <p:ph type="body" idx="13"/>
          </p:nvPr>
        </p:nvSpPr>
        <p:spPr>
          <a:xfrm>
            <a:off x="6958722" y="4669416"/>
            <a:ext cx="4405066" cy="1159884"/>
          </a:xfrm>
        </p:spPr>
        <p:txBody>
          <a:bodyPr lIns="0" tIns="0" rIns="0" bIns="0" rtlCol="0" anchor="t" anchorCtr="0">
            <a:normAutofit/>
          </a:bodyPr>
          <a:lstStyle>
            <a:lvl1pPr marL="0" indent="0">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2" name="Espace réservé d’image 7">
            <a:extLst>
              <a:ext uri="{FF2B5EF4-FFF2-40B4-BE49-F238E27FC236}">
                <a16:creationId xmlns:a16="http://schemas.microsoft.com/office/drawing/2014/main" id="{D8E759F5-A035-4785-8820-32AD1B0FD021}"/>
              </a:ext>
            </a:extLst>
          </p:cNvPr>
          <p:cNvSpPr>
            <a:spLocks noGrp="1"/>
          </p:cNvSpPr>
          <p:nvPr>
            <p:ph type="pic" sz="quarter" idx="14"/>
          </p:nvPr>
        </p:nvSpPr>
        <p:spPr>
          <a:xfrm>
            <a:off x="0" y="1028700"/>
            <a:ext cx="6103084" cy="4800600"/>
          </a:xfrm>
        </p:spPr>
        <p:txBody>
          <a:bodyPr lIns="0" tIns="0" rIns="0" bIns="0" rtlCol="0" anchor="ctr" anchorCtr="0">
            <a:noAutofit/>
          </a:bodyPr>
          <a:lstStyle>
            <a:lvl1pPr marL="0" indent="0" algn="ctr">
              <a:buNone/>
              <a:defRPr sz="1800"/>
            </a:lvl1pPr>
          </a:lstStyle>
          <a:p>
            <a:pPr rtl="0"/>
            <a:r>
              <a:rPr lang="fr-FR" noProof="0"/>
              <a:t>Cliquez sur l'icône pour ajouter une image</a:t>
            </a:r>
            <a:endParaRPr lang="fr-FR" noProof="0" dirty="0"/>
          </a:p>
        </p:txBody>
      </p:sp>
      <p:sp>
        <p:nvSpPr>
          <p:cNvPr id="23" name="Espace réservé d’image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rtlCol="0" anchor="ctr" anchorCtr="0">
            <a:noAutofit/>
          </a:bodyPr>
          <a:lstStyle>
            <a:lvl1pPr marL="0" indent="0" algn="ctr">
              <a:buNone/>
              <a:defRPr sz="1400">
                <a:solidFill>
                  <a:schemeClr val="tx1"/>
                </a:solidFill>
              </a:defRPr>
            </a:lvl1pPr>
          </a:lstStyle>
          <a:p>
            <a:pPr rtl="0"/>
            <a:r>
              <a:rPr lang="fr-FR" noProof="0"/>
              <a:t>Cliquez sur l'icône pour ajouter une image</a:t>
            </a:r>
            <a:endParaRPr lang="fr-FR" noProof="0" dirty="0"/>
          </a:p>
        </p:txBody>
      </p:sp>
      <p:sp>
        <p:nvSpPr>
          <p:cNvPr id="11" name="Rectangle 22" descr="Forme rectangulaire">
            <a:extLst>
              <a:ext uri="{FF2B5EF4-FFF2-40B4-BE49-F238E27FC236}">
                <a16:creationId xmlns:a16="http://schemas.microsoft.com/office/drawing/2014/main" id="{7BAA7414-D7E1-4BB4-98C3-E169FD560880}"/>
              </a:ext>
            </a:extLst>
          </p:cNvPr>
          <p:cNvSpPr/>
          <p:nvPr userDrawn="1"/>
        </p:nvSpPr>
        <p:spPr>
          <a:xfrm>
            <a:off x="6102067" y="3654638"/>
            <a:ext cx="4140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Tree>
    <p:extLst>
      <p:ext uri="{BB962C8B-B14F-4D97-AF65-F5344CB8AC3E}">
        <p14:creationId xmlns:p14="http://schemas.microsoft.com/office/powerpoint/2010/main" val="39533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et disposition du contenu de droit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21790C1-778D-449B-9C8D-C9FC1B327D01}"/>
              </a:ext>
            </a:extLst>
          </p:cNvPr>
          <p:cNvSpPr>
            <a:spLocks noGrp="1"/>
          </p:cNvSpPr>
          <p:nvPr>
            <p:ph type="dt" sz="half" idx="10"/>
          </p:nvPr>
        </p:nvSpPr>
        <p:spPr/>
        <p:txBody>
          <a:bodyPr rtlCol="0"/>
          <a:lstStyle/>
          <a:p>
            <a:pPr rtl="0"/>
            <a:r>
              <a:rPr lang="fr-FR" noProof="0" dirty="0"/>
              <a:t>MM.JJ.20XX</a:t>
            </a:r>
          </a:p>
        </p:txBody>
      </p:sp>
      <p:sp>
        <p:nvSpPr>
          <p:cNvPr id="4" name="Espace réservé du pied de page 3">
            <a:extLst>
              <a:ext uri="{FF2B5EF4-FFF2-40B4-BE49-F238E27FC236}">
                <a16:creationId xmlns:a16="http://schemas.microsoft.com/office/drawing/2014/main" id="{FFFF8FD5-F70C-4F63-B90E-47DD23FC01C3}"/>
              </a:ext>
            </a:extLst>
          </p:cNvPr>
          <p:cNvSpPr>
            <a:spLocks noGrp="1"/>
          </p:cNvSpPr>
          <p:nvPr>
            <p:ph type="ftr" sz="quarter" idx="11"/>
          </p:nvPr>
        </p:nvSpPr>
        <p:spPr/>
        <p:txBody>
          <a:bodyPr rtlCol="0"/>
          <a:lstStyle/>
          <a:p>
            <a:pPr rtl="0"/>
            <a:r>
              <a:rPr lang="fr-FR" noProof="0" dirty="0"/>
              <a:t>AJOUTER UN PIED DE PAGE</a:t>
            </a:r>
          </a:p>
        </p:txBody>
      </p:sp>
      <p:sp>
        <p:nvSpPr>
          <p:cNvPr id="5" name="Espace réservé du numéro de diapositive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rtlCol="0"/>
          <a:lstStyle/>
          <a:p>
            <a:pPr rtl="0"/>
            <a:fld id="{D9BB3731-526F-4638-85F8-715D717FFC12}" type="slidenum">
              <a:rPr lang="fr-FR" noProof="0" smtClean="0"/>
              <a:t>‹N°›</a:t>
            </a:fld>
            <a:endParaRPr lang="fr-FR"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9" name="Espace réservé du texte 2">
            <a:extLst>
              <a:ext uri="{FF2B5EF4-FFF2-40B4-BE49-F238E27FC236}">
                <a16:creationId xmlns:a16="http://schemas.microsoft.com/office/drawing/2014/main" id="{F947FF51-80C5-433A-A515-4334E29588D0}"/>
              </a:ext>
            </a:extLst>
          </p:cNvPr>
          <p:cNvSpPr>
            <a:spLocks noGrp="1"/>
          </p:cNvSpPr>
          <p:nvPr>
            <p:ph type="body" idx="1"/>
          </p:nvPr>
        </p:nvSpPr>
        <p:spPr>
          <a:xfrm>
            <a:off x="862258" y="3095993"/>
            <a:ext cx="5242160" cy="539496"/>
          </a:xfrm>
        </p:spPr>
        <p:txBody>
          <a:bodyPr lIns="0" tIns="0" rIns="0" bIns="0" rtlCol="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0" name="Espace réservé du texte 2">
            <a:extLst>
              <a:ext uri="{FF2B5EF4-FFF2-40B4-BE49-F238E27FC236}">
                <a16:creationId xmlns:a16="http://schemas.microsoft.com/office/drawing/2014/main" id="{1F5FB13D-D6DC-4762-A443-A1E33781FA69}"/>
              </a:ext>
            </a:extLst>
          </p:cNvPr>
          <p:cNvSpPr>
            <a:spLocks noGrp="1"/>
          </p:cNvSpPr>
          <p:nvPr>
            <p:ph type="body" idx="13"/>
          </p:nvPr>
        </p:nvSpPr>
        <p:spPr>
          <a:xfrm>
            <a:off x="862258" y="3828000"/>
            <a:ext cx="5233742" cy="2175392"/>
          </a:xfrm>
        </p:spPr>
        <p:txBody>
          <a:bodyPr lIns="0" tIns="0" rIns="0" bIns="0" rtlCol="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1" name="Titr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0" y="1391821"/>
            <a:ext cx="5262327" cy="1325563"/>
          </a:xfrm>
        </p:spPr>
        <p:txBody>
          <a:bodyPr lIns="0" tIns="0" rIns="0" bIns="0" rtlCol="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pPr rtl="0"/>
            <a:r>
              <a:rPr lang="fr-FR" noProof="0" dirty="0"/>
              <a:t>Cliquez pour modifier le titre principal</a:t>
            </a:r>
          </a:p>
        </p:txBody>
      </p:sp>
      <p:sp>
        <p:nvSpPr>
          <p:cNvPr id="12" name="Espace réservé d’image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rtlCol="0" anchor="ctr" anchorCtr="0">
            <a:noAutofit/>
          </a:bodyPr>
          <a:lstStyle>
            <a:lvl1pPr marL="0" indent="0" algn="ctr">
              <a:buNone/>
              <a:defRPr sz="1400">
                <a:solidFill>
                  <a:schemeClr val="tx1"/>
                </a:solidFill>
              </a:defRPr>
            </a:lvl1pPr>
          </a:lstStyle>
          <a:p>
            <a:pPr rtl="0"/>
            <a:r>
              <a:rPr lang="fr-FR" noProof="0"/>
              <a:t>Cliquez sur l'icône pour ajouter une image</a:t>
            </a:r>
            <a:endParaRPr lang="fr-FR" noProof="0" dirty="0"/>
          </a:p>
        </p:txBody>
      </p:sp>
      <p:sp>
        <p:nvSpPr>
          <p:cNvPr id="13" name="Espace réservé d’image 7">
            <a:extLst>
              <a:ext uri="{FF2B5EF4-FFF2-40B4-BE49-F238E27FC236}">
                <a16:creationId xmlns:a16="http://schemas.microsoft.com/office/drawing/2014/main" id="{BDF13B40-70E6-4C5A-858B-DC39631DE0F6}"/>
              </a:ext>
            </a:extLst>
          </p:cNvPr>
          <p:cNvSpPr>
            <a:spLocks noGrp="1"/>
          </p:cNvSpPr>
          <p:nvPr>
            <p:ph type="pic" sz="quarter" idx="17"/>
          </p:nvPr>
        </p:nvSpPr>
        <p:spPr>
          <a:xfrm>
            <a:off x="6959600" y="0"/>
            <a:ext cx="4370388" cy="6057900"/>
          </a:xfrm>
        </p:spPr>
        <p:txBody>
          <a:bodyPr tIns="756000" rIns="72000" rtlCol="0" anchor="ctr" anchorCtr="0">
            <a:normAutofit/>
          </a:bodyPr>
          <a:lstStyle>
            <a:lvl1pPr marL="0" indent="0" algn="ctr">
              <a:buNone/>
              <a:defRPr sz="1800"/>
            </a:lvl1pPr>
          </a:lstStyle>
          <a:p>
            <a:pPr rtl="0"/>
            <a:r>
              <a:rPr lang="fr-FR" noProof="0"/>
              <a:t>Cliquez sur l'icône pour ajouter une image</a:t>
            </a:r>
            <a:endParaRPr lang="fr-FR" noProof="0" dirty="0"/>
          </a:p>
        </p:txBody>
      </p:sp>
      <p:sp>
        <p:nvSpPr>
          <p:cNvPr id="14" name="Rectangle 9" descr="Forme rectangulaire">
            <a:extLst>
              <a:ext uri="{FF2B5EF4-FFF2-40B4-BE49-F238E27FC236}">
                <a16:creationId xmlns:a16="http://schemas.microsoft.com/office/drawing/2014/main" id="{A7050B34-5735-49CB-A564-B50456B9E4D8}"/>
              </a:ext>
            </a:extLst>
          </p:cNvPr>
          <p:cNvSpPr/>
          <p:nvPr userDrawn="1"/>
        </p:nvSpPr>
        <p:spPr>
          <a:xfrm>
            <a:off x="0" y="2816577"/>
            <a:ext cx="3420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Tree>
    <p:extLst>
      <p:ext uri="{BB962C8B-B14F-4D97-AF65-F5344CB8AC3E}">
        <p14:creationId xmlns:p14="http://schemas.microsoft.com/office/powerpoint/2010/main" val="2994274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sposition d’images de contenu et la gauche">
    <p:spTree>
      <p:nvGrpSpPr>
        <p:cNvPr id="1" name=""/>
        <p:cNvGrpSpPr/>
        <p:nvPr/>
      </p:nvGrpSpPr>
      <p:grpSpPr>
        <a:xfrm>
          <a:off x="0" y="0"/>
          <a:ext cx="0" cy="0"/>
          <a:chOff x="0" y="0"/>
          <a:chExt cx="0" cy="0"/>
        </a:xfrm>
      </p:grpSpPr>
      <p:sp>
        <p:nvSpPr>
          <p:cNvPr id="10" name="Rectangle 18" descr="Forme rectangulaire">
            <a:extLst>
              <a:ext uri="{FF2B5EF4-FFF2-40B4-BE49-F238E27FC236}">
                <a16:creationId xmlns:a16="http://schemas.microsoft.com/office/drawing/2014/main" id="{D2154103-FC4F-4381-B8F8-EBD2FE883B77}"/>
              </a:ext>
            </a:extLst>
          </p:cNvPr>
          <p:cNvSpPr/>
          <p:nvPr userDrawn="1"/>
        </p:nvSpPr>
        <p:spPr>
          <a:xfrm>
            <a:off x="-1" y="2816577"/>
            <a:ext cx="852334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3" name="Espace réservé de la date 2">
            <a:extLst>
              <a:ext uri="{FF2B5EF4-FFF2-40B4-BE49-F238E27FC236}">
                <a16:creationId xmlns:a16="http://schemas.microsoft.com/office/drawing/2014/main" id="{221790C1-778D-449B-9C8D-C9FC1B327D01}"/>
              </a:ext>
            </a:extLst>
          </p:cNvPr>
          <p:cNvSpPr>
            <a:spLocks noGrp="1"/>
          </p:cNvSpPr>
          <p:nvPr>
            <p:ph type="dt" sz="half" idx="10"/>
          </p:nvPr>
        </p:nvSpPr>
        <p:spPr/>
        <p:txBody>
          <a:bodyPr rtlCol="0"/>
          <a:lstStyle/>
          <a:p>
            <a:pPr rtl="0"/>
            <a:r>
              <a:rPr lang="fr-FR" noProof="0" dirty="0"/>
              <a:t>MM.JJ.20XX</a:t>
            </a:r>
          </a:p>
        </p:txBody>
      </p:sp>
      <p:sp>
        <p:nvSpPr>
          <p:cNvPr id="4" name="Espace réservé du pied de page 3">
            <a:extLst>
              <a:ext uri="{FF2B5EF4-FFF2-40B4-BE49-F238E27FC236}">
                <a16:creationId xmlns:a16="http://schemas.microsoft.com/office/drawing/2014/main" id="{FFFF8FD5-F70C-4F63-B90E-47DD23FC01C3}"/>
              </a:ext>
            </a:extLst>
          </p:cNvPr>
          <p:cNvSpPr>
            <a:spLocks noGrp="1"/>
          </p:cNvSpPr>
          <p:nvPr>
            <p:ph type="ftr" sz="quarter" idx="11"/>
          </p:nvPr>
        </p:nvSpPr>
        <p:spPr/>
        <p:txBody>
          <a:bodyPr rtlCol="0"/>
          <a:lstStyle/>
          <a:p>
            <a:pPr rtl="0"/>
            <a:r>
              <a:rPr lang="fr-FR" noProof="0" dirty="0"/>
              <a:t>AJOUTER UN PIED DE PAGE</a:t>
            </a:r>
          </a:p>
        </p:txBody>
      </p:sp>
      <p:sp>
        <p:nvSpPr>
          <p:cNvPr id="5" name="Espace réservé du numéro de diapositive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rtlCol="0"/>
          <a:lstStyle/>
          <a:p>
            <a:pPr rtl="0"/>
            <a:fld id="{D9BB3731-526F-4638-85F8-715D717FFC12}" type="slidenum">
              <a:rPr lang="fr-FR" noProof="0" smtClean="0"/>
              <a:t>‹N°›</a:t>
            </a:fld>
            <a:endParaRPr lang="fr-FR"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7" name="Espace réservé d’image 7">
            <a:extLst>
              <a:ext uri="{FF2B5EF4-FFF2-40B4-BE49-F238E27FC236}">
                <a16:creationId xmlns:a16="http://schemas.microsoft.com/office/drawing/2014/main" id="{7BF30168-0B34-44BC-AACE-89DE62358C88}"/>
              </a:ext>
            </a:extLst>
          </p:cNvPr>
          <p:cNvSpPr>
            <a:spLocks noGrp="1"/>
          </p:cNvSpPr>
          <p:nvPr>
            <p:ph type="pic" sz="quarter" idx="14"/>
          </p:nvPr>
        </p:nvSpPr>
        <p:spPr>
          <a:xfrm>
            <a:off x="838200" y="765174"/>
            <a:ext cx="4429125" cy="6092825"/>
          </a:xfrm>
        </p:spPr>
        <p:txBody>
          <a:bodyPr lIns="0" tIns="0" rIns="0" bIns="0" rtlCol="0" anchor="ctr" anchorCtr="0">
            <a:noAutofit/>
          </a:bodyPr>
          <a:lstStyle>
            <a:lvl1pPr marL="0" indent="0" algn="ctr">
              <a:buNone/>
              <a:defRPr sz="1800"/>
            </a:lvl1pPr>
          </a:lstStyle>
          <a:p>
            <a:pPr rtl="0"/>
            <a:r>
              <a:rPr lang="fr-FR" noProof="0"/>
              <a:t>Cliquez sur l'icône pour ajouter une image</a:t>
            </a:r>
            <a:endParaRPr lang="fr-FR" noProof="0" dirty="0"/>
          </a:p>
        </p:txBody>
      </p:sp>
      <p:sp>
        <p:nvSpPr>
          <p:cNvPr id="11" name="Titre 1">
            <a:extLst>
              <a:ext uri="{FF2B5EF4-FFF2-40B4-BE49-F238E27FC236}">
                <a16:creationId xmlns:a16="http://schemas.microsoft.com/office/drawing/2014/main" id="{58EFAFB9-41FD-471B-8C26-B5481B74C36E}"/>
              </a:ext>
            </a:extLst>
          </p:cNvPr>
          <p:cNvSpPr>
            <a:spLocks noGrp="1"/>
          </p:cNvSpPr>
          <p:nvPr>
            <p:ph type="title" hasCustomPrompt="1"/>
          </p:nvPr>
        </p:nvSpPr>
        <p:spPr>
          <a:xfrm>
            <a:off x="6079061" y="1391821"/>
            <a:ext cx="5252202" cy="1325563"/>
          </a:xfrm>
        </p:spPr>
        <p:txBody>
          <a:bodyPr lIns="0" tIns="0" rIns="0" bIns="0" rtlCol="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pPr rtl="0"/>
            <a:r>
              <a:rPr lang="fr-FR" noProof="0" dirty="0"/>
              <a:t>Cliquez pour modifier le titre principal</a:t>
            </a:r>
          </a:p>
        </p:txBody>
      </p:sp>
      <p:sp>
        <p:nvSpPr>
          <p:cNvPr id="12" name="Espace réservé d’image 13">
            <a:extLst>
              <a:ext uri="{FF2B5EF4-FFF2-40B4-BE49-F238E27FC236}">
                <a16:creationId xmlns:a16="http://schemas.microsoft.com/office/drawing/2014/main" id="{EE15F6C3-281B-4328-BDB8-4C898228A1B0}"/>
              </a:ext>
            </a:extLst>
          </p:cNvPr>
          <p:cNvSpPr>
            <a:spLocks noGrp="1"/>
          </p:cNvSpPr>
          <p:nvPr>
            <p:ph type="pic" sz="quarter" idx="16"/>
          </p:nvPr>
        </p:nvSpPr>
        <p:spPr>
          <a:xfrm>
            <a:off x="9024423" y="774398"/>
            <a:ext cx="2331720" cy="539496"/>
          </a:xfrm>
          <a:ln>
            <a:noFill/>
          </a:ln>
        </p:spPr>
        <p:txBody>
          <a:bodyPr rtlCol="0" anchor="ctr" anchorCtr="0">
            <a:noAutofit/>
          </a:bodyPr>
          <a:lstStyle>
            <a:lvl1pPr marL="0" indent="0" algn="ctr">
              <a:buNone/>
              <a:defRPr sz="1400">
                <a:solidFill>
                  <a:schemeClr val="tx1"/>
                </a:solidFill>
              </a:defRPr>
            </a:lvl1pPr>
          </a:lstStyle>
          <a:p>
            <a:pPr rtl="0"/>
            <a:r>
              <a:rPr lang="fr-FR" noProof="0"/>
              <a:t>Cliquez sur l'icône pour ajouter une image</a:t>
            </a:r>
            <a:endParaRPr lang="fr-FR" noProof="0" dirty="0"/>
          </a:p>
        </p:txBody>
      </p:sp>
      <p:sp>
        <p:nvSpPr>
          <p:cNvPr id="13" name="Espace réservé du texte 2">
            <a:extLst>
              <a:ext uri="{FF2B5EF4-FFF2-40B4-BE49-F238E27FC236}">
                <a16:creationId xmlns:a16="http://schemas.microsoft.com/office/drawing/2014/main" id="{BEB1C6EE-FA97-4634-A102-9B45058E9E25}"/>
              </a:ext>
            </a:extLst>
          </p:cNvPr>
          <p:cNvSpPr>
            <a:spLocks noGrp="1"/>
          </p:cNvSpPr>
          <p:nvPr>
            <p:ph type="body" idx="13"/>
          </p:nvPr>
        </p:nvSpPr>
        <p:spPr>
          <a:xfrm>
            <a:off x="6107591" y="3203259"/>
            <a:ext cx="5223672" cy="2880344"/>
          </a:xfrm>
        </p:spPr>
        <p:txBody>
          <a:bodyPr lIns="0" tIns="0" rIns="0" bIns="0" rtlCol="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Tree>
    <p:extLst>
      <p:ext uri="{BB962C8B-B14F-4D97-AF65-F5344CB8AC3E}">
        <p14:creationId xmlns:p14="http://schemas.microsoft.com/office/powerpoint/2010/main" val="399890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E1B04-4E9C-0140-912E-4B7F40B5CF1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4CD3A5-49E1-0449-84AD-A4810E80DE56}"/>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43C2504-8431-0C44-9B31-6E69E51ED9A5}"/>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5" name="Espace réservé du pied de page 4">
            <a:extLst>
              <a:ext uri="{FF2B5EF4-FFF2-40B4-BE49-F238E27FC236}">
                <a16:creationId xmlns:a16="http://schemas.microsoft.com/office/drawing/2014/main" id="{8CF37E05-EA3E-314F-ABCA-77C6DE46B6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0C1336-AE14-CE4B-9926-ECBC415A4800}"/>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325860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7C1198-C717-494B-888B-BC0D144A6B9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BEE3569-D61A-EB46-A1BB-0D7BA047E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E267531-6353-DF4F-9782-47E58269EC48}"/>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5" name="Espace réservé du pied de page 4">
            <a:extLst>
              <a:ext uri="{FF2B5EF4-FFF2-40B4-BE49-F238E27FC236}">
                <a16:creationId xmlns:a16="http://schemas.microsoft.com/office/drawing/2014/main" id="{D811CDC8-1E82-DE49-BC94-5DDE186B94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93ADD2-4579-9040-9DCB-E2085E01F214}"/>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167023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D0E202-5341-F947-9D4E-2FED0754647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37D8C2C-D423-9646-BB13-C1A4DD8B2451}"/>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EA560D6B-9FE0-204E-AC12-2CD605D947EA}"/>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3084DD3-4CD0-934E-9795-AE6E99766808}"/>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6" name="Espace réservé du pied de page 5">
            <a:extLst>
              <a:ext uri="{FF2B5EF4-FFF2-40B4-BE49-F238E27FC236}">
                <a16:creationId xmlns:a16="http://schemas.microsoft.com/office/drawing/2014/main" id="{0F321776-2CC3-0546-A5E7-91AF8BAF91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67E7F9-0AB1-BD4C-90D6-85C51BD1F509}"/>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3723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E30FF0-686C-B94A-A15A-35C3544D2BD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878072C-6E04-2A49-A735-B8F2C0794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5E22D65-4294-4F4E-B69B-E2EEE963D582}"/>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E716ED9C-6589-5F4A-A152-557E055119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E53F463B-DB69-D346-B20B-52E5E55969EA}"/>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29B4A929-C07D-684C-B330-A249E683FE58}"/>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8" name="Espace réservé du pied de page 7">
            <a:extLst>
              <a:ext uri="{FF2B5EF4-FFF2-40B4-BE49-F238E27FC236}">
                <a16:creationId xmlns:a16="http://schemas.microsoft.com/office/drawing/2014/main" id="{7DC5843C-647D-7A4F-99AF-8F4C659896B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ACA0E0D-F645-5A4E-AD1A-20316DF7C410}"/>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115906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E91B59-5BDC-B04E-9410-81A881D153A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A387437-4348-1642-862F-93C6D9AA4AA5}"/>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4" name="Espace réservé du pied de page 3">
            <a:extLst>
              <a:ext uri="{FF2B5EF4-FFF2-40B4-BE49-F238E27FC236}">
                <a16:creationId xmlns:a16="http://schemas.microsoft.com/office/drawing/2014/main" id="{32B70D73-9381-E54F-B5C1-829D346BAB0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1E7C81-A8C8-284A-BD80-BD9291370774}"/>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274791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C37164-7ABA-1249-831C-BACBD826F7FD}"/>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3" name="Espace réservé du pied de page 2">
            <a:extLst>
              <a:ext uri="{FF2B5EF4-FFF2-40B4-BE49-F238E27FC236}">
                <a16:creationId xmlns:a16="http://schemas.microsoft.com/office/drawing/2014/main" id="{8AD83F9C-DCD4-CE47-82E4-D192A14D692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16FD67-FCEC-5645-B7ED-F48E7F674C26}"/>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167866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6B60AE-F2BD-FC45-A18E-78998DB66C5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35BFDFD-82B0-8F40-9EDF-FD306BD4E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B5F590F4-3CD6-104B-B5C8-A4D5924F8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2431AF5F-9AF0-3C40-8CEC-CB36F5CD772C}"/>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6" name="Espace réservé du pied de page 5">
            <a:extLst>
              <a:ext uri="{FF2B5EF4-FFF2-40B4-BE49-F238E27FC236}">
                <a16:creationId xmlns:a16="http://schemas.microsoft.com/office/drawing/2014/main" id="{F5937C14-90BA-944C-9843-122B417BBF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F29026-0907-BE4F-90A3-28EA925EBD56}"/>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314769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4D5EDD-CEB3-F74F-B89F-50E9033FB8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34F543-DB59-7444-8149-79B30D7713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671C683-E640-CB4D-810D-D5AB79726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EAA8C5C2-6556-B342-A8B5-F6825AEB46B2}"/>
              </a:ext>
            </a:extLst>
          </p:cNvPr>
          <p:cNvSpPr>
            <a:spLocks noGrp="1"/>
          </p:cNvSpPr>
          <p:nvPr>
            <p:ph type="dt" sz="half" idx="10"/>
          </p:nvPr>
        </p:nvSpPr>
        <p:spPr/>
        <p:txBody>
          <a:bodyPr/>
          <a:lstStyle/>
          <a:p>
            <a:fld id="{8748782D-0037-2142-A106-BD61AD72DFE3}" type="datetimeFigureOut">
              <a:rPr lang="fr-FR" smtClean="0"/>
              <a:t>21/12/2023</a:t>
            </a:fld>
            <a:endParaRPr lang="fr-FR"/>
          </a:p>
        </p:txBody>
      </p:sp>
      <p:sp>
        <p:nvSpPr>
          <p:cNvPr id="6" name="Espace réservé du pied de page 5">
            <a:extLst>
              <a:ext uri="{FF2B5EF4-FFF2-40B4-BE49-F238E27FC236}">
                <a16:creationId xmlns:a16="http://schemas.microsoft.com/office/drawing/2014/main" id="{C3DBAE25-4E08-6E46-9760-F1C4FA5F64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03C0DC-750B-EA4A-A013-59DDF2610572}"/>
              </a:ext>
            </a:extLst>
          </p:cNvPr>
          <p:cNvSpPr>
            <a:spLocks noGrp="1"/>
          </p:cNvSpPr>
          <p:nvPr>
            <p:ph type="sldNum" sz="quarter" idx="12"/>
          </p:nvPr>
        </p:nvSpPr>
        <p:spPr/>
        <p:txBody>
          <a:bodyPr/>
          <a:lstStyle/>
          <a:p>
            <a:fld id="{9BE17F7B-469C-7A49-8B30-9CA7B394BD29}" type="slidenum">
              <a:rPr lang="fr-FR" smtClean="0"/>
              <a:t>‹N°›</a:t>
            </a:fld>
            <a:endParaRPr lang="fr-FR"/>
          </a:p>
        </p:txBody>
      </p:sp>
    </p:spTree>
    <p:extLst>
      <p:ext uri="{BB962C8B-B14F-4D97-AF65-F5344CB8AC3E}">
        <p14:creationId xmlns:p14="http://schemas.microsoft.com/office/powerpoint/2010/main" val="14716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247D572-97FC-1449-847B-2CCC17957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3CDFB51-E097-CD45-9278-ED57511A0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41BD91E-04CB-3A46-8CBE-61B00B4868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48782D-0037-2142-A106-BD61AD72DFE3}" type="datetimeFigureOut">
              <a:rPr lang="fr-FR" smtClean="0"/>
              <a:t>21/12/2023</a:t>
            </a:fld>
            <a:endParaRPr lang="fr-FR"/>
          </a:p>
        </p:txBody>
      </p:sp>
      <p:sp>
        <p:nvSpPr>
          <p:cNvPr id="5" name="Espace réservé du pied de page 4">
            <a:extLst>
              <a:ext uri="{FF2B5EF4-FFF2-40B4-BE49-F238E27FC236}">
                <a16:creationId xmlns:a16="http://schemas.microsoft.com/office/drawing/2014/main" id="{D18265FE-90A6-BA4C-A5FD-CB927A179D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FFFC6D6-E581-F947-8667-7D18F0BB7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17F7B-469C-7A49-8B30-9CA7B394BD29}" type="slidenum">
              <a:rPr lang="fr-FR" smtClean="0"/>
              <a:t>‹N°›</a:t>
            </a:fld>
            <a:endParaRPr lang="fr-FR"/>
          </a:p>
        </p:txBody>
      </p:sp>
    </p:spTree>
    <p:extLst>
      <p:ext uri="{BB962C8B-B14F-4D97-AF65-F5344CB8AC3E}">
        <p14:creationId xmlns:p14="http://schemas.microsoft.com/office/powerpoint/2010/main" val="1970062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a:extLst>
              <a:ext uri="{FF2B5EF4-FFF2-40B4-BE49-F238E27FC236}">
                <a16:creationId xmlns:a16="http://schemas.microsoft.com/office/drawing/2014/main" id="{CDF2CC42-ED6C-48CF-B6C9-D28B128F451B}"/>
              </a:ext>
            </a:extLst>
          </p:cNvPr>
          <p:cNvSpPr>
            <a:spLocks noGrp="1"/>
          </p:cNvSpPr>
          <p:nvPr>
            <p:ph type="title"/>
          </p:nvPr>
        </p:nvSpPr>
        <p:spPr>
          <a:xfrm>
            <a:off x="2377440" y="457200"/>
            <a:ext cx="7424928" cy="1883664"/>
          </a:xfrm>
        </p:spPr>
        <p:txBody>
          <a:bodyPr rtlCol="0">
            <a:noAutofit/>
          </a:bodyPr>
          <a:lstStyle/>
          <a:p>
            <a:pPr rtl="0"/>
            <a:r>
              <a:rPr lang="fr-FR" sz="4800" dirty="0"/>
              <a:t>LES SYSTEMES PORTEURS DES Bâtiments METALLIQUE </a:t>
            </a:r>
          </a:p>
        </p:txBody>
      </p:sp>
      <p:sp>
        <p:nvSpPr>
          <p:cNvPr id="2" name="Numéro de diapositive">
            <a:extLst>
              <a:ext uri="{FF2B5EF4-FFF2-40B4-BE49-F238E27FC236}">
                <a16:creationId xmlns:a16="http://schemas.microsoft.com/office/drawing/2014/main" id="{8824D513-D7C2-42B7-A630-6D10C2711BF3}"/>
              </a:ext>
            </a:extLst>
          </p:cNvPr>
          <p:cNvSpPr>
            <a:spLocks noGrp="1"/>
          </p:cNvSpPr>
          <p:nvPr>
            <p:ph type="sldNum" sz="quarter" idx="12"/>
          </p:nvPr>
        </p:nvSpPr>
        <p:spPr/>
        <p:txBody>
          <a:bodyPr rtlCol="0"/>
          <a:lstStyle/>
          <a:p>
            <a:pPr rtl="0"/>
            <a:fld id="{D9BB3731-526F-4638-85F8-715D717FFC12}" type="slidenum">
              <a:rPr lang="fr-FR" smtClean="0"/>
              <a:t>1</a:t>
            </a:fld>
            <a:endParaRPr lang="fr-FR" dirty="0"/>
          </a:p>
        </p:txBody>
      </p:sp>
    </p:spTree>
    <p:extLst>
      <p:ext uri="{BB962C8B-B14F-4D97-AF65-F5344CB8AC3E}">
        <p14:creationId xmlns:p14="http://schemas.microsoft.com/office/powerpoint/2010/main" val="42901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0E1ADBA-CE66-4BFB-B4FB-33A8566C23AA}"/>
              </a:ext>
            </a:extLst>
          </p:cNvPr>
          <p:cNvSpPr>
            <a:spLocks noGrp="1"/>
          </p:cNvSpPr>
          <p:nvPr>
            <p:ph type="sldNum" sz="quarter" idx="12"/>
          </p:nvPr>
        </p:nvSpPr>
        <p:spPr/>
        <p:txBody>
          <a:bodyPr rtlCol="0"/>
          <a:lstStyle/>
          <a:p>
            <a:pPr rtl="0"/>
            <a:fld id="{D9BB3731-526F-4638-85F8-715D717FFC12}" type="slidenum">
              <a:rPr lang="fr-FR" smtClean="0"/>
              <a:pPr rtl="0"/>
              <a:t>10</a:t>
            </a:fld>
            <a:endParaRPr lang="fr-FR" dirty="0"/>
          </a:p>
        </p:txBody>
      </p:sp>
      <p:pic>
        <p:nvPicPr>
          <p:cNvPr id="11" name="Image 10"/>
          <p:cNvPicPr>
            <a:picLocks noChangeAspect="1"/>
          </p:cNvPicPr>
          <p:nvPr/>
        </p:nvPicPr>
        <p:blipFill rotWithShape="1">
          <a:blip r:embed="rId3"/>
          <a:srcRect l="23356" t="8294" r="9654"/>
          <a:stretch/>
        </p:blipFill>
        <p:spPr>
          <a:xfrm>
            <a:off x="129913" y="1184247"/>
            <a:ext cx="6193614" cy="4502947"/>
          </a:xfrm>
          <a:prstGeom prst="rect">
            <a:avLst/>
          </a:prstGeom>
        </p:spPr>
      </p:pic>
      <p:sp>
        <p:nvSpPr>
          <p:cNvPr id="13" name="Titre 12"/>
          <p:cNvSpPr>
            <a:spLocks noGrp="1"/>
          </p:cNvSpPr>
          <p:nvPr>
            <p:ph type="title"/>
          </p:nvPr>
        </p:nvSpPr>
        <p:spPr>
          <a:xfrm>
            <a:off x="6187388" y="2131172"/>
            <a:ext cx="6004612" cy="2044215"/>
          </a:xfrm>
        </p:spPr>
        <p:txBody>
          <a:bodyPr>
            <a:normAutofit/>
          </a:bodyPr>
          <a:lstStyle/>
          <a:p>
            <a:r>
              <a:rPr lang="fr-FR" sz="2000" dirty="0"/>
              <a:t>Stabilisation latérale d'un bâtiment industriel à ossature articulée, par contreventement</a:t>
            </a:r>
            <a:br>
              <a:rPr lang="fr-FR" dirty="0"/>
            </a:br>
            <a:endParaRPr lang="fr-FR" dirty="0"/>
          </a:p>
        </p:txBody>
      </p:sp>
      <p:pic>
        <p:nvPicPr>
          <p:cNvPr id="14" name="Image 13"/>
          <p:cNvPicPr>
            <a:picLocks noChangeAspect="1"/>
          </p:cNvPicPr>
          <p:nvPr/>
        </p:nvPicPr>
        <p:blipFill rotWithShape="1">
          <a:blip r:embed="rId4"/>
          <a:srcRect t="21018" b="5629"/>
          <a:stretch/>
        </p:blipFill>
        <p:spPr>
          <a:xfrm>
            <a:off x="6640493" y="31261"/>
            <a:ext cx="5551507" cy="3054125"/>
          </a:xfrm>
          <a:prstGeom prst="rect">
            <a:avLst/>
          </a:prstGeom>
        </p:spPr>
      </p:pic>
      <p:pic>
        <p:nvPicPr>
          <p:cNvPr id="16" name="Image 15"/>
          <p:cNvPicPr>
            <a:picLocks noChangeAspect="1"/>
          </p:cNvPicPr>
          <p:nvPr/>
        </p:nvPicPr>
        <p:blipFill rotWithShape="1">
          <a:blip r:embed="rId5"/>
          <a:srcRect t="953" b="4098"/>
          <a:stretch/>
        </p:blipFill>
        <p:spPr>
          <a:xfrm>
            <a:off x="8432845" y="4039600"/>
            <a:ext cx="2654255" cy="2760735"/>
          </a:xfrm>
          <a:prstGeom prst="rect">
            <a:avLst/>
          </a:prstGeom>
        </p:spPr>
      </p:pic>
      <p:sp>
        <p:nvSpPr>
          <p:cNvPr id="17" name="ZoneTexte 16"/>
          <p:cNvSpPr txBox="1"/>
          <p:nvPr/>
        </p:nvSpPr>
        <p:spPr>
          <a:xfrm>
            <a:off x="129913" y="261232"/>
            <a:ext cx="5948107" cy="461665"/>
          </a:xfrm>
          <a:prstGeom prst="rect">
            <a:avLst/>
          </a:prstGeom>
          <a:noFill/>
        </p:spPr>
        <p:txBody>
          <a:bodyPr wrap="square" rtlCol="0">
            <a:spAutoFit/>
          </a:bodyPr>
          <a:lstStyle/>
          <a:p>
            <a:r>
              <a:rPr lang="fr-FR" sz="2400" dirty="0"/>
              <a:t>Le système articulée est un système instable </a:t>
            </a:r>
          </a:p>
        </p:txBody>
      </p:sp>
      <p:sp>
        <p:nvSpPr>
          <p:cNvPr id="18" name="ZoneTexte 17"/>
          <p:cNvSpPr txBox="1"/>
          <p:nvPr/>
        </p:nvSpPr>
        <p:spPr>
          <a:xfrm>
            <a:off x="3163197" y="763845"/>
            <a:ext cx="3477296" cy="646331"/>
          </a:xfrm>
          <a:prstGeom prst="rect">
            <a:avLst/>
          </a:prstGeom>
          <a:noFill/>
        </p:spPr>
        <p:txBody>
          <a:bodyPr wrap="square" rtlCol="0">
            <a:spAutoFit/>
          </a:bodyPr>
          <a:lstStyle/>
          <a:p>
            <a:r>
              <a:rPr lang="fr-FR" dirty="0"/>
              <a:t>C’est pour cela qu’il faut ajouter un </a:t>
            </a:r>
            <a:r>
              <a:rPr lang="fr-FR" b="1" dirty="0">
                <a:solidFill>
                  <a:schemeClr val="accent2">
                    <a:lumMod val="60000"/>
                    <a:lumOff val="40000"/>
                  </a:schemeClr>
                </a:solidFill>
              </a:rPr>
              <a:t>contreventement </a:t>
            </a:r>
          </a:p>
        </p:txBody>
      </p:sp>
      <p:cxnSp>
        <p:nvCxnSpPr>
          <p:cNvPr id="21" name="Connecteur droit avec flèche 20"/>
          <p:cNvCxnSpPr/>
          <p:nvPr/>
        </p:nvCxnSpPr>
        <p:spPr>
          <a:xfrm>
            <a:off x="6497161" y="1060347"/>
            <a:ext cx="1070382" cy="1070825"/>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Flèche courbée vers le haut 22"/>
          <p:cNvSpPr/>
          <p:nvPr/>
        </p:nvSpPr>
        <p:spPr>
          <a:xfrm rot="5400000">
            <a:off x="1882011" y="755115"/>
            <a:ext cx="595290" cy="418966"/>
          </a:xfrm>
          <a:prstGeom prst="curvedUp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129913" y="5461265"/>
            <a:ext cx="11395997" cy="1200329"/>
          </a:xfrm>
          <a:prstGeom prst="rect">
            <a:avLst/>
          </a:prstGeom>
        </p:spPr>
        <p:txBody>
          <a:bodyPr wrap="square">
            <a:spAutoFit/>
          </a:bodyPr>
          <a:lstStyle/>
          <a:p>
            <a:r>
              <a:rPr lang="fr-FR" dirty="0"/>
              <a:t>Un système de contreventement est normalement destiné à </a:t>
            </a:r>
            <a:r>
              <a:rPr lang="fr-FR" dirty="0">
                <a:solidFill>
                  <a:schemeClr val="accent2">
                    <a:lumMod val="60000"/>
                    <a:lumOff val="40000"/>
                  </a:schemeClr>
                </a:solidFill>
              </a:rPr>
              <a:t>transmettre les charges</a:t>
            </a:r>
          </a:p>
          <a:p>
            <a:r>
              <a:rPr lang="fr-FR" dirty="0">
                <a:solidFill>
                  <a:schemeClr val="accent2">
                    <a:lumMod val="60000"/>
                    <a:lumOff val="40000"/>
                  </a:schemeClr>
                </a:solidFill>
              </a:rPr>
              <a:t>horizontales aux fondations </a:t>
            </a:r>
            <a:r>
              <a:rPr lang="fr-FR" dirty="0"/>
              <a:t>et à </a:t>
            </a:r>
            <a:r>
              <a:rPr lang="fr-FR" dirty="0">
                <a:solidFill>
                  <a:schemeClr val="accent2">
                    <a:lumMod val="60000"/>
                    <a:lumOff val="40000"/>
                  </a:schemeClr>
                </a:solidFill>
              </a:rPr>
              <a:t>empêche</a:t>
            </a:r>
            <a:r>
              <a:rPr lang="fr-FR" dirty="0"/>
              <a:t>r, ou au moins à restreindre, </a:t>
            </a:r>
            <a:r>
              <a:rPr lang="fr-FR" dirty="0">
                <a:solidFill>
                  <a:schemeClr val="accent2">
                    <a:lumMod val="60000"/>
                    <a:lumOff val="40000"/>
                  </a:schemeClr>
                </a:solidFill>
              </a:rPr>
              <a:t>les déplacements</a:t>
            </a:r>
          </a:p>
          <a:p>
            <a:r>
              <a:rPr lang="fr-FR" dirty="0">
                <a:solidFill>
                  <a:schemeClr val="accent2">
                    <a:lumMod val="60000"/>
                    <a:lumOff val="40000"/>
                  </a:schemeClr>
                </a:solidFill>
              </a:rPr>
              <a:t>latéraux</a:t>
            </a:r>
            <a:r>
              <a:rPr lang="fr-FR" dirty="0"/>
              <a:t> dans les ossatures à un ou plusieurs étages. Il peut également avoir pour rôle de</a:t>
            </a:r>
          </a:p>
          <a:p>
            <a:r>
              <a:rPr lang="fr-FR" dirty="0">
                <a:solidFill>
                  <a:schemeClr val="accent2">
                    <a:lumMod val="60000"/>
                    <a:lumOff val="40000"/>
                  </a:schemeClr>
                </a:solidFill>
              </a:rPr>
              <a:t>fournir</a:t>
            </a:r>
            <a:r>
              <a:rPr lang="fr-FR" dirty="0"/>
              <a:t> des </a:t>
            </a:r>
            <a:r>
              <a:rPr lang="fr-FR" dirty="0">
                <a:solidFill>
                  <a:schemeClr val="accent2">
                    <a:lumMod val="60000"/>
                    <a:lumOff val="40000"/>
                  </a:schemeClr>
                </a:solidFill>
              </a:rPr>
              <a:t>appuis nécessaires </a:t>
            </a:r>
            <a:r>
              <a:rPr lang="fr-FR" dirty="0"/>
              <a:t>à la stabilisation d’éléments porteurs</a:t>
            </a:r>
          </a:p>
        </p:txBody>
      </p:sp>
    </p:spTree>
    <p:extLst>
      <p:ext uri="{BB962C8B-B14F-4D97-AF65-F5344CB8AC3E}">
        <p14:creationId xmlns:p14="http://schemas.microsoft.com/office/powerpoint/2010/main" val="71194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849F580-01FD-484E-9950-47D2C72C0F18}"/>
              </a:ext>
            </a:extLst>
          </p:cNvPr>
          <p:cNvSpPr>
            <a:spLocks noGrp="1"/>
          </p:cNvSpPr>
          <p:nvPr>
            <p:ph type="title"/>
          </p:nvPr>
        </p:nvSpPr>
        <p:spPr>
          <a:xfrm>
            <a:off x="111669" y="2061029"/>
            <a:ext cx="3633018" cy="635630"/>
          </a:xfrm>
        </p:spPr>
        <p:txBody>
          <a:bodyPr rtlCol="0"/>
          <a:lstStyle/>
          <a:p>
            <a:pPr rtl="0"/>
            <a:r>
              <a:rPr lang="fr-FR" dirty="0"/>
              <a:t>Les avantages : </a:t>
            </a:r>
          </a:p>
        </p:txBody>
      </p:sp>
      <p:sp>
        <p:nvSpPr>
          <p:cNvPr id="4" name="Espace réservé du numéro de diapositive 3">
            <a:extLst>
              <a:ext uri="{FF2B5EF4-FFF2-40B4-BE49-F238E27FC236}">
                <a16:creationId xmlns:a16="http://schemas.microsoft.com/office/drawing/2014/main" id="{9AD83D5D-8E65-42E8-BA74-2E2799FED62A}"/>
              </a:ext>
            </a:extLst>
          </p:cNvPr>
          <p:cNvSpPr>
            <a:spLocks noGrp="1"/>
          </p:cNvSpPr>
          <p:nvPr>
            <p:ph type="sldNum" sz="quarter" idx="12"/>
          </p:nvPr>
        </p:nvSpPr>
        <p:spPr/>
        <p:txBody>
          <a:bodyPr rtlCol="0"/>
          <a:lstStyle/>
          <a:p>
            <a:pPr rtl="0"/>
            <a:fld id="{D9BB3731-526F-4638-85F8-715D717FFC12}" type="slidenum">
              <a:rPr lang="fr-FR" smtClean="0"/>
              <a:pPr rtl="0"/>
              <a:t>11</a:t>
            </a:fld>
            <a:endParaRPr lang="fr-FR" dirty="0"/>
          </a:p>
        </p:txBody>
      </p:sp>
      <p:sp>
        <p:nvSpPr>
          <p:cNvPr id="13" name="Rectangle 12"/>
          <p:cNvSpPr/>
          <p:nvPr/>
        </p:nvSpPr>
        <p:spPr>
          <a:xfrm>
            <a:off x="111669" y="3746505"/>
            <a:ext cx="6811851" cy="2246769"/>
          </a:xfrm>
          <a:prstGeom prst="rect">
            <a:avLst/>
          </a:prstGeom>
        </p:spPr>
        <p:txBody>
          <a:bodyPr wrap="square">
            <a:spAutoFit/>
          </a:bodyPr>
          <a:lstStyle/>
          <a:p>
            <a:pPr marL="285750" indent="-285750">
              <a:buFont typeface="Wingdings" panose="05000000000000000000" pitchFamily="2" charset="2"/>
              <a:buChar char="q"/>
            </a:pPr>
            <a:r>
              <a:rPr lang="fr-FR" sz="2000" dirty="0"/>
              <a:t>nœuds de conception simples et d’exécution rapide</a:t>
            </a:r>
          </a:p>
          <a:p>
            <a:endParaRPr lang="fr-FR" sz="2000" dirty="0"/>
          </a:p>
          <a:p>
            <a:pPr marL="342900" indent="-342900">
              <a:buFont typeface="Wingdings" panose="05000000000000000000" pitchFamily="2" charset="2"/>
              <a:buChar char="q"/>
            </a:pPr>
            <a:r>
              <a:rPr lang="fr-FR" sz="2000" dirty="0"/>
              <a:t>montage rapide de l’ossature</a:t>
            </a:r>
          </a:p>
          <a:p>
            <a:endParaRPr lang="fr-FR" sz="2000" dirty="0"/>
          </a:p>
          <a:p>
            <a:pPr marL="285750" indent="-285750">
              <a:buFont typeface="Wingdings" panose="05000000000000000000" pitchFamily="2" charset="2"/>
              <a:buChar char="q"/>
            </a:pPr>
            <a:r>
              <a:rPr lang="fr-FR" sz="2000" dirty="0"/>
              <a:t>réglage facile non sensible aux tolérances de fabrication</a:t>
            </a:r>
          </a:p>
          <a:p>
            <a:endParaRPr lang="fr-FR" sz="2000" dirty="0"/>
          </a:p>
          <a:p>
            <a:pPr marL="342900" indent="-342900">
              <a:buFont typeface="Wingdings" panose="05000000000000000000" pitchFamily="2" charset="2"/>
              <a:buChar char="q"/>
            </a:pPr>
            <a:r>
              <a:rPr lang="fr-FR" sz="2000" dirty="0"/>
              <a:t>poteaux essentiellement comprimés</a:t>
            </a:r>
          </a:p>
        </p:txBody>
      </p:sp>
      <p:sp>
        <p:nvSpPr>
          <p:cNvPr id="16" name="Rectangle 15"/>
          <p:cNvSpPr/>
          <p:nvPr/>
        </p:nvSpPr>
        <p:spPr>
          <a:xfrm>
            <a:off x="6096000" y="1573274"/>
            <a:ext cx="6096000" cy="2246769"/>
          </a:xfrm>
          <a:prstGeom prst="rect">
            <a:avLst/>
          </a:prstGeom>
        </p:spPr>
        <p:txBody>
          <a:bodyPr>
            <a:spAutoFit/>
          </a:bodyPr>
          <a:lstStyle/>
          <a:p>
            <a:pPr marL="285750" indent="-285750">
              <a:buFont typeface="Wingdings" panose="05000000000000000000" pitchFamily="2" charset="2"/>
              <a:buChar char="q"/>
            </a:pPr>
            <a:r>
              <a:rPr lang="fr-FR" sz="2000" dirty="0"/>
              <a:t>Il ne permet pas d’aller en hauteur </a:t>
            </a:r>
          </a:p>
          <a:p>
            <a:pPr marL="285750" indent="-285750">
              <a:buFont typeface="Wingdings" panose="05000000000000000000" pitchFamily="2" charset="2"/>
              <a:buChar char="q"/>
            </a:pPr>
            <a:r>
              <a:rPr lang="fr-FR" sz="2000" dirty="0"/>
              <a:t>sommiers en poutres simples de grandes dimensions</a:t>
            </a:r>
          </a:p>
          <a:p>
            <a:endParaRPr lang="fr-FR" sz="2000" dirty="0"/>
          </a:p>
          <a:p>
            <a:endParaRPr lang="fr-FR" sz="2000" dirty="0"/>
          </a:p>
          <a:p>
            <a:pPr marL="285750" indent="-285750">
              <a:buFont typeface="Wingdings" panose="05000000000000000000" pitchFamily="2" charset="2"/>
              <a:buChar char="q"/>
            </a:pPr>
            <a:r>
              <a:rPr lang="fr-FR" sz="2000" dirty="0"/>
              <a:t>transferts d’efforts verticaux des poteaux interrompus à travers les sommiers, ce qui n’est plus possible à partir d’un certain nombre d’étages</a:t>
            </a:r>
          </a:p>
        </p:txBody>
      </p:sp>
      <p:sp>
        <p:nvSpPr>
          <p:cNvPr id="17" name="Rectangle 16"/>
          <p:cNvSpPr/>
          <p:nvPr/>
        </p:nvSpPr>
        <p:spPr>
          <a:xfrm>
            <a:off x="7649029" y="224302"/>
            <a:ext cx="4139275" cy="584775"/>
          </a:xfrm>
          <a:prstGeom prst="rect">
            <a:avLst/>
          </a:prstGeom>
        </p:spPr>
        <p:txBody>
          <a:bodyPr wrap="none">
            <a:spAutoFit/>
          </a:bodyPr>
          <a:lstStyle/>
          <a:p>
            <a:r>
              <a:rPr lang="fr-FR" sz="3200" b="1" dirty="0">
                <a:latin typeface="+mj-lt"/>
              </a:rPr>
              <a:t>Les inconvénients :</a:t>
            </a:r>
          </a:p>
        </p:txBody>
      </p:sp>
      <p:sp>
        <p:nvSpPr>
          <p:cNvPr id="21" name="Rectangle 20"/>
          <p:cNvSpPr/>
          <p:nvPr/>
        </p:nvSpPr>
        <p:spPr>
          <a:xfrm>
            <a:off x="7649029" y="972457"/>
            <a:ext cx="4542971" cy="203200"/>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93423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3172CF4-2AF2-42E0-9046-25EBDED7F2DF}"/>
              </a:ext>
            </a:extLst>
          </p:cNvPr>
          <p:cNvSpPr>
            <a:spLocks noGrp="1"/>
          </p:cNvSpPr>
          <p:nvPr>
            <p:ph type="sldNum" sz="quarter" idx="12"/>
          </p:nvPr>
        </p:nvSpPr>
        <p:spPr/>
        <p:txBody>
          <a:bodyPr rtlCol="0"/>
          <a:lstStyle/>
          <a:p>
            <a:pPr rtl="0"/>
            <a:fld id="{D9BB3731-526F-4638-85F8-715D717FFC12}" type="slidenum">
              <a:rPr lang="fr-FR" smtClean="0"/>
              <a:pPr rtl="0"/>
              <a:t>12</a:t>
            </a:fld>
            <a:endParaRPr lang="fr-FR" dirty="0"/>
          </a:p>
        </p:txBody>
      </p:sp>
      <p:sp>
        <p:nvSpPr>
          <p:cNvPr id="6" name="Titre 5">
            <a:extLst>
              <a:ext uri="{FF2B5EF4-FFF2-40B4-BE49-F238E27FC236}">
                <a16:creationId xmlns:a16="http://schemas.microsoft.com/office/drawing/2014/main" id="{01B2EEB7-F022-47BB-A315-405703F84995}"/>
              </a:ext>
            </a:extLst>
          </p:cNvPr>
          <p:cNvSpPr>
            <a:spLocks noGrp="1"/>
          </p:cNvSpPr>
          <p:nvPr>
            <p:ph type="title"/>
          </p:nvPr>
        </p:nvSpPr>
        <p:spPr>
          <a:xfrm>
            <a:off x="3846747" y="13378"/>
            <a:ext cx="4352544" cy="1737360"/>
          </a:xfrm>
        </p:spPr>
        <p:txBody>
          <a:bodyPr rtlCol="0"/>
          <a:lstStyle/>
          <a:p>
            <a:pPr rtl="0"/>
            <a:r>
              <a:rPr lang="fr-FR" dirty="0">
                <a:solidFill>
                  <a:schemeClr val="accent2"/>
                </a:solidFill>
              </a:rPr>
              <a:t>2. Ossature en cadre rigide </a:t>
            </a:r>
          </a:p>
        </p:txBody>
      </p:sp>
      <p:sp>
        <p:nvSpPr>
          <p:cNvPr id="53" name="Rectangle 52"/>
          <p:cNvSpPr/>
          <p:nvPr/>
        </p:nvSpPr>
        <p:spPr>
          <a:xfrm>
            <a:off x="150355" y="1882288"/>
            <a:ext cx="5739314" cy="707886"/>
          </a:xfrm>
          <a:prstGeom prst="rect">
            <a:avLst/>
          </a:prstGeom>
          <a:ln w="19050">
            <a:solidFill>
              <a:srgbClr val="FF0000"/>
            </a:solidFill>
          </a:ln>
        </p:spPr>
        <p:txBody>
          <a:bodyPr wrap="square">
            <a:spAutoFit/>
          </a:bodyPr>
          <a:lstStyle/>
          <a:p>
            <a:r>
              <a:rPr lang="fr-FR" sz="2000" dirty="0"/>
              <a:t> Les cadres rigides sont caractérisés par </a:t>
            </a:r>
            <a:r>
              <a:rPr lang="fr-FR" sz="2000" dirty="0">
                <a:solidFill>
                  <a:schemeClr val="accent2">
                    <a:lumMod val="60000"/>
                    <a:lumOff val="40000"/>
                  </a:schemeClr>
                </a:solidFill>
              </a:rPr>
              <a:t>l’absence</a:t>
            </a:r>
            <a:r>
              <a:rPr lang="fr-FR" sz="2000" dirty="0"/>
              <a:t> de </a:t>
            </a:r>
            <a:r>
              <a:rPr lang="fr-FR" sz="2000" dirty="0">
                <a:solidFill>
                  <a:schemeClr val="accent2">
                    <a:lumMod val="60000"/>
                    <a:lumOff val="40000"/>
                  </a:schemeClr>
                </a:solidFill>
              </a:rPr>
              <a:t>joints articulés </a:t>
            </a:r>
            <a:r>
              <a:rPr lang="fr-FR" sz="2000" dirty="0"/>
              <a:t>dans le cadre</a:t>
            </a:r>
          </a:p>
        </p:txBody>
      </p:sp>
      <p:sp>
        <p:nvSpPr>
          <p:cNvPr id="54" name="Rectangle 53"/>
          <p:cNvSpPr/>
          <p:nvPr/>
        </p:nvSpPr>
        <p:spPr>
          <a:xfrm>
            <a:off x="150355" y="3533492"/>
            <a:ext cx="5739314" cy="923330"/>
          </a:xfrm>
          <a:prstGeom prst="rect">
            <a:avLst/>
          </a:prstGeom>
          <a:ln>
            <a:solidFill>
              <a:srgbClr val="FF0000"/>
            </a:solidFill>
          </a:ln>
        </p:spPr>
        <p:txBody>
          <a:bodyPr wrap="square">
            <a:spAutoFit/>
          </a:bodyPr>
          <a:lstStyle/>
          <a:p>
            <a:r>
              <a:rPr lang="fr-FR" dirty="0"/>
              <a:t>un cadre rigide est capable de </a:t>
            </a:r>
            <a:r>
              <a:rPr lang="fr-FR" dirty="0">
                <a:solidFill>
                  <a:schemeClr val="accent2">
                    <a:lumMod val="60000"/>
                    <a:lumOff val="40000"/>
                  </a:schemeClr>
                </a:solidFill>
              </a:rPr>
              <a:t>résister</a:t>
            </a:r>
            <a:r>
              <a:rPr lang="fr-FR" dirty="0"/>
              <a:t> à la fois aux </a:t>
            </a:r>
            <a:r>
              <a:rPr lang="fr-FR" dirty="0">
                <a:solidFill>
                  <a:schemeClr val="accent2">
                    <a:lumMod val="60000"/>
                    <a:lumOff val="40000"/>
                  </a:schemeClr>
                </a:solidFill>
              </a:rPr>
              <a:t>charges verticales et latérales</a:t>
            </a:r>
            <a:r>
              <a:rPr lang="fr-FR" dirty="0"/>
              <a:t>, par la flexion des poutres et des colonnes.</a:t>
            </a:r>
          </a:p>
        </p:txBody>
      </p:sp>
      <p:sp>
        <p:nvSpPr>
          <p:cNvPr id="55" name="Rectangle 54"/>
          <p:cNvSpPr/>
          <p:nvPr/>
        </p:nvSpPr>
        <p:spPr>
          <a:xfrm>
            <a:off x="150355" y="4785430"/>
            <a:ext cx="5739314" cy="1477328"/>
          </a:xfrm>
          <a:prstGeom prst="rect">
            <a:avLst/>
          </a:prstGeom>
          <a:ln>
            <a:solidFill>
              <a:srgbClr val="FF0000"/>
            </a:solidFill>
          </a:ln>
        </p:spPr>
        <p:txBody>
          <a:bodyPr wrap="square">
            <a:spAutoFit/>
          </a:bodyPr>
          <a:lstStyle/>
          <a:p>
            <a:r>
              <a:rPr lang="fr-FR" dirty="0"/>
              <a:t> La rigidité de l’ossature est fournie principalement par la rigidité en flexion des poutres, et des poteaux qui ont des connexions rigides. Les joints doivent être conçus de manière à avoir une résistance, une rigidité adéquates et une déformation négligeable</a:t>
            </a:r>
          </a:p>
        </p:txBody>
      </p:sp>
      <p:pic>
        <p:nvPicPr>
          <p:cNvPr id="56" name="Image 55"/>
          <p:cNvPicPr>
            <a:picLocks noChangeAspect="1"/>
          </p:cNvPicPr>
          <p:nvPr/>
        </p:nvPicPr>
        <p:blipFill>
          <a:blip r:embed="rId3"/>
          <a:stretch>
            <a:fillRect/>
          </a:stretch>
        </p:blipFill>
        <p:spPr>
          <a:xfrm>
            <a:off x="6023019" y="1728302"/>
            <a:ext cx="6168981" cy="4098099"/>
          </a:xfrm>
          <a:prstGeom prst="rect">
            <a:avLst/>
          </a:prstGeom>
        </p:spPr>
      </p:pic>
      <p:sp>
        <p:nvSpPr>
          <p:cNvPr id="57" name="ZoneTexte 56"/>
          <p:cNvSpPr txBox="1"/>
          <p:nvPr/>
        </p:nvSpPr>
        <p:spPr>
          <a:xfrm>
            <a:off x="1880316" y="2722857"/>
            <a:ext cx="1803042" cy="646331"/>
          </a:xfrm>
          <a:prstGeom prst="rect">
            <a:avLst/>
          </a:prstGeom>
          <a:noFill/>
          <a:ln>
            <a:solidFill>
              <a:srgbClr val="FF0000"/>
            </a:solidFill>
          </a:ln>
        </p:spPr>
        <p:txBody>
          <a:bodyPr wrap="square" rtlCol="0">
            <a:spAutoFit/>
          </a:bodyPr>
          <a:lstStyle/>
          <a:p>
            <a:r>
              <a:rPr lang="fr-FR" dirty="0"/>
              <a:t>Assemblages par encastrement </a:t>
            </a:r>
          </a:p>
        </p:txBody>
      </p:sp>
      <p:sp>
        <p:nvSpPr>
          <p:cNvPr id="58" name="Flèche courbée vers le haut 57"/>
          <p:cNvSpPr/>
          <p:nvPr/>
        </p:nvSpPr>
        <p:spPr>
          <a:xfrm rot="5576763">
            <a:off x="1342764" y="2720999"/>
            <a:ext cx="583585" cy="328608"/>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78796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AD83D5D-8E65-42E8-BA74-2E2799FED62A}"/>
              </a:ext>
            </a:extLst>
          </p:cNvPr>
          <p:cNvSpPr>
            <a:spLocks noGrp="1"/>
          </p:cNvSpPr>
          <p:nvPr>
            <p:ph type="sldNum" sz="quarter" idx="12"/>
          </p:nvPr>
        </p:nvSpPr>
        <p:spPr/>
        <p:txBody>
          <a:bodyPr rtlCol="0"/>
          <a:lstStyle/>
          <a:p>
            <a:pPr rtl="0"/>
            <a:fld id="{D9BB3731-526F-4638-85F8-715D717FFC12}" type="slidenum">
              <a:rPr lang="fr-FR" smtClean="0"/>
              <a:pPr rtl="0"/>
              <a:t>13</a:t>
            </a:fld>
            <a:endParaRPr lang="fr-FR" dirty="0"/>
          </a:p>
        </p:txBody>
      </p:sp>
      <p:pic>
        <p:nvPicPr>
          <p:cNvPr id="3" name="Image 2"/>
          <p:cNvPicPr>
            <a:picLocks noChangeAspect="1"/>
          </p:cNvPicPr>
          <p:nvPr/>
        </p:nvPicPr>
        <p:blipFill rotWithShape="1">
          <a:blip r:embed="rId3"/>
          <a:srcRect l="2384" r="3828"/>
          <a:stretch/>
        </p:blipFill>
        <p:spPr>
          <a:xfrm>
            <a:off x="4724400" y="0"/>
            <a:ext cx="7467600" cy="5088873"/>
          </a:xfrm>
          <a:prstGeom prst="rect">
            <a:avLst/>
          </a:prstGeom>
        </p:spPr>
      </p:pic>
      <p:sp>
        <p:nvSpPr>
          <p:cNvPr id="6" name="Titre 5"/>
          <p:cNvSpPr>
            <a:spLocks noGrp="1"/>
          </p:cNvSpPr>
          <p:nvPr>
            <p:ph type="title"/>
          </p:nvPr>
        </p:nvSpPr>
        <p:spPr>
          <a:xfrm>
            <a:off x="133350" y="1780272"/>
            <a:ext cx="4933950" cy="1325563"/>
          </a:xfrm>
        </p:spPr>
        <p:txBody>
          <a:bodyPr>
            <a:normAutofit/>
          </a:bodyPr>
          <a:lstStyle/>
          <a:p>
            <a:r>
              <a:rPr lang="fr-FR" sz="2000" dirty="0"/>
              <a:t>Stabilisation latérale d'un bâtiment industriel assurée par cadres rigides (absence de contreventement)</a:t>
            </a:r>
            <a:br>
              <a:rPr lang="fr-FR" dirty="0"/>
            </a:br>
            <a:endParaRPr lang="fr-FR" dirty="0"/>
          </a:p>
        </p:txBody>
      </p:sp>
      <p:sp>
        <p:nvSpPr>
          <p:cNvPr id="8" name="Rectangle 7"/>
          <p:cNvSpPr/>
          <p:nvPr/>
        </p:nvSpPr>
        <p:spPr>
          <a:xfrm>
            <a:off x="438150" y="5360079"/>
            <a:ext cx="9963150" cy="1200329"/>
          </a:xfrm>
          <a:prstGeom prst="rect">
            <a:avLst/>
          </a:prstGeom>
        </p:spPr>
        <p:txBody>
          <a:bodyPr wrap="square">
            <a:spAutoFit/>
          </a:bodyPr>
          <a:lstStyle/>
          <a:p>
            <a:pPr marL="342900" indent="-342900">
              <a:buFont typeface="Wingdings" panose="05000000000000000000" pitchFamily="2" charset="2"/>
              <a:buChar char="q"/>
            </a:pPr>
            <a:r>
              <a:rPr lang="fr-FR" sz="2400" dirty="0"/>
              <a:t>ces structures permettent de par leur rigidité d’éviter des contreventements gênants. Comme ils sont relativement coûteux, on conçoit d’habitude des systèmes combinés. Types</a:t>
            </a:r>
            <a:r>
              <a:rPr lang="fr-FR" dirty="0"/>
              <a:t>:</a:t>
            </a:r>
          </a:p>
        </p:txBody>
      </p:sp>
    </p:spTree>
    <p:extLst>
      <p:ext uri="{BB962C8B-B14F-4D97-AF65-F5344CB8AC3E}">
        <p14:creationId xmlns:p14="http://schemas.microsoft.com/office/powerpoint/2010/main" val="281223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080583-D47F-40C1-BDC7-5C319C981FE0}"/>
              </a:ext>
            </a:extLst>
          </p:cNvPr>
          <p:cNvSpPr>
            <a:spLocks noGrp="1"/>
          </p:cNvSpPr>
          <p:nvPr>
            <p:ph type="sldNum" sz="quarter" idx="12"/>
          </p:nvPr>
        </p:nvSpPr>
        <p:spPr/>
        <p:txBody>
          <a:bodyPr rtlCol="0"/>
          <a:lstStyle/>
          <a:p>
            <a:pPr rtl="0"/>
            <a:fld id="{D9BB3731-526F-4638-85F8-715D717FFC12}" type="slidenum">
              <a:rPr lang="fr-FR" smtClean="0"/>
              <a:pPr rtl="0"/>
              <a:t>14</a:t>
            </a:fld>
            <a:endParaRPr lang="fr-FR" dirty="0"/>
          </a:p>
        </p:txBody>
      </p:sp>
      <p:pic>
        <p:nvPicPr>
          <p:cNvPr id="9" name="Image 8"/>
          <p:cNvPicPr>
            <a:picLocks noChangeAspect="1"/>
          </p:cNvPicPr>
          <p:nvPr/>
        </p:nvPicPr>
        <p:blipFill>
          <a:blip r:embed="rId3"/>
          <a:stretch>
            <a:fillRect/>
          </a:stretch>
        </p:blipFill>
        <p:spPr>
          <a:xfrm>
            <a:off x="0" y="1361551"/>
            <a:ext cx="11766300" cy="4224894"/>
          </a:xfrm>
          <a:prstGeom prst="rect">
            <a:avLst/>
          </a:prstGeom>
        </p:spPr>
      </p:pic>
      <p:sp>
        <p:nvSpPr>
          <p:cNvPr id="2" name="Rectangle 1"/>
          <p:cNvSpPr/>
          <p:nvPr/>
        </p:nvSpPr>
        <p:spPr>
          <a:xfrm>
            <a:off x="1324145" y="423628"/>
            <a:ext cx="9118009" cy="523220"/>
          </a:xfrm>
          <a:prstGeom prst="rect">
            <a:avLst/>
          </a:prstGeom>
        </p:spPr>
        <p:txBody>
          <a:bodyPr wrap="none">
            <a:spAutoFit/>
          </a:bodyPr>
          <a:lstStyle/>
          <a:p>
            <a:r>
              <a:rPr lang="fr-FR" sz="2800" b="1" dirty="0"/>
              <a:t>Un exemple sur l'assemblage d’une ossature a cadre rigide</a:t>
            </a:r>
          </a:p>
        </p:txBody>
      </p:sp>
    </p:spTree>
    <p:extLst>
      <p:ext uri="{BB962C8B-B14F-4D97-AF65-F5344CB8AC3E}">
        <p14:creationId xmlns:p14="http://schemas.microsoft.com/office/powerpoint/2010/main" val="70142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080583-D47F-40C1-BDC7-5C319C981FE0}"/>
              </a:ext>
            </a:extLst>
          </p:cNvPr>
          <p:cNvSpPr>
            <a:spLocks noGrp="1"/>
          </p:cNvSpPr>
          <p:nvPr>
            <p:ph type="sldNum" sz="quarter" idx="12"/>
          </p:nvPr>
        </p:nvSpPr>
        <p:spPr/>
        <p:txBody>
          <a:bodyPr rtlCol="0"/>
          <a:lstStyle/>
          <a:p>
            <a:pPr rtl="0"/>
            <a:fld id="{D9BB3731-526F-4638-85F8-715D717FFC12}" type="slidenum">
              <a:rPr lang="fr-FR" smtClean="0"/>
              <a:pPr rtl="0"/>
              <a:t>15</a:t>
            </a:fld>
            <a:endParaRPr lang="fr-FR" dirty="0"/>
          </a:p>
        </p:txBody>
      </p:sp>
      <p:sp>
        <p:nvSpPr>
          <p:cNvPr id="10" name="ZoneTexte 9"/>
          <p:cNvSpPr txBox="1"/>
          <p:nvPr/>
        </p:nvSpPr>
        <p:spPr>
          <a:xfrm>
            <a:off x="2191656" y="121529"/>
            <a:ext cx="10000344" cy="461665"/>
          </a:xfrm>
          <a:prstGeom prst="rect">
            <a:avLst/>
          </a:prstGeom>
          <a:noFill/>
        </p:spPr>
        <p:txBody>
          <a:bodyPr wrap="square" rtlCol="0">
            <a:spAutoFit/>
          </a:bodyPr>
          <a:lstStyle/>
          <a:p>
            <a:r>
              <a:rPr lang="fr-FR" sz="2400" b="1" dirty="0"/>
              <a:t>Un exemple sur l'assemblage d’une ossature a cadre rigide</a:t>
            </a:r>
          </a:p>
        </p:txBody>
      </p:sp>
      <p:pic>
        <p:nvPicPr>
          <p:cNvPr id="2" name="Image 1"/>
          <p:cNvPicPr>
            <a:picLocks noChangeAspect="1"/>
          </p:cNvPicPr>
          <p:nvPr/>
        </p:nvPicPr>
        <p:blipFill rotWithShape="1">
          <a:blip r:embed="rId3"/>
          <a:srcRect l="2562" t="4232" r="-1"/>
          <a:stretch/>
        </p:blipFill>
        <p:spPr>
          <a:xfrm>
            <a:off x="0" y="841829"/>
            <a:ext cx="11295743" cy="5420929"/>
          </a:xfrm>
          <a:prstGeom prst="rect">
            <a:avLst/>
          </a:prstGeom>
        </p:spPr>
      </p:pic>
    </p:spTree>
    <p:extLst>
      <p:ext uri="{BB962C8B-B14F-4D97-AF65-F5344CB8AC3E}">
        <p14:creationId xmlns:p14="http://schemas.microsoft.com/office/powerpoint/2010/main" val="245419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rtl="0"/>
            <a:fld id="{D9BB3731-526F-4638-85F8-715D717FFC12}" type="slidenum">
              <a:rPr lang="fr-FR" noProof="0" smtClean="0"/>
              <a:t>16</a:t>
            </a:fld>
            <a:endParaRPr lang="fr-FR" noProof="0" dirty="0"/>
          </a:p>
        </p:txBody>
      </p:sp>
      <p:pic>
        <p:nvPicPr>
          <p:cNvPr id="9" name="Image 8"/>
          <p:cNvPicPr>
            <a:picLocks noChangeAspect="1"/>
          </p:cNvPicPr>
          <p:nvPr/>
        </p:nvPicPr>
        <p:blipFill>
          <a:blip r:embed="rId2"/>
          <a:stretch>
            <a:fillRect/>
          </a:stretch>
        </p:blipFill>
        <p:spPr>
          <a:xfrm>
            <a:off x="0" y="978922"/>
            <a:ext cx="8827949" cy="5879078"/>
          </a:xfrm>
          <a:prstGeom prst="rect">
            <a:avLst/>
          </a:prstGeom>
        </p:spPr>
      </p:pic>
      <p:sp>
        <p:nvSpPr>
          <p:cNvPr id="10" name="Rectangle 9"/>
          <p:cNvSpPr/>
          <p:nvPr/>
        </p:nvSpPr>
        <p:spPr>
          <a:xfrm>
            <a:off x="1965993" y="423305"/>
            <a:ext cx="9254457" cy="461665"/>
          </a:xfrm>
          <a:prstGeom prst="rect">
            <a:avLst/>
          </a:prstGeom>
        </p:spPr>
        <p:txBody>
          <a:bodyPr wrap="none">
            <a:spAutoFit/>
          </a:bodyPr>
          <a:lstStyle/>
          <a:p>
            <a:r>
              <a:rPr lang="fr-FR" sz="2400" b="1" dirty="0">
                <a:latin typeface="+mj-lt"/>
              </a:rPr>
              <a:t>Un exemple sur l'assemblage d’une ossature a cadre rigide</a:t>
            </a:r>
          </a:p>
        </p:txBody>
      </p:sp>
    </p:spTree>
    <p:extLst>
      <p:ext uri="{BB962C8B-B14F-4D97-AF65-F5344CB8AC3E}">
        <p14:creationId xmlns:p14="http://schemas.microsoft.com/office/powerpoint/2010/main" val="3348321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080583-D47F-40C1-BDC7-5C319C981FE0}"/>
              </a:ext>
            </a:extLst>
          </p:cNvPr>
          <p:cNvSpPr>
            <a:spLocks noGrp="1"/>
          </p:cNvSpPr>
          <p:nvPr>
            <p:ph type="sldNum" sz="quarter" idx="12"/>
          </p:nvPr>
        </p:nvSpPr>
        <p:spPr/>
        <p:txBody>
          <a:bodyPr rtlCol="0"/>
          <a:lstStyle/>
          <a:p>
            <a:pPr rtl="0"/>
            <a:fld id="{D9BB3731-526F-4638-85F8-715D717FFC12}" type="slidenum">
              <a:rPr lang="fr-FR" smtClean="0"/>
              <a:pPr rtl="0"/>
              <a:t>17</a:t>
            </a:fld>
            <a:endParaRPr lang="fr-FR" dirty="0"/>
          </a:p>
        </p:txBody>
      </p:sp>
      <p:pic>
        <p:nvPicPr>
          <p:cNvPr id="5" name="Image 4"/>
          <p:cNvPicPr>
            <a:picLocks noChangeAspect="1"/>
          </p:cNvPicPr>
          <p:nvPr/>
        </p:nvPicPr>
        <p:blipFill>
          <a:blip r:embed="rId3"/>
          <a:stretch>
            <a:fillRect/>
          </a:stretch>
        </p:blipFill>
        <p:spPr>
          <a:xfrm>
            <a:off x="2510970" y="941547"/>
            <a:ext cx="7112001" cy="5742282"/>
          </a:xfrm>
          <a:prstGeom prst="rect">
            <a:avLst/>
          </a:prstGeom>
        </p:spPr>
      </p:pic>
      <p:sp>
        <p:nvSpPr>
          <p:cNvPr id="2" name="Rectangle 1"/>
          <p:cNvSpPr/>
          <p:nvPr/>
        </p:nvSpPr>
        <p:spPr>
          <a:xfrm>
            <a:off x="1706034" y="196334"/>
            <a:ext cx="9254457" cy="461665"/>
          </a:xfrm>
          <a:prstGeom prst="rect">
            <a:avLst/>
          </a:prstGeom>
        </p:spPr>
        <p:txBody>
          <a:bodyPr wrap="none">
            <a:spAutoFit/>
          </a:bodyPr>
          <a:lstStyle/>
          <a:p>
            <a:r>
              <a:rPr lang="fr-FR" sz="2400" b="1" dirty="0">
                <a:latin typeface="+mj-lt"/>
              </a:rPr>
              <a:t>Un exemple sur l'assemblage d’une ossature a cadre rigide</a:t>
            </a:r>
          </a:p>
        </p:txBody>
      </p:sp>
    </p:spTree>
    <p:extLst>
      <p:ext uri="{BB962C8B-B14F-4D97-AF65-F5344CB8AC3E}">
        <p14:creationId xmlns:p14="http://schemas.microsoft.com/office/powerpoint/2010/main" val="3776975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rtl="0"/>
            <a:fld id="{D9BB3731-526F-4638-85F8-715D717FFC12}" type="slidenum">
              <a:rPr lang="fr-FR" noProof="0" smtClean="0"/>
              <a:t>18</a:t>
            </a:fld>
            <a:endParaRPr lang="fr-FR" noProof="0" dirty="0"/>
          </a:p>
        </p:txBody>
      </p:sp>
      <p:pic>
        <p:nvPicPr>
          <p:cNvPr id="11" name="Image 10"/>
          <p:cNvPicPr>
            <a:picLocks noChangeAspect="1"/>
          </p:cNvPicPr>
          <p:nvPr/>
        </p:nvPicPr>
        <p:blipFill rotWithShape="1">
          <a:blip r:embed="rId2"/>
          <a:srcRect l="3232"/>
          <a:stretch/>
        </p:blipFill>
        <p:spPr>
          <a:xfrm>
            <a:off x="0" y="1117599"/>
            <a:ext cx="5965667" cy="4049486"/>
          </a:xfrm>
          <a:prstGeom prst="rect">
            <a:avLst/>
          </a:prstGeom>
        </p:spPr>
      </p:pic>
      <p:pic>
        <p:nvPicPr>
          <p:cNvPr id="13" name="Image 12"/>
          <p:cNvPicPr>
            <a:picLocks noChangeAspect="1"/>
          </p:cNvPicPr>
          <p:nvPr/>
        </p:nvPicPr>
        <p:blipFill>
          <a:blip r:embed="rId3"/>
          <a:stretch>
            <a:fillRect/>
          </a:stretch>
        </p:blipFill>
        <p:spPr>
          <a:xfrm>
            <a:off x="5965667" y="2288026"/>
            <a:ext cx="5725324" cy="4182059"/>
          </a:xfrm>
          <a:prstGeom prst="rect">
            <a:avLst/>
          </a:prstGeom>
        </p:spPr>
      </p:pic>
      <p:sp>
        <p:nvSpPr>
          <p:cNvPr id="14" name="Rectangle 13"/>
          <p:cNvSpPr/>
          <p:nvPr/>
        </p:nvSpPr>
        <p:spPr>
          <a:xfrm>
            <a:off x="1677007" y="405777"/>
            <a:ext cx="9118009" cy="523220"/>
          </a:xfrm>
          <a:prstGeom prst="rect">
            <a:avLst/>
          </a:prstGeom>
        </p:spPr>
        <p:txBody>
          <a:bodyPr wrap="none">
            <a:spAutoFit/>
          </a:bodyPr>
          <a:lstStyle/>
          <a:p>
            <a:r>
              <a:rPr lang="fr-FR" sz="2800" b="1" dirty="0"/>
              <a:t>Un exemple sur l'assemblage d’une ossature a cadre rigide</a:t>
            </a:r>
          </a:p>
        </p:txBody>
      </p:sp>
    </p:spTree>
    <p:extLst>
      <p:ext uri="{BB962C8B-B14F-4D97-AF65-F5344CB8AC3E}">
        <p14:creationId xmlns:p14="http://schemas.microsoft.com/office/powerpoint/2010/main" val="28061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3172CF4-2AF2-42E0-9046-25EBDED7F2DF}"/>
              </a:ext>
            </a:extLst>
          </p:cNvPr>
          <p:cNvSpPr>
            <a:spLocks noGrp="1"/>
          </p:cNvSpPr>
          <p:nvPr>
            <p:ph type="sldNum" sz="quarter" idx="12"/>
          </p:nvPr>
        </p:nvSpPr>
        <p:spPr/>
        <p:txBody>
          <a:bodyPr rtlCol="0"/>
          <a:lstStyle/>
          <a:p>
            <a:pPr rtl="0"/>
            <a:fld id="{D9BB3731-526F-4638-85F8-715D717FFC12}" type="slidenum">
              <a:rPr lang="fr-FR" smtClean="0"/>
              <a:pPr rtl="0"/>
              <a:t>19</a:t>
            </a:fld>
            <a:endParaRPr lang="fr-FR" dirty="0"/>
          </a:p>
        </p:txBody>
      </p:sp>
      <p:sp>
        <p:nvSpPr>
          <p:cNvPr id="6" name="Titre 5">
            <a:extLst>
              <a:ext uri="{FF2B5EF4-FFF2-40B4-BE49-F238E27FC236}">
                <a16:creationId xmlns:a16="http://schemas.microsoft.com/office/drawing/2014/main" id="{01B2EEB7-F022-47BB-A315-405703F84995}"/>
              </a:ext>
            </a:extLst>
          </p:cNvPr>
          <p:cNvSpPr>
            <a:spLocks noGrp="1"/>
          </p:cNvSpPr>
          <p:nvPr>
            <p:ph type="title"/>
          </p:nvPr>
        </p:nvSpPr>
        <p:spPr>
          <a:xfrm>
            <a:off x="3861261" y="0"/>
            <a:ext cx="4469939" cy="1737360"/>
          </a:xfrm>
        </p:spPr>
        <p:txBody>
          <a:bodyPr rtlCol="0"/>
          <a:lstStyle/>
          <a:p>
            <a:pPr rtl="0"/>
            <a:r>
              <a:rPr lang="fr-FR" dirty="0"/>
              <a:t>Avantages et inconvénients</a:t>
            </a:r>
          </a:p>
        </p:txBody>
      </p:sp>
      <p:sp>
        <p:nvSpPr>
          <p:cNvPr id="3" name="Rectangle 2"/>
          <p:cNvSpPr/>
          <p:nvPr/>
        </p:nvSpPr>
        <p:spPr>
          <a:xfrm>
            <a:off x="354883" y="1921585"/>
            <a:ext cx="10259786" cy="1477328"/>
          </a:xfrm>
          <a:prstGeom prst="rect">
            <a:avLst/>
          </a:prstGeom>
        </p:spPr>
        <p:txBody>
          <a:bodyPr wrap="square">
            <a:spAutoFit/>
          </a:bodyPr>
          <a:lstStyle/>
          <a:p>
            <a:endParaRPr lang="fr-FR" dirty="0"/>
          </a:p>
          <a:p>
            <a:pPr marL="285750" indent="-285750">
              <a:buFont typeface="Wingdings" panose="05000000000000000000" pitchFamily="2" charset="2"/>
              <a:buChar char="q"/>
            </a:pPr>
            <a:r>
              <a:rPr lang="fr-FR" dirty="0"/>
              <a:t>Valeur.</a:t>
            </a:r>
          </a:p>
          <a:p>
            <a:pPr marL="285750" indent="-285750">
              <a:buFont typeface="Wingdings" panose="05000000000000000000" pitchFamily="2" charset="2"/>
              <a:buChar char="q"/>
            </a:pPr>
            <a:r>
              <a:rPr lang="fr-FR" dirty="0"/>
              <a:t>Durabilité </a:t>
            </a:r>
          </a:p>
          <a:p>
            <a:pPr marL="285750" indent="-285750">
              <a:buFont typeface="Wingdings" panose="05000000000000000000" pitchFamily="2" charset="2"/>
              <a:buChar char="q"/>
            </a:pPr>
            <a:r>
              <a:rPr lang="fr-FR" dirty="0"/>
              <a:t>Polyvalence : Les structures à ossature rigide offrent jusqu'à 300 pieds d'espace de portée libre, avec un intérieur entièrement sans colonne. </a:t>
            </a:r>
          </a:p>
        </p:txBody>
      </p:sp>
      <p:sp>
        <p:nvSpPr>
          <p:cNvPr id="4" name="Rectangle 3"/>
          <p:cNvSpPr/>
          <p:nvPr/>
        </p:nvSpPr>
        <p:spPr>
          <a:xfrm>
            <a:off x="354883" y="3827052"/>
            <a:ext cx="6096000" cy="646331"/>
          </a:xfrm>
          <a:prstGeom prst="rect">
            <a:avLst/>
          </a:prstGeom>
        </p:spPr>
        <p:txBody>
          <a:bodyPr>
            <a:spAutoFit/>
          </a:bodyPr>
          <a:lstStyle/>
          <a:p>
            <a:pPr marL="285750" indent="-285750">
              <a:buFont typeface="Wingdings" panose="05000000000000000000" pitchFamily="2" charset="2"/>
              <a:buChar char="q"/>
            </a:pPr>
            <a:r>
              <a:rPr lang="fr-FR" dirty="0"/>
              <a:t>le seul inconvénient majeur moderne de la construction de bâtiments à ossature rigide est le prix</a:t>
            </a:r>
          </a:p>
        </p:txBody>
      </p:sp>
    </p:spTree>
    <p:extLst>
      <p:ext uri="{BB962C8B-B14F-4D97-AF65-F5344CB8AC3E}">
        <p14:creationId xmlns:p14="http://schemas.microsoft.com/office/powerpoint/2010/main" val="289613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0" y="275539"/>
            <a:ext cx="4824536" cy="6402483"/>
          </a:xfrm>
          <a:prstGeom prst="rect">
            <a:avLst/>
          </a:prstGeom>
        </p:spPr>
      </p:pic>
    </p:spTree>
    <p:extLst>
      <p:ext uri="{BB962C8B-B14F-4D97-AF65-F5344CB8AC3E}">
        <p14:creationId xmlns:p14="http://schemas.microsoft.com/office/powerpoint/2010/main" val="1988029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080583-D47F-40C1-BDC7-5C319C981FE0}"/>
              </a:ext>
            </a:extLst>
          </p:cNvPr>
          <p:cNvSpPr>
            <a:spLocks noGrp="1"/>
          </p:cNvSpPr>
          <p:nvPr>
            <p:ph type="sldNum" sz="quarter" idx="12"/>
          </p:nvPr>
        </p:nvSpPr>
        <p:spPr/>
        <p:txBody>
          <a:bodyPr rtlCol="0"/>
          <a:lstStyle/>
          <a:p>
            <a:pPr rtl="0"/>
            <a:fld id="{D9BB3731-526F-4638-85F8-715D717FFC12}" type="slidenum">
              <a:rPr lang="fr-FR" smtClean="0"/>
              <a:pPr rtl="0"/>
              <a:t>20</a:t>
            </a:fld>
            <a:endParaRPr lang="fr-FR" dirty="0"/>
          </a:p>
        </p:txBody>
      </p:sp>
      <p:sp>
        <p:nvSpPr>
          <p:cNvPr id="2" name="Rectangle 1"/>
          <p:cNvSpPr/>
          <p:nvPr/>
        </p:nvSpPr>
        <p:spPr>
          <a:xfrm>
            <a:off x="231820" y="3312891"/>
            <a:ext cx="11333408" cy="2554545"/>
          </a:xfrm>
          <a:prstGeom prst="rect">
            <a:avLst/>
          </a:prstGeom>
        </p:spPr>
        <p:txBody>
          <a:bodyPr wrap="square">
            <a:spAutoFit/>
          </a:bodyPr>
          <a:lstStyle/>
          <a:p>
            <a:r>
              <a:rPr lang="fr-FR" sz="2000" dirty="0"/>
              <a:t>Ce sont essentiellement </a:t>
            </a:r>
            <a:r>
              <a:rPr lang="fr-FR" sz="2000" dirty="0">
                <a:solidFill>
                  <a:srgbClr val="FF0000"/>
                </a:solidFill>
              </a:rPr>
              <a:t>les forces latérales </a:t>
            </a:r>
            <a:r>
              <a:rPr lang="fr-FR" sz="2000" dirty="0"/>
              <a:t>(c'est-à-dire la pression du vent) qui, en raison de </a:t>
            </a:r>
            <a:r>
              <a:rPr lang="fr-FR" sz="2000" dirty="0">
                <a:solidFill>
                  <a:srgbClr val="FF0000"/>
                </a:solidFill>
              </a:rPr>
              <a:t>sa hauteur </a:t>
            </a:r>
            <a:r>
              <a:rPr lang="fr-FR" sz="2000" dirty="0"/>
              <a:t>titanesque, </a:t>
            </a:r>
            <a:r>
              <a:rPr lang="fr-FR" sz="2000" dirty="0">
                <a:solidFill>
                  <a:srgbClr val="FF0000"/>
                </a:solidFill>
              </a:rPr>
              <a:t>menacent la stabilité </a:t>
            </a:r>
            <a:r>
              <a:rPr lang="fr-FR" sz="2000" dirty="0"/>
              <a:t>d'un</a:t>
            </a:r>
            <a:r>
              <a:rPr lang="fr-FR" sz="2000" dirty="0">
                <a:solidFill>
                  <a:srgbClr val="FF0000"/>
                </a:solidFill>
              </a:rPr>
              <a:t> gratte-ciel</a:t>
            </a:r>
            <a:r>
              <a:rPr lang="fr-FR" sz="2000" dirty="0"/>
              <a:t>. « Si une conception appropriée ne venait pas contrecarrer ces forces, un bâtiment haut glisserait sur sa base, tournerait autour de son axe, se mettrait à osciller de manière incontrôlée, fléchirait excessivement ou se casserait en deux » (Jonathan B. Tucker dans </a:t>
            </a:r>
            <a:r>
              <a:rPr lang="fr-FR" sz="2000" dirty="0" err="1"/>
              <a:t>Hight</a:t>
            </a:r>
            <a:r>
              <a:rPr lang="fr-FR" sz="2000" dirty="0"/>
              <a:t> Technologie, Vol 5).</a:t>
            </a:r>
          </a:p>
          <a:p>
            <a:r>
              <a:rPr lang="fr-FR" sz="2000" dirty="0"/>
              <a:t> Mais le problème est qu'au-delà de 15 à 20 étages une structure traditionnelle en béton armée ne suffit plus pour faire tenir un immeuble : les ingénieurs ont donc dû trouver d'autres solutions. Ainsi on distingue deux grands types de structures </a:t>
            </a:r>
            <a:r>
              <a:rPr lang="fr-FR" sz="2000" dirty="0">
                <a:solidFill>
                  <a:srgbClr val="FF0000"/>
                </a:solidFill>
              </a:rPr>
              <a:t>: à noyau central et en tube</a:t>
            </a:r>
          </a:p>
        </p:txBody>
      </p:sp>
      <p:sp>
        <p:nvSpPr>
          <p:cNvPr id="3" name="ZoneTexte 2"/>
          <p:cNvSpPr txBox="1"/>
          <p:nvPr/>
        </p:nvSpPr>
        <p:spPr>
          <a:xfrm>
            <a:off x="3618962" y="180304"/>
            <a:ext cx="6292939" cy="584775"/>
          </a:xfrm>
          <a:prstGeom prst="rect">
            <a:avLst/>
          </a:prstGeom>
          <a:noFill/>
        </p:spPr>
        <p:txBody>
          <a:bodyPr wrap="square" rtlCol="0">
            <a:spAutoFit/>
          </a:bodyPr>
          <a:lstStyle/>
          <a:p>
            <a:r>
              <a:rPr lang="fr-FR" sz="3200" b="1" dirty="0">
                <a:latin typeface="+mj-lt"/>
              </a:rPr>
              <a:t>Les structures des gratte-ciel</a:t>
            </a:r>
          </a:p>
        </p:txBody>
      </p:sp>
      <p:cxnSp>
        <p:nvCxnSpPr>
          <p:cNvPr id="7" name="Connecteur droit avec flèche 6"/>
          <p:cNvCxnSpPr>
            <a:stCxn id="3" idx="2"/>
          </p:cNvCxnSpPr>
          <p:nvPr/>
        </p:nvCxnSpPr>
        <p:spPr>
          <a:xfrm flipH="1">
            <a:off x="4765183" y="765079"/>
            <a:ext cx="2000249" cy="9478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stCxn id="3" idx="2"/>
          </p:cNvCxnSpPr>
          <p:nvPr/>
        </p:nvCxnSpPr>
        <p:spPr>
          <a:xfrm>
            <a:off x="6765432" y="765079"/>
            <a:ext cx="1876292" cy="9478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3649952" y="1738447"/>
            <a:ext cx="2012324" cy="461665"/>
          </a:xfrm>
          <a:prstGeom prst="rect">
            <a:avLst/>
          </a:prstGeom>
          <a:noFill/>
        </p:spPr>
        <p:txBody>
          <a:bodyPr wrap="square" rtlCol="0">
            <a:spAutoFit/>
          </a:bodyPr>
          <a:lstStyle/>
          <a:p>
            <a:r>
              <a:rPr lang="fr-FR" sz="2400" dirty="0"/>
              <a:t>Noyau central </a:t>
            </a:r>
          </a:p>
        </p:txBody>
      </p:sp>
      <p:sp>
        <p:nvSpPr>
          <p:cNvPr id="15" name="ZoneTexte 14"/>
          <p:cNvSpPr txBox="1"/>
          <p:nvPr/>
        </p:nvSpPr>
        <p:spPr>
          <a:xfrm>
            <a:off x="8121739" y="1732602"/>
            <a:ext cx="2125014" cy="461665"/>
          </a:xfrm>
          <a:prstGeom prst="rect">
            <a:avLst/>
          </a:prstGeom>
          <a:noFill/>
        </p:spPr>
        <p:txBody>
          <a:bodyPr wrap="square" rtlCol="0">
            <a:spAutoFit/>
          </a:bodyPr>
          <a:lstStyle/>
          <a:p>
            <a:r>
              <a:rPr lang="fr-FR" sz="2400" dirty="0"/>
              <a:t>En tube </a:t>
            </a:r>
          </a:p>
        </p:txBody>
      </p:sp>
    </p:spTree>
    <p:extLst>
      <p:ext uri="{BB962C8B-B14F-4D97-AF65-F5344CB8AC3E}">
        <p14:creationId xmlns:p14="http://schemas.microsoft.com/office/powerpoint/2010/main" val="1363564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3172CF4-2AF2-42E0-9046-25EBDED7F2DF}"/>
              </a:ext>
            </a:extLst>
          </p:cNvPr>
          <p:cNvSpPr>
            <a:spLocks noGrp="1"/>
          </p:cNvSpPr>
          <p:nvPr>
            <p:ph type="sldNum" sz="quarter" idx="12"/>
          </p:nvPr>
        </p:nvSpPr>
        <p:spPr/>
        <p:txBody>
          <a:bodyPr rtlCol="0"/>
          <a:lstStyle/>
          <a:p>
            <a:pPr rtl="0"/>
            <a:fld id="{D9BB3731-526F-4638-85F8-715D717FFC12}" type="slidenum">
              <a:rPr lang="fr-FR" smtClean="0"/>
              <a:pPr rtl="0"/>
              <a:t>21</a:t>
            </a:fld>
            <a:endParaRPr lang="fr-FR" dirty="0"/>
          </a:p>
        </p:txBody>
      </p:sp>
      <p:sp>
        <p:nvSpPr>
          <p:cNvPr id="6" name="Titre 5">
            <a:extLst>
              <a:ext uri="{FF2B5EF4-FFF2-40B4-BE49-F238E27FC236}">
                <a16:creationId xmlns:a16="http://schemas.microsoft.com/office/drawing/2014/main" id="{01B2EEB7-F022-47BB-A315-405703F84995}"/>
              </a:ext>
            </a:extLst>
          </p:cNvPr>
          <p:cNvSpPr>
            <a:spLocks noGrp="1"/>
          </p:cNvSpPr>
          <p:nvPr>
            <p:ph type="title"/>
          </p:nvPr>
        </p:nvSpPr>
        <p:spPr>
          <a:xfrm>
            <a:off x="3861261" y="0"/>
            <a:ext cx="4469939" cy="1737360"/>
          </a:xfrm>
        </p:spPr>
        <p:txBody>
          <a:bodyPr rtlCol="0"/>
          <a:lstStyle/>
          <a:p>
            <a:pPr rtl="0"/>
            <a:r>
              <a:rPr lang="fr-FR" dirty="0">
                <a:solidFill>
                  <a:schemeClr val="accent2"/>
                </a:solidFill>
              </a:rPr>
              <a:t>3. Ossature a noyau central </a:t>
            </a:r>
          </a:p>
        </p:txBody>
      </p:sp>
      <p:sp>
        <p:nvSpPr>
          <p:cNvPr id="7" name="Rectangle 6"/>
          <p:cNvSpPr/>
          <p:nvPr/>
        </p:nvSpPr>
        <p:spPr>
          <a:xfrm>
            <a:off x="215184" y="1737360"/>
            <a:ext cx="11419267" cy="1200329"/>
          </a:xfrm>
          <a:prstGeom prst="rect">
            <a:avLst/>
          </a:prstGeom>
        </p:spPr>
        <p:txBody>
          <a:bodyPr wrap="square">
            <a:spAutoFit/>
          </a:bodyPr>
          <a:lstStyle/>
          <a:p>
            <a:r>
              <a:rPr lang="fr-FR" dirty="0"/>
              <a:t> Depuis l'entre deux guerres jusque à la fin des années soixante, les immeubles de grandes hauteurs étaient presque tous construits sur le même plan général interne</a:t>
            </a:r>
          </a:p>
          <a:p>
            <a:r>
              <a:rPr lang="fr-FR" dirty="0"/>
              <a:t>Celui-ci repose sur l'existence d'un </a:t>
            </a:r>
            <a:r>
              <a:rPr lang="fr-FR" dirty="0">
                <a:solidFill>
                  <a:srgbClr val="FF0000"/>
                </a:solidFill>
              </a:rPr>
              <a:t>massif noyau de béton armé au cœur du bâtiment </a:t>
            </a:r>
            <a:r>
              <a:rPr lang="fr-FR" dirty="0"/>
              <a:t>; c'est-à-dire un </a:t>
            </a:r>
            <a:r>
              <a:rPr lang="fr-FR" dirty="0">
                <a:solidFill>
                  <a:srgbClr val="FF0000"/>
                </a:solidFill>
              </a:rPr>
              <a:t>énorme pilier creux en béton </a:t>
            </a:r>
            <a:r>
              <a:rPr lang="fr-FR" dirty="0"/>
              <a:t>consolidé, ou </a:t>
            </a:r>
            <a:r>
              <a:rPr lang="fr-FR" dirty="0">
                <a:solidFill>
                  <a:srgbClr val="FF0000"/>
                </a:solidFill>
              </a:rPr>
              <a:t>armé, de dizaines de poutrelles d'acier </a:t>
            </a:r>
            <a:r>
              <a:rPr lang="fr-FR" dirty="0"/>
              <a:t>qui </a:t>
            </a:r>
            <a:r>
              <a:rPr lang="fr-FR" dirty="0">
                <a:solidFill>
                  <a:srgbClr val="FF0000"/>
                </a:solidFill>
              </a:rPr>
              <a:t>renforcent la structure</a:t>
            </a:r>
            <a:r>
              <a:rPr lang="fr-FR" dirty="0"/>
              <a:t>. </a:t>
            </a:r>
          </a:p>
        </p:txBody>
      </p:sp>
      <p:pic>
        <p:nvPicPr>
          <p:cNvPr id="8" name="Image 7"/>
          <p:cNvPicPr>
            <a:picLocks noChangeAspect="1"/>
          </p:cNvPicPr>
          <p:nvPr/>
        </p:nvPicPr>
        <p:blipFill rotWithShape="1">
          <a:blip r:embed="rId3"/>
          <a:srcRect t="17522" r="45849" b="16199"/>
          <a:stretch/>
        </p:blipFill>
        <p:spPr>
          <a:xfrm>
            <a:off x="937138" y="2937689"/>
            <a:ext cx="5541882" cy="2751911"/>
          </a:xfrm>
          <a:prstGeom prst="rect">
            <a:avLst/>
          </a:prstGeom>
        </p:spPr>
      </p:pic>
      <p:pic>
        <p:nvPicPr>
          <p:cNvPr id="9" name="Image 8"/>
          <p:cNvPicPr>
            <a:picLocks noChangeAspect="1"/>
          </p:cNvPicPr>
          <p:nvPr/>
        </p:nvPicPr>
        <p:blipFill rotWithShape="1">
          <a:blip r:embed="rId4"/>
          <a:srcRect b="9471"/>
          <a:stretch/>
        </p:blipFill>
        <p:spPr>
          <a:xfrm>
            <a:off x="7148595" y="3053872"/>
            <a:ext cx="3236067" cy="2984072"/>
          </a:xfrm>
          <a:prstGeom prst="rect">
            <a:avLst/>
          </a:prstGeom>
        </p:spPr>
      </p:pic>
      <p:cxnSp>
        <p:nvCxnSpPr>
          <p:cNvPr id="11" name="Connecteur droit 10"/>
          <p:cNvCxnSpPr/>
          <p:nvPr/>
        </p:nvCxnSpPr>
        <p:spPr>
          <a:xfrm flipH="1">
            <a:off x="8903154" y="3234370"/>
            <a:ext cx="238126" cy="1619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8903154" y="3393914"/>
            <a:ext cx="297656" cy="690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9196048" y="3289139"/>
            <a:ext cx="233362" cy="1690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9141280" y="3229608"/>
            <a:ext cx="302418" cy="619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9196048" y="3458207"/>
            <a:ext cx="0" cy="1095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9443698" y="3289139"/>
            <a:ext cx="0" cy="2238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8903154" y="3393914"/>
            <a:ext cx="0" cy="904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127114" y="4189788"/>
            <a:ext cx="991673" cy="512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avec flèche 30"/>
          <p:cNvCxnSpPr/>
          <p:nvPr/>
        </p:nvCxnSpPr>
        <p:spPr>
          <a:xfrm flipV="1">
            <a:off x="4118787" y="3512976"/>
            <a:ext cx="4647841" cy="932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0" y="5787289"/>
            <a:ext cx="11087100" cy="923330"/>
          </a:xfrm>
          <a:prstGeom prst="rect">
            <a:avLst/>
          </a:prstGeom>
        </p:spPr>
        <p:txBody>
          <a:bodyPr wrap="square">
            <a:spAutoFit/>
          </a:bodyPr>
          <a:lstStyle/>
          <a:p>
            <a:pPr marL="285750" indent="-285750">
              <a:buFont typeface="Wingdings" panose="05000000000000000000" pitchFamily="2" charset="2"/>
              <a:buChar char="q"/>
            </a:pPr>
            <a:r>
              <a:rPr lang="fr-FR" dirty="0"/>
              <a:t>pour des raisons d’aménagement de surfaces utiles, on dispose au centre du bâtiment les locaux de service qui ne nécessitent pas d’éclairage naturel (archives, sanitaires, etc.), ainsi que les circulations de personnes (ascenseurs, escaliers) et les conduites de fluides ou d’énergie</a:t>
            </a:r>
          </a:p>
        </p:txBody>
      </p:sp>
    </p:spTree>
    <p:extLst>
      <p:ext uri="{BB962C8B-B14F-4D97-AF65-F5344CB8AC3E}">
        <p14:creationId xmlns:p14="http://schemas.microsoft.com/office/powerpoint/2010/main" val="3292429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rtl="0"/>
            <a:fld id="{D9BB3731-526F-4638-85F8-715D717FFC12}" type="slidenum">
              <a:rPr lang="fr-FR" noProof="0" smtClean="0"/>
              <a:t>22</a:t>
            </a:fld>
            <a:endParaRPr lang="fr-FR" noProof="0" dirty="0"/>
          </a:p>
        </p:txBody>
      </p:sp>
      <p:pic>
        <p:nvPicPr>
          <p:cNvPr id="2" name="Image 1"/>
          <p:cNvPicPr>
            <a:picLocks noChangeAspect="1"/>
          </p:cNvPicPr>
          <p:nvPr/>
        </p:nvPicPr>
        <p:blipFill>
          <a:blip r:embed="rId2"/>
          <a:stretch>
            <a:fillRect/>
          </a:stretch>
        </p:blipFill>
        <p:spPr>
          <a:xfrm>
            <a:off x="0" y="1308415"/>
            <a:ext cx="12192000" cy="4827793"/>
          </a:xfrm>
          <a:prstGeom prst="rect">
            <a:avLst/>
          </a:prstGeom>
        </p:spPr>
      </p:pic>
      <p:sp>
        <p:nvSpPr>
          <p:cNvPr id="3" name="ZoneTexte 2"/>
          <p:cNvSpPr txBox="1"/>
          <p:nvPr/>
        </p:nvSpPr>
        <p:spPr>
          <a:xfrm>
            <a:off x="4533900" y="597215"/>
            <a:ext cx="3797300" cy="461665"/>
          </a:xfrm>
          <a:prstGeom prst="rect">
            <a:avLst/>
          </a:prstGeom>
          <a:noFill/>
        </p:spPr>
        <p:txBody>
          <a:bodyPr wrap="square" rtlCol="0">
            <a:spAutoFit/>
          </a:bodyPr>
          <a:lstStyle/>
          <a:p>
            <a:r>
              <a:rPr lang="fr-FR" sz="2400" b="1" dirty="0"/>
              <a:t>Ossature e noyau central </a:t>
            </a:r>
          </a:p>
        </p:txBody>
      </p:sp>
    </p:spTree>
    <p:extLst>
      <p:ext uri="{BB962C8B-B14F-4D97-AF65-F5344CB8AC3E}">
        <p14:creationId xmlns:p14="http://schemas.microsoft.com/office/powerpoint/2010/main" val="123696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080583-D47F-40C1-BDC7-5C319C981FE0}"/>
              </a:ext>
            </a:extLst>
          </p:cNvPr>
          <p:cNvSpPr>
            <a:spLocks noGrp="1"/>
          </p:cNvSpPr>
          <p:nvPr>
            <p:ph type="sldNum" sz="quarter" idx="12"/>
          </p:nvPr>
        </p:nvSpPr>
        <p:spPr/>
        <p:txBody>
          <a:bodyPr rtlCol="0"/>
          <a:lstStyle/>
          <a:p>
            <a:pPr rtl="0"/>
            <a:fld id="{D9BB3731-526F-4638-85F8-715D717FFC12}" type="slidenum">
              <a:rPr lang="fr-FR" smtClean="0"/>
              <a:pPr rtl="0"/>
              <a:t>23</a:t>
            </a:fld>
            <a:endParaRPr lang="fr-FR" dirty="0"/>
          </a:p>
        </p:txBody>
      </p:sp>
      <p:sp>
        <p:nvSpPr>
          <p:cNvPr id="10" name="ZoneTexte 9"/>
          <p:cNvSpPr txBox="1"/>
          <p:nvPr/>
        </p:nvSpPr>
        <p:spPr>
          <a:xfrm>
            <a:off x="3851194" y="77762"/>
            <a:ext cx="6749143" cy="646331"/>
          </a:xfrm>
          <a:prstGeom prst="rect">
            <a:avLst/>
          </a:prstGeom>
          <a:noFill/>
        </p:spPr>
        <p:txBody>
          <a:bodyPr wrap="square" rtlCol="0">
            <a:spAutoFit/>
          </a:bodyPr>
          <a:lstStyle/>
          <a:p>
            <a:r>
              <a:rPr lang="fr-FR" sz="3600" b="1" dirty="0">
                <a:latin typeface="+mj-lt"/>
              </a:rPr>
              <a:t>La tour Montparnasse </a:t>
            </a:r>
          </a:p>
        </p:txBody>
      </p:sp>
      <p:sp>
        <p:nvSpPr>
          <p:cNvPr id="3" name="Rectangle 2"/>
          <p:cNvSpPr/>
          <p:nvPr/>
        </p:nvSpPr>
        <p:spPr>
          <a:xfrm>
            <a:off x="3620502" y="1465095"/>
            <a:ext cx="4243180" cy="1200329"/>
          </a:xfrm>
          <a:prstGeom prst="rect">
            <a:avLst/>
          </a:prstGeom>
          <a:ln>
            <a:solidFill>
              <a:srgbClr val="FF0000"/>
            </a:solidFill>
          </a:ln>
        </p:spPr>
        <p:txBody>
          <a:bodyPr wrap="square">
            <a:spAutoFit/>
          </a:bodyPr>
          <a:lstStyle/>
          <a:p>
            <a:r>
              <a:rPr lang="fr-FR" dirty="0"/>
              <a:t>La Tour Montparnasse  en construction : le noyau central est bien visible. A mi- hauteur on remarque les étages fixés à ce noyau. La façade, elle, n'a pas encore été posée. </a:t>
            </a:r>
          </a:p>
        </p:txBody>
      </p:sp>
      <p:pic>
        <p:nvPicPr>
          <p:cNvPr id="12" name="Image 11"/>
          <p:cNvPicPr>
            <a:picLocks noChangeAspect="1"/>
          </p:cNvPicPr>
          <p:nvPr/>
        </p:nvPicPr>
        <p:blipFill>
          <a:blip r:embed="rId3"/>
          <a:stretch>
            <a:fillRect/>
          </a:stretch>
        </p:blipFill>
        <p:spPr>
          <a:xfrm>
            <a:off x="7880" y="400927"/>
            <a:ext cx="3474527" cy="6166621"/>
          </a:xfrm>
          <a:prstGeom prst="rect">
            <a:avLst/>
          </a:prstGeom>
        </p:spPr>
      </p:pic>
      <p:pic>
        <p:nvPicPr>
          <p:cNvPr id="5" name="Image 4"/>
          <p:cNvPicPr>
            <a:picLocks noChangeAspect="1"/>
          </p:cNvPicPr>
          <p:nvPr/>
        </p:nvPicPr>
        <p:blipFill>
          <a:blip r:embed="rId4"/>
          <a:stretch>
            <a:fillRect/>
          </a:stretch>
        </p:blipFill>
        <p:spPr>
          <a:xfrm>
            <a:off x="4123883" y="3086344"/>
            <a:ext cx="3798137" cy="3578662"/>
          </a:xfrm>
          <a:prstGeom prst="rect">
            <a:avLst/>
          </a:prstGeom>
        </p:spPr>
      </p:pic>
      <p:sp>
        <p:nvSpPr>
          <p:cNvPr id="8" name="Flèche droite 7"/>
          <p:cNvSpPr/>
          <p:nvPr/>
        </p:nvSpPr>
        <p:spPr>
          <a:xfrm>
            <a:off x="7881196" y="1977559"/>
            <a:ext cx="378618" cy="175117"/>
          </a:xfrm>
          <a:prstGeom prst="rightArrow">
            <a:avLst/>
          </a:prstGeom>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5"/>
          <a:stretch>
            <a:fillRect/>
          </a:stretch>
        </p:blipFill>
        <p:spPr>
          <a:xfrm>
            <a:off x="8397909" y="1043891"/>
            <a:ext cx="3694496" cy="4956478"/>
          </a:xfrm>
          <a:prstGeom prst="rect">
            <a:avLst/>
          </a:prstGeom>
        </p:spPr>
      </p:pic>
    </p:spTree>
    <p:extLst>
      <p:ext uri="{BB962C8B-B14F-4D97-AF65-F5344CB8AC3E}">
        <p14:creationId xmlns:p14="http://schemas.microsoft.com/office/powerpoint/2010/main" val="4279373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0080583-D47F-40C1-BDC7-5C319C981FE0}"/>
              </a:ext>
            </a:extLst>
          </p:cNvPr>
          <p:cNvSpPr>
            <a:spLocks noGrp="1"/>
          </p:cNvSpPr>
          <p:nvPr>
            <p:ph type="sldNum" sz="quarter" idx="12"/>
          </p:nvPr>
        </p:nvSpPr>
        <p:spPr/>
        <p:txBody>
          <a:bodyPr rtlCol="0"/>
          <a:lstStyle/>
          <a:p>
            <a:pPr rtl="0"/>
            <a:fld id="{D9BB3731-526F-4638-85F8-715D717FFC12}" type="slidenum">
              <a:rPr lang="fr-FR" smtClean="0"/>
              <a:pPr rtl="0"/>
              <a:t>24</a:t>
            </a:fld>
            <a:endParaRPr lang="fr-FR" dirty="0"/>
          </a:p>
        </p:txBody>
      </p:sp>
      <p:sp>
        <p:nvSpPr>
          <p:cNvPr id="11" name="Rectangle 10"/>
          <p:cNvSpPr/>
          <p:nvPr/>
        </p:nvSpPr>
        <p:spPr>
          <a:xfrm>
            <a:off x="5636477" y="224993"/>
            <a:ext cx="6431293" cy="5078313"/>
          </a:xfrm>
          <a:prstGeom prst="rect">
            <a:avLst/>
          </a:prstGeom>
        </p:spPr>
        <p:txBody>
          <a:bodyPr wrap="square">
            <a:spAutoFit/>
          </a:bodyPr>
          <a:lstStyle/>
          <a:p>
            <a:pPr marL="285750" indent="-285750">
              <a:buFont typeface="Wingdings" panose="05000000000000000000" pitchFamily="2" charset="2"/>
              <a:buChar char="q"/>
            </a:pPr>
            <a:r>
              <a:rPr lang="fr-FR" dirty="0"/>
              <a:t>Grace aux </a:t>
            </a:r>
            <a:r>
              <a:rPr lang="fr-FR" dirty="0">
                <a:solidFill>
                  <a:schemeClr val="accent2">
                    <a:lumMod val="60000"/>
                    <a:lumOff val="40000"/>
                  </a:schemeClr>
                </a:solidFill>
              </a:rPr>
              <a:t>quatre larges poutres</a:t>
            </a:r>
            <a:r>
              <a:rPr lang="fr-FR" dirty="0"/>
              <a:t> partant de chaque angle du noyau situé à chaque étage de l’édifice le noyau central est théoriquement capable de </a:t>
            </a:r>
            <a:r>
              <a:rPr lang="fr-FR" dirty="0">
                <a:solidFill>
                  <a:schemeClr val="accent2">
                    <a:lumMod val="60000"/>
                    <a:lumOff val="40000"/>
                  </a:schemeClr>
                </a:solidFill>
              </a:rPr>
              <a:t>soutenir l'intégralité de la charge de l'immeuble.</a:t>
            </a:r>
          </a:p>
          <a:p>
            <a:endParaRPr lang="fr-FR" dirty="0">
              <a:solidFill>
                <a:schemeClr val="accent2">
                  <a:lumMod val="60000"/>
                  <a:lumOff val="40000"/>
                </a:schemeClr>
              </a:solidFill>
            </a:endParaRPr>
          </a:p>
          <a:p>
            <a:pPr marL="285750" indent="-285750">
              <a:buFont typeface="Wingdings" panose="05000000000000000000" pitchFamily="2" charset="2"/>
              <a:buChar char="q"/>
            </a:pPr>
            <a:r>
              <a:rPr lang="fr-FR" dirty="0"/>
              <a:t>Ces </a:t>
            </a:r>
            <a:r>
              <a:rPr lang="fr-FR" dirty="0">
                <a:solidFill>
                  <a:schemeClr val="accent2">
                    <a:lumMod val="60000"/>
                    <a:lumOff val="40000"/>
                  </a:schemeClr>
                </a:solidFill>
              </a:rPr>
              <a:t>quatre poutres </a:t>
            </a:r>
            <a:r>
              <a:rPr lang="fr-FR" dirty="0"/>
              <a:t>sont destinées à </a:t>
            </a:r>
            <a:r>
              <a:rPr lang="fr-FR" dirty="0">
                <a:solidFill>
                  <a:schemeClr val="accent2">
                    <a:lumMod val="60000"/>
                    <a:lumOff val="40000"/>
                  </a:schemeClr>
                </a:solidFill>
              </a:rPr>
              <a:t>soutenir le plancher de l’étage.</a:t>
            </a:r>
          </a:p>
          <a:p>
            <a:endParaRPr lang="fr-FR" dirty="0"/>
          </a:p>
          <a:p>
            <a:endParaRPr lang="fr-FR" dirty="0"/>
          </a:p>
          <a:p>
            <a:endParaRPr lang="fr-FR" dirty="0"/>
          </a:p>
          <a:p>
            <a:endParaRPr lang="fr-FR" dirty="0"/>
          </a:p>
          <a:p>
            <a:pPr marL="285750" indent="-285750" algn="r">
              <a:buFont typeface="Wingdings" panose="05000000000000000000" pitchFamily="2" charset="2"/>
              <a:buChar char="q"/>
            </a:pPr>
            <a:r>
              <a:rPr lang="fr-FR" dirty="0"/>
              <a:t>Elles sont </a:t>
            </a:r>
            <a:r>
              <a:rPr lang="fr-FR" dirty="0">
                <a:solidFill>
                  <a:schemeClr val="accent2">
                    <a:lumMod val="60000"/>
                    <a:lumOff val="40000"/>
                  </a:schemeClr>
                </a:solidFill>
              </a:rPr>
              <a:t>formés</a:t>
            </a:r>
            <a:r>
              <a:rPr lang="fr-FR" dirty="0"/>
              <a:t> d’une </a:t>
            </a:r>
            <a:r>
              <a:rPr lang="fr-FR" dirty="0">
                <a:solidFill>
                  <a:schemeClr val="accent2">
                    <a:lumMod val="60000"/>
                    <a:lumOff val="40000"/>
                  </a:schemeClr>
                </a:solidFill>
              </a:rPr>
              <a:t>cour métallique </a:t>
            </a:r>
            <a:r>
              <a:rPr lang="fr-FR" dirty="0"/>
              <a:t>entouré d’une épaisse </a:t>
            </a:r>
            <a:r>
              <a:rPr lang="fr-FR" dirty="0">
                <a:solidFill>
                  <a:schemeClr val="accent2">
                    <a:lumMod val="60000"/>
                    <a:lumOff val="40000"/>
                  </a:schemeClr>
                </a:solidFill>
              </a:rPr>
              <a:t>membrane de béton </a:t>
            </a:r>
            <a:r>
              <a:rPr lang="fr-FR" dirty="0"/>
              <a:t>et sont d’épaisseur décroissante à partir de leur point de fixation au noyau et ceux jusqu’à leur extrémité. Ainsi elles font en général 1 m à 1,5 m à leur base et moins d'un demi-mètre à leur extrémité. </a:t>
            </a:r>
          </a:p>
          <a:p>
            <a:endParaRPr lang="fr-FR" dirty="0"/>
          </a:p>
          <a:p>
            <a:r>
              <a:rPr lang="fr-FR" dirty="0"/>
              <a:t> </a:t>
            </a:r>
          </a:p>
        </p:txBody>
      </p:sp>
      <p:pic>
        <p:nvPicPr>
          <p:cNvPr id="12" name="Image 11"/>
          <p:cNvPicPr>
            <a:picLocks noChangeAspect="1"/>
          </p:cNvPicPr>
          <p:nvPr/>
        </p:nvPicPr>
        <p:blipFill rotWithShape="1">
          <a:blip r:embed="rId3"/>
          <a:srcRect r="3877"/>
          <a:stretch/>
        </p:blipFill>
        <p:spPr>
          <a:xfrm>
            <a:off x="406399" y="602099"/>
            <a:ext cx="5268687" cy="6003198"/>
          </a:xfrm>
          <a:prstGeom prst="rect">
            <a:avLst/>
          </a:prstGeom>
        </p:spPr>
      </p:pic>
      <p:cxnSp>
        <p:nvCxnSpPr>
          <p:cNvPr id="14" name="Connecteur droit 13"/>
          <p:cNvCxnSpPr/>
          <p:nvPr/>
        </p:nvCxnSpPr>
        <p:spPr>
          <a:xfrm>
            <a:off x="682171" y="892385"/>
            <a:ext cx="1625600" cy="1647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4020457" y="892385"/>
            <a:ext cx="1640114" cy="1647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020457" y="4194629"/>
            <a:ext cx="1640114" cy="16546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708590" y="4194629"/>
            <a:ext cx="1625600" cy="16546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708590" y="892385"/>
            <a:ext cx="495198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Image 22"/>
          <p:cNvPicPr>
            <a:picLocks noChangeAspect="1"/>
          </p:cNvPicPr>
          <p:nvPr/>
        </p:nvPicPr>
        <p:blipFill>
          <a:blip r:embed="rId4"/>
          <a:stretch>
            <a:fillRect/>
          </a:stretch>
        </p:blipFill>
        <p:spPr>
          <a:xfrm>
            <a:off x="708590" y="5762988"/>
            <a:ext cx="4999153" cy="79255"/>
          </a:xfrm>
          <a:prstGeom prst="rect">
            <a:avLst/>
          </a:prstGeom>
        </p:spPr>
      </p:pic>
      <p:pic>
        <p:nvPicPr>
          <p:cNvPr id="24" name="Image 23"/>
          <p:cNvPicPr>
            <a:picLocks noChangeAspect="1"/>
          </p:cNvPicPr>
          <p:nvPr/>
        </p:nvPicPr>
        <p:blipFill rotWithShape="1">
          <a:blip r:embed="rId5"/>
          <a:srcRect t="-57685" b="99998"/>
          <a:stretch/>
        </p:blipFill>
        <p:spPr>
          <a:xfrm rot="5400000">
            <a:off x="3207663" y="3369102"/>
            <a:ext cx="4999153" cy="45719"/>
          </a:xfrm>
          <a:prstGeom prst="rect">
            <a:avLst/>
          </a:prstGeom>
        </p:spPr>
      </p:pic>
      <p:pic>
        <p:nvPicPr>
          <p:cNvPr id="25" name="Image 24"/>
          <p:cNvPicPr>
            <a:picLocks noChangeAspect="1"/>
          </p:cNvPicPr>
          <p:nvPr/>
        </p:nvPicPr>
        <p:blipFill>
          <a:blip r:embed="rId5"/>
          <a:stretch>
            <a:fillRect/>
          </a:stretch>
        </p:blipFill>
        <p:spPr>
          <a:xfrm rot="5400000">
            <a:off x="-1777778" y="3345531"/>
            <a:ext cx="4999153" cy="79255"/>
          </a:xfrm>
          <a:prstGeom prst="rect">
            <a:avLst/>
          </a:prstGeom>
        </p:spPr>
      </p:pic>
      <p:sp>
        <p:nvSpPr>
          <p:cNvPr id="2" name="Rectangle 1"/>
          <p:cNvSpPr/>
          <p:nvPr/>
        </p:nvSpPr>
        <p:spPr>
          <a:xfrm>
            <a:off x="5804124" y="4980141"/>
            <a:ext cx="6096000" cy="923330"/>
          </a:xfrm>
          <a:prstGeom prst="rect">
            <a:avLst/>
          </a:prstGeom>
        </p:spPr>
        <p:txBody>
          <a:bodyPr>
            <a:spAutoFit/>
          </a:bodyPr>
          <a:lstStyle/>
          <a:p>
            <a:pPr marL="285750" indent="-285750">
              <a:buFont typeface="Wingdings" panose="05000000000000000000" pitchFamily="2" charset="2"/>
              <a:buChar char="q"/>
            </a:pPr>
            <a:r>
              <a:rPr lang="fr-FR" dirty="0"/>
              <a:t> Cette structure permet donc au noyau central de soutenir à lui tout seul l’immeuble et chaque étage est donc indépendant.</a:t>
            </a:r>
          </a:p>
        </p:txBody>
      </p:sp>
      <p:sp>
        <p:nvSpPr>
          <p:cNvPr id="6" name="Rectangle 5"/>
          <p:cNvSpPr/>
          <p:nvPr/>
        </p:nvSpPr>
        <p:spPr>
          <a:xfrm>
            <a:off x="51562" y="6211669"/>
            <a:ext cx="11035537" cy="646331"/>
          </a:xfrm>
          <a:prstGeom prst="rect">
            <a:avLst/>
          </a:prstGeom>
        </p:spPr>
        <p:txBody>
          <a:bodyPr wrap="square">
            <a:spAutoFit/>
          </a:bodyPr>
          <a:lstStyle/>
          <a:p>
            <a:pPr marL="285750" indent="-285750">
              <a:buFont typeface="Wingdings" panose="05000000000000000000" pitchFamily="2" charset="2"/>
              <a:buChar char="q"/>
            </a:pPr>
            <a:r>
              <a:rPr lang="fr-FR" dirty="0"/>
              <a:t>En général le noyau occupe moins de </a:t>
            </a:r>
            <a:r>
              <a:rPr lang="fr-FR" dirty="0">
                <a:solidFill>
                  <a:schemeClr val="accent2">
                    <a:lumMod val="60000"/>
                    <a:lumOff val="40000"/>
                  </a:schemeClr>
                </a:solidFill>
              </a:rPr>
              <a:t>20 % de la superficie de chaque étage</a:t>
            </a:r>
            <a:r>
              <a:rPr lang="fr-FR" dirty="0"/>
              <a:t>. Soit 1/5 de la superficie intérieure totale inutilisable.</a:t>
            </a:r>
          </a:p>
        </p:txBody>
      </p:sp>
      <p:pic>
        <p:nvPicPr>
          <p:cNvPr id="8" name="Image 7"/>
          <p:cNvPicPr>
            <a:picLocks noChangeAspect="1"/>
          </p:cNvPicPr>
          <p:nvPr/>
        </p:nvPicPr>
        <p:blipFill>
          <a:blip r:embed="rId6"/>
          <a:stretch>
            <a:fillRect/>
          </a:stretch>
        </p:blipFill>
        <p:spPr>
          <a:xfrm>
            <a:off x="5607009" y="850104"/>
            <a:ext cx="79255" cy="4999153"/>
          </a:xfrm>
          <a:prstGeom prst="rect">
            <a:avLst/>
          </a:prstGeom>
        </p:spPr>
      </p:pic>
    </p:spTree>
    <p:extLst>
      <p:ext uri="{BB962C8B-B14F-4D97-AF65-F5344CB8AC3E}">
        <p14:creationId xmlns:p14="http://schemas.microsoft.com/office/powerpoint/2010/main" val="927409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849F580-01FD-484E-9950-47D2C72C0F18}"/>
              </a:ext>
            </a:extLst>
          </p:cNvPr>
          <p:cNvSpPr>
            <a:spLocks noGrp="1"/>
          </p:cNvSpPr>
          <p:nvPr>
            <p:ph type="title"/>
          </p:nvPr>
        </p:nvSpPr>
        <p:spPr>
          <a:xfrm>
            <a:off x="111669" y="2061029"/>
            <a:ext cx="3633018" cy="635630"/>
          </a:xfrm>
        </p:spPr>
        <p:txBody>
          <a:bodyPr rtlCol="0"/>
          <a:lstStyle/>
          <a:p>
            <a:pPr rtl="0"/>
            <a:r>
              <a:rPr lang="fr-FR" dirty="0"/>
              <a:t>Les avantages : </a:t>
            </a:r>
          </a:p>
        </p:txBody>
      </p:sp>
      <p:sp>
        <p:nvSpPr>
          <p:cNvPr id="4" name="Espace réservé du numéro de diapositive 3">
            <a:extLst>
              <a:ext uri="{FF2B5EF4-FFF2-40B4-BE49-F238E27FC236}">
                <a16:creationId xmlns:a16="http://schemas.microsoft.com/office/drawing/2014/main" id="{9AD83D5D-8E65-42E8-BA74-2E2799FED62A}"/>
              </a:ext>
            </a:extLst>
          </p:cNvPr>
          <p:cNvSpPr>
            <a:spLocks noGrp="1"/>
          </p:cNvSpPr>
          <p:nvPr>
            <p:ph type="sldNum" sz="quarter" idx="12"/>
          </p:nvPr>
        </p:nvSpPr>
        <p:spPr/>
        <p:txBody>
          <a:bodyPr rtlCol="0"/>
          <a:lstStyle/>
          <a:p>
            <a:pPr rtl="0"/>
            <a:fld id="{D9BB3731-526F-4638-85F8-715D717FFC12}" type="slidenum">
              <a:rPr lang="fr-FR" smtClean="0"/>
              <a:pPr rtl="0"/>
              <a:t>25</a:t>
            </a:fld>
            <a:endParaRPr lang="fr-FR" dirty="0"/>
          </a:p>
        </p:txBody>
      </p:sp>
      <p:sp>
        <p:nvSpPr>
          <p:cNvPr id="5" name="Rectangle 4"/>
          <p:cNvSpPr/>
          <p:nvPr/>
        </p:nvSpPr>
        <p:spPr>
          <a:xfrm>
            <a:off x="430449" y="3018272"/>
            <a:ext cx="11761551" cy="2862322"/>
          </a:xfrm>
          <a:prstGeom prst="rect">
            <a:avLst/>
          </a:prstGeom>
        </p:spPr>
        <p:txBody>
          <a:bodyPr wrap="square">
            <a:spAutoFit/>
          </a:bodyPr>
          <a:lstStyle/>
          <a:p>
            <a:r>
              <a:rPr lang="fr-FR" dirty="0"/>
              <a:t> </a:t>
            </a:r>
          </a:p>
          <a:p>
            <a:pPr marL="285750" indent="-285750">
              <a:buFont typeface="Wingdings" panose="05000000000000000000" pitchFamily="2" charset="2"/>
              <a:buChar char="q"/>
            </a:pPr>
            <a:r>
              <a:rPr lang="fr-FR" dirty="0"/>
              <a:t>Le fait de posséder une ossature de béton centrale présente un avantage considérable par rapport à </a:t>
            </a:r>
            <a:r>
              <a:rPr lang="fr-FR" dirty="0">
                <a:solidFill>
                  <a:schemeClr val="accent2">
                    <a:lumMod val="60000"/>
                    <a:lumOff val="40000"/>
                  </a:schemeClr>
                </a:solidFill>
              </a:rPr>
              <a:t>la rigidité</a:t>
            </a:r>
            <a:r>
              <a:rPr lang="fr-FR" dirty="0"/>
              <a:t> de la structure mais aussi grâce à sa </a:t>
            </a:r>
            <a:r>
              <a:rPr lang="fr-FR" dirty="0">
                <a:solidFill>
                  <a:schemeClr val="accent2">
                    <a:lumMod val="60000"/>
                    <a:lumOff val="40000"/>
                  </a:schemeClr>
                </a:solidFill>
              </a:rPr>
              <a:t>résistance aux incendies </a:t>
            </a:r>
            <a:r>
              <a:rPr lang="fr-FR" dirty="0"/>
              <a:t>qui contrairement à un bâtiment formé principalement de métaux ne pourra pas fondre (C’est cela qui est à l’origine de l’effondrement des Tours jumelles. A la suite des attentats du  11 septembre 2001 le crash des avions dans les gratte-ciels a  provoqué un incendie qui aussi entrainé leur effondrement).</a:t>
            </a:r>
          </a:p>
          <a:p>
            <a:r>
              <a:rPr lang="fr-FR" dirty="0"/>
              <a:t> </a:t>
            </a:r>
          </a:p>
          <a:p>
            <a:endParaRPr lang="fr-FR" dirty="0"/>
          </a:p>
          <a:p>
            <a:pPr marL="285750" indent="-285750">
              <a:buFont typeface="Wingdings" panose="05000000000000000000" pitchFamily="2" charset="2"/>
              <a:buChar char="q"/>
            </a:pPr>
            <a:r>
              <a:rPr lang="fr-FR" dirty="0"/>
              <a:t> L'autre avantage est une emprise au sol bien moindre que celles des gratte-ciel en tubes. En effet avec le principe du noyau central, seul celui-ci aura des fondations très profondes, les piliers secondaires eux prendront racines à des profondeurs bien moindres (20 m environ).</a:t>
            </a:r>
          </a:p>
        </p:txBody>
      </p:sp>
    </p:spTree>
    <p:extLst>
      <p:ext uri="{BB962C8B-B14F-4D97-AF65-F5344CB8AC3E}">
        <p14:creationId xmlns:p14="http://schemas.microsoft.com/office/powerpoint/2010/main" val="1420438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849F580-01FD-484E-9950-47D2C72C0F18}"/>
              </a:ext>
            </a:extLst>
          </p:cNvPr>
          <p:cNvSpPr>
            <a:spLocks noGrp="1"/>
          </p:cNvSpPr>
          <p:nvPr>
            <p:ph type="title"/>
          </p:nvPr>
        </p:nvSpPr>
        <p:spPr>
          <a:xfrm>
            <a:off x="111669" y="2061029"/>
            <a:ext cx="3633018" cy="635630"/>
          </a:xfrm>
        </p:spPr>
        <p:txBody>
          <a:bodyPr rtlCol="0"/>
          <a:lstStyle/>
          <a:p>
            <a:pPr rtl="0"/>
            <a:r>
              <a:rPr lang="fr-FR" dirty="0"/>
              <a:t>Inconvénient : </a:t>
            </a:r>
          </a:p>
        </p:txBody>
      </p:sp>
      <p:sp>
        <p:nvSpPr>
          <p:cNvPr id="4" name="Espace réservé du numéro de diapositive 3">
            <a:extLst>
              <a:ext uri="{FF2B5EF4-FFF2-40B4-BE49-F238E27FC236}">
                <a16:creationId xmlns:a16="http://schemas.microsoft.com/office/drawing/2014/main" id="{9AD83D5D-8E65-42E8-BA74-2E2799FED62A}"/>
              </a:ext>
            </a:extLst>
          </p:cNvPr>
          <p:cNvSpPr>
            <a:spLocks noGrp="1"/>
          </p:cNvSpPr>
          <p:nvPr>
            <p:ph type="sldNum" sz="quarter" idx="12"/>
          </p:nvPr>
        </p:nvSpPr>
        <p:spPr/>
        <p:txBody>
          <a:bodyPr rtlCol="0"/>
          <a:lstStyle/>
          <a:p>
            <a:pPr rtl="0"/>
            <a:fld id="{D9BB3731-526F-4638-85F8-715D717FFC12}" type="slidenum">
              <a:rPr lang="fr-FR" smtClean="0"/>
              <a:pPr rtl="0"/>
              <a:t>26</a:t>
            </a:fld>
            <a:endParaRPr lang="fr-FR" dirty="0"/>
          </a:p>
        </p:txBody>
      </p:sp>
      <p:sp>
        <p:nvSpPr>
          <p:cNvPr id="3" name="Rectangle 2"/>
          <p:cNvSpPr/>
          <p:nvPr/>
        </p:nvSpPr>
        <p:spPr>
          <a:xfrm>
            <a:off x="412125" y="3013290"/>
            <a:ext cx="10520608" cy="2862322"/>
          </a:xfrm>
          <a:prstGeom prst="rect">
            <a:avLst/>
          </a:prstGeom>
        </p:spPr>
        <p:txBody>
          <a:bodyPr wrap="square">
            <a:spAutoFit/>
          </a:bodyPr>
          <a:lstStyle/>
          <a:p>
            <a:endParaRPr lang="fr-FR" dirty="0"/>
          </a:p>
          <a:p>
            <a:pPr marL="285750" indent="-285750">
              <a:buFont typeface="Wingdings" panose="05000000000000000000" pitchFamily="2" charset="2"/>
              <a:buChar char="q"/>
            </a:pPr>
            <a:r>
              <a:rPr lang="fr-FR" dirty="0"/>
              <a:t> Avec ce système de structure </a:t>
            </a:r>
            <a:r>
              <a:rPr lang="fr-FR" dirty="0">
                <a:solidFill>
                  <a:schemeClr val="accent2">
                    <a:lumMod val="60000"/>
                    <a:lumOff val="40000"/>
                  </a:schemeClr>
                </a:solidFill>
              </a:rPr>
              <a:t>la hauteur de l'immeuble est limitée </a:t>
            </a:r>
            <a:r>
              <a:rPr lang="fr-FR" dirty="0"/>
              <a:t>à </a:t>
            </a:r>
            <a:r>
              <a:rPr lang="fr-FR" dirty="0">
                <a:solidFill>
                  <a:schemeClr val="accent2">
                    <a:lumMod val="60000"/>
                    <a:lumOff val="40000"/>
                  </a:schemeClr>
                </a:solidFill>
              </a:rPr>
              <a:t>une soixantaine d'étages </a:t>
            </a:r>
            <a:r>
              <a:rPr lang="fr-FR" dirty="0"/>
              <a:t>(200 à 250 m). Le problème n'est pas technique car on pourrait très bien monter plus haut, mais ce serait au détriment de la rentabilité économique puisque le noyau central (s'élargissant proportionnellement à la hauteur) prendrait alors une superficie considérable atteignant peut-être 40 % de la superficie d'un étage. C'est d'ailleurs le cas de L'Empire State Building qui, culminant à 381 mètres de haut ne serait aujourd'hui plus considéré comme économiquement viable avec son noyau occupant 30 % de la surface.</a:t>
            </a:r>
          </a:p>
          <a:p>
            <a:endParaRPr lang="fr-FR" dirty="0"/>
          </a:p>
          <a:p>
            <a:pPr marL="285750" indent="-285750">
              <a:buFont typeface="Wingdings" panose="05000000000000000000" pitchFamily="2" charset="2"/>
              <a:buChar char="q"/>
            </a:pPr>
            <a:r>
              <a:rPr lang="fr-FR" dirty="0"/>
              <a:t> Mais ce type de structure est aussi beaucoup </a:t>
            </a:r>
            <a:r>
              <a:rPr lang="fr-FR" dirty="0">
                <a:solidFill>
                  <a:schemeClr val="accent2">
                    <a:lumMod val="60000"/>
                    <a:lumOff val="40000"/>
                  </a:schemeClr>
                </a:solidFill>
              </a:rPr>
              <a:t>plus chère </a:t>
            </a:r>
            <a:r>
              <a:rPr lang="fr-FR" dirty="0"/>
              <a:t>puisqu'il va de soit qu'il faut des quantités phénoménales de béton à des prix bien plus élevés qu'une légère ossature métallique.</a:t>
            </a:r>
          </a:p>
        </p:txBody>
      </p:sp>
    </p:spTree>
    <p:extLst>
      <p:ext uri="{BB962C8B-B14F-4D97-AF65-F5344CB8AC3E}">
        <p14:creationId xmlns:p14="http://schemas.microsoft.com/office/powerpoint/2010/main" val="2968702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3172CF4-2AF2-42E0-9046-25EBDED7F2DF}"/>
              </a:ext>
            </a:extLst>
          </p:cNvPr>
          <p:cNvSpPr>
            <a:spLocks noGrp="1"/>
          </p:cNvSpPr>
          <p:nvPr>
            <p:ph type="sldNum" sz="quarter" idx="12"/>
          </p:nvPr>
        </p:nvSpPr>
        <p:spPr/>
        <p:txBody>
          <a:bodyPr rtlCol="0"/>
          <a:lstStyle/>
          <a:p>
            <a:pPr rtl="0"/>
            <a:fld id="{D9BB3731-526F-4638-85F8-715D717FFC12}" type="slidenum">
              <a:rPr lang="fr-FR" smtClean="0"/>
              <a:pPr rtl="0"/>
              <a:t>27</a:t>
            </a:fld>
            <a:endParaRPr lang="fr-FR" dirty="0"/>
          </a:p>
        </p:txBody>
      </p:sp>
      <p:sp>
        <p:nvSpPr>
          <p:cNvPr id="6" name="Titre 5">
            <a:extLst>
              <a:ext uri="{FF2B5EF4-FFF2-40B4-BE49-F238E27FC236}">
                <a16:creationId xmlns:a16="http://schemas.microsoft.com/office/drawing/2014/main" id="{01B2EEB7-F022-47BB-A315-405703F84995}"/>
              </a:ext>
            </a:extLst>
          </p:cNvPr>
          <p:cNvSpPr>
            <a:spLocks noGrp="1"/>
          </p:cNvSpPr>
          <p:nvPr>
            <p:ph type="title"/>
          </p:nvPr>
        </p:nvSpPr>
        <p:spPr>
          <a:xfrm>
            <a:off x="3861261" y="0"/>
            <a:ext cx="4469939" cy="1737360"/>
          </a:xfrm>
        </p:spPr>
        <p:txBody>
          <a:bodyPr rtlCol="0"/>
          <a:lstStyle/>
          <a:p>
            <a:pPr rtl="0"/>
            <a:r>
              <a:rPr lang="fr-FR" dirty="0"/>
              <a:t>Ossature en tube </a:t>
            </a:r>
          </a:p>
        </p:txBody>
      </p:sp>
      <p:sp>
        <p:nvSpPr>
          <p:cNvPr id="4" name="Rectangle 3"/>
          <p:cNvSpPr/>
          <p:nvPr/>
        </p:nvSpPr>
        <p:spPr>
          <a:xfrm>
            <a:off x="1" y="1747381"/>
            <a:ext cx="12192000" cy="923330"/>
          </a:xfrm>
          <a:prstGeom prst="rect">
            <a:avLst/>
          </a:prstGeom>
        </p:spPr>
        <p:txBody>
          <a:bodyPr wrap="square">
            <a:spAutoFit/>
          </a:bodyPr>
          <a:lstStyle/>
          <a:p>
            <a:r>
              <a:rPr lang="fr-FR" dirty="0"/>
              <a:t>Ce système </a:t>
            </a:r>
            <a:r>
              <a:rPr lang="fr-FR" dirty="0">
                <a:solidFill>
                  <a:schemeClr val="accent2">
                    <a:lumMod val="60000"/>
                    <a:lumOff val="40000"/>
                  </a:schemeClr>
                </a:solidFill>
              </a:rPr>
              <a:t>avec une répartition des forces sur le périmètre extérieur </a:t>
            </a:r>
            <a:r>
              <a:rPr lang="fr-FR" dirty="0"/>
              <a:t>fut mis au point au milieu des années soixante par les ingénieurs </a:t>
            </a:r>
            <a:r>
              <a:rPr lang="fr-FR" dirty="0">
                <a:solidFill>
                  <a:schemeClr val="accent2">
                    <a:lumMod val="60000"/>
                    <a:lumOff val="40000"/>
                  </a:schemeClr>
                </a:solidFill>
              </a:rPr>
              <a:t>M. Goldsmith et F. Khan de l'agence SOM </a:t>
            </a:r>
            <a:r>
              <a:rPr lang="fr-FR" dirty="0"/>
              <a:t>(cf. : les deux grandes agences d'architecture). Cette avancée est clairement la plus spectaculaire dans l'histoire des gratte-ciel car elle permit de considérablement augmenter leur hauteur. </a:t>
            </a:r>
          </a:p>
        </p:txBody>
      </p:sp>
      <p:pic>
        <p:nvPicPr>
          <p:cNvPr id="10" name="Image 9"/>
          <p:cNvPicPr>
            <a:picLocks noChangeAspect="1"/>
          </p:cNvPicPr>
          <p:nvPr/>
        </p:nvPicPr>
        <p:blipFill rotWithShape="1">
          <a:blip r:embed="rId3"/>
          <a:srcRect r="5452"/>
          <a:stretch/>
        </p:blipFill>
        <p:spPr>
          <a:xfrm>
            <a:off x="3105150" y="2680732"/>
            <a:ext cx="5581650" cy="4071235"/>
          </a:xfrm>
          <a:prstGeom prst="rect">
            <a:avLst/>
          </a:prstGeom>
        </p:spPr>
      </p:pic>
      <p:sp>
        <p:nvSpPr>
          <p:cNvPr id="11" name="Rectangle 10"/>
          <p:cNvSpPr/>
          <p:nvPr/>
        </p:nvSpPr>
        <p:spPr>
          <a:xfrm>
            <a:off x="8610600" y="3353263"/>
            <a:ext cx="3581400" cy="1754326"/>
          </a:xfrm>
          <a:prstGeom prst="rect">
            <a:avLst/>
          </a:prstGeom>
        </p:spPr>
        <p:txBody>
          <a:bodyPr wrap="square">
            <a:spAutoFit/>
          </a:bodyPr>
          <a:lstStyle/>
          <a:p>
            <a:r>
              <a:rPr lang="fr-FR" dirty="0"/>
              <a:t> le bâtiment se comporte comme un gigantesque tube creux. Rigidifiée, la façade peut donc supporter l'ensemble des forces verticales, c'est à dire la pression du vent, puis,  elle transmet ces charges aux fondations.</a:t>
            </a:r>
          </a:p>
        </p:txBody>
      </p:sp>
    </p:spTree>
    <p:extLst>
      <p:ext uri="{BB962C8B-B14F-4D97-AF65-F5344CB8AC3E}">
        <p14:creationId xmlns:p14="http://schemas.microsoft.com/office/powerpoint/2010/main" val="591938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rtl="0"/>
            <a:fld id="{D9BB3731-526F-4638-85F8-715D717FFC12}" type="slidenum">
              <a:rPr lang="fr-FR" noProof="0" smtClean="0"/>
              <a:t>28</a:t>
            </a:fld>
            <a:endParaRPr lang="fr-FR" noProof="0" dirty="0"/>
          </a:p>
        </p:txBody>
      </p:sp>
      <p:sp>
        <p:nvSpPr>
          <p:cNvPr id="6" name="Titre 5"/>
          <p:cNvSpPr>
            <a:spLocks noGrp="1"/>
          </p:cNvSpPr>
          <p:nvPr>
            <p:ph type="title"/>
          </p:nvPr>
        </p:nvSpPr>
        <p:spPr>
          <a:xfrm>
            <a:off x="116143" y="1147122"/>
            <a:ext cx="5252202" cy="1325563"/>
          </a:xfrm>
        </p:spPr>
        <p:txBody>
          <a:bodyPr/>
          <a:lstStyle/>
          <a:p>
            <a:r>
              <a:rPr lang="fr-FR" dirty="0"/>
              <a:t>World Trade center</a:t>
            </a:r>
          </a:p>
        </p:txBody>
      </p:sp>
      <p:pic>
        <p:nvPicPr>
          <p:cNvPr id="9" name="Image 8"/>
          <p:cNvPicPr>
            <a:picLocks noChangeAspect="1"/>
          </p:cNvPicPr>
          <p:nvPr/>
        </p:nvPicPr>
        <p:blipFill>
          <a:blip r:embed="rId2"/>
          <a:stretch>
            <a:fillRect/>
          </a:stretch>
        </p:blipFill>
        <p:spPr>
          <a:xfrm>
            <a:off x="7931949" y="0"/>
            <a:ext cx="4260051" cy="6020872"/>
          </a:xfrm>
          <a:prstGeom prst="rect">
            <a:avLst/>
          </a:prstGeom>
        </p:spPr>
      </p:pic>
      <p:sp>
        <p:nvSpPr>
          <p:cNvPr id="10" name="Rectangle 9"/>
          <p:cNvSpPr/>
          <p:nvPr/>
        </p:nvSpPr>
        <p:spPr>
          <a:xfrm>
            <a:off x="241300" y="3158550"/>
            <a:ext cx="6661776" cy="2862322"/>
          </a:xfrm>
          <a:prstGeom prst="rect">
            <a:avLst/>
          </a:prstGeom>
        </p:spPr>
        <p:txBody>
          <a:bodyPr wrap="square">
            <a:spAutoFit/>
          </a:bodyPr>
          <a:lstStyle/>
          <a:p>
            <a:r>
              <a:rPr lang="fr-FR" dirty="0"/>
              <a:t>La structure en tube a en fait très vite évolué à cause de son principe même. En effet, en construisant en </a:t>
            </a:r>
            <a:r>
              <a:rPr lang="fr-FR" dirty="0">
                <a:solidFill>
                  <a:schemeClr val="accent2">
                    <a:lumMod val="60000"/>
                    <a:lumOff val="40000"/>
                  </a:schemeClr>
                </a:solidFill>
              </a:rPr>
              <a:t>1970 </a:t>
            </a:r>
            <a:r>
              <a:rPr lang="fr-FR" dirty="0"/>
              <a:t>le World Trade Center, </a:t>
            </a:r>
            <a:r>
              <a:rPr lang="fr-FR" dirty="0">
                <a:solidFill>
                  <a:schemeClr val="accent2">
                    <a:lumMod val="60000"/>
                    <a:lumOff val="40000"/>
                  </a:schemeClr>
                </a:solidFill>
              </a:rPr>
              <a:t>premier très haut gratte-ciel  en tube</a:t>
            </a:r>
            <a:r>
              <a:rPr lang="fr-FR" dirty="0"/>
              <a:t>, on s'est très vite aperçu que </a:t>
            </a:r>
            <a:r>
              <a:rPr lang="fr-FR" dirty="0">
                <a:solidFill>
                  <a:srgbClr val="0070C0"/>
                </a:solidFill>
              </a:rPr>
              <a:t>pour supporter les forces verticales qui s'exercent sur la façade</a:t>
            </a:r>
            <a:r>
              <a:rPr lang="fr-FR" dirty="0"/>
              <a:t>, il a fallu </a:t>
            </a:r>
            <a:r>
              <a:rPr lang="fr-FR" dirty="0">
                <a:solidFill>
                  <a:schemeClr val="accent2">
                    <a:lumMod val="60000"/>
                    <a:lumOff val="40000"/>
                  </a:schemeClr>
                </a:solidFill>
              </a:rPr>
              <a:t>faire traverser celles-ci par une trame formée d'une multitude de colonnes</a:t>
            </a:r>
            <a:r>
              <a:rPr lang="fr-FR" dirty="0"/>
              <a:t>. La poussée prévue du vent était </a:t>
            </a:r>
            <a:r>
              <a:rPr lang="fr-FR" dirty="0">
                <a:solidFill>
                  <a:schemeClr val="accent2">
                    <a:lumMod val="60000"/>
                    <a:lumOff val="40000"/>
                  </a:schemeClr>
                </a:solidFill>
              </a:rPr>
              <a:t>de 200 kilogrammes </a:t>
            </a:r>
            <a:r>
              <a:rPr lang="fr-FR" dirty="0"/>
              <a:t>par m² de paroi  et ce afin de minimiser les risques sur toute la hauteur de l'immeuble, il a fallu </a:t>
            </a:r>
            <a:r>
              <a:rPr lang="fr-FR" dirty="0">
                <a:solidFill>
                  <a:schemeClr val="accent2">
                    <a:lumMod val="60000"/>
                    <a:lumOff val="40000"/>
                  </a:schemeClr>
                </a:solidFill>
              </a:rPr>
              <a:t>poser pas moins de 59 piliers par coté</a:t>
            </a:r>
            <a:r>
              <a:rPr lang="fr-FR" dirty="0"/>
              <a:t>. Cela s'est alors fait </a:t>
            </a:r>
            <a:r>
              <a:rPr lang="fr-FR" dirty="0">
                <a:solidFill>
                  <a:schemeClr val="accent2">
                    <a:lumMod val="60000"/>
                    <a:lumOff val="40000"/>
                  </a:schemeClr>
                </a:solidFill>
              </a:rPr>
              <a:t>au détriment du parement de vitres de la façade et de son esthétique. </a:t>
            </a:r>
          </a:p>
        </p:txBody>
      </p:sp>
    </p:spTree>
    <p:extLst>
      <p:ext uri="{BB962C8B-B14F-4D97-AF65-F5344CB8AC3E}">
        <p14:creationId xmlns:p14="http://schemas.microsoft.com/office/powerpoint/2010/main" val="3864459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rtl="0"/>
            <a:fld id="{D9BB3731-526F-4638-85F8-715D717FFC12}" type="slidenum">
              <a:rPr lang="fr-FR" noProof="0" smtClean="0"/>
              <a:t>29</a:t>
            </a:fld>
            <a:endParaRPr lang="fr-FR" noProof="0" dirty="0"/>
          </a:p>
        </p:txBody>
      </p:sp>
      <p:pic>
        <p:nvPicPr>
          <p:cNvPr id="2" name="Image 1"/>
          <p:cNvPicPr>
            <a:picLocks noChangeAspect="1"/>
          </p:cNvPicPr>
          <p:nvPr/>
        </p:nvPicPr>
        <p:blipFill rotWithShape="1">
          <a:blip r:embed="rId2"/>
          <a:srcRect l="1012" t="2466"/>
          <a:stretch/>
        </p:blipFill>
        <p:spPr>
          <a:xfrm>
            <a:off x="0" y="0"/>
            <a:ext cx="6006808" cy="4955358"/>
          </a:xfrm>
          <a:prstGeom prst="rect">
            <a:avLst/>
          </a:prstGeom>
        </p:spPr>
      </p:pic>
      <p:sp>
        <p:nvSpPr>
          <p:cNvPr id="3" name="Rectangle 2"/>
          <p:cNvSpPr/>
          <p:nvPr/>
        </p:nvSpPr>
        <p:spPr>
          <a:xfrm>
            <a:off x="6311940" y="176081"/>
            <a:ext cx="5556911" cy="2585323"/>
          </a:xfrm>
          <a:prstGeom prst="rect">
            <a:avLst/>
          </a:prstGeom>
        </p:spPr>
        <p:txBody>
          <a:bodyPr wrap="square">
            <a:spAutoFit/>
          </a:bodyPr>
          <a:lstStyle/>
          <a:p>
            <a:pPr marL="285750" indent="-285750">
              <a:buFont typeface="Wingdings" panose="05000000000000000000" pitchFamily="2" charset="2"/>
              <a:buChar char="q"/>
            </a:pPr>
            <a:r>
              <a:rPr lang="fr-FR" dirty="0"/>
              <a:t>le bâtiment a été réalisé à l'aide d'un </a:t>
            </a:r>
            <a:r>
              <a:rPr lang="fr-FR" dirty="0">
                <a:solidFill>
                  <a:srgbClr val="FF0000"/>
                </a:solidFill>
              </a:rPr>
              <a:t>concept appelé tube encadré</a:t>
            </a:r>
            <a:r>
              <a:rPr lang="fr-FR" dirty="0"/>
              <a:t> et d'un </a:t>
            </a:r>
            <a:r>
              <a:rPr lang="fr-FR" dirty="0">
                <a:solidFill>
                  <a:srgbClr val="FF0000"/>
                </a:solidFill>
              </a:rPr>
              <a:t>noyau de cisaillement</a:t>
            </a:r>
            <a:r>
              <a:rPr lang="fr-FR" dirty="0"/>
              <a:t>. Un tube à ossature est un tube réalisé en plaçant des colonnes étroitement espacées à la périphérie du bâtiment qui sont situées très près les unes des autres. Ce concept était très largement utilisé à cette époque car il offrait un grand espace ouvert entre le noyau et le bord du bâtiment où les gens pouvaient facilement concevoir l'aménagement de leur bureau.</a:t>
            </a:r>
          </a:p>
        </p:txBody>
      </p:sp>
      <p:pic>
        <p:nvPicPr>
          <p:cNvPr id="5" name="Image 4"/>
          <p:cNvPicPr>
            <a:picLocks noChangeAspect="1"/>
          </p:cNvPicPr>
          <p:nvPr/>
        </p:nvPicPr>
        <p:blipFill>
          <a:blip r:embed="rId3"/>
          <a:stretch>
            <a:fillRect/>
          </a:stretch>
        </p:blipFill>
        <p:spPr>
          <a:xfrm>
            <a:off x="7707293" y="2666446"/>
            <a:ext cx="4343040" cy="2895360"/>
          </a:xfrm>
          <a:prstGeom prst="rect">
            <a:avLst/>
          </a:prstGeom>
        </p:spPr>
      </p:pic>
      <p:sp>
        <p:nvSpPr>
          <p:cNvPr id="6" name="Rectangle 5"/>
          <p:cNvSpPr/>
          <p:nvPr/>
        </p:nvSpPr>
        <p:spPr>
          <a:xfrm>
            <a:off x="248082" y="5495876"/>
            <a:ext cx="10972368" cy="1200329"/>
          </a:xfrm>
          <a:prstGeom prst="rect">
            <a:avLst/>
          </a:prstGeom>
        </p:spPr>
        <p:txBody>
          <a:bodyPr wrap="square">
            <a:spAutoFit/>
          </a:bodyPr>
          <a:lstStyle/>
          <a:p>
            <a:pPr marL="285750" indent="-285750">
              <a:buFont typeface="Wingdings" panose="05000000000000000000" pitchFamily="2" charset="2"/>
              <a:buChar char="q"/>
            </a:pPr>
            <a:r>
              <a:rPr lang="fr-FR" dirty="0"/>
              <a:t>Mais l</a:t>
            </a:r>
            <a:r>
              <a:rPr lang="fr-FR" dirty="0">
                <a:solidFill>
                  <a:srgbClr val="FF0000"/>
                </a:solidFill>
              </a:rPr>
              <a:t>'inconvénient de ce système est que vous vous retrouvez avec de grandes poutres s'étendant entre le noyau et les colonnes extérieures ou des fermes reposant sur le noyau et les colonnes extérieures. Au WTC, les ingénieurs ont utilisé des fermes pour alléger le sol et, comme nous le savons tous, une ferme peut couvrir plus de distance de manière beaucoup plus efficace. </a:t>
            </a:r>
          </a:p>
        </p:txBody>
      </p:sp>
      <p:pic>
        <p:nvPicPr>
          <p:cNvPr id="7" name="Image 6"/>
          <p:cNvPicPr>
            <a:picLocks noChangeAspect="1"/>
          </p:cNvPicPr>
          <p:nvPr/>
        </p:nvPicPr>
        <p:blipFill>
          <a:blip r:embed="rId4"/>
          <a:stretch>
            <a:fillRect/>
          </a:stretch>
        </p:blipFill>
        <p:spPr>
          <a:xfrm>
            <a:off x="5734266" y="3459571"/>
            <a:ext cx="2505425" cy="1971950"/>
          </a:xfrm>
          <a:prstGeom prst="rect">
            <a:avLst/>
          </a:prstGeom>
        </p:spPr>
      </p:pic>
    </p:spTree>
    <p:extLst>
      <p:ext uri="{BB962C8B-B14F-4D97-AF65-F5344CB8AC3E}">
        <p14:creationId xmlns:p14="http://schemas.microsoft.com/office/powerpoint/2010/main" val="2682004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7608" y="1124745"/>
            <a:ext cx="6048672" cy="1200329"/>
          </a:xfrm>
          <a:prstGeom prst="rect">
            <a:avLst/>
          </a:prstGeom>
        </p:spPr>
        <p:txBody>
          <a:bodyPr wrap="square">
            <a:spAutoFit/>
          </a:bodyPr>
          <a:lstStyle/>
          <a:p>
            <a:r>
              <a:rPr lang="fr-FR" dirty="0"/>
              <a:t> </a:t>
            </a:r>
            <a:r>
              <a:rPr lang="fr-FR" sz="2400" b="1" dirty="0"/>
              <a:t>Aujourd'hui, la construction métallique signifie high-tech, économie de matière, construction intelligente et forme élégante.</a:t>
            </a:r>
          </a:p>
        </p:txBody>
      </p:sp>
      <p:sp>
        <p:nvSpPr>
          <p:cNvPr id="5" name="Rectangle 4"/>
          <p:cNvSpPr/>
          <p:nvPr/>
        </p:nvSpPr>
        <p:spPr>
          <a:xfrm>
            <a:off x="2261320" y="3212977"/>
            <a:ext cx="7435080" cy="3108543"/>
          </a:xfrm>
          <a:prstGeom prst="rect">
            <a:avLst/>
          </a:prstGeom>
        </p:spPr>
        <p:txBody>
          <a:bodyPr wrap="square">
            <a:spAutoFit/>
          </a:bodyPr>
          <a:lstStyle/>
          <a:p>
            <a:r>
              <a:rPr lang="fr-FR" sz="2800" b="1" dirty="0"/>
              <a:t>La construction en acier permet une mise en œuvre</a:t>
            </a:r>
            <a:r>
              <a:rPr lang="fr-FR" sz="2800" b="1" dirty="0">
                <a:solidFill>
                  <a:srgbClr val="FF0000"/>
                </a:solidFill>
              </a:rPr>
              <a:t> rapide </a:t>
            </a:r>
            <a:r>
              <a:rPr lang="fr-FR" sz="2800" b="1" dirty="0"/>
              <a:t>et </a:t>
            </a:r>
            <a:r>
              <a:rPr lang="fr-FR" sz="2800" b="1" dirty="0">
                <a:solidFill>
                  <a:srgbClr val="FF0000"/>
                </a:solidFill>
              </a:rPr>
              <a:t>efficace</a:t>
            </a:r>
            <a:r>
              <a:rPr lang="fr-FR" sz="2800" b="1" dirty="0"/>
              <a:t>, une </a:t>
            </a:r>
            <a:r>
              <a:rPr lang="fr-FR" sz="2800" b="1" dirty="0">
                <a:solidFill>
                  <a:srgbClr val="FF0000"/>
                </a:solidFill>
              </a:rPr>
              <a:t>durée de vie </a:t>
            </a:r>
            <a:r>
              <a:rPr lang="fr-FR" sz="2800" b="1" dirty="0"/>
              <a:t>importante et une </a:t>
            </a:r>
            <a:r>
              <a:rPr lang="fr-FR" sz="2800" b="1" dirty="0">
                <a:solidFill>
                  <a:srgbClr val="FF0000"/>
                </a:solidFill>
              </a:rPr>
              <a:t>démolition</a:t>
            </a:r>
            <a:r>
              <a:rPr lang="fr-FR" sz="2800" b="1" dirty="0"/>
              <a:t> dans le </a:t>
            </a:r>
            <a:r>
              <a:rPr lang="fr-FR" sz="2800" b="1" dirty="0">
                <a:solidFill>
                  <a:srgbClr val="FF0000"/>
                </a:solidFill>
              </a:rPr>
              <a:t>respect de l'environnement</a:t>
            </a:r>
            <a:r>
              <a:rPr lang="fr-FR" sz="2800" b="1" dirty="0"/>
              <a:t>. Considérant sa durée de vie totale, un ouvrage en acier supporte la comparaison avec les autres modes de construction.</a:t>
            </a:r>
          </a:p>
        </p:txBody>
      </p:sp>
      <p:sp>
        <p:nvSpPr>
          <p:cNvPr id="2" name="ZoneTexte 1"/>
          <p:cNvSpPr txBox="1"/>
          <p:nvPr/>
        </p:nvSpPr>
        <p:spPr>
          <a:xfrm>
            <a:off x="2351584" y="312051"/>
            <a:ext cx="1771382" cy="461665"/>
          </a:xfrm>
          <a:prstGeom prst="rect">
            <a:avLst/>
          </a:prstGeom>
          <a:noFill/>
        </p:spPr>
        <p:txBody>
          <a:bodyPr wrap="none" rtlCol="0">
            <a:spAutoFit/>
          </a:bodyPr>
          <a:lstStyle/>
          <a:p>
            <a:r>
              <a:rPr lang="fr-FR" sz="2400" b="1" dirty="0"/>
              <a:t>introduction</a:t>
            </a:r>
          </a:p>
        </p:txBody>
      </p:sp>
    </p:spTree>
    <p:extLst>
      <p:ext uri="{BB962C8B-B14F-4D97-AF65-F5344CB8AC3E}">
        <p14:creationId xmlns:p14="http://schemas.microsoft.com/office/powerpoint/2010/main" val="2399403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rtl="0"/>
            <a:fld id="{D9BB3731-526F-4638-85F8-715D717FFC12}" type="slidenum">
              <a:rPr lang="fr-FR" noProof="0" smtClean="0"/>
              <a:t>30</a:t>
            </a:fld>
            <a:endParaRPr lang="fr-FR" noProof="0" dirty="0"/>
          </a:p>
        </p:txBody>
      </p:sp>
      <p:pic>
        <p:nvPicPr>
          <p:cNvPr id="10" name="Image 9"/>
          <p:cNvPicPr>
            <a:picLocks noChangeAspect="1"/>
          </p:cNvPicPr>
          <p:nvPr/>
        </p:nvPicPr>
        <p:blipFill rotWithShape="1">
          <a:blip r:embed="rId2"/>
          <a:srcRect l="1753" r="2890"/>
          <a:stretch/>
        </p:blipFill>
        <p:spPr>
          <a:xfrm>
            <a:off x="65917" y="0"/>
            <a:ext cx="5164428" cy="4635733"/>
          </a:xfrm>
          <a:prstGeom prst="rect">
            <a:avLst/>
          </a:prstGeom>
        </p:spPr>
      </p:pic>
      <p:sp>
        <p:nvSpPr>
          <p:cNvPr id="11" name="Rectangle 10"/>
          <p:cNvSpPr/>
          <p:nvPr/>
        </p:nvSpPr>
        <p:spPr>
          <a:xfrm>
            <a:off x="222923" y="5175413"/>
            <a:ext cx="5430902" cy="1200329"/>
          </a:xfrm>
          <a:prstGeom prst="rect">
            <a:avLst/>
          </a:prstGeom>
        </p:spPr>
        <p:txBody>
          <a:bodyPr wrap="square">
            <a:spAutoFit/>
          </a:bodyPr>
          <a:lstStyle/>
          <a:p>
            <a:r>
              <a:rPr lang="fr-FR" dirty="0"/>
              <a:t>L'image montre comment les fermes s'étendaient dans le bâtiment. Cela agit complètement comme une dalle à sens unique, ce qui signifie que si vous perdez un support, la défaillance du sol commence.</a:t>
            </a:r>
          </a:p>
        </p:txBody>
      </p:sp>
      <p:pic>
        <p:nvPicPr>
          <p:cNvPr id="12" name="Image 11"/>
          <p:cNvPicPr>
            <a:picLocks noChangeAspect="1"/>
          </p:cNvPicPr>
          <p:nvPr/>
        </p:nvPicPr>
        <p:blipFill>
          <a:blip r:embed="rId3"/>
          <a:stretch>
            <a:fillRect/>
          </a:stretch>
        </p:blipFill>
        <p:spPr>
          <a:xfrm>
            <a:off x="5421399" y="81917"/>
            <a:ext cx="4477375" cy="2372056"/>
          </a:xfrm>
          <a:prstGeom prst="rect">
            <a:avLst/>
          </a:prstGeom>
        </p:spPr>
      </p:pic>
      <p:sp>
        <p:nvSpPr>
          <p:cNvPr id="13" name="Rectangle 12"/>
          <p:cNvSpPr/>
          <p:nvPr/>
        </p:nvSpPr>
        <p:spPr>
          <a:xfrm>
            <a:off x="6885800" y="5680615"/>
            <a:ext cx="4201300" cy="923330"/>
          </a:xfrm>
          <a:prstGeom prst="rect">
            <a:avLst/>
          </a:prstGeom>
        </p:spPr>
        <p:txBody>
          <a:bodyPr wrap="square">
            <a:spAutoFit/>
          </a:bodyPr>
          <a:lstStyle/>
          <a:p>
            <a:r>
              <a:rPr lang="fr-FR" dirty="0"/>
              <a:t>L'image  montre le diagramme schématique de la ferme de plancher utilisée dans les planchers du World Trade Center. </a:t>
            </a:r>
          </a:p>
        </p:txBody>
      </p:sp>
      <p:pic>
        <p:nvPicPr>
          <p:cNvPr id="14" name="Image 13"/>
          <p:cNvPicPr>
            <a:picLocks noChangeAspect="1"/>
          </p:cNvPicPr>
          <p:nvPr/>
        </p:nvPicPr>
        <p:blipFill>
          <a:blip r:embed="rId4"/>
          <a:stretch>
            <a:fillRect/>
          </a:stretch>
        </p:blipFill>
        <p:spPr>
          <a:xfrm>
            <a:off x="8122593" y="2453973"/>
            <a:ext cx="3934469" cy="3059216"/>
          </a:xfrm>
          <a:prstGeom prst="rect">
            <a:avLst/>
          </a:prstGeom>
        </p:spPr>
      </p:pic>
    </p:spTree>
    <p:extLst>
      <p:ext uri="{BB962C8B-B14F-4D97-AF65-F5344CB8AC3E}">
        <p14:creationId xmlns:p14="http://schemas.microsoft.com/office/powerpoint/2010/main" val="913074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rtl="0"/>
            <a:fld id="{D9BB3731-526F-4638-85F8-715D717FFC12}" type="slidenum">
              <a:rPr lang="fr-FR" noProof="0" smtClean="0"/>
              <a:t>31</a:t>
            </a:fld>
            <a:endParaRPr lang="fr-FR" noProof="0" dirty="0"/>
          </a:p>
        </p:txBody>
      </p:sp>
      <p:sp>
        <p:nvSpPr>
          <p:cNvPr id="5" name="Rectangle 4"/>
          <p:cNvSpPr/>
          <p:nvPr/>
        </p:nvSpPr>
        <p:spPr>
          <a:xfrm>
            <a:off x="0" y="5288398"/>
            <a:ext cx="12192000" cy="1200329"/>
          </a:xfrm>
          <a:prstGeom prst="rect">
            <a:avLst/>
          </a:prstGeom>
        </p:spPr>
        <p:txBody>
          <a:bodyPr wrap="square">
            <a:spAutoFit/>
          </a:bodyPr>
          <a:lstStyle/>
          <a:p>
            <a:r>
              <a:rPr lang="fr-FR" sz="2400" dirty="0"/>
              <a:t> les ingénieurs ont rapidement fait évoluer ce type de structure, notamment grâce à des raidisseurs triangulaires qui permettent de faire disparaître de nombreuses colonnes. C'est le cas du John Hancock Center, contemporain des Twins : </a:t>
            </a:r>
          </a:p>
        </p:txBody>
      </p:sp>
      <p:pic>
        <p:nvPicPr>
          <p:cNvPr id="6" name="Image 5"/>
          <p:cNvPicPr>
            <a:picLocks noChangeAspect="1"/>
          </p:cNvPicPr>
          <p:nvPr/>
        </p:nvPicPr>
        <p:blipFill>
          <a:blip r:embed="rId2"/>
          <a:stretch>
            <a:fillRect/>
          </a:stretch>
        </p:blipFill>
        <p:spPr>
          <a:xfrm>
            <a:off x="0" y="0"/>
            <a:ext cx="7704813" cy="5115491"/>
          </a:xfrm>
          <a:prstGeom prst="rect">
            <a:avLst/>
          </a:prstGeom>
        </p:spPr>
      </p:pic>
    </p:spTree>
    <p:extLst>
      <p:ext uri="{BB962C8B-B14F-4D97-AF65-F5344CB8AC3E}">
        <p14:creationId xmlns:p14="http://schemas.microsoft.com/office/powerpoint/2010/main" val="2181786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rtl="0"/>
            <a:fld id="{D9BB3731-526F-4638-85F8-715D717FFC12}" type="slidenum">
              <a:rPr lang="fr-FR" noProof="0" smtClean="0"/>
              <a:t>32</a:t>
            </a:fld>
            <a:endParaRPr lang="fr-FR" noProof="0" dirty="0"/>
          </a:p>
        </p:txBody>
      </p:sp>
      <p:pic>
        <p:nvPicPr>
          <p:cNvPr id="3" name="Image 2"/>
          <p:cNvPicPr>
            <a:picLocks noChangeAspect="1"/>
          </p:cNvPicPr>
          <p:nvPr/>
        </p:nvPicPr>
        <p:blipFill>
          <a:blip r:embed="rId2"/>
          <a:stretch>
            <a:fillRect/>
          </a:stretch>
        </p:blipFill>
        <p:spPr>
          <a:xfrm>
            <a:off x="0" y="1458879"/>
            <a:ext cx="6667500" cy="4157547"/>
          </a:xfrm>
          <a:prstGeom prst="rect">
            <a:avLst/>
          </a:prstGeom>
        </p:spPr>
      </p:pic>
      <p:pic>
        <p:nvPicPr>
          <p:cNvPr id="7" name="Image 6"/>
          <p:cNvPicPr>
            <a:picLocks noChangeAspect="1"/>
          </p:cNvPicPr>
          <p:nvPr/>
        </p:nvPicPr>
        <p:blipFill>
          <a:blip r:embed="rId3"/>
          <a:stretch>
            <a:fillRect/>
          </a:stretch>
        </p:blipFill>
        <p:spPr>
          <a:xfrm>
            <a:off x="9232577" y="562249"/>
            <a:ext cx="2349823" cy="3533501"/>
          </a:xfrm>
          <a:prstGeom prst="rect">
            <a:avLst/>
          </a:prstGeom>
        </p:spPr>
      </p:pic>
      <p:pic>
        <p:nvPicPr>
          <p:cNvPr id="8" name="Image 7"/>
          <p:cNvPicPr>
            <a:picLocks noChangeAspect="1"/>
          </p:cNvPicPr>
          <p:nvPr/>
        </p:nvPicPr>
        <p:blipFill>
          <a:blip r:embed="rId4"/>
          <a:stretch>
            <a:fillRect/>
          </a:stretch>
        </p:blipFill>
        <p:spPr>
          <a:xfrm>
            <a:off x="7068309" y="3239277"/>
            <a:ext cx="2164268" cy="3249450"/>
          </a:xfrm>
          <a:prstGeom prst="rect">
            <a:avLst/>
          </a:prstGeom>
        </p:spPr>
      </p:pic>
      <p:pic>
        <p:nvPicPr>
          <p:cNvPr id="9" name="Image 8"/>
          <p:cNvPicPr>
            <a:picLocks noChangeAspect="1"/>
          </p:cNvPicPr>
          <p:nvPr/>
        </p:nvPicPr>
        <p:blipFill>
          <a:blip r:embed="rId5"/>
          <a:stretch>
            <a:fillRect/>
          </a:stretch>
        </p:blipFill>
        <p:spPr>
          <a:xfrm>
            <a:off x="6667500" y="755827"/>
            <a:ext cx="1767993" cy="2645893"/>
          </a:xfrm>
          <a:prstGeom prst="rect">
            <a:avLst/>
          </a:prstGeom>
        </p:spPr>
      </p:pic>
      <p:sp>
        <p:nvSpPr>
          <p:cNvPr id="10" name="Rectangle 9"/>
          <p:cNvSpPr/>
          <p:nvPr/>
        </p:nvSpPr>
        <p:spPr>
          <a:xfrm>
            <a:off x="190500" y="5616427"/>
            <a:ext cx="914399" cy="646331"/>
          </a:xfrm>
          <a:prstGeom prst="rect">
            <a:avLst/>
          </a:prstGeom>
        </p:spPr>
        <p:txBody>
          <a:bodyPr wrap="square">
            <a:spAutoFit/>
          </a:bodyPr>
          <a:lstStyle/>
          <a:p>
            <a:r>
              <a:rPr lang="fr-FR" dirty="0"/>
              <a:t>Tube encadré</a:t>
            </a:r>
          </a:p>
        </p:txBody>
      </p:sp>
      <p:sp>
        <p:nvSpPr>
          <p:cNvPr id="11" name="Rectangle 10"/>
          <p:cNvSpPr/>
          <p:nvPr/>
        </p:nvSpPr>
        <p:spPr>
          <a:xfrm>
            <a:off x="1425576" y="5616427"/>
            <a:ext cx="854234" cy="923330"/>
          </a:xfrm>
          <a:prstGeom prst="rect">
            <a:avLst/>
          </a:prstGeom>
        </p:spPr>
        <p:txBody>
          <a:bodyPr wrap="square">
            <a:spAutoFit/>
          </a:bodyPr>
          <a:lstStyle/>
          <a:p>
            <a:r>
              <a:rPr lang="fr-FR" dirty="0"/>
              <a:t>Tube en treillis</a:t>
            </a:r>
          </a:p>
        </p:txBody>
      </p:sp>
      <p:sp>
        <p:nvSpPr>
          <p:cNvPr id="12" name="Rectangle 11"/>
          <p:cNvSpPr/>
          <p:nvPr/>
        </p:nvSpPr>
        <p:spPr>
          <a:xfrm>
            <a:off x="3833065" y="5754925"/>
            <a:ext cx="1681989" cy="369332"/>
          </a:xfrm>
          <a:prstGeom prst="rect">
            <a:avLst/>
          </a:prstGeom>
        </p:spPr>
        <p:txBody>
          <a:bodyPr wrap="square">
            <a:spAutoFit/>
          </a:bodyPr>
          <a:lstStyle/>
          <a:p>
            <a:r>
              <a:rPr lang="fr-FR" dirty="0"/>
              <a:t>Tube dans tube</a:t>
            </a:r>
          </a:p>
        </p:txBody>
      </p:sp>
      <p:sp>
        <p:nvSpPr>
          <p:cNvPr id="14" name="Rectangle 13"/>
          <p:cNvSpPr/>
          <p:nvPr/>
        </p:nvSpPr>
        <p:spPr>
          <a:xfrm>
            <a:off x="2510880" y="5616426"/>
            <a:ext cx="943841" cy="646331"/>
          </a:xfrm>
          <a:prstGeom prst="rect">
            <a:avLst/>
          </a:prstGeom>
        </p:spPr>
        <p:txBody>
          <a:bodyPr wrap="square">
            <a:spAutoFit/>
          </a:bodyPr>
          <a:lstStyle/>
          <a:p>
            <a:r>
              <a:rPr lang="fr-FR" dirty="0"/>
              <a:t>Tube groupé</a:t>
            </a:r>
          </a:p>
        </p:txBody>
      </p:sp>
      <p:sp>
        <p:nvSpPr>
          <p:cNvPr id="15" name="ZoneTexte 14"/>
          <p:cNvSpPr txBox="1"/>
          <p:nvPr/>
        </p:nvSpPr>
        <p:spPr>
          <a:xfrm>
            <a:off x="236458" y="562249"/>
            <a:ext cx="5732542" cy="461665"/>
          </a:xfrm>
          <a:prstGeom prst="rect">
            <a:avLst/>
          </a:prstGeom>
          <a:noFill/>
        </p:spPr>
        <p:txBody>
          <a:bodyPr wrap="square" rtlCol="0">
            <a:spAutoFit/>
          </a:bodyPr>
          <a:lstStyle/>
          <a:p>
            <a:r>
              <a:rPr lang="fr-FR" sz="2400" b="1" dirty="0">
                <a:latin typeface="+mj-lt"/>
              </a:rPr>
              <a:t>D’autre types de structure en tube : </a:t>
            </a:r>
          </a:p>
        </p:txBody>
      </p:sp>
    </p:spTree>
    <p:extLst>
      <p:ext uri="{BB962C8B-B14F-4D97-AF65-F5344CB8AC3E}">
        <p14:creationId xmlns:p14="http://schemas.microsoft.com/office/powerpoint/2010/main" val="1295733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849F580-01FD-484E-9950-47D2C72C0F18}"/>
              </a:ext>
            </a:extLst>
          </p:cNvPr>
          <p:cNvSpPr>
            <a:spLocks noGrp="1"/>
          </p:cNvSpPr>
          <p:nvPr>
            <p:ph type="title"/>
          </p:nvPr>
        </p:nvSpPr>
        <p:spPr>
          <a:xfrm>
            <a:off x="111669" y="2061029"/>
            <a:ext cx="3633018" cy="635630"/>
          </a:xfrm>
        </p:spPr>
        <p:txBody>
          <a:bodyPr rtlCol="0"/>
          <a:lstStyle/>
          <a:p>
            <a:pPr rtl="0"/>
            <a:r>
              <a:rPr lang="fr-FR" dirty="0"/>
              <a:t>Les avantages : </a:t>
            </a:r>
          </a:p>
        </p:txBody>
      </p:sp>
      <p:sp>
        <p:nvSpPr>
          <p:cNvPr id="4" name="Espace réservé du numéro de diapositive 3">
            <a:extLst>
              <a:ext uri="{FF2B5EF4-FFF2-40B4-BE49-F238E27FC236}">
                <a16:creationId xmlns:a16="http://schemas.microsoft.com/office/drawing/2014/main" id="{9AD83D5D-8E65-42E8-BA74-2E2799FED62A}"/>
              </a:ext>
            </a:extLst>
          </p:cNvPr>
          <p:cNvSpPr>
            <a:spLocks noGrp="1"/>
          </p:cNvSpPr>
          <p:nvPr>
            <p:ph type="sldNum" sz="quarter" idx="12"/>
          </p:nvPr>
        </p:nvSpPr>
        <p:spPr/>
        <p:txBody>
          <a:bodyPr rtlCol="0"/>
          <a:lstStyle/>
          <a:p>
            <a:pPr rtl="0"/>
            <a:fld id="{D9BB3731-526F-4638-85F8-715D717FFC12}" type="slidenum">
              <a:rPr lang="fr-FR" smtClean="0"/>
              <a:pPr rtl="0"/>
              <a:t>33</a:t>
            </a:fld>
            <a:endParaRPr lang="fr-FR" dirty="0"/>
          </a:p>
        </p:txBody>
      </p:sp>
      <p:sp>
        <p:nvSpPr>
          <p:cNvPr id="2" name="Rectangle 1"/>
          <p:cNvSpPr/>
          <p:nvPr/>
        </p:nvSpPr>
        <p:spPr>
          <a:xfrm>
            <a:off x="270456" y="3164681"/>
            <a:ext cx="12093262" cy="3693319"/>
          </a:xfrm>
          <a:prstGeom prst="rect">
            <a:avLst/>
          </a:prstGeom>
        </p:spPr>
        <p:txBody>
          <a:bodyPr wrap="square">
            <a:spAutoFit/>
          </a:bodyPr>
          <a:lstStyle/>
          <a:p>
            <a:endParaRPr lang="fr-FR" dirty="0"/>
          </a:p>
          <a:p>
            <a:pPr marL="285750" indent="-285750">
              <a:buFont typeface="Wingdings" panose="05000000000000000000" pitchFamily="2" charset="2"/>
              <a:buChar char="q"/>
            </a:pPr>
            <a:r>
              <a:rPr lang="fr-FR" dirty="0"/>
              <a:t>     La construction à ossature métallique est </a:t>
            </a:r>
            <a:r>
              <a:rPr lang="fr-FR" dirty="0">
                <a:solidFill>
                  <a:schemeClr val="accent2">
                    <a:lumMod val="60000"/>
                    <a:lumOff val="40000"/>
                  </a:schemeClr>
                </a:solidFill>
              </a:rPr>
              <a:t>très économique par rapport au béton</a:t>
            </a:r>
            <a:r>
              <a:rPr lang="fr-FR" dirty="0"/>
              <a:t>, et de plus permet un considérable gain d'espace disponible pour l'occuper.</a:t>
            </a:r>
          </a:p>
          <a:p>
            <a:endParaRPr lang="fr-FR" dirty="0"/>
          </a:p>
          <a:p>
            <a:endParaRPr lang="fr-FR" dirty="0"/>
          </a:p>
          <a:p>
            <a:pPr marL="285750" indent="-285750">
              <a:buFont typeface="Wingdings" panose="05000000000000000000" pitchFamily="2" charset="2"/>
              <a:buChar char="q"/>
            </a:pPr>
            <a:r>
              <a:rPr lang="fr-FR" dirty="0"/>
              <a:t>   Avoir une ossature en métal permet d'énormément réduire la masse de l'immeuble. Le gratte-ciel sera alors bien plus léger et pourra par conséquent s'élever plus haut encore.</a:t>
            </a:r>
          </a:p>
          <a:p>
            <a:endParaRPr lang="fr-FR" dirty="0"/>
          </a:p>
          <a:p>
            <a:endParaRPr lang="fr-FR" dirty="0"/>
          </a:p>
          <a:p>
            <a:pPr marL="285750" indent="-285750">
              <a:buFont typeface="Wingdings" panose="05000000000000000000" pitchFamily="2" charset="2"/>
              <a:buChar char="q"/>
            </a:pPr>
            <a:r>
              <a:rPr lang="fr-FR" dirty="0"/>
              <a:t>  Toujours grâce à sa légèreté (par rapport au système à noyau central) cette structure permet de bien mieux résister aux séismes.</a:t>
            </a:r>
          </a:p>
          <a:p>
            <a:endParaRPr lang="fr-FR" dirty="0"/>
          </a:p>
          <a:p>
            <a:endParaRPr lang="fr-FR" dirty="0"/>
          </a:p>
        </p:txBody>
      </p:sp>
    </p:spTree>
    <p:extLst>
      <p:ext uri="{BB962C8B-B14F-4D97-AF65-F5344CB8AC3E}">
        <p14:creationId xmlns:p14="http://schemas.microsoft.com/office/powerpoint/2010/main" val="1893877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849F580-01FD-484E-9950-47D2C72C0F18}"/>
              </a:ext>
            </a:extLst>
          </p:cNvPr>
          <p:cNvSpPr>
            <a:spLocks noGrp="1"/>
          </p:cNvSpPr>
          <p:nvPr>
            <p:ph type="title"/>
          </p:nvPr>
        </p:nvSpPr>
        <p:spPr>
          <a:xfrm>
            <a:off x="111669" y="2061029"/>
            <a:ext cx="4563362" cy="635630"/>
          </a:xfrm>
        </p:spPr>
        <p:txBody>
          <a:bodyPr rtlCol="0">
            <a:normAutofit/>
          </a:bodyPr>
          <a:lstStyle/>
          <a:p>
            <a:pPr rtl="0"/>
            <a:r>
              <a:rPr lang="fr-FR" dirty="0"/>
              <a:t>Les inconvénients  </a:t>
            </a:r>
          </a:p>
        </p:txBody>
      </p:sp>
      <p:sp>
        <p:nvSpPr>
          <p:cNvPr id="4" name="Espace réservé du numéro de diapositive 3">
            <a:extLst>
              <a:ext uri="{FF2B5EF4-FFF2-40B4-BE49-F238E27FC236}">
                <a16:creationId xmlns:a16="http://schemas.microsoft.com/office/drawing/2014/main" id="{9AD83D5D-8E65-42E8-BA74-2E2799FED62A}"/>
              </a:ext>
            </a:extLst>
          </p:cNvPr>
          <p:cNvSpPr>
            <a:spLocks noGrp="1"/>
          </p:cNvSpPr>
          <p:nvPr>
            <p:ph type="sldNum" sz="quarter" idx="12"/>
          </p:nvPr>
        </p:nvSpPr>
        <p:spPr/>
        <p:txBody>
          <a:bodyPr rtlCol="0"/>
          <a:lstStyle/>
          <a:p>
            <a:pPr rtl="0"/>
            <a:fld id="{D9BB3731-526F-4638-85F8-715D717FFC12}" type="slidenum">
              <a:rPr lang="fr-FR" smtClean="0"/>
              <a:pPr rtl="0"/>
              <a:t>34</a:t>
            </a:fld>
            <a:endParaRPr lang="fr-FR" dirty="0"/>
          </a:p>
        </p:txBody>
      </p:sp>
      <p:sp>
        <p:nvSpPr>
          <p:cNvPr id="3" name="Rectangle 2"/>
          <p:cNvSpPr/>
          <p:nvPr/>
        </p:nvSpPr>
        <p:spPr>
          <a:xfrm>
            <a:off x="80493" y="2930254"/>
            <a:ext cx="11273307" cy="2862322"/>
          </a:xfrm>
          <a:prstGeom prst="rect">
            <a:avLst/>
          </a:prstGeom>
        </p:spPr>
        <p:txBody>
          <a:bodyPr wrap="square">
            <a:spAutoFit/>
          </a:bodyPr>
          <a:lstStyle/>
          <a:p>
            <a:r>
              <a:rPr lang="fr-FR" dirty="0"/>
              <a:t> </a:t>
            </a:r>
          </a:p>
          <a:p>
            <a:endParaRPr lang="fr-FR" dirty="0"/>
          </a:p>
          <a:p>
            <a:pPr marL="285750" indent="-285750">
              <a:buFont typeface="Wingdings" panose="05000000000000000000" pitchFamily="2" charset="2"/>
              <a:buChar char="q"/>
            </a:pPr>
            <a:r>
              <a:rPr lang="fr-FR" dirty="0"/>
              <a:t>    Le métal est extrêmement sensible à la chaleur. Le 11 septembre 2001 dans le World Trade Center, les poutres ont dû faire face à une chaleur atteignant 1 000°C à cause du kérosène des avions : il leur aura fallu à peine une heure pour entièrement fondre.</a:t>
            </a:r>
          </a:p>
          <a:p>
            <a:endParaRPr lang="fr-FR" dirty="0"/>
          </a:p>
          <a:p>
            <a:pPr marL="285750" indent="-285750">
              <a:buFont typeface="Wingdings" panose="05000000000000000000" pitchFamily="2" charset="2"/>
              <a:buChar char="q"/>
            </a:pPr>
            <a:r>
              <a:rPr lang="fr-FR" dirty="0"/>
              <a:t>    L'autre inconvénient de taille est la superficie prise par les fondations. Ici les fondations ne sont pas formées d'un pilier central mais de centaines de petits piliers ; la conséquence est donc la nécessité de creuser un trou non seulement profond mais aussi extrêmement étendu. Ainsi, les fondations des tours jumelles du World Trade Center  s'étendaient sur 440 000 m².</a:t>
            </a:r>
          </a:p>
        </p:txBody>
      </p:sp>
    </p:spTree>
    <p:extLst>
      <p:ext uri="{BB962C8B-B14F-4D97-AF65-F5344CB8AC3E}">
        <p14:creationId xmlns:p14="http://schemas.microsoft.com/office/powerpoint/2010/main" val="596364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29EC09-AF58-DE4D-A240-505B0A5673D2}"/>
              </a:ext>
            </a:extLst>
          </p:cNvPr>
          <p:cNvSpPr/>
          <p:nvPr/>
        </p:nvSpPr>
        <p:spPr>
          <a:xfrm>
            <a:off x="411552" y="232780"/>
            <a:ext cx="6182398" cy="1354217"/>
          </a:xfrm>
          <a:prstGeom prst="rect">
            <a:avLst/>
          </a:prstGeom>
        </p:spPr>
        <p:txBody>
          <a:bodyPr wrap="none">
            <a:spAutoFit/>
          </a:bodyPr>
          <a:lstStyle/>
          <a:p>
            <a:r>
              <a:rPr lang="fr-FR" sz="3600" dirty="0" err="1">
                <a:solidFill>
                  <a:srgbClr val="FF0000"/>
                </a:solidFill>
              </a:rPr>
              <a:t>II.Systèmes</a:t>
            </a:r>
            <a:r>
              <a:rPr lang="fr-FR" sz="3600" dirty="0">
                <a:solidFill>
                  <a:srgbClr val="FF0000"/>
                </a:solidFill>
              </a:rPr>
              <a:t> porteurs particuliers</a:t>
            </a:r>
          </a:p>
          <a:p>
            <a:endParaRPr lang="fr-FR" dirty="0"/>
          </a:p>
          <a:p>
            <a:pPr marL="285750" indent="-285750">
              <a:buFont typeface="Arial" panose="020B0604020202020204" pitchFamily="34" charset="0"/>
              <a:buChar char="•"/>
            </a:pPr>
            <a:r>
              <a:rPr lang="fr-FR" sz="2800" u="sng" dirty="0">
                <a:solidFill>
                  <a:srgbClr val="FF0000"/>
                </a:solidFill>
              </a:rPr>
              <a:t>1.Structure à treillis alternés</a:t>
            </a:r>
            <a:endParaRPr lang="x-none" sz="2800" u="sng" dirty="0">
              <a:solidFill>
                <a:srgbClr val="FF0000"/>
              </a:solidFill>
            </a:endParaRPr>
          </a:p>
        </p:txBody>
      </p:sp>
      <p:sp>
        <p:nvSpPr>
          <p:cNvPr id="3" name="Rectangle 2">
            <a:extLst>
              <a:ext uri="{FF2B5EF4-FFF2-40B4-BE49-F238E27FC236}">
                <a16:creationId xmlns:a16="http://schemas.microsoft.com/office/drawing/2014/main" id="{C0A84E39-CC88-5D46-8B04-86276DF097E0}"/>
              </a:ext>
            </a:extLst>
          </p:cNvPr>
          <p:cNvSpPr/>
          <p:nvPr/>
        </p:nvSpPr>
        <p:spPr>
          <a:xfrm>
            <a:off x="586406" y="1916523"/>
            <a:ext cx="3399183" cy="3477875"/>
          </a:xfrm>
          <a:prstGeom prst="rect">
            <a:avLst/>
          </a:prstGeom>
        </p:spPr>
        <p:txBody>
          <a:bodyPr wrap="square">
            <a:spAutoFit/>
          </a:bodyPr>
          <a:lstStyle/>
          <a:p>
            <a:r>
              <a:rPr lang="x-none" sz="2000" dirty="0"/>
              <a:t>Dans certains bâtiments où une grande distance entre poteaux est nécessaire, la hauteur </a:t>
            </a:r>
            <a:r>
              <a:rPr lang="x-none" sz="2000"/>
              <a:t>statique des</a:t>
            </a:r>
            <a:r>
              <a:rPr lang="fr-FR" sz="2000" dirty="0"/>
              <a:t> </a:t>
            </a:r>
            <a:r>
              <a:rPr lang="x-none" sz="2000"/>
              <a:t>sommiers </a:t>
            </a:r>
            <a:r>
              <a:rPr lang="x-none" sz="2000" dirty="0"/>
              <a:t>devient un inconvénient, car elle augmente considérablement la hauteur totale du </a:t>
            </a:r>
            <a:r>
              <a:rPr lang="x-none" sz="2000"/>
              <a:t>bâtiment.</a:t>
            </a:r>
            <a:endParaRPr lang="fr-FR" sz="2000" dirty="0"/>
          </a:p>
          <a:p>
            <a:r>
              <a:rPr lang="x-none" sz="2000"/>
              <a:t> On</a:t>
            </a:r>
            <a:r>
              <a:rPr lang="fr-FR" sz="2000" dirty="0"/>
              <a:t> </a:t>
            </a:r>
            <a:r>
              <a:rPr lang="x-none" sz="2000"/>
              <a:t>peut </a:t>
            </a:r>
            <a:r>
              <a:rPr lang="x-none" sz="2000" dirty="0"/>
              <a:t>résoudre ce problème en appliquant le système dit à treillis alternés</a:t>
            </a:r>
          </a:p>
        </p:txBody>
      </p:sp>
      <p:pic>
        <p:nvPicPr>
          <p:cNvPr id="5" name="Image 4">
            <a:extLst>
              <a:ext uri="{FF2B5EF4-FFF2-40B4-BE49-F238E27FC236}">
                <a16:creationId xmlns:a16="http://schemas.microsoft.com/office/drawing/2014/main" id="{19D17EA1-AA7B-6549-8CC3-1637DE996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9991" y="805069"/>
            <a:ext cx="7175936" cy="5875947"/>
          </a:xfrm>
          <a:prstGeom prst="rect">
            <a:avLst/>
          </a:prstGeom>
        </p:spPr>
      </p:pic>
    </p:spTree>
    <p:extLst>
      <p:ext uri="{BB962C8B-B14F-4D97-AF65-F5344CB8AC3E}">
        <p14:creationId xmlns:p14="http://schemas.microsoft.com/office/powerpoint/2010/main" val="2820033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C889D-FB72-0143-B273-99964DA09351}"/>
              </a:ext>
            </a:extLst>
          </p:cNvPr>
          <p:cNvSpPr/>
          <p:nvPr/>
        </p:nvSpPr>
        <p:spPr>
          <a:xfrm>
            <a:off x="755373" y="116632"/>
            <a:ext cx="4532243" cy="2246769"/>
          </a:xfrm>
          <a:prstGeom prst="rect">
            <a:avLst/>
          </a:prstGeom>
        </p:spPr>
        <p:txBody>
          <a:bodyPr wrap="square">
            <a:spAutoFit/>
          </a:bodyPr>
          <a:lstStyle/>
          <a:p>
            <a:pPr marL="342900" indent="-342900">
              <a:buFont typeface="Arial" panose="020B0604020202020204" pitchFamily="34" charset="0"/>
              <a:buChar char="•"/>
            </a:pPr>
            <a:r>
              <a:rPr lang="fr-FR" sz="3200" dirty="0">
                <a:solidFill>
                  <a:srgbClr val="FF0000"/>
                </a:solidFill>
              </a:rPr>
              <a:t>2.</a:t>
            </a:r>
            <a:r>
              <a:rPr lang="fr-FR" sz="3200" u="sng" dirty="0">
                <a:solidFill>
                  <a:srgbClr val="FF0000"/>
                </a:solidFill>
              </a:rPr>
              <a:t> Bâtiment à portique </a:t>
            </a:r>
            <a:r>
              <a:rPr lang="fr-FR" sz="3200" dirty="0">
                <a:solidFill>
                  <a:srgbClr val="FF0000"/>
                </a:solidFill>
              </a:rPr>
              <a:t>:</a:t>
            </a:r>
          </a:p>
          <a:p>
            <a:endParaRPr lang="fr-FR" dirty="0"/>
          </a:p>
          <a:p>
            <a:r>
              <a:rPr lang="fr-FR" dirty="0"/>
              <a:t>Les bâtiments à portiques ne comportent pas de poteaux intérieurs. Toutes les charges sont reprises par </a:t>
            </a:r>
            <a:r>
              <a:rPr lang="fr-FR" dirty="0">
                <a:solidFill>
                  <a:srgbClr val="FF0000"/>
                </a:solidFill>
              </a:rPr>
              <a:t>des suspentes </a:t>
            </a:r>
            <a:r>
              <a:rPr lang="fr-FR" dirty="0"/>
              <a:t>qui les transmettent aux traverses </a:t>
            </a:r>
            <a:r>
              <a:rPr lang="fr-FR" dirty="0">
                <a:solidFill>
                  <a:srgbClr val="FF0000"/>
                </a:solidFill>
              </a:rPr>
              <a:t>des portiques en toiture.  </a:t>
            </a:r>
            <a:endParaRPr lang="x-none" dirty="0">
              <a:solidFill>
                <a:srgbClr val="FF0000"/>
              </a:solidFill>
            </a:endParaRPr>
          </a:p>
        </p:txBody>
      </p:sp>
      <p:pic>
        <p:nvPicPr>
          <p:cNvPr id="5" name="Image 4">
            <a:extLst>
              <a:ext uri="{FF2B5EF4-FFF2-40B4-BE49-F238E27FC236}">
                <a16:creationId xmlns:a16="http://schemas.microsoft.com/office/drawing/2014/main" id="{3A5F98E0-E3CD-1240-9242-884026EC6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7617" y="268989"/>
            <a:ext cx="6788971" cy="6375728"/>
          </a:xfrm>
          <a:prstGeom prst="rect">
            <a:avLst/>
          </a:prstGeom>
        </p:spPr>
      </p:pic>
    </p:spTree>
    <p:extLst>
      <p:ext uri="{BB962C8B-B14F-4D97-AF65-F5344CB8AC3E}">
        <p14:creationId xmlns:p14="http://schemas.microsoft.com/office/powerpoint/2010/main" val="1966063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F9D449-C6D3-0F46-B1B3-DB2BF8CC1113}"/>
              </a:ext>
            </a:extLst>
          </p:cNvPr>
          <p:cNvSpPr/>
          <p:nvPr/>
        </p:nvSpPr>
        <p:spPr>
          <a:xfrm>
            <a:off x="437321" y="86814"/>
            <a:ext cx="4204253" cy="3447098"/>
          </a:xfrm>
          <a:prstGeom prst="rect">
            <a:avLst/>
          </a:prstGeom>
        </p:spPr>
        <p:txBody>
          <a:bodyPr wrap="square">
            <a:spAutoFit/>
          </a:bodyPr>
          <a:lstStyle/>
          <a:p>
            <a:pPr marL="285750" indent="-285750">
              <a:buFont typeface="Arial" panose="020B0604020202020204" pitchFamily="34" charset="0"/>
              <a:buChar char="•"/>
            </a:pPr>
            <a:r>
              <a:rPr lang="fr-FR" sz="3200" b="1" u="sng" dirty="0">
                <a:solidFill>
                  <a:srgbClr val="FF0000"/>
                </a:solidFill>
              </a:rPr>
              <a:t>3 Bâtiment pont</a:t>
            </a:r>
            <a:r>
              <a:rPr lang="fr-FR" sz="3200" dirty="0">
                <a:solidFill>
                  <a:srgbClr val="FF0000"/>
                </a:solidFill>
              </a:rPr>
              <a:t>:</a:t>
            </a:r>
          </a:p>
          <a:p>
            <a:endParaRPr lang="fr-FR" dirty="0"/>
          </a:p>
          <a:p>
            <a:r>
              <a:rPr lang="fr-FR" sz="2400" dirty="0"/>
              <a:t>Les bâtiments à portiques ne comportent pas de poteaux intérieurs. Toutes les charges sont reprises par des suspentes qui les transmettent aux traverses des portiques en toiture</a:t>
            </a:r>
            <a:r>
              <a:rPr lang="fr-FR" dirty="0"/>
              <a:t>.  </a:t>
            </a:r>
            <a:endParaRPr lang="x-none" dirty="0"/>
          </a:p>
        </p:txBody>
      </p:sp>
      <p:pic>
        <p:nvPicPr>
          <p:cNvPr id="4" name="Image 3">
            <a:extLst>
              <a:ext uri="{FF2B5EF4-FFF2-40B4-BE49-F238E27FC236}">
                <a16:creationId xmlns:a16="http://schemas.microsoft.com/office/drawing/2014/main" id="{0C9F3AE1-3EDB-7F41-B224-5A617743E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8599" y="106689"/>
            <a:ext cx="6957324" cy="6469158"/>
          </a:xfrm>
          <a:prstGeom prst="rect">
            <a:avLst/>
          </a:prstGeom>
        </p:spPr>
      </p:pic>
    </p:spTree>
    <p:extLst>
      <p:ext uri="{BB962C8B-B14F-4D97-AF65-F5344CB8AC3E}">
        <p14:creationId xmlns:p14="http://schemas.microsoft.com/office/powerpoint/2010/main" val="2755137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032520" y="1628800"/>
            <a:ext cx="5976664" cy="3046988"/>
          </a:xfrm>
          <a:prstGeom prst="rect">
            <a:avLst/>
          </a:prstGeom>
          <a:noFill/>
        </p:spPr>
        <p:txBody>
          <a:bodyPr wrap="square" rtlCol="0">
            <a:spAutoFit/>
          </a:bodyPr>
          <a:lstStyle/>
          <a:p>
            <a:r>
              <a:rPr lang="fr-FR" sz="2400" b="1" u="sng" dirty="0"/>
              <a:t>En construction </a:t>
            </a:r>
            <a:r>
              <a:rPr lang="fr-FR" sz="2400" b="1" dirty="0"/>
              <a:t>le portique est  un élément de gros œuvre qui peut être fait de bois de béton ou bien de métal.</a:t>
            </a:r>
          </a:p>
          <a:p>
            <a:r>
              <a:rPr lang="fr-FR" sz="2400" b="1" dirty="0"/>
              <a:t>Il se compose de deux poteaux et dune  poutre .</a:t>
            </a:r>
          </a:p>
          <a:p>
            <a:r>
              <a:rPr lang="fr-FR" sz="2400" b="1" dirty="0"/>
              <a:t>Les poteaux sont reliés par des longrines tandis que la poutre est encastrée au niveau des poteaux.</a:t>
            </a:r>
          </a:p>
        </p:txBody>
      </p:sp>
    </p:spTree>
    <p:extLst>
      <p:ext uri="{BB962C8B-B14F-4D97-AF65-F5344CB8AC3E}">
        <p14:creationId xmlns:p14="http://schemas.microsoft.com/office/powerpoint/2010/main" val="3938464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39819" y="2088231"/>
            <a:ext cx="7530954" cy="2554545"/>
          </a:xfrm>
          <a:prstGeom prst="rect">
            <a:avLst/>
          </a:prstGeom>
          <a:noFill/>
        </p:spPr>
        <p:txBody>
          <a:bodyPr wrap="square" rtlCol="0">
            <a:spAutoFit/>
          </a:bodyPr>
          <a:lstStyle/>
          <a:p>
            <a:r>
              <a:rPr lang="fr-FR" sz="3200" dirty="0"/>
              <a:t>Il Ya a plusieurs systèmes porteurs et chaque système a des spécificités on les applique selon les besoins du concepteur , toute on respectant l'architecture et la stabilités du bâtiment dite génie civile.</a:t>
            </a:r>
          </a:p>
        </p:txBody>
      </p:sp>
      <p:sp>
        <p:nvSpPr>
          <p:cNvPr id="3" name="Rectangle 2"/>
          <p:cNvSpPr/>
          <p:nvPr/>
        </p:nvSpPr>
        <p:spPr>
          <a:xfrm>
            <a:off x="2441258" y="972018"/>
            <a:ext cx="2247731" cy="584775"/>
          </a:xfrm>
          <a:prstGeom prst="rect">
            <a:avLst/>
          </a:prstGeom>
        </p:spPr>
        <p:txBody>
          <a:bodyPr wrap="none">
            <a:spAutoFit/>
          </a:bodyPr>
          <a:lstStyle/>
          <a:p>
            <a:r>
              <a:rPr lang="fr-FR" sz="3200" b="1" dirty="0">
                <a:solidFill>
                  <a:srgbClr val="FF0000"/>
                </a:solidFill>
              </a:rPr>
              <a:t>Conclusion: </a:t>
            </a:r>
            <a:endParaRPr lang="fr-FR" sz="3200" dirty="0">
              <a:solidFill>
                <a:srgbClr val="FF0000"/>
              </a:solidFill>
            </a:endParaRPr>
          </a:p>
        </p:txBody>
      </p:sp>
    </p:spTree>
    <p:extLst>
      <p:ext uri="{BB962C8B-B14F-4D97-AF65-F5344CB8AC3E}">
        <p14:creationId xmlns:p14="http://schemas.microsoft.com/office/powerpoint/2010/main" val="38292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4" y="548681"/>
            <a:ext cx="5328592" cy="3139321"/>
          </a:xfrm>
          <a:prstGeom prst="rect">
            <a:avLst/>
          </a:prstGeom>
        </p:spPr>
        <p:txBody>
          <a:bodyPr wrap="square">
            <a:spAutoFit/>
          </a:bodyPr>
          <a:lstStyle/>
          <a:p>
            <a:r>
              <a:rPr lang="fr-FR" b="1" dirty="0"/>
              <a:t>Stabilisation des structures porteuses :</a:t>
            </a:r>
          </a:p>
          <a:p>
            <a:endParaRPr lang="fr-FR" dirty="0"/>
          </a:p>
          <a:p>
            <a:r>
              <a:rPr lang="fr-FR" dirty="0"/>
              <a:t>Les différents éléments (poutres, poteaux) doivent être </a:t>
            </a:r>
            <a:r>
              <a:rPr lang="fr-FR" dirty="0">
                <a:solidFill>
                  <a:srgbClr val="FF0000"/>
                </a:solidFill>
              </a:rPr>
              <a:t>assemblés </a:t>
            </a:r>
            <a:r>
              <a:rPr lang="fr-FR" dirty="0"/>
              <a:t>pour former une structure spatiale devant assurer </a:t>
            </a:r>
            <a:r>
              <a:rPr lang="fr-FR" dirty="0">
                <a:solidFill>
                  <a:srgbClr val="FF0000"/>
                </a:solidFill>
              </a:rPr>
              <a:t>la transmission </a:t>
            </a:r>
            <a:r>
              <a:rPr lang="fr-FR" dirty="0"/>
              <a:t>des forces </a:t>
            </a:r>
            <a:r>
              <a:rPr lang="fr-FR" dirty="0">
                <a:solidFill>
                  <a:srgbClr val="FF0000"/>
                </a:solidFill>
              </a:rPr>
              <a:t>horizontales aux fondations </a:t>
            </a:r>
            <a:r>
              <a:rPr lang="fr-FR" dirty="0"/>
              <a:t>et ainsi prêter au bâtiment sécurité, rigidité et stabilité. Ces derniers sont formés de structures en </a:t>
            </a:r>
            <a:r>
              <a:rPr lang="fr-FR" dirty="0">
                <a:solidFill>
                  <a:srgbClr val="FF0000"/>
                </a:solidFill>
              </a:rPr>
              <a:t>treillis</a:t>
            </a:r>
            <a:r>
              <a:rPr lang="fr-FR" dirty="0"/>
              <a:t>, de murs de </a:t>
            </a:r>
            <a:r>
              <a:rPr lang="fr-FR" dirty="0">
                <a:solidFill>
                  <a:srgbClr val="FF0000"/>
                </a:solidFill>
              </a:rPr>
              <a:t>refend ou de cadres rigides</a:t>
            </a:r>
            <a:r>
              <a:rPr lang="fr-FR" dirty="0"/>
              <a:t>. Pour garantir la stabilité de l'édifice, s'y ajouteront, selon les besoins, des éléments stabilisateurs comme des </a:t>
            </a:r>
            <a:r>
              <a:rPr lang="fr-FR" dirty="0">
                <a:solidFill>
                  <a:srgbClr val="FF0000"/>
                </a:solidFill>
              </a:rPr>
              <a:t>diagonales</a:t>
            </a:r>
            <a:r>
              <a:rPr lang="fr-FR" dirty="0"/>
              <a:t>, </a:t>
            </a:r>
            <a:r>
              <a:rPr lang="fr-FR" dirty="0">
                <a:solidFill>
                  <a:srgbClr val="FF0000"/>
                </a:solidFill>
              </a:rPr>
              <a:t>des cadres rigides ou des panneaux</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712" y="4275290"/>
            <a:ext cx="558062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548681"/>
            <a:ext cx="3024336" cy="315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139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571738" y="116633"/>
            <a:ext cx="2592288" cy="584775"/>
          </a:xfrm>
          <a:prstGeom prst="rect">
            <a:avLst/>
          </a:prstGeom>
          <a:noFill/>
        </p:spPr>
        <p:txBody>
          <a:bodyPr wrap="square" rtlCol="0">
            <a:spAutoFit/>
          </a:bodyPr>
          <a:lstStyle/>
          <a:p>
            <a:r>
              <a:rPr lang="fr-FR" sz="3200" b="1" dirty="0"/>
              <a:t>EXEMPLE</a:t>
            </a:r>
          </a:p>
        </p:txBody>
      </p:sp>
      <p:sp>
        <p:nvSpPr>
          <p:cNvPr id="5" name="Rectangle 4"/>
          <p:cNvSpPr/>
          <p:nvPr/>
        </p:nvSpPr>
        <p:spPr>
          <a:xfrm>
            <a:off x="2996743" y="701407"/>
            <a:ext cx="5182060" cy="523220"/>
          </a:xfrm>
          <a:prstGeom prst="rect">
            <a:avLst/>
          </a:prstGeom>
        </p:spPr>
        <p:txBody>
          <a:bodyPr wrap="none">
            <a:spAutoFit/>
          </a:bodyPr>
          <a:lstStyle/>
          <a:p>
            <a:r>
              <a:rPr lang="fr-FR" sz="2800" b="1" dirty="0"/>
              <a:t>fédéral réserve Bank Minneapolis</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612" y="1340769"/>
            <a:ext cx="4046261" cy="308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93" y="4661650"/>
            <a:ext cx="2664295" cy="19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526" y="1556793"/>
            <a:ext cx="3121421" cy="214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ject 8"/>
          <p:cNvPicPr/>
          <p:nvPr/>
        </p:nvPicPr>
        <p:blipFill>
          <a:blip r:embed="rId5" cstate="print"/>
          <a:stretch>
            <a:fillRect/>
          </a:stretch>
        </p:blipFill>
        <p:spPr>
          <a:xfrm>
            <a:off x="6960097" y="4320408"/>
            <a:ext cx="2808351" cy="2268473"/>
          </a:xfrm>
          <a:prstGeom prst="rect">
            <a:avLst/>
          </a:prstGeom>
        </p:spPr>
      </p:pic>
    </p:spTree>
    <p:extLst>
      <p:ext uri="{BB962C8B-B14F-4D97-AF65-F5344CB8AC3E}">
        <p14:creationId xmlns:p14="http://schemas.microsoft.com/office/powerpoint/2010/main" val="2417778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109" y="836712"/>
            <a:ext cx="7008778"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445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9576" y="188641"/>
            <a:ext cx="7560840" cy="3139321"/>
          </a:xfrm>
          <a:prstGeom prst="rect">
            <a:avLst/>
          </a:prstGeom>
        </p:spPr>
        <p:txBody>
          <a:bodyPr wrap="square">
            <a:spAutoFit/>
          </a:bodyPr>
          <a:lstStyle/>
          <a:p>
            <a:endParaRPr lang="fr-FR" dirty="0"/>
          </a:p>
          <a:p>
            <a:r>
              <a:rPr lang="fr-FR" dirty="0"/>
              <a:t>La Banque de réserve de Minneapolis n'a choisi aucun des systèmes structurels traditionnels ; au lieu de cela, il en a fait le premier bâtiment suspendu. Il est universellement reconnu qu'un système de suspension est généralement appliqué aux ponts, qui n'ont pas besoin de supporter des charges massives, pour sa capacité de longue portée et sa capacité à résister aux mouvements latéraux. Cependant, lors de l'installation d'un système de suspension dans un bâtiment, des difficultés peuvent survenir car les bâtiments ont des charges plus importantes que les ponts， et il est tolérable que les ponts se balancent, pas les bâtiments. La façon dont ces difficultés sont résolues est ce qui a suscité notre intérêt pour la structure.</a:t>
            </a:r>
          </a:p>
        </p:txBody>
      </p:sp>
      <p:pic>
        <p:nvPicPr>
          <p:cNvPr id="3" name="object 3"/>
          <p:cNvPicPr/>
          <p:nvPr/>
        </p:nvPicPr>
        <p:blipFill>
          <a:blip r:embed="rId2" cstate="print"/>
          <a:stretch>
            <a:fillRect/>
          </a:stretch>
        </p:blipFill>
        <p:spPr>
          <a:xfrm>
            <a:off x="6456040" y="3604960"/>
            <a:ext cx="3716166" cy="2992392"/>
          </a:xfrm>
          <a:prstGeom prst="rect">
            <a:avLst/>
          </a:prstGeom>
        </p:spPr>
      </p:pic>
    </p:spTree>
    <p:extLst>
      <p:ext uri="{BB962C8B-B14F-4D97-AF65-F5344CB8AC3E}">
        <p14:creationId xmlns:p14="http://schemas.microsoft.com/office/powerpoint/2010/main" val="3525055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008" y="463904"/>
            <a:ext cx="8964488" cy="2031325"/>
          </a:xfrm>
          <a:prstGeom prst="rect">
            <a:avLst/>
          </a:prstGeom>
        </p:spPr>
        <p:txBody>
          <a:bodyPr wrap="square">
            <a:spAutoFit/>
          </a:bodyPr>
          <a:lstStyle/>
          <a:p>
            <a:r>
              <a:rPr lang="fr-FR" dirty="0"/>
              <a:t> La forme structurelle du bâtiment a été construite en référence </a:t>
            </a:r>
            <a:r>
              <a:rPr lang="fr-FR" dirty="0">
                <a:solidFill>
                  <a:srgbClr val="FF0000"/>
                </a:solidFill>
              </a:rPr>
              <a:t>aux ponts suspendus</a:t>
            </a:r>
            <a:r>
              <a:rPr lang="fr-FR" dirty="0"/>
              <a:t>. Le caveau et le coffre-fort de la banque ont été construits sous terre. Au-dessus du sol, il y a 16 étages de bureaux. La surface couverte du bâtiment ne provient que des deux hautes tours, </a:t>
            </a:r>
            <a:r>
              <a:rPr lang="fr-FR" dirty="0">
                <a:solidFill>
                  <a:srgbClr val="C00000"/>
                </a:solidFill>
              </a:rPr>
              <a:t>distantes de 100 mètres </a:t>
            </a:r>
            <a:r>
              <a:rPr lang="fr-FR" dirty="0"/>
              <a:t>l'une de l'autre. Entre ces deux tours, l'espace de bureaux de </a:t>
            </a:r>
            <a:r>
              <a:rPr lang="fr-FR" dirty="0">
                <a:solidFill>
                  <a:srgbClr val="C00000"/>
                </a:solidFill>
              </a:rPr>
              <a:t>16 étages est construit sur pilotis</a:t>
            </a:r>
            <a:r>
              <a:rPr lang="fr-FR" dirty="0"/>
              <a:t>, de sorte que l'espace en dessous est relié à la place devant le bâtiment. </a:t>
            </a:r>
          </a:p>
          <a:p>
            <a:endParaRPr lang="fr-FR" dirty="0"/>
          </a:p>
        </p:txBody>
      </p:sp>
      <p:pic>
        <p:nvPicPr>
          <p:cNvPr id="4" name="object 2"/>
          <p:cNvPicPr/>
          <p:nvPr/>
        </p:nvPicPr>
        <p:blipFill>
          <a:blip r:embed="rId2" cstate="print"/>
          <a:stretch>
            <a:fillRect/>
          </a:stretch>
        </p:blipFill>
        <p:spPr>
          <a:xfrm>
            <a:off x="3089920" y="3009994"/>
            <a:ext cx="5976664" cy="2736304"/>
          </a:xfrm>
          <a:prstGeom prst="rect">
            <a:avLst/>
          </a:prstGeom>
        </p:spPr>
      </p:pic>
    </p:spTree>
    <p:extLst>
      <p:ext uri="{BB962C8B-B14F-4D97-AF65-F5344CB8AC3E}">
        <p14:creationId xmlns:p14="http://schemas.microsoft.com/office/powerpoint/2010/main" val="1262650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p:cNvPicPr/>
          <p:nvPr/>
        </p:nvPicPr>
        <p:blipFill>
          <a:blip r:embed="rId3" cstate="print"/>
          <a:stretch>
            <a:fillRect/>
          </a:stretch>
        </p:blipFill>
        <p:spPr>
          <a:xfrm>
            <a:off x="7248128" y="548681"/>
            <a:ext cx="3206242" cy="2252345"/>
          </a:xfrm>
          <a:prstGeom prst="rect">
            <a:avLst/>
          </a:prstGeom>
        </p:spPr>
      </p:pic>
      <p:pic>
        <p:nvPicPr>
          <p:cNvPr id="3" name="object 4"/>
          <p:cNvPicPr/>
          <p:nvPr/>
        </p:nvPicPr>
        <p:blipFill>
          <a:blip r:embed="rId4" cstate="print"/>
          <a:stretch>
            <a:fillRect/>
          </a:stretch>
        </p:blipFill>
        <p:spPr>
          <a:xfrm>
            <a:off x="2135560" y="2564905"/>
            <a:ext cx="2808312" cy="1775750"/>
          </a:xfrm>
          <a:prstGeom prst="rect">
            <a:avLst/>
          </a:prstGeom>
        </p:spPr>
      </p:pic>
      <p:pic>
        <p:nvPicPr>
          <p:cNvPr id="4" name="object 5"/>
          <p:cNvPicPr/>
          <p:nvPr/>
        </p:nvPicPr>
        <p:blipFill>
          <a:blip r:embed="rId5" cstate="print"/>
          <a:stretch>
            <a:fillRect/>
          </a:stretch>
        </p:blipFill>
        <p:spPr>
          <a:xfrm>
            <a:off x="6744072" y="4296219"/>
            <a:ext cx="3190240" cy="1935607"/>
          </a:xfrm>
          <a:prstGeom prst="rect">
            <a:avLst/>
          </a:prstGeom>
        </p:spPr>
      </p:pic>
      <p:sp>
        <p:nvSpPr>
          <p:cNvPr id="5" name="Rectangle 4"/>
          <p:cNvSpPr/>
          <p:nvPr/>
        </p:nvSpPr>
        <p:spPr>
          <a:xfrm>
            <a:off x="1847528" y="400597"/>
            <a:ext cx="4572000" cy="2031325"/>
          </a:xfrm>
          <a:prstGeom prst="rect">
            <a:avLst/>
          </a:prstGeom>
        </p:spPr>
        <p:txBody>
          <a:bodyPr>
            <a:spAutoFit/>
          </a:bodyPr>
          <a:lstStyle/>
          <a:p>
            <a:r>
              <a:rPr lang="fr-FR" dirty="0"/>
              <a:t>Les fonctions du 16 étages</a:t>
            </a:r>
          </a:p>
          <a:p>
            <a:r>
              <a:rPr lang="fr-FR" dirty="0"/>
              <a:t>bâtiment principal sont essentiellement pour bureaux et gestion.</a:t>
            </a:r>
          </a:p>
          <a:p>
            <a:r>
              <a:rPr lang="fr-FR" dirty="0"/>
              <a:t>Des espaces de bureaux indépendants sont</a:t>
            </a:r>
          </a:p>
          <a:p>
            <a:r>
              <a:rPr lang="fr-FR" dirty="0"/>
              <a:t>Au dernier étage,</a:t>
            </a:r>
          </a:p>
          <a:p>
            <a:r>
              <a:rPr lang="fr-FR" dirty="0"/>
              <a:t>des espaces de bureaux complets</a:t>
            </a:r>
          </a:p>
          <a:p>
            <a:r>
              <a:rPr lang="fr-FR" dirty="0"/>
              <a:t>sont aux étages inférieurs.</a:t>
            </a:r>
          </a:p>
        </p:txBody>
      </p:sp>
      <p:sp>
        <p:nvSpPr>
          <p:cNvPr id="6" name="Rectangle 5"/>
          <p:cNvSpPr/>
          <p:nvPr/>
        </p:nvSpPr>
        <p:spPr>
          <a:xfrm>
            <a:off x="5159896" y="2804937"/>
            <a:ext cx="4572000" cy="1477328"/>
          </a:xfrm>
          <a:prstGeom prst="rect">
            <a:avLst/>
          </a:prstGeom>
        </p:spPr>
        <p:txBody>
          <a:bodyPr>
            <a:spAutoFit/>
          </a:bodyPr>
          <a:lstStyle/>
          <a:p>
            <a:r>
              <a:rPr lang="fr-FR" dirty="0"/>
              <a:t>Des coffres de banque et un parking sont construits</a:t>
            </a:r>
          </a:p>
          <a:p>
            <a:r>
              <a:rPr lang="fr-FR" dirty="0"/>
              <a:t>en sous-sol. Il donne de l'espace au</a:t>
            </a:r>
          </a:p>
          <a:p>
            <a:r>
              <a:rPr lang="fr-FR" dirty="0"/>
              <a:t>carré continu et réduit le</a:t>
            </a:r>
          </a:p>
          <a:p>
            <a:r>
              <a:rPr lang="fr-FR" dirty="0"/>
              <a:t>zone couverte de bâtiments.</a:t>
            </a:r>
          </a:p>
        </p:txBody>
      </p:sp>
      <p:sp>
        <p:nvSpPr>
          <p:cNvPr id="7" name="Rectangle 6"/>
          <p:cNvSpPr/>
          <p:nvPr/>
        </p:nvSpPr>
        <p:spPr>
          <a:xfrm>
            <a:off x="1869499" y="4367338"/>
            <a:ext cx="4572000" cy="2308324"/>
          </a:xfrm>
          <a:prstGeom prst="rect">
            <a:avLst/>
          </a:prstGeom>
        </p:spPr>
        <p:txBody>
          <a:bodyPr>
            <a:spAutoFit/>
          </a:bodyPr>
          <a:lstStyle/>
          <a:p>
            <a:r>
              <a:rPr lang="fr-FR" dirty="0"/>
              <a:t>Les trois tours du</a:t>
            </a:r>
          </a:p>
          <a:p>
            <a:r>
              <a:rPr lang="fr-FR" dirty="0"/>
              <a:t>bâtiment sont de la verticale</a:t>
            </a:r>
          </a:p>
          <a:p>
            <a:r>
              <a:rPr lang="fr-FR" dirty="0"/>
              <a:t>espace de circulation. Les deux sur</a:t>
            </a:r>
          </a:p>
          <a:p>
            <a:r>
              <a:rPr lang="fr-FR" dirty="0"/>
              <a:t>les deux côtés portent également le</a:t>
            </a:r>
          </a:p>
          <a:p>
            <a:r>
              <a:rPr lang="fr-FR" dirty="0"/>
              <a:t>charges verticales du bâtiment.</a:t>
            </a:r>
          </a:p>
          <a:p>
            <a:r>
              <a:rPr lang="fr-FR" dirty="0"/>
              <a:t>Celui du milieu garde</a:t>
            </a:r>
          </a:p>
          <a:p>
            <a:r>
              <a:rPr lang="fr-FR" dirty="0"/>
              <a:t>le bâtiment loin de</a:t>
            </a:r>
          </a:p>
          <a:p>
            <a:r>
              <a:rPr lang="fr-FR" dirty="0"/>
              <a:t>balancement</a:t>
            </a:r>
          </a:p>
        </p:txBody>
      </p:sp>
      <p:sp>
        <p:nvSpPr>
          <p:cNvPr id="8" name="ZoneTexte 7"/>
          <p:cNvSpPr txBox="1"/>
          <p:nvPr/>
        </p:nvSpPr>
        <p:spPr>
          <a:xfrm>
            <a:off x="4583832" y="9729"/>
            <a:ext cx="4824536" cy="584775"/>
          </a:xfrm>
          <a:prstGeom prst="rect">
            <a:avLst/>
          </a:prstGeom>
          <a:noFill/>
        </p:spPr>
        <p:txBody>
          <a:bodyPr wrap="square" rtlCol="0">
            <a:spAutoFit/>
          </a:bodyPr>
          <a:lstStyle/>
          <a:p>
            <a:r>
              <a:rPr lang="fr-FR" sz="3200" b="1" dirty="0"/>
              <a:t>La fonction:</a:t>
            </a:r>
          </a:p>
        </p:txBody>
      </p:sp>
    </p:spTree>
    <p:extLst>
      <p:ext uri="{BB962C8B-B14F-4D97-AF65-F5344CB8AC3E}">
        <p14:creationId xmlns:p14="http://schemas.microsoft.com/office/powerpoint/2010/main" val="1351797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63552" y="116633"/>
            <a:ext cx="1696298" cy="584775"/>
          </a:xfrm>
          <a:prstGeom prst="rect">
            <a:avLst/>
          </a:prstGeom>
          <a:noFill/>
        </p:spPr>
        <p:txBody>
          <a:bodyPr wrap="none" rtlCol="0">
            <a:spAutoFit/>
          </a:bodyPr>
          <a:lstStyle/>
          <a:p>
            <a:r>
              <a:rPr lang="fr-FR" sz="3200" b="1" dirty="0"/>
              <a:t>Concept:</a:t>
            </a:r>
          </a:p>
        </p:txBody>
      </p:sp>
      <p:sp>
        <p:nvSpPr>
          <p:cNvPr id="3" name="ZoneTexte 2"/>
          <p:cNvSpPr txBox="1"/>
          <p:nvPr/>
        </p:nvSpPr>
        <p:spPr>
          <a:xfrm>
            <a:off x="1524000" y="717075"/>
            <a:ext cx="1872208" cy="1569660"/>
          </a:xfrm>
          <a:prstGeom prst="rect">
            <a:avLst/>
          </a:prstGeom>
          <a:noFill/>
        </p:spPr>
        <p:txBody>
          <a:bodyPr wrap="square" rtlCol="0">
            <a:spAutoFit/>
          </a:bodyPr>
          <a:lstStyle/>
          <a:p>
            <a:r>
              <a:rPr lang="fr-FR" sz="1600" dirty="0"/>
              <a:t>Ce bâtiment doit s'étendre sur le sol de la place publique afin que le paysage ne soit pas coupé par le bâtiment</a:t>
            </a:r>
          </a:p>
        </p:txBody>
      </p:sp>
      <p:sp>
        <p:nvSpPr>
          <p:cNvPr id="4" name="ZoneTexte 3"/>
          <p:cNvSpPr txBox="1"/>
          <p:nvPr/>
        </p:nvSpPr>
        <p:spPr>
          <a:xfrm>
            <a:off x="8112224" y="3501008"/>
            <a:ext cx="1944216" cy="1569660"/>
          </a:xfrm>
          <a:prstGeom prst="rect">
            <a:avLst/>
          </a:prstGeom>
          <a:noFill/>
        </p:spPr>
        <p:txBody>
          <a:bodyPr wrap="square" rtlCol="0">
            <a:spAutoFit/>
          </a:bodyPr>
          <a:lstStyle/>
          <a:p>
            <a:r>
              <a:rPr lang="fr-FR" sz="1600" dirty="0"/>
              <a:t>Ce concept créé  sur un espace ouvert qui peut offrir une vue large sur la ville et un endroit ou les gens peuvent rester</a:t>
            </a:r>
          </a:p>
        </p:txBody>
      </p:sp>
      <p:sp>
        <p:nvSpPr>
          <p:cNvPr id="5" name="ZoneTexte 4"/>
          <p:cNvSpPr txBox="1"/>
          <p:nvPr/>
        </p:nvSpPr>
        <p:spPr>
          <a:xfrm>
            <a:off x="1656356" y="3212976"/>
            <a:ext cx="1728192" cy="1077218"/>
          </a:xfrm>
          <a:prstGeom prst="rect">
            <a:avLst/>
          </a:prstGeom>
          <a:noFill/>
        </p:spPr>
        <p:txBody>
          <a:bodyPr wrap="square" rtlCol="0">
            <a:spAutoFit/>
          </a:bodyPr>
          <a:lstStyle/>
          <a:p>
            <a:r>
              <a:rPr lang="fr-FR" sz="1600" dirty="0"/>
              <a:t>Mur rideau Lumière du soleil et superbes vues sur la ville </a:t>
            </a:r>
          </a:p>
        </p:txBody>
      </p:sp>
      <p:sp>
        <p:nvSpPr>
          <p:cNvPr id="6" name="ZoneTexte 5"/>
          <p:cNvSpPr txBox="1"/>
          <p:nvPr/>
        </p:nvSpPr>
        <p:spPr>
          <a:xfrm>
            <a:off x="4627057" y="993795"/>
            <a:ext cx="1764704" cy="584775"/>
          </a:xfrm>
          <a:prstGeom prst="rect">
            <a:avLst/>
          </a:prstGeom>
          <a:noFill/>
        </p:spPr>
        <p:txBody>
          <a:bodyPr wrap="square" rtlCol="0">
            <a:spAutoFit/>
          </a:bodyPr>
          <a:lstStyle/>
          <a:p>
            <a:r>
              <a:rPr lang="fr-FR" sz="1600" dirty="0"/>
              <a:t>Système de suspension </a:t>
            </a:r>
          </a:p>
        </p:txBody>
      </p:sp>
      <p:sp>
        <p:nvSpPr>
          <p:cNvPr id="7" name="ZoneTexte 6"/>
          <p:cNvSpPr txBox="1"/>
          <p:nvPr/>
        </p:nvSpPr>
        <p:spPr>
          <a:xfrm>
            <a:off x="2050610" y="5790260"/>
            <a:ext cx="8136904" cy="1077218"/>
          </a:xfrm>
          <a:prstGeom prst="rect">
            <a:avLst/>
          </a:prstGeom>
          <a:noFill/>
        </p:spPr>
        <p:txBody>
          <a:bodyPr wrap="square" rtlCol="0">
            <a:spAutoFit/>
          </a:bodyPr>
          <a:lstStyle/>
          <a:p>
            <a:r>
              <a:rPr lang="fr-FR" sz="1600" dirty="0"/>
              <a:t>Ce bâtiment remarquable se compose dune tour de bureaux qui relie 330ft pieds au sommet de la place et dune installation de haute sécurité en dessous de la place </a:t>
            </a:r>
          </a:p>
          <a:p>
            <a:r>
              <a:rPr lang="fr-FR" sz="1600" dirty="0">
                <a:solidFill>
                  <a:srgbClr val="C00000"/>
                </a:solidFill>
              </a:rPr>
              <a:t>Le bâtiment incarne l'utilisation  efficace de la tension dans son application aux immeubles de grand hauteur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954" y="188640"/>
            <a:ext cx="3643543" cy="280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267" y="2344869"/>
            <a:ext cx="3980284" cy="337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Connecteur droit avec flèche 10"/>
          <p:cNvCxnSpPr/>
          <p:nvPr/>
        </p:nvCxnSpPr>
        <p:spPr>
          <a:xfrm>
            <a:off x="6119062" y="1286182"/>
            <a:ext cx="1705130" cy="77466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2921927" y="3634283"/>
            <a:ext cx="1705130" cy="77466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405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135560" y="810900"/>
            <a:ext cx="3168352" cy="2690108"/>
          </a:xfrm>
          <a:prstGeom prst="rect">
            <a:avLst/>
          </a:prstGeom>
        </p:spPr>
      </p:pic>
      <p:pic>
        <p:nvPicPr>
          <p:cNvPr id="4" name="object 4"/>
          <p:cNvPicPr/>
          <p:nvPr/>
        </p:nvPicPr>
        <p:blipFill>
          <a:blip r:embed="rId3" cstate="print"/>
          <a:stretch>
            <a:fillRect/>
          </a:stretch>
        </p:blipFill>
        <p:spPr>
          <a:xfrm>
            <a:off x="2495600" y="3861048"/>
            <a:ext cx="3132856" cy="2664296"/>
          </a:xfrm>
          <a:prstGeom prst="rect">
            <a:avLst/>
          </a:prstGeom>
        </p:spPr>
      </p:pic>
      <p:pic>
        <p:nvPicPr>
          <p:cNvPr id="5" name="object 5"/>
          <p:cNvPicPr/>
          <p:nvPr/>
        </p:nvPicPr>
        <p:blipFill>
          <a:blip r:embed="rId4" cstate="print"/>
          <a:stretch>
            <a:fillRect/>
          </a:stretch>
        </p:blipFill>
        <p:spPr>
          <a:xfrm>
            <a:off x="6816081" y="3140968"/>
            <a:ext cx="3237763" cy="2808312"/>
          </a:xfrm>
          <a:prstGeom prst="rect">
            <a:avLst/>
          </a:prstGeom>
        </p:spPr>
      </p:pic>
      <p:sp>
        <p:nvSpPr>
          <p:cNvPr id="6" name="Rectangle 5"/>
          <p:cNvSpPr/>
          <p:nvPr/>
        </p:nvSpPr>
        <p:spPr>
          <a:xfrm>
            <a:off x="5628456" y="893620"/>
            <a:ext cx="4572000" cy="2031325"/>
          </a:xfrm>
          <a:prstGeom prst="rect">
            <a:avLst/>
          </a:prstGeom>
        </p:spPr>
        <p:txBody>
          <a:bodyPr>
            <a:spAutoFit/>
          </a:bodyPr>
          <a:lstStyle/>
          <a:p>
            <a:r>
              <a:rPr lang="fr-FR" dirty="0"/>
              <a:t>Les parcours de visite se situent principalement aux étages inférieurs, et se connectent à l'extérieur par les deux tours.</a:t>
            </a:r>
          </a:p>
          <a:p>
            <a:r>
              <a:rPr lang="fr-FR" dirty="0"/>
              <a:t>Les employés de la banque se rendent sur leur lieu de travail par trois tours.</a:t>
            </a:r>
          </a:p>
          <a:p>
            <a:r>
              <a:rPr lang="fr-FR" dirty="0"/>
              <a:t>es coffres de la banque ont une circulation privée. </a:t>
            </a:r>
          </a:p>
        </p:txBody>
      </p:sp>
      <p:sp>
        <p:nvSpPr>
          <p:cNvPr id="7" name="ZoneTexte 6"/>
          <p:cNvSpPr txBox="1"/>
          <p:nvPr/>
        </p:nvSpPr>
        <p:spPr>
          <a:xfrm>
            <a:off x="2104628" y="107341"/>
            <a:ext cx="3343300" cy="584775"/>
          </a:xfrm>
          <a:prstGeom prst="rect">
            <a:avLst/>
          </a:prstGeom>
          <a:noFill/>
        </p:spPr>
        <p:txBody>
          <a:bodyPr wrap="square" rtlCol="0">
            <a:spAutoFit/>
          </a:bodyPr>
          <a:lstStyle/>
          <a:p>
            <a:r>
              <a:rPr lang="fr-FR" sz="3200" b="1" dirty="0"/>
              <a:t>La circulation :</a:t>
            </a:r>
          </a:p>
        </p:txBody>
      </p:sp>
    </p:spTree>
    <p:extLst>
      <p:ext uri="{BB962C8B-B14F-4D97-AF65-F5344CB8AC3E}">
        <p14:creationId xmlns:p14="http://schemas.microsoft.com/office/powerpoint/2010/main" val="3531640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991544" y="900010"/>
            <a:ext cx="6336704" cy="584775"/>
          </a:xfrm>
          <a:prstGeom prst="rect">
            <a:avLst/>
          </a:prstGeom>
          <a:noFill/>
        </p:spPr>
        <p:txBody>
          <a:bodyPr wrap="square" rtlCol="0">
            <a:spAutoFit/>
          </a:bodyPr>
          <a:lstStyle/>
          <a:p>
            <a:r>
              <a:rPr lang="fr-FR" sz="3200" b="1" dirty="0"/>
              <a:t>Les caractéristiques du bâtiment: </a:t>
            </a:r>
          </a:p>
        </p:txBody>
      </p:sp>
      <p:sp>
        <p:nvSpPr>
          <p:cNvPr id="5" name="ZoneTexte 4"/>
          <p:cNvSpPr txBox="1"/>
          <p:nvPr/>
        </p:nvSpPr>
        <p:spPr>
          <a:xfrm>
            <a:off x="1680985" y="1974751"/>
            <a:ext cx="7533330" cy="646331"/>
          </a:xfrm>
          <a:prstGeom prst="rect">
            <a:avLst/>
          </a:prstGeom>
          <a:noFill/>
        </p:spPr>
        <p:txBody>
          <a:bodyPr wrap="square" rtlCol="0">
            <a:spAutoFit/>
          </a:bodyPr>
          <a:lstStyle/>
          <a:p>
            <a:pPr marL="285750" indent="-285750">
              <a:buFont typeface="Arial" pitchFamily="34" charset="0"/>
              <a:buChar char="•"/>
            </a:pPr>
            <a:r>
              <a:rPr lang="fr-FR" dirty="0"/>
              <a:t>Le système de suspension donne un grand espace au bâtiment en enlevant toutes les colonnes a l'intérieur</a:t>
            </a:r>
          </a:p>
        </p:txBody>
      </p:sp>
      <p:sp>
        <p:nvSpPr>
          <p:cNvPr id="6" name="ZoneTexte 5"/>
          <p:cNvSpPr txBox="1"/>
          <p:nvPr/>
        </p:nvSpPr>
        <p:spPr>
          <a:xfrm>
            <a:off x="1680985" y="2689756"/>
            <a:ext cx="9023527" cy="923330"/>
          </a:xfrm>
          <a:prstGeom prst="rect">
            <a:avLst/>
          </a:prstGeom>
          <a:noFill/>
        </p:spPr>
        <p:txBody>
          <a:bodyPr wrap="square" rtlCol="0">
            <a:spAutoFit/>
          </a:bodyPr>
          <a:lstStyle/>
          <a:p>
            <a:pPr marL="285750" indent="-285750">
              <a:buFont typeface="Arial" pitchFamily="34" charset="0"/>
              <a:buChar char="•"/>
            </a:pPr>
            <a:r>
              <a:rPr lang="fr-FR" dirty="0"/>
              <a:t>La plupart des immeubles de bureaux de grande hauteur auraient des sous sols normalement la charge d'occupation serait transférée des poutres aux colonnes puis au sous sol</a:t>
            </a:r>
          </a:p>
        </p:txBody>
      </p:sp>
      <p:sp>
        <p:nvSpPr>
          <p:cNvPr id="8" name="ZoneTexte 7"/>
          <p:cNvSpPr txBox="1"/>
          <p:nvPr/>
        </p:nvSpPr>
        <p:spPr>
          <a:xfrm>
            <a:off x="1680984" y="3574758"/>
            <a:ext cx="8591480" cy="646331"/>
          </a:xfrm>
          <a:prstGeom prst="rect">
            <a:avLst/>
          </a:prstGeom>
          <a:noFill/>
        </p:spPr>
        <p:txBody>
          <a:bodyPr wrap="square" rtlCol="0">
            <a:spAutoFit/>
          </a:bodyPr>
          <a:lstStyle/>
          <a:p>
            <a:pPr marL="285750" indent="-285750">
              <a:buFont typeface="Arial" pitchFamily="34" charset="0"/>
              <a:buChar char="•"/>
            </a:pPr>
            <a:r>
              <a:rPr lang="fr-FR" dirty="0"/>
              <a:t>Le fédéral Bank enlève 3 étage au dessus du sous sol pour rendre le bâtiment principal suspendu dans les aires </a:t>
            </a:r>
          </a:p>
        </p:txBody>
      </p:sp>
      <p:sp>
        <p:nvSpPr>
          <p:cNvPr id="9" name="ZoneTexte 8"/>
          <p:cNvSpPr txBox="1"/>
          <p:nvPr/>
        </p:nvSpPr>
        <p:spPr>
          <a:xfrm>
            <a:off x="1680985" y="4325034"/>
            <a:ext cx="8739670" cy="400110"/>
          </a:xfrm>
          <a:prstGeom prst="rect">
            <a:avLst/>
          </a:prstGeom>
          <a:noFill/>
        </p:spPr>
        <p:txBody>
          <a:bodyPr wrap="square" rtlCol="0">
            <a:spAutoFit/>
          </a:bodyPr>
          <a:lstStyle/>
          <a:p>
            <a:pPr marL="285750" indent="-285750">
              <a:buFont typeface="Arial" pitchFamily="34" charset="0"/>
              <a:buChar char="•"/>
            </a:pPr>
            <a:r>
              <a:rPr lang="fr-FR" sz="2000" dirty="0"/>
              <a:t>La charge serait transférée horizontalement aux tours </a:t>
            </a:r>
          </a:p>
        </p:txBody>
      </p:sp>
    </p:spTree>
    <p:extLst>
      <p:ext uri="{BB962C8B-B14F-4D97-AF65-F5344CB8AC3E}">
        <p14:creationId xmlns:p14="http://schemas.microsoft.com/office/powerpoint/2010/main" val="2469190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91544" y="173830"/>
            <a:ext cx="3168352" cy="707886"/>
          </a:xfrm>
          <a:prstGeom prst="rect">
            <a:avLst/>
          </a:prstGeom>
          <a:noFill/>
        </p:spPr>
        <p:txBody>
          <a:bodyPr wrap="square" rtlCol="0">
            <a:spAutoFit/>
          </a:bodyPr>
          <a:lstStyle/>
          <a:p>
            <a:r>
              <a:rPr lang="fr-FR" sz="4000" b="1" dirty="0"/>
              <a:t>Principe </a:t>
            </a:r>
            <a:r>
              <a:rPr lang="fr-FR" sz="3200" b="1" dirty="0"/>
              <a:t>:</a:t>
            </a:r>
          </a:p>
        </p:txBody>
      </p:sp>
      <p:sp>
        <p:nvSpPr>
          <p:cNvPr id="3" name="ZoneTexte 2"/>
          <p:cNvSpPr txBox="1"/>
          <p:nvPr/>
        </p:nvSpPr>
        <p:spPr>
          <a:xfrm>
            <a:off x="1559646" y="1124744"/>
            <a:ext cx="2088082" cy="4801314"/>
          </a:xfrm>
          <a:prstGeom prst="rect">
            <a:avLst/>
          </a:prstGeom>
          <a:noFill/>
        </p:spPr>
        <p:txBody>
          <a:bodyPr wrap="square" rtlCol="0">
            <a:spAutoFit/>
          </a:bodyPr>
          <a:lstStyle/>
          <a:p>
            <a:r>
              <a:rPr lang="fr-FR" dirty="0"/>
              <a:t>L'architecte A déjà prévu une future extension verticale de l'installation le concept consiste a placé une architecture de cinq étages au sommet du bâtiment et a ce que la poussée vers l'extérieure de l'architecture compense partiellement la poussée vers l'intérieure de la </a:t>
            </a:r>
            <a:r>
              <a:rPr lang="fr-FR" dirty="0">
                <a:solidFill>
                  <a:srgbClr val="C00000"/>
                </a:solidFill>
              </a:rPr>
              <a:t>caténaire  </a:t>
            </a:r>
          </a:p>
        </p:txBody>
      </p:sp>
      <p:sp>
        <p:nvSpPr>
          <p:cNvPr id="4" name="ZoneTexte 3"/>
          <p:cNvSpPr txBox="1"/>
          <p:nvPr/>
        </p:nvSpPr>
        <p:spPr>
          <a:xfrm>
            <a:off x="4163644" y="5301208"/>
            <a:ext cx="5112568" cy="1477328"/>
          </a:xfrm>
          <a:prstGeom prst="rect">
            <a:avLst/>
          </a:prstGeom>
          <a:noFill/>
        </p:spPr>
        <p:txBody>
          <a:bodyPr wrap="square" rtlCol="0">
            <a:spAutoFit/>
          </a:bodyPr>
          <a:lstStyle/>
          <a:p>
            <a:r>
              <a:rPr lang="fr-FR" dirty="0"/>
              <a:t>Le cas de charge uniforme sur l'arc est montré ci-dessous quelle est la radio de la poussée nette des deux systèmes stricts de charge de gravité combinée par rapport a la poussée d'origine de la seul caténaire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29" y="980728"/>
            <a:ext cx="6698539" cy="4176464"/>
          </a:xfrm>
          <a:prstGeom prst="rect">
            <a:avLst/>
          </a:prstGeom>
        </p:spPr>
      </p:pic>
    </p:spTree>
    <p:extLst>
      <p:ext uri="{BB962C8B-B14F-4D97-AF65-F5344CB8AC3E}">
        <p14:creationId xmlns:p14="http://schemas.microsoft.com/office/powerpoint/2010/main" val="140449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4"/>
          <p:cNvGrpSpPr/>
          <p:nvPr/>
        </p:nvGrpSpPr>
        <p:grpSpPr>
          <a:xfrm>
            <a:off x="5231904" y="188641"/>
            <a:ext cx="5292080" cy="4198979"/>
            <a:chOff x="0" y="755523"/>
            <a:chExt cx="6840855" cy="5288280"/>
          </a:xfrm>
        </p:grpSpPr>
        <p:pic>
          <p:nvPicPr>
            <p:cNvPr id="3" name="object 5"/>
            <p:cNvPicPr/>
            <p:nvPr/>
          </p:nvPicPr>
          <p:blipFill>
            <a:blip r:embed="rId2" cstate="print"/>
            <a:stretch>
              <a:fillRect/>
            </a:stretch>
          </p:blipFill>
          <p:spPr>
            <a:xfrm>
              <a:off x="0" y="3827780"/>
              <a:ext cx="6840305" cy="2215642"/>
            </a:xfrm>
            <a:prstGeom prst="rect">
              <a:avLst/>
            </a:prstGeom>
          </p:spPr>
        </p:pic>
        <p:pic>
          <p:nvPicPr>
            <p:cNvPr id="4" name="object 6"/>
            <p:cNvPicPr/>
            <p:nvPr/>
          </p:nvPicPr>
          <p:blipFill>
            <a:blip r:embed="rId3" cstate="print"/>
            <a:stretch>
              <a:fillRect/>
            </a:stretch>
          </p:blipFill>
          <p:spPr>
            <a:xfrm>
              <a:off x="2211704" y="755523"/>
              <a:ext cx="4628642" cy="4080510"/>
            </a:xfrm>
            <a:prstGeom prst="rect">
              <a:avLst/>
            </a:prstGeom>
          </p:spPr>
        </p:pic>
      </p:grpSp>
      <p:pic>
        <p:nvPicPr>
          <p:cNvPr id="5" name="object 8"/>
          <p:cNvPicPr/>
          <p:nvPr/>
        </p:nvPicPr>
        <p:blipFill>
          <a:blip r:embed="rId4" cstate="print"/>
          <a:stretch>
            <a:fillRect/>
          </a:stretch>
        </p:blipFill>
        <p:spPr>
          <a:xfrm>
            <a:off x="1703513" y="4206322"/>
            <a:ext cx="3183001" cy="2463038"/>
          </a:xfrm>
          <a:prstGeom prst="rect">
            <a:avLst/>
          </a:prstGeom>
        </p:spPr>
      </p:pic>
      <p:sp>
        <p:nvSpPr>
          <p:cNvPr id="7" name="Rectangle 6"/>
          <p:cNvSpPr/>
          <p:nvPr/>
        </p:nvSpPr>
        <p:spPr>
          <a:xfrm>
            <a:off x="1847528" y="1052737"/>
            <a:ext cx="4572000" cy="1200329"/>
          </a:xfrm>
          <a:prstGeom prst="rect">
            <a:avLst/>
          </a:prstGeom>
        </p:spPr>
        <p:txBody>
          <a:bodyPr>
            <a:spAutoFit/>
          </a:bodyPr>
          <a:lstStyle/>
          <a:p>
            <a:r>
              <a:rPr lang="fr-FR" dirty="0"/>
              <a:t>Les bâtiments sont généralement conçus avec une grille rectangulaire et les colonnes sont généralement conçues à l'intersection des lignes de la grille</a:t>
            </a:r>
          </a:p>
        </p:txBody>
      </p:sp>
      <p:sp>
        <p:nvSpPr>
          <p:cNvPr id="8" name="Rectangle 7"/>
          <p:cNvSpPr/>
          <p:nvPr/>
        </p:nvSpPr>
        <p:spPr>
          <a:xfrm>
            <a:off x="5591731" y="4774918"/>
            <a:ext cx="4572000" cy="923330"/>
          </a:xfrm>
          <a:prstGeom prst="rect">
            <a:avLst/>
          </a:prstGeom>
        </p:spPr>
        <p:txBody>
          <a:bodyPr>
            <a:spAutoFit/>
          </a:bodyPr>
          <a:lstStyle/>
          <a:p>
            <a:r>
              <a:rPr lang="fr-FR" dirty="0"/>
              <a:t>Le système de suspension donne un grand espace au bâtiment en enlevant toutes les colonnes à l'intérieur</a:t>
            </a:r>
          </a:p>
        </p:txBody>
      </p:sp>
      <p:sp>
        <p:nvSpPr>
          <p:cNvPr id="9" name="ZoneTexte 8"/>
          <p:cNvSpPr txBox="1"/>
          <p:nvPr/>
        </p:nvSpPr>
        <p:spPr>
          <a:xfrm>
            <a:off x="2322904" y="188641"/>
            <a:ext cx="3485064" cy="584775"/>
          </a:xfrm>
          <a:prstGeom prst="rect">
            <a:avLst/>
          </a:prstGeom>
          <a:noFill/>
        </p:spPr>
        <p:txBody>
          <a:bodyPr wrap="square" rtlCol="0">
            <a:spAutoFit/>
          </a:bodyPr>
          <a:lstStyle/>
          <a:p>
            <a:r>
              <a:rPr lang="fr-FR" sz="3200" b="1" dirty="0"/>
              <a:t>La structure:</a:t>
            </a:r>
          </a:p>
        </p:txBody>
      </p:sp>
    </p:spTree>
    <p:extLst>
      <p:ext uri="{BB962C8B-B14F-4D97-AF65-F5344CB8AC3E}">
        <p14:creationId xmlns:p14="http://schemas.microsoft.com/office/powerpoint/2010/main" val="2611663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C573508-6C7F-4A18-833C-A491E5943929}"/>
              </a:ext>
            </a:extLst>
          </p:cNvPr>
          <p:cNvSpPr>
            <a:spLocks noGrp="1"/>
          </p:cNvSpPr>
          <p:nvPr>
            <p:ph type="title"/>
          </p:nvPr>
        </p:nvSpPr>
        <p:spPr>
          <a:xfrm>
            <a:off x="145604" y="574223"/>
            <a:ext cx="12162510" cy="594132"/>
          </a:xfrm>
        </p:spPr>
        <p:txBody>
          <a:bodyPr rtlCol="0">
            <a:normAutofit/>
          </a:bodyPr>
          <a:lstStyle/>
          <a:p>
            <a:r>
              <a:rPr lang="fr-FR" sz="4000" dirty="0">
                <a:solidFill>
                  <a:srgbClr val="FF0000"/>
                </a:solidFill>
              </a:rPr>
              <a:t>LES SYSTEMES PORTEURS DES BATIMENTS  METALLIQUES </a:t>
            </a:r>
          </a:p>
        </p:txBody>
      </p:sp>
      <p:sp>
        <p:nvSpPr>
          <p:cNvPr id="10" name="Espace réservé du texte 9">
            <a:extLst>
              <a:ext uri="{FF2B5EF4-FFF2-40B4-BE49-F238E27FC236}">
                <a16:creationId xmlns:a16="http://schemas.microsoft.com/office/drawing/2014/main" id="{4B7E120F-D11D-4226-9448-CBBF8AFF3B82}"/>
              </a:ext>
            </a:extLst>
          </p:cNvPr>
          <p:cNvSpPr>
            <a:spLocks noGrp="1"/>
          </p:cNvSpPr>
          <p:nvPr>
            <p:ph type="body" sz="quarter" idx="28"/>
          </p:nvPr>
        </p:nvSpPr>
        <p:spPr>
          <a:xfrm>
            <a:off x="1562356" y="1895413"/>
            <a:ext cx="1188720" cy="1188720"/>
          </a:xfrm>
        </p:spPr>
        <p:txBody>
          <a:bodyPr rtlCol="0"/>
          <a:lstStyle/>
          <a:p>
            <a:pPr rtl="0"/>
            <a:r>
              <a:rPr lang="fr-FR" dirty="0">
                <a:solidFill>
                  <a:srgbClr val="006F83"/>
                </a:solidFill>
              </a:rPr>
              <a:t>1</a:t>
            </a:r>
          </a:p>
        </p:txBody>
      </p:sp>
      <p:sp>
        <p:nvSpPr>
          <p:cNvPr id="13" name="Espace réservé du texte 12">
            <a:extLst>
              <a:ext uri="{FF2B5EF4-FFF2-40B4-BE49-F238E27FC236}">
                <a16:creationId xmlns:a16="http://schemas.microsoft.com/office/drawing/2014/main" id="{F8882582-7E2D-4036-AE70-5F2600CB54E5}"/>
              </a:ext>
            </a:extLst>
          </p:cNvPr>
          <p:cNvSpPr>
            <a:spLocks noGrp="1"/>
          </p:cNvSpPr>
          <p:nvPr>
            <p:ph type="body" sz="quarter" idx="31"/>
          </p:nvPr>
        </p:nvSpPr>
        <p:spPr>
          <a:xfrm>
            <a:off x="8401216" y="1865594"/>
            <a:ext cx="1188720" cy="1188720"/>
          </a:xfrm>
        </p:spPr>
        <p:txBody>
          <a:bodyPr rtlCol="0"/>
          <a:lstStyle/>
          <a:p>
            <a:pPr rtl="0"/>
            <a:r>
              <a:rPr lang="fr-FR" dirty="0">
                <a:solidFill>
                  <a:srgbClr val="006F83"/>
                </a:solidFill>
              </a:rPr>
              <a:t>2</a:t>
            </a:r>
          </a:p>
        </p:txBody>
      </p:sp>
      <p:sp>
        <p:nvSpPr>
          <p:cNvPr id="4" name="Espace réservé du numéro de diapositive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rtlCol="0"/>
          <a:lstStyle/>
          <a:p>
            <a:pPr rtl="0"/>
            <a:fld id="{D9BB3731-526F-4638-85F8-715D717FFC12}" type="slidenum">
              <a:rPr lang="fr-FR" smtClean="0"/>
              <a:t>5</a:t>
            </a:fld>
            <a:endParaRPr lang="fr-FR" dirty="0"/>
          </a:p>
        </p:txBody>
      </p:sp>
      <p:sp>
        <p:nvSpPr>
          <p:cNvPr id="20" name="Espace réservé du texte 19"/>
          <p:cNvSpPr>
            <a:spLocks noGrp="1"/>
          </p:cNvSpPr>
          <p:nvPr>
            <p:ph type="body" idx="21"/>
          </p:nvPr>
        </p:nvSpPr>
        <p:spPr>
          <a:xfrm>
            <a:off x="640664" y="3434587"/>
            <a:ext cx="2926080" cy="467382"/>
          </a:xfrm>
        </p:spPr>
        <p:txBody>
          <a:bodyPr>
            <a:normAutofit/>
          </a:bodyPr>
          <a:lstStyle/>
          <a:p>
            <a:r>
              <a:rPr lang="fr-FR" sz="2800" dirty="0">
                <a:solidFill>
                  <a:srgbClr val="FF0000"/>
                </a:solidFill>
              </a:rPr>
              <a:t>Les systèmes usuels </a:t>
            </a:r>
          </a:p>
        </p:txBody>
      </p:sp>
      <p:sp>
        <p:nvSpPr>
          <p:cNvPr id="21" name="Espace réservé du texte 20"/>
          <p:cNvSpPr>
            <a:spLocks noGrp="1"/>
          </p:cNvSpPr>
          <p:nvPr>
            <p:ph type="body" idx="30"/>
          </p:nvPr>
        </p:nvSpPr>
        <p:spPr>
          <a:xfrm>
            <a:off x="7552268" y="3394829"/>
            <a:ext cx="3801532" cy="467382"/>
          </a:xfrm>
        </p:spPr>
        <p:txBody>
          <a:bodyPr>
            <a:normAutofit/>
          </a:bodyPr>
          <a:lstStyle/>
          <a:p>
            <a:r>
              <a:rPr lang="fr-FR" sz="2800" dirty="0">
                <a:solidFill>
                  <a:srgbClr val="FF0000"/>
                </a:solidFill>
              </a:rPr>
              <a:t>Les systèmes particuliers</a:t>
            </a:r>
          </a:p>
        </p:txBody>
      </p:sp>
      <p:sp>
        <p:nvSpPr>
          <p:cNvPr id="25" name="ZoneTexte 24"/>
          <p:cNvSpPr txBox="1"/>
          <p:nvPr/>
        </p:nvSpPr>
        <p:spPr>
          <a:xfrm>
            <a:off x="556591" y="4186064"/>
            <a:ext cx="4403035" cy="2246769"/>
          </a:xfrm>
          <a:prstGeom prst="rect">
            <a:avLst/>
          </a:prstGeom>
          <a:noFill/>
        </p:spPr>
        <p:txBody>
          <a:bodyPr wrap="square" rtlCol="0">
            <a:spAutoFit/>
          </a:bodyPr>
          <a:lstStyle/>
          <a:p>
            <a:pPr marL="285750" indent="-285750">
              <a:buFont typeface="Arial" panose="020B0604020202020204" pitchFamily="34" charset="0"/>
              <a:buChar char="•"/>
            </a:pPr>
            <a:r>
              <a:rPr lang="fr-FR" sz="2800" dirty="0"/>
              <a:t>Ossature articulée</a:t>
            </a:r>
          </a:p>
          <a:p>
            <a:pPr marL="285750" indent="-285750">
              <a:buFont typeface="Arial" panose="020B0604020202020204" pitchFamily="34" charset="0"/>
              <a:buChar char="•"/>
            </a:pPr>
            <a:r>
              <a:rPr lang="fr-FR" sz="2800" dirty="0"/>
              <a:t>Ossature a cadre rigide </a:t>
            </a:r>
          </a:p>
          <a:p>
            <a:pPr marL="285750" indent="-285750">
              <a:buFont typeface="Arial" panose="020B0604020202020204" pitchFamily="34" charset="0"/>
              <a:buChar char="•"/>
            </a:pPr>
            <a:r>
              <a:rPr lang="fr-FR" sz="2800" dirty="0"/>
              <a:t>Ossature en noyau central</a:t>
            </a:r>
          </a:p>
          <a:p>
            <a:pPr marL="285750" indent="-285750">
              <a:buFont typeface="Arial" panose="020B0604020202020204" pitchFamily="34" charset="0"/>
              <a:buChar char="•"/>
            </a:pPr>
            <a:r>
              <a:rPr lang="fr-FR" sz="2800" dirty="0"/>
              <a:t>Ossature en tube </a:t>
            </a:r>
          </a:p>
          <a:p>
            <a:endParaRPr lang="fr-FR" sz="2800" dirty="0"/>
          </a:p>
        </p:txBody>
      </p:sp>
      <p:sp>
        <p:nvSpPr>
          <p:cNvPr id="26" name="ZoneTexte 25"/>
          <p:cNvSpPr txBox="1"/>
          <p:nvPr/>
        </p:nvSpPr>
        <p:spPr>
          <a:xfrm>
            <a:off x="7554871" y="4209711"/>
            <a:ext cx="2752008" cy="1815882"/>
          </a:xfrm>
          <a:prstGeom prst="rect">
            <a:avLst/>
          </a:prstGeom>
          <a:noFill/>
        </p:spPr>
        <p:txBody>
          <a:bodyPr wrap="square" rtlCol="0">
            <a:spAutoFit/>
          </a:bodyPr>
          <a:lstStyle/>
          <a:p>
            <a:pPr marL="285750" indent="-285750">
              <a:buFont typeface="Arial" panose="020B0604020202020204" pitchFamily="34" charset="0"/>
              <a:buChar char="•"/>
            </a:pPr>
            <a:r>
              <a:rPr lang="fr-FR" sz="2800" dirty="0"/>
              <a:t>Treillis Alternée </a:t>
            </a:r>
          </a:p>
          <a:p>
            <a:pPr marL="285750" indent="-285750">
              <a:buFont typeface="Arial" panose="020B0604020202020204" pitchFamily="34" charset="0"/>
              <a:buChar char="•"/>
            </a:pPr>
            <a:r>
              <a:rPr lang="fr-FR" sz="2800" dirty="0"/>
              <a:t>portique</a:t>
            </a:r>
          </a:p>
          <a:p>
            <a:pPr marL="285750" indent="-285750">
              <a:buFont typeface="Arial" panose="020B0604020202020204" pitchFamily="34" charset="0"/>
              <a:buChar char="•"/>
            </a:pPr>
            <a:r>
              <a:rPr lang="fr-FR" sz="2800" dirty="0"/>
              <a:t>Bâtiment pont</a:t>
            </a:r>
          </a:p>
          <a:p>
            <a:r>
              <a:rPr lang="fr-FR" sz="2800" dirty="0"/>
              <a:t> </a:t>
            </a:r>
          </a:p>
        </p:txBody>
      </p:sp>
    </p:spTree>
    <p:extLst>
      <p:ext uri="{BB962C8B-B14F-4D97-AF65-F5344CB8AC3E}">
        <p14:creationId xmlns:p14="http://schemas.microsoft.com/office/powerpoint/2010/main" val="187479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32656"/>
            <a:ext cx="4572000" cy="1477328"/>
          </a:xfrm>
          <a:prstGeom prst="rect">
            <a:avLst/>
          </a:prstGeom>
        </p:spPr>
        <p:txBody>
          <a:bodyPr>
            <a:spAutoFit/>
          </a:bodyPr>
          <a:lstStyle/>
          <a:p>
            <a:r>
              <a:rPr lang="fr-FR" dirty="0"/>
              <a:t>La </a:t>
            </a:r>
            <a:r>
              <a:rPr lang="fr-FR" dirty="0" err="1"/>
              <a:t>Federal</a:t>
            </a:r>
            <a:r>
              <a:rPr lang="fr-FR" dirty="0"/>
              <a:t> Reserve Bank de Minneapolis enlève 3 étages au-dessus du sous-sol, pour que le bâtiment principal soit suspendu dans les airs. La charge serait transférée horizontalement aux tours</a:t>
            </a:r>
          </a:p>
        </p:txBody>
      </p:sp>
      <p:pic>
        <p:nvPicPr>
          <p:cNvPr id="3" name="object 3"/>
          <p:cNvPicPr/>
          <p:nvPr/>
        </p:nvPicPr>
        <p:blipFill>
          <a:blip r:embed="rId2" cstate="print"/>
          <a:stretch>
            <a:fillRect/>
          </a:stretch>
        </p:blipFill>
        <p:spPr>
          <a:xfrm>
            <a:off x="5825896" y="1196753"/>
            <a:ext cx="4518577" cy="1719921"/>
          </a:xfrm>
          <a:prstGeom prst="rect">
            <a:avLst/>
          </a:prstGeom>
        </p:spPr>
      </p:pic>
      <p:pic>
        <p:nvPicPr>
          <p:cNvPr id="4" name="object 2"/>
          <p:cNvPicPr/>
          <p:nvPr/>
        </p:nvPicPr>
        <p:blipFill>
          <a:blip r:embed="rId3" cstate="print"/>
          <a:stretch>
            <a:fillRect/>
          </a:stretch>
        </p:blipFill>
        <p:spPr>
          <a:xfrm>
            <a:off x="1999644" y="3140968"/>
            <a:ext cx="5815584" cy="3312414"/>
          </a:xfrm>
          <a:prstGeom prst="rect">
            <a:avLst/>
          </a:prstGeom>
        </p:spPr>
      </p:pic>
    </p:spTree>
    <p:extLst>
      <p:ext uri="{BB962C8B-B14F-4D97-AF65-F5344CB8AC3E}">
        <p14:creationId xmlns:p14="http://schemas.microsoft.com/office/powerpoint/2010/main" val="258822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2" y="116632"/>
            <a:ext cx="3600400" cy="2862322"/>
          </a:xfrm>
          <a:prstGeom prst="rect">
            <a:avLst/>
          </a:prstGeom>
        </p:spPr>
        <p:txBody>
          <a:bodyPr wrap="square">
            <a:spAutoFit/>
          </a:bodyPr>
          <a:lstStyle/>
          <a:p>
            <a:r>
              <a:rPr lang="fr-FR" dirty="0"/>
              <a:t>Les fermes seraient généralement placées sous les planchers et reliées aux colonnes à l'extrémité pour supporter la charge d'occupation des bâtiments de longue portée.</a:t>
            </a:r>
          </a:p>
          <a:p>
            <a:r>
              <a:rPr lang="fr-FR" dirty="0"/>
              <a:t>Le concepteur de la </a:t>
            </a:r>
            <a:r>
              <a:rPr lang="fr-FR" dirty="0" err="1"/>
              <a:t>Federal</a:t>
            </a:r>
            <a:r>
              <a:rPr lang="fr-FR" dirty="0"/>
              <a:t> Reserve Bank de Minneapolis a déplacé les fermes sur le toit du bâtiment pour que la charge d'occupation y soit suspendue.</a:t>
            </a:r>
          </a:p>
        </p:txBody>
      </p:sp>
      <p:sp>
        <p:nvSpPr>
          <p:cNvPr id="3" name="Rectangle 2"/>
          <p:cNvSpPr/>
          <p:nvPr/>
        </p:nvSpPr>
        <p:spPr>
          <a:xfrm>
            <a:off x="7151560" y="2881919"/>
            <a:ext cx="3315551" cy="2308324"/>
          </a:xfrm>
          <a:prstGeom prst="rect">
            <a:avLst/>
          </a:prstGeom>
        </p:spPr>
        <p:txBody>
          <a:bodyPr wrap="square">
            <a:spAutoFit/>
          </a:bodyPr>
          <a:lstStyle/>
          <a:p>
            <a:r>
              <a:rPr lang="fr-FR" dirty="0"/>
              <a:t>Dans la conception structurelle de la </a:t>
            </a:r>
            <a:r>
              <a:rPr lang="fr-FR" dirty="0" err="1"/>
              <a:t>Federal</a:t>
            </a:r>
            <a:r>
              <a:rPr lang="fr-FR" dirty="0"/>
              <a:t> Reserve Bank de Minneapolis, les tours des deux côtés ont la même fonction que la jetée. Des câbles tirent les tours pour qu'elles se plient vers l'intérieur et les fermes du toit les repoussent</a:t>
            </a:r>
          </a:p>
        </p:txBody>
      </p:sp>
      <p:pic>
        <p:nvPicPr>
          <p:cNvPr id="4" name="object 5"/>
          <p:cNvPicPr/>
          <p:nvPr/>
        </p:nvPicPr>
        <p:blipFill>
          <a:blip r:embed="rId2" cstate="print"/>
          <a:stretch>
            <a:fillRect/>
          </a:stretch>
        </p:blipFill>
        <p:spPr>
          <a:xfrm>
            <a:off x="5432793" y="404665"/>
            <a:ext cx="5034318" cy="1818005"/>
          </a:xfrm>
          <a:prstGeom prst="rect">
            <a:avLst/>
          </a:prstGeom>
        </p:spPr>
      </p:pic>
      <p:grpSp>
        <p:nvGrpSpPr>
          <p:cNvPr id="5" name="object 2"/>
          <p:cNvGrpSpPr/>
          <p:nvPr/>
        </p:nvGrpSpPr>
        <p:grpSpPr>
          <a:xfrm>
            <a:off x="1697117" y="4005064"/>
            <a:ext cx="5454813" cy="2286000"/>
            <a:chOff x="30941" y="5292090"/>
            <a:chExt cx="6827520" cy="3851910"/>
          </a:xfrm>
        </p:grpSpPr>
        <p:pic>
          <p:nvPicPr>
            <p:cNvPr id="6" name="object 3"/>
            <p:cNvPicPr/>
            <p:nvPr/>
          </p:nvPicPr>
          <p:blipFill>
            <a:blip r:embed="rId3" cstate="print"/>
            <a:stretch>
              <a:fillRect/>
            </a:stretch>
          </p:blipFill>
          <p:spPr>
            <a:xfrm>
              <a:off x="198653" y="5292090"/>
              <a:ext cx="6659346" cy="1845691"/>
            </a:xfrm>
            <a:prstGeom prst="rect">
              <a:avLst/>
            </a:prstGeom>
          </p:spPr>
        </p:pic>
        <p:pic>
          <p:nvPicPr>
            <p:cNvPr id="7" name="object 4"/>
            <p:cNvPicPr/>
            <p:nvPr/>
          </p:nvPicPr>
          <p:blipFill>
            <a:blip r:embed="rId4" cstate="print"/>
            <a:stretch>
              <a:fillRect/>
            </a:stretch>
          </p:blipFill>
          <p:spPr>
            <a:xfrm>
              <a:off x="30941" y="6732257"/>
              <a:ext cx="6827058" cy="2411740"/>
            </a:xfrm>
            <a:prstGeom prst="rect">
              <a:avLst/>
            </a:prstGeom>
          </p:spPr>
        </p:pic>
      </p:grpSp>
    </p:spTree>
    <p:extLst>
      <p:ext uri="{BB962C8B-B14F-4D97-AF65-F5344CB8AC3E}">
        <p14:creationId xmlns:p14="http://schemas.microsoft.com/office/powerpoint/2010/main" val="3199585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1624" y="2551837"/>
            <a:ext cx="6984776" cy="1938992"/>
          </a:xfrm>
          <a:prstGeom prst="rect">
            <a:avLst/>
          </a:prstGeom>
        </p:spPr>
        <p:txBody>
          <a:bodyPr wrap="square">
            <a:spAutoFit/>
          </a:bodyPr>
          <a:lstStyle/>
          <a:p>
            <a:r>
              <a:rPr lang="fr-FR" sz="2400" dirty="0"/>
              <a:t>Les deux hautes tours sur les côtés ont la même fonction que </a:t>
            </a:r>
            <a:r>
              <a:rPr lang="fr-FR" sz="2400" dirty="0">
                <a:solidFill>
                  <a:srgbClr val="FF0000"/>
                </a:solidFill>
              </a:rPr>
              <a:t>les piles du pont</a:t>
            </a:r>
            <a:r>
              <a:rPr lang="fr-FR" sz="2400" dirty="0"/>
              <a:t>. Entre les deux tours, </a:t>
            </a:r>
            <a:r>
              <a:rPr lang="fr-FR" sz="2400" dirty="0">
                <a:solidFill>
                  <a:srgbClr val="FF0000"/>
                </a:solidFill>
              </a:rPr>
              <a:t>des fermes d'acier étaient placées au sommet; et des colonnes d'acier verticales étaient suspendues aux fermes pour soutenir le bâtiment</a:t>
            </a:r>
            <a:r>
              <a:rPr lang="fr-FR" sz="2400" dirty="0"/>
              <a:t>.</a:t>
            </a:r>
          </a:p>
        </p:txBody>
      </p:sp>
    </p:spTree>
    <p:extLst>
      <p:ext uri="{BB962C8B-B14F-4D97-AF65-F5344CB8AC3E}">
        <p14:creationId xmlns:p14="http://schemas.microsoft.com/office/powerpoint/2010/main" val="3652410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p:cNvPicPr/>
          <p:nvPr/>
        </p:nvPicPr>
        <p:blipFill>
          <a:blip r:embed="rId2" cstate="print"/>
          <a:stretch>
            <a:fillRect/>
          </a:stretch>
        </p:blipFill>
        <p:spPr>
          <a:xfrm>
            <a:off x="4079776" y="697977"/>
            <a:ext cx="4752528" cy="6039961"/>
          </a:xfrm>
          <a:prstGeom prst="rect">
            <a:avLst/>
          </a:prstGeom>
        </p:spPr>
      </p:pic>
      <p:sp>
        <p:nvSpPr>
          <p:cNvPr id="3" name="Rectangle 2"/>
          <p:cNvSpPr/>
          <p:nvPr/>
        </p:nvSpPr>
        <p:spPr>
          <a:xfrm>
            <a:off x="1631504" y="116633"/>
            <a:ext cx="2749086" cy="584775"/>
          </a:xfrm>
          <a:prstGeom prst="rect">
            <a:avLst/>
          </a:prstGeom>
        </p:spPr>
        <p:txBody>
          <a:bodyPr wrap="none">
            <a:spAutoFit/>
          </a:bodyPr>
          <a:lstStyle/>
          <a:p>
            <a:r>
              <a:rPr lang="fr-FR" sz="3200" b="1" dirty="0"/>
              <a:t>COMPOSANTS:</a:t>
            </a:r>
          </a:p>
        </p:txBody>
      </p:sp>
    </p:spTree>
    <p:extLst>
      <p:ext uri="{BB962C8B-B14F-4D97-AF65-F5344CB8AC3E}">
        <p14:creationId xmlns:p14="http://schemas.microsoft.com/office/powerpoint/2010/main" val="3668874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027" y="404665"/>
            <a:ext cx="3282294" cy="48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37" y="116632"/>
            <a:ext cx="4616255"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552" y="3342556"/>
            <a:ext cx="2330769" cy="347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663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332657"/>
            <a:ext cx="3960440" cy="2585323"/>
          </a:xfrm>
          <a:prstGeom prst="rect">
            <a:avLst/>
          </a:prstGeom>
        </p:spPr>
        <p:txBody>
          <a:bodyPr wrap="square">
            <a:spAutoFit/>
          </a:bodyPr>
          <a:lstStyle/>
          <a:p>
            <a:r>
              <a:rPr lang="fr-FR" dirty="0"/>
              <a:t>Les charges d'occupation sont réparties sur chaque étage</a:t>
            </a:r>
          </a:p>
          <a:p>
            <a:r>
              <a:rPr lang="fr-FR" dirty="0"/>
              <a:t>Les étages sont reliés aux deux tours sur les côtés et soutenus par les fermes en dessous.</a:t>
            </a:r>
          </a:p>
          <a:p>
            <a:r>
              <a:rPr lang="fr-FR" dirty="0"/>
              <a:t>Les charges sont principalement transférées aux fermes.</a:t>
            </a:r>
          </a:p>
          <a:p>
            <a:r>
              <a:rPr lang="fr-FR" dirty="0"/>
              <a:t>Les fermes transfèrent les charges aux colonnes à l'extérieur des planchers</a:t>
            </a:r>
          </a:p>
        </p:txBody>
      </p:sp>
      <p:grpSp>
        <p:nvGrpSpPr>
          <p:cNvPr id="3" name="object 4"/>
          <p:cNvGrpSpPr/>
          <p:nvPr/>
        </p:nvGrpSpPr>
        <p:grpSpPr>
          <a:xfrm>
            <a:off x="6970654" y="116632"/>
            <a:ext cx="2760211" cy="3586794"/>
            <a:chOff x="3429000" y="2462542"/>
            <a:chExt cx="2256155" cy="3355340"/>
          </a:xfrm>
        </p:grpSpPr>
        <p:pic>
          <p:nvPicPr>
            <p:cNvPr id="4" name="object 5"/>
            <p:cNvPicPr/>
            <p:nvPr/>
          </p:nvPicPr>
          <p:blipFill>
            <a:blip r:embed="rId2" cstate="print"/>
            <a:stretch>
              <a:fillRect/>
            </a:stretch>
          </p:blipFill>
          <p:spPr>
            <a:xfrm>
              <a:off x="3429000" y="2462542"/>
              <a:ext cx="2255901" cy="1079995"/>
            </a:xfrm>
            <a:prstGeom prst="rect">
              <a:avLst/>
            </a:prstGeom>
          </p:spPr>
        </p:pic>
        <p:pic>
          <p:nvPicPr>
            <p:cNvPr id="5" name="object 6"/>
            <p:cNvPicPr/>
            <p:nvPr/>
          </p:nvPicPr>
          <p:blipFill>
            <a:blip r:embed="rId3" cstate="print"/>
            <a:stretch>
              <a:fillRect/>
            </a:stretch>
          </p:blipFill>
          <p:spPr>
            <a:xfrm>
              <a:off x="3429000" y="4139958"/>
              <a:ext cx="2255901" cy="1079995"/>
            </a:xfrm>
            <a:prstGeom prst="rect">
              <a:avLst/>
            </a:prstGeom>
          </p:spPr>
        </p:pic>
        <p:sp>
          <p:nvSpPr>
            <p:cNvPr id="6" name="object 7"/>
            <p:cNvSpPr/>
            <p:nvPr/>
          </p:nvSpPr>
          <p:spPr>
            <a:xfrm>
              <a:off x="4507103" y="3542537"/>
              <a:ext cx="104139" cy="2275205"/>
            </a:xfrm>
            <a:custGeom>
              <a:avLst/>
              <a:gdLst/>
              <a:ahLst/>
              <a:cxnLst/>
              <a:rect l="l" t="t" r="r" b="b"/>
              <a:pathLst>
                <a:path w="104139" h="2275204">
                  <a:moveTo>
                    <a:pt x="99695" y="511937"/>
                  </a:moveTo>
                  <a:lnTo>
                    <a:pt x="98933" y="509016"/>
                  </a:lnTo>
                  <a:lnTo>
                    <a:pt x="96647" y="507619"/>
                  </a:lnTo>
                  <a:lnTo>
                    <a:pt x="94361" y="506349"/>
                  </a:lnTo>
                  <a:lnTo>
                    <a:pt x="91440" y="507111"/>
                  </a:lnTo>
                  <a:lnTo>
                    <a:pt x="90170" y="509397"/>
                  </a:lnTo>
                  <a:lnTo>
                    <a:pt x="54610" y="570357"/>
                  </a:lnTo>
                  <a:lnTo>
                    <a:pt x="54610" y="0"/>
                  </a:lnTo>
                  <a:lnTo>
                    <a:pt x="45085" y="0"/>
                  </a:lnTo>
                  <a:lnTo>
                    <a:pt x="45085" y="570357"/>
                  </a:lnTo>
                  <a:lnTo>
                    <a:pt x="9525" y="509397"/>
                  </a:lnTo>
                  <a:lnTo>
                    <a:pt x="8128" y="507111"/>
                  </a:lnTo>
                  <a:lnTo>
                    <a:pt x="5207" y="506349"/>
                  </a:lnTo>
                  <a:lnTo>
                    <a:pt x="3048" y="507619"/>
                  </a:lnTo>
                  <a:lnTo>
                    <a:pt x="762" y="509016"/>
                  </a:lnTo>
                  <a:lnTo>
                    <a:pt x="0" y="511937"/>
                  </a:lnTo>
                  <a:lnTo>
                    <a:pt x="1270" y="514223"/>
                  </a:lnTo>
                  <a:lnTo>
                    <a:pt x="49784" y="597408"/>
                  </a:lnTo>
                  <a:lnTo>
                    <a:pt x="55270" y="588010"/>
                  </a:lnTo>
                  <a:lnTo>
                    <a:pt x="98425" y="514223"/>
                  </a:lnTo>
                  <a:lnTo>
                    <a:pt x="99695" y="511937"/>
                  </a:lnTo>
                  <a:close/>
                </a:path>
                <a:path w="104139" h="2275204">
                  <a:moveTo>
                    <a:pt x="103632" y="2189353"/>
                  </a:moveTo>
                  <a:lnTo>
                    <a:pt x="102870" y="2186432"/>
                  </a:lnTo>
                  <a:lnTo>
                    <a:pt x="100584" y="2185162"/>
                  </a:lnTo>
                  <a:lnTo>
                    <a:pt x="98298" y="2183765"/>
                  </a:lnTo>
                  <a:lnTo>
                    <a:pt x="95377" y="2184527"/>
                  </a:lnTo>
                  <a:lnTo>
                    <a:pt x="94107" y="2186813"/>
                  </a:lnTo>
                  <a:lnTo>
                    <a:pt x="58547" y="2247773"/>
                  </a:lnTo>
                  <a:lnTo>
                    <a:pt x="58547" y="1677416"/>
                  </a:lnTo>
                  <a:lnTo>
                    <a:pt x="49022" y="1677416"/>
                  </a:lnTo>
                  <a:lnTo>
                    <a:pt x="49022" y="2247773"/>
                  </a:lnTo>
                  <a:lnTo>
                    <a:pt x="13462" y="2186813"/>
                  </a:lnTo>
                  <a:lnTo>
                    <a:pt x="12065" y="2184527"/>
                  </a:lnTo>
                  <a:lnTo>
                    <a:pt x="9144" y="2183765"/>
                  </a:lnTo>
                  <a:lnTo>
                    <a:pt x="6985" y="2185162"/>
                  </a:lnTo>
                  <a:lnTo>
                    <a:pt x="4699" y="2186432"/>
                  </a:lnTo>
                  <a:lnTo>
                    <a:pt x="3937" y="2189353"/>
                  </a:lnTo>
                  <a:lnTo>
                    <a:pt x="5207" y="2191639"/>
                  </a:lnTo>
                  <a:lnTo>
                    <a:pt x="53721" y="2274824"/>
                  </a:lnTo>
                  <a:lnTo>
                    <a:pt x="59207" y="2265426"/>
                  </a:lnTo>
                  <a:lnTo>
                    <a:pt x="102362" y="2191639"/>
                  </a:lnTo>
                  <a:lnTo>
                    <a:pt x="103632" y="2189353"/>
                  </a:lnTo>
                  <a:close/>
                </a:path>
              </a:pathLst>
            </a:custGeom>
            <a:solidFill>
              <a:srgbClr val="C00000"/>
            </a:solidFill>
          </p:spPr>
          <p:txBody>
            <a:bodyPr wrap="square" lIns="0" tIns="0" rIns="0" bIns="0" rtlCol="0"/>
            <a:lstStyle/>
            <a:p>
              <a:endParaRPr/>
            </a:p>
          </p:txBody>
        </p:sp>
      </p:grpSp>
      <p:grpSp>
        <p:nvGrpSpPr>
          <p:cNvPr id="7" name="object 8"/>
          <p:cNvGrpSpPr/>
          <p:nvPr/>
        </p:nvGrpSpPr>
        <p:grpSpPr>
          <a:xfrm>
            <a:off x="3503713" y="3347520"/>
            <a:ext cx="2943797" cy="3496238"/>
            <a:chOff x="3429000" y="5874651"/>
            <a:chExt cx="2256155" cy="3162300"/>
          </a:xfrm>
        </p:grpSpPr>
        <p:pic>
          <p:nvPicPr>
            <p:cNvPr id="8" name="object 9"/>
            <p:cNvPicPr/>
            <p:nvPr/>
          </p:nvPicPr>
          <p:blipFill>
            <a:blip r:embed="rId4" cstate="print"/>
            <a:stretch>
              <a:fillRect/>
            </a:stretch>
          </p:blipFill>
          <p:spPr>
            <a:xfrm>
              <a:off x="3429000" y="5874651"/>
              <a:ext cx="2255901" cy="1079995"/>
            </a:xfrm>
            <a:prstGeom prst="rect">
              <a:avLst/>
            </a:prstGeom>
          </p:spPr>
        </p:pic>
        <p:pic>
          <p:nvPicPr>
            <p:cNvPr id="9" name="object 10"/>
            <p:cNvPicPr/>
            <p:nvPr/>
          </p:nvPicPr>
          <p:blipFill>
            <a:blip r:embed="rId5" cstate="print"/>
            <a:stretch>
              <a:fillRect/>
            </a:stretch>
          </p:blipFill>
          <p:spPr>
            <a:xfrm>
              <a:off x="3429000" y="7539139"/>
              <a:ext cx="2255901" cy="1079995"/>
            </a:xfrm>
            <a:prstGeom prst="rect">
              <a:avLst/>
            </a:prstGeom>
          </p:spPr>
        </p:pic>
        <p:sp>
          <p:nvSpPr>
            <p:cNvPr id="10" name="object 11"/>
            <p:cNvSpPr/>
            <p:nvPr/>
          </p:nvSpPr>
          <p:spPr>
            <a:xfrm>
              <a:off x="4507103" y="6954647"/>
              <a:ext cx="104139" cy="2082164"/>
            </a:xfrm>
            <a:custGeom>
              <a:avLst/>
              <a:gdLst/>
              <a:ahLst/>
              <a:cxnLst/>
              <a:rect l="l" t="t" r="r" b="b"/>
              <a:pathLst>
                <a:path w="104139" h="2082165">
                  <a:moveTo>
                    <a:pt x="99695" y="511937"/>
                  </a:moveTo>
                  <a:lnTo>
                    <a:pt x="98933" y="509016"/>
                  </a:lnTo>
                  <a:lnTo>
                    <a:pt x="96647" y="507746"/>
                  </a:lnTo>
                  <a:lnTo>
                    <a:pt x="94361" y="506349"/>
                  </a:lnTo>
                  <a:lnTo>
                    <a:pt x="91440" y="507111"/>
                  </a:lnTo>
                  <a:lnTo>
                    <a:pt x="90170" y="509397"/>
                  </a:lnTo>
                  <a:lnTo>
                    <a:pt x="54610" y="570369"/>
                  </a:lnTo>
                  <a:lnTo>
                    <a:pt x="54610" y="0"/>
                  </a:lnTo>
                  <a:lnTo>
                    <a:pt x="45085" y="0"/>
                  </a:lnTo>
                  <a:lnTo>
                    <a:pt x="45085" y="570369"/>
                  </a:lnTo>
                  <a:lnTo>
                    <a:pt x="9525" y="509397"/>
                  </a:lnTo>
                  <a:lnTo>
                    <a:pt x="8128" y="507111"/>
                  </a:lnTo>
                  <a:lnTo>
                    <a:pt x="5207" y="506349"/>
                  </a:lnTo>
                  <a:lnTo>
                    <a:pt x="3048" y="507746"/>
                  </a:lnTo>
                  <a:lnTo>
                    <a:pt x="762" y="509016"/>
                  </a:lnTo>
                  <a:lnTo>
                    <a:pt x="0" y="511937"/>
                  </a:lnTo>
                  <a:lnTo>
                    <a:pt x="1270" y="514223"/>
                  </a:lnTo>
                  <a:lnTo>
                    <a:pt x="49784" y="597535"/>
                  </a:lnTo>
                  <a:lnTo>
                    <a:pt x="55333" y="588010"/>
                  </a:lnTo>
                  <a:lnTo>
                    <a:pt x="98425" y="514223"/>
                  </a:lnTo>
                  <a:lnTo>
                    <a:pt x="99695" y="511937"/>
                  </a:lnTo>
                  <a:close/>
                </a:path>
                <a:path w="104139" h="2082165">
                  <a:moveTo>
                    <a:pt x="103632" y="1996338"/>
                  </a:moveTo>
                  <a:lnTo>
                    <a:pt x="102870" y="1993430"/>
                  </a:lnTo>
                  <a:lnTo>
                    <a:pt x="98298" y="1990775"/>
                  </a:lnTo>
                  <a:lnTo>
                    <a:pt x="95377" y="1991537"/>
                  </a:lnTo>
                  <a:lnTo>
                    <a:pt x="94107" y="1993811"/>
                  </a:lnTo>
                  <a:lnTo>
                    <a:pt x="58547" y="2054783"/>
                  </a:lnTo>
                  <a:lnTo>
                    <a:pt x="58547" y="1664487"/>
                  </a:lnTo>
                  <a:lnTo>
                    <a:pt x="49022" y="1664487"/>
                  </a:lnTo>
                  <a:lnTo>
                    <a:pt x="49022" y="2054783"/>
                  </a:lnTo>
                  <a:lnTo>
                    <a:pt x="13462" y="1993811"/>
                  </a:lnTo>
                  <a:lnTo>
                    <a:pt x="12065" y="1991537"/>
                  </a:lnTo>
                  <a:lnTo>
                    <a:pt x="9144" y="1990775"/>
                  </a:lnTo>
                  <a:lnTo>
                    <a:pt x="6985" y="1992096"/>
                  </a:lnTo>
                  <a:lnTo>
                    <a:pt x="4699" y="1993430"/>
                  </a:lnTo>
                  <a:lnTo>
                    <a:pt x="3937" y="1996338"/>
                  </a:lnTo>
                  <a:lnTo>
                    <a:pt x="5207" y="1998611"/>
                  </a:lnTo>
                  <a:lnTo>
                    <a:pt x="53721" y="2081872"/>
                  </a:lnTo>
                  <a:lnTo>
                    <a:pt x="59232" y="2072424"/>
                  </a:lnTo>
                  <a:lnTo>
                    <a:pt x="102362" y="1998611"/>
                  </a:lnTo>
                  <a:lnTo>
                    <a:pt x="103632" y="1996338"/>
                  </a:lnTo>
                  <a:close/>
                </a:path>
              </a:pathLst>
            </a:custGeom>
            <a:solidFill>
              <a:srgbClr val="C00000"/>
            </a:solidFill>
          </p:spPr>
          <p:txBody>
            <a:bodyPr wrap="square" lIns="0" tIns="0" rIns="0" bIns="0" rtlCol="0"/>
            <a:lstStyle/>
            <a:p>
              <a:endParaRPr/>
            </a:p>
          </p:txBody>
        </p:sp>
      </p:grpSp>
    </p:spTree>
    <p:extLst>
      <p:ext uri="{BB962C8B-B14F-4D97-AF65-F5344CB8AC3E}">
        <p14:creationId xmlns:p14="http://schemas.microsoft.com/office/powerpoint/2010/main" val="3036664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9736" y="435794"/>
            <a:ext cx="4572000" cy="2031325"/>
          </a:xfrm>
          <a:prstGeom prst="rect">
            <a:avLst/>
          </a:prstGeom>
        </p:spPr>
        <p:txBody>
          <a:bodyPr>
            <a:spAutoFit/>
          </a:bodyPr>
          <a:lstStyle/>
          <a:p>
            <a:r>
              <a:rPr lang="fr-FR" dirty="0"/>
              <a:t>Les colonnes sont attachées aux deux câbles et leur transfèrent les charges.</a:t>
            </a:r>
          </a:p>
          <a:p>
            <a:r>
              <a:rPr lang="fr-FR" dirty="0"/>
              <a:t>Les deux câbles s'accrochent aux fermes de toit et transfèrent les charges aux fermes.</a:t>
            </a:r>
          </a:p>
          <a:p>
            <a:r>
              <a:rPr lang="fr-FR" dirty="0"/>
              <a:t>Les fermes de toit sont fixées aux deux tours et transfèrent les charges verticalement aux tours.</a:t>
            </a:r>
          </a:p>
        </p:txBody>
      </p:sp>
      <p:pic>
        <p:nvPicPr>
          <p:cNvPr id="3" name="object 2"/>
          <p:cNvPicPr/>
          <p:nvPr/>
        </p:nvPicPr>
        <p:blipFill>
          <a:blip r:embed="rId2" cstate="print"/>
          <a:stretch>
            <a:fillRect/>
          </a:stretch>
        </p:blipFill>
        <p:spPr>
          <a:xfrm>
            <a:off x="1631505" y="2755489"/>
            <a:ext cx="2750427" cy="1673545"/>
          </a:xfrm>
          <a:prstGeom prst="rect">
            <a:avLst/>
          </a:prstGeom>
        </p:spPr>
      </p:pic>
      <p:pic>
        <p:nvPicPr>
          <p:cNvPr id="4" name="object 3"/>
          <p:cNvPicPr/>
          <p:nvPr/>
        </p:nvPicPr>
        <p:blipFill>
          <a:blip r:embed="rId3" cstate="print"/>
          <a:stretch>
            <a:fillRect/>
          </a:stretch>
        </p:blipFill>
        <p:spPr>
          <a:xfrm>
            <a:off x="4727848" y="3933056"/>
            <a:ext cx="2735686" cy="1899996"/>
          </a:xfrm>
          <a:prstGeom prst="rect">
            <a:avLst/>
          </a:prstGeom>
        </p:spPr>
      </p:pic>
      <p:pic>
        <p:nvPicPr>
          <p:cNvPr id="5" name="object 4"/>
          <p:cNvPicPr/>
          <p:nvPr/>
        </p:nvPicPr>
        <p:blipFill>
          <a:blip r:embed="rId4" cstate="print"/>
          <a:stretch>
            <a:fillRect/>
          </a:stretch>
        </p:blipFill>
        <p:spPr>
          <a:xfrm>
            <a:off x="7896201" y="2467118"/>
            <a:ext cx="2520061" cy="2320036"/>
          </a:xfrm>
          <a:prstGeom prst="rect">
            <a:avLst/>
          </a:prstGeom>
        </p:spPr>
      </p:pic>
    </p:spTree>
    <p:extLst>
      <p:ext uri="{BB962C8B-B14F-4D97-AF65-F5344CB8AC3E}">
        <p14:creationId xmlns:p14="http://schemas.microsoft.com/office/powerpoint/2010/main" val="4010362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548681"/>
            <a:ext cx="4572000" cy="2031325"/>
          </a:xfrm>
          <a:prstGeom prst="rect">
            <a:avLst/>
          </a:prstGeom>
        </p:spPr>
        <p:txBody>
          <a:bodyPr>
            <a:spAutoFit/>
          </a:bodyPr>
          <a:lstStyle/>
          <a:p>
            <a:r>
              <a:rPr lang="fr-FR" dirty="0"/>
              <a:t>La charge vive et la charge permanente sur chaque étage sont supportées par les fermes sous chaque étage. Les entretoises transfèrent la force de réaction des fermes aux câbles. Ainsi, les entretoises au-dessus des câbles sont tendues et les entretoises en dessous du câble sont comprimées.</a:t>
            </a:r>
          </a:p>
        </p:txBody>
      </p:sp>
      <p:pic>
        <p:nvPicPr>
          <p:cNvPr id="3" name="object 4"/>
          <p:cNvPicPr/>
          <p:nvPr/>
        </p:nvPicPr>
        <p:blipFill>
          <a:blip r:embed="rId2" cstate="print"/>
          <a:stretch>
            <a:fillRect/>
          </a:stretch>
        </p:blipFill>
        <p:spPr>
          <a:xfrm>
            <a:off x="6240016" y="2348880"/>
            <a:ext cx="4355976" cy="2961254"/>
          </a:xfrm>
          <a:prstGeom prst="rect">
            <a:avLst/>
          </a:prstGeom>
        </p:spPr>
      </p:pic>
      <p:pic>
        <p:nvPicPr>
          <p:cNvPr id="4" name="object 5"/>
          <p:cNvPicPr/>
          <p:nvPr/>
        </p:nvPicPr>
        <p:blipFill>
          <a:blip r:embed="rId3" cstate="print"/>
          <a:stretch>
            <a:fillRect/>
          </a:stretch>
        </p:blipFill>
        <p:spPr>
          <a:xfrm>
            <a:off x="1703513" y="3140969"/>
            <a:ext cx="4161535" cy="3197097"/>
          </a:xfrm>
          <a:prstGeom prst="rect">
            <a:avLst/>
          </a:prstGeom>
        </p:spPr>
      </p:pic>
    </p:spTree>
    <p:extLst>
      <p:ext uri="{BB962C8B-B14F-4D97-AF65-F5344CB8AC3E}">
        <p14:creationId xmlns:p14="http://schemas.microsoft.com/office/powerpoint/2010/main" val="4201211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620688"/>
            <a:ext cx="4572000" cy="1477328"/>
          </a:xfrm>
          <a:prstGeom prst="rect">
            <a:avLst/>
          </a:prstGeom>
        </p:spPr>
        <p:txBody>
          <a:bodyPr>
            <a:spAutoFit/>
          </a:bodyPr>
          <a:lstStyle/>
          <a:p>
            <a:br>
              <a:rPr lang="fr-FR" dirty="0"/>
            </a:br>
            <a:r>
              <a:rPr lang="fr-FR" dirty="0"/>
              <a:t>Les étages sont reliés aux deux tours, et une partie des charges est transférée aux tours. Ainsi, il y a des forces de réaction sur les tours afin de maintenir les étages</a:t>
            </a:r>
          </a:p>
        </p:txBody>
      </p:sp>
      <p:grpSp>
        <p:nvGrpSpPr>
          <p:cNvPr id="3" name="object 2"/>
          <p:cNvGrpSpPr/>
          <p:nvPr/>
        </p:nvGrpSpPr>
        <p:grpSpPr>
          <a:xfrm>
            <a:off x="4079776" y="296298"/>
            <a:ext cx="5580112" cy="6423638"/>
            <a:chOff x="0" y="1043686"/>
            <a:chExt cx="6335395" cy="7296784"/>
          </a:xfrm>
        </p:grpSpPr>
        <p:pic>
          <p:nvPicPr>
            <p:cNvPr id="4" name="object 3"/>
            <p:cNvPicPr/>
            <p:nvPr/>
          </p:nvPicPr>
          <p:blipFill>
            <a:blip r:embed="rId2" cstate="print"/>
            <a:stretch>
              <a:fillRect/>
            </a:stretch>
          </p:blipFill>
          <p:spPr>
            <a:xfrm>
              <a:off x="3881501" y="1043686"/>
              <a:ext cx="1954910" cy="3536822"/>
            </a:xfrm>
            <a:prstGeom prst="rect">
              <a:avLst/>
            </a:prstGeom>
          </p:spPr>
        </p:pic>
        <p:pic>
          <p:nvPicPr>
            <p:cNvPr id="5" name="object 4"/>
            <p:cNvPicPr/>
            <p:nvPr/>
          </p:nvPicPr>
          <p:blipFill>
            <a:blip r:embed="rId3" cstate="print"/>
            <a:stretch>
              <a:fillRect/>
            </a:stretch>
          </p:blipFill>
          <p:spPr>
            <a:xfrm>
              <a:off x="0" y="4580534"/>
              <a:ext cx="3881412" cy="3759580"/>
            </a:xfrm>
            <a:prstGeom prst="rect">
              <a:avLst/>
            </a:prstGeom>
          </p:spPr>
        </p:pic>
        <p:pic>
          <p:nvPicPr>
            <p:cNvPr id="6" name="object 5"/>
            <p:cNvPicPr/>
            <p:nvPr/>
          </p:nvPicPr>
          <p:blipFill>
            <a:blip r:embed="rId4" cstate="print"/>
            <a:stretch>
              <a:fillRect/>
            </a:stretch>
          </p:blipFill>
          <p:spPr>
            <a:xfrm>
              <a:off x="3382771" y="4355960"/>
              <a:ext cx="2952369" cy="3803014"/>
            </a:xfrm>
            <a:prstGeom prst="rect">
              <a:avLst/>
            </a:prstGeom>
          </p:spPr>
        </p:pic>
      </p:grpSp>
    </p:spTree>
    <p:extLst>
      <p:ext uri="{BB962C8B-B14F-4D97-AF65-F5344CB8AC3E}">
        <p14:creationId xmlns:p14="http://schemas.microsoft.com/office/powerpoint/2010/main" val="4012945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1504" y="260648"/>
            <a:ext cx="2880320" cy="3416320"/>
          </a:xfrm>
          <a:prstGeom prst="rect">
            <a:avLst/>
          </a:prstGeom>
        </p:spPr>
        <p:txBody>
          <a:bodyPr wrap="square">
            <a:spAutoFit/>
          </a:bodyPr>
          <a:lstStyle/>
          <a:p>
            <a:r>
              <a:rPr lang="fr-FR" dirty="0"/>
              <a:t>Pendant que le câble est tiré vers le bas, la ferme de l'espace du toit empêche les pylônes de se plier vers l'intérieur, de sorte que la distance entre les pylônes ne diminue pas, ce qui restreint le mouvement du câble. Les charges sont transférées verticalement vers le sol depuis la ferme des combles à travers les tours.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8" y="260649"/>
            <a:ext cx="5904656" cy="271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bject 3"/>
          <p:cNvPicPr/>
          <p:nvPr/>
        </p:nvPicPr>
        <p:blipFill>
          <a:blip r:embed="rId3" cstate="print"/>
          <a:stretch>
            <a:fillRect/>
          </a:stretch>
        </p:blipFill>
        <p:spPr>
          <a:xfrm>
            <a:off x="4655840" y="3429000"/>
            <a:ext cx="4716016" cy="3338732"/>
          </a:xfrm>
          <a:prstGeom prst="rect">
            <a:avLst/>
          </a:prstGeom>
        </p:spPr>
      </p:pic>
    </p:spTree>
    <p:extLst>
      <p:ext uri="{BB962C8B-B14F-4D97-AF65-F5344CB8AC3E}">
        <p14:creationId xmlns:p14="http://schemas.microsoft.com/office/powerpoint/2010/main" val="297922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53F150AD-936C-7642-82A1-08D286584DF4}"/>
              </a:ext>
            </a:extLst>
          </p:cNvPr>
          <p:cNvSpPr>
            <a:spLocks noGrp="1"/>
          </p:cNvSpPr>
          <p:nvPr>
            <p:ph type="title"/>
          </p:nvPr>
        </p:nvSpPr>
        <p:spPr>
          <a:xfrm>
            <a:off x="3985590" y="161452"/>
            <a:ext cx="4154557" cy="1518261"/>
          </a:xfrm>
        </p:spPr>
        <p:txBody>
          <a:bodyPr rtlCol="0">
            <a:normAutofit/>
          </a:bodyPr>
          <a:lstStyle/>
          <a:p>
            <a:r>
              <a:rPr lang="fr-FR" sz="4000" dirty="0">
                <a:solidFill>
                  <a:schemeClr val="accent2"/>
                </a:solidFill>
              </a:rPr>
              <a:t>I. Les systèmes porteurs usuels </a:t>
            </a:r>
          </a:p>
        </p:txBody>
      </p:sp>
      <p:pic>
        <p:nvPicPr>
          <p:cNvPr id="7" name="Image 6">
            <a:extLst>
              <a:ext uri="{FF2B5EF4-FFF2-40B4-BE49-F238E27FC236}">
                <a16:creationId xmlns:a16="http://schemas.microsoft.com/office/drawing/2014/main" id="{0C49A680-6D48-5C48-81C8-451CE93131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0401" y="1480342"/>
            <a:ext cx="3893578" cy="5331429"/>
          </a:xfrm>
          <a:prstGeom prst="rect">
            <a:avLst/>
          </a:prstGeom>
        </p:spPr>
      </p:pic>
      <p:sp>
        <p:nvSpPr>
          <p:cNvPr id="8" name="ZoneTexte 7">
            <a:extLst>
              <a:ext uri="{FF2B5EF4-FFF2-40B4-BE49-F238E27FC236}">
                <a16:creationId xmlns:a16="http://schemas.microsoft.com/office/drawing/2014/main" id="{300C42CD-ADD0-CF4A-8FA9-76962D0B782B}"/>
              </a:ext>
            </a:extLst>
          </p:cNvPr>
          <p:cNvSpPr txBox="1"/>
          <p:nvPr/>
        </p:nvSpPr>
        <p:spPr>
          <a:xfrm>
            <a:off x="386684" y="2358299"/>
            <a:ext cx="7284115" cy="4524315"/>
          </a:xfrm>
          <a:prstGeom prst="rect">
            <a:avLst/>
          </a:prstGeom>
          <a:noFill/>
        </p:spPr>
        <p:txBody>
          <a:bodyPr wrap="square">
            <a:spAutoFit/>
          </a:bodyPr>
          <a:lstStyle/>
          <a:p>
            <a:endParaRPr lang="fr-FR" sz="2000" i="0" dirty="0">
              <a:solidFill>
                <a:schemeClr val="tx1">
                  <a:lumMod val="95000"/>
                  <a:lumOff val="5000"/>
                </a:schemeClr>
              </a:solidFill>
              <a:effectLst/>
              <a:latin typeface="-apple-system"/>
            </a:endParaRPr>
          </a:p>
          <a:p>
            <a:r>
              <a:rPr lang="fr-FR" sz="3200" b="1" dirty="0">
                <a:solidFill>
                  <a:srgbClr val="FF0000"/>
                </a:solidFill>
                <a:latin typeface="-apple-system"/>
              </a:rPr>
              <a:t>1. Ossature articulées :</a:t>
            </a:r>
          </a:p>
          <a:p>
            <a:r>
              <a:rPr lang="fr-FR" sz="2800" dirty="0">
                <a:solidFill>
                  <a:schemeClr val="tx1">
                    <a:lumMod val="95000"/>
                    <a:lumOff val="5000"/>
                  </a:schemeClr>
                </a:solidFill>
                <a:latin typeface="-apple-system"/>
              </a:rPr>
              <a:t>dans ce type de structure tous assemblage entre éléments porteurs sont considéré comme des </a:t>
            </a:r>
            <a:r>
              <a:rPr lang="fr-FR" sz="2800" dirty="0">
                <a:solidFill>
                  <a:srgbClr val="FF0000"/>
                </a:solidFill>
                <a:latin typeface="-apple-system"/>
              </a:rPr>
              <a:t>articulations</a:t>
            </a:r>
            <a:r>
              <a:rPr lang="fr-FR" sz="2800" dirty="0">
                <a:solidFill>
                  <a:schemeClr val="tx1">
                    <a:lumMod val="95000"/>
                    <a:lumOff val="5000"/>
                  </a:schemeClr>
                </a:solidFill>
                <a:latin typeface="-apple-system"/>
              </a:rPr>
              <a:t> ,les forces horizontaux sont transmise par les planchers aux fondations </a:t>
            </a:r>
          </a:p>
          <a:p>
            <a:r>
              <a:rPr lang="fr-FR" sz="2800" dirty="0">
                <a:solidFill>
                  <a:schemeClr val="tx1">
                    <a:lumMod val="95000"/>
                    <a:lumOff val="5000"/>
                  </a:schemeClr>
                </a:solidFill>
                <a:latin typeface="-apple-system"/>
              </a:rPr>
              <a:t>Les forces verticaux agissent sur la toiture et les planchers sont transmise  aux fondations par flexion des poutres et compression des poteaux </a:t>
            </a:r>
          </a:p>
          <a:p>
            <a:endParaRPr lang="fr-FR" sz="2000" i="0" dirty="0">
              <a:solidFill>
                <a:schemeClr val="tx1">
                  <a:lumMod val="95000"/>
                  <a:lumOff val="5000"/>
                </a:schemeClr>
              </a:solidFill>
              <a:effectLst/>
              <a:latin typeface="-apple-system"/>
            </a:endParaRPr>
          </a:p>
          <a:p>
            <a:endParaRPr lang="fr-FR" sz="2000" i="0" dirty="0">
              <a:solidFill>
                <a:schemeClr val="tx1">
                  <a:lumMod val="95000"/>
                  <a:lumOff val="5000"/>
                </a:schemeClr>
              </a:solidFill>
              <a:effectLst/>
              <a:latin typeface="-apple-system"/>
            </a:endParaRPr>
          </a:p>
        </p:txBody>
      </p:sp>
    </p:spTree>
    <p:extLst>
      <p:ext uri="{BB962C8B-B14F-4D97-AF65-F5344CB8AC3E}">
        <p14:creationId xmlns:p14="http://schemas.microsoft.com/office/powerpoint/2010/main" val="4067073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p:cNvPicPr/>
          <p:nvPr/>
        </p:nvPicPr>
        <p:blipFill>
          <a:blip r:embed="rId2" cstate="print"/>
          <a:stretch>
            <a:fillRect/>
          </a:stretch>
        </p:blipFill>
        <p:spPr>
          <a:xfrm>
            <a:off x="3791744" y="3501008"/>
            <a:ext cx="6437376" cy="2999232"/>
          </a:xfrm>
          <a:prstGeom prst="rect">
            <a:avLst/>
          </a:prstGeom>
        </p:spPr>
      </p:pic>
      <p:pic>
        <p:nvPicPr>
          <p:cNvPr id="3" name="object 3"/>
          <p:cNvPicPr/>
          <p:nvPr/>
        </p:nvPicPr>
        <p:blipFill>
          <a:blip r:embed="rId3" cstate="print"/>
          <a:stretch>
            <a:fillRect/>
          </a:stretch>
        </p:blipFill>
        <p:spPr>
          <a:xfrm>
            <a:off x="2783632" y="476672"/>
            <a:ext cx="6565392" cy="2093976"/>
          </a:xfrm>
          <a:prstGeom prst="rect">
            <a:avLst/>
          </a:prstGeom>
        </p:spPr>
      </p:pic>
      <p:sp>
        <p:nvSpPr>
          <p:cNvPr id="5" name="Rectangle 4"/>
          <p:cNvSpPr/>
          <p:nvPr/>
        </p:nvSpPr>
        <p:spPr>
          <a:xfrm>
            <a:off x="1524000" y="1"/>
            <a:ext cx="4572000" cy="646331"/>
          </a:xfrm>
          <a:prstGeom prst="rect">
            <a:avLst/>
          </a:prstGeom>
        </p:spPr>
        <p:txBody>
          <a:bodyPr>
            <a:spAutoFit/>
          </a:bodyPr>
          <a:lstStyle/>
          <a:p>
            <a:r>
              <a:rPr lang="fr-FR" dirty="0"/>
              <a:t>Différentes déflexions dans les fermes de combles</a:t>
            </a:r>
          </a:p>
        </p:txBody>
      </p:sp>
      <p:sp>
        <p:nvSpPr>
          <p:cNvPr id="8" name="Rectangle 7"/>
          <p:cNvSpPr/>
          <p:nvPr/>
        </p:nvSpPr>
        <p:spPr>
          <a:xfrm>
            <a:off x="1703513" y="3074419"/>
            <a:ext cx="3574889" cy="369332"/>
          </a:xfrm>
          <a:prstGeom prst="rect">
            <a:avLst/>
          </a:prstGeom>
        </p:spPr>
        <p:txBody>
          <a:bodyPr wrap="none">
            <a:spAutoFit/>
          </a:bodyPr>
          <a:lstStyle/>
          <a:p>
            <a:r>
              <a:rPr lang="fr-FR" dirty="0"/>
              <a:t>Différentes déflexions dans les tours</a:t>
            </a:r>
          </a:p>
        </p:txBody>
      </p:sp>
    </p:spTree>
    <p:extLst>
      <p:ext uri="{BB962C8B-B14F-4D97-AF65-F5344CB8AC3E}">
        <p14:creationId xmlns:p14="http://schemas.microsoft.com/office/powerpoint/2010/main" val="3875118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5" y="4365105"/>
            <a:ext cx="237172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9" y="4394796"/>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43673" y="2852936"/>
            <a:ext cx="5544615" cy="1477328"/>
          </a:xfrm>
          <a:prstGeom prst="rect">
            <a:avLst/>
          </a:prstGeom>
        </p:spPr>
        <p:txBody>
          <a:bodyPr wrap="square">
            <a:spAutoFit/>
          </a:bodyPr>
          <a:lstStyle/>
          <a:p>
            <a:r>
              <a:rPr lang="fr-FR" dirty="0"/>
              <a:t>Les charges des 12étages de la partie inferieure sont reprises par deux arcs paraboliques concaves tendus fixés aux extrémités de deux poutres a treillis de 8.50 de hauteur qui reprennent les réactions horizontales des arcs </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720" y="149470"/>
            <a:ext cx="4572000" cy="264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218" y="4126148"/>
            <a:ext cx="2531910" cy="25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258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31504" y="188641"/>
            <a:ext cx="4572000" cy="3139321"/>
          </a:xfrm>
          <a:prstGeom prst="rect">
            <a:avLst/>
          </a:prstGeom>
        </p:spPr>
        <p:txBody>
          <a:bodyPr>
            <a:spAutoFit/>
          </a:bodyPr>
          <a:lstStyle/>
          <a:p>
            <a:r>
              <a:rPr lang="fr-FR" dirty="0"/>
              <a:t>Les bâtiments suspendus, qui ont des toits ou des planchers suspendus aux tours, </a:t>
            </a:r>
            <a:r>
              <a:rPr lang="fr-FR" dirty="0">
                <a:solidFill>
                  <a:srgbClr val="C00000"/>
                </a:solidFill>
              </a:rPr>
              <a:t>utilisent des câbles d'acier dispersés pour maintenir les charges</a:t>
            </a:r>
            <a:r>
              <a:rPr lang="fr-FR" dirty="0"/>
              <a:t>. Il exploite pleinement les propriétés mécaniques de l'acier, ce qui permet d'augmenter la portée de la structure et de réduire la consommation de matière. Cela rend également la forme du bâtiment plus </a:t>
            </a:r>
            <a:r>
              <a:rPr lang="fr-FR" dirty="0">
                <a:solidFill>
                  <a:srgbClr val="C00000"/>
                </a:solidFill>
              </a:rPr>
              <a:t>flexible</a:t>
            </a:r>
            <a:r>
              <a:rPr lang="fr-FR" dirty="0"/>
              <a:t>. les systèmes de suspension sont progressivement appliqués dans les bâtiments depuis les années 1950. </a:t>
            </a:r>
          </a:p>
        </p:txBody>
      </p:sp>
      <p:sp>
        <p:nvSpPr>
          <p:cNvPr id="6" name="Rectangle 5"/>
          <p:cNvSpPr/>
          <p:nvPr/>
        </p:nvSpPr>
        <p:spPr>
          <a:xfrm>
            <a:off x="6384032" y="1342803"/>
            <a:ext cx="3923928" cy="4247317"/>
          </a:xfrm>
          <a:prstGeom prst="rect">
            <a:avLst/>
          </a:prstGeom>
        </p:spPr>
        <p:txBody>
          <a:bodyPr wrap="square">
            <a:spAutoFit/>
          </a:bodyPr>
          <a:lstStyle/>
          <a:p>
            <a:r>
              <a:rPr lang="fr-FR" dirty="0"/>
              <a:t>Les systèmes de suspension peuvent être appliqués à la fois dans des bâtiments à un étage et dans des immeubles de grande hauteur.</a:t>
            </a:r>
          </a:p>
          <a:p>
            <a:r>
              <a:rPr lang="fr-FR" dirty="0"/>
              <a:t>Les immeubles suspendus de grande hauteur sont principalement constitués de tours, </a:t>
            </a:r>
            <a:r>
              <a:rPr lang="fr-FR" dirty="0">
                <a:solidFill>
                  <a:srgbClr val="C00000"/>
                </a:solidFill>
              </a:rPr>
              <a:t>de cintres</a:t>
            </a:r>
            <a:r>
              <a:rPr lang="fr-FR" dirty="0"/>
              <a:t>, </a:t>
            </a:r>
            <a:r>
              <a:rPr lang="fr-FR" dirty="0">
                <a:solidFill>
                  <a:srgbClr val="C00000"/>
                </a:solidFill>
              </a:rPr>
              <a:t>de câbles en acier et de dalles de plancher</a:t>
            </a:r>
            <a:r>
              <a:rPr lang="fr-FR" dirty="0"/>
              <a:t>. Les tours sont généralement construites dans des systèmes structurels en béton armé et des systèmes structurels en acier</a:t>
            </a:r>
            <a:r>
              <a:rPr lang="fr-FR" dirty="0">
                <a:solidFill>
                  <a:srgbClr val="C00000"/>
                </a:solidFill>
              </a:rPr>
              <a:t>. Les côtés intérieurs des planchers sont soutenus par les puits de forage, tandis que l'extérieur est suspendu par des câbles en acier</a:t>
            </a:r>
            <a:r>
              <a:rPr lang="fr-FR" dirty="0"/>
              <a:t>. </a:t>
            </a:r>
          </a:p>
        </p:txBody>
      </p:sp>
      <p:pic>
        <p:nvPicPr>
          <p:cNvPr id="7" name="object 2"/>
          <p:cNvPicPr/>
          <p:nvPr/>
        </p:nvPicPr>
        <p:blipFill>
          <a:blip r:embed="rId2" cstate="print"/>
          <a:stretch>
            <a:fillRect/>
          </a:stretch>
        </p:blipFill>
        <p:spPr>
          <a:xfrm>
            <a:off x="1715038" y="3633778"/>
            <a:ext cx="4692015" cy="2851909"/>
          </a:xfrm>
          <a:prstGeom prst="rect">
            <a:avLst/>
          </a:prstGeom>
        </p:spPr>
      </p:pic>
    </p:spTree>
    <p:extLst>
      <p:ext uri="{BB962C8B-B14F-4D97-AF65-F5344CB8AC3E}">
        <p14:creationId xmlns:p14="http://schemas.microsoft.com/office/powerpoint/2010/main" val="2753762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4797153"/>
            <a:ext cx="23812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4" y="1124744"/>
            <a:ext cx="444392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colade fermante 1"/>
          <p:cNvSpPr/>
          <p:nvPr/>
        </p:nvSpPr>
        <p:spPr>
          <a:xfrm>
            <a:off x="8544272" y="3674871"/>
            <a:ext cx="360040" cy="1328886"/>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ZoneTexte 2"/>
          <p:cNvSpPr txBox="1"/>
          <p:nvPr/>
        </p:nvSpPr>
        <p:spPr>
          <a:xfrm>
            <a:off x="9151341" y="4154648"/>
            <a:ext cx="1259632" cy="369332"/>
          </a:xfrm>
          <a:prstGeom prst="rect">
            <a:avLst/>
          </a:prstGeom>
          <a:noFill/>
        </p:spPr>
        <p:txBody>
          <a:bodyPr wrap="square" rtlCol="0">
            <a:spAutoFit/>
          </a:bodyPr>
          <a:lstStyle/>
          <a:p>
            <a:r>
              <a:rPr lang="fr-FR" dirty="0"/>
              <a:t>Sous sol</a:t>
            </a:r>
          </a:p>
        </p:txBody>
      </p:sp>
      <p:sp>
        <p:nvSpPr>
          <p:cNvPr id="4" name="Accolade fermante 3"/>
          <p:cNvSpPr/>
          <p:nvPr/>
        </p:nvSpPr>
        <p:spPr>
          <a:xfrm>
            <a:off x="8616280" y="1268761"/>
            <a:ext cx="288032" cy="2406111"/>
          </a:xfrm>
          <a:prstGeom prst="righ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9001819" y="2287149"/>
            <a:ext cx="1409155" cy="369332"/>
          </a:xfrm>
          <a:prstGeom prst="rect">
            <a:avLst/>
          </a:prstGeom>
          <a:noFill/>
        </p:spPr>
        <p:txBody>
          <a:bodyPr wrap="square" rtlCol="0">
            <a:spAutoFit/>
          </a:bodyPr>
          <a:lstStyle/>
          <a:p>
            <a:r>
              <a:rPr lang="fr-FR" dirty="0"/>
              <a:t>Les étages</a:t>
            </a: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793" y="1385579"/>
            <a:ext cx="1955929" cy="151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302" y="116633"/>
            <a:ext cx="2112442" cy="174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264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692696"/>
            <a:ext cx="4572000" cy="2308324"/>
          </a:xfrm>
          <a:prstGeom prst="rect">
            <a:avLst/>
          </a:prstGeom>
        </p:spPr>
        <p:txBody>
          <a:bodyPr>
            <a:spAutoFit/>
          </a:bodyPr>
          <a:lstStyle/>
          <a:p>
            <a:r>
              <a:rPr lang="fr-FR" dirty="0"/>
              <a:t>Le bâtiment applique le système de pieux à friction car l'état du sol est bon pour la construction de bâtiments. Les pieux à friction peuvent supporter des charges par les forces de friction développées pendant le fonçage ou en transférant les charges directement de la structure du bâtiment à une couche portante sous-jacente.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6458" y="3284985"/>
            <a:ext cx="68580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361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208534"/>
            <a:ext cx="3736975"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ject 4"/>
          <p:cNvPicPr/>
          <p:nvPr/>
        </p:nvPicPr>
        <p:blipFill>
          <a:blip r:embed="rId3" cstate="print"/>
          <a:stretch>
            <a:fillRect/>
          </a:stretch>
        </p:blipFill>
        <p:spPr>
          <a:xfrm>
            <a:off x="6312024" y="2780929"/>
            <a:ext cx="3735324" cy="3172079"/>
          </a:xfrm>
          <a:prstGeom prst="rect">
            <a:avLst/>
          </a:prstGeom>
        </p:spPr>
      </p:pic>
      <p:sp>
        <p:nvSpPr>
          <p:cNvPr id="4" name="Rectangle 3"/>
          <p:cNvSpPr/>
          <p:nvPr/>
        </p:nvSpPr>
        <p:spPr>
          <a:xfrm>
            <a:off x="1847528" y="4366967"/>
            <a:ext cx="4572000" cy="1477328"/>
          </a:xfrm>
          <a:prstGeom prst="rect">
            <a:avLst/>
          </a:prstGeom>
        </p:spPr>
        <p:txBody>
          <a:bodyPr>
            <a:spAutoFit/>
          </a:bodyPr>
          <a:lstStyle/>
          <a:p>
            <a:endParaRPr lang="fr-FR" dirty="0"/>
          </a:p>
          <a:p>
            <a:r>
              <a:rPr lang="fr-FR" dirty="0"/>
              <a:t>Nombre de piles : 75</a:t>
            </a:r>
          </a:p>
          <a:p>
            <a:r>
              <a:rPr lang="fr-FR" dirty="0"/>
              <a:t>Taille des piles : 24" x24"</a:t>
            </a:r>
          </a:p>
          <a:p>
            <a:r>
              <a:rPr lang="fr-FR" dirty="0"/>
              <a:t>Profondeur des piles : 40 pieds</a:t>
            </a:r>
          </a:p>
          <a:p>
            <a:r>
              <a:rPr lang="fr-FR" dirty="0"/>
              <a:t>Distance des pieux : 72</a:t>
            </a:r>
          </a:p>
        </p:txBody>
      </p:sp>
    </p:spTree>
    <p:extLst>
      <p:ext uri="{BB962C8B-B14F-4D97-AF65-F5344CB8AC3E}">
        <p14:creationId xmlns:p14="http://schemas.microsoft.com/office/powerpoint/2010/main" val="15568134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1009759"/>
            <a:ext cx="4572000" cy="2862322"/>
          </a:xfrm>
          <a:prstGeom prst="rect">
            <a:avLst/>
          </a:prstGeom>
        </p:spPr>
        <p:txBody>
          <a:bodyPr>
            <a:spAutoFit/>
          </a:bodyPr>
          <a:lstStyle/>
          <a:p>
            <a:r>
              <a:rPr lang="fr-FR" dirty="0"/>
              <a:t>L'acier possède</a:t>
            </a:r>
          </a:p>
          <a:p>
            <a:r>
              <a:rPr lang="fr-FR" dirty="0"/>
              <a:t>caractéristiques telles qu'une résistance élevée, un poids léger, une bonne rigidité intégrale et une bonne flexibilité. Il est adapté pour être utilisé dans la construction de bâtiments de longue portée, de grande hauteur et de haute densité. Il a une bonne plasticité et ductilité, de sorte qu'il peut supporter de grandes déformations et des charges dynamiques.</a:t>
            </a:r>
          </a:p>
        </p:txBody>
      </p:sp>
      <p:sp>
        <p:nvSpPr>
          <p:cNvPr id="3" name="Rectangle 2"/>
          <p:cNvSpPr/>
          <p:nvPr/>
        </p:nvSpPr>
        <p:spPr>
          <a:xfrm>
            <a:off x="2097732" y="4437113"/>
            <a:ext cx="4572000" cy="1200329"/>
          </a:xfrm>
          <a:prstGeom prst="rect">
            <a:avLst/>
          </a:prstGeom>
        </p:spPr>
        <p:txBody>
          <a:bodyPr>
            <a:spAutoFit/>
          </a:bodyPr>
          <a:lstStyle/>
          <a:p>
            <a:r>
              <a:rPr lang="fr-FR" dirty="0"/>
              <a:t>les propriétés suivantes, il a une résistance relative élevée et une tolérance élevée à la déformation de traction et à la compatibilité thermique.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153" y="1052736"/>
            <a:ext cx="2517335" cy="4701048"/>
          </a:xfrm>
          <a:prstGeom prst="rect">
            <a:avLst/>
          </a:prstGeom>
        </p:spPr>
      </p:pic>
      <p:sp>
        <p:nvSpPr>
          <p:cNvPr id="5" name="ZoneTexte 4"/>
          <p:cNvSpPr txBox="1"/>
          <p:nvPr/>
        </p:nvSpPr>
        <p:spPr>
          <a:xfrm>
            <a:off x="4151784" y="107340"/>
            <a:ext cx="2304256" cy="584775"/>
          </a:xfrm>
          <a:prstGeom prst="rect">
            <a:avLst/>
          </a:prstGeom>
          <a:noFill/>
        </p:spPr>
        <p:txBody>
          <a:bodyPr wrap="square" rtlCol="0">
            <a:spAutoFit/>
          </a:bodyPr>
          <a:lstStyle/>
          <a:p>
            <a:r>
              <a:rPr lang="fr-FR" sz="3200" b="1" dirty="0"/>
              <a:t>Matériaux:</a:t>
            </a:r>
          </a:p>
        </p:txBody>
      </p:sp>
    </p:spTree>
    <p:extLst>
      <p:ext uri="{BB962C8B-B14F-4D97-AF65-F5344CB8AC3E}">
        <p14:creationId xmlns:p14="http://schemas.microsoft.com/office/powerpoint/2010/main" val="36456212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639616" y="764705"/>
            <a:ext cx="3600400" cy="584775"/>
          </a:xfrm>
          <a:prstGeom prst="rect">
            <a:avLst/>
          </a:prstGeom>
          <a:noFill/>
        </p:spPr>
        <p:txBody>
          <a:bodyPr wrap="square" rtlCol="0">
            <a:spAutoFit/>
          </a:bodyPr>
          <a:lstStyle/>
          <a:p>
            <a:r>
              <a:rPr lang="fr-FR" sz="3200" b="1" dirty="0"/>
              <a:t>Bibliographie </a:t>
            </a:r>
            <a:r>
              <a:rPr lang="fr-FR" dirty="0"/>
              <a:t>:</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1" y="1700808"/>
            <a:ext cx="3562533" cy="447698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1" y="1639272"/>
            <a:ext cx="3380641" cy="4526033"/>
          </a:xfrm>
          <a:prstGeom prst="rect">
            <a:avLst/>
          </a:prstGeom>
        </p:spPr>
      </p:pic>
    </p:spTree>
    <p:extLst>
      <p:ext uri="{BB962C8B-B14F-4D97-AF65-F5344CB8AC3E}">
        <p14:creationId xmlns:p14="http://schemas.microsoft.com/office/powerpoint/2010/main" val="3428011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8E47FF6-7C7A-B943-B6BC-E1F1DF6ED3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089" y="1124745"/>
            <a:ext cx="3541761" cy="5331429"/>
          </a:xfrm>
          <a:prstGeom prst="rect">
            <a:avLst/>
          </a:prstGeom>
        </p:spPr>
      </p:pic>
      <p:sp>
        <p:nvSpPr>
          <p:cNvPr id="5" name="ZoneTexte 4">
            <a:extLst>
              <a:ext uri="{FF2B5EF4-FFF2-40B4-BE49-F238E27FC236}">
                <a16:creationId xmlns:a16="http://schemas.microsoft.com/office/drawing/2014/main" id="{E457699C-5FB9-B045-9DC5-256FB43C87B8}"/>
              </a:ext>
            </a:extLst>
          </p:cNvPr>
          <p:cNvSpPr txBox="1"/>
          <p:nvPr/>
        </p:nvSpPr>
        <p:spPr>
          <a:xfrm>
            <a:off x="1910685" y="1274565"/>
            <a:ext cx="4469776" cy="4093428"/>
          </a:xfrm>
          <a:prstGeom prst="rect">
            <a:avLst/>
          </a:prstGeom>
          <a:noFill/>
        </p:spPr>
        <p:txBody>
          <a:bodyPr wrap="square">
            <a:spAutoFit/>
          </a:bodyPr>
          <a:lstStyle/>
          <a:p>
            <a:r>
              <a:rPr lang="fr-FR" sz="2000" b="1" u="sng" dirty="0">
                <a:solidFill>
                  <a:schemeClr val="tx1">
                    <a:lumMod val="95000"/>
                    <a:lumOff val="5000"/>
                  </a:schemeClr>
                </a:solidFill>
                <a:latin typeface="-apple-system"/>
              </a:rPr>
              <a:t>1.Systémes porteurs usuels </a:t>
            </a:r>
            <a:r>
              <a:rPr lang="fr-FR" sz="2000" dirty="0">
                <a:solidFill>
                  <a:schemeClr val="tx1">
                    <a:lumMod val="95000"/>
                    <a:lumOff val="5000"/>
                  </a:schemeClr>
                </a:solidFill>
                <a:latin typeface="-apple-system"/>
              </a:rPr>
              <a:t>:</a:t>
            </a:r>
          </a:p>
          <a:p>
            <a:r>
              <a:rPr lang="fr-FR" sz="2000" dirty="0">
                <a:solidFill>
                  <a:srgbClr val="FF0000"/>
                </a:solidFill>
                <a:latin typeface="-apple-system"/>
              </a:rPr>
              <a:t>Ossature articulées :</a:t>
            </a:r>
          </a:p>
          <a:p>
            <a:r>
              <a:rPr lang="fr-FR" sz="2000" dirty="0">
                <a:solidFill>
                  <a:schemeClr val="tx1">
                    <a:lumMod val="95000"/>
                    <a:lumOff val="5000"/>
                  </a:schemeClr>
                </a:solidFill>
                <a:latin typeface="-apple-system"/>
              </a:rPr>
              <a:t>dans ce type de structure tous assemblage entre éléments porteurs sont considéré comme des </a:t>
            </a:r>
            <a:r>
              <a:rPr lang="fr-FR" sz="2000" dirty="0">
                <a:solidFill>
                  <a:srgbClr val="FF0000"/>
                </a:solidFill>
                <a:latin typeface="-apple-system"/>
              </a:rPr>
              <a:t>articulations</a:t>
            </a:r>
            <a:r>
              <a:rPr lang="fr-FR" sz="2000" dirty="0">
                <a:solidFill>
                  <a:schemeClr val="tx1">
                    <a:lumMod val="95000"/>
                    <a:lumOff val="5000"/>
                  </a:schemeClr>
                </a:solidFill>
                <a:latin typeface="-apple-system"/>
              </a:rPr>
              <a:t> ,les forces horizontaux sont transmise par les planchers aux fondations </a:t>
            </a:r>
          </a:p>
          <a:p>
            <a:r>
              <a:rPr lang="fr-FR" sz="2000" dirty="0">
                <a:solidFill>
                  <a:schemeClr val="tx1">
                    <a:lumMod val="95000"/>
                    <a:lumOff val="5000"/>
                  </a:schemeClr>
                </a:solidFill>
                <a:latin typeface="-apple-system"/>
              </a:rPr>
              <a:t>Les forces verticaux agissent sur la toiture et les planchers sont transmise  aux fondations par flexion des poutres et compression des </a:t>
            </a:r>
            <a:r>
              <a:rPr lang="fr-FR" sz="2000" dirty="0" err="1">
                <a:solidFill>
                  <a:schemeClr val="tx1">
                    <a:lumMod val="95000"/>
                    <a:lumOff val="5000"/>
                  </a:schemeClr>
                </a:solidFill>
                <a:latin typeface="-apple-system"/>
              </a:rPr>
              <a:t>potaux</a:t>
            </a:r>
            <a:r>
              <a:rPr lang="fr-FR" sz="2000" dirty="0">
                <a:solidFill>
                  <a:schemeClr val="tx1">
                    <a:lumMod val="95000"/>
                    <a:lumOff val="5000"/>
                  </a:schemeClr>
                </a:solidFill>
                <a:latin typeface="-apple-system"/>
              </a:rPr>
              <a:t> </a:t>
            </a:r>
          </a:p>
          <a:p>
            <a:endParaRPr lang="fr-FR" sz="2000" dirty="0">
              <a:solidFill>
                <a:schemeClr val="tx1">
                  <a:lumMod val="95000"/>
                  <a:lumOff val="5000"/>
                </a:schemeClr>
              </a:solidFill>
              <a:latin typeface="-apple-system"/>
            </a:endParaRPr>
          </a:p>
          <a:p>
            <a:endParaRPr lang="fr-FR" sz="2000" dirty="0">
              <a:solidFill>
                <a:schemeClr val="tx1">
                  <a:lumMod val="95000"/>
                  <a:lumOff val="5000"/>
                </a:schemeClr>
              </a:solidFill>
              <a:latin typeface="-apple-system"/>
            </a:endParaRPr>
          </a:p>
        </p:txBody>
      </p:sp>
      <p:sp>
        <p:nvSpPr>
          <p:cNvPr id="2" name="ZoneTexte 1"/>
          <p:cNvSpPr txBox="1"/>
          <p:nvPr/>
        </p:nvSpPr>
        <p:spPr>
          <a:xfrm>
            <a:off x="3644157" y="5871399"/>
            <a:ext cx="2736304" cy="584775"/>
          </a:xfrm>
          <a:prstGeom prst="rect">
            <a:avLst/>
          </a:prstGeom>
          <a:noFill/>
        </p:spPr>
        <p:txBody>
          <a:bodyPr wrap="square" rtlCol="0">
            <a:spAutoFit/>
          </a:bodyPr>
          <a:lstStyle/>
          <a:p>
            <a:r>
              <a:rPr lang="fr-FR" sz="1600" dirty="0"/>
              <a:t>POUTRE POTEAU ET CONTREVENTEMENT </a:t>
            </a:r>
          </a:p>
        </p:txBody>
      </p:sp>
      <p:cxnSp>
        <p:nvCxnSpPr>
          <p:cNvPr id="6" name="Connecteur droit avec flèche 5"/>
          <p:cNvCxnSpPr/>
          <p:nvPr/>
        </p:nvCxnSpPr>
        <p:spPr>
          <a:xfrm flipV="1">
            <a:off x="5807968" y="4941168"/>
            <a:ext cx="2088232"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5807968" y="5301208"/>
            <a:ext cx="2448272"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5807968" y="5229200"/>
            <a:ext cx="208823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78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3172CF4-2AF2-42E0-9046-25EBDED7F2DF}"/>
              </a:ext>
            </a:extLst>
          </p:cNvPr>
          <p:cNvSpPr>
            <a:spLocks noGrp="1"/>
          </p:cNvSpPr>
          <p:nvPr>
            <p:ph type="sldNum" sz="quarter" idx="12"/>
          </p:nvPr>
        </p:nvSpPr>
        <p:spPr/>
        <p:txBody>
          <a:bodyPr rtlCol="0"/>
          <a:lstStyle/>
          <a:p>
            <a:pPr rtl="0"/>
            <a:fld id="{D9BB3731-526F-4638-85F8-715D717FFC12}" type="slidenum">
              <a:rPr lang="fr-FR" smtClean="0"/>
              <a:pPr rtl="0"/>
              <a:t>8</a:t>
            </a:fld>
            <a:endParaRPr lang="fr-FR" dirty="0"/>
          </a:p>
        </p:txBody>
      </p:sp>
      <p:pic>
        <p:nvPicPr>
          <p:cNvPr id="9" name="Image 8"/>
          <p:cNvPicPr>
            <a:picLocks noChangeAspect="1"/>
          </p:cNvPicPr>
          <p:nvPr/>
        </p:nvPicPr>
        <p:blipFill>
          <a:blip r:embed="rId3"/>
          <a:stretch>
            <a:fillRect/>
          </a:stretch>
        </p:blipFill>
        <p:spPr>
          <a:xfrm>
            <a:off x="1171979" y="2470755"/>
            <a:ext cx="9425725" cy="3667276"/>
          </a:xfrm>
          <a:prstGeom prst="rect">
            <a:avLst/>
          </a:prstGeom>
        </p:spPr>
      </p:pic>
      <p:cxnSp>
        <p:nvCxnSpPr>
          <p:cNvPr id="12" name="Connecteur droit 11"/>
          <p:cNvCxnSpPr/>
          <p:nvPr/>
        </p:nvCxnSpPr>
        <p:spPr>
          <a:xfrm>
            <a:off x="2351055" y="2536658"/>
            <a:ext cx="38636" cy="288486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4"/>
          <a:stretch>
            <a:fillRect/>
          </a:stretch>
        </p:blipFill>
        <p:spPr>
          <a:xfrm>
            <a:off x="3345534" y="2551295"/>
            <a:ext cx="79255" cy="2914141"/>
          </a:xfrm>
          <a:prstGeom prst="rect">
            <a:avLst/>
          </a:prstGeom>
        </p:spPr>
      </p:pic>
      <p:pic>
        <p:nvPicPr>
          <p:cNvPr id="15" name="Image 14"/>
          <p:cNvPicPr>
            <a:picLocks noChangeAspect="1"/>
          </p:cNvPicPr>
          <p:nvPr/>
        </p:nvPicPr>
        <p:blipFill>
          <a:blip r:embed="rId5"/>
          <a:stretch>
            <a:fillRect/>
          </a:stretch>
        </p:blipFill>
        <p:spPr>
          <a:xfrm>
            <a:off x="7432993" y="2562883"/>
            <a:ext cx="79255" cy="2920237"/>
          </a:xfrm>
          <a:prstGeom prst="rect">
            <a:avLst/>
          </a:prstGeom>
        </p:spPr>
      </p:pic>
      <p:cxnSp>
        <p:nvCxnSpPr>
          <p:cNvPr id="18" name="Connecteur droit 17"/>
          <p:cNvCxnSpPr/>
          <p:nvPr/>
        </p:nvCxnSpPr>
        <p:spPr>
          <a:xfrm>
            <a:off x="7978475" y="3128876"/>
            <a:ext cx="2437596" cy="1287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3" name="Image 22"/>
          <p:cNvPicPr>
            <a:picLocks noChangeAspect="1"/>
          </p:cNvPicPr>
          <p:nvPr/>
        </p:nvPicPr>
        <p:blipFill>
          <a:blip r:embed="rId6"/>
          <a:stretch>
            <a:fillRect/>
          </a:stretch>
        </p:blipFill>
        <p:spPr>
          <a:xfrm>
            <a:off x="7988128" y="3634409"/>
            <a:ext cx="2456901" cy="48772"/>
          </a:xfrm>
          <a:prstGeom prst="rect">
            <a:avLst/>
          </a:prstGeom>
        </p:spPr>
      </p:pic>
      <p:pic>
        <p:nvPicPr>
          <p:cNvPr id="24" name="Image 23"/>
          <p:cNvPicPr>
            <a:picLocks noChangeAspect="1"/>
          </p:cNvPicPr>
          <p:nvPr/>
        </p:nvPicPr>
        <p:blipFill>
          <a:blip r:embed="rId6"/>
          <a:stretch>
            <a:fillRect/>
          </a:stretch>
        </p:blipFill>
        <p:spPr>
          <a:xfrm>
            <a:off x="7978476" y="4135315"/>
            <a:ext cx="2456901" cy="48772"/>
          </a:xfrm>
          <a:prstGeom prst="rect">
            <a:avLst/>
          </a:prstGeom>
        </p:spPr>
      </p:pic>
      <p:pic>
        <p:nvPicPr>
          <p:cNvPr id="25" name="Image 24"/>
          <p:cNvPicPr>
            <a:picLocks noChangeAspect="1"/>
          </p:cNvPicPr>
          <p:nvPr/>
        </p:nvPicPr>
        <p:blipFill>
          <a:blip r:embed="rId6"/>
          <a:stretch>
            <a:fillRect/>
          </a:stretch>
        </p:blipFill>
        <p:spPr>
          <a:xfrm>
            <a:off x="7978475" y="4636221"/>
            <a:ext cx="2456901" cy="48772"/>
          </a:xfrm>
          <a:prstGeom prst="rect">
            <a:avLst/>
          </a:prstGeom>
        </p:spPr>
      </p:pic>
      <p:pic>
        <p:nvPicPr>
          <p:cNvPr id="26" name="Image 25"/>
          <p:cNvPicPr>
            <a:picLocks noChangeAspect="1"/>
          </p:cNvPicPr>
          <p:nvPr/>
        </p:nvPicPr>
        <p:blipFill>
          <a:blip r:embed="rId7"/>
          <a:stretch>
            <a:fillRect/>
          </a:stretch>
        </p:blipFill>
        <p:spPr>
          <a:xfrm>
            <a:off x="5363463" y="2536658"/>
            <a:ext cx="79255" cy="2914141"/>
          </a:xfrm>
          <a:prstGeom prst="rect">
            <a:avLst/>
          </a:prstGeom>
        </p:spPr>
      </p:pic>
      <p:cxnSp>
        <p:nvCxnSpPr>
          <p:cNvPr id="31" name="Connecteur droit 30"/>
          <p:cNvCxnSpPr/>
          <p:nvPr/>
        </p:nvCxnSpPr>
        <p:spPr>
          <a:xfrm>
            <a:off x="1395211" y="3141755"/>
            <a:ext cx="2069206" cy="0"/>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Image 31"/>
          <p:cNvPicPr>
            <a:picLocks noChangeAspect="1"/>
          </p:cNvPicPr>
          <p:nvPr/>
        </p:nvPicPr>
        <p:blipFill>
          <a:blip r:embed="rId6"/>
          <a:stretch>
            <a:fillRect/>
          </a:stretch>
        </p:blipFill>
        <p:spPr>
          <a:xfrm>
            <a:off x="1169023" y="3148149"/>
            <a:ext cx="2456901" cy="48772"/>
          </a:xfrm>
          <a:prstGeom prst="rect">
            <a:avLst/>
          </a:prstGeom>
        </p:spPr>
      </p:pic>
      <p:pic>
        <p:nvPicPr>
          <p:cNvPr id="33" name="Image 32"/>
          <p:cNvPicPr>
            <a:picLocks noChangeAspect="1"/>
          </p:cNvPicPr>
          <p:nvPr/>
        </p:nvPicPr>
        <p:blipFill>
          <a:blip r:embed="rId6"/>
          <a:stretch>
            <a:fillRect/>
          </a:stretch>
        </p:blipFill>
        <p:spPr>
          <a:xfrm>
            <a:off x="1182275" y="3658795"/>
            <a:ext cx="2456901" cy="48772"/>
          </a:xfrm>
          <a:prstGeom prst="rect">
            <a:avLst/>
          </a:prstGeom>
        </p:spPr>
      </p:pic>
      <p:pic>
        <p:nvPicPr>
          <p:cNvPr id="34" name="Image 33"/>
          <p:cNvPicPr>
            <a:picLocks noChangeAspect="1"/>
          </p:cNvPicPr>
          <p:nvPr/>
        </p:nvPicPr>
        <p:blipFill>
          <a:blip r:embed="rId6"/>
          <a:stretch>
            <a:fillRect/>
          </a:stretch>
        </p:blipFill>
        <p:spPr>
          <a:xfrm>
            <a:off x="1169023" y="4169441"/>
            <a:ext cx="2456901" cy="48772"/>
          </a:xfrm>
          <a:prstGeom prst="rect">
            <a:avLst/>
          </a:prstGeom>
        </p:spPr>
      </p:pic>
      <p:pic>
        <p:nvPicPr>
          <p:cNvPr id="35" name="Image 34"/>
          <p:cNvPicPr>
            <a:picLocks noChangeAspect="1"/>
          </p:cNvPicPr>
          <p:nvPr/>
        </p:nvPicPr>
        <p:blipFill>
          <a:blip r:embed="rId6"/>
          <a:stretch>
            <a:fillRect/>
          </a:stretch>
        </p:blipFill>
        <p:spPr>
          <a:xfrm>
            <a:off x="1197419" y="4683051"/>
            <a:ext cx="2456901" cy="48772"/>
          </a:xfrm>
          <a:prstGeom prst="rect">
            <a:avLst/>
          </a:prstGeom>
        </p:spPr>
      </p:pic>
      <p:sp>
        <p:nvSpPr>
          <p:cNvPr id="39" name="Rectangle 38"/>
          <p:cNvSpPr/>
          <p:nvPr/>
        </p:nvSpPr>
        <p:spPr>
          <a:xfrm>
            <a:off x="5197545" y="6027313"/>
            <a:ext cx="2571628" cy="646331"/>
          </a:xfrm>
          <a:prstGeom prst="rect">
            <a:avLst/>
          </a:prstGeom>
        </p:spPr>
        <p:txBody>
          <a:bodyPr wrap="square">
            <a:spAutoFit/>
          </a:bodyPr>
          <a:lstStyle/>
          <a:p>
            <a:r>
              <a:rPr lang="fr-FR" dirty="0"/>
              <a:t>Poteaux continus et sommiers isostatiques:</a:t>
            </a:r>
          </a:p>
        </p:txBody>
      </p:sp>
      <p:sp>
        <p:nvSpPr>
          <p:cNvPr id="40" name="Rectangle 39"/>
          <p:cNvSpPr/>
          <p:nvPr/>
        </p:nvSpPr>
        <p:spPr>
          <a:xfrm>
            <a:off x="7950575" y="6040933"/>
            <a:ext cx="3687713" cy="646331"/>
          </a:xfrm>
          <a:prstGeom prst="rect">
            <a:avLst/>
          </a:prstGeom>
        </p:spPr>
        <p:txBody>
          <a:bodyPr wrap="square">
            <a:spAutoFit/>
          </a:bodyPr>
          <a:lstStyle/>
          <a:p>
            <a:r>
              <a:rPr lang="fr-FR" dirty="0"/>
              <a:t>Sommiers continus et poteaux interrompus à chaque étage</a:t>
            </a:r>
          </a:p>
        </p:txBody>
      </p:sp>
      <p:cxnSp>
        <p:nvCxnSpPr>
          <p:cNvPr id="42" name="Connecteur droit 41"/>
          <p:cNvCxnSpPr/>
          <p:nvPr/>
        </p:nvCxnSpPr>
        <p:spPr>
          <a:xfrm>
            <a:off x="7769173" y="5589431"/>
            <a:ext cx="0" cy="1097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Image 42"/>
          <p:cNvPicPr>
            <a:picLocks noChangeAspect="1"/>
          </p:cNvPicPr>
          <p:nvPr/>
        </p:nvPicPr>
        <p:blipFill>
          <a:blip r:embed="rId8"/>
          <a:stretch>
            <a:fillRect/>
          </a:stretch>
        </p:blipFill>
        <p:spPr>
          <a:xfrm>
            <a:off x="4573929" y="5589431"/>
            <a:ext cx="30483" cy="1121761"/>
          </a:xfrm>
          <a:prstGeom prst="rect">
            <a:avLst/>
          </a:prstGeom>
        </p:spPr>
      </p:pic>
      <p:sp>
        <p:nvSpPr>
          <p:cNvPr id="44" name="Rectangle 43"/>
          <p:cNvSpPr/>
          <p:nvPr/>
        </p:nvSpPr>
        <p:spPr>
          <a:xfrm>
            <a:off x="131395" y="6040933"/>
            <a:ext cx="4442533" cy="646331"/>
          </a:xfrm>
          <a:prstGeom prst="rect">
            <a:avLst/>
          </a:prstGeom>
        </p:spPr>
        <p:txBody>
          <a:bodyPr wrap="square">
            <a:spAutoFit/>
          </a:bodyPr>
          <a:lstStyle/>
          <a:p>
            <a:r>
              <a:rPr lang="fr-FR" dirty="0"/>
              <a:t>tous les assemblages entre éléments porteurs sont considérés comme des articulations:</a:t>
            </a:r>
          </a:p>
        </p:txBody>
      </p:sp>
      <p:sp>
        <p:nvSpPr>
          <p:cNvPr id="45" name="ZoneTexte 44"/>
          <p:cNvSpPr txBox="1"/>
          <p:nvPr/>
        </p:nvSpPr>
        <p:spPr>
          <a:xfrm flipH="1">
            <a:off x="10623144" y="4077552"/>
            <a:ext cx="1678813" cy="646331"/>
          </a:xfrm>
          <a:prstGeom prst="rect">
            <a:avLst/>
          </a:prstGeom>
          <a:noFill/>
        </p:spPr>
        <p:txBody>
          <a:bodyPr wrap="square" rtlCol="0">
            <a:spAutoFit/>
          </a:bodyPr>
          <a:lstStyle/>
          <a:p>
            <a:r>
              <a:rPr lang="fr-FR" dirty="0">
                <a:solidFill>
                  <a:schemeClr val="accent2"/>
                </a:solidFill>
              </a:rPr>
              <a:t>Il permet d’aller en hauteur </a:t>
            </a:r>
          </a:p>
        </p:txBody>
      </p:sp>
      <p:cxnSp>
        <p:nvCxnSpPr>
          <p:cNvPr id="47" name="Connecteur droit avec flèche 46"/>
          <p:cNvCxnSpPr>
            <a:stCxn id="45" idx="2"/>
          </p:cNvCxnSpPr>
          <p:nvPr/>
        </p:nvCxnSpPr>
        <p:spPr>
          <a:xfrm flipH="1">
            <a:off x="10416072" y="4723883"/>
            <a:ext cx="1046478" cy="10329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6"/>
          <a:stretch>
            <a:fillRect/>
          </a:stretch>
        </p:blipFill>
        <p:spPr>
          <a:xfrm>
            <a:off x="7916770" y="2562883"/>
            <a:ext cx="2456901" cy="48772"/>
          </a:xfrm>
          <a:prstGeom prst="rect">
            <a:avLst/>
          </a:prstGeom>
        </p:spPr>
      </p:pic>
      <p:sp>
        <p:nvSpPr>
          <p:cNvPr id="27" name="Titre 26">
            <a:extLst>
              <a:ext uri="{FF2B5EF4-FFF2-40B4-BE49-F238E27FC236}">
                <a16:creationId xmlns:a16="http://schemas.microsoft.com/office/drawing/2014/main" id="{3233665B-093C-4B49-B920-7F920F5A1CD9}"/>
              </a:ext>
            </a:extLst>
          </p:cNvPr>
          <p:cNvSpPr>
            <a:spLocks noGrp="1"/>
          </p:cNvSpPr>
          <p:nvPr>
            <p:ph type="title"/>
          </p:nvPr>
        </p:nvSpPr>
        <p:spPr>
          <a:xfrm>
            <a:off x="3919728" y="0"/>
            <a:ext cx="4352544" cy="1737360"/>
          </a:xfrm>
        </p:spPr>
        <p:txBody>
          <a:bodyPr>
            <a:normAutofit/>
          </a:bodyPr>
          <a:lstStyle/>
          <a:p>
            <a:r>
              <a:rPr lang="fr-FR" sz="2800" dirty="0">
                <a:solidFill>
                  <a:schemeClr val="accent2"/>
                </a:solidFill>
              </a:rPr>
              <a:t>Les Types de systèmes articulés courants</a:t>
            </a:r>
          </a:p>
        </p:txBody>
      </p:sp>
    </p:spTree>
    <p:extLst>
      <p:ext uri="{BB962C8B-B14F-4D97-AF65-F5344CB8AC3E}">
        <p14:creationId xmlns:p14="http://schemas.microsoft.com/office/powerpoint/2010/main" val="1200238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ADB21EC-A694-46EC-A11A-C6E02A133068}"/>
              </a:ext>
            </a:extLst>
          </p:cNvPr>
          <p:cNvSpPr>
            <a:spLocks noGrp="1"/>
          </p:cNvSpPr>
          <p:nvPr>
            <p:ph type="title"/>
          </p:nvPr>
        </p:nvSpPr>
        <p:spPr>
          <a:xfrm>
            <a:off x="5405445" y="4018209"/>
            <a:ext cx="5884056" cy="1131979"/>
          </a:xfrm>
        </p:spPr>
        <p:txBody>
          <a:bodyPr rtlCol="0"/>
          <a:lstStyle/>
          <a:p>
            <a:r>
              <a:rPr lang="fr-FR" dirty="0"/>
              <a:t>Liaison poteau-poutre</a:t>
            </a:r>
            <a:br>
              <a:rPr lang="fr-FR" dirty="0"/>
            </a:br>
            <a:endParaRPr lang="fr-FR" dirty="0"/>
          </a:p>
        </p:txBody>
      </p:sp>
      <p:sp>
        <p:nvSpPr>
          <p:cNvPr id="4" name="Espace réservé du numéro de diapositive 3">
            <a:extLst>
              <a:ext uri="{FF2B5EF4-FFF2-40B4-BE49-F238E27FC236}">
                <a16:creationId xmlns:a16="http://schemas.microsoft.com/office/drawing/2014/main" id="{70E1ADBA-CE66-4BFB-B4FB-33A8566C23AA}"/>
              </a:ext>
            </a:extLst>
          </p:cNvPr>
          <p:cNvSpPr>
            <a:spLocks noGrp="1"/>
          </p:cNvSpPr>
          <p:nvPr>
            <p:ph type="sldNum" sz="quarter" idx="12"/>
          </p:nvPr>
        </p:nvSpPr>
        <p:spPr/>
        <p:txBody>
          <a:bodyPr rtlCol="0"/>
          <a:lstStyle/>
          <a:p>
            <a:pPr rtl="0"/>
            <a:fld id="{D9BB3731-526F-4638-85F8-715D717FFC12}" type="slidenum">
              <a:rPr lang="fr-FR" smtClean="0"/>
              <a:pPr rtl="0"/>
              <a:t>9</a:t>
            </a:fld>
            <a:endParaRPr lang="fr-FR" dirty="0"/>
          </a:p>
        </p:txBody>
      </p:sp>
      <p:pic>
        <p:nvPicPr>
          <p:cNvPr id="6" name="Image 5"/>
          <p:cNvPicPr>
            <a:picLocks noChangeAspect="1"/>
          </p:cNvPicPr>
          <p:nvPr/>
        </p:nvPicPr>
        <p:blipFill rotWithShape="1">
          <a:blip r:embed="rId3"/>
          <a:srcRect b="11778"/>
          <a:stretch/>
        </p:blipFill>
        <p:spPr>
          <a:xfrm>
            <a:off x="4324726" y="87393"/>
            <a:ext cx="7742778" cy="3374531"/>
          </a:xfrm>
          <a:prstGeom prst="rect">
            <a:avLst/>
          </a:prstGeom>
        </p:spPr>
      </p:pic>
      <p:pic>
        <p:nvPicPr>
          <p:cNvPr id="7" name="Image 6"/>
          <p:cNvPicPr>
            <a:picLocks noChangeAspect="1"/>
          </p:cNvPicPr>
          <p:nvPr/>
        </p:nvPicPr>
        <p:blipFill>
          <a:blip r:embed="rId4"/>
          <a:stretch>
            <a:fillRect/>
          </a:stretch>
        </p:blipFill>
        <p:spPr>
          <a:xfrm>
            <a:off x="648041" y="715324"/>
            <a:ext cx="4446165" cy="5547434"/>
          </a:xfrm>
          <a:prstGeom prst="rect">
            <a:avLst/>
          </a:prstGeom>
        </p:spPr>
      </p:pic>
      <p:sp>
        <p:nvSpPr>
          <p:cNvPr id="8" name="Rectangle 7"/>
          <p:cNvSpPr/>
          <p:nvPr/>
        </p:nvSpPr>
        <p:spPr>
          <a:xfrm>
            <a:off x="5249825" y="4682618"/>
            <a:ext cx="6195295" cy="1754326"/>
          </a:xfrm>
          <a:prstGeom prst="rect">
            <a:avLst/>
          </a:prstGeom>
        </p:spPr>
        <p:txBody>
          <a:bodyPr wrap="square">
            <a:spAutoFit/>
          </a:bodyPr>
          <a:lstStyle/>
          <a:p>
            <a:r>
              <a:rPr lang="fr-FR" dirty="0"/>
              <a:t>L’attache d’une poutre sur un poteau est considérée comme articulée quand la flexibilité des cornières de liaison </a:t>
            </a:r>
            <a:r>
              <a:rPr lang="fr-FR" dirty="0">
                <a:solidFill>
                  <a:schemeClr val="accent2">
                    <a:lumMod val="60000"/>
                    <a:lumOff val="40000"/>
                  </a:schemeClr>
                </a:solidFill>
              </a:rPr>
              <a:t>autorise de faibles rotations.</a:t>
            </a:r>
            <a:r>
              <a:rPr lang="fr-FR" dirty="0"/>
              <a:t> La poutre est assemblée au poteau au niveau de son âme. De cette manière, les semelles supérieures et inférieures de la poutre sont libérées et ne transmettent pas d’effort couplé de traction et de compression, et par conséquent pas de flexion.</a:t>
            </a:r>
          </a:p>
        </p:txBody>
      </p:sp>
    </p:spTree>
    <p:extLst>
      <p:ext uri="{BB962C8B-B14F-4D97-AF65-F5344CB8AC3E}">
        <p14:creationId xmlns:p14="http://schemas.microsoft.com/office/powerpoint/2010/main" val="342201427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6248</TotalTime>
  <Words>3919</Words>
  <Application>Microsoft Macintosh PowerPoint</Application>
  <PresentationFormat>Grand écran</PresentationFormat>
  <Paragraphs>289</Paragraphs>
  <Slides>67</Slides>
  <Notes>22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67</vt:i4>
      </vt:variant>
    </vt:vector>
  </HeadingPairs>
  <TitlesOfParts>
    <vt:vector size="73" baseType="lpstr">
      <vt:lpstr>-apple-system</vt:lpstr>
      <vt:lpstr>Arial</vt:lpstr>
      <vt:lpstr>Calibri</vt:lpstr>
      <vt:lpstr>Calibri Light</vt:lpstr>
      <vt:lpstr>Wingdings</vt:lpstr>
      <vt:lpstr>Thème Office</vt:lpstr>
      <vt:lpstr>LES SYSTEMES PORTEURS DES Bâtiments METALLIQUE </vt:lpstr>
      <vt:lpstr>Présentation PowerPoint</vt:lpstr>
      <vt:lpstr>Présentation PowerPoint</vt:lpstr>
      <vt:lpstr>Présentation PowerPoint</vt:lpstr>
      <vt:lpstr>LES SYSTEMES PORTEURS DES BATIMENTS  METALLIQUES </vt:lpstr>
      <vt:lpstr>I. Les systèmes porteurs usuels </vt:lpstr>
      <vt:lpstr>Présentation PowerPoint</vt:lpstr>
      <vt:lpstr>Les Types de systèmes articulés courants</vt:lpstr>
      <vt:lpstr>Liaison poteau-poutre </vt:lpstr>
      <vt:lpstr>Stabilisation latérale d'un bâtiment industriel à ossature articulée, par contreventement </vt:lpstr>
      <vt:lpstr>Les avantages : </vt:lpstr>
      <vt:lpstr>2. Ossature en cadre rigide </vt:lpstr>
      <vt:lpstr>Stabilisation latérale d'un bâtiment industriel assurée par cadres rigides (absence de contreventement) </vt:lpstr>
      <vt:lpstr>Présentation PowerPoint</vt:lpstr>
      <vt:lpstr>Présentation PowerPoint</vt:lpstr>
      <vt:lpstr>Présentation PowerPoint</vt:lpstr>
      <vt:lpstr>Présentation PowerPoint</vt:lpstr>
      <vt:lpstr>Présentation PowerPoint</vt:lpstr>
      <vt:lpstr>Avantages et inconvénients</vt:lpstr>
      <vt:lpstr>Présentation PowerPoint</vt:lpstr>
      <vt:lpstr>3. Ossature a noyau central </vt:lpstr>
      <vt:lpstr>Présentation PowerPoint</vt:lpstr>
      <vt:lpstr>Présentation PowerPoint</vt:lpstr>
      <vt:lpstr>Présentation PowerPoint</vt:lpstr>
      <vt:lpstr>Les avantages : </vt:lpstr>
      <vt:lpstr>Inconvénient : </vt:lpstr>
      <vt:lpstr>Ossature en tube </vt:lpstr>
      <vt:lpstr>World Trade center</vt:lpstr>
      <vt:lpstr>Présentation PowerPoint</vt:lpstr>
      <vt:lpstr>Présentation PowerPoint</vt:lpstr>
      <vt:lpstr>Présentation PowerPoint</vt:lpstr>
      <vt:lpstr>Présentation PowerPoint</vt:lpstr>
      <vt:lpstr>Les avantages : </vt:lpstr>
      <vt:lpstr>Les inconvénients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12</cp:revision>
  <dcterms:created xsi:type="dcterms:W3CDTF">2023-12-11T21:24:31Z</dcterms:created>
  <dcterms:modified xsi:type="dcterms:W3CDTF">2023-12-25T14:39:19Z</dcterms:modified>
</cp:coreProperties>
</file>