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72" r:id="rId5"/>
    <p:sldId id="258" r:id="rId6"/>
    <p:sldId id="260" r:id="rId7"/>
    <p:sldId id="285" r:id="rId8"/>
    <p:sldId id="276" r:id="rId9"/>
    <p:sldId id="261" r:id="rId10"/>
    <p:sldId id="278" r:id="rId11"/>
    <p:sldId id="277" r:id="rId12"/>
    <p:sldId id="279" r:id="rId13"/>
    <p:sldId id="262" r:id="rId14"/>
    <p:sldId id="280" r:id="rId15"/>
    <p:sldId id="273" r:id="rId16"/>
    <p:sldId id="281" r:id="rId17"/>
    <p:sldId id="269" r:id="rId18"/>
    <p:sldId id="274" r:id="rId19"/>
    <p:sldId id="264" r:id="rId20"/>
    <p:sldId id="267" r:id="rId21"/>
    <p:sldId id="266" r:id="rId22"/>
    <p:sldId id="282" r:id="rId23"/>
    <p:sldId id="283" r:id="rId24"/>
    <p:sldId id="284" r:id="rId25"/>
    <p:sldId id="268" r:id="rId26"/>
    <p:sldId id="275" r:id="rId27"/>
    <p:sldId id="270"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3" autoAdjust="0"/>
    <p:restoredTop sz="87971" autoAdjust="0"/>
  </p:normalViewPr>
  <p:slideViewPr>
    <p:cSldViewPr snapToGrid="0">
      <p:cViewPr varScale="1">
        <p:scale>
          <a:sx n="64" d="100"/>
          <a:sy n="64" d="100"/>
        </p:scale>
        <p:origin x="-98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B9658-7664-422A-AE6B-8AC8C25B57FD}" type="datetimeFigureOut">
              <a:rPr lang="fr-FR" smtClean="0"/>
              <a:pPr/>
              <a:t>28/01/2022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4A4C4-5EE1-4288-B7E2-DE65D574AE8D}" type="slidenum">
              <a:rPr lang="fr-FR" smtClean="0"/>
              <a:pPr/>
              <a:t>‹N°›</a:t>
            </a:fld>
            <a:endParaRPr lang="fr-FR"/>
          </a:p>
        </p:txBody>
      </p:sp>
    </p:spTree>
    <p:extLst>
      <p:ext uri="{BB962C8B-B14F-4D97-AF65-F5344CB8AC3E}">
        <p14:creationId xmlns="" xmlns:p14="http://schemas.microsoft.com/office/powerpoint/2010/main" val="121548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1</a:t>
            </a:fld>
            <a:endParaRPr lang="fr-FR"/>
          </a:p>
        </p:txBody>
      </p:sp>
    </p:spTree>
    <p:extLst>
      <p:ext uri="{BB962C8B-B14F-4D97-AF65-F5344CB8AC3E}">
        <p14:creationId xmlns="" xmlns:p14="http://schemas.microsoft.com/office/powerpoint/2010/main" val="35186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14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19</a:t>
            </a:fld>
            <a:endParaRPr lang="fr-FR"/>
          </a:p>
        </p:txBody>
      </p:sp>
    </p:spTree>
    <p:extLst>
      <p:ext uri="{BB962C8B-B14F-4D97-AF65-F5344CB8AC3E}">
        <p14:creationId xmlns="" xmlns:p14="http://schemas.microsoft.com/office/powerpoint/2010/main" val="174267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25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27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2</a:t>
            </a:fld>
            <a:endParaRPr lang="fr-FR"/>
          </a:p>
        </p:txBody>
      </p:sp>
    </p:spTree>
    <p:extLst>
      <p:ext uri="{BB962C8B-B14F-4D97-AF65-F5344CB8AC3E}">
        <p14:creationId xmlns="" xmlns:p14="http://schemas.microsoft.com/office/powerpoint/2010/main" val="36671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6</a:t>
            </a:fld>
            <a:endParaRPr lang="fr-FR"/>
          </a:p>
        </p:txBody>
      </p:sp>
    </p:spTree>
    <p:extLst>
      <p:ext uri="{BB962C8B-B14F-4D97-AF65-F5344CB8AC3E}">
        <p14:creationId xmlns="" xmlns:p14="http://schemas.microsoft.com/office/powerpoint/2010/main" val="232917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9</a:t>
            </a:fld>
            <a:endParaRPr lang="fr-FR"/>
          </a:p>
        </p:txBody>
      </p:sp>
    </p:spTree>
    <p:extLst>
      <p:ext uri="{BB962C8B-B14F-4D97-AF65-F5344CB8AC3E}">
        <p14:creationId xmlns="" xmlns:p14="http://schemas.microsoft.com/office/powerpoint/2010/main" val="38598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11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44A4C4-5EE1-4288-B7E2-DE65D574AE8D}" type="slidenum">
              <a:rPr lang="fr-FR" smtClean="0"/>
              <a:pPr/>
              <a:t>13</a:t>
            </a:fld>
            <a:endParaRPr lang="fr-FR"/>
          </a:p>
        </p:txBody>
      </p:sp>
    </p:spTree>
    <p:extLst>
      <p:ext uri="{BB962C8B-B14F-4D97-AF65-F5344CB8AC3E}">
        <p14:creationId xmlns="" xmlns:p14="http://schemas.microsoft.com/office/powerpoint/2010/main" val="143723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84080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321859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56554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110266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102905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23379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308691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180903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205917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5768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F0250D-5857-41B2-8EBA-C09AF81FE4BB}" type="datetimeFigureOut">
              <a:rPr lang="fr-FR" smtClean="0"/>
              <a:pPr/>
              <a:t>28/01/2022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47415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0250D-5857-41B2-8EBA-C09AF81FE4BB}" type="datetimeFigureOut">
              <a:rPr lang="fr-FR" smtClean="0"/>
              <a:pPr/>
              <a:t>28/01/2022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E089D-B261-4550-AC3A-1580C916F2C7}" type="slidenum">
              <a:rPr lang="fr-FR" smtClean="0"/>
              <a:pPr/>
              <a:t>‹N°›</a:t>
            </a:fld>
            <a:endParaRPr lang="fr-FR"/>
          </a:p>
        </p:txBody>
      </p:sp>
    </p:spTree>
    <p:extLst>
      <p:ext uri="{BB962C8B-B14F-4D97-AF65-F5344CB8AC3E}">
        <p14:creationId xmlns="" xmlns:p14="http://schemas.microsoft.com/office/powerpoint/2010/main" val="2151667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fr.wikipedia.org/wiki/XXe_si%C3%A8cle" TargetMode="External"/><Relationship Id="rId4" Type="http://schemas.openxmlformats.org/officeDocument/2006/relationships/hyperlink" Target="https://fr.wikipedia.org/wiki/Boulevard_de_S%C3%A9bastopo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4400" y="180305"/>
            <a:ext cx="10676586" cy="734095"/>
          </a:xfrm>
        </p:spPr>
        <p:txBody>
          <a:bodyPr>
            <a:noAutofit/>
          </a:bodyPr>
          <a:lstStyle/>
          <a:p>
            <a:r>
              <a:rPr lang="fr-FR" sz="4000" b="1" dirty="0" smtClean="0">
                <a:solidFill>
                  <a:srgbClr val="FF0000"/>
                </a:solidFill>
              </a:rPr>
              <a:t>Paris; un urbanisme révolutionnaire du 19</a:t>
            </a:r>
            <a:r>
              <a:rPr lang="fr-FR" sz="4000" b="1" baseline="30000" dirty="0" smtClean="0">
                <a:solidFill>
                  <a:srgbClr val="FF0000"/>
                </a:solidFill>
              </a:rPr>
              <a:t>e</a:t>
            </a:r>
            <a:r>
              <a:rPr lang="fr-FR" sz="4000" b="1" dirty="0" smtClean="0">
                <a:solidFill>
                  <a:srgbClr val="FF0000"/>
                </a:solidFill>
              </a:rPr>
              <a:t> s</a:t>
            </a:r>
            <a:endParaRPr lang="fr-FR" sz="4000" b="1" dirty="0">
              <a:solidFill>
                <a:srgbClr val="FF0000"/>
              </a:solidFill>
            </a:endParaRPr>
          </a:p>
        </p:txBody>
      </p:sp>
      <p:pic>
        <p:nvPicPr>
          <p:cNvPr id="4" name="Image 3"/>
          <p:cNvPicPr>
            <a:picLocks noChangeAspect="1"/>
          </p:cNvPicPr>
          <p:nvPr/>
        </p:nvPicPr>
        <p:blipFill rotWithShape="1">
          <a:blip r:embed="rId3"/>
          <a:srcRect l="29726" t="35565" r="32395" b="31689"/>
          <a:stretch/>
        </p:blipFill>
        <p:spPr>
          <a:xfrm>
            <a:off x="3850783" y="2601532"/>
            <a:ext cx="4906851" cy="2395471"/>
          </a:xfrm>
          <a:prstGeom prst="rect">
            <a:avLst/>
          </a:prstGeom>
        </p:spPr>
      </p:pic>
      <p:pic>
        <p:nvPicPr>
          <p:cNvPr id="5" name="Image 4"/>
          <p:cNvPicPr>
            <a:picLocks noChangeAspect="1"/>
          </p:cNvPicPr>
          <p:nvPr/>
        </p:nvPicPr>
        <p:blipFill rotWithShape="1">
          <a:blip r:embed="rId3"/>
          <a:srcRect l="29685" t="36928" r="27962" b="31558"/>
          <a:stretch/>
        </p:blipFill>
        <p:spPr>
          <a:xfrm>
            <a:off x="1047135" y="914400"/>
            <a:ext cx="10102645" cy="4814173"/>
          </a:xfrm>
          <a:prstGeom prst="rect">
            <a:avLst/>
          </a:prstGeom>
        </p:spPr>
      </p:pic>
      <p:sp>
        <p:nvSpPr>
          <p:cNvPr id="6" name="ZoneTexte 5"/>
          <p:cNvSpPr txBox="1"/>
          <p:nvPr/>
        </p:nvSpPr>
        <p:spPr>
          <a:xfrm>
            <a:off x="383458" y="5728573"/>
            <a:ext cx="11371007" cy="1200329"/>
          </a:xfrm>
          <a:prstGeom prst="rect">
            <a:avLst/>
          </a:prstGeom>
          <a:noFill/>
        </p:spPr>
        <p:txBody>
          <a:bodyPr wrap="square" rtlCol="0">
            <a:spAutoFit/>
          </a:bodyPr>
          <a:lstStyle/>
          <a:p>
            <a:r>
              <a:rPr lang="fr-FR" sz="2400" b="1" dirty="0" smtClean="0"/>
              <a:t>En 1608, Le roi Henri IV fait ouvrir une nouvelle voie qui doit relier le Pont Neuf à la porte de </a:t>
            </a:r>
            <a:r>
              <a:rPr lang="fr-FR" sz="2400" b="1" dirty="0" err="1" smtClean="0"/>
              <a:t>Buci</a:t>
            </a:r>
            <a:r>
              <a:rPr lang="fr-FR" sz="2400" b="1" dirty="0" smtClean="0"/>
              <a:t>, c’est la rue Dauphine qui est considérée comme la première rue droite et moderne de Paris</a:t>
            </a:r>
            <a:endParaRPr lang="fr-FR" sz="2400" b="1" dirty="0"/>
          </a:p>
        </p:txBody>
      </p:sp>
    </p:spTree>
    <p:extLst>
      <p:ext uri="{BB962C8B-B14F-4D97-AF65-F5344CB8AC3E}">
        <p14:creationId xmlns="" xmlns:p14="http://schemas.microsoft.com/office/powerpoint/2010/main" val="9994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 illustrative de l’article Place Louis-Lépine"/>
          <p:cNvPicPr>
            <a:picLocks noChangeAspect="1" noChangeArrowheads="1"/>
          </p:cNvPicPr>
          <p:nvPr/>
        </p:nvPicPr>
        <p:blipFill>
          <a:blip r:embed="rId2"/>
          <a:srcRect/>
          <a:stretch>
            <a:fillRect/>
          </a:stretch>
        </p:blipFill>
        <p:spPr bwMode="auto">
          <a:xfrm>
            <a:off x="387587" y="167859"/>
            <a:ext cx="8524402" cy="6393302"/>
          </a:xfrm>
          <a:prstGeom prst="rect">
            <a:avLst/>
          </a:prstGeom>
          <a:noFill/>
        </p:spPr>
      </p:pic>
      <p:sp>
        <p:nvSpPr>
          <p:cNvPr id="5" name="ZoneTexte 4"/>
          <p:cNvSpPr txBox="1"/>
          <p:nvPr/>
        </p:nvSpPr>
        <p:spPr>
          <a:xfrm>
            <a:off x="9048466" y="177420"/>
            <a:ext cx="2456597" cy="1384995"/>
          </a:xfrm>
          <a:prstGeom prst="rect">
            <a:avLst/>
          </a:prstGeom>
          <a:noFill/>
        </p:spPr>
        <p:txBody>
          <a:bodyPr wrap="square" rtlCol="0">
            <a:spAutoFit/>
          </a:bodyPr>
          <a:lstStyle/>
          <a:p>
            <a:r>
              <a:rPr lang="fr-FR" sz="2800" dirty="0" smtClean="0">
                <a:solidFill>
                  <a:srgbClr val="FF0000"/>
                </a:solidFill>
              </a:rPr>
              <a:t>Entrée de la place Louis Lépine, Paris</a:t>
            </a:r>
            <a:endParaRPr lang="fr-FR" sz="2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illustrative de l’article Boulevard Saint-Germain"/>
          <p:cNvPicPr>
            <a:picLocks noChangeAspect="1" noChangeArrowheads="1"/>
          </p:cNvPicPr>
          <p:nvPr/>
        </p:nvPicPr>
        <p:blipFill>
          <a:blip r:embed="rId3"/>
          <a:srcRect/>
          <a:stretch>
            <a:fillRect/>
          </a:stretch>
        </p:blipFill>
        <p:spPr bwMode="auto">
          <a:xfrm>
            <a:off x="401235" y="381000"/>
            <a:ext cx="9097607" cy="6041380"/>
          </a:xfrm>
          <a:prstGeom prst="rect">
            <a:avLst/>
          </a:prstGeom>
          <a:noFill/>
        </p:spPr>
      </p:pic>
      <p:sp>
        <p:nvSpPr>
          <p:cNvPr id="5" name="ZoneTexte 4"/>
          <p:cNvSpPr txBox="1"/>
          <p:nvPr/>
        </p:nvSpPr>
        <p:spPr>
          <a:xfrm>
            <a:off x="9785445" y="423081"/>
            <a:ext cx="1733265" cy="3046988"/>
          </a:xfrm>
          <a:prstGeom prst="rect">
            <a:avLst/>
          </a:prstGeom>
          <a:noFill/>
        </p:spPr>
        <p:txBody>
          <a:bodyPr wrap="square" rtlCol="0">
            <a:spAutoFit/>
          </a:bodyPr>
          <a:lstStyle/>
          <a:p>
            <a:r>
              <a:rPr lang="fr-FR" sz="2400" dirty="0" smtClean="0">
                <a:solidFill>
                  <a:srgbClr val="FF0000"/>
                </a:solidFill>
              </a:rPr>
              <a:t>Boulevard Saint Germain, Paris après les travaux de percement en 1877</a:t>
            </a:r>
            <a:endParaRPr lang="fr-FR" sz="24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illustrative de l’article Rue des Marmousets"/>
          <p:cNvPicPr>
            <a:picLocks noChangeAspect="1" noChangeArrowheads="1"/>
          </p:cNvPicPr>
          <p:nvPr/>
        </p:nvPicPr>
        <p:blipFill>
          <a:blip r:embed="rId2"/>
          <a:srcRect/>
          <a:stretch>
            <a:fillRect/>
          </a:stretch>
        </p:blipFill>
        <p:spPr bwMode="auto">
          <a:xfrm>
            <a:off x="510416" y="181509"/>
            <a:ext cx="8415219" cy="6311414"/>
          </a:xfrm>
          <a:prstGeom prst="rect">
            <a:avLst/>
          </a:prstGeom>
          <a:noFill/>
        </p:spPr>
      </p:pic>
      <p:sp>
        <p:nvSpPr>
          <p:cNvPr id="5" name="ZoneTexte 4"/>
          <p:cNvSpPr txBox="1"/>
          <p:nvPr/>
        </p:nvSpPr>
        <p:spPr>
          <a:xfrm>
            <a:off x="9116704" y="395785"/>
            <a:ext cx="2388359" cy="1384995"/>
          </a:xfrm>
          <a:prstGeom prst="rect">
            <a:avLst/>
          </a:prstGeom>
          <a:noFill/>
        </p:spPr>
        <p:txBody>
          <a:bodyPr wrap="square" rtlCol="0">
            <a:spAutoFit/>
          </a:bodyPr>
          <a:lstStyle/>
          <a:p>
            <a:r>
              <a:rPr lang="fr-FR" sz="2800" dirty="0" smtClean="0">
                <a:solidFill>
                  <a:srgbClr val="FF0000"/>
                </a:solidFill>
              </a:rPr>
              <a:t>Rue des Marmousets, Paris</a:t>
            </a:r>
            <a:endParaRPr lang="fr-FR" sz="2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44809"/>
          </a:xfrm>
        </p:spPr>
        <p:txBody>
          <a:bodyPr>
            <a:normAutofit/>
          </a:bodyPr>
          <a:lstStyle/>
          <a:p>
            <a:pPr algn="ctr"/>
            <a:r>
              <a:rPr lang="fr-FR" sz="3200" b="1" dirty="0" smtClean="0">
                <a:solidFill>
                  <a:srgbClr val="FF0000"/>
                </a:solidFill>
              </a:rPr>
              <a:t>Une réglementation taillée pour imposer la pierre de taille</a:t>
            </a:r>
            <a:endParaRPr lang="fr-FR" sz="3200" b="1" dirty="0">
              <a:solidFill>
                <a:srgbClr val="FF0000"/>
              </a:solidFill>
            </a:endParaRPr>
          </a:p>
        </p:txBody>
      </p:sp>
      <p:sp>
        <p:nvSpPr>
          <p:cNvPr id="5" name="Espace réservé du contenu 4"/>
          <p:cNvSpPr>
            <a:spLocks noGrp="1"/>
          </p:cNvSpPr>
          <p:nvPr>
            <p:ph idx="1"/>
          </p:nvPr>
        </p:nvSpPr>
        <p:spPr>
          <a:xfrm>
            <a:off x="366214" y="1201002"/>
            <a:ext cx="11459571" cy="5472753"/>
          </a:xfrm>
        </p:spPr>
        <p:txBody>
          <a:bodyPr>
            <a:noAutofit/>
          </a:bodyPr>
          <a:lstStyle/>
          <a:p>
            <a:pPr algn="just"/>
            <a:r>
              <a:rPr lang="fr-FR" sz="4000" dirty="0"/>
              <a:t>obligation pour les propriétaires à nettoyer leurs façades et à les rafraîchir tous les dix ans.</a:t>
            </a:r>
          </a:p>
          <a:p>
            <a:pPr algn="just"/>
            <a:r>
              <a:rPr lang="fr-FR" sz="4000" dirty="0"/>
              <a:t>règlementation du nivellement </a:t>
            </a:r>
            <a:r>
              <a:rPr lang="fr-FR" sz="4000" dirty="0" smtClean="0"/>
              <a:t>des voies de Paris, </a:t>
            </a:r>
            <a:r>
              <a:rPr lang="fr-FR" sz="4000" dirty="0"/>
              <a:t>de l’alignement des immeubles, </a:t>
            </a:r>
            <a:r>
              <a:rPr lang="fr-FR" sz="4000" dirty="0" smtClean="0"/>
              <a:t>du raccordement à l’égout.</a:t>
            </a:r>
            <a:endParaRPr lang="fr-FR" sz="4000" dirty="0"/>
          </a:p>
          <a:p>
            <a:pPr algn="just"/>
            <a:r>
              <a:rPr lang="fr-FR" sz="4000" dirty="0"/>
              <a:t>Les pouvoirs publics interviennent à la fois sur </a:t>
            </a:r>
            <a:r>
              <a:rPr lang="fr-FR" sz="4000" dirty="0" smtClean="0"/>
              <a:t>le gabarit</a:t>
            </a:r>
            <a:r>
              <a:rPr lang="fr-FR" sz="4000" dirty="0"/>
              <a:t> des immeubles par la voie réglementaire, et sur l’aspect esthétique même des façades par le moyen </a:t>
            </a:r>
            <a:r>
              <a:rPr lang="fr-FR" sz="4000" dirty="0" smtClean="0"/>
              <a:t>des servitudes</a:t>
            </a:r>
            <a:r>
              <a:rPr lang="fr-FR" sz="4000" dirty="0"/>
              <a:t> </a:t>
            </a:r>
            <a:r>
              <a:rPr lang="fr-FR" sz="4000" dirty="0" smtClean="0"/>
              <a:t>:</a:t>
            </a:r>
            <a:endParaRPr lang="fr-FR" sz="4000" dirty="0"/>
          </a:p>
        </p:txBody>
      </p:sp>
    </p:spTree>
    <p:extLst>
      <p:ext uri="{BB962C8B-B14F-4D97-AF65-F5344CB8AC3E}">
        <p14:creationId xmlns="" xmlns:p14="http://schemas.microsoft.com/office/powerpoint/2010/main" val="42813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upload.wikimedia.org/wikipedia/commons/thumb/4/40/PARIS_SOUTERRAIN_-_Les_%C3%A9gouts%2C_service_de_l%27assainissement_%3B_collecteur_du_Boulevard_S%C3%A9bastopol.jpg/1024px-PARIS_SOUTERRAIN_-_Les_%C3%A9gouts%2C_service_de_l%27assainissement_%3B_collecteur_du_Boulevard_S%C3%A9bastopol.jpg"/>
          <p:cNvPicPr>
            <a:picLocks noChangeAspect="1" noChangeArrowheads="1"/>
          </p:cNvPicPr>
          <p:nvPr/>
        </p:nvPicPr>
        <p:blipFill>
          <a:blip r:embed="rId3"/>
          <a:srcRect/>
          <a:stretch>
            <a:fillRect/>
          </a:stretch>
        </p:blipFill>
        <p:spPr bwMode="auto">
          <a:xfrm>
            <a:off x="414882" y="264923"/>
            <a:ext cx="9193142" cy="5952201"/>
          </a:xfrm>
          <a:prstGeom prst="rect">
            <a:avLst/>
          </a:prstGeom>
          <a:noFill/>
        </p:spPr>
      </p:pic>
      <p:sp>
        <p:nvSpPr>
          <p:cNvPr id="5" name="ZoneTexte 4"/>
          <p:cNvSpPr txBox="1"/>
          <p:nvPr/>
        </p:nvSpPr>
        <p:spPr>
          <a:xfrm>
            <a:off x="9826388" y="259307"/>
            <a:ext cx="1910687" cy="5016758"/>
          </a:xfrm>
          <a:prstGeom prst="rect">
            <a:avLst/>
          </a:prstGeom>
          <a:noFill/>
        </p:spPr>
        <p:txBody>
          <a:bodyPr wrap="square" rtlCol="0">
            <a:spAutoFit/>
          </a:bodyPr>
          <a:lstStyle/>
          <a:p>
            <a:r>
              <a:rPr lang="fr-FR" sz="2000" dirty="0" smtClean="0"/>
              <a:t>Le collecteur du </a:t>
            </a:r>
            <a:r>
              <a:rPr lang="fr-FR" sz="2000" dirty="0" smtClean="0">
                <a:hlinkClick r:id="rId4" tooltip="Boulevard de Sébastopol"/>
              </a:rPr>
              <a:t>boulevard de Sébastopol</a:t>
            </a:r>
            <a:r>
              <a:rPr lang="fr-FR" sz="2000" dirty="0" smtClean="0"/>
              <a:t> au début du </a:t>
            </a:r>
            <a:r>
              <a:rPr lang="fr-FR" sz="2000" cap="small" dirty="0" err="1" smtClean="0">
                <a:hlinkClick r:id="rId5" tooltip="XXe siècle"/>
              </a:rPr>
              <a:t>xx</a:t>
            </a:r>
            <a:r>
              <a:rPr lang="fr-FR" sz="2000" baseline="30000" dirty="0" err="1" smtClean="0">
                <a:hlinkClick r:id="rId5" tooltip="XXe siècle"/>
              </a:rPr>
              <a:t>e</a:t>
            </a:r>
            <a:r>
              <a:rPr lang="fr-FR" sz="2000" dirty="0" smtClean="0">
                <a:hlinkClick r:id="rId5" tooltip="XXe siècle"/>
              </a:rPr>
              <a:t> siècle</a:t>
            </a:r>
            <a:r>
              <a:rPr lang="fr-FR" sz="2000" dirty="0" smtClean="0"/>
              <a:t>. Les grosses canalisations sont celles de l'eau potable ; on voit la taille imposante de ces ouvrages souterrains, qui permet leur entretien à </a:t>
            </a:r>
            <a:r>
              <a:rPr lang="fr-FR" sz="2000" dirty="0" err="1" smtClean="0"/>
              <a:t>pied-d'œuvre</a:t>
            </a:r>
            <a:r>
              <a:rPr lang="fr-FR" sz="2000" dirty="0" smtClean="0"/>
              <a:t>.</a:t>
            </a:r>
            <a:endParaRPr lang="fr-F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41445"/>
            <a:ext cx="10515600" cy="5535518"/>
          </a:xfrm>
        </p:spPr>
        <p:txBody>
          <a:bodyPr>
            <a:normAutofit fontScale="92500"/>
          </a:bodyPr>
          <a:lstStyle/>
          <a:p>
            <a:pPr algn="just"/>
            <a:r>
              <a:rPr lang="fr-FR" sz="4000" dirty="0"/>
              <a:t>Le règlement de 1859 permet de faire monter les façades jusqu’à 20 mètres de hauteur dans les rues de 20 mètres de largeur qu’Haussmann est en train de percer, alors que la hauteur maximale était de 17,55 mètres auparavant</a:t>
            </a:r>
            <a:r>
              <a:rPr lang="fr-FR" sz="4000" dirty="0" smtClean="0"/>
              <a:t>.</a:t>
            </a:r>
          </a:p>
          <a:p>
            <a:pPr algn="just">
              <a:buNone/>
            </a:pPr>
            <a:r>
              <a:rPr lang="fr-FR" sz="4000" dirty="0" smtClean="0"/>
              <a:t> </a:t>
            </a:r>
            <a:endParaRPr lang="fr-FR" sz="4000" dirty="0"/>
          </a:p>
          <a:p>
            <a:pPr algn="just"/>
            <a:r>
              <a:rPr lang="fr-FR" sz="4000" dirty="0"/>
              <a:t>Les maisons mitoyennes doivent avoir « les mêmes hauteurs d’étage et les mêmes lignes principales de façade ». L’utilisation de </a:t>
            </a:r>
            <a:r>
              <a:rPr lang="fr-FR" sz="4000" dirty="0" smtClean="0"/>
              <a:t>la pierre</a:t>
            </a:r>
            <a:r>
              <a:rPr lang="fr-FR" sz="4000" dirty="0"/>
              <a:t> de taille est obligatoire sur les nouveaux boulevards.</a:t>
            </a:r>
          </a:p>
          <a:p>
            <a:endParaRPr lang="fr-FR" dirty="0"/>
          </a:p>
        </p:txBody>
      </p:sp>
    </p:spTree>
    <p:extLst>
      <p:ext uri="{BB962C8B-B14F-4D97-AF65-F5344CB8AC3E}">
        <p14:creationId xmlns="" xmlns:p14="http://schemas.microsoft.com/office/powerpoint/2010/main" val="41768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upload.wikimedia.org/wikipedia/commons/thumb/8/84/Bow-window-tour.jpg/800px-Bow-window-tour.jpg"/>
          <p:cNvPicPr>
            <a:picLocks noChangeAspect="1" noChangeArrowheads="1"/>
          </p:cNvPicPr>
          <p:nvPr/>
        </p:nvPicPr>
        <p:blipFill>
          <a:blip r:embed="rId2"/>
          <a:srcRect/>
          <a:stretch>
            <a:fillRect/>
          </a:stretch>
        </p:blipFill>
        <p:spPr bwMode="auto">
          <a:xfrm>
            <a:off x="1951935" y="267757"/>
            <a:ext cx="7791672" cy="584375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50626"/>
            <a:ext cx="10515600" cy="5786651"/>
          </a:xfrm>
        </p:spPr>
        <p:txBody>
          <a:bodyPr>
            <a:normAutofit lnSpcReduction="10000"/>
          </a:bodyPr>
          <a:lstStyle/>
          <a:p>
            <a:pPr algn="just"/>
            <a:r>
              <a:rPr lang="fr-FR" sz="4000" dirty="0" smtClean="0"/>
              <a:t>Les toits doivent toujours s’inscrire sous une diagonale à 45 degrés.</a:t>
            </a:r>
          </a:p>
          <a:p>
            <a:pPr algn="just"/>
            <a:r>
              <a:rPr lang="fr-FR" sz="4000" dirty="0" smtClean="0"/>
              <a:t>la construction d’immeubles le long des nouvelles voies est soumise à des conditions particulières sur l’aspect des façades. </a:t>
            </a:r>
          </a:p>
          <a:p>
            <a:pPr algn="just"/>
            <a:r>
              <a:rPr lang="fr-FR" sz="4000" dirty="0" smtClean="0"/>
              <a:t>La façade s’organise autour de lignes horizontales fortes qui se poursuivent souvent d’un immeuble à l’autre : balcons, corniches, alignement parfait des façades sans retraits ni saillies importantes.</a:t>
            </a:r>
          </a:p>
          <a:p>
            <a:pPr algn="just"/>
            <a:endParaRPr lang="fr-FR" dirty="0"/>
          </a:p>
        </p:txBody>
      </p:sp>
    </p:spTree>
    <p:extLst>
      <p:ext uri="{BB962C8B-B14F-4D97-AF65-F5344CB8AC3E}">
        <p14:creationId xmlns="" xmlns:p14="http://schemas.microsoft.com/office/powerpoint/2010/main" val="25475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23331"/>
            <a:ext cx="10515600" cy="5658348"/>
          </a:xfrm>
        </p:spPr>
        <p:txBody>
          <a:bodyPr>
            <a:normAutofit/>
          </a:bodyPr>
          <a:lstStyle/>
          <a:p>
            <a:pPr algn="just"/>
            <a:r>
              <a:rPr lang="fr-FR" sz="4000" dirty="0"/>
              <a:t>Sur la façade, les progrès des techniques de sciage et de transport permettent d’utiliser la pierre de taille en « grand appareil », c’est-à-dire sous forme de gros blocs et non en simple placage.</a:t>
            </a:r>
          </a:p>
          <a:p>
            <a:pPr algn="just"/>
            <a:r>
              <a:rPr lang="fr-FR" sz="4000" dirty="0"/>
              <a:t> Les rues produisent un effet monumental qui dispense les immeubles de recourir à la décoration : les sculptures ou moulages ne se multiplieront que vers la fin du siècle.</a:t>
            </a:r>
          </a:p>
        </p:txBody>
      </p:sp>
    </p:spTree>
    <p:extLst>
      <p:ext uri="{BB962C8B-B14F-4D97-AF65-F5344CB8AC3E}">
        <p14:creationId xmlns="" xmlns:p14="http://schemas.microsoft.com/office/powerpoint/2010/main" val="51932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44809"/>
          </a:xfrm>
        </p:spPr>
        <p:txBody>
          <a:bodyPr>
            <a:normAutofit/>
          </a:bodyPr>
          <a:lstStyle/>
          <a:p>
            <a:pPr algn="ctr"/>
            <a:r>
              <a:rPr lang="fr-FR" sz="4000" b="1" dirty="0" smtClean="0">
                <a:solidFill>
                  <a:srgbClr val="FF0000"/>
                </a:solidFill>
              </a:rPr>
              <a:t>Caractéristiques de l’urbanisme Haussmannien</a:t>
            </a:r>
            <a:endParaRPr lang="fr-FR" sz="4000" b="1" dirty="0">
              <a:solidFill>
                <a:srgbClr val="FF0000"/>
              </a:solidFill>
            </a:endParaRPr>
          </a:p>
        </p:txBody>
      </p:sp>
      <p:sp>
        <p:nvSpPr>
          <p:cNvPr id="3" name="Espace réservé du contenu 2"/>
          <p:cNvSpPr>
            <a:spLocks noGrp="1"/>
          </p:cNvSpPr>
          <p:nvPr>
            <p:ph idx="1"/>
          </p:nvPr>
        </p:nvSpPr>
        <p:spPr>
          <a:xfrm>
            <a:off x="612443" y="1160059"/>
            <a:ext cx="10967113" cy="4569702"/>
          </a:xfrm>
        </p:spPr>
        <p:txBody>
          <a:bodyPr>
            <a:normAutofit fontScale="25000" lnSpcReduction="20000"/>
          </a:bodyPr>
          <a:lstStyle/>
          <a:p>
            <a:pPr algn="just"/>
            <a:r>
              <a:rPr lang="fr-FR" sz="15200" dirty="0" smtClean="0"/>
              <a:t>Le </a:t>
            </a:r>
            <a:r>
              <a:rPr lang="fr-FR" sz="15200" dirty="0" err="1" smtClean="0"/>
              <a:t>haussmannisme</a:t>
            </a:r>
            <a:r>
              <a:rPr lang="fr-FR" sz="15200" dirty="0" smtClean="0"/>
              <a:t> ne se contente pas de tracer des rues et de créer des équipements. </a:t>
            </a:r>
          </a:p>
          <a:p>
            <a:pPr algn="just"/>
            <a:r>
              <a:rPr lang="fr-FR" sz="15200" dirty="0" smtClean="0"/>
              <a:t>Il intervient aussi sur l’aspect esthétique des immeubles privés.</a:t>
            </a:r>
          </a:p>
          <a:p>
            <a:endParaRPr lang="fr-FR" dirty="0" smtClean="0"/>
          </a:p>
          <a:p>
            <a:pPr marL="0" indent="0" algn="just">
              <a:buNone/>
            </a:pPr>
            <a:r>
              <a:rPr lang="fr-FR" sz="12800" b="1" dirty="0" smtClean="0">
                <a:solidFill>
                  <a:srgbClr val="FF3300"/>
                </a:solidFill>
              </a:rPr>
              <a:t>1.	Le front sur rue de l’îlot </a:t>
            </a:r>
            <a:r>
              <a:rPr lang="fr-FR" sz="12800" dirty="0" smtClean="0"/>
              <a:t>est conçu comme un ensemble architectural homogène. L’immeuble n’est pas </a:t>
            </a:r>
            <a:r>
              <a:rPr lang="fr-FR" sz="12800" b="1" dirty="0" smtClean="0"/>
              <a:t>autonome</a:t>
            </a:r>
            <a:r>
              <a:rPr lang="fr-FR" sz="12800" dirty="0" smtClean="0"/>
              <a:t> et doit construire un </a:t>
            </a:r>
            <a:r>
              <a:rPr lang="fr-FR" sz="12800" b="1" dirty="0" smtClean="0"/>
              <a:t>paysage urbain </a:t>
            </a:r>
            <a:r>
              <a:rPr lang="fr-FR" sz="12800" dirty="0" smtClean="0"/>
              <a:t>unifié avec les autres immeubles sur la percée nouvelle. </a:t>
            </a:r>
          </a:p>
          <a:p>
            <a:endParaRPr lang="fr-FR" dirty="0" smtClean="0"/>
          </a:p>
          <a:p>
            <a:pPr marL="0" indent="0" algn="just">
              <a:buNone/>
            </a:pPr>
            <a:r>
              <a:rPr lang="fr-FR" sz="12800" dirty="0" smtClean="0"/>
              <a:t>2.	La </a:t>
            </a:r>
            <a:r>
              <a:rPr lang="fr-FR" sz="12800" b="1" dirty="0" smtClean="0"/>
              <a:t>réglementation</a:t>
            </a:r>
            <a:r>
              <a:rPr lang="fr-FR" sz="12800" dirty="0" smtClean="0"/>
              <a:t> et les </a:t>
            </a:r>
            <a:r>
              <a:rPr lang="fr-FR" sz="12800" b="1" dirty="0" smtClean="0"/>
              <a:t>servitudes</a:t>
            </a:r>
            <a:r>
              <a:rPr lang="fr-FR" sz="12800" dirty="0" smtClean="0"/>
              <a:t> imposées par les pouvoirs publics favorisent la mise en place d’une typologie qui mène à son terme l’évolution classique de l’immeuble parisien vers la façade caractéristique du Paris haussmannien :</a:t>
            </a:r>
          </a:p>
          <a:p>
            <a:pPr marL="0" indent="0" algn="just">
              <a:buNone/>
            </a:pPr>
            <a:endParaRPr lang="fr-FR" sz="12800" dirty="0" smtClean="0"/>
          </a:p>
        </p:txBody>
      </p:sp>
    </p:spTree>
    <p:extLst>
      <p:ext uri="{BB962C8B-B14F-4D97-AF65-F5344CB8AC3E}">
        <p14:creationId xmlns="" xmlns:p14="http://schemas.microsoft.com/office/powerpoint/2010/main" val="296958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016" y="287852"/>
            <a:ext cx="11074758" cy="665185"/>
          </a:xfrm>
        </p:spPr>
        <p:txBody>
          <a:bodyPr>
            <a:normAutofit/>
          </a:bodyPr>
          <a:lstStyle/>
          <a:p>
            <a:pPr algn="ctr"/>
            <a:r>
              <a:rPr lang="fr-FR" sz="3200" b="1" dirty="0" smtClean="0">
                <a:solidFill>
                  <a:srgbClr val="FF0000"/>
                </a:solidFill>
              </a:rPr>
              <a:t>Plan de Paris avant et durant les transformations d’Haussmann</a:t>
            </a:r>
            <a:endParaRPr lang="fr-FR" sz="3200" b="1" dirty="0">
              <a:solidFill>
                <a:srgbClr val="FF0000"/>
              </a:solidFill>
            </a:endParaRPr>
          </a:p>
        </p:txBody>
      </p:sp>
      <p:pic>
        <p:nvPicPr>
          <p:cNvPr id="4" name="Espace réservé du contenu 3"/>
          <p:cNvPicPr>
            <a:picLocks noGrp="1" noChangeAspect="1"/>
          </p:cNvPicPr>
          <p:nvPr>
            <p:ph idx="1"/>
          </p:nvPr>
        </p:nvPicPr>
        <p:blipFill rotWithShape="1">
          <a:blip r:embed="rId3"/>
          <a:srcRect l="31559" t="13392" r="29832" b="40140"/>
          <a:stretch/>
        </p:blipFill>
        <p:spPr>
          <a:xfrm>
            <a:off x="836084" y="953037"/>
            <a:ext cx="8608166" cy="5850570"/>
          </a:xfrm>
          <a:prstGeom prst="rect">
            <a:avLst/>
          </a:prstGeom>
        </p:spPr>
      </p:pic>
      <p:sp>
        <p:nvSpPr>
          <p:cNvPr id="7" name="ZoneTexte 6"/>
          <p:cNvSpPr txBox="1"/>
          <p:nvPr/>
        </p:nvSpPr>
        <p:spPr>
          <a:xfrm>
            <a:off x="9748072" y="2293272"/>
            <a:ext cx="1443091" cy="3170099"/>
          </a:xfrm>
          <a:prstGeom prst="rect">
            <a:avLst/>
          </a:prstGeom>
          <a:noFill/>
        </p:spPr>
        <p:txBody>
          <a:bodyPr wrap="square" rtlCol="0">
            <a:spAutoFit/>
          </a:bodyPr>
          <a:lstStyle/>
          <a:p>
            <a:r>
              <a:rPr lang="fr-FR" sz="2000" b="1" dirty="0" smtClean="0"/>
              <a:t>L’île de la Cité et son tissu urbain médiéval avant les travaux haussmanniens (plan </a:t>
            </a:r>
            <a:r>
              <a:rPr lang="fr-FR" sz="2000" b="1" dirty="0" err="1" smtClean="0"/>
              <a:t>Vaugondy</a:t>
            </a:r>
            <a:r>
              <a:rPr lang="fr-FR" sz="2000" b="1" dirty="0" smtClean="0"/>
              <a:t> de 1771</a:t>
            </a:r>
            <a:endParaRPr lang="fr-FR" sz="2000" b="1" dirty="0"/>
          </a:p>
        </p:txBody>
      </p:sp>
    </p:spTree>
    <p:extLst>
      <p:ext uri="{BB962C8B-B14F-4D97-AF65-F5344CB8AC3E}">
        <p14:creationId xmlns="" xmlns:p14="http://schemas.microsoft.com/office/powerpoint/2010/main" val="425776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l="26503" t="11365" r="27270" b="16497"/>
          <a:stretch/>
        </p:blipFill>
        <p:spPr>
          <a:xfrm>
            <a:off x="172872" y="1078173"/>
            <a:ext cx="5960673" cy="5252700"/>
          </a:xfrm>
          <a:prstGeom prst="rect">
            <a:avLst/>
          </a:prstGeom>
        </p:spPr>
      </p:pic>
      <p:pic>
        <p:nvPicPr>
          <p:cNvPr id="5" name="Image 4"/>
          <p:cNvPicPr>
            <a:picLocks noChangeAspect="1"/>
          </p:cNvPicPr>
          <p:nvPr/>
        </p:nvPicPr>
        <p:blipFill>
          <a:blip r:embed="rId3"/>
          <a:stretch>
            <a:fillRect/>
          </a:stretch>
        </p:blipFill>
        <p:spPr>
          <a:xfrm>
            <a:off x="6320500" y="1078173"/>
            <a:ext cx="5785202" cy="5252700"/>
          </a:xfrm>
          <a:prstGeom prst="rect">
            <a:avLst/>
          </a:prstGeom>
        </p:spPr>
      </p:pic>
    </p:spTree>
    <p:extLst>
      <p:ext uri="{BB962C8B-B14F-4D97-AF65-F5344CB8AC3E}">
        <p14:creationId xmlns="" xmlns:p14="http://schemas.microsoft.com/office/powerpoint/2010/main" val="234060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7130" y="706508"/>
            <a:ext cx="10898875" cy="5353098"/>
          </a:xfrm>
        </p:spPr>
        <p:txBody>
          <a:bodyPr>
            <a:normAutofit fontScale="25000" lnSpcReduction="20000"/>
          </a:bodyPr>
          <a:lstStyle/>
          <a:p>
            <a:pPr marL="1828800" lvl="1" indent="-1371600" algn="just">
              <a:spcBef>
                <a:spcPts val="600"/>
              </a:spcBef>
              <a:spcAft>
                <a:spcPts val="600"/>
              </a:spcAft>
              <a:buAutoNum type="alphaLcPeriod"/>
            </a:pPr>
            <a:r>
              <a:rPr lang="fr-FR" sz="16000" dirty="0" smtClean="0"/>
              <a:t>rez-de-chaussée et entresol avec mur à </a:t>
            </a:r>
            <a:r>
              <a:rPr lang="fr-FR" sz="16000" b="1" dirty="0" smtClean="0"/>
              <a:t>bossage</a:t>
            </a:r>
            <a:r>
              <a:rPr lang="fr-FR" sz="16000" dirty="0" smtClean="0"/>
              <a:t>.</a:t>
            </a:r>
          </a:p>
          <a:p>
            <a:pPr marL="1828800" lvl="1" indent="-1371600" algn="just">
              <a:spcBef>
                <a:spcPts val="600"/>
              </a:spcBef>
              <a:spcAft>
                <a:spcPts val="600"/>
              </a:spcAft>
              <a:buAutoNum type="alphaLcPeriod"/>
            </a:pPr>
            <a:r>
              <a:rPr lang="fr-FR" sz="16000" dirty="0" smtClean="0"/>
              <a:t>deuxième étage « </a:t>
            </a:r>
            <a:r>
              <a:rPr lang="fr-FR" sz="16000" b="1" dirty="0" smtClean="0"/>
              <a:t>noble</a:t>
            </a:r>
            <a:r>
              <a:rPr lang="fr-FR" sz="16000" dirty="0" smtClean="0"/>
              <a:t> » avec un ou deux balcons.</a:t>
            </a:r>
          </a:p>
          <a:p>
            <a:pPr marL="1828800" lvl="1" indent="-1371600" algn="just">
              <a:spcBef>
                <a:spcPts val="600"/>
              </a:spcBef>
              <a:spcAft>
                <a:spcPts val="600"/>
              </a:spcAft>
              <a:buAutoNum type="alphaLcPeriod"/>
            </a:pPr>
            <a:r>
              <a:rPr lang="fr-FR" sz="16000" dirty="0" smtClean="0"/>
              <a:t>troisième et quatrième étage dans le même style mais avec des </a:t>
            </a:r>
            <a:r>
              <a:rPr lang="fr-FR" sz="16000" b="1" dirty="0" smtClean="0"/>
              <a:t>encadrements</a:t>
            </a:r>
            <a:r>
              <a:rPr lang="fr-FR" sz="16000" dirty="0" smtClean="0"/>
              <a:t> de fenêtre moins riches. </a:t>
            </a:r>
          </a:p>
          <a:p>
            <a:pPr marL="1828800" lvl="1" indent="-1371600" algn="just">
              <a:spcBef>
                <a:spcPts val="600"/>
              </a:spcBef>
              <a:spcAft>
                <a:spcPts val="600"/>
              </a:spcAft>
              <a:buFont typeface="Arial" panose="020B0604020202020204" pitchFamily="34" charset="0"/>
              <a:buAutoNum type="alphaLcPeriod"/>
            </a:pPr>
            <a:r>
              <a:rPr lang="fr-FR" sz="16000" dirty="0" smtClean="0"/>
              <a:t>cinquième étage avec balcon </a:t>
            </a:r>
            <a:r>
              <a:rPr lang="fr-FR" sz="16000" b="1" dirty="0" smtClean="0"/>
              <a:t>filant</a:t>
            </a:r>
            <a:r>
              <a:rPr lang="fr-FR" sz="16000" dirty="0" smtClean="0"/>
              <a:t>, sans décorations.</a:t>
            </a:r>
          </a:p>
          <a:p>
            <a:pPr marL="1828800" lvl="1" indent="-1371600" algn="just">
              <a:spcBef>
                <a:spcPts val="600"/>
              </a:spcBef>
              <a:spcAft>
                <a:spcPts val="600"/>
              </a:spcAft>
              <a:buFont typeface="Arial" panose="020B0604020202020204" pitchFamily="34" charset="0"/>
              <a:buAutoNum type="alphaLcPeriod"/>
            </a:pPr>
            <a:r>
              <a:rPr lang="fr-FR" sz="16000" dirty="0" smtClean="0"/>
              <a:t>combles à 45 degrés.</a:t>
            </a:r>
          </a:p>
          <a:p>
            <a:pPr marL="1828800" lvl="1" indent="-1371600" algn="just">
              <a:spcBef>
                <a:spcPts val="600"/>
              </a:spcBef>
              <a:spcAft>
                <a:spcPts val="600"/>
              </a:spcAft>
              <a:buFont typeface="Arial" panose="020B0604020202020204" pitchFamily="34" charset="0"/>
              <a:buAutoNum type="alphaLcPeriod"/>
            </a:pPr>
            <a:endParaRPr lang="fr-FR" sz="16000" dirty="0" smtClean="0"/>
          </a:p>
          <a:p>
            <a:pPr marL="457200" lvl="1" indent="0" algn="just">
              <a:spcBef>
                <a:spcPts val="600"/>
              </a:spcBef>
              <a:spcAft>
                <a:spcPts val="600"/>
              </a:spcAft>
              <a:buNone/>
            </a:pPr>
            <a:endParaRPr lang="fr-FR" sz="16000" dirty="0" smtClean="0"/>
          </a:p>
          <a:p>
            <a:pPr marL="457200" lvl="1" indent="0" algn="just">
              <a:spcBef>
                <a:spcPts val="600"/>
              </a:spcBef>
              <a:spcAft>
                <a:spcPts val="600"/>
              </a:spcAft>
              <a:buNone/>
            </a:pPr>
            <a:endParaRPr lang="fr-FR" sz="16000" dirty="0" smtClean="0"/>
          </a:p>
          <a:p>
            <a:pPr marL="0" indent="0" algn="just">
              <a:spcBef>
                <a:spcPts val="600"/>
              </a:spcBef>
              <a:spcAft>
                <a:spcPts val="600"/>
              </a:spcAft>
              <a:buNone/>
            </a:pPr>
            <a:r>
              <a:rPr lang="fr-FR" sz="16000" dirty="0" smtClean="0"/>
              <a:t>    	</a:t>
            </a:r>
            <a:endParaRPr lang="fr-FR" dirty="0"/>
          </a:p>
        </p:txBody>
      </p:sp>
    </p:spTree>
    <p:extLst>
      <p:ext uri="{BB962C8B-B14F-4D97-AF65-F5344CB8AC3E}">
        <p14:creationId xmlns="" xmlns:p14="http://schemas.microsoft.com/office/powerpoint/2010/main" val="15692935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ésultat de recherche d'images pour &quot;caractéristiques immeubles haussmanniens&quot;"/>
          <p:cNvPicPr>
            <a:picLocks noChangeAspect="1" noChangeArrowheads="1"/>
          </p:cNvPicPr>
          <p:nvPr/>
        </p:nvPicPr>
        <p:blipFill>
          <a:blip r:embed="rId2"/>
          <a:srcRect/>
          <a:stretch>
            <a:fillRect/>
          </a:stretch>
        </p:blipFill>
        <p:spPr bwMode="auto">
          <a:xfrm>
            <a:off x="251109" y="341194"/>
            <a:ext cx="5135323" cy="5715119"/>
          </a:xfrm>
          <a:prstGeom prst="rect">
            <a:avLst/>
          </a:prstGeom>
          <a:noFill/>
        </p:spPr>
      </p:pic>
      <p:pic>
        <p:nvPicPr>
          <p:cNvPr id="51204" name="Picture 4" descr="Résultat de recherche d'images pour &quot;caractéristiques immeubles haussmanniens&quot;"/>
          <p:cNvPicPr>
            <a:picLocks noChangeAspect="1" noChangeArrowheads="1"/>
          </p:cNvPicPr>
          <p:nvPr/>
        </p:nvPicPr>
        <p:blipFill>
          <a:blip r:embed="rId3"/>
          <a:srcRect/>
          <a:stretch>
            <a:fillRect/>
          </a:stretch>
        </p:blipFill>
        <p:spPr bwMode="auto">
          <a:xfrm>
            <a:off x="5628327" y="1290779"/>
            <a:ext cx="6124575" cy="40862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ésultat de recherche d'images pour &quot;caractéristiques immeubles haussmanniens&quot;"/>
          <p:cNvPicPr>
            <a:picLocks noChangeAspect="1" noChangeArrowheads="1"/>
          </p:cNvPicPr>
          <p:nvPr/>
        </p:nvPicPr>
        <p:blipFill>
          <a:blip r:embed="rId2"/>
          <a:srcRect/>
          <a:stretch>
            <a:fillRect/>
          </a:stretch>
        </p:blipFill>
        <p:spPr bwMode="auto">
          <a:xfrm rot="16200000">
            <a:off x="3089616" y="-724357"/>
            <a:ext cx="6012767" cy="830671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ésultat de recherche d'images pour &quot;caractéristiques immeubles haussmanniens&quot;"/>
          <p:cNvPicPr>
            <a:picLocks noChangeAspect="1" noChangeArrowheads="1"/>
          </p:cNvPicPr>
          <p:nvPr/>
        </p:nvPicPr>
        <p:blipFill>
          <a:blip r:embed="rId2"/>
          <a:srcRect/>
          <a:stretch>
            <a:fillRect/>
          </a:stretch>
        </p:blipFill>
        <p:spPr bwMode="auto">
          <a:xfrm>
            <a:off x="1300278" y="239844"/>
            <a:ext cx="9267450" cy="616285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18615"/>
            <a:ext cx="10515600" cy="5658348"/>
          </a:xfrm>
        </p:spPr>
        <p:txBody>
          <a:bodyPr>
            <a:normAutofit/>
          </a:bodyPr>
          <a:lstStyle/>
          <a:p>
            <a:pPr marL="0" indent="0">
              <a:buNone/>
            </a:pPr>
            <a:r>
              <a:rPr lang="fr-FR" sz="4000" b="1" dirty="0" smtClean="0">
                <a:solidFill>
                  <a:srgbClr val="FF0000"/>
                </a:solidFill>
              </a:rPr>
              <a:t>Conséquences de l’</a:t>
            </a:r>
            <a:r>
              <a:rPr lang="fr-FR" sz="4000" b="1" dirty="0" err="1" smtClean="0">
                <a:solidFill>
                  <a:srgbClr val="FF0000"/>
                </a:solidFill>
              </a:rPr>
              <a:t>Haussmannisme</a:t>
            </a:r>
            <a:endParaRPr lang="fr-FR" sz="4000" b="1" dirty="0" smtClean="0">
              <a:solidFill>
                <a:srgbClr val="FF0000"/>
              </a:solidFill>
            </a:endParaRPr>
          </a:p>
          <a:p>
            <a:pPr algn="just"/>
            <a:r>
              <a:rPr lang="fr-FR" sz="4000" dirty="0" smtClean="0"/>
              <a:t>Les transformations haussmanniennes ont amélioré la qualité de vie dans la capitale. </a:t>
            </a:r>
          </a:p>
          <a:p>
            <a:pPr algn="just"/>
            <a:r>
              <a:rPr lang="fr-FR" sz="4000" dirty="0" smtClean="0"/>
              <a:t>De grandes épidémies, notamment celles de choléra, disparaissent, (mais pas la tuberculose).</a:t>
            </a:r>
          </a:p>
          <a:p>
            <a:pPr algn="just"/>
            <a:r>
              <a:rPr lang="fr-FR" sz="4000" dirty="0" smtClean="0"/>
              <a:t> la circulation est améliorée, les nouveaux immeubles sont mieux construits et plus fonctionnels que les anciens. </a:t>
            </a:r>
          </a:p>
          <a:p>
            <a:endParaRPr lang="fr-FR" dirty="0" smtClean="0"/>
          </a:p>
        </p:txBody>
      </p:sp>
    </p:spTree>
    <p:extLst>
      <p:ext uri="{BB962C8B-B14F-4D97-AF65-F5344CB8AC3E}">
        <p14:creationId xmlns="" xmlns:p14="http://schemas.microsoft.com/office/powerpoint/2010/main" val="35832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873457"/>
            <a:ext cx="10515600" cy="5581934"/>
          </a:xfrm>
        </p:spPr>
        <p:txBody>
          <a:bodyPr>
            <a:normAutofit fontScale="85000" lnSpcReduction="20000"/>
          </a:bodyPr>
          <a:lstStyle/>
          <a:p>
            <a:pPr algn="just"/>
            <a:r>
              <a:rPr lang="fr-FR" sz="4300" dirty="0"/>
              <a:t>Mais n’étant intervenu que ponctuellement sur les quartiers anciens, des zones d’insalubrité demeurent, ce qui explique la résurgence des idées hygiénistes au siècle suivant, puis la radicalité de certains des urbanistes du vingtième siècle</a:t>
            </a:r>
            <a:r>
              <a:rPr lang="fr-FR" sz="4300" dirty="0" smtClean="0"/>
              <a:t>.</a:t>
            </a:r>
          </a:p>
          <a:p>
            <a:pPr algn="just">
              <a:buNone/>
            </a:pPr>
            <a:endParaRPr lang="fr-FR" sz="4300" dirty="0"/>
          </a:p>
          <a:p>
            <a:pPr algn="just"/>
            <a:r>
              <a:rPr lang="fr-FR" sz="4300" dirty="0"/>
              <a:t>Le Second Empire a tellement marqué l’histoire urbaine de Paris que tous les courants architecturaux et urbanistiques postérieurs seront forcés de s’y référer, soit pour s’y adapter, soit pour le rejeter, soit encore pour tenter d’en reprendre certains éléments.</a:t>
            </a:r>
          </a:p>
          <a:p>
            <a:endParaRPr lang="fr-FR" dirty="0"/>
          </a:p>
        </p:txBody>
      </p:sp>
    </p:spTree>
    <p:extLst>
      <p:ext uri="{BB962C8B-B14F-4D97-AF65-F5344CB8AC3E}">
        <p14:creationId xmlns="" xmlns:p14="http://schemas.microsoft.com/office/powerpoint/2010/main" val="194226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94935"/>
          </a:xfrm>
        </p:spPr>
        <p:txBody>
          <a:bodyPr/>
          <a:lstStyle/>
          <a:p>
            <a:r>
              <a:rPr lang="fr-FR" b="1" dirty="0" smtClean="0">
                <a:solidFill>
                  <a:srgbClr val="FF0000"/>
                </a:solidFill>
              </a:rPr>
              <a:t>Fin de l’</a:t>
            </a:r>
            <a:r>
              <a:rPr lang="fr-FR" b="1" dirty="0" err="1" smtClean="0">
                <a:solidFill>
                  <a:srgbClr val="FF0000"/>
                </a:solidFill>
              </a:rPr>
              <a:t>Haussmannisme</a:t>
            </a:r>
            <a:endParaRPr lang="fr-FR" b="1" dirty="0">
              <a:solidFill>
                <a:srgbClr val="FF0000"/>
              </a:solidFill>
            </a:endParaRPr>
          </a:p>
        </p:txBody>
      </p:sp>
      <p:sp>
        <p:nvSpPr>
          <p:cNvPr id="3" name="Espace réservé du contenu 2"/>
          <p:cNvSpPr>
            <a:spLocks noGrp="1"/>
          </p:cNvSpPr>
          <p:nvPr>
            <p:ph idx="1"/>
          </p:nvPr>
        </p:nvSpPr>
        <p:spPr>
          <a:xfrm>
            <a:off x="838200" y="1282890"/>
            <a:ext cx="10515600" cy="5117910"/>
          </a:xfrm>
        </p:spPr>
        <p:txBody>
          <a:bodyPr>
            <a:normAutofit fontScale="92500" lnSpcReduction="20000"/>
          </a:bodyPr>
          <a:lstStyle/>
          <a:p>
            <a:pPr algn="just"/>
            <a:r>
              <a:rPr lang="fr-FR" sz="4300" dirty="0" smtClean="0"/>
              <a:t>On peut dater la fin du </a:t>
            </a:r>
            <a:r>
              <a:rPr lang="fr-FR" sz="4300" dirty="0" err="1" smtClean="0"/>
              <a:t>haussmannisme</a:t>
            </a:r>
            <a:r>
              <a:rPr lang="fr-FR" sz="4300" dirty="0" smtClean="0"/>
              <a:t> « pur » aux règlements de 1882 et 1884, qui rompent avec l’uniformité de la rue classique en permettant les saillies et les premières fantaisies au niveau du toit, qui se développeront considérablement après le règlement de 1902. </a:t>
            </a:r>
          </a:p>
          <a:p>
            <a:pPr marL="0" indent="0" algn="just">
              <a:buNone/>
            </a:pPr>
            <a:endParaRPr lang="fr-FR" sz="4300" dirty="0" smtClean="0"/>
          </a:p>
          <a:p>
            <a:pPr algn="just"/>
            <a:r>
              <a:rPr lang="fr-FR" sz="4300" dirty="0" smtClean="0"/>
              <a:t>Toutefois il ne s’agit encore que d’un « post-</a:t>
            </a:r>
            <a:r>
              <a:rPr lang="fr-FR" sz="4300" dirty="0" err="1" smtClean="0"/>
              <a:t>haussmannisme</a:t>
            </a:r>
            <a:r>
              <a:rPr lang="fr-FR" sz="4300" dirty="0" smtClean="0"/>
              <a:t> », qui ne rejette que l’austérité du modèle napoléonien sans remettre en cause l’agencement général des rues et des îlots.</a:t>
            </a:r>
          </a:p>
          <a:p>
            <a:endParaRPr lang="fr-FR" dirty="0"/>
          </a:p>
        </p:txBody>
      </p:sp>
    </p:spTree>
    <p:extLst>
      <p:ext uri="{BB962C8B-B14F-4D97-AF65-F5344CB8AC3E}">
        <p14:creationId xmlns="" xmlns:p14="http://schemas.microsoft.com/office/powerpoint/2010/main" val="16186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80227" y="1514902"/>
            <a:ext cx="2688610" cy="748992"/>
          </a:xfrm>
        </p:spPr>
        <p:txBody>
          <a:bodyPr>
            <a:normAutofit fontScale="90000"/>
          </a:bodyPr>
          <a:lstStyle/>
          <a:p>
            <a:r>
              <a:rPr lang="fr-FR" sz="3600" b="1" dirty="0" smtClean="0">
                <a:solidFill>
                  <a:srgbClr val="FF0000"/>
                </a:solidFill>
              </a:rPr>
              <a:t>Paris vers 1705</a:t>
            </a:r>
            <a:br>
              <a:rPr lang="fr-FR" sz="3600" b="1" dirty="0" smtClean="0">
                <a:solidFill>
                  <a:srgbClr val="FF0000"/>
                </a:solidFill>
              </a:rPr>
            </a:br>
            <a:r>
              <a:rPr lang="fr-FR" sz="3600" b="1" dirty="0" smtClean="0">
                <a:solidFill>
                  <a:srgbClr val="FF0000"/>
                </a:solidFill>
              </a:rPr>
              <a:t>à remarquer le tissu médiéval de la cité</a:t>
            </a:r>
            <a:endParaRPr lang="fr-FR" sz="3600" b="1" dirty="0">
              <a:solidFill>
                <a:srgbClr val="FF0000"/>
              </a:solidFill>
            </a:endParaRPr>
          </a:p>
        </p:txBody>
      </p:sp>
      <p:pic>
        <p:nvPicPr>
          <p:cNvPr id="4" name="Espace réservé du contenu 3"/>
          <p:cNvPicPr>
            <a:picLocks noGrp="1" noChangeAspect="1"/>
          </p:cNvPicPr>
          <p:nvPr>
            <p:ph idx="1"/>
          </p:nvPr>
        </p:nvPicPr>
        <p:blipFill rotWithShape="1">
          <a:blip r:embed="rId2"/>
          <a:srcRect l="25040" t="12504" r="25988" b="17054"/>
          <a:stretch/>
        </p:blipFill>
        <p:spPr>
          <a:xfrm>
            <a:off x="1056563" y="244294"/>
            <a:ext cx="7923663" cy="6436286"/>
          </a:xfrm>
          <a:prstGeom prst="rect">
            <a:avLst/>
          </a:prstGeom>
        </p:spPr>
      </p:pic>
    </p:spTree>
    <p:extLst>
      <p:ext uri="{BB962C8B-B14F-4D97-AF65-F5344CB8AC3E}">
        <p14:creationId xmlns="" xmlns:p14="http://schemas.microsoft.com/office/powerpoint/2010/main" val="11558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11737" y="328165"/>
            <a:ext cx="9671159" cy="6529835"/>
          </a:xfrm>
          <a:prstGeom prst="rect">
            <a:avLst/>
          </a:prstGeom>
        </p:spPr>
      </p:pic>
      <p:sp>
        <p:nvSpPr>
          <p:cNvPr id="5" name="ZoneTexte 4"/>
          <p:cNvSpPr txBox="1"/>
          <p:nvPr/>
        </p:nvSpPr>
        <p:spPr>
          <a:xfrm>
            <a:off x="9982896" y="1007759"/>
            <a:ext cx="1631349" cy="4708981"/>
          </a:xfrm>
          <a:prstGeom prst="rect">
            <a:avLst/>
          </a:prstGeom>
          <a:noFill/>
        </p:spPr>
        <p:txBody>
          <a:bodyPr wrap="square" rtlCol="0">
            <a:spAutoFit/>
          </a:bodyPr>
          <a:lstStyle/>
          <a:p>
            <a:r>
              <a:rPr lang="fr-FR" sz="2000" b="1" dirty="0"/>
              <a:t>L’île de la Cité remodelée par les travaux d’Haussmann : nouvelles rues transversales (rouge), espaces publics (bleu clair) et bâtiments (bleu foncé).</a:t>
            </a:r>
          </a:p>
        </p:txBody>
      </p:sp>
    </p:spTree>
    <p:extLst>
      <p:ext uri="{BB962C8B-B14F-4D97-AF65-F5344CB8AC3E}">
        <p14:creationId xmlns="" xmlns:p14="http://schemas.microsoft.com/office/powerpoint/2010/main" val="26638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5746" y="1670889"/>
            <a:ext cx="3406254" cy="639427"/>
          </a:xfrm>
        </p:spPr>
        <p:txBody>
          <a:bodyPr>
            <a:normAutofit fontScale="90000"/>
          </a:bodyPr>
          <a:lstStyle/>
          <a:p>
            <a:r>
              <a:rPr lang="fr-FR" sz="4000" b="1" dirty="0" smtClean="0">
                <a:solidFill>
                  <a:srgbClr val="FF0000"/>
                </a:solidFill>
              </a:rPr>
              <a:t>Paris à la fin du 18eme siècle</a:t>
            </a:r>
            <a:br>
              <a:rPr lang="fr-FR" sz="4000" b="1" dirty="0" smtClean="0">
                <a:solidFill>
                  <a:srgbClr val="FF0000"/>
                </a:solidFill>
              </a:rPr>
            </a:br>
            <a:r>
              <a:rPr lang="fr-FR" sz="4000" b="1" dirty="0">
                <a:solidFill>
                  <a:srgbClr val="FF0000"/>
                </a:solidFill>
              </a:rPr>
              <a:t/>
            </a:r>
            <a:br>
              <a:rPr lang="fr-FR" sz="4000" b="1" dirty="0">
                <a:solidFill>
                  <a:srgbClr val="FF0000"/>
                </a:solidFill>
              </a:rPr>
            </a:br>
            <a:r>
              <a:rPr lang="fr-FR" sz="3600" b="1" dirty="0" smtClean="0">
                <a:solidFill>
                  <a:srgbClr val="FF0000"/>
                </a:solidFill>
              </a:rPr>
              <a:t>on remarquera le type d’immeuble existant à l’époque</a:t>
            </a:r>
            <a:endParaRPr lang="fr-FR" sz="3600" b="1" dirty="0">
              <a:solidFill>
                <a:srgbClr val="FF0000"/>
              </a:solidFill>
            </a:endParaRPr>
          </a:p>
        </p:txBody>
      </p:sp>
      <p:pic>
        <p:nvPicPr>
          <p:cNvPr id="4" name="Espace réservé du contenu 3"/>
          <p:cNvPicPr>
            <a:picLocks noGrp="1" noChangeAspect="1"/>
          </p:cNvPicPr>
          <p:nvPr>
            <p:ph idx="1"/>
          </p:nvPr>
        </p:nvPicPr>
        <p:blipFill rotWithShape="1">
          <a:blip r:embed="rId3"/>
          <a:srcRect l="26043" t="29966" r="26656" b="7287"/>
          <a:stretch/>
        </p:blipFill>
        <p:spPr>
          <a:xfrm>
            <a:off x="669700" y="731234"/>
            <a:ext cx="8023923" cy="6010856"/>
          </a:xfrm>
          <a:prstGeom prst="rect">
            <a:avLst/>
          </a:prstGeom>
        </p:spPr>
      </p:pic>
    </p:spTree>
    <p:extLst>
      <p:ext uri="{BB962C8B-B14F-4D97-AF65-F5344CB8AC3E}">
        <p14:creationId xmlns="" xmlns:p14="http://schemas.microsoft.com/office/powerpoint/2010/main" val="33547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0409"/>
            <a:ext cx="10515600" cy="1325563"/>
          </a:xfrm>
        </p:spPr>
        <p:txBody>
          <a:bodyPr>
            <a:normAutofit/>
          </a:bodyPr>
          <a:lstStyle/>
          <a:p>
            <a:pPr algn="ctr"/>
            <a:r>
              <a:rPr lang="fr-FR" sz="4000" b="1" dirty="0" smtClean="0">
                <a:solidFill>
                  <a:srgbClr val="FF0000"/>
                </a:solidFill>
              </a:rPr>
              <a:t>Paris remodelé au frais de grandes démolitions et percement dans l’ancien tissu médiéval</a:t>
            </a:r>
            <a:endParaRPr lang="fr-FR" sz="4000" b="1" dirty="0">
              <a:solidFill>
                <a:srgbClr val="FF0000"/>
              </a:solidFill>
            </a:endParaRPr>
          </a:p>
        </p:txBody>
      </p:sp>
      <p:pic>
        <p:nvPicPr>
          <p:cNvPr id="4" name="Espace réservé du contenu 3"/>
          <p:cNvPicPr>
            <a:picLocks noGrp="1" noChangeAspect="1"/>
          </p:cNvPicPr>
          <p:nvPr>
            <p:ph idx="1"/>
          </p:nvPr>
        </p:nvPicPr>
        <p:blipFill rotWithShape="1">
          <a:blip r:embed="rId3"/>
          <a:srcRect l="21720" t="13559" r="23196" b="23711"/>
          <a:stretch/>
        </p:blipFill>
        <p:spPr>
          <a:xfrm>
            <a:off x="191067" y="1897039"/>
            <a:ext cx="6218126" cy="3998796"/>
          </a:xfrm>
          <a:prstGeom prst="rect">
            <a:avLst/>
          </a:prstGeom>
        </p:spPr>
      </p:pic>
      <p:pic>
        <p:nvPicPr>
          <p:cNvPr id="5" name="Image 4"/>
          <p:cNvPicPr>
            <a:picLocks noChangeAspect="1"/>
          </p:cNvPicPr>
          <p:nvPr/>
        </p:nvPicPr>
        <p:blipFill rotWithShape="1">
          <a:blip r:embed="rId4"/>
          <a:srcRect l="30545" t="22714" r="31527" b="28032"/>
          <a:stretch/>
        </p:blipFill>
        <p:spPr>
          <a:xfrm>
            <a:off x="6549787" y="1897039"/>
            <a:ext cx="5452902" cy="3998796"/>
          </a:xfrm>
          <a:prstGeom prst="rect">
            <a:avLst/>
          </a:prstGeom>
        </p:spPr>
      </p:pic>
    </p:spTree>
    <p:extLst>
      <p:ext uri="{BB962C8B-B14F-4D97-AF65-F5344CB8AC3E}">
        <p14:creationId xmlns="" xmlns:p14="http://schemas.microsoft.com/office/powerpoint/2010/main" val="94166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age illustrative de l’article Boulevard de Strasbourg (Paris)"/>
          <p:cNvPicPr>
            <a:picLocks noChangeAspect="1" noChangeArrowheads="1"/>
          </p:cNvPicPr>
          <p:nvPr/>
        </p:nvPicPr>
        <p:blipFill>
          <a:blip r:embed="rId3"/>
          <a:srcRect/>
          <a:stretch>
            <a:fillRect/>
          </a:stretch>
        </p:blipFill>
        <p:spPr bwMode="auto">
          <a:xfrm>
            <a:off x="659567" y="506580"/>
            <a:ext cx="8994100" cy="5998995"/>
          </a:xfrm>
          <a:prstGeom prst="rect">
            <a:avLst/>
          </a:prstGeom>
          <a:noFill/>
        </p:spPr>
      </p:pic>
      <p:sp>
        <p:nvSpPr>
          <p:cNvPr id="5" name="ZoneTexte 4"/>
          <p:cNvSpPr txBox="1"/>
          <p:nvPr/>
        </p:nvSpPr>
        <p:spPr>
          <a:xfrm>
            <a:off x="9893508" y="494675"/>
            <a:ext cx="1588958" cy="3785652"/>
          </a:xfrm>
          <a:prstGeom prst="rect">
            <a:avLst/>
          </a:prstGeom>
          <a:noFill/>
        </p:spPr>
        <p:txBody>
          <a:bodyPr wrap="square" rtlCol="0">
            <a:spAutoFit/>
          </a:bodyPr>
          <a:lstStyle/>
          <a:p>
            <a:r>
              <a:rPr lang="fr-FR" sz="2000" b="1" dirty="0" smtClean="0">
                <a:solidFill>
                  <a:srgbClr val="FF0000"/>
                </a:solidFill>
              </a:rPr>
              <a:t>Boulevard de Strasbourg, Paris, un des premiers percement sous Napoléon3, lancé par le  préfet de la Seine Jean-Jacques Berger,  </a:t>
            </a:r>
            <a:endParaRPr lang="fr-FR" sz="20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illustrative de l’article Avenue de l'Opéra"/>
          <p:cNvPicPr>
            <a:picLocks noChangeAspect="1" noChangeArrowheads="1"/>
          </p:cNvPicPr>
          <p:nvPr/>
        </p:nvPicPr>
        <p:blipFill>
          <a:blip r:embed="rId3"/>
          <a:srcRect/>
          <a:stretch>
            <a:fillRect/>
          </a:stretch>
        </p:blipFill>
        <p:spPr bwMode="auto">
          <a:xfrm>
            <a:off x="455825" y="371476"/>
            <a:ext cx="9261381" cy="6159180"/>
          </a:xfrm>
          <a:prstGeom prst="rect">
            <a:avLst/>
          </a:prstGeom>
          <a:noFill/>
        </p:spPr>
      </p:pic>
      <p:sp>
        <p:nvSpPr>
          <p:cNvPr id="5" name="ZoneTexte 4"/>
          <p:cNvSpPr txBox="1"/>
          <p:nvPr/>
        </p:nvSpPr>
        <p:spPr>
          <a:xfrm>
            <a:off x="9880979" y="559558"/>
            <a:ext cx="1869743" cy="1938992"/>
          </a:xfrm>
          <a:prstGeom prst="rect">
            <a:avLst/>
          </a:prstGeom>
          <a:noFill/>
        </p:spPr>
        <p:txBody>
          <a:bodyPr wrap="square" rtlCol="0">
            <a:spAutoFit/>
          </a:bodyPr>
          <a:lstStyle/>
          <a:p>
            <a:r>
              <a:rPr lang="fr-FR" sz="2400" dirty="0" smtClean="0">
                <a:solidFill>
                  <a:srgbClr val="FF0000"/>
                </a:solidFill>
              </a:rPr>
              <a:t>Avenue de l’Opéra, Paris, après les travaux d’Hausmann</a:t>
            </a:r>
            <a:endParaRPr lang="fr-FR" sz="2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83238"/>
            <a:ext cx="10515600" cy="1122481"/>
          </a:xfrm>
        </p:spPr>
        <p:txBody>
          <a:bodyPr>
            <a:normAutofit fontScale="90000"/>
          </a:bodyPr>
          <a:lstStyle/>
          <a:p>
            <a:pPr algn="ctr"/>
            <a:r>
              <a:rPr lang="fr-FR" sz="4000" b="1" dirty="0" smtClean="0">
                <a:solidFill>
                  <a:srgbClr val="FF0000"/>
                </a:solidFill>
              </a:rPr>
              <a:t>Les démolitions, acte d’urbanisme lancé par Haussmann pour aérer le tissu de Paris</a:t>
            </a:r>
            <a:endParaRPr lang="fr-FR" sz="4000" b="1" dirty="0">
              <a:solidFill>
                <a:srgbClr val="FF0000"/>
              </a:solidFill>
            </a:endParaRPr>
          </a:p>
        </p:txBody>
      </p:sp>
      <p:pic>
        <p:nvPicPr>
          <p:cNvPr id="4" name="Espace réservé du contenu 3"/>
          <p:cNvPicPr>
            <a:picLocks noGrp="1" noChangeAspect="1"/>
          </p:cNvPicPr>
          <p:nvPr>
            <p:ph idx="1"/>
          </p:nvPr>
        </p:nvPicPr>
        <p:blipFill rotWithShape="1">
          <a:blip r:embed="rId3"/>
          <a:srcRect l="33047" t="11051" r="33832" b="15556"/>
          <a:stretch/>
        </p:blipFill>
        <p:spPr>
          <a:xfrm>
            <a:off x="136477" y="1937982"/>
            <a:ext cx="3746579" cy="4688233"/>
          </a:xfrm>
          <a:prstGeom prst="rect">
            <a:avLst/>
          </a:prstGeom>
        </p:spPr>
      </p:pic>
      <p:pic>
        <p:nvPicPr>
          <p:cNvPr id="5" name="Image 4"/>
          <p:cNvPicPr>
            <a:picLocks noChangeAspect="1"/>
          </p:cNvPicPr>
          <p:nvPr/>
        </p:nvPicPr>
        <p:blipFill rotWithShape="1">
          <a:blip r:embed="rId4"/>
          <a:srcRect l="31809" t="12080" r="33108" b="16465"/>
          <a:stretch/>
        </p:blipFill>
        <p:spPr>
          <a:xfrm>
            <a:off x="4067034" y="1932821"/>
            <a:ext cx="4080679" cy="4693394"/>
          </a:xfrm>
          <a:prstGeom prst="rect">
            <a:avLst/>
          </a:prstGeom>
        </p:spPr>
      </p:pic>
      <p:pic>
        <p:nvPicPr>
          <p:cNvPr id="6" name="Image 5"/>
          <p:cNvPicPr>
            <a:picLocks noChangeAspect="1"/>
          </p:cNvPicPr>
          <p:nvPr/>
        </p:nvPicPr>
        <p:blipFill rotWithShape="1">
          <a:blip r:embed="rId5"/>
          <a:srcRect l="32968" t="11894" r="34267" b="16465"/>
          <a:stretch/>
        </p:blipFill>
        <p:spPr>
          <a:xfrm>
            <a:off x="8306594" y="1932821"/>
            <a:ext cx="3801160" cy="4693394"/>
          </a:xfrm>
          <a:prstGeom prst="rect">
            <a:avLst/>
          </a:prstGeom>
        </p:spPr>
      </p:pic>
    </p:spTree>
    <p:extLst>
      <p:ext uri="{BB962C8B-B14F-4D97-AF65-F5344CB8AC3E}">
        <p14:creationId xmlns="" xmlns:p14="http://schemas.microsoft.com/office/powerpoint/2010/main" val="29286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677</Words>
  <Application>Microsoft Office PowerPoint</Application>
  <PresentationFormat>Personnalisé</PresentationFormat>
  <Paragraphs>67</Paragraphs>
  <Slides>27</Slides>
  <Notes>13</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Paris; un urbanisme révolutionnaire du 19e s</vt:lpstr>
      <vt:lpstr>Plan de Paris avant et durant les transformations d’Haussmann</vt:lpstr>
      <vt:lpstr>Paris vers 1705 à remarquer le tissu médiéval de la cité</vt:lpstr>
      <vt:lpstr>Diapositive 4</vt:lpstr>
      <vt:lpstr>Paris à la fin du 18eme siècle  on remarquera le type d’immeuble existant à l’époque</vt:lpstr>
      <vt:lpstr>Paris remodelé au frais de grandes démolitions et percement dans l’ancien tissu médiéval</vt:lpstr>
      <vt:lpstr>Diapositive 7</vt:lpstr>
      <vt:lpstr>Diapositive 8</vt:lpstr>
      <vt:lpstr>Les démolitions, acte d’urbanisme lancé par Haussmann pour aérer le tissu de Paris</vt:lpstr>
      <vt:lpstr>Diapositive 10</vt:lpstr>
      <vt:lpstr>Diapositive 11</vt:lpstr>
      <vt:lpstr>Diapositive 12</vt:lpstr>
      <vt:lpstr>Une réglementation taillée pour imposer la pierre de taille</vt:lpstr>
      <vt:lpstr>Diapositive 14</vt:lpstr>
      <vt:lpstr>Diapositive 15</vt:lpstr>
      <vt:lpstr>Diapositive 16</vt:lpstr>
      <vt:lpstr>Diapositive 17</vt:lpstr>
      <vt:lpstr>Diapositive 18</vt:lpstr>
      <vt:lpstr>Caractéristiques de l’urbanisme Haussmannien</vt:lpstr>
      <vt:lpstr>Diapositive 20</vt:lpstr>
      <vt:lpstr>Diapositive 21</vt:lpstr>
      <vt:lpstr>Diapositive 22</vt:lpstr>
      <vt:lpstr>Diapositive 23</vt:lpstr>
      <vt:lpstr>Diapositive 24</vt:lpstr>
      <vt:lpstr>Diapositive 25</vt:lpstr>
      <vt:lpstr>Diapositive 26</vt:lpstr>
      <vt:lpstr>Fin de l’Haussmannisme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 un urbanisme révolutionnaire du 19e s</dc:title>
  <dc:creator>HOME</dc:creator>
  <cp:lastModifiedBy>Utilisateur Windows</cp:lastModifiedBy>
  <cp:revision>34</cp:revision>
  <dcterms:created xsi:type="dcterms:W3CDTF">2018-02-12T17:04:18Z</dcterms:created>
  <dcterms:modified xsi:type="dcterms:W3CDTF">2022-01-28T12:53:11Z</dcterms:modified>
</cp:coreProperties>
</file>