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0909A4D6-311C-404F-894A-EE7B2EB13F6C}" type="datetimeFigureOut">
              <a:rPr lang="fr-FR" smtClean="0"/>
              <a:pPr/>
              <a:t>16/06/2020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6DB383CD-F373-44C1-9936-9B37CFD44CC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909A4D6-311C-404F-894A-EE7B2EB13F6C}" type="datetimeFigureOut">
              <a:rPr lang="fr-FR" smtClean="0"/>
              <a:pPr/>
              <a:t>16/06/2020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B383CD-F373-44C1-9936-9B37CFD44CC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909A4D6-311C-404F-894A-EE7B2EB13F6C}" type="datetimeFigureOut">
              <a:rPr lang="fr-FR" smtClean="0"/>
              <a:pPr/>
              <a:t>16/06/2020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B383CD-F373-44C1-9936-9B37CFD44CC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909A4D6-311C-404F-894A-EE7B2EB13F6C}" type="datetimeFigureOut">
              <a:rPr lang="fr-FR" smtClean="0"/>
              <a:pPr/>
              <a:t>16/06/2020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B383CD-F373-44C1-9936-9B37CFD44CC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0909A4D6-311C-404F-894A-EE7B2EB13F6C}" type="datetimeFigureOut">
              <a:rPr lang="fr-FR" smtClean="0"/>
              <a:pPr/>
              <a:t>16/06/2020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B383CD-F373-44C1-9936-9B37CFD44CC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909A4D6-311C-404F-894A-EE7B2EB13F6C}" type="datetimeFigureOut">
              <a:rPr lang="fr-FR" smtClean="0"/>
              <a:pPr/>
              <a:t>16/06/2020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B383CD-F373-44C1-9936-9B37CFD44CC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0909A4D6-311C-404F-894A-EE7B2EB13F6C}" type="datetimeFigureOut">
              <a:rPr lang="fr-FR" smtClean="0"/>
              <a:pPr/>
              <a:t>16/06/2020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DB383CD-F373-44C1-9936-9B37CFD44CC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0909A4D6-311C-404F-894A-EE7B2EB13F6C}" type="datetimeFigureOut">
              <a:rPr lang="fr-FR" smtClean="0"/>
              <a:pPr/>
              <a:t>16/06/2020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B383CD-F373-44C1-9936-9B37CFD44CC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909A4D6-311C-404F-894A-EE7B2EB13F6C}" type="datetimeFigureOut">
              <a:rPr lang="fr-FR" smtClean="0"/>
              <a:pPr/>
              <a:t>16/06/2020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DB383CD-F373-44C1-9936-9B37CFD44CC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909A4D6-311C-404F-894A-EE7B2EB13F6C}" type="datetimeFigureOut">
              <a:rPr lang="fr-FR" smtClean="0"/>
              <a:pPr/>
              <a:t>16/06/2020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B383CD-F373-44C1-9936-9B37CFD44CC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909A4D6-311C-404F-894A-EE7B2EB13F6C}" type="datetimeFigureOut">
              <a:rPr lang="fr-FR" smtClean="0"/>
              <a:pPr/>
              <a:t>16/06/2020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6DB383CD-F373-44C1-9936-9B37CFD44CC9}"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909A4D6-311C-404F-894A-EE7B2EB13F6C}" type="datetimeFigureOut">
              <a:rPr lang="fr-FR" smtClean="0"/>
              <a:pPr/>
              <a:t>16/06/2020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DB383CD-F373-44C1-9936-9B37CFD44CC9}"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8596" y="2428868"/>
            <a:ext cx="7772400" cy="1470025"/>
          </a:xfrm>
        </p:spPr>
        <p:txBody>
          <a:bodyPr>
            <a:normAutofit/>
          </a:bodyPr>
          <a:lstStyle/>
          <a:p>
            <a:pPr algn="ctr"/>
            <a:r>
              <a:rPr lang="ar-SA" sz="8000" b="1" dirty="0" smtClean="0"/>
              <a:t>نظرية جان </a:t>
            </a:r>
            <a:r>
              <a:rPr lang="ar-SA" sz="8000" b="1" dirty="0" err="1" smtClean="0"/>
              <a:t>بياجيه</a:t>
            </a:r>
            <a:endParaRPr lang="fr-FR" sz="8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SA" b="1" dirty="0" smtClean="0"/>
              <a:t>مراحـل النمو العقلي أو المعرفـي:</a:t>
            </a:r>
            <a:endParaRPr lang="fr-FR" dirty="0"/>
          </a:p>
        </p:txBody>
      </p:sp>
      <p:sp>
        <p:nvSpPr>
          <p:cNvPr id="3" name="Espace réservé du contenu 2"/>
          <p:cNvSpPr>
            <a:spLocks noGrp="1"/>
          </p:cNvSpPr>
          <p:nvPr>
            <p:ph idx="1"/>
          </p:nvPr>
        </p:nvSpPr>
        <p:spPr/>
        <p:txBody>
          <a:bodyPr/>
          <a:lstStyle/>
          <a:p>
            <a:pPr algn="r" rtl="1"/>
            <a:r>
              <a:rPr lang="ar-SA" b="1" dirty="0" smtClean="0"/>
              <a:t>تعريف المرحلة المعرفية ( العقلية ):</a:t>
            </a:r>
            <a:endParaRPr lang="fr-FR" dirty="0" smtClean="0"/>
          </a:p>
          <a:p>
            <a:pPr algn="r" rtl="1"/>
            <a:r>
              <a:rPr lang="ar-SA" dirty="0" smtClean="0"/>
              <a:t>يعني </a:t>
            </a:r>
            <a:r>
              <a:rPr lang="ar-SA" dirty="0" err="1" smtClean="0"/>
              <a:t>بياجيه</a:t>
            </a:r>
            <a:r>
              <a:rPr lang="ar-SA" dirty="0" smtClean="0"/>
              <a:t> من المرحلة المعرفية نمطا من التراكيب المعرفية والعمليات العقلية والمفاهيم التي تظهر لدى الأطفال في مرحلة عمرية, والتي تختلف عنها لدى الأطفال في مرحلة عمرية أخرى .ولابد من التتابع، إذ لا يمكن للطفل أن ينتقل إلى مرحلة دون أن يمر بالمرحلة السابقة لها. والتقدم الذي يحرزه عبر هذه المراحل يقرر قدرته على التكيف مع البيئة.</a:t>
            </a:r>
            <a:endParaRPr lang="fr-FR" dirty="0" smtClean="0"/>
          </a:p>
          <a:p>
            <a:pPr algn="r" rtl="1"/>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400" y="285728"/>
            <a:ext cx="7772400" cy="6572272"/>
          </a:xfrm>
        </p:spPr>
        <p:txBody>
          <a:bodyPr>
            <a:normAutofit fontScale="85000" lnSpcReduction="20000"/>
          </a:bodyPr>
          <a:lstStyle/>
          <a:p>
            <a:pPr algn="r" rtl="1"/>
            <a:r>
              <a:rPr lang="ar-SA" dirty="0" smtClean="0"/>
              <a:t>هناك أربع مراحل رئيسة من مراحل النمو المعرفي عند الأطفال :</a:t>
            </a:r>
            <a:endParaRPr lang="fr-FR" dirty="0" smtClean="0"/>
          </a:p>
          <a:p>
            <a:pPr algn="r" rtl="1"/>
            <a:r>
              <a:rPr lang="ar-SA" b="1" dirty="0" smtClean="0"/>
              <a:t>أولاً: المرحلة الحسية الحركية:</a:t>
            </a:r>
            <a:endParaRPr lang="fr-FR" dirty="0" smtClean="0"/>
          </a:p>
          <a:p>
            <a:pPr algn="r" rtl="1"/>
            <a:r>
              <a:rPr lang="ar-SA" dirty="0" smtClean="0"/>
              <a:t>وتمتد هذه المرحلة من الولادة وحتى نهاية السنة  الثانية تقريبا  وتمثل الصورة المبكرة للنشاط العقلي للطفل الرضيع ويحدث التعلم بشكل رئيس في هذه الفترة عبر الإحساسات والمعالجات اليدوية, وهي عبارة عن أفعال انعكاسية فطرية لا إرادية كظاهرة المص , ثم تتحول تدريجيا إلى السلوك الإرادي.</a:t>
            </a:r>
            <a:endParaRPr lang="fr-FR" dirty="0" smtClean="0"/>
          </a:p>
          <a:p>
            <a:pPr algn="r" rtl="1"/>
            <a:r>
              <a:rPr lang="ar-SA" dirty="0" smtClean="0"/>
              <a:t>ويغدو الطفل قادرا على التحرك نحو هدف معين </a:t>
            </a:r>
            <a:r>
              <a:rPr lang="ar-SA" dirty="0" err="1" smtClean="0"/>
              <a:t>و</a:t>
            </a:r>
            <a:r>
              <a:rPr lang="ar-SA" dirty="0" smtClean="0"/>
              <a:t> الإمساك بالأشياء أو تقليد الأصوات والحركات وذلك من خلال تحسن قدرته على تنسيق حواسه المختلفة حيث يحدث نوع من التآزر البصري السمعي البصري </a:t>
            </a:r>
            <a:r>
              <a:rPr lang="ar-SA" dirty="0" err="1" smtClean="0"/>
              <a:t>اللمسي</a:t>
            </a:r>
            <a:r>
              <a:rPr lang="ar-SA" dirty="0" smtClean="0"/>
              <a:t> إذ يتعلم الطفل تدريجيا الإمساك بالأشياء التي يراها,والنظر إلى مصادر الأصوات التي يسمعها ويغدو في نهاية هذه المرحلة قادرا على انجاز التناسق الحسي الحركي على نحو جيد ، الأمر الذي يمكنه من أداء الحركات الجسمية بسهولة ودقة نسبيتين.</a:t>
            </a:r>
            <a:endParaRPr lang="fr-FR" dirty="0" smtClean="0"/>
          </a:p>
          <a:p>
            <a:pPr algn="r" rtl="1"/>
            <a:r>
              <a:rPr lang="ar-SA" dirty="0" smtClean="0"/>
              <a:t>ويتعلم الطفل في هذه المرحلة تمييز المثيرات ويكتسب في نهايتها تقريبا فكرة ثبات أو (بقاء ) الأشياء إذ لم يعد وجود الأشياء مرتبطا بإدراكه الحسي لها فالأشياء موجودة ولو لم يدركها حسيا ويتضح نمو المخطط بقاء الأشياء من خلال بحث الطفل عن الأشياء غير الموجودة في مجاله البصري .</a:t>
            </a:r>
            <a:endParaRPr lang="fr-FR" dirty="0" smtClean="0"/>
          </a:p>
          <a:p>
            <a:pPr algn="r" rtl="1"/>
            <a:r>
              <a:rPr lang="ar-SA" dirty="0" smtClean="0"/>
              <a:t>ويبدأ الطفل في نهاية هذه المرحلة اكتساب اللغة ويصبح قادرا على بعض النشاطات أو الأنماط السلوكية التي تمكنه من الوصول إلى بعض الأهداف ، مما يشير إلى انه اكتسب معرفة وجود بعض النظم للبيئة التي يعيش فيها إلا أن تفكيره مازال محدودا على نحو أولي للخبرات الحسية المباشرة ، </a:t>
            </a:r>
            <a:r>
              <a:rPr lang="ar-SA" dirty="0" err="1" smtClean="0"/>
              <a:t>و</a:t>
            </a:r>
            <a:r>
              <a:rPr lang="ar-SA" dirty="0" smtClean="0"/>
              <a:t> الأفعال الحركية المرتبطة </a:t>
            </a:r>
            <a:r>
              <a:rPr lang="ar-SA" dirty="0" err="1" smtClean="0"/>
              <a:t>بها</a:t>
            </a:r>
            <a:r>
              <a:rPr lang="ar-SA" dirty="0" smtClean="0"/>
              <a:t> ، فهو لا يتمثل أهدافه عن طريق تصورات أو تخيلات داخلية ، بل عن طريق الأفعال </a:t>
            </a:r>
            <a:r>
              <a:rPr lang="ar-SA" dirty="0" err="1" smtClean="0"/>
              <a:t>و</a:t>
            </a:r>
            <a:r>
              <a:rPr lang="ar-SA" dirty="0" smtClean="0"/>
              <a:t> الأنماط السلوكية الظاهرة التي يستطيع أداءها .</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400" y="285728"/>
            <a:ext cx="7772400" cy="6286544"/>
          </a:xfrm>
        </p:spPr>
        <p:txBody>
          <a:bodyPr>
            <a:normAutofit/>
          </a:bodyPr>
          <a:lstStyle/>
          <a:p>
            <a:pPr algn="r" rtl="1"/>
            <a:r>
              <a:rPr lang="ar-SA" b="1" dirty="0" smtClean="0"/>
              <a:t>ثانيا-مرحلة ما قبل الإجرائية أو ما قبل العمليات:</a:t>
            </a:r>
            <a:endParaRPr lang="fr-FR" dirty="0" smtClean="0"/>
          </a:p>
          <a:p>
            <a:pPr algn="r" rtl="1"/>
            <a:r>
              <a:rPr lang="ar-SA" dirty="0" smtClean="0"/>
              <a:t>وتمتد من السنة الثانية وحتى السابعة ولها مسميات مختلفة (مرحلة ما قبل المفاهيم ومرحلة التفكير التصوري)، وفيها لا يزال الطفل غير قادر على التحكم في العمليات العقلية واستعمالها بطريقة منظمة وكلية, ولكنه في طريقة إليها.ويُلاحظ أن مفاهيم الطفل تختلف عن مفاهيم الراشد فقد يطلق الطفل كلمة خروف على كل ما يمشي على أربع, ولذلك يسمي </a:t>
            </a:r>
            <a:r>
              <a:rPr lang="ar-SA" dirty="0" err="1" smtClean="0"/>
              <a:t>بياجيه</a:t>
            </a:r>
            <a:r>
              <a:rPr lang="ar-SA" dirty="0" smtClean="0"/>
              <a:t> ذلك (مرحلة ما قبل المفاهيم). وفي هذه المرحلة يزداد النمو اللغوي ويتسع استخدام الرموز اللغوية ، ويتمكن الفرد من أن يتمثل الموضوعات عن طريق الخيالات والكلمات . و لا يزال الطفل متمركزا حول ذاته فيرى العالم من وجهة نظره, ولا يستطيع نصور وجهة نظر الآخرين، ويصنف الموضوعات بناء على بعد واحد. وفي نهاية المرحلة يبدأ باستخدام العدد وينمي مفاهيم الحفظ. </a:t>
            </a:r>
            <a:endParaRPr lang="fr-FR" dirty="0" smtClean="0"/>
          </a:p>
          <a:p>
            <a:pPr algn="r" rtl="1"/>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400" y="214290"/>
            <a:ext cx="7772400" cy="6643710"/>
          </a:xfrm>
        </p:spPr>
        <p:txBody>
          <a:bodyPr>
            <a:normAutofit fontScale="92500" lnSpcReduction="10000"/>
          </a:bodyPr>
          <a:lstStyle/>
          <a:p>
            <a:pPr algn="r" rtl="1"/>
            <a:r>
              <a:rPr lang="ar-SA" b="1" dirty="0" smtClean="0"/>
              <a:t>ثالثا:مرحلة العمليات المادية أو الفترة الإجرائية المحسوسة ( العينية ) </a:t>
            </a:r>
            <a:endParaRPr lang="fr-FR" dirty="0" smtClean="0"/>
          </a:p>
          <a:p>
            <a:pPr algn="r" rtl="1"/>
            <a:r>
              <a:rPr lang="ar-SA" dirty="0" smtClean="0"/>
              <a:t>وتمتد هذه المرحلة من سبع سنوات وحتى إحدى عشر سنة. حيث يستطيع الطفل في هذه المرحلة ممارسة العمليات التي تدل على حدوث التفكير المنطقي أي القدرة على التفكير المنظم إلا أنه مرتبط على نحو وثيق بالموضوعات والأفعال المادية والمحسوسة والملموسة.</a:t>
            </a:r>
            <a:endParaRPr lang="fr-FR" dirty="0" smtClean="0"/>
          </a:p>
          <a:p>
            <a:pPr algn="r" rtl="1"/>
            <a:r>
              <a:rPr lang="ar-SA" dirty="0" smtClean="0"/>
              <a:t>واهم ما تتميز </a:t>
            </a:r>
            <a:r>
              <a:rPr lang="ar-SA" dirty="0" err="1" smtClean="0"/>
              <a:t>به</a:t>
            </a:r>
            <a:r>
              <a:rPr lang="ar-SA" dirty="0" smtClean="0"/>
              <a:t> هذه المرحلة: </a:t>
            </a:r>
            <a:endParaRPr lang="fr-FR" dirty="0" smtClean="0"/>
          </a:p>
          <a:p>
            <a:pPr lvl="0" algn="r" rtl="1"/>
            <a:r>
              <a:rPr lang="ar-SA" dirty="0" smtClean="0"/>
              <a:t>الانتقال من اللغة المتمركزة حول الذات إلى لغة ذات الطابع الاجتماعي .</a:t>
            </a:r>
            <a:endParaRPr lang="fr-FR" dirty="0" smtClean="0"/>
          </a:p>
          <a:p>
            <a:pPr lvl="0" algn="r" rtl="1"/>
            <a:r>
              <a:rPr lang="ar-SA" dirty="0" smtClean="0"/>
              <a:t>يحدث التفكير المنطقي عبر استخدام الأشياء والموضوعات المادية الملموسة.</a:t>
            </a:r>
            <a:endParaRPr lang="fr-FR" dirty="0" smtClean="0"/>
          </a:p>
          <a:p>
            <a:pPr lvl="0" algn="r" rtl="1"/>
            <a:r>
              <a:rPr lang="ar-SA" dirty="0" smtClean="0"/>
              <a:t>يتطور مفهوم الاحتفاظ ,فالعناصر تحتفظ بخصائصها بالرغم من تغير شكلها(الماء).</a:t>
            </a:r>
            <a:endParaRPr lang="fr-FR" dirty="0" smtClean="0"/>
          </a:p>
          <a:p>
            <a:pPr lvl="0" algn="r" rtl="1"/>
            <a:r>
              <a:rPr lang="ar-SA" dirty="0" smtClean="0"/>
              <a:t>يفهم مفردات العلاقة (أ </a:t>
            </a:r>
            <a:r>
              <a:rPr lang="ar-SA" dirty="0" err="1" smtClean="0"/>
              <a:t>أ</a:t>
            </a:r>
            <a:r>
              <a:rPr lang="ar-SA" dirty="0" smtClean="0"/>
              <a:t>طول من </a:t>
            </a:r>
            <a:r>
              <a:rPr lang="ar-SA" dirty="0" err="1" smtClean="0"/>
              <a:t>ب</a:t>
            </a:r>
            <a:r>
              <a:rPr lang="ar-SA" dirty="0" smtClean="0"/>
              <a:t>)</a:t>
            </a:r>
            <a:endParaRPr lang="fr-FR" dirty="0" smtClean="0"/>
          </a:p>
          <a:p>
            <a:pPr lvl="0" algn="r" rtl="1"/>
            <a:r>
              <a:rPr lang="ar-SA" dirty="0" smtClean="0"/>
              <a:t>يصنف الموضوعات ويرتبها في سلاسل على أساس معين, (مثلا من الأقصر إلى الأطول).</a:t>
            </a:r>
            <a:endParaRPr lang="fr-FR" dirty="0" smtClean="0"/>
          </a:p>
          <a:p>
            <a:pPr lvl="0" algn="r" rtl="1"/>
            <a:r>
              <a:rPr lang="ar-SA" dirty="0" smtClean="0"/>
              <a:t>يتطور مفهوم </a:t>
            </a:r>
            <a:r>
              <a:rPr lang="ar-SA" dirty="0" err="1" smtClean="0"/>
              <a:t>المقلوبية</a:t>
            </a:r>
            <a:r>
              <a:rPr lang="ar-SA" dirty="0" smtClean="0"/>
              <a:t> أو  العكسية ويعني القدرة على التمثيل الداخلية لعملية عكسية .</a:t>
            </a:r>
            <a:endParaRPr lang="fr-FR" dirty="0" smtClean="0"/>
          </a:p>
          <a:p>
            <a:pPr algn="r" rtl="1"/>
            <a:r>
              <a:rPr lang="ar-SA" dirty="0" smtClean="0"/>
              <a:t>مثال: نقل الماء من الوعاء (أ)    إلى الوعاء (ب)   هو نفسه من الوعاء (ب) إلى(أ) دون زيادة أو نقصان.</a:t>
            </a:r>
            <a:endParaRPr lang="fr-FR" dirty="0" smtClean="0"/>
          </a:p>
          <a:p>
            <a:pPr algn="r" rtl="1"/>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400" y="357166"/>
            <a:ext cx="7772400" cy="5662634"/>
          </a:xfrm>
        </p:spPr>
        <p:txBody>
          <a:bodyPr/>
          <a:lstStyle/>
          <a:p>
            <a:pPr algn="r" rtl="1"/>
            <a:r>
              <a:rPr lang="ar-SA" b="1" dirty="0" smtClean="0"/>
              <a:t>رابعا: المرحلة المجردة أو الفترة الإجرائية الصورية:</a:t>
            </a:r>
            <a:endParaRPr lang="fr-FR" dirty="0" smtClean="0"/>
          </a:p>
          <a:p>
            <a:pPr algn="r" rtl="1"/>
            <a:r>
              <a:rPr lang="ar-SA" dirty="0" smtClean="0"/>
              <a:t>           تبدأ في سن الثالثة عشرة تقريباً وحتى الرشد.وسميت بمرحلة العمليات الشكلية لان الطفل قادر على تكوين المفاهيم والنظر للمشكلة من زوايا مختلفة.ومعالجة عدة أشياء في وقت واحد. وفي هذه الفترة يفكر الفرد بطريقة مجردة, ويتابع افتراضات منطقية, ويعلل بناء على فرضيات, ويعزل عناصر المشكلة, ويعالج كل الحلول الممكنة بانتظام, ويصبح مهتماً بالأمور الفرضية والمستقبلية.</a:t>
            </a:r>
            <a:endParaRPr lang="fr-FR" dirty="0" smtClean="0"/>
          </a:p>
          <a:p>
            <a:pPr algn="r" rtl="1"/>
            <a:r>
              <a:rPr lang="ar-SA" dirty="0" smtClean="0"/>
              <a:t>ويرى </a:t>
            </a:r>
            <a:r>
              <a:rPr lang="ar-SA" dirty="0" err="1" smtClean="0"/>
              <a:t>بياجيه</a:t>
            </a:r>
            <a:r>
              <a:rPr lang="ar-SA" dirty="0" smtClean="0"/>
              <a:t> أن العمليات الشكلية تنشأ من خلال التعاون مع الآخرين.</a:t>
            </a:r>
            <a:endParaRPr lang="fr-FR" dirty="0" smtClean="0"/>
          </a:p>
          <a:p>
            <a:pPr algn="r" rtl="1"/>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SA" b="1" u="sng" dirty="0" smtClean="0"/>
              <a:t>المصادر:</a:t>
            </a:r>
            <a:endParaRPr lang="fr-FR" dirty="0"/>
          </a:p>
        </p:txBody>
      </p:sp>
      <p:sp>
        <p:nvSpPr>
          <p:cNvPr id="3" name="Espace réservé du contenu 2"/>
          <p:cNvSpPr>
            <a:spLocks noGrp="1"/>
          </p:cNvSpPr>
          <p:nvPr>
            <p:ph idx="1"/>
          </p:nvPr>
        </p:nvSpPr>
        <p:spPr/>
        <p:txBody>
          <a:bodyPr>
            <a:normAutofit fontScale="92500" lnSpcReduction="20000"/>
          </a:bodyPr>
          <a:lstStyle/>
          <a:p>
            <a:pPr algn="r" rtl="1"/>
            <a:r>
              <a:rPr lang="en-US" dirty="0" smtClean="0"/>
              <a:t>-1 </a:t>
            </a:r>
            <a:r>
              <a:rPr lang="ar-SA" dirty="0" smtClean="0"/>
              <a:t>أيمن حبيب سعيد، "دراسة المفاهيم البديلة الموجودة لدى تلاميذ المرحلة الإعدادية عن بعض المفاهيم العلمية" مجلة البحث في التربية وعلم النفس، العدد الثاني، المجلد الحادي عشر ، أكتوبر</a:t>
            </a:r>
            <a:r>
              <a:rPr lang="en-US" dirty="0" smtClean="0"/>
              <a:t> 1997.</a:t>
            </a:r>
            <a:br>
              <a:rPr lang="en-US" dirty="0" smtClean="0"/>
            </a:br>
            <a:r>
              <a:rPr lang="en-US" dirty="0" smtClean="0"/>
              <a:t>-2 </a:t>
            </a:r>
            <a:r>
              <a:rPr lang="ar-SA" dirty="0" smtClean="0"/>
              <a:t>أمين فاروق فهمي، "الاتجاه </a:t>
            </a:r>
            <a:r>
              <a:rPr lang="ar-SA" dirty="0" err="1" smtClean="0"/>
              <a:t>المنظومي</a:t>
            </a:r>
            <a:r>
              <a:rPr lang="ar-SA" dirty="0" smtClean="0"/>
              <a:t> في التدريس والتعلم" المؤتمر العربي الأول حول "الاتجاه </a:t>
            </a:r>
            <a:r>
              <a:rPr lang="ar-SA" dirty="0" err="1" smtClean="0"/>
              <a:t>المنظومي</a:t>
            </a:r>
            <a:r>
              <a:rPr lang="ar-SA" dirty="0" smtClean="0"/>
              <a:t> في التدريس والتعلم" ، مركز تطوير تدريس العلوم، جامعة عين شمس ، 17-18 فبراير ، 2001</a:t>
            </a:r>
            <a:r>
              <a:rPr lang="en-US" dirty="0" smtClean="0"/>
              <a:t>.</a:t>
            </a:r>
            <a:endParaRPr lang="fr-FR" dirty="0" smtClean="0"/>
          </a:p>
          <a:p>
            <a:pPr algn="r" rtl="1"/>
            <a:r>
              <a:rPr lang="ar-SA" dirty="0" smtClean="0"/>
              <a:t>3-</a:t>
            </a:r>
            <a:r>
              <a:rPr lang="ar-SA" dirty="0" err="1" smtClean="0"/>
              <a:t>الازيرجاوي</a:t>
            </a:r>
            <a:r>
              <a:rPr lang="ar-SA" dirty="0" smtClean="0"/>
              <a:t> , فاضل محسن . </a:t>
            </a:r>
            <a:r>
              <a:rPr lang="ar-SA" dirty="0" err="1" smtClean="0"/>
              <a:t>اسس</a:t>
            </a:r>
            <a:r>
              <a:rPr lang="ar-SA" dirty="0" smtClean="0"/>
              <a:t> علم النفس التربوي. دار الكتب للطباعة والنشر .(1991) الموصل .</a:t>
            </a:r>
            <a:r>
              <a:rPr lang="en-US" dirty="0" smtClean="0"/>
              <a:t/>
            </a:r>
            <a:br>
              <a:rPr lang="en-US" dirty="0" smtClean="0"/>
            </a:br>
            <a:r>
              <a:rPr lang="ar-IQ" dirty="0" smtClean="0"/>
              <a:t>4</a:t>
            </a:r>
            <a:r>
              <a:rPr lang="ar-SA" dirty="0" smtClean="0"/>
              <a:t>-فاروق فهمي، منى عبد الصبور، المدخل </a:t>
            </a:r>
            <a:r>
              <a:rPr lang="ar-SA" dirty="0" err="1" smtClean="0"/>
              <a:t>المنظومي</a:t>
            </a:r>
            <a:r>
              <a:rPr lang="ar-SA" dirty="0" smtClean="0"/>
              <a:t> في مواجهة التحديات التربوية والمعاصرة، القاهرة: دار المعارف،</a:t>
            </a:r>
            <a:r>
              <a:rPr lang="en-US" dirty="0" smtClean="0"/>
              <a:t> 2001.</a:t>
            </a:r>
            <a:endParaRPr lang="fr-FR" dirty="0" smtClean="0"/>
          </a:p>
          <a:p>
            <a:pPr algn="r" rtl="1"/>
            <a:r>
              <a:rPr lang="ar-SA" dirty="0" smtClean="0"/>
              <a:t>5-فاروق فهمي، ، "الاتجاه </a:t>
            </a:r>
            <a:r>
              <a:rPr lang="ar-SA" dirty="0" err="1" smtClean="0"/>
              <a:t>المنظومي</a:t>
            </a:r>
            <a:r>
              <a:rPr lang="ar-SA" dirty="0" smtClean="0"/>
              <a:t> في التدريس والتعلم للقرن الحادي والعشرين" مجلة العلوم الحديثة، العدد الأول ، السنة الثالثة والأربعون، مارس</a:t>
            </a:r>
            <a:r>
              <a:rPr lang="en-US" dirty="0" smtClean="0"/>
              <a:t> 1999.</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SA" b="1" dirty="0" smtClean="0"/>
              <a:t>مقدمة:</a:t>
            </a:r>
            <a:endParaRPr lang="fr-FR" dirty="0"/>
          </a:p>
        </p:txBody>
      </p:sp>
      <p:sp>
        <p:nvSpPr>
          <p:cNvPr id="3" name="Espace réservé du contenu 2"/>
          <p:cNvSpPr>
            <a:spLocks noGrp="1"/>
          </p:cNvSpPr>
          <p:nvPr>
            <p:ph idx="1"/>
          </p:nvPr>
        </p:nvSpPr>
        <p:spPr/>
        <p:txBody>
          <a:bodyPr>
            <a:normAutofit fontScale="92500"/>
          </a:bodyPr>
          <a:lstStyle/>
          <a:p>
            <a:pPr algn="r" rtl="1"/>
            <a:r>
              <a:rPr lang="ar-SA" dirty="0" smtClean="0"/>
              <a:t>ولد </a:t>
            </a:r>
            <a:r>
              <a:rPr lang="ar-SA" dirty="0" err="1" smtClean="0"/>
              <a:t>بياجيه</a:t>
            </a:r>
            <a:r>
              <a:rPr lang="ar-SA" dirty="0" smtClean="0"/>
              <a:t> في عام 1896م  في سويسرا, وكتب مقالته الأولى وعمره (13) عام, وحصل على شهادة الدكتوراه في علم الأحياء وعمره (22) عام.</a:t>
            </a:r>
            <a:endParaRPr lang="fr-FR" dirty="0" smtClean="0"/>
          </a:p>
          <a:p>
            <a:pPr algn="r" rtl="1"/>
            <a:r>
              <a:rPr lang="ar-SA" dirty="0" smtClean="0"/>
              <a:t>ترى نظرية جان </a:t>
            </a:r>
            <a:r>
              <a:rPr lang="ar-SA" dirty="0" err="1" smtClean="0"/>
              <a:t>بياجيه</a:t>
            </a:r>
            <a:r>
              <a:rPr lang="ar-SA" dirty="0" smtClean="0"/>
              <a:t> في النمو المعرفي </a:t>
            </a:r>
            <a:r>
              <a:rPr lang="ar-SA" dirty="0" err="1" smtClean="0"/>
              <a:t>ان</a:t>
            </a:r>
            <a:r>
              <a:rPr lang="ar-SA" dirty="0" smtClean="0"/>
              <a:t> النمو عملية ارتقائية موصولة من التغيرات التي تكشف عن إمكانات الطفل، وركز جان </a:t>
            </a:r>
            <a:r>
              <a:rPr lang="ar-SA" dirty="0" err="1" smtClean="0"/>
              <a:t>بياجيه</a:t>
            </a:r>
            <a:r>
              <a:rPr lang="ar-SA" dirty="0" smtClean="0"/>
              <a:t> على أهمية إكساب الطفل الخبرات التعليمية المختلفة التي تساعدهم على اكتساب المفاهيم المختلفة خلال طفولتهم .</a:t>
            </a:r>
            <a:endParaRPr lang="fr-FR" dirty="0" smtClean="0"/>
          </a:p>
          <a:p>
            <a:pPr lvl="0" algn="r" rtl="1"/>
            <a:r>
              <a:rPr lang="ar-SA" dirty="0" smtClean="0"/>
              <a:t>      يرى </a:t>
            </a:r>
            <a:r>
              <a:rPr lang="ar-SA" dirty="0" err="1" smtClean="0"/>
              <a:t>بياجيه</a:t>
            </a:r>
            <a:r>
              <a:rPr lang="ar-SA" dirty="0" smtClean="0"/>
              <a:t> بأن التفكير ينمو لدى الطفل تدريجيا, لذلك ما نراه سهلا لدى الراشد يكون صعبا لدى الطفل كونه يحتاج إلى مقدمات وحقائق أولية تعتبر متطلبا أساسيا للإدراك .ولكن قد يكون تقديم الحقائق والمقدمات الأساسية للطفل عديم الفائدة لأن الطفل غير جاهز لتعلم المفهوم بعد .لذلك طور </a:t>
            </a:r>
            <a:r>
              <a:rPr lang="ar-SA" dirty="0" err="1" smtClean="0"/>
              <a:t>بياجيه</a:t>
            </a:r>
            <a:r>
              <a:rPr lang="ar-SA" dirty="0" smtClean="0"/>
              <a:t> نموذجا يبين كيف يتطور فهم الفرد لما حوله  .</a:t>
            </a:r>
            <a:endParaRPr lang="fr-FR" dirty="0" smtClean="0"/>
          </a:p>
          <a:p>
            <a:pPr algn="r" rtl="1"/>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SA" b="1" dirty="0" smtClean="0"/>
              <a:t>العوامل المؤثرة في النمو المعرفي</a:t>
            </a:r>
            <a:endParaRPr lang="fr-FR" dirty="0"/>
          </a:p>
        </p:txBody>
      </p:sp>
      <p:sp>
        <p:nvSpPr>
          <p:cNvPr id="3" name="Espace réservé du contenu 2"/>
          <p:cNvSpPr>
            <a:spLocks noGrp="1"/>
          </p:cNvSpPr>
          <p:nvPr>
            <p:ph idx="1"/>
          </p:nvPr>
        </p:nvSpPr>
        <p:spPr/>
        <p:txBody>
          <a:bodyPr>
            <a:normAutofit fontScale="85000" lnSpcReduction="20000"/>
          </a:bodyPr>
          <a:lstStyle/>
          <a:p>
            <a:pPr algn="r" rtl="1">
              <a:buNone/>
            </a:pPr>
            <a:r>
              <a:rPr lang="ar-SA" b="1" dirty="0" smtClean="0"/>
              <a:t>النضج البيولوجي</a:t>
            </a:r>
            <a:r>
              <a:rPr lang="ar-SA" dirty="0" smtClean="0"/>
              <a:t> الذي يعد من أهم العوامل التي تؤثر في طريقة فهمنا للعالم من حولنا , وهو تغير جيني موروث ضمن السلسلة </a:t>
            </a:r>
            <a:r>
              <a:rPr lang="ar-SA" dirty="0" err="1" smtClean="0"/>
              <a:t>النمائية</a:t>
            </a:r>
            <a:r>
              <a:rPr lang="ar-SA" dirty="0" smtClean="0"/>
              <a:t> التي يمر </a:t>
            </a:r>
            <a:r>
              <a:rPr lang="ar-SA" dirty="0" err="1" smtClean="0"/>
              <a:t>بها</a:t>
            </a:r>
            <a:r>
              <a:rPr lang="ar-SA" dirty="0" smtClean="0"/>
              <a:t> الكائن الحي, وهذا العامل يرثه الفرد منذ لحظة التكوين, ولا يمكن له أن يغير أو يبدل فيه.</a:t>
            </a:r>
            <a:endParaRPr lang="fr-FR" dirty="0" smtClean="0"/>
          </a:p>
          <a:p>
            <a:pPr algn="r" rtl="1"/>
            <a:r>
              <a:rPr lang="ar-SA" b="1" dirty="0" smtClean="0"/>
              <a:t> التوازن</a:t>
            </a:r>
            <a:r>
              <a:rPr lang="ar-SA" dirty="0" smtClean="0"/>
              <a:t>: يحدث عندما تتفاعل العوامل البيولوجية مع البيئة الفيزيقية.فكلما نمى الفرد جسدياٍ كانت قدرته على الحركة والتفاعل مع المحيط الذي حوله أفضل، ومع التجريب والفحص والملاحظة تتطور عملياتنا العقلية, وان التغيرات الحقيقية في التفكير تحدث من خلال عملية التوازن التي تمثل نزعة الفرد لتحقيق التوازن.والتوازن هو المسئول عن نمو التفكير وتطور الحصيلة المعرفية, لذلك لا بد من تمتع الطفل بالنشاط والحيوية حتى يكون أقدر على تحقيق عملية الاتزان ولهذا فإن </a:t>
            </a:r>
            <a:r>
              <a:rPr lang="ar-SA" dirty="0" err="1" smtClean="0"/>
              <a:t>بياجيه</a:t>
            </a:r>
            <a:r>
              <a:rPr lang="ar-SA" dirty="0" smtClean="0"/>
              <a:t> يرى بان الإنسان السلبي لا يكتسب المعرفة.</a:t>
            </a:r>
            <a:endParaRPr lang="fr-FR" dirty="0" smtClean="0"/>
          </a:p>
          <a:p>
            <a:pPr algn="r" rtl="1"/>
            <a:r>
              <a:rPr lang="ar-SA" dirty="0" smtClean="0"/>
              <a:t> </a:t>
            </a:r>
            <a:r>
              <a:rPr lang="ar-SA" b="1" dirty="0" smtClean="0"/>
              <a:t>الخبرات الاجتماعية </a:t>
            </a:r>
            <a:r>
              <a:rPr lang="ar-SA" dirty="0" smtClean="0"/>
              <a:t>: يؤدي النضج إلى زيادة القدرة على التفاعل مما يؤدي إلى اكتساب الخبرات من الآخرين , والاستفادة من سلوكياتهم، حيث أن الطفل يعمل على تبادل المعلومات مع الراشدين ويحاول أن يوائم سلوكه مع أنشطة الآخرين الذين يحتلون مكانة ًفي حياته حيث أن هذا التفاعل بين النضج والنشاط وما يترتب على ذلك من معلومات  يكتسبها الطفل تؤثر  تأثيرا حاسما على مراحل النمو المعرفي التي يمر </a:t>
            </a:r>
            <a:r>
              <a:rPr lang="ar-SA" dirty="0" err="1" smtClean="0"/>
              <a:t>بها</a:t>
            </a:r>
            <a:r>
              <a:rPr lang="ar-SA" dirty="0" smtClean="0"/>
              <a:t>.</a:t>
            </a:r>
            <a:endParaRPr lang="fr-FR" dirty="0" smtClean="0"/>
          </a:p>
          <a:p>
            <a:pPr algn="r" rtl="1"/>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SA" b="1" dirty="0" smtClean="0"/>
              <a:t>خصائص الطفل المعرفية:</a:t>
            </a:r>
            <a:endParaRPr lang="fr-FR" dirty="0"/>
          </a:p>
        </p:txBody>
      </p:sp>
      <p:sp>
        <p:nvSpPr>
          <p:cNvPr id="3" name="Espace réservé du contenu 2"/>
          <p:cNvSpPr>
            <a:spLocks noGrp="1"/>
          </p:cNvSpPr>
          <p:nvPr>
            <p:ph idx="1"/>
          </p:nvPr>
        </p:nvSpPr>
        <p:spPr/>
        <p:txBody>
          <a:bodyPr>
            <a:normAutofit fontScale="92500" lnSpcReduction="10000"/>
          </a:bodyPr>
          <a:lstStyle/>
          <a:p>
            <a:pPr algn="r" rtl="1"/>
            <a:r>
              <a:rPr lang="ar-SA" b="1" dirty="0" smtClean="0"/>
              <a:t>- التمركز حول الذات:</a:t>
            </a:r>
            <a:r>
              <a:rPr lang="ar-SA" dirty="0" smtClean="0"/>
              <a:t> وهي حالة ذهنية تتسم بعدم القدرة على تمييز الواقع من الخيال, والذات من      الموضوع, والأنا من الأشياء الموجودة في العالم الخارجي.وان الطفل ينظر إلى الأمور والمحيط من خلال عالمه الخاص ومن منظوره الخاص بناء على مخططاته المعرفية وقدراته العقلية.</a:t>
            </a:r>
            <a:endParaRPr lang="fr-FR" dirty="0" smtClean="0"/>
          </a:p>
          <a:p>
            <a:pPr algn="r" rtl="1"/>
            <a:r>
              <a:rPr lang="ar-SA" b="1" dirty="0" smtClean="0"/>
              <a:t>- الإحيائية:</a:t>
            </a:r>
            <a:r>
              <a:rPr lang="ar-SA" dirty="0" smtClean="0"/>
              <a:t>يضفي الطفل الحياة والمشاعر على كل الأشياء الجامدة والمتحركة , فالشيء الخارجي يبدو له مزودا بالحياة والشعور. (كتعامله مع الدمية على أنها كائن حي)</a:t>
            </a:r>
            <a:endParaRPr lang="fr-FR" dirty="0" smtClean="0"/>
          </a:p>
          <a:p>
            <a:pPr algn="r" rtl="1"/>
            <a:r>
              <a:rPr lang="ar-SA" b="1" dirty="0" smtClean="0"/>
              <a:t>-الاصطناعية:</a:t>
            </a:r>
            <a:r>
              <a:rPr lang="ar-SA" dirty="0" smtClean="0"/>
              <a:t>يعتقد الطفل أن الأشياء في الطبيعة من صنع الإنسان لذلك فإنها تتأثر برغباته وأفعاله. </a:t>
            </a:r>
            <a:endParaRPr lang="fr-FR" dirty="0" smtClean="0"/>
          </a:p>
          <a:p>
            <a:pPr algn="r" rtl="1"/>
            <a:r>
              <a:rPr lang="ar-SA" b="1" dirty="0" smtClean="0"/>
              <a:t>ـ الواقعية:</a:t>
            </a:r>
            <a:r>
              <a:rPr lang="ar-SA" dirty="0" smtClean="0"/>
              <a:t>يدرك الطفل الأشياء عن طريق تأثيرها الظاهر أو نتائجها المحسوسة ولا يربطها بأسبابها الحقيقة فهو يكتفي بالفعل المحسوس,ويتقبله بدون البحث عن </a:t>
            </a:r>
            <a:r>
              <a:rPr lang="ar-SA" dirty="0" err="1" smtClean="0"/>
              <a:t>علاته</a:t>
            </a:r>
            <a:r>
              <a:rPr lang="ar-SA" dirty="0" smtClean="0"/>
              <a:t> وأسبابه.</a:t>
            </a:r>
            <a:endParaRPr lang="fr-FR" dirty="0" smtClean="0"/>
          </a:p>
          <a:p>
            <a:pPr algn="r" rtl="1"/>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SA" b="1" dirty="0" smtClean="0"/>
              <a:t>النزعات الأساسية في التفكير عند </a:t>
            </a:r>
            <a:r>
              <a:rPr lang="ar-SA" b="1" dirty="0" err="1" smtClean="0"/>
              <a:t>بياجيه</a:t>
            </a:r>
            <a:r>
              <a:rPr lang="ar-SA" b="1" dirty="0" smtClean="0"/>
              <a:t> </a:t>
            </a:r>
            <a:r>
              <a:rPr lang="ar-DZ" b="1" dirty="0" smtClean="0"/>
              <a:t>:</a:t>
            </a:r>
            <a:endParaRPr lang="fr-FR" dirty="0"/>
          </a:p>
        </p:txBody>
      </p:sp>
      <p:sp>
        <p:nvSpPr>
          <p:cNvPr id="3" name="Espace réservé du contenu 2"/>
          <p:cNvSpPr>
            <a:spLocks noGrp="1"/>
          </p:cNvSpPr>
          <p:nvPr>
            <p:ph idx="1"/>
          </p:nvPr>
        </p:nvSpPr>
        <p:spPr>
          <a:xfrm>
            <a:off x="914400" y="1447800"/>
            <a:ext cx="7772400" cy="5410200"/>
          </a:xfrm>
        </p:spPr>
        <p:txBody>
          <a:bodyPr>
            <a:normAutofit fontScale="77500" lnSpcReduction="20000"/>
          </a:bodyPr>
          <a:lstStyle/>
          <a:p>
            <a:pPr algn="r" rtl="1"/>
            <a:r>
              <a:rPr lang="ar-SA" b="1" dirty="0" smtClean="0"/>
              <a:t>أولا: التكيــف:</a:t>
            </a:r>
            <a:endParaRPr lang="fr-FR" dirty="0" smtClean="0"/>
          </a:p>
          <a:p>
            <a:pPr algn="r" rtl="1"/>
            <a:r>
              <a:rPr lang="ar-SA" dirty="0" smtClean="0"/>
              <a:t>هو نزعة موروثة حيث يميل الكائن الحي إلى مواءمة نفسه مع البيئة التي يعيش فيها ,وهذا التكيف مفهوم معروف لدى علماء الأحياء منذ أكثر من مئة عام , ولكن الإسهام الحقيقي </a:t>
            </a:r>
            <a:r>
              <a:rPr lang="ar-SA" dirty="0" err="1" smtClean="0"/>
              <a:t>لبياجيه</a:t>
            </a:r>
            <a:r>
              <a:rPr lang="ar-SA" dirty="0" smtClean="0"/>
              <a:t> يتمثل في وصف التكيف وفي تجزئته إلى :</a:t>
            </a:r>
            <a:endParaRPr lang="fr-FR" dirty="0" smtClean="0"/>
          </a:p>
          <a:p>
            <a:pPr algn="r" rtl="1"/>
            <a:r>
              <a:rPr lang="ar-SA" b="1" dirty="0" smtClean="0"/>
              <a:t>أ – التمثل أو الاستيعاب.                                 ب – المواءمة </a:t>
            </a:r>
            <a:r>
              <a:rPr lang="ar-SA" b="1" dirty="0" err="1" smtClean="0"/>
              <a:t>والملاءمة</a:t>
            </a:r>
            <a:r>
              <a:rPr lang="ar-SA" b="1" dirty="0" smtClean="0"/>
              <a:t>.</a:t>
            </a:r>
            <a:endParaRPr lang="fr-FR" dirty="0" smtClean="0"/>
          </a:p>
          <a:p>
            <a:pPr algn="r" rtl="1"/>
            <a:r>
              <a:rPr lang="ar-SA" dirty="0" smtClean="0"/>
              <a:t>وهما عمليتان ديناميكيتان متفاعلتان للتكيف .</a:t>
            </a:r>
            <a:endParaRPr lang="fr-FR" dirty="0" smtClean="0"/>
          </a:p>
          <a:p>
            <a:pPr lvl="0" algn="r" rtl="1"/>
            <a:r>
              <a:rPr lang="ar-SA" dirty="0" smtClean="0"/>
              <a:t>أ - </a:t>
            </a:r>
            <a:r>
              <a:rPr lang="ar-SA" b="1" dirty="0" smtClean="0"/>
              <a:t>التمثل أو الاستيعاب</a:t>
            </a:r>
            <a:r>
              <a:rPr lang="ar-SA" dirty="0" smtClean="0"/>
              <a:t>: </a:t>
            </a:r>
            <a:endParaRPr lang="fr-FR" dirty="0" smtClean="0"/>
          </a:p>
          <a:p>
            <a:pPr lvl="0" algn="r" rtl="1"/>
            <a:r>
              <a:rPr lang="ar-SA" dirty="0" smtClean="0"/>
              <a:t>        عبارة عن الطريقة العقلية التي بواسطتها يقوم الفرد بدمج الأمور الإدراكية الجديدة أو الأحداث المثيرة , في المخططات العقلية الموجودة عنده , أي تحويل الخبرات والأفكار الجديدة إلى </a:t>
            </a:r>
            <a:r>
              <a:rPr lang="ar-SA" dirty="0" err="1" smtClean="0"/>
              <a:t>شئ</a:t>
            </a:r>
            <a:r>
              <a:rPr lang="ar-SA" dirty="0" smtClean="0"/>
              <a:t> يناسب التنظيم المعرفي الذي يمتلكه الفرد ودمجها في هذا التنظيم , فالتمثل بهذا المعنى هو تغيير الواقع الخارجي ليتناسب مع البيئة المعرفية القائمة عند الفرد .</a:t>
            </a:r>
            <a:endParaRPr lang="fr-FR" dirty="0" smtClean="0"/>
          </a:p>
          <a:p>
            <a:pPr lvl="0" algn="r" rtl="1"/>
            <a:r>
              <a:rPr lang="ar-SA" dirty="0" smtClean="0"/>
              <a:t>    </a:t>
            </a:r>
            <a:r>
              <a:rPr lang="ar-SA" b="1" dirty="0" smtClean="0"/>
              <a:t>فمثلا</a:t>
            </a:r>
            <a:r>
              <a:rPr lang="ar-SA" dirty="0" smtClean="0"/>
              <a:t> :الأم التي سبق وأن علمت طفلها كلمة عصفور فإنه يقول عصفور عندما يرى العصفور يطير , وفي أحد الأيام وعندما كان يتنزه في الحديقة رأى فراشة تطير من حوله فقال لأمه انظري هذه عصفور إنه بذلك تمثل الفراشة, أي غير من خصائصها لتناسب الصورة التي توحي له أن كل ما يطير عصفور.</a:t>
            </a:r>
            <a:endParaRPr lang="fr-FR" dirty="0" smtClean="0"/>
          </a:p>
          <a:p>
            <a:pPr algn="r" rtl="1"/>
            <a:r>
              <a:rPr lang="ar-SA" b="1" dirty="0" smtClean="0"/>
              <a:t>ومثال آخر على ذلك</a:t>
            </a:r>
            <a:r>
              <a:rPr lang="ar-SA" dirty="0" smtClean="0"/>
              <a:t> إذا عرض كلب على طفل وقيل له هذا كلب, فإنه </a:t>
            </a:r>
            <a:r>
              <a:rPr lang="ar-SA" dirty="0" err="1" smtClean="0"/>
              <a:t>يتمثله</a:t>
            </a:r>
            <a:r>
              <a:rPr lang="ar-SA" dirty="0" smtClean="0"/>
              <a:t> ويدخله في بنيته المعرفية كمعرفة جديدة , وإذا عرض عليه قط أو أرنب فسيقول عنهما أنهما كلب وذلك لأنه لم يتعلم بعد أن هذا أرنب وهذا قط , فهو يحاول أن يستوعبهما بناء على ما مر عليه من قبل من خبرات والتي تتمثل هنا بتعلم الكلب.</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SA" b="1" dirty="0" smtClean="0"/>
              <a:t>أولا: التكيــف:</a:t>
            </a:r>
            <a:endParaRPr lang="fr-FR" dirty="0"/>
          </a:p>
        </p:txBody>
      </p:sp>
      <p:sp>
        <p:nvSpPr>
          <p:cNvPr id="3" name="Espace réservé du contenu 2"/>
          <p:cNvSpPr>
            <a:spLocks noGrp="1"/>
          </p:cNvSpPr>
          <p:nvPr>
            <p:ph idx="1"/>
          </p:nvPr>
        </p:nvSpPr>
        <p:spPr/>
        <p:txBody>
          <a:bodyPr>
            <a:normAutofit/>
          </a:bodyPr>
          <a:lstStyle/>
          <a:p>
            <a:pPr algn="r" rtl="1"/>
            <a:r>
              <a:rPr lang="ar-SA" b="1" dirty="0" smtClean="0"/>
              <a:t>ب - المواءمة </a:t>
            </a:r>
            <a:r>
              <a:rPr lang="ar-SA" b="1" dirty="0" err="1" smtClean="0"/>
              <a:t>والملاءمة</a:t>
            </a:r>
            <a:r>
              <a:rPr lang="ar-SA" b="1" dirty="0" smtClean="0"/>
              <a:t>:</a:t>
            </a:r>
            <a:endParaRPr lang="fr-FR" dirty="0" smtClean="0"/>
          </a:p>
          <a:p>
            <a:pPr algn="r" rtl="1"/>
            <a:r>
              <a:rPr lang="ar-SA" dirty="0" smtClean="0"/>
              <a:t>          وهي نزعة الكائن إلى تعديل وتغيير في بناه العقلية وأنماطه المعرفية السائدة  لكي يتكيف مع مطالب البيئة الخارجية بمعنى أنه يتم تكيف النمط المعرفي الداخلي للفرد ليتلاءم مع عناصر البيئة .</a:t>
            </a:r>
            <a:endParaRPr lang="fr-FR" dirty="0" smtClean="0"/>
          </a:p>
          <a:p>
            <a:pPr algn="r" rtl="1"/>
            <a:r>
              <a:rPr lang="ar-SA" dirty="0" smtClean="0"/>
              <a:t>      ففي مثال العصفور السابق :عندما تقول له أمه (هذه فراشة وليست عصفور) يتولد لديه معني جديدا فيقول (ليس كل ما يطير عصفور ) أي أنه يبدأ بتغيير المعاني الداخلية لديه لتتناسب مع المثيرات الجديدة التي يتعرض لها ويبدأ بتمييز العصفور من الفراشة من الصقر,وهذه العملية تسمى المواءمة.</a:t>
            </a:r>
            <a:endParaRPr lang="fr-FR" dirty="0" smtClean="0"/>
          </a:p>
          <a:p>
            <a:pPr algn="r" rtl="1"/>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SA" b="1" dirty="0" smtClean="0"/>
              <a:t>ثانيا: التــوازن:</a:t>
            </a:r>
            <a:endParaRPr lang="fr-FR" dirty="0"/>
          </a:p>
        </p:txBody>
      </p:sp>
      <p:sp>
        <p:nvSpPr>
          <p:cNvPr id="3" name="Espace réservé du contenu 2"/>
          <p:cNvSpPr>
            <a:spLocks noGrp="1"/>
          </p:cNvSpPr>
          <p:nvPr>
            <p:ph idx="1"/>
          </p:nvPr>
        </p:nvSpPr>
        <p:spPr/>
        <p:txBody>
          <a:bodyPr>
            <a:normAutofit fontScale="85000" lnSpcReduction="10000"/>
          </a:bodyPr>
          <a:lstStyle/>
          <a:p>
            <a:pPr algn="r" rtl="1"/>
            <a:r>
              <a:rPr lang="ar-SA" dirty="0" smtClean="0"/>
              <a:t>هو عملية تنظيم داخلية ترتبط بمفهوم التكيف عند الفرد, ونعني </a:t>
            </a:r>
            <a:r>
              <a:rPr lang="ar-SA" dirty="0" err="1" smtClean="0"/>
              <a:t>به</a:t>
            </a:r>
            <a:r>
              <a:rPr lang="ar-SA" dirty="0" smtClean="0"/>
              <a:t> العملية التي تحفظ التوازن بين التمثل والمواءمة أثناء تفاعلهما معاً.</a:t>
            </a:r>
            <a:endParaRPr lang="fr-FR" dirty="0" smtClean="0"/>
          </a:p>
          <a:p>
            <a:pPr algn="r" rtl="1"/>
            <a:r>
              <a:rPr lang="ar-SA" dirty="0" smtClean="0"/>
              <a:t>      يعتبر النمو العقلي أو المعرفي في نظرية </a:t>
            </a:r>
            <a:r>
              <a:rPr lang="ar-SA" dirty="0" err="1" smtClean="0"/>
              <a:t>بياجيه</a:t>
            </a:r>
            <a:r>
              <a:rPr lang="ar-SA" dirty="0" smtClean="0"/>
              <a:t> عبارة عن سلسلة من عمليات اختلال التوازن واستعادة التوازن في أثناء التعامل مع البيئة وذلك باستخدام عمليتي التمثل والمواءمة بصورة متكاملة. ويحدث الانتقال من مرحلة </a:t>
            </a:r>
            <a:r>
              <a:rPr lang="ar-SA" dirty="0" err="1" smtClean="0"/>
              <a:t>نمائية</a:t>
            </a:r>
            <a:r>
              <a:rPr lang="ar-SA" dirty="0" smtClean="0"/>
              <a:t> عقلية إلى المرحلة التي تليها بصورة تدريجية نامية, وهكذا فإن الفرد يدرك البيئة من خلال </a:t>
            </a:r>
            <a:r>
              <a:rPr lang="ar-SA" dirty="0" err="1" smtClean="0"/>
              <a:t>البنى</a:t>
            </a:r>
            <a:r>
              <a:rPr lang="ar-SA" dirty="0" smtClean="0"/>
              <a:t> العقلية التي لديه . ويحدث اختلال التوازن عند الفرد عندما لا تسعفه بناه العقلية بإدراكها بشكل واضح , مما يؤدي إلى عملية المواءمة ويتم ذلك باكتساب وتعلم </a:t>
            </a:r>
            <a:r>
              <a:rPr lang="ar-SA" dirty="0" err="1" smtClean="0"/>
              <a:t>بنى</a:t>
            </a:r>
            <a:r>
              <a:rPr lang="ar-SA" dirty="0" smtClean="0"/>
              <a:t> عقلية أو استراتيجيات جديدة تساعد الكائن على استعادة التوازن ويحتفظ الكائن بهذا التوازن إلى أن يواجه مواقف جديدة أخرى, فيختل توازنه من جديد ويعمل على استعادته من جديد وهكذا يتعلم ويكتسب. ويرقى من مرحلة </a:t>
            </a:r>
            <a:r>
              <a:rPr lang="ar-SA" dirty="0" err="1" smtClean="0"/>
              <a:t>نمائية</a:t>
            </a:r>
            <a:r>
              <a:rPr lang="ar-SA" dirty="0" smtClean="0"/>
              <a:t> إلى مرحلة </a:t>
            </a:r>
            <a:r>
              <a:rPr lang="ar-SA" dirty="0" err="1" smtClean="0"/>
              <a:t>نمائية</a:t>
            </a:r>
            <a:r>
              <a:rPr lang="ar-SA" dirty="0" smtClean="0"/>
              <a:t> أخرى فعملية التوازن تبدأ ببعض الاضطراب , إذ يشعر الإنسان أن هناك </a:t>
            </a:r>
            <a:r>
              <a:rPr lang="ar-SA" dirty="0" err="1" smtClean="0"/>
              <a:t>شئ</a:t>
            </a:r>
            <a:r>
              <a:rPr lang="ar-SA" dirty="0" smtClean="0"/>
              <a:t> ليس على ما يرام , فإنه يطلق بعض التنظيمات من أجل العمل على تخفيف حدة الاضطراب, سواء بما يتوفر لديه من معلومات (المواءمة) أو بتعلم معلومات جديدة (التمثل).</a:t>
            </a:r>
            <a:endParaRPr lang="fr-FR" dirty="0" smtClean="0"/>
          </a:p>
          <a:p>
            <a:pPr algn="r" rtl="1"/>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SA" b="1" dirty="0" smtClean="0"/>
              <a:t>ثالثا: التنظيــم</a:t>
            </a:r>
            <a:r>
              <a:rPr lang="ar-DZ" b="1" dirty="0" smtClean="0"/>
              <a:t>:</a:t>
            </a:r>
            <a:endParaRPr lang="fr-FR" dirty="0"/>
          </a:p>
        </p:txBody>
      </p:sp>
      <p:sp>
        <p:nvSpPr>
          <p:cNvPr id="3" name="Espace réservé du contenu 2"/>
          <p:cNvSpPr>
            <a:spLocks noGrp="1"/>
          </p:cNvSpPr>
          <p:nvPr>
            <p:ph idx="1"/>
          </p:nvPr>
        </p:nvSpPr>
        <p:spPr>
          <a:xfrm>
            <a:off x="914400" y="1447800"/>
            <a:ext cx="7772400" cy="5410200"/>
          </a:xfrm>
        </p:spPr>
        <p:txBody>
          <a:bodyPr>
            <a:normAutofit fontScale="92500" lnSpcReduction="20000"/>
          </a:bodyPr>
          <a:lstStyle/>
          <a:p>
            <a:pPr algn="r" rtl="1"/>
            <a:r>
              <a:rPr lang="ar-SA" dirty="0" smtClean="0"/>
              <a:t>يرى </a:t>
            </a:r>
            <a:r>
              <a:rPr lang="ar-SA" dirty="0" err="1" smtClean="0"/>
              <a:t>بياجيه</a:t>
            </a:r>
            <a:r>
              <a:rPr lang="ar-SA" dirty="0" smtClean="0"/>
              <a:t> أن الناس يولدون ولديهم النزعة لتنظيم العمليات الفكرية لتصبح </a:t>
            </a:r>
            <a:r>
              <a:rPr lang="ar-SA" dirty="0" err="1" smtClean="0"/>
              <a:t>بنى</a:t>
            </a:r>
            <a:r>
              <a:rPr lang="ar-SA" dirty="0" smtClean="0"/>
              <a:t> وتراكيب معرفية,حيث تلعب هذه </a:t>
            </a:r>
            <a:r>
              <a:rPr lang="ar-SA" dirty="0" err="1" smtClean="0"/>
              <a:t>البنى</a:t>
            </a:r>
            <a:r>
              <a:rPr lang="ar-SA" dirty="0" smtClean="0"/>
              <a:t> والتراكيب دور مهم في فهمنا للعالم الخارجي . وتشير التراكيب المعرفية لدى الطفل إلى القدرات العقلية لديه وتقرر هذه التراكيب ما يمكن استيعابه في زمن محدد , والتراكيب المعرفية تمثل الخبرات التي تم تطويرها من خلال تفاعل الفرد مع البيئة والظروف المحيطة , وتراكيب الفرد تراكمية عبر سنين حياته . وقد تكون هذه التراكيب حسية إذا كانت المرحلة </a:t>
            </a:r>
            <a:r>
              <a:rPr lang="ar-SA" dirty="0" err="1" smtClean="0"/>
              <a:t>النمائية</a:t>
            </a:r>
            <a:r>
              <a:rPr lang="ar-SA" dirty="0" smtClean="0"/>
              <a:t> للفرد تقع ضمن المرحلة الحسية. وتكون رمزية إذا كانت مرحلة الفرد </a:t>
            </a:r>
            <a:r>
              <a:rPr lang="ar-SA" dirty="0" err="1" smtClean="0"/>
              <a:t>النمائية</a:t>
            </a:r>
            <a:r>
              <a:rPr lang="ar-SA" dirty="0" smtClean="0"/>
              <a:t> هي مرحلة التفكير المجرد . والتراكيب العقلية تتغير مع العمر نتيجة تفاعل الفرد مع البيئة , وكلما نما الفرد كان تفاعله مع البيئة أكثر خصوبة .</a:t>
            </a:r>
            <a:endParaRPr lang="fr-FR" dirty="0" smtClean="0"/>
          </a:p>
          <a:p>
            <a:pPr algn="r" rtl="1"/>
            <a:r>
              <a:rPr lang="ar-SA" dirty="0" smtClean="0"/>
              <a:t>بينما يشير البناء العقلي إلى حالة التفكير التي توجد لدى الفرد في مرحلة ما من مراحل حياته. وأطلق </a:t>
            </a:r>
            <a:r>
              <a:rPr lang="ar-SA" dirty="0" err="1" smtClean="0"/>
              <a:t>بياجيه</a:t>
            </a:r>
            <a:r>
              <a:rPr lang="ar-SA" dirty="0" smtClean="0"/>
              <a:t> على هذه </a:t>
            </a:r>
            <a:r>
              <a:rPr lang="ar-SA" dirty="0" err="1" smtClean="0"/>
              <a:t>البنى</a:t>
            </a:r>
            <a:r>
              <a:rPr lang="ar-SA" dirty="0" smtClean="0"/>
              <a:t> المخططات العقلية وهي عبارة عن أنظمة متسقة من الأفعال والأفكار تسمح لنا بتمثيل الأشياء والأحداث ذهنيا لتصبح جزءا من المكونات المعرفية لدينا .</a:t>
            </a:r>
            <a:endParaRPr lang="fr-FR" dirty="0" smtClean="0"/>
          </a:p>
          <a:p>
            <a:pPr algn="r" rtl="1"/>
            <a:r>
              <a:rPr lang="ar-SA" dirty="0" smtClean="0"/>
              <a:t>قسم </a:t>
            </a:r>
            <a:r>
              <a:rPr lang="ar-SA" dirty="0" err="1" smtClean="0"/>
              <a:t>بياجيه</a:t>
            </a:r>
            <a:r>
              <a:rPr lang="ar-SA" dirty="0" smtClean="0"/>
              <a:t> المخططات العقلية إلى قسمين :          </a:t>
            </a:r>
            <a:endParaRPr lang="fr-FR" dirty="0" smtClean="0"/>
          </a:p>
          <a:p>
            <a:pPr algn="r" rtl="1"/>
            <a:r>
              <a:rPr lang="ar-SA" dirty="0" smtClean="0"/>
              <a:t>1- بسيطة محدودة صغيرة كالتعرف على أنواع الفواكه.</a:t>
            </a:r>
            <a:endParaRPr lang="fr-FR" dirty="0" smtClean="0"/>
          </a:p>
          <a:p>
            <a:pPr algn="r" rtl="1"/>
            <a:r>
              <a:rPr lang="ar-SA" dirty="0" smtClean="0"/>
              <a:t>2-واسعة عامة  كعمليات التصنيف والتركيب والتحليل .</a:t>
            </a:r>
            <a:endParaRPr lang="fr-FR" dirty="0" smtClean="0"/>
          </a:p>
          <a:p>
            <a:pPr algn="r" rtl="1">
              <a:buNone/>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SA" b="1" dirty="0" smtClean="0"/>
              <a:t>رابعا: الاحتفــاظ :</a:t>
            </a:r>
            <a:endParaRPr lang="fr-FR" dirty="0"/>
          </a:p>
        </p:txBody>
      </p:sp>
      <p:sp>
        <p:nvSpPr>
          <p:cNvPr id="3" name="Espace réservé du contenu 2"/>
          <p:cNvSpPr>
            <a:spLocks noGrp="1"/>
          </p:cNvSpPr>
          <p:nvPr>
            <p:ph idx="1"/>
          </p:nvPr>
        </p:nvSpPr>
        <p:spPr/>
        <p:txBody>
          <a:bodyPr>
            <a:normAutofit fontScale="92500" lnSpcReduction="10000"/>
          </a:bodyPr>
          <a:lstStyle/>
          <a:p>
            <a:pPr algn="r" rtl="1"/>
            <a:r>
              <a:rPr lang="ar-SA" dirty="0" smtClean="0"/>
              <a:t>ويعني احتفاظ </a:t>
            </a:r>
            <a:r>
              <a:rPr lang="ar-SA" dirty="0" err="1" smtClean="0"/>
              <a:t>الشئ</a:t>
            </a:r>
            <a:r>
              <a:rPr lang="ar-SA" dirty="0" smtClean="0"/>
              <a:t> ببعض خواصه بالرغم من تغيره الظاهري أو الشكلي, وقد عبر </a:t>
            </a:r>
            <a:r>
              <a:rPr lang="ar-SA" dirty="0" err="1" smtClean="0"/>
              <a:t>بياجيه</a:t>
            </a:r>
            <a:r>
              <a:rPr lang="ar-SA" dirty="0" smtClean="0"/>
              <a:t> عن ذلك بقوله"  </a:t>
            </a:r>
            <a:r>
              <a:rPr lang="ar-SA" b="1" dirty="0" smtClean="0"/>
              <a:t>تتغير باستمرار وتبقى هي هي</a:t>
            </a:r>
            <a:r>
              <a:rPr lang="ar-SA" dirty="0" smtClean="0"/>
              <a:t> " والاحتفاظ هو مفتاح العمليات الحسية. أما أنماط الاحتفاظ فهي :</a:t>
            </a:r>
            <a:endParaRPr lang="fr-FR" dirty="0" smtClean="0"/>
          </a:p>
          <a:p>
            <a:pPr algn="r" rtl="1"/>
            <a:r>
              <a:rPr lang="ar-SA" dirty="0" smtClean="0"/>
              <a:t>أ – حفظ العدد: يبقى عدد عناصر المجموعة كما هو حتى لو أعيد ترتيبها (6-7سنوات).</a:t>
            </a:r>
            <a:endParaRPr lang="fr-FR" dirty="0" smtClean="0"/>
          </a:p>
          <a:p>
            <a:pPr algn="r" rtl="1"/>
            <a:r>
              <a:rPr lang="ar-SA" dirty="0" smtClean="0"/>
              <a:t>ب –حفظ المادة: تبقى كمية المياه كما هي حتى لو اختلف شكلها (7-8سنوات).</a:t>
            </a:r>
            <a:endParaRPr lang="fr-FR" dirty="0" smtClean="0"/>
          </a:p>
          <a:p>
            <a:pPr algn="r" rtl="1"/>
            <a:r>
              <a:rPr lang="ar-SA" dirty="0" smtClean="0"/>
              <a:t>ج – حفظ الطول:  يبقى مجموع أطوال خط ما ثابتاً حتى لو قطع ورتب كيفما اتفق (7-8سنوات).</a:t>
            </a:r>
            <a:endParaRPr lang="fr-FR" dirty="0" smtClean="0"/>
          </a:p>
          <a:p>
            <a:pPr algn="r" rtl="1"/>
            <a:r>
              <a:rPr lang="ar-SA" dirty="0" smtClean="0"/>
              <a:t>د –حفظ الوزن: يبقى الوزن كما هو حتى لو تغير شكله (9-10 سنوات).</a:t>
            </a:r>
            <a:endParaRPr lang="fr-FR" dirty="0" smtClean="0"/>
          </a:p>
          <a:p>
            <a:pPr algn="r" rtl="1"/>
            <a:r>
              <a:rPr lang="ar-SA" dirty="0" smtClean="0"/>
              <a:t>هـ – حفظ الحجم: تبقى كمية سائل ما ثابتة بغض النظر عن الشكل الذي يأخذه السائل(أكثر من 10سنوات) أي يبقى حجم المادة ثابتاً رغم اختلاف الشكل.</a:t>
            </a:r>
            <a:endParaRPr lang="fr-FR" dirty="0" smtClean="0"/>
          </a:p>
          <a:p>
            <a:pPr algn="r" rtl="1"/>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TotalTime>
  <Words>1928</Words>
  <Application>Microsoft Office PowerPoint</Application>
  <PresentationFormat>Affichage à l'écran (4:3)</PresentationFormat>
  <Paragraphs>71</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Débit</vt:lpstr>
      <vt:lpstr>نظرية جان بياجيه</vt:lpstr>
      <vt:lpstr>مقدمة:</vt:lpstr>
      <vt:lpstr>العوامل المؤثرة في النمو المعرفي</vt:lpstr>
      <vt:lpstr>خصائص الطفل المعرفية:</vt:lpstr>
      <vt:lpstr>النزعات الأساسية في التفكير عند بياجيه :</vt:lpstr>
      <vt:lpstr>أولا: التكيــف:</vt:lpstr>
      <vt:lpstr>ثانيا: التــوازن:</vt:lpstr>
      <vt:lpstr>ثالثا: التنظيــم:</vt:lpstr>
      <vt:lpstr>رابعا: الاحتفــاظ :</vt:lpstr>
      <vt:lpstr>مراحـل النمو العقلي أو المعرفـي:</vt:lpstr>
      <vt:lpstr>Diapositive 11</vt:lpstr>
      <vt:lpstr>Diapositive 12</vt:lpstr>
      <vt:lpstr>Diapositive 13</vt:lpstr>
      <vt:lpstr>Diapositive 14</vt:lpstr>
      <vt:lpstr>المصادر: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cibtechnologie</cp:lastModifiedBy>
  <cp:revision>3</cp:revision>
  <dcterms:created xsi:type="dcterms:W3CDTF">2019-07-08T19:21:00Z</dcterms:created>
  <dcterms:modified xsi:type="dcterms:W3CDTF">2020-06-16T20:29:07Z</dcterms:modified>
</cp:coreProperties>
</file>