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303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80" r:id="rId21"/>
    <p:sldId id="300" r:id="rId22"/>
    <p:sldId id="302" r:id="rId23"/>
    <p:sldId id="267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0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15/10/2022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sz="6700" b="1" dirty="0" smtClean="0">
                <a:solidFill>
                  <a:srgbClr val="FFFF00"/>
                </a:solidFill>
                <a:latin typeface="Aharoni" pitchFamily="2" charset="-79"/>
              </a:rPr>
              <a:t>المحاضرة </a:t>
            </a:r>
            <a:r>
              <a:rPr lang="ar-SA" sz="6700" b="1" smtClean="0">
                <a:solidFill>
                  <a:srgbClr val="FFFF00"/>
                </a:solidFill>
                <a:latin typeface="Aharoni" pitchFamily="2" charset="-79"/>
              </a:rPr>
              <a:t>التاسعة</a:t>
            </a:r>
            <a:r>
              <a:rPr lang="fr-FR" sz="4800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fr-FR" sz="4800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357298"/>
            <a:ext cx="8686800" cy="52864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 rtl="1">
              <a:lnSpc>
                <a:spcPct val="200000"/>
              </a:lnSpc>
              <a:buNone/>
            </a:pPr>
            <a:r>
              <a:rPr lang="ar-SA" sz="28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مادة :  التخطيط </a:t>
            </a:r>
            <a:r>
              <a:rPr lang="ar-SA" sz="2800" b="1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SA" sz="28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البرمجة في التدريب الرياضي.</a:t>
            </a:r>
          </a:p>
          <a:p>
            <a:pPr algn="r" rtl="1">
              <a:lnSpc>
                <a:spcPct val="200000"/>
              </a:lnSpc>
              <a:buNone/>
            </a:pPr>
            <a:r>
              <a:rPr lang="ar-SA" sz="2800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المستوى : السنة الثانية ليسانس التدريب الرياضي.</a:t>
            </a:r>
          </a:p>
          <a:p>
            <a:pPr algn="r" rtl="1">
              <a:lnSpc>
                <a:spcPct val="200000"/>
              </a:lnSpc>
              <a:buNone/>
            </a:pPr>
            <a:endParaRPr lang="ar-SA" sz="18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أهداف المحاضرة: - معرفة مبادئ برمجة التدريب (تابع).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-  مبدأ الوقت المخصص للمحتويات المختلفة.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– مبدأ التدرج في الحجم </a:t>
            </a:r>
            <a:r>
              <a:rPr lang="ar-SA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الشدة.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– مبدأ تناوب العمل </a:t>
            </a:r>
            <a:r>
              <a:rPr lang="ar-SA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الراحة.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– مبدأ الخصوصية.                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</a:t>
            </a:r>
          </a:p>
          <a:p>
            <a:pPr algn="r" rtl="1">
              <a:buNone/>
            </a:pPr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endParaRPr lang="fr-FR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رابط الكتروني مهم يحتوي على مبادئ التدريب.........</a:t>
            </a:r>
          </a:p>
          <a:p>
            <a:pPr algn="just" rtl="1">
              <a:buNone/>
            </a:pPr>
            <a:endParaRPr lang="ar-SA" sz="3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endParaRPr lang="ar-SA" sz="3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rtl="1">
              <a:buNone/>
            </a:pPr>
            <a:r>
              <a:rPr lang="fr-FR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/</a:t>
            </a:r>
            <a:r>
              <a:rPr lang="fr-FR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ppt</a:t>
            </a:r>
            <a:r>
              <a:rPr lang="fr-FR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/Entraînement%2C Surentraînement/Cazorla G. ...Planification Programmation et Périodisation de l'entraînement 1.pdf</a:t>
            </a:r>
            <a:endParaRPr lang="fr-FR" sz="32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None/>
            </a:pP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  <p:sp>
        <p:nvSpPr>
          <p:cNvPr id="7" name="Légende encadrée avec une bordure 2 6"/>
          <p:cNvSpPr/>
          <p:nvPr/>
        </p:nvSpPr>
        <p:spPr>
          <a:xfrm>
            <a:off x="5500694" y="1428736"/>
            <a:ext cx="2714644" cy="857256"/>
          </a:xfrm>
          <a:prstGeom prst="accentBorderCallout2">
            <a:avLst>
              <a:gd name="adj1" fmla="val 17109"/>
              <a:gd name="adj2" fmla="val -560"/>
              <a:gd name="adj3" fmla="val 18750"/>
              <a:gd name="adj4" fmla="val -16667"/>
              <a:gd name="adj5" fmla="val 112500"/>
              <a:gd name="adj6" fmla="val -4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ما يجب أن يعرفه الطالب</a:t>
            </a:r>
            <a:endParaRPr lang="fr-FR" b="1" dirty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00034" y="2357430"/>
            <a:ext cx="8001056" cy="400052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>
              <a:buNone/>
            </a:pP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 الزمن المخصص للتمرين هو دائما يخضع لشدة التمرين وهي علاقة تسمى 			</a:t>
            </a:r>
            <a:r>
              <a:rPr lang="ar-SA" sz="2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”الزمن </a:t>
            </a:r>
            <a:r>
              <a:rPr lang="ar-SA" sz="28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الحد الشدة“</a:t>
            </a: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.</a:t>
            </a:r>
          </a:p>
          <a:p>
            <a:pPr algn="just" rtl="1">
              <a:buFontTx/>
              <a:buChar char="-"/>
            </a:pP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زمن التمرين وشدته يخضعان بالنظام </a:t>
            </a:r>
            <a:r>
              <a:rPr lang="ar-SA" sz="2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الخاص الذي يعد مصدر الطاقة .</a:t>
            </a:r>
          </a:p>
          <a:p>
            <a:pPr algn="just" rtl="1">
              <a:buFontTx/>
              <a:buChar char="-"/>
            </a:pP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 معرفة شدة التمرين الصفة البدنية المطلوب تحسينها تمكن من تحديد زمن التمرين وتأثيرها على النظام </a:t>
            </a:r>
            <a:r>
              <a:rPr lang="ar-SA" sz="2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2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المراد استهدافه </a:t>
            </a:r>
            <a:endParaRPr lang="fr-FR" sz="2800" b="1" dirty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5- مبدأ التدرج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في الحجم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الشدة :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la progressivité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</a:p>
          <a:p>
            <a:pPr marL="521208" indent="-457200" algn="just" rtl="1">
              <a:buNone/>
            </a:pPr>
            <a:r>
              <a:rPr lang="ar-SA" sz="32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2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التدريب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تحسين القدرات البدنية للتطلب بالضرورة بذل الجهد لجعل الجسم يتكيف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يستجيب من خلال زيادة قدراته الأولية، لذلك فإن طبيعة وحجم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اتجاه الأحمال التدريبية هي التي تحدد علمية التكيف في جسم الفرد الرياضي.</a:t>
            </a:r>
          </a:p>
          <a:p>
            <a:pPr marL="521208" indent="-457200" algn="just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في بداية الموسم الرياضي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لتفادي صعوبة  تكيف الفرد الرياضي مع التمارين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الحصص التدريبية كونها عالية من حيث الشدة أو غير مناسبة، لذلك الزيادة الحجم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الشدة يكون تدريجيا.</a:t>
            </a:r>
          </a:p>
          <a:p>
            <a:pPr marL="521208" indent="-457200" algn="just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الأولى زيادة حجم الحصة التدريبية تدريجيا 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بعده زيادة الشدة.</a:t>
            </a:r>
          </a:p>
          <a:p>
            <a:pPr algn="r" rtl="1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lnSpcReduction="10000"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ar-SA" sz="32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FontTx/>
              <a:buChar char="-"/>
            </a:pP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التدرج يكون من العام إلى الخاص، وهو ما يعني تطوير </a:t>
            </a:r>
            <a:r>
              <a:rPr lang="ar-SA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تحسين اللياقة البدنية العامة ثم اللياقة البدنية الخاصة المرتبطة بالتخصص. </a:t>
            </a:r>
          </a:p>
          <a:p>
            <a:pPr marL="521208" indent="-457200" algn="just" rtl="1">
              <a:buNone/>
            </a:pPr>
            <a:r>
              <a:rPr lang="ar-SA" sz="3200" b="1" dirty="0" smtClean="0">
                <a:solidFill>
                  <a:srgbClr val="FFFF00"/>
                </a:solidFill>
              </a:rPr>
              <a:t> 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 التدرج في الشدة يكون طوال الموسم الرياضي وهو ما يسمح بعدم تعود الجسم </a:t>
            </a:r>
            <a:r>
              <a:rPr lang="ar-SA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عدم توقف التطور في الصفات البدنية.</a:t>
            </a:r>
          </a:p>
          <a:p>
            <a:pPr marL="521208" indent="-457200" algn="just" rtl="1">
              <a:buNone/>
            </a:pP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- التدرج يكون بزيادة الشدة </a:t>
            </a:r>
            <a:r>
              <a:rPr lang="ar-SA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تقليص فترات الاسترجاع مع تنويع محتوى التمارين بشكل يفاجئ الجسم .</a:t>
            </a:r>
          </a:p>
          <a:p>
            <a:pPr marL="521208" indent="-457200" algn="just" rtl="1">
              <a:buNone/>
            </a:pP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- التدرج</a:t>
            </a:r>
            <a:r>
              <a:rPr lang="fr-FR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في الشدة والحجم يفرض وجوبا معرفة مستوى الفرد الرياضي وذلك من خلال اختبارات قياسية في بداية الموسم الرياضي </a:t>
            </a:r>
            <a:r>
              <a:rPr lang="ar-SA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كذلك في فترات عديدة في الموسم قد تكون قبل كل دورة متوسطة (</a:t>
            </a:r>
            <a:r>
              <a:rPr lang="fr-FR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Mésocycle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).  </a:t>
            </a:r>
            <a:endParaRPr lang="fr-FR" sz="3200" b="1" dirty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ar-SA" sz="32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SA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الإختبارات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التي تعطي قيم مرجعية للمدرب وتصبح قاعدة لضبط الشدة </a:t>
            </a:r>
            <a:r>
              <a:rPr lang="ar-SA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الجحم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والتدرج فيها  تشمل:</a:t>
            </a:r>
            <a:endParaRPr lang="ar-SA" sz="36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سرعة اللاعب سواء في رد الفعل أو سرعة الجري.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السرعة الهوائية القصوى.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VMA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الاستطاعة الهوائية القصوى.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PMA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العلاقة بين القوة وتردد الحركة.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الشدة القصوى (ما يمكن حمله مرة واحدة).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RM</a:t>
            </a:r>
            <a:endParaRPr lang="ar-SA" sz="32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نبض القلب الأقصى. </a:t>
            </a:r>
            <a:r>
              <a:rPr lang="fr-FR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Fcmax</a:t>
            </a:r>
            <a:endParaRPr lang="ar-SA" sz="32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الحد الأقصى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لإستهلاك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الأكسجيني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.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VO2max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.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lang="ar-SA" sz="32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 هذه الاختبارات سواء الأولية أو التي تجرى في بداية كل دورة متوسطة مهمة في عملية البرمجة </a:t>
            </a:r>
            <a:r>
              <a:rPr lang="ar-SA" sz="36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التخطيط الفردي </a:t>
            </a:r>
            <a:r>
              <a:rPr lang="ar-SA" sz="36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الخاص لكل رياضي بشكل مكيف وتدريجي للتمارين </a:t>
            </a:r>
            <a:r>
              <a:rPr lang="ar-SA" sz="36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الحصص التدريبية.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- ونظرا لثقل الاختبارات </a:t>
            </a:r>
            <a:r>
              <a:rPr lang="ar-SA" sz="36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الجهد المبذول فيها فإنها تعد تمارين فعالة ضمن حصة حصة تدريبية مبرمجة.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-  مبدأ التدرج يرتبط أيضا يفرض  التنويع في التمارين من حيث الشكل </a:t>
            </a:r>
            <a:r>
              <a:rPr lang="ar-SA" sz="36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المضمون لزيادة الحافز </a:t>
            </a:r>
            <a:r>
              <a:rPr lang="ar-SA" sz="36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الدافعية لدى الرياضي وتكون لديه الرغبة </a:t>
            </a:r>
            <a:r>
              <a:rPr lang="ar-SA" sz="36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السرور في الحصة.   </a:t>
            </a:r>
            <a:endParaRPr lang="fr-FR" sz="3200" dirty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77500" lnSpcReduction="20000"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6- </a:t>
            </a:r>
            <a:r>
              <a:rPr lang="ar-SA" sz="3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مبدأ التناوب بين التمرين </a:t>
            </a:r>
            <a:r>
              <a:rPr lang="ar-SA" sz="38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الراحة: (</a:t>
            </a:r>
            <a:r>
              <a:rPr lang="fr-FR" sz="3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Alternance de exercice et la récupération</a:t>
            </a:r>
            <a:r>
              <a:rPr lang="ar-SA" sz="3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  <a:endParaRPr lang="ar-SA" sz="35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None/>
            </a:pPr>
            <a:r>
              <a:rPr lang="ar-SA" sz="35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SA" sz="3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الجيد بعد حصة تدريبية أو مجموعة من الحصص المتقاربة يسمح بإعادة بناء المخزون </a:t>
            </a:r>
            <a:r>
              <a:rPr lang="ar-SA" sz="3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و كذا التخلص من الرواسب </a:t>
            </a:r>
            <a:r>
              <a:rPr lang="ar-SA" sz="3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النفايات </a:t>
            </a:r>
            <a:r>
              <a:rPr lang="ar-SA" sz="3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الأيضية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المترتبة عن التمرين.</a:t>
            </a:r>
          </a:p>
          <a:p>
            <a:pPr marL="521208" indent="-457200" algn="just" rtl="1">
              <a:buNone/>
            </a:pP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- عملية الاسترجاع ترتبط أساسا بشدة التمرين أو التمارين </a:t>
            </a:r>
            <a:r>
              <a:rPr lang="ar-SA" sz="3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كذا حجم العمل المبرمج.</a:t>
            </a:r>
          </a:p>
          <a:p>
            <a:pPr marL="521208" indent="-457200" algn="just" rtl="1">
              <a:buNone/>
            </a:pP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- وعليه يعتمد التناوب بين التمرين </a:t>
            </a:r>
            <a:r>
              <a:rPr lang="ar-SA" sz="3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الراحة على مبدأ تطبيق الحمل وإعادة البناء، ويلعب مبدأ دورا رئيسيا في شرح آليات التدريب </a:t>
            </a:r>
            <a:r>
              <a:rPr lang="ar-SA" sz="3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تطبيق البرنامج.</a:t>
            </a:r>
          </a:p>
          <a:p>
            <a:pPr marL="521208" indent="-457200" algn="just" rtl="1">
              <a:buNone/>
            </a:pP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- إن زيادة أداء الرياضي هو نتيجة التكيف الذي هو في حد ذاته بسبب تعاقب فترة تطبيق الحمل التدريبي، والتي تمس جميع الأجهزة الوظيفية للجسم وكذا فترة </a:t>
            </a:r>
            <a:r>
              <a:rPr lang="ar-SA" sz="38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والتي تسمى </a:t>
            </a:r>
            <a:r>
              <a:rPr lang="ar-SA" sz="38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فترة إعادة البناء</a:t>
            </a:r>
            <a:r>
              <a:rPr lang="ar-SA" sz="3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.   </a:t>
            </a:r>
          </a:p>
          <a:p>
            <a:pPr algn="r" rtl="1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92500" lnSpcReduction="20000"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 rtl="1">
              <a:buNone/>
            </a:pPr>
            <a:r>
              <a:rPr lang="ar-SA" sz="3300" b="1" dirty="0" smtClean="0">
                <a:solidFill>
                  <a:srgbClr val="FF0000"/>
                </a:solidFill>
              </a:rPr>
              <a:t>الأداء (</a:t>
            </a:r>
            <a:r>
              <a:rPr lang="fr-FR" sz="3300" b="1" dirty="0" smtClean="0">
                <a:solidFill>
                  <a:srgbClr val="FF0000"/>
                </a:solidFill>
              </a:rPr>
              <a:t>P</a:t>
            </a:r>
            <a:r>
              <a:rPr lang="ar-SA" sz="3300" b="1" dirty="0" smtClean="0">
                <a:solidFill>
                  <a:srgbClr val="FF0000"/>
                </a:solidFill>
              </a:rPr>
              <a:t>)=</a:t>
            </a:r>
            <a:r>
              <a:rPr lang="fr-FR" sz="3300" b="1" dirty="0" smtClean="0">
                <a:solidFill>
                  <a:srgbClr val="FF0000"/>
                </a:solidFill>
              </a:rPr>
              <a:t> </a:t>
            </a:r>
            <a:r>
              <a:rPr lang="ar-SA" sz="3300" b="1" dirty="0" smtClean="0">
                <a:solidFill>
                  <a:srgbClr val="FF0000"/>
                </a:solidFill>
              </a:rPr>
              <a:t>القدرة (</a:t>
            </a:r>
            <a:r>
              <a:rPr lang="fr-FR" sz="3300" b="1" dirty="0" smtClean="0">
                <a:solidFill>
                  <a:srgbClr val="FF0000"/>
                </a:solidFill>
              </a:rPr>
              <a:t>C</a:t>
            </a:r>
            <a:r>
              <a:rPr lang="ar-SA" sz="3300" b="1" dirty="0" smtClean="0">
                <a:solidFill>
                  <a:srgbClr val="FF0000"/>
                </a:solidFill>
              </a:rPr>
              <a:t>)</a:t>
            </a:r>
            <a:r>
              <a:rPr lang="fr-FR" sz="3300" b="1" dirty="0" smtClean="0">
                <a:solidFill>
                  <a:srgbClr val="FF0000"/>
                </a:solidFill>
              </a:rPr>
              <a:t> – </a:t>
            </a:r>
            <a:r>
              <a:rPr lang="ar-SA" sz="3300" b="1" dirty="0" smtClean="0">
                <a:solidFill>
                  <a:srgbClr val="FF0000"/>
                </a:solidFill>
              </a:rPr>
              <a:t>التعب (</a:t>
            </a:r>
            <a:r>
              <a:rPr lang="fr-FR" sz="3300" b="1" dirty="0" smtClean="0">
                <a:solidFill>
                  <a:srgbClr val="FF0000"/>
                </a:solidFill>
              </a:rPr>
              <a:t>F</a:t>
            </a:r>
            <a:r>
              <a:rPr lang="ar-SA" sz="3300" b="1" dirty="0" smtClean="0">
                <a:solidFill>
                  <a:srgbClr val="FF0000"/>
                </a:solidFill>
              </a:rPr>
              <a:t>)</a:t>
            </a:r>
          </a:p>
          <a:p>
            <a:pPr algn="ctr" rtl="1">
              <a:buNone/>
            </a:pPr>
            <a:endParaRPr lang="ar-SA" sz="2400" b="1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الأداء = </a:t>
            </a:r>
            <a:r>
              <a:rPr lang="fr-FR" sz="3500" b="1" dirty="0" smtClean="0">
                <a:latin typeface="Traditional Arabic" pitchFamily="18" charset="-78"/>
                <a:cs typeface="Traditional Arabic" pitchFamily="18" charset="-78"/>
              </a:rPr>
              <a:t>Performance</a:t>
            </a:r>
          </a:p>
          <a:p>
            <a:pPr algn="r" rtl="1">
              <a:buNone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القدرة = </a:t>
            </a:r>
            <a:r>
              <a:rPr lang="fr-FR" sz="3500" b="1" dirty="0" smtClean="0">
                <a:latin typeface="Traditional Arabic" pitchFamily="18" charset="-78"/>
                <a:cs typeface="Traditional Arabic" pitchFamily="18" charset="-78"/>
              </a:rPr>
              <a:t>Capacité</a:t>
            </a:r>
          </a:p>
          <a:p>
            <a:pPr algn="r" rtl="1">
              <a:buNone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التعب = </a:t>
            </a:r>
            <a:r>
              <a:rPr lang="fr-FR" sz="3500" b="1" dirty="0" smtClean="0">
                <a:latin typeface="Traditional Arabic" pitchFamily="18" charset="-78"/>
                <a:cs typeface="Traditional Arabic" pitchFamily="18" charset="-78"/>
              </a:rPr>
              <a:t>Fatigue</a:t>
            </a:r>
            <a:endParaRPr lang="ar-SA" sz="35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buNone/>
            </a:pPr>
            <a:endParaRPr lang="ar-SA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هناك نوعين من </a:t>
            </a:r>
            <a:r>
              <a:rPr lang="ar-SA" sz="3500" b="1" dirty="0" err="1" smtClean="0"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 حسب الهدف المسطر:</a:t>
            </a:r>
          </a:p>
          <a:p>
            <a:pPr algn="just" rtl="1">
              <a:buFont typeface="Wingdings" pitchFamily="2" charset="2"/>
              <a:buChar char="ü"/>
            </a:pPr>
            <a:r>
              <a:rPr lang="ar-SA" sz="35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5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الكامل: 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والذي يمكن من إعادة بناء المخزون الكامل من الطاقة.</a:t>
            </a:r>
          </a:p>
          <a:p>
            <a:pPr algn="just" rtl="1">
              <a:buFont typeface="Wingdings" pitchFamily="2" charset="2"/>
              <a:buChar char="ü"/>
            </a:pPr>
            <a:r>
              <a:rPr lang="ar-SA" sz="35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5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الغير الكامل: </a:t>
            </a:r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والذي تمكن الرياضي من إعادة بناء جزء من الطاقة المصروفة والتي تمكنه من مباشرة التمرين الموالي  بشكل جيد.</a:t>
            </a:r>
          </a:p>
          <a:p>
            <a:pPr algn="just" rtl="1">
              <a:buNone/>
            </a:pPr>
            <a:r>
              <a:rPr lang="ar-SA" sz="35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5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الغير الكامل هو النمط الأكثر استعمالا في التدريب الرياضي     </a:t>
            </a:r>
          </a:p>
          <a:p>
            <a:pPr algn="r" rtl="1"/>
            <a:r>
              <a:rPr lang="ar-SA" sz="3500" b="1" dirty="0" smtClean="0">
                <a:latin typeface="Traditional Arabic" pitchFamily="18" charset="-78"/>
                <a:cs typeface="Traditional Arabic" pitchFamily="18" charset="-78"/>
              </a:rPr>
              <a:t>    </a:t>
            </a:r>
            <a:endParaRPr lang="fr-FR" sz="35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lnSpcReduction="10000"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إعادة بناء الطاقة من نوع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ATP-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PCr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تتطلب الراحة الكاملة أي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السلبي.</a:t>
            </a:r>
          </a:p>
          <a:p>
            <a:pPr algn="just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-  بينما تحويل حمض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اللاكتيك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اللاكتات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 الناتج عن تمارين معينة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الإيجابي من خلال نشاط بشدة معتدلة تتراوح بين 50 إلى 60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%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من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VMA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وهو ما يسمى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بالإسترجاع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النشط أو الإيجابي.</a:t>
            </a:r>
          </a:p>
          <a:p>
            <a:pPr algn="just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-  لتنظيم تسلل التمارين فإنه من الضروري على المدرب الفهم الجيد للوقت المطلوب للجسم لتجديد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الإحتياطات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المستخدمة وإصلاح الخلايا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الأنسجة التي تضررت خلال التمرين، مع العلم أنه قد يختلف الاسترجاع من رياضي إل آخر رغم أنه معروف نظريا مدة 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. </a:t>
            </a:r>
          </a:p>
          <a:p>
            <a:pPr algn="r" rtl="1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FontTx/>
              <a:buChar char="-"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تنظيم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الإسترجاع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(R)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و التحكم فيه يمكن الجسم من تحسين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المنتوج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الطاقوي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وبالتالي يكون الجسم مستعدا بشكل أكبر ويقل التعب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F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 من ذي قبل لمواجهة حمولة تدريبية أكبر وبالتالي تحقي أفضل أداء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</a:t>
            </a:r>
          </a:p>
          <a:p>
            <a:pPr algn="just" rtl="1"/>
            <a:endParaRPr lang="ar-SA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الجدول الموالي يوضح المدة اللازمة للتجديد الكامل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لإحتياطات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التحصيل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الغدائي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الرئيسي في الجسم وتحويل حمض اللبن المنتج:</a:t>
            </a:r>
            <a:endParaRPr lang="fr-FR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4- الوقت: (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Temps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</a:p>
          <a:p>
            <a:pPr marL="521208" indent="-457200" algn="just" rtl="1">
              <a:buNone/>
            </a:pPr>
            <a:r>
              <a:rPr lang="ar-SA" sz="32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2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من أهم المبادئ التي يجب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ان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يتحكم فيها المدرب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المربي الرياضي هو الوقت سواء المرتبط أو المخصص للتمرين أو الحصة في حد ذاتها، وأبعد من ذلك يجب أن يكون التحكم وضبط الوقت في مجال أوسع أي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الميزوسيكل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Mésocycle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).</a:t>
            </a:r>
          </a:p>
          <a:p>
            <a:pPr algn="just" rtl="1">
              <a:buNone/>
            </a:pP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يجب على المدرب أيضا معرفة العلاقة بين الوقت المنجز والشدة      	بالإضافة إلى الصفات المرتبطة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بهما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وكذا المصادر الطاقة التي يتم 	تكون أكثر استهدافا أي الغالبة حسب مستوى شدة العمل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كذا 	الوقت المخصص للتمرين.</a:t>
            </a:r>
          </a:p>
          <a:p>
            <a:pPr algn="r" rtl="1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8715435" cy="642942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77500" lnSpcReduction="20000"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7- مبدأ الخصوصية: (</a:t>
            </a:r>
            <a:r>
              <a:rPr lang="fr-FR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la Spécificité</a:t>
            </a: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)</a:t>
            </a:r>
          </a:p>
          <a:p>
            <a:pPr marL="521208" indent="-457200" algn="just" rtl="1">
              <a:buNone/>
            </a:pPr>
            <a:r>
              <a:rPr lang="ar-SA" sz="36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6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لتطوير الجهاز الوظيفي بفاعلية لا بد أن يتم استخدامه بأقصى سعته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قدرته على التحمل، فمثلا لا يمكن تطوير </a:t>
            </a:r>
            <a:r>
              <a:rPr lang="fr-FR" sz="3600" b="1" dirty="0" smtClean="0">
                <a:latin typeface="Traditional Arabic" pitchFamily="18" charset="-78"/>
                <a:cs typeface="Traditional Arabic" pitchFamily="18" charset="-78"/>
              </a:rPr>
              <a:t>VO2MAX 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إلا من خلال التدريب على شدة قريبة من مستوى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أو مساوية لها أو أكبر منها، وينطبق ذلك على السرعة أو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العضلية أو القوة القصوى، وهذا ما يعرف </a:t>
            </a:r>
            <a:r>
              <a:rPr lang="ar-SA" sz="36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بـ</a:t>
            </a: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“مبدأ الحمولة التدريبية الخاصة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“.</a:t>
            </a:r>
          </a:p>
          <a:p>
            <a:pPr marL="521208" indent="-457200" algn="just" rtl="1">
              <a:buNone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6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من أجل التخطيط للتدريب </a:t>
            </a:r>
            <a:r>
              <a:rPr lang="ar-SA" sz="3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أخدا بمبدأ الخصوصية من الضروري معرفة من أين يبدأ الرياضي (</a:t>
            </a: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قدرات الرياضي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) وأين يرد أن يصل (</a:t>
            </a: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الأهداف المسطرة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) وكيفية الوصول إليها (</a:t>
            </a: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محتوى التدريب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) .</a:t>
            </a:r>
          </a:p>
          <a:p>
            <a:pPr marL="521208" indent="-457200" algn="just" rtl="1">
              <a:buNone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6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يبنى مبدأ الخصوصية في التدريب على أساس أيضا نوع الرياضة والأشكال الفنية المختلفة لنوع الرياضي الممارسة.</a:t>
            </a:r>
          </a:p>
          <a:p>
            <a:pPr marL="521208" indent="-457200" algn="just" rtl="1">
              <a:buNone/>
            </a:pP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  </a:t>
            </a:r>
            <a:r>
              <a:rPr lang="ar-SA" sz="36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36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التدريب المدمج يتيح الفرصة لتطبيق مبدأ الخصوصية لأنه يعتمد على التسلسلات المنبثقة من المنافسة حسب نوع النشاط الرياضي فهو يعتبر إعدادا بدنيا متكاملا.   </a:t>
            </a:r>
          </a:p>
          <a:p>
            <a:pPr algn="r" rtl="1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    </a:t>
            </a:r>
            <a:endParaRPr lang="fr-FR" sz="36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 fontScale="92500" lnSpcReduction="20000"/>
          </a:bodyPr>
          <a:lstStyle/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/>
          </a:p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ar-SA" sz="2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مراجع المحاضرة:</a:t>
            </a:r>
          </a:p>
          <a:p>
            <a:pPr marL="448056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  </a:t>
            </a:r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- حنفي محمود مختار. (2009). الأسس العلمية في تدريب كرة القدم. القاهرة: دار الفكر العربي. </a:t>
            </a:r>
            <a:endParaRPr lang="fr-FR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   </a:t>
            </a:r>
            <a:r>
              <a:rPr lang="ar-SA" sz="2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أبو العلا أحمد عبد الفتاح. (2012). التدريب الرياضي المعاصر. القاهرة: دار الفكر             العربي، ط1.</a:t>
            </a:r>
            <a:endParaRPr lang="fr-FR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      - أحمد عطية فتحي. (2017). أساسيات تدريب كرة القدم. القاهرة: دار الفكر العربي، ط2.</a:t>
            </a:r>
            <a:endParaRPr lang="fr-FR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48056" indent="-384048" algn="just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   </a:t>
            </a:r>
            <a:r>
              <a:rPr lang="ar-SA" sz="2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600" b="1" dirty="0" smtClean="0">
                <a:latin typeface="Traditional Arabic" pitchFamily="18" charset="-78"/>
                <a:cs typeface="Traditional Arabic" pitchFamily="18" charset="-78"/>
              </a:rPr>
              <a:t>وجدي مصطفى الفتاح،محمد لطفي السد. (2002). الأسس العلمية للتدريب الرياضي للاعب والمدرب. </a:t>
            </a:r>
            <a:r>
              <a:rPr lang="ar-DZ" sz="2600" b="1" dirty="0" err="1" smtClean="0">
                <a:latin typeface="Traditional Arabic" pitchFamily="18" charset="-78"/>
                <a:cs typeface="Traditional Arabic" pitchFamily="18" charset="-78"/>
              </a:rPr>
              <a:t>المينيا</a:t>
            </a:r>
            <a:r>
              <a:rPr lang="ar-DZ" sz="2600" b="1" dirty="0" smtClean="0">
                <a:latin typeface="Traditional Arabic" pitchFamily="18" charset="-78"/>
                <a:cs typeface="Traditional Arabic" pitchFamily="18" charset="-78"/>
              </a:rPr>
              <a:t>: دار الهدى للنشر </a:t>
            </a:r>
            <a:r>
              <a:rPr lang="ar-DZ" sz="26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600" b="1" dirty="0" smtClean="0">
                <a:latin typeface="Traditional Arabic" pitchFamily="18" charset="-78"/>
                <a:cs typeface="Traditional Arabic" pitchFamily="18" charset="-78"/>
              </a:rPr>
              <a:t> التوزيع.</a:t>
            </a:r>
            <a:endParaRPr lang="fr-FR" sz="26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   -</a:t>
            </a:r>
            <a:r>
              <a:rPr lang="ar-SA" sz="2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أبو العلاء أحمد عبد الفتاح " التدريب الرياضي المعاصر" دار الفكر العربي (الطبعة، مصر،الأولى) القاهر2112.</a:t>
            </a:r>
          </a:p>
          <a:p>
            <a:pPr marL="448056" lvl="0" indent="-384048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6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fr-FR" sz="2600" b="1" dirty="0" smtClean="0">
                <a:latin typeface="Traditional Arabic" pitchFamily="18" charset="-78"/>
                <a:cs typeface="Traditional Arabic" pitchFamily="18" charset="-78"/>
              </a:rPr>
              <a:t>         - </a:t>
            </a:r>
            <a:r>
              <a:rPr lang="fr-FR" sz="2200" b="1" dirty="0" smtClean="0"/>
              <a:t>L.P. </a:t>
            </a:r>
            <a:r>
              <a:rPr lang="fr-FR" sz="2200" b="1" dirty="0" err="1" smtClean="0"/>
              <a:t>Matveiev</a:t>
            </a:r>
            <a:r>
              <a:rPr lang="fr-FR" sz="2200" b="1" dirty="0" smtClean="0"/>
              <a:t>, « Aspects fondamentaux de                  l’entrainement », </a:t>
            </a:r>
            <a:r>
              <a:rPr lang="fr-FR" sz="2200" b="1" dirty="0" err="1" smtClean="0"/>
              <a:t>edition</a:t>
            </a:r>
            <a:r>
              <a:rPr lang="fr-FR" sz="2200" b="1" dirty="0" smtClean="0"/>
              <a:t> </a:t>
            </a:r>
            <a:r>
              <a:rPr lang="fr-FR" sz="2200" b="1" dirty="0" err="1" smtClean="0"/>
              <a:t>Vigot</a:t>
            </a:r>
            <a:r>
              <a:rPr lang="fr-FR" sz="2200" b="1" dirty="0" smtClean="0"/>
              <a:t>,</a:t>
            </a:r>
            <a:br>
              <a:rPr lang="fr-FR" sz="2200" b="1" dirty="0" smtClean="0"/>
            </a:br>
            <a:r>
              <a:rPr lang="fr-FR" sz="2200" b="1" dirty="0" smtClean="0"/>
              <a:t>        </a:t>
            </a:r>
            <a:r>
              <a:rPr lang="fr-FR" sz="2200" b="1" dirty="0" smtClean="0"/>
              <a:t>1983</a:t>
            </a:r>
            <a:r>
              <a:rPr lang="fr-FR" sz="2200" b="1" dirty="0" smtClean="0"/>
              <a:t>.</a:t>
            </a:r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ar-SA" sz="2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رابط الكتروني:</a:t>
            </a:r>
            <a:endParaRPr lang="fr-FR" sz="2400" b="1" dirty="0" smtClean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448056" lvl="0" indent="-384048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fr-FR" sz="2200" b="1" dirty="0" smtClean="0"/>
              <a:t>/</a:t>
            </a:r>
            <a:r>
              <a:rPr lang="fr-FR" sz="2200" b="1" dirty="0" err="1" smtClean="0"/>
              <a:t>ppt</a:t>
            </a:r>
            <a:r>
              <a:rPr lang="fr-FR" sz="2200" b="1" dirty="0" smtClean="0"/>
              <a:t>/Entraînement%2C Surentraînement/Cazorla G. ...Planification Programmation et Périodisation de l'entraînement 1.pdf</a:t>
            </a:r>
            <a:endParaRPr lang="ar-SA" sz="2200" b="1" dirty="0" smtClean="0"/>
          </a:p>
          <a:p>
            <a:pPr marL="448056" lvl="0" indent="-384048" algn="r" rtl="1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fr-FR" sz="2400" b="1" dirty="0">
              <a:solidFill>
                <a:srgbClr val="FF0000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857628"/>
            <a:ext cx="3543296" cy="2597180"/>
          </a:xfrm>
        </p:spPr>
        <p:txBody>
          <a:bodyPr/>
          <a:lstStyle/>
          <a:p>
            <a:pPr algn="r" rtl="1">
              <a:buNone/>
            </a:pPr>
            <a:r>
              <a:rPr lang="ar-SA" b="1" dirty="0" smtClean="0">
                <a:solidFill>
                  <a:srgbClr val="FFFF00"/>
                </a:solidFill>
              </a:rPr>
              <a:t>السلام عليكم.........</a:t>
            </a:r>
          </a:p>
          <a:p>
            <a:pPr algn="r" rtl="1">
              <a:buNone/>
            </a:pPr>
            <a:r>
              <a:rPr lang="ar-SA" b="1" dirty="0" smtClean="0">
                <a:solidFill>
                  <a:srgbClr val="FFFF00"/>
                </a:solidFill>
              </a:rPr>
              <a:t> </a:t>
            </a:r>
          </a:p>
          <a:p>
            <a:pPr algn="r" rtl="1">
              <a:buNone/>
            </a:pPr>
            <a:r>
              <a:rPr lang="ar-SA" b="1" dirty="0" smtClean="0">
                <a:solidFill>
                  <a:srgbClr val="FFFF00"/>
                </a:solidFill>
              </a:rPr>
              <a:t>إلى المحاضرة الموالية</a:t>
            </a:r>
            <a:endParaRPr lang="fr-FR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عرض لعلاقة الوقت بالشدة القصوى </a:t>
            </a:r>
            <a:r>
              <a:rPr lang="ar-SA" sz="34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المصدر الطاقة المستهدف: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marL="521208" indent="-457200" algn="just" rtl="1"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- من 1ثا إلى 4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ثا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: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تمارين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الإنفجارية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الفوق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القصوى (القوة والسرعة) 250 إلى 350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%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PMA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يترتب عليها تحسين الصفات  العصبية العضلية (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neuro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musculaure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)، تنبيه ألياف العضلية السريعة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 FT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(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fast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twitch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 + مصدر الطاقة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الفوسفوجاني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ATP-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PCr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 .    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عرض لعلاقة الوقت بالشدة القصوى </a:t>
            </a:r>
            <a:r>
              <a:rPr lang="ar-SA" sz="34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المصدر الطاقة المستهدف: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marL="521208" indent="-457200" algn="just" rtl="1"/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- من 5ثا إلى 10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ثا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: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تمارين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الإنفجارية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الفوق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القصوى 200 إلى 250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%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PMA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يترتب عليها تحسين الصفات  العصبية العضلية (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neuro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musculaure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)، تنبيه ألياف العضلية السريعة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 FT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(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fast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-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twitch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 + مصدر الطاقة مزدوج الهوائي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اللاهوائي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الفوسفوجاني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ATP-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PCr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الغليكوز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اللاكتيكي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Glycolyse lactique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).</a:t>
            </a:r>
            <a:endParaRPr lang="fr-FR" sz="3200" b="1" dirty="0" smtClean="0">
              <a:solidFill>
                <a:srgbClr val="FFFF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None/>
            </a:pP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عرض لعلاقة الوقت بالشدة القصوى </a:t>
            </a:r>
            <a:r>
              <a:rPr lang="ar-SA" sz="34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المصدر الطاقة المستهدف: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marL="521208" indent="-457200" algn="just" rtl="1"/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- من 10ثا إلى 20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ثا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: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الفوق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القصوى 180إلى 200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%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PMA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يترتب عليها تحسين القدرات العضلية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qualités </a:t>
            </a:r>
            <a:r>
              <a:rPr lang="fr-FR" sz="3200" b="1" dirty="0" err="1" smtClean="0">
                <a:latin typeface="Traditional Arabic" pitchFamily="18" charset="-78"/>
                <a:cs typeface="Traditional Arabic" pitchFamily="18" charset="-78"/>
              </a:rPr>
              <a:t>musculaures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+ مصدر الطاقة المزدوج الهوائي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اللاهوائي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)،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اللاهوائي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اللاهوائي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الغالب مع بقاء  النظام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الفزسفزجيني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في أعلى مستوياته.</a:t>
            </a:r>
            <a:endParaRPr lang="fr-FR" sz="3200" b="1" dirty="0" smtClean="0">
              <a:solidFill>
                <a:srgbClr val="FFFF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None/>
            </a:pP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عرض لعلاقة الوقت بالشدة القصوى </a:t>
            </a:r>
            <a:r>
              <a:rPr lang="ar-SA" sz="34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المصدر الطاقة المستهدف: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marL="521208" indent="-457200" algn="just" rtl="1"/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- من 20ثا إلى 1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د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: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تمارين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الفوق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القصوى 140إلى 180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%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PMA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يترتب عليها تحسين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اللاكتيكية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الغليكوجان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+ إفراز حمض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اللاكتيك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).</a:t>
            </a:r>
            <a:endParaRPr lang="fr-FR" sz="3200" b="1" dirty="0" smtClean="0">
              <a:solidFill>
                <a:srgbClr val="FFFF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None/>
            </a:pP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عرض لعلاقة الوقت بالشدة القصوى </a:t>
            </a:r>
            <a:r>
              <a:rPr lang="ar-SA" sz="34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المصدر الطاقة المستهدف: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algn="r" rtl="1"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 - من 1د إلى 3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د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: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تمارين</a:t>
            </a:r>
            <a:r>
              <a:rPr lang="ar-SA" sz="32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الفوق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القصوى 120 إلى 140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%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PMA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يترتب عليها تحسين المداومة النظام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اللاكتيكي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و الاستطاعة الهوائية القصوى. نظام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اللاهوائي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اللاكتيكي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هو الغالب مع النظام الهوائي في تصاعد.</a:t>
            </a:r>
          </a:p>
          <a:p>
            <a:pPr algn="r" rtl="1">
              <a:buNone/>
            </a:pP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glycolyse lactique majoritaire et glycolyse aérobie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</a:t>
            </a:r>
            <a:endParaRPr lang="fr-FR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/>
            <a:endParaRPr lang="fr-FR" sz="3200" b="1" dirty="0" smtClean="0">
              <a:solidFill>
                <a:srgbClr val="FFFF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None/>
            </a:pP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عرض لعلاقة الوقت بالشدة القصوى </a:t>
            </a:r>
            <a:r>
              <a:rPr lang="ar-SA" sz="34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المصدر الطاقة المستهدف: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algn="r" rtl="1"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- من 3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د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إلى 6 </a:t>
            </a:r>
            <a:r>
              <a:rPr lang="ar-SA" sz="32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د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: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تمارين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الفوق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القصوى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القصوى  100إلى 120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%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من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VMA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أو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PMA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يترتب عليها تحسين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القدرات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اللاكتيكية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glycolyse aérobie et lactique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).</a:t>
            </a:r>
            <a:endParaRPr lang="fr-FR" sz="3200" b="1" dirty="0" smtClean="0">
              <a:solidFill>
                <a:srgbClr val="FFFF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None/>
            </a:pP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85720" y="357166"/>
            <a:ext cx="8501122" cy="6215106"/>
          </a:xfrm>
          <a:custGeom>
            <a:avLst/>
            <a:gdLst>
              <a:gd name="connsiteX0" fmla="*/ 0 w 8501122"/>
              <a:gd name="connsiteY0" fmla="*/ 0 h 6215106"/>
              <a:gd name="connsiteX1" fmla="*/ 8501122 w 8501122"/>
              <a:gd name="connsiteY1" fmla="*/ 0 h 6215106"/>
              <a:gd name="connsiteX2" fmla="*/ 8501122 w 8501122"/>
              <a:gd name="connsiteY2" fmla="*/ 6215106 h 6215106"/>
              <a:gd name="connsiteX3" fmla="*/ 0 w 8501122"/>
              <a:gd name="connsiteY3" fmla="*/ 6215106 h 6215106"/>
              <a:gd name="connsiteX4" fmla="*/ 0 w 8501122"/>
              <a:gd name="connsiteY4" fmla="*/ 0 h 6215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122" h="6215106">
                <a:moveTo>
                  <a:pt x="0" y="0"/>
                </a:moveTo>
                <a:lnTo>
                  <a:pt x="8501122" y="0"/>
                </a:lnTo>
                <a:lnTo>
                  <a:pt x="8501122" y="6215106"/>
                </a:lnTo>
                <a:lnTo>
                  <a:pt x="0" y="62151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</a:p>
          <a:p>
            <a:pPr marL="448056" marR="0" lvl="0" indent="-38404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ar-SA" sz="3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rtl="1">
              <a:buNone/>
            </a:pPr>
            <a:r>
              <a:rPr kumimoji="0" lang="ar-SA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- عرض لعلاقة الوقت بالشدة القصوى </a:t>
            </a:r>
            <a:r>
              <a:rPr lang="ar-SA" sz="3400" b="1" dirty="0" err="1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4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المصدر الطاقة المستهدف:</a:t>
            </a:r>
          </a:p>
          <a:p>
            <a:pPr algn="just" rtl="1">
              <a:buNone/>
            </a:pPr>
            <a:r>
              <a:rPr lang="ar-SA" sz="36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algn="r" rtl="1">
              <a:buNone/>
            </a:pP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 - من </a:t>
            </a:r>
            <a:r>
              <a:rPr lang="fr-FR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6</a:t>
            </a:r>
            <a:r>
              <a:rPr lang="ar-SA" sz="3200" b="1" dirty="0" smtClean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د وأكثر :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تمارين</a:t>
            </a:r>
            <a:r>
              <a:rPr lang="ar-SA" sz="3200" b="1" dirty="0" smtClean="0">
                <a:solidFill>
                  <a:srgbClr val="FFFF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القصوى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تحت القصوى 100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%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والتي نقص مع زيادة وقت التمرين عن مستوى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fr-FR" sz="3200" b="1" dirty="0" smtClean="0">
                <a:latin typeface="Traditional Arabic" pitchFamily="18" charset="-78"/>
                <a:cs typeface="Traditional Arabic" pitchFamily="18" charset="-78"/>
              </a:rPr>
              <a:t>PMA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 يترتب عليها تحسين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الإستطاعة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الهوائية القصوى </a:t>
            </a:r>
            <a:r>
              <a:rPr lang="ar-SA" sz="32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 كذا المداومة أي النظام الهوائي.</a:t>
            </a:r>
            <a:endParaRPr lang="fr-FR" sz="3200" b="1" dirty="0" smtClean="0">
              <a:solidFill>
                <a:srgbClr val="FFFF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marL="521208" indent="-457200" algn="just" rtl="1">
              <a:buNone/>
            </a:pP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500042"/>
            <a:ext cx="47149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b="1" dirty="0" smtClean="0">
                <a:latin typeface="Traditional Arabic" pitchFamily="18" charset="-78"/>
                <a:cs typeface="Traditional Arabic" pitchFamily="18" charset="-78"/>
              </a:rPr>
              <a:t>المبادئ العلمية للتدريب الرياضي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945</TotalTime>
  <Words>1654</Words>
  <PresentationFormat>Affichage à l'écran (4:3)</PresentationFormat>
  <Paragraphs>175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Verve</vt:lpstr>
      <vt:lpstr>المحاضرة التاسعة 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asus</dc:creator>
  <cp:lastModifiedBy>asus</cp:lastModifiedBy>
  <cp:revision>110</cp:revision>
  <dcterms:created xsi:type="dcterms:W3CDTF">2022-05-12T21:12:15Z</dcterms:created>
  <dcterms:modified xsi:type="dcterms:W3CDTF">2022-10-14T22:27:41Z</dcterms:modified>
</cp:coreProperties>
</file>