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4" r:id="rId3"/>
    <p:sldId id="257" r:id="rId4"/>
    <p:sldId id="258" r:id="rId5"/>
    <p:sldId id="260" r:id="rId6"/>
    <p:sldId id="261" r:id="rId7"/>
    <p:sldId id="262" r:id="rId8"/>
    <p:sldId id="266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3511" autoAdjust="0"/>
  </p:normalViewPr>
  <p:slideViewPr>
    <p:cSldViewPr>
      <p:cViewPr>
        <p:scale>
          <a:sx n="37" d="100"/>
          <a:sy n="37" d="100"/>
        </p:scale>
        <p:origin x="-869" y="-30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84"/>
    </p:cViewPr>
  </p:sorterViewPr>
  <p:notesViewPr>
    <p:cSldViewPr>
      <p:cViewPr varScale="1">
        <p:scale>
          <a:sx n="39" d="100"/>
          <a:sy n="39" d="100"/>
        </p:scale>
        <p:origin x="-1474" y="-77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DAE45B-8E92-450B-AEF1-63C77B0383D3}" type="datetimeFigureOut">
              <a:rPr lang="fr-FR" smtClean="0"/>
              <a:pPr/>
              <a:t>27/10/2022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45B53-49A2-408C-B52B-14BE331719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5B53-49A2-408C-B52B-14BE331719A8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5B53-49A2-408C-B52B-14BE331719A8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5B53-49A2-408C-B52B-14BE331719A8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5B53-49A2-408C-B52B-14BE331719A8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5B53-49A2-408C-B52B-14BE331719A8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0FB7-08F7-4DD4-B1D1-0B4045798055}" type="datetime1">
              <a:rPr lang="fr-FR" smtClean="0"/>
              <a:pPr/>
              <a:t>27/10/2022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CD40-1F83-4844-96D2-2B72BEEE5C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5FA6-0223-4C27-A409-38438040F0C4}" type="datetime1">
              <a:rPr lang="fr-FR" smtClean="0"/>
              <a:pPr/>
              <a:t>27/10/2022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CD40-1F83-4844-96D2-2B72BEEE5C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58F6C-D32D-478F-91F3-95C1CB272CFE}" type="datetime1">
              <a:rPr lang="fr-FR" smtClean="0"/>
              <a:pPr/>
              <a:t>27/10/2022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CD40-1F83-4844-96D2-2B72BEEE5C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D6FD7-B1AE-4F74-988E-6D2D19A72652}" type="datetime1">
              <a:rPr lang="fr-FR" smtClean="0"/>
              <a:pPr/>
              <a:t>27/10/2022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CD40-1F83-4844-96D2-2B72BEEE5C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79414-503A-47BC-8F65-779275922B2F}" type="datetime1">
              <a:rPr lang="fr-FR" smtClean="0"/>
              <a:pPr/>
              <a:t>27/10/2022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CD40-1F83-4844-96D2-2B72BEEE5C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BFA4-365B-495F-9996-10935CEB30CE}" type="datetime1">
              <a:rPr lang="fr-FR" smtClean="0"/>
              <a:pPr/>
              <a:t>27/10/2022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CD40-1F83-4844-96D2-2B72BEEE5C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15F2-5B8A-4DEC-B083-C6B71DF9BE6B}" type="datetime1">
              <a:rPr lang="fr-FR" smtClean="0"/>
              <a:pPr/>
              <a:t>27/10/2022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CD40-1F83-4844-96D2-2B72BEEE5C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4740-4153-49BD-AE35-4AF9B7362E3E}" type="datetime1">
              <a:rPr lang="fr-FR" smtClean="0"/>
              <a:pPr/>
              <a:t>27/10/2022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CD40-1F83-4844-96D2-2B72BEEE5C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4852-3FC4-4E08-BC6E-A29B32D6F8D7}" type="datetime1">
              <a:rPr lang="fr-FR" smtClean="0"/>
              <a:pPr/>
              <a:t>27/10/2022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CD40-1F83-4844-96D2-2B72BEEE5C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96D1E-0715-404E-9762-F3B88CECAB75}" type="datetime1">
              <a:rPr lang="fr-FR" smtClean="0"/>
              <a:pPr/>
              <a:t>27/10/2022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CD40-1F83-4844-96D2-2B72BEEE5C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93314-50E5-430A-A1EA-0E5E53C5515D}" type="datetime1">
              <a:rPr lang="fr-FR" smtClean="0"/>
              <a:pPr/>
              <a:t>27/10/2022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CD40-1F83-4844-96D2-2B72BEEE5C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84B0F-0837-457C-B95D-D591811B8FDF}" type="datetime1">
              <a:rPr lang="fr-FR" smtClean="0"/>
              <a:pPr/>
              <a:t>27/10/2022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DCD40-1F83-4844-96D2-2B72BEEE5C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8.png"/><Relationship Id="rId18" Type="http://schemas.openxmlformats.org/officeDocument/2006/relationships/image" Target="../media/image43.png"/><Relationship Id="rId26" Type="http://schemas.openxmlformats.org/officeDocument/2006/relationships/image" Target="../media/image51.png"/><Relationship Id="rId3" Type="http://schemas.openxmlformats.org/officeDocument/2006/relationships/image" Target="../media/image26.png"/><Relationship Id="rId21" Type="http://schemas.openxmlformats.org/officeDocument/2006/relationships/image" Target="../media/image46.png"/><Relationship Id="rId7" Type="http://schemas.openxmlformats.org/officeDocument/2006/relationships/image" Target="../media/image30.png"/><Relationship Id="rId12" Type="http://schemas.openxmlformats.org/officeDocument/2006/relationships/image" Target="../media/image37.png"/><Relationship Id="rId17" Type="http://schemas.openxmlformats.org/officeDocument/2006/relationships/image" Target="../media/image42.png"/><Relationship Id="rId25" Type="http://schemas.openxmlformats.org/officeDocument/2006/relationships/image" Target="../media/image50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41.png"/><Relationship Id="rId20" Type="http://schemas.openxmlformats.org/officeDocument/2006/relationships/image" Target="../media/image45.png"/><Relationship Id="rId29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36.png"/><Relationship Id="rId24" Type="http://schemas.openxmlformats.org/officeDocument/2006/relationships/image" Target="../media/image49.png"/><Relationship Id="rId5" Type="http://schemas.openxmlformats.org/officeDocument/2006/relationships/image" Target="../media/image28.png"/><Relationship Id="rId15" Type="http://schemas.openxmlformats.org/officeDocument/2006/relationships/image" Target="../media/image40.png"/><Relationship Id="rId23" Type="http://schemas.openxmlformats.org/officeDocument/2006/relationships/image" Target="../media/image48.png"/><Relationship Id="rId28" Type="http://schemas.openxmlformats.org/officeDocument/2006/relationships/image" Target="../media/image53.png"/><Relationship Id="rId10" Type="http://schemas.openxmlformats.org/officeDocument/2006/relationships/image" Target="../media/image35.png"/><Relationship Id="rId19" Type="http://schemas.openxmlformats.org/officeDocument/2006/relationships/image" Target="../media/image44.png"/><Relationship Id="rId31" Type="http://schemas.openxmlformats.org/officeDocument/2006/relationships/image" Target="../media/image56.png"/><Relationship Id="rId4" Type="http://schemas.openxmlformats.org/officeDocument/2006/relationships/image" Target="../media/image27.png"/><Relationship Id="rId9" Type="http://schemas.openxmlformats.org/officeDocument/2006/relationships/image" Target="../media/image34.png"/><Relationship Id="rId14" Type="http://schemas.openxmlformats.org/officeDocument/2006/relationships/image" Target="../media/image39.png"/><Relationship Id="rId22" Type="http://schemas.openxmlformats.org/officeDocument/2006/relationships/image" Target="../media/image47.png"/><Relationship Id="rId27" Type="http://schemas.openxmlformats.org/officeDocument/2006/relationships/image" Target="../media/image52.png"/><Relationship Id="rId30" Type="http://schemas.openxmlformats.org/officeDocument/2006/relationships/image" Target="../media/image5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59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image" Target="../media/image6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53.png"/><Relationship Id="rId18" Type="http://schemas.openxmlformats.org/officeDocument/2006/relationships/image" Target="../media/image65.png"/><Relationship Id="rId26" Type="http://schemas.openxmlformats.org/officeDocument/2006/relationships/image" Target="../media/image73.png"/><Relationship Id="rId3" Type="http://schemas.openxmlformats.org/officeDocument/2006/relationships/image" Target="../media/image60.png"/><Relationship Id="rId21" Type="http://schemas.openxmlformats.org/officeDocument/2006/relationships/image" Target="../media/image68.png"/><Relationship Id="rId7" Type="http://schemas.openxmlformats.org/officeDocument/2006/relationships/image" Target="../media/image29.png"/><Relationship Id="rId12" Type="http://schemas.openxmlformats.org/officeDocument/2006/relationships/image" Target="../media/image51.png"/><Relationship Id="rId17" Type="http://schemas.openxmlformats.org/officeDocument/2006/relationships/image" Target="../media/image64.png"/><Relationship Id="rId25" Type="http://schemas.openxmlformats.org/officeDocument/2006/relationships/image" Target="../media/image72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63.png"/><Relationship Id="rId20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50.png"/><Relationship Id="rId24" Type="http://schemas.openxmlformats.org/officeDocument/2006/relationships/image" Target="../media/image71.png"/><Relationship Id="rId5" Type="http://schemas.openxmlformats.org/officeDocument/2006/relationships/image" Target="../media/image27.png"/><Relationship Id="rId15" Type="http://schemas.openxmlformats.org/officeDocument/2006/relationships/image" Target="../media/image62.png"/><Relationship Id="rId23" Type="http://schemas.openxmlformats.org/officeDocument/2006/relationships/image" Target="../media/image70.png"/><Relationship Id="rId28" Type="http://schemas.openxmlformats.org/officeDocument/2006/relationships/image" Target="../media/image75.png"/><Relationship Id="rId10" Type="http://schemas.openxmlformats.org/officeDocument/2006/relationships/image" Target="../media/image49.png"/><Relationship Id="rId19" Type="http://schemas.openxmlformats.org/officeDocument/2006/relationships/image" Target="../media/image66.png"/><Relationship Id="rId4" Type="http://schemas.openxmlformats.org/officeDocument/2006/relationships/image" Target="../media/image26.png"/><Relationship Id="rId9" Type="http://schemas.openxmlformats.org/officeDocument/2006/relationships/image" Target="../media/image48.png"/><Relationship Id="rId14" Type="http://schemas.openxmlformats.org/officeDocument/2006/relationships/image" Target="../media/image61.png"/><Relationship Id="rId22" Type="http://schemas.openxmlformats.org/officeDocument/2006/relationships/image" Target="../media/image69.png"/><Relationship Id="rId27" Type="http://schemas.openxmlformats.org/officeDocument/2006/relationships/image" Target="../media/image7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3" Type="http://schemas.openxmlformats.org/officeDocument/2006/relationships/image" Target="../media/image81.png"/><Relationship Id="rId7" Type="http://schemas.openxmlformats.org/officeDocument/2006/relationships/image" Target="../media/image85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11" Type="http://schemas.openxmlformats.org/officeDocument/2006/relationships/image" Target="../media/image89.png"/><Relationship Id="rId5" Type="http://schemas.openxmlformats.org/officeDocument/2006/relationships/image" Target="../media/image83.png"/><Relationship Id="rId10" Type="http://schemas.openxmlformats.org/officeDocument/2006/relationships/image" Target="../media/image88.png"/><Relationship Id="rId4" Type="http://schemas.openxmlformats.org/officeDocument/2006/relationships/image" Target="../media/image82.png"/><Relationship Id="rId9" Type="http://schemas.openxmlformats.org/officeDocument/2006/relationships/image" Target="../media/image8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  <a:latin typeface="Cambria" pitchFamily="18" charset="0"/>
              </a:rPr>
              <a:t>Algorithmique et Structures de Données 3</a:t>
            </a:r>
            <a:endParaRPr lang="fr-FR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r-FR" b="1" dirty="0" smtClean="0">
                <a:latin typeface="Cambria" pitchFamily="18" charset="0"/>
              </a:rPr>
              <a:t>L2, Semestre 3</a:t>
            </a:r>
          </a:p>
          <a:p>
            <a:r>
              <a:rPr lang="fr-FR" b="1" dirty="0" smtClean="0">
                <a:latin typeface="Cambria" pitchFamily="18" charset="0"/>
              </a:rPr>
              <a:t>Département d’Informatique, USTO-MB</a:t>
            </a:r>
          </a:p>
          <a:p>
            <a:endParaRPr lang="fr-FR" b="1" dirty="0" smtClean="0">
              <a:latin typeface="Cambria" pitchFamily="18" charset="0"/>
            </a:endParaRPr>
          </a:p>
          <a:p>
            <a:endParaRPr lang="fr-FR" b="1" dirty="0" smtClean="0">
              <a:latin typeface="Cambria" pitchFamily="18" charset="0"/>
            </a:endParaRPr>
          </a:p>
          <a:p>
            <a:r>
              <a:rPr lang="fr-FR" b="1" dirty="0" smtClean="0">
                <a:latin typeface="Cambria" pitchFamily="18" charset="0"/>
              </a:rPr>
              <a:t>D. MOKEDDEM</a:t>
            </a:r>
          </a:p>
          <a:p>
            <a:r>
              <a:rPr lang="fr-FR" b="1" dirty="0" smtClean="0">
                <a:latin typeface="Cambria" pitchFamily="18" charset="0"/>
              </a:rPr>
              <a:t>2020 – 2021</a:t>
            </a:r>
            <a:endParaRPr lang="fr-FR" b="1" dirty="0">
              <a:latin typeface="Cambria" pitchFamily="18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e 61"/>
          <p:cNvGrpSpPr/>
          <p:nvPr/>
        </p:nvGrpSpPr>
        <p:grpSpPr>
          <a:xfrm>
            <a:off x="467544" y="1628800"/>
            <a:ext cx="6480720" cy="1126033"/>
            <a:chOff x="323528" y="4365104"/>
            <a:chExt cx="7992888" cy="1414065"/>
          </a:xfrm>
        </p:grpSpPr>
        <p:pic>
          <p:nvPicPr>
            <p:cNvPr id="56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3528" y="4509120"/>
              <a:ext cx="1708793" cy="1270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7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123729" y="4437112"/>
              <a:ext cx="1061956" cy="661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8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644008" y="4365104"/>
              <a:ext cx="1536555" cy="5606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9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788024" y="5013176"/>
              <a:ext cx="3528392" cy="565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0" name="Picture 8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339752" y="5013176"/>
              <a:ext cx="1262320" cy="573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" name="Picture 9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707904" y="5060394"/>
              <a:ext cx="1152128" cy="5288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TD1: </a:t>
            </a:r>
            <a:r>
              <a:rPr lang="fr-FR" dirty="0" smtClean="0">
                <a:solidFill>
                  <a:srgbClr val="FF0000"/>
                </a:solidFill>
                <a:latin typeface="Cambria" pitchFamily="18" charset="0"/>
              </a:rPr>
              <a:t>Exercice 5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79512" y="1268760"/>
            <a:ext cx="8784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2) Résolution de Formule de Récurrence et calcul de T(n) (Méthode de substitution) 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9856" y="3021429"/>
            <a:ext cx="1368152" cy="517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75606" y="3501008"/>
            <a:ext cx="40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411760" y="3501008"/>
            <a:ext cx="4286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547664" y="3501008"/>
            <a:ext cx="7715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llipse 11"/>
          <p:cNvSpPr/>
          <p:nvPr/>
        </p:nvSpPr>
        <p:spPr>
          <a:xfrm>
            <a:off x="1369740" y="3012192"/>
            <a:ext cx="432048" cy="504056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915816" y="3429000"/>
            <a:ext cx="10191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Ellipse 12"/>
          <p:cNvSpPr/>
          <p:nvPr/>
        </p:nvSpPr>
        <p:spPr>
          <a:xfrm>
            <a:off x="3183970" y="3388165"/>
            <a:ext cx="432048" cy="504056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095563" y="3965054"/>
            <a:ext cx="4095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247691" y="3965054"/>
            <a:ext cx="438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478463" y="3933056"/>
            <a:ext cx="7905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895763" y="3933056"/>
            <a:ext cx="1008112" cy="458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095563" y="4608934"/>
            <a:ext cx="4191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Ellipse 17"/>
          <p:cNvSpPr/>
          <p:nvPr/>
        </p:nvSpPr>
        <p:spPr>
          <a:xfrm>
            <a:off x="3162284" y="3912274"/>
            <a:ext cx="432048" cy="463221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2411760" y="4536926"/>
            <a:ext cx="4381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1547664" y="4536926"/>
            <a:ext cx="87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2915816" y="4464918"/>
            <a:ext cx="13144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611560" y="5589240"/>
            <a:ext cx="2893121" cy="576064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</p:spPr>
      </p:pic>
      <p:cxnSp>
        <p:nvCxnSpPr>
          <p:cNvPr id="24" name="Connecteur droit 23"/>
          <p:cNvCxnSpPr/>
          <p:nvPr/>
        </p:nvCxnSpPr>
        <p:spPr>
          <a:xfrm>
            <a:off x="1043608" y="4941168"/>
            <a:ext cx="0" cy="576064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4283968" y="2924944"/>
            <a:ext cx="0" cy="324036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4716016" y="3068960"/>
            <a:ext cx="1186317" cy="57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Ellipse 29"/>
          <p:cNvSpPr/>
          <p:nvPr/>
        </p:nvSpPr>
        <p:spPr>
          <a:xfrm>
            <a:off x="4952822" y="3068960"/>
            <a:ext cx="216024" cy="504056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2" name="Connecteur droit avec flèche 31"/>
          <p:cNvCxnSpPr>
            <a:stCxn id="10" idx="0"/>
          </p:cNvCxnSpPr>
          <p:nvPr/>
        </p:nvCxnSpPr>
        <p:spPr>
          <a:xfrm flipV="1">
            <a:off x="5309175" y="2852936"/>
            <a:ext cx="486961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llipse 34"/>
          <p:cNvSpPr/>
          <p:nvPr/>
        </p:nvSpPr>
        <p:spPr>
          <a:xfrm>
            <a:off x="2411760" y="1747416"/>
            <a:ext cx="216024" cy="504056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/>
          <p:cNvSpPr txBox="1"/>
          <p:nvPr/>
        </p:nvSpPr>
        <p:spPr>
          <a:xfrm>
            <a:off x="5868144" y="263691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</a:t>
            </a:r>
            <a:endParaRPr lang="fr-FR" dirty="0"/>
          </a:p>
        </p:txBody>
      </p:sp>
      <p:pic>
        <p:nvPicPr>
          <p:cNvPr id="15" name="Picture 9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4716016" y="3717032"/>
            <a:ext cx="6191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5436096" y="3706738"/>
            <a:ext cx="1476753" cy="586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Rectangle 38"/>
          <p:cNvSpPr/>
          <p:nvPr/>
        </p:nvSpPr>
        <p:spPr>
          <a:xfrm>
            <a:off x="5765692" y="3737814"/>
            <a:ext cx="1080120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3635896" y="5733256"/>
            <a:ext cx="216024" cy="288032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rgbClr val="FF0000"/>
                </a:solidFill>
              </a:rPr>
              <a:t>1</a:t>
            </a:r>
            <a:endParaRPr lang="fr-FR" sz="1600" dirty="0">
              <a:solidFill>
                <a:srgbClr val="FF0000"/>
              </a:solidFill>
            </a:endParaRPr>
          </a:p>
        </p:txBody>
      </p:sp>
      <p:sp>
        <p:nvSpPr>
          <p:cNvPr id="41" name="Ellipse 40"/>
          <p:cNvSpPr/>
          <p:nvPr/>
        </p:nvSpPr>
        <p:spPr>
          <a:xfrm>
            <a:off x="6948264" y="3861048"/>
            <a:ext cx="216024" cy="288032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rgbClr val="FF0000"/>
                </a:solidFill>
              </a:rPr>
              <a:t>2</a:t>
            </a:r>
            <a:endParaRPr lang="fr-FR" sz="1600" dirty="0">
              <a:solidFill>
                <a:srgbClr val="FF0000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4283968" y="4437112"/>
            <a:ext cx="4464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ambria" pitchFamily="18" charset="0"/>
              </a:rPr>
              <a:t>On remplace </a:t>
            </a:r>
            <a:r>
              <a:rPr lang="fr-FR" sz="1600" i="1" dirty="0" smtClean="0">
                <a:solidFill>
                  <a:srgbClr val="FF0000"/>
                </a:solidFill>
                <a:latin typeface="Cambria" pitchFamily="18" charset="0"/>
              </a:rPr>
              <a:t>P</a:t>
            </a:r>
            <a:r>
              <a:rPr lang="fr-FR" sz="1600" dirty="0" smtClean="0">
                <a:latin typeface="Cambria" pitchFamily="18" charset="0"/>
              </a:rPr>
              <a:t> par sa valeur dans la formule </a:t>
            </a:r>
            <a:r>
              <a:rPr lang="fr-FR" sz="1600" dirty="0" smtClean="0">
                <a:solidFill>
                  <a:srgbClr val="FF0000"/>
                </a:solidFill>
                <a:latin typeface="Cambria" pitchFamily="18" charset="0"/>
              </a:rPr>
              <a:t>(1)</a:t>
            </a:r>
            <a:r>
              <a:rPr lang="fr-FR" sz="1600" dirty="0" smtClean="0">
                <a:latin typeface="Cambria" pitchFamily="18" charset="0"/>
              </a:rPr>
              <a:t>:</a:t>
            </a:r>
            <a:endParaRPr lang="fr-FR" sz="1600" dirty="0">
              <a:latin typeface="Cambria" pitchFamily="18" charset="0"/>
            </a:endParaRPr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4427984" y="4941168"/>
            <a:ext cx="5334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5004048" y="4869160"/>
            <a:ext cx="5619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5580112" y="4927135"/>
            <a:ext cx="381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5940152" y="4941168"/>
            <a:ext cx="1085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30" cstate="print"/>
          <a:srcRect/>
          <a:stretch>
            <a:fillRect/>
          </a:stretch>
        </p:blipFill>
        <p:spPr bwMode="auto">
          <a:xfrm>
            <a:off x="4355976" y="5445224"/>
            <a:ext cx="12477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5652120" y="5589240"/>
            <a:ext cx="2039478" cy="545207"/>
          </a:xfrm>
          <a:prstGeom prst="rect">
            <a:avLst/>
          </a:prstGeom>
          <a:noFill/>
          <a:ln w="222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11" name="Ellipse 10"/>
          <p:cNvSpPr/>
          <p:nvPr/>
        </p:nvSpPr>
        <p:spPr>
          <a:xfrm>
            <a:off x="1979712" y="2086248"/>
            <a:ext cx="2160240" cy="504056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space réservé du pied de page 6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5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6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 animBg="1"/>
      <p:bldP spid="13" grpId="0" animBg="1"/>
      <p:bldP spid="18" grpId="0" animBg="1"/>
      <p:bldP spid="30" grpId="0" animBg="1"/>
      <p:bldP spid="35" grpId="0" animBg="1"/>
      <p:bldP spid="36" grpId="0"/>
      <p:bldP spid="39" grpId="0" animBg="1"/>
      <p:bldP spid="40" grpId="0" animBg="1"/>
      <p:bldP spid="41" grpId="0" animBg="1"/>
      <p:bldP spid="42" grpId="0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TD1: </a:t>
            </a:r>
            <a:r>
              <a:rPr lang="fr-FR" dirty="0" smtClean="0">
                <a:solidFill>
                  <a:srgbClr val="FF0000"/>
                </a:solidFill>
                <a:latin typeface="Cambria" pitchFamily="18" charset="0"/>
              </a:rPr>
              <a:t>Exercice 5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79512" y="1268760"/>
            <a:ext cx="8784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- Amélioration et Analyse de la complexité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844824"/>
            <a:ext cx="6363083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Ellipse 51"/>
          <p:cNvSpPr/>
          <p:nvPr/>
        </p:nvSpPr>
        <p:spPr>
          <a:xfrm>
            <a:off x="4427984" y="2132856"/>
            <a:ext cx="936104" cy="360040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5448796" y="2132856"/>
            <a:ext cx="1080120" cy="360040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5" name="Connecteur droit 54"/>
          <p:cNvCxnSpPr/>
          <p:nvPr/>
        </p:nvCxnSpPr>
        <p:spPr>
          <a:xfrm flipV="1">
            <a:off x="5076056" y="1916832"/>
            <a:ext cx="172819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 flipH="1">
            <a:off x="6228184" y="1916832"/>
            <a:ext cx="57606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Nuage 63"/>
          <p:cNvSpPr/>
          <p:nvPr/>
        </p:nvSpPr>
        <p:spPr>
          <a:xfrm>
            <a:off x="6804248" y="1412776"/>
            <a:ext cx="1368152" cy="93610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Double Appel récursif</a:t>
            </a:r>
            <a:endParaRPr lang="fr-F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3284984"/>
            <a:ext cx="1442264" cy="574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6" name="Connecteur droit 65"/>
          <p:cNvCxnSpPr/>
          <p:nvPr/>
        </p:nvCxnSpPr>
        <p:spPr>
          <a:xfrm>
            <a:off x="4932040" y="2492896"/>
            <a:ext cx="43204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>
            <a:stCxn id="53" idx="4"/>
          </p:cNvCxnSpPr>
          <p:nvPr/>
        </p:nvCxnSpPr>
        <p:spPr>
          <a:xfrm flipH="1">
            <a:off x="5364088" y="2492896"/>
            <a:ext cx="62476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3212976"/>
            <a:ext cx="3904836" cy="2782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" name="Espace réservé du pied de page 6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2" grpId="0" animBg="1"/>
      <p:bldP spid="53" grpId="0" animBg="1"/>
      <p:bldP spid="6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TD1: </a:t>
            </a:r>
            <a:r>
              <a:rPr lang="fr-FR" dirty="0" smtClean="0">
                <a:solidFill>
                  <a:srgbClr val="FF0000"/>
                </a:solidFill>
                <a:latin typeface="Cambria" pitchFamily="18" charset="0"/>
              </a:rPr>
              <a:t>Exercice 5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59024" y="1124744"/>
            <a:ext cx="8784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- Analyse de la complexité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484784"/>
            <a:ext cx="3904836" cy="2782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ZoneTexte 15"/>
          <p:cNvSpPr txBox="1"/>
          <p:nvPr/>
        </p:nvSpPr>
        <p:spPr>
          <a:xfrm>
            <a:off x="323528" y="414908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1) Formule de Récurrence 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509120"/>
            <a:ext cx="1708793" cy="1270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23729" y="4437112"/>
            <a:ext cx="1061956" cy="661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4008" y="4365104"/>
            <a:ext cx="1536555" cy="560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88024" y="5013176"/>
            <a:ext cx="3528392" cy="565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07904" y="5060394"/>
            <a:ext cx="1152128" cy="528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61483" y="5013176"/>
            <a:ext cx="1446421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132856"/>
            <a:ext cx="1224136" cy="426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" name="Groupe 61"/>
          <p:cNvGrpSpPr/>
          <p:nvPr/>
        </p:nvGrpSpPr>
        <p:grpSpPr>
          <a:xfrm>
            <a:off x="467544" y="1628800"/>
            <a:ext cx="6480720" cy="1126033"/>
            <a:chOff x="323528" y="4365104"/>
            <a:chExt cx="7992888" cy="1414065"/>
          </a:xfrm>
        </p:grpSpPr>
        <p:pic>
          <p:nvPicPr>
            <p:cNvPr id="56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3528" y="4509120"/>
              <a:ext cx="1708793" cy="1270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7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123729" y="4437112"/>
              <a:ext cx="1061956" cy="661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8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644008" y="4365104"/>
              <a:ext cx="1536555" cy="5606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9" name="Picture 7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788024" y="5013176"/>
              <a:ext cx="3528392" cy="565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" name="Picture 9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707904" y="5060394"/>
              <a:ext cx="1152128" cy="5288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TD1: </a:t>
            </a:r>
            <a:r>
              <a:rPr lang="fr-FR" dirty="0" smtClean="0">
                <a:solidFill>
                  <a:srgbClr val="FF0000"/>
                </a:solidFill>
                <a:latin typeface="Cambria" pitchFamily="18" charset="0"/>
              </a:rPr>
              <a:t>Exercice 5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79512" y="1268760"/>
            <a:ext cx="8784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2) Résolution de Formule de Récurrence et calcul de T(n) (Méthode de substitution) </a:t>
            </a:r>
            <a:endParaRPr lang="fr-FR" b="1" dirty="0">
              <a:solidFill>
                <a:srgbClr val="FF0000"/>
              </a:solidFill>
            </a:endParaRPr>
          </a:p>
        </p:txBody>
      </p:sp>
      <p:cxnSp>
        <p:nvCxnSpPr>
          <p:cNvPr id="24" name="Connecteur droit 23"/>
          <p:cNvCxnSpPr/>
          <p:nvPr/>
        </p:nvCxnSpPr>
        <p:spPr>
          <a:xfrm>
            <a:off x="1043608" y="4365104"/>
            <a:ext cx="0" cy="576064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4283968" y="2924944"/>
            <a:ext cx="0" cy="324036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716016" y="3068960"/>
            <a:ext cx="1186317" cy="57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Ellipse 29"/>
          <p:cNvSpPr/>
          <p:nvPr/>
        </p:nvSpPr>
        <p:spPr>
          <a:xfrm>
            <a:off x="4952822" y="3068960"/>
            <a:ext cx="216024" cy="504056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2" name="Connecteur droit avec flèche 31"/>
          <p:cNvCxnSpPr>
            <a:stCxn id="30" idx="7"/>
          </p:cNvCxnSpPr>
          <p:nvPr/>
        </p:nvCxnSpPr>
        <p:spPr>
          <a:xfrm flipV="1">
            <a:off x="5137210" y="2852936"/>
            <a:ext cx="658926" cy="2898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/>
          <p:cNvSpPr txBox="1"/>
          <p:nvPr/>
        </p:nvSpPr>
        <p:spPr>
          <a:xfrm>
            <a:off x="5868144" y="263691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</a:t>
            </a:r>
            <a:endParaRPr lang="fr-FR" dirty="0"/>
          </a:p>
        </p:txBody>
      </p:sp>
      <p:pic>
        <p:nvPicPr>
          <p:cNvPr id="15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16016" y="3717032"/>
            <a:ext cx="6191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436096" y="3706738"/>
            <a:ext cx="1476753" cy="586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Rectangle 38"/>
          <p:cNvSpPr/>
          <p:nvPr/>
        </p:nvSpPr>
        <p:spPr>
          <a:xfrm>
            <a:off x="5765692" y="3737814"/>
            <a:ext cx="1080120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3059832" y="5301208"/>
            <a:ext cx="216024" cy="288032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rgbClr val="FF0000"/>
                </a:solidFill>
              </a:rPr>
              <a:t>1</a:t>
            </a:r>
            <a:endParaRPr lang="fr-FR" sz="1600" dirty="0">
              <a:solidFill>
                <a:srgbClr val="FF0000"/>
              </a:solidFill>
            </a:endParaRPr>
          </a:p>
        </p:txBody>
      </p:sp>
      <p:sp>
        <p:nvSpPr>
          <p:cNvPr id="41" name="Ellipse 40"/>
          <p:cNvSpPr/>
          <p:nvPr/>
        </p:nvSpPr>
        <p:spPr>
          <a:xfrm>
            <a:off x="6948264" y="3861048"/>
            <a:ext cx="216024" cy="288032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rgbClr val="FF0000"/>
                </a:solidFill>
              </a:rPr>
              <a:t>2</a:t>
            </a:r>
            <a:endParaRPr lang="fr-FR" sz="1600" dirty="0">
              <a:solidFill>
                <a:srgbClr val="FF0000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4283968" y="4437112"/>
            <a:ext cx="4464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ambria" pitchFamily="18" charset="0"/>
              </a:rPr>
              <a:t>On remplace </a:t>
            </a:r>
            <a:r>
              <a:rPr lang="fr-FR" sz="1600" i="1" dirty="0" smtClean="0">
                <a:solidFill>
                  <a:srgbClr val="FF0000"/>
                </a:solidFill>
                <a:latin typeface="Cambria" pitchFamily="18" charset="0"/>
              </a:rPr>
              <a:t>P</a:t>
            </a:r>
            <a:r>
              <a:rPr lang="fr-FR" sz="1600" dirty="0" smtClean="0">
                <a:latin typeface="Cambria" pitchFamily="18" charset="0"/>
              </a:rPr>
              <a:t> par sa valeur dans la formule </a:t>
            </a:r>
            <a:r>
              <a:rPr lang="fr-FR" sz="1600" dirty="0" smtClean="0">
                <a:solidFill>
                  <a:srgbClr val="FF0000"/>
                </a:solidFill>
                <a:latin typeface="Cambria" pitchFamily="18" charset="0"/>
              </a:rPr>
              <a:t>(1)</a:t>
            </a:r>
            <a:r>
              <a:rPr lang="fr-FR" sz="1600" dirty="0" smtClean="0">
                <a:latin typeface="Cambria" pitchFamily="18" charset="0"/>
              </a:rPr>
              <a:t>:</a:t>
            </a:r>
            <a:endParaRPr lang="fr-FR" sz="1600" dirty="0">
              <a:latin typeface="Cambria" pitchFamily="18" charset="0"/>
            </a:endParaRPr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27983" y="4789368"/>
            <a:ext cx="751371" cy="523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076055" y="4801044"/>
            <a:ext cx="536693" cy="483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llipse 10"/>
          <p:cNvSpPr/>
          <p:nvPr/>
        </p:nvSpPr>
        <p:spPr>
          <a:xfrm>
            <a:off x="1979712" y="2086248"/>
            <a:ext cx="2160240" cy="504056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11560" y="2708920"/>
            <a:ext cx="1724339" cy="620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llipse 11"/>
          <p:cNvSpPr/>
          <p:nvPr/>
        </p:nvSpPr>
        <p:spPr>
          <a:xfrm>
            <a:off x="1619672" y="2708920"/>
            <a:ext cx="216024" cy="504056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11560" y="3274394"/>
            <a:ext cx="792088" cy="44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331640" y="3140968"/>
            <a:ext cx="221890" cy="71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357082" y="3140968"/>
            <a:ext cx="630742" cy="616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547664" y="3212976"/>
            <a:ext cx="792088" cy="485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2988276" y="3140968"/>
            <a:ext cx="1151676" cy="582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" name="Ellipse 61"/>
          <p:cNvSpPr/>
          <p:nvPr/>
        </p:nvSpPr>
        <p:spPr>
          <a:xfrm>
            <a:off x="3457972" y="3140968"/>
            <a:ext cx="216024" cy="504056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3" name="Picture 4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11560" y="3861048"/>
            <a:ext cx="792088" cy="44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" name="Picture 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325774" y="3789040"/>
            <a:ext cx="221890" cy="71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2555776" y="3742184"/>
            <a:ext cx="43204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1547664" y="3861048"/>
            <a:ext cx="504056" cy="526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2009502" y="3861048"/>
            <a:ext cx="376858" cy="433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2987824" y="3789040"/>
            <a:ext cx="1221152" cy="591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" name="Ellipse 64"/>
          <p:cNvSpPr/>
          <p:nvPr/>
        </p:nvSpPr>
        <p:spPr>
          <a:xfrm>
            <a:off x="3491880" y="3789040"/>
            <a:ext cx="216024" cy="504056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611559" y="5013176"/>
            <a:ext cx="2366939" cy="773807"/>
          </a:xfrm>
          <a:prstGeom prst="rect">
            <a:avLst/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5545247" y="4797152"/>
            <a:ext cx="898961" cy="496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3" name="Picture 17"/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6444208" y="4879826"/>
            <a:ext cx="1519985" cy="421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1" name="Groupe 70"/>
          <p:cNvGrpSpPr/>
          <p:nvPr/>
        </p:nvGrpSpPr>
        <p:grpSpPr>
          <a:xfrm>
            <a:off x="4860032" y="5373216"/>
            <a:ext cx="2165671" cy="613023"/>
            <a:chOff x="4860032" y="5373216"/>
            <a:chExt cx="2165671" cy="613023"/>
          </a:xfrm>
        </p:grpSpPr>
        <p:pic>
          <p:nvPicPr>
            <p:cNvPr id="4114" name="Picture 18"/>
            <p:cNvPicPr>
              <a:picLocks noChangeAspect="1" noChangeArrowheads="1"/>
            </p:cNvPicPr>
            <p:nvPr/>
          </p:nvPicPr>
          <p:blipFill>
            <a:blip r:embed="rId27" cstate="print"/>
            <a:srcRect/>
            <a:stretch>
              <a:fillRect/>
            </a:stretch>
          </p:blipFill>
          <p:spPr bwMode="auto">
            <a:xfrm>
              <a:off x="5364088" y="5373216"/>
              <a:ext cx="1661615" cy="6130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0" name="Picture 11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4860032" y="5373216"/>
              <a:ext cx="854767" cy="595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2" name="Rectangle 71"/>
          <p:cNvSpPr/>
          <p:nvPr/>
        </p:nvSpPr>
        <p:spPr>
          <a:xfrm>
            <a:off x="4716016" y="5301208"/>
            <a:ext cx="2448272" cy="79208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2339752" y="3717032"/>
            <a:ext cx="224496" cy="763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" name="Espace réservé du pied de page 74"/>
          <p:cNvSpPr>
            <a:spLocks noGrp="1"/>
          </p:cNvSpPr>
          <p:nvPr>
            <p:ph type="ftr" sz="quarter" idx="11"/>
          </p:nvPr>
        </p:nvSpPr>
        <p:spPr>
          <a:xfrm>
            <a:off x="683568" y="6356350"/>
            <a:ext cx="7632848" cy="365125"/>
          </a:xfrm>
        </p:spPr>
        <p:txBody>
          <a:bodyPr/>
          <a:lstStyle/>
          <a:p>
            <a:r>
              <a:rPr lang="fr-FR" dirty="0" smtClean="0"/>
              <a:t>USTO-MB Dép. d'Informatique L2 S3         Algorithmique et Structures de Données 3       D. MOKEDDEM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0" grpId="0" animBg="1"/>
      <p:bldP spid="36" grpId="0"/>
      <p:bldP spid="39" grpId="0" animBg="1"/>
      <p:bldP spid="41" grpId="0" animBg="1"/>
      <p:bldP spid="42" grpId="0"/>
      <p:bldP spid="11" grpId="0" animBg="1"/>
      <p:bldP spid="12" grpId="0" animBg="1"/>
      <p:bldP spid="62" grpId="0" animBg="1"/>
      <p:bldP spid="7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TD1: </a:t>
            </a:r>
            <a:r>
              <a:rPr lang="fr-FR" dirty="0" smtClean="0">
                <a:solidFill>
                  <a:srgbClr val="FF0000"/>
                </a:solidFill>
                <a:latin typeface="Cambria" pitchFamily="18" charset="0"/>
              </a:rPr>
              <a:t>Exercice 4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51512" y="1700808"/>
            <a:ext cx="4392488" cy="1880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196752"/>
            <a:ext cx="8079225" cy="459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ZoneTexte 22"/>
          <p:cNvSpPr txBox="1"/>
          <p:nvPr/>
        </p:nvSpPr>
        <p:spPr>
          <a:xfrm>
            <a:off x="0" y="1772816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Complexités au Pire et  Meilleur Cas ?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72008" y="227687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Pire Cas:  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1152128" y="2276872"/>
            <a:ext cx="3563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solidFill>
                  <a:srgbClr val="FF0000"/>
                </a:solidFill>
                <a:latin typeface="Cambria" pitchFamily="18" charset="0"/>
              </a:rPr>
              <a:t>Le plus grand nombre d’opérations </a:t>
            </a:r>
            <a:r>
              <a:rPr lang="fr-FR" dirty="0" smtClean="0">
                <a:latin typeface="Cambria" pitchFamily="18" charset="0"/>
              </a:rPr>
              <a:t>effectuées sur l’ensemble de toutes les instances du problème </a:t>
            </a:r>
            <a:endParaRPr lang="fr-FR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72008" y="3502748"/>
            <a:ext cx="1187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Meilleur Cas:  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1115616" y="3574757"/>
            <a:ext cx="7884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solidFill>
                  <a:srgbClr val="FF0000"/>
                </a:solidFill>
                <a:latin typeface="Cambria" pitchFamily="18" charset="0"/>
              </a:rPr>
              <a:t>Le plus petit nombre d’opérations </a:t>
            </a:r>
            <a:r>
              <a:rPr lang="fr-FR" dirty="0" smtClean="0">
                <a:latin typeface="Cambria" pitchFamily="18" charset="0"/>
              </a:rPr>
              <a:t>effectuées sur l’ensemble de toutes les instances du problème </a:t>
            </a:r>
            <a:endParaRPr lang="fr-FR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0" y="4293096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1" dirty="0" smtClean="0">
                <a:solidFill>
                  <a:srgbClr val="FF0000"/>
                </a:solidFill>
              </a:rPr>
              <a:t>Recherche Séquentielle de X dans une liste de n éléments</a:t>
            </a:r>
            <a:endParaRPr lang="fr-FR" b="1" dirty="0">
              <a:solidFill>
                <a:srgbClr val="FF0000"/>
              </a:solidFill>
            </a:endParaRPr>
          </a:p>
        </p:txBody>
      </p:sp>
      <p:graphicFrame>
        <p:nvGraphicFramePr>
          <p:cNvPr id="31" name="Tableau 30"/>
          <p:cNvGraphicFramePr>
            <a:graphicFrameLocks noGrp="1"/>
          </p:cNvGraphicFramePr>
          <p:nvPr/>
        </p:nvGraphicFramePr>
        <p:xfrm>
          <a:off x="2843808" y="4653136"/>
          <a:ext cx="5415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360040">
                <a:tc>
                  <a:txBody>
                    <a:bodyPr/>
                    <a:lstStyle/>
                    <a:p>
                      <a:r>
                        <a:rPr lang="fr-FR" dirty="0" smtClean="0"/>
                        <a:t>?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?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?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?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?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?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?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ZoneTexte 31"/>
          <p:cNvSpPr txBox="1"/>
          <p:nvPr/>
        </p:nvSpPr>
        <p:spPr>
          <a:xfrm>
            <a:off x="35496" y="472514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Pire Cas?</a:t>
            </a:r>
          </a:p>
        </p:txBody>
      </p:sp>
      <p:cxnSp>
        <p:nvCxnSpPr>
          <p:cNvPr id="34" name="Connecteur droit avec flèche 33"/>
          <p:cNvCxnSpPr/>
          <p:nvPr/>
        </p:nvCxnSpPr>
        <p:spPr>
          <a:xfrm flipV="1">
            <a:off x="2915816" y="5085184"/>
            <a:ext cx="0" cy="28803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flipV="1">
            <a:off x="3203848" y="5085184"/>
            <a:ext cx="0" cy="28803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flipV="1">
            <a:off x="3419872" y="5085184"/>
            <a:ext cx="0" cy="28803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 flipV="1">
            <a:off x="3635896" y="5085184"/>
            <a:ext cx="0" cy="28803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 flipV="1">
            <a:off x="3851920" y="5085184"/>
            <a:ext cx="0" cy="28803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3995936" y="5229200"/>
            <a:ext cx="3744416" cy="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 flipV="1">
            <a:off x="7956376" y="5085184"/>
            <a:ext cx="0" cy="28803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 flipV="1">
            <a:off x="8172400" y="5085184"/>
            <a:ext cx="0" cy="28803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1331640" y="472514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O(n)</a:t>
            </a:r>
          </a:p>
        </p:txBody>
      </p:sp>
      <p:graphicFrame>
        <p:nvGraphicFramePr>
          <p:cNvPr id="47" name="Tableau 46"/>
          <p:cNvGraphicFramePr>
            <a:graphicFrameLocks noGrp="1"/>
          </p:cNvGraphicFramePr>
          <p:nvPr/>
        </p:nvGraphicFramePr>
        <p:xfrm>
          <a:off x="2829128" y="5733256"/>
          <a:ext cx="5415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360040">
                <a:tc>
                  <a:txBody>
                    <a:bodyPr/>
                    <a:lstStyle/>
                    <a:p>
                      <a:r>
                        <a:rPr lang="fr-FR" dirty="0" smtClean="0"/>
                        <a:t>?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8" name="ZoneTexte 47"/>
          <p:cNvSpPr txBox="1"/>
          <p:nvPr/>
        </p:nvSpPr>
        <p:spPr>
          <a:xfrm>
            <a:off x="0" y="5805264"/>
            <a:ext cx="1619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Meilleur Cas?</a:t>
            </a:r>
          </a:p>
        </p:txBody>
      </p:sp>
      <p:cxnSp>
        <p:nvCxnSpPr>
          <p:cNvPr id="49" name="Connecteur droit avec flèche 48"/>
          <p:cNvCxnSpPr/>
          <p:nvPr/>
        </p:nvCxnSpPr>
        <p:spPr>
          <a:xfrm flipV="1">
            <a:off x="2901136" y="6165304"/>
            <a:ext cx="0" cy="28803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ZoneTexte 56"/>
          <p:cNvSpPr txBox="1"/>
          <p:nvPr/>
        </p:nvSpPr>
        <p:spPr>
          <a:xfrm>
            <a:off x="1331640" y="579597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O(1)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7" grpId="0"/>
      <p:bldP spid="28" grpId="0"/>
      <p:bldP spid="29" grpId="0"/>
      <p:bldP spid="30" grpId="0"/>
      <p:bldP spid="32" grpId="0"/>
      <p:bldP spid="46" grpId="1"/>
      <p:bldP spid="48" grpId="0"/>
      <p:bldP spid="48" grpId="1"/>
      <p:bldP spid="5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TD1: </a:t>
            </a:r>
            <a:r>
              <a:rPr lang="fr-FR" dirty="0" smtClean="0">
                <a:solidFill>
                  <a:srgbClr val="FF0000"/>
                </a:solidFill>
                <a:latin typeface="Cambria" pitchFamily="18" charset="0"/>
              </a:rPr>
              <a:t>Exercice 4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052736"/>
            <a:ext cx="4204413" cy="180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" name="ZoneTexte 52"/>
          <p:cNvSpPr txBox="1"/>
          <p:nvPr/>
        </p:nvSpPr>
        <p:spPr>
          <a:xfrm>
            <a:off x="179512" y="335699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latin typeface="Cambria" pitchFamily="18" charset="0"/>
              </a:rPr>
              <a:t>La boucle d’indice i:</a:t>
            </a:r>
            <a:endParaRPr lang="fr-FR" dirty="0">
              <a:latin typeface="Cambria" pitchFamily="18" charset="0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179512" y="292494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Pire Cas: 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2303240" y="33569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Cambria" pitchFamily="18" charset="0"/>
              </a:rPr>
              <a:t>n</a:t>
            </a:r>
            <a:endParaRPr lang="fr-FR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2303240" y="37890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Cambria" pitchFamily="18" charset="0"/>
              </a:rPr>
              <a:t>n</a:t>
            </a:r>
            <a:endParaRPr lang="fr-FR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179512" y="378904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latin typeface="Cambria" pitchFamily="18" charset="0"/>
              </a:rPr>
              <a:t>La boucle d’indice j:</a:t>
            </a:r>
            <a:endParaRPr lang="fr-FR" dirty="0">
              <a:latin typeface="Cambria" pitchFamily="18" charset="0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179512" y="414908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latin typeface="Cambria" pitchFamily="18" charset="0"/>
              </a:rPr>
              <a:t>La boucle d’indice k:</a:t>
            </a:r>
            <a:endParaRPr lang="fr-FR" dirty="0">
              <a:latin typeface="Cambria" pitchFamily="18" charset="0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2951312" y="400506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Cambria" pitchFamily="18" charset="0"/>
              </a:rPr>
              <a:t>1 +2 +3 +……+ n = n(n+1)/2</a:t>
            </a:r>
            <a:endParaRPr lang="fr-FR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2303240" y="41490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Cambria" pitchFamily="18" charset="0"/>
              </a:rPr>
              <a:t>j</a:t>
            </a:r>
            <a:endParaRPr lang="fr-FR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63" name="Accolade fermante 62"/>
          <p:cNvSpPr/>
          <p:nvPr/>
        </p:nvSpPr>
        <p:spPr>
          <a:xfrm flipV="1">
            <a:off x="2519264" y="3933056"/>
            <a:ext cx="360040" cy="576064"/>
          </a:xfrm>
          <a:prstGeom prst="rightBrac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6" name="Groupe 65"/>
          <p:cNvGrpSpPr/>
          <p:nvPr/>
        </p:nvGrpSpPr>
        <p:grpSpPr>
          <a:xfrm>
            <a:off x="395536" y="4941168"/>
            <a:ext cx="3809103" cy="675506"/>
            <a:chOff x="1115616" y="5301208"/>
            <a:chExt cx="3809103" cy="675506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15616" y="5301208"/>
              <a:ext cx="3809103" cy="675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65" name="Connecteur droit 64"/>
            <p:cNvCxnSpPr/>
            <p:nvPr/>
          </p:nvCxnSpPr>
          <p:spPr>
            <a:xfrm>
              <a:off x="2956828" y="5501734"/>
              <a:ext cx="0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ZoneTexte 66"/>
          <p:cNvSpPr txBox="1"/>
          <p:nvPr/>
        </p:nvSpPr>
        <p:spPr>
          <a:xfrm>
            <a:off x="4499992" y="119675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Meilleur Cas: 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4499992" y="155679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latin typeface="Cambria" pitchFamily="18" charset="0"/>
              </a:rPr>
              <a:t>La boucle d’indice i:</a:t>
            </a:r>
            <a:endParaRPr lang="fr-FR" dirty="0">
              <a:latin typeface="Cambria" pitchFamily="18" charset="0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6623720" y="15567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Cambria" pitchFamily="18" charset="0"/>
              </a:rPr>
              <a:t>n</a:t>
            </a:r>
            <a:endParaRPr lang="fr-FR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6629236" y="19168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Cambria" pitchFamily="18" charset="0"/>
              </a:rPr>
              <a:t>n</a:t>
            </a:r>
            <a:endParaRPr lang="fr-FR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4505508" y="191683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latin typeface="Cambria" pitchFamily="18" charset="0"/>
              </a:rPr>
              <a:t>La boucle d’indice j:</a:t>
            </a:r>
            <a:endParaRPr lang="fr-FR" dirty="0">
              <a:latin typeface="Cambria" pitchFamily="18" charset="0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4510008" y="227687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latin typeface="Cambria" pitchFamily="18" charset="0"/>
              </a:rPr>
              <a:t>La boucle d’indice k:</a:t>
            </a:r>
            <a:endParaRPr lang="fr-FR" dirty="0">
              <a:latin typeface="Cambria" pitchFamily="18" charset="0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6633736" y="2276872"/>
            <a:ext cx="972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Cambria" pitchFamily="18" charset="0"/>
              </a:rPr>
              <a:t>1 fois</a:t>
            </a:r>
            <a:endParaRPr lang="fr-FR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74" name="Ellipse 73"/>
          <p:cNvSpPr/>
          <p:nvPr/>
        </p:nvSpPr>
        <p:spPr>
          <a:xfrm>
            <a:off x="2843808" y="1844824"/>
            <a:ext cx="1152128" cy="648072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2924944"/>
            <a:ext cx="2745458" cy="477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" name="Rectangle 74"/>
          <p:cNvSpPr/>
          <p:nvPr/>
        </p:nvSpPr>
        <p:spPr>
          <a:xfrm>
            <a:off x="323528" y="4797152"/>
            <a:ext cx="3960440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Rectangle 75"/>
          <p:cNvSpPr/>
          <p:nvPr/>
        </p:nvSpPr>
        <p:spPr>
          <a:xfrm>
            <a:off x="4716016" y="2708920"/>
            <a:ext cx="2952328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5" grpId="0"/>
      <p:bldP spid="56" grpId="0"/>
      <p:bldP spid="58" grpId="0"/>
      <p:bldP spid="59" grpId="0"/>
      <p:bldP spid="61" grpId="0"/>
      <p:bldP spid="62" grpId="0"/>
      <p:bldP spid="63" grpId="0" animBg="1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 animBg="1"/>
      <p:bldP spid="75" grpId="0" animBg="1"/>
      <p:bldP spid="7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TD1: </a:t>
            </a:r>
            <a:r>
              <a:rPr lang="fr-FR" dirty="0" smtClean="0">
                <a:solidFill>
                  <a:srgbClr val="FF0000"/>
                </a:solidFill>
                <a:latin typeface="Cambria" pitchFamily="18" charset="0"/>
              </a:rPr>
              <a:t>Exercice 2</a:t>
            </a:r>
            <a:endParaRPr lang="fr-FR" b="1" dirty="0">
              <a:solidFill>
                <a:srgbClr val="FF0000"/>
              </a:solidFill>
            </a:endParaRPr>
          </a:p>
        </p:txBody>
      </p:sp>
      <p:cxnSp>
        <p:nvCxnSpPr>
          <p:cNvPr id="27" name="Connecteur droit avec flèche 26"/>
          <p:cNvCxnSpPr/>
          <p:nvPr/>
        </p:nvCxnSpPr>
        <p:spPr>
          <a:xfrm flipV="1">
            <a:off x="467544" y="1556792"/>
            <a:ext cx="0" cy="4896544"/>
          </a:xfrm>
          <a:prstGeom prst="straightConnector1">
            <a:avLst/>
          </a:prstGeom>
          <a:ln w="38100">
            <a:solidFill>
              <a:schemeClr val="tx1"/>
            </a:solidFill>
            <a:headEnd type="oval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611560" y="616530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Constante O(1)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611560" y="572396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Logarithmique O(log n)</a:t>
            </a:r>
            <a:endParaRPr lang="fr-FR" dirty="0"/>
          </a:p>
        </p:txBody>
      </p:sp>
      <p:sp>
        <p:nvSpPr>
          <p:cNvPr id="30" name="ZoneTexte 29"/>
          <p:cNvSpPr txBox="1"/>
          <p:nvPr/>
        </p:nvSpPr>
        <p:spPr>
          <a:xfrm>
            <a:off x="539552" y="450912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Quasi linéaire O(n log n)</a:t>
            </a:r>
            <a:endParaRPr lang="fr-FR" dirty="0"/>
          </a:p>
        </p:txBody>
      </p:sp>
      <p:sp>
        <p:nvSpPr>
          <p:cNvPr id="31" name="ZoneTexte 30"/>
          <p:cNvSpPr txBox="1"/>
          <p:nvPr/>
        </p:nvSpPr>
        <p:spPr>
          <a:xfrm>
            <a:off x="539552" y="371703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Quadratique O(n²)</a:t>
            </a:r>
            <a:endParaRPr lang="fr-FR" dirty="0"/>
          </a:p>
        </p:txBody>
      </p:sp>
      <p:sp>
        <p:nvSpPr>
          <p:cNvPr id="32" name="ZoneTexte 31"/>
          <p:cNvSpPr txBox="1"/>
          <p:nvPr/>
        </p:nvSpPr>
        <p:spPr>
          <a:xfrm>
            <a:off x="467544" y="278092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Cubique O(n</a:t>
            </a:r>
            <a:r>
              <a:rPr lang="fr-FR" baseline="30000" dirty="0" smtClean="0"/>
              <a:t>3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33" name="ZoneTexte 32"/>
          <p:cNvSpPr txBox="1"/>
          <p:nvPr/>
        </p:nvSpPr>
        <p:spPr>
          <a:xfrm>
            <a:off x="467544" y="198884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Exponentielle O(2</a:t>
            </a:r>
            <a:r>
              <a:rPr lang="fr-FR" baseline="30000" dirty="0" smtClean="0"/>
              <a:t>n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34" name="ZoneTexte 33"/>
          <p:cNvSpPr txBox="1"/>
          <p:nvPr/>
        </p:nvSpPr>
        <p:spPr>
          <a:xfrm>
            <a:off x="467544" y="155679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Factoriel O(n!)</a:t>
            </a:r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08720"/>
            <a:ext cx="9012493" cy="587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5650961"/>
            <a:ext cx="720080" cy="514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ZoneTexte 37"/>
          <p:cNvSpPr txBox="1"/>
          <p:nvPr/>
        </p:nvSpPr>
        <p:spPr>
          <a:xfrm>
            <a:off x="611560" y="521990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Linéaire O(n)</a:t>
            </a:r>
            <a:endParaRPr lang="fr-FR" dirty="0"/>
          </a:p>
        </p:txBody>
      </p:sp>
      <p:cxnSp>
        <p:nvCxnSpPr>
          <p:cNvPr id="41" name="Connecteur droit avec flèche 40"/>
          <p:cNvCxnSpPr/>
          <p:nvPr/>
        </p:nvCxnSpPr>
        <p:spPr>
          <a:xfrm flipV="1">
            <a:off x="3131840" y="1484784"/>
            <a:ext cx="0" cy="4680520"/>
          </a:xfrm>
          <a:prstGeom prst="straightConnector1">
            <a:avLst/>
          </a:prstGeom>
          <a:ln w="38100">
            <a:solidFill>
              <a:schemeClr val="tx1"/>
            </a:solidFill>
            <a:headEnd type="oval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5074897"/>
            <a:ext cx="576064" cy="54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4354817"/>
            <a:ext cx="900713" cy="574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47864" y="3688653"/>
            <a:ext cx="966967" cy="450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19872" y="2585613"/>
            <a:ext cx="771326" cy="71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1880" y="2338593"/>
            <a:ext cx="605783" cy="424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563887" y="2000647"/>
            <a:ext cx="956411" cy="420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91880" y="1528844"/>
            <a:ext cx="432048" cy="483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" name="Accolade fermante 56"/>
          <p:cNvSpPr/>
          <p:nvPr/>
        </p:nvSpPr>
        <p:spPr>
          <a:xfrm>
            <a:off x="4355976" y="2492896"/>
            <a:ext cx="720080" cy="3672408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Accolade fermante 59"/>
          <p:cNvSpPr/>
          <p:nvPr/>
        </p:nvSpPr>
        <p:spPr>
          <a:xfrm>
            <a:off x="4371474" y="1510298"/>
            <a:ext cx="648072" cy="936104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ZoneTexte 63"/>
          <p:cNvSpPr txBox="1"/>
          <p:nvPr/>
        </p:nvSpPr>
        <p:spPr>
          <a:xfrm>
            <a:off x="5004048" y="177281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Cambria" pitchFamily="18" charset="0"/>
              </a:rPr>
              <a:t>Complexités Exponentielles</a:t>
            </a:r>
            <a:endParaRPr lang="fr-FR" dirty="0">
              <a:latin typeface="Cambria" pitchFamily="18" charset="0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5076056" y="4077072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Cambria" pitchFamily="18" charset="0"/>
              </a:rPr>
              <a:t>Complexités Polynomiales</a:t>
            </a:r>
            <a:endParaRPr lang="fr-FR" dirty="0">
              <a:latin typeface="Cambria" pitchFamily="18" charset="0"/>
            </a:endParaRPr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427439" y="3130681"/>
            <a:ext cx="1026115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2" grpId="0"/>
      <p:bldP spid="33" grpId="0"/>
      <p:bldP spid="34" grpId="0"/>
      <p:bldP spid="38" grpId="0"/>
      <p:bldP spid="57" grpId="0" animBg="1"/>
      <p:bldP spid="60" grpId="0" animBg="1"/>
      <p:bldP spid="64" grpId="0"/>
      <p:bldP spid="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TD1: Exercice 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2"/>
          </a:xfrm>
        </p:spPr>
        <p:txBody>
          <a:bodyPr/>
          <a:lstStyle/>
          <a:p>
            <a:r>
              <a:rPr lang="fr-FR" dirty="0" smtClean="0"/>
              <a:t>Rappel sur les complexités les plus connues</a:t>
            </a:r>
            <a:endParaRPr lang="fr-FR" dirty="0"/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467544" y="2380238"/>
            <a:ext cx="0" cy="3353018"/>
          </a:xfrm>
          <a:prstGeom prst="straightConnector1">
            <a:avLst/>
          </a:prstGeom>
          <a:ln w="38100">
            <a:solidFill>
              <a:schemeClr val="tx1"/>
            </a:solidFill>
            <a:headEnd type="oval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539552" y="530120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Constante O(1)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539552" y="486916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Logarithmique O(log n)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539552" y="450912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Quasi linéaire O(n log n)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539552" y="400506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Quadratique O(n²)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539552" y="350100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Cubique O(n</a:t>
            </a:r>
            <a:r>
              <a:rPr lang="fr-FR" baseline="30000" dirty="0" smtClean="0"/>
              <a:t>3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539552" y="306896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Exponentielle O(2</a:t>
            </a:r>
            <a:r>
              <a:rPr lang="fr-FR" baseline="30000" dirty="0" smtClean="0"/>
              <a:t>n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539552" y="256490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Factoriel O(n!)</a:t>
            </a:r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TD1: Exercice 3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16384"/>
            <a:ext cx="9144000" cy="1752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  <a:latin typeface="Cambria" pitchFamily="18" charset="0"/>
              </a:rPr>
              <a:t>TD1 Exercice 3</a:t>
            </a:r>
            <a:endParaRPr lang="fr-FR" dirty="0">
              <a:solidFill>
                <a:srgbClr val="FF0000"/>
              </a:solidFill>
              <a:latin typeface="Cambria" pitchFamily="18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4688435" cy="2607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Connecteur droit 5"/>
          <p:cNvCxnSpPr/>
          <p:nvPr/>
        </p:nvCxnSpPr>
        <p:spPr>
          <a:xfrm>
            <a:off x="4644008" y="2852936"/>
            <a:ext cx="864096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5580112" y="263691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4860032" y="3284984"/>
            <a:ext cx="864096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5724128" y="30596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372200" y="30596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092280" y="30596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8316416" y="30596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Times New Roman" pitchFamily="18" charset="0"/>
                <a:cs typeface="Times New Roman" pitchFamily="18" charset="0"/>
              </a:rPr>
              <a:t> N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6012160" y="30689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Times New Roman" pitchFamily="18" charset="0"/>
                <a:cs typeface="Times New Roman" pitchFamily="18" charset="0"/>
              </a:rPr>
              <a:t> +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660232" y="30689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Times New Roman" pitchFamily="18" charset="0"/>
                <a:cs typeface="Times New Roman" pitchFamily="18" charset="0"/>
              </a:rPr>
              <a:t> +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8100392" y="30689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Times New Roman" pitchFamily="18" charset="0"/>
                <a:cs typeface="Times New Roman" pitchFamily="18" charset="0"/>
              </a:rPr>
              <a:t> +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4221088"/>
            <a:ext cx="386085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4941168"/>
            <a:ext cx="244055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3928" y="4869160"/>
            <a:ext cx="1678484" cy="1018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75656" y="5733256"/>
            <a:ext cx="2592288" cy="781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Rectangle 23"/>
          <p:cNvSpPr/>
          <p:nvPr/>
        </p:nvSpPr>
        <p:spPr>
          <a:xfrm>
            <a:off x="1475656" y="5733256"/>
            <a:ext cx="2592288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68144" y="4077072"/>
            <a:ext cx="2519908" cy="114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  <a:latin typeface="Cambria" pitchFamily="18" charset="0"/>
              </a:rPr>
              <a:t>TD1 Exercice 3</a:t>
            </a:r>
            <a:endParaRPr lang="fr-FR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483768" y="407707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i = N,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12776"/>
            <a:ext cx="4796813" cy="2679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ZoneTexte 19"/>
          <p:cNvSpPr txBox="1"/>
          <p:nvPr/>
        </p:nvSpPr>
        <p:spPr>
          <a:xfrm>
            <a:off x="3203848" y="407707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N/2,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851920" y="407707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N/2²,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572000" y="406778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N/2</a:t>
            </a:r>
            <a:r>
              <a:rPr lang="fr-FR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796136" y="406778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Jusqu’à   i = N/2</a:t>
            </a:r>
            <a:r>
              <a:rPr lang="fr-FR" b="1" baseline="30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= 1</a:t>
            </a:r>
            <a:endParaRPr lang="fr-FR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5220072" y="406778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….. 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251520" y="450912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Avec p = le nombre d’itérations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107504" y="4077072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boucle d’indice i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779912" y="4509120"/>
            <a:ext cx="9781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N/2</a:t>
            </a:r>
            <a:r>
              <a:rPr lang="fr-FR" b="1" baseline="30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= 1</a:t>
            </a:r>
            <a:endParaRPr lang="fr-FR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004048" y="4509120"/>
            <a:ext cx="14222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 P =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log</a:t>
            </a:r>
            <a:r>
              <a:rPr lang="fr-FR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</a:t>
            </a:r>
            <a:endParaRPr lang="fr-FR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107504" y="508518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boucle d’indice j: 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2483768" y="508518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Dans chaque itération de i,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5220072" y="5075892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se répète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(N+1)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fois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5805264"/>
            <a:ext cx="2664296" cy="495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4494" y="5733256"/>
            <a:ext cx="1241242" cy="592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5661248"/>
            <a:ext cx="1241242" cy="592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5" y="5698017"/>
            <a:ext cx="2088233" cy="755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Rectangle 41"/>
          <p:cNvSpPr/>
          <p:nvPr/>
        </p:nvSpPr>
        <p:spPr>
          <a:xfrm>
            <a:off x="4860032" y="5589240"/>
            <a:ext cx="3384376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" grpId="0"/>
      <p:bldP spid="21" grpId="0"/>
      <p:bldP spid="22" grpId="0"/>
      <p:bldP spid="23" grpId="0"/>
      <p:bldP spid="27" grpId="0"/>
      <p:bldP spid="28" grpId="0"/>
      <p:bldP spid="30" grpId="0"/>
      <p:bldP spid="31" grpId="0"/>
      <p:bldP spid="32" grpId="0"/>
      <p:bldP spid="33" grpId="0"/>
      <p:bldP spid="34" grpId="0"/>
      <p:bldP spid="35" grpId="0"/>
      <p:bldP spid="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  <a:latin typeface="Cambria" pitchFamily="18" charset="0"/>
              </a:rPr>
              <a:t>TD1 Exercice 3</a:t>
            </a:r>
            <a:endParaRPr lang="fr-FR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941168" y="213285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j = 1,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6661248" y="2132856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2,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7200800" y="2132856"/>
            <a:ext cx="467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2²,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7776864" y="2123564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4283968" y="285293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Jusqu’à   j = 2</a:t>
            </a:r>
            <a:r>
              <a:rPr lang="fr-FR" b="1" baseline="30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= 2*N</a:t>
            </a:r>
            <a:endParaRPr lang="fr-FR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3744416" y="28529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….. 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3779912" y="328498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Avec p = le nombre d’itérations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3564904" y="213285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boucle d’indice j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83568" y="3861048"/>
            <a:ext cx="10294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b="1" baseline="30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= 2*N</a:t>
            </a:r>
            <a:endParaRPr lang="fr-FR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987824" y="3851756"/>
            <a:ext cx="1614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 p-1 = log</a:t>
            </a:r>
            <a:r>
              <a:rPr lang="fr-FR" b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2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N</a:t>
            </a:r>
            <a:endParaRPr lang="fr-FR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3528392" y="1556792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boucle d’indice i: 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6012160" y="1556792"/>
            <a:ext cx="169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(N-1)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itérations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3138457" cy="175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Rectangle 23"/>
          <p:cNvSpPr/>
          <p:nvPr/>
        </p:nvSpPr>
        <p:spPr>
          <a:xfrm>
            <a:off x="1763688" y="3851756"/>
            <a:ext cx="1212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b="1" baseline="30000" dirty="0" smtClean="0">
                <a:latin typeface="Times New Roman" pitchFamily="18" charset="0"/>
                <a:cs typeface="Times New Roman" pitchFamily="18" charset="0"/>
              </a:rPr>
              <a:t>p-1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= N</a:t>
            </a:r>
            <a:endParaRPr lang="fr-FR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932040" y="3861048"/>
            <a:ext cx="16690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 p =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log</a:t>
            </a:r>
            <a:r>
              <a:rPr lang="fr-FR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N+1</a:t>
            </a:r>
            <a:endParaRPr lang="fr-FR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628666" y="4529112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Les deux boucles étant imbriquées: </a:t>
            </a:r>
          </a:p>
        </p:txBody>
      </p:sp>
      <p:pic>
        <p:nvPicPr>
          <p:cNvPr id="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5085184"/>
            <a:ext cx="1241242" cy="592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3" y="5121953"/>
            <a:ext cx="2088233" cy="755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Rectangle 38"/>
          <p:cNvSpPr/>
          <p:nvPr/>
        </p:nvSpPr>
        <p:spPr>
          <a:xfrm>
            <a:off x="2051720" y="5013176"/>
            <a:ext cx="3384376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space réservé du pied de page 24"/>
          <p:cNvSpPr>
            <a:spLocks noGrp="1"/>
          </p:cNvSpPr>
          <p:nvPr>
            <p:ph type="ftr" sz="quarter" idx="11"/>
          </p:nvPr>
        </p:nvSpPr>
        <p:spPr>
          <a:xfrm>
            <a:off x="2260104" y="6356350"/>
            <a:ext cx="2895600" cy="365125"/>
          </a:xfrm>
        </p:spPr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  <p:grpSp>
        <p:nvGrpSpPr>
          <p:cNvPr id="37" name="Groupe 36"/>
          <p:cNvGrpSpPr/>
          <p:nvPr/>
        </p:nvGrpSpPr>
        <p:grpSpPr>
          <a:xfrm>
            <a:off x="4211960" y="4437112"/>
            <a:ext cx="2900095" cy="576064"/>
            <a:chOff x="4211960" y="4437112"/>
            <a:chExt cx="2900095" cy="576064"/>
          </a:xfrm>
        </p:grpSpPr>
        <p:grpSp>
          <p:nvGrpSpPr>
            <p:cNvPr id="34" name="Groupe 33"/>
            <p:cNvGrpSpPr/>
            <p:nvPr/>
          </p:nvGrpSpPr>
          <p:grpSpPr>
            <a:xfrm>
              <a:off x="4211960" y="4437112"/>
              <a:ext cx="2825418" cy="576064"/>
              <a:chOff x="3618790" y="4941168"/>
              <a:chExt cx="2825418" cy="576064"/>
            </a:xfrm>
          </p:grpSpPr>
          <p:pic>
            <p:nvPicPr>
              <p:cNvPr id="1028" name="Picture 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618790" y="4941168"/>
                <a:ext cx="1097226" cy="5240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572000" y="5033168"/>
                <a:ext cx="737609" cy="402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" name="Picture 3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5292080" y="5064610"/>
                <a:ext cx="1152128" cy="4526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4" name="Picture 4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965371" y="4530452"/>
              <a:ext cx="146684" cy="4107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" grpId="0"/>
      <p:bldP spid="21" grpId="0"/>
      <p:bldP spid="22" grpId="0"/>
      <p:bldP spid="23" grpId="0"/>
      <p:bldP spid="27" grpId="0"/>
      <p:bldP spid="28" grpId="0"/>
      <p:bldP spid="30" grpId="0"/>
      <p:bldP spid="31" grpId="0"/>
      <p:bldP spid="32" grpId="0"/>
      <p:bldP spid="33" grpId="0"/>
      <p:bldP spid="35" grpId="0"/>
      <p:bldP spid="24" grpId="0"/>
      <p:bldP spid="26" grpId="0"/>
      <p:bldP spid="29" grpId="0"/>
      <p:bldP spid="3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5301208"/>
            <a:ext cx="903700" cy="708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  <a:latin typeface="Cambria" pitchFamily="18" charset="0"/>
              </a:rPr>
              <a:t>TD1 Exercice 3</a:t>
            </a:r>
            <a:endParaRPr lang="fr-FR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376264" y="4158372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1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024336" y="4158372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528392" y="4149080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2²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211960" y="4149080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fr-FR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652120" y="414908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b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fr-FR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4860032" y="414908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….. 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0" y="4158372"/>
            <a:ext cx="2483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boucle d’indice  k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0" y="364502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boucle d’indice i: 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2483768" y="364502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(N)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itérations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725144"/>
            <a:ext cx="1241242" cy="592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Rectangle 38"/>
          <p:cNvSpPr/>
          <p:nvPr/>
        </p:nvSpPr>
        <p:spPr>
          <a:xfrm>
            <a:off x="1115616" y="5345832"/>
            <a:ext cx="2304256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268760"/>
            <a:ext cx="4802672" cy="2184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ZoneTexte 24"/>
          <p:cNvSpPr txBox="1"/>
          <p:nvPr/>
        </p:nvSpPr>
        <p:spPr>
          <a:xfrm>
            <a:off x="2699792" y="414908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fr-FR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3275856" y="414908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fr-FR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3923928" y="414908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fr-FR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4499992" y="414908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fr-FR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5292080" y="413978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fr-FR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3" name="Groupe 52"/>
          <p:cNvGrpSpPr/>
          <p:nvPr/>
        </p:nvGrpSpPr>
        <p:grpSpPr>
          <a:xfrm>
            <a:off x="1800200" y="4787860"/>
            <a:ext cx="3923928" cy="387916"/>
            <a:chOff x="1800200" y="4787860"/>
            <a:chExt cx="3923928" cy="387916"/>
          </a:xfrm>
        </p:grpSpPr>
        <p:sp>
          <p:nvSpPr>
            <p:cNvPr id="42" name="ZoneTexte 41"/>
            <p:cNvSpPr txBox="1"/>
            <p:nvPr/>
          </p:nvSpPr>
          <p:spPr>
            <a:xfrm>
              <a:off x="1800200" y="4806444"/>
              <a:ext cx="3955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latin typeface="Times New Roman" pitchFamily="18" charset="0"/>
                  <a:cs typeface="Times New Roman" pitchFamily="18" charset="0"/>
                </a:rPr>
                <a:t> 1</a:t>
              </a:r>
              <a:endParaRPr lang="fr-FR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2448272" y="4806444"/>
              <a:ext cx="3955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fr-FR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2952328" y="4797152"/>
              <a:ext cx="3955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latin typeface="Times New Roman" pitchFamily="18" charset="0"/>
                  <a:cs typeface="Times New Roman" pitchFamily="18" charset="0"/>
                </a:rPr>
                <a:t>2²</a:t>
              </a:r>
              <a:endParaRPr lang="fr-FR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3635896" y="4797152"/>
              <a:ext cx="5395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fr-FR" b="1" baseline="30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fr-FR" b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5076056" y="4797152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fr-FR" b="1" baseline="30000" dirty="0" smtClean="0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fr-FR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fr-FR" b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4283968" y="4797152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latin typeface="Times New Roman" pitchFamily="18" charset="0"/>
                  <a:cs typeface="Times New Roman" pitchFamily="18" charset="0"/>
                </a:rPr>
                <a:t>….. </a:t>
              </a:r>
              <a:endParaRPr lang="fr-FR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2123728" y="4797152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latin typeface="Times New Roman" pitchFamily="18" charset="0"/>
                  <a:cs typeface="Times New Roman" pitchFamily="18" charset="0"/>
                </a:rPr>
                <a:t>+</a:t>
              </a:r>
              <a:endParaRPr lang="fr-FR" b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2699792" y="4797152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latin typeface="Times New Roman" pitchFamily="18" charset="0"/>
                  <a:cs typeface="Times New Roman" pitchFamily="18" charset="0"/>
                </a:rPr>
                <a:t>+</a:t>
              </a:r>
              <a:endParaRPr lang="fr-FR" b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3347864" y="4797152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latin typeface="Times New Roman" pitchFamily="18" charset="0"/>
                  <a:cs typeface="Times New Roman" pitchFamily="18" charset="0"/>
                </a:rPr>
                <a:t>+</a:t>
              </a:r>
              <a:endParaRPr lang="fr-FR" b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3923928" y="4797152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latin typeface="Times New Roman" pitchFamily="18" charset="0"/>
                  <a:cs typeface="Times New Roman" pitchFamily="18" charset="0"/>
                </a:rPr>
                <a:t>+</a:t>
              </a:r>
              <a:endParaRPr lang="fr-FR" b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4716016" y="478786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latin typeface="Times New Roman" pitchFamily="18" charset="0"/>
                  <a:cs typeface="Times New Roman" pitchFamily="18" charset="0"/>
                </a:rPr>
                <a:t>+</a:t>
              </a:r>
              <a:endParaRPr lang="fr-FR" b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5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5373216"/>
            <a:ext cx="1097226" cy="524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6136" y="4646920"/>
            <a:ext cx="2016224" cy="87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" name="Espace réservé du pied de page 5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" grpId="0"/>
      <p:bldP spid="21" grpId="0"/>
      <p:bldP spid="22" grpId="0"/>
      <p:bldP spid="23" grpId="0"/>
      <p:bldP spid="27" grpId="0"/>
      <p:bldP spid="30" grpId="0"/>
      <p:bldP spid="33" grpId="0"/>
      <p:bldP spid="35" grpId="0"/>
      <p:bldP spid="39" grpId="0" animBg="1"/>
      <p:bldP spid="25" grpId="0"/>
      <p:bldP spid="34" grpId="0"/>
      <p:bldP spid="37" grpId="0"/>
      <p:bldP spid="40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  <a:latin typeface="Cambria" pitchFamily="18" charset="0"/>
              </a:rPr>
              <a:t>TD1 Exercice 3</a:t>
            </a:r>
            <a:endParaRPr lang="fr-FR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539552" y="162880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Classement du plus rapide au plus lent </a:t>
            </a:r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420888"/>
            <a:ext cx="1026021" cy="633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2348880"/>
            <a:ext cx="2270720" cy="767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7704" y="3284984"/>
            <a:ext cx="613594" cy="533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3848" y="3140968"/>
            <a:ext cx="1620041" cy="762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7704" y="4005064"/>
            <a:ext cx="710147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91847" y="3933056"/>
            <a:ext cx="1740193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TD1: </a:t>
            </a:r>
            <a:r>
              <a:rPr lang="fr-FR" dirty="0" smtClean="0">
                <a:solidFill>
                  <a:srgbClr val="FF0000"/>
                </a:solidFill>
                <a:latin typeface="Cambria" pitchFamily="18" charset="0"/>
              </a:rPr>
              <a:t>Exercice 5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3073" y="1700808"/>
            <a:ext cx="8760927" cy="2249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323528" y="414908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1) Formule de Récurrence 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509120"/>
            <a:ext cx="1708793" cy="1270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9" y="4437112"/>
            <a:ext cx="1061956" cy="661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4008" y="4365104"/>
            <a:ext cx="1536555" cy="560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88024" y="5013176"/>
            <a:ext cx="3528392" cy="565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339752" y="5013176"/>
            <a:ext cx="1262320" cy="573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07904" y="5060394"/>
            <a:ext cx="1152128" cy="528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12160" y="1988840"/>
            <a:ext cx="1031548" cy="48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Forme libre 13"/>
          <p:cNvSpPr/>
          <p:nvPr/>
        </p:nvSpPr>
        <p:spPr>
          <a:xfrm>
            <a:off x="5959929" y="2400300"/>
            <a:ext cx="1055914" cy="361950"/>
          </a:xfrm>
          <a:custGeom>
            <a:avLst/>
            <a:gdLst>
              <a:gd name="connsiteX0" fmla="*/ 0 w 1055914"/>
              <a:gd name="connsiteY0" fmla="*/ 310243 h 361950"/>
              <a:gd name="connsiteX1" fmla="*/ 620485 w 1055914"/>
              <a:gd name="connsiteY1" fmla="*/ 0 h 361950"/>
              <a:gd name="connsiteX2" fmla="*/ 996042 w 1055914"/>
              <a:gd name="connsiteY2" fmla="*/ 310243 h 361950"/>
              <a:gd name="connsiteX3" fmla="*/ 979714 w 1055914"/>
              <a:gd name="connsiteY3" fmla="*/ 310243 h 36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5914" h="361950">
                <a:moveTo>
                  <a:pt x="0" y="310243"/>
                </a:moveTo>
                <a:cubicBezTo>
                  <a:pt x="227239" y="155121"/>
                  <a:pt x="454478" y="0"/>
                  <a:pt x="620485" y="0"/>
                </a:cubicBezTo>
                <a:cubicBezTo>
                  <a:pt x="786492" y="0"/>
                  <a:pt x="936170" y="258536"/>
                  <a:pt x="996042" y="310243"/>
                </a:cubicBezTo>
                <a:cubicBezTo>
                  <a:pt x="1055914" y="361950"/>
                  <a:pt x="1017814" y="336096"/>
                  <a:pt x="979714" y="310243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Picture 1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80312" y="2004268"/>
            <a:ext cx="1031548" cy="48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Forme libre 14"/>
          <p:cNvSpPr/>
          <p:nvPr/>
        </p:nvSpPr>
        <p:spPr>
          <a:xfrm>
            <a:off x="7308304" y="2348880"/>
            <a:ext cx="1055914" cy="361950"/>
          </a:xfrm>
          <a:custGeom>
            <a:avLst/>
            <a:gdLst>
              <a:gd name="connsiteX0" fmla="*/ 0 w 1055914"/>
              <a:gd name="connsiteY0" fmla="*/ 310243 h 361950"/>
              <a:gd name="connsiteX1" fmla="*/ 620485 w 1055914"/>
              <a:gd name="connsiteY1" fmla="*/ 0 h 361950"/>
              <a:gd name="connsiteX2" fmla="*/ 996042 w 1055914"/>
              <a:gd name="connsiteY2" fmla="*/ 310243 h 361950"/>
              <a:gd name="connsiteX3" fmla="*/ 979714 w 1055914"/>
              <a:gd name="connsiteY3" fmla="*/ 310243 h 36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5914" h="361950">
                <a:moveTo>
                  <a:pt x="0" y="310243"/>
                </a:moveTo>
                <a:cubicBezTo>
                  <a:pt x="227239" y="155121"/>
                  <a:pt x="454478" y="0"/>
                  <a:pt x="620485" y="0"/>
                </a:cubicBezTo>
                <a:cubicBezTo>
                  <a:pt x="786492" y="0"/>
                  <a:pt x="936170" y="258536"/>
                  <a:pt x="996042" y="310243"/>
                </a:cubicBezTo>
                <a:cubicBezTo>
                  <a:pt x="1055914" y="361950"/>
                  <a:pt x="1017814" y="336096"/>
                  <a:pt x="979714" y="310243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0" name="Connecteur droit 19"/>
          <p:cNvCxnSpPr/>
          <p:nvPr/>
        </p:nvCxnSpPr>
        <p:spPr>
          <a:xfrm flipV="1">
            <a:off x="4067944" y="1412776"/>
            <a:ext cx="1656184" cy="108012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96136" y="1052736"/>
            <a:ext cx="84489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5" name="Connecteur droit 24"/>
          <p:cNvCxnSpPr/>
          <p:nvPr/>
        </p:nvCxnSpPr>
        <p:spPr>
          <a:xfrm flipV="1">
            <a:off x="3707904" y="2420888"/>
            <a:ext cx="2736304" cy="3600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llipse 25"/>
          <p:cNvSpPr/>
          <p:nvPr/>
        </p:nvSpPr>
        <p:spPr>
          <a:xfrm>
            <a:off x="7020272" y="2564904"/>
            <a:ext cx="216024" cy="36004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 animBg="1"/>
      <p:bldP spid="15" grpId="0" animBg="1"/>
      <p:bldP spid="2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4200</TotalTime>
  <Words>709</Words>
  <Application>Microsoft Office PowerPoint</Application>
  <PresentationFormat>Affichage à l'écran (4:3)</PresentationFormat>
  <Paragraphs>206</Paragraphs>
  <Slides>16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Algorithmique et Structures de Données 3</vt:lpstr>
      <vt:lpstr>TD1: Exercice 2</vt:lpstr>
      <vt:lpstr>TD1: Exercice 3</vt:lpstr>
      <vt:lpstr>TD1 Exercice 3</vt:lpstr>
      <vt:lpstr>TD1 Exercice 3</vt:lpstr>
      <vt:lpstr>TD1 Exercice 3</vt:lpstr>
      <vt:lpstr>TD1 Exercice 3</vt:lpstr>
      <vt:lpstr>TD1 Exercice 3</vt:lpstr>
      <vt:lpstr>TD1: Exercice 5</vt:lpstr>
      <vt:lpstr>TD1: Exercice 5</vt:lpstr>
      <vt:lpstr>TD1: Exercice 5</vt:lpstr>
      <vt:lpstr>TD1: Exercice 5</vt:lpstr>
      <vt:lpstr>TD1: Exercice 5</vt:lpstr>
      <vt:lpstr>TD1: Exercice 4</vt:lpstr>
      <vt:lpstr>TD1: Exercice 4</vt:lpstr>
      <vt:lpstr>TD1: Exercice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Algorithmique et Strustures de Données 3</dc:title>
  <dc:creator>mokeddem</dc:creator>
  <cp:lastModifiedBy>mokeddem</cp:lastModifiedBy>
  <cp:revision>201</cp:revision>
  <dcterms:created xsi:type="dcterms:W3CDTF">2021-01-08T15:56:39Z</dcterms:created>
  <dcterms:modified xsi:type="dcterms:W3CDTF">2022-10-27T09:08:29Z</dcterms:modified>
</cp:coreProperties>
</file>