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3511" autoAdjust="0"/>
  </p:normalViewPr>
  <p:slideViewPr>
    <p:cSldViewPr>
      <p:cViewPr>
        <p:scale>
          <a:sx n="37" d="100"/>
          <a:sy n="37" d="100"/>
        </p:scale>
        <p:origin x="-869" y="-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84"/>
    </p:cViewPr>
  </p:sorterViewPr>
  <p:notesViewPr>
    <p:cSldViewPr>
      <p:cViewPr varScale="1">
        <p:scale>
          <a:sx n="39" d="100"/>
          <a:sy n="39" d="100"/>
        </p:scale>
        <p:origin x="-1474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AE45B-8E92-450B-AEF1-63C77B0383D3}" type="datetimeFigureOut">
              <a:rPr lang="fr-FR" smtClean="0"/>
              <a:pPr/>
              <a:t>27/10/2022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45B53-49A2-408C-B52B-14BE331719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5B53-49A2-408C-B52B-14BE331719A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5B53-49A2-408C-B52B-14BE331719A8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5B53-49A2-408C-B52B-14BE331719A8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5B53-49A2-408C-B52B-14BE331719A8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5B53-49A2-408C-B52B-14BE331719A8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FB7-08F7-4DD4-B1D1-0B4045798055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5FA6-0223-4C27-A409-38438040F0C4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8F6C-D32D-478F-91F3-95C1CB272CFE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6FD7-B1AE-4F74-988E-6D2D19A72652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9414-503A-47BC-8F65-779275922B2F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BFA4-365B-495F-9996-10935CEB30CE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5F2-5B8A-4DEC-B083-C6B71DF9BE6B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4740-4153-49BD-AE35-4AF9B7362E3E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4852-3FC4-4E08-BC6E-A29B32D6F8D7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6D1E-0715-404E-9762-F3B88CECAB75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3314-50E5-430A-A1EA-0E5E53C5515D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84B0F-0837-457C-B95D-D591811B8FDF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26" Type="http://schemas.openxmlformats.org/officeDocument/2006/relationships/image" Target="../media/image51.png"/><Relationship Id="rId3" Type="http://schemas.openxmlformats.org/officeDocument/2006/relationships/image" Target="../media/image26.png"/><Relationship Id="rId21" Type="http://schemas.openxmlformats.org/officeDocument/2006/relationships/image" Target="../media/image46.png"/><Relationship Id="rId7" Type="http://schemas.openxmlformats.org/officeDocument/2006/relationships/image" Target="../media/image30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5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29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6.png"/><Relationship Id="rId24" Type="http://schemas.openxmlformats.org/officeDocument/2006/relationships/image" Target="../media/image49.png"/><Relationship Id="rId5" Type="http://schemas.openxmlformats.org/officeDocument/2006/relationships/image" Target="../media/image28.png"/><Relationship Id="rId15" Type="http://schemas.openxmlformats.org/officeDocument/2006/relationships/image" Target="../media/image40.png"/><Relationship Id="rId23" Type="http://schemas.openxmlformats.org/officeDocument/2006/relationships/image" Target="../media/image48.png"/><Relationship Id="rId28" Type="http://schemas.openxmlformats.org/officeDocument/2006/relationships/image" Target="../media/image53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31" Type="http://schemas.openxmlformats.org/officeDocument/2006/relationships/image" Target="../media/image56.png"/><Relationship Id="rId4" Type="http://schemas.openxmlformats.org/officeDocument/2006/relationships/image" Target="../media/image27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Relationship Id="rId27" Type="http://schemas.openxmlformats.org/officeDocument/2006/relationships/image" Target="../media/image52.png"/><Relationship Id="rId30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59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6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53.pn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3" Type="http://schemas.openxmlformats.org/officeDocument/2006/relationships/image" Target="../media/image60.png"/><Relationship Id="rId21" Type="http://schemas.openxmlformats.org/officeDocument/2006/relationships/image" Target="../media/image68.png"/><Relationship Id="rId7" Type="http://schemas.openxmlformats.org/officeDocument/2006/relationships/image" Target="../media/image29.png"/><Relationship Id="rId12" Type="http://schemas.openxmlformats.org/officeDocument/2006/relationships/image" Target="../media/image51.png"/><Relationship Id="rId17" Type="http://schemas.openxmlformats.org/officeDocument/2006/relationships/image" Target="../media/image64.png"/><Relationship Id="rId25" Type="http://schemas.openxmlformats.org/officeDocument/2006/relationships/image" Target="../media/image7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50.png"/><Relationship Id="rId24" Type="http://schemas.openxmlformats.org/officeDocument/2006/relationships/image" Target="../media/image71.png"/><Relationship Id="rId5" Type="http://schemas.openxmlformats.org/officeDocument/2006/relationships/image" Target="../media/image27.png"/><Relationship Id="rId15" Type="http://schemas.openxmlformats.org/officeDocument/2006/relationships/image" Target="../media/image62.png"/><Relationship Id="rId23" Type="http://schemas.openxmlformats.org/officeDocument/2006/relationships/image" Target="../media/image70.png"/><Relationship Id="rId28" Type="http://schemas.openxmlformats.org/officeDocument/2006/relationships/image" Target="../media/image75.png"/><Relationship Id="rId10" Type="http://schemas.openxmlformats.org/officeDocument/2006/relationships/image" Target="../media/image49.png"/><Relationship Id="rId19" Type="http://schemas.openxmlformats.org/officeDocument/2006/relationships/image" Target="../media/image66.png"/><Relationship Id="rId4" Type="http://schemas.openxmlformats.org/officeDocument/2006/relationships/image" Target="../media/image26.png"/><Relationship Id="rId9" Type="http://schemas.openxmlformats.org/officeDocument/2006/relationships/image" Target="../media/image48.png"/><Relationship Id="rId14" Type="http://schemas.openxmlformats.org/officeDocument/2006/relationships/image" Target="../media/image61.png"/><Relationship Id="rId22" Type="http://schemas.openxmlformats.org/officeDocument/2006/relationships/image" Target="../media/image69.png"/><Relationship Id="rId27" Type="http://schemas.openxmlformats.org/officeDocument/2006/relationships/image" Target="../media/image7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Algorithmique et Structures de Données 3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b="1" dirty="0" smtClean="0">
                <a:latin typeface="Cambria" pitchFamily="18" charset="0"/>
              </a:rPr>
              <a:t>L2, Semestre 3</a:t>
            </a:r>
          </a:p>
          <a:p>
            <a:r>
              <a:rPr lang="fr-FR" b="1" dirty="0" smtClean="0">
                <a:latin typeface="Cambria" pitchFamily="18" charset="0"/>
              </a:rPr>
              <a:t>Département d’Informatique, USTO-MB</a:t>
            </a:r>
          </a:p>
          <a:p>
            <a:endParaRPr lang="fr-FR" b="1" dirty="0" smtClean="0">
              <a:latin typeface="Cambria" pitchFamily="18" charset="0"/>
            </a:endParaRPr>
          </a:p>
          <a:p>
            <a:endParaRPr lang="fr-FR" b="1" dirty="0" smtClean="0">
              <a:latin typeface="Cambria" pitchFamily="18" charset="0"/>
            </a:endParaRPr>
          </a:p>
          <a:p>
            <a:r>
              <a:rPr lang="fr-FR" b="1" dirty="0" smtClean="0">
                <a:latin typeface="Cambria" pitchFamily="18" charset="0"/>
              </a:rPr>
              <a:t>D. MOKEDDEM</a:t>
            </a:r>
          </a:p>
          <a:p>
            <a:r>
              <a:rPr lang="fr-FR" b="1" dirty="0" smtClean="0">
                <a:latin typeface="Cambria" pitchFamily="18" charset="0"/>
              </a:rPr>
              <a:t>2020 – 2021</a:t>
            </a:r>
            <a:endParaRPr lang="fr-FR" b="1" dirty="0">
              <a:latin typeface="Cambria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e 61"/>
          <p:cNvGrpSpPr/>
          <p:nvPr/>
        </p:nvGrpSpPr>
        <p:grpSpPr>
          <a:xfrm>
            <a:off x="467544" y="1628800"/>
            <a:ext cx="6480720" cy="1126033"/>
            <a:chOff x="323528" y="4365104"/>
            <a:chExt cx="7992888" cy="1414065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528" y="4509120"/>
              <a:ext cx="1708793" cy="1270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23729" y="4437112"/>
              <a:ext cx="1061956" cy="661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44008" y="4365104"/>
              <a:ext cx="1536555" cy="560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88024" y="5013176"/>
              <a:ext cx="3528392" cy="565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39752" y="5013176"/>
              <a:ext cx="1262320" cy="573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07904" y="5060394"/>
              <a:ext cx="1152128" cy="528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TD1: </a:t>
            </a:r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Exercice 5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26876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2) Résolution de Formule de Récurrence et calcul de T(n) (Méthode de substitution) 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856" y="3021429"/>
            <a:ext cx="1368152" cy="51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75606" y="3501008"/>
            <a:ext cx="40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11760" y="3501008"/>
            <a:ext cx="428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47664" y="3501008"/>
            <a:ext cx="7715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llipse 11"/>
          <p:cNvSpPr/>
          <p:nvPr/>
        </p:nvSpPr>
        <p:spPr>
          <a:xfrm>
            <a:off x="1369740" y="3012192"/>
            <a:ext cx="432048" cy="504056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15816" y="3429000"/>
            <a:ext cx="10191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lipse 12"/>
          <p:cNvSpPr/>
          <p:nvPr/>
        </p:nvSpPr>
        <p:spPr>
          <a:xfrm>
            <a:off x="3183970" y="3388165"/>
            <a:ext cx="432048" cy="5040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95563" y="3965054"/>
            <a:ext cx="409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47691" y="3965054"/>
            <a:ext cx="43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78463" y="3933056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895763" y="3933056"/>
            <a:ext cx="1008112" cy="45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095563" y="4608934"/>
            <a:ext cx="4191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Ellipse 17"/>
          <p:cNvSpPr/>
          <p:nvPr/>
        </p:nvSpPr>
        <p:spPr>
          <a:xfrm>
            <a:off x="3162284" y="3912274"/>
            <a:ext cx="432048" cy="46322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411760" y="4536926"/>
            <a:ext cx="438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47664" y="4536926"/>
            <a:ext cx="87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915816" y="4464918"/>
            <a:ext cx="1314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11560" y="5589240"/>
            <a:ext cx="2893121" cy="576064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24" name="Connecteur droit 23"/>
          <p:cNvCxnSpPr/>
          <p:nvPr/>
        </p:nvCxnSpPr>
        <p:spPr>
          <a:xfrm>
            <a:off x="1043608" y="4941168"/>
            <a:ext cx="0" cy="576064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283968" y="2924944"/>
            <a:ext cx="0" cy="324036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716016" y="3068960"/>
            <a:ext cx="1186317" cy="57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Ellipse 29"/>
          <p:cNvSpPr/>
          <p:nvPr/>
        </p:nvSpPr>
        <p:spPr>
          <a:xfrm>
            <a:off x="4952822" y="3068960"/>
            <a:ext cx="216024" cy="5040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>
            <a:stCxn id="10" idx="0"/>
          </p:cNvCxnSpPr>
          <p:nvPr/>
        </p:nvCxnSpPr>
        <p:spPr>
          <a:xfrm flipV="1">
            <a:off x="5309175" y="2852936"/>
            <a:ext cx="486961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2411760" y="1747416"/>
            <a:ext cx="216024" cy="5040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5868144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716016" y="3717032"/>
            <a:ext cx="6191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436096" y="3706738"/>
            <a:ext cx="1476753" cy="58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ctangle 38"/>
          <p:cNvSpPr/>
          <p:nvPr/>
        </p:nvSpPr>
        <p:spPr>
          <a:xfrm>
            <a:off x="5765692" y="3737814"/>
            <a:ext cx="1080120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635896" y="5733256"/>
            <a:ext cx="216024" cy="288032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</a:rPr>
              <a:t>1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6948264" y="3861048"/>
            <a:ext cx="216024" cy="288032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</a:rPr>
              <a:t>2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283968" y="4437112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mbria" pitchFamily="18" charset="0"/>
              </a:rPr>
              <a:t>On remplace </a:t>
            </a:r>
            <a:r>
              <a:rPr lang="fr-FR" sz="1600" i="1" dirty="0" smtClean="0">
                <a:solidFill>
                  <a:srgbClr val="FF0000"/>
                </a:solidFill>
                <a:latin typeface="Cambria" pitchFamily="18" charset="0"/>
              </a:rPr>
              <a:t>P</a:t>
            </a:r>
            <a:r>
              <a:rPr lang="fr-FR" sz="1600" dirty="0" smtClean="0">
                <a:latin typeface="Cambria" pitchFamily="18" charset="0"/>
              </a:rPr>
              <a:t> par sa valeur dans la formule </a:t>
            </a:r>
            <a:r>
              <a:rPr lang="fr-FR" sz="1600" dirty="0" smtClean="0">
                <a:solidFill>
                  <a:srgbClr val="FF0000"/>
                </a:solidFill>
                <a:latin typeface="Cambria" pitchFamily="18" charset="0"/>
              </a:rPr>
              <a:t>(1)</a:t>
            </a:r>
            <a:r>
              <a:rPr lang="fr-FR" sz="1600" dirty="0" smtClean="0">
                <a:latin typeface="Cambria" pitchFamily="18" charset="0"/>
              </a:rPr>
              <a:t>:</a:t>
            </a:r>
            <a:endParaRPr lang="fr-FR" sz="1600" dirty="0">
              <a:latin typeface="Cambria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4427984" y="4941168"/>
            <a:ext cx="533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004048" y="4869160"/>
            <a:ext cx="5619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5580112" y="4927135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940152" y="4941168"/>
            <a:ext cx="1085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4355976" y="5445224"/>
            <a:ext cx="12477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5652120" y="5589240"/>
            <a:ext cx="2039478" cy="545207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1" name="Ellipse 10"/>
          <p:cNvSpPr/>
          <p:nvPr/>
        </p:nvSpPr>
        <p:spPr>
          <a:xfrm>
            <a:off x="1979712" y="2086248"/>
            <a:ext cx="2160240" cy="5040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space réservé du pied de page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3" grpId="0" animBg="1"/>
      <p:bldP spid="18" grpId="0" animBg="1"/>
      <p:bldP spid="30" grpId="0" animBg="1"/>
      <p:bldP spid="35" grpId="0" animBg="1"/>
      <p:bldP spid="36" grpId="0"/>
      <p:bldP spid="39" grpId="0" animBg="1"/>
      <p:bldP spid="40" grpId="0" animBg="1"/>
      <p:bldP spid="41" grpId="0" animBg="1"/>
      <p:bldP spid="42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TD1: </a:t>
            </a:r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Exercice 5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26876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- Amélioration et Analyse de la complexité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44824"/>
            <a:ext cx="636308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Ellipse 51"/>
          <p:cNvSpPr/>
          <p:nvPr/>
        </p:nvSpPr>
        <p:spPr>
          <a:xfrm>
            <a:off x="4427984" y="2132856"/>
            <a:ext cx="936104" cy="36004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448796" y="2132856"/>
            <a:ext cx="1080120" cy="36004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5" name="Connecteur droit 54"/>
          <p:cNvCxnSpPr/>
          <p:nvPr/>
        </p:nvCxnSpPr>
        <p:spPr>
          <a:xfrm flipV="1">
            <a:off x="5076056" y="1916832"/>
            <a:ext cx="172819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H="1">
            <a:off x="6228184" y="1916832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Nuage 63"/>
          <p:cNvSpPr/>
          <p:nvPr/>
        </p:nvSpPr>
        <p:spPr>
          <a:xfrm>
            <a:off x="6804248" y="1412776"/>
            <a:ext cx="1368152" cy="9361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Double Appel récursif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284984"/>
            <a:ext cx="1442264" cy="57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6" name="Connecteur droit 65"/>
          <p:cNvCxnSpPr/>
          <p:nvPr/>
        </p:nvCxnSpPr>
        <p:spPr>
          <a:xfrm>
            <a:off x="4932040" y="2492896"/>
            <a:ext cx="43204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stCxn id="53" idx="4"/>
          </p:cNvCxnSpPr>
          <p:nvPr/>
        </p:nvCxnSpPr>
        <p:spPr>
          <a:xfrm flipH="1">
            <a:off x="5364088" y="2492896"/>
            <a:ext cx="62476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212976"/>
            <a:ext cx="3904836" cy="278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Espace réservé du pied de page 6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2" grpId="0" animBg="1"/>
      <p:bldP spid="53" grpId="0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TD1: </a:t>
            </a:r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Exercice 5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9024" y="1124744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- Analyse de la complexité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3904836" cy="278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/>
          <p:nvPr/>
        </p:nvSpPr>
        <p:spPr>
          <a:xfrm>
            <a:off x="323528" y="41490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1) Formule de Récurrence 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509120"/>
            <a:ext cx="1708793" cy="12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9" y="4437112"/>
            <a:ext cx="1061956" cy="66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4365104"/>
            <a:ext cx="1536555" cy="56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5013176"/>
            <a:ext cx="3528392" cy="5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5060394"/>
            <a:ext cx="1152128" cy="52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1483" y="5013176"/>
            <a:ext cx="144642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132856"/>
            <a:ext cx="1224136" cy="426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e 61"/>
          <p:cNvGrpSpPr/>
          <p:nvPr/>
        </p:nvGrpSpPr>
        <p:grpSpPr>
          <a:xfrm>
            <a:off x="467544" y="1628800"/>
            <a:ext cx="6480720" cy="1126033"/>
            <a:chOff x="323528" y="4365104"/>
            <a:chExt cx="7992888" cy="1414065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3528" y="4509120"/>
              <a:ext cx="1708793" cy="1270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23729" y="4437112"/>
              <a:ext cx="1061956" cy="661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44008" y="4365104"/>
              <a:ext cx="1536555" cy="560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88024" y="5013176"/>
              <a:ext cx="3528392" cy="565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07904" y="5060394"/>
              <a:ext cx="1152128" cy="528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TD1: </a:t>
            </a:r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Exercice 5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26876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2) Résolution de Formule de Récurrence et calcul de T(n) (Méthode de substitution) 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1043608" y="4365104"/>
            <a:ext cx="0" cy="576064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283968" y="2924944"/>
            <a:ext cx="0" cy="324036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016" y="3068960"/>
            <a:ext cx="1186317" cy="57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Ellipse 29"/>
          <p:cNvSpPr/>
          <p:nvPr/>
        </p:nvSpPr>
        <p:spPr>
          <a:xfrm>
            <a:off x="4952822" y="3068960"/>
            <a:ext cx="216024" cy="50405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>
            <a:stCxn id="30" idx="7"/>
          </p:cNvCxnSpPr>
          <p:nvPr/>
        </p:nvCxnSpPr>
        <p:spPr>
          <a:xfrm flipV="1">
            <a:off x="5137210" y="2852936"/>
            <a:ext cx="658926" cy="289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5868144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3717032"/>
            <a:ext cx="6191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36096" y="3706738"/>
            <a:ext cx="1476753" cy="58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ctangle 38"/>
          <p:cNvSpPr/>
          <p:nvPr/>
        </p:nvSpPr>
        <p:spPr>
          <a:xfrm>
            <a:off x="5765692" y="3737814"/>
            <a:ext cx="1080120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059832" y="5301208"/>
            <a:ext cx="216024" cy="288032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</a:rPr>
              <a:t>1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6948264" y="3861048"/>
            <a:ext cx="216024" cy="288032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</a:rPr>
              <a:t>2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283968" y="4437112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mbria" pitchFamily="18" charset="0"/>
              </a:rPr>
              <a:t>On remplace </a:t>
            </a:r>
            <a:r>
              <a:rPr lang="fr-FR" sz="1600" i="1" dirty="0" smtClean="0">
                <a:solidFill>
                  <a:srgbClr val="FF0000"/>
                </a:solidFill>
                <a:latin typeface="Cambria" pitchFamily="18" charset="0"/>
              </a:rPr>
              <a:t>P</a:t>
            </a:r>
            <a:r>
              <a:rPr lang="fr-FR" sz="1600" dirty="0" smtClean="0">
                <a:latin typeface="Cambria" pitchFamily="18" charset="0"/>
              </a:rPr>
              <a:t> par sa valeur dans la formule </a:t>
            </a:r>
            <a:r>
              <a:rPr lang="fr-FR" sz="1600" dirty="0" smtClean="0">
                <a:solidFill>
                  <a:srgbClr val="FF0000"/>
                </a:solidFill>
                <a:latin typeface="Cambria" pitchFamily="18" charset="0"/>
              </a:rPr>
              <a:t>(1)</a:t>
            </a:r>
            <a:r>
              <a:rPr lang="fr-FR" sz="1600" dirty="0" smtClean="0">
                <a:latin typeface="Cambria" pitchFamily="18" charset="0"/>
              </a:rPr>
              <a:t>:</a:t>
            </a:r>
            <a:endParaRPr lang="fr-FR" sz="1600" dirty="0">
              <a:latin typeface="Cambria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7983" y="4789368"/>
            <a:ext cx="751371" cy="52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76055" y="4801044"/>
            <a:ext cx="536693" cy="48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llipse 10"/>
          <p:cNvSpPr/>
          <p:nvPr/>
        </p:nvSpPr>
        <p:spPr>
          <a:xfrm>
            <a:off x="1979712" y="2086248"/>
            <a:ext cx="2160240" cy="5040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1560" y="2708920"/>
            <a:ext cx="1724339" cy="62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llipse 11"/>
          <p:cNvSpPr/>
          <p:nvPr/>
        </p:nvSpPr>
        <p:spPr>
          <a:xfrm>
            <a:off x="1619672" y="2708920"/>
            <a:ext cx="216024" cy="50405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1560" y="3274394"/>
            <a:ext cx="792088" cy="44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31640" y="3140968"/>
            <a:ext cx="221890" cy="71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357082" y="3140968"/>
            <a:ext cx="630742" cy="61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547664" y="3212976"/>
            <a:ext cx="792088" cy="485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988276" y="3140968"/>
            <a:ext cx="1151676" cy="58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Ellipse 61"/>
          <p:cNvSpPr/>
          <p:nvPr/>
        </p:nvSpPr>
        <p:spPr>
          <a:xfrm>
            <a:off x="3457972" y="3140968"/>
            <a:ext cx="216024" cy="50405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1560" y="3861048"/>
            <a:ext cx="792088" cy="44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25774" y="3789040"/>
            <a:ext cx="221890" cy="71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555776" y="3742184"/>
            <a:ext cx="4320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547664" y="3861048"/>
            <a:ext cx="504056" cy="52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009502" y="3861048"/>
            <a:ext cx="376858" cy="43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987824" y="3789040"/>
            <a:ext cx="1221152" cy="59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Ellipse 64"/>
          <p:cNvSpPr/>
          <p:nvPr/>
        </p:nvSpPr>
        <p:spPr>
          <a:xfrm>
            <a:off x="3491880" y="3789040"/>
            <a:ext cx="216024" cy="50405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11559" y="5013176"/>
            <a:ext cx="2366939" cy="773807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545247" y="4797152"/>
            <a:ext cx="898961" cy="49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444208" y="4879826"/>
            <a:ext cx="1519985" cy="42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" name="Groupe 70"/>
          <p:cNvGrpSpPr/>
          <p:nvPr/>
        </p:nvGrpSpPr>
        <p:grpSpPr>
          <a:xfrm>
            <a:off x="4860032" y="5373216"/>
            <a:ext cx="2165671" cy="613023"/>
            <a:chOff x="4860032" y="5373216"/>
            <a:chExt cx="2165671" cy="613023"/>
          </a:xfrm>
        </p:grpSpPr>
        <p:pic>
          <p:nvPicPr>
            <p:cNvPr id="4114" name="Picture 18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5364088" y="5373216"/>
              <a:ext cx="1661615" cy="613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1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860032" y="5373216"/>
              <a:ext cx="854767" cy="595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" name="Rectangle 71"/>
          <p:cNvSpPr/>
          <p:nvPr/>
        </p:nvSpPr>
        <p:spPr>
          <a:xfrm>
            <a:off x="4716016" y="5301208"/>
            <a:ext cx="2448272" cy="7920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339752" y="3717032"/>
            <a:ext cx="224496" cy="76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Espace réservé du pied de page 74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632848" cy="365125"/>
          </a:xfrm>
        </p:spPr>
        <p:txBody>
          <a:bodyPr/>
          <a:lstStyle/>
          <a:p>
            <a:r>
              <a:rPr lang="fr-FR" dirty="0" smtClean="0"/>
              <a:t>USTO-MB Dép. d'Informatique L2 S3         Algorithmique et Structures de Données 3       D. MOKEDDEM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 animBg="1"/>
      <p:bldP spid="36" grpId="0"/>
      <p:bldP spid="39" grpId="0" animBg="1"/>
      <p:bldP spid="41" grpId="0" animBg="1"/>
      <p:bldP spid="42" grpId="0"/>
      <p:bldP spid="11" grpId="0" animBg="1"/>
      <p:bldP spid="12" grpId="0" animBg="1"/>
      <p:bldP spid="62" grpId="0" animBg="1"/>
      <p:bldP spid="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TD1: </a:t>
            </a:r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Exercice 4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1512" y="1700808"/>
            <a:ext cx="4392488" cy="188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8079225" cy="45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ZoneTexte 22"/>
          <p:cNvSpPr txBox="1"/>
          <p:nvPr/>
        </p:nvSpPr>
        <p:spPr>
          <a:xfrm>
            <a:off x="0" y="177281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Complexités au Pire et  Meilleur Cas ?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2008" y="22768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Pire Cas: 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152128" y="2276872"/>
            <a:ext cx="3563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Le plus grand nombre d’opérations </a:t>
            </a:r>
            <a:r>
              <a:rPr lang="fr-FR" dirty="0" smtClean="0">
                <a:latin typeface="Cambria" pitchFamily="18" charset="0"/>
              </a:rPr>
              <a:t>effectuées sur l’ensemble de toutes les instances du problème 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2008" y="3502748"/>
            <a:ext cx="1187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Meilleur Cas: 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115616" y="3574757"/>
            <a:ext cx="788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Le plus petit nombre d’opérations </a:t>
            </a:r>
            <a:r>
              <a:rPr lang="fr-FR" dirty="0" smtClean="0">
                <a:latin typeface="Cambria" pitchFamily="18" charset="0"/>
              </a:rPr>
              <a:t>effectuées sur l’ensemble de toutes les instances du problème 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0" y="429309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Recherche Séquentielle de X dans une liste de n éléments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2843808" y="4653136"/>
          <a:ext cx="5415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60040">
                <a:tc>
                  <a:txBody>
                    <a:bodyPr/>
                    <a:lstStyle/>
                    <a:p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ZoneTexte 31"/>
          <p:cNvSpPr txBox="1"/>
          <p:nvPr/>
        </p:nvSpPr>
        <p:spPr>
          <a:xfrm>
            <a:off x="35496" y="47251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Pire Cas?</a:t>
            </a:r>
          </a:p>
        </p:txBody>
      </p:sp>
      <p:cxnSp>
        <p:nvCxnSpPr>
          <p:cNvPr id="34" name="Connecteur droit avec flèche 33"/>
          <p:cNvCxnSpPr/>
          <p:nvPr/>
        </p:nvCxnSpPr>
        <p:spPr>
          <a:xfrm flipV="1">
            <a:off x="2915816" y="5085184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3203848" y="5085184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3419872" y="5085184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3635896" y="5085184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3851920" y="5085184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995936" y="5229200"/>
            <a:ext cx="3744416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V="1">
            <a:off x="7956376" y="5085184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V="1">
            <a:off x="8172400" y="5085184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1331640" y="47251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O(n)</a:t>
            </a:r>
          </a:p>
        </p:txBody>
      </p:sp>
      <p:graphicFrame>
        <p:nvGraphicFramePr>
          <p:cNvPr id="47" name="Tableau 46"/>
          <p:cNvGraphicFramePr>
            <a:graphicFrameLocks noGrp="1"/>
          </p:cNvGraphicFramePr>
          <p:nvPr/>
        </p:nvGraphicFramePr>
        <p:xfrm>
          <a:off x="2829128" y="5733256"/>
          <a:ext cx="5415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60040">
                <a:tc>
                  <a:txBody>
                    <a:bodyPr/>
                    <a:lstStyle/>
                    <a:p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ZoneTexte 47"/>
          <p:cNvSpPr txBox="1"/>
          <p:nvPr/>
        </p:nvSpPr>
        <p:spPr>
          <a:xfrm>
            <a:off x="0" y="5805264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Meilleur Cas?</a:t>
            </a:r>
          </a:p>
        </p:txBody>
      </p:sp>
      <p:cxnSp>
        <p:nvCxnSpPr>
          <p:cNvPr id="49" name="Connecteur droit avec flèche 48"/>
          <p:cNvCxnSpPr/>
          <p:nvPr/>
        </p:nvCxnSpPr>
        <p:spPr>
          <a:xfrm flipV="1">
            <a:off x="2901136" y="6165304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1331640" y="57959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28" grpId="0"/>
      <p:bldP spid="29" grpId="0"/>
      <p:bldP spid="30" grpId="0"/>
      <p:bldP spid="32" grpId="0"/>
      <p:bldP spid="46" grpId="1"/>
      <p:bldP spid="48" grpId="0"/>
      <p:bldP spid="48" grpId="1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TD1: </a:t>
            </a:r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Exercice 4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052736"/>
            <a:ext cx="4204413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ZoneTexte 52"/>
          <p:cNvSpPr txBox="1"/>
          <p:nvPr/>
        </p:nvSpPr>
        <p:spPr>
          <a:xfrm>
            <a:off x="179512" y="33569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Cambria" pitchFamily="18" charset="0"/>
              </a:rPr>
              <a:t>La boucle d’indice i: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179512" y="29249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Pire Cas: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303240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n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303240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n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79512" y="37890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Cambria" pitchFamily="18" charset="0"/>
              </a:rPr>
              <a:t>La boucle d’indice j: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79512" y="41490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Cambria" pitchFamily="18" charset="0"/>
              </a:rPr>
              <a:t>La boucle d’indice k: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951312" y="400506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1 +2 +3 +……+ n = n(n+1)/2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303240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j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3" name="Accolade fermante 62"/>
          <p:cNvSpPr/>
          <p:nvPr/>
        </p:nvSpPr>
        <p:spPr>
          <a:xfrm flipV="1">
            <a:off x="2519264" y="3933056"/>
            <a:ext cx="360040" cy="576064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6" name="Groupe 65"/>
          <p:cNvGrpSpPr/>
          <p:nvPr/>
        </p:nvGrpSpPr>
        <p:grpSpPr>
          <a:xfrm>
            <a:off x="395536" y="4941168"/>
            <a:ext cx="3809103" cy="675506"/>
            <a:chOff x="1115616" y="5301208"/>
            <a:chExt cx="3809103" cy="67550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15616" y="5301208"/>
              <a:ext cx="3809103" cy="675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5" name="Connecteur droit 64"/>
            <p:cNvCxnSpPr/>
            <p:nvPr/>
          </p:nvCxnSpPr>
          <p:spPr>
            <a:xfrm>
              <a:off x="2956828" y="5501734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ZoneTexte 66"/>
          <p:cNvSpPr txBox="1"/>
          <p:nvPr/>
        </p:nvSpPr>
        <p:spPr>
          <a:xfrm>
            <a:off x="4499992" y="11967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Meilleur Cas: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499992" y="15567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Cambria" pitchFamily="18" charset="0"/>
              </a:rPr>
              <a:t>La boucle d’indice i: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623720" y="155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n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6629236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n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505508" y="19168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Cambria" pitchFamily="18" charset="0"/>
              </a:rPr>
              <a:t>La boucle d’indice j: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4510008" y="22768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Cambria" pitchFamily="18" charset="0"/>
              </a:rPr>
              <a:t>La boucle d’indice k: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6633736" y="2276872"/>
            <a:ext cx="97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1 fois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2843808" y="1844824"/>
            <a:ext cx="1152128" cy="648072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924944"/>
            <a:ext cx="2745458" cy="47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Rectangle 74"/>
          <p:cNvSpPr/>
          <p:nvPr/>
        </p:nvSpPr>
        <p:spPr>
          <a:xfrm>
            <a:off x="323528" y="4797152"/>
            <a:ext cx="396044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4716016" y="2708920"/>
            <a:ext cx="2952328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8" grpId="0"/>
      <p:bldP spid="59" grpId="0"/>
      <p:bldP spid="61" grpId="0"/>
      <p:bldP spid="62" grpId="0"/>
      <p:bldP spid="63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TD1: </a:t>
            </a:r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Exercice 2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 flipV="1">
            <a:off x="467544" y="1556792"/>
            <a:ext cx="0" cy="4896544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11560" y="61653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Constante O(1)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11560" y="57239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Logarithmique O(log n)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539552" y="45091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Quasi linéaire O(n log n)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539552" y="37170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Quadratique O(n²)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467544" y="278092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Cubique O(n</a:t>
            </a:r>
            <a:r>
              <a:rPr lang="fr-FR" baseline="30000" dirty="0" smtClean="0"/>
              <a:t>3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467544" y="19888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Exponentielle O(2</a:t>
            </a:r>
            <a:r>
              <a:rPr lang="fr-FR" baseline="30000" dirty="0" smtClean="0"/>
              <a:t>n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467544" y="15567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Factoriel O(n!)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012493" cy="58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650961"/>
            <a:ext cx="720080" cy="51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ZoneTexte 37"/>
          <p:cNvSpPr txBox="1"/>
          <p:nvPr/>
        </p:nvSpPr>
        <p:spPr>
          <a:xfrm>
            <a:off x="611560" y="52199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Linéaire O(n)</a:t>
            </a:r>
            <a:endParaRPr lang="fr-FR" dirty="0"/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3131840" y="1484784"/>
            <a:ext cx="0" cy="4680520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074897"/>
            <a:ext cx="576064" cy="54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354817"/>
            <a:ext cx="900713" cy="57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688653"/>
            <a:ext cx="966967" cy="45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2585613"/>
            <a:ext cx="771326" cy="71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2338593"/>
            <a:ext cx="605783" cy="42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3887" y="2000647"/>
            <a:ext cx="956411" cy="42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1528844"/>
            <a:ext cx="432048" cy="483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Accolade fermante 56"/>
          <p:cNvSpPr/>
          <p:nvPr/>
        </p:nvSpPr>
        <p:spPr>
          <a:xfrm>
            <a:off x="4355976" y="2492896"/>
            <a:ext cx="720080" cy="3672408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ccolade fermante 59"/>
          <p:cNvSpPr/>
          <p:nvPr/>
        </p:nvSpPr>
        <p:spPr>
          <a:xfrm>
            <a:off x="4371474" y="1510298"/>
            <a:ext cx="648072" cy="936104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5004048" y="17728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mbria" pitchFamily="18" charset="0"/>
              </a:rPr>
              <a:t>Complexités Exponentielles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076056" y="407707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mbria" pitchFamily="18" charset="0"/>
              </a:rPr>
              <a:t>Complexités Polynomiales</a:t>
            </a:r>
            <a:endParaRPr lang="fr-FR" dirty="0">
              <a:latin typeface="Cambria" pitchFamily="18" charset="0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7439" y="3130681"/>
            <a:ext cx="102611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8" grpId="0"/>
      <p:bldP spid="57" grpId="0" animBg="1"/>
      <p:bldP spid="60" grpId="0" animBg="1"/>
      <p:bldP spid="64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TD1: Exercice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fr-FR" dirty="0" smtClean="0"/>
              <a:t>Rappel sur les complexités les plus connues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67544" y="2380238"/>
            <a:ext cx="0" cy="3353018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39552" y="53012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Constante O(1)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39552" y="48691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Logarithmique O(log n)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39552" y="45091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Quasi linéaire O(n log n)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39552" y="40050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Quadratique O(n²)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39552" y="35010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Cubique O(n</a:t>
            </a:r>
            <a:r>
              <a:rPr lang="fr-FR" baseline="30000" dirty="0" smtClean="0"/>
              <a:t>3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39552" y="306896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Exponentielle O(2</a:t>
            </a:r>
            <a:r>
              <a:rPr lang="fr-FR" baseline="30000" dirty="0" smtClean="0"/>
              <a:t>n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39552" y="256490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Factoriel O(n!)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TD1: Exercice 3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384"/>
            <a:ext cx="9144000" cy="175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TD1 Exercice 3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4688435" cy="260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5"/>
          <p:cNvCxnSpPr/>
          <p:nvPr/>
        </p:nvCxnSpPr>
        <p:spPr>
          <a:xfrm>
            <a:off x="4644008" y="2852936"/>
            <a:ext cx="86409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580112" y="26369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860032" y="3284984"/>
            <a:ext cx="86409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724128" y="30596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372200" y="30596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092280" y="30596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316416" y="30596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012160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 +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660232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 +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100392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 +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221088"/>
            <a:ext cx="386085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941168"/>
            <a:ext cx="244055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4869160"/>
            <a:ext cx="1678484" cy="101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5733256"/>
            <a:ext cx="2592288" cy="78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1475656" y="5733256"/>
            <a:ext cx="2592288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4077072"/>
            <a:ext cx="2519908" cy="114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TD1 Exercice 3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83768" y="40770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 = N,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4796813" cy="267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>
          <a:xfrm>
            <a:off x="3203848" y="40770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N/2,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851920" y="40770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N/2²,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572000" y="40677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N/2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796136" y="40677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Jusqu’à   i = N/2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= 1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220072" y="40677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…..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51520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Avec p = le nombre d’itérations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07504" y="40770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boucle d’indice i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79912" y="4509120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N/2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= 1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04048" y="4509120"/>
            <a:ext cx="1422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P =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log</a:t>
            </a:r>
            <a:r>
              <a:rPr lang="fr-FR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endParaRPr lang="fr-FR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07504" y="50851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boucle d’indice j: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483768" y="508518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Dans chaque itération de i,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220072" y="507589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se répète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(N+1)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fois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805264"/>
            <a:ext cx="2664296" cy="49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4494" y="5733256"/>
            <a:ext cx="1241242" cy="5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661248"/>
            <a:ext cx="1241242" cy="5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5" y="5698017"/>
            <a:ext cx="2088233" cy="7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>
          <a:xfrm>
            <a:off x="4860032" y="5589240"/>
            <a:ext cx="338437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TD1 Exercice 3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941168" y="21328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j = 1,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661248" y="2132856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2,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200800" y="2132856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2²,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776864" y="212356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283968" y="28529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Jusqu’à   j = 2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= 2*N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744416" y="2852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…..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779912" y="328498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Avec p = le nombre d’itérations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564904" y="21328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boucle d’indice j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3568" y="3861048"/>
            <a:ext cx="102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= 2*N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87824" y="3851756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p-1 = log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528392" y="155679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boucle d’indice i: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012160" y="1556792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(N-1)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itérations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3138457" cy="175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1763688" y="3851756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p-1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= N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32040" y="3861048"/>
            <a:ext cx="1669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p =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log</a:t>
            </a:r>
            <a:r>
              <a:rPr lang="fr-FR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N+1</a:t>
            </a:r>
            <a:endParaRPr lang="fr-FR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28666" y="45291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Les deux boucles étant imbriquées: </a:t>
            </a: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085184"/>
            <a:ext cx="1241242" cy="5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3" y="5121953"/>
            <a:ext cx="2088233" cy="7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ctangle 38"/>
          <p:cNvSpPr/>
          <p:nvPr/>
        </p:nvSpPr>
        <p:spPr>
          <a:xfrm>
            <a:off x="2051720" y="5013176"/>
            <a:ext cx="338437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2260104" y="6356350"/>
            <a:ext cx="2895600" cy="365125"/>
          </a:xfrm>
        </p:spPr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grpSp>
        <p:nvGrpSpPr>
          <p:cNvPr id="37" name="Groupe 36"/>
          <p:cNvGrpSpPr/>
          <p:nvPr/>
        </p:nvGrpSpPr>
        <p:grpSpPr>
          <a:xfrm>
            <a:off x="4211960" y="4437112"/>
            <a:ext cx="2900095" cy="576064"/>
            <a:chOff x="4211960" y="4437112"/>
            <a:chExt cx="2900095" cy="576064"/>
          </a:xfrm>
        </p:grpSpPr>
        <p:grpSp>
          <p:nvGrpSpPr>
            <p:cNvPr id="34" name="Groupe 33"/>
            <p:cNvGrpSpPr/>
            <p:nvPr/>
          </p:nvGrpSpPr>
          <p:grpSpPr>
            <a:xfrm>
              <a:off x="4211960" y="4437112"/>
              <a:ext cx="2825418" cy="576064"/>
              <a:chOff x="3618790" y="4941168"/>
              <a:chExt cx="2825418" cy="576064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18790" y="4941168"/>
                <a:ext cx="1097226" cy="524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72000" y="5033168"/>
                <a:ext cx="737609" cy="402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92080" y="5064610"/>
                <a:ext cx="1152128" cy="45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965371" y="4530452"/>
              <a:ext cx="146684" cy="410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24" grpId="0"/>
      <p:bldP spid="26" grpId="0"/>
      <p:bldP spid="29" grpId="0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301208"/>
            <a:ext cx="903700" cy="70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TD1 Exercice 3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76264" y="415837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024336" y="415837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528392" y="414908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2²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211960" y="4149080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52120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860032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…..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0" y="4158372"/>
            <a:ext cx="248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boucle d’indice  k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0" y="36450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boucle d’indice i: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483768" y="36450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itérations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25144"/>
            <a:ext cx="1241242" cy="5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ctangle 38"/>
          <p:cNvSpPr/>
          <p:nvPr/>
        </p:nvSpPr>
        <p:spPr>
          <a:xfrm>
            <a:off x="1115616" y="5345832"/>
            <a:ext cx="230425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268760"/>
            <a:ext cx="4802672" cy="218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ZoneTexte 24"/>
          <p:cNvSpPr txBox="1"/>
          <p:nvPr/>
        </p:nvSpPr>
        <p:spPr>
          <a:xfrm>
            <a:off x="2699792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275856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923928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499992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292080" y="41397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fr-FR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Groupe 52"/>
          <p:cNvGrpSpPr/>
          <p:nvPr/>
        </p:nvGrpSpPr>
        <p:grpSpPr>
          <a:xfrm>
            <a:off x="1800200" y="4787860"/>
            <a:ext cx="3923928" cy="387916"/>
            <a:chOff x="1800200" y="4787860"/>
            <a:chExt cx="3923928" cy="387916"/>
          </a:xfrm>
        </p:grpSpPr>
        <p:sp>
          <p:nvSpPr>
            <p:cNvPr id="42" name="ZoneTexte 41"/>
            <p:cNvSpPr txBox="1"/>
            <p:nvPr/>
          </p:nvSpPr>
          <p:spPr>
            <a:xfrm>
              <a:off x="1800200" y="4806444"/>
              <a:ext cx="395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 1</a:t>
              </a:r>
              <a:endParaRPr lang="fr-FR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2448272" y="4806444"/>
              <a:ext cx="395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fr-FR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952328" y="4797152"/>
              <a:ext cx="395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2²</a:t>
              </a:r>
              <a:endParaRPr lang="fr-FR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3635896" y="4797152"/>
              <a:ext cx="539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fr-FR" b="1" baseline="30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fr-FR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5076056" y="479715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fr-FR" b="1" baseline="300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fr-FR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4283968" y="479715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….. </a:t>
              </a:r>
              <a:endParaRPr lang="fr-FR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2123728" y="479715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fr-FR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2699792" y="479715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fr-FR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347864" y="479715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fr-FR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3923928" y="479715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fr-FR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716016" y="478786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fr-FR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373216"/>
            <a:ext cx="1097226" cy="52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4646920"/>
            <a:ext cx="2016224" cy="8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Espace réservé du pied de page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/>
      <p:bldP spid="27" grpId="0"/>
      <p:bldP spid="30" grpId="0"/>
      <p:bldP spid="33" grpId="0"/>
      <p:bldP spid="35" grpId="0"/>
      <p:bldP spid="39" grpId="0" animBg="1"/>
      <p:bldP spid="25" grpId="0"/>
      <p:bldP spid="34" grpId="0"/>
      <p:bldP spid="37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TD1 Exercice 3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39552" y="162880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Classement du plus rapide au plus lent 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20888"/>
            <a:ext cx="1026021" cy="63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348880"/>
            <a:ext cx="2270720" cy="76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284984"/>
            <a:ext cx="613594" cy="53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3140968"/>
            <a:ext cx="1620041" cy="76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4005064"/>
            <a:ext cx="71014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91847" y="3933056"/>
            <a:ext cx="174019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TD1: </a:t>
            </a:r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Exercice 5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073" y="1700808"/>
            <a:ext cx="8760927" cy="224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23528" y="41490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1) Formule de Récurrence 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1708793" cy="12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9" y="4437112"/>
            <a:ext cx="1061956" cy="66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365104"/>
            <a:ext cx="1536555" cy="56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5013176"/>
            <a:ext cx="3528392" cy="5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5013176"/>
            <a:ext cx="1262320" cy="57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5060394"/>
            <a:ext cx="1152128" cy="52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0" y="1988840"/>
            <a:ext cx="1031548" cy="48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orme libre 13"/>
          <p:cNvSpPr/>
          <p:nvPr/>
        </p:nvSpPr>
        <p:spPr>
          <a:xfrm>
            <a:off x="5959929" y="2400300"/>
            <a:ext cx="1055914" cy="361950"/>
          </a:xfrm>
          <a:custGeom>
            <a:avLst/>
            <a:gdLst>
              <a:gd name="connsiteX0" fmla="*/ 0 w 1055914"/>
              <a:gd name="connsiteY0" fmla="*/ 310243 h 361950"/>
              <a:gd name="connsiteX1" fmla="*/ 620485 w 1055914"/>
              <a:gd name="connsiteY1" fmla="*/ 0 h 361950"/>
              <a:gd name="connsiteX2" fmla="*/ 996042 w 1055914"/>
              <a:gd name="connsiteY2" fmla="*/ 310243 h 361950"/>
              <a:gd name="connsiteX3" fmla="*/ 979714 w 1055914"/>
              <a:gd name="connsiteY3" fmla="*/ 310243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14" h="361950">
                <a:moveTo>
                  <a:pt x="0" y="310243"/>
                </a:moveTo>
                <a:cubicBezTo>
                  <a:pt x="227239" y="155121"/>
                  <a:pt x="454478" y="0"/>
                  <a:pt x="620485" y="0"/>
                </a:cubicBezTo>
                <a:cubicBezTo>
                  <a:pt x="786492" y="0"/>
                  <a:pt x="936170" y="258536"/>
                  <a:pt x="996042" y="310243"/>
                </a:cubicBezTo>
                <a:cubicBezTo>
                  <a:pt x="1055914" y="361950"/>
                  <a:pt x="1017814" y="336096"/>
                  <a:pt x="979714" y="3102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2004268"/>
            <a:ext cx="1031548" cy="48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rme libre 14"/>
          <p:cNvSpPr/>
          <p:nvPr/>
        </p:nvSpPr>
        <p:spPr>
          <a:xfrm>
            <a:off x="7308304" y="2348880"/>
            <a:ext cx="1055914" cy="361950"/>
          </a:xfrm>
          <a:custGeom>
            <a:avLst/>
            <a:gdLst>
              <a:gd name="connsiteX0" fmla="*/ 0 w 1055914"/>
              <a:gd name="connsiteY0" fmla="*/ 310243 h 361950"/>
              <a:gd name="connsiteX1" fmla="*/ 620485 w 1055914"/>
              <a:gd name="connsiteY1" fmla="*/ 0 h 361950"/>
              <a:gd name="connsiteX2" fmla="*/ 996042 w 1055914"/>
              <a:gd name="connsiteY2" fmla="*/ 310243 h 361950"/>
              <a:gd name="connsiteX3" fmla="*/ 979714 w 1055914"/>
              <a:gd name="connsiteY3" fmla="*/ 310243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14" h="361950">
                <a:moveTo>
                  <a:pt x="0" y="310243"/>
                </a:moveTo>
                <a:cubicBezTo>
                  <a:pt x="227239" y="155121"/>
                  <a:pt x="454478" y="0"/>
                  <a:pt x="620485" y="0"/>
                </a:cubicBezTo>
                <a:cubicBezTo>
                  <a:pt x="786492" y="0"/>
                  <a:pt x="936170" y="258536"/>
                  <a:pt x="996042" y="310243"/>
                </a:cubicBezTo>
                <a:cubicBezTo>
                  <a:pt x="1055914" y="361950"/>
                  <a:pt x="1017814" y="336096"/>
                  <a:pt x="979714" y="3102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4067944" y="1412776"/>
            <a:ext cx="1656184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1052736"/>
            <a:ext cx="84489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Connecteur droit 24"/>
          <p:cNvCxnSpPr/>
          <p:nvPr/>
        </p:nvCxnSpPr>
        <p:spPr>
          <a:xfrm flipV="1">
            <a:off x="3707904" y="2420888"/>
            <a:ext cx="2736304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7020272" y="2564904"/>
            <a:ext cx="216024" cy="360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5" grpId="0" animBg="1"/>
      <p:bldP spid="2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709</Words>
  <Application>Microsoft Office PowerPoint</Application>
  <PresentationFormat>Affichage à l'écran (4:3)</PresentationFormat>
  <Paragraphs>206</Paragraphs>
  <Slides>16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Algorithmique et Structures de Données 3</vt:lpstr>
      <vt:lpstr>TD1: Exercice 2</vt:lpstr>
      <vt:lpstr>TD1: Exercice 3</vt:lpstr>
      <vt:lpstr>TD1 Exercice 3</vt:lpstr>
      <vt:lpstr>TD1 Exercice 3</vt:lpstr>
      <vt:lpstr>TD1 Exercice 3</vt:lpstr>
      <vt:lpstr>TD1 Exercice 3</vt:lpstr>
      <vt:lpstr>TD1 Exercice 3</vt:lpstr>
      <vt:lpstr>TD1: Exercice 5</vt:lpstr>
      <vt:lpstr>TD1: Exercice 5</vt:lpstr>
      <vt:lpstr>TD1: Exercice 5</vt:lpstr>
      <vt:lpstr>TD1: Exercice 5</vt:lpstr>
      <vt:lpstr>TD1: Exercice 5</vt:lpstr>
      <vt:lpstr>TD1: Exercice 4</vt:lpstr>
      <vt:lpstr>TD1: Exercice 4</vt:lpstr>
      <vt:lpstr>TD1: Exercice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Algorithmique et Strustures de Données 3</dc:title>
  <dc:creator>mokeddem</dc:creator>
  <cp:lastModifiedBy>mokeddem</cp:lastModifiedBy>
  <cp:revision>201</cp:revision>
  <dcterms:created xsi:type="dcterms:W3CDTF">2021-01-08T15:56:39Z</dcterms:created>
  <dcterms:modified xsi:type="dcterms:W3CDTF">2022-10-27T09:08:29Z</dcterms:modified>
</cp:coreProperties>
</file>