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75" r:id="rId2"/>
    <p:sldId id="256" r:id="rId3"/>
    <p:sldId id="257" r:id="rId4"/>
    <p:sldId id="258" r:id="rId5"/>
    <p:sldId id="276" r:id="rId6"/>
    <p:sldId id="259" r:id="rId7"/>
    <p:sldId id="261" r:id="rId8"/>
    <p:sldId id="266" r:id="rId9"/>
    <p:sldId id="262" r:id="rId10"/>
    <p:sldId id="278" r:id="rId11"/>
    <p:sldId id="277" r:id="rId12"/>
    <p:sldId id="263" r:id="rId13"/>
    <p:sldId id="265" r:id="rId14"/>
    <p:sldId id="268" r:id="rId15"/>
    <p:sldId id="269" r:id="rId16"/>
    <p:sldId id="270"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221" autoAdjust="0"/>
    <p:restoredTop sz="91219" autoAdjust="0"/>
  </p:normalViewPr>
  <p:slideViewPr>
    <p:cSldViewPr snapToGrid="0">
      <p:cViewPr>
        <p:scale>
          <a:sx n="60" d="100"/>
          <a:sy n="60" d="100"/>
        </p:scale>
        <p:origin x="-876" y="-31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D46371-3F99-4A1A-A7C3-14FE6DD43EB2}" type="datetimeFigureOut">
              <a:rPr lang="fr-FR" smtClean="0"/>
              <a:pPr/>
              <a:t>19/03/2021</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BAFB68-8DB1-4A1E-AB7A-76B23C7B4AC5}"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B1BAFB68-8DB1-4A1E-AB7A-76B23C7B4AC5}" type="slidenum">
              <a:rPr lang="fr-FR" smtClean="0"/>
              <a:pPr/>
              <a:t>11</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fr-FR" smtClean="0"/>
              <a:t>Modifiez le style du titre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48C3C76A-8C1E-4FD2-9D30-E4A0FBDA7243}" type="datetimeFigureOut">
              <a:rPr lang="fr-FR" smtClean="0"/>
              <a:pPr/>
              <a:t>19/03/2021</a:t>
            </a:fld>
            <a:endParaRPr lang="fr-FR"/>
          </a:p>
        </p:txBody>
      </p:sp>
      <p:sp>
        <p:nvSpPr>
          <p:cNvPr id="5" name="Footer Placeholder 4"/>
          <p:cNvSpPr>
            <a:spLocks noGrp="1"/>
          </p:cNvSpPr>
          <p:nvPr>
            <p:ph type="ftr" sz="quarter" idx="11"/>
          </p:nvPr>
        </p:nvSpPr>
        <p:spPr>
          <a:xfrm>
            <a:off x="5332412" y="5883275"/>
            <a:ext cx="4324044" cy="365125"/>
          </a:xfrm>
        </p:spPr>
        <p:txBody>
          <a:bodyPr/>
          <a:lstStyle/>
          <a:p>
            <a:endParaRPr lang="fr-FR"/>
          </a:p>
        </p:txBody>
      </p:sp>
      <p:sp>
        <p:nvSpPr>
          <p:cNvPr id="6" name="Slide Number Placeholder 5"/>
          <p:cNvSpPr>
            <a:spLocks noGrp="1"/>
          </p:cNvSpPr>
          <p:nvPr>
            <p:ph type="sldNum" sz="quarter" idx="12"/>
          </p:nvPr>
        </p:nvSpPr>
        <p:spPr/>
        <p:txBody>
          <a:bodyPr/>
          <a:lstStyle/>
          <a:p>
            <a:fld id="{BD4DF0CC-4F1F-4EBB-AC24-EC03C46A4A68}" type="slidenum">
              <a:rPr lang="fr-FR" smtClean="0"/>
              <a:pPr/>
              <a:t>‹N°›</a:t>
            </a:fld>
            <a:endParaRPr lang="fr-FR"/>
          </a:p>
        </p:txBody>
      </p:sp>
    </p:spTree>
    <p:extLst>
      <p:ext uri="{BB962C8B-B14F-4D97-AF65-F5344CB8AC3E}">
        <p14:creationId xmlns="" xmlns:p14="http://schemas.microsoft.com/office/powerpoint/2010/main" val="840299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8C3C76A-8C1E-4FD2-9D30-E4A0FBDA7243}" type="datetimeFigureOut">
              <a:rPr lang="fr-FR" smtClean="0"/>
              <a:pPr/>
              <a:t>19/03/2021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D4DF0CC-4F1F-4EBB-AC24-EC03C46A4A68}" type="slidenum">
              <a:rPr lang="fr-FR" smtClean="0"/>
              <a:pPr/>
              <a:t>‹N°›</a:t>
            </a:fld>
            <a:endParaRPr lang="fr-FR"/>
          </a:p>
        </p:txBody>
      </p:sp>
    </p:spTree>
    <p:extLst>
      <p:ext uri="{BB962C8B-B14F-4D97-AF65-F5344CB8AC3E}">
        <p14:creationId xmlns="" xmlns:p14="http://schemas.microsoft.com/office/powerpoint/2010/main" val="330398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fr-FR" smtClean="0"/>
              <a:t>Modifiez le style du titre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48C3C76A-8C1E-4FD2-9D30-E4A0FBDA7243}" type="datetimeFigureOut">
              <a:rPr lang="fr-FR" smtClean="0"/>
              <a:pPr/>
              <a:t>19/03/2021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D4DF0CC-4F1F-4EBB-AC24-EC03C46A4A68}" type="slidenum">
              <a:rPr lang="fr-FR" smtClean="0"/>
              <a:pPr/>
              <a:t>‹N°›</a:t>
            </a:fld>
            <a:endParaRPr lang="fr-FR"/>
          </a:p>
        </p:txBody>
      </p:sp>
    </p:spTree>
    <p:extLst>
      <p:ext uri="{BB962C8B-B14F-4D97-AF65-F5344CB8AC3E}">
        <p14:creationId xmlns="" xmlns:p14="http://schemas.microsoft.com/office/powerpoint/2010/main" val="3221155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fr-FR" smtClean="0"/>
              <a:t>Modifiez le style du titre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48C3C76A-8C1E-4FD2-9D30-E4A0FBDA7243}" type="datetimeFigureOut">
              <a:rPr lang="fr-FR" smtClean="0"/>
              <a:pPr/>
              <a:t>19/03/2021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D4DF0CC-4F1F-4EBB-AC24-EC03C46A4A68}" type="slidenum">
              <a:rPr lang="fr-FR" smtClean="0"/>
              <a:pPr/>
              <a:t>‹N°›</a:t>
            </a:fld>
            <a:endParaRPr lang="fr-FR"/>
          </a:p>
        </p:txBody>
      </p:sp>
    </p:spTree>
    <p:extLst>
      <p:ext uri="{BB962C8B-B14F-4D97-AF65-F5344CB8AC3E}">
        <p14:creationId xmlns="" xmlns:p14="http://schemas.microsoft.com/office/powerpoint/2010/main" val="816582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fr-FR" smtClean="0"/>
              <a:t>Modifiez le style du titre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48C3C76A-8C1E-4FD2-9D30-E4A0FBDA7243}" type="datetimeFigureOut">
              <a:rPr lang="fr-FR" smtClean="0"/>
              <a:pPr/>
              <a:t>19/03/2021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D4DF0CC-4F1F-4EBB-AC24-EC03C46A4A68}" type="slidenum">
              <a:rPr lang="fr-FR" smtClean="0"/>
              <a:pPr/>
              <a:t>‹N°›</a:t>
            </a:fld>
            <a:endParaRPr lang="fr-FR"/>
          </a:p>
        </p:txBody>
      </p:sp>
    </p:spTree>
    <p:extLst>
      <p:ext uri="{BB962C8B-B14F-4D97-AF65-F5344CB8AC3E}">
        <p14:creationId xmlns="" xmlns:p14="http://schemas.microsoft.com/office/powerpoint/2010/main" val="716096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fr-FR" smtClean="0"/>
              <a:t>Modifiez le style du titre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fr-FR" smtClean="0"/>
              <a:t>Modifiez les styles du texte du masque</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48C3C76A-8C1E-4FD2-9D30-E4A0FBDA7243}" type="datetimeFigureOut">
              <a:rPr lang="fr-FR" smtClean="0"/>
              <a:pPr/>
              <a:t>19/03/2021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D4DF0CC-4F1F-4EBB-AC24-EC03C46A4A68}" type="slidenum">
              <a:rPr lang="fr-FR" smtClean="0"/>
              <a:pPr/>
              <a:t>‹N°›</a:t>
            </a:fld>
            <a:endParaRPr lang="fr-FR"/>
          </a:p>
        </p:txBody>
      </p:sp>
    </p:spTree>
    <p:extLst>
      <p:ext uri="{BB962C8B-B14F-4D97-AF65-F5344CB8AC3E}">
        <p14:creationId xmlns="" xmlns:p14="http://schemas.microsoft.com/office/powerpoint/2010/main" val="1869701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fr-FR" smtClean="0"/>
              <a:t>Modifiez le style du titre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fr-FR" smtClean="0"/>
              <a:t>Modifiez les styles du texte du masque</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48C3C76A-8C1E-4FD2-9D30-E4A0FBDA7243}" type="datetimeFigureOut">
              <a:rPr lang="fr-FR" smtClean="0"/>
              <a:pPr/>
              <a:t>19/03/2021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D4DF0CC-4F1F-4EBB-AC24-EC03C46A4A68}" type="slidenum">
              <a:rPr lang="fr-FR" smtClean="0"/>
              <a:pPr/>
              <a:t>‹N°›</a:t>
            </a:fld>
            <a:endParaRPr lang="fr-FR"/>
          </a:p>
        </p:txBody>
      </p:sp>
    </p:spTree>
    <p:extLst>
      <p:ext uri="{BB962C8B-B14F-4D97-AF65-F5344CB8AC3E}">
        <p14:creationId xmlns="" xmlns:p14="http://schemas.microsoft.com/office/powerpoint/2010/main" val="4181981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8C3C76A-8C1E-4FD2-9D30-E4A0FBDA7243}" type="datetimeFigureOut">
              <a:rPr lang="fr-FR" smtClean="0"/>
              <a:pPr/>
              <a:t>19/03/2021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D4DF0CC-4F1F-4EBB-AC24-EC03C46A4A68}" type="slidenum">
              <a:rPr lang="fr-FR" smtClean="0"/>
              <a:pPr/>
              <a:t>‹N°›</a:t>
            </a:fld>
            <a:endParaRPr lang="fr-FR"/>
          </a:p>
        </p:txBody>
      </p:sp>
    </p:spTree>
    <p:extLst>
      <p:ext uri="{BB962C8B-B14F-4D97-AF65-F5344CB8AC3E}">
        <p14:creationId xmlns="" xmlns:p14="http://schemas.microsoft.com/office/powerpoint/2010/main" val="2235949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8C3C76A-8C1E-4FD2-9D30-E4A0FBDA7243}" type="datetimeFigureOut">
              <a:rPr lang="fr-FR" smtClean="0"/>
              <a:pPr/>
              <a:t>19/03/2021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D4DF0CC-4F1F-4EBB-AC24-EC03C46A4A68}" type="slidenum">
              <a:rPr lang="fr-FR" smtClean="0"/>
              <a:pPr/>
              <a:t>‹N°›</a:t>
            </a:fld>
            <a:endParaRPr lang="fr-FR"/>
          </a:p>
        </p:txBody>
      </p:sp>
    </p:spTree>
    <p:extLst>
      <p:ext uri="{BB962C8B-B14F-4D97-AF65-F5344CB8AC3E}">
        <p14:creationId xmlns="" xmlns:p14="http://schemas.microsoft.com/office/powerpoint/2010/main" val="3126031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nchor="ct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8C3C76A-8C1E-4FD2-9D30-E4A0FBDA7243}" type="datetimeFigureOut">
              <a:rPr lang="fr-FR" smtClean="0"/>
              <a:pPr/>
              <a:t>19/03/2021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a:xfrm>
            <a:off x="10951856" y="5867131"/>
            <a:ext cx="551167" cy="365125"/>
          </a:xfrm>
        </p:spPr>
        <p:txBody>
          <a:bodyPr/>
          <a:lstStyle/>
          <a:p>
            <a:fld id="{BD4DF0CC-4F1F-4EBB-AC24-EC03C46A4A68}" type="slidenum">
              <a:rPr lang="fr-FR" smtClean="0"/>
              <a:pPr/>
              <a:t>‹N°›</a:t>
            </a:fld>
            <a:endParaRPr lang="fr-FR"/>
          </a:p>
        </p:txBody>
      </p:sp>
    </p:spTree>
    <p:extLst>
      <p:ext uri="{BB962C8B-B14F-4D97-AF65-F5344CB8AC3E}">
        <p14:creationId xmlns="" xmlns:p14="http://schemas.microsoft.com/office/powerpoint/2010/main" val="3719168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48C3C76A-8C1E-4FD2-9D30-E4A0FBDA7243}" type="datetimeFigureOut">
              <a:rPr lang="fr-FR" smtClean="0"/>
              <a:pPr/>
              <a:t>19/03/2021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D4DF0CC-4F1F-4EBB-AC24-EC03C46A4A68}" type="slidenum">
              <a:rPr lang="fr-FR" smtClean="0"/>
              <a:pPr/>
              <a:t>‹N°›</a:t>
            </a:fld>
            <a:endParaRPr lang="fr-FR"/>
          </a:p>
        </p:txBody>
      </p:sp>
    </p:spTree>
    <p:extLst>
      <p:ext uri="{BB962C8B-B14F-4D97-AF65-F5344CB8AC3E}">
        <p14:creationId xmlns="" xmlns:p14="http://schemas.microsoft.com/office/powerpoint/2010/main" val="3970033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fr-FR" smtClean="0"/>
              <a:t>Modifiez le style du titre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48C3C76A-8C1E-4FD2-9D30-E4A0FBDA7243}" type="datetimeFigureOut">
              <a:rPr lang="fr-FR" smtClean="0"/>
              <a:pPr/>
              <a:t>19/03/2021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D4DF0CC-4F1F-4EBB-AC24-EC03C46A4A68}" type="slidenum">
              <a:rPr lang="fr-FR" smtClean="0"/>
              <a:pPr/>
              <a:t>‹N°›</a:t>
            </a:fld>
            <a:endParaRPr lang="fr-FR"/>
          </a:p>
        </p:txBody>
      </p:sp>
    </p:spTree>
    <p:extLst>
      <p:ext uri="{BB962C8B-B14F-4D97-AF65-F5344CB8AC3E}">
        <p14:creationId xmlns="" xmlns:p14="http://schemas.microsoft.com/office/powerpoint/2010/main" val="1780734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48C3C76A-8C1E-4FD2-9D30-E4A0FBDA7243}" type="datetimeFigureOut">
              <a:rPr lang="fr-FR" smtClean="0"/>
              <a:pPr/>
              <a:t>19/03/2021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BD4DF0CC-4F1F-4EBB-AC24-EC03C46A4A68}" type="slidenum">
              <a:rPr lang="fr-FR" smtClean="0"/>
              <a:pPr/>
              <a:t>‹N°›</a:t>
            </a:fld>
            <a:endParaRPr lang="fr-FR"/>
          </a:p>
        </p:txBody>
      </p:sp>
    </p:spTree>
    <p:extLst>
      <p:ext uri="{BB962C8B-B14F-4D97-AF65-F5344CB8AC3E}">
        <p14:creationId xmlns="" xmlns:p14="http://schemas.microsoft.com/office/powerpoint/2010/main" val="1415978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48C3C76A-8C1E-4FD2-9D30-E4A0FBDA7243}" type="datetimeFigureOut">
              <a:rPr lang="fr-FR" smtClean="0"/>
              <a:pPr/>
              <a:t>19/03/2021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BD4DF0CC-4F1F-4EBB-AC24-EC03C46A4A68}" type="slidenum">
              <a:rPr lang="fr-FR" smtClean="0"/>
              <a:pPr/>
              <a:t>‹N°›</a:t>
            </a:fld>
            <a:endParaRPr lang="fr-FR"/>
          </a:p>
        </p:txBody>
      </p:sp>
    </p:spTree>
    <p:extLst>
      <p:ext uri="{BB962C8B-B14F-4D97-AF65-F5344CB8AC3E}">
        <p14:creationId xmlns="" xmlns:p14="http://schemas.microsoft.com/office/powerpoint/2010/main" val="1560190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C3C76A-8C1E-4FD2-9D30-E4A0FBDA7243}" type="datetimeFigureOut">
              <a:rPr lang="fr-FR" smtClean="0"/>
              <a:pPr/>
              <a:t>19/03/2021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BD4DF0CC-4F1F-4EBB-AC24-EC03C46A4A68}" type="slidenum">
              <a:rPr lang="fr-FR" smtClean="0"/>
              <a:pPr/>
              <a:t>‹N°›</a:t>
            </a:fld>
            <a:endParaRPr lang="fr-FR"/>
          </a:p>
        </p:txBody>
      </p:sp>
    </p:spTree>
    <p:extLst>
      <p:ext uri="{BB962C8B-B14F-4D97-AF65-F5344CB8AC3E}">
        <p14:creationId xmlns="" xmlns:p14="http://schemas.microsoft.com/office/powerpoint/2010/main" val="4027709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fr-FR" smtClean="0"/>
              <a:t>Modifiez le style du titre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8C3C76A-8C1E-4FD2-9D30-E4A0FBDA7243}" type="datetimeFigureOut">
              <a:rPr lang="fr-FR" smtClean="0"/>
              <a:pPr/>
              <a:t>19/03/2021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D4DF0CC-4F1F-4EBB-AC24-EC03C46A4A68}" type="slidenum">
              <a:rPr lang="fr-FR" smtClean="0"/>
              <a:pPr/>
              <a:t>‹N°›</a:t>
            </a:fld>
            <a:endParaRPr lang="fr-FR"/>
          </a:p>
        </p:txBody>
      </p:sp>
    </p:spTree>
    <p:extLst>
      <p:ext uri="{BB962C8B-B14F-4D97-AF65-F5344CB8AC3E}">
        <p14:creationId xmlns="" xmlns:p14="http://schemas.microsoft.com/office/powerpoint/2010/main" val="14111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fr-FR" smtClean="0"/>
              <a:t>Modifiez le style du titre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8C3C76A-8C1E-4FD2-9D30-E4A0FBDA7243}" type="datetimeFigureOut">
              <a:rPr lang="fr-FR" smtClean="0"/>
              <a:pPr/>
              <a:t>19/03/2021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D4DF0CC-4F1F-4EBB-AC24-EC03C46A4A68}" type="slidenum">
              <a:rPr lang="fr-FR" smtClean="0"/>
              <a:pPr/>
              <a:t>‹N°›</a:t>
            </a:fld>
            <a:endParaRPr lang="fr-FR"/>
          </a:p>
        </p:txBody>
      </p:sp>
    </p:spTree>
    <p:extLst>
      <p:ext uri="{BB962C8B-B14F-4D97-AF65-F5344CB8AC3E}">
        <p14:creationId xmlns="" xmlns:p14="http://schemas.microsoft.com/office/powerpoint/2010/main" val="2670158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8C3C76A-8C1E-4FD2-9D30-E4A0FBDA7243}" type="datetimeFigureOut">
              <a:rPr lang="fr-FR" smtClean="0"/>
              <a:pPr/>
              <a:t>19/03/2021</a:t>
            </a:fld>
            <a:endParaRPr lang="fr-FR"/>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fr-FR"/>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D4DF0CC-4F1F-4EBB-AC24-EC03C46A4A68}" type="slidenum">
              <a:rPr lang="fr-FR" smtClean="0"/>
              <a:pPr/>
              <a:t>‹N°›</a:t>
            </a:fld>
            <a:endParaRPr lang="fr-FR"/>
          </a:p>
        </p:txBody>
      </p:sp>
    </p:spTree>
    <p:extLst>
      <p:ext uri="{BB962C8B-B14F-4D97-AF65-F5344CB8AC3E}">
        <p14:creationId xmlns="" xmlns:p14="http://schemas.microsoft.com/office/powerpoint/2010/main" val="34301700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53988" y="1840627"/>
            <a:ext cx="10425633" cy="646331"/>
          </a:xfrm>
          <a:prstGeom prst="rect">
            <a:avLst/>
          </a:prstGeom>
        </p:spPr>
        <p:txBody>
          <a:bodyPr wrap="square">
            <a:spAutoFit/>
          </a:bodyPr>
          <a:lstStyle/>
          <a:p>
            <a:r>
              <a:rPr lang="fr-FR" sz="3600" b="1" dirty="0" smtClean="0">
                <a:effectLst>
                  <a:outerShdw blurRad="38100" dist="38100" dir="2700000" algn="tl">
                    <a:srgbClr val="000000">
                      <a:alpha val="43137"/>
                    </a:srgbClr>
                  </a:outerShdw>
                </a:effectLst>
                <a:latin typeface="Arial" panose="020B0604020202020204" pitchFamily="34" charset="0"/>
              </a:rPr>
              <a:t>Les problèmes d'ouvrages lies a la sismicité  </a:t>
            </a:r>
            <a:endParaRPr lang="fr-FR" sz="3600" b="1" dirty="0">
              <a:effectLst>
                <a:outerShdw blurRad="38100" dist="38100" dir="2700000" algn="tl">
                  <a:srgbClr val="000000">
                    <a:alpha val="43137"/>
                  </a:srgbClr>
                </a:outerShdw>
              </a:effectLst>
              <a:latin typeface="Arial" panose="020B0604020202020204" pitchFamily="34" charset="0"/>
            </a:endParaRPr>
          </a:p>
        </p:txBody>
      </p:sp>
      <p:cxnSp>
        <p:nvCxnSpPr>
          <p:cNvPr id="9" name="Connecteur droit 8"/>
          <p:cNvCxnSpPr/>
          <p:nvPr/>
        </p:nvCxnSpPr>
        <p:spPr>
          <a:xfrm flipH="1" flipV="1">
            <a:off x="3679534" y="1783441"/>
            <a:ext cx="7385502" cy="8427"/>
          </a:xfrm>
          <a:prstGeom prst="line">
            <a:avLst/>
          </a:prstGeom>
          <a:ln>
            <a:solidFill>
              <a:schemeClr val="accent3">
                <a:lumMod val="40000"/>
                <a:lumOff val="60000"/>
                <a:alpha val="60000"/>
              </a:schemeClr>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flipH="1">
            <a:off x="1661985" y="2494725"/>
            <a:ext cx="5708182" cy="0"/>
          </a:xfrm>
          <a:prstGeom prst="line">
            <a:avLst/>
          </a:prstGeom>
          <a:ln>
            <a:solidFill>
              <a:schemeClr val="accent3">
                <a:lumMod val="40000"/>
                <a:lumOff val="60000"/>
                <a:alpha val="60000"/>
              </a:schemeClr>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5" name="Image 14" descr="seisme-aquila-responsabilite-claude-allegre-711078-jpg_489617_660x281.JPG"/>
          <p:cNvPicPr>
            <a:picLocks noChangeAspect="1"/>
          </p:cNvPicPr>
          <p:nvPr/>
        </p:nvPicPr>
        <p:blipFill>
          <a:blip r:embed="rId2"/>
          <a:stretch>
            <a:fillRect/>
          </a:stretch>
        </p:blipFill>
        <p:spPr>
          <a:xfrm>
            <a:off x="4620648" y="3258121"/>
            <a:ext cx="3964189" cy="2537767"/>
          </a:xfrm>
          <a:prstGeom prst="rect">
            <a:avLst/>
          </a:prstGeom>
        </p:spPr>
      </p:pic>
      <p:sp>
        <p:nvSpPr>
          <p:cNvPr id="16" name="ZoneTexte 15"/>
          <p:cNvSpPr txBox="1"/>
          <p:nvPr/>
        </p:nvSpPr>
        <p:spPr>
          <a:xfrm>
            <a:off x="4867421" y="2658793"/>
            <a:ext cx="3770142" cy="400110"/>
          </a:xfrm>
          <a:prstGeom prst="rect">
            <a:avLst/>
          </a:prstGeom>
          <a:noFill/>
        </p:spPr>
        <p:txBody>
          <a:bodyPr wrap="square" rtlCol="0">
            <a:spAutoFit/>
          </a:bodyPr>
          <a:lstStyle/>
          <a:p>
            <a:r>
              <a:rPr lang="fr-FR" sz="2000" b="1" u="sng" dirty="0" smtClean="0">
                <a:solidFill>
                  <a:srgbClr val="C00000"/>
                </a:solidFill>
                <a:effectLst>
                  <a:outerShdw blurRad="38100" dist="38100" dir="2700000" algn="tl">
                    <a:srgbClr val="000000">
                      <a:alpha val="43137"/>
                    </a:srgbClr>
                  </a:outerShdw>
                </a:effectLst>
                <a:latin typeface="Arial" panose="020B0604020202020204" pitchFamily="34" charset="0"/>
              </a:rPr>
              <a:t>Cas du séisme </a:t>
            </a:r>
            <a:r>
              <a:rPr lang="fr-FR" sz="2000" b="1" u="sng" dirty="0" smtClean="0">
                <a:solidFill>
                  <a:srgbClr val="C00000"/>
                </a:solidFill>
                <a:effectLst>
                  <a:outerShdw blurRad="38100" dist="38100" dir="2700000" algn="tl">
                    <a:srgbClr val="000000">
                      <a:alpha val="43137"/>
                    </a:srgbClr>
                  </a:outerShdw>
                </a:effectLst>
              </a:rPr>
              <a:t>Boumerdes</a:t>
            </a:r>
            <a:endParaRPr lang="fr-FR" sz="2000" b="1" u="sng"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20414851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378832" y="216775"/>
            <a:ext cx="5568619" cy="504056"/>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eaLnBrk="1" fontAlgn="auto" hangingPunct="1">
              <a:spcAft>
                <a:spcPts val="0"/>
              </a:spcAft>
              <a:buFont typeface="Wingdings" pitchFamily="2" charset="2"/>
              <a:buChar char="Ø"/>
              <a:defRPr/>
            </a:pPr>
            <a:r>
              <a:rPr lang="fr-FR" sz="2800" b="1" u="sng" spc="0" dirty="0" smtClean="0">
                <a:ln/>
                <a:solidFill>
                  <a:srgbClr val="FF0000"/>
                </a:solidFill>
                <a:effectLst>
                  <a:outerShdw blurRad="38100" dist="38100" dir="2700000" algn="tl">
                    <a:srgbClr val="000000">
                      <a:alpha val="43137"/>
                    </a:srgbClr>
                  </a:outerShdw>
                </a:effectLst>
                <a:latin typeface="Franklin Gothic Medium" pitchFamily="34" charset="0"/>
              </a:rPr>
              <a:t>Formes des bâtiments</a:t>
            </a:r>
            <a:endParaRPr lang="fr-FR" sz="2800" b="1" u="sng" spc="0" dirty="0">
              <a:ln/>
              <a:solidFill>
                <a:srgbClr val="FF0000"/>
              </a:solidFill>
              <a:effectLst>
                <a:outerShdw blurRad="38100" dist="38100" dir="2700000" algn="tl">
                  <a:srgbClr val="000000">
                    <a:alpha val="43137"/>
                  </a:srgbClr>
                </a:outerShdw>
              </a:effectLst>
              <a:latin typeface="Franklin Gothic Medium" pitchFamily="34" charset="0"/>
            </a:endParaRPr>
          </a:p>
        </p:txBody>
      </p:sp>
      <p:pic>
        <p:nvPicPr>
          <p:cNvPr id="5" name="Picture 7" descr="formes2d"/>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659988" y="730848"/>
            <a:ext cx="4476749" cy="5372100"/>
          </a:xfrm>
          <a:prstGeom prst="rect">
            <a:avLst/>
          </a:prstGeom>
          <a:ln>
            <a:noFill/>
          </a:ln>
          <a:effectLst>
            <a:softEdge rad="112500"/>
          </a:effectLst>
        </p:spPr>
      </p:pic>
      <p:sp>
        <p:nvSpPr>
          <p:cNvPr id="7" name="ZoneTexte 6"/>
          <p:cNvSpPr txBox="1"/>
          <p:nvPr/>
        </p:nvSpPr>
        <p:spPr>
          <a:xfrm>
            <a:off x="11169748" y="6260123"/>
            <a:ext cx="703384" cy="369332"/>
          </a:xfrm>
          <a:prstGeom prst="rect">
            <a:avLst/>
          </a:prstGeom>
          <a:noFill/>
        </p:spPr>
        <p:txBody>
          <a:bodyPr wrap="square" rtlCol="0">
            <a:spAutoFit/>
          </a:bodyPr>
          <a:lstStyle/>
          <a:p>
            <a:r>
              <a:rPr lang="fr-FR" b="1" dirty="0" smtClean="0"/>
              <a:t>08</a:t>
            </a:r>
            <a:endParaRPr lang="fr-FR" b="1" dirty="0"/>
          </a:p>
        </p:txBody>
      </p:sp>
      <p:pic>
        <p:nvPicPr>
          <p:cNvPr id="8" name="Picture 5" descr="formes3d"/>
          <p:cNvPicPr>
            <a:picLocks noGrp="1" noChangeAspect="1" noChangeArrowheads="1"/>
          </p:cNvPicPr>
          <p:nvPr>
            <p:ph idx="1"/>
          </p:nvPr>
        </p:nvPicPr>
        <p:blipFill>
          <a:blip r:embed="rId3" cstate="print">
            <a:clrChange>
              <a:clrFrom>
                <a:srgbClr val="FFFFFF"/>
              </a:clrFrom>
              <a:clrTo>
                <a:srgbClr val="FFFFFF">
                  <a:alpha val="0"/>
                </a:srgbClr>
              </a:clrTo>
            </a:clrChange>
          </a:blip>
          <a:srcRect/>
          <a:stretch>
            <a:fillRect/>
          </a:stretch>
        </p:blipFill>
        <p:spPr bwMode="auto">
          <a:xfrm>
            <a:off x="5848350" y="746371"/>
            <a:ext cx="5054600" cy="535781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3" cstate="print"/>
          <a:srcRect b="13609"/>
          <a:stretch>
            <a:fillRect/>
          </a:stretch>
        </p:blipFill>
        <p:spPr bwMode="auto">
          <a:xfrm>
            <a:off x="1202545" y="365289"/>
            <a:ext cx="6977576" cy="5500468"/>
          </a:xfrm>
          <a:prstGeom prst="rect">
            <a:avLst/>
          </a:prstGeom>
          <a:noFill/>
          <a:ln w="9525">
            <a:noFill/>
            <a:miter lim="800000"/>
            <a:headEnd/>
            <a:tailEnd/>
          </a:ln>
        </p:spPr>
      </p:pic>
      <p:sp>
        <p:nvSpPr>
          <p:cNvPr id="33793" name="Rectangle 1"/>
          <p:cNvSpPr>
            <a:spLocks noChangeArrowheads="1"/>
          </p:cNvSpPr>
          <p:nvPr/>
        </p:nvSpPr>
        <p:spPr bwMode="auto">
          <a:xfrm>
            <a:off x="2799472" y="5922499"/>
            <a:ext cx="5936566"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fr-FR" sz="1600" b="0" i="1"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Exemple de joints sismiques</a:t>
            </a:r>
            <a:endParaRPr kumimoji="0" lang="fr-FR" sz="16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4"/>
          <p:cNvSpPr/>
          <p:nvPr/>
        </p:nvSpPr>
        <p:spPr>
          <a:xfrm>
            <a:off x="8112369" y="1377687"/>
            <a:ext cx="6096000" cy="923330"/>
          </a:xfrm>
          <a:prstGeom prst="rect">
            <a:avLst/>
          </a:prstGeom>
        </p:spPr>
        <p:txBody>
          <a:bodyPr>
            <a:spAutoFit/>
          </a:bodyPr>
          <a:lstStyle/>
          <a:p>
            <a:pPr>
              <a:buFont typeface="Wingdings" pitchFamily="2" charset="2"/>
              <a:buChar char="ü"/>
            </a:pPr>
            <a:r>
              <a:rPr lang="fr-FR" dirty="0" smtClean="0">
                <a:effectLst>
                  <a:outerShdw blurRad="38100" dist="38100" dir="2700000" algn="tl">
                    <a:srgbClr val="000000">
                      <a:alpha val="43137"/>
                    </a:srgbClr>
                  </a:outerShdw>
                </a:effectLst>
              </a:rPr>
              <a:t>Le RPA exige  une largeur </a:t>
            </a:r>
            <a:r>
              <a:rPr lang="fr-FR" dirty="0" smtClean="0">
                <a:effectLst>
                  <a:glow rad="228600">
                    <a:schemeClr val="accent1">
                      <a:satMod val="175000"/>
                      <a:alpha val="40000"/>
                    </a:schemeClr>
                  </a:glow>
                  <a:outerShdw blurRad="38100" dist="38100" dir="2700000" algn="tl">
                    <a:srgbClr val="000000">
                      <a:alpha val="43137"/>
                    </a:srgbClr>
                  </a:outerShdw>
                </a:effectLst>
              </a:rPr>
              <a:t>minimale </a:t>
            </a:r>
          </a:p>
          <a:p>
            <a:r>
              <a:rPr lang="fr-FR" dirty="0" smtClean="0">
                <a:effectLst>
                  <a:glow rad="228600">
                    <a:schemeClr val="accent1">
                      <a:satMod val="175000"/>
                      <a:alpha val="40000"/>
                    </a:schemeClr>
                  </a:glow>
                  <a:outerShdw blurRad="38100" dist="38100" dir="2700000" algn="tl">
                    <a:srgbClr val="000000">
                      <a:alpha val="43137"/>
                    </a:srgbClr>
                  </a:outerShdw>
                </a:effectLst>
              </a:rPr>
              <a:t>des joints de 4 cm </a:t>
            </a:r>
            <a:r>
              <a:rPr lang="fr-FR" dirty="0" smtClean="0">
                <a:effectLst>
                  <a:outerShdw blurRad="38100" dist="38100" dir="2700000" algn="tl">
                    <a:srgbClr val="000000">
                      <a:alpha val="43137"/>
                    </a:srgbClr>
                  </a:outerShdw>
                </a:effectLst>
              </a:rPr>
              <a:t>libres ou comporte</a:t>
            </a:r>
          </a:p>
          <a:p>
            <a:r>
              <a:rPr lang="fr-FR" dirty="0" smtClean="0">
                <a:effectLst>
                  <a:outerShdw blurRad="38100" dist="38100" dir="2700000" algn="tl">
                    <a:srgbClr val="000000">
                      <a:alpha val="43137"/>
                    </a:srgbClr>
                  </a:outerShdw>
                </a:effectLst>
              </a:rPr>
              <a:t>Un matériau souple et déformable</a:t>
            </a:r>
            <a:endParaRPr lang="fr-FR" dirty="0"/>
          </a:p>
        </p:txBody>
      </p:sp>
      <p:sp>
        <p:nvSpPr>
          <p:cNvPr id="6" name="Rectangle 5"/>
          <p:cNvSpPr/>
          <p:nvPr/>
        </p:nvSpPr>
        <p:spPr>
          <a:xfrm>
            <a:off x="8874924" y="2971364"/>
            <a:ext cx="1239747" cy="2149276"/>
          </a:xfrm>
          <a:prstGeom prst="rect">
            <a:avLst/>
          </a:prstGeom>
          <a:effectLst>
            <a:outerShdw blurRad="50800" dist="38100" dir="13500000" algn="b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7" name="Rectangle 6"/>
          <p:cNvSpPr/>
          <p:nvPr/>
        </p:nvSpPr>
        <p:spPr>
          <a:xfrm>
            <a:off x="10325686" y="2971364"/>
            <a:ext cx="1216257" cy="2163344"/>
          </a:xfrm>
          <a:prstGeom prst="rect">
            <a:avLst/>
          </a:prstGeom>
          <a:effectLst>
            <a:outerShdw blurRad="50800" dist="38100" dir="13500000" algn="br" rotWithShape="0">
              <a:prstClr val="black">
                <a:alpha val="40000"/>
              </a:prstClr>
            </a:outerShdw>
          </a:effectLst>
          <a:scene3d>
            <a:camera prst="obliqueTopRight"/>
            <a:lightRig rig="threePt" dir="t"/>
          </a:scene3d>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8" name="Ellipse 7"/>
          <p:cNvSpPr/>
          <p:nvPr/>
        </p:nvSpPr>
        <p:spPr>
          <a:xfrm>
            <a:off x="9922682" y="2911794"/>
            <a:ext cx="571504" cy="2214578"/>
          </a:xfrm>
          <a:prstGeom prst="ellipse">
            <a:avLst/>
          </a:prstGeom>
          <a:noFill/>
          <a:ln>
            <a:solidFill>
              <a:srgbClr val="C000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8356208" y="5166375"/>
            <a:ext cx="3568505" cy="362227"/>
          </a:xfrm>
          <a:prstGeom prst="rect">
            <a:avLst/>
          </a:prstGeom>
          <a:effectLst>
            <a:outerShdw blurRad="76200" dir="13500000" sy="23000" kx="1200000" algn="br" rotWithShape="0">
              <a:prstClr val="black">
                <a:alpha val="20000"/>
              </a:prstClr>
            </a:outerShdw>
          </a:effectLst>
        </p:spPr>
        <p:style>
          <a:lnRef idx="0">
            <a:schemeClr val="dk1"/>
          </a:lnRef>
          <a:fillRef idx="3">
            <a:schemeClr val="dk1"/>
          </a:fillRef>
          <a:effectRef idx="3">
            <a:schemeClr val="dk1"/>
          </a:effectRef>
          <a:fontRef idx="minor">
            <a:schemeClr val="lt1"/>
          </a:fontRef>
        </p:style>
        <p:txBody>
          <a:bodyPr rtlCol="0" anchor="ctr"/>
          <a:lstStyle/>
          <a:p>
            <a:pPr algn="ctr"/>
            <a:endParaRPr lang="fr-FR"/>
          </a:p>
        </p:txBody>
      </p:sp>
      <p:sp>
        <p:nvSpPr>
          <p:cNvPr id="10" name="ZoneTexte 9"/>
          <p:cNvSpPr txBox="1"/>
          <p:nvPr/>
        </p:nvSpPr>
        <p:spPr>
          <a:xfrm>
            <a:off x="10878207" y="6195848"/>
            <a:ext cx="945931" cy="369332"/>
          </a:xfrm>
          <a:prstGeom prst="rect">
            <a:avLst/>
          </a:prstGeom>
          <a:noFill/>
        </p:spPr>
        <p:txBody>
          <a:bodyPr wrap="square" rtlCol="0">
            <a:spAutoFit/>
          </a:bodyPr>
          <a:lstStyle/>
          <a:p>
            <a:r>
              <a:rPr lang="fr-FR" b="1" dirty="0" smtClean="0"/>
              <a:t>09</a:t>
            </a:r>
            <a:endParaRPr lang="fr-FR"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7887" y="1863021"/>
            <a:ext cx="4688113" cy="1569660"/>
          </a:xfrm>
          <a:prstGeom prst="rect">
            <a:avLst/>
          </a:prstGeom>
        </p:spPr>
        <p:txBody>
          <a:bodyPr wrap="square">
            <a:spAutoFit/>
          </a:bodyPr>
          <a:lstStyle/>
          <a:p>
            <a:pPr>
              <a:buFont typeface="Wingdings" pitchFamily="2" charset="2"/>
              <a:buChar char="Ø"/>
            </a:pPr>
            <a:r>
              <a:rPr lang="fr-FR" sz="1600" dirty="0" smtClean="0"/>
              <a:t>Le bâtiment est conforme aux règles parasismiques mais le choix architectural d'une forme en L sans présence de joints ou de renforts a conduit lors du  séisme de Kobé en  Japon 1995</a:t>
            </a:r>
          </a:p>
          <a:p>
            <a:r>
              <a:rPr lang="fr-FR" sz="1600" dirty="0" smtClean="0"/>
              <a:t>  à des dommages au niveau de l'angle rentrant dans le plan horizontal.</a:t>
            </a:r>
            <a:endParaRPr lang="fr-FR" sz="1600" dirty="0"/>
          </a:p>
        </p:txBody>
      </p:sp>
      <p:pic>
        <p:nvPicPr>
          <p:cNvPr id="3" name="Image 2" descr="yuu.PNG"/>
          <p:cNvPicPr>
            <a:picLocks noChangeAspect="1"/>
          </p:cNvPicPr>
          <p:nvPr/>
        </p:nvPicPr>
        <p:blipFill>
          <a:blip r:embed="rId2"/>
          <a:stretch>
            <a:fillRect/>
          </a:stretch>
        </p:blipFill>
        <p:spPr>
          <a:xfrm>
            <a:off x="9173027" y="365141"/>
            <a:ext cx="2556075" cy="3568230"/>
          </a:xfrm>
          <a:prstGeom prst="rect">
            <a:avLst/>
          </a:prstGeom>
        </p:spPr>
      </p:pic>
      <p:sp>
        <p:nvSpPr>
          <p:cNvPr id="4" name="Rectangle 3"/>
          <p:cNvSpPr/>
          <p:nvPr/>
        </p:nvSpPr>
        <p:spPr>
          <a:xfrm>
            <a:off x="1608738" y="1255877"/>
            <a:ext cx="3278077" cy="400110"/>
          </a:xfrm>
          <a:prstGeom prst="rect">
            <a:avLst/>
          </a:prstGeom>
        </p:spPr>
        <p:txBody>
          <a:bodyPr wrap="none">
            <a:spAutoFit/>
          </a:bodyPr>
          <a:lstStyle/>
          <a:p>
            <a:r>
              <a:rPr lang="fr-FR" sz="2000" b="1" u="sng" dirty="0" smtClean="0">
                <a:solidFill>
                  <a:srgbClr val="FF0000"/>
                </a:solidFill>
              </a:rPr>
              <a:t>séisme de Kobé, Japon 1995</a:t>
            </a:r>
            <a:endParaRPr lang="fr-FR" sz="2000" b="1" u="sng" dirty="0">
              <a:solidFill>
                <a:srgbClr val="FF0000"/>
              </a:solidFill>
            </a:endParaRPr>
          </a:p>
        </p:txBody>
      </p:sp>
      <p:pic>
        <p:nvPicPr>
          <p:cNvPr id="5" name="Image 4" descr="uuik.PNG"/>
          <p:cNvPicPr>
            <a:picLocks noChangeAspect="1"/>
          </p:cNvPicPr>
          <p:nvPr/>
        </p:nvPicPr>
        <p:blipFill>
          <a:blip r:embed="rId3"/>
          <a:stretch>
            <a:fillRect/>
          </a:stretch>
        </p:blipFill>
        <p:spPr>
          <a:xfrm>
            <a:off x="6516913" y="914400"/>
            <a:ext cx="2177945" cy="2412678"/>
          </a:xfrm>
          <a:prstGeom prst="rect">
            <a:avLst/>
          </a:prstGeom>
        </p:spPr>
      </p:pic>
      <p:sp>
        <p:nvSpPr>
          <p:cNvPr id="6" name="Rectangle 5"/>
          <p:cNvSpPr/>
          <p:nvPr/>
        </p:nvSpPr>
        <p:spPr>
          <a:xfrm>
            <a:off x="1088571" y="3532165"/>
            <a:ext cx="6096000" cy="1323439"/>
          </a:xfrm>
          <a:prstGeom prst="rect">
            <a:avLst/>
          </a:prstGeom>
        </p:spPr>
        <p:txBody>
          <a:bodyPr>
            <a:spAutoFit/>
          </a:bodyPr>
          <a:lstStyle/>
          <a:p>
            <a:pPr>
              <a:buFont typeface="Wingdings" pitchFamily="2" charset="2"/>
              <a:buChar char="Ø"/>
            </a:pPr>
            <a:r>
              <a:rPr lang="fr-FR" sz="1600" dirty="0" smtClean="0"/>
              <a:t>On observe également que les bâtiments qui ont une forme très allongée en plan subissent ce qu’on appelle un coup de fouet aux extrémités. Là encore il est préférable de recouper le bâtiment en plusieurs unités par un ou des joints  sismiques, ou de renforcer les extrémités. </a:t>
            </a:r>
            <a:endParaRPr lang="fr-FR" sz="1600" dirty="0"/>
          </a:p>
        </p:txBody>
      </p:sp>
      <p:sp>
        <p:nvSpPr>
          <p:cNvPr id="7" name="Rectangle 6"/>
          <p:cNvSpPr/>
          <p:nvPr/>
        </p:nvSpPr>
        <p:spPr>
          <a:xfrm>
            <a:off x="1588796" y="4963885"/>
            <a:ext cx="4245947" cy="400110"/>
          </a:xfrm>
          <a:prstGeom prst="rect">
            <a:avLst/>
          </a:prstGeom>
        </p:spPr>
        <p:txBody>
          <a:bodyPr wrap="square">
            <a:spAutoFit/>
          </a:bodyPr>
          <a:lstStyle/>
          <a:p>
            <a:r>
              <a:rPr lang="fr-FR" sz="2000" b="1" u="sng" dirty="0" smtClean="0">
                <a:solidFill>
                  <a:srgbClr val="FF0000"/>
                </a:solidFill>
                <a:effectLst>
                  <a:outerShdw blurRad="38100" dist="38100" dir="2700000" algn="tl">
                    <a:srgbClr val="000000">
                      <a:alpha val="43137"/>
                    </a:srgbClr>
                  </a:outerShdw>
                </a:effectLst>
              </a:rPr>
              <a:t>Séismes des Marches-Ombrie, 1997 </a:t>
            </a:r>
            <a:endParaRPr lang="fr-FR" sz="2000" b="1" u="sng" dirty="0">
              <a:solidFill>
                <a:srgbClr val="FF0000"/>
              </a:solidFill>
              <a:effectLst>
                <a:outerShdw blurRad="38100" dist="38100" dir="2700000" algn="tl">
                  <a:srgbClr val="000000">
                    <a:alpha val="43137"/>
                  </a:srgbClr>
                </a:outerShdw>
              </a:effectLst>
            </a:endParaRPr>
          </a:p>
        </p:txBody>
      </p:sp>
      <p:pic>
        <p:nvPicPr>
          <p:cNvPr id="8" name="Image 7" descr="hhhu.PNG"/>
          <p:cNvPicPr>
            <a:picLocks noChangeAspect="1"/>
          </p:cNvPicPr>
          <p:nvPr/>
        </p:nvPicPr>
        <p:blipFill>
          <a:blip r:embed="rId4"/>
          <a:stretch>
            <a:fillRect/>
          </a:stretch>
        </p:blipFill>
        <p:spPr>
          <a:xfrm>
            <a:off x="7237118" y="4063368"/>
            <a:ext cx="4220164" cy="2534004"/>
          </a:xfrm>
          <a:prstGeom prst="rect">
            <a:avLst/>
          </a:prstGeom>
        </p:spPr>
      </p:pic>
      <p:sp>
        <p:nvSpPr>
          <p:cNvPr id="9" name="Rectangle 8"/>
          <p:cNvSpPr/>
          <p:nvPr/>
        </p:nvSpPr>
        <p:spPr>
          <a:xfrm>
            <a:off x="2438400" y="5370284"/>
            <a:ext cx="4412343" cy="1107996"/>
          </a:xfrm>
          <a:prstGeom prst="rect">
            <a:avLst/>
          </a:prstGeom>
        </p:spPr>
        <p:txBody>
          <a:bodyPr wrap="square">
            <a:spAutoFit/>
          </a:bodyPr>
          <a:lstStyle/>
          <a:p>
            <a:pPr>
              <a:buFont typeface="Wingdings" pitchFamily="2" charset="2"/>
              <a:buChar char="Ø"/>
            </a:pPr>
            <a:r>
              <a:rPr lang="fr-FR" dirty="0" smtClean="0"/>
              <a:t> </a:t>
            </a:r>
            <a:r>
              <a:rPr lang="fr-FR" sz="1600" dirty="0" smtClean="0"/>
              <a:t>Ce bâtiment dont la longueur est importante au regard de la largeur a subi   des destructions à ses deux extrémités par accumulation d’énergie. Effet de « coup de fouet »</a:t>
            </a:r>
            <a:endParaRPr lang="fr-FR" sz="1600" dirty="0"/>
          </a:p>
        </p:txBody>
      </p:sp>
      <p:sp>
        <p:nvSpPr>
          <p:cNvPr id="11" name="ZoneTexte 10"/>
          <p:cNvSpPr txBox="1"/>
          <p:nvPr/>
        </p:nvSpPr>
        <p:spPr>
          <a:xfrm>
            <a:off x="11553371" y="6396335"/>
            <a:ext cx="638629" cy="461665"/>
          </a:xfrm>
          <a:prstGeom prst="rect">
            <a:avLst/>
          </a:prstGeom>
          <a:noFill/>
        </p:spPr>
        <p:txBody>
          <a:bodyPr wrap="square" rtlCol="0">
            <a:spAutoFit/>
          </a:bodyPr>
          <a:lstStyle/>
          <a:p>
            <a:r>
              <a:rPr lang="fr-FR" sz="2400" b="1" dirty="0" smtClean="0"/>
              <a:t>10</a:t>
            </a:r>
            <a:endParaRPr lang="fr-FR" sz="2400" b="1" dirty="0"/>
          </a:p>
        </p:txBody>
      </p:sp>
      <p:sp>
        <p:nvSpPr>
          <p:cNvPr id="12" name="Rectangle 11"/>
          <p:cNvSpPr/>
          <p:nvPr/>
        </p:nvSpPr>
        <p:spPr>
          <a:xfrm>
            <a:off x="1727198" y="188686"/>
            <a:ext cx="7736115" cy="1107996"/>
          </a:xfrm>
          <a:prstGeom prst="rect">
            <a:avLst/>
          </a:prstGeom>
        </p:spPr>
        <p:txBody>
          <a:bodyPr wrap="square">
            <a:spAutoFit/>
          </a:bodyPr>
          <a:lstStyle/>
          <a:p>
            <a:pPr>
              <a:buFont typeface="Wingdings" pitchFamily="2" charset="2"/>
              <a:buChar char="v"/>
            </a:pPr>
            <a:r>
              <a:rPr lang="fr-FR" sz="2400" b="1" u="sng" dirty="0" smtClean="0">
                <a:solidFill>
                  <a:srgbClr val="FF0000"/>
                </a:solidFill>
                <a:effectLst>
                  <a:outerShdw blurRad="38100" dist="38100" dir="2700000" algn="tl">
                    <a:srgbClr val="000000">
                      <a:alpha val="43137"/>
                    </a:srgbClr>
                  </a:outerShdw>
                </a:effectLst>
              </a:rPr>
              <a:t>Des exemples de mauvaise conception architecturale en plan</a:t>
            </a:r>
            <a:r>
              <a:rPr lang="fr-FR" b="1" u="sng" dirty="0" smtClean="0">
                <a:solidFill>
                  <a:srgbClr val="FF0000"/>
                </a:solidFill>
                <a:effectLst>
                  <a:outerShdw blurRad="38100" dist="38100" dir="2700000" algn="tl">
                    <a:srgbClr val="000000">
                      <a:alpha val="43137"/>
                    </a:srgbClr>
                  </a:outerShdw>
                </a:effectLst>
              </a:rPr>
              <a:t>. </a:t>
            </a:r>
          </a:p>
          <a:p>
            <a:r>
              <a:rPr lang="fr-FR" dirty="0" smtClean="0"/>
              <a:t> </a:t>
            </a:r>
            <a:endParaRPr lang="fr-FR" dirty="0"/>
          </a:p>
        </p:txBody>
      </p:sp>
    </p:spTree>
    <p:extLst>
      <p:ext uri="{BB962C8B-B14F-4D97-AF65-F5344CB8AC3E}">
        <p14:creationId xmlns="" xmlns:p14="http://schemas.microsoft.com/office/powerpoint/2010/main" val="16663663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5601" y="188686"/>
            <a:ext cx="8142513" cy="1107996"/>
          </a:xfrm>
          <a:prstGeom prst="rect">
            <a:avLst/>
          </a:prstGeom>
        </p:spPr>
        <p:txBody>
          <a:bodyPr wrap="square">
            <a:spAutoFit/>
          </a:bodyPr>
          <a:lstStyle/>
          <a:p>
            <a:pPr>
              <a:buFont typeface="Wingdings" pitchFamily="2" charset="2"/>
              <a:buChar char="v"/>
            </a:pPr>
            <a:r>
              <a:rPr lang="fr-FR" dirty="0" smtClean="0"/>
              <a:t> </a:t>
            </a:r>
            <a:r>
              <a:rPr lang="fr-FR" sz="2400" b="1" u="sng" dirty="0" smtClean="0">
                <a:solidFill>
                  <a:srgbClr val="FF0000"/>
                </a:solidFill>
              </a:rPr>
              <a:t>Des exemples de mauvaise conception architecturale en élévation. </a:t>
            </a:r>
          </a:p>
          <a:p>
            <a:r>
              <a:rPr lang="fr-FR" dirty="0" smtClean="0"/>
              <a:t> </a:t>
            </a:r>
            <a:endParaRPr lang="fr-FR" dirty="0"/>
          </a:p>
        </p:txBody>
      </p:sp>
      <p:sp>
        <p:nvSpPr>
          <p:cNvPr id="3" name="Rectangle 2"/>
          <p:cNvSpPr/>
          <p:nvPr/>
        </p:nvSpPr>
        <p:spPr>
          <a:xfrm>
            <a:off x="1553028" y="1100408"/>
            <a:ext cx="4992915" cy="1815882"/>
          </a:xfrm>
          <a:prstGeom prst="rect">
            <a:avLst/>
          </a:prstGeom>
        </p:spPr>
        <p:txBody>
          <a:bodyPr wrap="square">
            <a:spAutoFit/>
          </a:bodyPr>
          <a:lstStyle/>
          <a:p>
            <a:pPr>
              <a:buFont typeface="Wingdings" pitchFamily="2" charset="2"/>
              <a:buChar char="Ø"/>
            </a:pPr>
            <a:r>
              <a:rPr lang="fr-FR" sz="1600" dirty="0" smtClean="0"/>
              <a:t>Il est vraiment important que les déformations sous l’effet des forces d’inertie puissent se faire de façon régulière entre les différents niveaux successifs d’une construction. Si un niveau est moins rigide que les niveaux voisins la déformation ne peut pas être régulière, et c’est un des principaux facteurs de ruine des constructions</a:t>
            </a:r>
            <a:endParaRPr lang="fr-FR" sz="1600" dirty="0"/>
          </a:p>
        </p:txBody>
      </p:sp>
      <p:sp>
        <p:nvSpPr>
          <p:cNvPr id="4" name="Rectangle 3"/>
          <p:cNvSpPr/>
          <p:nvPr/>
        </p:nvSpPr>
        <p:spPr>
          <a:xfrm>
            <a:off x="6299200" y="914178"/>
            <a:ext cx="4760686" cy="646331"/>
          </a:xfrm>
          <a:prstGeom prst="rect">
            <a:avLst/>
          </a:prstGeom>
        </p:spPr>
        <p:txBody>
          <a:bodyPr wrap="square">
            <a:spAutoFit/>
          </a:bodyPr>
          <a:lstStyle/>
          <a:p>
            <a:pPr>
              <a:buFont typeface="Wingdings" pitchFamily="2" charset="2"/>
              <a:buChar char="Ø"/>
            </a:pPr>
            <a:r>
              <a:rPr lang="fr-FR" dirty="0" smtClean="0"/>
              <a:t>On peut, par exemple, observer un « coup de fouet » dans les étages supérieurs</a:t>
            </a:r>
            <a:endParaRPr lang="fr-FR" dirty="0"/>
          </a:p>
        </p:txBody>
      </p:sp>
      <p:pic>
        <p:nvPicPr>
          <p:cNvPr id="5" name="Image 4" descr="JIK.PNG"/>
          <p:cNvPicPr>
            <a:picLocks noChangeAspect="1"/>
          </p:cNvPicPr>
          <p:nvPr/>
        </p:nvPicPr>
        <p:blipFill>
          <a:blip r:embed="rId2"/>
          <a:stretch>
            <a:fillRect/>
          </a:stretch>
        </p:blipFill>
        <p:spPr>
          <a:xfrm>
            <a:off x="9610579" y="1248230"/>
            <a:ext cx="2114845" cy="3365043"/>
          </a:xfrm>
          <a:prstGeom prst="rect">
            <a:avLst/>
          </a:prstGeom>
        </p:spPr>
      </p:pic>
      <p:sp>
        <p:nvSpPr>
          <p:cNvPr id="7" name="Rectangle 6"/>
          <p:cNvSpPr/>
          <p:nvPr/>
        </p:nvSpPr>
        <p:spPr>
          <a:xfrm>
            <a:off x="6569492" y="1705822"/>
            <a:ext cx="2618024" cy="369332"/>
          </a:xfrm>
          <a:prstGeom prst="rect">
            <a:avLst/>
          </a:prstGeom>
        </p:spPr>
        <p:txBody>
          <a:bodyPr wrap="none">
            <a:spAutoFit/>
          </a:bodyPr>
          <a:lstStyle/>
          <a:p>
            <a:r>
              <a:rPr lang="fr-FR" b="1" u="sng" dirty="0" smtClean="0">
                <a:solidFill>
                  <a:srgbClr val="FF0000"/>
                </a:solidFill>
                <a:effectLst>
                  <a:outerShdw blurRad="38100" dist="38100" dir="2700000" algn="tl">
                    <a:srgbClr val="000000">
                      <a:alpha val="43137"/>
                    </a:srgbClr>
                  </a:outerShdw>
                </a:effectLst>
              </a:rPr>
              <a:t>Séisme de Mexico, 1985 </a:t>
            </a:r>
            <a:endParaRPr lang="fr-FR" b="1" u="sng" dirty="0">
              <a:solidFill>
                <a:srgbClr val="FF0000"/>
              </a:solidFill>
              <a:effectLst>
                <a:outerShdw blurRad="38100" dist="38100" dir="2700000" algn="tl">
                  <a:srgbClr val="000000">
                    <a:alpha val="43137"/>
                  </a:srgbClr>
                </a:outerShdw>
              </a:effectLst>
            </a:endParaRPr>
          </a:p>
        </p:txBody>
      </p:sp>
      <p:sp>
        <p:nvSpPr>
          <p:cNvPr id="8" name="Rectangle 7"/>
          <p:cNvSpPr/>
          <p:nvPr/>
        </p:nvSpPr>
        <p:spPr>
          <a:xfrm>
            <a:off x="6429828" y="2386763"/>
            <a:ext cx="2975429" cy="1354217"/>
          </a:xfrm>
          <a:prstGeom prst="rect">
            <a:avLst/>
          </a:prstGeom>
        </p:spPr>
        <p:txBody>
          <a:bodyPr wrap="square">
            <a:spAutoFit/>
          </a:bodyPr>
          <a:lstStyle/>
          <a:p>
            <a:pPr>
              <a:buFont typeface="Wingdings" pitchFamily="2" charset="2"/>
              <a:buChar char="Ø"/>
            </a:pPr>
            <a:r>
              <a:rPr lang="fr-FR" dirty="0" smtClean="0"/>
              <a:t> </a:t>
            </a:r>
            <a:r>
              <a:rPr lang="fr-FR" sz="1600" dirty="0" smtClean="0"/>
              <a:t>Les trois premiers niveaux ont été contreventés  par les constructions voisines mais pas les quatre niveaux supérieurs, beaucoup trop flexibles. </a:t>
            </a:r>
            <a:endParaRPr lang="fr-FR" sz="1600" dirty="0"/>
          </a:p>
        </p:txBody>
      </p:sp>
      <p:sp>
        <p:nvSpPr>
          <p:cNvPr id="9" name="Rectangle 8"/>
          <p:cNvSpPr/>
          <p:nvPr/>
        </p:nvSpPr>
        <p:spPr>
          <a:xfrm>
            <a:off x="2885043" y="2939535"/>
            <a:ext cx="2801216" cy="369332"/>
          </a:xfrm>
          <a:prstGeom prst="rect">
            <a:avLst/>
          </a:prstGeom>
        </p:spPr>
        <p:txBody>
          <a:bodyPr wrap="none">
            <a:spAutoFit/>
          </a:bodyPr>
          <a:lstStyle/>
          <a:p>
            <a:pPr>
              <a:buFont typeface="Wingdings" pitchFamily="2" charset="2"/>
              <a:buChar char="ü"/>
            </a:pPr>
            <a:r>
              <a:rPr lang="fr-FR" b="1" u="sng" dirty="0" smtClean="0">
                <a:solidFill>
                  <a:srgbClr val="FF0000"/>
                </a:solidFill>
                <a:effectLst>
                  <a:outerShdw blurRad="38100" dist="38100" dir="2700000" algn="tl">
                    <a:srgbClr val="000000">
                      <a:alpha val="43137"/>
                    </a:srgbClr>
                  </a:outerShdw>
                </a:effectLst>
              </a:rPr>
              <a:t>Irrégularité en élévation </a:t>
            </a:r>
            <a:endParaRPr lang="fr-FR" b="1" u="sng" dirty="0">
              <a:solidFill>
                <a:srgbClr val="FF0000"/>
              </a:solidFill>
              <a:effectLst>
                <a:outerShdw blurRad="38100" dist="38100" dir="2700000" algn="tl">
                  <a:srgbClr val="000000">
                    <a:alpha val="43137"/>
                  </a:srgbClr>
                </a:outerShdw>
              </a:effectLst>
            </a:endParaRPr>
          </a:p>
        </p:txBody>
      </p:sp>
      <p:pic>
        <p:nvPicPr>
          <p:cNvPr id="10" name="Image 9" descr="jjjjui.PNG"/>
          <p:cNvPicPr>
            <a:picLocks noChangeAspect="1"/>
          </p:cNvPicPr>
          <p:nvPr/>
        </p:nvPicPr>
        <p:blipFill>
          <a:blip r:embed="rId3"/>
          <a:stretch>
            <a:fillRect/>
          </a:stretch>
        </p:blipFill>
        <p:spPr>
          <a:xfrm>
            <a:off x="699367" y="3389566"/>
            <a:ext cx="2148114" cy="2892087"/>
          </a:xfrm>
          <a:prstGeom prst="rect">
            <a:avLst/>
          </a:prstGeom>
        </p:spPr>
      </p:pic>
      <p:sp>
        <p:nvSpPr>
          <p:cNvPr id="11" name="Rectangle 10"/>
          <p:cNvSpPr/>
          <p:nvPr/>
        </p:nvSpPr>
        <p:spPr>
          <a:xfrm>
            <a:off x="2989942" y="3467464"/>
            <a:ext cx="3207658" cy="1077218"/>
          </a:xfrm>
          <a:prstGeom prst="rect">
            <a:avLst/>
          </a:prstGeom>
        </p:spPr>
        <p:txBody>
          <a:bodyPr wrap="square">
            <a:spAutoFit/>
          </a:bodyPr>
          <a:lstStyle/>
          <a:p>
            <a:pPr>
              <a:buFont typeface="Wingdings" pitchFamily="2" charset="2"/>
              <a:buChar char="§"/>
            </a:pPr>
            <a:r>
              <a:rPr lang="fr-FR" sz="1600" dirty="0" smtClean="0"/>
              <a:t>Un bâtiment qui ce compose de deux parties de hauteurs différentes lors du séisme  de Kobé, Japon 1995) il subit un choc.</a:t>
            </a:r>
            <a:endParaRPr lang="fr-FR" sz="1600" dirty="0"/>
          </a:p>
        </p:txBody>
      </p:sp>
      <p:sp>
        <p:nvSpPr>
          <p:cNvPr id="12" name="Rectangle 11"/>
          <p:cNvSpPr/>
          <p:nvPr/>
        </p:nvSpPr>
        <p:spPr>
          <a:xfrm>
            <a:off x="2893702" y="4558433"/>
            <a:ext cx="2452915" cy="1077218"/>
          </a:xfrm>
          <a:prstGeom prst="rect">
            <a:avLst/>
          </a:prstGeom>
        </p:spPr>
        <p:txBody>
          <a:bodyPr wrap="square">
            <a:spAutoFit/>
          </a:bodyPr>
          <a:lstStyle/>
          <a:p>
            <a:pPr marL="342900" indent="-342900">
              <a:buFont typeface="Wingdings" pitchFamily="2" charset="2"/>
              <a:buChar char="§"/>
            </a:pPr>
            <a:r>
              <a:rPr lang="fr-FR" sz="1600" dirty="0" smtClean="0"/>
              <a:t>Le choc aura pu être éviter en séparant  les deux parties par des joints  </a:t>
            </a:r>
            <a:endParaRPr lang="fr-FR" sz="1600" dirty="0"/>
          </a:p>
        </p:txBody>
      </p:sp>
      <p:sp>
        <p:nvSpPr>
          <p:cNvPr id="13" name="Rectangle 12"/>
          <p:cNvSpPr/>
          <p:nvPr/>
        </p:nvSpPr>
        <p:spPr>
          <a:xfrm>
            <a:off x="8984344" y="4781620"/>
            <a:ext cx="2815772" cy="1446550"/>
          </a:xfrm>
          <a:prstGeom prst="rect">
            <a:avLst/>
          </a:prstGeom>
        </p:spPr>
        <p:txBody>
          <a:bodyPr wrap="square">
            <a:spAutoFit/>
          </a:bodyPr>
          <a:lstStyle/>
          <a:p>
            <a:pPr>
              <a:buFont typeface="Wingdings" pitchFamily="2" charset="2"/>
              <a:buChar char="§"/>
            </a:pPr>
            <a:r>
              <a:rPr lang="fr-FR" dirty="0" smtClean="0"/>
              <a:t> </a:t>
            </a:r>
            <a:r>
              <a:rPr lang="fr-FR" sz="1400" dirty="0" smtClean="0"/>
              <a:t>une mosquée qui possède deux minarets indépendants du reste de la structure. C’est la raison pour laquelle ils sont restés intacts durant le séisme de 2003, Boumerdes </a:t>
            </a:r>
            <a:endParaRPr lang="fr-FR" sz="1400" dirty="0"/>
          </a:p>
        </p:txBody>
      </p:sp>
      <p:pic>
        <p:nvPicPr>
          <p:cNvPr id="14" name="Image 13" descr="yuti.PNG"/>
          <p:cNvPicPr>
            <a:picLocks noChangeAspect="1"/>
          </p:cNvPicPr>
          <p:nvPr/>
        </p:nvPicPr>
        <p:blipFill>
          <a:blip r:embed="rId4"/>
          <a:stretch>
            <a:fillRect/>
          </a:stretch>
        </p:blipFill>
        <p:spPr>
          <a:xfrm>
            <a:off x="5950857" y="4034971"/>
            <a:ext cx="2879530" cy="2249715"/>
          </a:xfrm>
          <a:prstGeom prst="rect">
            <a:avLst/>
          </a:prstGeom>
        </p:spPr>
      </p:pic>
      <p:pic>
        <p:nvPicPr>
          <p:cNvPr id="17" name="Image 16" descr="o.PNG"/>
          <p:cNvPicPr>
            <a:picLocks noChangeAspect="1"/>
          </p:cNvPicPr>
          <p:nvPr/>
        </p:nvPicPr>
        <p:blipFill>
          <a:blip r:embed="rId5"/>
          <a:stretch>
            <a:fillRect/>
          </a:stretch>
        </p:blipFill>
        <p:spPr>
          <a:xfrm>
            <a:off x="3965451" y="5451969"/>
            <a:ext cx="1419423" cy="962159"/>
          </a:xfrm>
          <a:prstGeom prst="rect">
            <a:avLst/>
          </a:prstGeom>
        </p:spPr>
      </p:pic>
      <p:sp>
        <p:nvSpPr>
          <p:cNvPr id="15" name="ZoneTexte 14"/>
          <p:cNvSpPr txBox="1"/>
          <p:nvPr/>
        </p:nvSpPr>
        <p:spPr>
          <a:xfrm>
            <a:off x="11098925" y="6243144"/>
            <a:ext cx="819807" cy="369332"/>
          </a:xfrm>
          <a:prstGeom prst="rect">
            <a:avLst/>
          </a:prstGeom>
          <a:noFill/>
        </p:spPr>
        <p:txBody>
          <a:bodyPr wrap="square" rtlCol="0">
            <a:spAutoFit/>
          </a:bodyPr>
          <a:lstStyle/>
          <a:p>
            <a:r>
              <a:rPr lang="fr-FR" b="1" dirty="0" smtClean="0"/>
              <a:t>11</a:t>
            </a:r>
            <a:endParaRPr lang="fr-FR" b="1" dirty="0"/>
          </a:p>
        </p:txBody>
      </p:sp>
    </p:spTree>
    <p:extLst>
      <p:ext uri="{BB962C8B-B14F-4D97-AF65-F5344CB8AC3E}">
        <p14:creationId xmlns="" xmlns:p14="http://schemas.microsoft.com/office/powerpoint/2010/main" val="37559195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915886" y="420914"/>
            <a:ext cx="2743200" cy="400110"/>
          </a:xfrm>
          <a:prstGeom prst="rect">
            <a:avLst/>
          </a:prstGeom>
          <a:noFill/>
        </p:spPr>
        <p:txBody>
          <a:bodyPr wrap="square" rtlCol="0">
            <a:spAutoFit/>
          </a:bodyPr>
          <a:lstStyle/>
          <a:p>
            <a:r>
              <a:rPr lang="fr-FR" sz="2000" b="1" u="sng" dirty="0" smtClean="0">
                <a:solidFill>
                  <a:srgbClr val="FF0000"/>
                </a:solidFill>
                <a:effectLst>
                  <a:outerShdw blurRad="38100" dist="38100" dir="2700000" algn="tl">
                    <a:srgbClr val="000000">
                      <a:alpha val="43137"/>
                    </a:srgbClr>
                  </a:outerShdw>
                </a:effectLst>
              </a:rPr>
              <a:t>3-L'étage souple: </a:t>
            </a:r>
            <a:endParaRPr lang="fr-FR" sz="2000" b="1" u="sng" dirty="0">
              <a:solidFill>
                <a:srgbClr val="FF0000"/>
              </a:solidFill>
              <a:effectLst>
                <a:outerShdw blurRad="38100" dist="38100" dir="2700000" algn="tl">
                  <a:srgbClr val="000000">
                    <a:alpha val="43137"/>
                  </a:srgbClr>
                </a:outerShdw>
              </a:effectLst>
            </a:endParaRPr>
          </a:p>
        </p:txBody>
      </p:sp>
      <p:sp>
        <p:nvSpPr>
          <p:cNvPr id="5" name="Rectangle 4"/>
          <p:cNvSpPr/>
          <p:nvPr/>
        </p:nvSpPr>
        <p:spPr>
          <a:xfrm>
            <a:off x="1702192" y="877782"/>
            <a:ext cx="6597746" cy="1846659"/>
          </a:xfrm>
          <a:prstGeom prst="rect">
            <a:avLst/>
          </a:prstGeom>
          <a:ln>
            <a:noFill/>
          </a:ln>
        </p:spPr>
        <p:txBody>
          <a:bodyPr wrap="square">
            <a:spAutoFit/>
          </a:bodyPr>
          <a:lstStyle/>
          <a:p>
            <a:r>
              <a:rPr lang="fr-FR" sz="1600" dirty="0" smtClean="0"/>
              <a:t>Dans ce cas, contrairement aux exemple précédente ou les étages supérieurs était flexible   et les étages inferieures étais rigides , c’est le bas de la construction qui est plus flexible, ce qui sollicite de façon trop importante les têtes de poteaux, sous l’effet forces d’inertie des étages supérieurs peu déformables. </a:t>
            </a:r>
          </a:p>
          <a:p>
            <a:r>
              <a:rPr lang="fr-FR" sz="1600" dirty="0" smtClean="0"/>
              <a:t> </a:t>
            </a:r>
          </a:p>
          <a:p>
            <a:r>
              <a:rPr lang="fr-FR" dirty="0" smtClean="0"/>
              <a:t> </a:t>
            </a:r>
            <a:endParaRPr lang="fr-FR" dirty="0"/>
          </a:p>
        </p:txBody>
      </p:sp>
      <p:sp>
        <p:nvSpPr>
          <p:cNvPr id="6" name="Rectangle 5"/>
          <p:cNvSpPr/>
          <p:nvPr/>
        </p:nvSpPr>
        <p:spPr>
          <a:xfrm>
            <a:off x="1852244" y="2616590"/>
            <a:ext cx="7741921" cy="646331"/>
          </a:xfrm>
          <a:prstGeom prst="rect">
            <a:avLst/>
          </a:prstGeom>
        </p:spPr>
        <p:txBody>
          <a:bodyPr wrap="square">
            <a:spAutoFit/>
          </a:bodyPr>
          <a:lstStyle/>
          <a:p>
            <a:pPr>
              <a:buFont typeface="Wingdings" pitchFamily="2" charset="2"/>
              <a:buChar char="Ø"/>
            </a:pPr>
            <a:r>
              <a:rPr lang="fr-FR" u="sng" dirty="0" smtClean="0"/>
              <a:t> </a:t>
            </a:r>
            <a:r>
              <a:rPr lang="fr-FR" u="sng" dirty="0" smtClean="0">
                <a:solidFill>
                  <a:srgbClr val="FF0000"/>
                </a:solidFill>
              </a:rPr>
              <a:t>ce problème particulier des constructions sur pilotis </a:t>
            </a:r>
            <a:r>
              <a:rPr lang="fr-FR" dirty="0" smtClean="0"/>
              <a:t>est illustré par  quelques exemples typique dans beaucoup de région de monde :</a:t>
            </a:r>
            <a:endParaRPr lang="fr-FR" dirty="0"/>
          </a:p>
        </p:txBody>
      </p:sp>
      <p:sp>
        <p:nvSpPr>
          <p:cNvPr id="7" name="Rectangle 6"/>
          <p:cNvSpPr/>
          <p:nvPr/>
        </p:nvSpPr>
        <p:spPr>
          <a:xfrm>
            <a:off x="4482905" y="3323381"/>
            <a:ext cx="4154658" cy="1600438"/>
          </a:xfrm>
          <a:prstGeom prst="rect">
            <a:avLst/>
          </a:prstGeom>
        </p:spPr>
        <p:txBody>
          <a:bodyPr wrap="square">
            <a:spAutoFit/>
          </a:bodyPr>
          <a:lstStyle/>
          <a:p>
            <a:pPr>
              <a:buFont typeface="Wingdings" pitchFamily="2" charset="2"/>
              <a:buChar char="§"/>
            </a:pPr>
            <a:r>
              <a:rPr lang="fr-FR" sz="1600" dirty="0" smtClean="0"/>
              <a:t> lors du Séisme de Tokachi Oki, 1968,  un bâtiment qui a  deux étages relativement rigides sur un niveau flexible (portiques) ont entraîné la ruine de celui-ci. </a:t>
            </a:r>
          </a:p>
          <a:p>
            <a:r>
              <a:rPr lang="fr-FR" sz="1600" dirty="0" smtClean="0"/>
              <a:t> </a:t>
            </a:r>
          </a:p>
          <a:p>
            <a:r>
              <a:rPr lang="fr-FR" dirty="0" smtClean="0"/>
              <a:t> </a:t>
            </a:r>
            <a:endParaRPr lang="fr-FR" dirty="0"/>
          </a:p>
        </p:txBody>
      </p:sp>
      <p:pic>
        <p:nvPicPr>
          <p:cNvPr id="8" name="Image 7" descr="gyunj.PNG"/>
          <p:cNvPicPr>
            <a:picLocks noChangeAspect="1"/>
          </p:cNvPicPr>
          <p:nvPr/>
        </p:nvPicPr>
        <p:blipFill>
          <a:blip r:embed="rId2"/>
          <a:stretch>
            <a:fillRect/>
          </a:stretch>
        </p:blipFill>
        <p:spPr>
          <a:xfrm>
            <a:off x="8468750" y="3243108"/>
            <a:ext cx="3537149" cy="2609052"/>
          </a:xfrm>
          <a:prstGeom prst="rect">
            <a:avLst/>
          </a:prstGeom>
        </p:spPr>
      </p:pic>
      <p:sp>
        <p:nvSpPr>
          <p:cNvPr id="9" name="Rectangle 8"/>
          <p:cNvSpPr/>
          <p:nvPr/>
        </p:nvSpPr>
        <p:spPr>
          <a:xfrm>
            <a:off x="3981157" y="4812608"/>
            <a:ext cx="4417255" cy="1723549"/>
          </a:xfrm>
          <a:prstGeom prst="rect">
            <a:avLst/>
          </a:prstGeom>
        </p:spPr>
        <p:txBody>
          <a:bodyPr wrap="square">
            <a:spAutoFit/>
          </a:bodyPr>
          <a:lstStyle/>
          <a:p>
            <a:pPr>
              <a:buFont typeface="Wingdings" pitchFamily="2" charset="2"/>
              <a:buChar char="§"/>
            </a:pPr>
            <a:r>
              <a:rPr lang="fr-FR" sz="1400" dirty="0" smtClean="0"/>
              <a:t>Lors du Séisme de Northridge, 1994 des Habitations constituées d’un r e z - d e - c h a u s s é e –  parking sous deux  niveaux de logement rigides. Les RDC plus flexibles n’ont pu absorber sans rupture les déformations dues aux déplacements des deux  niveaux supérieurs. </a:t>
            </a:r>
          </a:p>
          <a:p>
            <a:r>
              <a:rPr lang="fr-FR" dirty="0" smtClean="0"/>
              <a:t> </a:t>
            </a:r>
          </a:p>
          <a:p>
            <a:r>
              <a:rPr lang="fr-FR" dirty="0" smtClean="0"/>
              <a:t> </a:t>
            </a:r>
            <a:endParaRPr lang="fr-FR" dirty="0"/>
          </a:p>
        </p:txBody>
      </p:sp>
      <p:pic>
        <p:nvPicPr>
          <p:cNvPr id="10" name="Image 9" descr="è.PNG"/>
          <p:cNvPicPr>
            <a:picLocks noChangeAspect="1"/>
          </p:cNvPicPr>
          <p:nvPr/>
        </p:nvPicPr>
        <p:blipFill>
          <a:blip r:embed="rId3"/>
          <a:stretch>
            <a:fillRect/>
          </a:stretch>
        </p:blipFill>
        <p:spPr>
          <a:xfrm>
            <a:off x="689317" y="3548944"/>
            <a:ext cx="3207722" cy="2303216"/>
          </a:xfrm>
          <a:prstGeom prst="rect">
            <a:avLst/>
          </a:prstGeom>
        </p:spPr>
      </p:pic>
      <p:pic>
        <p:nvPicPr>
          <p:cNvPr id="11" name="Image 10" descr="yuhn.PNG"/>
          <p:cNvPicPr>
            <a:picLocks noChangeAspect="1"/>
          </p:cNvPicPr>
          <p:nvPr/>
        </p:nvPicPr>
        <p:blipFill>
          <a:blip r:embed="rId4"/>
          <a:stretch>
            <a:fillRect/>
          </a:stretch>
        </p:blipFill>
        <p:spPr>
          <a:xfrm>
            <a:off x="8489730" y="516533"/>
            <a:ext cx="2947304" cy="1720230"/>
          </a:xfrm>
          <a:prstGeom prst="rect">
            <a:avLst/>
          </a:prstGeom>
        </p:spPr>
      </p:pic>
      <p:sp>
        <p:nvSpPr>
          <p:cNvPr id="12" name="ZoneTexte 11"/>
          <p:cNvSpPr txBox="1"/>
          <p:nvPr/>
        </p:nvSpPr>
        <p:spPr>
          <a:xfrm>
            <a:off x="11177752" y="6369269"/>
            <a:ext cx="819807" cy="369332"/>
          </a:xfrm>
          <a:prstGeom prst="rect">
            <a:avLst/>
          </a:prstGeom>
          <a:noFill/>
        </p:spPr>
        <p:txBody>
          <a:bodyPr wrap="square" rtlCol="0">
            <a:spAutoFit/>
          </a:bodyPr>
          <a:lstStyle/>
          <a:p>
            <a:r>
              <a:rPr lang="fr-FR" b="1" dirty="0" smtClean="0"/>
              <a:t>12</a:t>
            </a:r>
            <a:endParaRPr lang="fr-FR" b="1" dirty="0"/>
          </a:p>
        </p:txBody>
      </p:sp>
    </p:spTree>
    <p:extLst>
      <p:ext uri="{BB962C8B-B14F-4D97-AF65-F5344CB8AC3E}">
        <p14:creationId xmlns="" xmlns:p14="http://schemas.microsoft.com/office/powerpoint/2010/main" val="6967253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2453" y="712150"/>
            <a:ext cx="6382402" cy="2308324"/>
          </a:xfrm>
          <a:prstGeom prst="rect">
            <a:avLst/>
          </a:prstGeom>
        </p:spPr>
        <p:txBody>
          <a:bodyPr wrap="square">
            <a:spAutoFit/>
          </a:bodyPr>
          <a:lstStyle/>
          <a:p>
            <a:pPr>
              <a:buFont typeface="Wingdings" pitchFamily="2" charset="2"/>
              <a:buChar char="Ø"/>
            </a:pPr>
            <a:r>
              <a:rPr lang="fr-FR" dirty="0" smtClean="0"/>
              <a:t> des Bâtiments d’habitation de 3 étages qui lors </a:t>
            </a:r>
            <a:r>
              <a:rPr lang="fr-FR" b="1" u="sng" dirty="0" smtClean="0">
                <a:effectLst>
                  <a:outerShdw blurRad="38100" dist="38100" dir="2700000" algn="tl">
                    <a:srgbClr val="000000">
                      <a:alpha val="43137"/>
                    </a:srgbClr>
                  </a:outerShdw>
                </a:effectLst>
              </a:rPr>
              <a:t>du séisme d El Asnam en Algérie </a:t>
            </a:r>
            <a:r>
              <a:rPr lang="fr-FR" dirty="0" smtClean="0"/>
              <a:t>sont inclinés  de 20 degrés et  produisant des dommages  dans les éléments structuraux et non-structuraux du  RDC. La raison était l'utilisation du Vide Sanitaire. Un espace de d’environ 1 mètre au dessus du niveau du sol. Malheureusement, la manière de construction des V.S a crée un étage souple et fragile a la résistance au cisaillement.</a:t>
            </a:r>
          </a:p>
          <a:p>
            <a:endParaRPr lang="fr-FR" dirty="0"/>
          </a:p>
        </p:txBody>
      </p:sp>
      <p:pic>
        <p:nvPicPr>
          <p:cNvPr id="4" name="Image 3" descr="kjhi.PNG"/>
          <p:cNvPicPr>
            <a:picLocks noChangeAspect="1"/>
          </p:cNvPicPr>
          <p:nvPr/>
        </p:nvPicPr>
        <p:blipFill>
          <a:blip r:embed="rId2"/>
          <a:stretch>
            <a:fillRect/>
          </a:stretch>
        </p:blipFill>
        <p:spPr>
          <a:xfrm>
            <a:off x="8074305" y="436879"/>
            <a:ext cx="3696216" cy="2467320"/>
          </a:xfrm>
          <a:prstGeom prst="rect">
            <a:avLst/>
          </a:prstGeom>
        </p:spPr>
      </p:pic>
      <p:sp>
        <p:nvSpPr>
          <p:cNvPr id="5" name="ZoneTexte 4"/>
          <p:cNvSpPr txBox="1"/>
          <p:nvPr/>
        </p:nvSpPr>
        <p:spPr>
          <a:xfrm>
            <a:off x="1758462" y="3263706"/>
            <a:ext cx="9467556" cy="646331"/>
          </a:xfrm>
          <a:prstGeom prst="rect">
            <a:avLst/>
          </a:prstGeom>
          <a:noFill/>
          <a:ln>
            <a:solidFill>
              <a:srgbClr val="C00000"/>
            </a:solidFill>
          </a:ln>
        </p:spPr>
        <p:txBody>
          <a:bodyPr wrap="square" rtlCol="0">
            <a:spAutoFit/>
          </a:bodyPr>
          <a:lstStyle/>
          <a:p>
            <a:pPr>
              <a:buFont typeface="Wingdings" pitchFamily="2" charset="2"/>
              <a:buChar char="ü"/>
            </a:pPr>
            <a:r>
              <a:rPr lang="fr-FR" b="1" u="sng" dirty="0" smtClean="0">
                <a:effectLst>
                  <a:outerShdw blurRad="38100" dist="38100" dir="2700000" algn="tl">
                    <a:srgbClr val="000000">
                      <a:alpha val="43137"/>
                    </a:srgbClr>
                  </a:outerShdw>
                </a:effectLst>
              </a:rPr>
              <a:t>La prolongation des éléments de stabilisation jusqu’au fondation constitue le remède a l'étage souple  </a:t>
            </a:r>
            <a:endParaRPr lang="fr-FR" b="1" u="sng" dirty="0">
              <a:effectLst>
                <a:outerShdw blurRad="38100" dist="38100" dir="2700000" algn="tl">
                  <a:srgbClr val="000000">
                    <a:alpha val="43137"/>
                  </a:srgbClr>
                </a:outerShdw>
              </a:effectLst>
            </a:endParaRPr>
          </a:p>
        </p:txBody>
      </p:sp>
      <p:sp>
        <p:nvSpPr>
          <p:cNvPr id="6" name="Rectangle 5"/>
          <p:cNvSpPr/>
          <p:nvPr/>
        </p:nvSpPr>
        <p:spPr>
          <a:xfrm>
            <a:off x="1895927" y="4172801"/>
            <a:ext cx="1928733" cy="400110"/>
          </a:xfrm>
          <a:prstGeom prst="rect">
            <a:avLst/>
          </a:prstGeom>
        </p:spPr>
        <p:txBody>
          <a:bodyPr wrap="none">
            <a:spAutoFit/>
          </a:bodyPr>
          <a:lstStyle/>
          <a:p>
            <a:r>
              <a:rPr lang="fr-FR" sz="2000" b="1" i="1" u="sng" dirty="0" smtClean="0">
                <a:solidFill>
                  <a:srgbClr val="FF0000"/>
                </a:solidFill>
                <a:effectLst>
                  <a:outerShdw blurRad="38100" dist="38100" dir="2700000" algn="tl">
                    <a:srgbClr val="000000">
                      <a:alpha val="43137"/>
                    </a:srgbClr>
                  </a:outerShdw>
                </a:effectLst>
              </a:rPr>
              <a:t>4-Nature du sol:</a:t>
            </a:r>
            <a:endParaRPr lang="fr-FR" sz="2000" u="sng" dirty="0">
              <a:solidFill>
                <a:srgbClr val="FF0000"/>
              </a:solidFill>
            </a:endParaRPr>
          </a:p>
        </p:txBody>
      </p:sp>
      <p:sp>
        <p:nvSpPr>
          <p:cNvPr id="7" name="Rectangle 6"/>
          <p:cNvSpPr/>
          <p:nvPr/>
        </p:nvSpPr>
        <p:spPr>
          <a:xfrm>
            <a:off x="959896" y="4737687"/>
            <a:ext cx="6096000" cy="646331"/>
          </a:xfrm>
          <a:prstGeom prst="rect">
            <a:avLst/>
          </a:prstGeom>
        </p:spPr>
        <p:txBody>
          <a:bodyPr>
            <a:spAutoFit/>
          </a:bodyPr>
          <a:lstStyle/>
          <a:p>
            <a:pPr>
              <a:buFont typeface="Arial" pitchFamily="34" charset="0"/>
              <a:buChar char="•"/>
            </a:pPr>
            <a:r>
              <a:rPr lang="fr-FR" dirty="0" smtClean="0"/>
              <a:t>Effectuer une étude de sol pour connaître les caractéristiques du terrain</a:t>
            </a:r>
            <a:endParaRPr lang="fr-FR" dirty="0"/>
          </a:p>
        </p:txBody>
      </p:sp>
      <p:sp>
        <p:nvSpPr>
          <p:cNvPr id="8" name="Rectangle 7"/>
          <p:cNvSpPr/>
          <p:nvPr/>
        </p:nvSpPr>
        <p:spPr>
          <a:xfrm>
            <a:off x="1802590" y="5386978"/>
            <a:ext cx="5247249" cy="923330"/>
          </a:xfrm>
          <a:prstGeom prst="rect">
            <a:avLst/>
          </a:prstGeom>
        </p:spPr>
        <p:txBody>
          <a:bodyPr wrap="square">
            <a:spAutoFit/>
          </a:bodyPr>
          <a:lstStyle/>
          <a:p>
            <a:pPr algn="ctr">
              <a:buFont typeface="Wingdings" pitchFamily="2" charset="2"/>
              <a:buChar char="Ø"/>
            </a:pPr>
            <a:r>
              <a:rPr lang="fr-FR" dirty="0" smtClean="0"/>
              <a:t>Pour se protéger des  phénomènes induits par le séisme comme les glissements de terrain </a:t>
            </a:r>
          </a:p>
          <a:p>
            <a:pPr algn="ctr"/>
            <a:r>
              <a:rPr lang="fr-FR" dirty="0" smtClean="0"/>
              <a:t>Ou la liquéfaction.</a:t>
            </a:r>
          </a:p>
        </p:txBody>
      </p:sp>
      <p:pic>
        <p:nvPicPr>
          <p:cNvPr id="9" name="Image 8" descr="yu.PNG"/>
          <p:cNvPicPr>
            <a:picLocks noChangeAspect="1"/>
          </p:cNvPicPr>
          <p:nvPr/>
        </p:nvPicPr>
        <p:blipFill>
          <a:blip r:embed="rId3"/>
          <a:stretch>
            <a:fillRect/>
          </a:stretch>
        </p:blipFill>
        <p:spPr>
          <a:xfrm>
            <a:off x="7217915" y="4045528"/>
            <a:ext cx="3671668" cy="2601457"/>
          </a:xfrm>
          <a:prstGeom prst="rect">
            <a:avLst/>
          </a:prstGeom>
        </p:spPr>
      </p:pic>
      <p:sp>
        <p:nvSpPr>
          <p:cNvPr id="10" name="ZoneTexte 9"/>
          <p:cNvSpPr txBox="1"/>
          <p:nvPr/>
        </p:nvSpPr>
        <p:spPr>
          <a:xfrm>
            <a:off x="11177752" y="6385034"/>
            <a:ext cx="788276" cy="369332"/>
          </a:xfrm>
          <a:prstGeom prst="rect">
            <a:avLst/>
          </a:prstGeom>
          <a:noFill/>
        </p:spPr>
        <p:txBody>
          <a:bodyPr wrap="square" rtlCol="0">
            <a:spAutoFit/>
          </a:bodyPr>
          <a:lstStyle/>
          <a:p>
            <a:r>
              <a:rPr lang="fr-FR" b="1" dirty="0" smtClean="0"/>
              <a:t>13</a:t>
            </a:r>
            <a:endParaRPr lang="fr-FR" b="1" dirty="0"/>
          </a:p>
        </p:txBody>
      </p:sp>
    </p:spTree>
    <p:extLst>
      <p:ext uri="{BB962C8B-B14F-4D97-AF65-F5344CB8AC3E}">
        <p14:creationId xmlns="" xmlns:p14="http://schemas.microsoft.com/office/powerpoint/2010/main" val="8399441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srcRect/>
          <a:stretch>
            <a:fillRect/>
          </a:stretch>
        </p:blipFill>
        <p:spPr bwMode="auto">
          <a:xfrm>
            <a:off x="1786597" y="365761"/>
            <a:ext cx="9059594" cy="5022165"/>
          </a:xfrm>
          <a:prstGeom prst="rect">
            <a:avLst/>
          </a:prstGeom>
          <a:noFill/>
          <a:ln w="9525">
            <a:noFill/>
            <a:miter lim="800000"/>
            <a:headEnd/>
            <a:tailEnd/>
          </a:ln>
        </p:spPr>
      </p:pic>
      <p:sp>
        <p:nvSpPr>
          <p:cNvPr id="3" name="Rectangle 2"/>
          <p:cNvSpPr/>
          <p:nvPr/>
        </p:nvSpPr>
        <p:spPr>
          <a:xfrm>
            <a:off x="2982350" y="5525478"/>
            <a:ext cx="7019779" cy="646331"/>
          </a:xfrm>
          <a:prstGeom prst="rect">
            <a:avLst/>
          </a:prstGeom>
        </p:spPr>
        <p:txBody>
          <a:bodyPr wrap="square">
            <a:spAutoFit/>
          </a:bodyPr>
          <a:lstStyle/>
          <a:p>
            <a:pPr>
              <a:buFont typeface="Wingdings" pitchFamily="2" charset="2"/>
              <a:buChar char="ü"/>
            </a:pPr>
            <a:r>
              <a:rPr lang="fr-FR" dirty="0" smtClean="0"/>
              <a:t>On privilégie les bâtiments souple et élancé sur les sols rocheux  et les bâtiments massif et rigide sur les sols mous.</a:t>
            </a:r>
            <a:endParaRPr lang="fr-FR" dirty="0"/>
          </a:p>
        </p:txBody>
      </p:sp>
      <p:sp>
        <p:nvSpPr>
          <p:cNvPr id="4" name="ZoneTexte 3"/>
          <p:cNvSpPr txBox="1"/>
          <p:nvPr/>
        </p:nvSpPr>
        <p:spPr>
          <a:xfrm>
            <a:off x="11240814" y="6416566"/>
            <a:ext cx="740979" cy="369332"/>
          </a:xfrm>
          <a:prstGeom prst="rect">
            <a:avLst/>
          </a:prstGeom>
          <a:noFill/>
        </p:spPr>
        <p:txBody>
          <a:bodyPr wrap="square" rtlCol="0">
            <a:spAutoFit/>
          </a:bodyPr>
          <a:lstStyle/>
          <a:p>
            <a:r>
              <a:rPr lang="fr-FR" b="1" dirty="0" smtClean="0"/>
              <a:t>14</a:t>
            </a:r>
            <a:endParaRPr lang="fr-FR" b="1" dirty="0"/>
          </a:p>
        </p:txBody>
      </p:sp>
    </p:spTree>
    <p:extLst>
      <p:ext uri="{BB962C8B-B14F-4D97-AF65-F5344CB8AC3E}">
        <p14:creationId xmlns="" xmlns:p14="http://schemas.microsoft.com/office/powerpoint/2010/main" val="1881561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40185" y="374525"/>
            <a:ext cx="2204386" cy="400110"/>
          </a:xfrm>
          <a:prstGeom prst="rect">
            <a:avLst/>
          </a:prstGeom>
        </p:spPr>
        <p:txBody>
          <a:bodyPr wrap="none">
            <a:spAutoFit/>
          </a:bodyPr>
          <a:lstStyle/>
          <a:p>
            <a:r>
              <a:rPr lang="fr-FR" altLang="zh-TW" sz="2000" b="1" u="sng" dirty="0" smtClean="0">
                <a:solidFill>
                  <a:srgbClr val="FF0000"/>
                </a:solidFill>
                <a:ea typeface="新細明體" pitchFamily="18" charset="-120"/>
              </a:rPr>
              <a:t>5-Poteaux courts:</a:t>
            </a:r>
            <a:r>
              <a:rPr lang="fr-FR" altLang="zh-TW" sz="2000" b="1" dirty="0" smtClean="0">
                <a:latin typeface="Arial"/>
                <a:ea typeface="新細明體" pitchFamily="18" charset="-120"/>
              </a:rPr>
              <a:t> </a:t>
            </a:r>
            <a:endParaRPr lang="fr-FR" sz="2000" dirty="0"/>
          </a:p>
        </p:txBody>
      </p:sp>
      <p:sp>
        <p:nvSpPr>
          <p:cNvPr id="7" name="Rectangle 6"/>
          <p:cNvSpPr/>
          <p:nvPr/>
        </p:nvSpPr>
        <p:spPr>
          <a:xfrm>
            <a:off x="2499360" y="959575"/>
            <a:ext cx="6096000" cy="1200329"/>
          </a:xfrm>
          <a:prstGeom prst="rect">
            <a:avLst/>
          </a:prstGeom>
        </p:spPr>
        <p:txBody>
          <a:bodyPr>
            <a:spAutoFit/>
          </a:bodyPr>
          <a:lstStyle/>
          <a:p>
            <a:pPr>
              <a:lnSpc>
                <a:spcPct val="80000"/>
              </a:lnSpc>
            </a:pPr>
            <a:r>
              <a:rPr lang="fr-FR" altLang="zh-TW" dirty="0" smtClean="0">
                <a:ea typeface="新細明體" pitchFamily="18" charset="-120"/>
              </a:rPr>
              <a:t>Il s</a:t>
            </a:r>
            <a:r>
              <a:rPr lang="fr-FR" altLang="zh-TW" dirty="0" smtClean="0">
                <a:latin typeface="Arial"/>
                <a:ea typeface="新細明體" pitchFamily="18" charset="-120"/>
              </a:rPr>
              <a:t>’</a:t>
            </a:r>
            <a:r>
              <a:rPr lang="fr-FR" altLang="zh-TW" dirty="0" smtClean="0">
                <a:ea typeface="新細明體" pitchFamily="18" charset="-120"/>
              </a:rPr>
              <a:t>agit de poteaux pr</a:t>
            </a:r>
            <a:r>
              <a:rPr lang="fr-FR" altLang="zh-TW" dirty="0" smtClean="0">
                <a:latin typeface="Arial"/>
                <a:ea typeface="新細明體" pitchFamily="18" charset="-120"/>
              </a:rPr>
              <a:t>é</a:t>
            </a:r>
            <a:r>
              <a:rPr lang="fr-FR" altLang="zh-TW" dirty="0" smtClean="0">
                <a:ea typeface="新細明體" pitchFamily="18" charset="-120"/>
              </a:rPr>
              <a:t>sentant un changement de la rigidit</a:t>
            </a:r>
            <a:r>
              <a:rPr lang="fr-FR" altLang="zh-TW" dirty="0" smtClean="0">
                <a:latin typeface="Arial"/>
                <a:ea typeface="新細明體" pitchFamily="18" charset="-120"/>
              </a:rPr>
              <a:t>é</a:t>
            </a:r>
            <a:r>
              <a:rPr lang="fr-FR" altLang="zh-TW" dirty="0" smtClean="0">
                <a:ea typeface="新細明體" pitchFamily="18" charset="-120"/>
              </a:rPr>
              <a:t> soit </a:t>
            </a:r>
            <a:r>
              <a:rPr lang="fr-FR" altLang="zh-TW" dirty="0" smtClean="0">
                <a:latin typeface="Arial"/>
                <a:ea typeface="新細明體" pitchFamily="18" charset="-120"/>
              </a:rPr>
              <a:t>à</a:t>
            </a:r>
            <a:r>
              <a:rPr lang="fr-FR" altLang="zh-TW" dirty="0" smtClean="0">
                <a:ea typeface="新細明體" pitchFamily="18" charset="-120"/>
              </a:rPr>
              <a:t> cause de leur longueur ou de leur rigidit</a:t>
            </a:r>
            <a:r>
              <a:rPr lang="fr-FR" altLang="zh-TW" dirty="0" smtClean="0">
                <a:latin typeface="Arial"/>
                <a:ea typeface="新細明體" pitchFamily="18" charset="-120"/>
              </a:rPr>
              <a:t>é</a:t>
            </a:r>
            <a:r>
              <a:rPr lang="fr-FR" altLang="zh-TW" dirty="0" smtClean="0">
                <a:ea typeface="新細明體" pitchFamily="18" charset="-120"/>
              </a:rPr>
              <a:t>. Selon le RPA, est consid</a:t>
            </a:r>
            <a:r>
              <a:rPr lang="fr-FR" altLang="zh-TW" dirty="0" smtClean="0">
                <a:latin typeface="Arial"/>
                <a:ea typeface="新細明體" pitchFamily="18" charset="-120"/>
              </a:rPr>
              <a:t>é</a:t>
            </a:r>
            <a:r>
              <a:rPr lang="fr-FR" altLang="zh-TW" dirty="0" smtClean="0">
                <a:ea typeface="新細明體" pitchFamily="18" charset="-120"/>
              </a:rPr>
              <a:t>r</a:t>
            </a:r>
            <a:r>
              <a:rPr lang="fr-FR" altLang="zh-TW" dirty="0" smtClean="0">
                <a:latin typeface="Arial"/>
                <a:ea typeface="新細明體" pitchFamily="18" charset="-120"/>
              </a:rPr>
              <a:t>é</a:t>
            </a:r>
            <a:r>
              <a:rPr lang="fr-FR" altLang="zh-TW" dirty="0" smtClean="0">
                <a:ea typeface="新細明體" pitchFamily="18" charset="-120"/>
              </a:rPr>
              <a:t> comme poteau court tout poteau dont l</a:t>
            </a:r>
            <a:r>
              <a:rPr lang="fr-FR" altLang="zh-TW" dirty="0" smtClean="0">
                <a:latin typeface="Arial"/>
                <a:ea typeface="新細明體" pitchFamily="18" charset="-120"/>
              </a:rPr>
              <a:t>’é</a:t>
            </a:r>
            <a:r>
              <a:rPr lang="fr-FR" altLang="zh-TW" dirty="0" smtClean="0">
                <a:ea typeface="新細明體" pitchFamily="18" charset="-120"/>
              </a:rPr>
              <a:t>lancement est inf</a:t>
            </a:r>
            <a:r>
              <a:rPr lang="fr-FR" altLang="zh-TW" dirty="0" smtClean="0">
                <a:latin typeface="Arial"/>
                <a:ea typeface="新細明體" pitchFamily="18" charset="-120"/>
              </a:rPr>
              <a:t>é</a:t>
            </a:r>
            <a:r>
              <a:rPr lang="fr-FR" altLang="zh-TW" dirty="0" smtClean="0">
                <a:ea typeface="新細明體" pitchFamily="18" charset="-120"/>
              </a:rPr>
              <a:t>rieur </a:t>
            </a:r>
            <a:r>
              <a:rPr lang="fr-FR" altLang="zh-TW" dirty="0" smtClean="0">
                <a:latin typeface="Arial"/>
                <a:ea typeface="新細明體" pitchFamily="18" charset="-120"/>
              </a:rPr>
              <a:t>à</a:t>
            </a:r>
            <a:r>
              <a:rPr lang="fr-FR" altLang="zh-TW" dirty="0" smtClean="0">
                <a:ea typeface="新細明體" pitchFamily="18" charset="-120"/>
              </a:rPr>
              <a:t> 5</a:t>
            </a:r>
            <a:r>
              <a:rPr lang="fr-FR" altLang="zh-TW" dirty="0" smtClean="0">
                <a:latin typeface="Arial"/>
                <a:ea typeface="新細明體" pitchFamily="18" charset="-120"/>
              </a:rPr>
              <a:t> </a:t>
            </a:r>
            <a:r>
              <a:rPr lang="fr-FR" altLang="zh-TW" dirty="0" smtClean="0">
                <a:ea typeface="新細明體" pitchFamily="18" charset="-120"/>
              </a:rPr>
              <a:t>:</a:t>
            </a:r>
          </a:p>
          <a:p>
            <a:pPr>
              <a:lnSpc>
                <a:spcPct val="80000"/>
              </a:lnSpc>
            </a:pPr>
            <a:r>
              <a:rPr lang="fr-FR" altLang="zh-TW" dirty="0" smtClean="0">
                <a:ea typeface="新細明體" pitchFamily="18" charset="-120"/>
              </a:rPr>
              <a:t>λ &lt; 5 avec λ=h/a (h</a:t>
            </a:r>
            <a:r>
              <a:rPr lang="fr-FR" altLang="zh-TW" dirty="0" smtClean="0">
                <a:latin typeface="Arial"/>
                <a:ea typeface="新細明體" pitchFamily="18" charset="-120"/>
              </a:rPr>
              <a:t> </a:t>
            </a:r>
            <a:r>
              <a:rPr lang="fr-FR" altLang="zh-TW" dirty="0" smtClean="0">
                <a:ea typeface="新細明體" pitchFamily="18" charset="-120"/>
              </a:rPr>
              <a:t>: hauteur libre du poteau</a:t>
            </a:r>
            <a:r>
              <a:rPr lang="fr-FR" altLang="zh-TW" dirty="0" smtClean="0">
                <a:latin typeface="Arial"/>
                <a:ea typeface="新細明體" pitchFamily="18" charset="-120"/>
              </a:rPr>
              <a:t> </a:t>
            </a:r>
            <a:r>
              <a:rPr lang="fr-FR" altLang="zh-TW" dirty="0" smtClean="0">
                <a:ea typeface="新細明體" pitchFamily="18" charset="-120"/>
              </a:rPr>
              <a:t>; a</a:t>
            </a:r>
            <a:r>
              <a:rPr lang="fr-FR" altLang="zh-TW" dirty="0" smtClean="0">
                <a:latin typeface="Arial"/>
                <a:ea typeface="新細明體" pitchFamily="18" charset="-120"/>
              </a:rPr>
              <a:t> </a:t>
            </a:r>
            <a:r>
              <a:rPr lang="fr-FR" altLang="zh-TW" dirty="0" smtClean="0">
                <a:ea typeface="新細明體" pitchFamily="18" charset="-120"/>
              </a:rPr>
              <a:t>: sa dimension)</a:t>
            </a:r>
            <a:endParaRPr lang="fr-FR" altLang="zh-TW" b="1" dirty="0">
              <a:ea typeface="新細明體" pitchFamily="18" charset="-120"/>
            </a:endParaRPr>
          </a:p>
        </p:txBody>
      </p:sp>
      <p:pic>
        <p:nvPicPr>
          <p:cNvPr id="8" name="Picture 2"/>
          <p:cNvPicPr>
            <a:picLocks noChangeAspect="1" noChangeArrowheads="1"/>
          </p:cNvPicPr>
          <p:nvPr/>
        </p:nvPicPr>
        <p:blipFill>
          <a:blip r:embed="rId2" cstate="print"/>
          <a:srcRect/>
          <a:stretch>
            <a:fillRect/>
          </a:stretch>
        </p:blipFill>
        <p:spPr bwMode="auto">
          <a:xfrm>
            <a:off x="3206519" y="2357656"/>
            <a:ext cx="4457700" cy="2143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4" descr="107-0750_IMG"/>
          <p:cNvPicPr>
            <a:picLocks noChangeAspect="1" noChangeArrowheads="1"/>
          </p:cNvPicPr>
          <p:nvPr/>
        </p:nvPicPr>
        <p:blipFill>
          <a:blip r:embed="rId3"/>
          <a:srcRect/>
          <a:stretch>
            <a:fillRect/>
          </a:stretch>
        </p:blipFill>
        <p:spPr>
          <a:xfrm>
            <a:off x="8595360" y="1000684"/>
            <a:ext cx="2674034" cy="5195888"/>
          </a:xfrm>
          <a:prstGeom prst="rect">
            <a:avLst/>
          </a:prstGeom>
          <a:noFill/>
          <a:ln/>
        </p:spPr>
      </p:pic>
      <p:sp>
        <p:nvSpPr>
          <p:cNvPr id="10" name="Rectangle 9"/>
          <p:cNvSpPr/>
          <p:nvPr/>
        </p:nvSpPr>
        <p:spPr>
          <a:xfrm>
            <a:off x="4454770" y="4990904"/>
            <a:ext cx="4365674" cy="646331"/>
          </a:xfrm>
          <a:prstGeom prst="rect">
            <a:avLst/>
          </a:prstGeom>
        </p:spPr>
        <p:txBody>
          <a:bodyPr wrap="square">
            <a:spAutoFit/>
          </a:bodyPr>
          <a:lstStyle/>
          <a:p>
            <a:pPr>
              <a:buFont typeface="Wingdings" pitchFamily="2" charset="2"/>
              <a:buChar char="Ø"/>
            </a:pPr>
            <a:r>
              <a:rPr lang="fr-FR" altLang="zh-TW" dirty="0" smtClean="0">
                <a:ea typeface="新細明體" pitchFamily="18" charset="-120"/>
              </a:rPr>
              <a:t> Cisaillement des poteaux courts, s</a:t>
            </a:r>
            <a:r>
              <a:rPr lang="fr-FR" altLang="zh-TW" dirty="0" smtClean="0">
                <a:latin typeface="Arial Narrow"/>
                <a:ea typeface="新細明體" pitchFamily="18" charset="-120"/>
              </a:rPr>
              <a:t>é</a:t>
            </a:r>
            <a:r>
              <a:rPr lang="fr-FR" altLang="zh-TW" dirty="0" smtClean="0">
                <a:ea typeface="新細明體" pitchFamily="18" charset="-120"/>
              </a:rPr>
              <a:t>isme de Boumerdes, 2003</a:t>
            </a:r>
            <a:endParaRPr lang="fr-FR" dirty="0"/>
          </a:p>
        </p:txBody>
      </p:sp>
      <p:sp>
        <p:nvSpPr>
          <p:cNvPr id="11" name="ZoneTexte 10"/>
          <p:cNvSpPr txBox="1"/>
          <p:nvPr/>
        </p:nvSpPr>
        <p:spPr>
          <a:xfrm>
            <a:off x="11209283" y="6463862"/>
            <a:ext cx="982717" cy="369332"/>
          </a:xfrm>
          <a:prstGeom prst="rect">
            <a:avLst/>
          </a:prstGeom>
          <a:noFill/>
        </p:spPr>
        <p:txBody>
          <a:bodyPr wrap="square" rtlCol="0">
            <a:spAutoFit/>
          </a:bodyPr>
          <a:lstStyle/>
          <a:p>
            <a:r>
              <a:rPr lang="fr-FR" b="1" dirty="0" smtClean="0"/>
              <a:t>15</a:t>
            </a:r>
            <a:endParaRPr lang="fr-FR"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082018" y="309490"/>
            <a:ext cx="8215533" cy="400110"/>
          </a:xfrm>
          <a:prstGeom prst="rect">
            <a:avLst/>
          </a:prstGeom>
          <a:noFill/>
          <a:ln>
            <a:solidFill>
              <a:schemeClr val="accent1"/>
            </a:solidFill>
          </a:ln>
        </p:spPr>
        <p:txBody>
          <a:bodyPr wrap="square" rtlCol="0">
            <a:spAutoFit/>
          </a:bodyPr>
          <a:lstStyle/>
          <a:p>
            <a:r>
              <a:rPr lang="fr-FR" sz="2000" dirty="0" smtClean="0"/>
              <a:t>La région nord algérienne est connue pour une importante  activité sismique   </a:t>
            </a:r>
            <a:endParaRPr lang="fr-FR" sz="2000" dirty="0"/>
          </a:p>
        </p:txBody>
      </p:sp>
      <p:sp>
        <p:nvSpPr>
          <p:cNvPr id="10" name="Rectangle 9"/>
          <p:cNvSpPr/>
          <p:nvPr/>
        </p:nvSpPr>
        <p:spPr>
          <a:xfrm>
            <a:off x="1806156" y="909097"/>
            <a:ext cx="3441968" cy="369332"/>
          </a:xfrm>
          <a:prstGeom prst="rect">
            <a:avLst/>
          </a:prstGeom>
        </p:spPr>
        <p:txBody>
          <a:bodyPr wrap="none">
            <a:spAutoFit/>
          </a:bodyPr>
          <a:lstStyle/>
          <a:p>
            <a:pPr marL="457200" indent="-457200">
              <a:buFont typeface="Wingdings" pitchFamily="2" charset="2"/>
              <a:buChar char="ü"/>
            </a:pPr>
            <a:r>
              <a:rPr lang="fr-FR" u="sng" dirty="0" smtClean="0">
                <a:solidFill>
                  <a:srgbClr val="FF0000"/>
                </a:solidFill>
                <a:effectLst>
                  <a:outerShdw blurRad="38100" dist="38100" dir="2700000" algn="tl">
                    <a:srgbClr val="000000">
                      <a:alpha val="43137"/>
                    </a:srgbClr>
                  </a:outerShdw>
                </a:effectLst>
                <a:latin typeface="Arial" panose="020B0604020202020204" pitchFamily="34" charset="0"/>
              </a:rPr>
              <a:t>Cas du séisme </a:t>
            </a:r>
            <a:r>
              <a:rPr lang="fr-FR" b="1" u="sng" dirty="0" smtClean="0">
                <a:solidFill>
                  <a:srgbClr val="FF0000"/>
                </a:solidFill>
                <a:effectLst>
                  <a:outerShdw blurRad="38100" dist="38100" dir="2700000" algn="tl">
                    <a:srgbClr val="000000">
                      <a:alpha val="43137"/>
                    </a:srgbClr>
                  </a:outerShdw>
                </a:effectLst>
              </a:rPr>
              <a:t>Boumerdes:</a:t>
            </a:r>
            <a:endParaRPr lang="fr-FR" b="1" u="sng" dirty="0" smtClean="0">
              <a:solidFill>
                <a:srgbClr val="FF0000"/>
              </a:solidFill>
              <a:effectLst>
                <a:outerShdw blurRad="38100" dist="38100" dir="2700000" algn="tl">
                  <a:srgbClr val="000000">
                    <a:alpha val="43137"/>
                  </a:srgbClr>
                </a:outerShdw>
              </a:effectLst>
              <a:latin typeface="Arial" panose="020B0604020202020204" pitchFamily="34" charset="0"/>
            </a:endParaRPr>
          </a:p>
        </p:txBody>
      </p:sp>
      <p:sp>
        <p:nvSpPr>
          <p:cNvPr id="11" name="ZoneTexte 10"/>
          <p:cNvSpPr txBox="1"/>
          <p:nvPr/>
        </p:nvSpPr>
        <p:spPr>
          <a:xfrm>
            <a:off x="1322362" y="1434905"/>
            <a:ext cx="7174524" cy="1612749"/>
          </a:xfrm>
          <a:prstGeom prst="rect">
            <a:avLst/>
          </a:prstGeom>
          <a:noFill/>
        </p:spPr>
        <p:txBody>
          <a:bodyPr wrap="square" rtlCol="0">
            <a:spAutoFit/>
          </a:bodyPr>
          <a:lstStyle/>
          <a:p>
            <a:pPr>
              <a:buFont typeface="Wingdings" pitchFamily="2" charset="2"/>
              <a:buChar char="v"/>
            </a:pPr>
            <a:r>
              <a:rPr lang="fr-FR" b="1" u="sng" dirty="0" smtClean="0">
                <a:solidFill>
                  <a:srgbClr val="FF0000"/>
                </a:solidFill>
              </a:rPr>
              <a:t>Les données sur le séisme de Boumerdes:</a:t>
            </a:r>
          </a:p>
          <a:p>
            <a:pPr>
              <a:lnSpc>
                <a:spcPct val="80000"/>
              </a:lnSpc>
              <a:buFont typeface="Wingdings" pitchFamily="2" charset="2"/>
              <a:buChar char="ü"/>
            </a:pPr>
            <a:r>
              <a:rPr lang="fr-FR" b="1" u="sng" dirty="0" smtClean="0"/>
              <a:t> Boumerdes ( Alger) : 21/05/2003</a:t>
            </a:r>
          </a:p>
          <a:p>
            <a:pPr>
              <a:lnSpc>
                <a:spcPct val="80000"/>
              </a:lnSpc>
              <a:buFont typeface="Wingdings" pitchFamily="2" charset="2"/>
              <a:buChar char="ü"/>
            </a:pPr>
            <a:endParaRPr lang="fr-FR" sz="1100" b="1" u="sng" dirty="0" smtClean="0"/>
          </a:p>
          <a:p>
            <a:pPr>
              <a:lnSpc>
                <a:spcPct val="80000"/>
              </a:lnSpc>
              <a:buFont typeface="Wingdings" pitchFamily="2" charset="2"/>
              <a:buNone/>
            </a:pPr>
            <a:r>
              <a:rPr lang="fr-FR" b="1" dirty="0" smtClean="0"/>
              <a:t>Magnitude: 6.8</a:t>
            </a:r>
          </a:p>
          <a:p>
            <a:pPr>
              <a:lnSpc>
                <a:spcPct val="80000"/>
              </a:lnSpc>
              <a:buFont typeface="Wingdings" pitchFamily="2" charset="2"/>
              <a:buChar char="ü"/>
            </a:pPr>
            <a:r>
              <a:rPr lang="fr-FR" b="1" dirty="0" smtClean="0"/>
              <a:t>Dégâts humains: 2300 morts</a:t>
            </a:r>
          </a:p>
          <a:p>
            <a:pPr>
              <a:lnSpc>
                <a:spcPct val="80000"/>
              </a:lnSpc>
              <a:buFont typeface="Wingdings" pitchFamily="2" charset="2"/>
              <a:buChar char="ü"/>
            </a:pPr>
            <a:r>
              <a:rPr lang="fr-FR" b="1" dirty="0" smtClean="0"/>
              <a:t>Dégâts matériels:97974 constructions touchées dont 95% en habitations</a:t>
            </a:r>
          </a:p>
        </p:txBody>
      </p:sp>
      <p:sp>
        <p:nvSpPr>
          <p:cNvPr id="12" name="Rectangle 11"/>
          <p:cNvSpPr/>
          <p:nvPr/>
        </p:nvSpPr>
        <p:spPr>
          <a:xfrm>
            <a:off x="976520" y="3216200"/>
            <a:ext cx="6019597" cy="461665"/>
          </a:xfrm>
          <a:prstGeom prst="rect">
            <a:avLst/>
          </a:prstGeom>
        </p:spPr>
        <p:txBody>
          <a:bodyPr wrap="none">
            <a:spAutoFit/>
          </a:bodyPr>
          <a:lstStyle/>
          <a:p>
            <a:pPr>
              <a:buFont typeface="Wingdings" pitchFamily="2" charset="2"/>
              <a:buChar char="Ø"/>
            </a:pPr>
            <a:r>
              <a:rPr lang="fr-FR" sz="2400" b="1" u="sng" dirty="0" smtClean="0">
                <a:solidFill>
                  <a:srgbClr val="C00000"/>
                </a:solidFill>
                <a:effectLst>
                  <a:outerShdw blurRad="38100" dist="38100" dir="2700000" algn="tl">
                    <a:srgbClr val="000000">
                      <a:alpha val="43137"/>
                    </a:srgbClr>
                  </a:outerShdw>
                </a:effectLst>
              </a:rPr>
              <a:t>Dégâts causé par le séisme de Boumerdes</a:t>
            </a:r>
            <a:r>
              <a:rPr lang="fr-FR" sz="2400" dirty="0" smtClean="0">
                <a:solidFill>
                  <a:srgbClr val="C00000"/>
                </a:solidFill>
              </a:rPr>
              <a:t>:</a:t>
            </a:r>
            <a:endParaRPr lang="fr-FR" sz="2400" dirty="0">
              <a:solidFill>
                <a:srgbClr val="C00000"/>
              </a:solidFill>
            </a:endParaRPr>
          </a:p>
        </p:txBody>
      </p:sp>
      <p:sp>
        <p:nvSpPr>
          <p:cNvPr id="13" name="ZoneTexte 12"/>
          <p:cNvSpPr txBox="1"/>
          <p:nvPr/>
        </p:nvSpPr>
        <p:spPr>
          <a:xfrm>
            <a:off x="1012620" y="3882684"/>
            <a:ext cx="4867422" cy="2031325"/>
          </a:xfrm>
          <a:prstGeom prst="rect">
            <a:avLst/>
          </a:prstGeom>
          <a:noFill/>
        </p:spPr>
        <p:txBody>
          <a:bodyPr wrap="square" rtlCol="0">
            <a:spAutoFit/>
          </a:bodyPr>
          <a:lstStyle/>
          <a:p>
            <a:r>
              <a:rPr lang="fr-FR" b="1" u="sng" dirty="0" smtClean="0">
                <a:solidFill>
                  <a:srgbClr val="C00000"/>
                </a:solidFill>
                <a:effectLst>
                  <a:outerShdw blurRad="38100" dist="38100" dir="2700000" algn="tl">
                    <a:srgbClr val="000000">
                      <a:alpha val="43137"/>
                    </a:srgbClr>
                  </a:outerShdw>
                </a:effectLst>
              </a:rPr>
              <a:t>1-Des  dommages importantes aux structure en portiques :</a:t>
            </a:r>
          </a:p>
          <a:p>
            <a:pPr>
              <a:buFont typeface="Wingdings" pitchFamily="2" charset="2"/>
              <a:buChar char="Ø"/>
            </a:pPr>
            <a:r>
              <a:rPr lang="fr-FR" dirty="0" smtClean="0"/>
              <a:t>Les  bâtiments constitués par une structure en portique ;poteaux et poutre ; en béton arme avec remplissage en  maçonnerie furent les plus touchées lors du se séisme </a:t>
            </a:r>
          </a:p>
          <a:p>
            <a:endParaRPr lang="fr-FR" dirty="0"/>
          </a:p>
        </p:txBody>
      </p:sp>
      <p:pic>
        <p:nvPicPr>
          <p:cNvPr id="14" name="Picture 5" descr="a1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342144" y="1435148"/>
            <a:ext cx="3078184" cy="277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14"/>
          <p:cNvSpPr/>
          <p:nvPr/>
        </p:nvSpPr>
        <p:spPr>
          <a:xfrm>
            <a:off x="6907237" y="995683"/>
            <a:ext cx="6096000" cy="369332"/>
          </a:xfrm>
          <a:prstGeom prst="rect">
            <a:avLst/>
          </a:prstGeom>
        </p:spPr>
        <p:txBody>
          <a:bodyPr>
            <a:spAutoFit/>
          </a:bodyPr>
          <a:lstStyle/>
          <a:p>
            <a:pPr algn="ctr" eaLnBrk="0" hangingPunct="0">
              <a:spcBef>
                <a:spcPct val="50000"/>
              </a:spcBef>
            </a:pPr>
            <a:r>
              <a:rPr lang="fr-FR" dirty="0" smtClean="0"/>
              <a:t>Rupture de la maçonnerie au RDC</a:t>
            </a:r>
            <a:endParaRPr lang="en-US" dirty="0"/>
          </a:p>
        </p:txBody>
      </p:sp>
      <p:sp>
        <p:nvSpPr>
          <p:cNvPr id="16" name="ZoneTexte 15"/>
          <p:cNvSpPr txBox="1"/>
          <p:nvPr/>
        </p:nvSpPr>
        <p:spPr>
          <a:xfrm>
            <a:off x="7568418" y="970671"/>
            <a:ext cx="3784210" cy="400110"/>
          </a:xfrm>
          <a:prstGeom prst="rect">
            <a:avLst/>
          </a:prstGeom>
          <a:noFill/>
        </p:spPr>
        <p:txBody>
          <a:bodyPr wrap="square" rtlCol="0">
            <a:spAutoFit/>
          </a:bodyPr>
          <a:lstStyle/>
          <a:p>
            <a:r>
              <a:rPr lang="fr-FR" sz="2000" b="1" u="sng" dirty="0" smtClean="0">
                <a:solidFill>
                  <a:schemeClr val="accent1"/>
                </a:solidFill>
              </a:rPr>
              <a:t>Cas 1</a:t>
            </a:r>
            <a:r>
              <a:rPr lang="fr-FR" dirty="0" smtClean="0"/>
              <a:t>: </a:t>
            </a:r>
            <a:endParaRPr lang="fr-FR" dirty="0"/>
          </a:p>
        </p:txBody>
      </p:sp>
      <p:pic>
        <p:nvPicPr>
          <p:cNvPr id="18" name="Picture 2"/>
          <p:cNvPicPr>
            <a:picLocks noChangeAspect="1" noChangeArrowheads="1"/>
          </p:cNvPicPr>
          <p:nvPr/>
        </p:nvPicPr>
        <p:blipFill>
          <a:blip r:embed="rId3"/>
          <a:srcRect/>
          <a:stretch>
            <a:fillRect/>
          </a:stretch>
        </p:blipFill>
        <p:spPr bwMode="auto">
          <a:xfrm>
            <a:off x="5964447" y="4323767"/>
            <a:ext cx="5150243" cy="2304056"/>
          </a:xfrm>
          <a:prstGeom prst="rect">
            <a:avLst/>
          </a:prstGeom>
          <a:noFill/>
          <a:ln w="9525">
            <a:noFill/>
            <a:miter lim="800000"/>
            <a:headEnd/>
            <a:tailEnd/>
          </a:ln>
          <a:effectLst/>
        </p:spPr>
      </p:pic>
      <p:sp>
        <p:nvSpPr>
          <p:cNvPr id="19" name="Rectangle 18"/>
          <p:cNvSpPr/>
          <p:nvPr/>
        </p:nvSpPr>
        <p:spPr>
          <a:xfrm>
            <a:off x="1790980" y="5734315"/>
            <a:ext cx="4215925" cy="646331"/>
          </a:xfrm>
          <a:prstGeom prst="rect">
            <a:avLst/>
          </a:prstGeom>
        </p:spPr>
        <p:txBody>
          <a:bodyPr wrap="square">
            <a:spAutoFit/>
          </a:bodyPr>
          <a:lstStyle/>
          <a:p>
            <a:r>
              <a:rPr lang="fr-FR" b="1" dirty="0" smtClean="0">
                <a:effectLst>
                  <a:outerShdw blurRad="38100" dist="38100" dir="2700000" algn="tl">
                    <a:srgbClr val="000000"/>
                  </a:outerShdw>
                </a:effectLst>
              </a:rPr>
              <a:t>*  </a:t>
            </a:r>
            <a:r>
              <a:rPr lang="fr-FR" dirty="0" smtClean="0">
                <a:effectLst>
                  <a:outerShdw blurRad="38100" dist="38100" dir="2700000" algn="tl">
                    <a:srgbClr val="000000"/>
                  </a:outerShdw>
                </a:effectLst>
              </a:rPr>
              <a:t>ignorance de l’interaction maçonnerie – structure.</a:t>
            </a:r>
            <a:endParaRPr lang="fr-FR" dirty="0"/>
          </a:p>
        </p:txBody>
      </p:sp>
      <p:sp>
        <p:nvSpPr>
          <p:cNvPr id="17" name="ZoneTexte 16"/>
          <p:cNvSpPr txBox="1"/>
          <p:nvPr/>
        </p:nvSpPr>
        <p:spPr>
          <a:xfrm>
            <a:off x="11209283" y="6353503"/>
            <a:ext cx="982717" cy="369332"/>
          </a:xfrm>
          <a:prstGeom prst="rect">
            <a:avLst/>
          </a:prstGeom>
          <a:noFill/>
        </p:spPr>
        <p:txBody>
          <a:bodyPr wrap="square" rtlCol="0">
            <a:spAutoFit/>
          </a:bodyPr>
          <a:lstStyle/>
          <a:p>
            <a:r>
              <a:rPr lang="fr-FR" b="1" dirty="0" smtClean="0"/>
              <a:t>16</a:t>
            </a:r>
            <a:endParaRPr lang="fr-FR"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0" presetClass="exit" presetSubtype="0" fill="hold" nodeType="clickEffect">
                                  <p:stCondLst>
                                    <p:cond delay="0"/>
                                  </p:stCondLst>
                                  <p:childTnLst>
                                    <p:animEffect transition="out" filter="wedg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025748" y="211016"/>
            <a:ext cx="2658794" cy="400110"/>
          </a:xfrm>
          <a:prstGeom prst="rect">
            <a:avLst/>
          </a:prstGeom>
          <a:noFill/>
        </p:spPr>
        <p:txBody>
          <a:bodyPr wrap="square" rtlCol="0">
            <a:spAutoFit/>
          </a:bodyPr>
          <a:lstStyle/>
          <a:p>
            <a:r>
              <a:rPr lang="fr-FR" sz="2000" b="1" u="sng" dirty="0" smtClean="0">
                <a:solidFill>
                  <a:schemeClr val="accent1"/>
                </a:solidFill>
              </a:rPr>
              <a:t>Cas 2</a:t>
            </a:r>
            <a:r>
              <a:rPr lang="fr-FR" b="1" u="sng" dirty="0" smtClean="0">
                <a:solidFill>
                  <a:schemeClr val="accent1"/>
                </a:solidFill>
              </a:rPr>
              <a:t>:</a:t>
            </a:r>
            <a:endParaRPr lang="fr-FR" b="1" u="sng" dirty="0">
              <a:solidFill>
                <a:schemeClr val="accent1"/>
              </a:solidFill>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blip>
          <a:srcRect l="26838" t="20297" r="27781" b="31469"/>
          <a:stretch>
            <a:fillRect/>
          </a:stretch>
        </p:blipFill>
        <p:spPr bwMode="auto">
          <a:xfrm>
            <a:off x="1158642" y="678236"/>
            <a:ext cx="5135893" cy="3796260"/>
          </a:xfrm>
          <a:prstGeom prst="rect">
            <a:avLst/>
          </a:prstGeom>
          <a:noFill/>
          <a:ln w="9525">
            <a:noFill/>
            <a:miter lim="800000"/>
            <a:headEnd/>
            <a:tailEnd/>
          </a:ln>
        </p:spPr>
      </p:pic>
      <p:sp>
        <p:nvSpPr>
          <p:cNvPr id="6" name="ZoneTexte 5"/>
          <p:cNvSpPr txBox="1"/>
          <p:nvPr/>
        </p:nvSpPr>
        <p:spPr>
          <a:xfrm>
            <a:off x="6696222" y="1491175"/>
            <a:ext cx="5036234" cy="646331"/>
          </a:xfrm>
          <a:prstGeom prst="rect">
            <a:avLst/>
          </a:prstGeom>
          <a:noFill/>
        </p:spPr>
        <p:txBody>
          <a:bodyPr wrap="square" rtlCol="0">
            <a:spAutoFit/>
          </a:bodyPr>
          <a:lstStyle/>
          <a:p>
            <a:pPr algn="ctr" eaLnBrk="0" hangingPunct="0">
              <a:spcBef>
                <a:spcPct val="50000"/>
              </a:spcBef>
              <a:buFont typeface="Wingdings" pitchFamily="2" charset="2"/>
              <a:buChar char="Ø"/>
            </a:pPr>
            <a:r>
              <a:rPr lang="fr-FR" dirty="0" smtClean="0"/>
              <a:t>Rupture de la maçonnerie au RDC et évolution des désordres vers les étages supérieurs </a:t>
            </a:r>
            <a:endParaRPr lang="en-US" dirty="0"/>
          </a:p>
        </p:txBody>
      </p:sp>
      <p:pic>
        <p:nvPicPr>
          <p:cNvPr id="7" name="Picture 2"/>
          <p:cNvPicPr>
            <a:picLocks noChangeAspect="1" noChangeArrowheads="1"/>
          </p:cNvPicPr>
          <p:nvPr/>
        </p:nvPicPr>
        <p:blipFill>
          <a:blip r:embed="rId3" cstate="print">
            <a:lum bright="20000" contrast="20000"/>
          </a:blip>
          <a:srcRect l="16876" t="32110" r="52132" b="29500"/>
          <a:stretch>
            <a:fillRect/>
          </a:stretch>
        </p:blipFill>
        <p:spPr bwMode="auto">
          <a:xfrm>
            <a:off x="6158962" y="3930234"/>
            <a:ext cx="4924197" cy="25720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9" name="Connecteur droit avec flèche 8"/>
          <p:cNvCxnSpPr/>
          <p:nvPr/>
        </p:nvCxnSpPr>
        <p:spPr>
          <a:xfrm rot="5400000" flipH="1" flipV="1">
            <a:off x="4030396" y="4114802"/>
            <a:ext cx="1786595" cy="1041009"/>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1998575" y="5542671"/>
            <a:ext cx="3291840" cy="646331"/>
          </a:xfrm>
          <a:prstGeom prst="rect">
            <a:avLst/>
          </a:prstGeom>
          <a:noFill/>
        </p:spPr>
        <p:txBody>
          <a:bodyPr wrap="square" rtlCol="0">
            <a:spAutoFit/>
          </a:bodyPr>
          <a:lstStyle/>
          <a:p>
            <a:pPr>
              <a:buFont typeface="Wingdings" pitchFamily="2" charset="2"/>
              <a:buChar char="ü"/>
            </a:pPr>
            <a:r>
              <a:rPr lang="fr-FR" dirty="0" smtClean="0"/>
              <a:t>Des fissures en croix dans les étages supérieures </a:t>
            </a:r>
            <a:endParaRPr lang="fr-FR" dirty="0"/>
          </a:p>
        </p:txBody>
      </p:sp>
      <p:sp>
        <p:nvSpPr>
          <p:cNvPr id="8" name="ZoneTexte 7"/>
          <p:cNvSpPr txBox="1"/>
          <p:nvPr/>
        </p:nvSpPr>
        <p:spPr>
          <a:xfrm>
            <a:off x="11366938" y="6321972"/>
            <a:ext cx="406201" cy="369332"/>
          </a:xfrm>
          <a:prstGeom prst="rect">
            <a:avLst/>
          </a:prstGeom>
          <a:noFill/>
        </p:spPr>
        <p:txBody>
          <a:bodyPr wrap="none" rtlCol="0">
            <a:spAutoFit/>
          </a:bodyPr>
          <a:lstStyle/>
          <a:p>
            <a:r>
              <a:rPr lang="fr-FR" b="1" dirty="0" smtClean="0"/>
              <a:t>17</a:t>
            </a:r>
            <a:endParaRPr lang="fr-FR"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38622" y="1415203"/>
            <a:ext cx="9153378" cy="2985433"/>
          </a:xfrm>
          <a:prstGeom prst="rect">
            <a:avLst/>
          </a:prstGeom>
        </p:spPr>
        <p:txBody>
          <a:bodyPr wrap="square">
            <a:spAutoFit/>
          </a:bodyPr>
          <a:lstStyle/>
          <a:p>
            <a:pPr marL="457200" indent="-457200">
              <a:buFont typeface="Wingdings" pitchFamily="2" charset="2"/>
              <a:buChar char="ü"/>
            </a:pPr>
            <a:r>
              <a:rPr lang="fr-FR" sz="2400" dirty="0" smtClean="0">
                <a:effectLst>
                  <a:outerShdw blurRad="38100" dist="38100" dir="2700000" algn="tl">
                    <a:srgbClr val="000000">
                      <a:alpha val="43137"/>
                    </a:srgbClr>
                  </a:outerShdw>
                </a:effectLst>
                <a:latin typeface="Arial" panose="020B0604020202020204" pitchFamily="34" charset="0"/>
              </a:rPr>
              <a:t>Comment ce produit un séisme?</a:t>
            </a:r>
          </a:p>
          <a:p>
            <a:pPr marL="457200" indent="-457200">
              <a:buFont typeface="Wingdings" pitchFamily="2" charset="2"/>
              <a:buChar char="ü"/>
            </a:pPr>
            <a:r>
              <a:rPr lang="fr-FR" sz="2400" dirty="0" smtClean="0">
                <a:effectLst>
                  <a:outerShdw blurRad="38100" dist="38100" dir="2700000" algn="tl">
                    <a:srgbClr val="000000">
                      <a:alpha val="43137"/>
                    </a:srgbClr>
                  </a:outerShdw>
                </a:effectLst>
                <a:latin typeface="Arial" panose="020B0604020202020204" pitchFamily="34" charset="0"/>
              </a:rPr>
              <a:t>Les Caractéristique des sollicitations ou les charges sismique</a:t>
            </a:r>
          </a:p>
          <a:p>
            <a:pPr marL="457200" indent="-457200">
              <a:buFont typeface="Wingdings" pitchFamily="2" charset="2"/>
              <a:buChar char="ü"/>
            </a:pPr>
            <a:r>
              <a:rPr lang="fr-FR" sz="2400" dirty="0" smtClean="0">
                <a:effectLst>
                  <a:outerShdw blurRad="38100" dist="38100" dir="2700000" algn="tl">
                    <a:srgbClr val="000000">
                      <a:alpha val="43137"/>
                    </a:srgbClr>
                  </a:outerShdw>
                </a:effectLst>
                <a:latin typeface="Arial" panose="020B0604020202020204" pitchFamily="34" charset="0"/>
              </a:rPr>
              <a:t>Les dégâts des séismes</a:t>
            </a:r>
          </a:p>
          <a:p>
            <a:pPr marL="457200" indent="-457200">
              <a:buFont typeface="Wingdings" pitchFamily="2" charset="2"/>
              <a:buChar char="ü"/>
            </a:pPr>
            <a:r>
              <a:rPr lang="fr-FR" sz="2400" dirty="0" smtClean="0">
                <a:effectLst>
                  <a:outerShdw blurRad="38100" dist="38100" dir="2700000" algn="tl">
                    <a:srgbClr val="000000">
                      <a:alpha val="43137"/>
                    </a:srgbClr>
                  </a:outerShdw>
                </a:effectLst>
                <a:latin typeface="Arial" panose="020B0604020202020204" pitchFamily="34" charset="0"/>
              </a:rPr>
              <a:t>Cas du séisme </a:t>
            </a:r>
            <a:r>
              <a:rPr lang="fr-FR" sz="2400" b="1" dirty="0" smtClean="0"/>
              <a:t>Boumerdes:</a:t>
            </a:r>
          </a:p>
          <a:p>
            <a:pPr marL="457200" indent="-457200">
              <a:buFont typeface="Arial" pitchFamily="34" charset="0"/>
              <a:buChar char="•"/>
            </a:pPr>
            <a:r>
              <a:rPr lang="fr-FR" sz="2400" b="1" dirty="0" smtClean="0"/>
              <a:t>Les Dégâts causé par le séisme de Boumerdes</a:t>
            </a:r>
            <a:r>
              <a:rPr lang="fr-FR" sz="2400" dirty="0" smtClean="0">
                <a:latin typeface="Arial" panose="020B0604020202020204" pitchFamily="34" charset="0"/>
              </a:rPr>
              <a:t> </a:t>
            </a:r>
          </a:p>
          <a:p>
            <a:pPr marL="457200" indent="-457200">
              <a:buFont typeface="Wingdings" pitchFamily="2" charset="2"/>
              <a:buChar char="ü"/>
            </a:pPr>
            <a:r>
              <a:rPr lang="fr-FR" sz="2400" b="1" dirty="0" smtClean="0">
                <a:latin typeface="Arial" panose="020B0604020202020204" pitchFamily="34" charset="0"/>
              </a:rPr>
              <a:t>Conclusion : actualisation suite au séisme de </a:t>
            </a:r>
            <a:r>
              <a:rPr lang="fr-FR" sz="2400" b="1" dirty="0" err="1" smtClean="0">
                <a:latin typeface="Arial" panose="020B0604020202020204" pitchFamily="34" charset="0"/>
              </a:rPr>
              <a:t>Boumerdes</a:t>
            </a:r>
            <a:endParaRPr lang="fr-FR" sz="2400" b="1" dirty="0" smtClean="0">
              <a:latin typeface="Arial" panose="020B0604020202020204" pitchFamily="34" charset="0"/>
            </a:endParaRPr>
          </a:p>
          <a:p>
            <a:pPr marL="457200" indent="-457200">
              <a:buFont typeface="Wingdings" pitchFamily="2" charset="2"/>
              <a:buChar char="ü"/>
            </a:pPr>
            <a:r>
              <a:rPr lang="fr-FR" sz="2400" b="1" dirty="0" smtClean="0">
                <a:latin typeface="Arial" panose="020B0604020202020204" pitchFamily="34" charset="0"/>
              </a:rPr>
              <a:t>Les références </a:t>
            </a:r>
          </a:p>
          <a:p>
            <a:pPr marL="457200" indent="-457200">
              <a:buFont typeface="Wingdings" pitchFamily="2" charset="2"/>
              <a:buChar char="ü"/>
            </a:pPr>
            <a:endParaRPr lang="fr-FR" sz="2000" dirty="0" smtClean="0">
              <a:effectLst>
                <a:outerShdw blurRad="38100" dist="38100" dir="2700000" algn="tl">
                  <a:srgbClr val="000000">
                    <a:alpha val="43137"/>
                  </a:srgbClr>
                </a:outerShdw>
              </a:effectLst>
              <a:latin typeface="Arial" panose="020B0604020202020204" pitchFamily="34" charset="0"/>
            </a:endParaRPr>
          </a:p>
        </p:txBody>
      </p:sp>
      <p:sp>
        <p:nvSpPr>
          <p:cNvPr id="3" name="ZoneTexte 2"/>
          <p:cNvSpPr txBox="1"/>
          <p:nvPr/>
        </p:nvSpPr>
        <p:spPr>
          <a:xfrm>
            <a:off x="2855742" y="689317"/>
            <a:ext cx="4797083" cy="523220"/>
          </a:xfrm>
          <a:prstGeom prst="rect">
            <a:avLst/>
          </a:prstGeom>
          <a:noFill/>
        </p:spPr>
        <p:txBody>
          <a:bodyPr wrap="square" rtlCol="0">
            <a:spAutoFit/>
          </a:bodyPr>
          <a:lstStyle/>
          <a:p>
            <a:pPr>
              <a:buFont typeface="Wingdings" pitchFamily="2" charset="2"/>
              <a:buChar char="v"/>
            </a:pPr>
            <a:r>
              <a:rPr lang="fr-FR" sz="2800" u="sng" dirty="0" smtClean="0">
                <a:solidFill>
                  <a:srgbClr val="FFFF00"/>
                </a:solidFill>
                <a:effectLst>
                  <a:outerShdw blurRad="38100" dist="38100" dir="2700000" algn="tl">
                    <a:srgbClr val="000000">
                      <a:alpha val="43137"/>
                    </a:srgbClr>
                  </a:outerShdw>
                </a:effectLst>
                <a:latin typeface="Arial" panose="020B0604020202020204" pitchFamily="34" charset="0"/>
              </a:rPr>
              <a:t>Plan de travail:</a:t>
            </a:r>
          </a:p>
        </p:txBody>
      </p:sp>
      <p:sp>
        <p:nvSpPr>
          <p:cNvPr id="4" name="Rectangle 3"/>
          <p:cNvSpPr/>
          <p:nvPr/>
        </p:nvSpPr>
        <p:spPr>
          <a:xfrm>
            <a:off x="4346446" y="4622967"/>
            <a:ext cx="231154" cy="369332"/>
          </a:xfrm>
          <a:prstGeom prst="rect">
            <a:avLst/>
          </a:prstGeom>
        </p:spPr>
        <p:txBody>
          <a:bodyPr wrap="none">
            <a:spAutoFit/>
          </a:bodyPr>
          <a:lstStyle/>
          <a:p>
            <a:r>
              <a:rPr lang="fr-FR" dirty="0" smtClean="0"/>
              <a:t> </a:t>
            </a:r>
            <a:endParaRPr lang="fr-FR" dirty="0"/>
          </a:p>
        </p:txBody>
      </p:sp>
    </p:spTree>
    <p:extLst>
      <p:ext uri="{BB962C8B-B14F-4D97-AF65-F5344CB8AC3E}">
        <p14:creationId xmlns="" xmlns:p14="http://schemas.microsoft.com/office/powerpoint/2010/main" val="31590888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447779" y="422031"/>
            <a:ext cx="3727938" cy="400110"/>
          </a:xfrm>
          <a:prstGeom prst="rect">
            <a:avLst/>
          </a:prstGeom>
          <a:noFill/>
        </p:spPr>
        <p:txBody>
          <a:bodyPr wrap="square" rtlCol="0">
            <a:spAutoFit/>
          </a:bodyPr>
          <a:lstStyle/>
          <a:p>
            <a:r>
              <a:rPr lang="fr-FR" sz="2000" b="1" u="sng" dirty="0" smtClean="0">
                <a:solidFill>
                  <a:srgbClr val="C00000"/>
                </a:solidFill>
                <a:effectLst>
                  <a:outerShdw blurRad="38100" dist="38100" dir="2700000" algn="tl">
                    <a:srgbClr val="000000">
                      <a:alpha val="43137"/>
                    </a:srgbClr>
                  </a:outerShdw>
                </a:effectLst>
              </a:rPr>
              <a:t>Cas 03:</a:t>
            </a:r>
            <a:endParaRPr lang="fr-FR" sz="2000" b="1" u="sng" dirty="0">
              <a:solidFill>
                <a:srgbClr val="C00000"/>
              </a:solidFill>
              <a:effectLst>
                <a:outerShdw blurRad="38100" dist="38100" dir="2700000" algn="tl">
                  <a:srgbClr val="000000">
                    <a:alpha val="43137"/>
                  </a:srgbClr>
                </a:outerShdw>
              </a:effectLst>
            </a:endParaRPr>
          </a:p>
        </p:txBody>
      </p:sp>
      <p:sp>
        <p:nvSpPr>
          <p:cNvPr id="6" name="ZoneTexte 5"/>
          <p:cNvSpPr txBox="1"/>
          <p:nvPr/>
        </p:nvSpPr>
        <p:spPr>
          <a:xfrm>
            <a:off x="7929489" y="1744395"/>
            <a:ext cx="4262511" cy="646331"/>
          </a:xfrm>
          <a:prstGeom prst="rect">
            <a:avLst/>
          </a:prstGeom>
          <a:noFill/>
        </p:spPr>
        <p:txBody>
          <a:bodyPr wrap="square" rtlCol="0">
            <a:spAutoFit/>
          </a:bodyPr>
          <a:lstStyle/>
          <a:p>
            <a:pPr>
              <a:buFont typeface="Wingdings" pitchFamily="2" charset="2"/>
              <a:buChar char="Ø"/>
            </a:pPr>
            <a:r>
              <a:rPr lang="fr-FR" dirty="0" smtClean="0">
                <a:latin typeface="Franklin Gothic Medium" pitchFamily="34" charset="0"/>
              </a:rPr>
              <a:t>destruction des poteaux et des murs sur toute la hauteur</a:t>
            </a:r>
            <a:endParaRPr lang="fr-FR" dirty="0">
              <a:latin typeface="Franklin Gothic Medium" pitchFamily="34" charset="0"/>
            </a:endParaRPr>
          </a:p>
        </p:txBody>
      </p:sp>
      <p:sp>
        <p:nvSpPr>
          <p:cNvPr id="7" name="Rectangle 6"/>
          <p:cNvSpPr/>
          <p:nvPr/>
        </p:nvSpPr>
        <p:spPr>
          <a:xfrm>
            <a:off x="3703921" y="4313477"/>
            <a:ext cx="2513263" cy="646331"/>
          </a:xfrm>
          <a:prstGeom prst="rect">
            <a:avLst/>
          </a:prstGeom>
        </p:spPr>
        <p:txBody>
          <a:bodyPr wrap="square">
            <a:spAutoFit/>
          </a:bodyPr>
          <a:lstStyle/>
          <a:p>
            <a:pPr>
              <a:buFont typeface="Wingdings" pitchFamily="2" charset="2"/>
              <a:buChar char="Ø"/>
            </a:pPr>
            <a:r>
              <a:rPr lang="fr-FR" dirty="0" smtClean="0">
                <a:latin typeface="Franklin Gothic Medium" pitchFamily="34" charset="0"/>
              </a:rPr>
              <a:t>Effondrement totale  du bâtiment</a:t>
            </a:r>
            <a:endParaRPr lang="fr-FR" dirty="0">
              <a:latin typeface="Franklin Gothic Medium" pitchFamily="34" charset="0"/>
            </a:endParaRPr>
          </a:p>
        </p:txBody>
      </p:sp>
      <p:pic>
        <p:nvPicPr>
          <p:cNvPr id="9" name="Picture 2"/>
          <p:cNvPicPr>
            <a:picLocks noChangeAspect="1" noChangeArrowheads="1"/>
          </p:cNvPicPr>
          <p:nvPr/>
        </p:nvPicPr>
        <p:blipFill>
          <a:blip r:embed="rId2" cstate="print">
            <a:clrChange>
              <a:clrFrom>
                <a:srgbClr val="FFFFFF"/>
              </a:clrFrom>
              <a:clrTo>
                <a:srgbClr val="FFFFFF">
                  <a:alpha val="0"/>
                </a:srgbClr>
              </a:clrTo>
            </a:clrChange>
          </a:blip>
          <a:srcRect l="26838" t="28172" r="29722" b="26547"/>
          <a:stretch>
            <a:fillRect/>
          </a:stretch>
        </p:blipFill>
        <p:spPr bwMode="auto">
          <a:xfrm>
            <a:off x="2622320" y="773724"/>
            <a:ext cx="5158325" cy="3052688"/>
          </a:xfrm>
          <a:prstGeom prst="rect">
            <a:avLst/>
          </a:prstGeom>
          <a:noFill/>
          <a:ln w="9525">
            <a:noFill/>
            <a:miter lim="800000"/>
            <a:headEnd/>
            <a:tailEnd/>
          </a:ln>
        </p:spPr>
      </p:pic>
      <p:pic>
        <p:nvPicPr>
          <p:cNvPr id="10" name="Picture 2"/>
          <p:cNvPicPr>
            <a:picLocks noChangeAspect="1" noChangeArrowheads="1"/>
          </p:cNvPicPr>
          <p:nvPr/>
        </p:nvPicPr>
        <p:blipFill>
          <a:blip r:embed="rId3" cstate="print">
            <a:lum bright="10000" contrast="20000"/>
          </a:blip>
          <a:srcRect l="50635" t="18329" r="18926" b="40328"/>
          <a:stretch>
            <a:fillRect/>
          </a:stretch>
        </p:blipFill>
        <p:spPr bwMode="auto">
          <a:xfrm>
            <a:off x="6178123" y="3968581"/>
            <a:ext cx="5045612" cy="2446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ZoneTexte 7"/>
          <p:cNvSpPr txBox="1"/>
          <p:nvPr/>
        </p:nvSpPr>
        <p:spPr>
          <a:xfrm>
            <a:off x="11493062" y="6488668"/>
            <a:ext cx="426720" cy="369332"/>
          </a:xfrm>
          <a:prstGeom prst="rect">
            <a:avLst/>
          </a:prstGeom>
          <a:noFill/>
        </p:spPr>
        <p:txBody>
          <a:bodyPr wrap="none" rtlCol="0">
            <a:spAutoFit/>
          </a:bodyPr>
          <a:lstStyle/>
          <a:p>
            <a:r>
              <a:rPr lang="fr-FR" b="1" dirty="0" smtClean="0"/>
              <a:t>18</a:t>
            </a:r>
            <a:endParaRPr lang="fr-FR"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039815" y="548640"/>
            <a:ext cx="1913207" cy="400110"/>
          </a:xfrm>
          <a:prstGeom prst="rect">
            <a:avLst/>
          </a:prstGeom>
          <a:noFill/>
        </p:spPr>
        <p:txBody>
          <a:bodyPr wrap="square" rtlCol="0">
            <a:spAutoFit/>
          </a:bodyPr>
          <a:lstStyle/>
          <a:p>
            <a:r>
              <a:rPr lang="fr-FR" sz="2000" b="1" u="sng" dirty="0" smtClean="0">
                <a:solidFill>
                  <a:srgbClr val="C00000"/>
                </a:solidFill>
              </a:rPr>
              <a:t>Cas 04:</a:t>
            </a:r>
            <a:endParaRPr lang="fr-FR" sz="2000" b="1" u="sng" dirty="0">
              <a:solidFill>
                <a:srgbClr val="C00000"/>
              </a:solidFill>
            </a:endParaRPr>
          </a:p>
        </p:txBody>
      </p:sp>
      <p:sp>
        <p:nvSpPr>
          <p:cNvPr id="5" name="Rectangle 4"/>
          <p:cNvSpPr/>
          <p:nvPr/>
        </p:nvSpPr>
        <p:spPr>
          <a:xfrm>
            <a:off x="7863840" y="1196983"/>
            <a:ext cx="4328160" cy="1771300"/>
          </a:xfrm>
          <a:prstGeom prst="rect">
            <a:avLst/>
          </a:prstGeom>
        </p:spPr>
        <p:txBody>
          <a:bodyPr wrap="square">
            <a:spAutoFit/>
          </a:bodyPr>
          <a:lstStyle/>
          <a:p>
            <a:pPr>
              <a:buFont typeface="Wingdings" pitchFamily="2" charset="2"/>
              <a:buChar char="Ø"/>
            </a:pPr>
            <a:r>
              <a:rPr lang="fr-FR" dirty="0" smtClean="0">
                <a:solidFill>
                  <a:schemeClr val="tx2"/>
                </a:solidFill>
                <a:latin typeface="Franklin Gothic Medium" pitchFamily="34" charset="0"/>
              </a:rPr>
              <a:t>bâtiments avec ossature en portiques (poteaux + poutres) sans joints sismiques suffisamment larges ,dans  se cas se sont toujours les bâtiments situés  aux extrémités qui subissent les dégâts les plus importants. </a:t>
            </a:r>
            <a:endParaRPr lang="fr-FR" dirty="0">
              <a:solidFill>
                <a:schemeClr val="tx2"/>
              </a:solidFill>
            </a:endParaRPr>
          </a:p>
        </p:txBody>
      </p:sp>
      <p:pic>
        <p:nvPicPr>
          <p:cNvPr id="6" name="Picture 3"/>
          <p:cNvPicPr>
            <a:picLocks noChangeAspect="1" noChangeArrowheads="1"/>
          </p:cNvPicPr>
          <p:nvPr/>
        </p:nvPicPr>
        <p:blipFill>
          <a:blip r:embed="rId2" cstate="print">
            <a:clrChange>
              <a:clrFrom>
                <a:srgbClr val="FFFFFF"/>
              </a:clrFrom>
              <a:clrTo>
                <a:srgbClr val="FFFFFF">
                  <a:alpha val="0"/>
                </a:srgbClr>
              </a:clrTo>
            </a:clrChange>
          </a:blip>
          <a:srcRect l="15769" t="45891" r="15052" b="18672"/>
          <a:stretch>
            <a:fillRect/>
          </a:stretch>
        </p:blipFill>
        <p:spPr bwMode="auto">
          <a:xfrm>
            <a:off x="1396382" y="1112593"/>
            <a:ext cx="6594067" cy="1968232"/>
          </a:xfrm>
          <a:prstGeom prst="rect">
            <a:avLst/>
          </a:prstGeom>
          <a:noFill/>
          <a:ln w="9525">
            <a:noFill/>
            <a:miter lim="800000"/>
            <a:headEnd/>
            <a:tailEnd/>
          </a:ln>
        </p:spPr>
      </p:pic>
      <p:pic>
        <p:nvPicPr>
          <p:cNvPr id="7" name="Picture 3"/>
          <p:cNvPicPr>
            <a:picLocks noChangeAspect="1" noChangeArrowheads="1"/>
          </p:cNvPicPr>
          <p:nvPr/>
        </p:nvPicPr>
        <p:blipFill>
          <a:blip r:embed="rId3" cstate="print">
            <a:lum bright="10000" contrast="20000"/>
          </a:blip>
          <a:srcRect l="17429" t="24235" r="52685" b="36391"/>
          <a:stretch>
            <a:fillRect/>
          </a:stretch>
        </p:blipFill>
        <p:spPr bwMode="auto">
          <a:xfrm>
            <a:off x="1588701" y="3336493"/>
            <a:ext cx="4502467" cy="23609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2"/>
          <p:cNvPicPr>
            <a:picLocks noChangeAspect="1" noChangeArrowheads="1"/>
          </p:cNvPicPr>
          <p:nvPr/>
        </p:nvPicPr>
        <p:blipFill>
          <a:blip r:embed="rId4" cstate="print">
            <a:lum bright="10000" contrast="20000"/>
          </a:blip>
          <a:srcRect l="50081" t="31125" r="18373" b="35407"/>
          <a:stretch>
            <a:fillRect/>
          </a:stretch>
        </p:blipFill>
        <p:spPr bwMode="auto">
          <a:xfrm>
            <a:off x="7047914" y="3450555"/>
            <a:ext cx="4687488" cy="20970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4929348" y="5917195"/>
            <a:ext cx="3436262" cy="369332"/>
          </a:xfrm>
          <a:prstGeom prst="rect">
            <a:avLst/>
          </a:prstGeom>
        </p:spPr>
        <p:txBody>
          <a:bodyPr wrap="none">
            <a:spAutoFit/>
          </a:bodyPr>
          <a:lstStyle/>
          <a:p>
            <a:r>
              <a:rPr lang="fr-FR" dirty="0" smtClean="0">
                <a:solidFill>
                  <a:srgbClr val="FF0000"/>
                </a:solidFill>
                <a:latin typeface="Franklin Gothic Medium" pitchFamily="34" charset="0"/>
              </a:rPr>
              <a:t>effondrement totale du bâtiment</a:t>
            </a:r>
            <a:endParaRPr lang="fr-FR" dirty="0">
              <a:solidFill>
                <a:srgbClr val="FF0000"/>
              </a:solidFill>
              <a:latin typeface="Franklin Gothic Medium" pitchFamily="34" charset="0"/>
            </a:endParaRPr>
          </a:p>
        </p:txBody>
      </p:sp>
      <p:sp>
        <p:nvSpPr>
          <p:cNvPr id="10" name="ZoneTexte 9"/>
          <p:cNvSpPr txBox="1"/>
          <p:nvPr/>
        </p:nvSpPr>
        <p:spPr>
          <a:xfrm>
            <a:off x="11319640" y="6306207"/>
            <a:ext cx="567559" cy="369332"/>
          </a:xfrm>
          <a:prstGeom prst="rect">
            <a:avLst/>
          </a:prstGeom>
          <a:noFill/>
        </p:spPr>
        <p:txBody>
          <a:bodyPr wrap="square" rtlCol="0">
            <a:spAutoFit/>
          </a:bodyPr>
          <a:lstStyle/>
          <a:p>
            <a:r>
              <a:rPr lang="fr-FR" b="1" dirty="0" smtClean="0"/>
              <a:t>19</a:t>
            </a:r>
            <a:endParaRPr lang="fr-FR"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p:cNvPicPr>
            <a:picLocks noChangeAspect="1" noChangeArrowheads="1"/>
          </p:cNvPicPr>
          <p:nvPr/>
        </p:nvPicPr>
        <p:blipFill>
          <a:blip r:embed="rId2"/>
          <a:srcRect l="19852" t="12479" r="13531" b="58856"/>
          <a:stretch>
            <a:fillRect/>
          </a:stretch>
        </p:blipFill>
        <p:spPr>
          <a:xfrm>
            <a:off x="6457071" y="0"/>
            <a:ext cx="4895557" cy="2927599"/>
          </a:xfrm>
          <a:prstGeom prst="rect">
            <a:avLst/>
          </a:prstGeom>
          <a:noFill/>
          <a:ln/>
        </p:spPr>
      </p:pic>
      <p:sp>
        <p:nvSpPr>
          <p:cNvPr id="3" name="Rectangle 2"/>
          <p:cNvSpPr/>
          <p:nvPr/>
        </p:nvSpPr>
        <p:spPr>
          <a:xfrm>
            <a:off x="6898108" y="2948913"/>
            <a:ext cx="3544560" cy="369332"/>
          </a:xfrm>
          <a:prstGeom prst="rect">
            <a:avLst/>
          </a:prstGeom>
        </p:spPr>
        <p:txBody>
          <a:bodyPr wrap="none">
            <a:spAutoFit/>
          </a:bodyPr>
          <a:lstStyle/>
          <a:p>
            <a:pPr algn="ctr" eaLnBrk="0" hangingPunct="0">
              <a:spcBef>
                <a:spcPct val="50000"/>
              </a:spcBef>
            </a:pPr>
            <a:r>
              <a:rPr lang="fr-FR" dirty="0" smtClean="0">
                <a:solidFill>
                  <a:schemeClr val="tx2"/>
                </a:solidFill>
              </a:rPr>
              <a:t>Effondrement des poteaux du  RDC</a:t>
            </a:r>
            <a:endParaRPr lang="en-US" dirty="0">
              <a:solidFill>
                <a:schemeClr val="tx2"/>
              </a:solidFill>
            </a:endParaRPr>
          </a:p>
        </p:txBody>
      </p:sp>
      <p:pic>
        <p:nvPicPr>
          <p:cNvPr id="4" name="Picture 4" descr="106-0691_IMG"/>
          <p:cNvPicPr>
            <a:picLocks noChangeAspect="1" noChangeArrowheads="1"/>
          </p:cNvPicPr>
          <p:nvPr/>
        </p:nvPicPr>
        <p:blipFill>
          <a:blip r:embed="rId3" cstate="print"/>
          <a:srcRect/>
          <a:stretch>
            <a:fillRect/>
          </a:stretch>
        </p:blipFill>
        <p:spPr>
          <a:xfrm>
            <a:off x="1997611" y="2771335"/>
            <a:ext cx="3812345" cy="3532434"/>
          </a:xfrm>
          <a:prstGeom prst="rect">
            <a:avLst/>
          </a:prstGeom>
          <a:noFill/>
          <a:ln/>
        </p:spPr>
      </p:pic>
      <p:sp>
        <p:nvSpPr>
          <p:cNvPr id="6" name="ZoneTexte 5"/>
          <p:cNvSpPr txBox="1"/>
          <p:nvPr/>
        </p:nvSpPr>
        <p:spPr>
          <a:xfrm>
            <a:off x="1786598" y="562707"/>
            <a:ext cx="1899138" cy="400110"/>
          </a:xfrm>
          <a:prstGeom prst="rect">
            <a:avLst/>
          </a:prstGeom>
          <a:noFill/>
        </p:spPr>
        <p:txBody>
          <a:bodyPr wrap="square" rtlCol="0">
            <a:spAutoFit/>
          </a:bodyPr>
          <a:lstStyle/>
          <a:p>
            <a:r>
              <a:rPr lang="fr-FR" sz="2000" b="1" u="sng" dirty="0" smtClean="0">
                <a:solidFill>
                  <a:schemeClr val="accent1"/>
                </a:solidFill>
                <a:effectLst>
                  <a:outerShdw blurRad="38100" dist="38100" dir="2700000" algn="tl">
                    <a:srgbClr val="000000">
                      <a:alpha val="43137"/>
                    </a:srgbClr>
                  </a:outerShdw>
                </a:effectLst>
              </a:rPr>
              <a:t>Cas 05:</a:t>
            </a:r>
            <a:endParaRPr lang="fr-FR" sz="2000" b="1" u="sng" dirty="0">
              <a:solidFill>
                <a:schemeClr val="accent1"/>
              </a:solidFill>
              <a:effectLst>
                <a:outerShdw blurRad="38100" dist="38100" dir="2700000" algn="tl">
                  <a:srgbClr val="000000">
                    <a:alpha val="43137"/>
                  </a:srgbClr>
                </a:outerShdw>
              </a:effectLst>
            </a:endParaRPr>
          </a:p>
        </p:txBody>
      </p:sp>
      <p:sp>
        <p:nvSpPr>
          <p:cNvPr id="7" name="ZoneTexte 6"/>
          <p:cNvSpPr txBox="1"/>
          <p:nvPr/>
        </p:nvSpPr>
        <p:spPr>
          <a:xfrm>
            <a:off x="1955408" y="1181686"/>
            <a:ext cx="3742007" cy="646331"/>
          </a:xfrm>
          <a:prstGeom prst="rect">
            <a:avLst/>
          </a:prstGeom>
          <a:noFill/>
        </p:spPr>
        <p:txBody>
          <a:bodyPr wrap="square" rtlCol="0">
            <a:spAutoFit/>
          </a:bodyPr>
          <a:lstStyle/>
          <a:p>
            <a:pPr>
              <a:buFont typeface="Wingdings" pitchFamily="2" charset="2"/>
              <a:buChar char="Ø"/>
            </a:pPr>
            <a:r>
              <a:rPr lang="fr-FR" dirty="0" smtClean="0">
                <a:effectLst>
                  <a:outerShdw blurRad="38100" dist="38100" dir="2700000" algn="tl">
                    <a:srgbClr val="000000">
                      <a:alpha val="43137"/>
                    </a:srgbClr>
                  </a:outerShdw>
                </a:effectLst>
              </a:rPr>
              <a:t>Le problème de L'étage souple</a:t>
            </a:r>
          </a:p>
          <a:p>
            <a:pPr>
              <a:buFont typeface="Wingdings" pitchFamily="2" charset="2"/>
              <a:buChar char="Ø"/>
            </a:pPr>
            <a:r>
              <a:rPr lang="fr-FR" u="sng" dirty="0" smtClean="0">
                <a:solidFill>
                  <a:srgbClr val="FF0000"/>
                </a:solidFill>
              </a:rPr>
              <a:t>des constructions sur pilotis</a:t>
            </a:r>
            <a:endParaRPr lang="fr-FR" dirty="0"/>
          </a:p>
        </p:txBody>
      </p:sp>
      <p:sp>
        <p:nvSpPr>
          <p:cNvPr id="8" name="ZoneTexte 7"/>
          <p:cNvSpPr txBox="1"/>
          <p:nvPr/>
        </p:nvSpPr>
        <p:spPr>
          <a:xfrm>
            <a:off x="1575582" y="2011680"/>
            <a:ext cx="4304713" cy="369332"/>
          </a:xfrm>
          <a:prstGeom prst="rect">
            <a:avLst/>
          </a:prstGeom>
          <a:noFill/>
        </p:spPr>
        <p:txBody>
          <a:bodyPr wrap="square" rtlCol="0">
            <a:spAutoFit/>
          </a:bodyPr>
          <a:lstStyle/>
          <a:p>
            <a:r>
              <a:rPr lang="fr-FR" dirty="0" smtClean="0"/>
              <a:t>Le problème au niveau du RDC souple   </a:t>
            </a:r>
            <a:endParaRPr lang="fr-FR" dirty="0"/>
          </a:p>
        </p:txBody>
      </p:sp>
      <p:pic>
        <p:nvPicPr>
          <p:cNvPr id="10" name="Picture 4"/>
          <p:cNvPicPr preferRelativeResize="0">
            <a:picLocks noChangeArrowheads="1"/>
          </p:cNvPicPr>
          <p:nvPr/>
        </p:nvPicPr>
        <p:blipFill>
          <a:blip r:embed="rId4" cstate="print"/>
          <a:srcRect/>
          <a:stretch>
            <a:fillRect/>
          </a:stretch>
        </p:blipFill>
        <p:spPr>
          <a:xfrm>
            <a:off x="6738425" y="3364100"/>
            <a:ext cx="4481826" cy="3493900"/>
          </a:xfrm>
          <a:prstGeom prst="rect">
            <a:avLst/>
          </a:prstGeom>
          <a:noFill/>
          <a:ln/>
        </p:spPr>
      </p:pic>
      <p:sp>
        <p:nvSpPr>
          <p:cNvPr id="9" name="ZoneTexte 8"/>
          <p:cNvSpPr txBox="1"/>
          <p:nvPr/>
        </p:nvSpPr>
        <p:spPr>
          <a:xfrm>
            <a:off x="11571890" y="6337738"/>
            <a:ext cx="425669" cy="369332"/>
          </a:xfrm>
          <a:prstGeom prst="rect">
            <a:avLst/>
          </a:prstGeom>
          <a:noFill/>
        </p:spPr>
        <p:txBody>
          <a:bodyPr wrap="square" rtlCol="0">
            <a:spAutoFit/>
          </a:bodyPr>
          <a:lstStyle/>
          <a:p>
            <a:r>
              <a:rPr lang="fr-FR" b="1" dirty="0" smtClean="0"/>
              <a:t>20</a:t>
            </a:r>
            <a:endParaRPr lang="fr-FR"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heckerboard(across)">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864939" y="246912"/>
            <a:ext cx="2771335" cy="646331"/>
          </a:xfrm>
          <a:prstGeom prst="rect">
            <a:avLst/>
          </a:prstGeom>
          <a:noFill/>
        </p:spPr>
        <p:txBody>
          <a:bodyPr wrap="square" rtlCol="0">
            <a:spAutoFit/>
          </a:bodyPr>
          <a:lstStyle/>
          <a:p>
            <a:r>
              <a:rPr lang="fr-FR" b="1" u="sng" dirty="0" smtClean="0">
                <a:solidFill>
                  <a:srgbClr val="C00000"/>
                </a:solidFill>
                <a:effectLst>
                  <a:outerShdw blurRad="38100" dist="38100" dir="2700000" algn="tl">
                    <a:srgbClr val="000000"/>
                  </a:outerShdw>
                </a:effectLst>
              </a:rPr>
              <a:t> la mauvaise conception des nœuds: </a:t>
            </a:r>
            <a:endParaRPr lang="fr-FR" u="sng" dirty="0">
              <a:solidFill>
                <a:srgbClr val="C00000"/>
              </a:solidFill>
            </a:endParaRPr>
          </a:p>
        </p:txBody>
      </p:sp>
      <p:sp>
        <p:nvSpPr>
          <p:cNvPr id="6" name="Rectangle 5"/>
          <p:cNvSpPr/>
          <p:nvPr/>
        </p:nvSpPr>
        <p:spPr>
          <a:xfrm>
            <a:off x="6336444" y="2352711"/>
            <a:ext cx="5855556" cy="1477328"/>
          </a:xfrm>
          <a:prstGeom prst="rect">
            <a:avLst/>
          </a:prstGeom>
        </p:spPr>
        <p:txBody>
          <a:bodyPr wrap="square">
            <a:spAutoFit/>
          </a:bodyPr>
          <a:lstStyle/>
          <a:p>
            <a:pPr algn="ctr">
              <a:buFont typeface="Arial" pitchFamily="34" charset="0"/>
              <a:buChar char="•"/>
            </a:pPr>
            <a:r>
              <a:rPr lang="fr-FR" dirty="0" smtClean="0"/>
              <a:t>Une « zone critique » est un endroit de la structure </a:t>
            </a:r>
          </a:p>
          <a:p>
            <a:pPr algn="ctr"/>
            <a:r>
              <a:rPr lang="fr-FR" dirty="0" smtClean="0"/>
              <a:t>qui subit des contraintes plus</a:t>
            </a:r>
          </a:p>
          <a:p>
            <a:pPr algn="ctr"/>
            <a:r>
              <a:rPr lang="fr-FR" dirty="0" smtClean="0"/>
              <a:t>élevées. C’est donc potentiellement là que la dégradation du béton ou sa rupture</a:t>
            </a:r>
          </a:p>
          <a:p>
            <a:pPr algn="ctr"/>
            <a:r>
              <a:rPr lang="fr-FR" dirty="0" smtClean="0"/>
              <a:t>fragile commenceront:</a:t>
            </a:r>
            <a:endParaRPr lang="fr-FR" dirty="0"/>
          </a:p>
        </p:txBody>
      </p:sp>
      <p:sp>
        <p:nvSpPr>
          <p:cNvPr id="7" name="Rectangle 6"/>
          <p:cNvSpPr/>
          <p:nvPr/>
        </p:nvSpPr>
        <p:spPr>
          <a:xfrm>
            <a:off x="7694781" y="3919583"/>
            <a:ext cx="2240806" cy="369332"/>
          </a:xfrm>
          <a:prstGeom prst="rect">
            <a:avLst/>
          </a:prstGeom>
        </p:spPr>
        <p:txBody>
          <a:bodyPr wrap="none">
            <a:spAutoFit/>
          </a:bodyPr>
          <a:lstStyle/>
          <a:p>
            <a:pPr algn="ctr">
              <a:buFont typeface="Wingdings" pitchFamily="2" charset="2"/>
              <a:buChar char="v"/>
            </a:pPr>
            <a:r>
              <a:rPr lang="fr-FR" b="1" dirty="0" smtClean="0">
                <a:effectLst>
                  <a:glow rad="63500">
                    <a:schemeClr val="accent1">
                      <a:satMod val="175000"/>
                      <a:alpha val="40000"/>
                    </a:schemeClr>
                  </a:glow>
                  <a:outerShdw blurRad="38100" dist="38100" dir="2700000" algn="tl">
                    <a:srgbClr val="000000">
                      <a:alpha val="43137"/>
                    </a:srgbClr>
                  </a:outerShdw>
                </a:effectLst>
              </a:rPr>
              <a:t>Pour les ossatures:</a:t>
            </a:r>
            <a:endParaRPr lang="fr-FR" dirty="0">
              <a:effectLst>
                <a:glow rad="63500">
                  <a:schemeClr val="accent1">
                    <a:satMod val="175000"/>
                    <a:alpha val="40000"/>
                  </a:schemeClr>
                </a:glow>
                <a:outerShdw blurRad="38100" dist="38100" dir="2700000" algn="tl">
                  <a:srgbClr val="000000">
                    <a:alpha val="43137"/>
                  </a:srgbClr>
                </a:outerShdw>
              </a:effectLst>
            </a:endParaRPr>
          </a:p>
        </p:txBody>
      </p:sp>
      <p:sp>
        <p:nvSpPr>
          <p:cNvPr id="8" name="Rectangle 7"/>
          <p:cNvSpPr/>
          <p:nvPr/>
        </p:nvSpPr>
        <p:spPr>
          <a:xfrm>
            <a:off x="7610621" y="4287522"/>
            <a:ext cx="5894363" cy="646331"/>
          </a:xfrm>
          <a:prstGeom prst="rect">
            <a:avLst/>
          </a:prstGeom>
        </p:spPr>
        <p:txBody>
          <a:bodyPr wrap="square">
            <a:spAutoFit/>
          </a:bodyPr>
          <a:lstStyle/>
          <a:p>
            <a:r>
              <a:rPr lang="fr-FR" b="1" dirty="0" smtClean="0">
                <a:effectLst>
                  <a:outerShdw blurRad="38100" dist="38100" dir="2700000" algn="tl">
                    <a:srgbClr val="000000">
                      <a:alpha val="43137"/>
                    </a:srgbClr>
                  </a:outerShdw>
                </a:effectLst>
              </a:rPr>
              <a:t>(structures poteaux-poutres) : </a:t>
            </a:r>
          </a:p>
          <a:p>
            <a:r>
              <a:rPr lang="fr-FR" b="1" dirty="0" smtClean="0">
                <a:effectLst>
                  <a:outerShdw blurRad="38100" dist="38100" dir="2700000" algn="tl">
                    <a:srgbClr val="000000">
                      <a:alpha val="43137"/>
                    </a:srgbClr>
                  </a:outerShdw>
                </a:effectLst>
              </a:rPr>
              <a:t>        à proximité des nœuds</a:t>
            </a:r>
            <a:endParaRPr lang="fr-FR" dirty="0">
              <a:effectLst>
                <a:outerShdw blurRad="38100" dist="38100" dir="2700000" algn="tl">
                  <a:srgbClr val="000000">
                    <a:alpha val="43137"/>
                  </a:srgbClr>
                </a:outerShdw>
              </a:effectLst>
            </a:endParaRPr>
          </a:p>
        </p:txBody>
      </p:sp>
      <p:sp>
        <p:nvSpPr>
          <p:cNvPr id="10" name="Rectangle 9"/>
          <p:cNvSpPr/>
          <p:nvPr/>
        </p:nvSpPr>
        <p:spPr>
          <a:xfrm rot="5400000" flipH="1">
            <a:off x="5432168" y="5983765"/>
            <a:ext cx="1132450" cy="179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5178345" y="5275393"/>
            <a:ext cx="1742959" cy="225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5396108" y="4990739"/>
            <a:ext cx="1219200" cy="914400"/>
          </a:xfrm>
          <a:prstGeom prst="ellipse">
            <a:avLst/>
          </a:prstGeom>
          <a:noFill/>
          <a:ln>
            <a:solidFill>
              <a:srgbClr val="FF0000"/>
            </a:solidFill>
          </a:ln>
          <a:effectLst>
            <a:glow rad="228600">
              <a:schemeClr val="accent6">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13" name="Picture 2"/>
          <p:cNvPicPr>
            <a:picLocks noChangeAspect="1" noChangeArrowheads="1"/>
          </p:cNvPicPr>
          <p:nvPr/>
        </p:nvPicPr>
        <p:blipFill>
          <a:blip r:embed="rId2" cstate="print"/>
          <a:srcRect/>
          <a:stretch>
            <a:fillRect/>
          </a:stretch>
        </p:blipFill>
        <p:spPr bwMode="auto">
          <a:xfrm>
            <a:off x="7733428" y="5098192"/>
            <a:ext cx="3098696" cy="15586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ZoneTexte 13"/>
          <p:cNvSpPr txBox="1"/>
          <p:nvPr/>
        </p:nvSpPr>
        <p:spPr>
          <a:xfrm>
            <a:off x="11272345" y="6274676"/>
            <a:ext cx="662152" cy="369332"/>
          </a:xfrm>
          <a:prstGeom prst="rect">
            <a:avLst/>
          </a:prstGeom>
          <a:noFill/>
        </p:spPr>
        <p:txBody>
          <a:bodyPr wrap="square" rtlCol="0">
            <a:spAutoFit/>
          </a:bodyPr>
          <a:lstStyle/>
          <a:p>
            <a:r>
              <a:rPr lang="fr-FR" b="1" dirty="0" smtClean="0"/>
              <a:t>21</a:t>
            </a:r>
            <a:endParaRPr lang="fr-FR" b="1" dirty="0"/>
          </a:p>
        </p:txBody>
      </p:sp>
      <p:pic>
        <p:nvPicPr>
          <p:cNvPr id="15" name="Picture 4" descr="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13445" y="1073723"/>
            <a:ext cx="4897143" cy="351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15"/>
          <p:cNvSpPr/>
          <p:nvPr/>
        </p:nvSpPr>
        <p:spPr>
          <a:xfrm>
            <a:off x="6337174" y="346841"/>
            <a:ext cx="6096000" cy="1754326"/>
          </a:xfrm>
          <a:prstGeom prst="rect">
            <a:avLst/>
          </a:prstGeom>
        </p:spPr>
        <p:txBody>
          <a:bodyPr>
            <a:spAutoFit/>
          </a:bodyPr>
          <a:lstStyle/>
          <a:p>
            <a:r>
              <a:rPr lang="en-US" b="1" dirty="0" smtClean="0">
                <a:latin typeface="Arial" panose="020B0604020202020204" pitchFamily="34" charset="0"/>
              </a:rPr>
              <a:t>. </a:t>
            </a:r>
            <a:r>
              <a:rPr lang="en-US" dirty="0" smtClean="0">
                <a:latin typeface="Arial" panose="020B0604020202020204" pitchFamily="34" charset="0"/>
              </a:rPr>
              <a:t>Absence des armatures transversales dans les zones critiques d’extrémité des poteaux et des poutres </a:t>
            </a:r>
          </a:p>
          <a:p>
            <a:r>
              <a:rPr lang="en-US" dirty="0" smtClean="0">
                <a:latin typeface="Arial" panose="020B0604020202020204" pitchFamily="34" charset="0"/>
              </a:rPr>
              <a:t>. Absence des armatures transversales dans les noeuds au croisement poteau – poutre,</a:t>
            </a:r>
          </a:p>
          <a:p>
            <a:r>
              <a:rPr lang="en-US" dirty="0" smtClean="0">
                <a:latin typeface="Arial" panose="020B0604020202020204" pitchFamily="34" charset="0"/>
              </a:rPr>
              <a:t>. Mise en place d’une talonnette en pied de poteau d’environ 5 à 10cm en mortier de mauvaise qualité</a:t>
            </a:r>
            <a:endParaRPr lang="fr-FR" dirty="0"/>
          </a:p>
        </p:txBody>
      </p:sp>
      <p:sp>
        <p:nvSpPr>
          <p:cNvPr id="17" name="Rectangle 16"/>
          <p:cNvSpPr/>
          <p:nvPr/>
        </p:nvSpPr>
        <p:spPr>
          <a:xfrm>
            <a:off x="835572" y="4818425"/>
            <a:ext cx="4430111" cy="707886"/>
          </a:xfrm>
          <a:prstGeom prst="rect">
            <a:avLst/>
          </a:prstGeom>
        </p:spPr>
        <p:txBody>
          <a:bodyPr wrap="square">
            <a:spAutoFit/>
          </a:bodyPr>
          <a:lstStyle/>
          <a:p>
            <a:pPr>
              <a:buFont typeface="Wingdings" pitchFamily="2" charset="2"/>
              <a:buChar char="Ø"/>
            </a:pPr>
            <a:r>
              <a:rPr lang="fr-FR" sz="2000" dirty="0" smtClean="0">
                <a:ln w="0"/>
                <a:solidFill>
                  <a:schemeClr val="accent1"/>
                </a:solidFill>
                <a:effectLst>
                  <a:outerShdw blurRad="38100" dist="25400" dir="5400000" algn="ctr" rotWithShape="0">
                    <a:srgbClr val="6E747A">
                      <a:alpha val="43000"/>
                    </a:srgbClr>
                  </a:outerShdw>
                </a:effectLst>
              </a:rPr>
              <a:t>Dispositions constructives non 	conformes au RPA</a:t>
            </a:r>
            <a:endParaRPr lang="fr-FR" sz="2000"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Photot3_0003"/>
          <p:cNvPicPr>
            <a:picLocks noChangeAspect="1" noChangeArrowheads="1"/>
          </p:cNvPicPr>
          <p:nvPr/>
        </p:nvPicPr>
        <p:blipFill>
          <a:blip r:embed="rId2"/>
          <a:srcRect/>
          <a:stretch>
            <a:fillRect/>
          </a:stretch>
        </p:blipFill>
        <p:spPr>
          <a:xfrm>
            <a:off x="6616655" y="3458381"/>
            <a:ext cx="4853353" cy="3083095"/>
          </a:xfrm>
          <a:prstGeom prst="rect">
            <a:avLst/>
          </a:prstGeom>
          <a:noFill/>
          <a:ln/>
        </p:spPr>
      </p:pic>
      <p:sp>
        <p:nvSpPr>
          <p:cNvPr id="6" name="Rectangle 5"/>
          <p:cNvSpPr/>
          <p:nvPr/>
        </p:nvSpPr>
        <p:spPr>
          <a:xfrm>
            <a:off x="1969477" y="5061247"/>
            <a:ext cx="4023360" cy="646331"/>
          </a:xfrm>
          <a:prstGeom prst="rect">
            <a:avLst/>
          </a:prstGeom>
          <a:ln>
            <a:solidFill>
              <a:schemeClr val="accent1"/>
            </a:solidFill>
          </a:ln>
        </p:spPr>
        <p:txBody>
          <a:bodyPr wrap="square">
            <a:spAutoFit/>
          </a:bodyPr>
          <a:lstStyle/>
          <a:p>
            <a:pPr algn="ctr" eaLnBrk="0" hangingPunct="0">
              <a:buFont typeface="Wingdings" pitchFamily="2" charset="2"/>
              <a:buChar char="Ø"/>
            </a:pPr>
            <a:r>
              <a:rPr lang="fr-FR" dirty="0" smtClean="0"/>
              <a:t>Mauvaise conception du nœud</a:t>
            </a:r>
          </a:p>
          <a:p>
            <a:pPr algn="ctr" eaLnBrk="0" hangingPunct="0"/>
            <a:r>
              <a:rPr lang="fr-FR" dirty="0" smtClean="0"/>
              <a:t>Poutre reposant simplement</a:t>
            </a:r>
            <a:endParaRPr lang="fr-FR" dirty="0"/>
          </a:p>
        </p:txBody>
      </p:sp>
      <p:sp>
        <p:nvSpPr>
          <p:cNvPr id="7" name="ZoneTexte 6"/>
          <p:cNvSpPr txBox="1"/>
          <p:nvPr/>
        </p:nvSpPr>
        <p:spPr>
          <a:xfrm>
            <a:off x="11666483" y="6369269"/>
            <a:ext cx="525517" cy="369332"/>
          </a:xfrm>
          <a:prstGeom prst="rect">
            <a:avLst/>
          </a:prstGeom>
          <a:noFill/>
        </p:spPr>
        <p:txBody>
          <a:bodyPr wrap="square" rtlCol="0">
            <a:spAutoFit/>
          </a:bodyPr>
          <a:lstStyle/>
          <a:p>
            <a:r>
              <a:rPr lang="fr-FR" b="1" dirty="0" smtClean="0"/>
              <a:t>22</a:t>
            </a:r>
            <a:endParaRPr lang="fr-FR" b="1" dirty="0"/>
          </a:p>
        </p:txBody>
      </p:sp>
      <p:pic>
        <p:nvPicPr>
          <p:cNvPr id="8" name="Picture 4" descr="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308053" y="955721"/>
            <a:ext cx="4783016" cy="3822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6941437" y="1489002"/>
            <a:ext cx="4417255" cy="1477328"/>
          </a:xfrm>
          <a:prstGeom prst="rect">
            <a:avLst/>
          </a:prstGeom>
        </p:spPr>
        <p:txBody>
          <a:bodyPr wrap="square">
            <a:spAutoFit/>
          </a:bodyPr>
          <a:lstStyle/>
          <a:p>
            <a:pPr>
              <a:buFont typeface="Wingdings" pitchFamily="2" charset="2"/>
              <a:buChar char="ü"/>
            </a:pPr>
            <a:r>
              <a:rPr lang="en-US" dirty="0" smtClean="0">
                <a:latin typeface="Arial" panose="020B0604020202020204" pitchFamily="34" charset="0"/>
              </a:rPr>
              <a:t>Armatures transversales dans les zones critiques d’extrémité des poteaux et des pouters, environ tous les 5 cm,</a:t>
            </a:r>
          </a:p>
          <a:p>
            <a:pPr>
              <a:buFont typeface="Wingdings" pitchFamily="2" charset="2"/>
              <a:buChar char="ü"/>
            </a:pPr>
            <a:r>
              <a:rPr lang="en-US" dirty="0" smtClean="0">
                <a:latin typeface="Arial" panose="020B0604020202020204" pitchFamily="34" charset="0"/>
              </a:rPr>
              <a:t>. Armatures transversales dans les noeuds au croisement Poteau – poutre,</a:t>
            </a:r>
            <a:endParaRPr lang="en-US" dirty="0">
              <a:latin typeface="Arial" panose="020B0604020202020204" pitchFamily="34" charset="0"/>
            </a:endParaRPr>
          </a:p>
        </p:txBody>
      </p:sp>
      <p:sp>
        <p:nvSpPr>
          <p:cNvPr id="10" name="Rectangle 9"/>
          <p:cNvSpPr/>
          <p:nvPr/>
        </p:nvSpPr>
        <p:spPr>
          <a:xfrm>
            <a:off x="1820311" y="251549"/>
            <a:ext cx="6555545" cy="646331"/>
          </a:xfrm>
          <a:prstGeom prst="rect">
            <a:avLst/>
          </a:prstGeom>
        </p:spPr>
        <p:txBody>
          <a:bodyPr wrap="square">
            <a:spAutoFit/>
          </a:bodyPr>
          <a:lstStyle/>
          <a:p>
            <a:pPr>
              <a:buFont typeface="Wingdings" pitchFamily="2" charset="2"/>
              <a:buChar char="Ø"/>
            </a:pPr>
            <a:r>
              <a:rPr lang="fr-FR" dirty="0" smtClean="0">
                <a:ln w="0"/>
                <a:solidFill>
                  <a:schemeClr val="accent1"/>
                </a:solidFill>
                <a:effectLst>
                  <a:outerShdw blurRad="38100" dist="25400" dir="5400000" algn="ctr" rotWithShape="0">
                    <a:srgbClr val="6E747A">
                      <a:alpha val="43000"/>
                    </a:srgbClr>
                  </a:outerShdw>
                </a:effectLst>
              </a:rPr>
              <a:t>Dispositions constructives </a:t>
            </a:r>
          </a:p>
          <a:p>
            <a:r>
              <a:rPr lang="fr-FR" dirty="0" smtClean="0">
                <a:ln w="0"/>
                <a:solidFill>
                  <a:schemeClr val="accent1"/>
                </a:solidFill>
                <a:effectLst>
                  <a:outerShdw blurRad="38100" dist="25400" dir="5400000" algn="ctr" rotWithShape="0">
                    <a:srgbClr val="6E747A">
                      <a:alpha val="43000"/>
                    </a:srgbClr>
                  </a:outerShdw>
                </a:effectLst>
              </a:rPr>
              <a:t>conformes au RPA</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1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24114" y="17464"/>
            <a:ext cx="7343775" cy="682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ZoneTexte 2"/>
          <p:cNvSpPr txBox="1"/>
          <p:nvPr/>
        </p:nvSpPr>
        <p:spPr>
          <a:xfrm>
            <a:off x="11335407" y="6306207"/>
            <a:ext cx="856593" cy="369332"/>
          </a:xfrm>
          <a:prstGeom prst="rect">
            <a:avLst/>
          </a:prstGeom>
          <a:noFill/>
        </p:spPr>
        <p:txBody>
          <a:bodyPr wrap="square" rtlCol="0">
            <a:spAutoFit/>
          </a:bodyPr>
          <a:lstStyle/>
          <a:p>
            <a:r>
              <a:rPr lang="fr-FR" b="1" dirty="0" smtClean="0"/>
              <a:t>23</a:t>
            </a:r>
            <a:endParaRPr lang="fr-FR"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1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52921" y="0"/>
            <a:ext cx="7058025" cy="678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ZoneTexte 2"/>
          <p:cNvSpPr txBox="1"/>
          <p:nvPr/>
        </p:nvSpPr>
        <p:spPr>
          <a:xfrm>
            <a:off x="11193517" y="6180083"/>
            <a:ext cx="662152" cy="369332"/>
          </a:xfrm>
          <a:prstGeom prst="rect">
            <a:avLst/>
          </a:prstGeom>
          <a:noFill/>
        </p:spPr>
        <p:txBody>
          <a:bodyPr wrap="square" rtlCol="0">
            <a:spAutoFit/>
          </a:bodyPr>
          <a:lstStyle/>
          <a:p>
            <a:r>
              <a:rPr lang="fr-FR" b="1" dirty="0" smtClean="0"/>
              <a:t>24</a:t>
            </a:r>
            <a:endParaRPr lang="fr-FR"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P19"/>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95551" y="-22225"/>
            <a:ext cx="7129463" cy="683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ZoneTexte 3"/>
          <p:cNvSpPr txBox="1"/>
          <p:nvPr/>
        </p:nvSpPr>
        <p:spPr>
          <a:xfrm>
            <a:off x="11303876" y="6337738"/>
            <a:ext cx="599090" cy="369332"/>
          </a:xfrm>
          <a:prstGeom prst="rect">
            <a:avLst/>
          </a:prstGeom>
          <a:noFill/>
        </p:spPr>
        <p:txBody>
          <a:bodyPr wrap="square" rtlCol="0">
            <a:spAutoFit/>
          </a:bodyPr>
          <a:lstStyle/>
          <a:p>
            <a:r>
              <a:rPr lang="fr-FR" b="1" dirty="0" smtClean="0"/>
              <a:t>25</a:t>
            </a:r>
            <a:endParaRPr lang="fr-FR"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P1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95551" y="-33338"/>
            <a:ext cx="7129463"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ZoneTexte 2"/>
          <p:cNvSpPr txBox="1"/>
          <p:nvPr/>
        </p:nvSpPr>
        <p:spPr>
          <a:xfrm>
            <a:off x="11020097" y="6164317"/>
            <a:ext cx="740979" cy="369332"/>
          </a:xfrm>
          <a:prstGeom prst="rect">
            <a:avLst/>
          </a:prstGeom>
          <a:noFill/>
        </p:spPr>
        <p:txBody>
          <a:bodyPr wrap="square" rtlCol="0">
            <a:spAutoFit/>
          </a:bodyPr>
          <a:lstStyle/>
          <a:p>
            <a:r>
              <a:rPr lang="fr-FR" b="1" dirty="0" smtClean="0"/>
              <a:t>26</a:t>
            </a:r>
            <a:endParaRPr lang="fr-FR" b="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039815" y="182880"/>
            <a:ext cx="4557933" cy="461665"/>
          </a:xfrm>
          <a:prstGeom prst="rect">
            <a:avLst/>
          </a:prstGeom>
          <a:noFill/>
        </p:spPr>
        <p:txBody>
          <a:bodyPr wrap="square" rtlCol="0">
            <a:spAutoFit/>
          </a:bodyPr>
          <a:lstStyle/>
          <a:p>
            <a:r>
              <a:rPr lang="fr-FR" sz="2400" b="1" u="sng" dirty="0" smtClean="0">
                <a:effectLst>
                  <a:outerShdw blurRad="38100" dist="38100" dir="2700000" algn="tl">
                    <a:srgbClr val="000000">
                      <a:alpha val="43137"/>
                    </a:srgbClr>
                  </a:outerShdw>
                </a:effectLst>
              </a:rPr>
              <a:t>Conclusion: </a:t>
            </a:r>
            <a:endParaRPr lang="fr-FR" sz="2400" b="1" u="sng" dirty="0">
              <a:effectLst>
                <a:outerShdw blurRad="38100" dist="38100" dir="2700000" algn="tl">
                  <a:srgbClr val="000000">
                    <a:alpha val="43137"/>
                  </a:srgbClr>
                </a:outerShdw>
              </a:effectLst>
            </a:endParaRPr>
          </a:p>
        </p:txBody>
      </p:sp>
      <p:sp>
        <p:nvSpPr>
          <p:cNvPr id="3" name="Rectangle 2"/>
          <p:cNvSpPr/>
          <p:nvPr/>
        </p:nvSpPr>
        <p:spPr>
          <a:xfrm>
            <a:off x="1528688" y="618030"/>
            <a:ext cx="9078351" cy="646331"/>
          </a:xfrm>
          <a:prstGeom prst="rect">
            <a:avLst/>
          </a:prstGeom>
        </p:spPr>
        <p:txBody>
          <a:bodyPr wrap="square">
            <a:spAutoFit/>
          </a:bodyPr>
          <a:lstStyle/>
          <a:p>
            <a:pPr>
              <a:spcBef>
                <a:spcPct val="20000"/>
              </a:spcBef>
              <a:buClr>
                <a:schemeClr val="hlink"/>
              </a:buClr>
              <a:buSzPct val="60000"/>
              <a:buFont typeface="Wingdings" pitchFamily="2" charset="2"/>
              <a:buChar char="n"/>
            </a:pPr>
            <a:r>
              <a:rPr lang="fr-FR" dirty="0" smtClean="0"/>
              <a:t>Depuis  	le séisme de Boumerdes , la réglementation Algérienne (et particulièrement, le RPA), a fait et continue de faire des progrès considérables.</a:t>
            </a:r>
            <a:endParaRPr lang="fr-FR" dirty="0"/>
          </a:p>
        </p:txBody>
      </p:sp>
      <p:graphicFrame>
        <p:nvGraphicFramePr>
          <p:cNvPr id="1026" name="Object 2"/>
          <p:cNvGraphicFramePr>
            <a:graphicFrameLocks noChangeAspect="1"/>
          </p:cNvGraphicFramePr>
          <p:nvPr/>
        </p:nvGraphicFramePr>
        <p:xfrm>
          <a:off x="844063" y="1189384"/>
          <a:ext cx="7441809" cy="5105908"/>
        </p:xfrm>
        <a:graphic>
          <a:graphicData uri="http://schemas.openxmlformats.org/presentationml/2006/ole">
            <p:oleObj spid="_x0000_s1026" name="Diapositive" r:id="rId3" imgW="3410767" imgH="1979510" progId="PowerPoint.Slide.8">
              <p:embed/>
            </p:oleObj>
          </a:graphicData>
        </a:graphic>
      </p:graphicFrame>
      <p:sp>
        <p:nvSpPr>
          <p:cNvPr id="5" name="ZoneTexte 4"/>
          <p:cNvSpPr txBox="1"/>
          <p:nvPr/>
        </p:nvSpPr>
        <p:spPr>
          <a:xfrm>
            <a:off x="8342142" y="1674057"/>
            <a:ext cx="3624775" cy="3831818"/>
          </a:xfrm>
          <a:prstGeom prst="rect">
            <a:avLst/>
          </a:prstGeom>
          <a:noFill/>
        </p:spPr>
        <p:txBody>
          <a:bodyPr wrap="square" rtlCol="0">
            <a:spAutoFit/>
          </a:bodyPr>
          <a:lstStyle/>
          <a:p>
            <a:pPr>
              <a:lnSpc>
                <a:spcPct val="90000"/>
              </a:lnSpc>
              <a:buFont typeface="Wingdings" pitchFamily="2" charset="2"/>
              <a:buChar char="ü"/>
            </a:pPr>
            <a:r>
              <a:rPr lang="fr-FR" dirty="0" smtClean="0"/>
              <a:t>Nouvelle classification des wilayas et communes du pays en fonction du nouveau zonage</a:t>
            </a:r>
          </a:p>
          <a:p>
            <a:pPr>
              <a:lnSpc>
                <a:spcPct val="90000"/>
              </a:lnSpc>
              <a:buFont typeface="Wingdings" pitchFamily="2" charset="2"/>
              <a:buChar char="ü"/>
            </a:pPr>
            <a:r>
              <a:rPr lang="fr-FR" dirty="0" smtClean="0"/>
              <a:t> Limitation du nombre de niveaux et hauteurs des structures en portiques auto stables en béton armé</a:t>
            </a:r>
          </a:p>
          <a:p>
            <a:pPr>
              <a:lnSpc>
                <a:spcPct val="90000"/>
              </a:lnSpc>
              <a:buFont typeface="Wingdings" pitchFamily="2" charset="2"/>
              <a:buChar char="ü"/>
            </a:pPr>
            <a:r>
              <a:rPr lang="fr-FR" dirty="0" smtClean="0"/>
              <a:t>Définition précise de la notion de l’étage souple</a:t>
            </a:r>
          </a:p>
          <a:p>
            <a:pPr>
              <a:lnSpc>
                <a:spcPct val="90000"/>
              </a:lnSpc>
              <a:buFont typeface="Wingdings" pitchFamily="2" charset="2"/>
              <a:buChar char="ü"/>
            </a:pPr>
            <a:r>
              <a:rPr lang="fr-FR" dirty="0" smtClean="0"/>
              <a:t>Prise en charge de l’effet de site,</a:t>
            </a:r>
          </a:p>
          <a:p>
            <a:pPr>
              <a:lnSpc>
                <a:spcPct val="90000"/>
              </a:lnSpc>
              <a:buFont typeface="Wingdings" pitchFamily="2" charset="2"/>
              <a:buChar char="ü"/>
            </a:pPr>
            <a:endParaRPr lang="fr-FR" dirty="0" smtClean="0"/>
          </a:p>
          <a:p>
            <a:pPr>
              <a:lnSpc>
                <a:spcPct val="90000"/>
              </a:lnSpc>
              <a:buFont typeface="Wingdings" pitchFamily="2" charset="2"/>
              <a:buChar char="ü"/>
            </a:pPr>
            <a:r>
              <a:rPr lang="fr-FR" dirty="0" smtClean="0"/>
              <a:t>Guide de construction parasismique destiné à l’auto constructeur </a:t>
            </a:r>
          </a:p>
          <a:p>
            <a:pPr>
              <a:lnSpc>
                <a:spcPct val="90000"/>
              </a:lnSpc>
              <a:buFont typeface="Wingdings" pitchFamily="2" charset="2"/>
              <a:buChar char="ü"/>
            </a:pPr>
            <a:endParaRPr lang="fr-FR" dirty="0"/>
          </a:p>
        </p:txBody>
      </p:sp>
      <p:sp>
        <p:nvSpPr>
          <p:cNvPr id="6" name="Rectangle 6"/>
          <p:cNvSpPr>
            <a:spLocks noChangeArrowheads="1"/>
          </p:cNvSpPr>
          <p:nvPr/>
        </p:nvSpPr>
        <p:spPr bwMode="auto">
          <a:xfrm>
            <a:off x="1548106" y="6461125"/>
            <a:ext cx="5616575" cy="396875"/>
          </a:xfrm>
          <a:prstGeom prst="rect">
            <a:avLst/>
          </a:prstGeom>
          <a:solidFill>
            <a:schemeClr val="accent1"/>
          </a:solidFill>
          <a:ln w="9525">
            <a:solidFill>
              <a:schemeClr val="tx1"/>
            </a:solidFill>
            <a:miter lim="800000"/>
            <a:headEnd/>
            <a:tailEnd/>
          </a:ln>
          <a:effectLst/>
        </p:spPr>
        <p:txBody>
          <a:bodyPr wrap="none" anchor="ctr"/>
          <a:lstStyle/>
          <a:p>
            <a:pPr algn="ctr" eaLnBrk="0" hangingPunct="0"/>
            <a:r>
              <a:rPr lang="fr-FR" sz="1400">
                <a:solidFill>
                  <a:srgbClr val="CCFF33"/>
                </a:solidFill>
              </a:rPr>
              <a:t>CARTE DE ZONAGE SISMIQUE SUITE AU SEISME DE BOUMERDES</a:t>
            </a:r>
          </a:p>
        </p:txBody>
      </p:sp>
      <p:sp>
        <p:nvSpPr>
          <p:cNvPr id="7" name="ZoneTexte 6"/>
          <p:cNvSpPr txBox="1"/>
          <p:nvPr/>
        </p:nvSpPr>
        <p:spPr>
          <a:xfrm>
            <a:off x="11225048" y="6416566"/>
            <a:ext cx="966952" cy="369332"/>
          </a:xfrm>
          <a:prstGeom prst="rect">
            <a:avLst/>
          </a:prstGeom>
          <a:noFill/>
        </p:spPr>
        <p:txBody>
          <a:bodyPr wrap="square" rtlCol="0">
            <a:spAutoFit/>
          </a:bodyPr>
          <a:lstStyle/>
          <a:p>
            <a:r>
              <a:rPr lang="fr-FR" b="1" dirty="0" smtClean="0"/>
              <a:t>27</a:t>
            </a:r>
            <a:endParaRPr lang="fr-FR"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par>
                          <p:cTn id="8" fill="hold">
                            <p:stCondLst>
                              <p:cond delay="2000"/>
                            </p:stCondLst>
                            <p:childTnLst>
                              <p:par>
                                <p:cTn id="9" presetID="18" presetClass="entr" presetSubtype="1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1.PNG"/>
          <p:cNvPicPr>
            <a:picLocks noChangeAspect="1"/>
          </p:cNvPicPr>
          <p:nvPr/>
        </p:nvPicPr>
        <p:blipFill>
          <a:blip r:embed="rId2"/>
          <a:stretch>
            <a:fillRect/>
          </a:stretch>
        </p:blipFill>
        <p:spPr>
          <a:xfrm>
            <a:off x="6975567" y="195944"/>
            <a:ext cx="4950822" cy="3043645"/>
          </a:xfrm>
          <a:prstGeom prst="rect">
            <a:avLst/>
          </a:prstGeom>
        </p:spPr>
      </p:pic>
      <p:pic>
        <p:nvPicPr>
          <p:cNvPr id="5" name="Image 4" descr="2.PNG"/>
          <p:cNvPicPr>
            <a:picLocks noChangeAspect="1"/>
          </p:cNvPicPr>
          <p:nvPr/>
        </p:nvPicPr>
        <p:blipFill>
          <a:blip r:embed="rId3"/>
          <a:stretch>
            <a:fillRect/>
          </a:stretch>
        </p:blipFill>
        <p:spPr>
          <a:xfrm>
            <a:off x="1240973" y="3422469"/>
            <a:ext cx="5476090" cy="2217991"/>
          </a:xfrm>
          <a:prstGeom prst="rect">
            <a:avLst/>
          </a:prstGeom>
        </p:spPr>
      </p:pic>
      <p:sp>
        <p:nvSpPr>
          <p:cNvPr id="6" name="Ellipse 5"/>
          <p:cNvSpPr/>
          <p:nvPr/>
        </p:nvSpPr>
        <p:spPr>
          <a:xfrm flipH="1">
            <a:off x="3108961" y="5447211"/>
            <a:ext cx="209004" cy="156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8" name="Connecteur droit avec flèche 7"/>
          <p:cNvCxnSpPr/>
          <p:nvPr/>
        </p:nvCxnSpPr>
        <p:spPr>
          <a:xfrm rot="16200000" flipV="1">
            <a:off x="2508069" y="4794068"/>
            <a:ext cx="1423852" cy="39189"/>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1280159" y="979714"/>
            <a:ext cx="5682343" cy="1754326"/>
          </a:xfrm>
          <a:prstGeom prst="rect">
            <a:avLst/>
          </a:prstGeom>
          <a:noFill/>
        </p:spPr>
        <p:txBody>
          <a:bodyPr wrap="square" rtlCol="0">
            <a:spAutoFit/>
          </a:bodyPr>
          <a:lstStyle/>
          <a:p>
            <a:pPr>
              <a:buFont typeface="Wingdings" pitchFamily="2" charset="2"/>
              <a:buChar char="§"/>
            </a:pPr>
            <a:r>
              <a:rPr lang="fr-FR" dirty="0" smtClean="0"/>
              <a:t> La surface de la terre est constitué par un ensemble de pièce qui forme un immense puzzle et bouge tous le temps c'est pièce s'appelle les plaques tectoniques et sont un peut prés  12 plaques principale qui se déplace en permanence elle peuvent glissée les une par a port les autre s'éloigner ou ce rapprocher   .</a:t>
            </a:r>
            <a:endParaRPr lang="fr-FR" dirty="0"/>
          </a:p>
        </p:txBody>
      </p:sp>
      <p:sp>
        <p:nvSpPr>
          <p:cNvPr id="11" name="ZoneTexte 10"/>
          <p:cNvSpPr txBox="1"/>
          <p:nvPr/>
        </p:nvSpPr>
        <p:spPr>
          <a:xfrm>
            <a:off x="7119257" y="3500847"/>
            <a:ext cx="4911633" cy="2308324"/>
          </a:xfrm>
          <a:prstGeom prst="rect">
            <a:avLst/>
          </a:prstGeom>
          <a:noFill/>
        </p:spPr>
        <p:txBody>
          <a:bodyPr wrap="square" rtlCol="0">
            <a:spAutoFit/>
          </a:bodyPr>
          <a:lstStyle/>
          <a:p>
            <a:pPr>
              <a:buFont typeface="Wingdings" pitchFamily="2" charset="2"/>
              <a:buChar char="§"/>
            </a:pPr>
            <a:r>
              <a:rPr lang="fr-FR" dirty="0" smtClean="0"/>
              <a:t> lorsque les plaques rentrent  en collusion une rupture du rocher ce produit au niveau de la zone du choque ce qui libère des énergie ; des ondes sismique sont alors émise dans tous les sens au tour du point du choque qui s'appelle le foyer ou l hypocentre </a:t>
            </a:r>
          </a:p>
          <a:p>
            <a:pPr>
              <a:buFont typeface="Wingdings" pitchFamily="2" charset="2"/>
              <a:buChar char="§"/>
            </a:pPr>
            <a:r>
              <a:rPr lang="fr-FR" dirty="0" smtClean="0"/>
              <a:t>L'épicentre est le point de la surface de la terre situer a la verticale du foyer </a:t>
            </a:r>
          </a:p>
        </p:txBody>
      </p:sp>
      <p:sp>
        <p:nvSpPr>
          <p:cNvPr id="12" name="Rectangle 11"/>
          <p:cNvSpPr/>
          <p:nvPr/>
        </p:nvSpPr>
        <p:spPr>
          <a:xfrm>
            <a:off x="2181497" y="5878286"/>
            <a:ext cx="6583680" cy="584775"/>
          </a:xfrm>
          <a:prstGeom prst="rect">
            <a:avLst/>
          </a:prstGeom>
        </p:spPr>
        <p:txBody>
          <a:bodyPr wrap="square">
            <a:spAutoFit/>
          </a:bodyPr>
          <a:lstStyle/>
          <a:p>
            <a:pPr>
              <a:buFont typeface="Wingdings" pitchFamily="2" charset="2"/>
              <a:buChar char="§"/>
            </a:pPr>
            <a:r>
              <a:rPr lang="fr-FR" sz="1600" dirty="0" smtClean="0"/>
              <a:t>En peut mesurer la force d'un séisme par la quantité d'énergie qui libère ; Sa s'appelle la Magnitude du séisme qui se mesure sur l'échelle de Richter </a:t>
            </a:r>
          </a:p>
        </p:txBody>
      </p:sp>
      <p:sp>
        <p:nvSpPr>
          <p:cNvPr id="13" name="ZoneTexte 12"/>
          <p:cNvSpPr txBox="1"/>
          <p:nvPr/>
        </p:nvSpPr>
        <p:spPr>
          <a:xfrm>
            <a:off x="3265714" y="5254172"/>
            <a:ext cx="1611086" cy="369332"/>
          </a:xfrm>
          <a:prstGeom prst="rect">
            <a:avLst/>
          </a:prstGeom>
          <a:noFill/>
        </p:spPr>
        <p:txBody>
          <a:bodyPr wrap="square" rtlCol="0">
            <a:spAutoFit/>
          </a:bodyPr>
          <a:lstStyle/>
          <a:p>
            <a:r>
              <a:rPr lang="fr-FR" b="1" dirty="0" smtClean="0">
                <a:effectLst>
                  <a:outerShdw blurRad="38100" dist="38100" dir="2700000" algn="tl">
                    <a:srgbClr val="000000">
                      <a:alpha val="43137"/>
                    </a:srgbClr>
                  </a:outerShdw>
                </a:effectLst>
              </a:rPr>
              <a:t>hypocentre</a:t>
            </a:r>
            <a:endParaRPr lang="fr-FR" b="1" dirty="0">
              <a:effectLst>
                <a:outerShdw blurRad="38100" dist="38100" dir="2700000" algn="tl">
                  <a:srgbClr val="000000">
                    <a:alpha val="43137"/>
                  </a:srgbClr>
                </a:outerShdw>
              </a:effectLst>
            </a:endParaRPr>
          </a:p>
        </p:txBody>
      </p:sp>
      <p:sp>
        <p:nvSpPr>
          <p:cNvPr id="14" name="Rectangle 13"/>
          <p:cNvSpPr/>
          <p:nvPr/>
        </p:nvSpPr>
        <p:spPr>
          <a:xfrm>
            <a:off x="1876923" y="385019"/>
            <a:ext cx="3967753" cy="369332"/>
          </a:xfrm>
          <a:prstGeom prst="rect">
            <a:avLst/>
          </a:prstGeom>
        </p:spPr>
        <p:txBody>
          <a:bodyPr wrap="none">
            <a:spAutoFit/>
          </a:bodyPr>
          <a:lstStyle/>
          <a:p>
            <a:pPr marL="457200" indent="-457200">
              <a:buFont typeface="Wingdings" pitchFamily="2" charset="2"/>
              <a:buChar char="ü"/>
            </a:pPr>
            <a:r>
              <a:rPr lang="fr-FR" u="sng" dirty="0" smtClean="0">
                <a:solidFill>
                  <a:srgbClr val="FF0000"/>
                </a:solidFill>
                <a:effectLst>
                  <a:outerShdw blurRad="38100" dist="38100" dir="2700000" algn="tl">
                    <a:srgbClr val="000000">
                      <a:alpha val="43137"/>
                    </a:srgbClr>
                  </a:outerShdw>
                </a:effectLst>
                <a:latin typeface="Arial" panose="020B0604020202020204" pitchFamily="34" charset="0"/>
              </a:rPr>
              <a:t>Comment ce produit un séisme?</a:t>
            </a:r>
          </a:p>
        </p:txBody>
      </p:sp>
      <p:sp>
        <p:nvSpPr>
          <p:cNvPr id="15" name="ZoneTexte 14"/>
          <p:cNvSpPr txBox="1"/>
          <p:nvPr/>
        </p:nvSpPr>
        <p:spPr>
          <a:xfrm>
            <a:off x="11437257" y="6284686"/>
            <a:ext cx="566057" cy="523220"/>
          </a:xfrm>
          <a:prstGeom prst="rect">
            <a:avLst/>
          </a:prstGeom>
          <a:noFill/>
        </p:spPr>
        <p:txBody>
          <a:bodyPr wrap="square" rtlCol="0">
            <a:spAutoFit/>
          </a:bodyPr>
          <a:lstStyle/>
          <a:p>
            <a:r>
              <a:rPr lang="fr-FR" sz="2800" dirty="0" smtClean="0"/>
              <a:t>01</a:t>
            </a:r>
            <a:endParaRPr lang="fr-FR" sz="2800" dirty="0"/>
          </a:p>
        </p:txBody>
      </p:sp>
    </p:spTree>
    <p:extLst>
      <p:ext uri="{BB962C8B-B14F-4D97-AF65-F5344CB8AC3E}">
        <p14:creationId xmlns="" xmlns:p14="http://schemas.microsoft.com/office/powerpoint/2010/main" val="35687878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2189" y="526088"/>
            <a:ext cx="10227213" cy="3539430"/>
          </a:xfrm>
          <a:prstGeom prst="rect">
            <a:avLst/>
          </a:prstGeom>
          <a:ln>
            <a:solidFill>
              <a:schemeClr val="accent1"/>
            </a:solidFill>
          </a:ln>
        </p:spPr>
        <p:txBody>
          <a:bodyPr wrap="square">
            <a:spAutoFit/>
          </a:bodyPr>
          <a:lstStyle/>
          <a:p>
            <a:pPr>
              <a:buFont typeface="Wingdings" pitchFamily="2" charset="2"/>
              <a:buNone/>
            </a:pPr>
            <a:r>
              <a:rPr lang="fr-FR" sz="3200" b="1" dirty="0" smtClean="0">
                <a:solidFill>
                  <a:srgbClr val="00CC00"/>
                </a:solidFill>
              </a:rPr>
              <a:t>Appliquer le RPA  =  Pr</a:t>
            </a:r>
            <a:r>
              <a:rPr lang="fr-FR" sz="3200" b="1" dirty="0" smtClean="0">
                <a:solidFill>
                  <a:srgbClr val="00CC00"/>
                </a:solidFill>
                <a:latin typeface="Arial"/>
              </a:rPr>
              <a:t>é</a:t>
            </a:r>
            <a:r>
              <a:rPr lang="fr-FR" sz="3200" b="1" dirty="0" smtClean="0">
                <a:solidFill>
                  <a:srgbClr val="00CC00"/>
                </a:solidFill>
              </a:rPr>
              <a:t>vention</a:t>
            </a:r>
          </a:p>
          <a:p>
            <a:pPr>
              <a:buFont typeface="Wingdings" pitchFamily="2" charset="2"/>
              <a:buNone/>
            </a:pPr>
            <a:endParaRPr lang="fr-FR" sz="3200" dirty="0" smtClean="0"/>
          </a:p>
          <a:p>
            <a:r>
              <a:rPr lang="fr-FR" sz="3200" dirty="0" smtClean="0"/>
              <a:t> </a:t>
            </a:r>
            <a:r>
              <a:rPr lang="fr-FR" sz="3200" b="1" dirty="0" smtClean="0"/>
              <a:t>Demain, si le RPA, sera appliqué à</a:t>
            </a:r>
          </a:p>
          <a:p>
            <a:pPr>
              <a:buFont typeface="Wingdings" pitchFamily="2" charset="2"/>
              <a:buNone/>
            </a:pPr>
            <a:r>
              <a:rPr lang="fr-FR" sz="3200" b="1" dirty="0" smtClean="0"/>
              <a:t>   </a:t>
            </a:r>
            <a:r>
              <a:rPr lang="fr-FR" sz="3200" b="1" dirty="0" smtClean="0">
                <a:solidFill>
                  <a:srgbClr val="FF0000"/>
                </a:solidFill>
              </a:rPr>
              <a:t>toutes les constructions et d’une manière rigoureuse</a:t>
            </a:r>
            <a:r>
              <a:rPr lang="fr-FR" sz="3200" b="1" dirty="0" smtClean="0"/>
              <a:t>; les pertes humaines et matérielles ne pourront être que réduites lorsque des séismes surviendront. </a:t>
            </a:r>
            <a:endParaRPr lang="en-US" sz="3200" b="1" dirty="0" smtClean="0"/>
          </a:p>
          <a:p>
            <a:pPr>
              <a:buFont typeface="Wingdings" pitchFamily="2" charset="2"/>
              <a:buNone/>
            </a:pPr>
            <a:endParaRPr lang="en-US" sz="3200" b="1" dirty="0"/>
          </a:p>
        </p:txBody>
      </p:sp>
      <p:sp>
        <p:nvSpPr>
          <p:cNvPr id="3" name="ZoneTexte 2"/>
          <p:cNvSpPr txBox="1"/>
          <p:nvPr/>
        </p:nvSpPr>
        <p:spPr>
          <a:xfrm>
            <a:off x="11303876" y="6227380"/>
            <a:ext cx="567559" cy="369332"/>
          </a:xfrm>
          <a:prstGeom prst="rect">
            <a:avLst/>
          </a:prstGeom>
          <a:noFill/>
        </p:spPr>
        <p:txBody>
          <a:bodyPr wrap="square" rtlCol="0">
            <a:spAutoFit/>
          </a:bodyPr>
          <a:lstStyle/>
          <a:p>
            <a:r>
              <a:rPr lang="fr-FR" b="1" dirty="0" smtClean="0"/>
              <a:t>28</a:t>
            </a:r>
            <a:endParaRPr lang="fr-FR"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049517" y="1907670"/>
            <a:ext cx="8655269" cy="3108543"/>
          </a:xfrm>
          <a:prstGeom prst="rect">
            <a:avLst/>
          </a:prstGeom>
          <a:noFill/>
        </p:spPr>
        <p:txBody>
          <a:bodyPr wrap="square" rtlCol="0">
            <a:spAutoFit/>
          </a:bodyPr>
          <a:lstStyle/>
          <a:p>
            <a:pPr>
              <a:buFontTx/>
              <a:buChar char="-"/>
            </a:pPr>
            <a:r>
              <a:rPr lang="fr-FR" sz="2800" dirty="0" smtClean="0"/>
              <a:t>Le livre de génie parasismique ( conception et dimensionnement des bâtiments )</a:t>
            </a:r>
          </a:p>
          <a:p>
            <a:r>
              <a:rPr lang="fr-FR" sz="2800" dirty="0" smtClean="0"/>
              <a:t>-_Le_seisme_les_sols_et_les_fondations ( PDF )</a:t>
            </a:r>
          </a:p>
          <a:p>
            <a:pPr>
              <a:buFontTx/>
              <a:buChar char="-"/>
            </a:pPr>
            <a:r>
              <a:rPr lang="fr-FR" sz="2800" dirty="0" smtClean="0"/>
              <a:t>laprise_en_compte_du_risque_sismique_sur_les_Ouvrages_d_Art </a:t>
            </a:r>
          </a:p>
          <a:p>
            <a:pPr>
              <a:buFontTx/>
              <a:buChar char="-"/>
            </a:pPr>
            <a:r>
              <a:rPr lang="fr-FR" sz="2800" dirty="0" smtClean="0"/>
              <a:t>Le livre de Conception_parasismique </a:t>
            </a:r>
          </a:p>
          <a:p>
            <a:pPr>
              <a:buFontTx/>
              <a:buChar char="-"/>
            </a:pPr>
            <a:r>
              <a:rPr lang="fr-FR" sz="2800" dirty="0" smtClean="0"/>
              <a:t>le-risque-sismique-ABDELLAOUI-</a:t>
            </a:r>
            <a:r>
              <a:rPr lang="fr-FR" sz="2800" dirty="0" err="1" smtClean="0"/>
              <a:t>Merouane</a:t>
            </a:r>
            <a:r>
              <a:rPr lang="fr-FR" sz="2800" dirty="0" smtClean="0"/>
              <a:t> ( mémoire )</a:t>
            </a:r>
            <a:endParaRPr lang="fr-FR" sz="2800" dirty="0"/>
          </a:p>
        </p:txBody>
      </p:sp>
      <p:sp>
        <p:nvSpPr>
          <p:cNvPr id="3" name="ZoneTexte 2"/>
          <p:cNvSpPr txBox="1"/>
          <p:nvPr/>
        </p:nvSpPr>
        <p:spPr>
          <a:xfrm>
            <a:off x="2144110" y="583324"/>
            <a:ext cx="4177862" cy="584775"/>
          </a:xfrm>
          <a:prstGeom prst="rect">
            <a:avLst/>
          </a:prstGeom>
          <a:noFill/>
        </p:spPr>
        <p:txBody>
          <a:bodyPr wrap="square" rtlCol="0">
            <a:spAutoFit/>
          </a:bodyPr>
          <a:lstStyle/>
          <a:p>
            <a:r>
              <a:rPr lang="fr-FR" sz="3200" b="1" u="sng" dirty="0" smtClean="0">
                <a:solidFill>
                  <a:srgbClr val="FF0000"/>
                </a:solidFill>
              </a:rPr>
              <a:t>Les références</a:t>
            </a:r>
            <a:endParaRPr lang="fr-FR" sz="3200" b="1" u="sng" dirty="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rr.PNG"/>
          <p:cNvPicPr>
            <a:picLocks noChangeAspect="1"/>
          </p:cNvPicPr>
          <p:nvPr/>
        </p:nvPicPr>
        <p:blipFill>
          <a:blip r:embed="rId2"/>
          <a:stretch>
            <a:fillRect/>
          </a:stretch>
        </p:blipFill>
        <p:spPr>
          <a:xfrm>
            <a:off x="6226629" y="566056"/>
            <a:ext cx="5747657" cy="2743201"/>
          </a:xfrm>
          <a:prstGeom prst="rect">
            <a:avLst/>
          </a:prstGeom>
        </p:spPr>
      </p:pic>
      <p:sp>
        <p:nvSpPr>
          <p:cNvPr id="7" name="ZoneTexte 6"/>
          <p:cNvSpPr txBox="1"/>
          <p:nvPr/>
        </p:nvSpPr>
        <p:spPr>
          <a:xfrm>
            <a:off x="9593943" y="711200"/>
            <a:ext cx="1654629" cy="461665"/>
          </a:xfrm>
          <a:prstGeom prst="rect">
            <a:avLst/>
          </a:prstGeom>
          <a:noFill/>
        </p:spPr>
        <p:txBody>
          <a:bodyPr wrap="square" rtlCol="0">
            <a:spAutoFit/>
          </a:bodyPr>
          <a:lstStyle/>
          <a:p>
            <a:r>
              <a:rPr lang="fr-FR" sz="2400" dirty="0" smtClean="0"/>
              <a:t>Masse </a:t>
            </a:r>
            <a:endParaRPr lang="fr-FR" sz="2400" dirty="0"/>
          </a:p>
        </p:txBody>
      </p:sp>
      <p:sp>
        <p:nvSpPr>
          <p:cNvPr id="9" name="ZoneTexte 8"/>
          <p:cNvSpPr txBox="1"/>
          <p:nvPr/>
        </p:nvSpPr>
        <p:spPr>
          <a:xfrm>
            <a:off x="8650512" y="2917370"/>
            <a:ext cx="711201" cy="369332"/>
          </a:xfrm>
          <a:prstGeom prst="rect">
            <a:avLst/>
          </a:prstGeom>
          <a:noFill/>
        </p:spPr>
        <p:txBody>
          <a:bodyPr wrap="square" rtlCol="0">
            <a:spAutoFit/>
          </a:bodyPr>
          <a:lstStyle/>
          <a:p>
            <a:r>
              <a:rPr lang="fr-FR" b="1" dirty="0" smtClean="0"/>
              <a:t>Ys</a:t>
            </a:r>
            <a:endParaRPr lang="fr-FR" b="1" dirty="0"/>
          </a:p>
        </p:txBody>
      </p:sp>
      <p:pic>
        <p:nvPicPr>
          <p:cNvPr id="11" name="Image 10" descr="U.PNG"/>
          <p:cNvPicPr>
            <a:picLocks noChangeAspect="1"/>
          </p:cNvPicPr>
          <p:nvPr/>
        </p:nvPicPr>
        <p:blipFill>
          <a:blip r:embed="rId3"/>
          <a:stretch>
            <a:fillRect/>
          </a:stretch>
        </p:blipFill>
        <p:spPr>
          <a:xfrm>
            <a:off x="6942688" y="624114"/>
            <a:ext cx="1233363" cy="419598"/>
          </a:xfrm>
          <a:prstGeom prst="rect">
            <a:avLst/>
          </a:prstGeom>
        </p:spPr>
      </p:pic>
      <p:sp>
        <p:nvSpPr>
          <p:cNvPr id="12" name="ZoneTexte 11"/>
          <p:cNvSpPr txBox="1"/>
          <p:nvPr/>
        </p:nvSpPr>
        <p:spPr>
          <a:xfrm>
            <a:off x="1538515" y="522515"/>
            <a:ext cx="4441371" cy="2585323"/>
          </a:xfrm>
          <a:prstGeom prst="rect">
            <a:avLst/>
          </a:prstGeom>
          <a:noFill/>
        </p:spPr>
        <p:txBody>
          <a:bodyPr wrap="square" rtlCol="0">
            <a:spAutoFit/>
          </a:bodyPr>
          <a:lstStyle/>
          <a:p>
            <a:pPr>
              <a:buFont typeface="Wingdings" pitchFamily="2" charset="2"/>
              <a:buChar char="§"/>
            </a:pPr>
            <a:r>
              <a:rPr lang="fr-FR" dirty="0" smtClean="0"/>
              <a:t>En effet lorsque un séisme ce manifeste par une propagation d'onde dans le sol ce la va provoquer des secousses sismique qui sont caractériser  par des accélérations du sol et qui vont faire vibrer les bâtiments </a:t>
            </a:r>
          </a:p>
          <a:p>
            <a:pPr>
              <a:buFont typeface="Wingdings" pitchFamily="2" charset="2"/>
              <a:buChar char="§"/>
            </a:pPr>
            <a:r>
              <a:rPr lang="fr-FR" dirty="0" smtClean="0"/>
              <a:t>La masse du bâtiments combiner a l'accélération du sol engendre l'action sismique qui est une force d'inertie qui sollicite le bâtiments    </a:t>
            </a:r>
            <a:endParaRPr lang="fr-FR" dirty="0"/>
          </a:p>
        </p:txBody>
      </p:sp>
      <p:sp>
        <p:nvSpPr>
          <p:cNvPr id="13" name="Flèche courbée vers le bas 12"/>
          <p:cNvSpPr/>
          <p:nvPr/>
        </p:nvSpPr>
        <p:spPr>
          <a:xfrm rot="21336376">
            <a:off x="9789784" y="2994757"/>
            <a:ext cx="896851" cy="30576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4" name="Flèche courbée vers le bas 13"/>
          <p:cNvSpPr/>
          <p:nvPr/>
        </p:nvSpPr>
        <p:spPr>
          <a:xfrm>
            <a:off x="9593944" y="2873828"/>
            <a:ext cx="1277256" cy="36285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5" name="Ellipse 14"/>
          <p:cNvSpPr/>
          <p:nvPr/>
        </p:nvSpPr>
        <p:spPr>
          <a:xfrm>
            <a:off x="9971315" y="3135086"/>
            <a:ext cx="566056" cy="217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ZoneTexte 15"/>
          <p:cNvSpPr txBox="1"/>
          <p:nvPr/>
        </p:nvSpPr>
        <p:spPr>
          <a:xfrm>
            <a:off x="6821714" y="3628570"/>
            <a:ext cx="5094515" cy="830997"/>
          </a:xfrm>
          <a:prstGeom prst="rect">
            <a:avLst/>
          </a:prstGeom>
          <a:noFill/>
        </p:spPr>
        <p:txBody>
          <a:bodyPr wrap="square" rtlCol="0">
            <a:spAutoFit/>
          </a:bodyPr>
          <a:lstStyle/>
          <a:p>
            <a:pPr>
              <a:buFont typeface="Wingdings" pitchFamily="2" charset="2"/>
              <a:buChar char="§"/>
            </a:pPr>
            <a:r>
              <a:rPr lang="fr-FR" sz="1600" dirty="0" smtClean="0"/>
              <a:t>Ainsi la force sismique dépond de la masse du bâtiment et de l'accélération  du sol qui est relative a une région donner </a:t>
            </a:r>
            <a:endParaRPr lang="fr-FR" sz="1600" dirty="0"/>
          </a:p>
        </p:txBody>
      </p:sp>
      <p:pic>
        <p:nvPicPr>
          <p:cNvPr id="17" name="Image 16" descr="hhht.PNG"/>
          <p:cNvPicPr>
            <a:picLocks noChangeAspect="1"/>
          </p:cNvPicPr>
          <p:nvPr/>
        </p:nvPicPr>
        <p:blipFill>
          <a:blip r:embed="rId4"/>
          <a:stretch>
            <a:fillRect/>
          </a:stretch>
        </p:blipFill>
        <p:spPr>
          <a:xfrm>
            <a:off x="2366471" y="3918858"/>
            <a:ext cx="3903700" cy="2320099"/>
          </a:xfrm>
          <a:prstGeom prst="rect">
            <a:avLst/>
          </a:prstGeom>
        </p:spPr>
      </p:pic>
      <p:sp>
        <p:nvSpPr>
          <p:cNvPr id="18" name="ZoneTexte 17"/>
          <p:cNvSpPr txBox="1"/>
          <p:nvPr/>
        </p:nvSpPr>
        <p:spPr>
          <a:xfrm>
            <a:off x="11364686" y="6371771"/>
            <a:ext cx="827314" cy="523220"/>
          </a:xfrm>
          <a:prstGeom prst="rect">
            <a:avLst/>
          </a:prstGeom>
          <a:noFill/>
        </p:spPr>
        <p:txBody>
          <a:bodyPr wrap="square" rtlCol="0">
            <a:spAutoFit/>
          </a:bodyPr>
          <a:lstStyle/>
          <a:p>
            <a:r>
              <a:rPr lang="fr-FR" sz="2800" dirty="0" smtClean="0"/>
              <a:t>02</a:t>
            </a:r>
            <a:endParaRPr lang="fr-FR" sz="2800" dirty="0"/>
          </a:p>
        </p:txBody>
      </p:sp>
      <p:sp>
        <p:nvSpPr>
          <p:cNvPr id="19" name="ZoneTexte 18"/>
          <p:cNvSpPr txBox="1"/>
          <p:nvPr/>
        </p:nvSpPr>
        <p:spPr>
          <a:xfrm>
            <a:off x="7010400" y="4847772"/>
            <a:ext cx="4151085" cy="923330"/>
          </a:xfrm>
          <a:prstGeom prst="rect">
            <a:avLst/>
          </a:prstGeom>
          <a:noFill/>
        </p:spPr>
        <p:txBody>
          <a:bodyPr wrap="square" rtlCol="0">
            <a:spAutoFit/>
          </a:bodyPr>
          <a:lstStyle/>
          <a:p>
            <a:pPr>
              <a:buFont typeface="Wingdings" pitchFamily="2" charset="2"/>
              <a:buChar char="§"/>
            </a:pPr>
            <a:r>
              <a:rPr lang="fr-FR" dirty="0" smtClean="0"/>
              <a:t>Et par conséquence le bâtiment  lourd subit des forces sismiques plus grande  que le bâtiment léger  </a:t>
            </a:r>
            <a:endParaRPr lang="fr-FR" dirty="0"/>
          </a:p>
        </p:txBody>
      </p:sp>
    </p:spTree>
    <p:extLst>
      <p:ext uri="{BB962C8B-B14F-4D97-AF65-F5344CB8AC3E}">
        <p14:creationId xmlns="" xmlns:p14="http://schemas.microsoft.com/office/powerpoint/2010/main" val="18197008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94972" y="202978"/>
            <a:ext cx="7779656" cy="369332"/>
          </a:xfrm>
          <a:prstGeom prst="rect">
            <a:avLst/>
          </a:prstGeom>
        </p:spPr>
        <p:txBody>
          <a:bodyPr wrap="square">
            <a:spAutoFit/>
          </a:bodyPr>
          <a:lstStyle/>
          <a:p>
            <a:pPr marL="457200" indent="-457200">
              <a:buFont typeface="Wingdings" pitchFamily="2" charset="2"/>
              <a:buChar char="ü"/>
            </a:pPr>
            <a:r>
              <a:rPr lang="fr-FR" u="sng" dirty="0" smtClean="0">
                <a:solidFill>
                  <a:srgbClr val="FF0000"/>
                </a:solidFill>
                <a:effectLst>
                  <a:outerShdw blurRad="38100" dist="38100" dir="2700000" algn="tl">
                    <a:srgbClr val="000000">
                      <a:alpha val="43137"/>
                    </a:srgbClr>
                  </a:outerShdw>
                </a:effectLst>
                <a:latin typeface="Arial" panose="020B0604020202020204" pitchFamily="34" charset="0"/>
              </a:rPr>
              <a:t>Les Caractéristique des sollicitations ou les charges sismique: </a:t>
            </a:r>
          </a:p>
        </p:txBody>
      </p:sp>
      <p:sp>
        <p:nvSpPr>
          <p:cNvPr id="8" name="ZoneTexte 7"/>
          <p:cNvSpPr txBox="1"/>
          <p:nvPr/>
        </p:nvSpPr>
        <p:spPr>
          <a:xfrm>
            <a:off x="1799770" y="769258"/>
            <a:ext cx="5805715" cy="923330"/>
          </a:xfrm>
          <a:prstGeom prst="rect">
            <a:avLst/>
          </a:prstGeom>
          <a:noFill/>
        </p:spPr>
        <p:txBody>
          <a:bodyPr wrap="square" rtlCol="0">
            <a:spAutoFit/>
          </a:bodyPr>
          <a:lstStyle/>
          <a:p>
            <a:pPr>
              <a:buFont typeface="Wingdings" pitchFamily="2" charset="2"/>
              <a:buChar char="§"/>
            </a:pPr>
            <a:r>
              <a:rPr lang="fr-FR" dirty="0" smtClean="0"/>
              <a:t>Les  sollicitation sismique possède plusieurs caractéristiques:</a:t>
            </a:r>
          </a:p>
          <a:p>
            <a:endParaRPr lang="fr-FR" dirty="0"/>
          </a:p>
        </p:txBody>
      </p:sp>
      <p:sp>
        <p:nvSpPr>
          <p:cNvPr id="9" name="ZoneTexte 8"/>
          <p:cNvSpPr txBox="1"/>
          <p:nvPr/>
        </p:nvSpPr>
        <p:spPr>
          <a:xfrm>
            <a:off x="1959429" y="1538515"/>
            <a:ext cx="4659086" cy="1785104"/>
          </a:xfrm>
          <a:prstGeom prst="rect">
            <a:avLst/>
          </a:prstGeom>
          <a:noFill/>
        </p:spPr>
        <p:txBody>
          <a:bodyPr wrap="square" rtlCol="0">
            <a:spAutoFit/>
          </a:bodyPr>
          <a:lstStyle/>
          <a:p>
            <a:pPr>
              <a:buFont typeface="Wingdings" pitchFamily="2" charset="2"/>
              <a:buChar char="Ø"/>
            </a:pPr>
            <a:r>
              <a:rPr lang="fr-FR" sz="2000" b="1" u="sng" dirty="0" smtClean="0">
                <a:solidFill>
                  <a:srgbClr val="FF0000"/>
                </a:solidFill>
                <a:effectLst>
                  <a:outerShdw blurRad="38100" dist="38100" dir="2700000" algn="tl">
                    <a:srgbClr val="000000">
                      <a:alpha val="43137"/>
                    </a:srgbClr>
                  </a:outerShdw>
                </a:effectLst>
              </a:rPr>
              <a:t>Horizontales:</a:t>
            </a:r>
          </a:p>
          <a:p>
            <a:pPr>
              <a:buFont typeface="Wingdings" pitchFamily="2" charset="2"/>
              <a:buChar char="§"/>
            </a:pPr>
            <a:r>
              <a:rPr lang="fr-FR" dirty="0" smtClean="0"/>
              <a:t>C'est a dire que les accélération sismique horizontale vont affecter la structure du bâtiment qui sont habituellement conçu pour résister a des charges verticales </a:t>
            </a:r>
          </a:p>
          <a:p>
            <a:endParaRPr lang="fr-FR" dirty="0" smtClean="0"/>
          </a:p>
        </p:txBody>
      </p:sp>
      <p:pic>
        <p:nvPicPr>
          <p:cNvPr id="10" name="Image 9" descr="3.PNG"/>
          <p:cNvPicPr>
            <a:picLocks noChangeAspect="1"/>
          </p:cNvPicPr>
          <p:nvPr/>
        </p:nvPicPr>
        <p:blipFill>
          <a:blip r:embed="rId2"/>
          <a:stretch>
            <a:fillRect/>
          </a:stretch>
        </p:blipFill>
        <p:spPr>
          <a:xfrm>
            <a:off x="7068458" y="870857"/>
            <a:ext cx="4617372" cy="2583543"/>
          </a:xfrm>
          <a:prstGeom prst="rect">
            <a:avLst/>
          </a:prstGeom>
        </p:spPr>
      </p:pic>
      <p:sp>
        <p:nvSpPr>
          <p:cNvPr id="11" name="ZoneTexte 10"/>
          <p:cNvSpPr txBox="1"/>
          <p:nvPr/>
        </p:nvSpPr>
        <p:spPr>
          <a:xfrm>
            <a:off x="1596571" y="3599540"/>
            <a:ext cx="4615544" cy="2369880"/>
          </a:xfrm>
          <a:prstGeom prst="rect">
            <a:avLst/>
          </a:prstGeom>
          <a:noFill/>
        </p:spPr>
        <p:txBody>
          <a:bodyPr wrap="square" rtlCol="0">
            <a:spAutoFit/>
          </a:bodyPr>
          <a:lstStyle/>
          <a:p>
            <a:pPr>
              <a:buFont typeface="Wingdings" pitchFamily="2" charset="2"/>
              <a:buChar char="Ø"/>
            </a:pPr>
            <a:r>
              <a:rPr lang="fr-FR" sz="2000" b="1" u="sng" dirty="0" smtClean="0">
                <a:solidFill>
                  <a:srgbClr val="FF0000"/>
                </a:solidFill>
                <a:effectLst>
                  <a:outerShdw blurRad="38100" dist="38100" dir="2700000" algn="tl">
                    <a:srgbClr val="000000">
                      <a:alpha val="43137"/>
                    </a:srgbClr>
                  </a:outerShdw>
                </a:effectLst>
              </a:rPr>
              <a:t>Cycliques:</a:t>
            </a:r>
          </a:p>
          <a:p>
            <a:pPr marL="342900" indent="-342900">
              <a:buFont typeface="Wingdings" pitchFamily="2" charset="2"/>
              <a:buChar char="§"/>
            </a:pPr>
            <a:r>
              <a:rPr lang="fr-FR" sz="1600" dirty="0" smtClean="0"/>
              <a:t>Ce la consiste en un mouvement de va et Vien répétitive du sol ; ce caractère traduit une dégradation rapide et progressive de la structure en cas de dépassement de la limite élastique des éléments porteurs du fête des balancement saccades et alternés du bâtiments </a:t>
            </a:r>
          </a:p>
          <a:p>
            <a:pPr>
              <a:buFont typeface="Wingdings" pitchFamily="2" charset="2"/>
              <a:buChar char="§"/>
            </a:pPr>
            <a:r>
              <a:rPr lang="fr-FR" sz="1600" dirty="0" smtClean="0"/>
              <a:t>Il ya dans ce cas un éclatement du béton du couverture mettant ainsi l'armature a nue </a:t>
            </a:r>
          </a:p>
        </p:txBody>
      </p:sp>
      <p:pic>
        <p:nvPicPr>
          <p:cNvPr id="12" name="Image 11" descr="5.PNG"/>
          <p:cNvPicPr>
            <a:picLocks noChangeAspect="1"/>
          </p:cNvPicPr>
          <p:nvPr/>
        </p:nvPicPr>
        <p:blipFill>
          <a:blip r:embed="rId3"/>
          <a:stretch>
            <a:fillRect/>
          </a:stretch>
        </p:blipFill>
        <p:spPr>
          <a:xfrm>
            <a:off x="6237150" y="4020457"/>
            <a:ext cx="1852420" cy="2340374"/>
          </a:xfrm>
          <a:prstGeom prst="rect">
            <a:avLst/>
          </a:prstGeom>
        </p:spPr>
      </p:pic>
      <p:pic>
        <p:nvPicPr>
          <p:cNvPr id="14" name="Image 13" descr="6.PNG"/>
          <p:cNvPicPr>
            <a:picLocks noChangeAspect="1"/>
          </p:cNvPicPr>
          <p:nvPr/>
        </p:nvPicPr>
        <p:blipFill>
          <a:blip r:embed="rId4"/>
          <a:stretch>
            <a:fillRect/>
          </a:stretch>
        </p:blipFill>
        <p:spPr>
          <a:xfrm>
            <a:off x="8438432" y="4107542"/>
            <a:ext cx="1689547" cy="2190468"/>
          </a:xfrm>
          <a:prstGeom prst="rect">
            <a:avLst/>
          </a:prstGeom>
        </p:spPr>
      </p:pic>
      <p:pic>
        <p:nvPicPr>
          <p:cNvPr id="15" name="Image 14" descr="8.PNG"/>
          <p:cNvPicPr>
            <a:picLocks noChangeAspect="1"/>
          </p:cNvPicPr>
          <p:nvPr/>
        </p:nvPicPr>
        <p:blipFill>
          <a:blip r:embed="rId5"/>
          <a:stretch>
            <a:fillRect/>
          </a:stretch>
        </p:blipFill>
        <p:spPr>
          <a:xfrm>
            <a:off x="10421256" y="3772634"/>
            <a:ext cx="1596571" cy="2476846"/>
          </a:xfrm>
          <a:prstGeom prst="rect">
            <a:avLst/>
          </a:prstGeom>
        </p:spPr>
      </p:pic>
      <p:sp>
        <p:nvSpPr>
          <p:cNvPr id="13" name="ZoneTexte 12"/>
          <p:cNvSpPr txBox="1"/>
          <p:nvPr/>
        </p:nvSpPr>
        <p:spPr>
          <a:xfrm>
            <a:off x="11408229" y="6334780"/>
            <a:ext cx="783771" cy="523220"/>
          </a:xfrm>
          <a:prstGeom prst="rect">
            <a:avLst/>
          </a:prstGeom>
          <a:noFill/>
        </p:spPr>
        <p:txBody>
          <a:bodyPr wrap="square" rtlCol="0">
            <a:spAutoFit/>
          </a:bodyPr>
          <a:lstStyle/>
          <a:p>
            <a:r>
              <a:rPr lang="fr-FR" sz="2800" dirty="0" smtClean="0"/>
              <a:t>03</a:t>
            </a:r>
            <a:endParaRPr lang="fr-FR" sz="2800" dirty="0"/>
          </a:p>
        </p:txBody>
      </p:sp>
    </p:spTree>
    <p:extLst>
      <p:ext uri="{BB962C8B-B14F-4D97-AF65-F5344CB8AC3E}">
        <p14:creationId xmlns="" xmlns:p14="http://schemas.microsoft.com/office/powerpoint/2010/main" val="36227511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915886" y="638629"/>
            <a:ext cx="5138057" cy="2616101"/>
          </a:xfrm>
          <a:prstGeom prst="rect">
            <a:avLst/>
          </a:prstGeom>
          <a:noFill/>
        </p:spPr>
        <p:txBody>
          <a:bodyPr wrap="square" rtlCol="0">
            <a:spAutoFit/>
          </a:bodyPr>
          <a:lstStyle/>
          <a:p>
            <a:pPr>
              <a:buFont typeface="Wingdings" pitchFamily="2" charset="2"/>
              <a:buChar char="Ø"/>
            </a:pPr>
            <a:r>
              <a:rPr lang="fr-FR" sz="2000" b="1" u="sng" dirty="0" smtClean="0">
                <a:solidFill>
                  <a:srgbClr val="FF0000"/>
                </a:solidFill>
                <a:effectLst>
                  <a:outerShdw blurRad="38100" dist="38100" dir="2700000" algn="tl">
                    <a:srgbClr val="000000">
                      <a:alpha val="43137"/>
                    </a:srgbClr>
                  </a:outerShdw>
                </a:effectLst>
              </a:rPr>
              <a:t>Dynamiques:</a:t>
            </a:r>
          </a:p>
          <a:p>
            <a:pPr>
              <a:buFont typeface="Wingdings" pitchFamily="2" charset="2"/>
              <a:buChar char="§"/>
            </a:pPr>
            <a:r>
              <a:rPr lang="fr-FR" dirty="0" smtClean="0"/>
              <a:t>En effet les étages suivent les brusques accélération du sol transmise par les étages inferieures avec un peut de retards du fait du lors d'inertie </a:t>
            </a:r>
          </a:p>
          <a:p>
            <a:pPr>
              <a:buFont typeface="Wingdings" pitchFamily="2" charset="2"/>
              <a:buChar char="§"/>
            </a:pPr>
            <a:r>
              <a:rPr lang="fr-FR" dirty="0" smtClean="0"/>
              <a:t>plus la masse du l'étage est grosse plus le temps du retards est importants </a:t>
            </a:r>
          </a:p>
          <a:p>
            <a:pPr>
              <a:buFont typeface="Wingdings" pitchFamily="2" charset="2"/>
              <a:buChar char="§"/>
            </a:pPr>
            <a:r>
              <a:rPr lang="fr-FR" dirty="0" smtClean="0"/>
              <a:t>De plus les étages sont soumises a des temps de retards différents selon leurs élévation</a:t>
            </a:r>
            <a:endParaRPr lang="fr-FR" dirty="0"/>
          </a:p>
        </p:txBody>
      </p:sp>
      <p:pic>
        <p:nvPicPr>
          <p:cNvPr id="7" name="Image 6" descr="10.PNG"/>
          <p:cNvPicPr>
            <a:picLocks noChangeAspect="1"/>
          </p:cNvPicPr>
          <p:nvPr/>
        </p:nvPicPr>
        <p:blipFill>
          <a:blip r:embed="rId2"/>
          <a:stretch>
            <a:fillRect/>
          </a:stretch>
        </p:blipFill>
        <p:spPr>
          <a:xfrm>
            <a:off x="7132553" y="613282"/>
            <a:ext cx="4458323" cy="2467320"/>
          </a:xfrm>
          <a:prstGeom prst="rect">
            <a:avLst/>
          </a:prstGeom>
        </p:spPr>
      </p:pic>
      <p:sp>
        <p:nvSpPr>
          <p:cNvPr id="8" name="ZoneTexte 7"/>
          <p:cNvSpPr txBox="1"/>
          <p:nvPr/>
        </p:nvSpPr>
        <p:spPr>
          <a:xfrm>
            <a:off x="1843315" y="3614057"/>
            <a:ext cx="4644572" cy="1508105"/>
          </a:xfrm>
          <a:prstGeom prst="rect">
            <a:avLst/>
          </a:prstGeom>
          <a:noFill/>
        </p:spPr>
        <p:txBody>
          <a:bodyPr wrap="square" rtlCol="0">
            <a:spAutoFit/>
          </a:bodyPr>
          <a:lstStyle/>
          <a:p>
            <a:pPr>
              <a:buFont typeface="Wingdings" pitchFamily="2" charset="2"/>
              <a:buChar char="Ø"/>
            </a:pPr>
            <a:r>
              <a:rPr lang="fr-FR" sz="2000" b="1" u="sng" dirty="0" smtClean="0">
                <a:solidFill>
                  <a:srgbClr val="FF0000"/>
                </a:solidFill>
                <a:effectLst>
                  <a:outerShdw blurRad="38100" dist="38100" dir="2700000" algn="tl">
                    <a:srgbClr val="000000">
                      <a:alpha val="43137"/>
                    </a:srgbClr>
                  </a:outerShdw>
                </a:effectLst>
              </a:rPr>
              <a:t>Internes </a:t>
            </a:r>
            <a:r>
              <a:rPr lang="fr-FR" dirty="0" smtClean="0">
                <a:solidFill>
                  <a:srgbClr val="FF0000"/>
                </a:solidFill>
              </a:rPr>
              <a:t>:</a:t>
            </a:r>
          </a:p>
          <a:p>
            <a:pPr>
              <a:buFont typeface="Wingdings" pitchFamily="2" charset="2"/>
              <a:buChar char="Ø"/>
            </a:pPr>
            <a:r>
              <a:rPr lang="fr-FR" dirty="0" smtClean="0"/>
              <a:t>Ce qui veut dire que les charges sismiques touches tous les points du bâtiments a ca base en même temps et ceux des étages supérieures avec un temps de retards </a:t>
            </a:r>
            <a:endParaRPr lang="fr-FR" dirty="0"/>
          </a:p>
        </p:txBody>
      </p:sp>
      <p:pic>
        <p:nvPicPr>
          <p:cNvPr id="9" name="Image 8" descr="11.PNG"/>
          <p:cNvPicPr>
            <a:picLocks noChangeAspect="1"/>
          </p:cNvPicPr>
          <p:nvPr/>
        </p:nvPicPr>
        <p:blipFill>
          <a:blip r:embed="rId3"/>
          <a:stretch>
            <a:fillRect/>
          </a:stretch>
        </p:blipFill>
        <p:spPr>
          <a:xfrm>
            <a:off x="6697123" y="3869246"/>
            <a:ext cx="4458323" cy="2457793"/>
          </a:xfrm>
          <a:prstGeom prst="rect">
            <a:avLst/>
          </a:prstGeom>
        </p:spPr>
      </p:pic>
      <p:sp>
        <p:nvSpPr>
          <p:cNvPr id="10" name="ZoneTexte 9"/>
          <p:cNvSpPr txBox="1"/>
          <p:nvPr/>
        </p:nvSpPr>
        <p:spPr>
          <a:xfrm>
            <a:off x="11393714" y="6334780"/>
            <a:ext cx="798286" cy="523220"/>
          </a:xfrm>
          <a:prstGeom prst="rect">
            <a:avLst/>
          </a:prstGeom>
          <a:noFill/>
        </p:spPr>
        <p:txBody>
          <a:bodyPr wrap="square" rtlCol="0">
            <a:spAutoFit/>
          </a:bodyPr>
          <a:lstStyle/>
          <a:p>
            <a:r>
              <a:rPr lang="fr-FR" sz="2800" dirty="0" smtClean="0"/>
              <a:t>04</a:t>
            </a:r>
            <a:endParaRPr lang="fr-FR" sz="2800" dirty="0"/>
          </a:p>
        </p:txBody>
      </p:sp>
    </p:spTree>
    <p:extLst>
      <p:ext uri="{BB962C8B-B14F-4D97-AF65-F5344CB8AC3E}">
        <p14:creationId xmlns="" xmlns:p14="http://schemas.microsoft.com/office/powerpoint/2010/main" val="28743321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04570" y="261257"/>
            <a:ext cx="3788229" cy="677108"/>
          </a:xfrm>
          <a:prstGeom prst="rect">
            <a:avLst/>
          </a:prstGeom>
          <a:noFill/>
        </p:spPr>
        <p:txBody>
          <a:bodyPr wrap="square" rtlCol="0">
            <a:spAutoFit/>
          </a:bodyPr>
          <a:lstStyle/>
          <a:p>
            <a:pPr>
              <a:buFont typeface="Wingdings" pitchFamily="2" charset="2"/>
              <a:buChar char="ü"/>
            </a:pPr>
            <a:r>
              <a:rPr lang="fr-FR" sz="2000" u="sng" dirty="0" smtClean="0">
                <a:solidFill>
                  <a:srgbClr val="FF0000"/>
                </a:solidFill>
                <a:effectLst>
                  <a:outerShdw blurRad="38100" dist="38100" dir="2700000" algn="tl">
                    <a:srgbClr val="000000">
                      <a:alpha val="43137"/>
                    </a:srgbClr>
                  </a:outerShdw>
                </a:effectLst>
                <a:latin typeface="Arial" panose="020B0604020202020204" pitchFamily="34" charset="0"/>
              </a:rPr>
              <a:t>Les dégâts des séismes: </a:t>
            </a:r>
          </a:p>
          <a:p>
            <a:endParaRPr lang="fr-FR" dirty="0">
              <a:solidFill>
                <a:srgbClr val="FF0000"/>
              </a:solidFill>
            </a:endParaRPr>
          </a:p>
        </p:txBody>
      </p:sp>
      <p:sp>
        <p:nvSpPr>
          <p:cNvPr id="4" name="ZoneTexte 3"/>
          <p:cNvSpPr txBox="1"/>
          <p:nvPr/>
        </p:nvSpPr>
        <p:spPr>
          <a:xfrm>
            <a:off x="2002971" y="841829"/>
            <a:ext cx="9318172" cy="646331"/>
          </a:xfrm>
          <a:prstGeom prst="rect">
            <a:avLst/>
          </a:prstGeom>
          <a:noFill/>
        </p:spPr>
        <p:txBody>
          <a:bodyPr wrap="square" rtlCol="0">
            <a:spAutoFit/>
          </a:bodyPr>
          <a:lstStyle/>
          <a:p>
            <a:pPr>
              <a:buFont typeface="Wingdings" pitchFamily="2" charset="2"/>
              <a:buChar char="§"/>
            </a:pPr>
            <a:r>
              <a:rPr lang="fr-FR" dirty="0" smtClean="0"/>
              <a:t> il existe différents types des dégâts provoquer par les séismes dans les situation s ou  le bâtiment  ne résiste pas au charge séismique </a:t>
            </a:r>
            <a:endParaRPr lang="fr-FR" dirty="0"/>
          </a:p>
        </p:txBody>
      </p:sp>
      <p:pic>
        <p:nvPicPr>
          <p:cNvPr id="5" name="Image 4" descr="-.PNG"/>
          <p:cNvPicPr>
            <a:picLocks noChangeAspect="1"/>
          </p:cNvPicPr>
          <p:nvPr/>
        </p:nvPicPr>
        <p:blipFill>
          <a:blip r:embed="rId2"/>
          <a:stretch>
            <a:fillRect/>
          </a:stretch>
        </p:blipFill>
        <p:spPr>
          <a:xfrm>
            <a:off x="6784669" y="1539233"/>
            <a:ext cx="4686954" cy="2705478"/>
          </a:xfrm>
          <a:prstGeom prst="rect">
            <a:avLst/>
          </a:prstGeom>
        </p:spPr>
      </p:pic>
      <p:sp>
        <p:nvSpPr>
          <p:cNvPr id="6" name="ZoneTexte 5"/>
          <p:cNvSpPr txBox="1"/>
          <p:nvPr/>
        </p:nvSpPr>
        <p:spPr>
          <a:xfrm>
            <a:off x="1756229" y="1727200"/>
            <a:ext cx="4673600" cy="1754326"/>
          </a:xfrm>
          <a:prstGeom prst="rect">
            <a:avLst/>
          </a:prstGeom>
          <a:noFill/>
        </p:spPr>
        <p:txBody>
          <a:bodyPr wrap="square" rtlCol="0">
            <a:spAutoFit/>
          </a:bodyPr>
          <a:lstStyle/>
          <a:p>
            <a:r>
              <a:rPr lang="fr-FR" dirty="0" smtClean="0"/>
              <a:t>1- </a:t>
            </a:r>
            <a:r>
              <a:rPr lang="fr-FR" b="1" u="sng" dirty="0" smtClean="0">
                <a:solidFill>
                  <a:srgbClr val="FF0000"/>
                </a:solidFill>
                <a:effectLst>
                  <a:outerShdw blurRad="38100" dist="38100" dir="2700000" algn="tl">
                    <a:srgbClr val="000000">
                      <a:alpha val="43137"/>
                    </a:srgbClr>
                  </a:outerShdw>
                </a:effectLst>
              </a:rPr>
              <a:t>effondrements en galette:</a:t>
            </a:r>
          </a:p>
          <a:p>
            <a:pPr>
              <a:buFont typeface="Wingdings" pitchFamily="2" charset="2"/>
              <a:buChar char="Ø"/>
            </a:pPr>
            <a:r>
              <a:rPr lang="fr-FR" dirty="0" smtClean="0"/>
              <a:t>Le bâtiments peut subir un effondrement générale de Sa structure appeler effondrement en galette  qui correspond a une stabilisation horizontale insuffisante entrainants des fressures en croix </a:t>
            </a:r>
            <a:r>
              <a:rPr lang="fr-FR" b="1" u="sng" dirty="0" smtClean="0">
                <a:effectLst>
                  <a:outerShdw blurRad="38100" dist="38100" dir="2700000" algn="tl">
                    <a:srgbClr val="000000">
                      <a:alpha val="43137"/>
                    </a:srgbClr>
                  </a:outerShdw>
                </a:effectLst>
              </a:rPr>
              <a:t>  </a:t>
            </a:r>
            <a:endParaRPr lang="fr-FR" b="1" u="sng" dirty="0">
              <a:effectLst>
                <a:outerShdw blurRad="38100" dist="38100" dir="2700000" algn="tl">
                  <a:srgbClr val="000000">
                    <a:alpha val="43137"/>
                  </a:srgbClr>
                </a:outerShdw>
              </a:effectLst>
            </a:endParaRPr>
          </a:p>
        </p:txBody>
      </p:sp>
      <p:cxnSp>
        <p:nvCxnSpPr>
          <p:cNvPr id="12" name="Connecteur droit avec flèche 11"/>
          <p:cNvCxnSpPr/>
          <p:nvPr/>
        </p:nvCxnSpPr>
        <p:spPr>
          <a:xfrm rot="10800000">
            <a:off x="5044387" y="4964331"/>
            <a:ext cx="1300142" cy="282918"/>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6531428" y="4862285"/>
            <a:ext cx="4746171" cy="646331"/>
          </a:xfrm>
          <a:prstGeom prst="rect">
            <a:avLst/>
          </a:prstGeom>
          <a:noFill/>
        </p:spPr>
        <p:txBody>
          <a:bodyPr wrap="square" rtlCol="0">
            <a:spAutoFit/>
          </a:bodyPr>
          <a:lstStyle/>
          <a:p>
            <a:pPr>
              <a:buFont typeface="Wingdings" pitchFamily="2" charset="2"/>
              <a:buChar char="Ø"/>
            </a:pPr>
            <a:r>
              <a:rPr lang="fr-FR" dirty="0" smtClean="0"/>
              <a:t>Ces fressures en croix mettent en évidence le caractère cyclique des sollicitations sismiques </a:t>
            </a:r>
            <a:endParaRPr lang="fr-FR" dirty="0"/>
          </a:p>
        </p:txBody>
      </p:sp>
      <p:sp>
        <p:nvSpPr>
          <p:cNvPr id="18" name="ZoneTexte 17"/>
          <p:cNvSpPr txBox="1"/>
          <p:nvPr/>
        </p:nvSpPr>
        <p:spPr>
          <a:xfrm>
            <a:off x="5617029" y="5646056"/>
            <a:ext cx="6139542" cy="646331"/>
          </a:xfrm>
          <a:prstGeom prst="rect">
            <a:avLst/>
          </a:prstGeom>
          <a:noFill/>
        </p:spPr>
        <p:txBody>
          <a:bodyPr wrap="square" rtlCol="0">
            <a:spAutoFit/>
          </a:bodyPr>
          <a:lstStyle/>
          <a:p>
            <a:pPr>
              <a:buFont typeface="Wingdings" pitchFamily="2" charset="2"/>
              <a:buChar char="Ø"/>
            </a:pPr>
            <a:r>
              <a:rPr lang="fr-FR" dirty="0" smtClean="0"/>
              <a:t>Louverture de ces fressures jusqu'a la rupture des éléments et ce la va entrainer un effondrements de la structure </a:t>
            </a:r>
            <a:endParaRPr lang="fr-FR" dirty="0"/>
          </a:p>
        </p:txBody>
      </p:sp>
      <p:sp>
        <p:nvSpPr>
          <p:cNvPr id="19" name="ZoneTexte 18"/>
          <p:cNvSpPr txBox="1"/>
          <p:nvPr/>
        </p:nvSpPr>
        <p:spPr>
          <a:xfrm>
            <a:off x="7300685" y="4339771"/>
            <a:ext cx="4005943" cy="338554"/>
          </a:xfrm>
          <a:prstGeom prst="rect">
            <a:avLst/>
          </a:prstGeom>
          <a:noFill/>
        </p:spPr>
        <p:txBody>
          <a:bodyPr wrap="square" rtlCol="0">
            <a:spAutoFit/>
          </a:bodyPr>
          <a:lstStyle/>
          <a:p>
            <a:pPr>
              <a:buFont typeface="Arial" pitchFamily="34" charset="0"/>
              <a:buChar char="•"/>
            </a:pPr>
            <a:r>
              <a:rPr lang="fr-FR" sz="1600" dirty="0" smtClean="0"/>
              <a:t>Un exemple d'effondrements en galette </a:t>
            </a:r>
            <a:endParaRPr lang="fr-FR" sz="1600" dirty="0"/>
          </a:p>
        </p:txBody>
      </p:sp>
      <p:sp>
        <p:nvSpPr>
          <p:cNvPr id="20" name="ZoneTexte 19"/>
          <p:cNvSpPr txBox="1"/>
          <p:nvPr/>
        </p:nvSpPr>
        <p:spPr>
          <a:xfrm>
            <a:off x="11393715" y="6197600"/>
            <a:ext cx="798285" cy="461665"/>
          </a:xfrm>
          <a:prstGeom prst="rect">
            <a:avLst/>
          </a:prstGeom>
          <a:noFill/>
        </p:spPr>
        <p:txBody>
          <a:bodyPr wrap="square" rtlCol="0">
            <a:spAutoFit/>
          </a:bodyPr>
          <a:lstStyle/>
          <a:p>
            <a:r>
              <a:rPr lang="fr-FR" sz="2400" dirty="0" smtClean="0"/>
              <a:t>05</a:t>
            </a:r>
            <a:endParaRPr lang="fr-FR" sz="2400" dirty="0"/>
          </a:p>
        </p:txBody>
      </p:sp>
      <p:pic>
        <p:nvPicPr>
          <p:cNvPr id="22" name="Image 21" descr="kj.PNG"/>
          <p:cNvPicPr>
            <a:picLocks noChangeAspect="1"/>
          </p:cNvPicPr>
          <p:nvPr/>
        </p:nvPicPr>
        <p:blipFill>
          <a:blip r:embed="rId3"/>
          <a:stretch>
            <a:fillRect/>
          </a:stretch>
        </p:blipFill>
        <p:spPr>
          <a:xfrm>
            <a:off x="1829030" y="3411361"/>
            <a:ext cx="2991268" cy="2876952"/>
          </a:xfrm>
          <a:prstGeom prst="rect">
            <a:avLst/>
          </a:prstGeom>
        </p:spPr>
      </p:pic>
    </p:spTree>
    <p:extLst>
      <p:ext uri="{BB962C8B-B14F-4D97-AF65-F5344CB8AC3E}">
        <p14:creationId xmlns="" xmlns:p14="http://schemas.microsoft.com/office/powerpoint/2010/main" val="4241116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542757" y="553392"/>
            <a:ext cx="6096000" cy="5078313"/>
          </a:xfrm>
          <a:prstGeom prst="rect">
            <a:avLst/>
          </a:prstGeom>
        </p:spPr>
        <p:txBody>
          <a:bodyPr>
            <a:spAutoFit/>
          </a:bodyPr>
          <a:lstStyle/>
          <a:p>
            <a:pPr>
              <a:buFont typeface="Wingdings" pitchFamily="2" charset="2"/>
              <a:buChar char="Ø"/>
            </a:pPr>
            <a:r>
              <a:rPr lang="fr-FR" dirty="0" smtClean="0"/>
              <a:t>Une idée toujours très </a:t>
            </a:r>
            <a:r>
              <a:rPr lang="fr-FR" dirty="0" err="1" smtClean="0"/>
              <a:t>répendue</a:t>
            </a:r>
            <a:r>
              <a:rPr lang="fr-FR" dirty="0" smtClean="0"/>
              <a:t> consiste à croire qu'en</a:t>
            </a:r>
          </a:p>
          <a:p>
            <a:r>
              <a:rPr lang="fr-FR" dirty="0" smtClean="0"/>
              <a:t>remplissant les cadres en béton armé (colonnes</a:t>
            </a:r>
          </a:p>
          <a:p>
            <a:r>
              <a:rPr lang="fr-FR" dirty="0" smtClean="0"/>
              <a:t>) avec de la maçonnerie, on améliore leur</a:t>
            </a:r>
          </a:p>
          <a:p>
            <a:r>
              <a:rPr lang="fr-FR" dirty="0" smtClean="0"/>
              <a:t>tenue c'est-à-dire aux forces</a:t>
            </a:r>
          </a:p>
          <a:p>
            <a:r>
              <a:rPr lang="fr-FR" dirty="0" smtClean="0"/>
              <a:t>sismiques Cette combinaison de deux types</a:t>
            </a:r>
          </a:p>
          <a:p>
            <a:r>
              <a:rPr lang="fr-FR" dirty="0" smtClean="0"/>
              <a:t>de construction très différents et peu compatibles réagit</a:t>
            </a:r>
          </a:p>
          <a:p>
            <a:r>
              <a:rPr lang="fr-FR" dirty="0" smtClean="0"/>
              <a:t>mal aux tremblements de terre: les cadres sont relativement souples et ductiles, tandis que la maçonnerie non armée, très rigide mais fragile, peut déjà «exploser»</a:t>
            </a:r>
          </a:p>
          <a:p>
            <a:r>
              <a:rPr lang="fr-FR" dirty="0" smtClean="0"/>
              <a:t>L'apparition de fissures en croix est caractéristique de ce mécanisme.</a:t>
            </a:r>
          </a:p>
          <a:p>
            <a:pPr>
              <a:buFont typeface="Wingdings" pitchFamily="2" charset="2"/>
              <a:buChar char="Ø"/>
            </a:pPr>
            <a:r>
              <a:rPr lang="fr-FR" dirty="0" smtClean="0"/>
              <a:t>On peut distinguer deux cas: soit les colonnes du cadre</a:t>
            </a:r>
          </a:p>
          <a:p>
            <a:r>
              <a:rPr lang="fr-FR" dirty="0" smtClean="0"/>
              <a:t>sont plus résistantes que le remplissage de maçonnerie,</a:t>
            </a:r>
          </a:p>
          <a:p>
            <a:r>
              <a:rPr lang="fr-FR" dirty="0" smtClean="0"/>
              <a:t>soit c'est l'inverse. Dans le cas de colonnes fortes, la</a:t>
            </a:r>
          </a:p>
          <a:p>
            <a:r>
              <a:rPr lang="fr-FR" dirty="0" smtClean="0"/>
              <a:t>maçonnerie est détruite et tombe hors du cadre. Dans le</a:t>
            </a:r>
          </a:p>
          <a:p>
            <a:r>
              <a:rPr lang="fr-FR" dirty="0" smtClean="0"/>
              <a:t>cas contraire, elle risque d'endommager les colonnes et</a:t>
            </a:r>
          </a:p>
          <a:p>
            <a:r>
              <a:rPr lang="fr-FR" dirty="0" smtClean="0"/>
              <a:t>notamment de les cisailler, ce qui provoque souvent</a:t>
            </a:r>
          </a:p>
          <a:p>
            <a:r>
              <a:rPr lang="fr-FR" dirty="0" smtClean="0"/>
              <a:t>l'effondrement de l'ouvrage</a:t>
            </a:r>
            <a:endParaRPr lang="fr-FR" dirty="0"/>
          </a:p>
        </p:txBody>
      </p:sp>
      <p:pic>
        <p:nvPicPr>
          <p:cNvPr id="14" name="Image 13" descr="pop.PNG"/>
          <p:cNvPicPr>
            <a:picLocks noChangeAspect="1"/>
          </p:cNvPicPr>
          <p:nvPr/>
        </p:nvPicPr>
        <p:blipFill>
          <a:blip r:embed="rId2"/>
          <a:stretch>
            <a:fillRect/>
          </a:stretch>
        </p:blipFill>
        <p:spPr>
          <a:xfrm>
            <a:off x="7829868" y="328002"/>
            <a:ext cx="3639686" cy="1697745"/>
          </a:xfrm>
          <a:prstGeom prst="rect">
            <a:avLst/>
          </a:prstGeom>
        </p:spPr>
      </p:pic>
      <p:sp>
        <p:nvSpPr>
          <p:cNvPr id="15" name="Rectangle 14"/>
          <p:cNvSpPr/>
          <p:nvPr/>
        </p:nvSpPr>
        <p:spPr>
          <a:xfrm>
            <a:off x="5955323" y="5795889"/>
            <a:ext cx="5706794" cy="830997"/>
          </a:xfrm>
          <a:prstGeom prst="rect">
            <a:avLst/>
          </a:prstGeom>
        </p:spPr>
        <p:txBody>
          <a:bodyPr wrap="square">
            <a:spAutoFit/>
          </a:bodyPr>
          <a:lstStyle/>
          <a:p>
            <a:pPr>
              <a:buFont typeface="Wingdings" pitchFamily="2" charset="2"/>
              <a:buChar char="§"/>
            </a:pPr>
            <a:r>
              <a:rPr lang="fr-FR" sz="1600" dirty="0" smtClean="0"/>
              <a:t>Ici, les colonnes étaient manifestement les plus résistantes. </a:t>
            </a:r>
          </a:p>
          <a:p>
            <a:r>
              <a:rPr lang="fr-FR" sz="1600" dirty="0" smtClean="0"/>
              <a:t>Une grande partie de la maçonnerie est tombée, mais le cadre a</a:t>
            </a:r>
          </a:p>
          <a:p>
            <a:r>
              <a:rPr lang="fr-FR" sz="1600" dirty="0" smtClean="0"/>
              <a:t>tenu (Erzincan, Turquie, 1992).</a:t>
            </a:r>
            <a:endParaRPr lang="fr-FR" sz="1600" dirty="0"/>
          </a:p>
        </p:txBody>
      </p:sp>
      <p:pic>
        <p:nvPicPr>
          <p:cNvPr id="17" name="Image 16" descr="uè.PNG"/>
          <p:cNvPicPr>
            <a:picLocks noChangeAspect="1"/>
          </p:cNvPicPr>
          <p:nvPr/>
        </p:nvPicPr>
        <p:blipFill>
          <a:blip r:embed="rId3"/>
          <a:stretch>
            <a:fillRect/>
          </a:stretch>
        </p:blipFill>
        <p:spPr>
          <a:xfrm>
            <a:off x="8175507" y="2096087"/>
            <a:ext cx="2909835" cy="3572008"/>
          </a:xfrm>
          <a:prstGeom prst="rect">
            <a:avLst/>
          </a:prstGeom>
        </p:spPr>
      </p:pic>
      <p:sp>
        <p:nvSpPr>
          <p:cNvPr id="6" name="ZoneTexte 5"/>
          <p:cNvSpPr txBox="1"/>
          <p:nvPr/>
        </p:nvSpPr>
        <p:spPr>
          <a:xfrm>
            <a:off x="11141612" y="6457071"/>
            <a:ext cx="801859" cy="369332"/>
          </a:xfrm>
          <a:prstGeom prst="rect">
            <a:avLst/>
          </a:prstGeom>
          <a:noFill/>
        </p:spPr>
        <p:txBody>
          <a:bodyPr wrap="square" rtlCol="0">
            <a:spAutoFit/>
          </a:bodyPr>
          <a:lstStyle/>
          <a:p>
            <a:r>
              <a:rPr lang="fr-FR" b="1" dirty="0" smtClean="0"/>
              <a:t>06</a:t>
            </a:r>
            <a:endParaRPr lang="fr-FR" b="1" dirty="0"/>
          </a:p>
        </p:txBody>
      </p:sp>
    </p:spTree>
    <p:extLst>
      <p:ext uri="{BB962C8B-B14F-4D97-AF65-F5344CB8AC3E}">
        <p14:creationId xmlns="" xmlns:p14="http://schemas.microsoft.com/office/powerpoint/2010/main" val="20578605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960322" y="260140"/>
            <a:ext cx="4601029" cy="369332"/>
          </a:xfrm>
          <a:prstGeom prst="rect">
            <a:avLst/>
          </a:prstGeom>
          <a:noFill/>
        </p:spPr>
        <p:txBody>
          <a:bodyPr wrap="square" rtlCol="0">
            <a:spAutoFit/>
          </a:bodyPr>
          <a:lstStyle/>
          <a:p>
            <a:r>
              <a:rPr lang="fr-FR" b="1" u="sng" dirty="0" smtClean="0">
                <a:solidFill>
                  <a:srgbClr val="FF0000"/>
                </a:solidFill>
                <a:effectLst>
                  <a:outerShdw blurRad="38100" dist="38100" dir="2700000" algn="tl">
                    <a:srgbClr val="000000">
                      <a:alpha val="43137"/>
                    </a:srgbClr>
                  </a:outerShdw>
                </a:effectLst>
              </a:rPr>
              <a:t>2-La forme des bâtiments </a:t>
            </a:r>
            <a:r>
              <a:rPr lang="fr-FR" dirty="0" smtClean="0"/>
              <a:t>:</a:t>
            </a:r>
            <a:endParaRPr lang="fr-FR" dirty="0"/>
          </a:p>
        </p:txBody>
      </p:sp>
      <p:sp>
        <p:nvSpPr>
          <p:cNvPr id="4" name="ZoneTexte 3"/>
          <p:cNvSpPr txBox="1"/>
          <p:nvPr/>
        </p:nvSpPr>
        <p:spPr>
          <a:xfrm>
            <a:off x="1821878" y="811237"/>
            <a:ext cx="8752114" cy="369332"/>
          </a:xfrm>
          <a:prstGeom prst="rect">
            <a:avLst/>
          </a:prstGeom>
          <a:noFill/>
        </p:spPr>
        <p:txBody>
          <a:bodyPr wrap="square" rtlCol="0">
            <a:spAutoFit/>
          </a:bodyPr>
          <a:lstStyle/>
          <a:p>
            <a:pPr>
              <a:buFont typeface="Wingdings" pitchFamily="2" charset="2"/>
              <a:buChar char="Ø"/>
            </a:pPr>
            <a:r>
              <a:rPr lang="fr-FR" dirty="0" smtClean="0"/>
              <a:t> influence également le comportement sismique du bâtiments   </a:t>
            </a:r>
            <a:endParaRPr lang="fr-FR" dirty="0"/>
          </a:p>
        </p:txBody>
      </p:sp>
      <p:pic>
        <p:nvPicPr>
          <p:cNvPr id="5" name="Image 4" descr="fgy.PNG"/>
          <p:cNvPicPr>
            <a:picLocks noChangeAspect="1"/>
          </p:cNvPicPr>
          <p:nvPr/>
        </p:nvPicPr>
        <p:blipFill>
          <a:blip r:embed="rId2"/>
          <a:stretch>
            <a:fillRect/>
          </a:stretch>
        </p:blipFill>
        <p:spPr>
          <a:xfrm>
            <a:off x="6479402" y="1207021"/>
            <a:ext cx="4339771" cy="2783959"/>
          </a:xfrm>
          <a:prstGeom prst="rect">
            <a:avLst/>
          </a:prstGeom>
        </p:spPr>
      </p:pic>
      <p:cxnSp>
        <p:nvCxnSpPr>
          <p:cNvPr id="14" name="Connecteur droit avec flèche 13"/>
          <p:cNvCxnSpPr/>
          <p:nvPr/>
        </p:nvCxnSpPr>
        <p:spPr>
          <a:xfrm rot="10800000" flipV="1">
            <a:off x="9497925" y="2829393"/>
            <a:ext cx="406400" cy="14514"/>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9905665" y="2595824"/>
            <a:ext cx="2090057" cy="646331"/>
          </a:xfrm>
          <a:prstGeom prst="rect">
            <a:avLst/>
          </a:prstGeom>
          <a:noFill/>
        </p:spPr>
        <p:txBody>
          <a:bodyPr wrap="square" rtlCol="0">
            <a:spAutoFit/>
          </a:bodyPr>
          <a:lstStyle/>
          <a:p>
            <a:r>
              <a:rPr lang="fr-FR" dirty="0" smtClean="0">
                <a:solidFill>
                  <a:srgbClr val="C00000"/>
                </a:solidFill>
              </a:rPr>
              <a:t>Emplacement des joints parasismique</a:t>
            </a:r>
            <a:endParaRPr lang="fr-FR" dirty="0">
              <a:solidFill>
                <a:srgbClr val="C00000"/>
              </a:solidFill>
            </a:endParaRPr>
          </a:p>
        </p:txBody>
      </p:sp>
      <p:sp>
        <p:nvSpPr>
          <p:cNvPr id="17" name="ZoneTexte 16"/>
          <p:cNvSpPr txBox="1"/>
          <p:nvPr/>
        </p:nvSpPr>
        <p:spPr>
          <a:xfrm>
            <a:off x="1480010" y="1228356"/>
            <a:ext cx="4296228" cy="369332"/>
          </a:xfrm>
          <a:prstGeom prst="rect">
            <a:avLst/>
          </a:prstGeom>
          <a:noFill/>
        </p:spPr>
        <p:txBody>
          <a:bodyPr wrap="square" rtlCol="0">
            <a:spAutoFit/>
          </a:bodyPr>
          <a:lstStyle/>
          <a:p>
            <a:pPr>
              <a:buFont typeface="Wingdings" pitchFamily="2" charset="2"/>
              <a:buChar char="ü"/>
            </a:pPr>
            <a:r>
              <a:rPr lang="fr-FR" dirty="0" smtClean="0"/>
              <a:t>Symétrie et simplicité son a privilège </a:t>
            </a:r>
            <a:endParaRPr lang="fr-FR" dirty="0"/>
          </a:p>
        </p:txBody>
      </p:sp>
      <p:sp>
        <p:nvSpPr>
          <p:cNvPr id="18" name="ZoneTexte 17"/>
          <p:cNvSpPr txBox="1"/>
          <p:nvPr/>
        </p:nvSpPr>
        <p:spPr>
          <a:xfrm>
            <a:off x="1538068" y="1805131"/>
            <a:ext cx="4354286" cy="923330"/>
          </a:xfrm>
          <a:prstGeom prst="rect">
            <a:avLst/>
          </a:prstGeom>
          <a:noFill/>
        </p:spPr>
        <p:txBody>
          <a:bodyPr wrap="square" rtlCol="0">
            <a:spAutoFit/>
          </a:bodyPr>
          <a:lstStyle/>
          <a:p>
            <a:pPr>
              <a:buFont typeface="Wingdings" pitchFamily="2" charset="2"/>
              <a:buChar char="Ø"/>
            </a:pPr>
            <a:r>
              <a:rPr lang="fr-FR" dirty="0" smtClean="0"/>
              <a:t>Au contraire la présence d'angle rentrant et de vide vont accentuer les  tentions de certain point du bâtiment  </a:t>
            </a:r>
            <a:endParaRPr lang="fr-FR" dirty="0"/>
          </a:p>
        </p:txBody>
      </p:sp>
      <p:sp>
        <p:nvSpPr>
          <p:cNvPr id="19" name="ZoneTexte 18"/>
          <p:cNvSpPr txBox="1"/>
          <p:nvPr/>
        </p:nvSpPr>
        <p:spPr>
          <a:xfrm>
            <a:off x="1452768" y="2945731"/>
            <a:ext cx="4122058" cy="646331"/>
          </a:xfrm>
          <a:prstGeom prst="rect">
            <a:avLst/>
          </a:prstGeom>
          <a:noFill/>
        </p:spPr>
        <p:txBody>
          <a:bodyPr wrap="square" rtlCol="0">
            <a:spAutoFit/>
          </a:bodyPr>
          <a:lstStyle/>
          <a:p>
            <a:pPr>
              <a:buFont typeface="Wingdings" pitchFamily="2" charset="2"/>
              <a:buChar char="Ø"/>
            </a:pPr>
            <a:r>
              <a:rPr lang="fr-FR" dirty="0" smtClean="0"/>
              <a:t>Ce qui peut être éviter par une simplification de la forme du bâtiments </a:t>
            </a:r>
            <a:endParaRPr lang="fr-FR" dirty="0"/>
          </a:p>
        </p:txBody>
      </p:sp>
      <p:sp>
        <p:nvSpPr>
          <p:cNvPr id="20" name="ZoneTexte 19"/>
          <p:cNvSpPr txBox="1"/>
          <p:nvPr/>
        </p:nvSpPr>
        <p:spPr>
          <a:xfrm>
            <a:off x="1508593" y="4232143"/>
            <a:ext cx="9085943" cy="646331"/>
          </a:xfrm>
          <a:prstGeom prst="rect">
            <a:avLst/>
          </a:prstGeom>
          <a:noFill/>
        </p:spPr>
        <p:txBody>
          <a:bodyPr wrap="square" rtlCol="0">
            <a:spAutoFit/>
          </a:bodyPr>
          <a:lstStyle/>
          <a:p>
            <a:pPr>
              <a:buFont typeface="Wingdings" pitchFamily="2" charset="2"/>
              <a:buChar char="Ø"/>
            </a:pPr>
            <a:r>
              <a:rPr lang="fr-FR" dirty="0" smtClean="0"/>
              <a:t>Ou son fractionnement  avec l'ajouts de joint parasismique qui doit être vide  assez large pour éviter l'entrechoquement du bâtiment </a:t>
            </a:r>
            <a:endParaRPr lang="fr-FR" dirty="0"/>
          </a:p>
        </p:txBody>
      </p:sp>
      <p:sp>
        <p:nvSpPr>
          <p:cNvPr id="21" name="ZoneTexte 20"/>
          <p:cNvSpPr txBox="1"/>
          <p:nvPr/>
        </p:nvSpPr>
        <p:spPr>
          <a:xfrm>
            <a:off x="11059885" y="6183085"/>
            <a:ext cx="1378857" cy="461665"/>
          </a:xfrm>
          <a:prstGeom prst="rect">
            <a:avLst/>
          </a:prstGeom>
          <a:noFill/>
        </p:spPr>
        <p:txBody>
          <a:bodyPr wrap="square" rtlCol="0">
            <a:spAutoFit/>
          </a:bodyPr>
          <a:lstStyle/>
          <a:p>
            <a:r>
              <a:rPr lang="fr-FR" sz="2400" dirty="0" smtClean="0"/>
              <a:t>07</a:t>
            </a:r>
            <a:endParaRPr lang="fr-FR" sz="2400" dirty="0"/>
          </a:p>
        </p:txBody>
      </p:sp>
      <p:pic>
        <p:nvPicPr>
          <p:cNvPr id="12" name="Image 11"/>
          <p:cNvPicPr/>
          <p:nvPr/>
        </p:nvPicPr>
        <p:blipFill>
          <a:blip r:embed="rId3" cstate="print"/>
          <a:srcRect b="17391"/>
          <a:stretch>
            <a:fillRect/>
          </a:stretch>
        </p:blipFill>
        <p:spPr bwMode="auto">
          <a:xfrm>
            <a:off x="2627873" y="4941864"/>
            <a:ext cx="4629150" cy="1447800"/>
          </a:xfrm>
          <a:prstGeom prst="rect">
            <a:avLst/>
          </a:prstGeom>
          <a:noFill/>
          <a:ln w="9525">
            <a:noFill/>
            <a:miter lim="800000"/>
            <a:headEnd/>
            <a:tailEnd/>
          </a:ln>
        </p:spPr>
      </p:pic>
      <p:sp>
        <p:nvSpPr>
          <p:cNvPr id="6145" name="Rectangle 1"/>
          <p:cNvSpPr>
            <a:spLocks noChangeArrowheads="1"/>
          </p:cNvSpPr>
          <p:nvPr/>
        </p:nvSpPr>
        <p:spPr bwMode="auto">
          <a:xfrm>
            <a:off x="7765366" y="5148776"/>
            <a:ext cx="367166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Char char="ü"/>
              <a:tabLst/>
            </a:pPr>
            <a:r>
              <a:rPr kumimoji="0" lang="fr-FR" sz="16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Fractionnement d’un bâtiment en blocs rectangulaires compacts</a:t>
            </a:r>
            <a:endParaRPr kumimoji="0" lang="fr-FR" sz="1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9738480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e">
  <a:themeElements>
    <a:clrScheme name="Rouge">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Parallax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e">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7580</TotalTime>
  <Words>2112</Words>
  <Application>Microsoft Office PowerPoint</Application>
  <PresentationFormat>Personnalisé</PresentationFormat>
  <Paragraphs>208</Paragraphs>
  <Slides>31</Slides>
  <Notes>1</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31</vt:i4>
      </vt:variant>
    </vt:vector>
  </HeadingPairs>
  <TitlesOfParts>
    <vt:vector size="33" baseType="lpstr">
      <vt:lpstr>Parallaxe</vt:lpstr>
      <vt:lpstr>Diapositive</vt:lpstr>
      <vt:lpstr>Diapositive 1</vt:lpstr>
      <vt:lpstr>Diapositive 2</vt:lpstr>
      <vt:lpstr>Diapositive 3</vt:lpstr>
      <vt:lpstr>Diapositive 4</vt:lpstr>
      <vt:lpstr>Diapositive 5</vt:lpstr>
      <vt:lpstr>Diapositive 6</vt:lpstr>
      <vt:lpstr>Diapositive 7</vt:lpstr>
      <vt:lpstr>Diapositive 8</vt:lpstr>
      <vt:lpstr>Diapositive 9</vt:lpstr>
      <vt:lpstr>Formes des bâtiments</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Saïd jesse cook</dc:creator>
  <cp:lastModifiedBy>TOSHIBA</cp:lastModifiedBy>
  <cp:revision>186</cp:revision>
  <dcterms:created xsi:type="dcterms:W3CDTF">2015-09-19T18:57:00Z</dcterms:created>
  <dcterms:modified xsi:type="dcterms:W3CDTF">2021-03-19T22:55:34Z</dcterms:modified>
</cp:coreProperties>
</file>