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60" r:id="rId2"/>
    <p:sldId id="261" r:id="rId3"/>
    <p:sldId id="274" r:id="rId4"/>
    <p:sldId id="275" r:id="rId5"/>
    <p:sldId id="276" r:id="rId6"/>
    <p:sldId id="277" r:id="rId7"/>
    <p:sldId id="278" r:id="rId8"/>
    <p:sldId id="279" r:id="rId9"/>
    <p:sldId id="280" r:id="rId10"/>
    <p:sldId id="282" r:id="rId11"/>
    <p:sldId id="284" r:id="rId12"/>
    <p:sldId id="285" r:id="rId13"/>
    <p:sldId id="286" r:id="rId14"/>
    <p:sldId id="287" r:id="rId15"/>
    <p:sldId id="288" r:id="rId16"/>
    <p:sldId id="289" r:id="rId17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0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1A94A8-D442-4B6A-A375-486FAE0F519B}" type="datetimeFigureOut">
              <a:rPr lang="fr-FR" smtClean="0"/>
              <a:t>27/10/2024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F10DB9-FCC1-47DC-B201-E26BD5BFAC9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6804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Modifiez le style des sous-titres du masque</a:t>
            </a:r>
            <a:endParaRPr kumimoji="0" lang="en-US"/>
          </a:p>
        </p:txBody>
      </p:sp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ADF7C85F-4D8A-4BA8-AF73-FF17DA09110E}" type="datetimeFigureOut">
              <a:rPr lang="fr-FR" smtClean="0"/>
              <a:t>27/10/2024</a:t>
            </a:fld>
            <a:endParaRPr lang="fr-FR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fr-FR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Connecteur droit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Connecteur droit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Connecteur droit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Connecteur droit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Connecteur droit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Connecteur droit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lipse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lipse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Ellipse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llipse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Ellipse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D06E66DE-CB43-4623-8AD6-A9129A98229A}" type="slidenum">
              <a:rPr lang="fr-FR" smtClean="0"/>
              <a:t>‹N°›</a:t>
            </a:fld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7C85F-4D8A-4BA8-AF73-FF17DA09110E}" type="datetimeFigureOut">
              <a:rPr lang="fr-FR" smtClean="0"/>
              <a:t>27/10/2024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E66DE-CB43-4623-8AD6-A9129A98229A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7C85F-4D8A-4BA8-AF73-FF17DA09110E}" type="datetimeFigureOut">
              <a:rPr lang="fr-FR" smtClean="0"/>
              <a:t>27/10/2024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E66DE-CB43-4623-8AD6-A9129A98229A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DF7C85F-4D8A-4BA8-AF73-FF17DA09110E}" type="datetimeFigureOut">
              <a:rPr lang="fr-FR" smtClean="0"/>
              <a:t>27/10/2024</a:t>
            </a:fld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06E66DE-CB43-4623-8AD6-A9129A98229A}" type="slidenum">
              <a:rPr lang="fr-FR" smtClean="0"/>
              <a:t>‹N°›</a:t>
            </a:fld>
            <a:endParaRPr lang="fr-FR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ADF7C85F-4D8A-4BA8-AF73-FF17DA09110E}" type="datetimeFigureOut">
              <a:rPr lang="fr-FR" smtClean="0"/>
              <a:t>27/10/2024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fr-FR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Connecteur droit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Connecteur droit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Connecteur droit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Connecteur droit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Connecteur droit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Ellipse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Ellipse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lipse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llipse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lipse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Connecteur droit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D06E66DE-CB43-4623-8AD6-A9129A98229A}" type="slidenum">
              <a:rPr lang="fr-FR" smtClean="0"/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7C85F-4D8A-4BA8-AF73-FF17DA09110E}" type="datetimeFigureOut">
              <a:rPr lang="fr-FR" smtClean="0"/>
              <a:t>27/10/2024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E66DE-CB43-4623-8AD6-A9129A98229A}" type="slidenum">
              <a:rPr lang="fr-FR" smtClean="0"/>
              <a:t>‹N°›</a:t>
            </a:fld>
            <a:endParaRPr lang="fr-FR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7C85F-4D8A-4BA8-AF73-FF17DA09110E}" type="datetimeFigureOut">
              <a:rPr lang="fr-FR" smtClean="0"/>
              <a:t>27/10/2024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E66DE-CB43-4623-8AD6-A9129A98229A}" type="slidenum">
              <a:rPr lang="fr-FR" smtClean="0"/>
              <a:t>‹N°›</a:t>
            </a:fld>
            <a:endParaRPr lang="fr-FR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3" name="Espace réservé du contenu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14" name="Espace réservé du texte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DF7C85F-4D8A-4BA8-AF73-FF17DA09110E}" type="datetimeFigureOut">
              <a:rPr lang="fr-FR" smtClean="0"/>
              <a:t>27/10/2024</a:t>
            </a:fld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06E66DE-CB43-4623-8AD6-A9129A98229A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7C85F-4D8A-4BA8-AF73-FF17DA09110E}" type="datetimeFigureOut">
              <a:rPr lang="fr-FR" smtClean="0"/>
              <a:t>27/10/2024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E66DE-CB43-4623-8AD6-A9129A98229A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necteur droit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8" name="Connecteur droit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Connecteur droit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Connecteur droit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Connecteur droit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Ellipse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Espace réservé du contenu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21" name="Espace réservé de la date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DF7C85F-4D8A-4BA8-AF73-FF17DA09110E}" type="datetimeFigureOut">
              <a:rPr lang="fr-FR" smtClean="0"/>
              <a:t>27/10/2024</a:t>
            </a:fld>
            <a:endParaRPr lang="fr-FR"/>
          </a:p>
        </p:txBody>
      </p:sp>
      <p:sp>
        <p:nvSpPr>
          <p:cNvPr id="22" name="Espace réservé du numéro de diapositive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06E66DE-CB43-4623-8AD6-A9129A98229A}" type="slidenum">
              <a:rPr lang="fr-FR" smtClean="0"/>
              <a:t>‹N°›</a:t>
            </a:fld>
            <a:endParaRPr lang="fr-FR"/>
          </a:p>
        </p:txBody>
      </p:sp>
      <p:sp>
        <p:nvSpPr>
          <p:cNvPr id="23" name="Espace réservé du pied de page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necteur droit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Ellipse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10" name="Connecteur droit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necteur droit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Connecteur droit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Connecteur droit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Espace réservé de la date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DF7C85F-4D8A-4BA8-AF73-FF17DA09110E}" type="datetimeFigureOut">
              <a:rPr lang="fr-FR" smtClean="0"/>
              <a:t>27/10/2024</a:t>
            </a:fld>
            <a:endParaRPr lang="fr-FR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06E66DE-CB43-4623-8AD6-A9129A98229A}" type="slidenum">
              <a:rPr lang="fr-FR" smtClean="0"/>
              <a:t>‹N°›</a:t>
            </a:fld>
            <a:endParaRPr lang="fr-FR"/>
          </a:p>
        </p:txBody>
      </p:sp>
      <p:sp>
        <p:nvSpPr>
          <p:cNvPr id="21" name="Espace réservé du pied de page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necteur droit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Modifiez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ADF7C85F-4D8A-4BA8-AF73-FF17DA09110E}" type="datetimeFigureOut">
              <a:rPr lang="fr-FR" smtClean="0"/>
              <a:t>27/10/2024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7" name="Connecteur droit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Connecteur droit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Connecteur droit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Ellipse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D06E66DE-CB43-4623-8AD6-A9129A98229A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52400" y="870992"/>
            <a:ext cx="8839200" cy="68580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fr-FR" sz="4800" b="1" dirty="0" smtClean="0"/>
              <a:t>Chapitre</a:t>
            </a:r>
            <a:r>
              <a:rPr lang="en-US" sz="4800" b="1" dirty="0" smtClean="0"/>
              <a:t> 3:</a:t>
            </a:r>
            <a:endParaRPr lang="en-US" sz="4800" b="1" dirty="0"/>
          </a:p>
          <a:p>
            <a:pPr algn="ctr">
              <a:defRPr/>
            </a:pPr>
            <a:endParaRPr lang="en-US" sz="4800" b="1" dirty="0" smtClean="0"/>
          </a:p>
          <a:p>
            <a:pPr algn="ctr">
              <a:defRPr/>
            </a:pPr>
            <a:r>
              <a:rPr lang="fr-FR" sz="5200" b="1" dirty="0"/>
              <a:t>Redondances sur les liens commutés</a:t>
            </a:r>
          </a:p>
        </p:txBody>
      </p:sp>
    </p:spTree>
    <p:extLst>
      <p:ext uri="{BB962C8B-B14F-4D97-AF65-F5344CB8AC3E}">
        <p14:creationId xmlns:p14="http://schemas.microsoft.com/office/powerpoint/2010/main" val="42932702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Rectangle 1"/>
          <p:cNvSpPr/>
          <p:nvPr/>
        </p:nvSpPr>
        <p:spPr bwMode="auto">
          <a:xfrm>
            <a:off x="0" y="6589689"/>
            <a:ext cx="9143999" cy="358465"/>
          </a:xfrm>
          <a:prstGeom prst="rect">
            <a:avLst/>
          </a:prstGeom>
          <a:ln w="38100" algn="ctr">
            <a:noFill/>
            <a:miter lim="800000"/>
            <a:headEnd/>
            <a:tailEnd/>
          </a:ln>
          <a:effectLst/>
        </p:spPr>
        <p:txBody>
          <a:bodyPr wrap="square" lIns="45720" rIns="45720" rtlCol="0" anchor="ctr">
            <a:noAutofit/>
          </a:bodyPr>
          <a:lstStyle/>
          <a:p>
            <a:pPr algn="ctr"/>
            <a:r>
              <a:rPr lang="fr-FR" sz="1400" b="1" dirty="0" smtClean="0">
                <a:solidFill>
                  <a:schemeClr val="accent1">
                    <a:lumMod val="75000"/>
                  </a:schemeClr>
                </a:solidFill>
              </a:rPr>
              <a:t>M1 RT                                                                                                             Routage  IP/KADIRI</a:t>
            </a:r>
            <a:endParaRPr lang="fr-FR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52400" y="-27384"/>
            <a:ext cx="8839200" cy="6858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pPr algn="ctr">
              <a:defRPr/>
            </a:pPr>
            <a:r>
              <a:rPr lang="fr-FR" b="1" kern="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Chapitre</a:t>
            </a:r>
            <a:r>
              <a:rPr lang="en-US" b="1" kern="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3: </a:t>
            </a:r>
            <a:r>
              <a:rPr lang="fr-FR" b="1" dirty="0">
                <a:solidFill>
                  <a:srgbClr val="C00000"/>
                </a:solidFill>
                <a:effectLst/>
              </a:rPr>
              <a:t>Redondances sur les liens commutés</a:t>
            </a:r>
            <a:endParaRPr lang="fr-FR" b="1" kern="0" dirty="0">
              <a:solidFill>
                <a:srgbClr val="C00000"/>
              </a:solidFill>
              <a:effectLst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" y="852182"/>
            <a:ext cx="9143999" cy="1136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  <a:spcAft>
                <a:spcPts val="1000"/>
              </a:spcAft>
            </a:pPr>
            <a:r>
              <a:rPr lang="fr-FR" sz="2400" b="1" dirty="0" smtClean="0">
                <a:solidFill>
                  <a:srgbClr val="C00000"/>
                </a:solidFill>
                <a:effectLst/>
              </a:rPr>
              <a:t>2.  Le </a:t>
            </a:r>
            <a:r>
              <a:rPr lang="fr-FR" sz="2400" b="1" dirty="0">
                <a:solidFill>
                  <a:srgbClr val="C00000"/>
                </a:solidFill>
                <a:effectLst/>
              </a:rPr>
              <a:t>protocole </a:t>
            </a:r>
            <a:r>
              <a:rPr lang="fr-FR" sz="2400" b="1" dirty="0" err="1" smtClean="0">
                <a:solidFill>
                  <a:srgbClr val="C00000"/>
                </a:solidFill>
                <a:effectLst/>
              </a:rPr>
              <a:t>Spanning-Tree</a:t>
            </a:r>
            <a:r>
              <a:rPr lang="fr-FR" sz="2400" b="1" dirty="0" smtClean="0">
                <a:solidFill>
                  <a:srgbClr val="C00000"/>
                </a:solidFill>
                <a:effectLst/>
              </a:rPr>
              <a:t> </a:t>
            </a:r>
            <a:r>
              <a:rPr lang="fr-FR" sz="2400" b="1" dirty="0">
                <a:solidFill>
                  <a:srgbClr val="C00000"/>
                </a:solidFill>
                <a:effectLst/>
              </a:rPr>
              <a:t>( Radia </a:t>
            </a:r>
            <a:r>
              <a:rPr lang="fr-FR" sz="2400" b="1" dirty="0" err="1">
                <a:solidFill>
                  <a:srgbClr val="C00000"/>
                </a:solidFill>
                <a:effectLst/>
              </a:rPr>
              <a:t>Berlman</a:t>
            </a:r>
            <a:r>
              <a:rPr lang="fr-FR" sz="2400" b="1" dirty="0">
                <a:solidFill>
                  <a:srgbClr val="C00000"/>
                </a:solidFill>
                <a:effectLst/>
              </a:rPr>
              <a:t> ,1985)</a:t>
            </a:r>
          </a:p>
          <a:p>
            <a:pPr lvl="0" algn="l">
              <a:lnSpc>
                <a:spcPct val="150000"/>
              </a:lnSpc>
              <a:spcAft>
                <a:spcPts val="1000"/>
              </a:spcAft>
            </a:pPr>
            <a:endParaRPr lang="fr-FR" b="1" dirty="0">
              <a:effectLst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0" y="1676400"/>
            <a:ext cx="4394914" cy="266700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0164" y="4528332"/>
            <a:ext cx="4629150" cy="187642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2008" y="1777166"/>
            <a:ext cx="4572000" cy="3859518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fr-FR" sz="2200" b="1" dirty="0" err="1">
                <a:solidFill>
                  <a:srgbClr val="00B050"/>
                </a:solidFill>
                <a:latin typeface="TimesNewRomanPS-BoldMT"/>
              </a:rPr>
              <a:t>PortFast</a:t>
            </a:r>
            <a:r>
              <a:rPr lang="fr-FR" sz="2200" b="1" dirty="0">
                <a:solidFill>
                  <a:srgbClr val="00B050"/>
                </a:solidFill>
                <a:latin typeface="TimesNewRomanPS-BoldMT"/>
              </a:rPr>
              <a:t> et protection BPDU</a:t>
            </a:r>
          </a:p>
          <a:p>
            <a:pPr marL="285750" indent="-285750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fr-FR" sz="2200" dirty="0"/>
              <a:t>Une solution possible pour les </a:t>
            </a:r>
          </a:p>
          <a:p>
            <a:pPr marL="285750" indent="-285750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fr-FR" sz="2200" dirty="0"/>
              <a:t>utilisateurs finaux (end-</a:t>
            </a:r>
            <a:r>
              <a:rPr lang="fr-FR" sz="2200" dirty="0" err="1"/>
              <a:t>users</a:t>
            </a:r>
            <a:r>
              <a:rPr lang="fr-FR" sz="2200" dirty="0" smtClean="0"/>
              <a:t>) :n Possibilité </a:t>
            </a:r>
            <a:r>
              <a:rPr lang="fr-FR" sz="2200" dirty="0"/>
              <a:t>d’activer le « port-</a:t>
            </a:r>
            <a:r>
              <a:rPr lang="fr-FR" sz="2200" dirty="0" err="1"/>
              <a:t>fast</a:t>
            </a:r>
            <a:r>
              <a:rPr lang="fr-FR" sz="2200" dirty="0"/>
              <a:t> », </a:t>
            </a:r>
            <a:r>
              <a:rPr lang="fr-FR" sz="2200" dirty="0" smtClean="0"/>
              <a:t>le </a:t>
            </a:r>
            <a:r>
              <a:rPr lang="fr-FR" sz="2200" dirty="0"/>
              <a:t>port passe alors directement à </a:t>
            </a:r>
            <a:r>
              <a:rPr lang="fr-FR" sz="2200" dirty="0" err="1" smtClean="0"/>
              <a:t>laconnexion</a:t>
            </a:r>
            <a:r>
              <a:rPr lang="fr-FR" sz="2200" dirty="0" smtClean="0"/>
              <a:t> </a:t>
            </a:r>
            <a:r>
              <a:rPr lang="fr-FR" sz="2200" dirty="0"/>
              <a:t>physique en </a:t>
            </a:r>
            <a:r>
              <a:rPr lang="fr-FR" sz="2200" dirty="0" err="1" smtClean="0"/>
              <a:t>forwarding</a:t>
            </a:r>
            <a:endParaRPr lang="fr-FR" sz="2200" dirty="0" smtClean="0"/>
          </a:p>
          <a:p>
            <a:pPr marL="285750" indent="-285750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fr-FR" sz="2200" dirty="0" smtClean="0"/>
              <a:t>A </a:t>
            </a:r>
            <a:r>
              <a:rPr lang="fr-FR" sz="2200" dirty="0"/>
              <a:t>utiliser avec précaution, ne </a:t>
            </a:r>
            <a:r>
              <a:rPr lang="fr-FR" sz="2200" dirty="0" smtClean="0"/>
              <a:t>jamais brancher </a:t>
            </a:r>
            <a:r>
              <a:rPr lang="fr-FR" sz="2200" dirty="0"/>
              <a:t>d’autres commutateurs ou </a:t>
            </a:r>
            <a:r>
              <a:rPr lang="fr-FR" sz="2200" dirty="0" smtClean="0"/>
              <a:t>autres </a:t>
            </a:r>
            <a:r>
              <a:rPr lang="fr-FR" sz="2200" dirty="0"/>
              <a:t>périphériques STP sur ce </a:t>
            </a:r>
            <a:r>
              <a:rPr lang="fr-FR" sz="2200" dirty="0" smtClean="0"/>
              <a:t>type de </a:t>
            </a:r>
            <a:r>
              <a:rPr lang="fr-FR" sz="2200" dirty="0"/>
              <a:t>port</a:t>
            </a:r>
            <a:r>
              <a:rPr lang="fr-FR" sz="2200" dirty="0" smtClean="0"/>
              <a:t>.</a:t>
            </a:r>
            <a:endParaRPr lang="fr-FR" sz="2200" dirty="0"/>
          </a:p>
        </p:txBody>
      </p:sp>
    </p:spTree>
    <p:extLst>
      <p:ext uri="{BB962C8B-B14F-4D97-AF65-F5344CB8AC3E}">
        <p14:creationId xmlns:p14="http://schemas.microsoft.com/office/powerpoint/2010/main" val="3638052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Rectangle 1"/>
          <p:cNvSpPr/>
          <p:nvPr/>
        </p:nvSpPr>
        <p:spPr bwMode="auto">
          <a:xfrm>
            <a:off x="0" y="6589689"/>
            <a:ext cx="9143999" cy="358465"/>
          </a:xfrm>
          <a:prstGeom prst="rect">
            <a:avLst/>
          </a:prstGeom>
          <a:ln w="38100" algn="ctr">
            <a:noFill/>
            <a:miter lim="800000"/>
            <a:headEnd/>
            <a:tailEnd/>
          </a:ln>
          <a:effectLst/>
        </p:spPr>
        <p:txBody>
          <a:bodyPr wrap="square" lIns="45720" rIns="45720" rtlCol="0" anchor="ctr">
            <a:noAutofit/>
          </a:bodyPr>
          <a:lstStyle/>
          <a:p>
            <a:pPr algn="ctr"/>
            <a:r>
              <a:rPr lang="fr-FR" sz="1400" b="1" dirty="0" smtClean="0">
                <a:solidFill>
                  <a:schemeClr val="accent1">
                    <a:lumMod val="75000"/>
                  </a:schemeClr>
                </a:solidFill>
              </a:rPr>
              <a:t>M1 RT                                                                                                             Routage  IP/KADIRI</a:t>
            </a:r>
            <a:endParaRPr lang="fr-FR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52400" y="-27384"/>
            <a:ext cx="8839200" cy="6858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pPr algn="ctr">
              <a:defRPr/>
            </a:pPr>
            <a:r>
              <a:rPr lang="fr-FR" b="1" kern="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Chapitre</a:t>
            </a:r>
            <a:r>
              <a:rPr lang="en-US" b="1" kern="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3: </a:t>
            </a:r>
            <a:r>
              <a:rPr lang="fr-FR" b="1" dirty="0">
                <a:solidFill>
                  <a:srgbClr val="C00000"/>
                </a:solidFill>
                <a:effectLst/>
              </a:rPr>
              <a:t>Redondances sur les liens commutés</a:t>
            </a:r>
            <a:endParaRPr lang="fr-FR" b="1" kern="0" dirty="0">
              <a:solidFill>
                <a:srgbClr val="C00000"/>
              </a:solidFill>
              <a:effectLst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" y="852182"/>
            <a:ext cx="9143999" cy="1136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  <a:spcAft>
                <a:spcPts val="1000"/>
              </a:spcAft>
            </a:pPr>
            <a:r>
              <a:rPr lang="fr-FR" sz="2400" b="1" dirty="0" smtClean="0">
                <a:solidFill>
                  <a:srgbClr val="C00000"/>
                </a:solidFill>
                <a:effectLst/>
              </a:rPr>
              <a:t>2.  Le </a:t>
            </a:r>
            <a:r>
              <a:rPr lang="fr-FR" sz="2400" b="1" dirty="0">
                <a:solidFill>
                  <a:srgbClr val="C00000"/>
                </a:solidFill>
                <a:effectLst/>
              </a:rPr>
              <a:t>protocole </a:t>
            </a:r>
            <a:r>
              <a:rPr lang="fr-FR" sz="2400" b="1" dirty="0" err="1" smtClean="0">
                <a:solidFill>
                  <a:srgbClr val="C00000"/>
                </a:solidFill>
                <a:effectLst/>
              </a:rPr>
              <a:t>Spanning-Tree</a:t>
            </a:r>
            <a:r>
              <a:rPr lang="fr-FR" sz="2400" b="1" dirty="0" smtClean="0">
                <a:solidFill>
                  <a:srgbClr val="C00000"/>
                </a:solidFill>
                <a:effectLst/>
              </a:rPr>
              <a:t> </a:t>
            </a:r>
            <a:r>
              <a:rPr lang="fr-FR" sz="2400" b="1" dirty="0">
                <a:solidFill>
                  <a:srgbClr val="C00000"/>
                </a:solidFill>
                <a:effectLst/>
              </a:rPr>
              <a:t>( Radia </a:t>
            </a:r>
            <a:r>
              <a:rPr lang="fr-FR" sz="2400" b="1" dirty="0" err="1">
                <a:solidFill>
                  <a:srgbClr val="C00000"/>
                </a:solidFill>
                <a:effectLst/>
              </a:rPr>
              <a:t>Berlman</a:t>
            </a:r>
            <a:r>
              <a:rPr lang="fr-FR" sz="2400" b="1" dirty="0">
                <a:solidFill>
                  <a:srgbClr val="C00000"/>
                </a:solidFill>
                <a:effectLst/>
              </a:rPr>
              <a:t> ,1985)</a:t>
            </a:r>
          </a:p>
          <a:p>
            <a:pPr lvl="0" algn="l">
              <a:lnSpc>
                <a:spcPct val="150000"/>
              </a:lnSpc>
              <a:spcAft>
                <a:spcPts val="1000"/>
              </a:spcAft>
            </a:pPr>
            <a:endParaRPr lang="fr-FR" b="1" dirty="0">
              <a:effectLst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496" y="1412776"/>
            <a:ext cx="4572000" cy="5309146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fr-FR" sz="2200" b="1" dirty="0">
                <a:solidFill>
                  <a:srgbClr val="00B050"/>
                </a:solidFill>
                <a:latin typeface="TimesNewRomanPS-BoldMT"/>
              </a:rPr>
              <a:t>Variante du STP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fr-FR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PVST+ (Per Vlan </a:t>
            </a:r>
            <a:r>
              <a:rPr lang="fr-FR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Spanning</a:t>
            </a:r>
            <a:r>
              <a:rPr lang="fr-FR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Tree</a:t>
            </a:r>
            <a:r>
              <a:rPr lang="fr-FR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fr-FR" sz="2100" dirty="0">
                <a:latin typeface="Times New Roman" pitchFamily="18" charset="0"/>
                <a:cs typeface="Times New Roman" pitchFamily="18" charset="0"/>
              </a:rPr>
              <a:t>Protocole propriétaire Cisco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fr-FR" sz="2100" dirty="0">
                <a:latin typeface="Times New Roman" pitchFamily="18" charset="0"/>
                <a:cs typeface="Times New Roman" pitchFamily="18" charset="0"/>
              </a:rPr>
              <a:t>Il est possible d'avoir un </a:t>
            </a:r>
            <a:r>
              <a:rPr lang="fr-FR" sz="2100" dirty="0" err="1">
                <a:latin typeface="Times New Roman" pitchFamily="18" charset="0"/>
                <a:cs typeface="Times New Roman" pitchFamily="18" charset="0"/>
              </a:rPr>
              <a:t>process</a:t>
            </a:r>
            <a:r>
              <a:rPr lang="fr-FR" sz="2100" dirty="0">
                <a:latin typeface="Times New Roman" pitchFamily="18" charset="0"/>
                <a:cs typeface="Times New Roman" pitchFamily="18" charset="0"/>
              </a:rPr>
              <a:t> STP </a:t>
            </a:r>
          </a:p>
          <a:p>
            <a:pPr>
              <a:spcAft>
                <a:spcPts val="600"/>
              </a:spcAft>
            </a:pPr>
            <a:r>
              <a:rPr lang="fr-FR" sz="2100" dirty="0">
                <a:latin typeface="Times New Roman" pitchFamily="18" charset="0"/>
                <a:cs typeface="Times New Roman" pitchFamily="18" charset="0"/>
              </a:rPr>
              <a:t>    pour chaque VLAN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fr-FR" sz="2100" dirty="0">
                <a:latin typeface="Times New Roman" pitchFamily="18" charset="0"/>
                <a:cs typeface="Times New Roman" pitchFamily="18" charset="0"/>
              </a:rPr>
              <a:t>Un port peut donc être en </a:t>
            </a:r>
            <a:r>
              <a:rPr lang="fr-FR" sz="2100" dirty="0" err="1">
                <a:latin typeface="Times New Roman" pitchFamily="18" charset="0"/>
                <a:cs typeface="Times New Roman" pitchFamily="18" charset="0"/>
              </a:rPr>
              <a:t>forwarding</a:t>
            </a:r>
            <a:r>
              <a:rPr lang="fr-FR" sz="21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spcAft>
                <a:spcPts val="600"/>
              </a:spcAft>
            </a:pPr>
            <a:r>
              <a:rPr lang="fr-FR" sz="2100" dirty="0" smtClean="0">
                <a:latin typeface="Times New Roman" pitchFamily="18" charset="0"/>
                <a:cs typeface="Times New Roman" pitchFamily="18" charset="0"/>
              </a:rPr>
              <a:t>pour </a:t>
            </a:r>
            <a:r>
              <a:rPr lang="fr-FR" sz="2100" dirty="0">
                <a:latin typeface="Times New Roman" pitchFamily="18" charset="0"/>
                <a:cs typeface="Times New Roman" pitchFamily="18" charset="0"/>
              </a:rPr>
              <a:t>un VLAN et </a:t>
            </a:r>
            <a:r>
              <a:rPr lang="fr-FR" sz="2100" dirty="0" err="1">
                <a:latin typeface="Times New Roman" pitchFamily="18" charset="0"/>
                <a:cs typeface="Times New Roman" pitchFamily="18" charset="0"/>
              </a:rPr>
              <a:t>blocking</a:t>
            </a:r>
            <a:r>
              <a:rPr lang="fr-FR" sz="2100" dirty="0">
                <a:latin typeface="Times New Roman" pitchFamily="18" charset="0"/>
                <a:cs typeface="Times New Roman" pitchFamily="18" charset="0"/>
              </a:rPr>
              <a:t> pour un autre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fr-FR" sz="2100" dirty="0">
                <a:latin typeface="Times New Roman" pitchFamily="18" charset="0"/>
                <a:cs typeface="Times New Roman" pitchFamily="18" charset="0"/>
              </a:rPr>
              <a:t>Un </a:t>
            </a:r>
            <a:r>
              <a:rPr lang="fr-FR" sz="2100" dirty="0" err="1">
                <a:latin typeface="Times New Roman" pitchFamily="18" charset="0"/>
                <a:cs typeface="Times New Roman" pitchFamily="18" charset="0"/>
              </a:rPr>
              <a:t>switch</a:t>
            </a:r>
            <a:r>
              <a:rPr lang="fr-FR" sz="2100" dirty="0">
                <a:latin typeface="Times New Roman" pitchFamily="18" charset="0"/>
                <a:cs typeface="Times New Roman" pitchFamily="18" charset="0"/>
              </a:rPr>
              <a:t> peut même être </a:t>
            </a:r>
            <a:r>
              <a:rPr lang="fr-FR" sz="2100" dirty="0" err="1">
                <a:latin typeface="Times New Roman" pitchFamily="18" charset="0"/>
                <a:cs typeface="Times New Roman" pitchFamily="18" charset="0"/>
              </a:rPr>
              <a:t>root</a:t>
            </a:r>
            <a:r>
              <a:rPr lang="fr-FR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100" dirty="0" smtClean="0">
                <a:latin typeface="Times New Roman" pitchFamily="18" charset="0"/>
                <a:cs typeface="Times New Roman" pitchFamily="18" charset="0"/>
              </a:rPr>
              <a:t>pour</a:t>
            </a:r>
          </a:p>
          <a:p>
            <a:pPr>
              <a:spcAft>
                <a:spcPts val="600"/>
              </a:spcAft>
            </a:pPr>
            <a:r>
              <a:rPr lang="fr-FR" sz="2100" dirty="0" smtClean="0">
                <a:latin typeface="Times New Roman" pitchFamily="18" charset="0"/>
                <a:cs typeface="Times New Roman" pitchFamily="18" charset="0"/>
              </a:rPr>
              <a:t>un VLAN </a:t>
            </a:r>
            <a:r>
              <a:rPr lang="fr-FR" sz="2100" dirty="0">
                <a:latin typeface="Times New Roman" pitchFamily="18" charset="0"/>
                <a:cs typeface="Times New Roman" pitchFamily="18" charset="0"/>
              </a:rPr>
              <a:t>et un autre </a:t>
            </a:r>
            <a:r>
              <a:rPr lang="fr-FR" sz="2100" dirty="0" err="1">
                <a:latin typeface="Times New Roman" pitchFamily="18" charset="0"/>
                <a:cs typeface="Times New Roman" pitchFamily="18" charset="0"/>
              </a:rPr>
              <a:t>switch</a:t>
            </a:r>
            <a:r>
              <a:rPr lang="fr-FR" sz="2100" dirty="0">
                <a:latin typeface="Times New Roman" pitchFamily="18" charset="0"/>
                <a:cs typeface="Times New Roman" pitchFamily="18" charset="0"/>
              </a:rPr>
              <a:t> pour un</a:t>
            </a:r>
            <a:br>
              <a:rPr lang="fr-FR" sz="2100" dirty="0">
                <a:latin typeface="Times New Roman" pitchFamily="18" charset="0"/>
                <a:cs typeface="Times New Roman" pitchFamily="18" charset="0"/>
              </a:rPr>
            </a:br>
            <a:r>
              <a:rPr lang="fr-FR" sz="2100" dirty="0" smtClean="0">
                <a:latin typeface="Times New Roman" pitchFamily="18" charset="0"/>
                <a:cs typeface="Times New Roman" pitchFamily="18" charset="0"/>
              </a:rPr>
              <a:t>autre </a:t>
            </a:r>
            <a:r>
              <a:rPr lang="fr-FR" sz="2100" dirty="0">
                <a:latin typeface="Times New Roman" pitchFamily="18" charset="0"/>
                <a:cs typeface="Times New Roman" pitchFamily="18" charset="0"/>
              </a:rPr>
              <a:t>VLAN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fr-FR" sz="2100" dirty="0">
                <a:latin typeface="Times New Roman" pitchFamily="18" charset="0"/>
                <a:cs typeface="Times New Roman" pitchFamily="18" charset="0"/>
              </a:rPr>
              <a:t>L'identification des VLAN se fait grâce </a:t>
            </a:r>
            <a:r>
              <a:rPr lang="fr-FR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100" dirty="0">
                <a:latin typeface="Times New Roman" pitchFamily="18" charset="0"/>
                <a:cs typeface="Times New Roman" pitchFamily="18" charset="0"/>
              </a:rPr>
              <a:t>une modification </a:t>
            </a:r>
            <a:r>
              <a:rPr lang="fr-FR" sz="2100" dirty="0" smtClean="0">
                <a:latin typeface="Times New Roman" pitchFamily="18" charset="0"/>
                <a:cs typeface="Times New Roman" pitchFamily="18" charset="0"/>
              </a:rPr>
              <a:t>de l'interprétation </a:t>
            </a:r>
            <a:r>
              <a:rPr lang="fr-FR" sz="2100" dirty="0">
                <a:latin typeface="Times New Roman" pitchFamily="18" charset="0"/>
                <a:cs typeface="Times New Roman" pitchFamily="18" charset="0"/>
              </a:rPr>
              <a:t>du </a:t>
            </a:r>
            <a:r>
              <a:rPr lang="fr-FR" sz="2100" dirty="0" smtClean="0">
                <a:latin typeface="Times New Roman" pitchFamily="18" charset="0"/>
                <a:cs typeface="Times New Roman" pitchFamily="18" charset="0"/>
              </a:rPr>
              <a:t>champ </a:t>
            </a:r>
            <a:r>
              <a:rPr lang="fr-FR" sz="2100" dirty="0">
                <a:latin typeface="Times New Roman" pitchFamily="18" charset="0"/>
                <a:cs typeface="Times New Roman" pitchFamily="18" charset="0"/>
              </a:rPr>
              <a:t>Bridge ID </a:t>
            </a:r>
            <a:br>
              <a:rPr lang="fr-FR" sz="2100" dirty="0">
                <a:latin typeface="Times New Roman" pitchFamily="18" charset="0"/>
                <a:cs typeface="Times New Roman" pitchFamily="18" charset="0"/>
              </a:rPr>
            </a:br>
            <a:endParaRPr lang="fr-FR" sz="21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1318" y="1713963"/>
            <a:ext cx="4238711" cy="1798078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1318" y="3608633"/>
            <a:ext cx="4280276" cy="3000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972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Rectangle 1"/>
          <p:cNvSpPr/>
          <p:nvPr/>
        </p:nvSpPr>
        <p:spPr bwMode="auto">
          <a:xfrm>
            <a:off x="0" y="6589689"/>
            <a:ext cx="9143999" cy="358465"/>
          </a:xfrm>
          <a:prstGeom prst="rect">
            <a:avLst/>
          </a:prstGeom>
          <a:ln w="38100" algn="ctr">
            <a:noFill/>
            <a:miter lim="800000"/>
            <a:headEnd/>
            <a:tailEnd/>
          </a:ln>
          <a:effectLst/>
        </p:spPr>
        <p:txBody>
          <a:bodyPr wrap="square" lIns="45720" rIns="45720" rtlCol="0" anchor="ctr">
            <a:noAutofit/>
          </a:bodyPr>
          <a:lstStyle/>
          <a:p>
            <a:pPr algn="ctr"/>
            <a:r>
              <a:rPr lang="fr-FR" sz="1400" b="1" dirty="0" smtClean="0">
                <a:solidFill>
                  <a:schemeClr val="accent1">
                    <a:lumMod val="75000"/>
                  </a:schemeClr>
                </a:solidFill>
              </a:rPr>
              <a:t>M1 RT                                                                                                             Routage  IP/KADIRI</a:t>
            </a:r>
            <a:endParaRPr lang="fr-FR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52400" y="-27384"/>
            <a:ext cx="8839200" cy="6858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pPr algn="ctr">
              <a:defRPr/>
            </a:pPr>
            <a:r>
              <a:rPr lang="fr-FR" b="1" kern="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Chapitre</a:t>
            </a:r>
            <a:r>
              <a:rPr lang="en-US" b="1" kern="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3: </a:t>
            </a:r>
            <a:r>
              <a:rPr lang="fr-FR" b="1" dirty="0">
                <a:solidFill>
                  <a:srgbClr val="C00000"/>
                </a:solidFill>
                <a:effectLst/>
              </a:rPr>
              <a:t>Redondances sur les liens commutés</a:t>
            </a:r>
            <a:endParaRPr lang="fr-FR" b="1" kern="0" dirty="0">
              <a:solidFill>
                <a:srgbClr val="C00000"/>
              </a:solidFill>
              <a:effectLst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" y="852182"/>
            <a:ext cx="9143999" cy="1136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  <a:spcAft>
                <a:spcPts val="1000"/>
              </a:spcAft>
            </a:pPr>
            <a:r>
              <a:rPr lang="fr-FR" sz="2400" b="1" dirty="0" smtClean="0">
                <a:solidFill>
                  <a:srgbClr val="C00000"/>
                </a:solidFill>
                <a:effectLst/>
              </a:rPr>
              <a:t>2.  Le </a:t>
            </a:r>
            <a:r>
              <a:rPr lang="fr-FR" sz="2400" b="1" dirty="0">
                <a:solidFill>
                  <a:srgbClr val="C00000"/>
                </a:solidFill>
                <a:effectLst/>
              </a:rPr>
              <a:t>protocole </a:t>
            </a:r>
            <a:r>
              <a:rPr lang="fr-FR" sz="2400" b="1" dirty="0" err="1" smtClean="0">
                <a:solidFill>
                  <a:srgbClr val="C00000"/>
                </a:solidFill>
                <a:effectLst/>
              </a:rPr>
              <a:t>Spanning-Tree</a:t>
            </a:r>
            <a:r>
              <a:rPr lang="fr-FR" sz="2400" b="1" dirty="0" smtClean="0">
                <a:solidFill>
                  <a:srgbClr val="C00000"/>
                </a:solidFill>
                <a:effectLst/>
              </a:rPr>
              <a:t> </a:t>
            </a:r>
            <a:r>
              <a:rPr lang="fr-FR" sz="2400" b="1" dirty="0">
                <a:solidFill>
                  <a:srgbClr val="C00000"/>
                </a:solidFill>
                <a:effectLst/>
              </a:rPr>
              <a:t>( Radia </a:t>
            </a:r>
            <a:r>
              <a:rPr lang="fr-FR" sz="2400" b="1" dirty="0" err="1">
                <a:solidFill>
                  <a:srgbClr val="C00000"/>
                </a:solidFill>
                <a:effectLst/>
              </a:rPr>
              <a:t>Berlman</a:t>
            </a:r>
            <a:r>
              <a:rPr lang="fr-FR" sz="2400" b="1" dirty="0">
                <a:solidFill>
                  <a:srgbClr val="C00000"/>
                </a:solidFill>
                <a:effectLst/>
              </a:rPr>
              <a:t> ,1985)</a:t>
            </a:r>
          </a:p>
          <a:p>
            <a:pPr lvl="0" algn="l">
              <a:lnSpc>
                <a:spcPct val="150000"/>
              </a:lnSpc>
              <a:spcAft>
                <a:spcPts val="1000"/>
              </a:spcAft>
            </a:pPr>
            <a:endParaRPr lang="fr-FR" b="1" dirty="0">
              <a:effectLst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495" y="1340768"/>
            <a:ext cx="9108503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fr-FR" sz="21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Configuration des propriétés du STP </a:t>
            </a:r>
            <a:r>
              <a:rPr lang="fr-FR" sz="21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: sur un </a:t>
            </a:r>
            <a:r>
              <a:rPr lang="fr-FR" sz="21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Catalyst</a:t>
            </a:r>
            <a:r>
              <a:rPr lang="fr-FR" sz="21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29xx : 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fr-FR" b="1" dirty="0">
                <a:latin typeface="Times New Roman" pitchFamily="18" charset="0"/>
                <a:cs typeface="Times New Roman" pitchFamily="18" charset="0"/>
              </a:rPr>
              <a:t>Modification de la priorité d’un commutateur :</a:t>
            </a:r>
          </a:p>
          <a:p>
            <a:pPr lvl="2"/>
            <a:r>
              <a:rPr lang="fr-FR" i="1" dirty="0" err="1">
                <a:latin typeface="Times New Roman" pitchFamily="18" charset="0"/>
                <a:cs typeface="Times New Roman" pitchFamily="18" charset="0"/>
              </a:rPr>
              <a:t>Switch_A</a:t>
            </a:r>
            <a:r>
              <a:rPr lang="fr-FR" i="1" dirty="0">
                <a:latin typeface="Times New Roman" pitchFamily="18" charset="0"/>
                <a:cs typeface="Times New Roman" pitchFamily="18" charset="0"/>
              </a:rPr>
              <a:t>&gt;</a:t>
            </a:r>
            <a:r>
              <a:rPr lang="fr-FR" i="1" dirty="0" err="1">
                <a:latin typeface="Times New Roman" pitchFamily="18" charset="0"/>
                <a:cs typeface="Times New Roman" pitchFamily="18" charset="0"/>
              </a:rPr>
              <a:t>enable</a:t>
            </a:r>
            <a:endParaRPr lang="fr-FR" i="1" dirty="0">
              <a:latin typeface="Times New Roman" pitchFamily="18" charset="0"/>
              <a:cs typeface="Times New Roman" pitchFamily="18" charset="0"/>
            </a:endParaRPr>
          </a:p>
          <a:p>
            <a:pPr lvl="2"/>
            <a:r>
              <a:rPr lang="fr-FR" i="1" dirty="0" err="1">
                <a:latin typeface="Times New Roman" pitchFamily="18" charset="0"/>
                <a:cs typeface="Times New Roman" pitchFamily="18" charset="0"/>
              </a:rPr>
              <a:t>Switch_A#configure</a:t>
            </a:r>
            <a:r>
              <a:rPr lang="fr-FR" i="1" dirty="0">
                <a:latin typeface="Times New Roman" pitchFamily="18" charset="0"/>
                <a:cs typeface="Times New Roman" pitchFamily="18" charset="0"/>
              </a:rPr>
              <a:t> terminal</a:t>
            </a:r>
          </a:p>
          <a:p>
            <a:pPr lvl="2">
              <a:spcAft>
                <a:spcPts val="600"/>
              </a:spcAft>
            </a:pPr>
            <a:r>
              <a:rPr lang="fr-FR" i="1" dirty="0" err="1">
                <a:latin typeface="Times New Roman" pitchFamily="18" charset="0"/>
                <a:cs typeface="Times New Roman" pitchFamily="18" charset="0"/>
              </a:rPr>
              <a:t>Switch_A</a:t>
            </a:r>
            <a:r>
              <a:rPr lang="fr-FR" i="1" dirty="0">
                <a:latin typeface="Times New Roman" pitchFamily="18" charset="0"/>
                <a:cs typeface="Times New Roman" pitchFamily="18" charset="0"/>
              </a:rPr>
              <a:t>(config)#</a:t>
            </a:r>
            <a:r>
              <a:rPr lang="fr-FR" i="1" dirty="0" err="1">
                <a:latin typeface="Times New Roman" pitchFamily="18" charset="0"/>
                <a:cs typeface="Times New Roman" pitchFamily="18" charset="0"/>
              </a:rPr>
              <a:t>spanning-tree</a:t>
            </a:r>
            <a:r>
              <a:rPr lang="fr-FR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i="1" dirty="0" err="1">
                <a:latin typeface="Times New Roman" pitchFamily="18" charset="0"/>
                <a:cs typeface="Times New Roman" pitchFamily="18" charset="0"/>
              </a:rPr>
              <a:t>priority</a:t>
            </a:r>
            <a:r>
              <a:rPr lang="fr-FR" i="1" dirty="0">
                <a:latin typeface="Times New Roman" pitchFamily="18" charset="0"/>
                <a:cs typeface="Times New Roman" pitchFamily="18" charset="0"/>
              </a:rPr>
              <a:t> (0 -&gt; 65535)</a:t>
            </a:r>
          </a:p>
          <a:p>
            <a:pPr marL="742950" lvl="1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fr-FR" b="1" dirty="0">
                <a:latin typeface="Times New Roman" pitchFamily="18" charset="0"/>
                <a:cs typeface="Times New Roman" pitchFamily="18" charset="0"/>
              </a:rPr>
              <a:t>Par défaut : </a:t>
            </a:r>
            <a:r>
              <a:rPr lang="fr-FR" b="1" dirty="0" err="1">
                <a:latin typeface="Times New Roman" pitchFamily="18" charset="0"/>
                <a:cs typeface="Times New Roman" pitchFamily="18" charset="0"/>
              </a:rPr>
              <a:t>priority</a:t>
            </a:r>
            <a:r>
              <a:rPr lang="fr-FR" b="1" dirty="0">
                <a:latin typeface="Times New Roman" pitchFamily="18" charset="0"/>
                <a:cs typeface="Times New Roman" pitchFamily="18" charset="0"/>
              </a:rPr>
              <a:t> = 32768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fr-FR" b="1" dirty="0">
                <a:latin typeface="Times New Roman" pitchFamily="18" charset="0"/>
                <a:cs typeface="Times New Roman" pitchFamily="18" charset="0"/>
              </a:rPr>
              <a:t>Modification de la priorité d’un port :</a:t>
            </a:r>
          </a:p>
          <a:p>
            <a:pPr lvl="2"/>
            <a:r>
              <a:rPr lang="fr-FR" i="1" dirty="0" err="1">
                <a:latin typeface="Times New Roman" pitchFamily="18" charset="0"/>
                <a:cs typeface="Times New Roman" pitchFamily="18" charset="0"/>
              </a:rPr>
              <a:t>Switch_A</a:t>
            </a:r>
            <a:r>
              <a:rPr lang="fr-FR" i="1" dirty="0">
                <a:latin typeface="Times New Roman" pitchFamily="18" charset="0"/>
                <a:cs typeface="Times New Roman" pitchFamily="18" charset="0"/>
              </a:rPr>
              <a:t>&gt;</a:t>
            </a:r>
            <a:r>
              <a:rPr lang="fr-FR" i="1" dirty="0" err="1">
                <a:latin typeface="Times New Roman" pitchFamily="18" charset="0"/>
                <a:cs typeface="Times New Roman" pitchFamily="18" charset="0"/>
              </a:rPr>
              <a:t>enable</a:t>
            </a:r>
            <a:endParaRPr lang="fr-FR" i="1" dirty="0">
              <a:latin typeface="Times New Roman" pitchFamily="18" charset="0"/>
              <a:cs typeface="Times New Roman" pitchFamily="18" charset="0"/>
            </a:endParaRPr>
          </a:p>
          <a:p>
            <a:pPr lvl="2"/>
            <a:r>
              <a:rPr lang="fr-FR" i="1" dirty="0" err="1">
                <a:latin typeface="Times New Roman" pitchFamily="18" charset="0"/>
                <a:cs typeface="Times New Roman" pitchFamily="18" charset="0"/>
              </a:rPr>
              <a:t>Switch_A#configure</a:t>
            </a:r>
            <a:r>
              <a:rPr lang="fr-FR" i="1" dirty="0">
                <a:latin typeface="Times New Roman" pitchFamily="18" charset="0"/>
                <a:cs typeface="Times New Roman" pitchFamily="18" charset="0"/>
              </a:rPr>
              <a:t> terminal</a:t>
            </a:r>
          </a:p>
          <a:p>
            <a:pPr lvl="2"/>
            <a:r>
              <a:rPr lang="fr-FR" i="1" dirty="0" err="1">
                <a:latin typeface="Times New Roman" pitchFamily="18" charset="0"/>
                <a:cs typeface="Times New Roman" pitchFamily="18" charset="0"/>
              </a:rPr>
              <a:t>Switch_A</a:t>
            </a:r>
            <a:r>
              <a:rPr lang="fr-FR" i="1" dirty="0">
                <a:latin typeface="Times New Roman" pitchFamily="18" charset="0"/>
                <a:cs typeface="Times New Roman" pitchFamily="18" charset="0"/>
              </a:rPr>
              <a:t>(config)#interface Ethernet </a:t>
            </a:r>
            <a:r>
              <a:rPr lang="fr-FR" i="1" dirty="0" err="1">
                <a:latin typeface="Times New Roman" pitchFamily="18" charset="0"/>
                <a:cs typeface="Times New Roman" pitchFamily="18" charset="0"/>
              </a:rPr>
              <a:t>N°_d’interface</a:t>
            </a:r>
            <a:endParaRPr lang="fr-FR" i="1" dirty="0">
              <a:latin typeface="Times New Roman" pitchFamily="18" charset="0"/>
              <a:cs typeface="Times New Roman" pitchFamily="18" charset="0"/>
            </a:endParaRPr>
          </a:p>
          <a:p>
            <a:pPr lvl="2">
              <a:spcAft>
                <a:spcPts val="600"/>
              </a:spcAft>
            </a:pPr>
            <a:r>
              <a:rPr lang="fr-FR" i="1" dirty="0" err="1">
                <a:latin typeface="Times New Roman" pitchFamily="18" charset="0"/>
                <a:cs typeface="Times New Roman" pitchFamily="18" charset="0"/>
              </a:rPr>
              <a:t>Switch_A</a:t>
            </a:r>
            <a:r>
              <a:rPr lang="fr-FR" i="1" dirty="0">
                <a:latin typeface="Times New Roman" pitchFamily="18" charset="0"/>
                <a:cs typeface="Times New Roman" pitchFamily="18" charset="0"/>
              </a:rPr>
              <a:t>(config-if)#</a:t>
            </a:r>
            <a:r>
              <a:rPr lang="fr-FR" i="1" dirty="0" err="1">
                <a:latin typeface="Times New Roman" pitchFamily="18" charset="0"/>
                <a:cs typeface="Times New Roman" pitchFamily="18" charset="0"/>
              </a:rPr>
              <a:t>spanning-tree</a:t>
            </a:r>
            <a:r>
              <a:rPr lang="fr-FR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i="1" dirty="0" err="1">
                <a:latin typeface="Times New Roman" pitchFamily="18" charset="0"/>
                <a:cs typeface="Times New Roman" pitchFamily="18" charset="0"/>
              </a:rPr>
              <a:t>cost</a:t>
            </a:r>
            <a:r>
              <a:rPr lang="fr-FR" i="1" dirty="0">
                <a:latin typeface="Times New Roman" pitchFamily="18" charset="0"/>
                <a:cs typeface="Times New Roman" pitchFamily="18" charset="0"/>
              </a:rPr>
              <a:t> (0 -&gt; 65535)</a:t>
            </a:r>
            <a:endParaRPr lang="fr-FR" dirty="0">
              <a:latin typeface="Times New Roman" pitchFamily="18" charset="0"/>
              <a:cs typeface="Times New Roman" pitchFamily="18" charset="0"/>
            </a:endParaRPr>
          </a:p>
          <a:p>
            <a:pPr marL="742950" lvl="1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fr-FR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fr-FR" b="1" dirty="0">
                <a:latin typeface="Times New Roman" pitchFamily="18" charset="0"/>
                <a:cs typeface="Times New Roman" pitchFamily="18" charset="0"/>
              </a:rPr>
              <a:t>Par défaut : le « </a:t>
            </a:r>
            <a:r>
              <a:rPr lang="fr-FR" b="1" dirty="0" err="1">
                <a:latin typeface="Times New Roman" pitchFamily="18" charset="0"/>
                <a:cs typeface="Times New Roman" pitchFamily="18" charset="0"/>
              </a:rPr>
              <a:t>cost</a:t>
            </a:r>
            <a:r>
              <a:rPr lang="fr-FR" b="1" dirty="0">
                <a:latin typeface="Times New Roman" pitchFamily="18" charset="0"/>
                <a:cs typeface="Times New Roman" pitchFamily="18" charset="0"/>
              </a:rPr>
              <a:t> » est calculé en fonction de la bande passante du lien.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fr-FR" b="1" dirty="0">
                <a:latin typeface="Times New Roman" pitchFamily="18" charset="0"/>
                <a:cs typeface="Times New Roman" pitchFamily="18" charset="0"/>
              </a:rPr>
              <a:t>Information de </a:t>
            </a:r>
            <a:r>
              <a:rPr lang="fr-FR" b="1" dirty="0" err="1">
                <a:latin typeface="Times New Roman" pitchFamily="18" charset="0"/>
                <a:cs typeface="Times New Roman" pitchFamily="18" charset="0"/>
              </a:rPr>
              <a:t>Root</a:t>
            </a:r>
            <a:r>
              <a:rPr lang="fr-FR" b="1" dirty="0">
                <a:latin typeface="Times New Roman" pitchFamily="18" charset="0"/>
                <a:cs typeface="Times New Roman" pitchFamily="18" charset="0"/>
              </a:rPr>
              <a:t> ID, </a:t>
            </a:r>
            <a:r>
              <a:rPr lang="fr-FR" b="1" dirty="0" err="1">
                <a:latin typeface="Times New Roman" pitchFamily="18" charset="0"/>
                <a:cs typeface="Times New Roman" pitchFamily="18" charset="0"/>
              </a:rPr>
              <a:t>Brigde</a:t>
            </a:r>
            <a:r>
              <a:rPr lang="fr-FR" b="1" dirty="0">
                <a:latin typeface="Times New Roman" pitchFamily="18" charset="0"/>
                <a:cs typeface="Times New Roman" pitchFamily="18" charset="0"/>
              </a:rPr>
              <a:t> ID , le cout de chaque port vers le </a:t>
            </a:r>
            <a:r>
              <a:rPr lang="fr-FR" b="1" dirty="0" err="1">
                <a:latin typeface="Times New Roman" pitchFamily="18" charset="0"/>
                <a:cs typeface="Times New Roman" pitchFamily="18" charset="0"/>
              </a:rPr>
              <a:t>Root</a:t>
            </a:r>
            <a:r>
              <a:rPr lang="fr-FR" b="1" dirty="0">
                <a:latin typeface="Times New Roman" pitchFamily="18" charset="0"/>
                <a:cs typeface="Times New Roman" pitchFamily="18" charset="0"/>
              </a:rPr>
              <a:t> bridge :</a:t>
            </a:r>
          </a:p>
          <a:p>
            <a:pPr lvl="2"/>
            <a:r>
              <a:rPr lang="fr-FR" i="1" dirty="0" err="1">
                <a:latin typeface="Times New Roman" pitchFamily="18" charset="0"/>
                <a:cs typeface="Times New Roman" pitchFamily="18" charset="0"/>
              </a:rPr>
              <a:t>Switch_A</a:t>
            </a:r>
            <a:r>
              <a:rPr lang="fr-FR" i="1" dirty="0">
                <a:latin typeface="Times New Roman" pitchFamily="18" charset="0"/>
                <a:cs typeface="Times New Roman" pitchFamily="18" charset="0"/>
              </a:rPr>
              <a:t>&gt;</a:t>
            </a:r>
            <a:r>
              <a:rPr lang="fr-FR" i="1" dirty="0" err="1">
                <a:latin typeface="Times New Roman" pitchFamily="18" charset="0"/>
                <a:cs typeface="Times New Roman" pitchFamily="18" charset="0"/>
              </a:rPr>
              <a:t>enable</a:t>
            </a:r>
            <a:endParaRPr lang="fr-FR" i="1" dirty="0">
              <a:latin typeface="Times New Roman" pitchFamily="18" charset="0"/>
              <a:cs typeface="Times New Roman" pitchFamily="18" charset="0"/>
            </a:endParaRPr>
          </a:p>
          <a:p>
            <a:pPr lvl="2"/>
            <a:r>
              <a:rPr lang="fr-FR" i="1" dirty="0" err="1">
                <a:latin typeface="Times New Roman" pitchFamily="18" charset="0"/>
                <a:cs typeface="Times New Roman" pitchFamily="18" charset="0"/>
              </a:rPr>
              <a:t>Switch_A#show</a:t>
            </a:r>
            <a:r>
              <a:rPr lang="fr-FR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i="1" dirty="0" err="1">
                <a:latin typeface="Times New Roman" pitchFamily="18" charset="0"/>
                <a:cs typeface="Times New Roman" pitchFamily="18" charset="0"/>
              </a:rPr>
              <a:t>spanning-tree</a:t>
            </a:r>
            <a:r>
              <a:rPr lang="fr-FR" i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2"/>
            <a:r>
              <a:rPr lang="fr-FR" i="1" dirty="0" err="1">
                <a:latin typeface="Times New Roman" pitchFamily="18" charset="0"/>
                <a:cs typeface="Times New Roman" pitchFamily="18" charset="0"/>
              </a:rPr>
              <a:t>Switch_A#show</a:t>
            </a:r>
            <a:r>
              <a:rPr lang="fr-FR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i="1" dirty="0" err="1">
                <a:latin typeface="Times New Roman" pitchFamily="18" charset="0"/>
                <a:cs typeface="Times New Roman" pitchFamily="18" charset="0"/>
              </a:rPr>
              <a:t>spanning-tree</a:t>
            </a:r>
            <a:r>
              <a:rPr lang="fr-FR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i="1" dirty="0" err="1">
                <a:latin typeface="Times New Roman" pitchFamily="18" charset="0"/>
                <a:cs typeface="Times New Roman" pitchFamily="18" charset="0"/>
              </a:rPr>
              <a:t>root</a:t>
            </a:r>
            <a:endParaRPr lang="fr-FR" i="1" dirty="0">
              <a:latin typeface="Times New Roman" pitchFamily="18" charset="0"/>
              <a:cs typeface="Times New Roman" pitchFamily="18" charset="0"/>
            </a:endParaRPr>
          </a:p>
          <a:p>
            <a:pPr lvl="2"/>
            <a:r>
              <a:rPr lang="fr-FR" i="1" dirty="0" err="1">
                <a:latin typeface="Times New Roman" pitchFamily="18" charset="0"/>
                <a:cs typeface="Times New Roman" pitchFamily="18" charset="0"/>
              </a:rPr>
              <a:t>Switch_A#show</a:t>
            </a:r>
            <a:r>
              <a:rPr lang="fr-FR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i="1" dirty="0" err="1">
                <a:latin typeface="Times New Roman" pitchFamily="18" charset="0"/>
                <a:cs typeface="Times New Roman" pitchFamily="18" charset="0"/>
              </a:rPr>
              <a:t>spanning-tree</a:t>
            </a:r>
            <a:r>
              <a:rPr lang="fr-FR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i="1" dirty="0" err="1">
                <a:latin typeface="Times New Roman" pitchFamily="18" charset="0"/>
                <a:cs typeface="Times New Roman" pitchFamily="18" charset="0"/>
              </a:rPr>
              <a:t>bloquedports</a:t>
            </a:r>
            <a:endParaRPr lang="fr-FR" i="1" dirty="0">
              <a:latin typeface="Times New Roman" pitchFamily="18" charset="0"/>
              <a:cs typeface="Times New Roman" pitchFamily="18" charset="0"/>
            </a:endParaRPr>
          </a:p>
          <a:p>
            <a:pPr lvl="2"/>
            <a:r>
              <a:rPr lang="fr-FR" i="1" dirty="0" err="1">
                <a:latin typeface="Times New Roman" pitchFamily="18" charset="0"/>
                <a:cs typeface="Times New Roman" pitchFamily="18" charset="0"/>
              </a:rPr>
              <a:t>Switch_A#debug</a:t>
            </a:r>
            <a:r>
              <a:rPr lang="fr-FR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i="1" dirty="0" err="1">
                <a:latin typeface="Times New Roman" pitchFamily="18" charset="0"/>
                <a:cs typeface="Times New Roman" pitchFamily="18" charset="0"/>
              </a:rPr>
              <a:t>spanning-tree</a:t>
            </a:r>
            <a:r>
              <a:rPr lang="fr-FR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i="1" dirty="0" err="1">
                <a:latin typeface="Times New Roman" pitchFamily="18" charset="0"/>
                <a:cs typeface="Times New Roman" pitchFamily="18" charset="0"/>
              </a:rPr>
              <a:t>events</a:t>
            </a:r>
            <a:endParaRPr lang="fr-FR" dirty="0">
              <a:latin typeface="Times New Roman" pitchFamily="18" charset="0"/>
              <a:cs typeface="Times New Roman" pitchFamily="18" charset="0"/>
            </a:endParaRPr>
          </a:p>
          <a:p>
            <a:pPr lvl="2"/>
            <a:endParaRPr lang="fr-FR" dirty="0">
              <a:latin typeface="Times New Roman" pitchFamily="18" charset="0"/>
              <a:cs typeface="Times New Roman" pitchFamily="18" charset="0"/>
            </a:endParaRPr>
          </a:p>
          <a:p>
            <a:pPr lvl="2"/>
            <a:endParaRPr lang="fr-FR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7956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Rectangle 1"/>
          <p:cNvSpPr/>
          <p:nvPr/>
        </p:nvSpPr>
        <p:spPr bwMode="auto">
          <a:xfrm>
            <a:off x="0" y="6589689"/>
            <a:ext cx="9143999" cy="358465"/>
          </a:xfrm>
          <a:prstGeom prst="rect">
            <a:avLst/>
          </a:prstGeom>
          <a:ln w="38100" algn="ctr">
            <a:noFill/>
            <a:miter lim="800000"/>
            <a:headEnd/>
            <a:tailEnd/>
          </a:ln>
          <a:effectLst/>
        </p:spPr>
        <p:txBody>
          <a:bodyPr wrap="square" lIns="45720" rIns="45720" rtlCol="0" anchor="ctr">
            <a:noAutofit/>
          </a:bodyPr>
          <a:lstStyle/>
          <a:p>
            <a:pPr algn="ctr"/>
            <a:r>
              <a:rPr lang="fr-FR" sz="1400" b="1" dirty="0" smtClean="0">
                <a:solidFill>
                  <a:schemeClr val="accent1">
                    <a:lumMod val="75000"/>
                  </a:schemeClr>
                </a:solidFill>
              </a:rPr>
              <a:t>M1 RT                                                                                                             Routage  IP/KADIRI</a:t>
            </a:r>
            <a:endParaRPr lang="fr-FR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52400" y="-27384"/>
            <a:ext cx="8839200" cy="6858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pPr algn="ctr">
              <a:defRPr/>
            </a:pPr>
            <a:r>
              <a:rPr lang="fr-FR" b="1" kern="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Chapitre</a:t>
            </a:r>
            <a:r>
              <a:rPr lang="en-US" b="1" kern="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3: </a:t>
            </a:r>
            <a:r>
              <a:rPr lang="fr-FR" b="1" dirty="0">
                <a:solidFill>
                  <a:srgbClr val="C00000"/>
                </a:solidFill>
                <a:effectLst/>
              </a:rPr>
              <a:t>Redondances sur les liens commutés</a:t>
            </a:r>
            <a:endParaRPr lang="fr-FR" b="1" kern="0" dirty="0">
              <a:solidFill>
                <a:srgbClr val="C00000"/>
              </a:solidFill>
              <a:effectLst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1" y="836712"/>
            <a:ext cx="5364089" cy="67213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l">
              <a:spcAft>
                <a:spcPts val="600"/>
              </a:spcAft>
              <a:buFont typeface="+mj-lt"/>
              <a:buAutoNum type="arabicPeriod" startAt="3"/>
            </a:pPr>
            <a:r>
              <a:rPr lang="fr-FR" sz="2600" b="1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Convergence STP</a:t>
            </a:r>
          </a:p>
          <a:p>
            <a:pPr marL="342900" indent="-342900" algn="l">
              <a:lnSpc>
                <a:spcPct val="90000"/>
              </a:lnSpc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fr-FR" sz="1900" b="1" dirty="0">
                <a:latin typeface="Times New Roman" pitchFamily="18" charset="0"/>
                <a:cs typeface="Times New Roman" pitchFamily="18" charset="0"/>
              </a:rPr>
              <a:t>Afin de communiquer, STP utilise des </a:t>
            </a:r>
            <a:r>
              <a:rPr lang="fr-FR" sz="1900" b="1" dirty="0" smtClean="0">
                <a:latin typeface="Times New Roman" pitchFamily="18" charset="0"/>
                <a:cs typeface="Times New Roman" pitchFamily="18" charset="0"/>
              </a:rPr>
              <a:t>BPDU . Les </a:t>
            </a:r>
            <a:r>
              <a:rPr lang="fr-FR" sz="1900" b="1" dirty="0">
                <a:latin typeface="Times New Roman" pitchFamily="18" charset="0"/>
                <a:cs typeface="Times New Roman" pitchFamily="18" charset="0"/>
              </a:rPr>
              <a:t>BPDU Hello sont transmise toute les </a:t>
            </a:r>
            <a:r>
              <a:rPr lang="fr-FR" sz="1900" b="1" dirty="0" smtClean="0">
                <a:latin typeface="Times New Roman" pitchFamily="18" charset="0"/>
                <a:cs typeface="Times New Roman" pitchFamily="18" charset="0"/>
              </a:rPr>
              <a:t>2s</a:t>
            </a:r>
            <a:endParaRPr lang="fr-FR" sz="1900" b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l">
              <a:lnSpc>
                <a:spcPct val="90000"/>
              </a:lnSpc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fr-FR" sz="1900" b="1" dirty="0">
                <a:latin typeface="Times New Roman" pitchFamily="18" charset="0"/>
                <a:cs typeface="Times New Roman" pitchFamily="18" charset="0"/>
              </a:rPr>
              <a:t>Protocole STP:</a:t>
            </a:r>
          </a:p>
          <a:p>
            <a:pPr marL="742950" lvl="1" indent="-285750" algn="l">
              <a:lnSpc>
                <a:spcPct val="90000"/>
              </a:lnSpc>
              <a:spcAft>
                <a:spcPts val="200"/>
              </a:spcAft>
              <a:buFont typeface="Wingdings" panose="05000000000000000000" pitchFamily="2" charset="2"/>
              <a:buChar char="Ø"/>
            </a:pPr>
            <a:r>
              <a:rPr lang="fr-FR" sz="1900" b="1" dirty="0">
                <a:latin typeface="Times New Roman" pitchFamily="18" charset="0"/>
                <a:cs typeface="Times New Roman" pitchFamily="18" charset="0"/>
              </a:rPr>
              <a:t>Branchement d’un nouveau switch</a:t>
            </a:r>
          </a:p>
          <a:p>
            <a:pPr marL="742950" lvl="1" indent="-285750" algn="l">
              <a:lnSpc>
                <a:spcPct val="90000"/>
              </a:lnSpc>
              <a:spcAft>
                <a:spcPts val="200"/>
              </a:spcAft>
              <a:buFont typeface="Wingdings" panose="05000000000000000000" pitchFamily="2" charset="2"/>
              <a:buChar char="Ø"/>
            </a:pPr>
            <a:r>
              <a:rPr lang="fr-FR" sz="1900" b="1" dirty="0">
                <a:latin typeface="Times New Roman" pitchFamily="18" charset="0"/>
                <a:cs typeface="Times New Roman" pitchFamily="18" charset="0"/>
              </a:rPr>
              <a:t>Le port s’active, le protocole STP se </a:t>
            </a:r>
            <a:r>
              <a:rPr lang="fr-FR" sz="1900" b="1" dirty="0" smtClean="0">
                <a:latin typeface="Times New Roman" pitchFamily="18" charset="0"/>
                <a:cs typeface="Times New Roman" pitchFamily="18" charset="0"/>
              </a:rPr>
              <a:t> met </a:t>
            </a:r>
            <a:r>
              <a:rPr lang="fr-FR" sz="1900" b="1" dirty="0">
                <a:latin typeface="Times New Roman" pitchFamily="18" charset="0"/>
                <a:cs typeface="Times New Roman" pitchFamily="18" charset="0"/>
              </a:rPr>
              <a:t>en marche </a:t>
            </a:r>
          </a:p>
          <a:p>
            <a:pPr marL="742950" lvl="1" indent="-285750" algn="l">
              <a:lnSpc>
                <a:spcPct val="90000"/>
              </a:lnSpc>
              <a:spcAft>
                <a:spcPts val="200"/>
              </a:spcAft>
              <a:buFont typeface="Wingdings" panose="05000000000000000000" pitchFamily="2" charset="2"/>
              <a:buChar char="Ø"/>
            </a:pPr>
            <a:r>
              <a:rPr lang="fr-FR" sz="1900" b="1" dirty="0">
                <a:latin typeface="Times New Roman" pitchFamily="18" charset="0"/>
                <a:cs typeface="Times New Roman" pitchFamily="18" charset="0"/>
              </a:rPr>
              <a:t>Max </a:t>
            </a:r>
            <a:r>
              <a:rPr lang="fr-FR" sz="1900" b="1" dirty="0" err="1">
                <a:latin typeface="Times New Roman" pitchFamily="18" charset="0"/>
                <a:cs typeface="Times New Roman" pitchFamily="18" charset="0"/>
              </a:rPr>
              <a:t>age</a:t>
            </a:r>
            <a:r>
              <a:rPr lang="fr-FR" sz="1900" b="1" dirty="0">
                <a:latin typeface="Times New Roman" pitchFamily="18" charset="0"/>
                <a:cs typeface="Times New Roman" pitchFamily="18" charset="0"/>
              </a:rPr>
              <a:t> (20 secondes) Temps de </a:t>
            </a:r>
            <a:r>
              <a:rPr lang="fr-FR" sz="1900" b="1" dirty="0" smtClean="0">
                <a:latin typeface="Times New Roman" pitchFamily="18" charset="0"/>
                <a:cs typeface="Times New Roman" pitchFamily="18" charset="0"/>
              </a:rPr>
              <a:t>sécurité à </a:t>
            </a:r>
            <a:r>
              <a:rPr lang="fr-FR" sz="1900" b="1" dirty="0">
                <a:latin typeface="Times New Roman" pitchFamily="18" charset="0"/>
                <a:cs typeface="Times New Roman" pitchFamily="18" charset="0"/>
              </a:rPr>
              <a:t>attendre en cas de changement topologique</a:t>
            </a:r>
          </a:p>
          <a:p>
            <a:pPr marL="742950" lvl="1" indent="-285750" algn="l">
              <a:lnSpc>
                <a:spcPct val="90000"/>
              </a:lnSpc>
              <a:spcAft>
                <a:spcPts val="200"/>
              </a:spcAft>
              <a:buFont typeface="Wingdings" panose="05000000000000000000" pitchFamily="2" charset="2"/>
              <a:buChar char="Ø"/>
            </a:pPr>
            <a:r>
              <a:rPr lang="fr-FR" sz="1900" b="1" dirty="0" err="1">
                <a:latin typeface="Times New Roman" pitchFamily="18" charset="0"/>
                <a:cs typeface="Times New Roman" pitchFamily="18" charset="0"/>
              </a:rPr>
              <a:t>Listenning</a:t>
            </a:r>
            <a:r>
              <a:rPr lang="fr-FR" sz="1900" b="1" dirty="0">
                <a:latin typeface="Times New Roman" pitchFamily="18" charset="0"/>
                <a:cs typeface="Times New Roman" pitchFamily="18" charset="0"/>
              </a:rPr>
              <a:t> (15 secondes) Temps pour que le </a:t>
            </a:r>
            <a:r>
              <a:rPr lang="fr-FR" sz="1900" b="1" dirty="0" smtClean="0">
                <a:latin typeface="Times New Roman" pitchFamily="18" charset="0"/>
                <a:cs typeface="Times New Roman" pitchFamily="18" charset="0"/>
              </a:rPr>
              <a:t>commutateur </a:t>
            </a:r>
            <a:r>
              <a:rPr lang="fr-FR" sz="1900" b="1" dirty="0">
                <a:latin typeface="Times New Roman" pitchFamily="18" charset="0"/>
                <a:cs typeface="Times New Roman" pitchFamily="18" charset="0"/>
              </a:rPr>
              <a:t>écoute les trames qu’il peut recevoir, </a:t>
            </a:r>
            <a:r>
              <a:rPr lang="fr-FR" sz="1900" b="1" dirty="0" smtClean="0">
                <a:latin typeface="Times New Roman" pitchFamily="18" charset="0"/>
                <a:cs typeface="Times New Roman" pitchFamily="18" charset="0"/>
              </a:rPr>
              <a:t>sans </a:t>
            </a:r>
            <a:r>
              <a:rPr lang="fr-FR" sz="1900" b="1" dirty="0">
                <a:latin typeface="Times New Roman" pitchFamily="18" charset="0"/>
                <a:cs typeface="Times New Roman" pitchFamily="18" charset="0"/>
              </a:rPr>
              <a:t>émettre</a:t>
            </a:r>
          </a:p>
          <a:p>
            <a:pPr marL="742950" lvl="1" indent="-285750" algn="l">
              <a:lnSpc>
                <a:spcPct val="90000"/>
              </a:lnSpc>
              <a:spcAft>
                <a:spcPts val="200"/>
              </a:spcAft>
              <a:buFont typeface="Wingdings" panose="05000000000000000000" pitchFamily="2" charset="2"/>
              <a:buChar char="Ø"/>
            </a:pPr>
            <a:r>
              <a:rPr lang="fr-FR" sz="1900" b="1" dirty="0">
                <a:latin typeface="Times New Roman" pitchFamily="18" charset="0"/>
                <a:cs typeface="Times New Roman" pitchFamily="18" charset="0"/>
              </a:rPr>
              <a:t>Learning (15 secondes) Temps pour </a:t>
            </a:r>
            <a:r>
              <a:rPr lang="fr-FR" sz="1900" b="1" dirty="0" smtClean="0">
                <a:latin typeface="Times New Roman" pitchFamily="18" charset="0"/>
                <a:cs typeface="Times New Roman" pitchFamily="18" charset="0"/>
              </a:rPr>
              <a:t>apprendre les </a:t>
            </a:r>
            <a:r>
              <a:rPr lang="fr-FR" sz="1900" b="1" dirty="0">
                <a:latin typeface="Times New Roman" pitchFamily="18" charset="0"/>
                <a:cs typeface="Times New Roman" pitchFamily="18" charset="0"/>
              </a:rPr>
              <a:t>informations de la topologie </a:t>
            </a:r>
            <a:r>
              <a:rPr lang="fr-FR" sz="1900" b="1" dirty="0" smtClean="0">
                <a:latin typeface="Times New Roman" pitchFamily="18" charset="0"/>
                <a:cs typeface="Times New Roman" pitchFamily="18" charset="0"/>
              </a:rPr>
              <a:t>STP</a:t>
            </a:r>
            <a:endParaRPr lang="fr-FR" sz="1900" b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l">
              <a:lnSpc>
                <a:spcPct val="90000"/>
              </a:lnSpc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fr-FR" sz="1900" b="1" dirty="0">
                <a:latin typeface="Times New Roman" pitchFamily="18" charset="0"/>
                <a:cs typeface="Times New Roman" pitchFamily="18" charset="0"/>
              </a:rPr>
              <a:t>Le port met donc 50 secondes à </a:t>
            </a:r>
            <a:r>
              <a:rPr lang="fr-FR" sz="1900" b="1" dirty="0" smtClean="0">
                <a:latin typeface="Times New Roman" pitchFamily="18" charset="0"/>
                <a:cs typeface="Times New Roman" pitchFamily="18" charset="0"/>
              </a:rPr>
              <a:t>s’initialiser</a:t>
            </a:r>
          </a:p>
          <a:p>
            <a:pPr marL="342900" indent="-342900" algn="l">
              <a:lnSpc>
                <a:spcPct val="90000"/>
              </a:lnSpc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fr-FR" sz="1900" b="1" dirty="0" smtClean="0">
                <a:latin typeface="Times New Roman" pitchFamily="18" charset="0"/>
                <a:cs typeface="Times New Roman" pitchFamily="18" charset="0"/>
              </a:rPr>
              <a:t>Temps </a:t>
            </a:r>
            <a:r>
              <a:rPr lang="fr-FR" sz="1900" b="1" dirty="0">
                <a:latin typeface="Times New Roman" pitchFamily="18" charset="0"/>
                <a:cs typeface="Times New Roman" pitchFamily="18" charset="0"/>
              </a:rPr>
              <a:t>de convergence = 50s </a:t>
            </a:r>
            <a:r>
              <a:rPr lang="fr-FR" sz="19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342900" indent="-342900" algn="l">
              <a:lnSpc>
                <a:spcPct val="90000"/>
              </a:lnSpc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fr-FR" sz="1900" b="1" dirty="0" smtClean="0">
                <a:latin typeface="Times New Roman" pitchFamily="18" charset="0"/>
                <a:cs typeface="Times New Roman" pitchFamily="18" charset="0"/>
              </a:rPr>
              <a:t>Lorsqu'une </a:t>
            </a:r>
            <a:r>
              <a:rPr lang="fr-FR" sz="1900" b="1" dirty="0">
                <a:latin typeface="Times New Roman" pitchFamily="18" charset="0"/>
                <a:cs typeface="Times New Roman" pitchFamily="18" charset="0"/>
              </a:rPr>
              <a:t>modification topologique est détectée </a:t>
            </a:r>
            <a:r>
              <a:rPr lang="fr-FR" sz="19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fr-FR" sz="1900" b="1" dirty="0">
              <a:latin typeface="Times New Roman" pitchFamily="18" charset="0"/>
              <a:cs typeface="Times New Roman" pitchFamily="18" charset="0"/>
            </a:endParaRPr>
          </a:p>
          <a:p>
            <a:pPr marL="1714500" lvl="3" indent="-342900">
              <a:lnSpc>
                <a:spcPct val="90000"/>
              </a:lnSpc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fr-FR" sz="1900" b="1" dirty="0" smtClean="0">
                <a:latin typeface="Times New Roman" pitchFamily="18" charset="0"/>
                <a:cs typeface="Times New Roman" pitchFamily="18" charset="0"/>
              </a:rPr>
              <a:t>Arbre </a:t>
            </a:r>
            <a:r>
              <a:rPr lang="fr-FR" sz="1900" b="1" dirty="0">
                <a:latin typeface="Times New Roman" pitchFamily="18" charset="0"/>
                <a:cs typeface="Times New Roman" pitchFamily="18" charset="0"/>
              </a:rPr>
              <a:t>STP </a:t>
            </a:r>
            <a:r>
              <a:rPr lang="fr-FR" sz="1900" b="1" dirty="0" smtClean="0">
                <a:latin typeface="Times New Roman" pitchFamily="18" charset="0"/>
                <a:cs typeface="Times New Roman" pitchFamily="18" charset="0"/>
              </a:rPr>
              <a:t>recalculé</a:t>
            </a:r>
          </a:p>
          <a:p>
            <a:pPr marL="1714500" lvl="3" indent="-342900">
              <a:lnSpc>
                <a:spcPct val="90000"/>
              </a:lnSpc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fr-FR" sz="1900" b="1" dirty="0" smtClean="0">
                <a:latin typeface="Times New Roman" pitchFamily="18" charset="0"/>
                <a:cs typeface="Times New Roman" pitchFamily="18" charset="0"/>
              </a:rPr>
              <a:t>Trafic </a:t>
            </a:r>
            <a:r>
              <a:rPr lang="fr-FR" sz="1900" b="1" dirty="0">
                <a:latin typeface="Times New Roman" pitchFamily="18" charset="0"/>
                <a:cs typeface="Times New Roman" pitchFamily="18" charset="0"/>
              </a:rPr>
              <a:t>stoppé</a:t>
            </a:r>
          </a:p>
          <a:p>
            <a:pPr marL="342900" indent="-342900" algn="l">
              <a:lnSpc>
                <a:spcPct val="90000"/>
              </a:lnSpc>
              <a:spcAft>
                <a:spcPts val="200"/>
              </a:spcAft>
              <a:buClr>
                <a:schemeClr val="bg1"/>
              </a:buClr>
              <a:buFont typeface="Wingdings" panose="05000000000000000000" pitchFamily="2" charset="2"/>
              <a:buChar char="§"/>
            </a:pPr>
            <a:endParaRPr lang="fr-FR" sz="1900" b="1" dirty="0">
              <a:latin typeface="Times New Roman" pitchFamily="18" charset="0"/>
              <a:cs typeface="Times New Roman" pitchFamily="18" charset="0"/>
            </a:endParaRPr>
          </a:p>
          <a:p>
            <a:pPr marL="457200" lvl="0" indent="-457200" algn="l">
              <a:spcAft>
                <a:spcPts val="200"/>
              </a:spcAft>
              <a:buClr>
                <a:schemeClr val="bg1"/>
              </a:buClr>
              <a:buFont typeface="+mj-lt"/>
              <a:buAutoNum type="arabicPeriod" startAt="2"/>
            </a:pPr>
            <a:endParaRPr lang="fr-FR" sz="1900" b="1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5144" y="1844824"/>
            <a:ext cx="3395328" cy="2981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002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Rectangle 1"/>
          <p:cNvSpPr/>
          <p:nvPr/>
        </p:nvSpPr>
        <p:spPr bwMode="auto">
          <a:xfrm>
            <a:off x="0" y="6589689"/>
            <a:ext cx="9143999" cy="358465"/>
          </a:xfrm>
          <a:prstGeom prst="rect">
            <a:avLst/>
          </a:prstGeom>
          <a:ln w="38100" algn="ctr">
            <a:noFill/>
            <a:miter lim="800000"/>
            <a:headEnd/>
            <a:tailEnd/>
          </a:ln>
          <a:effectLst/>
        </p:spPr>
        <p:txBody>
          <a:bodyPr wrap="square" lIns="45720" rIns="45720" rtlCol="0" anchor="ctr">
            <a:noAutofit/>
          </a:bodyPr>
          <a:lstStyle/>
          <a:p>
            <a:pPr algn="ctr"/>
            <a:r>
              <a:rPr lang="fr-FR" sz="1400" b="1" dirty="0" smtClean="0">
                <a:solidFill>
                  <a:schemeClr val="accent1">
                    <a:lumMod val="75000"/>
                  </a:schemeClr>
                </a:solidFill>
              </a:rPr>
              <a:t>M1 RT                                                                                                             Routage  IP/KADIRI</a:t>
            </a:r>
            <a:endParaRPr lang="fr-FR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52400" y="-27384"/>
            <a:ext cx="8839200" cy="6858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pPr algn="ctr">
              <a:defRPr/>
            </a:pPr>
            <a:r>
              <a:rPr lang="fr-FR" b="1" kern="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Chapitre</a:t>
            </a:r>
            <a:r>
              <a:rPr lang="en-US" b="1" kern="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3: </a:t>
            </a:r>
            <a:r>
              <a:rPr lang="fr-FR" b="1" dirty="0">
                <a:solidFill>
                  <a:srgbClr val="C00000"/>
                </a:solidFill>
                <a:effectLst/>
              </a:rPr>
              <a:t>Redondances sur les liens commutés</a:t>
            </a:r>
            <a:endParaRPr lang="fr-FR" b="1" kern="0" dirty="0">
              <a:solidFill>
                <a:srgbClr val="C00000"/>
              </a:solidFill>
              <a:effectLst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0" y="1194713"/>
            <a:ext cx="8596064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</a:pPr>
            <a:r>
              <a:rPr lang="fr-FR" sz="2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3. Convergence STP</a:t>
            </a:r>
            <a:endParaRPr lang="fr-FR" sz="2600" b="1" dirty="0" smtClean="0">
              <a:solidFill>
                <a:srgbClr val="00B050"/>
              </a:solidFill>
            </a:endParaRP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fr-FR" sz="2200" b="1" dirty="0" smtClean="0">
                <a:solidFill>
                  <a:srgbClr val="00B050"/>
                </a:solidFill>
              </a:rPr>
              <a:t>Les </a:t>
            </a:r>
            <a:r>
              <a:rPr lang="fr-FR" sz="2200" b="1" dirty="0">
                <a:solidFill>
                  <a:srgbClr val="00B050"/>
                </a:solidFill>
              </a:rPr>
              <a:t>différents états STP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2600" b="1" dirty="0" err="1"/>
              <a:t>Blocking</a:t>
            </a:r>
            <a:r>
              <a:rPr lang="fr-FR" sz="2600" b="1" dirty="0"/>
              <a:t> :</a:t>
            </a:r>
            <a:r>
              <a:rPr lang="fr-FR" sz="2600" dirty="0"/>
              <a:t> Aucune trames transmises, unités BPDU reçue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2600" b="1" dirty="0" err="1"/>
              <a:t>Listening</a:t>
            </a:r>
            <a:r>
              <a:rPr lang="fr-FR" sz="2600" b="1" dirty="0"/>
              <a:t> :</a:t>
            </a:r>
            <a:r>
              <a:rPr lang="fr-FR" sz="2600" dirty="0"/>
              <a:t> Aucune trames transmises, écoute de trames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2600" b="1" dirty="0"/>
              <a:t>Learning :</a:t>
            </a:r>
            <a:r>
              <a:rPr lang="fr-FR" sz="2600" dirty="0"/>
              <a:t> aucune trames transmises, acquisition des informations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2600" b="1" dirty="0" err="1"/>
              <a:t>Forwarding</a:t>
            </a:r>
            <a:r>
              <a:rPr lang="fr-FR" sz="2600" b="1" dirty="0"/>
              <a:t> :</a:t>
            </a:r>
            <a:r>
              <a:rPr lang="fr-FR" sz="2600" dirty="0"/>
              <a:t> trames transmises, acquisition des informations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2600" b="1" dirty="0" err="1"/>
              <a:t>Disabled</a:t>
            </a:r>
            <a:r>
              <a:rPr lang="fr-FR" sz="2600" b="1" dirty="0"/>
              <a:t> :</a:t>
            </a:r>
            <a:r>
              <a:rPr lang="fr-FR" sz="2600" dirty="0"/>
              <a:t> aucune émission, aucune écoute de trames BPDU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fr-FR" sz="2600" dirty="0"/>
          </a:p>
        </p:txBody>
      </p:sp>
    </p:spTree>
    <p:extLst>
      <p:ext uri="{BB962C8B-B14F-4D97-AF65-F5344CB8AC3E}">
        <p14:creationId xmlns:p14="http://schemas.microsoft.com/office/powerpoint/2010/main" val="22584275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Rectangle 1"/>
          <p:cNvSpPr/>
          <p:nvPr/>
        </p:nvSpPr>
        <p:spPr bwMode="auto">
          <a:xfrm>
            <a:off x="0" y="6589689"/>
            <a:ext cx="9143999" cy="358465"/>
          </a:xfrm>
          <a:prstGeom prst="rect">
            <a:avLst/>
          </a:prstGeom>
          <a:ln w="38100" algn="ctr">
            <a:noFill/>
            <a:miter lim="800000"/>
            <a:headEnd/>
            <a:tailEnd/>
          </a:ln>
          <a:effectLst/>
        </p:spPr>
        <p:txBody>
          <a:bodyPr wrap="square" lIns="45720" rIns="45720" rtlCol="0" anchor="ctr">
            <a:noAutofit/>
          </a:bodyPr>
          <a:lstStyle/>
          <a:p>
            <a:pPr algn="ctr"/>
            <a:r>
              <a:rPr lang="fr-FR" sz="1400" b="1" dirty="0" smtClean="0">
                <a:solidFill>
                  <a:schemeClr val="accent1">
                    <a:lumMod val="75000"/>
                  </a:schemeClr>
                </a:solidFill>
              </a:rPr>
              <a:t>M1 RT                                                                                                             Routage  IP/KADIRI</a:t>
            </a:r>
            <a:endParaRPr lang="fr-FR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52400" y="-27384"/>
            <a:ext cx="8839200" cy="6858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pPr algn="ctr">
              <a:defRPr/>
            </a:pPr>
            <a:r>
              <a:rPr lang="fr-FR" b="1" kern="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Chapitre</a:t>
            </a:r>
            <a:r>
              <a:rPr lang="en-US" b="1" kern="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3: </a:t>
            </a:r>
            <a:r>
              <a:rPr lang="fr-FR" b="1" dirty="0">
                <a:solidFill>
                  <a:srgbClr val="C00000"/>
                </a:solidFill>
                <a:effectLst/>
              </a:rPr>
              <a:t>Redondances sur les liens commutés</a:t>
            </a:r>
            <a:endParaRPr lang="fr-FR" b="1" kern="0" dirty="0">
              <a:solidFill>
                <a:srgbClr val="C00000"/>
              </a:solidFill>
              <a:effectLst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4480964"/>
            <a:ext cx="8568952" cy="219048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52400" y="1066959"/>
            <a:ext cx="8596064" cy="349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spcAft>
                <a:spcPts val="600"/>
              </a:spcAft>
              <a:buFont typeface="+mj-lt"/>
              <a:buAutoNum type="arabicPeriod" startAt="4"/>
            </a:pPr>
            <a:r>
              <a:rPr lang="fr-FR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Rapide STP (RSTP): 802.1w (1998)</a:t>
            </a:r>
          </a:p>
          <a:p>
            <a:pPr marL="342900" lvl="0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Évolution </a:t>
            </a:r>
            <a:r>
              <a:rPr lang="fr-FR" b="1" dirty="0">
                <a:latin typeface="Times New Roman" pitchFamily="18" charset="0"/>
                <a:cs typeface="Times New Roman" pitchFamily="18" charset="0"/>
              </a:rPr>
              <a:t>du </a:t>
            </a: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802.1D (STP)</a:t>
            </a:r>
            <a:endParaRPr lang="fr-FR" b="1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b="1" dirty="0">
                <a:latin typeface="Times New Roman" pitchFamily="18" charset="0"/>
                <a:cs typeface="Times New Roman" pitchFamily="18" charset="0"/>
              </a:rPr>
              <a:t>3 états : 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fr-FR" b="1" dirty="0" err="1">
                <a:latin typeface="Times New Roman" pitchFamily="18" charset="0"/>
                <a:cs typeface="Times New Roman" pitchFamily="18" charset="0"/>
              </a:rPr>
              <a:t>Discarding</a:t>
            </a:r>
            <a:r>
              <a:rPr lang="fr-FR" b="1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fr-FR" b="1" dirty="0" err="1">
                <a:latin typeface="Times New Roman" pitchFamily="18" charset="0"/>
                <a:cs typeface="Times New Roman" pitchFamily="18" charset="0"/>
              </a:rPr>
              <a:t>blocking</a:t>
            </a:r>
            <a:r>
              <a:rPr lang="fr-FR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b="1" dirty="0" err="1">
                <a:latin typeface="Times New Roman" pitchFamily="18" charset="0"/>
                <a:cs typeface="Times New Roman" pitchFamily="18" charset="0"/>
              </a:rPr>
              <a:t>listenning</a:t>
            </a:r>
            <a:r>
              <a:rPr lang="fr-FR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b="1" dirty="0" err="1">
                <a:latin typeface="Times New Roman" pitchFamily="18" charset="0"/>
                <a:cs typeface="Times New Roman" pitchFamily="18" charset="0"/>
              </a:rPr>
              <a:t>disabled</a:t>
            </a:r>
            <a:r>
              <a:rPr lang="fr-FR" b="1" dirty="0">
                <a:latin typeface="Times New Roman" pitchFamily="18" charset="0"/>
                <a:cs typeface="Times New Roman" pitchFamily="18" charset="0"/>
              </a:rPr>
              <a:t>): Aucune communication de paquet 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fr-FR" b="1" dirty="0">
                <a:latin typeface="Times New Roman" pitchFamily="18" charset="0"/>
                <a:cs typeface="Times New Roman" pitchFamily="18" charset="0"/>
              </a:rPr>
              <a:t>Learning : Apprentissage des adresses MAC provenant des trames reçues </a:t>
            </a:r>
          </a:p>
          <a:p>
            <a:pPr marL="742950" lvl="1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fr-FR" b="1" dirty="0" err="1">
                <a:latin typeface="Times New Roman" pitchFamily="18" charset="0"/>
                <a:cs typeface="Times New Roman" pitchFamily="18" charset="0"/>
              </a:rPr>
              <a:t>Forwarding</a:t>
            </a:r>
            <a:r>
              <a:rPr lang="fr-FR" b="1" dirty="0">
                <a:latin typeface="Times New Roman" pitchFamily="18" charset="0"/>
                <a:cs typeface="Times New Roman" pitchFamily="18" charset="0"/>
              </a:rPr>
              <a:t> : Toutes les trames sont transmises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b="1" dirty="0">
                <a:latin typeface="Times New Roman" pitchFamily="18" charset="0"/>
                <a:cs typeface="Times New Roman" pitchFamily="18" charset="0"/>
              </a:rPr>
              <a:t>Convergence plus rapide car :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fr-FR" b="1" dirty="0">
                <a:latin typeface="Times New Roman" pitchFamily="18" charset="0"/>
                <a:cs typeface="Times New Roman" pitchFamily="18" charset="0"/>
              </a:rPr>
              <a:t>Lien invalide quand 3 HELLO ne sont plus reçus (par défaut 6 secondes au lieu du max </a:t>
            </a:r>
            <a:r>
              <a:rPr lang="fr-FR" b="1" dirty="0" err="1">
                <a:latin typeface="Times New Roman" pitchFamily="18" charset="0"/>
                <a:cs typeface="Times New Roman" pitchFamily="18" charset="0"/>
              </a:rPr>
              <a:t>age</a:t>
            </a:r>
            <a:r>
              <a:rPr lang="fr-FR" b="1" dirty="0">
                <a:latin typeface="Times New Roman" pitchFamily="18" charset="0"/>
                <a:cs typeface="Times New Roman" pitchFamily="18" charset="0"/>
              </a:rPr>
              <a:t> 20 secondes)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fr-FR" b="1" dirty="0">
                <a:latin typeface="Times New Roman" pitchFamily="18" charset="0"/>
                <a:cs typeface="Times New Roman" pitchFamily="18" charset="0"/>
              </a:rPr>
              <a:t>Plus de </a:t>
            </a:r>
            <a:r>
              <a:rPr lang="fr-FR" b="1" dirty="0" err="1">
                <a:latin typeface="Times New Roman" pitchFamily="18" charset="0"/>
                <a:cs typeface="Times New Roman" pitchFamily="18" charset="0"/>
              </a:rPr>
              <a:t>listenning</a:t>
            </a:r>
            <a:endParaRPr lang="fr-FR" b="1" dirty="0">
              <a:latin typeface="Times New Roman" pitchFamily="18" charset="0"/>
              <a:cs typeface="Times New Roman" pitchFamily="18" charset="0"/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fr-FR" b="1" dirty="0">
                <a:latin typeface="Times New Roman" pitchFamily="18" charset="0"/>
                <a:cs typeface="Times New Roman" pitchFamily="18" charset="0"/>
              </a:rPr>
              <a:t>Learning amélioré (1 à 2 secondes au lieu de 15)</a:t>
            </a:r>
          </a:p>
        </p:txBody>
      </p:sp>
    </p:spTree>
    <p:extLst>
      <p:ext uri="{BB962C8B-B14F-4D97-AF65-F5344CB8AC3E}">
        <p14:creationId xmlns:p14="http://schemas.microsoft.com/office/powerpoint/2010/main" val="4599201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Rectangle 1"/>
          <p:cNvSpPr/>
          <p:nvPr/>
        </p:nvSpPr>
        <p:spPr bwMode="auto">
          <a:xfrm>
            <a:off x="0" y="6589689"/>
            <a:ext cx="9143999" cy="358465"/>
          </a:xfrm>
          <a:prstGeom prst="rect">
            <a:avLst/>
          </a:prstGeom>
          <a:ln w="38100" algn="ctr">
            <a:noFill/>
            <a:miter lim="800000"/>
            <a:headEnd/>
            <a:tailEnd/>
          </a:ln>
          <a:effectLst/>
        </p:spPr>
        <p:txBody>
          <a:bodyPr wrap="square" lIns="45720" rIns="45720" rtlCol="0" anchor="ctr">
            <a:noAutofit/>
          </a:bodyPr>
          <a:lstStyle/>
          <a:p>
            <a:pPr algn="ctr"/>
            <a:r>
              <a:rPr lang="fr-FR" sz="1400" b="1" dirty="0" smtClean="0">
                <a:solidFill>
                  <a:schemeClr val="accent1">
                    <a:lumMod val="75000"/>
                  </a:schemeClr>
                </a:solidFill>
              </a:rPr>
              <a:t>M1 RT                                                                                                             Routage  IP/KADIRI</a:t>
            </a:r>
            <a:endParaRPr lang="fr-FR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52400" y="-27384"/>
            <a:ext cx="8839200" cy="6858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pPr algn="ctr">
              <a:defRPr/>
            </a:pPr>
            <a:r>
              <a:rPr lang="fr-FR" b="1" kern="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Chapitre</a:t>
            </a:r>
            <a:r>
              <a:rPr lang="en-US" b="1" kern="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3: </a:t>
            </a:r>
            <a:r>
              <a:rPr lang="fr-FR" b="1" dirty="0">
                <a:solidFill>
                  <a:srgbClr val="C00000"/>
                </a:solidFill>
                <a:effectLst/>
              </a:rPr>
              <a:t>Redondances sur les liens commutés</a:t>
            </a:r>
            <a:endParaRPr lang="fr-FR" b="1" kern="0" dirty="0">
              <a:solidFill>
                <a:srgbClr val="C00000"/>
              </a:solidFill>
              <a:effectLst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1" y="1181637"/>
            <a:ext cx="8820473" cy="6796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l">
              <a:spcAft>
                <a:spcPts val="600"/>
              </a:spcAft>
              <a:buFont typeface="+mj-lt"/>
              <a:buAutoNum type="arabicPeriod" startAt="5"/>
            </a:pPr>
            <a:r>
              <a:rPr lang="fr-FR" sz="2400" b="1" dirty="0" smtClean="0">
                <a:solidFill>
                  <a:srgbClr val="C00000"/>
                </a:solidFill>
                <a:effectLst/>
              </a:rPr>
              <a:t>Multiple STP (MSTP): 802.1s</a:t>
            </a:r>
            <a:r>
              <a:rPr lang="fr-FR" sz="2400" b="1" dirty="0" smtClean="0">
                <a:solidFill>
                  <a:srgbClr val="C00000"/>
                </a:solidFill>
                <a:effectLst/>
                <a:sym typeface="Wingdings" panose="05000000000000000000" pitchFamily="2" charset="2"/>
              </a:rPr>
              <a:t>IEEE 802.1Q</a:t>
            </a:r>
            <a:r>
              <a:rPr lang="fr-FR" sz="2400" dirty="0" smtClean="0">
                <a:solidFill>
                  <a:srgbClr val="C00000"/>
                </a:solidFill>
                <a:effectLst/>
              </a:rPr>
              <a:t>-2003</a:t>
            </a:r>
            <a:endParaRPr lang="fr-FR" sz="2000" dirty="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pPr marL="285750" indent="-285750" algn="l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fr-FR" sz="2000" dirty="0" smtClean="0">
                <a:effectLst/>
                <a:latin typeface="Times New Roman" pitchFamily="18" charset="0"/>
                <a:cs typeface="Times New Roman" pitchFamily="18" charset="0"/>
              </a:rPr>
              <a:t>Une </a:t>
            </a:r>
            <a:r>
              <a:rPr lang="fr-FR" sz="2000" dirty="0">
                <a:effectLst/>
                <a:latin typeface="Times New Roman" pitchFamily="18" charset="0"/>
                <a:cs typeface="Times New Roman" pitchFamily="18" charset="0"/>
              </a:rPr>
              <a:t>instance de RSTP existe par groupe de VLAN.</a:t>
            </a:r>
          </a:p>
          <a:p>
            <a:pPr marL="285750" indent="-285750" algn="l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fr-FR" sz="2000" dirty="0">
                <a:effectLst/>
                <a:latin typeface="Times New Roman" pitchFamily="18" charset="0"/>
                <a:cs typeface="Times New Roman" pitchFamily="18" charset="0"/>
              </a:rPr>
              <a:t>Disposer de plusieurs instances de STP permet de mieux utiliser les liaisons dans le réseau, si la topologie STP est différente pour certains groupes de VLAN. Contrairement à PVST, il n'est cependant pas nécessaire de disposer d'une instance par VLAN, ceux-ci pouvant être très nombreux, les VLAN étant groupés.</a:t>
            </a:r>
          </a:p>
          <a:p>
            <a:pPr marL="285750" indent="-285750" algn="l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fr-FR" sz="2000" dirty="0" smtClean="0">
                <a:effectLst/>
                <a:latin typeface="Times New Roman" pitchFamily="18" charset="0"/>
                <a:cs typeface="Times New Roman" pitchFamily="18" charset="0"/>
              </a:rPr>
              <a:t>MSTP </a:t>
            </a:r>
            <a:r>
              <a:rPr lang="fr-FR" sz="2000" dirty="0">
                <a:effectLst/>
                <a:latin typeface="Times New Roman" pitchFamily="18" charset="0"/>
                <a:cs typeface="Times New Roman" pitchFamily="18" charset="0"/>
              </a:rPr>
              <a:t>est compatible avec les ponts RSTP, le format de BPDU étant le même.</a:t>
            </a:r>
          </a:p>
          <a:p>
            <a:pPr lvl="0" algn="l">
              <a:lnSpc>
                <a:spcPct val="200000"/>
              </a:lnSpc>
              <a:spcAft>
                <a:spcPts val="600"/>
              </a:spcAft>
            </a:pPr>
            <a:endParaRPr lang="fr-FR" sz="2000" b="1" dirty="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pPr algn="l">
              <a:lnSpc>
                <a:spcPct val="200000"/>
              </a:lnSpc>
              <a:spcAft>
                <a:spcPts val="200"/>
              </a:spcAft>
              <a:buClr>
                <a:schemeClr val="bg1"/>
              </a:buClr>
            </a:pPr>
            <a:endParaRPr lang="fr-FR" sz="2000" dirty="0">
              <a:latin typeface="Times New Roman" pitchFamily="18" charset="0"/>
              <a:cs typeface="Times New Roman" pitchFamily="18" charset="0"/>
            </a:endParaRPr>
          </a:p>
          <a:p>
            <a:pPr marL="457200" lvl="0" indent="-457200" algn="l">
              <a:lnSpc>
                <a:spcPct val="200000"/>
              </a:lnSpc>
              <a:spcAft>
                <a:spcPts val="200"/>
              </a:spcAft>
              <a:buClr>
                <a:schemeClr val="bg1"/>
              </a:buClr>
              <a:buFont typeface="+mj-lt"/>
              <a:buAutoNum type="arabicPeriod" startAt="2"/>
            </a:pPr>
            <a:endParaRPr lang="fr-FR" sz="2000" b="1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93273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101958" y="3429000"/>
            <a:ext cx="9067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l">
              <a:lnSpc>
                <a:spcPct val="150000"/>
              </a:lnSpc>
              <a:defRPr/>
            </a:pPr>
            <a:r>
              <a:rPr lang="fr-FR" sz="4600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Plan du chapitre</a:t>
            </a:r>
          </a:p>
          <a:p>
            <a:pPr marL="514350" lvl="0" indent="-514350">
              <a:lnSpc>
                <a:spcPct val="150000"/>
              </a:lnSpc>
              <a:buFont typeface="+mj-lt"/>
              <a:buAutoNum type="arabicPeriod"/>
            </a:pPr>
            <a:r>
              <a:rPr lang="fr-FR" sz="4500" dirty="0" smtClean="0"/>
              <a:t>Introduction</a:t>
            </a:r>
            <a:endParaRPr lang="fr-FR" sz="4500" dirty="0"/>
          </a:p>
          <a:p>
            <a:pPr marL="514350" lvl="0" indent="-514350">
              <a:lnSpc>
                <a:spcPct val="150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fr-FR" sz="4500" dirty="0"/>
              <a:t>Le protocole </a:t>
            </a:r>
            <a:r>
              <a:rPr lang="fr-FR" sz="4500" dirty="0" err="1"/>
              <a:t>Spanning-Tree</a:t>
            </a:r>
            <a:endParaRPr lang="fr-FR" sz="4500" dirty="0"/>
          </a:p>
          <a:p>
            <a:pPr marL="514350" lvl="0" indent="-514350">
              <a:lnSpc>
                <a:spcPct val="150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fr-FR" sz="4500" dirty="0"/>
              <a:t>Convergence</a:t>
            </a:r>
          </a:p>
          <a:p>
            <a:pPr marL="514350" lvl="0" indent="-514350">
              <a:lnSpc>
                <a:spcPct val="150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fr-FR" sz="4500" dirty="0"/>
              <a:t>Le protocole RSTP</a:t>
            </a:r>
          </a:p>
          <a:p>
            <a:pPr marL="514350" indent="-514350">
              <a:lnSpc>
                <a:spcPct val="150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fr-FR" sz="4500" dirty="0"/>
              <a:t>L</a:t>
            </a:r>
            <a:r>
              <a:rPr lang="fr-FR" sz="4800" dirty="0"/>
              <a:t>e protocole MSTP</a:t>
            </a:r>
          </a:p>
          <a:p>
            <a:pPr marL="742950" indent="-742950" algn="l">
              <a:lnSpc>
                <a:spcPct val="150000"/>
              </a:lnSpc>
              <a:buFont typeface="+mj-lt"/>
              <a:buAutoNum type="arabicPeriod"/>
              <a:defRPr/>
            </a:pPr>
            <a:endParaRPr lang="en-US" sz="3400" kern="0" dirty="0"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+mj-ea"/>
              <a:cs typeface="+mj-cs"/>
            </a:endParaRPr>
          </a:p>
        </p:txBody>
      </p:sp>
      <p:sp useBgFill="1">
        <p:nvSpPr>
          <p:cNvPr id="3" name="Rectangle 2"/>
          <p:cNvSpPr/>
          <p:nvPr/>
        </p:nvSpPr>
        <p:spPr bwMode="auto">
          <a:xfrm>
            <a:off x="0" y="6589689"/>
            <a:ext cx="9143999" cy="358465"/>
          </a:xfrm>
          <a:prstGeom prst="rect">
            <a:avLst/>
          </a:prstGeom>
          <a:ln w="38100" algn="ctr">
            <a:noFill/>
            <a:miter lim="800000"/>
            <a:headEnd/>
            <a:tailEnd/>
          </a:ln>
          <a:effectLst/>
        </p:spPr>
        <p:txBody>
          <a:bodyPr wrap="square" lIns="45720" rIns="45720" rtlCol="0" anchor="ctr">
            <a:noAutofit/>
          </a:bodyPr>
          <a:lstStyle/>
          <a:p>
            <a:pPr algn="ctr"/>
            <a:r>
              <a:rPr lang="fr-FR" sz="1400" b="1" dirty="0" smtClean="0">
                <a:solidFill>
                  <a:schemeClr val="accent1">
                    <a:lumMod val="75000"/>
                  </a:schemeClr>
                </a:solidFill>
              </a:rPr>
              <a:t>M1 RT                                                                                                             Routage  IP/KADIRI</a:t>
            </a:r>
            <a:endParaRPr lang="fr-FR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388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Rectangle 1"/>
          <p:cNvSpPr/>
          <p:nvPr/>
        </p:nvSpPr>
        <p:spPr bwMode="auto">
          <a:xfrm>
            <a:off x="0" y="6589689"/>
            <a:ext cx="9143999" cy="358465"/>
          </a:xfrm>
          <a:prstGeom prst="rect">
            <a:avLst/>
          </a:prstGeom>
          <a:ln w="38100" algn="ctr">
            <a:noFill/>
            <a:miter lim="800000"/>
            <a:headEnd/>
            <a:tailEnd/>
          </a:ln>
          <a:effectLst/>
        </p:spPr>
        <p:txBody>
          <a:bodyPr wrap="square" lIns="45720" rIns="45720" rtlCol="0" anchor="ctr">
            <a:noAutofit/>
          </a:bodyPr>
          <a:lstStyle/>
          <a:p>
            <a:pPr algn="ctr"/>
            <a:r>
              <a:rPr lang="fr-FR" sz="1400" b="1" dirty="0" smtClean="0">
                <a:solidFill>
                  <a:schemeClr val="accent1">
                    <a:lumMod val="75000"/>
                  </a:schemeClr>
                </a:solidFill>
              </a:rPr>
              <a:t>M1 RT                                                                                                             Routage  IP/KADIRI</a:t>
            </a:r>
            <a:endParaRPr lang="fr-FR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52400" y="-27384"/>
            <a:ext cx="8839200" cy="6858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pPr algn="ctr">
              <a:defRPr/>
            </a:pPr>
            <a:r>
              <a:rPr lang="fr-FR" b="1" kern="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Chapitre</a:t>
            </a:r>
            <a:r>
              <a:rPr lang="en-US" b="1" kern="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3: </a:t>
            </a:r>
            <a:r>
              <a:rPr lang="fr-FR" b="1" dirty="0">
                <a:solidFill>
                  <a:srgbClr val="C00000"/>
                </a:solidFill>
                <a:effectLst/>
              </a:rPr>
              <a:t>Redondances sur les liens commutés</a:t>
            </a:r>
            <a:endParaRPr lang="fr-FR" b="1" kern="0" dirty="0">
              <a:solidFill>
                <a:srgbClr val="C00000"/>
              </a:solidFill>
              <a:effectLst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9" y="1391455"/>
            <a:ext cx="4547316" cy="4989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1" y="1003375"/>
            <a:ext cx="914399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just">
              <a:spcAft>
                <a:spcPts val="0"/>
              </a:spcAft>
              <a:buFont typeface="+mj-lt"/>
              <a:buAutoNum type="arabicPeriod"/>
            </a:pPr>
            <a:r>
              <a:rPr lang="fr-FR" sz="2600" b="1" dirty="0" smtClean="0">
                <a:solidFill>
                  <a:srgbClr val="C00000"/>
                </a:solidFill>
                <a:effectLst/>
                <a:latin typeface="TimesNewRomanPS-BoldMT"/>
              </a:rPr>
              <a:t>Introduction</a:t>
            </a:r>
          </a:p>
          <a:p>
            <a:pPr algn="just">
              <a:spcAft>
                <a:spcPts val="100"/>
              </a:spcAft>
            </a:pPr>
            <a:endParaRPr lang="fr-FR" sz="1800" dirty="0">
              <a:solidFill>
                <a:schemeClr val="bg1"/>
              </a:solidFill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138545" y="1506522"/>
            <a:ext cx="4433453" cy="5306854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Font typeface="Tahoma" pitchFamily="34" charset="0"/>
              <a:buChar char="•"/>
              <a:defRPr sz="2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855663" indent="-2889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Char char="•"/>
              <a:defRPr sz="2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311275" indent="-3413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Char char="•"/>
              <a:defRPr sz="2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711325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Char char="•"/>
              <a:defRPr sz="2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42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Char char="•"/>
              <a:defRPr sz="2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1425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Char char="•"/>
              <a:defRPr sz="2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68625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Char char="•"/>
              <a:defRPr sz="2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5825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Char char="•"/>
              <a:defRPr sz="2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3025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Char char="•"/>
              <a:defRPr sz="2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fr-FR" sz="22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Pour assurer la fiabilité des </a:t>
            </a:r>
            <a:r>
              <a:rPr lang="fr-FR" sz="22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liaisons entre </a:t>
            </a:r>
            <a:r>
              <a:rPr lang="fr-FR" sz="22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des commutateurs </a:t>
            </a:r>
            <a:r>
              <a:rPr lang="fr-FR" sz="22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du LAN </a:t>
            </a:r>
            <a:r>
              <a:rPr lang="fr-FR" sz="22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il est </a:t>
            </a:r>
            <a:r>
              <a:rPr lang="fr-FR" sz="22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utile </a:t>
            </a:r>
            <a:r>
              <a:rPr lang="fr-FR" sz="22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de dupliquer les équipements </a:t>
            </a:r>
            <a:endParaRPr lang="fr-FR" sz="2200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fr-FR" sz="22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physiques </a:t>
            </a:r>
            <a:r>
              <a:rPr lang="fr-FR" sz="22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pour </a:t>
            </a:r>
            <a:r>
              <a:rPr lang="fr-FR" sz="22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qu’en cas </a:t>
            </a:r>
            <a:r>
              <a:rPr lang="fr-FR" sz="22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de panne sur </a:t>
            </a:r>
            <a:r>
              <a:rPr lang="fr-FR" sz="22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l’un </a:t>
            </a:r>
            <a:r>
              <a:rPr lang="fr-FR" sz="22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d’eux, d</a:t>
            </a:r>
            <a:r>
              <a:rPr lang="fr-FR" sz="22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’autres équipements prennent le </a:t>
            </a:r>
            <a:r>
              <a:rPr lang="fr-FR" sz="22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relai; </a:t>
            </a:r>
            <a:r>
              <a:rPr lang="fr-FR" sz="22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on appelle </a:t>
            </a:r>
            <a:r>
              <a:rPr lang="fr-FR" sz="22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ça </a:t>
            </a:r>
            <a:r>
              <a:rPr lang="fr-FR" sz="2200" b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la redondance</a:t>
            </a:r>
            <a:r>
              <a:rPr lang="fr-FR" sz="22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spcBef>
                <a:spcPts val="0"/>
              </a:spcBef>
              <a:buNone/>
            </a:pPr>
            <a:endParaRPr lang="fr-FR" sz="2200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fr-FR" sz="2200" b="1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Problème :</a:t>
            </a:r>
          </a:p>
          <a:p>
            <a:pPr marL="0" indent="0">
              <a:spcBef>
                <a:spcPts val="0"/>
              </a:spcBef>
              <a:buNone/>
            </a:pPr>
            <a:r>
              <a:rPr lang="fr-FR" sz="22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Si les commutateurs transfèrent </a:t>
            </a:r>
            <a:r>
              <a:rPr lang="fr-FR" sz="22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le</a:t>
            </a:r>
          </a:p>
          <a:p>
            <a:pPr marL="0" indent="0">
              <a:spcBef>
                <a:spcPts val="0"/>
              </a:spcBef>
              <a:buNone/>
            </a:pPr>
            <a:r>
              <a:rPr lang="fr-FR" sz="22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trafic </a:t>
            </a:r>
            <a:r>
              <a:rPr lang="fr-FR" sz="22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de diffusion et </a:t>
            </a:r>
            <a:r>
              <a:rPr lang="fr-FR" sz="22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Multicast par </a:t>
            </a:r>
            <a:r>
              <a:rPr lang="fr-FR" sz="22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tous les ports sauf celui d’origine et </a:t>
            </a:r>
            <a:endParaRPr lang="fr-FR" sz="2200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fr-FR" sz="22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si </a:t>
            </a:r>
            <a:r>
              <a:rPr lang="fr-FR" sz="22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les </a:t>
            </a:r>
            <a:r>
              <a:rPr lang="fr-FR" sz="22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trames Ethernet </a:t>
            </a:r>
            <a:r>
              <a:rPr lang="fr-FR" sz="22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ne disposent </a:t>
            </a:r>
            <a:r>
              <a:rPr lang="fr-FR" sz="22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pas </a:t>
            </a:r>
            <a:r>
              <a:rPr lang="fr-FR" sz="22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de durée </a:t>
            </a:r>
            <a:r>
              <a:rPr lang="fr-FR" sz="22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de vie, plusieurs problèmes </a:t>
            </a:r>
            <a:r>
              <a:rPr lang="fr-FR" sz="22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peuvent alors </a:t>
            </a:r>
            <a:r>
              <a:rPr lang="fr-FR" sz="22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survenir </a:t>
            </a:r>
            <a:r>
              <a:rPr lang="fr-FR" sz="22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:</a:t>
            </a:r>
            <a:endParaRPr lang="fr-FR" sz="2200" kern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7516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Rectangle 1"/>
          <p:cNvSpPr/>
          <p:nvPr/>
        </p:nvSpPr>
        <p:spPr bwMode="auto">
          <a:xfrm>
            <a:off x="0" y="6589689"/>
            <a:ext cx="9143999" cy="358465"/>
          </a:xfrm>
          <a:prstGeom prst="rect">
            <a:avLst/>
          </a:prstGeom>
          <a:ln w="38100" algn="ctr">
            <a:noFill/>
            <a:miter lim="800000"/>
            <a:headEnd/>
            <a:tailEnd/>
          </a:ln>
          <a:effectLst/>
        </p:spPr>
        <p:txBody>
          <a:bodyPr wrap="square" lIns="45720" rIns="45720" rtlCol="0" anchor="ctr">
            <a:noAutofit/>
          </a:bodyPr>
          <a:lstStyle/>
          <a:p>
            <a:pPr algn="ctr"/>
            <a:r>
              <a:rPr lang="fr-FR" sz="1400" b="1" dirty="0" smtClean="0">
                <a:solidFill>
                  <a:schemeClr val="accent1">
                    <a:lumMod val="75000"/>
                  </a:schemeClr>
                </a:solidFill>
              </a:rPr>
              <a:t>M1 RT                                                                                                             Routage  IP/KADIRI</a:t>
            </a:r>
            <a:endParaRPr lang="fr-FR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52400" y="-27384"/>
            <a:ext cx="8839200" cy="6858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pPr algn="ctr">
              <a:defRPr/>
            </a:pPr>
            <a:r>
              <a:rPr lang="fr-FR" b="1" kern="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Chapitre</a:t>
            </a:r>
            <a:r>
              <a:rPr lang="en-US" b="1" kern="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3: </a:t>
            </a:r>
            <a:r>
              <a:rPr lang="fr-FR" b="1" dirty="0">
                <a:solidFill>
                  <a:srgbClr val="C00000"/>
                </a:solidFill>
                <a:effectLst/>
              </a:rPr>
              <a:t>Redondances sur les liens commutés</a:t>
            </a:r>
            <a:endParaRPr lang="fr-FR" b="1" kern="0" dirty="0">
              <a:solidFill>
                <a:srgbClr val="C00000"/>
              </a:solidFill>
              <a:effectLst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" y="1003375"/>
            <a:ext cx="914399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just">
              <a:spcAft>
                <a:spcPts val="0"/>
              </a:spcAft>
              <a:buFont typeface="+mj-lt"/>
              <a:buAutoNum type="arabicPeriod"/>
            </a:pPr>
            <a:r>
              <a:rPr lang="fr-FR" sz="2600" b="1" dirty="0" smtClean="0">
                <a:solidFill>
                  <a:srgbClr val="C00000"/>
                </a:solidFill>
                <a:effectLst/>
                <a:latin typeface="TimesNewRomanPS-BoldMT"/>
              </a:rPr>
              <a:t>Introduction</a:t>
            </a:r>
          </a:p>
          <a:p>
            <a:pPr algn="just">
              <a:spcAft>
                <a:spcPts val="100"/>
              </a:spcAft>
            </a:pPr>
            <a:endParaRPr lang="fr-FR" sz="1800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6894" y="1155680"/>
            <a:ext cx="396904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spcBef>
                <a:spcPts val="0"/>
              </a:spcBef>
              <a:buNone/>
            </a:pPr>
            <a:endParaRPr lang="fr-FR" sz="2400" dirty="0">
              <a:latin typeface="Times New Roman" pitchFamily="18" charset="0"/>
              <a:cs typeface="Times New Roman" pitchFamily="18" charset="0"/>
            </a:endParaRPr>
          </a:p>
          <a:p>
            <a:pPr algn="l">
              <a:spcBef>
                <a:spcPts val="0"/>
              </a:spcBef>
              <a:buFont typeface="Wingdings" pitchFamily="2" charset="2"/>
              <a:buChar char="Ø"/>
            </a:pPr>
            <a:r>
              <a:rPr lang="fr-FR" sz="2400" dirty="0">
                <a:effectLst/>
                <a:latin typeface="Times New Roman" pitchFamily="18" charset="0"/>
                <a:cs typeface="Times New Roman" pitchFamily="18" charset="0"/>
              </a:rPr>
              <a:t>des tempêtes de diffusion (</a:t>
            </a:r>
            <a:r>
              <a:rPr lang="fr-FR" sz="2400" dirty="0" err="1">
                <a:effectLst/>
                <a:latin typeface="Times New Roman" pitchFamily="18" charset="0"/>
                <a:cs typeface="Times New Roman" pitchFamily="18" charset="0"/>
              </a:rPr>
              <a:t>Broadcast</a:t>
            </a:r>
            <a:r>
              <a:rPr lang="fr-FR" sz="2400" dirty="0">
                <a:effectLst/>
                <a:latin typeface="Times New Roman" pitchFamily="18" charset="0"/>
                <a:cs typeface="Times New Roman" pitchFamily="18" charset="0"/>
              </a:rPr>
              <a:t> Storm),</a:t>
            </a:r>
          </a:p>
          <a:p>
            <a:pPr algn="l">
              <a:spcBef>
                <a:spcPts val="0"/>
              </a:spcBef>
              <a:buFont typeface="Wingdings" pitchFamily="2" charset="2"/>
              <a:buChar char="Ø"/>
            </a:pPr>
            <a:r>
              <a:rPr lang="fr-FR" sz="2400" dirty="0">
                <a:effectLst/>
                <a:latin typeface="Times New Roman" pitchFamily="18" charset="0"/>
                <a:cs typeface="Times New Roman" pitchFamily="18" charset="0"/>
              </a:rPr>
              <a:t>des trames dupliquées,</a:t>
            </a:r>
          </a:p>
          <a:p>
            <a:pPr algn="l">
              <a:spcBef>
                <a:spcPts val="0"/>
              </a:spcBef>
              <a:buFont typeface="Wingdings" pitchFamily="2" charset="2"/>
              <a:buChar char="Ø"/>
            </a:pPr>
            <a:r>
              <a:rPr lang="fr-FR" sz="2400" dirty="0">
                <a:effectLst/>
                <a:latin typeface="Times New Roman" pitchFamily="18" charset="0"/>
                <a:cs typeface="Times New Roman" pitchFamily="18" charset="0"/>
              </a:rPr>
              <a:t>une instabilité des tables de commutation….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fr-FR" sz="2400" dirty="0">
                <a:latin typeface="Times New Roman" pitchFamily="18" charset="0"/>
                <a:cs typeface="Times New Roman" pitchFamily="18" charset="0"/>
              </a:rPr>
            </a:b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fr-FR" sz="2400" dirty="0">
                <a:latin typeface="Times New Roman" pitchFamily="18" charset="0"/>
                <a:cs typeface="Times New Roman" pitchFamily="18" charset="0"/>
              </a:rPr>
            </a:b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fr-FR" sz="2400" dirty="0">
                <a:latin typeface="Times New Roman" pitchFamily="18" charset="0"/>
                <a:cs typeface="Times New Roman" pitchFamily="18" charset="0"/>
              </a:rPr>
            </a:br>
            <a:endParaRPr lang="fr-FR" sz="2400" kern="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393743"/>
            <a:ext cx="4280079" cy="23952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61" y="3886200"/>
            <a:ext cx="4320116" cy="2433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1055" y="3886200"/>
            <a:ext cx="4314261" cy="247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6055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Rectangle 1"/>
          <p:cNvSpPr/>
          <p:nvPr/>
        </p:nvSpPr>
        <p:spPr bwMode="auto">
          <a:xfrm>
            <a:off x="0" y="6589689"/>
            <a:ext cx="9143999" cy="358465"/>
          </a:xfrm>
          <a:prstGeom prst="rect">
            <a:avLst/>
          </a:prstGeom>
          <a:ln w="38100" algn="ctr">
            <a:noFill/>
            <a:miter lim="800000"/>
            <a:headEnd/>
            <a:tailEnd/>
          </a:ln>
          <a:effectLst/>
        </p:spPr>
        <p:txBody>
          <a:bodyPr wrap="square" lIns="45720" rIns="45720" rtlCol="0" anchor="ctr">
            <a:noAutofit/>
          </a:bodyPr>
          <a:lstStyle/>
          <a:p>
            <a:pPr algn="ctr"/>
            <a:r>
              <a:rPr lang="fr-FR" sz="1400" b="1" dirty="0" smtClean="0">
                <a:solidFill>
                  <a:schemeClr val="accent1">
                    <a:lumMod val="75000"/>
                  </a:schemeClr>
                </a:solidFill>
              </a:rPr>
              <a:t>M1 RT                                                                                                             Routage  IP/KADIRI</a:t>
            </a:r>
            <a:endParaRPr lang="fr-FR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52400" y="-27384"/>
            <a:ext cx="8839200" cy="6858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pPr algn="ctr">
              <a:defRPr/>
            </a:pPr>
            <a:r>
              <a:rPr lang="fr-FR" b="1" kern="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Chapitre</a:t>
            </a:r>
            <a:r>
              <a:rPr lang="en-US" b="1" kern="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3: </a:t>
            </a:r>
            <a:r>
              <a:rPr lang="fr-FR" b="1" dirty="0">
                <a:solidFill>
                  <a:srgbClr val="C00000"/>
                </a:solidFill>
                <a:effectLst/>
              </a:rPr>
              <a:t>Redondances sur les liens commutés</a:t>
            </a:r>
            <a:endParaRPr lang="fr-FR" b="1" kern="0" dirty="0">
              <a:solidFill>
                <a:srgbClr val="C00000"/>
              </a:solidFill>
              <a:effectLst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" y="1003375"/>
            <a:ext cx="914399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just">
              <a:spcAft>
                <a:spcPts val="0"/>
              </a:spcAft>
              <a:buFont typeface="+mj-lt"/>
              <a:buAutoNum type="arabicPeriod"/>
            </a:pPr>
            <a:r>
              <a:rPr lang="fr-FR" sz="2600" b="1" dirty="0" smtClean="0">
                <a:solidFill>
                  <a:srgbClr val="C00000"/>
                </a:solidFill>
                <a:effectLst/>
                <a:latin typeface="TimesNewRomanPS-BoldMT"/>
              </a:rPr>
              <a:t>Introduction</a:t>
            </a:r>
          </a:p>
          <a:p>
            <a:pPr algn="just">
              <a:spcAft>
                <a:spcPts val="100"/>
              </a:spcAft>
            </a:pPr>
            <a:endParaRPr lang="fr-FR" sz="1800" dirty="0">
              <a:solidFill>
                <a:schemeClr val="bg1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473465"/>
            <a:ext cx="4540842" cy="230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3794153"/>
            <a:ext cx="8667804" cy="2875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17307" y="1371600"/>
            <a:ext cx="426666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fr-FR" sz="2400" b="1" dirty="0" smtClean="0">
                <a:solidFill>
                  <a:srgbClr val="00B050"/>
                </a:solidFill>
                <a:effectLst/>
                <a:latin typeface="Times New Roman" pitchFamily="18" charset="0"/>
                <a:cs typeface="Times New Roman" pitchFamily="18" charset="0"/>
              </a:rPr>
              <a:t>Une </a:t>
            </a:r>
            <a:r>
              <a:rPr lang="fr-FR" sz="2400" b="1" dirty="0">
                <a:solidFill>
                  <a:srgbClr val="00B050"/>
                </a:solidFill>
                <a:effectLst/>
                <a:latin typeface="Times New Roman" pitchFamily="18" charset="0"/>
                <a:cs typeface="Times New Roman" pitchFamily="18" charset="0"/>
              </a:rPr>
              <a:t>solution </a:t>
            </a:r>
            <a:r>
              <a:rPr lang="fr-FR" sz="2400" dirty="0">
                <a:effectLst/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fr-FR" sz="2400" dirty="0" err="1">
                <a:effectLst/>
                <a:latin typeface="Times New Roman" pitchFamily="18" charset="0"/>
                <a:cs typeface="Times New Roman" pitchFamily="18" charset="0"/>
              </a:rPr>
              <a:t>Spanning</a:t>
            </a:r>
            <a:r>
              <a:rPr lang="fr-FR" sz="2400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>
                <a:effectLst/>
                <a:latin typeface="Times New Roman" pitchFamily="18" charset="0"/>
                <a:cs typeface="Times New Roman" pitchFamily="18" charset="0"/>
              </a:rPr>
              <a:t>Tree</a:t>
            </a:r>
            <a:r>
              <a:rPr lang="fr-FR" sz="2400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lang="fr-FR" sz="2400" dirty="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fr-FR" sz="2400" dirty="0" smtClean="0">
                <a:effectLst/>
                <a:latin typeface="Times New Roman" pitchFamily="18" charset="0"/>
                <a:cs typeface="Times New Roman" pitchFamily="18" charset="0"/>
              </a:rPr>
              <a:t>Protocol 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.</a:t>
            </a:r>
            <a:endParaRPr lang="fr-FR" sz="2400" dirty="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fr-FR" sz="2400" dirty="0" smtClean="0">
                <a:effectLst/>
                <a:latin typeface="Times New Roman" pitchFamily="18" charset="0"/>
                <a:cs typeface="Times New Roman" pitchFamily="18" charset="0"/>
              </a:rPr>
              <a:t>- Les </a:t>
            </a:r>
            <a:r>
              <a:rPr lang="fr-FR" sz="2400" dirty="0">
                <a:effectLst/>
                <a:latin typeface="Times New Roman" pitchFamily="18" charset="0"/>
                <a:cs typeface="Times New Roman" pitchFamily="18" charset="0"/>
              </a:rPr>
              <a:t>ports qui génèrent des </a:t>
            </a:r>
            <a:r>
              <a:rPr lang="fr-FR" sz="2400" dirty="0" smtClean="0">
                <a:effectLst/>
                <a:latin typeface="Times New Roman" pitchFamily="18" charset="0"/>
                <a:cs typeface="Times New Roman" pitchFamily="18" charset="0"/>
              </a:rPr>
              <a:t>boucles sont automatiquement</a:t>
            </a:r>
          </a:p>
          <a:p>
            <a:pPr algn="l"/>
            <a:r>
              <a:rPr lang="fr-FR" sz="2400" dirty="0" smtClean="0">
                <a:effectLst/>
                <a:latin typeface="Times New Roman" pitchFamily="18" charset="0"/>
                <a:cs typeface="Times New Roman" pitchFamily="18" charset="0"/>
              </a:rPr>
              <a:t>« désactivées: bloqués »</a:t>
            </a:r>
          </a:p>
          <a:p>
            <a:pPr algn="just"/>
            <a:endParaRPr lang="fr-FR" sz="2400" dirty="0" smtClean="0"/>
          </a:p>
          <a:p>
            <a:pPr algn="just"/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2348140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Rectangle 1"/>
          <p:cNvSpPr/>
          <p:nvPr/>
        </p:nvSpPr>
        <p:spPr bwMode="auto">
          <a:xfrm>
            <a:off x="0" y="6589689"/>
            <a:ext cx="9143999" cy="358465"/>
          </a:xfrm>
          <a:prstGeom prst="rect">
            <a:avLst/>
          </a:prstGeom>
          <a:ln w="38100" algn="ctr">
            <a:noFill/>
            <a:miter lim="800000"/>
            <a:headEnd/>
            <a:tailEnd/>
          </a:ln>
          <a:effectLst/>
        </p:spPr>
        <p:txBody>
          <a:bodyPr wrap="square" lIns="45720" rIns="45720" rtlCol="0" anchor="ctr">
            <a:noAutofit/>
          </a:bodyPr>
          <a:lstStyle/>
          <a:p>
            <a:pPr algn="ctr"/>
            <a:r>
              <a:rPr lang="fr-FR" sz="1400" b="1" dirty="0" smtClean="0">
                <a:solidFill>
                  <a:schemeClr val="accent1">
                    <a:lumMod val="75000"/>
                  </a:schemeClr>
                </a:solidFill>
              </a:rPr>
              <a:t>M1 RT                                                                                                             Routage  IP/KADIRI</a:t>
            </a:r>
            <a:endParaRPr lang="fr-FR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52400" y="-27384"/>
            <a:ext cx="8839200" cy="6858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pPr algn="ctr">
              <a:defRPr/>
            </a:pPr>
            <a:r>
              <a:rPr lang="fr-FR" b="1" kern="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Chapitre</a:t>
            </a:r>
            <a:r>
              <a:rPr lang="en-US" b="1" kern="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3: </a:t>
            </a:r>
            <a:r>
              <a:rPr lang="fr-FR" b="1" dirty="0">
                <a:solidFill>
                  <a:srgbClr val="C00000"/>
                </a:solidFill>
                <a:effectLst/>
              </a:rPr>
              <a:t>Redondances sur les liens commutés</a:t>
            </a:r>
            <a:endParaRPr lang="fr-FR" b="1" kern="0" dirty="0">
              <a:solidFill>
                <a:srgbClr val="C00000"/>
              </a:solidFill>
              <a:effectLst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" y="852182"/>
            <a:ext cx="9143999" cy="1136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  <a:spcAft>
                <a:spcPts val="1000"/>
              </a:spcAft>
            </a:pPr>
            <a:r>
              <a:rPr lang="fr-FR" sz="2400" b="1" dirty="0" smtClean="0">
                <a:solidFill>
                  <a:srgbClr val="C00000"/>
                </a:solidFill>
                <a:effectLst/>
              </a:rPr>
              <a:t>2.  Le </a:t>
            </a:r>
            <a:r>
              <a:rPr lang="fr-FR" sz="2400" b="1" dirty="0">
                <a:solidFill>
                  <a:srgbClr val="C00000"/>
                </a:solidFill>
                <a:effectLst/>
              </a:rPr>
              <a:t>protocole </a:t>
            </a:r>
            <a:r>
              <a:rPr lang="fr-FR" sz="2400" b="1" dirty="0" err="1" smtClean="0">
                <a:solidFill>
                  <a:srgbClr val="C00000"/>
                </a:solidFill>
                <a:effectLst/>
              </a:rPr>
              <a:t>Spanning-Tree</a:t>
            </a:r>
            <a:r>
              <a:rPr lang="fr-FR" sz="2400" b="1" dirty="0" smtClean="0">
                <a:solidFill>
                  <a:srgbClr val="C00000"/>
                </a:solidFill>
                <a:effectLst/>
              </a:rPr>
              <a:t> </a:t>
            </a:r>
            <a:r>
              <a:rPr lang="fr-FR" sz="2400" b="1" dirty="0">
                <a:solidFill>
                  <a:srgbClr val="C00000"/>
                </a:solidFill>
                <a:effectLst/>
              </a:rPr>
              <a:t>( Radia </a:t>
            </a:r>
            <a:r>
              <a:rPr lang="fr-FR" sz="2400" b="1" dirty="0" err="1">
                <a:solidFill>
                  <a:srgbClr val="C00000"/>
                </a:solidFill>
                <a:effectLst/>
              </a:rPr>
              <a:t>Berlman</a:t>
            </a:r>
            <a:r>
              <a:rPr lang="fr-FR" sz="2400" b="1" dirty="0">
                <a:solidFill>
                  <a:srgbClr val="C00000"/>
                </a:solidFill>
                <a:effectLst/>
              </a:rPr>
              <a:t> ,1985)</a:t>
            </a:r>
          </a:p>
          <a:p>
            <a:pPr lvl="0" algn="l">
              <a:lnSpc>
                <a:spcPct val="150000"/>
              </a:lnSpc>
              <a:spcAft>
                <a:spcPts val="1000"/>
              </a:spcAft>
            </a:pPr>
            <a:endParaRPr lang="fr-FR" b="1" dirty="0">
              <a:effectLst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142839"/>
            <a:ext cx="4104457" cy="2409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155" y="5410200"/>
            <a:ext cx="4419601" cy="110328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-457199" y="4183340"/>
            <a:ext cx="5257799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l">
              <a:spcAft>
                <a:spcPts val="0"/>
              </a:spcAft>
            </a:pPr>
            <a:r>
              <a:rPr lang="fr-FR" sz="2200" b="1" dirty="0" smtClean="0">
                <a:solidFill>
                  <a:srgbClr val="00B050"/>
                </a:solidFill>
                <a:effectLst/>
              </a:rPr>
              <a:t>BID </a:t>
            </a:r>
            <a:r>
              <a:rPr lang="fr-FR" sz="2200" b="1" dirty="0">
                <a:solidFill>
                  <a:srgbClr val="00B050"/>
                </a:solidFill>
                <a:effectLst/>
              </a:rPr>
              <a:t>: priorité-</a:t>
            </a:r>
            <a:r>
              <a:rPr lang="fr-FR" sz="2200" b="1" dirty="0" err="1">
                <a:solidFill>
                  <a:srgbClr val="00B050"/>
                </a:solidFill>
                <a:effectLst/>
              </a:rPr>
              <a:t>adresseMAC</a:t>
            </a:r>
            <a:r>
              <a:rPr lang="fr-FR" sz="2200" b="1" dirty="0">
                <a:solidFill>
                  <a:srgbClr val="00B050"/>
                </a:solidFill>
              </a:rPr>
              <a:t> </a:t>
            </a:r>
            <a:r>
              <a:rPr lang="fr-FR" sz="2200" dirty="0"/>
              <a:t/>
            </a:r>
            <a:br>
              <a:rPr lang="fr-FR" sz="2200" dirty="0"/>
            </a:br>
            <a:r>
              <a:rPr lang="fr-FR" sz="2200" dirty="0" smtClean="0">
                <a:effectLst/>
              </a:rPr>
              <a:t>priorité </a:t>
            </a:r>
            <a:r>
              <a:rPr lang="fr-FR" sz="2200" dirty="0">
                <a:effectLst/>
              </a:rPr>
              <a:t>comprise entre 1 et 65536,</a:t>
            </a:r>
          </a:p>
          <a:p>
            <a:pPr lvl="1" algn="l">
              <a:spcAft>
                <a:spcPts val="0"/>
              </a:spcAft>
            </a:pPr>
            <a:r>
              <a:rPr lang="fr-FR" sz="2200" dirty="0" smtClean="0">
                <a:effectLst/>
              </a:rPr>
              <a:t>par </a:t>
            </a:r>
            <a:r>
              <a:rPr lang="fr-FR" sz="2200" dirty="0">
                <a:effectLst/>
              </a:rPr>
              <a:t>défaut </a:t>
            </a:r>
            <a:r>
              <a:rPr lang="fr-FR" sz="2200" dirty="0" smtClean="0">
                <a:effectLst/>
              </a:rPr>
              <a:t>32768 (multiple 4096) </a:t>
            </a:r>
            <a:endParaRPr lang="fr-FR" sz="2200" dirty="0">
              <a:effectLst/>
            </a:endParaRPr>
          </a:p>
          <a:p>
            <a:endParaRPr lang="fr-FR" sz="2200" dirty="0"/>
          </a:p>
        </p:txBody>
      </p:sp>
      <p:sp>
        <p:nvSpPr>
          <p:cNvPr id="8" name="Rectangle 7"/>
          <p:cNvSpPr/>
          <p:nvPr/>
        </p:nvSpPr>
        <p:spPr>
          <a:xfrm>
            <a:off x="72008" y="1587564"/>
            <a:ext cx="874846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fr-FR" sz="2000" dirty="0">
                <a:effectLst/>
                <a:latin typeface="Times New Roman" pitchFamily="18" charset="0"/>
                <a:cs typeface="Times New Roman" pitchFamily="18" charset="0"/>
              </a:rPr>
              <a:t>STP (IEEE 802.1D) utilise l'algorithme </a:t>
            </a:r>
            <a:r>
              <a:rPr lang="fr-FR" sz="2000" dirty="0" err="1" smtClean="0">
                <a:effectLst/>
                <a:latin typeface="Times New Roman" pitchFamily="18" charset="0"/>
                <a:cs typeface="Times New Roman" pitchFamily="18" charset="0"/>
              </a:rPr>
              <a:t>Spanning</a:t>
            </a:r>
            <a:r>
              <a:rPr lang="fr-FR" sz="2000" dirty="0" smtClean="0">
                <a:effectLst/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fr-FR" sz="2000" dirty="0" err="1">
                <a:effectLst/>
                <a:latin typeface="Times New Roman" pitchFamily="18" charset="0"/>
                <a:cs typeface="Times New Roman" pitchFamily="18" charset="0"/>
              </a:rPr>
              <a:t>Tree</a:t>
            </a:r>
            <a:r>
              <a:rPr lang="fr-FR" sz="2000" dirty="0">
                <a:effectLst/>
                <a:latin typeface="Times New Roman" pitchFamily="18" charset="0"/>
                <a:cs typeface="Times New Roman" pitchFamily="18" charset="0"/>
              </a:rPr>
              <a:t> (STA) pour déterminer quels </a:t>
            </a:r>
            <a:r>
              <a:rPr lang="fr-FR" sz="2000" dirty="0" smtClean="0">
                <a:effectLst/>
                <a:latin typeface="Times New Roman" pitchFamily="18" charset="0"/>
                <a:cs typeface="Times New Roman" pitchFamily="18" charset="0"/>
              </a:rPr>
              <a:t>sont </a:t>
            </a:r>
            <a:r>
              <a:rPr lang="fr-FR" sz="2000" dirty="0">
                <a:effectLst/>
                <a:latin typeface="Times New Roman" pitchFamily="18" charset="0"/>
                <a:cs typeface="Times New Roman" pitchFamily="18" charset="0"/>
              </a:rPr>
              <a:t>les ports de </a:t>
            </a:r>
            <a:r>
              <a:rPr lang="fr-FR" sz="2000" dirty="0" smtClean="0">
                <a:effectLst/>
                <a:latin typeface="Times New Roman" pitchFamily="18" charset="0"/>
                <a:cs typeface="Times New Roman" pitchFamily="18" charset="0"/>
              </a:rPr>
              <a:t>commutation </a:t>
            </a:r>
            <a:r>
              <a:rPr lang="fr-FR" sz="2000" dirty="0">
                <a:effectLst/>
                <a:latin typeface="Times New Roman" pitchFamily="18" charset="0"/>
                <a:cs typeface="Times New Roman" pitchFamily="18" charset="0"/>
              </a:rPr>
              <a:t>d'un réseau à </a:t>
            </a:r>
            <a:r>
              <a:rPr lang="fr-FR" sz="2000" dirty="0" smtClean="0">
                <a:effectLst/>
                <a:latin typeface="Times New Roman" pitchFamily="18" charset="0"/>
                <a:cs typeface="Times New Roman" pitchFamily="18" charset="0"/>
              </a:rPr>
              <a:t>bloquer </a:t>
            </a:r>
            <a:r>
              <a:rPr lang="fr-FR" sz="2000" dirty="0">
                <a:effectLst/>
                <a:latin typeface="Times New Roman" pitchFamily="18" charset="0"/>
                <a:cs typeface="Times New Roman" pitchFamily="18" charset="0"/>
              </a:rPr>
              <a:t>(état de blocage) pour empêcher la </a:t>
            </a:r>
            <a:r>
              <a:rPr lang="fr-FR" sz="2000" dirty="0" smtClean="0">
                <a:effectLst/>
                <a:latin typeface="Times New Roman" pitchFamily="18" charset="0"/>
                <a:cs typeface="Times New Roman" pitchFamily="18" charset="0"/>
              </a:rPr>
              <a:t>formation </a:t>
            </a:r>
            <a:r>
              <a:rPr lang="fr-FR" sz="2000" dirty="0">
                <a:effectLst/>
                <a:latin typeface="Times New Roman" pitchFamily="18" charset="0"/>
                <a:cs typeface="Times New Roman" pitchFamily="18" charset="0"/>
              </a:rPr>
              <a:t>de boucles. </a:t>
            </a:r>
            <a:endParaRPr lang="fr-FR" sz="2000" dirty="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pPr marL="285750" lvl="0" indent="-285750" algn="l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fr-FR" sz="2000" dirty="0">
                <a:effectLst/>
                <a:latin typeface="Times New Roman" pitchFamily="18" charset="0"/>
                <a:cs typeface="Times New Roman" pitchFamily="18" charset="0"/>
              </a:rPr>
              <a:t>La configuration et la mise en place de l’algorithme STP </a:t>
            </a:r>
            <a:r>
              <a:rPr lang="fr-FR" sz="2000" dirty="0" smtClean="0">
                <a:effectLst/>
                <a:latin typeface="Times New Roman" pitchFamily="18" charset="0"/>
                <a:cs typeface="Times New Roman" pitchFamily="18" charset="0"/>
              </a:rPr>
              <a:t>passe par 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2000" b="1" dirty="0">
                <a:latin typeface="Times New Roman" pitchFamily="18" charset="0"/>
                <a:cs typeface="Times New Roman" pitchFamily="18" charset="0"/>
              </a:rPr>
              <a:t>Election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: chaque Switch prétend qu’il est </a:t>
            </a:r>
            <a:r>
              <a:rPr lang="fr-FR" sz="2000" dirty="0" err="1">
                <a:latin typeface="Times New Roman" pitchFamily="18" charset="0"/>
                <a:cs typeface="Times New Roman" pitchFamily="18" charset="0"/>
              </a:rPr>
              <a:t>root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 et annonce son identité (</a:t>
            </a:r>
            <a:r>
              <a:rPr lang="fr-FR" sz="2000" b="1" dirty="0">
                <a:latin typeface="Times New Roman" pitchFamily="18" charset="0"/>
                <a:cs typeface="Times New Roman" pitchFamily="18" charset="0"/>
              </a:rPr>
              <a:t>ID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sz="2000" b="1" i="1" dirty="0">
                <a:latin typeface="Times New Roman" pitchFamily="18" charset="0"/>
                <a:cs typeface="Times New Roman" pitchFamily="18" charset="0"/>
              </a:rPr>
              <a:t>Switch </a:t>
            </a:r>
            <a:r>
              <a:rPr lang="fr-FR" sz="2000" b="1" i="1" dirty="0" err="1">
                <a:latin typeface="Times New Roman" pitchFamily="18" charset="0"/>
                <a:cs typeface="Times New Roman" pitchFamily="18" charset="0"/>
              </a:rPr>
              <a:t>IDentifier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) (BID, Bridge ID) à tous les autres </a:t>
            </a:r>
            <a:r>
              <a:rPr lang="fr-FR" sz="2000" dirty="0" err="1">
                <a:latin typeface="Times New Roman" pitchFamily="18" charset="0"/>
                <a:cs typeface="Times New Roman" pitchFamily="18" charset="0"/>
              </a:rPr>
              <a:t>Switchs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 voisins par un message de configuration appelé BPDU (</a:t>
            </a:r>
            <a:r>
              <a:rPr lang="fr-FR" sz="2000" b="1" i="1" dirty="0">
                <a:latin typeface="Times New Roman" pitchFamily="18" charset="0"/>
                <a:cs typeface="Times New Roman" pitchFamily="18" charset="0"/>
              </a:rPr>
              <a:t>Bridge Protocol Data Unit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), trames qui envoient une multidiffusion à tous les autres commutateurs, </a:t>
            </a:r>
            <a:r>
              <a:rPr lang="fr-FR" sz="2000" b="1" dirty="0">
                <a:latin typeface="Times New Roman" pitchFamily="18" charset="0"/>
                <a:cs typeface="Times New Roman" pitchFamily="18" charset="0"/>
              </a:rPr>
              <a:t>toutes les 2 s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fr-FR" sz="2000" dirty="0">
                <a:latin typeface="Times New Roman" pitchFamily="18" charset="0"/>
                <a:cs typeface="Times New Roman" pitchFamily="18" charset="0"/>
              </a:rPr>
            </a:br>
            <a:endParaRPr lang="fr-FR" sz="2000" dirty="0">
              <a:latin typeface="Times New Roman" pitchFamily="18" charset="0"/>
              <a:cs typeface="Times New Roman" pitchFamily="18" charset="0"/>
            </a:endParaRPr>
          </a:p>
          <a:p>
            <a:pPr lvl="0" algn="l">
              <a:spcAft>
                <a:spcPts val="0"/>
              </a:spcAft>
            </a:pPr>
            <a:r>
              <a:rPr lang="fr-FR" sz="2000" dirty="0"/>
              <a:t/>
            </a:r>
            <a:br>
              <a:rPr lang="fr-FR" sz="2000" dirty="0"/>
            </a:b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fr-FR" sz="2000" dirty="0">
                <a:latin typeface="Times New Roman" pitchFamily="18" charset="0"/>
                <a:cs typeface="Times New Roman" pitchFamily="18" charset="0"/>
              </a:rPr>
            </a:br>
            <a:endParaRPr lang="fr-FR" sz="20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7098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Rectangle 1"/>
          <p:cNvSpPr/>
          <p:nvPr/>
        </p:nvSpPr>
        <p:spPr bwMode="auto">
          <a:xfrm>
            <a:off x="0" y="6589689"/>
            <a:ext cx="9143999" cy="358465"/>
          </a:xfrm>
          <a:prstGeom prst="rect">
            <a:avLst/>
          </a:prstGeom>
          <a:ln w="38100" algn="ctr">
            <a:noFill/>
            <a:miter lim="800000"/>
            <a:headEnd/>
            <a:tailEnd/>
          </a:ln>
          <a:effectLst/>
        </p:spPr>
        <p:txBody>
          <a:bodyPr wrap="square" lIns="45720" rIns="45720" rtlCol="0" anchor="ctr">
            <a:noAutofit/>
          </a:bodyPr>
          <a:lstStyle/>
          <a:p>
            <a:pPr algn="ctr"/>
            <a:r>
              <a:rPr lang="fr-FR" sz="1400" b="1" dirty="0" smtClean="0">
                <a:solidFill>
                  <a:schemeClr val="accent1">
                    <a:lumMod val="75000"/>
                  </a:schemeClr>
                </a:solidFill>
              </a:rPr>
              <a:t>M1 RT                                                                                                             Routage  IP/KADIRI</a:t>
            </a:r>
            <a:endParaRPr lang="fr-FR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52400" y="-27384"/>
            <a:ext cx="8839200" cy="6858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pPr algn="ctr">
              <a:defRPr/>
            </a:pPr>
            <a:r>
              <a:rPr lang="fr-FR" b="1" kern="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Chapitre</a:t>
            </a:r>
            <a:r>
              <a:rPr lang="en-US" b="1" kern="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3: </a:t>
            </a:r>
            <a:r>
              <a:rPr lang="fr-FR" b="1" dirty="0">
                <a:solidFill>
                  <a:srgbClr val="C00000"/>
                </a:solidFill>
                <a:effectLst/>
              </a:rPr>
              <a:t>Redondances sur les liens commutés</a:t>
            </a:r>
            <a:endParaRPr lang="fr-FR" b="1" kern="0" dirty="0">
              <a:solidFill>
                <a:srgbClr val="C00000"/>
              </a:solidFill>
              <a:effectLst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" y="852182"/>
            <a:ext cx="9143999" cy="1136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  <a:spcAft>
                <a:spcPts val="1000"/>
              </a:spcAft>
            </a:pPr>
            <a:r>
              <a:rPr lang="fr-FR" sz="2400" b="1" dirty="0" smtClean="0">
                <a:solidFill>
                  <a:srgbClr val="C00000"/>
                </a:solidFill>
                <a:effectLst/>
              </a:rPr>
              <a:t>2.  Le </a:t>
            </a:r>
            <a:r>
              <a:rPr lang="fr-FR" sz="2400" b="1" dirty="0">
                <a:solidFill>
                  <a:srgbClr val="C00000"/>
                </a:solidFill>
                <a:effectLst/>
              </a:rPr>
              <a:t>protocole </a:t>
            </a:r>
            <a:r>
              <a:rPr lang="fr-FR" sz="2400" b="1" dirty="0" err="1" smtClean="0">
                <a:solidFill>
                  <a:srgbClr val="C00000"/>
                </a:solidFill>
                <a:effectLst/>
              </a:rPr>
              <a:t>Spanning-Tree</a:t>
            </a:r>
            <a:r>
              <a:rPr lang="fr-FR" sz="2400" b="1" dirty="0" smtClean="0">
                <a:solidFill>
                  <a:srgbClr val="C00000"/>
                </a:solidFill>
                <a:effectLst/>
              </a:rPr>
              <a:t> </a:t>
            </a:r>
            <a:r>
              <a:rPr lang="fr-FR" sz="2400" b="1" dirty="0">
                <a:solidFill>
                  <a:srgbClr val="C00000"/>
                </a:solidFill>
                <a:effectLst/>
              </a:rPr>
              <a:t>( Radia </a:t>
            </a:r>
            <a:r>
              <a:rPr lang="fr-FR" sz="2400" b="1" dirty="0" err="1">
                <a:solidFill>
                  <a:srgbClr val="C00000"/>
                </a:solidFill>
                <a:effectLst/>
              </a:rPr>
              <a:t>Berlman</a:t>
            </a:r>
            <a:r>
              <a:rPr lang="fr-FR" sz="2400" b="1" dirty="0">
                <a:solidFill>
                  <a:srgbClr val="C00000"/>
                </a:solidFill>
                <a:effectLst/>
              </a:rPr>
              <a:t> ,1985)</a:t>
            </a:r>
          </a:p>
          <a:p>
            <a:pPr lvl="0" algn="l">
              <a:lnSpc>
                <a:spcPct val="150000"/>
              </a:lnSpc>
              <a:spcAft>
                <a:spcPts val="1000"/>
              </a:spcAft>
            </a:pPr>
            <a:endParaRPr lang="fr-FR" b="1" dirty="0">
              <a:effectLst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743200"/>
            <a:ext cx="8839200" cy="38464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152400" y="1456908"/>
            <a:ext cx="859606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SzPct val="100000"/>
              <a:buFont typeface="Wingdings" panose="05000000000000000000" pitchFamily="2" charset="2"/>
              <a:buChar char="§"/>
            </a:pP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Chaque commutateur calcule le coût vers le </a:t>
            </a:r>
            <a:r>
              <a:rPr lang="fr-FR" sz="2200" dirty="0" err="1">
                <a:latin typeface="Times New Roman" pitchFamily="18" charset="0"/>
                <a:cs typeface="Times New Roman" pitchFamily="18" charset="0"/>
              </a:rPr>
              <a:t>root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 bridge, élection du port racine </a:t>
            </a:r>
            <a:r>
              <a:rPr lang="fr-FR" sz="2200" dirty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 </a:t>
            </a:r>
            <a:r>
              <a:rPr lang="fr-FR" sz="2200" b="1" u="sng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root</a:t>
            </a:r>
            <a:r>
              <a:rPr lang="fr-FR" sz="2200" b="1" u="sng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fr-FR" sz="2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port           </a:t>
            </a:r>
            <a:endParaRPr lang="fr-FR" sz="22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  <a:sym typeface="Wingdings" panose="05000000000000000000" pitchFamily="2" charset="2"/>
            </a:endParaRPr>
          </a:p>
          <a:p>
            <a:pPr marL="285750" indent="-285750">
              <a:buSzPct val="100000"/>
              <a:buFont typeface="Wingdings" panose="05000000000000000000" pitchFamily="2" charset="2"/>
              <a:buChar char="§"/>
            </a:pPr>
            <a:r>
              <a:rPr lang="fr-FR" sz="2200" dirty="0" smtClean="0">
                <a:latin typeface="Times New Roman" pitchFamily="18" charset="0"/>
                <a:cs typeface="Times New Roman" pitchFamily="18" charset="0"/>
              </a:rPr>
              <a:t>coût 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le plus faible est élu : coût basé sur la bande passante </a:t>
            </a:r>
          </a:p>
        </p:txBody>
      </p:sp>
    </p:spTree>
    <p:extLst>
      <p:ext uri="{BB962C8B-B14F-4D97-AF65-F5344CB8AC3E}">
        <p14:creationId xmlns:p14="http://schemas.microsoft.com/office/powerpoint/2010/main" val="398615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Rectangle 1"/>
          <p:cNvSpPr/>
          <p:nvPr/>
        </p:nvSpPr>
        <p:spPr bwMode="auto">
          <a:xfrm>
            <a:off x="0" y="6589689"/>
            <a:ext cx="9143999" cy="358465"/>
          </a:xfrm>
          <a:prstGeom prst="rect">
            <a:avLst/>
          </a:prstGeom>
          <a:ln w="38100" algn="ctr">
            <a:noFill/>
            <a:miter lim="800000"/>
            <a:headEnd/>
            <a:tailEnd/>
          </a:ln>
          <a:effectLst/>
        </p:spPr>
        <p:txBody>
          <a:bodyPr wrap="square" lIns="45720" rIns="45720" rtlCol="0" anchor="ctr">
            <a:noAutofit/>
          </a:bodyPr>
          <a:lstStyle/>
          <a:p>
            <a:pPr algn="ctr"/>
            <a:r>
              <a:rPr lang="fr-FR" sz="1400" b="1" dirty="0" smtClean="0">
                <a:solidFill>
                  <a:schemeClr val="accent1">
                    <a:lumMod val="75000"/>
                  </a:schemeClr>
                </a:solidFill>
              </a:rPr>
              <a:t>M1 RT                                                                                                             Routage  IP/KADIRI</a:t>
            </a:r>
            <a:endParaRPr lang="fr-FR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52400" y="-27384"/>
            <a:ext cx="8839200" cy="6858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pPr algn="ctr">
              <a:defRPr/>
            </a:pPr>
            <a:r>
              <a:rPr lang="fr-FR" b="1" kern="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Chapitre</a:t>
            </a:r>
            <a:r>
              <a:rPr lang="en-US" b="1" kern="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3: </a:t>
            </a:r>
            <a:r>
              <a:rPr lang="fr-FR" b="1" dirty="0">
                <a:solidFill>
                  <a:srgbClr val="C00000"/>
                </a:solidFill>
                <a:effectLst/>
              </a:rPr>
              <a:t>Redondances sur les liens commutés</a:t>
            </a:r>
            <a:endParaRPr lang="fr-FR" b="1" kern="0" dirty="0">
              <a:solidFill>
                <a:srgbClr val="C00000"/>
              </a:solidFill>
              <a:effectLst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" y="852182"/>
            <a:ext cx="9143999" cy="1136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  <a:spcAft>
                <a:spcPts val="1000"/>
              </a:spcAft>
            </a:pPr>
            <a:r>
              <a:rPr lang="fr-FR" sz="2400" b="1" dirty="0" smtClean="0">
                <a:solidFill>
                  <a:srgbClr val="C00000"/>
                </a:solidFill>
                <a:effectLst/>
              </a:rPr>
              <a:t>2.  Le </a:t>
            </a:r>
            <a:r>
              <a:rPr lang="fr-FR" sz="2400" b="1" dirty="0">
                <a:solidFill>
                  <a:srgbClr val="C00000"/>
                </a:solidFill>
                <a:effectLst/>
              </a:rPr>
              <a:t>protocole </a:t>
            </a:r>
            <a:r>
              <a:rPr lang="fr-FR" sz="2400" b="1" dirty="0" err="1" smtClean="0">
                <a:solidFill>
                  <a:srgbClr val="C00000"/>
                </a:solidFill>
                <a:effectLst/>
              </a:rPr>
              <a:t>Spanning-Tree</a:t>
            </a:r>
            <a:r>
              <a:rPr lang="fr-FR" sz="2400" b="1" dirty="0" smtClean="0">
                <a:solidFill>
                  <a:srgbClr val="C00000"/>
                </a:solidFill>
                <a:effectLst/>
              </a:rPr>
              <a:t> </a:t>
            </a:r>
            <a:r>
              <a:rPr lang="fr-FR" sz="2400" b="1" dirty="0">
                <a:solidFill>
                  <a:srgbClr val="C00000"/>
                </a:solidFill>
                <a:effectLst/>
              </a:rPr>
              <a:t>( Radia </a:t>
            </a:r>
            <a:r>
              <a:rPr lang="fr-FR" sz="2400" b="1" dirty="0" err="1">
                <a:solidFill>
                  <a:srgbClr val="C00000"/>
                </a:solidFill>
                <a:effectLst/>
              </a:rPr>
              <a:t>Berlman</a:t>
            </a:r>
            <a:r>
              <a:rPr lang="fr-FR" sz="2400" b="1" dirty="0">
                <a:solidFill>
                  <a:srgbClr val="C00000"/>
                </a:solidFill>
                <a:effectLst/>
              </a:rPr>
              <a:t> ,1985)</a:t>
            </a:r>
          </a:p>
          <a:p>
            <a:pPr lvl="0" algn="l">
              <a:lnSpc>
                <a:spcPct val="150000"/>
              </a:lnSpc>
              <a:spcAft>
                <a:spcPts val="1000"/>
              </a:spcAft>
            </a:pPr>
            <a:endParaRPr lang="fr-FR" b="1" dirty="0">
              <a:effectLst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9400" y="1678766"/>
            <a:ext cx="6308491" cy="2461592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21" y="1727916"/>
            <a:ext cx="2527479" cy="1843088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45" y="4350338"/>
            <a:ext cx="3272440" cy="188112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429000" y="5084323"/>
            <a:ext cx="55626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l">
              <a:buSzPct val="100000"/>
              <a:buFont typeface="Wingdings" panose="05000000000000000000" pitchFamily="2" charset="2"/>
              <a:buChar char="§"/>
            </a:pP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Élections de ports désignés ou les ports bloqués </a:t>
            </a:r>
            <a:r>
              <a:rPr lang="fr-FR" sz="2200" dirty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 </a:t>
            </a:r>
            <a:r>
              <a:rPr lang="fr-FR" sz="2200" b="1" u="sng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designated</a:t>
            </a:r>
            <a:r>
              <a:rPr lang="fr-FR" sz="2200" b="1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port et </a:t>
            </a:r>
            <a:r>
              <a:rPr lang="fr-FR" sz="2200" b="1" u="sng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blocked</a:t>
            </a:r>
            <a:r>
              <a:rPr lang="fr-FR" sz="2200" b="1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port</a:t>
            </a:r>
            <a:endParaRPr lang="fr-FR" sz="22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-55563" y="3595838"/>
            <a:ext cx="2874963" cy="32385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r>
              <a:rPr lang="fr-FR" sz="1600" kern="0" dirty="0" smtClean="0">
                <a:solidFill>
                  <a:srgbClr val="FF0000"/>
                </a:solidFill>
              </a:rPr>
              <a:t>Identification de commutateur</a:t>
            </a:r>
            <a:endParaRPr lang="fr-FR" sz="1600" kern="0" dirty="0">
              <a:solidFill>
                <a:srgbClr val="FF0000"/>
              </a:solidFill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4806978" y="4202499"/>
            <a:ext cx="2316162" cy="3429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r>
              <a:rPr lang="fr-FR" sz="1600" kern="0" dirty="0" smtClean="0">
                <a:solidFill>
                  <a:srgbClr val="FF0000"/>
                </a:solidFill>
              </a:rPr>
              <a:t>Élection du </a:t>
            </a:r>
            <a:r>
              <a:rPr lang="fr-FR" sz="1600" kern="0" dirty="0" err="1" smtClean="0">
                <a:solidFill>
                  <a:srgbClr val="FF0000"/>
                </a:solidFill>
              </a:rPr>
              <a:t>Root</a:t>
            </a:r>
            <a:r>
              <a:rPr lang="fr-FR" sz="1600" kern="0" dirty="0" smtClean="0">
                <a:solidFill>
                  <a:srgbClr val="FF0000"/>
                </a:solidFill>
              </a:rPr>
              <a:t> Bridge</a:t>
            </a:r>
            <a:endParaRPr lang="fr-FR" sz="1600" kern="0" dirty="0">
              <a:solidFill>
                <a:srgbClr val="FF0000"/>
              </a:solidFill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685800" y="6284652"/>
            <a:ext cx="2285999" cy="484269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r>
              <a:rPr lang="fr-FR" sz="1600" kern="0" dirty="0" smtClean="0">
                <a:solidFill>
                  <a:srgbClr val="FF0000"/>
                </a:solidFill>
              </a:rPr>
              <a:t>Désignation des ports</a:t>
            </a:r>
            <a:endParaRPr lang="fr-FR" sz="1600" kern="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8133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Rectangle 1"/>
          <p:cNvSpPr/>
          <p:nvPr/>
        </p:nvSpPr>
        <p:spPr bwMode="auto">
          <a:xfrm>
            <a:off x="0" y="6589689"/>
            <a:ext cx="9143999" cy="358465"/>
          </a:xfrm>
          <a:prstGeom prst="rect">
            <a:avLst/>
          </a:prstGeom>
          <a:ln w="38100" algn="ctr">
            <a:noFill/>
            <a:miter lim="800000"/>
            <a:headEnd/>
            <a:tailEnd/>
          </a:ln>
          <a:effectLst/>
        </p:spPr>
        <p:txBody>
          <a:bodyPr wrap="square" lIns="45720" rIns="45720" rtlCol="0" anchor="ctr">
            <a:noAutofit/>
          </a:bodyPr>
          <a:lstStyle/>
          <a:p>
            <a:pPr algn="ctr"/>
            <a:r>
              <a:rPr lang="fr-FR" sz="1400" b="1" dirty="0" smtClean="0">
                <a:solidFill>
                  <a:schemeClr val="accent1">
                    <a:lumMod val="75000"/>
                  </a:schemeClr>
                </a:solidFill>
              </a:rPr>
              <a:t>M1 RT                                                                                                             Routage  IP/KADIRI</a:t>
            </a:r>
            <a:endParaRPr lang="fr-FR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52400" y="-27384"/>
            <a:ext cx="8839200" cy="6858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pPr algn="ctr">
              <a:defRPr/>
            </a:pPr>
            <a:r>
              <a:rPr lang="fr-FR" b="1" kern="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Chapitre</a:t>
            </a:r>
            <a:r>
              <a:rPr lang="en-US" b="1" kern="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3: </a:t>
            </a:r>
            <a:r>
              <a:rPr lang="fr-FR" b="1" dirty="0">
                <a:solidFill>
                  <a:srgbClr val="C00000"/>
                </a:solidFill>
                <a:effectLst/>
              </a:rPr>
              <a:t>Redondances sur les liens commutés</a:t>
            </a:r>
            <a:endParaRPr lang="fr-FR" b="1" kern="0" dirty="0">
              <a:solidFill>
                <a:srgbClr val="C00000"/>
              </a:solidFill>
              <a:effectLst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" y="852182"/>
            <a:ext cx="9143999" cy="1136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  <a:spcAft>
                <a:spcPts val="1000"/>
              </a:spcAft>
            </a:pPr>
            <a:r>
              <a:rPr lang="fr-FR" sz="2400" b="1" dirty="0" smtClean="0">
                <a:solidFill>
                  <a:srgbClr val="C00000"/>
                </a:solidFill>
                <a:effectLst/>
              </a:rPr>
              <a:t>2.  Le </a:t>
            </a:r>
            <a:r>
              <a:rPr lang="fr-FR" sz="2400" b="1" dirty="0">
                <a:solidFill>
                  <a:srgbClr val="C00000"/>
                </a:solidFill>
                <a:effectLst/>
              </a:rPr>
              <a:t>protocole </a:t>
            </a:r>
            <a:r>
              <a:rPr lang="fr-FR" sz="2400" b="1" dirty="0" err="1" smtClean="0">
                <a:solidFill>
                  <a:srgbClr val="C00000"/>
                </a:solidFill>
                <a:effectLst/>
              </a:rPr>
              <a:t>Spanning-Tree</a:t>
            </a:r>
            <a:r>
              <a:rPr lang="fr-FR" sz="2400" b="1" dirty="0" smtClean="0">
                <a:solidFill>
                  <a:srgbClr val="C00000"/>
                </a:solidFill>
                <a:effectLst/>
              </a:rPr>
              <a:t> </a:t>
            </a:r>
            <a:r>
              <a:rPr lang="fr-FR" sz="2400" b="1" dirty="0">
                <a:solidFill>
                  <a:srgbClr val="C00000"/>
                </a:solidFill>
                <a:effectLst/>
              </a:rPr>
              <a:t>( Radia </a:t>
            </a:r>
            <a:r>
              <a:rPr lang="fr-FR" sz="2400" b="1" dirty="0" err="1">
                <a:solidFill>
                  <a:srgbClr val="C00000"/>
                </a:solidFill>
                <a:effectLst/>
              </a:rPr>
              <a:t>Berlman</a:t>
            </a:r>
            <a:r>
              <a:rPr lang="fr-FR" sz="2400" b="1" dirty="0">
                <a:solidFill>
                  <a:srgbClr val="C00000"/>
                </a:solidFill>
                <a:effectLst/>
              </a:rPr>
              <a:t> ,1985)</a:t>
            </a:r>
          </a:p>
          <a:p>
            <a:pPr lvl="0" algn="l">
              <a:lnSpc>
                <a:spcPct val="150000"/>
              </a:lnSpc>
              <a:spcAft>
                <a:spcPts val="1000"/>
              </a:spcAft>
            </a:pPr>
            <a:endParaRPr lang="fr-FR" b="1" dirty="0">
              <a:effectLst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" y="1396414"/>
            <a:ext cx="5004047" cy="39651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>
              <a:spcAft>
                <a:spcPts val="200"/>
              </a:spcAft>
              <a:buFont typeface="Wingdings" panose="05000000000000000000" pitchFamily="2" charset="2"/>
              <a:buChar char="q"/>
            </a:pPr>
            <a:r>
              <a:rPr lang="fr-FR" sz="2200" b="1" dirty="0" smtClean="0">
                <a:solidFill>
                  <a:srgbClr val="00B050"/>
                </a:solidFill>
                <a:effectLst/>
                <a:latin typeface="Times New Roman" pitchFamily="18" charset="0"/>
                <a:cs typeface="Times New Roman" pitchFamily="18" charset="0"/>
              </a:rPr>
              <a:t>Algorithme </a:t>
            </a:r>
            <a:r>
              <a:rPr lang="fr-FR" sz="2200" b="1" dirty="0">
                <a:solidFill>
                  <a:srgbClr val="00B050"/>
                </a:solidFill>
                <a:effectLst/>
                <a:latin typeface="Times New Roman" pitchFamily="18" charset="0"/>
                <a:cs typeface="Times New Roman" pitchFamily="18" charset="0"/>
              </a:rPr>
              <a:t>STP: rôles des </a:t>
            </a:r>
            <a:r>
              <a:rPr lang="fr-FR" sz="2200" b="1" dirty="0" smtClean="0">
                <a:solidFill>
                  <a:srgbClr val="00B050"/>
                </a:solidFill>
                <a:effectLst/>
                <a:latin typeface="Times New Roman" pitchFamily="18" charset="0"/>
                <a:cs typeface="Times New Roman" pitchFamily="18" charset="0"/>
              </a:rPr>
              <a:t>ports</a:t>
            </a:r>
          </a:p>
          <a:p>
            <a:pPr marL="285750" indent="-285750" algn="l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fr-FR" sz="1900" b="1" dirty="0">
                <a:effectLst/>
              </a:rPr>
              <a:t>Ports racine </a:t>
            </a:r>
            <a:r>
              <a:rPr lang="fr-FR" sz="1900" dirty="0">
                <a:effectLst/>
              </a:rPr>
              <a:t>: </a:t>
            </a:r>
            <a:r>
              <a:rPr lang="fr-FR" sz="1900" dirty="0" smtClean="0">
                <a:effectLst/>
              </a:rPr>
              <a:t>ports </a:t>
            </a:r>
            <a:r>
              <a:rPr lang="fr-FR" sz="1900" dirty="0">
                <a:effectLst/>
              </a:rPr>
              <a:t>de </a:t>
            </a:r>
            <a:r>
              <a:rPr lang="fr-FR" sz="1900" dirty="0" smtClean="0">
                <a:effectLst/>
              </a:rPr>
              <a:t>commutation les plus proches </a:t>
            </a:r>
            <a:r>
              <a:rPr lang="fr-FR" sz="1900" dirty="0">
                <a:effectLst/>
              </a:rPr>
              <a:t>du pont racine. </a:t>
            </a:r>
            <a:endParaRPr lang="fr-FR" sz="1900" dirty="0" smtClean="0">
              <a:effectLst/>
            </a:endParaRPr>
          </a:p>
          <a:p>
            <a:pPr marL="285750" indent="-285750" algn="l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fr-FR" sz="1900" b="1" dirty="0" smtClean="0">
                <a:effectLst/>
              </a:rPr>
              <a:t>Ports désignés</a:t>
            </a:r>
            <a:r>
              <a:rPr lang="fr-FR" sz="1900" dirty="0" smtClean="0">
                <a:effectLst/>
              </a:rPr>
              <a:t>: Tous </a:t>
            </a:r>
            <a:r>
              <a:rPr lang="fr-FR" sz="1900" dirty="0">
                <a:effectLst/>
              </a:rPr>
              <a:t>les ports </a:t>
            </a:r>
            <a:r>
              <a:rPr lang="fr-FR" sz="1900" dirty="0" smtClean="0">
                <a:effectLst/>
              </a:rPr>
              <a:t>non </a:t>
            </a:r>
            <a:r>
              <a:rPr lang="fr-FR" sz="1900" dirty="0">
                <a:effectLst/>
              </a:rPr>
              <a:t>racine </a:t>
            </a:r>
            <a:r>
              <a:rPr lang="fr-FR" sz="1900" dirty="0" smtClean="0">
                <a:effectLst/>
              </a:rPr>
              <a:t>qui </a:t>
            </a:r>
            <a:r>
              <a:rPr lang="fr-FR" sz="1900" dirty="0">
                <a:effectLst/>
              </a:rPr>
              <a:t>sont autorisés à acheminer </a:t>
            </a:r>
            <a:r>
              <a:rPr lang="fr-FR" sz="1900" dirty="0" smtClean="0">
                <a:effectLst/>
              </a:rPr>
              <a:t>le Trafic sur le </a:t>
            </a:r>
            <a:r>
              <a:rPr lang="fr-FR" sz="1900" dirty="0">
                <a:effectLst/>
              </a:rPr>
              <a:t>réseau. </a:t>
            </a:r>
            <a:r>
              <a:rPr lang="fr-FR" sz="1900" dirty="0" smtClean="0">
                <a:effectLst/>
              </a:rPr>
              <a:t>Si l'une des </a:t>
            </a:r>
            <a:r>
              <a:rPr lang="fr-FR" sz="1900" dirty="0">
                <a:effectLst/>
              </a:rPr>
              <a:t>extrémités </a:t>
            </a:r>
            <a:r>
              <a:rPr lang="fr-FR" sz="1900" dirty="0" smtClean="0">
                <a:effectLst/>
              </a:rPr>
              <a:t>d'un </a:t>
            </a:r>
            <a:r>
              <a:rPr lang="fr-FR" sz="1900" dirty="0" err="1" smtClean="0">
                <a:effectLst/>
              </a:rPr>
              <a:t>trunk</a:t>
            </a:r>
            <a:r>
              <a:rPr lang="fr-FR" sz="1900" dirty="0" smtClean="0">
                <a:effectLst/>
              </a:rPr>
              <a:t> est </a:t>
            </a:r>
            <a:r>
              <a:rPr lang="fr-FR" sz="1900" dirty="0">
                <a:effectLst/>
              </a:rPr>
              <a:t>un port racine</a:t>
            </a:r>
            <a:r>
              <a:rPr lang="fr-FR" sz="1900" dirty="0" smtClean="0">
                <a:effectLst/>
              </a:rPr>
              <a:t>, l'autre </a:t>
            </a:r>
            <a:r>
              <a:rPr lang="fr-FR" sz="1900" dirty="0">
                <a:effectLst/>
              </a:rPr>
              <a:t>extrémité est alors </a:t>
            </a:r>
            <a:endParaRPr lang="fr-FR" sz="1900" dirty="0" smtClean="0">
              <a:effectLst/>
            </a:endParaRPr>
          </a:p>
          <a:p>
            <a:pPr algn="l">
              <a:spcAft>
                <a:spcPts val="0"/>
              </a:spcAft>
            </a:pPr>
            <a:r>
              <a:rPr lang="fr-FR" sz="1900" dirty="0" smtClean="0">
                <a:effectLst/>
              </a:rPr>
              <a:t>un </a:t>
            </a:r>
            <a:r>
              <a:rPr lang="fr-FR" sz="1900" dirty="0">
                <a:effectLst/>
              </a:rPr>
              <a:t>port désigné. </a:t>
            </a:r>
            <a:endParaRPr lang="fr-FR" sz="1900" dirty="0"/>
          </a:p>
          <a:p>
            <a:pPr marL="342900" indent="-342900" algn="l">
              <a:spcAft>
                <a:spcPts val="0"/>
              </a:spcAft>
              <a:buFont typeface="Wingdings" pitchFamily="2" charset="2"/>
              <a:buChar char="§"/>
            </a:pPr>
            <a:r>
              <a:rPr lang="fr-FR" sz="1900" b="1" dirty="0" smtClean="0">
                <a:effectLst/>
              </a:rPr>
              <a:t>Ports </a:t>
            </a:r>
            <a:r>
              <a:rPr lang="fr-FR" sz="1900" b="1" dirty="0">
                <a:effectLst/>
              </a:rPr>
              <a:t>alternatifs et ports de sauvegarde : </a:t>
            </a:r>
            <a:r>
              <a:rPr lang="fr-FR" sz="1900" dirty="0" smtClean="0">
                <a:effectLst/>
              </a:rPr>
              <a:t>sont </a:t>
            </a:r>
            <a:r>
              <a:rPr lang="fr-FR" sz="1900" dirty="0">
                <a:effectLst/>
              </a:rPr>
              <a:t>configurés avec un état de blocage, </a:t>
            </a:r>
            <a:r>
              <a:rPr lang="fr-FR" sz="1900" dirty="0" smtClean="0">
                <a:effectLst/>
              </a:rPr>
              <a:t>pour </a:t>
            </a:r>
            <a:r>
              <a:rPr lang="fr-FR" sz="1900" dirty="0">
                <a:effectLst/>
              </a:rPr>
              <a:t>éviter la formation de boucles. </a:t>
            </a:r>
            <a:endParaRPr lang="fr-FR" sz="1900" b="1" dirty="0" smtClean="0">
              <a:effectLst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801" y="1600200"/>
            <a:ext cx="4225342" cy="4953000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43" y="5285548"/>
            <a:ext cx="4533056" cy="533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65" y="5818419"/>
            <a:ext cx="4572000" cy="4188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66" y="6232194"/>
            <a:ext cx="4571999" cy="451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3375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1929</TotalTime>
  <Words>1122</Words>
  <Application>Microsoft Office PowerPoint</Application>
  <PresentationFormat>Affichage à l'écran (4:3)</PresentationFormat>
  <Paragraphs>147</Paragraphs>
  <Slides>16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17" baseType="lpstr">
      <vt:lpstr>Oriel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HP</dc:creator>
  <cp:lastModifiedBy>moussa dz</cp:lastModifiedBy>
  <cp:revision>92</cp:revision>
  <dcterms:created xsi:type="dcterms:W3CDTF">2022-11-30T17:43:05Z</dcterms:created>
  <dcterms:modified xsi:type="dcterms:W3CDTF">2024-10-27T08:28:11Z</dcterms:modified>
</cp:coreProperties>
</file>