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9" r:id="rId12"/>
    <p:sldId id="27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4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1/13/2025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1/13/2025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1/13/2025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1/13/2025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1/13/2025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1/13/2025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60BBDD-1558-8F45-BF3C-9CF38B081F3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Algebre</a:t>
            </a:r>
            <a:r>
              <a:rPr lang="en-GB" dirty="0"/>
              <a:t> </a:t>
            </a:r>
            <a:r>
              <a:rPr lang="en-GB" dirty="0" err="1"/>
              <a:t>Lineaire</a:t>
            </a:r>
            <a:r>
              <a:rPr lang="en-GB" dirty="0"/>
              <a:t> </a:t>
            </a:r>
            <a:r>
              <a:rPr lang="en-GB" dirty="0" err="1"/>
              <a:t>avancee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113082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BED734-3FCC-CC36-6EB6-22A769E6F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0"/>
            <a:ext cx="10058400" cy="1609344"/>
          </a:xfrm>
        </p:spPr>
        <p:txBody>
          <a:bodyPr/>
          <a:lstStyle/>
          <a:p>
            <a:r>
              <a:rPr lang="en-GB" dirty="0" err="1"/>
              <a:t>Etapes</a:t>
            </a:r>
            <a:r>
              <a:rPr lang="en-GB" dirty="0"/>
              <a:t> </a:t>
            </a:r>
            <a:r>
              <a:rPr lang="en-GB" dirty="0" err="1"/>
              <a:t>d’une</a:t>
            </a:r>
            <a:r>
              <a:rPr lang="en-GB" dirty="0"/>
              <a:t> ACP</a:t>
            </a:r>
            <a:endParaRPr lang="fr-FR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86FC701-7D07-3FAD-24C4-29AF9A21B62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30938" y="1289464"/>
            <a:ext cx="11620915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1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Calcul de la matrice de covariance ou de corrélation</a:t>
            </a:r>
            <a:r>
              <a:rPr kumimoji="0" lang="fr-FR" altLang="fr-FR" sz="1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 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fr-FR" altLang="fr-FR" sz="1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Si les données sont centrées et réduites (standardisées), on calcule une matrice de corrélation.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fr-FR" altLang="fr-FR" sz="1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 Sinon, une matrice de covariance est utilisée. Cette matrice est symétrique, ce qui garantit qu'elle peut être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fr-FR" altLang="fr-FR" sz="1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diagonalisée.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1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Décomposition en valeurs propres et vecteurs propres</a:t>
            </a:r>
            <a:r>
              <a:rPr kumimoji="0" lang="fr-FR" altLang="fr-FR" sz="1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 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fr-FR" altLang="fr-FR" sz="1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Les </a:t>
            </a:r>
            <a:r>
              <a:rPr kumimoji="0" lang="fr-FR" altLang="fr-FR" sz="1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valeurs propres</a:t>
            </a:r>
            <a:r>
              <a:rPr kumimoji="0" lang="fr-FR" altLang="fr-FR" sz="1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 de la matrice indiquent la proportion de variance expliquée par chaque composante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fr-FR" altLang="fr-FR" sz="1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 principale.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fr-FR" altLang="fr-FR" sz="1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Les </a:t>
            </a:r>
            <a:r>
              <a:rPr kumimoji="0" lang="fr-FR" altLang="fr-FR" sz="1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vecteurs propres</a:t>
            </a:r>
            <a:r>
              <a:rPr kumimoji="0" lang="fr-FR" altLang="fr-FR" sz="1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 représentent les directions des composantes principales dans l'espace des données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fr-FR" altLang="fr-FR" sz="1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(c'est-à-dire les axes vers lesquels les données sont projetées).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1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Tri des valeurs et vecteurs propres</a:t>
            </a:r>
            <a:r>
              <a:rPr kumimoji="0" lang="fr-FR" altLang="fr-FR" sz="1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 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fr-FR" altLang="fr-FR" sz="1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Les valeurs propres sont triées dans l'ordre décroissant. Chaque valeur propre correspond à une composante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fr-FR" altLang="fr-FR" sz="1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principale.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fr-FR" altLang="fr-FR" sz="1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Les vecteurs propres associés sont organisés en conséquence pour former une base orthogonale dans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fr-FR" altLang="fr-FR" sz="1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le nouvel espace.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1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Projection des données dans le nouvel espace</a:t>
            </a:r>
            <a:r>
              <a:rPr kumimoji="0" lang="fr-FR" altLang="fr-FR" sz="1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 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fr-FR" altLang="fr-FR" sz="1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Les données originales sont projetées sur les vecteurs propres pour obtenir les coordonnées des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fr-FR" altLang="fr-FR" sz="1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 Math" panose="02040503050406030204" pitchFamily="18" charset="0"/>
                <a:ea typeface="Cambria Math" panose="02040503050406030204" pitchFamily="18" charset="0"/>
              </a:rPr>
              <a:t>observations dans le nouvel espace des composantes principales. Ce processus maximise la variance expliquée par les premières dimensions.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51327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3B140A-0B13-27B2-A6DF-6C4F86EDA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ACP </a:t>
            </a:r>
            <a:r>
              <a:rPr lang="en-GB" dirty="0" err="1"/>
              <a:t>Normee</a:t>
            </a:r>
            <a:endParaRPr lang="fr-FR" dirty="0"/>
          </a:p>
        </p:txBody>
      </p:sp>
      <p:pic>
        <p:nvPicPr>
          <p:cNvPr id="9" name="Espace réservé du contenu 8">
            <a:extLst>
              <a:ext uri="{FF2B5EF4-FFF2-40B4-BE49-F238E27FC236}">
                <a16:creationId xmlns:a16="http://schemas.microsoft.com/office/drawing/2014/main" id="{0FBBCAE3-047E-204C-BDA4-1A3D73E8737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r="434" b="12451"/>
          <a:stretch/>
        </p:blipFill>
        <p:spPr>
          <a:xfrm>
            <a:off x="1682496" y="1692275"/>
            <a:ext cx="8394192" cy="3922141"/>
          </a:xfr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9788FF5D-310A-FC34-2A3B-CBF7A86161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4848" y="5497259"/>
            <a:ext cx="8258175" cy="802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8566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0CF169-4E9E-9AFF-B39C-401E412AD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73152"/>
            <a:ext cx="10058400" cy="1216152"/>
          </a:xfrm>
        </p:spPr>
        <p:txBody>
          <a:bodyPr/>
          <a:lstStyle/>
          <a:p>
            <a:r>
              <a:rPr lang="en-GB" dirty="0"/>
              <a:t>ACP non </a:t>
            </a:r>
            <a:r>
              <a:rPr lang="en-GB" dirty="0" err="1"/>
              <a:t>normee</a:t>
            </a:r>
            <a:endParaRPr lang="fr-FR" dirty="0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5568377C-3FDC-9080-7DFB-57B78F4BBF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54480" y="1289050"/>
            <a:ext cx="8130506" cy="4883150"/>
          </a:xfrm>
        </p:spPr>
      </p:pic>
    </p:spTree>
    <p:extLst>
      <p:ext uri="{BB962C8B-B14F-4D97-AF65-F5344CB8AC3E}">
        <p14:creationId xmlns:p14="http://schemas.microsoft.com/office/powerpoint/2010/main" val="3786203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8731EC-1CC7-3711-4C19-CEA1FE997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Valeurs</a:t>
            </a:r>
            <a:r>
              <a:rPr lang="en-GB" dirty="0"/>
              <a:t> </a:t>
            </a:r>
            <a:r>
              <a:rPr lang="en-GB" dirty="0" err="1"/>
              <a:t>Propres</a:t>
            </a:r>
            <a:r>
              <a:rPr lang="en-GB" dirty="0"/>
              <a:t> et </a:t>
            </a:r>
            <a:r>
              <a:rPr lang="en-GB" dirty="0" err="1"/>
              <a:t>vecteurs</a:t>
            </a:r>
            <a:r>
              <a:rPr lang="en-GB" dirty="0"/>
              <a:t> </a:t>
            </a:r>
            <a:r>
              <a:rPr lang="en-GB" dirty="0" err="1"/>
              <a:t>propres</a:t>
            </a:r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7DF86B3B-77C0-E7DE-B083-FC46D9D470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3532" y="2577465"/>
            <a:ext cx="8639175" cy="1885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3126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8F0BA7-14C5-1DFA-D8D4-734FB1ADF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73152"/>
            <a:ext cx="10058400" cy="1609344"/>
          </a:xfrm>
        </p:spPr>
        <p:txBody>
          <a:bodyPr/>
          <a:lstStyle/>
          <a:p>
            <a:r>
              <a:rPr lang="en-GB" dirty="0" err="1"/>
              <a:t>Exemple</a:t>
            </a:r>
            <a:endParaRPr lang="fr-FR" dirty="0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8C36FD7C-E7FF-2E66-0444-7ECF6A411B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59191" y="1969135"/>
            <a:ext cx="8258175" cy="3714750"/>
          </a:xfrm>
        </p:spPr>
      </p:pic>
    </p:spTree>
    <p:extLst>
      <p:ext uri="{BB962C8B-B14F-4D97-AF65-F5344CB8AC3E}">
        <p14:creationId xmlns:p14="http://schemas.microsoft.com/office/powerpoint/2010/main" val="2780033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A6CAC9D4-0DB5-C624-54BE-FE5FFCD01A7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82496" y="484632"/>
            <a:ext cx="8723375" cy="5998464"/>
          </a:xfrm>
        </p:spPr>
      </p:pic>
    </p:spTree>
    <p:extLst>
      <p:ext uri="{BB962C8B-B14F-4D97-AF65-F5344CB8AC3E}">
        <p14:creationId xmlns:p14="http://schemas.microsoft.com/office/powerpoint/2010/main" val="3139185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41EF7A-D969-1DE5-7CF3-3F672FEBF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61359"/>
            <a:ext cx="10058400" cy="891586"/>
          </a:xfrm>
        </p:spPr>
        <p:txBody>
          <a:bodyPr/>
          <a:lstStyle/>
          <a:p>
            <a:r>
              <a:rPr lang="en-GB" dirty="0"/>
              <a:t>Cas </a:t>
            </a:r>
            <a:r>
              <a:rPr lang="en-GB" dirty="0" err="1"/>
              <a:t>d’une</a:t>
            </a:r>
            <a:r>
              <a:rPr lang="en-GB" dirty="0"/>
              <a:t> </a:t>
            </a:r>
            <a:r>
              <a:rPr lang="en-GB" dirty="0" err="1"/>
              <a:t>matrice</a:t>
            </a:r>
            <a:r>
              <a:rPr lang="en-GB" dirty="0"/>
              <a:t> </a:t>
            </a:r>
            <a:r>
              <a:rPr lang="en-GB" dirty="0" err="1"/>
              <a:t>diagonale</a:t>
            </a:r>
            <a:endParaRPr lang="fr-FR" dirty="0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CD7A57DE-CDFF-6021-BFD4-142AFC8A44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53655" y="1052946"/>
            <a:ext cx="9810750" cy="609600"/>
          </a:xfr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D4199A93-BEA0-9A43-6EC3-3763184930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3655" y="1662546"/>
            <a:ext cx="9428018" cy="5034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2349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86C3BF-CABA-A990-6E53-92DA5C232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817695"/>
          </a:xfrm>
        </p:spPr>
        <p:txBody>
          <a:bodyPr>
            <a:normAutofit fontScale="90000"/>
          </a:bodyPr>
          <a:lstStyle/>
          <a:p>
            <a:r>
              <a:rPr lang="en-GB" dirty="0" err="1"/>
              <a:t>Polynome</a:t>
            </a:r>
            <a:r>
              <a:rPr lang="en-GB" dirty="0"/>
              <a:t> </a:t>
            </a:r>
            <a:r>
              <a:rPr lang="fr-FR" dirty="0"/>
              <a:t>caractéristique</a:t>
            </a: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5CF97E72-245D-1262-89B5-C4FAEB9F4F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16928" y="1403278"/>
            <a:ext cx="8296275" cy="1952625"/>
          </a:xfr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A5DBB643-0AE4-4100-A813-30C3421A957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" t="15202" r="-331"/>
          <a:stretch/>
        </p:blipFill>
        <p:spPr>
          <a:xfrm>
            <a:off x="1516928" y="3786912"/>
            <a:ext cx="7931872" cy="2188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0534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F46D8E-C25F-1A98-CA7B-F5959851B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59765"/>
            <a:ext cx="10058400" cy="1609344"/>
          </a:xfrm>
        </p:spPr>
        <p:txBody>
          <a:bodyPr/>
          <a:lstStyle/>
          <a:p>
            <a:r>
              <a:rPr lang="en-GB" dirty="0" err="1"/>
              <a:t>exemple</a:t>
            </a:r>
            <a:endParaRPr lang="fr-FR" dirty="0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1B4FD709-BF94-BD5D-4063-0E020B0964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22764" y="1801091"/>
            <a:ext cx="6925411" cy="4371109"/>
          </a:xfrm>
        </p:spPr>
      </p:pic>
    </p:spTree>
    <p:extLst>
      <p:ext uri="{BB962C8B-B14F-4D97-AF65-F5344CB8AC3E}">
        <p14:creationId xmlns:p14="http://schemas.microsoft.com/office/powerpoint/2010/main" val="2630901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496F9E-FA18-C498-02A7-0D2A57757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527" y="68996"/>
            <a:ext cx="11488466" cy="1233331"/>
          </a:xfrm>
        </p:spPr>
        <p:txBody>
          <a:bodyPr/>
          <a:lstStyle/>
          <a:p>
            <a:r>
              <a:rPr lang="fr-FR" dirty="0"/>
              <a:t>Coefficients du polynôme caractéristique</a:t>
            </a: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EDE02BDC-B66B-1A76-F72C-87CB5596651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0396" y="1378097"/>
            <a:ext cx="9020175" cy="1971675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8A8629D-467E-3D52-0E07-70D14FAF76E2}"/>
              </a:ext>
            </a:extLst>
          </p:cNvPr>
          <p:cNvSpPr/>
          <p:nvPr/>
        </p:nvSpPr>
        <p:spPr>
          <a:xfrm>
            <a:off x="1588655" y="1801091"/>
            <a:ext cx="1533236" cy="304800"/>
          </a:xfrm>
          <a:prstGeom prst="rect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12626BC0-A52F-0154-C6A1-BC1BD1BDFD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1797" y="3595537"/>
            <a:ext cx="8315325" cy="1200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2717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41EE3B-4B8E-42A2-ECCB-1E57708E2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62959"/>
            <a:ext cx="10058400" cy="1094786"/>
          </a:xfrm>
        </p:spPr>
        <p:txBody>
          <a:bodyPr>
            <a:normAutofit fontScale="90000"/>
          </a:bodyPr>
          <a:lstStyle/>
          <a:p>
            <a:r>
              <a:rPr lang="en-GB" dirty="0"/>
              <a:t>Application ‘ACP, Analyse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composantes</a:t>
            </a:r>
            <a:r>
              <a:rPr lang="en-GB" dirty="0"/>
              <a:t> </a:t>
            </a:r>
            <a:r>
              <a:rPr lang="en-GB" dirty="0" err="1"/>
              <a:t>principales</a:t>
            </a:r>
            <a:r>
              <a:rPr lang="en-GB" dirty="0"/>
              <a:t>’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415F7DA-9055-2E0E-9530-8B788CB67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004291"/>
            <a:ext cx="10058400" cy="4925291"/>
          </a:xfrm>
        </p:spPr>
        <p:txBody>
          <a:bodyPr>
            <a:normAutofit/>
          </a:bodyPr>
          <a:lstStyle/>
          <a:p>
            <a:pPr algn="just"/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L'Analyse en Composantes Principales (ACP) repose sur les concepts mathématiques des </a:t>
            </a:r>
            <a:r>
              <a:rPr lang="fr-FR" b="1" dirty="0">
                <a:latin typeface="Cambria Math" panose="02040503050406030204" pitchFamily="18" charset="0"/>
                <a:ea typeface="Cambria Math" panose="02040503050406030204" pitchFamily="18" charset="0"/>
              </a:rPr>
              <a:t>valeurs propres</a:t>
            </a:r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 et </a:t>
            </a:r>
            <a:r>
              <a:rPr lang="fr-FR" b="1" dirty="0">
                <a:latin typeface="Cambria Math" panose="02040503050406030204" pitchFamily="18" charset="0"/>
                <a:ea typeface="Cambria Math" panose="02040503050406030204" pitchFamily="18" charset="0"/>
              </a:rPr>
              <a:t>vecteurs propres</a:t>
            </a:r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 d'une matrice, généralement une matrice de covariance ou de corrélation. </a:t>
            </a:r>
          </a:p>
          <a:p>
            <a:pPr marL="0" indent="0" algn="just">
              <a:buNone/>
            </a:pPr>
            <a:endParaRPr lang="fr-F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algn="just"/>
            <a:r>
              <a:rPr lang="fr-FR" b="1" dirty="0">
                <a:latin typeface="Cambria Math" panose="02040503050406030204" pitchFamily="18" charset="0"/>
                <a:ea typeface="Cambria Math" panose="02040503050406030204" pitchFamily="18" charset="0"/>
              </a:rPr>
              <a:t>Objectif de l'ACP</a:t>
            </a:r>
          </a:p>
          <a:p>
            <a:pPr algn="just"/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L'ACP vise à réduire la dimensionnalité d'un jeu de données tout en conservant autant que possible la variance totale. Elle transforme les variables initiales corrélées en un nouvel ensemble de variables, appelées </a:t>
            </a:r>
            <a:r>
              <a:rPr lang="fr-FR" b="1" dirty="0">
                <a:latin typeface="Cambria Math" panose="02040503050406030204" pitchFamily="18" charset="0"/>
                <a:ea typeface="Cambria Math" panose="02040503050406030204" pitchFamily="18" charset="0"/>
              </a:rPr>
              <a:t>composantes principales</a:t>
            </a:r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, qui sont non corrélées entre elles.</a:t>
            </a:r>
          </a:p>
          <a:p>
            <a:pPr algn="just"/>
            <a:endParaRPr lang="fr-F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33451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ype de bois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TM03090434[[fn=Type de bois]]</Template>
  <TotalTime>285</TotalTime>
  <Words>299</Words>
  <Application>Microsoft Office PowerPoint</Application>
  <PresentationFormat>Grand écran</PresentationFormat>
  <Paragraphs>32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Arial</vt:lpstr>
      <vt:lpstr>Cambria Math</vt:lpstr>
      <vt:lpstr>Rockwell</vt:lpstr>
      <vt:lpstr>Rockwell Condensed</vt:lpstr>
      <vt:lpstr>Wingdings</vt:lpstr>
      <vt:lpstr>Type de bois</vt:lpstr>
      <vt:lpstr>Algebre Lineaire avancee</vt:lpstr>
      <vt:lpstr>Valeurs Propres et vecteurs propres</vt:lpstr>
      <vt:lpstr>Exemple</vt:lpstr>
      <vt:lpstr>Présentation PowerPoint</vt:lpstr>
      <vt:lpstr>Cas d’une matrice diagonale</vt:lpstr>
      <vt:lpstr>Polynome caractéristique</vt:lpstr>
      <vt:lpstr>exemple</vt:lpstr>
      <vt:lpstr>Coefficients du polynôme caractéristique</vt:lpstr>
      <vt:lpstr>Application ‘ACP, Analyse en composantes principales’</vt:lpstr>
      <vt:lpstr>Etapes d’une ACP</vt:lpstr>
      <vt:lpstr>ACP Normee</vt:lpstr>
      <vt:lpstr>ACP non normee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Thinkpad</dc:creator>
  <cp:lastModifiedBy>Thinkpad</cp:lastModifiedBy>
  <cp:revision>6</cp:revision>
  <dcterms:created xsi:type="dcterms:W3CDTF">2024-12-08T17:32:00Z</dcterms:created>
  <dcterms:modified xsi:type="dcterms:W3CDTF">2025-01-13T18:02:04Z</dcterms:modified>
</cp:coreProperties>
</file>