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1" r:id="rId2"/>
    <p:sldId id="282" r:id="rId3"/>
    <p:sldId id="289" r:id="rId4"/>
    <p:sldId id="290" r:id="rId5"/>
    <p:sldId id="311" r:id="rId6"/>
    <p:sldId id="313" r:id="rId7"/>
    <p:sldId id="314" r:id="rId8"/>
    <p:sldId id="312" r:id="rId9"/>
    <p:sldId id="291" r:id="rId10"/>
    <p:sldId id="292" r:id="rId11"/>
    <p:sldId id="293" r:id="rId12"/>
    <p:sldId id="356" r:id="rId13"/>
    <p:sldId id="294" r:id="rId14"/>
    <p:sldId id="295" r:id="rId15"/>
    <p:sldId id="296" r:id="rId16"/>
    <p:sldId id="297" r:id="rId17"/>
    <p:sldId id="298" r:id="rId18"/>
    <p:sldId id="276" r:id="rId19"/>
    <p:sldId id="299" r:id="rId20"/>
    <p:sldId id="277" r:id="rId21"/>
    <p:sldId id="278"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66"/>
    <p:restoredTop sz="92348"/>
  </p:normalViewPr>
  <p:slideViewPr>
    <p:cSldViewPr snapToGrid="0" snapToObjects="1">
      <p:cViewPr varScale="1">
        <p:scale>
          <a:sx n="57" d="100"/>
          <a:sy n="57" d="100"/>
        </p:scale>
        <p:origin x="656"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B0C96-09BD-1A44-AE92-898633740323}" type="datetimeFigureOut">
              <a:rPr lang="fr-FR" smtClean="0"/>
              <a:t>16/05/2023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2BFC5-99A0-6C4A-8631-726AAA4115A9}" type="slidenum">
              <a:rPr lang="fr-FR" smtClean="0"/>
              <a:t>‹N°›</a:t>
            </a:fld>
            <a:endParaRPr lang="fr-FR"/>
          </a:p>
        </p:txBody>
      </p:sp>
    </p:spTree>
    <p:extLst>
      <p:ext uri="{BB962C8B-B14F-4D97-AF65-F5344CB8AC3E}">
        <p14:creationId xmlns:p14="http://schemas.microsoft.com/office/powerpoint/2010/main" val="3011433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DZ" dirty="0"/>
          </a:p>
        </p:txBody>
      </p:sp>
      <p:sp>
        <p:nvSpPr>
          <p:cNvPr id="4" name="Slide Number Placeholder 3"/>
          <p:cNvSpPr>
            <a:spLocks noGrp="1"/>
          </p:cNvSpPr>
          <p:nvPr>
            <p:ph type="sldNum" sz="quarter" idx="10"/>
          </p:nvPr>
        </p:nvSpPr>
        <p:spPr/>
        <p:txBody>
          <a:bodyPr/>
          <a:lstStyle/>
          <a:p>
            <a:fld id="{C30787F7-7E48-416B-8846-9A6FC0F3736D}" type="slidenum">
              <a:rPr lang="ar-DZ" smtClean="0"/>
              <a:t>9</a:t>
            </a:fld>
            <a:endParaRPr lang="ar-DZ"/>
          </a:p>
        </p:txBody>
      </p:sp>
    </p:spTree>
    <p:extLst>
      <p:ext uri="{BB962C8B-B14F-4D97-AF65-F5344CB8AC3E}">
        <p14:creationId xmlns:p14="http://schemas.microsoft.com/office/powerpoint/2010/main" val="359429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DZ" dirty="0"/>
          </a:p>
        </p:txBody>
      </p:sp>
      <p:sp>
        <p:nvSpPr>
          <p:cNvPr id="4" name="Slide Number Placeholder 3"/>
          <p:cNvSpPr>
            <a:spLocks noGrp="1"/>
          </p:cNvSpPr>
          <p:nvPr>
            <p:ph type="sldNum" sz="quarter" idx="10"/>
          </p:nvPr>
        </p:nvSpPr>
        <p:spPr/>
        <p:txBody>
          <a:bodyPr/>
          <a:lstStyle/>
          <a:p>
            <a:fld id="{C30787F7-7E48-416B-8846-9A6FC0F3736D}" type="slidenum">
              <a:rPr lang="ar-DZ" smtClean="0"/>
              <a:t>19</a:t>
            </a:fld>
            <a:endParaRPr lang="ar-DZ"/>
          </a:p>
        </p:txBody>
      </p:sp>
    </p:spTree>
    <p:extLst>
      <p:ext uri="{BB962C8B-B14F-4D97-AF65-F5344CB8AC3E}">
        <p14:creationId xmlns:p14="http://schemas.microsoft.com/office/powerpoint/2010/main" val="119459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C21668-B09B-5845-ABA0-53C2F603BD1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C4625B8-DF78-C94A-A5B6-08C6F817D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FBB15AD-72BB-4F49-A70F-ECB1B5CDA7A2}"/>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C1924599-3EE8-E84D-8FEA-DB248C3210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8627863-E2AD-9644-9A4B-E4E609D0F415}"/>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57599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B3E08-8B6F-254E-AE66-2B5B7328D2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84A405-9F03-2C42-B2BC-6362DB05B2F9}"/>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2153DDE-52A0-6545-9CE3-B05399A65C89}"/>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861F842E-4B9E-E648-957D-709C8407BA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536699-5A14-1249-8EB4-0E22178D0814}"/>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82678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B052CD4-A75E-E54F-9B06-3C2AE491B2A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B2DDA08-C2D2-6843-8CDF-1FD868C9F0F4}"/>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71A43DD-81B7-7541-9166-63F6CBF41B1D}"/>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50EF4EE8-FAEF-4045-A714-92AE7025A8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1877CB-CB21-BE4D-8536-0EEA3F93B25C}"/>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56006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801696-C82B-EA41-8F24-81311866955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8E7E2B6-004E-9D43-B6E5-46785E9A10C8}"/>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A1D7EB7-4577-CE4C-B982-FA5DFA1C4A55}"/>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AC7DBA58-1834-E746-B1E7-2277A2BC42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EDA13A-02F1-FD48-B8BB-2AD4706A3FDA}"/>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3628412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1BD50-9B52-8A42-B2F7-58644A80344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A3BED95-7508-F648-8501-44DD725545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1527096-CFBE-F447-9022-B8A764D73FAC}"/>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75DF55F8-2B48-2248-8C96-FDFF70359E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C55297-0D1C-2944-9112-1E72371449CB}"/>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396541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6AAC68-40EB-D745-AA01-14612636CE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AC3CBBD-BCF2-E547-AD39-2643C743CF67}"/>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CD8C6CBF-2528-3E4F-887D-749DB0CE45B9}"/>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C10487B-3EAB-BE46-B2E2-E14944EEF773}"/>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6" name="Espace réservé du pied de page 5">
            <a:extLst>
              <a:ext uri="{FF2B5EF4-FFF2-40B4-BE49-F238E27FC236}">
                <a16:creationId xmlns:a16="http://schemas.microsoft.com/office/drawing/2014/main" id="{8E06A261-F3D5-E248-ADB1-A827472363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93FC86-1B6F-0440-8057-833932281565}"/>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57952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C2D50-5470-6E4C-9929-62249282D5A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0D85871-3F8A-954B-A051-06C3A7986E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7E710F82-9CB8-2348-BE8B-0BC7BCAA4999}"/>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24B2BB45-A43B-3E48-83A6-B4EF9BE00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B5C8CE3C-263F-1949-B779-27BA78AA737C}"/>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38A3F17A-0EB7-204B-B7FB-F76967E8F148}"/>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8" name="Espace réservé du pied de page 7">
            <a:extLst>
              <a:ext uri="{FF2B5EF4-FFF2-40B4-BE49-F238E27FC236}">
                <a16:creationId xmlns:a16="http://schemas.microsoft.com/office/drawing/2014/main" id="{6A8D80BD-C146-F242-928F-6A1578148EE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5AC509A-D89C-CA45-A700-86ADCFA6DD28}"/>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44422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27CBF4-04EF-D94A-BD61-85874CE8427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E550468-CAA4-DB45-9011-B8CF1E28C1D4}"/>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4" name="Espace réservé du pied de page 3">
            <a:extLst>
              <a:ext uri="{FF2B5EF4-FFF2-40B4-BE49-F238E27FC236}">
                <a16:creationId xmlns:a16="http://schemas.microsoft.com/office/drawing/2014/main" id="{CDB3F8C3-45AC-5E4F-BCA9-3CCDB55B94C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FE4D8CD-17D5-AA46-87B5-50E8E4702DAA}"/>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417367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4288CA-87C4-1E46-A70C-92B33410DBDD}"/>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3" name="Espace réservé du pied de page 2">
            <a:extLst>
              <a:ext uri="{FF2B5EF4-FFF2-40B4-BE49-F238E27FC236}">
                <a16:creationId xmlns:a16="http://schemas.microsoft.com/office/drawing/2014/main" id="{9C497ECF-B05C-2F45-9AAB-412FA5E93B1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3104679-485E-D446-8863-91BB9E90941F}"/>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392479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F64A2-BDFD-304E-9B52-3C84249B06E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D41C8BD-62E2-F742-AEEA-F9D7A6A9A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EEDF5AD7-1D0D-4B4C-8191-F54E858D6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21778B7-F1A4-A844-92B8-6988B4BA057E}"/>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6" name="Espace réservé du pied de page 5">
            <a:extLst>
              <a:ext uri="{FF2B5EF4-FFF2-40B4-BE49-F238E27FC236}">
                <a16:creationId xmlns:a16="http://schemas.microsoft.com/office/drawing/2014/main" id="{6932CB8D-49D2-AE4B-8A97-59D7DA5F92A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EF4BFA-0E59-704B-B8C7-673DE5A5D624}"/>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208466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B3273-931F-744D-B2DE-AB8BA1E0963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A4F45AB-38FD-D946-A9B7-F5A4C8201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DB20EA8-DD2A-2D4A-B076-088FA655E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0546D8E8-88AD-BF46-A6FC-183A5A939AE7}"/>
              </a:ext>
            </a:extLst>
          </p:cNvPr>
          <p:cNvSpPr>
            <a:spLocks noGrp="1"/>
          </p:cNvSpPr>
          <p:nvPr>
            <p:ph type="dt" sz="half" idx="10"/>
          </p:nvPr>
        </p:nvSpPr>
        <p:spPr/>
        <p:txBody>
          <a:bodyPr/>
          <a:lstStyle/>
          <a:p>
            <a:fld id="{2C89712C-5434-AC4B-A040-25313D3589C9}" type="datetimeFigureOut">
              <a:rPr lang="fr-FR" smtClean="0"/>
              <a:t>16/05/2023</a:t>
            </a:fld>
            <a:endParaRPr lang="fr-FR"/>
          </a:p>
        </p:txBody>
      </p:sp>
      <p:sp>
        <p:nvSpPr>
          <p:cNvPr id="6" name="Espace réservé du pied de page 5">
            <a:extLst>
              <a:ext uri="{FF2B5EF4-FFF2-40B4-BE49-F238E27FC236}">
                <a16:creationId xmlns:a16="http://schemas.microsoft.com/office/drawing/2014/main" id="{4D7DD7A8-93CE-7B45-BCE5-E253E221E8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F33D9E-F6EA-C848-8683-7A98E8DE099E}"/>
              </a:ext>
            </a:extLst>
          </p:cNvPr>
          <p:cNvSpPr>
            <a:spLocks noGrp="1"/>
          </p:cNvSpPr>
          <p:nvPr>
            <p:ph type="sldNum" sz="quarter" idx="12"/>
          </p:nvPr>
        </p:nvSpPr>
        <p:spPr/>
        <p:txBody>
          <a:bodyPr/>
          <a:lstStyle/>
          <a:p>
            <a:fld id="{00E383DE-8649-774C-BE6A-E40E39ADA6DA}" type="slidenum">
              <a:rPr lang="fr-FR" smtClean="0"/>
              <a:t>‹N°›</a:t>
            </a:fld>
            <a:endParaRPr lang="fr-FR"/>
          </a:p>
        </p:txBody>
      </p:sp>
    </p:spTree>
    <p:extLst>
      <p:ext uri="{BB962C8B-B14F-4D97-AF65-F5344CB8AC3E}">
        <p14:creationId xmlns:p14="http://schemas.microsoft.com/office/powerpoint/2010/main" val="228262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02CB22-E914-A94C-BA16-642E31C40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938079C-CCE9-AB41-A00A-0B44B6A8B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C1BDF52-00F5-894B-918C-9A0E9B1877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9712C-5434-AC4B-A040-25313D3589C9}" type="datetimeFigureOut">
              <a:rPr lang="fr-FR" smtClean="0"/>
              <a:t>16/05/2023</a:t>
            </a:fld>
            <a:endParaRPr lang="fr-FR"/>
          </a:p>
        </p:txBody>
      </p:sp>
      <p:sp>
        <p:nvSpPr>
          <p:cNvPr id="5" name="Espace réservé du pied de page 4">
            <a:extLst>
              <a:ext uri="{FF2B5EF4-FFF2-40B4-BE49-F238E27FC236}">
                <a16:creationId xmlns:a16="http://schemas.microsoft.com/office/drawing/2014/main" id="{8E97ACEA-AB24-CA42-B9C3-3DAAEB13BD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AB71C98-2098-BD4D-9461-FDACBF605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383DE-8649-774C-BE6A-E40E39ADA6DA}" type="slidenum">
              <a:rPr lang="fr-FR" smtClean="0"/>
              <a:t>‹N°›</a:t>
            </a:fld>
            <a:endParaRPr lang="fr-FR"/>
          </a:p>
        </p:txBody>
      </p:sp>
    </p:spTree>
    <p:extLst>
      <p:ext uri="{BB962C8B-B14F-4D97-AF65-F5344CB8AC3E}">
        <p14:creationId xmlns:p14="http://schemas.microsoft.com/office/powerpoint/2010/main" val="92786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2D9DD3-510B-E641-A4AC-D8DF1B8AB068}"/>
              </a:ext>
            </a:extLst>
          </p:cNvPr>
          <p:cNvSpPr txBox="1"/>
          <p:nvPr/>
        </p:nvSpPr>
        <p:spPr>
          <a:xfrm>
            <a:off x="579910" y="2259688"/>
            <a:ext cx="11032177" cy="1938992"/>
          </a:xfrm>
          <a:prstGeom prst="rect">
            <a:avLst/>
          </a:prstGeom>
          <a:noFill/>
        </p:spPr>
        <p:txBody>
          <a:bodyPr wrap="square" rtlCol="0">
            <a:spAutoFit/>
          </a:bodyPr>
          <a:lstStyle/>
          <a:p>
            <a:pPr algn="ctr"/>
            <a:r>
              <a:rPr lang="fr-DZ" sz="6000" b="1" dirty="0">
                <a:solidFill>
                  <a:srgbClr val="FF0000"/>
                </a:solidFill>
              </a:rPr>
              <a:t>Structure des coques et </a:t>
            </a:r>
            <a:r>
              <a:rPr lang="fr-DZ" sz="6000" b="1">
                <a:solidFill>
                  <a:srgbClr val="FF0000"/>
                </a:solidFill>
              </a:rPr>
              <a:t>voiles </a:t>
            </a:r>
            <a:r>
              <a:rPr lang="fr-FR" sz="6000" b="1" dirty="0">
                <a:solidFill>
                  <a:srgbClr val="FF0000"/>
                </a:solidFill>
              </a:rPr>
              <a:t>minces</a:t>
            </a:r>
            <a:r>
              <a:rPr lang="fr-DZ" sz="6000" b="1">
                <a:solidFill>
                  <a:srgbClr val="FF0000"/>
                </a:solidFill>
              </a:rPr>
              <a:t> en B.A</a:t>
            </a:r>
            <a:r>
              <a:rPr lang="fr-FR" sz="6000" b="1" dirty="0">
                <a:solidFill>
                  <a:srgbClr val="FF0000"/>
                </a:solidFill>
              </a:rPr>
              <a:t> </a:t>
            </a:r>
            <a:r>
              <a:rPr lang="fr-DZ" sz="6000" b="1">
                <a:solidFill>
                  <a:srgbClr val="FF0000"/>
                </a:solidFill>
              </a:rPr>
              <a:t>courbe</a:t>
            </a:r>
            <a:r>
              <a:rPr lang="fr-FR" sz="6000" b="1" dirty="0">
                <a:solidFill>
                  <a:srgbClr val="FF0000"/>
                </a:solidFill>
              </a:rPr>
              <a:t>s</a:t>
            </a:r>
            <a:r>
              <a:rPr lang="fr-DZ" sz="6000" b="1">
                <a:solidFill>
                  <a:srgbClr val="FF0000"/>
                </a:solidFill>
              </a:rPr>
              <a:t> et plissé</a:t>
            </a:r>
            <a:r>
              <a:rPr lang="fr-FR" sz="6000" b="1" dirty="0">
                <a:solidFill>
                  <a:srgbClr val="FF0000"/>
                </a:solidFill>
              </a:rPr>
              <a:t>s</a:t>
            </a:r>
            <a:endParaRPr lang="fr-DZ" sz="6000" b="1" dirty="0">
              <a:solidFill>
                <a:srgbClr val="FF0000"/>
              </a:solidFill>
            </a:endParaRPr>
          </a:p>
        </p:txBody>
      </p:sp>
    </p:spTree>
    <p:extLst>
      <p:ext uri="{BB962C8B-B14F-4D97-AF65-F5344CB8AC3E}">
        <p14:creationId xmlns:p14="http://schemas.microsoft.com/office/powerpoint/2010/main" val="1283946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fr-FR" sz="3000" b="1" u="sng" dirty="0">
                <a:solidFill>
                  <a:srgbClr val="92D050"/>
                </a:solidFill>
              </a:rPr>
              <a:t>Les types des coques : </a:t>
            </a:r>
            <a:endParaRPr lang="ar-DZ" sz="3000" b="1" u="sng" dirty="0">
              <a:solidFill>
                <a:srgbClr val="92D050"/>
              </a:solidFill>
            </a:endParaRPr>
          </a:p>
        </p:txBody>
      </p:sp>
      <p:pic>
        <p:nvPicPr>
          <p:cNvPr id="4" name="Content Placeholder 3"/>
          <p:cNvPicPr>
            <a:picLocks noGrp="1" noChangeAspect="1"/>
          </p:cNvPicPr>
          <p:nvPr>
            <p:ph idx="1"/>
          </p:nvPr>
        </p:nvPicPr>
        <p:blipFill>
          <a:blip r:embed="rId2"/>
          <a:stretch>
            <a:fillRect/>
          </a:stretch>
        </p:blipFill>
        <p:spPr>
          <a:xfrm>
            <a:off x="553503" y="1671062"/>
            <a:ext cx="5449060" cy="1676634"/>
          </a:xfrm>
          <a:prstGeom prst="rect">
            <a:avLst/>
          </a:prstGeom>
        </p:spPr>
      </p:pic>
      <p:sp>
        <p:nvSpPr>
          <p:cNvPr id="5" name="TextBox 4"/>
          <p:cNvSpPr txBox="1"/>
          <p:nvPr/>
        </p:nvSpPr>
        <p:spPr>
          <a:xfrm>
            <a:off x="2479439" y="3508529"/>
            <a:ext cx="1784062" cy="369332"/>
          </a:xfrm>
          <a:prstGeom prst="rect">
            <a:avLst/>
          </a:prstGeom>
          <a:noFill/>
        </p:spPr>
        <p:txBody>
          <a:bodyPr wrap="square" rtlCol="1">
            <a:spAutoFit/>
          </a:bodyPr>
          <a:lstStyle/>
          <a:p>
            <a:r>
              <a:rPr lang="fr-FR" dirty="0"/>
              <a:t>Simple courbure </a:t>
            </a:r>
            <a:endParaRPr lang="ar-DZ" dirty="0"/>
          </a:p>
        </p:txBody>
      </p:sp>
      <p:pic>
        <p:nvPicPr>
          <p:cNvPr id="6" name="Picture 5"/>
          <p:cNvPicPr>
            <a:picLocks noChangeAspect="1"/>
          </p:cNvPicPr>
          <p:nvPr/>
        </p:nvPicPr>
        <p:blipFill>
          <a:blip r:embed="rId3"/>
          <a:stretch>
            <a:fillRect/>
          </a:stretch>
        </p:blipFill>
        <p:spPr>
          <a:xfrm>
            <a:off x="637413" y="4122415"/>
            <a:ext cx="5458587" cy="1829055"/>
          </a:xfrm>
          <a:prstGeom prst="rect">
            <a:avLst/>
          </a:prstGeom>
        </p:spPr>
      </p:pic>
      <p:sp>
        <p:nvSpPr>
          <p:cNvPr id="7" name="TextBox 6"/>
          <p:cNvSpPr txBox="1"/>
          <p:nvPr/>
        </p:nvSpPr>
        <p:spPr>
          <a:xfrm>
            <a:off x="2479439" y="6011358"/>
            <a:ext cx="2226154" cy="369332"/>
          </a:xfrm>
          <a:prstGeom prst="rect">
            <a:avLst/>
          </a:prstGeom>
          <a:noFill/>
        </p:spPr>
        <p:txBody>
          <a:bodyPr wrap="square" rtlCol="1">
            <a:spAutoFit/>
          </a:bodyPr>
          <a:lstStyle/>
          <a:p>
            <a:r>
              <a:rPr lang="fr-FR" dirty="0"/>
              <a:t>Double courbure</a:t>
            </a:r>
            <a:endParaRPr lang="ar-DZ" dirty="0"/>
          </a:p>
        </p:txBody>
      </p:sp>
      <p:pic>
        <p:nvPicPr>
          <p:cNvPr id="8" name="Picture 7"/>
          <p:cNvPicPr>
            <a:picLocks noChangeAspect="1"/>
          </p:cNvPicPr>
          <p:nvPr/>
        </p:nvPicPr>
        <p:blipFill>
          <a:blip r:embed="rId4"/>
          <a:stretch>
            <a:fillRect/>
          </a:stretch>
        </p:blipFill>
        <p:spPr>
          <a:xfrm>
            <a:off x="6936053" y="1577960"/>
            <a:ext cx="5015315" cy="1769736"/>
          </a:xfrm>
          <a:prstGeom prst="rect">
            <a:avLst/>
          </a:prstGeom>
        </p:spPr>
      </p:pic>
      <p:sp>
        <p:nvSpPr>
          <p:cNvPr id="9" name="TextBox 8"/>
          <p:cNvSpPr txBox="1"/>
          <p:nvPr/>
        </p:nvSpPr>
        <p:spPr>
          <a:xfrm>
            <a:off x="8422106" y="3508529"/>
            <a:ext cx="2711115" cy="369332"/>
          </a:xfrm>
          <a:prstGeom prst="rect">
            <a:avLst/>
          </a:prstGeom>
          <a:noFill/>
        </p:spPr>
        <p:txBody>
          <a:bodyPr wrap="square" rtlCol="1">
            <a:spAutoFit/>
          </a:bodyPr>
          <a:lstStyle/>
          <a:p>
            <a:r>
              <a:rPr lang="fr-FR" dirty="0"/>
              <a:t>Voutes cylindrique </a:t>
            </a:r>
            <a:endParaRPr lang="ar-DZ" dirty="0"/>
          </a:p>
        </p:txBody>
      </p:sp>
      <p:pic>
        <p:nvPicPr>
          <p:cNvPr id="10" name="Picture 9"/>
          <p:cNvPicPr>
            <a:picLocks noChangeAspect="1"/>
          </p:cNvPicPr>
          <p:nvPr/>
        </p:nvPicPr>
        <p:blipFill>
          <a:blip r:embed="rId5"/>
          <a:stretch>
            <a:fillRect/>
          </a:stretch>
        </p:blipFill>
        <p:spPr>
          <a:xfrm>
            <a:off x="6571466" y="4122414"/>
            <a:ext cx="5620534" cy="1829055"/>
          </a:xfrm>
          <a:prstGeom prst="rect">
            <a:avLst/>
          </a:prstGeom>
        </p:spPr>
      </p:pic>
      <p:sp>
        <p:nvSpPr>
          <p:cNvPr id="11" name="TextBox 10"/>
          <p:cNvSpPr txBox="1"/>
          <p:nvPr/>
        </p:nvSpPr>
        <p:spPr>
          <a:xfrm>
            <a:off x="8614611" y="5959881"/>
            <a:ext cx="3048000" cy="369332"/>
          </a:xfrm>
          <a:prstGeom prst="rect">
            <a:avLst/>
          </a:prstGeom>
          <a:noFill/>
        </p:spPr>
        <p:txBody>
          <a:bodyPr wrap="square" rtlCol="1">
            <a:spAutoFit/>
          </a:bodyPr>
          <a:lstStyle/>
          <a:p>
            <a:r>
              <a:rPr lang="fr-FR" dirty="0"/>
              <a:t>Dômes de révolution</a:t>
            </a:r>
            <a:endParaRPr lang="ar-DZ" dirty="0"/>
          </a:p>
        </p:txBody>
      </p:sp>
    </p:spTree>
    <p:extLst>
      <p:ext uri="{BB962C8B-B14F-4D97-AF65-F5344CB8AC3E}">
        <p14:creationId xmlns:p14="http://schemas.microsoft.com/office/powerpoint/2010/main" val="2569177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1838" r="27808" b="5925"/>
          <a:stretch/>
        </p:blipFill>
        <p:spPr>
          <a:xfrm>
            <a:off x="503551" y="518160"/>
            <a:ext cx="4437569" cy="2606040"/>
          </a:xfrm>
          <a:prstGeom prst="rect">
            <a:avLst/>
          </a:prstGeom>
        </p:spPr>
      </p:pic>
      <p:sp>
        <p:nvSpPr>
          <p:cNvPr id="5" name="TextBox 4"/>
          <p:cNvSpPr txBox="1"/>
          <p:nvPr/>
        </p:nvSpPr>
        <p:spPr>
          <a:xfrm>
            <a:off x="1371600" y="3261360"/>
            <a:ext cx="2971800" cy="369332"/>
          </a:xfrm>
          <a:prstGeom prst="rect">
            <a:avLst/>
          </a:prstGeom>
          <a:noFill/>
        </p:spPr>
        <p:txBody>
          <a:bodyPr wrap="square" rtlCol="1">
            <a:spAutoFit/>
          </a:bodyPr>
          <a:lstStyle/>
          <a:p>
            <a:r>
              <a:rPr lang="fr-FR" dirty="0"/>
              <a:t>Dômes à plaques pliées</a:t>
            </a:r>
            <a:endParaRPr lang="ar-DZ" dirty="0"/>
          </a:p>
        </p:txBody>
      </p:sp>
      <p:pic>
        <p:nvPicPr>
          <p:cNvPr id="6" name="Picture 5"/>
          <p:cNvPicPr>
            <a:picLocks noChangeAspect="1"/>
          </p:cNvPicPr>
          <p:nvPr/>
        </p:nvPicPr>
        <p:blipFill>
          <a:blip r:embed="rId3"/>
          <a:stretch>
            <a:fillRect/>
          </a:stretch>
        </p:blipFill>
        <p:spPr>
          <a:xfrm>
            <a:off x="5715000" y="786988"/>
            <a:ext cx="6477000" cy="2337212"/>
          </a:xfrm>
          <a:prstGeom prst="rect">
            <a:avLst/>
          </a:prstGeom>
        </p:spPr>
      </p:pic>
      <p:sp>
        <p:nvSpPr>
          <p:cNvPr id="7" name="Rectangle 6"/>
          <p:cNvSpPr/>
          <p:nvPr/>
        </p:nvSpPr>
        <p:spPr>
          <a:xfrm>
            <a:off x="7761093" y="3249692"/>
            <a:ext cx="2095254" cy="369332"/>
          </a:xfrm>
          <a:prstGeom prst="rect">
            <a:avLst/>
          </a:prstGeom>
        </p:spPr>
        <p:txBody>
          <a:bodyPr wrap="none">
            <a:spAutoFit/>
          </a:bodyPr>
          <a:lstStyle/>
          <a:p>
            <a:r>
              <a:rPr lang="fr-FR" dirty="0"/>
              <a:t>Surfaces déformées</a:t>
            </a:r>
            <a:endParaRPr lang="ar-DZ" dirty="0"/>
          </a:p>
        </p:txBody>
      </p:sp>
      <p:pic>
        <p:nvPicPr>
          <p:cNvPr id="8" name="Picture 7"/>
          <p:cNvPicPr>
            <a:picLocks noChangeAspect="1"/>
          </p:cNvPicPr>
          <p:nvPr/>
        </p:nvPicPr>
        <p:blipFill>
          <a:blip r:embed="rId4"/>
          <a:stretch>
            <a:fillRect/>
          </a:stretch>
        </p:blipFill>
        <p:spPr>
          <a:xfrm>
            <a:off x="0" y="3986098"/>
            <a:ext cx="5489094" cy="2146014"/>
          </a:xfrm>
          <a:prstGeom prst="rect">
            <a:avLst/>
          </a:prstGeom>
        </p:spPr>
      </p:pic>
      <p:sp>
        <p:nvSpPr>
          <p:cNvPr id="9" name="Rectangle 8"/>
          <p:cNvSpPr/>
          <p:nvPr/>
        </p:nvSpPr>
        <p:spPr>
          <a:xfrm>
            <a:off x="1558555" y="6302852"/>
            <a:ext cx="2327560" cy="369332"/>
          </a:xfrm>
          <a:prstGeom prst="rect">
            <a:avLst/>
          </a:prstGeom>
        </p:spPr>
        <p:txBody>
          <a:bodyPr wrap="none">
            <a:spAutoFit/>
          </a:bodyPr>
          <a:lstStyle/>
          <a:p>
            <a:r>
              <a:rPr lang="fr-FR" dirty="0"/>
              <a:t>Combinaison de coque</a:t>
            </a:r>
            <a:endParaRPr lang="ar-DZ" dirty="0"/>
          </a:p>
        </p:txBody>
      </p:sp>
      <p:pic>
        <p:nvPicPr>
          <p:cNvPr id="10" name="Picture 9"/>
          <p:cNvPicPr>
            <a:picLocks noChangeAspect="1"/>
          </p:cNvPicPr>
          <p:nvPr/>
        </p:nvPicPr>
        <p:blipFill>
          <a:blip r:embed="rId5"/>
          <a:stretch>
            <a:fillRect/>
          </a:stretch>
        </p:blipFill>
        <p:spPr>
          <a:xfrm>
            <a:off x="5715000" y="3986098"/>
            <a:ext cx="6477000" cy="1956832"/>
          </a:xfrm>
          <a:prstGeom prst="rect">
            <a:avLst/>
          </a:prstGeom>
        </p:spPr>
      </p:pic>
      <p:sp>
        <p:nvSpPr>
          <p:cNvPr id="11" name="Rectangle 10"/>
          <p:cNvSpPr/>
          <p:nvPr/>
        </p:nvSpPr>
        <p:spPr>
          <a:xfrm>
            <a:off x="8439164" y="5947446"/>
            <a:ext cx="1417183" cy="369332"/>
          </a:xfrm>
          <a:prstGeom prst="rect">
            <a:avLst/>
          </a:prstGeom>
        </p:spPr>
        <p:txBody>
          <a:bodyPr wrap="none">
            <a:spAutoFit/>
          </a:bodyPr>
          <a:lstStyle/>
          <a:p>
            <a:r>
              <a:rPr lang="fr-FR" dirty="0"/>
              <a:t>Coque en arc</a:t>
            </a:r>
            <a:endParaRPr lang="ar-DZ" dirty="0"/>
          </a:p>
        </p:txBody>
      </p:sp>
    </p:spTree>
    <p:extLst>
      <p:ext uri="{BB962C8B-B14F-4D97-AF65-F5344CB8AC3E}">
        <p14:creationId xmlns:p14="http://schemas.microsoft.com/office/powerpoint/2010/main" val="1358400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1468" y="437321"/>
            <a:ext cx="5486400" cy="783203"/>
          </a:xfrm>
        </p:spPr>
        <p:txBody>
          <a:bodyPr/>
          <a:lstStyle/>
          <a:p>
            <a:r>
              <a:rPr lang="fr-FR" dirty="0"/>
              <a:t>Fonctionnement des coques</a:t>
            </a:r>
          </a:p>
        </p:txBody>
      </p:sp>
      <p:sp>
        <p:nvSpPr>
          <p:cNvPr id="4" name="Text Placeholder 3"/>
          <p:cNvSpPr>
            <a:spLocks noGrp="1"/>
          </p:cNvSpPr>
          <p:nvPr>
            <p:ph type="body" sz="half" idx="2"/>
          </p:nvPr>
        </p:nvSpPr>
        <p:spPr>
          <a:xfrm>
            <a:off x="6612834" y="2013996"/>
            <a:ext cx="5536558" cy="4559828"/>
          </a:xfrm>
        </p:spPr>
        <p:txBody>
          <a:bodyPr>
            <a:normAutofit fontScale="85000" lnSpcReduction="20000"/>
          </a:bodyPr>
          <a:lstStyle/>
          <a:p>
            <a:r>
              <a:rPr lang="fr-FR" sz="2400" dirty="0">
                <a:solidFill>
                  <a:schemeClr val="tx1"/>
                </a:solidFill>
              </a:rPr>
              <a:t>Sous des charges uniformément réparties, les coques développent des contraintes de traction et de compression parallèles à la paroi et constantes sur son épaisseur (appelées contraintes membranaires) et leurs résultantes sur l'épaisseur sont appelées « efforts membranaires ». Ces efforts supportent efficacement la charge externe. </a:t>
            </a:r>
          </a:p>
          <a:p>
            <a:r>
              <a:rPr lang="fr-FR" sz="2400" dirty="0">
                <a:solidFill>
                  <a:schemeClr val="tx1"/>
                </a:solidFill>
              </a:rPr>
              <a:t>Si la coque a des bords qui peuvent équilibrer les contraintes membranaires en tous points (voir Fig. a et b), la majorité de la charge sera supportée par les contraintes de membrane. Mais si les limites de la coque ne peuvent pas fournir de réactions pour les contraintes membranaires (Fig. d), la région de la coque près des limites se déformera. Étant donné que ces déformations créent un cisaillement normal à la surface de la coque ainsi qu'aux moments, la coque doit être épaissie ou un élément de bord fourni. Dans la plupart des coques, le cisaillement et les moments limites chutent rapidement avec la distance </a:t>
            </a:r>
            <a:r>
              <a:rPr lang="fr-FR" dirty="0"/>
              <a:t>du bord.</a:t>
            </a:r>
          </a:p>
        </p:txBody>
      </p:sp>
      <p:pic>
        <p:nvPicPr>
          <p:cNvPr id="10" name="Image 9">
            <a:extLst>
              <a:ext uri="{FF2B5EF4-FFF2-40B4-BE49-F238E27FC236}">
                <a16:creationId xmlns:a16="http://schemas.microsoft.com/office/drawing/2014/main" id="{E7E9F1E3-6D61-43A2-A915-6D318EECABD1}"/>
              </a:ext>
            </a:extLst>
          </p:cNvPr>
          <p:cNvPicPr>
            <a:picLocks noChangeAspect="1"/>
          </p:cNvPicPr>
          <p:nvPr/>
        </p:nvPicPr>
        <p:blipFill>
          <a:blip r:embed="rId2"/>
          <a:stretch>
            <a:fillRect/>
          </a:stretch>
        </p:blipFill>
        <p:spPr>
          <a:xfrm>
            <a:off x="-448868" y="1028248"/>
            <a:ext cx="6777854" cy="4884779"/>
          </a:xfrm>
          <a:prstGeom prst="rect">
            <a:avLst/>
          </a:prstGeom>
        </p:spPr>
      </p:pic>
    </p:spTree>
    <p:extLst>
      <p:ext uri="{BB962C8B-B14F-4D97-AF65-F5344CB8AC3E}">
        <p14:creationId xmlns:p14="http://schemas.microsoft.com/office/powerpoint/2010/main" val="367392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5221" y="1172177"/>
            <a:ext cx="6096000" cy="5078313"/>
          </a:xfrm>
          <a:prstGeom prst="rect">
            <a:avLst/>
          </a:prstGeom>
        </p:spPr>
        <p:txBody>
          <a:bodyPr>
            <a:spAutoFit/>
          </a:bodyPr>
          <a:lstStyle/>
          <a:p>
            <a:r>
              <a:rPr lang="fr-FR" dirty="0"/>
              <a:t>Le matériau le plus apte pour la construction de la structure de coque est le béton parce qu'il est </a:t>
            </a:r>
            <a:r>
              <a:rPr lang="fr-FR" b="1" dirty="0"/>
              <a:t>un matériau hautement plastique </a:t>
            </a:r>
            <a:r>
              <a:rPr lang="fr-FR" dirty="0"/>
              <a:t>quand ils ont été mélangés avec de l'eau qui peut être moulé à n'importe quelle forme et ceci étant un avantage distinct</a:t>
            </a:r>
          </a:p>
          <a:p>
            <a:endParaRPr lang="fr-FR" dirty="0"/>
          </a:p>
          <a:p>
            <a:r>
              <a:rPr lang="fr-FR" dirty="0"/>
              <a:t>Les structures de coque en béton, souvent appelées «coques minces». ce sont une construction légère composée d'une coque relativement mince faite de béton armé, habituellement </a:t>
            </a:r>
            <a:r>
              <a:rPr lang="fr-FR" b="1" dirty="0"/>
              <a:t>sans l'utilisation de supports internes </a:t>
            </a:r>
            <a:r>
              <a:rPr lang="fr-FR" dirty="0"/>
              <a:t>donnant un intérieur ouvert non obstrué.</a:t>
            </a:r>
          </a:p>
          <a:p>
            <a:endParaRPr lang="fr-FR" dirty="0"/>
          </a:p>
          <a:p>
            <a:r>
              <a:rPr lang="fr-FR" dirty="0"/>
              <a:t>La conception de ces coques minces a été stimulée par le désir de </a:t>
            </a:r>
            <a:r>
              <a:rPr lang="fr-FR" b="1" dirty="0"/>
              <a:t>couvrir les grandes surfaces</a:t>
            </a:r>
          </a:p>
          <a:p>
            <a:r>
              <a:rPr lang="fr-FR" dirty="0"/>
              <a:t>d'une manière économiquement attrayante.</a:t>
            </a:r>
          </a:p>
          <a:p>
            <a:r>
              <a:rPr lang="fr-FR" dirty="0"/>
              <a:t>En règle générale,</a:t>
            </a:r>
            <a:r>
              <a:rPr lang="fr-FR" b="1" dirty="0"/>
              <a:t> l'épaisseur des coques en béton est relativement faible </a:t>
            </a:r>
            <a:r>
              <a:rPr lang="fr-FR" dirty="0"/>
              <a:t>par rapport à la</a:t>
            </a:r>
          </a:p>
          <a:p>
            <a:r>
              <a:rPr lang="fr-FR" dirty="0"/>
              <a:t>courbure et l'envergure.</a:t>
            </a:r>
            <a:endParaRPr lang="ar-DZ" dirty="0"/>
          </a:p>
        </p:txBody>
      </p:sp>
      <p:pic>
        <p:nvPicPr>
          <p:cNvPr id="5" name="Picture 4"/>
          <p:cNvPicPr>
            <a:picLocks noChangeAspect="1"/>
          </p:cNvPicPr>
          <p:nvPr/>
        </p:nvPicPr>
        <p:blipFill>
          <a:blip r:embed="rId2"/>
          <a:stretch>
            <a:fillRect/>
          </a:stretch>
        </p:blipFill>
        <p:spPr>
          <a:xfrm>
            <a:off x="8273089" y="245955"/>
            <a:ext cx="3680151" cy="2208091"/>
          </a:xfrm>
          <a:prstGeom prst="rect">
            <a:avLst/>
          </a:prstGeom>
        </p:spPr>
      </p:pic>
      <p:pic>
        <p:nvPicPr>
          <p:cNvPr id="6" name="Picture 5"/>
          <p:cNvPicPr>
            <a:picLocks noChangeAspect="1"/>
          </p:cNvPicPr>
          <p:nvPr/>
        </p:nvPicPr>
        <p:blipFill>
          <a:blip r:embed="rId3"/>
          <a:stretch>
            <a:fillRect/>
          </a:stretch>
        </p:blipFill>
        <p:spPr>
          <a:xfrm>
            <a:off x="6561221" y="2454046"/>
            <a:ext cx="4360935" cy="2061397"/>
          </a:xfrm>
          <a:prstGeom prst="rect">
            <a:avLst/>
          </a:prstGeom>
        </p:spPr>
      </p:pic>
      <p:pic>
        <p:nvPicPr>
          <p:cNvPr id="7" name="Picture 6"/>
          <p:cNvPicPr>
            <a:picLocks noChangeAspect="1"/>
          </p:cNvPicPr>
          <p:nvPr/>
        </p:nvPicPr>
        <p:blipFill>
          <a:blip r:embed="rId4"/>
          <a:stretch>
            <a:fillRect/>
          </a:stretch>
        </p:blipFill>
        <p:spPr>
          <a:xfrm>
            <a:off x="8424268" y="4691602"/>
            <a:ext cx="3528972" cy="1807477"/>
          </a:xfrm>
          <a:prstGeom prst="rect">
            <a:avLst/>
          </a:prstGeom>
        </p:spPr>
      </p:pic>
      <p:sp>
        <p:nvSpPr>
          <p:cNvPr id="8" name="Rectangle 7"/>
          <p:cNvSpPr/>
          <p:nvPr/>
        </p:nvSpPr>
        <p:spPr>
          <a:xfrm>
            <a:off x="1361681" y="489795"/>
            <a:ext cx="4996689" cy="492443"/>
          </a:xfrm>
          <a:prstGeom prst="rect">
            <a:avLst/>
          </a:prstGeom>
        </p:spPr>
        <p:txBody>
          <a:bodyPr wrap="none">
            <a:spAutoFit/>
          </a:bodyPr>
          <a:lstStyle/>
          <a:p>
            <a:r>
              <a:rPr lang="fr-FR" sz="2600" b="1" u="sng" dirty="0">
                <a:solidFill>
                  <a:srgbClr val="92D050"/>
                </a:solidFill>
              </a:rPr>
              <a:t>Les structures de coque en béton : </a:t>
            </a:r>
            <a:endParaRPr lang="ar-DZ" sz="2600" b="1" u="sng" dirty="0">
              <a:solidFill>
                <a:srgbClr val="92D050"/>
              </a:solidFill>
            </a:endParaRPr>
          </a:p>
        </p:txBody>
      </p:sp>
    </p:spTree>
    <p:extLst>
      <p:ext uri="{BB962C8B-B14F-4D97-AF65-F5344CB8AC3E}">
        <p14:creationId xmlns:p14="http://schemas.microsoft.com/office/powerpoint/2010/main" val="374782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u="sng" dirty="0">
                <a:solidFill>
                  <a:srgbClr val="FF0000"/>
                </a:solidFill>
              </a:rPr>
              <a:t>Réalisation : </a:t>
            </a:r>
            <a:endParaRPr lang="ar-DZ" b="1" u="sng" dirty="0">
              <a:solidFill>
                <a:srgbClr val="FF0000"/>
              </a:solidFill>
            </a:endParaRPr>
          </a:p>
        </p:txBody>
      </p:sp>
      <p:pic>
        <p:nvPicPr>
          <p:cNvPr id="4" name="Content Placeholder 3"/>
          <p:cNvPicPr>
            <a:picLocks noGrp="1" noChangeAspect="1"/>
          </p:cNvPicPr>
          <p:nvPr>
            <p:ph idx="1"/>
          </p:nvPr>
        </p:nvPicPr>
        <p:blipFill rotWithShape="1">
          <a:blip r:embed="rId2"/>
          <a:srcRect l="867" t="8300" r="4996"/>
          <a:stretch/>
        </p:blipFill>
        <p:spPr>
          <a:xfrm>
            <a:off x="838200" y="1932078"/>
            <a:ext cx="10193594" cy="4317926"/>
          </a:xfrm>
          <a:prstGeom prst="rect">
            <a:avLst/>
          </a:prstGeom>
        </p:spPr>
      </p:pic>
    </p:spTree>
    <p:extLst>
      <p:ext uri="{BB962C8B-B14F-4D97-AF65-F5344CB8AC3E}">
        <p14:creationId xmlns:p14="http://schemas.microsoft.com/office/powerpoint/2010/main" val="3123841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608" t="9621" r="1966" b="8718"/>
          <a:stretch/>
        </p:blipFill>
        <p:spPr>
          <a:xfrm>
            <a:off x="1327354" y="619431"/>
            <a:ext cx="9276736" cy="5815530"/>
          </a:xfrm>
          <a:prstGeom prst="rect">
            <a:avLst/>
          </a:prstGeom>
        </p:spPr>
      </p:pic>
    </p:spTree>
    <p:extLst>
      <p:ext uri="{BB962C8B-B14F-4D97-AF65-F5344CB8AC3E}">
        <p14:creationId xmlns:p14="http://schemas.microsoft.com/office/powerpoint/2010/main" val="4104908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13360"/>
            <a:ext cx="8366760" cy="769441"/>
          </a:xfrm>
          <a:prstGeom prst="rect">
            <a:avLst/>
          </a:prstGeom>
          <a:noFill/>
        </p:spPr>
        <p:txBody>
          <a:bodyPr wrap="square" rtlCol="1">
            <a:spAutoFit/>
          </a:bodyPr>
          <a:lstStyle/>
          <a:p>
            <a:pPr algn="ctr"/>
            <a:r>
              <a:rPr lang="fr-FR" sz="4400" b="1" u="sng" dirty="0">
                <a:solidFill>
                  <a:srgbClr val="92D050"/>
                </a:solidFill>
              </a:rPr>
              <a:t>L’étude d’un exemple :</a:t>
            </a:r>
            <a:endParaRPr lang="ar-DZ" sz="4400" b="1" u="sng" dirty="0">
              <a:solidFill>
                <a:srgbClr val="92D050"/>
              </a:solidFill>
            </a:endParaRPr>
          </a:p>
        </p:txBody>
      </p:sp>
      <p:pic>
        <p:nvPicPr>
          <p:cNvPr id="5" name="Picture 4"/>
          <p:cNvPicPr>
            <a:picLocks noChangeAspect="1"/>
          </p:cNvPicPr>
          <p:nvPr/>
        </p:nvPicPr>
        <p:blipFill>
          <a:blip r:embed="rId2"/>
          <a:stretch>
            <a:fillRect/>
          </a:stretch>
        </p:blipFill>
        <p:spPr>
          <a:xfrm>
            <a:off x="152401" y="1784872"/>
            <a:ext cx="7132320" cy="4374512"/>
          </a:xfrm>
          <a:prstGeom prst="rect">
            <a:avLst/>
          </a:prstGeom>
        </p:spPr>
      </p:pic>
      <p:pic>
        <p:nvPicPr>
          <p:cNvPr id="6" name="Picture 5"/>
          <p:cNvPicPr>
            <a:picLocks noChangeAspect="1"/>
          </p:cNvPicPr>
          <p:nvPr/>
        </p:nvPicPr>
        <p:blipFill rotWithShape="1">
          <a:blip r:embed="rId3"/>
          <a:srcRect r="4930"/>
          <a:stretch/>
        </p:blipFill>
        <p:spPr>
          <a:xfrm>
            <a:off x="7284721" y="1920832"/>
            <a:ext cx="4907279" cy="4102591"/>
          </a:xfrm>
          <a:prstGeom prst="rect">
            <a:avLst/>
          </a:prstGeom>
        </p:spPr>
      </p:pic>
      <p:sp>
        <p:nvSpPr>
          <p:cNvPr id="2" name="TextBox 1"/>
          <p:cNvSpPr txBox="1"/>
          <p:nvPr/>
        </p:nvSpPr>
        <p:spPr>
          <a:xfrm>
            <a:off x="2583180" y="1070562"/>
            <a:ext cx="6553200" cy="430887"/>
          </a:xfrm>
          <a:prstGeom prst="rect">
            <a:avLst/>
          </a:prstGeom>
          <a:noFill/>
        </p:spPr>
        <p:txBody>
          <a:bodyPr wrap="square" rtlCol="1">
            <a:spAutoFit/>
          </a:bodyPr>
          <a:lstStyle/>
          <a:p>
            <a:pPr algn="ctr"/>
            <a:r>
              <a:rPr lang="fr-FR" sz="2200" b="1" i="1" u="sng" dirty="0"/>
              <a:t>Le Centre des nouvelles industries et technologies</a:t>
            </a:r>
            <a:endParaRPr lang="ar-DZ" sz="2200" b="1" i="1" u="sng" dirty="0"/>
          </a:p>
        </p:txBody>
      </p:sp>
    </p:spTree>
    <p:extLst>
      <p:ext uri="{BB962C8B-B14F-4D97-AF65-F5344CB8AC3E}">
        <p14:creationId xmlns:p14="http://schemas.microsoft.com/office/powerpoint/2010/main" val="2008231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274" y="484509"/>
            <a:ext cx="7956646" cy="6034750"/>
          </a:xfrm>
          <a:prstGeom prst="rect">
            <a:avLst/>
          </a:prstGeom>
        </p:spPr>
      </p:pic>
      <p:sp>
        <p:nvSpPr>
          <p:cNvPr id="3" name="Rectangle 2"/>
          <p:cNvSpPr/>
          <p:nvPr/>
        </p:nvSpPr>
        <p:spPr>
          <a:xfrm>
            <a:off x="8778240" y="1793724"/>
            <a:ext cx="3093720" cy="3416320"/>
          </a:xfrm>
          <a:prstGeom prst="rect">
            <a:avLst/>
          </a:prstGeom>
        </p:spPr>
        <p:txBody>
          <a:bodyPr wrap="square">
            <a:spAutoFit/>
          </a:bodyPr>
          <a:lstStyle/>
          <a:p>
            <a:r>
              <a:rPr lang="fr-FR" dirty="0">
                <a:solidFill>
                  <a:srgbClr val="4A4A4A"/>
                </a:solidFill>
                <a:latin typeface="Open Sans"/>
              </a:rPr>
              <a:t>Le Centre des nouvelles industries et technologies, mieux connu sous le CNIT, est l’un des premiers bâtiments construits à La Défense. Son design audacieux stupéfié le monde avec une hauteur de 50m construit sur ​​un triangle équilatéral de 218m côté pourrait avoir couvert la place de la Concorde, </a:t>
            </a:r>
            <a:endParaRPr lang="ar-DZ" dirty="0"/>
          </a:p>
        </p:txBody>
      </p:sp>
    </p:spTree>
    <p:extLst>
      <p:ext uri="{BB962C8B-B14F-4D97-AF65-F5344CB8AC3E}">
        <p14:creationId xmlns:p14="http://schemas.microsoft.com/office/powerpoint/2010/main" val="2596709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40240" y="1608002"/>
            <a:ext cx="2194560" cy="4247317"/>
          </a:xfrm>
          <a:prstGeom prst="rect">
            <a:avLst/>
          </a:prstGeom>
        </p:spPr>
        <p:txBody>
          <a:bodyPr wrap="square">
            <a:spAutoFit/>
          </a:bodyPr>
          <a:lstStyle/>
          <a:p>
            <a:r>
              <a:rPr lang="fr-FR" dirty="0"/>
              <a:t>Initialement conçu comme un centre d’exposition pour les machines et les outils de l’industrie française, actuellement, il travaille en tant que centre d’affaires et de congrès, mais abrite aussi des bureaux, des restaurants, un hôtel et des commerces de détail.</a:t>
            </a:r>
            <a:endParaRPr lang="ar-DZ" dirty="0"/>
          </a:p>
        </p:txBody>
      </p:sp>
      <p:pic>
        <p:nvPicPr>
          <p:cNvPr id="5" name="Picture 4"/>
          <p:cNvPicPr>
            <a:picLocks noChangeAspect="1"/>
          </p:cNvPicPr>
          <p:nvPr/>
        </p:nvPicPr>
        <p:blipFill>
          <a:blip r:embed="rId2"/>
          <a:stretch>
            <a:fillRect/>
          </a:stretch>
        </p:blipFill>
        <p:spPr>
          <a:xfrm>
            <a:off x="403241" y="852252"/>
            <a:ext cx="5168692" cy="2702747"/>
          </a:xfrm>
          <a:prstGeom prst="rect">
            <a:avLst/>
          </a:prstGeom>
        </p:spPr>
      </p:pic>
      <p:sp>
        <p:nvSpPr>
          <p:cNvPr id="6" name="TextBox 5"/>
          <p:cNvSpPr txBox="1"/>
          <p:nvPr/>
        </p:nvSpPr>
        <p:spPr>
          <a:xfrm>
            <a:off x="822960" y="350520"/>
            <a:ext cx="3688080" cy="430887"/>
          </a:xfrm>
          <a:prstGeom prst="rect">
            <a:avLst/>
          </a:prstGeom>
          <a:noFill/>
        </p:spPr>
        <p:txBody>
          <a:bodyPr wrap="square" rtlCol="1">
            <a:spAutoFit/>
          </a:bodyPr>
          <a:lstStyle/>
          <a:p>
            <a:r>
              <a:rPr lang="fr-FR" sz="2200" b="1" i="1" u="sng" dirty="0"/>
              <a:t>Sa fonction :  </a:t>
            </a:r>
            <a:endParaRPr lang="ar-DZ" sz="2200" b="1" i="1" u="sng" dirty="0"/>
          </a:p>
        </p:txBody>
      </p:sp>
      <p:sp>
        <p:nvSpPr>
          <p:cNvPr id="7" name="Rectangle 6"/>
          <p:cNvSpPr/>
          <p:nvPr/>
        </p:nvSpPr>
        <p:spPr>
          <a:xfrm>
            <a:off x="403241" y="6390147"/>
            <a:ext cx="11109960" cy="369332"/>
          </a:xfrm>
          <a:prstGeom prst="rect">
            <a:avLst/>
          </a:prstGeom>
        </p:spPr>
        <p:txBody>
          <a:bodyPr wrap="square">
            <a:spAutoFit/>
          </a:bodyPr>
          <a:lstStyle/>
          <a:p>
            <a:r>
              <a:rPr lang="fr-FR" dirty="0"/>
              <a:t>Le bâtiment dispose de 3 amphithéâtres, 21 salles polyvalentes, et plus de 17.000m² de surface d’exposition.</a:t>
            </a:r>
            <a:endParaRPr lang="ar-DZ" dirty="0"/>
          </a:p>
        </p:txBody>
      </p:sp>
      <p:pic>
        <p:nvPicPr>
          <p:cNvPr id="8" name="Picture 7"/>
          <p:cNvPicPr>
            <a:picLocks noChangeAspect="1"/>
          </p:cNvPicPr>
          <p:nvPr/>
        </p:nvPicPr>
        <p:blipFill>
          <a:blip r:embed="rId3"/>
          <a:stretch>
            <a:fillRect/>
          </a:stretch>
        </p:blipFill>
        <p:spPr>
          <a:xfrm>
            <a:off x="4831080" y="3198108"/>
            <a:ext cx="4350310" cy="3079433"/>
          </a:xfrm>
          <a:prstGeom prst="rect">
            <a:avLst/>
          </a:prstGeom>
        </p:spPr>
      </p:pic>
      <p:pic>
        <p:nvPicPr>
          <p:cNvPr id="9" name="Picture 8"/>
          <p:cNvPicPr>
            <a:picLocks noChangeAspect="1"/>
          </p:cNvPicPr>
          <p:nvPr/>
        </p:nvPicPr>
        <p:blipFill>
          <a:blip r:embed="rId4"/>
          <a:stretch>
            <a:fillRect/>
          </a:stretch>
        </p:blipFill>
        <p:spPr>
          <a:xfrm>
            <a:off x="5739331" y="350520"/>
            <a:ext cx="3633511" cy="2423160"/>
          </a:xfrm>
          <a:prstGeom prst="rect">
            <a:avLst/>
          </a:prstGeom>
        </p:spPr>
      </p:pic>
      <p:pic>
        <p:nvPicPr>
          <p:cNvPr id="10" name="Picture 9"/>
          <p:cNvPicPr>
            <a:picLocks noChangeAspect="1"/>
          </p:cNvPicPr>
          <p:nvPr/>
        </p:nvPicPr>
        <p:blipFill>
          <a:blip r:embed="rId5"/>
          <a:stretch>
            <a:fillRect/>
          </a:stretch>
        </p:blipFill>
        <p:spPr>
          <a:xfrm>
            <a:off x="816117" y="3687399"/>
            <a:ext cx="3656113" cy="2265026"/>
          </a:xfrm>
          <a:prstGeom prst="rect">
            <a:avLst/>
          </a:prstGeom>
        </p:spPr>
      </p:pic>
    </p:spTree>
    <p:extLst>
      <p:ext uri="{BB962C8B-B14F-4D97-AF65-F5344CB8AC3E}">
        <p14:creationId xmlns:p14="http://schemas.microsoft.com/office/powerpoint/2010/main" val="1138104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6760" y="1099794"/>
            <a:ext cx="6065520" cy="4291355"/>
          </a:xfrm>
          <a:prstGeom prst="rect">
            <a:avLst/>
          </a:prstGeom>
        </p:spPr>
      </p:pic>
      <p:sp>
        <p:nvSpPr>
          <p:cNvPr id="3" name="Rectangle 2"/>
          <p:cNvSpPr/>
          <p:nvPr/>
        </p:nvSpPr>
        <p:spPr>
          <a:xfrm>
            <a:off x="7863840" y="756104"/>
            <a:ext cx="4328160" cy="1200329"/>
          </a:xfrm>
          <a:prstGeom prst="rect">
            <a:avLst/>
          </a:prstGeom>
        </p:spPr>
        <p:txBody>
          <a:bodyPr wrap="square">
            <a:spAutoFit/>
          </a:bodyPr>
          <a:lstStyle/>
          <a:p>
            <a:r>
              <a:rPr lang="fr-FR" dirty="0"/>
              <a:t>Sa structure triangulaire repose sur trois points qui sont 218m distance (217,93m) entre eux. Le centre du toit se lève plus de 46m au dessus du sol à l’intérieur</a:t>
            </a:r>
            <a:endParaRPr lang="ar-DZ" dirty="0"/>
          </a:p>
        </p:txBody>
      </p:sp>
      <p:pic>
        <p:nvPicPr>
          <p:cNvPr id="4" name="Picture 3"/>
          <p:cNvPicPr>
            <a:picLocks noChangeAspect="1"/>
          </p:cNvPicPr>
          <p:nvPr/>
        </p:nvPicPr>
        <p:blipFill rotWithShape="1">
          <a:blip r:embed="rId4"/>
          <a:srcRect l="16211" t="4351" r="10336" b="3116"/>
          <a:stretch/>
        </p:blipFill>
        <p:spPr>
          <a:xfrm>
            <a:off x="7894320" y="2405099"/>
            <a:ext cx="4267200" cy="4075560"/>
          </a:xfrm>
          <a:prstGeom prst="rect">
            <a:avLst/>
          </a:prstGeom>
        </p:spPr>
      </p:pic>
      <p:sp>
        <p:nvSpPr>
          <p:cNvPr id="5" name="Rectangle 4"/>
          <p:cNvSpPr/>
          <p:nvPr/>
        </p:nvSpPr>
        <p:spPr>
          <a:xfrm>
            <a:off x="289560" y="5547181"/>
            <a:ext cx="7802880" cy="1200329"/>
          </a:xfrm>
          <a:prstGeom prst="rect">
            <a:avLst/>
          </a:prstGeom>
        </p:spPr>
        <p:txBody>
          <a:bodyPr wrap="square">
            <a:spAutoFit/>
          </a:bodyPr>
          <a:lstStyle/>
          <a:p>
            <a:r>
              <a:rPr lang="fr-FR" dirty="0"/>
              <a:t>Le bâtiment se distingue comme le plus grand espace clos, construit sous un tablier en béton sans aucun soutien. Il est l’un des édifices les plus remarquables de l’architecture moderne, construit en béton armé, avec un design double coque innovante avec des nervures internes.</a:t>
            </a:r>
            <a:endParaRPr lang="ar-DZ" dirty="0"/>
          </a:p>
        </p:txBody>
      </p:sp>
      <p:sp>
        <p:nvSpPr>
          <p:cNvPr id="6" name="TextBox 5"/>
          <p:cNvSpPr txBox="1"/>
          <p:nvPr/>
        </p:nvSpPr>
        <p:spPr>
          <a:xfrm>
            <a:off x="746760" y="386772"/>
            <a:ext cx="4632960" cy="430887"/>
          </a:xfrm>
          <a:prstGeom prst="rect">
            <a:avLst/>
          </a:prstGeom>
          <a:noFill/>
        </p:spPr>
        <p:txBody>
          <a:bodyPr wrap="square" rtlCol="1">
            <a:spAutoFit/>
          </a:bodyPr>
          <a:lstStyle/>
          <a:p>
            <a:r>
              <a:rPr lang="fr-FR" sz="2200" b="1" i="1" u="sng" dirty="0"/>
              <a:t>Structure et matériaux : </a:t>
            </a:r>
            <a:endParaRPr lang="ar-DZ" sz="2200" b="1" i="1" u="sng" dirty="0"/>
          </a:p>
        </p:txBody>
      </p:sp>
    </p:spTree>
    <p:extLst>
      <p:ext uri="{BB962C8B-B14F-4D97-AF65-F5344CB8AC3E}">
        <p14:creationId xmlns:p14="http://schemas.microsoft.com/office/powerpoint/2010/main" val="68853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60FEE83B-1367-3249-A820-EBB0EDE5EAF5}"/>
              </a:ext>
            </a:extLst>
          </p:cNvPr>
          <p:cNvPicPr>
            <a:picLocks noChangeAspect="1"/>
          </p:cNvPicPr>
          <p:nvPr/>
        </p:nvPicPr>
        <p:blipFill>
          <a:blip r:embed="rId2"/>
          <a:stretch>
            <a:fillRect/>
          </a:stretch>
        </p:blipFill>
        <p:spPr>
          <a:xfrm>
            <a:off x="-278083" y="-1290481"/>
            <a:ext cx="6374081" cy="4436015"/>
          </a:xfrm>
          <a:prstGeom prst="rect">
            <a:avLst/>
          </a:prstGeom>
        </p:spPr>
      </p:pic>
      <p:pic>
        <p:nvPicPr>
          <p:cNvPr id="17" name="Image 16">
            <a:extLst>
              <a:ext uri="{FF2B5EF4-FFF2-40B4-BE49-F238E27FC236}">
                <a16:creationId xmlns:a16="http://schemas.microsoft.com/office/drawing/2014/main" id="{231A173C-3E4A-AF47-9F3E-A490565B2485}"/>
              </a:ext>
            </a:extLst>
          </p:cNvPr>
          <p:cNvPicPr>
            <a:picLocks noChangeAspect="1"/>
          </p:cNvPicPr>
          <p:nvPr/>
        </p:nvPicPr>
        <p:blipFill>
          <a:blip r:embed="rId3"/>
          <a:stretch>
            <a:fillRect/>
          </a:stretch>
        </p:blipFill>
        <p:spPr>
          <a:xfrm>
            <a:off x="5270791" y="-125500"/>
            <a:ext cx="6913187" cy="4320742"/>
          </a:xfrm>
          <a:prstGeom prst="rect">
            <a:avLst/>
          </a:prstGeom>
        </p:spPr>
      </p:pic>
      <p:pic>
        <p:nvPicPr>
          <p:cNvPr id="14" name="Image 13">
            <a:extLst>
              <a:ext uri="{FF2B5EF4-FFF2-40B4-BE49-F238E27FC236}">
                <a16:creationId xmlns:a16="http://schemas.microsoft.com/office/drawing/2014/main" id="{0F64A80F-93E5-3B49-919B-652B08A6E8E9}"/>
              </a:ext>
            </a:extLst>
          </p:cNvPr>
          <p:cNvPicPr>
            <a:picLocks noChangeAspect="1"/>
          </p:cNvPicPr>
          <p:nvPr/>
        </p:nvPicPr>
        <p:blipFill>
          <a:blip r:embed="rId4"/>
          <a:stretch>
            <a:fillRect/>
          </a:stretch>
        </p:blipFill>
        <p:spPr>
          <a:xfrm>
            <a:off x="5252302" y="2922955"/>
            <a:ext cx="6931676" cy="3951055"/>
          </a:xfrm>
          <a:prstGeom prst="rect">
            <a:avLst/>
          </a:prstGeom>
        </p:spPr>
      </p:pic>
      <p:pic>
        <p:nvPicPr>
          <p:cNvPr id="8" name="Image 7">
            <a:extLst>
              <a:ext uri="{FF2B5EF4-FFF2-40B4-BE49-F238E27FC236}">
                <a16:creationId xmlns:a16="http://schemas.microsoft.com/office/drawing/2014/main" id="{D85D9944-4888-2142-9101-4B28F6837B37}"/>
              </a:ext>
            </a:extLst>
          </p:cNvPr>
          <p:cNvPicPr>
            <a:picLocks noChangeAspect="1"/>
          </p:cNvPicPr>
          <p:nvPr/>
        </p:nvPicPr>
        <p:blipFill>
          <a:blip r:embed="rId5"/>
          <a:stretch>
            <a:fillRect/>
          </a:stretch>
        </p:blipFill>
        <p:spPr>
          <a:xfrm>
            <a:off x="-8021" y="2793675"/>
            <a:ext cx="6018326" cy="4064325"/>
          </a:xfrm>
          <a:prstGeom prst="rect">
            <a:avLst/>
          </a:prstGeom>
        </p:spPr>
      </p:pic>
      <p:sp>
        <p:nvSpPr>
          <p:cNvPr id="4" name="Rectangle 3">
            <a:extLst>
              <a:ext uri="{FF2B5EF4-FFF2-40B4-BE49-F238E27FC236}">
                <a16:creationId xmlns:a16="http://schemas.microsoft.com/office/drawing/2014/main" id="{D430C39C-34AD-DD49-8676-7F6C1D49088A}"/>
              </a:ext>
            </a:extLst>
          </p:cNvPr>
          <p:cNvSpPr/>
          <p:nvPr/>
        </p:nvSpPr>
        <p:spPr>
          <a:xfrm>
            <a:off x="3621505" y="2099510"/>
            <a:ext cx="4948989" cy="2658979"/>
          </a:xfrm>
          <a:prstGeom prst="rect">
            <a:avLst/>
          </a:prstGeom>
          <a:ln w="5715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DZ" sz="2400" dirty="0"/>
          </a:p>
        </p:txBody>
      </p:sp>
      <p:sp>
        <p:nvSpPr>
          <p:cNvPr id="5" name="ZoneTexte 4">
            <a:extLst>
              <a:ext uri="{FF2B5EF4-FFF2-40B4-BE49-F238E27FC236}">
                <a16:creationId xmlns:a16="http://schemas.microsoft.com/office/drawing/2014/main" id="{81D1F242-D66F-8448-8CA6-D8F29FC9CFDA}"/>
              </a:ext>
            </a:extLst>
          </p:cNvPr>
          <p:cNvSpPr txBox="1"/>
          <p:nvPr/>
        </p:nvSpPr>
        <p:spPr>
          <a:xfrm>
            <a:off x="3646373" y="3099178"/>
            <a:ext cx="4899251" cy="523220"/>
          </a:xfrm>
          <a:prstGeom prst="rect">
            <a:avLst/>
          </a:prstGeom>
          <a:noFill/>
        </p:spPr>
        <p:txBody>
          <a:bodyPr wrap="square" rtlCol="0">
            <a:spAutoFit/>
          </a:bodyPr>
          <a:lstStyle/>
          <a:p>
            <a:r>
              <a:rPr lang="fr-DZ" sz="2800" b="1" dirty="0"/>
              <a:t>1.Structure en Coque </a:t>
            </a:r>
          </a:p>
        </p:txBody>
      </p:sp>
    </p:spTree>
    <p:extLst>
      <p:ext uri="{BB962C8B-B14F-4D97-AF65-F5344CB8AC3E}">
        <p14:creationId xmlns:p14="http://schemas.microsoft.com/office/powerpoint/2010/main" val="10901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9820" y="230879"/>
            <a:ext cx="6842759" cy="4415580"/>
          </a:xfrm>
          <a:prstGeom prst="rect">
            <a:avLst/>
          </a:prstGeom>
        </p:spPr>
      </p:pic>
      <p:pic>
        <p:nvPicPr>
          <p:cNvPr id="2" name="Picture 1"/>
          <p:cNvPicPr>
            <a:picLocks noChangeAspect="1"/>
          </p:cNvPicPr>
          <p:nvPr/>
        </p:nvPicPr>
        <p:blipFill>
          <a:blip r:embed="rId3"/>
          <a:stretch>
            <a:fillRect/>
          </a:stretch>
        </p:blipFill>
        <p:spPr>
          <a:xfrm>
            <a:off x="270510" y="3251015"/>
            <a:ext cx="2611700" cy="3484009"/>
          </a:xfrm>
          <a:prstGeom prst="rect">
            <a:avLst/>
          </a:prstGeom>
        </p:spPr>
      </p:pic>
      <p:pic>
        <p:nvPicPr>
          <p:cNvPr id="4" name="Picture 3"/>
          <p:cNvPicPr>
            <a:picLocks noChangeAspect="1"/>
          </p:cNvPicPr>
          <p:nvPr/>
        </p:nvPicPr>
        <p:blipFill>
          <a:blip r:embed="rId4"/>
          <a:stretch>
            <a:fillRect/>
          </a:stretch>
        </p:blipFill>
        <p:spPr>
          <a:xfrm>
            <a:off x="8047577" y="4001040"/>
            <a:ext cx="3645312" cy="2733984"/>
          </a:xfrm>
          <a:prstGeom prst="rect">
            <a:avLst/>
          </a:prstGeom>
        </p:spPr>
      </p:pic>
      <p:sp>
        <p:nvSpPr>
          <p:cNvPr id="6" name="Right Arrow 5"/>
          <p:cNvSpPr/>
          <p:nvPr/>
        </p:nvSpPr>
        <p:spPr>
          <a:xfrm rot="3636486">
            <a:off x="5772990" y="2609850"/>
            <a:ext cx="3429000" cy="304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7" name="Right Arrow 6"/>
          <p:cNvSpPr/>
          <p:nvPr/>
        </p:nvSpPr>
        <p:spPr>
          <a:xfrm rot="8974796">
            <a:off x="1299089" y="2371004"/>
            <a:ext cx="4722602" cy="25980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5" name="Donut 4"/>
          <p:cNvSpPr/>
          <p:nvPr/>
        </p:nvSpPr>
        <p:spPr>
          <a:xfrm>
            <a:off x="5631247" y="566378"/>
            <a:ext cx="1051560" cy="1082040"/>
          </a:xfrm>
          <a:prstGeom prst="donut">
            <a:avLst>
              <a:gd name="adj" fmla="val 1111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solidFill>
                <a:schemeClr val="tx1"/>
              </a:solidFill>
            </a:endParaRPr>
          </a:p>
        </p:txBody>
      </p:sp>
      <p:sp>
        <p:nvSpPr>
          <p:cNvPr id="8" name="Rectangle 7"/>
          <p:cNvSpPr/>
          <p:nvPr/>
        </p:nvSpPr>
        <p:spPr>
          <a:xfrm>
            <a:off x="307052" y="566378"/>
            <a:ext cx="2026226" cy="2308324"/>
          </a:xfrm>
          <a:prstGeom prst="rect">
            <a:avLst/>
          </a:prstGeom>
        </p:spPr>
        <p:txBody>
          <a:bodyPr wrap="square">
            <a:spAutoFit/>
          </a:bodyPr>
          <a:lstStyle/>
          <a:p>
            <a:r>
              <a:rPr lang="fr-FR" dirty="0"/>
              <a:t>L’ingénieur Nicolas est inspiré voûtes nervurée gothique pour résoudre les problèmes structurels posés par le plafond triangulaire,</a:t>
            </a:r>
            <a:endParaRPr lang="ar-DZ" dirty="0"/>
          </a:p>
        </p:txBody>
      </p:sp>
      <p:sp>
        <p:nvSpPr>
          <p:cNvPr id="9" name="Rectangle 8"/>
          <p:cNvSpPr/>
          <p:nvPr/>
        </p:nvSpPr>
        <p:spPr>
          <a:xfrm>
            <a:off x="3308433" y="5147190"/>
            <a:ext cx="4312920" cy="923330"/>
          </a:xfrm>
          <a:prstGeom prst="rect">
            <a:avLst/>
          </a:prstGeom>
        </p:spPr>
        <p:txBody>
          <a:bodyPr wrap="square">
            <a:spAutoFit/>
          </a:bodyPr>
          <a:lstStyle/>
          <a:p>
            <a:r>
              <a:rPr lang="fr-FR" dirty="0"/>
              <a:t>Le principe de cette couverture était directement porter les efforts de plaidoyer sur les points de convergence des directions</a:t>
            </a:r>
            <a:endParaRPr lang="ar-DZ" dirty="0"/>
          </a:p>
        </p:txBody>
      </p:sp>
    </p:spTree>
    <p:extLst>
      <p:ext uri="{BB962C8B-B14F-4D97-AF65-F5344CB8AC3E}">
        <p14:creationId xmlns:p14="http://schemas.microsoft.com/office/powerpoint/2010/main" val="822634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4160" y="5008156"/>
            <a:ext cx="6096000" cy="1200329"/>
          </a:xfrm>
          <a:prstGeom prst="rect">
            <a:avLst/>
          </a:prstGeom>
        </p:spPr>
        <p:txBody>
          <a:bodyPr>
            <a:spAutoFit/>
          </a:bodyPr>
          <a:lstStyle/>
          <a:p>
            <a:r>
              <a:rPr lang="fr-FR" dirty="0"/>
              <a:t>Élévations verre qui est le côté murs sont détenus par des sections très minces de l’acier inoxydable. Ces élévations conçus Jean Prouvé ont été classées comme monument historique et restauré lorsque le CNIT a été rénové en 1989.</a:t>
            </a:r>
            <a:endParaRPr lang="ar-DZ" dirty="0"/>
          </a:p>
        </p:txBody>
      </p:sp>
      <p:pic>
        <p:nvPicPr>
          <p:cNvPr id="3" name="Picture 2"/>
          <p:cNvPicPr>
            <a:picLocks noChangeAspect="1"/>
          </p:cNvPicPr>
          <p:nvPr/>
        </p:nvPicPr>
        <p:blipFill>
          <a:blip r:embed="rId2"/>
          <a:stretch>
            <a:fillRect/>
          </a:stretch>
        </p:blipFill>
        <p:spPr>
          <a:xfrm>
            <a:off x="381476" y="680379"/>
            <a:ext cx="5394008" cy="3933825"/>
          </a:xfrm>
          <a:prstGeom prst="rect">
            <a:avLst/>
          </a:prstGeom>
        </p:spPr>
      </p:pic>
      <p:pic>
        <p:nvPicPr>
          <p:cNvPr id="4" name="Picture 3"/>
          <p:cNvPicPr>
            <a:picLocks noChangeAspect="1"/>
          </p:cNvPicPr>
          <p:nvPr/>
        </p:nvPicPr>
        <p:blipFill>
          <a:blip r:embed="rId3"/>
          <a:stretch>
            <a:fillRect/>
          </a:stretch>
        </p:blipFill>
        <p:spPr>
          <a:xfrm>
            <a:off x="6280785" y="680379"/>
            <a:ext cx="5238750" cy="3933825"/>
          </a:xfrm>
          <a:prstGeom prst="rect">
            <a:avLst/>
          </a:prstGeom>
        </p:spPr>
      </p:pic>
    </p:spTree>
    <p:extLst>
      <p:ext uri="{BB962C8B-B14F-4D97-AF65-F5344CB8AC3E}">
        <p14:creationId xmlns:p14="http://schemas.microsoft.com/office/powerpoint/2010/main" val="380997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79" y="0"/>
            <a:ext cx="10515600" cy="1325563"/>
          </a:xfrm>
        </p:spPr>
        <p:txBody>
          <a:bodyPr/>
          <a:lstStyle/>
          <a:p>
            <a:pPr algn="ctr"/>
            <a:r>
              <a:rPr lang="fr-FR" b="1" u="sng" dirty="0">
                <a:solidFill>
                  <a:srgbClr val="FF0000"/>
                </a:solidFill>
              </a:rPr>
              <a:t>Structure en coque :</a:t>
            </a:r>
            <a:endParaRPr lang="ar-DZ" b="1" u="sng" dirty="0">
              <a:solidFill>
                <a:srgbClr val="FF0000"/>
              </a:solidFill>
            </a:endParaRPr>
          </a:p>
        </p:txBody>
      </p:sp>
      <p:sp>
        <p:nvSpPr>
          <p:cNvPr id="4" name="TextBox 3"/>
          <p:cNvSpPr txBox="1"/>
          <p:nvPr/>
        </p:nvSpPr>
        <p:spPr>
          <a:xfrm>
            <a:off x="719889" y="1325563"/>
            <a:ext cx="10278979" cy="1754326"/>
          </a:xfrm>
          <a:prstGeom prst="rect">
            <a:avLst/>
          </a:prstGeom>
          <a:noFill/>
        </p:spPr>
        <p:txBody>
          <a:bodyPr wrap="square" rtlCol="1">
            <a:spAutoFit/>
          </a:bodyPr>
          <a:lstStyle/>
          <a:p>
            <a:pPr algn="ctr"/>
            <a:r>
              <a:rPr lang="fr-FR" dirty="0"/>
              <a:t>Parmi les structures à grandes portées qui sont complexe et multiples on peut citer la</a:t>
            </a:r>
          </a:p>
          <a:p>
            <a:pPr algn="ctr"/>
            <a:r>
              <a:rPr lang="fr-FR" dirty="0"/>
              <a:t>structure en coque qui peut franchir les grandes portées dans un cadre plus esthétique ,plus</a:t>
            </a:r>
          </a:p>
          <a:p>
            <a:pPr algn="ctr"/>
            <a:r>
              <a:rPr lang="fr-FR" dirty="0"/>
              <a:t>formel et fonctionnel.</a:t>
            </a:r>
          </a:p>
          <a:p>
            <a:pPr algn="ctr"/>
            <a:r>
              <a:rPr lang="fr-FR" dirty="0"/>
              <a:t>Les coques minces se caractérisent par une très bonne capacité portante, leurs qualités</a:t>
            </a:r>
          </a:p>
          <a:p>
            <a:pPr algn="ctr"/>
            <a:r>
              <a:rPr lang="fr-FR" dirty="0"/>
              <a:t>ont ainsi déjà été éprouvées dans la nature (coquillages, coquilles...) et résident principalement dans leur forme qui découle en toute logique des efforts qu’elles doivent supporter.</a:t>
            </a:r>
            <a:endParaRPr lang="ar-DZ" dirty="0"/>
          </a:p>
        </p:txBody>
      </p:sp>
      <p:sp>
        <p:nvSpPr>
          <p:cNvPr id="6" name="TextBox 5"/>
          <p:cNvSpPr txBox="1"/>
          <p:nvPr/>
        </p:nvSpPr>
        <p:spPr>
          <a:xfrm>
            <a:off x="2521819" y="5531348"/>
            <a:ext cx="10589795" cy="923330"/>
          </a:xfrm>
          <a:prstGeom prst="rect">
            <a:avLst/>
          </a:prstGeom>
          <a:noFill/>
        </p:spPr>
        <p:txBody>
          <a:bodyPr wrap="square" rtlCol="1">
            <a:spAutoFit/>
          </a:bodyPr>
          <a:lstStyle/>
          <a:p>
            <a:r>
              <a:rPr lang="fr-FR" dirty="0"/>
              <a:t>Ce type de structure est le plus appropriée pour la conception qui nécessitent un certain</a:t>
            </a:r>
          </a:p>
          <a:p>
            <a:r>
              <a:rPr lang="fr-FR" dirty="0"/>
              <a:t>niveau d‘esthétique tel que les centres de cultures et de loisirs en abritant le maximum des</a:t>
            </a:r>
          </a:p>
          <a:p>
            <a:r>
              <a:rPr lang="fr-FR" dirty="0"/>
              <a:t>fonctions sans perturbation des appuis et créant une ouverture spatiale</a:t>
            </a:r>
            <a:endParaRPr lang="ar-DZ" dirty="0"/>
          </a:p>
        </p:txBody>
      </p:sp>
      <p:pic>
        <p:nvPicPr>
          <p:cNvPr id="7" name="Picture 6"/>
          <p:cNvPicPr>
            <a:picLocks noChangeAspect="1"/>
          </p:cNvPicPr>
          <p:nvPr/>
        </p:nvPicPr>
        <p:blipFill>
          <a:blip r:embed="rId2"/>
          <a:stretch>
            <a:fillRect/>
          </a:stretch>
        </p:blipFill>
        <p:spPr>
          <a:xfrm>
            <a:off x="1554337" y="3168091"/>
            <a:ext cx="8610081" cy="2363257"/>
          </a:xfrm>
          <a:prstGeom prst="rect">
            <a:avLst/>
          </a:prstGeom>
        </p:spPr>
      </p:pic>
    </p:spTree>
    <p:extLst>
      <p:ext uri="{BB962C8B-B14F-4D97-AF65-F5344CB8AC3E}">
        <p14:creationId xmlns:p14="http://schemas.microsoft.com/office/powerpoint/2010/main" val="3699186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46371" y="311300"/>
            <a:ext cx="4823657" cy="3357004"/>
          </a:xfrm>
          <a:prstGeom prst="rect">
            <a:avLst/>
          </a:prstGeom>
        </p:spPr>
      </p:pic>
      <p:pic>
        <p:nvPicPr>
          <p:cNvPr id="6" name="Picture 5"/>
          <p:cNvPicPr>
            <a:picLocks noChangeAspect="1"/>
          </p:cNvPicPr>
          <p:nvPr/>
        </p:nvPicPr>
        <p:blipFill>
          <a:blip r:embed="rId3"/>
          <a:stretch>
            <a:fillRect/>
          </a:stretch>
        </p:blipFill>
        <p:spPr>
          <a:xfrm>
            <a:off x="5364481" y="3974961"/>
            <a:ext cx="6827519" cy="2667000"/>
          </a:xfrm>
          <a:prstGeom prst="rect">
            <a:avLst/>
          </a:prstGeom>
        </p:spPr>
      </p:pic>
      <p:sp>
        <p:nvSpPr>
          <p:cNvPr id="8" name="Rectangle 7"/>
          <p:cNvSpPr/>
          <p:nvPr/>
        </p:nvSpPr>
        <p:spPr>
          <a:xfrm>
            <a:off x="594688" y="1989802"/>
            <a:ext cx="4525952" cy="3970318"/>
          </a:xfrm>
          <a:prstGeom prst="rect">
            <a:avLst/>
          </a:prstGeom>
        </p:spPr>
        <p:txBody>
          <a:bodyPr wrap="square">
            <a:spAutoFit/>
          </a:bodyPr>
          <a:lstStyle/>
          <a:p>
            <a:r>
              <a:rPr lang="fr-FR" dirty="0"/>
              <a:t>Les structures de coque sont des systèmes construits décrits par surfaces courbes</a:t>
            </a:r>
          </a:p>
          <a:p>
            <a:r>
              <a:rPr lang="fr-FR" dirty="0"/>
              <a:t>tridimensionnelles, dans lequel une dimension est plus petite par rapport à la deux autres. Ils</a:t>
            </a:r>
          </a:p>
          <a:p>
            <a:r>
              <a:rPr lang="fr-FR" dirty="0"/>
              <a:t>sont de forme passive et résistent à l'externe charges </a:t>
            </a:r>
          </a:p>
          <a:p>
            <a:endParaRPr lang="fr-FR" dirty="0"/>
          </a:p>
          <a:p>
            <a:r>
              <a:rPr lang="fr-FR" dirty="0"/>
              <a:t>Les structures en coque sont largement utilisées dans les domaines de l'ingénierie civile, mécanique, architecturale, aéronautique et marine. La technologie coque a été améliorée par le développement de nouveaux matériaux et de nouveaux schémas de préfabrication.</a:t>
            </a:r>
            <a:endParaRPr lang="ar-DZ" dirty="0"/>
          </a:p>
        </p:txBody>
      </p:sp>
      <p:sp>
        <p:nvSpPr>
          <p:cNvPr id="9" name="Rectangle 8"/>
          <p:cNvSpPr/>
          <p:nvPr/>
        </p:nvSpPr>
        <p:spPr>
          <a:xfrm>
            <a:off x="1151319" y="614854"/>
            <a:ext cx="3086871" cy="492443"/>
          </a:xfrm>
          <a:prstGeom prst="rect">
            <a:avLst/>
          </a:prstGeom>
        </p:spPr>
        <p:txBody>
          <a:bodyPr wrap="none">
            <a:spAutoFit/>
          </a:bodyPr>
          <a:lstStyle/>
          <a:p>
            <a:r>
              <a:rPr lang="fr-FR" sz="2600" b="1" u="sng" dirty="0">
                <a:solidFill>
                  <a:srgbClr val="92D050"/>
                </a:solidFill>
              </a:rPr>
              <a:t>Définition du coque :</a:t>
            </a:r>
            <a:endParaRPr lang="ar-DZ" sz="2600" b="1" u="sng" dirty="0">
              <a:solidFill>
                <a:srgbClr val="92D050"/>
              </a:solidFill>
            </a:endParaRPr>
          </a:p>
        </p:txBody>
      </p:sp>
    </p:spTree>
    <p:extLst>
      <p:ext uri="{BB962C8B-B14F-4D97-AF65-F5344CB8AC3E}">
        <p14:creationId xmlns:p14="http://schemas.microsoft.com/office/powerpoint/2010/main" val="4099808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DFB500-8260-4E2B-83D6-A6E3D8CD55ED}"/>
              </a:ext>
            </a:extLst>
          </p:cNvPr>
          <p:cNvSpPr>
            <a:spLocks noGrp="1"/>
          </p:cNvSpPr>
          <p:nvPr>
            <p:ph idx="1"/>
          </p:nvPr>
        </p:nvSpPr>
        <p:spPr>
          <a:xfrm>
            <a:off x="838199" y="847163"/>
            <a:ext cx="10515599" cy="2581837"/>
          </a:xfrm>
        </p:spPr>
        <p:txBody>
          <a:bodyPr>
            <a:normAutofit/>
          </a:bodyPr>
          <a:lstStyle/>
          <a:p>
            <a:pPr marL="514350" indent="-514350">
              <a:buAutoNum type="arabicPeriod"/>
            </a:pPr>
            <a:r>
              <a:rPr lang="fr-FR" b="1" u="sng" dirty="0"/>
              <a:t>Définition des coques:</a:t>
            </a:r>
          </a:p>
          <a:p>
            <a:pPr marL="514350" indent="-514350">
              <a:buAutoNum type="arabicPeriod"/>
            </a:pPr>
            <a:endParaRPr lang="fr-FR" u="sng" dirty="0"/>
          </a:p>
          <a:p>
            <a:r>
              <a:rPr lang="fr-FR" sz="2400" dirty="0"/>
              <a:t>tout système porteur déployant une surface à simple ou double courbure. Formé d'un matériau spécialement résistant aux force de </a:t>
            </a:r>
            <a:r>
              <a:rPr lang="fr-FR" sz="2400" b="1" u="sng" dirty="0"/>
              <a:t>traction et compression</a:t>
            </a:r>
            <a:r>
              <a:rPr lang="fr-FR" sz="2400" dirty="0"/>
              <a:t>. Un des principales caractéristiques de ses structures est </a:t>
            </a:r>
            <a:r>
              <a:rPr lang="fr-FR" sz="2400" u="sng" dirty="0"/>
              <a:t>leur minceur par rapport à l'entendue de leur surface</a:t>
            </a:r>
            <a:r>
              <a:rPr lang="fr-FR" sz="2400" dirty="0"/>
              <a:t>.</a:t>
            </a:r>
          </a:p>
          <a:p>
            <a:endParaRPr lang="fr-FR" dirty="0"/>
          </a:p>
        </p:txBody>
      </p:sp>
      <p:pic>
        <p:nvPicPr>
          <p:cNvPr id="4" name="Picture 3">
            <a:extLst>
              <a:ext uri="{FF2B5EF4-FFF2-40B4-BE49-F238E27FC236}">
                <a16:creationId xmlns:a16="http://schemas.microsoft.com/office/drawing/2014/main" id="{D2F98F73-8770-4213-81EF-3C535E0140C9}"/>
              </a:ext>
            </a:extLst>
          </p:cNvPr>
          <p:cNvPicPr>
            <a:picLocks noChangeAspect="1"/>
          </p:cNvPicPr>
          <p:nvPr/>
        </p:nvPicPr>
        <p:blipFill>
          <a:blip r:embed="rId2"/>
          <a:stretch>
            <a:fillRect/>
          </a:stretch>
        </p:blipFill>
        <p:spPr>
          <a:xfrm>
            <a:off x="2363103" y="3598899"/>
            <a:ext cx="7465789" cy="2744182"/>
          </a:xfrm>
          <a:prstGeom prst="rect">
            <a:avLst/>
          </a:prstGeom>
        </p:spPr>
      </p:pic>
    </p:spTree>
    <p:extLst>
      <p:ext uri="{BB962C8B-B14F-4D97-AF65-F5344CB8AC3E}">
        <p14:creationId xmlns:p14="http://schemas.microsoft.com/office/powerpoint/2010/main" val="1636621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AF9329-A8DE-40BD-BE3B-82DCBF8FECEE}"/>
              </a:ext>
            </a:extLst>
          </p:cNvPr>
          <p:cNvSpPr>
            <a:spLocks noGrp="1"/>
          </p:cNvSpPr>
          <p:nvPr>
            <p:ph idx="1"/>
          </p:nvPr>
        </p:nvSpPr>
        <p:spPr>
          <a:xfrm>
            <a:off x="838200" y="1253331"/>
            <a:ext cx="10515600" cy="4631102"/>
          </a:xfrm>
        </p:spPr>
        <p:txBody>
          <a:bodyPr>
            <a:normAutofit fontScale="92500"/>
          </a:bodyPr>
          <a:lstStyle/>
          <a:p>
            <a:pPr marL="514350" indent="-514350">
              <a:buAutoNum type="arabicPeriod" startAt="3"/>
            </a:pPr>
            <a:r>
              <a:rPr lang="fr-FR" b="1" u="sng" dirty="0"/>
              <a:t>Structure des coques en béton: </a:t>
            </a:r>
          </a:p>
          <a:p>
            <a:pPr marL="0" indent="0">
              <a:buNone/>
            </a:pPr>
            <a:endParaRPr lang="fr-FR" u="sng" dirty="0"/>
          </a:p>
          <a:p>
            <a:r>
              <a:rPr lang="fr-FR" dirty="0"/>
              <a:t>Le matériau le plus apte pour la construction de la structure de coque est le béton parce qu'il est </a:t>
            </a:r>
            <a:r>
              <a:rPr lang="fr-FR" b="1" dirty="0"/>
              <a:t>un matériau hautement plastique </a:t>
            </a:r>
            <a:r>
              <a:rPr lang="fr-FR" dirty="0"/>
              <a:t>quand ils ont été mélangés avec de l'eau qui peut être moulé à n'importe quelle forme et ceci étant un avantage distinct.</a:t>
            </a:r>
          </a:p>
          <a:p>
            <a:endParaRPr lang="fr-FR" dirty="0"/>
          </a:p>
          <a:p>
            <a:r>
              <a:rPr lang="fr-FR" dirty="0"/>
              <a:t>Les structures de coque en béton, souvent appelées «coques minces». ce sont une </a:t>
            </a:r>
            <a:r>
              <a:rPr lang="fr-FR" b="1" dirty="0"/>
              <a:t>construction légère </a:t>
            </a:r>
            <a:r>
              <a:rPr lang="fr-FR" dirty="0"/>
              <a:t>composée d'une coque relativement mince faite de béton armé, habituellement </a:t>
            </a:r>
            <a:r>
              <a:rPr lang="fr-FR" b="1" dirty="0"/>
              <a:t>sans l'utilisation de supports internes </a:t>
            </a:r>
            <a:r>
              <a:rPr lang="fr-FR" dirty="0"/>
              <a:t>donnant un intérieur ouvert non obstrué.</a:t>
            </a:r>
          </a:p>
          <a:p>
            <a:endParaRPr lang="fr-FR" dirty="0"/>
          </a:p>
        </p:txBody>
      </p:sp>
    </p:spTree>
    <p:extLst>
      <p:ext uri="{BB962C8B-B14F-4D97-AF65-F5344CB8AC3E}">
        <p14:creationId xmlns:p14="http://schemas.microsoft.com/office/powerpoint/2010/main" val="285797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763D29-CF48-47BE-975E-3CD4EA5F4533}"/>
              </a:ext>
            </a:extLst>
          </p:cNvPr>
          <p:cNvSpPr>
            <a:spLocks noGrp="1"/>
          </p:cNvSpPr>
          <p:nvPr>
            <p:ph idx="1"/>
          </p:nvPr>
        </p:nvSpPr>
        <p:spPr>
          <a:xfrm>
            <a:off x="698351" y="1465729"/>
            <a:ext cx="6001389" cy="5064163"/>
          </a:xfrm>
        </p:spPr>
        <p:txBody>
          <a:bodyPr>
            <a:normAutofit fontScale="92500" lnSpcReduction="10000"/>
          </a:bodyPr>
          <a:lstStyle/>
          <a:p>
            <a:pPr marL="0" indent="0">
              <a:buNone/>
            </a:pPr>
            <a:r>
              <a:rPr lang="fr-FR" b="1" u="sng" dirty="0"/>
              <a:t>4. Définition des voiles:</a:t>
            </a:r>
          </a:p>
          <a:p>
            <a:pPr marL="0" indent="0">
              <a:buNone/>
            </a:pPr>
            <a:endParaRPr lang="fr-FR" u="sng" dirty="0"/>
          </a:p>
          <a:p>
            <a:r>
              <a:rPr lang="fr-FR" dirty="0">
                <a:cs typeface="Times New Roman" panose="02020603050405020304" pitchFamily="18" charset="0"/>
              </a:rPr>
              <a:t>C’est un solide, limité par deux surfaces courbes voisines, dont l’épaisseur est petite par rapport aux dimensions et aux rayons de courbure des surfaces limitant le voile mince « On appelle voile une coque dans laquelle on peut négliger les valeurs des moments linéiques ». </a:t>
            </a:r>
          </a:p>
          <a:p>
            <a:r>
              <a:rPr lang="fr-FR" dirty="0">
                <a:cs typeface="Times New Roman" panose="02020603050405020304" pitchFamily="18" charset="0"/>
              </a:rPr>
              <a:t>La résistance des voiles minces est obtenue en donnant aux matériaux une forme adaptée aux charges qu’ils doivent supporter</a:t>
            </a:r>
          </a:p>
          <a:p>
            <a:pPr marL="0" indent="0">
              <a:buNone/>
            </a:pPr>
            <a:endParaRPr lang="fr-FR" dirty="0"/>
          </a:p>
        </p:txBody>
      </p:sp>
      <p:pic>
        <p:nvPicPr>
          <p:cNvPr id="4" name="Picture 3">
            <a:extLst>
              <a:ext uri="{FF2B5EF4-FFF2-40B4-BE49-F238E27FC236}">
                <a16:creationId xmlns:a16="http://schemas.microsoft.com/office/drawing/2014/main" id="{E1E3030E-E312-4A16-858B-35F3D93D7C52}"/>
              </a:ext>
            </a:extLst>
          </p:cNvPr>
          <p:cNvPicPr>
            <a:picLocks noChangeAspect="1"/>
          </p:cNvPicPr>
          <p:nvPr/>
        </p:nvPicPr>
        <p:blipFill>
          <a:blip r:embed="rId2"/>
          <a:stretch>
            <a:fillRect/>
          </a:stretch>
        </p:blipFill>
        <p:spPr>
          <a:xfrm>
            <a:off x="6699740" y="1638404"/>
            <a:ext cx="5358393" cy="3581192"/>
          </a:xfrm>
          <a:prstGeom prst="rect">
            <a:avLst/>
          </a:prstGeom>
        </p:spPr>
      </p:pic>
    </p:spTree>
    <p:extLst>
      <p:ext uri="{BB962C8B-B14F-4D97-AF65-F5344CB8AC3E}">
        <p14:creationId xmlns:p14="http://schemas.microsoft.com/office/powerpoint/2010/main" val="413588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0FC54A-6FDD-4381-BD75-100A419F0214}"/>
              </a:ext>
            </a:extLst>
          </p:cNvPr>
          <p:cNvSpPr>
            <a:spLocks noGrp="1"/>
          </p:cNvSpPr>
          <p:nvPr>
            <p:ph idx="1"/>
          </p:nvPr>
        </p:nvSpPr>
        <p:spPr>
          <a:xfrm>
            <a:off x="838200" y="1483589"/>
            <a:ext cx="10515600" cy="4351338"/>
          </a:xfrm>
        </p:spPr>
        <p:txBody>
          <a:bodyPr/>
          <a:lstStyle/>
          <a:p>
            <a:pPr marL="514350" indent="-514350">
              <a:buAutoNum type="arabicPeriod" startAt="2"/>
            </a:pPr>
            <a:r>
              <a:rPr lang="fr-FR" b="1" u="sng" dirty="0"/>
              <a:t>Avantages et inconvénients des structures des coques: </a:t>
            </a:r>
          </a:p>
          <a:p>
            <a:pPr marL="0" indent="0">
              <a:buNone/>
            </a:pPr>
            <a:endParaRPr lang="fr-FR" b="1" u="sng" dirty="0"/>
          </a:p>
        </p:txBody>
      </p:sp>
      <p:graphicFrame>
        <p:nvGraphicFramePr>
          <p:cNvPr id="4" name="Table 4">
            <a:extLst>
              <a:ext uri="{FF2B5EF4-FFF2-40B4-BE49-F238E27FC236}">
                <a16:creationId xmlns:a16="http://schemas.microsoft.com/office/drawing/2014/main" id="{3ACC2248-2230-4A03-9977-20BE758B15FE}"/>
              </a:ext>
            </a:extLst>
          </p:cNvPr>
          <p:cNvGraphicFramePr>
            <a:graphicFrameLocks noGrp="1"/>
          </p:cNvGraphicFramePr>
          <p:nvPr>
            <p:extLst/>
          </p:nvPr>
        </p:nvGraphicFramePr>
        <p:xfrm>
          <a:off x="1136725" y="2440889"/>
          <a:ext cx="9918550" cy="3200400"/>
        </p:xfrm>
        <a:graphic>
          <a:graphicData uri="http://schemas.openxmlformats.org/drawingml/2006/table">
            <a:tbl>
              <a:tblPr firstRow="1" bandRow="1">
                <a:tableStyleId>{5940675A-B579-460E-94D1-54222C63F5DA}</a:tableStyleId>
              </a:tblPr>
              <a:tblGrid>
                <a:gridCol w="4923345">
                  <a:extLst>
                    <a:ext uri="{9D8B030D-6E8A-4147-A177-3AD203B41FA5}">
                      <a16:colId xmlns:a16="http://schemas.microsoft.com/office/drawing/2014/main" val="462082086"/>
                    </a:ext>
                  </a:extLst>
                </a:gridCol>
                <a:gridCol w="4995205">
                  <a:extLst>
                    <a:ext uri="{9D8B030D-6E8A-4147-A177-3AD203B41FA5}">
                      <a16:colId xmlns:a16="http://schemas.microsoft.com/office/drawing/2014/main" val="1446485023"/>
                    </a:ext>
                  </a:extLst>
                </a:gridCol>
              </a:tblGrid>
              <a:tr h="349288">
                <a:tc>
                  <a:txBody>
                    <a:bodyPr/>
                    <a:lstStyle/>
                    <a:p>
                      <a:pPr algn="ctr"/>
                      <a:r>
                        <a:rPr lang="fr-FR" dirty="0"/>
                        <a:t>Avantages </a:t>
                      </a:r>
                    </a:p>
                  </a:txBody>
                  <a:tcPr/>
                </a:tc>
                <a:tc>
                  <a:txBody>
                    <a:bodyPr/>
                    <a:lstStyle/>
                    <a:p>
                      <a:pPr algn="ctr"/>
                      <a:r>
                        <a:rPr lang="fr-FR" dirty="0"/>
                        <a:t>Inconvénients</a:t>
                      </a:r>
                    </a:p>
                  </a:txBody>
                  <a:tcPr/>
                </a:tc>
                <a:extLst>
                  <a:ext uri="{0D108BD9-81ED-4DB2-BD59-A6C34878D82A}">
                    <a16:rowId xmlns:a16="http://schemas.microsoft.com/office/drawing/2014/main" val="3114788610"/>
                  </a:ext>
                </a:extLst>
              </a:tr>
              <a:tr h="270698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Légèreté de la 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Grand portée sans appuis intermédiaires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Adapté a tous les types de forme</a:t>
                      </a:r>
                    </a:p>
                    <a:p>
                      <a:pPr marL="285750" indent="-285750">
                        <a:buFont typeface="Arial" panose="020B0604020202020204" pitchFamily="34" charset="0"/>
                        <a:buChar char="•"/>
                      </a:pPr>
                      <a:r>
                        <a:rPr lang="fr-FR" dirty="0"/>
                        <a:t>Pour des raisons esthétiques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Structure auto stable</a:t>
                      </a:r>
                    </a:p>
                    <a:p>
                      <a:pPr marL="285750" indent="-285750">
                        <a:buFont typeface="Arial" panose="020B0604020202020204" pitchFamily="34" charset="0"/>
                        <a:buChar char="•"/>
                      </a:pPr>
                      <a:r>
                        <a:rPr lang="fr-FR" dirty="0"/>
                        <a:t>Coffrage perdu</a:t>
                      </a:r>
                    </a:p>
                    <a:p>
                      <a:pPr marL="285750" indent="-285750">
                        <a:buFont typeface="Arial" panose="020B0604020202020204" pitchFamily="34" charset="0"/>
                        <a:buChar char="•"/>
                      </a:pPr>
                      <a:r>
                        <a:rPr lang="fr-FR" dirty="0"/>
                        <a:t>Grande hauteur sous plafond</a:t>
                      </a:r>
                    </a:p>
                    <a:p>
                      <a:pPr marL="285750" indent="-285750">
                        <a:buFont typeface="Arial" panose="020B0604020202020204" pitchFamily="34" charset="0"/>
                        <a:buChar char="•"/>
                      </a:pPr>
                      <a:r>
                        <a:rPr lang="fr-FR" dirty="0"/>
                        <a:t>Leurs formes facilitent la répartition des charges</a:t>
                      </a:r>
                    </a:p>
                    <a:p>
                      <a:endParaRPr lang="fr-FR" dirty="0"/>
                    </a:p>
                  </a:txBody>
                  <a:tcPr/>
                </a:tc>
                <a:tc>
                  <a:txBody>
                    <a:bodyPr/>
                    <a:lstStyle/>
                    <a:p>
                      <a:pPr marL="285750" indent="-285750">
                        <a:buFont typeface="Arial" panose="020B0604020202020204" pitchFamily="34" charset="0"/>
                        <a:buChar char="•"/>
                      </a:pPr>
                      <a:r>
                        <a:rPr lang="fr-FR" dirty="0"/>
                        <a:t>Sensible aux sollicitations concentrées</a:t>
                      </a:r>
                    </a:p>
                    <a:p>
                      <a:pPr marL="285750" indent="-285750">
                        <a:buFont typeface="Arial" panose="020B0604020202020204" pitchFamily="34" charset="0"/>
                        <a:buChar char="•"/>
                      </a:pPr>
                      <a:r>
                        <a:rPr lang="fr-FR" dirty="0"/>
                        <a:t>Durée d’exécution très longue</a:t>
                      </a:r>
                    </a:p>
                    <a:p>
                      <a:pPr marL="285750" indent="-285750">
                        <a:buFont typeface="Arial" panose="020B0604020202020204" pitchFamily="34" charset="0"/>
                        <a:buChar char="•"/>
                      </a:pPr>
                      <a:r>
                        <a:rPr lang="fr-FR" dirty="0"/>
                        <a:t>Nécessite de la mains d’œuvre qualifié</a:t>
                      </a:r>
                      <a:endParaRPr lang="ar-DZ" dirty="0"/>
                    </a:p>
                    <a:p>
                      <a:endParaRPr lang="fr-FR" dirty="0"/>
                    </a:p>
                  </a:txBody>
                  <a:tcPr/>
                </a:tc>
                <a:extLst>
                  <a:ext uri="{0D108BD9-81ED-4DB2-BD59-A6C34878D82A}">
                    <a16:rowId xmlns:a16="http://schemas.microsoft.com/office/drawing/2014/main" val="3068438"/>
                  </a:ext>
                </a:extLst>
              </a:tr>
            </a:tbl>
          </a:graphicData>
        </a:graphic>
      </p:graphicFrame>
    </p:spTree>
    <p:extLst>
      <p:ext uri="{BB962C8B-B14F-4D97-AF65-F5344CB8AC3E}">
        <p14:creationId xmlns:p14="http://schemas.microsoft.com/office/powerpoint/2010/main" val="964675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3920" y="1274518"/>
            <a:ext cx="4693920" cy="4985980"/>
          </a:xfrm>
          <a:prstGeom prst="rect">
            <a:avLst/>
          </a:prstGeom>
        </p:spPr>
        <p:txBody>
          <a:bodyPr wrap="square">
            <a:spAutoFit/>
          </a:bodyPr>
          <a:lstStyle/>
          <a:p>
            <a:r>
              <a:rPr lang="fr-FR" sz="2600" b="1" u="sng" dirty="0">
                <a:solidFill>
                  <a:srgbClr val="92D050"/>
                </a:solidFill>
              </a:rPr>
              <a:t>Avantages :</a:t>
            </a:r>
          </a:p>
          <a:p>
            <a:endParaRPr lang="fr-FR" sz="2200" b="1" u="sng" dirty="0">
              <a:solidFill>
                <a:srgbClr val="92D050"/>
              </a:solidFill>
            </a:endParaRPr>
          </a:p>
          <a:p>
            <a:r>
              <a:rPr lang="fr-FR" dirty="0"/>
              <a:t>-grand portée sans appuis intermédiaires</a:t>
            </a:r>
          </a:p>
          <a:p>
            <a:r>
              <a:rPr lang="fr-FR" dirty="0"/>
              <a:t>-légèreté de la structure</a:t>
            </a:r>
          </a:p>
          <a:p>
            <a:r>
              <a:rPr lang="fr-FR" dirty="0"/>
              <a:t>-l’instabilité élastique</a:t>
            </a:r>
          </a:p>
          <a:p>
            <a:r>
              <a:rPr lang="fr-FR" dirty="0"/>
              <a:t>-Suspendre les toitures (réduire la hauteur des poutres)</a:t>
            </a:r>
          </a:p>
          <a:p>
            <a:r>
              <a:rPr lang="fr-FR" dirty="0"/>
              <a:t>-Esthétiques</a:t>
            </a:r>
          </a:p>
          <a:p>
            <a:r>
              <a:rPr lang="fr-FR" dirty="0"/>
              <a:t>-adapté a tous les types de forme</a:t>
            </a:r>
          </a:p>
          <a:p>
            <a:r>
              <a:rPr lang="fr-FR" dirty="0"/>
              <a:t>-coffrage perdu</a:t>
            </a:r>
          </a:p>
          <a:p>
            <a:r>
              <a:rPr lang="fr-FR" dirty="0"/>
              <a:t>-structure auto stable</a:t>
            </a:r>
          </a:p>
          <a:p>
            <a:r>
              <a:rPr lang="fr-FR" dirty="0"/>
              <a:t>-grand hauteur sous plafond</a:t>
            </a:r>
          </a:p>
          <a:p>
            <a:r>
              <a:rPr lang="fr-FR" dirty="0"/>
              <a:t>- leurs formes facilitent la répartition des charges</a:t>
            </a:r>
          </a:p>
          <a:p>
            <a:r>
              <a:rPr lang="fr-FR" dirty="0"/>
              <a:t>-chaque partie de la structure supporte seulement une</a:t>
            </a:r>
          </a:p>
          <a:p>
            <a:r>
              <a:rPr lang="fr-FR" dirty="0"/>
              <a:t>petite partie de la charge</a:t>
            </a:r>
            <a:endParaRPr lang="ar-DZ" dirty="0"/>
          </a:p>
        </p:txBody>
      </p:sp>
      <p:sp>
        <p:nvSpPr>
          <p:cNvPr id="7" name="Rectangle 6"/>
          <p:cNvSpPr/>
          <p:nvPr/>
        </p:nvSpPr>
        <p:spPr>
          <a:xfrm>
            <a:off x="6690360" y="1274518"/>
            <a:ext cx="5288280" cy="2431435"/>
          </a:xfrm>
          <a:prstGeom prst="rect">
            <a:avLst/>
          </a:prstGeom>
        </p:spPr>
        <p:txBody>
          <a:bodyPr wrap="square">
            <a:spAutoFit/>
          </a:bodyPr>
          <a:lstStyle/>
          <a:p>
            <a:r>
              <a:rPr lang="fr-FR" sz="2600" b="1" u="sng" dirty="0">
                <a:solidFill>
                  <a:srgbClr val="92D050"/>
                </a:solidFill>
              </a:rPr>
              <a:t>Inconvénients :</a:t>
            </a:r>
          </a:p>
          <a:p>
            <a:endParaRPr lang="fr-FR" dirty="0"/>
          </a:p>
          <a:p>
            <a:endParaRPr lang="fr-FR" dirty="0"/>
          </a:p>
          <a:p>
            <a:endParaRPr lang="fr-FR" dirty="0"/>
          </a:p>
          <a:p>
            <a:r>
              <a:rPr lang="fr-FR" dirty="0"/>
              <a:t>-structure fortement sensible aux sollicitations concentrées</a:t>
            </a:r>
          </a:p>
          <a:p>
            <a:r>
              <a:rPr lang="fr-FR" dirty="0"/>
              <a:t>-durée d’exécution très longue</a:t>
            </a:r>
          </a:p>
          <a:p>
            <a:r>
              <a:rPr lang="fr-FR" dirty="0"/>
              <a:t>-nécessité des mains d’œuvre qualifié</a:t>
            </a:r>
            <a:endParaRPr lang="ar-DZ" dirty="0"/>
          </a:p>
        </p:txBody>
      </p:sp>
    </p:spTree>
    <p:extLst>
      <p:ext uri="{BB962C8B-B14F-4D97-AF65-F5344CB8AC3E}">
        <p14:creationId xmlns:p14="http://schemas.microsoft.com/office/powerpoint/2010/main" val="32759680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1171</Words>
  <Application>Microsoft Macintosh PowerPoint</Application>
  <PresentationFormat>Grand écran</PresentationFormat>
  <Paragraphs>100</Paragraphs>
  <Slides>21</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Arial</vt:lpstr>
      <vt:lpstr>Calibri</vt:lpstr>
      <vt:lpstr>Calibri Light</vt:lpstr>
      <vt:lpstr>Open Sans</vt:lpstr>
      <vt:lpstr>Times New Roman</vt:lpstr>
      <vt:lpstr>Thème Office</vt:lpstr>
      <vt:lpstr>Présentation PowerPoint</vt:lpstr>
      <vt:lpstr>Présentation PowerPoint</vt:lpstr>
      <vt:lpstr>Structure en coque :</vt:lpstr>
      <vt:lpstr>Présentation PowerPoint</vt:lpstr>
      <vt:lpstr>Présentation PowerPoint</vt:lpstr>
      <vt:lpstr>Présentation PowerPoint</vt:lpstr>
      <vt:lpstr>Présentation PowerPoint</vt:lpstr>
      <vt:lpstr>Présentation PowerPoint</vt:lpstr>
      <vt:lpstr>Présentation PowerPoint</vt:lpstr>
      <vt:lpstr>Les types des coques : </vt:lpstr>
      <vt:lpstr>Présentation PowerPoint</vt:lpstr>
      <vt:lpstr>Fonctionnement des coques</vt:lpstr>
      <vt:lpstr>Présentation PowerPoint</vt:lpstr>
      <vt:lpstr>Réalisation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2</cp:revision>
  <dcterms:created xsi:type="dcterms:W3CDTF">2023-05-16T19:06:00Z</dcterms:created>
  <dcterms:modified xsi:type="dcterms:W3CDTF">2023-05-16T20:07:09Z</dcterms:modified>
</cp:coreProperties>
</file>