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66" r:id="rId2"/>
    <p:sldId id="267" r:id="rId3"/>
    <p:sldId id="268" r:id="rId4"/>
    <p:sldId id="270" r:id="rId5"/>
    <p:sldId id="269" r:id="rId6"/>
    <p:sldId id="271" r:id="rId7"/>
    <p:sldId id="272" r:id="rId8"/>
    <p:sldId id="273" r:id="rId9"/>
    <p:sldId id="274" r:id="rId10"/>
    <p:sldId id="275" r:id="rId11"/>
    <p:sldId id="276" r:id="rId12"/>
    <p:sldId id="277" r:id="rId13"/>
    <p:sldId id="278" r:id="rId14"/>
    <p:sldId id="279" r:id="rId15"/>
    <p:sldId id="280" r:id="rId16"/>
    <p:sldId id="287" r:id="rId17"/>
    <p:sldId id="281" r:id="rId18"/>
    <p:sldId id="282" r:id="rId19"/>
    <p:sldId id="283" r:id="rId20"/>
    <p:sldId id="284" r:id="rId21"/>
    <p:sldId id="285" r:id="rId22"/>
    <p:sldId id="290" r:id="rId23"/>
    <p:sldId id="291" r:id="rId24"/>
    <p:sldId id="264"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AD79DF-DB46-499E-A60F-9D999A2A98C9}" type="datetimeFigureOut">
              <a:rPr lang="fr-FR" smtClean="0"/>
              <a:pPr/>
              <a:t>15/10/2022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66AD21-2814-4B92-B66E-607D99AAC60F}"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466AD21-2814-4B92-B66E-607D99AAC60F}" type="slidenum">
              <a:rPr lang="fr-FR" smtClean="0"/>
              <a:pPr/>
              <a:t>24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Triangle isocè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540544" y="776288"/>
            <a:ext cx="8062912" cy="1470025"/>
          </a:xfrm>
        </p:spPr>
        <p:txBody>
          <a:bodyPr anchor="b">
            <a:normAutofit/>
          </a:bodyPr>
          <a:lstStyle>
            <a:lvl1pPr algn="r">
              <a:defRPr sz="440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1371600" y="6012656"/>
            <a:ext cx="5791200" cy="365125"/>
          </a:xfrm>
        </p:spPr>
        <p:txBody>
          <a:bodyPr tIns="0" bIns="0" anchor="t"/>
          <a:lstStyle>
            <a:lvl1pPr algn="r">
              <a:defRPr sz="1000"/>
            </a:lvl1pPr>
          </a:lstStyle>
          <a:p>
            <a:fld id="{AA309A6D-C09C-4548-B29A-6CF363A7E532}" type="datetimeFigureOut">
              <a:rPr lang="fr-FR" smtClean="0"/>
              <a:pPr/>
              <a:t>15/10/2022</a:t>
            </a:fld>
            <a:endParaRPr lang="fr-BE"/>
          </a:p>
        </p:txBody>
      </p:sp>
      <p:sp>
        <p:nvSpPr>
          <p:cNvPr id="17" name="Espace réservé du pied de page 16"/>
          <p:cNvSpPr>
            <a:spLocks noGrp="1"/>
          </p:cNvSpPr>
          <p:nvPr>
            <p:ph type="ftr" sz="quarter" idx="11"/>
          </p:nvPr>
        </p:nvSpPr>
        <p:spPr>
          <a:xfrm>
            <a:off x="1371600" y="5650704"/>
            <a:ext cx="5791200" cy="365125"/>
          </a:xfrm>
        </p:spPr>
        <p:txBody>
          <a:bodyPr tIns="0" bIns="0" anchor="b"/>
          <a:lstStyle>
            <a:lvl1pPr algn="r">
              <a:defRPr sz="1100"/>
            </a:lvl1pPr>
          </a:lstStyle>
          <a:p>
            <a:endParaRPr lang="fr-BE"/>
          </a:p>
        </p:txBody>
      </p:sp>
      <p:sp>
        <p:nvSpPr>
          <p:cNvPr id="29" name="Espace réservé du numéro de diapositive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81800" y="381000"/>
            <a:ext cx="1905000" cy="5486400"/>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381000"/>
            <a:ext cx="6248400" cy="5486400"/>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67494"/>
            <a:ext cx="8229600" cy="1399032"/>
          </a:xfrm>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457200" y="1882808"/>
            <a:ext cx="8229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791456" y="6480048"/>
            <a:ext cx="2133600" cy="301752"/>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457200" y="6480969"/>
            <a:ext cx="4260056" cy="300831"/>
          </a:xfrm>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2">
        <a:schemeClr val="bg1"/>
      </p:bgRef>
    </p:bg>
    <p:spTree>
      <p:nvGrpSpPr>
        <p:cNvPr id="1" name=""/>
        <p:cNvGrpSpPr/>
        <p:nvPr/>
      </p:nvGrpSpPr>
      <p:grpSpPr>
        <a:xfrm>
          <a:off x="0" y="0"/>
          <a:ext cx="0" cy="0"/>
          <a:chOff x="0" y="0"/>
          <a:chExt cx="0" cy="0"/>
        </a:xfrm>
      </p:grpSpPr>
      <p:sp>
        <p:nvSpPr>
          <p:cNvPr id="9" name="Triangle rect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iangle isocè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Espace réservé de la date 3"/>
          <p:cNvSpPr>
            <a:spLocks noGrp="1"/>
          </p:cNvSpPr>
          <p:nvPr>
            <p:ph type="dt" sz="half" idx="10"/>
          </p:nvPr>
        </p:nvSpPr>
        <p:spPr>
          <a:xfrm>
            <a:off x="6955632" y="6477000"/>
            <a:ext cx="2133600" cy="304800"/>
          </a:xfrm>
        </p:spPr>
        <p:txBody>
          <a:bodyPr/>
          <a:lstStyle/>
          <a:p>
            <a:fld id="{AA309A6D-C09C-4548-B29A-6CF363A7E532}" type="datetimeFigureOut">
              <a:rPr lang="fr-FR" smtClean="0"/>
              <a:pPr/>
              <a:t>15/10/2022</a:t>
            </a:fld>
            <a:endParaRPr lang="fr-BE"/>
          </a:p>
        </p:txBody>
      </p:sp>
      <p:sp>
        <p:nvSpPr>
          <p:cNvPr id="5" name="Espace réservé du pied de page 4"/>
          <p:cNvSpPr>
            <a:spLocks noGrp="1"/>
          </p:cNvSpPr>
          <p:nvPr>
            <p:ph type="ftr" sz="quarter" idx="11"/>
          </p:nvPr>
        </p:nvSpPr>
        <p:spPr>
          <a:xfrm>
            <a:off x="2619376" y="6480969"/>
            <a:ext cx="4260056" cy="300831"/>
          </a:xfrm>
        </p:spPr>
        <p:txBody>
          <a:bodyPr/>
          <a:lstStyle/>
          <a:p>
            <a:endParaRPr lang="fr-BE"/>
          </a:p>
        </p:txBody>
      </p:sp>
      <p:sp>
        <p:nvSpPr>
          <p:cNvPr id="6" name="Espace réservé du numéro de diapositive 5"/>
          <p:cNvSpPr>
            <a:spLocks noGrp="1"/>
          </p:cNvSpPr>
          <p:nvPr>
            <p:ph type="sldNum" sz="quarter" idx="12"/>
          </p:nvPr>
        </p:nvSpPr>
        <p:spPr>
          <a:xfrm>
            <a:off x="8451056" y="809624"/>
            <a:ext cx="502920" cy="300831"/>
          </a:xfrm>
        </p:spPr>
        <p:txBody>
          <a:bodyPr/>
          <a:lstStyle/>
          <a:p>
            <a:fld id="{CF4668DC-857F-487D-BFFA-8C0CA5037977}" type="slidenum">
              <a:rPr lang="fr-BE" smtClean="0"/>
              <a:pPr/>
              <a:t>‹N°›</a:t>
            </a:fld>
            <a:endParaRPr lang="fr-BE"/>
          </a:p>
        </p:txBody>
      </p:sp>
      <p:cxnSp>
        <p:nvCxnSpPr>
          <p:cNvPr id="11" name="Connecteur droit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Connecteur droit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r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marL="0" algn="l">
              <a:defRPr/>
            </a:lvl1p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457200" y="6480969"/>
            <a:ext cx="4260056" cy="301752"/>
          </a:xfrm>
        </p:spPr>
        <p:txBody>
          <a:bodyPr/>
          <a:lstStyle/>
          <a:p>
            <a:endParaRPr lang="fr-BE"/>
          </a:p>
        </p:txBody>
      </p:sp>
      <p:sp>
        <p:nvSpPr>
          <p:cNvPr id="7" name="Espace réservé du numéro de diapositive 6"/>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a:xfrm>
            <a:off x="4791456" y="6480969"/>
            <a:ext cx="2130552" cy="301752"/>
          </a:xfrm>
        </p:spPr>
        <p:txBody>
          <a:bodyPr/>
          <a:lstStyle/>
          <a:p>
            <a:fld id="{AA309A6D-C09C-4548-B29A-6CF363A7E532}" type="datetimeFigureOut">
              <a:rPr lang="fr-FR" smtClean="0"/>
              <a:pPr/>
              <a:t>15/10/2022</a:t>
            </a:fld>
            <a:endParaRPr lang="fr-BE"/>
          </a:p>
        </p:txBody>
      </p:sp>
      <p:sp>
        <p:nvSpPr>
          <p:cNvPr id="8" name="Espace réservé du pied de page 7"/>
          <p:cNvSpPr>
            <a:spLocks noGrp="1"/>
          </p:cNvSpPr>
          <p:nvPr>
            <p:ph type="ftr" sz="quarter" idx="11"/>
          </p:nvPr>
        </p:nvSpPr>
        <p:spPr>
          <a:xfrm>
            <a:off x="457200" y="6480969"/>
            <a:ext cx="4261104" cy="301752"/>
          </a:xfrm>
        </p:spPr>
        <p:txBody>
          <a:bodyPr/>
          <a:lstStyle/>
          <a:p>
            <a:endParaRPr lang="fr-BE"/>
          </a:p>
        </p:txBody>
      </p:sp>
      <p:sp>
        <p:nvSpPr>
          <p:cNvPr id="9" name="Espace réservé du numéro de diapositive 8"/>
          <p:cNvSpPr>
            <a:spLocks noGrp="1"/>
          </p:cNvSpPr>
          <p:nvPr>
            <p:ph type="sldNum" sz="quarter" idx="12"/>
          </p:nvPr>
        </p:nvSpPr>
        <p:spPr>
          <a:xfrm>
            <a:off x="7589520" y="6483096"/>
            <a:ext cx="502920" cy="301752"/>
          </a:xfrm>
        </p:spPr>
        <p:txBody>
          <a:bodyPr/>
          <a:lstStyle>
            <a:lvl1pPr algn="ctr">
              <a:defRPr/>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b="0"/>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15/10/2022</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4791456" y="6480969"/>
            <a:ext cx="2133600" cy="301752"/>
          </a:xfrm>
        </p:spPr>
        <p:txBody>
          <a:body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11"/>
          </p:nvPr>
        </p:nvSpPr>
        <p:spPr>
          <a:xfrm>
            <a:off x="457200" y="6481890"/>
            <a:ext cx="4260056" cy="300831"/>
          </a:xfrm>
        </p:spPr>
        <p:txBody>
          <a:bodyPr/>
          <a:lstStyle/>
          <a:p>
            <a:endParaRPr lang="fr-BE"/>
          </a:p>
        </p:txBody>
      </p:sp>
      <p:sp>
        <p:nvSpPr>
          <p:cNvPr id="4" name="Espace réservé du numéro de diapositive 3"/>
          <p:cNvSpPr>
            <a:spLocks noGrp="1"/>
          </p:cNvSpPr>
          <p:nvPr>
            <p:ph type="sldNum" sz="quarter" idx="12"/>
          </p:nvPr>
        </p:nvSpPr>
        <p:spPr>
          <a:xfrm>
            <a:off x="7589520" y="6480969"/>
            <a:ext cx="502920" cy="301752"/>
          </a:xfrm>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a:xfrm>
            <a:off x="6278976" y="6556248"/>
            <a:ext cx="213360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35856" y="6556248"/>
            <a:ext cx="5143120"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410576" y="6556248"/>
            <a:ext cx="502920" cy="301752"/>
          </a:xfrm>
        </p:spPr>
        <p:txBody>
          <a:bodyPr/>
          <a:lstStyle>
            <a:lvl1pP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a:xfrm>
            <a:off x="6108192" y="6556248"/>
            <a:ext cx="2103120" cy="301752"/>
          </a:xfrm>
        </p:spPr>
        <p:txBody>
          <a:bodyPr/>
          <a:lstStyle>
            <a:lvl1pPr>
              <a:defRPr sz="900"/>
            </a:lvl1pPr>
          </a:lstStyle>
          <a:p>
            <a:fld id="{AA309A6D-C09C-4548-B29A-6CF363A7E532}" type="datetimeFigureOut">
              <a:rPr lang="fr-FR" smtClean="0"/>
              <a:pPr/>
              <a:t>15/10/2022</a:t>
            </a:fld>
            <a:endParaRPr lang="fr-BE"/>
          </a:p>
        </p:txBody>
      </p:sp>
      <p:sp>
        <p:nvSpPr>
          <p:cNvPr id="6" name="Espace réservé du pied de page 5"/>
          <p:cNvSpPr>
            <a:spLocks noGrp="1"/>
          </p:cNvSpPr>
          <p:nvPr>
            <p:ph type="ftr" sz="quarter" idx="11"/>
          </p:nvPr>
        </p:nvSpPr>
        <p:spPr>
          <a:xfrm>
            <a:off x="1170432" y="6557169"/>
            <a:ext cx="4948072" cy="301752"/>
          </a:xfrm>
        </p:spPr>
        <p:txBody>
          <a:bodyPr/>
          <a:lstStyle>
            <a:lvl1pPr>
              <a:defRPr sz="900"/>
            </a:lvl1pPr>
          </a:lstStyle>
          <a:p>
            <a:endParaRPr lang="fr-BE"/>
          </a:p>
        </p:txBody>
      </p:sp>
      <p:sp>
        <p:nvSpPr>
          <p:cNvPr id="7" name="Espace réservé du numéro de diapositive 6"/>
          <p:cNvSpPr>
            <a:spLocks noGrp="1"/>
          </p:cNvSpPr>
          <p:nvPr>
            <p:ph type="sldNum" sz="quarter" idx="12"/>
          </p:nvPr>
        </p:nvSpPr>
        <p:spPr>
          <a:xfrm>
            <a:off x="8217192" y="6556248"/>
            <a:ext cx="365760" cy="301752"/>
          </a:xfrm>
        </p:spPr>
        <p:txBody>
          <a:bodyPr/>
          <a:lstStyle>
            <a:lvl1pPr algn="ctr">
              <a:defRPr sz="900"/>
            </a:lvl1p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iangle rect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Connecteur droit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Connecteur droit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Espace réservé du titre 21"/>
          <p:cNvSpPr>
            <a:spLocks noGrp="1"/>
          </p:cNvSpPr>
          <p:nvPr>
            <p:ph type="title"/>
          </p:nvPr>
        </p:nvSpPr>
        <p:spPr>
          <a:xfrm>
            <a:off x="457200" y="267494"/>
            <a:ext cx="8229600" cy="1399032"/>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A309A6D-C09C-4548-B29A-6CF363A7E532}" type="datetimeFigureOut">
              <a:rPr lang="fr-FR" smtClean="0"/>
              <a:pPr/>
              <a:t>15/10/2022</a:t>
            </a:fld>
            <a:endParaRPr lang="fr-BE"/>
          </a:p>
        </p:txBody>
      </p:sp>
      <p:sp>
        <p:nvSpPr>
          <p:cNvPr id="3" name="Espace réservé du pied de page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fr-BE"/>
          </a:p>
        </p:txBody>
      </p:sp>
      <p:sp>
        <p:nvSpPr>
          <p:cNvPr id="23" name="Espace réservé du numéro de diapositive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CF4668DC-857F-487D-BFFA-8C0CA5037977}" type="slidenum">
              <a:rPr lang="fr-BE" smtClean="0"/>
              <a:pPr/>
              <a:t>‹N°›</a:t>
            </a:fld>
            <a:endParaRPr lang="fr-B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ar-DZ" sz="6700" b="1" dirty="0" smtClean="0">
                <a:solidFill>
                  <a:srgbClr val="FFFF00"/>
                </a:solidFill>
                <a:latin typeface="Aharoni" pitchFamily="2" charset="-79"/>
              </a:rPr>
              <a:t>المحاضرة </a:t>
            </a:r>
            <a:r>
              <a:rPr lang="ar-SA" sz="6700" b="1" dirty="0" smtClean="0">
                <a:solidFill>
                  <a:srgbClr val="FFFF00"/>
                </a:solidFill>
                <a:latin typeface="Aharoni" pitchFamily="2" charset="-79"/>
              </a:rPr>
              <a:t>الخامسة</a:t>
            </a:r>
            <a:r>
              <a:rPr lang="fr-FR" sz="4800" b="1" dirty="0" smtClean="0">
                <a:solidFill>
                  <a:srgbClr val="FFFF00"/>
                </a:solidFill>
                <a:latin typeface="Aharoni" pitchFamily="2" charset="-79"/>
                <a:cs typeface="Aharoni" pitchFamily="2" charset="-79"/>
              </a:rPr>
              <a:t/>
            </a:r>
            <a:br>
              <a:rPr lang="fr-FR" sz="4800" b="1" dirty="0" smtClean="0">
                <a:solidFill>
                  <a:srgbClr val="FFFF00"/>
                </a:solidFill>
                <a:latin typeface="Aharoni" pitchFamily="2" charset="-79"/>
                <a:cs typeface="Aharoni" pitchFamily="2" charset="-79"/>
              </a:rPr>
            </a:br>
            <a:endParaRPr lang="fr-FR" dirty="0"/>
          </a:p>
        </p:txBody>
      </p:sp>
      <p:sp>
        <p:nvSpPr>
          <p:cNvPr id="3" name="Espace réservé du contenu 2"/>
          <p:cNvSpPr>
            <a:spLocks noGrp="1"/>
          </p:cNvSpPr>
          <p:nvPr>
            <p:ph idx="1"/>
          </p:nvPr>
        </p:nvSpPr>
        <p:spPr>
          <a:xfrm>
            <a:off x="214282" y="1357298"/>
            <a:ext cx="8686800" cy="5286412"/>
          </a:xfrm>
        </p:spPr>
        <p:style>
          <a:lnRef idx="1">
            <a:schemeClr val="accent5"/>
          </a:lnRef>
          <a:fillRef idx="2">
            <a:schemeClr val="accent5"/>
          </a:fillRef>
          <a:effectRef idx="1">
            <a:schemeClr val="accent5"/>
          </a:effectRef>
          <a:fontRef idx="minor">
            <a:schemeClr val="dk1"/>
          </a:fontRef>
        </p:style>
        <p:txBody>
          <a:bodyPr>
            <a:noAutofit/>
          </a:bodyPr>
          <a:lstStyle/>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مادة :  التخطيط </a:t>
            </a:r>
            <a:r>
              <a:rPr lang="ar-SA" sz="2800" b="1" dirty="0" err="1" smtClean="0">
                <a:solidFill>
                  <a:schemeClr val="bg1">
                    <a:lumMod val="75000"/>
                    <a:lumOff val="25000"/>
                  </a:schemeClr>
                </a:solidFill>
                <a:latin typeface="Arial" pitchFamily="34" charset="0"/>
                <a:cs typeface="Arial" pitchFamily="34" charset="0"/>
              </a:rPr>
              <a:t>و</a:t>
            </a:r>
            <a:r>
              <a:rPr lang="ar-SA" sz="2800" b="1" dirty="0" smtClean="0">
                <a:solidFill>
                  <a:schemeClr val="bg1">
                    <a:lumMod val="75000"/>
                    <a:lumOff val="25000"/>
                  </a:schemeClr>
                </a:solidFill>
                <a:latin typeface="Arial" pitchFamily="34" charset="0"/>
                <a:cs typeface="Arial" pitchFamily="34" charset="0"/>
              </a:rPr>
              <a:t> البرمجة في التدريب الرياضي.</a:t>
            </a:r>
          </a:p>
          <a:p>
            <a:pPr algn="r" rtl="1">
              <a:lnSpc>
                <a:spcPct val="200000"/>
              </a:lnSpc>
              <a:buNone/>
            </a:pPr>
            <a:r>
              <a:rPr lang="ar-SA" sz="2800" b="1" dirty="0" smtClean="0">
                <a:solidFill>
                  <a:schemeClr val="bg1">
                    <a:lumMod val="75000"/>
                    <a:lumOff val="25000"/>
                  </a:schemeClr>
                </a:solidFill>
                <a:latin typeface="Arial" pitchFamily="34" charset="0"/>
                <a:cs typeface="Arial" pitchFamily="34" charset="0"/>
              </a:rPr>
              <a:t>المستوى : السنة الثانية ليسانس التدريب الرياضي.</a:t>
            </a:r>
          </a:p>
          <a:p>
            <a:pPr algn="r" rtl="1">
              <a:lnSpc>
                <a:spcPct val="200000"/>
              </a:lnSpc>
              <a:buNone/>
            </a:pPr>
            <a:endParaRPr lang="ar-SA" sz="2800" b="1" dirty="0" smtClean="0">
              <a:solidFill>
                <a:srgbClr val="FFFF00"/>
              </a:solidFill>
              <a:latin typeface="Arial" pitchFamily="34" charset="0"/>
              <a:cs typeface="Arial" pitchFamily="34" charset="0"/>
            </a:endParaRPr>
          </a:p>
          <a:p>
            <a:pPr algn="r" rtl="1">
              <a:buNone/>
            </a:pPr>
            <a:r>
              <a:rPr lang="ar-SA" sz="2800" b="1" dirty="0" smtClean="0">
                <a:solidFill>
                  <a:srgbClr val="FF0000"/>
                </a:solidFill>
                <a:latin typeface="Arial" pitchFamily="34" charset="0"/>
                <a:cs typeface="Arial" pitchFamily="34" charset="0"/>
              </a:rPr>
              <a:t>أهداف المحاضرة: - الدورات الإعدادية المتوسطة (</a:t>
            </a:r>
            <a:r>
              <a:rPr lang="fr-FR" sz="2400" b="1" dirty="0" smtClean="0">
                <a:solidFill>
                  <a:srgbClr val="FF0000"/>
                </a:solidFill>
                <a:latin typeface="Arial" pitchFamily="34" charset="0"/>
                <a:cs typeface="Arial" pitchFamily="34" charset="0"/>
              </a:rPr>
              <a:t>MESOCYCLE</a:t>
            </a:r>
            <a:r>
              <a:rPr lang="ar-SA" sz="2800" b="1" dirty="0" smtClean="0">
                <a:solidFill>
                  <a:srgbClr val="FF0000"/>
                </a:solidFill>
                <a:latin typeface="Arial" pitchFamily="34" charset="0"/>
                <a:cs typeface="Arial" pitchFamily="34" charset="0"/>
              </a:rPr>
              <a:t>).</a:t>
            </a:r>
          </a:p>
          <a:p>
            <a:pPr algn="r" rtl="1">
              <a:buNone/>
            </a:pPr>
            <a:r>
              <a:rPr lang="ar-SA" sz="2800" b="1" dirty="0" smtClean="0">
                <a:solidFill>
                  <a:srgbClr val="FF0000"/>
                </a:solidFill>
                <a:latin typeface="Arial" pitchFamily="34" charset="0"/>
                <a:cs typeface="Arial" pitchFamily="34" charset="0"/>
              </a:rPr>
              <a:t>                      - أنواع الدورات الإعدادية المتوسطة.</a:t>
            </a:r>
          </a:p>
          <a:p>
            <a:pPr algn="r" rtl="1">
              <a:buNone/>
            </a:pPr>
            <a:r>
              <a:rPr lang="ar-SA" sz="2800" b="1" dirty="0" smtClean="0">
                <a:solidFill>
                  <a:srgbClr val="FF0000"/>
                </a:solidFill>
                <a:latin typeface="Arial" pitchFamily="34" charset="0"/>
                <a:cs typeface="Arial" pitchFamily="34" charset="0"/>
              </a:rPr>
              <a:t>           </a:t>
            </a:r>
          </a:p>
          <a:p>
            <a:pPr algn="r" rtl="1">
              <a:buNone/>
            </a:pPr>
            <a:r>
              <a:rPr lang="ar-SA" sz="2800" b="1" dirty="0" smtClean="0">
                <a:solidFill>
                  <a:srgbClr val="FF0000"/>
                </a:solidFill>
                <a:latin typeface="Arial" pitchFamily="34" charset="0"/>
                <a:cs typeface="Arial" pitchFamily="34" charset="0"/>
              </a:rPr>
              <a:t>                     </a:t>
            </a:r>
            <a:endParaRPr lang="fr-FR" sz="2800" b="1" dirty="0">
              <a:solidFill>
                <a:srgbClr val="FF0000"/>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lang="ar-SA" sz="3900" b="1" dirty="0" smtClean="0">
                <a:solidFill>
                  <a:srgbClr val="FF0000"/>
                </a:solidFill>
                <a:latin typeface="Traditional Arabic" pitchFamily="18" charset="-78"/>
                <a:cs typeface="Traditional Arabic" pitchFamily="18" charset="-78"/>
              </a:rPr>
              <a:t>    </a:t>
            </a:r>
            <a:r>
              <a:rPr lang="ar-SA" sz="3600" b="1" dirty="0" smtClean="0">
                <a:solidFill>
                  <a:srgbClr val="FF0000"/>
                </a:solidFill>
                <a:latin typeface="Traditional Arabic" pitchFamily="18" charset="-78"/>
                <a:cs typeface="Traditional Arabic" pitchFamily="18" charset="-78"/>
              </a:rPr>
              <a:t>4</a:t>
            </a:r>
            <a:r>
              <a:rPr lang="ar-SA" sz="2800" b="1" dirty="0" smtClean="0">
                <a:solidFill>
                  <a:srgbClr val="FF0000"/>
                </a:solidFill>
                <a:latin typeface="Traditional Arabic" pitchFamily="18" charset="-78"/>
                <a:cs typeface="Traditional Arabic" pitchFamily="18" charset="-78"/>
              </a:rPr>
              <a:t>-</a:t>
            </a:r>
            <a:r>
              <a:rPr lang="ar-SA" sz="3200" b="1" dirty="0" smtClean="0">
                <a:solidFill>
                  <a:srgbClr val="FF0000"/>
                </a:solidFill>
                <a:latin typeface="Traditional Arabic" pitchFamily="18" charset="-78"/>
                <a:cs typeface="Traditional Arabic" pitchFamily="18" charset="-78"/>
              </a:rPr>
              <a:t> </a:t>
            </a:r>
            <a:r>
              <a:rPr lang="ar-DZ" sz="3200" b="1" dirty="0" smtClean="0">
                <a:solidFill>
                  <a:srgbClr val="FF0000"/>
                </a:solidFill>
                <a:latin typeface="Traditional Arabic" pitchFamily="18" charset="-78"/>
                <a:cs typeface="Traditional Arabic" pitchFamily="18" charset="-78"/>
              </a:rPr>
              <a:t>دورة الإعداد للمنافسات : </a:t>
            </a:r>
            <a:r>
              <a:rPr lang="fr-FR" sz="2800" b="1" dirty="0" smtClean="0">
                <a:solidFill>
                  <a:srgbClr val="FF0000"/>
                </a:solidFill>
                <a:latin typeface="Traditional Arabic" pitchFamily="18" charset="-78"/>
                <a:cs typeface="Traditional Arabic" pitchFamily="18" charset="-78"/>
              </a:rPr>
              <a:t>Méso cycle de pré-compétition</a:t>
            </a:r>
            <a:endParaRPr lang="fr-FR" sz="2800" dirty="0" smtClean="0">
              <a:solidFill>
                <a:srgbClr val="FF0000"/>
              </a:solidFill>
              <a:latin typeface="Traditional Arabic" pitchFamily="18" charset="-78"/>
              <a:cs typeface="Traditional Arabic" pitchFamily="18" charset="-78"/>
            </a:endParaRPr>
          </a:p>
          <a:p>
            <a:pPr algn="just" rtl="1">
              <a:lnSpc>
                <a:spcPct val="150000"/>
              </a:lnSpc>
              <a:buNone/>
            </a:pPr>
            <a:r>
              <a:rPr lang="ar-DZ" sz="3500" b="1" dirty="0" smtClean="0">
                <a:latin typeface="Traditional Arabic" pitchFamily="18" charset="-78"/>
                <a:cs typeface="Traditional Arabic" pitchFamily="18" charset="-78"/>
              </a:rPr>
              <a:t>هذه الدورة</a:t>
            </a:r>
            <a:r>
              <a:rPr lang="fr-FR" sz="3500" b="1" dirty="0" smtClean="0">
                <a:latin typeface="Traditional Arabic" pitchFamily="18" charset="-78"/>
                <a:cs typeface="Traditional Arabic" pitchFamily="18" charset="-78"/>
              </a:rPr>
              <a:t> </a:t>
            </a:r>
            <a:r>
              <a:rPr lang="ar-DZ" sz="3500" b="1" dirty="0" smtClean="0">
                <a:latin typeface="Traditional Arabic" pitchFamily="18" charset="-78"/>
                <a:cs typeface="Traditional Arabic" pitchFamily="18" charset="-78"/>
              </a:rPr>
              <a:t>خاصة بمرحلة </a:t>
            </a:r>
            <a:r>
              <a:rPr lang="ar-SA" sz="3500" b="1" dirty="0" smtClean="0">
                <a:latin typeface="Traditional Arabic" pitchFamily="18" charset="-78"/>
                <a:cs typeface="Traditional Arabic" pitchFamily="18" charset="-78"/>
              </a:rPr>
              <a:t>ما قبل </a:t>
            </a:r>
            <a:r>
              <a:rPr lang="ar-DZ" sz="3500" b="1" dirty="0" smtClean="0">
                <a:latin typeface="Traditional Arabic" pitchFamily="18" charset="-78"/>
                <a:cs typeface="Traditional Arabic" pitchFamily="18" charset="-78"/>
              </a:rPr>
              <a:t>المنافسات وتتميز مهامها بالعمل على </a:t>
            </a:r>
            <a:r>
              <a:rPr lang="ar-DZ" sz="3500" b="1" dirty="0" smtClean="0">
                <a:solidFill>
                  <a:srgbClr val="FF0000"/>
                </a:solidFill>
                <a:latin typeface="Traditional Arabic" pitchFamily="18" charset="-78"/>
                <a:cs typeface="Traditional Arabic" pitchFamily="18" charset="-78"/>
              </a:rPr>
              <a:t>إكمال نقاط ضعف </a:t>
            </a:r>
            <a:r>
              <a:rPr lang="ar-DZ" sz="3500" b="1" dirty="0" smtClean="0">
                <a:latin typeface="Traditional Arabic" pitchFamily="18" charset="-78"/>
                <a:cs typeface="Traditional Arabic" pitchFamily="18" charset="-78"/>
              </a:rPr>
              <a:t>الرياضي الخاصة بالقدرات البدنية وتثبيت المهارات الفنية مع تجهيز </a:t>
            </a:r>
            <a:r>
              <a:rPr lang="ar-DZ" sz="3500" b="1" dirty="0" smtClean="0">
                <a:solidFill>
                  <a:srgbClr val="FF0000"/>
                </a:solidFill>
                <a:latin typeface="Traditional Arabic" pitchFamily="18" charset="-78"/>
                <a:cs typeface="Traditional Arabic" pitchFamily="18" charset="-78"/>
              </a:rPr>
              <a:t>وإعداد الرياضي نفسيا</a:t>
            </a:r>
            <a:r>
              <a:rPr lang="ar-DZ" sz="3500" b="1" dirty="0" smtClean="0">
                <a:solidFill>
                  <a:srgbClr val="00B050"/>
                </a:solidFill>
                <a:latin typeface="Traditional Arabic" pitchFamily="18" charset="-78"/>
                <a:cs typeface="Traditional Arabic" pitchFamily="18" charset="-78"/>
              </a:rPr>
              <a:t> </a:t>
            </a:r>
            <a:r>
              <a:rPr lang="ar-DZ" sz="3500" b="1" dirty="0" smtClean="0">
                <a:latin typeface="Traditional Arabic" pitchFamily="18" charset="-78"/>
                <a:cs typeface="Traditional Arabic" pitchFamily="18" charset="-78"/>
              </a:rPr>
              <a:t>لخوص المنافسات بروح عالية والوصول بحمل التدريب إلى الأقصى</a:t>
            </a:r>
            <a:r>
              <a:rPr lang="fr-FR" sz="3500" b="1" dirty="0" smtClean="0">
                <a:latin typeface="Traditional Arabic" pitchFamily="18" charset="-78"/>
                <a:cs typeface="Traditional Arabic" pitchFamily="18" charset="-78"/>
              </a:rPr>
              <a:t> </a:t>
            </a:r>
            <a:r>
              <a:rPr lang="ar-DZ" sz="3500" b="1" dirty="0" smtClean="0">
                <a:latin typeface="Traditional Arabic" pitchFamily="18" charset="-78"/>
                <a:cs typeface="Traditional Arabic" pitchFamily="18" charset="-78"/>
              </a:rPr>
              <a:t>باستخدام مكونات الحمل بما يخدم هدف المرحلة(شدة عالية، راحة طويلة، حجم قليل).</a:t>
            </a:r>
            <a:endParaRPr lang="fr-FR" sz="35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r>
              <a:rPr lang="ar-SA" sz="3900" b="1" dirty="0" smtClean="0">
                <a:solidFill>
                  <a:srgbClr val="FF0000"/>
                </a:solidFill>
                <a:latin typeface="Traditional Arabic" pitchFamily="18" charset="-78"/>
                <a:cs typeface="Traditional Arabic" pitchFamily="18" charset="-78"/>
              </a:rPr>
              <a:t>    وتهدف دورة المنافسة إلى :</a:t>
            </a:r>
          </a:p>
          <a:p>
            <a:pPr algn="r" rtl="1"/>
            <a:endParaRPr lang="ar-SA" sz="3900" b="1" dirty="0" smtClean="0">
              <a:solidFill>
                <a:schemeClr val="bg1"/>
              </a:solidFill>
              <a:latin typeface="Traditional Arabic" pitchFamily="18" charset="-78"/>
              <a:cs typeface="Traditional Arabic" pitchFamily="18" charset="-78"/>
            </a:endParaRPr>
          </a:p>
          <a:p>
            <a:pPr algn="r" rtl="1">
              <a:buFontTx/>
              <a:buChar char="-"/>
            </a:pPr>
            <a:r>
              <a:rPr lang="ar-SA" sz="3900" b="1" dirty="0" smtClean="0">
                <a:solidFill>
                  <a:schemeClr val="bg1"/>
                </a:solidFill>
                <a:latin typeface="Traditional Arabic" pitchFamily="18" charset="-78"/>
                <a:cs typeface="Traditional Arabic" pitchFamily="18" charset="-78"/>
              </a:rPr>
              <a:t>المحافظة على اللياقة البدنية المكتسبة.</a:t>
            </a:r>
          </a:p>
          <a:p>
            <a:pPr algn="r" rtl="1">
              <a:buFontTx/>
              <a:buChar char="-"/>
            </a:pPr>
            <a:r>
              <a:rPr lang="ar-SA" sz="3900" b="1" dirty="0" smtClean="0">
                <a:solidFill>
                  <a:schemeClr val="bg1"/>
                </a:solidFill>
                <a:latin typeface="Traditional Arabic" pitchFamily="18" charset="-78"/>
                <a:cs typeface="Traditional Arabic" pitchFamily="18" charset="-78"/>
              </a:rPr>
              <a:t>التواجد في لياقة بدنية مثالية قبل كل مقابلة.</a:t>
            </a:r>
          </a:p>
          <a:p>
            <a:pPr algn="r" rtl="1">
              <a:buFontTx/>
              <a:buChar char="-"/>
            </a:pPr>
            <a:r>
              <a:rPr lang="ar-SA" sz="3900" b="1" dirty="0" err="1" smtClean="0">
                <a:solidFill>
                  <a:schemeClr val="bg1"/>
                </a:solidFill>
                <a:latin typeface="Traditional Arabic" pitchFamily="18" charset="-78"/>
                <a:cs typeface="Traditional Arabic" pitchFamily="18" charset="-78"/>
              </a:rPr>
              <a:t>اتباع</a:t>
            </a:r>
            <a:r>
              <a:rPr lang="ar-SA" sz="3900" b="1" dirty="0" smtClean="0">
                <a:solidFill>
                  <a:schemeClr val="bg1"/>
                </a:solidFill>
                <a:latin typeface="Traditional Arabic" pitchFamily="18" charset="-78"/>
                <a:cs typeface="Traditional Arabic" pitchFamily="18" charset="-78"/>
              </a:rPr>
              <a:t> مبدأ التدرج في التدريب </a:t>
            </a:r>
            <a:r>
              <a:rPr lang="ar-SA" sz="3900" b="1" dirty="0" err="1" smtClean="0">
                <a:solidFill>
                  <a:schemeClr val="bg1"/>
                </a:solidFill>
                <a:latin typeface="Traditional Arabic" pitchFamily="18" charset="-78"/>
                <a:cs typeface="Traditional Arabic" pitchFamily="18" charset="-78"/>
              </a:rPr>
              <a:t>و</a:t>
            </a:r>
            <a:r>
              <a:rPr lang="ar-SA" sz="3900" b="1" dirty="0" smtClean="0">
                <a:solidFill>
                  <a:schemeClr val="bg1"/>
                </a:solidFill>
                <a:latin typeface="Traditional Arabic" pitchFamily="18" charset="-78"/>
                <a:cs typeface="Traditional Arabic" pitchFamily="18" charset="-78"/>
              </a:rPr>
              <a:t> التكيف.</a:t>
            </a:r>
          </a:p>
          <a:p>
            <a:pPr algn="r" rtl="1">
              <a:buFontTx/>
              <a:buChar char="-"/>
            </a:pPr>
            <a:r>
              <a:rPr lang="ar-SA" sz="3900" b="1" dirty="0" smtClean="0">
                <a:solidFill>
                  <a:schemeClr val="bg1"/>
                </a:solidFill>
                <a:latin typeface="Traditional Arabic" pitchFamily="18" charset="-78"/>
                <a:cs typeface="Traditional Arabic" pitchFamily="18" charset="-78"/>
              </a:rPr>
              <a:t> يتم التدرب على جميع صفات البدنية خلال كل دورة صغيرة مع الاهتمام أكثر بصفة معينة بالتناوب بين الدورات الصغيرة علة أن تنهي الدورة المتوسطة بدورة صغيرة للاسترجاع. كما هو موضح في الشكل الموالي.</a:t>
            </a:r>
          </a:p>
          <a:p>
            <a:pPr algn="r" rtl="1">
              <a:buFontTx/>
              <a:buChar char="-"/>
            </a:pP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apture1234(.PNG"/>
          <p:cNvPicPr>
            <a:picLocks noGrp="1" noChangeAspect="1"/>
          </p:cNvPicPr>
          <p:nvPr>
            <p:ph idx="1"/>
          </p:nvPr>
        </p:nvPicPr>
        <p:blipFill>
          <a:blip r:embed="rId2"/>
          <a:stretch>
            <a:fillRect/>
          </a:stretch>
        </p:blipFill>
        <p:spPr>
          <a:xfrm>
            <a:off x="452584" y="1071546"/>
            <a:ext cx="8262820" cy="5072098"/>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SA" sz="3900" b="1" dirty="0" smtClean="0">
                <a:solidFill>
                  <a:srgbClr val="FF0000"/>
                </a:solidFill>
                <a:latin typeface="Traditional Arabic" pitchFamily="18" charset="-78"/>
                <a:cs typeface="Traditional Arabic" pitchFamily="18" charset="-78"/>
              </a:rPr>
              <a:t>  </a:t>
            </a:r>
            <a:r>
              <a:rPr lang="ar-SA" sz="3200" b="1" dirty="0" smtClean="0">
                <a:solidFill>
                  <a:schemeClr val="bg1"/>
                </a:solidFill>
                <a:latin typeface="Traditional Arabic" pitchFamily="18" charset="-78"/>
                <a:cs typeface="Traditional Arabic" pitchFamily="18" charset="-78"/>
              </a:rPr>
              <a:t>توجد أنوع أخرى من الدورات المتوسطة أكثر خصوصية ترتبط بشدة وحمل التدريب نجد من بينها: </a:t>
            </a:r>
          </a:p>
          <a:p>
            <a:pPr algn="r" rtl="1"/>
            <a:r>
              <a:rPr lang="ar-SA" sz="3900" b="1" dirty="0" smtClean="0">
                <a:solidFill>
                  <a:schemeClr val="bg1"/>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دورة متوسطة ذات توجه حجم: </a:t>
            </a:r>
            <a:r>
              <a:rPr lang="fr-FR" sz="2800" b="1" dirty="0" err="1" smtClean="0">
                <a:solidFill>
                  <a:srgbClr val="FF0000"/>
                </a:solidFill>
                <a:latin typeface="Traditional Arabic" pitchFamily="18" charset="-78"/>
                <a:cs typeface="Traditional Arabic" pitchFamily="18" charset="-78"/>
              </a:rPr>
              <a:t>mésocycle</a:t>
            </a:r>
            <a:r>
              <a:rPr lang="fr-FR" sz="2800" b="1" dirty="0" smtClean="0">
                <a:solidFill>
                  <a:srgbClr val="FF0000"/>
                </a:solidFill>
                <a:latin typeface="Traditional Arabic" pitchFamily="18" charset="-78"/>
                <a:cs typeface="Traditional Arabic" pitchFamily="18" charset="-78"/>
              </a:rPr>
              <a:t> orienté volume</a:t>
            </a:r>
            <a:r>
              <a:rPr lang="ar-SA" sz="2800" b="1" dirty="0" smtClean="0">
                <a:solidFill>
                  <a:srgbClr val="FF0000"/>
                </a:solidFill>
                <a:latin typeface="Traditional Arabic" pitchFamily="18" charset="-78"/>
                <a:cs typeface="Traditional Arabic" pitchFamily="18" charset="-78"/>
              </a:rPr>
              <a:t> </a:t>
            </a:r>
            <a:endParaRPr lang="ar-SA" sz="3900" b="1" dirty="0" smtClean="0">
              <a:solidFill>
                <a:srgbClr val="FF0000"/>
              </a:solidFill>
              <a:latin typeface="Traditional Arabic" pitchFamily="18" charset="-78"/>
              <a:cs typeface="Traditional Arabic" pitchFamily="18" charset="-78"/>
            </a:endParaRPr>
          </a:p>
          <a:p>
            <a:pPr algn="r" rtl="1"/>
            <a:r>
              <a:rPr lang="ar-SA" sz="3200" b="1" dirty="0" smtClean="0">
                <a:latin typeface="Traditional Arabic" pitchFamily="18" charset="-78"/>
                <a:cs typeface="Traditional Arabic" pitchFamily="18" charset="-78"/>
              </a:rPr>
              <a:t>تتضمن الدورات صغيرة تزداد تدريجيا من حيث الحجم.</a:t>
            </a:r>
            <a:endParaRPr lang="fr-FR" sz="3200" b="1" dirty="0" smtClean="0">
              <a:latin typeface="Traditional Arabic" pitchFamily="18" charset="-78"/>
              <a:cs typeface="Traditional Arabic" pitchFamily="18" charset="-78"/>
            </a:endParaRPr>
          </a:p>
        </p:txBody>
      </p:sp>
      <p:pic>
        <p:nvPicPr>
          <p:cNvPr id="7" name="Espace réservé du contenu 6" descr="Capture987.PNG"/>
          <p:cNvPicPr>
            <a:picLocks noGrp="1" noChangeAspect="1"/>
          </p:cNvPicPr>
          <p:nvPr>
            <p:ph idx="1"/>
          </p:nvPr>
        </p:nvPicPr>
        <p:blipFill>
          <a:blip r:embed="rId2"/>
          <a:stretch>
            <a:fillRect/>
          </a:stretch>
        </p:blipFill>
        <p:spPr>
          <a:xfrm>
            <a:off x="500034" y="4000504"/>
            <a:ext cx="5929354" cy="2428892"/>
          </a:xfrm>
        </p:spPr>
      </p:pic>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pic>
        <p:nvPicPr>
          <p:cNvPr id="8" name="Image 7" descr="Capture546.PNG"/>
          <p:cNvPicPr>
            <a:picLocks noChangeAspect="1"/>
          </p:cNvPicPr>
          <p:nvPr/>
        </p:nvPicPr>
        <p:blipFill>
          <a:blip r:embed="rId3"/>
          <a:stretch>
            <a:fillRect/>
          </a:stretch>
        </p:blipFill>
        <p:spPr>
          <a:xfrm>
            <a:off x="7000892" y="5143512"/>
            <a:ext cx="1733792" cy="1390844"/>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SA" sz="3900" b="1" dirty="0" smtClean="0">
                <a:solidFill>
                  <a:srgbClr val="FF0000"/>
                </a:solidFill>
                <a:latin typeface="Traditional Arabic" pitchFamily="18" charset="-78"/>
                <a:cs typeface="Traditional Arabic" pitchFamily="18" charset="-78"/>
              </a:rPr>
              <a:t>  </a:t>
            </a:r>
            <a:r>
              <a:rPr lang="ar-SA" sz="3900" b="1" dirty="0" smtClean="0">
                <a:solidFill>
                  <a:schemeClr val="bg1"/>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دورة متوسطة ذات توجه حجم المتموج: </a:t>
            </a:r>
            <a:r>
              <a:rPr lang="fr-FR" sz="2800" b="1" dirty="0" err="1" smtClean="0">
                <a:solidFill>
                  <a:srgbClr val="FF0000"/>
                </a:solidFill>
                <a:latin typeface="Traditional Arabic" pitchFamily="18" charset="-78"/>
                <a:cs typeface="Traditional Arabic" pitchFamily="18" charset="-78"/>
              </a:rPr>
              <a:t>mésocycle</a:t>
            </a:r>
            <a:r>
              <a:rPr lang="fr-FR" sz="2800" b="1" dirty="0" smtClean="0">
                <a:solidFill>
                  <a:srgbClr val="FF0000"/>
                </a:solidFill>
                <a:latin typeface="Traditional Arabic" pitchFamily="18" charset="-78"/>
                <a:cs typeface="Traditional Arabic" pitchFamily="18" charset="-78"/>
              </a:rPr>
              <a:t> orienté ondulé</a:t>
            </a:r>
            <a:endParaRPr lang="ar-SA" sz="3900" b="1" dirty="0" smtClean="0">
              <a:solidFill>
                <a:srgbClr val="FF0000"/>
              </a:solidFill>
              <a:latin typeface="Traditional Arabic" pitchFamily="18" charset="-78"/>
              <a:cs typeface="Traditional Arabic" pitchFamily="18" charset="-78"/>
            </a:endParaRPr>
          </a:p>
          <a:p>
            <a:pPr algn="r" rtl="1"/>
            <a:r>
              <a:rPr lang="ar-SA" sz="3200" b="1" dirty="0" smtClean="0">
                <a:latin typeface="Traditional Arabic" pitchFamily="18" charset="-78"/>
                <a:cs typeface="Traditional Arabic" pitchFamily="18" charset="-78"/>
              </a:rPr>
              <a:t>تتضمن دورات صغيرة يعتمد فيها المدرب على حجم التدريب لا الشدة مع التناوب بين الحجم الكبير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المتوسط. الملاحظ أنه كلما زاد الحجم نقصت الشدة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العكس صحيح.</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pic>
        <p:nvPicPr>
          <p:cNvPr id="8" name="Image 7" descr="Capture546.PNG"/>
          <p:cNvPicPr>
            <a:picLocks noChangeAspect="1"/>
          </p:cNvPicPr>
          <p:nvPr/>
        </p:nvPicPr>
        <p:blipFill>
          <a:blip r:embed="rId2"/>
          <a:stretch>
            <a:fillRect/>
          </a:stretch>
        </p:blipFill>
        <p:spPr>
          <a:xfrm>
            <a:off x="7000892" y="5143512"/>
            <a:ext cx="1733792" cy="1390844"/>
          </a:xfrm>
          <a:prstGeom prst="rect">
            <a:avLst/>
          </a:prstGeom>
        </p:spPr>
      </p:pic>
      <p:pic>
        <p:nvPicPr>
          <p:cNvPr id="10" name="Espace réservé du contenu 9" descr="Capture98765.PNG"/>
          <p:cNvPicPr>
            <a:picLocks noGrp="1" noChangeAspect="1"/>
          </p:cNvPicPr>
          <p:nvPr>
            <p:ph idx="1"/>
          </p:nvPr>
        </p:nvPicPr>
        <p:blipFill>
          <a:blip r:embed="rId3"/>
          <a:stretch>
            <a:fillRect/>
          </a:stretch>
        </p:blipFill>
        <p:spPr>
          <a:xfrm>
            <a:off x="285720" y="3857628"/>
            <a:ext cx="4786346" cy="2702028"/>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SA" sz="3900" b="1" dirty="0" smtClean="0">
                <a:solidFill>
                  <a:srgbClr val="FF0000"/>
                </a:solidFill>
                <a:latin typeface="Traditional Arabic" pitchFamily="18" charset="-78"/>
                <a:cs typeface="Traditional Arabic" pitchFamily="18" charset="-78"/>
              </a:rPr>
              <a:t>  </a:t>
            </a:r>
            <a:r>
              <a:rPr lang="ar-SA" sz="3900" b="1" dirty="0" smtClean="0">
                <a:solidFill>
                  <a:schemeClr val="bg1"/>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دورة متوسطة ذات توجه الشدة العالية: </a:t>
            </a:r>
            <a:r>
              <a:rPr lang="fr-FR" sz="2800" b="1" dirty="0" err="1" smtClean="0">
                <a:solidFill>
                  <a:srgbClr val="FF0000"/>
                </a:solidFill>
                <a:latin typeface="Traditional Arabic" pitchFamily="18" charset="-78"/>
                <a:cs typeface="Traditional Arabic" pitchFamily="18" charset="-78"/>
              </a:rPr>
              <a:t>mésocycle</a:t>
            </a:r>
            <a:r>
              <a:rPr lang="fr-FR" sz="2800" b="1" dirty="0" smtClean="0">
                <a:solidFill>
                  <a:srgbClr val="FF0000"/>
                </a:solidFill>
                <a:latin typeface="Traditional Arabic" pitchFamily="18" charset="-78"/>
                <a:cs typeface="Traditional Arabic" pitchFamily="18" charset="-78"/>
              </a:rPr>
              <a:t> orienté intensité</a:t>
            </a:r>
            <a:endParaRPr lang="ar-SA" sz="3900" b="1" dirty="0" smtClean="0">
              <a:solidFill>
                <a:srgbClr val="FF0000"/>
              </a:solidFill>
              <a:latin typeface="Traditional Arabic" pitchFamily="18" charset="-78"/>
              <a:cs typeface="Traditional Arabic" pitchFamily="18" charset="-78"/>
            </a:endParaRPr>
          </a:p>
          <a:p>
            <a:pPr algn="r" rtl="1"/>
            <a:r>
              <a:rPr lang="ar-SA" sz="3200" b="1" dirty="0" smtClean="0">
                <a:latin typeface="Traditional Arabic" pitchFamily="18" charset="-78"/>
                <a:cs typeface="Traditional Arabic" pitchFamily="18" charset="-78"/>
              </a:rPr>
              <a:t>تتضمن دورات صغيرة تتميز بحجم تدريبي صغير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شدة عالية.</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pic>
        <p:nvPicPr>
          <p:cNvPr id="8" name="Image 7" descr="Capture546.PNG"/>
          <p:cNvPicPr>
            <a:picLocks noChangeAspect="1"/>
          </p:cNvPicPr>
          <p:nvPr/>
        </p:nvPicPr>
        <p:blipFill>
          <a:blip r:embed="rId2"/>
          <a:stretch>
            <a:fillRect/>
          </a:stretch>
        </p:blipFill>
        <p:spPr>
          <a:xfrm>
            <a:off x="7000892" y="5143512"/>
            <a:ext cx="1733792" cy="1390844"/>
          </a:xfrm>
          <a:prstGeom prst="rect">
            <a:avLst/>
          </a:prstGeom>
        </p:spPr>
      </p:pic>
      <p:pic>
        <p:nvPicPr>
          <p:cNvPr id="11" name="Espace réservé du contenu 10" descr="Capture980.PNG"/>
          <p:cNvPicPr>
            <a:picLocks noGrp="1" noChangeAspect="1"/>
          </p:cNvPicPr>
          <p:nvPr>
            <p:ph idx="1"/>
          </p:nvPr>
        </p:nvPicPr>
        <p:blipFill>
          <a:blip r:embed="rId3"/>
          <a:stretch>
            <a:fillRect/>
          </a:stretch>
        </p:blipFill>
        <p:spPr>
          <a:xfrm>
            <a:off x="398841" y="3357562"/>
            <a:ext cx="5468740" cy="3143272"/>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fr-FR" sz="3000" dirty="0" smtClean="0"/>
          </a:p>
          <a:p>
            <a:pPr marL="448056" lvl="0" indent="-384048" algn="just" rtl="1">
              <a:spcBef>
                <a:spcPct val="20000"/>
              </a:spcBef>
              <a:buClr>
                <a:schemeClr val="accent1"/>
              </a:buClr>
              <a:buSzPct val="80000"/>
              <a:defRPr/>
            </a:pPr>
            <a:endParaRPr lang="fr-FR" sz="3000" dirty="0" smtClean="0"/>
          </a:p>
          <a:p>
            <a:pPr marL="448056" lvl="0" indent="-384048" algn="just" rtl="1">
              <a:spcBef>
                <a:spcPct val="20000"/>
              </a:spcBef>
              <a:buClr>
                <a:schemeClr val="accent1"/>
              </a:buClr>
              <a:buSzPct val="80000"/>
              <a:defRPr/>
            </a:pPr>
            <a:endParaRPr lang="fr-FR" sz="3000" dirty="0" smtClean="0"/>
          </a:p>
          <a:p>
            <a:pPr marL="448056" lvl="0" indent="-384048" algn="just" rtl="1">
              <a:spcBef>
                <a:spcPct val="20000"/>
              </a:spcBef>
              <a:buClr>
                <a:schemeClr val="accent1"/>
              </a:buClr>
              <a:buSzPct val="80000"/>
              <a:defRPr/>
            </a:pPr>
            <a:r>
              <a:rPr lang="ar-SA" sz="3200" b="1" u="sng" dirty="0" smtClean="0">
                <a:solidFill>
                  <a:srgbClr val="7030A0"/>
                </a:solidFill>
                <a:latin typeface="Traditional Arabic" pitchFamily="18" charset="-78"/>
                <a:cs typeface="Traditional Arabic" pitchFamily="18" charset="-78"/>
              </a:rPr>
              <a:t>رابط مهم للإطلاع عليه:</a:t>
            </a:r>
            <a:endParaRPr lang="fr-FR" sz="3200" b="1" u="sng" dirty="0" smtClean="0">
              <a:solidFill>
                <a:srgbClr val="7030A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fr-FR" sz="3000" dirty="0" smtClean="0"/>
          </a:p>
          <a:p>
            <a:pPr marL="448056" lvl="0" indent="-384048" algn="just">
              <a:spcBef>
                <a:spcPct val="20000"/>
              </a:spcBef>
              <a:buClr>
                <a:schemeClr val="accent1"/>
              </a:buClr>
              <a:buSzPct val="80000"/>
              <a:defRPr/>
            </a:pPr>
            <a:r>
              <a:rPr lang="fr-FR" sz="3000" b="1" dirty="0" smtClean="0">
                <a:solidFill>
                  <a:srgbClr val="C00000"/>
                </a:solidFill>
              </a:rPr>
              <a:t>https://www.mobilesport.ch/aktuell/performance-athletique-planification-et-gestion-dentrainement-la-metaphore-du-sandwich/#</a:t>
            </a:r>
            <a:endParaRPr lang="fr-FR" sz="3200" b="1" dirty="0" smtClean="0">
              <a:solidFill>
                <a:srgbClr val="C0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SA" sz="3900" b="1" dirty="0" smtClean="0">
                <a:solidFill>
                  <a:srgbClr val="FF0000"/>
                </a:solidFill>
                <a:latin typeface="Traditional Arabic" pitchFamily="18" charset="-78"/>
                <a:cs typeface="Traditional Arabic" pitchFamily="18" charset="-78"/>
              </a:rPr>
              <a:t>  </a:t>
            </a:r>
            <a:r>
              <a:rPr lang="ar-SA" sz="3900" b="1" dirty="0" smtClean="0">
                <a:solidFill>
                  <a:schemeClr val="bg1"/>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دورة متوسطة ذات توجه الشدة المتموج : </a:t>
            </a:r>
            <a:r>
              <a:rPr lang="fr-FR" sz="2800" b="1" dirty="0" err="1" smtClean="0">
                <a:solidFill>
                  <a:srgbClr val="FF0000"/>
                </a:solidFill>
                <a:latin typeface="Traditional Arabic" pitchFamily="18" charset="-78"/>
                <a:cs typeface="Traditional Arabic" pitchFamily="18" charset="-78"/>
              </a:rPr>
              <a:t>mésocycle</a:t>
            </a:r>
            <a:r>
              <a:rPr lang="fr-FR" sz="2800" b="1" dirty="0" smtClean="0">
                <a:solidFill>
                  <a:srgbClr val="FF0000"/>
                </a:solidFill>
                <a:latin typeface="Traditional Arabic" pitchFamily="18" charset="-78"/>
                <a:cs typeface="Traditional Arabic" pitchFamily="18" charset="-78"/>
              </a:rPr>
              <a:t> orienté intensité ondulé </a:t>
            </a:r>
            <a:endParaRPr lang="ar-SA" sz="3900" b="1" dirty="0" smtClean="0">
              <a:solidFill>
                <a:srgbClr val="FF0000"/>
              </a:solidFill>
              <a:latin typeface="Traditional Arabic" pitchFamily="18" charset="-78"/>
              <a:cs typeface="Traditional Arabic" pitchFamily="18" charset="-78"/>
            </a:endParaRPr>
          </a:p>
          <a:p>
            <a:pPr algn="r" rtl="1"/>
            <a:r>
              <a:rPr lang="ar-SA" sz="3200" b="1" dirty="0" smtClean="0">
                <a:latin typeface="Traditional Arabic" pitchFamily="18" charset="-78"/>
                <a:cs typeface="Traditional Arabic" pitchFamily="18" charset="-78"/>
              </a:rPr>
              <a:t>تتميز الدورة المتوسطة ذات الشدة العالية المتموجة بالتناوب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التعاقب بين الدورات الصغيرة ذات الشدة العالية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المتوسطة.</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pic>
        <p:nvPicPr>
          <p:cNvPr id="8" name="Image 7" descr="Capture546.PNG"/>
          <p:cNvPicPr>
            <a:picLocks noChangeAspect="1"/>
          </p:cNvPicPr>
          <p:nvPr/>
        </p:nvPicPr>
        <p:blipFill>
          <a:blip r:embed="rId2"/>
          <a:stretch>
            <a:fillRect/>
          </a:stretch>
        </p:blipFill>
        <p:spPr>
          <a:xfrm>
            <a:off x="7000892" y="5143512"/>
            <a:ext cx="1733792" cy="1390844"/>
          </a:xfrm>
          <a:prstGeom prst="rect">
            <a:avLst/>
          </a:prstGeom>
        </p:spPr>
      </p:pic>
      <p:pic>
        <p:nvPicPr>
          <p:cNvPr id="9" name="Espace réservé du contenu 8" descr="Capture5643.PNG"/>
          <p:cNvPicPr>
            <a:picLocks noGrp="1" noChangeAspect="1"/>
          </p:cNvPicPr>
          <p:nvPr>
            <p:ph idx="1"/>
          </p:nvPr>
        </p:nvPicPr>
        <p:blipFill>
          <a:blip r:embed="rId3"/>
          <a:stretch>
            <a:fillRect/>
          </a:stretch>
        </p:blipFill>
        <p:spPr>
          <a:xfrm>
            <a:off x="357158" y="3786190"/>
            <a:ext cx="5929354" cy="2714644"/>
          </a:xfr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SA" sz="3900" b="1" dirty="0" smtClean="0">
                <a:solidFill>
                  <a:srgbClr val="FF0000"/>
                </a:solidFill>
                <a:latin typeface="Traditional Arabic" pitchFamily="18" charset="-78"/>
                <a:cs typeface="Traditional Arabic" pitchFamily="18" charset="-78"/>
              </a:rPr>
              <a:t>  </a:t>
            </a:r>
            <a:r>
              <a:rPr lang="ar-SA" sz="3900" b="1" dirty="0" smtClean="0">
                <a:solidFill>
                  <a:schemeClr val="bg1"/>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دورة متوسطة ذات توجه الشدة المتموج : </a:t>
            </a:r>
            <a:r>
              <a:rPr lang="fr-FR" sz="2800" b="1" dirty="0" err="1" smtClean="0">
                <a:solidFill>
                  <a:srgbClr val="FF0000"/>
                </a:solidFill>
                <a:latin typeface="Traditional Arabic" pitchFamily="18" charset="-78"/>
                <a:cs typeface="Traditional Arabic" pitchFamily="18" charset="-78"/>
              </a:rPr>
              <a:t>mésocycle</a:t>
            </a:r>
            <a:r>
              <a:rPr lang="fr-FR" sz="2800" b="1" dirty="0" smtClean="0">
                <a:solidFill>
                  <a:srgbClr val="FF0000"/>
                </a:solidFill>
                <a:latin typeface="Traditional Arabic" pitchFamily="18" charset="-78"/>
                <a:cs typeface="Traditional Arabic" pitchFamily="18" charset="-78"/>
              </a:rPr>
              <a:t> orienté intensité ondulé </a:t>
            </a:r>
            <a:endParaRPr lang="ar-SA" sz="3900" b="1" dirty="0" smtClean="0">
              <a:solidFill>
                <a:srgbClr val="FF0000"/>
              </a:solidFill>
              <a:latin typeface="Traditional Arabic" pitchFamily="18" charset="-78"/>
              <a:cs typeface="Traditional Arabic" pitchFamily="18" charset="-78"/>
            </a:endParaRPr>
          </a:p>
          <a:p>
            <a:pPr algn="r" rtl="1"/>
            <a:r>
              <a:rPr lang="ar-SA" sz="3200" b="1" dirty="0" smtClean="0">
                <a:latin typeface="Traditional Arabic" pitchFamily="18" charset="-78"/>
                <a:cs typeface="Traditional Arabic" pitchFamily="18" charset="-78"/>
              </a:rPr>
              <a:t>تتميز الدورة المتوسطة ذات الشدة العالية المتموجة بالتناوب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التعاقب بين الدورات الصغيرة ذات الشدة العالية </a:t>
            </a:r>
            <a:r>
              <a:rPr lang="ar-SA" sz="3200" b="1" dirty="0" err="1" smtClean="0">
                <a:latin typeface="Traditional Arabic" pitchFamily="18" charset="-78"/>
                <a:cs typeface="Traditional Arabic" pitchFamily="18" charset="-78"/>
              </a:rPr>
              <a:t>و</a:t>
            </a:r>
            <a:r>
              <a:rPr lang="ar-SA" sz="3200" b="1" dirty="0" smtClean="0">
                <a:latin typeface="Traditional Arabic" pitchFamily="18" charset="-78"/>
                <a:cs typeface="Traditional Arabic" pitchFamily="18" charset="-78"/>
              </a:rPr>
              <a:t> المتوسطة.</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pic>
        <p:nvPicPr>
          <p:cNvPr id="8" name="Image 7" descr="Capture546.PNG"/>
          <p:cNvPicPr>
            <a:picLocks noChangeAspect="1"/>
          </p:cNvPicPr>
          <p:nvPr/>
        </p:nvPicPr>
        <p:blipFill>
          <a:blip r:embed="rId2"/>
          <a:stretch>
            <a:fillRect/>
          </a:stretch>
        </p:blipFill>
        <p:spPr>
          <a:xfrm>
            <a:off x="7000892" y="5143512"/>
            <a:ext cx="1733792" cy="1390844"/>
          </a:xfrm>
          <a:prstGeom prst="rect">
            <a:avLst/>
          </a:prstGeom>
        </p:spPr>
      </p:pic>
      <p:pic>
        <p:nvPicPr>
          <p:cNvPr id="9" name="Espace réservé du contenu 8" descr="Capture5643.PNG"/>
          <p:cNvPicPr>
            <a:picLocks noGrp="1" noChangeAspect="1"/>
          </p:cNvPicPr>
          <p:nvPr>
            <p:ph idx="1"/>
          </p:nvPr>
        </p:nvPicPr>
        <p:blipFill>
          <a:blip r:embed="rId3"/>
          <a:stretch>
            <a:fillRect/>
          </a:stretch>
        </p:blipFill>
        <p:spPr>
          <a:xfrm>
            <a:off x="357158" y="3786190"/>
            <a:ext cx="5929354" cy="2714644"/>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900" b="1" dirty="0" smtClean="0">
                <a:solidFill>
                  <a:srgbClr val="FF0000"/>
                </a:solidFill>
                <a:latin typeface="Traditional Arabic" pitchFamily="18" charset="-78"/>
                <a:cs typeface="Traditional Arabic" pitchFamily="18" charset="-78"/>
              </a:rPr>
              <a:t> </a:t>
            </a:r>
            <a:r>
              <a:rPr lang="ar-SA" sz="3900" b="1" dirty="0" smtClean="0">
                <a:solidFill>
                  <a:schemeClr val="bg1"/>
                </a:solidFill>
                <a:latin typeface="Traditional Arabic" pitchFamily="18" charset="-78"/>
                <a:cs typeface="Traditional Arabic" pitchFamily="18" charset="-78"/>
              </a:rPr>
              <a:t>- </a:t>
            </a:r>
            <a:r>
              <a:rPr lang="ar-SA" sz="2800" b="1" dirty="0" smtClean="0">
                <a:solidFill>
                  <a:srgbClr val="FF0000"/>
                </a:solidFill>
                <a:latin typeface="Traditional Arabic" pitchFamily="18" charset="-78"/>
                <a:cs typeface="Traditional Arabic" pitchFamily="18" charset="-78"/>
              </a:rPr>
              <a:t>دورة الشهرية الموجهة: </a:t>
            </a:r>
            <a:r>
              <a:rPr lang="fr-FR" sz="2400" b="1" dirty="0" err="1" smtClean="0">
                <a:solidFill>
                  <a:srgbClr val="FF0000"/>
                </a:solidFill>
                <a:latin typeface="Traditional Arabic" pitchFamily="18" charset="-78"/>
                <a:cs typeface="Traditional Arabic" pitchFamily="18" charset="-78"/>
              </a:rPr>
              <a:t>mésocycle</a:t>
            </a:r>
            <a:r>
              <a:rPr lang="fr-FR" sz="2400" b="1" dirty="0" smtClean="0">
                <a:solidFill>
                  <a:srgbClr val="FF0000"/>
                </a:solidFill>
                <a:latin typeface="Traditional Arabic" pitchFamily="18" charset="-78"/>
                <a:cs typeface="Traditional Arabic" pitchFamily="18" charset="-78"/>
              </a:rPr>
              <a:t> orienté cycle mensuel </a:t>
            </a:r>
            <a:endParaRPr lang="ar-SA" sz="3900" b="1" dirty="0" smtClean="0">
              <a:solidFill>
                <a:srgbClr val="FF0000"/>
              </a:solidFill>
              <a:latin typeface="Traditional Arabic" pitchFamily="18" charset="-78"/>
              <a:cs typeface="Traditional Arabic" pitchFamily="18" charset="-78"/>
            </a:endParaRPr>
          </a:p>
          <a:p>
            <a:pPr algn="r" rtl="1"/>
            <a:r>
              <a:rPr lang="ar-SA" sz="3000" b="1" dirty="0" smtClean="0">
                <a:latin typeface="Traditional Arabic" pitchFamily="18" charset="-78"/>
                <a:cs typeface="Traditional Arabic" pitchFamily="18" charset="-78"/>
              </a:rPr>
              <a:t>يتضح من خلال الشكل الموالي حجم التدريب </a:t>
            </a:r>
            <a:r>
              <a:rPr lang="ar-SA" sz="3000" b="1" dirty="0" err="1" smtClean="0">
                <a:latin typeface="Traditional Arabic" pitchFamily="18" charset="-78"/>
                <a:cs typeface="Traditional Arabic" pitchFamily="18" charset="-78"/>
              </a:rPr>
              <a:t>و</a:t>
            </a:r>
            <a:r>
              <a:rPr lang="ar-SA" sz="3000" b="1" dirty="0" smtClean="0">
                <a:latin typeface="Traditional Arabic" pitchFamily="18" charset="-78"/>
                <a:cs typeface="Traditional Arabic" pitchFamily="18" charset="-78"/>
              </a:rPr>
              <a:t> علاقته بالصفات البدنية، والترتيب المفروض إتباعه، </a:t>
            </a:r>
            <a:r>
              <a:rPr lang="ar-SA" sz="3000" b="1" dirty="0" err="1" smtClean="0">
                <a:latin typeface="Traditional Arabic" pitchFamily="18" charset="-78"/>
                <a:cs typeface="Traditional Arabic" pitchFamily="18" charset="-78"/>
              </a:rPr>
              <a:t>فالمدومة</a:t>
            </a:r>
            <a:r>
              <a:rPr lang="ar-SA" sz="3000" b="1" dirty="0" smtClean="0">
                <a:latin typeface="Traditional Arabic" pitchFamily="18" charset="-78"/>
                <a:cs typeface="Traditional Arabic" pitchFamily="18" charset="-78"/>
              </a:rPr>
              <a:t> الخاصة ترتبط بحجم أكبر </a:t>
            </a:r>
            <a:r>
              <a:rPr lang="ar-SA" sz="3000" b="1" dirty="0" err="1" smtClean="0">
                <a:latin typeface="Traditional Arabic" pitchFamily="18" charset="-78"/>
                <a:cs typeface="Traditional Arabic" pitchFamily="18" charset="-78"/>
              </a:rPr>
              <a:t>و</a:t>
            </a:r>
            <a:r>
              <a:rPr lang="ar-SA" sz="3000" b="1" dirty="0" smtClean="0">
                <a:latin typeface="Traditional Arabic" pitchFamily="18" charset="-78"/>
                <a:cs typeface="Traditional Arabic" pitchFamily="18" charset="-78"/>
              </a:rPr>
              <a:t> شدة متوسطة في حين أن القوة </a:t>
            </a:r>
            <a:r>
              <a:rPr lang="ar-SA" sz="3000" b="1" dirty="0" err="1" smtClean="0">
                <a:latin typeface="Traditional Arabic" pitchFamily="18" charset="-78"/>
                <a:cs typeface="Traditional Arabic" pitchFamily="18" charset="-78"/>
              </a:rPr>
              <a:t>و</a:t>
            </a:r>
            <a:r>
              <a:rPr lang="ar-SA" sz="3000" b="1" dirty="0" smtClean="0">
                <a:latin typeface="Traditional Arabic" pitchFamily="18" charset="-78"/>
                <a:cs typeface="Traditional Arabic" pitchFamily="18" charset="-78"/>
              </a:rPr>
              <a:t> السرعة يقل الحجم في مقابل زيادة الشدة.</a:t>
            </a:r>
            <a:endParaRPr lang="fr-FR" sz="30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pic>
        <p:nvPicPr>
          <p:cNvPr id="8" name="Image 7" descr="Capture546.PNG"/>
          <p:cNvPicPr>
            <a:picLocks noChangeAspect="1"/>
          </p:cNvPicPr>
          <p:nvPr/>
        </p:nvPicPr>
        <p:blipFill>
          <a:blip r:embed="rId2"/>
          <a:stretch>
            <a:fillRect/>
          </a:stretch>
        </p:blipFill>
        <p:spPr>
          <a:xfrm>
            <a:off x="7000892" y="5143512"/>
            <a:ext cx="1733792" cy="1390844"/>
          </a:xfrm>
          <a:prstGeom prst="rect">
            <a:avLst/>
          </a:prstGeom>
        </p:spPr>
      </p:pic>
      <p:pic>
        <p:nvPicPr>
          <p:cNvPr id="11" name="Espace réservé du contenu 10" descr="Capture0000.PNG"/>
          <p:cNvPicPr>
            <a:picLocks noGrp="1" noChangeAspect="1"/>
          </p:cNvPicPr>
          <p:nvPr>
            <p:ph idx="1"/>
          </p:nvPr>
        </p:nvPicPr>
        <p:blipFill>
          <a:blip r:embed="rId3"/>
          <a:stretch>
            <a:fillRect/>
          </a:stretch>
        </p:blipFill>
        <p:spPr>
          <a:xfrm>
            <a:off x="357158" y="3357562"/>
            <a:ext cx="6572296" cy="3233702"/>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500" b="1" dirty="0" smtClean="0">
                <a:latin typeface="Traditional Arabic" pitchFamily="18" charset="-78"/>
                <a:cs typeface="Traditional Arabic" pitchFamily="18" charset="-78"/>
              </a:rPr>
              <a:t>-</a:t>
            </a:r>
            <a:r>
              <a:rPr lang="fr-FR" sz="3500" b="1" dirty="0" smtClean="0">
                <a:latin typeface="Traditional Arabic" pitchFamily="18" charset="-78"/>
                <a:cs typeface="Traditional Arabic" pitchFamily="18" charset="-78"/>
              </a:rPr>
              <a:t> </a:t>
            </a:r>
            <a:r>
              <a:rPr lang="ar-SA" sz="3500" b="1" dirty="0" smtClean="0">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الخطة أو الدورة التدريبية المتوسطة:</a:t>
            </a:r>
            <a:r>
              <a:rPr lang="fr-FR" sz="3500" b="1" dirty="0" err="1" smtClean="0">
                <a:solidFill>
                  <a:srgbClr val="FF0000"/>
                </a:solidFill>
                <a:latin typeface="Traditional Arabic" pitchFamily="18" charset="-78"/>
                <a:cs typeface="Traditional Arabic" pitchFamily="18" charset="-78"/>
              </a:rPr>
              <a:t>Mésocycle</a:t>
            </a:r>
            <a:r>
              <a:rPr lang="fr-FR" sz="3500" b="1" dirty="0" smtClean="0">
                <a:solidFill>
                  <a:srgbClr val="FF0000"/>
                </a:solidFill>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 </a:t>
            </a:r>
            <a:endParaRPr lang="fr-FR" sz="3500" b="1" dirty="0" smtClean="0">
              <a:solidFill>
                <a:srgbClr val="FF0000"/>
              </a:solidFill>
              <a:latin typeface="Traditional Arabic" pitchFamily="18" charset="-78"/>
              <a:cs typeface="Traditional Arabic" pitchFamily="18" charset="-78"/>
            </a:endParaRPr>
          </a:p>
          <a:p>
            <a:pPr algn="just" rtl="1">
              <a:buNone/>
            </a:pPr>
            <a:r>
              <a:rPr lang="ar-SA"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تتشكل</a:t>
            </a:r>
            <a:r>
              <a:rPr lang="ar-SA" sz="3200" b="1" dirty="0" smtClean="0">
                <a:latin typeface="Traditional Arabic" pitchFamily="18" charset="-78"/>
                <a:cs typeface="Traditional Arabic" pitchFamily="18" charset="-78"/>
              </a:rPr>
              <a:t> الدورة المتوسطة</a:t>
            </a:r>
            <a:r>
              <a:rPr lang="ar-DZ" sz="3200" b="1" dirty="0" smtClean="0">
                <a:latin typeface="Traditional Arabic" pitchFamily="18" charset="-78"/>
                <a:cs typeface="Traditional Arabic" pitchFamily="18" charset="-78"/>
              </a:rPr>
              <a:t> من </a:t>
            </a:r>
            <a:r>
              <a:rPr lang="ar-DZ" sz="3200" b="1" dirty="0" smtClean="0">
                <a:solidFill>
                  <a:srgbClr val="FF0000"/>
                </a:solidFill>
                <a:latin typeface="Traditional Arabic" pitchFamily="18" charset="-78"/>
                <a:cs typeface="Traditional Arabic" pitchFamily="18" charset="-78"/>
              </a:rPr>
              <a:t>3-6دورات صغيرة</a:t>
            </a:r>
            <a:r>
              <a:rPr lang="fr-FR" sz="3200" b="1" dirty="0" smtClean="0">
                <a:solidFill>
                  <a:srgbClr val="FF0000"/>
                </a:solidFill>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وقد تتمثل في دورة </a:t>
            </a:r>
            <a:r>
              <a:rPr lang="ar-DZ" sz="3200" b="1" dirty="0" smtClean="0">
                <a:solidFill>
                  <a:srgbClr val="FF0000"/>
                </a:solidFill>
                <a:latin typeface="Traditional Arabic" pitchFamily="18" charset="-78"/>
                <a:cs typeface="Traditional Arabic" pitchFamily="18" charset="-78"/>
              </a:rPr>
              <a:t>الحمل الشهرية </a:t>
            </a:r>
            <a:r>
              <a:rPr lang="ar-DZ" sz="3200" b="1" dirty="0" smtClean="0">
                <a:latin typeface="Traditional Arabic" pitchFamily="18" charset="-78"/>
                <a:cs typeface="Traditional Arabic" pitchFamily="18" charset="-78"/>
              </a:rPr>
              <a:t>والتي تتلازم مع الإيقاع الحيوي الشهري للقدرات البدنية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الوظيفية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النفسية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العقلية للرياضي ،كما تشكل</a:t>
            </a:r>
            <a:r>
              <a:rPr lang="fr-FR"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جزء أساسي يتكرر بأشكال متدرجة الشدة على مدار السنة التدريبية لتمثل في إجمالها الدورة التدريبية الكبرى والتي ترتبط </a:t>
            </a:r>
            <a:r>
              <a:rPr lang="ar-DZ" sz="3200" b="1" dirty="0" err="1" smtClean="0">
                <a:latin typeface="Traditional Arabic" pitchFamily="18" charset="-78"/>
                <a:cs typeface="Traditional Arabic" pitchFamily="18" charset="-78"/>
              </a:rPr>
              <a:t>بها</a:t>
            </a:r>
            <a:r>
              <a:rPr lang="ar-DZ" sz="3200" b="1" dirty="0" smtClean="0">
                <a:latin typeface="Traditional Arabic" pitchFamily="18" charset="-78"/>
                <a:cs typeface="Traditional Arabic" pitchFamily="18" charset="-78"/>
              </a:rPr>
              <a:t> مواسم التدريب المتتالية</a:t>
            </a:r>
            <a:r>
              <a:rPr lang="fr-FR"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و</a:t>
            </a:r>
            <a:r>
              <a:rPr lang="fr-FR"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يمكن أن يتغير إيقاع الدورات المتوسطة ،إذ تستمر أكثر من </a:t>
            </a:r>
            <a:r>
              <a:rPr lang="ar-DZ" sz="3200" b="1" dirty="0" smtClean="0">
                <a:solidFill>
                  <a:srgbClr val="FF0000"/>
                </a:solidFill>
                <a:latin typeface="Traditional Arabic" pitchFamily="18" charset="-78"/>
                <a:cs typeface="Traditional Arabic" pitchFamily="18" charset="-78"/>
              </a:rPr>
              <a:t>6 أسابيع </a:t>
            </a:r>
            <a:r>
              <a:rPr lang="ar-DZ" sz="3200" b="1" dirty="0" err="1" smtClean="0">
                <a:solidFill>
                  <a:srgbClr val="FF0000"/>
                </a:solidFill>
                <a:latin typeface="Traditional Arabic" pitchFamily="18" charset="-78"/>
                <a:cs typeface="Traditional Arabic" pitchFamily="18" charset="-78"/>
              </a:rPr>
              <a:t>و</a:t>
            </a:r>
            <a:r>
              <a:rPr lang="ar-DZ" sz="3200" b="1" dirty="0" smtClean="0">
                <a:solidFill>
                  <a:srgbClr val="FF0000"/>
                </a:solidFill>
                <a:latin typeface="Traditional Arabic" pitchFamily="18" charset="-78"/>
                <a:cs typeface="Traditional Arabic" pitchFamily="18" charset="-78"/>
              </a:rPr>
              <a:t> حتى 8 أسابيع</a:t>
            </a:r>
            <a:r>
              <a:rPr lang="ar-SA" sz="3200" b="1" dirty="0" smtClean="0">
                <a:solidFill>
                  <a:srgbClr val="FF0000"/>
                </a:solidFill>
                <a:latin typeface="Traditional Arabic" pitchFamily="18" charset="-78"/>
                <a:cs typeface="Traditional Arabic" pitchFamily="18" charset="-78"/>
              </a:rPr>
              <a:t>.</a:t>
            </a:r>
            <a:r>
              <a:rPr lang="ar-DZ" sz="3200" b="1" dirty="0" smtClean="0">
                <a:solidFill>
                  <a:srgbClr val="FF0000"/>
                </a:solidFill>
                <a:latin typeface="Traditional Arabic" pitchFamily="18" charset="-78"/>
                <a:cs typeface="Traditional Arabic" pitchFamily="18" charset="-78"/>
              </a:rPr>
              <a:t> </a:t>
            </a:r>
            <a:endParaRPr lang="fr-FR" sz="32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900" b="1" dirty="0" smtClean="0">
                <a:solidFill>
                  <a:srgbClr val="FF0000"/>
                </a:solidFill>
                <a:latin typeface="Traditional Arabic" pitchFamily="18" charset="-78"/>
                <a:cs typeface="Traditional Arabic" pitchFamily="18" charset="-78"/>
              </a:rPr>
              <a:t> </a:t>
            </a:r>
            <a:r>
              <a:rPr lang="ar-SA" sz="4400" b="1" dirty="0" smtClean="0">
                <a:solidFill>
                  <a:schemeClr val="bg1"/>
                </a:solidFill>
                <a:latin typeface="Traditional Arabic" pitchFamily="18" charset="-78"/>
                <a:cs typeface="Traditional Arabic" pitchFamily="18" charset="-78"/>
              </a:rPr>
              <a:t>- </a:t>
            </a:r>
            <a:r>
              <a:rPr lang="ar-SA" sz="3600" b="1" dirty="0" smtClean="0">
                <a:solidFill>
                  <a:srgbClr val="FF0000"/>
                </a:solidFill>
                <a:latin typeface="Traditional Arabic" pitchFamily="18" charset="-78"/>
                <a:cs typeface="Traditional Arabic" pitchFamily="18" charset="-78"/>
              </a:rPr>
              <a:t>مثال لتعاقب الدورات المتوسطة: </a:t>
            </a:r>
            <a:endParaRPr lang="fr-FR" sz="30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pic>
        <p:nvPicPr>
          <p:cNvPr id="8" name="Image 7" descr="Capture546.PNG"/>
          <p:cNvPicPr>
            <a:picLocks noChangeAspect="1"/>
          </p:cNvPicPr>
          <p:nvPr/>
        </p:nvPicPr>
        <p:blipFill>
          <a:blip r:embed="rId2"/>
          <a:stretch>
            <a:fillRect/>
          </a:stretch>
        </p:blipFill>
        <p:spPr>
          <a:xfrm>
            <a:off x="7000892" y="5143512"/>
            <a:ext cx="1733792" cy="1390844"/>
          </a:xfrm>
          <a:prstGeom prst="rect">
            <a:avLst/>
          </a:prstGeom>
        </p:spPr>
      </p:pic>
      <p:pic>
        <p:nvPicPr>
          <p:cNvPr id="9" name="Espace réservé du contenu 8" descr="Capture090909.PNG"/>
          <p:cNvPicPr>
            <a:picLocks noGrp="1" noChangeAspect="1"/>
          </p:cNvPicPr>
          <p:nvPr>
            <p:ph idx="1"/>
          </p:nvPr>
        </p:nvPicPr>
        <p:blipFill>
          <a:blip r:embed="rId3"/>
          <a:stretch>
            <a:fillRect/>
          </a:stretch>
        </p:blipFill>
        <p:spPr>
          <a:xfrm>
            <a:off x="285720" y="2428868"/>
            <a:ext cx="8501122" cy="2286016"/>
          </a:xfr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900" b="1" dirty="0" smtClean="0">
                <a:solidFill>
                  <a:srgbClr val="FF0000"/>
                </a:solidFill>
                <a:latin typeface="Traditional Arabic" pitchFamily="18" charset="-78"/>
                <a:cs typeface="Traditional Arabic" pitchFamily="18" charset="-78"/>
              </a:rPr>
              <a:t> </a:t>
            </a:r>
            <a:r>
              <a:rPr lang="ar-SA" sz="4400" b="1" dirty="0" smtClean="0">
                <a:solidFill>
                  <a:schemeClr val="bg1"/>
                </a:solidFill>
                <a:latin typeface="Traditional Arabic" pitchFamily="18" charset="-78"/>
                <a:cs typeface="Traditional Arabic" pitchFamily="18" charset="-78"/>
              </a:rPr>
              <a:t>- </a:t>
            </a:r>
            <a:r>
              <a:rPr lang="ar-SA" sz="3600" b="1" dirty="0" smtClean="0">
                <a:solidFill>
                  <a:srgbClr val="FF0000"/>
                </a:solidFill>
                <a:latin typeface="Traditional Arabic" pitchFamily="18" charset="-78"/>
                <a:cs typeface="Traditional Arabic" pitchFamily="18" charset="-78"/>
              </a:rPr>
              <a:t>مثال لتعاقب الدورات المتوسطة: </a:t>
            </a:r>
            <a:endParaRPr lang="fr-FR" sz="30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pic>
        <p:nvPicPr>
          <p:cNvPr id="8" name="Image 7" descr="Capture546.PNG"/>
          <p:cNvPicPr>
            <a:picLocks noChangeAspect="1"/>
          </p:cNvPicPr>
          <p:nvPr/>
        </p:nvPicPr>
        <p:blipFill>
          <a:blip r:embed="rId2"/>
          <a:stretch>
            <a:fillRect/>
          </a:stretch>
        </p:blipFill>
        <p:spPr>
          <a:xfrm>
            <a:off x="7000892" y="5143512"/>
            <a:ext cx="1733792" cy="1390844"/>
          </a:xfrm>
          <a:prstGeom prst="rect">
            <a:avLst/>
          </a:prstGeom>
        </p:spPr>
      </p:pic>
      <p:pic>
        <p:nvPicPr>
          <p:cNvPr id="9" name="Espace réservé du contenu 8" descr="Capture090909.PNG"/>
          <p:cNvPicPr>
            <a:picLocks noGrp="1" noChangeAspect="1"/>
          </p:cNvPicPr>
          <p:nvPr>
            <p:ph idx="1"/>
          </p:nvPr>
        </p:nvPicPr>
        <p:blipFill>
          <a:blip r:embed="rId3"/>
          <a:stretch>
            <a:fillRect/>
          </a:stretch>
        </p:blipFill>
        <p:spPr>
          <a:xfrm>
            <a:off x="285720" y="2428868"/>
            <a:ext cx="8501122" cy="2286016"/>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92500" lnSpcReduction="10000"/>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مراجع المحاضرة:</a:t>
            </a:r>
          </a:p>
          <a:p>
            <a:pPr marL="448056" indent="-384048" algn="just" rtl="1">
              <a:spcBef>
                <a:spcPct val="20000"/>
              </a:spcBef>
              <a:buClr>
                <a:schemeClr val="accent1"/>
              </a:buClr>
              <a:buSzPct val="80000"/>
              <a:defRPr/>
            </a:pPr>
            <a:r>
              <a:rPr lang="ar-SA" sz="2800" b="1" dirty="0" smtClean="0">
                <a:latin typeface="Traditional Arabic" pitchFamily="18" charset="-78"/>
                <a:cs typeface="Traditional Arabic" pitchFamily="18" charset="-78"/>
              </a:rPr>
              <a:t>     - أحمد عطية فتحي. (2017). أساسيات تدريب كرة القدم. القاهرة: دار الفكر العربي، ط2.</a:t>
            </a:r>
            <a:endParaRPr lang="fr-FR" sz="2800" b="1" dirty="0" smtClean="0">
              <a:latin typeface="Traditional Arabic" pitchFamily="18" charset="-78"/>
              <a:cs typeface="Traditional Arabic" pitchFamily="18" charset="-78"/>
            </a:endParaRPr>
          </a:p>
          <a:p>
            <a:pPr marL="448056"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400" b="1" dirty="0" smtClean="0">
                <a:solidFill>
                  <a:schemeClr val="bg1"/>
                </a:solidFill>
                <a:latin typeface="Traditional Arabic" pitchFamily="18" charset="-78"/>
                <a:cs typeface="Traditional Arabic" pitchFamily="18" charset="-78"/>
              </a:rPr>
              <a:t>-</a:t>
            </a:r>
            <a:r>
              <a:rPr lang="ar-SA" sz="2400" b="1" dirty="0" smtClean="0">
                <a:solidFill>
                  <a:srgbClr val="FF0000"/>
                </a:solidFill>
                <a:latin typeface="Traditional Arabic" pitchFamily="18" charset="-78"/>
                <a:cs typeface="Traditional Arabic" pitchFamily="18" charset="-78"/>
              </a:rPr>
              <a:t> </a:t>
            </a:r>
            <a:r>
              <a:rPr lang="ar-DZ" sz="2800" b="1" dirty="0" smtClean="0">
                <a:latin typeface="Traditional Arabic" pitchFamily="18" charset="-78"/>
                <a:cs typeface="Traditional Arabic" pitchFamily="18" charset="-78"/>
              </a:rPr>
              <a:t>وجدي مصطفى الفتاح،محمد لطفي السد. (2002). الأسس العلمية للتدريب الرياضي للاعب والمدرب. </a:t>
            </a:r>
            <a:r>
              <a:rPr lang="ar-DZ" sz="2800" b="1" dirty="0" err="1" smtClean="0">
                <a:latin typeface="Traditional Arabic" pitchFamily="18" charset="-78"/>
                <a:cs typeface="Traditional Arabic" pitchFamily="18" charset="-78"/>
              </a:rPr>
              <a:t>المينيا</a:t>
            </a:r>
            <a:r>
              <a:rPr lang="ar-DZ" sz="2800" b="1" dirty="0" smtClean="0">
                <a:latin typeface="Traditional Arabic" pitchFamily="18" charset="-78"/>
                <a:cs typeface="Traditional Arabic" pitchFamily="18" charset="-78"/>
              </a:rPr>
              <a:t>: دار الهدى للنشر </a:t>
            </a:r>
            <a:r>
              <a:rPr lang="ar-DZ" sz="2800" b="1" dirty="0" err="1" smtClean="0">
                <a:latin typeface="Traditional Arabic" pitchFamily="18" charset="-78"/>
                <a:cs typeface="Traditional Arabic" pitchFamily="18" charset="-78"/>
              </a:rPr>
              <a:t>و</a:t>
            </a:r>
            <a:r>
              <a:rPr lang="ar-DZ" sz="2800" b="1" dirty="0" smtClean="0">
                <a:latin typeface="Traditional Arabic" pitchFamily="18" charset="-78"/>
                <a:cs typeface="Traditional Arabic" pitchFamily="18" charset="-78"/>
              </a:rPr>
              <a:t> التوزيع.</a:t>
            </a:r>
            <a:endParaRPr lang="fr-FR"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r>
              <a:rPr lang="ar-SA" sz="2400" b="1" dirty="0" smtClean="0">
                <a:solidFill>
                  <a:schemeClr val="bg1"/>
                </a:solidFill>
                <a:latin typeface="Traditional Arabic" pitchFamily="18" charset="-78"/>
                <a:cs typeface="Traditional Arabic" pitchFamily="18" charset="-78"/>
              </a:rPr>
              <a:t>      -</a:t>
            </a:r>
            <a:r>
              <a:rPr lang="ar-SA" sz="2400" b="1" dirty="0" smtClean="0">
                <a:solidFill>
                  <a:srgbClr val="FF0000"/>
                </a:solidFill>
                <a:latin typeface="Traditional Arabic" pitchFamily="18" charset="-78"/>
                <a:cs typeface="Traditional Arabic" pitchFamily="18" charset="-78"/>
              </a:rPr>
              <a:t> </a:t>
            </a:r>
            <a:r>
              <a:rPr lang="ar-SA" sz="2800" b="1" dirty="0" smtClean="0">
                <a:latin typeface="Traditional Arabic" pitchFamily="18" charset="-78"/>
                <a:cs typeface="Traditional Arabic" pitchFamily="18" charset="-78"/>
              </a:rPr>
              <a:t>أبو العلاء أحمد عبد الفتاح " التدريب الرياضي المعاصر" دار الفكر العربي (الطبعة، مصر،الأولى) القاهر2112.</a:t>
            </a:r>
          </a:p>
          <a:p>
            <a:pPr marL="448056" lvl="0" indent="-384048" rtl="1">
              <a:spcBef>
                <a:spcPct val="20000"/>
              </a:spcBef>
              <a:buClr>
                <a:schemeClr val="accent1"/>
              </a:buClr>
              <a:buSzPct val="80000"/>
              <a:defRPr/>
            </a:pPr>
            <a:r>
              <a:rPr lang="ar-SA" sz="2800" b="1" dirty="0" smtClean="0">
                <a:latin typeface="Traditional Arabic" pitchFamily="18" charset="-78"/>
                <a:cs typeface="Traditional Arabic" pitchFamily="18" charset="-78"/>
              </a:rPr>
              <a:t> </a:t>
            </a:r>
            <a:r>
              <a:rPr lang="fr-FR" sz="2800" b="1" dirty="0" smtClean="0">
                <a:latin typeface="Traditional Arabic" pitchFamily="18" charset="-78"/>
                <a:cs typeface="Traditional Arabic" pitchFamily="18" charset="-78"/>
              </a:rPr>
              <a:t>         - </a:t>
            </a:r>
            <a:r>
              <a:rPr lang="fr-FR" sz="2400" b="1" dirty="0" smtClean="0"/>
              <a:t>L.P. </a:t>
            </a:r>
            <a:r>
              <a:rPr lang="fr-FR" sz="2400" b="1" dirty="0" err="1" smtClean="0"/>
              <a:t>Matveiev</a:t>
            </a:r>
            <a:r>
              <a:rPr lang="fr-FR" sz="2400" b="1" dirty="0" smtClean="0"/>
              <a:t>, « Aspects fondamentaux de                  l’entrainement », </a:t>
            </a:r>
            <a:r>
              <a:rPr lang="fr-FR" sz="2400" b="1" dirty="0" err="1" smtClean="0"/>
              <a:t>edition</a:t>
            </a:r>
            <a:r>
              <a:rPr lang="fr-FR" sz="2400" b="1" dirty="0" smtClean="0"/>
              <a:t> </a:t>
            </a:r>
            <a:r>
              <a:rPr lang="fr-FR" sz="2400" b="1" dirty="0" err="1" smtClean="0"/>
              <a:t>Vigot</a:t>
            </a:r>
            <a:r>
              <a:rPr lang="fr-FR" sz="2400" b="1" dirty="0" smtClean="0"/>
              <a:t>,</a:t>
            </a:r>
            <a:br>
              <a:rPr lang="fr-FR" sz="2400" b="1" dirty="0" smtClean="0"/>
            </a:br>
            <a:r>
              <a:rPr lang="fr-FR" sz="2400" b="1" dirty="0" smtClean="0"/>
              <a:t>         1983.</a:t>
            </a:r>
            <a:endParaRPr lang="ar-SA" sz="2400" b="1" dirty="0" smtClean="0"/>
          </a:p>
          <a:p>
            <a:pPr marL="448056" lvl="0" indent="-384048" algn="r"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رابط إلكتروني:</a:t>
            </a:r>
          </a:p>
          <a:p>
            <a:pPr marL="448056" lvl="0" indent="-384048" rtl="1">
              <a:spcBef>
                <a:spcPct val="20000"/>
              </a:spcBef>
              <a:buClr>
                <a:schemeClr val="accent1"/>
              </a:buClr>
              <a:buSzPct val="80000"/>
              <a:defRPr/>
            </a:pPr>
            <a:r>
              <a:rPr lang="fr-FR" sz="2800" b="1" dirty="0" smtClean="0">
                <a:latin typeface="Traditional Arabic" pitchFamily="18" charset="-78"/>
                <a:cs typeface="Traditional Arabic" pitchFamily="18" charset="-78"/>
              </a:rPr>
              <a:t>https://www.mobilesport.ch/aktuell/performance-athletique-planification-et-gestion-dentrainement-la-metaphore-du-sandwich/#</a:t>
            </a:r>
            <a:endParaRPr lang="ar-SA" sz="2800" b="1" dirty="0" smtClean="0">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fr-FR" sz="2400" b="1" dirty="0">
              <a:solidFill>
                <a:srgbClr val="FF0000"/>
              </a:solidFill>
              <a:latin typeface="Traditional Arabic" pitchFamily="18" charset="-78"/>
              <a:cs typeface="Traditional Arabic" pitchFamily="18" charset="-7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357158" y="285728"/>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lvl="0" indent="-384048" algn="just" rtl="1">
              <a:spcBef>
                <a:spcPct val="20000"/>
              </a:spcBef>
              <a:buClr>
                <a:schemeClr val="accent1"/>
              </a:buClr>
              <a:buSzPct val="80000"/>
              <a:defRPr/>
            </a:pPr>
            <a:endParaRPr lang="ar-SA" sz="2400" b="1" dirty="0" smtClean="0"/>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endParaRPr lang="ar-SA" sz="2400" b="1" dirty="0" smtClean="0">
              <a:solidFill>
                <a:srgbClr val="FF0000"/>
              </a:solidFill>
              <a:latin typeface="Traditional Arabic" pitchFamily="18" charset="-78"/>
              <a:cs typeface="Traditional Arabic" pitchFamily="18" charset="-78"/>
            </a:endParaRPr>
          </a:p>
          <a:p>
            <a:pPr marL="448056" lvl="0" indent="-384048" algn="just" rtl="1">
              <a:spcBef>
                <a:spcPct val="20000"/>
              </a:spcBef>
              <a:buClr>
                <a:schemeClr val="accent1"/>
              </a:buClr>
              <a:buSzPct val="80000"/>
              <a:defRPr/>
            </a:pPr>
            <a:r>
              <a:rPr lang="ar-SA" sz="2400" b="1" dirty="0" smtClean="0">
                <a:solidFill>
                  <a:srgbClr val="FF0000"/>
                </a:solidFill>
                <a:latin typeface="Traditional Arabic" pitchFamily="18" charset="-78"/>
                <a:cs typeface="Traditional Arabic" pitchFamily="18" charset="-78"/>
              </a:rPr>
              <a:t> </a:t>
            </a:r>
            <a:r>
              <a:rPr lang="ar-SA" sz="2400" b="1" dirty="0" smtClean="0">
                <a:solidFill>
                  <a:srgbClr val="FF0000"/>
                </a:solidFill>
                <a:latin typeface="Traditional Arabic" pitchFamily="18" charset="-78"/>
                <a:cs typeface="Traditional Arabic" pitchFamily="18" charset="-78"/>
              </a:rPr>
              <a:t>  </a:t>
            </a:r>
            <a:r>
              <a:rPr lang="ar-SA" sz="2800" b="1" dirty="0" smtClean="0">
                <a:solidFill>
                  <a:schemeClr val="bg1"/>
                </a:solidFill>
                <a:latin typeface="Traditional Arabic" pitchFamily="18" charset="-78"/>
                <a:cs typeface="Traditional Arabic" pitchFamily="18" charset="-78"/>
              </a:rPr>
              <a:t>- من خلال ما جاء في محاضرة اليوم ، أنجز دورة متوسطة (</a:t>
            </a:r>
            <a:r>
              <a:rPr lang="fr-FR" sz="2800" b="1" dirty="0" err="1" smtClean="0">
                <a:solidFill>
                  <a:schemeClr val="bg1"/>
                </a:solidFill>
                <a:latin typeface="Traditional Arabic" pitchFamily="18" charset="-78"/>
                <a:cs typeface="Traditional Arabic" pitchFamily="18" charset="-78"/>
              </a:rPr>
              <a:t>Mésocycle</a:t>
            </a:r>
            <a:r>
              <a:rPr lang="ar-SA" sz="2800" b="1" dirty="0" smtClean="0">
                <a:solidFill>
                  <a:schemeClr val="bg1"/>
                </a:solidFill>
                <a:latin typeface="Traditional Arabic" pitchFamily="18" charset="-78"/>
                <a:cs typeface="Traditional Arabic" pitchFamily="18" charset="-78"/>
              </a:rPr>
              <a:t>) في تخصص كرة القدم موضحا:</a:t>
            </a:r>
          </a:p>
          <a:p>
            <a:pPr marL="448056" lvl="0" indent="-384048" algn="just" rtl="1">
              <a:spcBef>
                <a:spcPct val="20000"/>
              </a:spcBef>
              <a:buClr>
                <a:schemeClr val="accent1"/>
              </a:buClr>
              <a:buSzPct val="80000"/>
              <a:defRPr/>
            </a:pPr>
            <a:r>
              <a:rPr lang="ar-SA" sz="2800" b="1" dirty="0" smtClean="0">
                <a:solidFill>
                  <a:schemeClr val="bg1"/>
                </a:solidFill>
                <a:latin typeface="Traditional Arabic" pitchFamily="18" charset="-78"/>
                <a:cs typeface="Traditional Arabic" pitchFamily="18" charset="-78"/>
              </a:rPr>
              <a:t> </a:t>
            </a:r>
            <a:r>
              <a:rPr lang="ar-SA" sz="2800" b="1" dirty="0" smtClean="0">
                <a:solidFill>
                  <a:schemeClr val="bg1"/>
                </a:solidFill>
                <a:latin typeface="Traditional Arabic" pitchFamily="18" charset="-78"/>
                <a:cs typeface="Traditional Arabic" pitchFamily="18" charset="-78"/>
              </a:rPr>
              <a:t>                          - نوع الدورة المنجزة </a:t>
            </a:r>
          </a:p>
          <a:p>
            <a:pPr marL="448056" lvl="0" indent="-384048" algn="just" rtl="1">
              <a:spcBef>
                <a:spcPct val="20000"/>
              </a:spcBef>
              <a:buClr>
                <a:schemeClr val="accent1"/>
              </a:buClr>
              <a:buSzPct val="80000"/>
              <a:defRPr/>
            </a:pPr>
            <a:r>
              <a:rPr lang="ar-SA" sz="2800" b="1" dirty="0" smtClean="0">
                <a:solidFill>
                  <a:schemeClr val="bg1"/>
                </a:solidFill>
                <a:latin typeface="Traditional Arabic" pitchFamily="18" charset="-78"/>
                <a:cs typeface="Traditional Arabic" pitchFamily="18" charset="-78"/>
              </a:rPr>
              <a:t> </a:t>
            </a:r>
            <a:r>
              <a:rPr lang="ar-SA" sz="2800" b="1" dirty="0" smtClean="0">
                <a:solidFill>
                  <a:schemeClr val="bg1"/>
                </a:solidFill>
                <a:latin typeface="Traditional Arabic" pitchFamily="18" charset="-78"/>
                <a:cs typeface="Traditional Arabic" pitchFamily="18" charset="-78"/>
              </a:rPr>
              <a:t>                          -  مستوى شدة وحجم التدريب. </a:t>
            </a:r>
          </a:p>
          <a:p>
            <a:pPr marL="448056" lvl="0" indent="-384048" algn="just" rtl="1">
              <a:spcBef>
                <a:spcPct val="20000"/>
              </a:spcBef>
              <a:buClr>
                <a:schemeClr val="accent1"/>
              </a:buClr>
              <a:buSzPct val="80000"/>
              <a:defRPr/>
            </a:pPr>
            <a:r>
              <a:rPr lang="ar-SA" sz="2800" b="1" dirty="0" smtClean="0">
                <a:solidFill>
                  <a:schemeClr val="bg1"/>
                </a:solidFill>
                <a:latin typeface="Traditional Arabic" pitchFamily="18" charset="-78"/>
                <a:cs typeface="Traditional Arabic" pitchFamily="18" charset="-78"/>
              </a:rPr>
              <a:t> </a:t>
            </a:r>
            <a:r>
              <a:rPr lang="ar-SA" sz="2800" b="1" dirty="0" smtClean="0">
                <a:solidFill>
                  <a:schemeClr val="bg1"/>
                </a:solidFill>
                <a:latin typeface="Traditional Arabic" pitchFamily="18" charset="-78"/>
                <a:cs typeface="Traditional Arabic" pitchFamily="18" charset="-78"/>
              </a:rPr>
              <a:t>                          -  عدد الدورات الصغيرة (</a:t>
            </a:r>
            <a:r>
              <a:rPr lang="fr-FR" sz="2800" b="1" dirty="0" smtClean="0">
                <a:solidFill>
                  <a:schemeClr val="bg1"/>
                </a:solidFill>
                <a:latin typeface="Traditional Arabic" pitchFamily="18" charset="-78"/>
                <a:cs typeface="Traditional Arabic" pitchFamily="18" charset="-78"/>
              </a:rPr>
              <a:t>Microcycle</a:t>
            </a:r>
            <a:r>
              <a:rPr lang="ar-SA" sz="2800" b="1" dirty="0" smtClean="0">
                <a:solidFill>
                  <a:schemeClr val="bg1"/>
                </a:solidFill>
                <a:latin typeface="Traditional Arabic" pitchFamily="18" charset="-78"/>
                <a:cs typeface="Traditional Arabic" pitchFamily="18" charset="-78"/>
              </a:rPr>
              <a:t>) المكونة للدورة المتوسطة</a:t>
            </a:r>
            <a:r>
              <a:rPr lang="fr-FR" sz="2800" b="1" dirty="0" smtClean="0">
                <a:solidFill>
                  <a:schemeClr val="bg1"/>
                </a:solidFill>
                <a:latin typeface="Traditional Arabic" pitchFamily="18" charset="-78"/>
                <a:cs typeface="Traditional Arabic" pitchFamily="18" charset="-78"/>
              </a:rPr>
              <a:t> </a:t>
            </a:r>
            <a:r>
              <a:rPr lang="ar-SA" sz="2800" b="1" dirty="0" smtClean="0">
                <a:solidFill>
                  <a:schemeClr val="bg1"/>
                </a:solidFill>
                <a:latin typeface="Traditional Arabic" pitchFamily="18" charset="-78"/>
                <a:cs typeface="Traditional Arabic" pitchFamily="18" charset="-78"/>
              </a:rPr>
              <a:t>.</a:t>
            </a:r>
            <a:r>
              <a:rPr lang="fr-FR" sz="2800" b="1" dirty="0" smtClean="0">
                <a:solidFill>
                  <a:schemeClr val="bg1"/>
                </a:solidFill>
                <a:latin typeface="Traditional Arabic" pitchFamily="18" charset="-78"/>
                <a:cs typeface="Traditional Arabic" pitchFamily="18" charset="-78"/>
              </a:rPr>
              <a:t>(</a:t>
            </a:r>
            <a:r>
              <a:rPr lang="fr-FR" sz="2800" b="1" dirty="0" err="1" smtClean="0">
                <a:solidFill>
                  <a:schemeClr val="bg1"/>
                </a:solidFill>
                <a:latin typeface="Traditional Arabic" pitchFamily="18" charset="-78"/>
                <a:cs typeface="Traditional Arabic" pitchFamily="18" charset="-78"/>
              </a:rPr>
              <a:t>Mésocycle</a:t>
            </a:r>
            <a:r>
              <a:rPr lang="fr-FR" sz="2800" b="1" dirty="0" smtClean="0">
                <a:solidFill>
                  <a:schemeClr val="bg1"/>
                </a:solidFill>
                <a:latin typeface="Traditional Arabic" pitchFamily="18" charset="-78"/>
                <a:cs typeface="Traditional Arabic" pitchFamily="18" charset="-78"/>
              </a:rPr>
              <a:t>)</a:t>
            </a:r>
            <a:endParaRPr lang="ar-SA" sz="2800" b="1" dirty="0" smtClean="0">
              <a:solidFill>
                <a:schemeClr val="bg1"/>
              </a:solidFill>
              <a:latin typeface="Traditional Arabic" pitchFamily="18" charset="-78"/>
              <a:cs typeface="Traditional Arabic" pitchFamily="18" charset="-78"/>
            </a:endParaRPr>
          </a:p>
          <a:p>
            <a:pPr marL="448056" lvl="0" indent="-384048" algn="r" rtl="1">
              <a:spcBef>
                <a:spcPct val="20000"/>
              </a:spcBef>
              <a:buClr>
                <a:schemeClr val="accent1"/>
              </a:buClr>
              <a:buSzPct val="80000"/>
              <a:defRPr/>
            </a:pPr>
            <a:endParaRPr lang="fr-FR" sz="2800" b="1" dirty="0">
              <a:solidFill>
                <a:schemeClr val="bg1"/>
              </a:solidFill>
              <a:latin typeface="Traditional Arabic" pitchFamily="18" charset="-78"/>
              <a:cs typeface="Traditional Arabic" pitchFamily="18" charset="-78"/>
            </a:endParaRPr>
          </a:p>
        </p:txBody>
      </p:sp>
      <p:sp>
        <p:nvSpPr>
          <p:cNvPr id="4" name="Rectangle 3"/>
          <p:cNvSpPr/>
          <p:nvPr/>
        </p:nvSpPr>
        <p:spPr>
          <a:xfrm>
            <a:off x="2571736" y="714356"/>
            <a:ext cx="2571768" cy="785818"/>
          </a:xfrm>
          <a:prstGeom prst="wedgeRect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ar-SA" sz="3200" b="1" dirty="0" smtClean="0">
              <a:solidFill>
                <a:srgbClr val="FF0000"/>
              </a:solidFill>
              <a:latin typeface="Traditional Arabic" pitchFamily="18" charset="-78"/>
              <a:cs typeface="Traditional Arabic" pitchFamily="18" charset="-78"/>
            </a:endParaRPr>
          </a:p>
          <a:p>
            <a:pPr lvl="0" algn="ctr"/>
            <a:r>
              <a:rPr lang="ar-SA" sz="3200" b="1" dirty="0" smtClean="0">
                <a:solidFill>
                  <a:srgbClr val="FF0000"/>
                </a:solidFill>
                <a:latin typeface="Traditional Arabic" pitchFamily="18" charset="-78"/>
                <a:cs typeface="Traditional Arabic" pitchFamily="18" charset="-78"/>
              </a:rPr>
              <a:t>أعمال موجهة </a:t>
            </a:r>
            <a:r>
              <a:rPr lang="ar-SA" b="1" dirty="0" smtClean="0">
                <a:solidFill>
                  <a:srgbClr val="FF0000"/>
                </a:solidFill>
                <a:latin typeface="Traditional Arabic" pitchFamily="18" charset="-78"/>
                <a:cs typeface="Traditional Arabic" pitchFamily="18" charset="-78"/>
              </a:rPr>
              <a:t>:</a:t>
            </a:r>
          </a:p>
          <a:p>
            <a:pPr algn="ct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4" name="Espace réservé du contenu 2"/>
          <p:cNvSpPr txBox="1">
            <a:spLocks/>
          </p:cNvSpPr>
          <p:nvPr/>
        </p:nvSpPr>
        <p:spPr>
          <a:xfrm>
            <a:off x="457200" y="3857628"/>
            <a:ext cx="3543296" cy="2597180"/>
          </a:xfrm>
          <a:prstGeom prst="rect">
            <a:avLst/>
          </a:prstGeom>
        </p:spPr>
        <p:txBody>
          <a:bodyPr vert="horz" anchor="t">
            <a:normAutofit/>
          </a:bodyPr>
          <a:lstStyle/>
          <a:p>
            <a:pPr marL="448056"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1" i="0" u="none" strike="noStrike" kern="1200" cap="none" spc="0" normalizeH="0" baseline="0" noProof="0" smtClean="0">
                <a:ln>
                  <a:noFill/>
                </a:ln>
                <a:solidFill>
                  <a:srgbClr val="FFFF00"/>
                </a:solidFill>
                <a:effectLst/>
                <a:uLnTx/>
                <a:uFillTx/>
                <a:latin typeface="+mn-lt"/>
                <a:ea typeface="+mn-ea"/>
                <a:cs typeface="+mn-cs"/>
              </a:rPr>
              <a:t>السلام عليكم.........</a:t>
            </a:r>
          </a:p>
          <a:p>
            <a:pPr marL="448056"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1" i="0" u="none" strike="noStrike" kern="1200" cap="none" spc="0" normalizeH="0" baseline="0" noProof="0" smtClean="0">
                <a:ln>
                  <a:noFill/>
                </a:ln>
                <a:solidFill>
                  <a:srgbClr val="FFFF00"/>
                </a:solidFill>
                <a:effectLst/>
                <a:uLnTx/>
                <a:uFillTx/>
                <a:latin typeface="+mn-lt"/>
                <a:ea typeface="+mn-ea"/>
                <a:cs typeface="+mn-cs"/>
              </a:rPr>
              <a:t> </a:t>
            </a:r>
          </a:p>
          <a:p>
            <a:pPr marL="448056" marR="0" lvl="0" indent="-384048" algn="r"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1" i="0" u="none" strike="noStrike" kern="1200" cap="none" spc="0" normalizeH="0" baseline="0" noProof="0" smtClean="0">
                <a:ln>
                  <a:noFill/>
                </a:ln>
                <a:solidFill>
                  <a:srgbClr val="FFFF00"/>
                </a:solidFill>
                <a:effectLst/>
                <a:uLnTx/>
                <a:uFillTx/>
                <a:latin typeface="+mn-lt"/>
                <a:ea typeface="+mn-ea"/>
                <a:cs typeface="+mn-cs"/>
              </a:rPr>
              <a:t>إلى المحاضرة الموالية</a:t>
            </a:r>
            <a:endParaRPr kumimoji="0" lang="fr-FR" sz="3000" b="1" i="0" u="none" strike="noStrike" kern="1200" cap="none" spc="0" normalizeH="0" baseline="0" noProof="0" dirty="0">
              <a:ln>
                <a:noFill/>
              </a:ln>
              <a:solidFill>
                <a:srgbClr val="FFFF00"/>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lnSpc>
                <a:spcPct val="150000"/>
              </a:lnSpc>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r>
              <a:rPr lang="ar-SA" sz="3500" b="1" dirty="0" smtClean="0">
                <a:latin typeface="Traditional Arabic" pitchFamily="18" charset="-78"/>
                <a:cs typeface="Traditional Arabic" pitchFamily="18" charset="-78"/>
              </a:rPr>
              <a:t>-</a:t>
            </a:r>
            <a:r>
              <a:rPr lang="fr-FR" sz="3500" b="1" dirty="0" smtClean="0">
                <a:latin typeface="Traditional Arabic" pitchFamily="18" charset="-78"/>
                <a:cs typeface="Traditional Arabic" pitchFamily="18" charset="-78"/>
              </a:rPr>
              <a:t> </a:t>
            </a:r>
            <a:r>
              <a:rPr lang="ar-SA" sz="3500" b="1" dirty="0" smtClean="0">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الخطة أو الدورة التدريبية المتوسطة:</a:t>
            </a:r>
            <a:r>
              <a:rPr lang="fr-FR" sz="3500" b="1" dirty="0" err="1" smtClean="0">
                <a:solidFill>
                  <a:srgbClr val="FF0000"/>
                </a:solidFill>
                <a:latin typeface="Traditional Arabic" pitchFamily="18" charset="-78"/>
                <a:cs typeface="Traditional Arabic" pitchFamily="18" charset="-78"/>
              </a:rPr>
              <a:t>Mésocycle</a:t>
            </a:r>
            <a:r>
              <a:rPr lang="fr-FR" sz="3500" b="1" dirty="0" smtClean="0">
                <a:solidFill>
                  <a:srgbClr val="FF0000"/>
                </a:solidFill>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 </a:t>
            </a:r>
            <a:endParaRPr lang="fr-FR" sz="3500" b="1" dirty="0" smtClean="0">
              <a:solidFill>
                <a:srgbClr val="FF0000"/>
              </a:solidFill>
              <a:latin typeface="Traditional Arabic" pitchFamily="18" charset="-78"/>
              <a:cs typeface="Traditional Arabic" pitchFamily="18" charset="-78"/>
            </a:endParaRPr>
          </a:p>
          <a:p>
            <a:pPr algn="just" rtl="1">
              <a:buNone/>
            </a:pPr>
            <a:r>
              <a:rPr lang="ar-SA" sz="3200" b="1" dirty="0" smtClean="0">
                <a:latin typeface="Traditional Arabic" pitchFamily="18" charset="-78"/>
                <a:cs typeface="Traditional Arabic" pitchFamily="18" charset="-78"/>
              </a:rPr>
              <a:t>- </a:t>
            </a:r>
            <a:r>
              <a:rPr lang="ar-SA" sz="3200" b="1" dirty="0" smtClean="0">
                <a:solidFill>
                  <a:schemeClr val="bg1"/>
                </a:solidFill>
                <a:latin typeface="Traditional Arabic" pitchFamily="18" charset="-78"/>
                <a:cs typeface="Traditional Arabic" pitchFamily="18" charset="-78"/>
              </a:rPr>
              <a:t>تتوقف الدور المتوسطة </a:t>
            </a:r>
            <a:r>
              <a:rPr lang="ar-DZ" sz="3200" b="1" dirty="0" smtClean="0">
                <a:latin typeface="Traditional Arabic" pitchFamily="18" charset="-78"/>
                <a:cs typeface="Traditional Arabic" pitchFamily="18" charset="-78"/>
              </a:rPr>
              <a:t>على</a:t>
            </a:r>
            <a:r>
              <a:rPr lang="fr-FR"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مستوى الرياضي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إمكانياته على التكيف </a:t>
            </a:r>
            <a:r>
              <a:rPr lang="ar-DZ" sz="3200" b="1" dirty="0" err="1" smtClean="0">
                <a:latin typeface="Traditional Arabic" pitchFamily="18" charset="-78"/>
                <a:cs typeface="Traditional Arabic" pitchFamily="18" charset="-78"/>
              </a:rPr>
              <a:t>و</a:t>
            </a:r>
            <a:r>
              <a:rPr lang="ar-DZ" sz="3200" b="1" dirty="0" smtClean="0">
                <a:latin typeface="Traditional Arabic" pitchFamily="18" charset="-78"/>
                <a:cs typeface="Traditional Arabic" pitchFamily="18" charset="-78"/>
              </a:rPr>
              <a:t> </a:t>
            </a:r>
            <a:r>
              <a:rPr lang="ar-DZ" sz="3200" b="1" dirty="0" err="1" smtClean="0">
                <a:latin typeface="Traditional Arabic" pitchFamily="18" charset="-78"/>
                <a:cs typeface="Traditional Arabic" pitchFamily="18" charset="-78"/>
              </a:rPr>
              <a:t>إستعادة</a:t>
            </a:r>
            <a:r>
              <a:rPr lang="fr-FR" sz="3200" b="1" dirty="0" smtClean="0">
                <a:latin typeface="Traditional Arabic" pitchFamily="18" charset="-78"/>
                <a:cs typeface="Traditional Arabic" pitchFamily="18" charset="-78"/>
              </a:rPr>
              <a:t> </a:t>
            </a:r>
            <a:r>
              <a:rPr lang="ar-DZ" sz="3200" b="1" dirty="0" err="1" smtClean="0">
                <a:latin typeface="Traditional Arabic" pitchFamily="18" charset="-78"/>
                <a:cs typeface="Traditional Arabic" pitchFamily="18" charset="-78"/>
              </a:rPr>
              <a:t>الإستشفاء</a:t>
            </a:r>
            <a:r>
              <a:rPr lang="ar-DZ" sz="3200" b="1" dirty="0" smtClean="0">
                <a:latin typeface="Traditional Arabic" pitchFamily="18" charset="-78"/>
                <a:cs typeface="Traditional Arabic" pitchFamily="18" charset="-78"/>
              </a:rPr>
              <a:t> وطرائق تخطيط تشكيل الدورات الصغيرة ، أما شكل الدورات المتوسطة يختلف حسب الهدف الذي وضعت من أجله إذ </a:t>
            </a:r>
            <a:r>
              <a:rPr lang="ar-DZ" sz="3200" b="1" dirty="0" smtClean="0">
                <a:solidFill>
                  <a:srgbClr val="FF0000"/>
                </a:solidFill>
                <a:latin typeface="Traditional Arabic" pitchFamily="18" charset="-78"/>
                <a:cs typeface="Traditional Arabic" pitchFamily="18" charset="-78"/>
              </a:rPr>
              <a:t>يرتبط ذلك بأهداف مواسم أو مراحل التدريب من ناحية </a:t>
            </a:r>
            <a:r>
              <a:rPr lang="ar-DZ" sz="3200" b="1" dirty="0" err="1" smtClean="0">
                <a:solidFill>
                  <a:srgbClr val="FF0000"/>
                </a:solidFill>
                <a:latin typeface="Traditional Arabic" pitchFamily="18" charset="-78"/>
                <a:cs typeface="Traditional Arabic" pitchFamily="18" charset="-78"/>
              </a:rPr>
              <a:t>و</a:t>
            </a:r>
            <a:r>
              <a:rPr lang="ar-DZ" sz="3200" b="1" dirty="0" smtClean="0">
                <a:solidFill>
                  <a:srgbClr val="FF0000"/>
                </a:solidFill>
                <a:latin typeface="Traditional Arabic" pitchFamily="18" charset="-78"/>
                <a:cs typeface="Traditional Arabic" pitchFamily="18" charset="-78"/>
              </a:rPr>
              <a:t> موقع تسلسلها في الموسم التدريبي </a:t>
            </a:r>
            <a:r>
              <a:rPr lang="ar-SA" sz="3200" b="1" dirty="0" smtClean="0">
                <a:solidFill>
                  <a:srgbClr val="FF0000"/>
                </a:solidFill>
                <a:latin typeface="Traditional Arabic" pitchFamily="18" charset="-78"/>
                <a:cs typeface="Traditional Arabic" pitchFamily="18" charset="-78"/>
              </a:rPr>
              <a:t>من </a:t>
            </a:r>
            <a:r>
              <a:rPr lang="ar-DZ" sz="3200" b="1" dirty="0" smtClean="0">
                <a:solidFill>
                  <a:srgbClr val="FF0000"/>
                </a:solidFill>
                <a:latin typeface="Traditional Arabic" pitchFamily="18" charset="-78"/>
                <a:cs typeface="Traditional Arabic" pitchFamily="18" charset="-78"/>
              </a:rPr>
              <a:t>ناحية أخرى</a:t>
            </a:r>
            <a:r>
              <a:rPr lang="ar-SA" sz="3200" b="1" dirty="0" smtClean="0">
                <a:solidFill>
                  <a:srgbClr val="FF0000"/>
                </a:solidFill>
                <a:latin typeface="Traditional Arabic" pitchFamily="18" charset="-78"/>
                <a:cs typeface="Traditional Arabic" pitchFamily="18" charset="-78"/>
              </a:rPr>
              <a:t>.</a:t>
            </a:r>
          </a:p>
          <a:p>
            <a:pPr algn="just" rtl="1">
              <a:buNone/>
            </a:pPr>
            <a:r>
              <a:rPr lang="ar-SA" sz="3200" b="1" dirty="0" smtClean="0">
                <a:solidFill>
                  <a:srgbClr val="FF0000"/>
                </a:solidFill>
                <a:latin typeface="Traditional Arabic" pitchFamily="18" charset="-78"/>
                <a:cs typeface="Traditional Arabic" pitchFamily="18" charset="-78"/>
              </a:rPr>
              <a:t>الشكل الموالي يوضح موضع الخطة المتوسطة مقارنة بالدورة المتوسطة والسنوية:</a:t>
            </a:r>
            <a:endParaRPr lang="fr-FR" sz="3200" b="1" dirty="0" smtClean="0">
              <a:solidFill>
                <a:srgbClr val="FF0000"/>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Capture568.PNG"/>
          <p:cNvPicPr>
            <a:picLocks noGrp="1" noChangeAspect="1"/>
          </p:cNvPicPr>
          <p:nvPr>
            <p:ph idx="1"/>
          </p:nvPr>
        </p:nvPicPr>
        <p:blipFill>
          <a:blip r:embed="rId2"/>
          <a:stretch>
            <a:fillRect/>
          </a:stretch>
        </p:blipFill>
        <p:spPr>
          <a:xfrm>
            <a:off x="285720" y="642918"/>
            <a:ext cx="8643998" cy="5643602"/>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55000" lnSpcReduction="2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lang="ar-SA" sz="3000" dirty="0" smtClean="0"/>
          </a:p>
          <a:p>
            <a:pPr algn="r" rtl="1">
              <a:buNone/>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lang="ar-SA" sz="3900" b="1" dirty="0" smtClean="0">
                <a:solidFill>
                  <a:srgbClr val="FF0000"/>
                </a:solidFill>
                <a:latin typeface="Traditional Arabic" pitchFamily="18" charset="-78"/>
                <a:cs typeface="Traditional Arabic" pitchFamily="18" charset="-78"/>
              </a:rPr>
              <a:t>          </a:t>
            </a:r>
          </a:p>
          <a:p>
            <a:pPr algn="r" rtl="1">
              <a:buNone/>
            </a:pPr>
            <a:r>
              <a:rPr lang="ar-SA" sz="3900" b="1" dirty="0" smtClean="0">
                <a:solidFill>
                  <a:srgbClr val="FF0000"/>
                </a:solidFill>
                <a:latin typeface="Traditional Arabic" pitchFamily="18" charset="-78"/>
                <a:cs typeface="Traditional Arabic" pitchFamily="18" charset="-78"/>
              </a:rPr>
              <a:t> </a:t>
            </a:r>
            <a:r>
              <a:rPr lang="ar-SA" sz="4900" b="1" dirty="0" smtClean="0">
                <a:solidFill>
                  <a:srgbClr val="FF0000"/>
                </a:solidFill>
                <a:latin typeface="Traditional Arabic" pitchFamily="18" charset="-78"/>
                <a:cs typeface="Traditional Arabic" pitchFamily="18" charset="-78"/>
              </a:rPr>
              <a:t>- أنواع الدورات المتوسطة:</a:t>
            </a:r>
            <a:r>
              <a:rPr lang="ar-DZ" sz="4900" b="1" dirty="0" smtClean="0">
                <a:solidFill>
                  <a:srgbClr val="FF0000"/>
                </a:solidFill>
                <a:latin typeface="Traditional Arabic" pitchFamily="18" charset="-78"/>
                <a:cs typeface="Traditional Arabic" pitchFamily="18" charset="-78"/>
              </a:rPr>
              <a:t> </a:t>
            </a:r>
            <a:r>
              <a:rPr lang="ar-SA" sz="4900" b="1" dirty="0" smtClean="0">
                <a:solidFill>
                  <a:schemeClr val="bg1"/>
                </a:solidFill>
                <a:latin typeface="Traditional Arabic" pitchFamily="18" charset="-78"/>
                <a:cs typeface="Traditional Arabic" pitchFamily="18" charset="-78"/>
              </a:rPr>
              <a:t>تقسم </a:t>
            </a:r>
            <a:r>
              <a:rPr lang="ar-DZ" sz="4900" b="1" dirty="0" smtClean="0">
                <a:solidFill>
                  <a:schemeClr val="bg1"/>
                </a:solidFill>
                <a:latin typeface="Traditional Arabic" pitchFamily="18" charset="-78"/>
                <a:cs typeface="Traditional Arabic" pitchFamily="18" charset="-78"/>
              </a:rPr>
              <a:t>الدورة المتوسطة إلى</a:t>
            </a:r>
            <a:r>
              <a:rPr lang="ar-SA" sz="4900" b="1" dirty="0" smtClean="0">
                <a:solidFill>
                  <a:schemeClr val="bg1"/>
                </a:solidFill>
                <a:latin typeface="Traditional Arabic" pitchFamily="18" charset="-78"/>
                <a:cs typeface="Traditional Arabic" pitchFamily="18" charset="-78"/>
              </a:rPr>
              <a:t>:</a:t>
            </a:r>
            <a:r>
              <a:rPr kumimoji="0" lang="ar-SA" sz="4900" b="0" i="0" u="none" strike="noStrike" kern="1200" cap="none" spc="0" normalizeH="0" baseline="0" noProof="0" dirty="0" smtClean="0">
                <a:ln>
                  <a:noFill/>
                </a:ln>
                <a:solidFill>
                  <a:schemeClr val="bg1"/>
                </a:solidFill>
                <a:effectLst/>
                <a:uLnTx/>
                <a:uFillTx/>
                <a:latin typeface="+mn-lt"/>
                <a:ea typeface="+mn-ea"/>
                <a:cs typeface="+mn-cs"/>
              </a:rPr>
              <a:t> </a:t>
            </a:r>
            <a:r>
              <a:rPr kumimoji="0" lang="ar-SA" sz="4900" b="0" i="0" u="none" strike="noStrike" kern="1200" cap="none" spc="0" normalizeH="0" baseline="0" noProof="0" dirty="0" smtClean="0">
                <a:ln>
                  <a:noFill/>
                </a:ln>
                <a:solidFill>
                  <a:schemeClr val="dk1"/>
                </a:solidFill>
                <a:effectLst/>
                <a:uLnTx/>
                <a:uFillTx/>
                <a:latin typeface="+mn-lt"/>
                <a:ea typeface="+mn-ea"/>
                <a:cs typeface="+mn-cs"/>
              </a:rPr>
              <a:t/>
            </a:r>
            <a:br>
              <a:rPr kumimoji="0" lang="ar-SA" sz="4900" b="0" i="0" u="none" strike="noStrike" kern="1200" cap="none" spc="0" normalizeH="0" baseline="0" noProof="0" dirty="0" smtClean="0">
                <a:ln>
                  <a:noFill/>
                </a:ln>
                <a:solidFill>
                  <a:schemeClr val="dk1"/>
                </a:solidFill>
                <a:effectLst/>
                <a:uLnTx/>
                <a:uFillTx/>
                <a:latin typeface="+mn-lt"/>
                <a:ea typeface="+mn-ea"/>
                <a:cs typeface="+mn-cs"/>
              </a:rPr>
            </a:br>
            <a:endParaRPr kumimoji="0" lang="ar-SA" sz="4900" b="0" i="0" u="none" strike="noStrike" kern="1200" cap="none" spc="0" normalizeH="0" baseline="0" noProof="0" dirty="0" smtClean="0">
              <a:ln>
                <a:noFill/>
              </a:ln>
              <a:solidFill>
                <a:schemeClr val="dk1"/>
              </a:solidFill>
              <a:effectLst/>
              <a:uLnTx/>
              <a:uFillTx/>
              <a:latin typeface="+mn-lt"/>
              <a:ea typeface="+mn-ea"/>
              <a:cs typeface="+mn-cs"/>
            </a:endParaRPr>
          </a:p>
          <a:p>
            <a:pPr algn="r" rtl="1"/>
            <a:r>
              <a:rPr lang="ar-DZ" sz="4900" b="1" dirty="0" smtClean="0">
                <a:solidFill>
                  <a:srgbClr val="FF0000"/>
                </a:solidFill>
                <a:latin typeface="Traditional Arabic" pitchFamily="18" charset="-78"/>
                <a:cs typeface="Traditional Arabic" pitchFamily="18" charset="-78"/>
              </a:rPr>
              <a:t>1-الدورة</a:t>
            </a:r>
            <a:r>
              <a:rPr lang="ar-SA" sz="4900" b="1" dirty="0" smtClean="0">
                <a:solidFill>
                  <a:srgbClr val="FF0000"/>
                </a:solidFill>
                <a:latin typeface="Traditional Arabic" pitchFamily="18" charset="-78"/>
                <a:cs typeface="Traditional Arabic" pitchFamily="18" charset="-78"/>
              </a:rPr>
              <a:t> المتوسطة</a:t>
            </a:r>
            <a:r>
              <a:rPr lang="ar-DZ" sz="4900" b="1" dirty="0" smtClean="0">
                <a:solidFill>
                  <a:srgbClr val="FF0000"/>
                </a:solidFill>
                <a:latin typeface="Traditional Arabic" pitchFamily="18" charset="-78"/>
                <a:cs typeface="Traditional Arabic" pitchFamily="18" charset="-78"/>
              </a:rPr>
              <a:t> </a:t>
            </a:r>
            <a:r>
              <a:rPr lang="ar-SA" sz="4900" b="1" dirty="0" err="1" smtClean="0">
                <a:solidFill>
                  <a:srgbClr val="FF0000"/>
                </a:solidFill>
                <a:latin typeface="Traditional Arabic" pitchFamily="18" charset="-78"/>
                <a:cs typeface="Traditional Arabic" pitchFamily="18" charset="-78"/>
              </a:rPr>
              <a:t>ال</a:t>
            </a:r>
            <a:r>
              <a:rPr lang="ar-DZ" sz="4900" b="1" dirty="0" smtClean="0">
                <a:solidFill>
                  <a:srgbClr val="FF0000"/>
                </a:solidFill>
                <a:latin typeface="Traditional Arabic" pitchFamily="18" charset="-78"/>
                <a:cs typeface="Traditional Arabic" pitchFamily="18" charset="-78"/>
              </a:rPr>
              <a:t>إعدادية</a:t>
            </a:r>
            <a:r>
              <a:rPr lang="ar-SA" sz="4900" b="1" dirty="0" smtClean="0">
                <a:solidFill>
                  <a:srgbClr val="FF0000"/>
                </a:solidFill>
                <a:latin typeface="Traditional Arabic" pitchFamily="18" charset="-78"/>
                <a:cs typeface="Traditional Arabic" pitchFamily="18" charset="-78"/>
              </a:rPr>
              <a:t> والمراقبة</a:t>
            </a:r>
            <a:r>
              <a:rPr lang="ar-DZ" sz="4900" b="1" dirty="0" smtClean="0">
                <a:solidFill>
                  <a:srgbClr val="FF0000"/>
                </a:solidFill>
                <a:latin typeface="Traditional Arabic" pitchFamily="18" charset="-78"/>
                <a:cs typeface="Traditional Arabic" pitchFamily="18" charset="-78"/>
              </a:rPr>
              <a:t>:</a:t>
            </a:r>
            <a:r>
              <a:rPr lang="fr-FR" sz="4900" b="1" dirty="0" err="1" smtClean="0">
                <a:solidFill>
                  <a:srgbClr val="FF0000"/>
                </a:solidFill>
                <a:latin typeface="Traditional Arabic" pitchFamily="18" charset="-78"/>
                <a:cs typeface="Traditional Arabic" pitchFamily="18" charset="-78"/>
              </a:rPr>
              <a:t>Mésocycle</a:t>
            </a:r>
            <a:r>
              <a:rPr lang="fr-FR" sz="4900" b="1" dirty="0" smtClean="0">
                <a:solidFill>
                  <a:srgbClr val="FF0000"/>
                </a:solidFill>
                <a:latin typeface="Traditional Arabic" pitchFamily="18" charset="-78"/>
                <a:cs typeface="Traditional Arabic" pitchFamily="18" charset="-78"/>
              </a:rPr>
              <a:t> de préparation et de </a:t>
            </a:r>
            <a:r>
              <a:rPr lang="fr-FR" sz="4900" b="1" dirty="0" err="1" smtClean="0">
                <a:solidFill>
                  <a:srgbClr val="FF0000"/>
                </a:solidFill>
                <a:latin typeface="Traditional Arabic" pitchFamily="18" charset="-78"/>
                <a:cs typeface="Traditional Arabic" pitchFamily="18" charset="-78"/>
              </a:rPr>
              <a:t>controle</a:t>
            </a:r>
            <a:endParaRPr lang="fr-FR" sz="4900" dirty="0" smtClean="0">
              <a:solidFill>
                <a:srgbClr val="FF0000"/>
              </a:solidFill>
              <a:latin typeface="Traditional Arabic" pitchFamily="18" charset="-78"/>
              <a:cs typeface="Traditional Arabic" pitchFamily="18" charset="-78"/>
            </a:endParaRPr>
          </a:p>
          <a:p>
            <a:pPr algn="just" rtl="1">
              <a:buFontTx/>
              <a:buChar char="-"/>
            </a:pPr>
            <a:r>
              <a:rPr lang="ar-DZ" sz="4900" b="1" dirty="0" smtClean="0">
                <a:latin typeface="Traditional Arabic" pitchFamily="18" charset="-78"/>
                <a:cs typeface="Traditional Arabic" pitchFamily="18" charset="-78"/>
              </a:rPr>
              <a:t>تتكون من </a:t>
            </a:r>
            <a:r>
              <a:rPr lang="ar-DZ" sz="4900" b="1" dirty="0" smtClean="0">
                <a:solidFill>
                  <a:srgbClr val="FF0000"/>
                </a:solidFill>
                <a:latin typeface="Traditional Arabic" pitchFamily="18" charset="-78"/>
                <a:cs typeface="Traditional Arabic" pitchFamily="18" charset="-78"/>
              </a:rPr>
              <a:t>2-3دورات إعدادية صغيرة </a:t>
            </a:r>
            <a:r>
              <a:rPr lang="ar-DZ" sz="4900" b="1" dirty="0" smtClean="0">
                <a:latin typeface="Traditional Arabic" pitchFamily="18" charset="-78"/>
                <a:cs typeface="Traditional Arabic" pitchFamily="18" charset="-78"/>
              </a:rPr>
              <a:t>وتهدف لاستكمال الإعداد البدني العام للوصول للإعداد البدني الخاص خاصة ما يتعلق بالنواحي الوظيفية في الجسم </a:t>
            </a:r>
            <a:r>
              <a:rPr lang="ar-DZ" sz="4900" b="1" dirty="0" err="1" smtClean="0">
                <a:latin typeface="Traditional Arabic" pitchFamily="18" charset="-78"/>
                <a:cs typeface="Traditional Arabic" pitchFamily="18" charset="-78"/>
              </a:rPr>
              <a:t>و</a:t>
            </a:r>
            <a:r>
              <a:rPr lang="ar-DZ" sz="4900" b="1" dirty="0" smtClean="0">
                <a:latin typeface="Traditional Arabic" pitchFamily="18" charset="-78"/>
                <a:cs typeface="Traditional Arabic" pitchFamily="18" charset="-78"/>
              </a:rPr>
              <a:t> المتمثلة في </a:t>
            </a:r>
            <a:r>
              <a:rPr lang="ar-DZ" sz="4900" b="1" dirty="0" smtClean="0">
                <a:solidFill>
                  <a:srgbClr val="FF0000"/>
                </a:solidFill>
                <a:latin typeface="Traditional Arabic" pitchFamily="18" charset="-78"/>
                <a:cs typeface="Traditional Arabic" pitchFamily="18" charset="-78"/>
              </a:rPr>
              <a:t>التحمل ،تحمل السرعة ، تحمل القوة مع </a:t>
            </a:r>
            <a:r>
              <a:rPr lang="ar-DZ" sz="4900" b="1" dirty="0" err="1" smtClean="0">
                <a:solidFill>
                  <a:srgbClr val="FF0000"/>
                </a:solidFill>
                <a:latin typeface="Traditional Arabic" pitchFamily="18" charset="-78"/>
                <a:cs typeface="Traditional Arabic" pitchFamily="18" charset="-78"/>
              </a:rPr>
              <a:t>الإرتقاء</a:t>
            </a:r>
            <a:r>
              <a:rPr lang="ar-DZ" sz="4900" b="1" dirty="0" smtClean="0">
                <a:solidFill>
                  <a:srgbClr val="FF0000"/>
                </a:solidFill>
                <a:latin typeface="Traditional Arabic" pitchFamily="18" charset="-78"/>
                <a:cs typeface="Traditional Arabic" pitchFamily="18" charset="-78"/>
              </a:rPr>
              <a:t> بمستوى المرونة، القوة المميزة بالسرعة مع رفع مستوى المهارات الخاصة</a:t>
            </a:r>
            <a:r>
              <a:rPr lang="ar-DZ" sz="4900" b="1" dirty="0" smtClean="0">
                <a:solidFill>
                  <a:srgbClr val="00B050"/>
                </a:solidFill>
                <a:latin typeface="Traditional Arabic" pitchFamily="18" charset="-78"/>
                <a:cs typeface="Traditional Arabic" pitchFamily="18" charset="-78"/>
              </a:rPr>
              <a:t> </a:t>
            </a:r>
            <a:r>
              <a:rPr lang="ar-DZ" sz="4900" b="1" dirty="0" smtClean="0">
                <a:latin typeface="Traditional Arabic" pitchFamily="18" charset="-78"/>
                <a:cs typeface="Traditional Arabic" pitchFamily="18" charset="-78"/>
              </a:rPr>
              <a:t>لكل نشاط رياضي عند التدريب وتستخدم عند بدء إعداد الرياضي في موسم الإعداد العام</a:t>
            </a:r>
            <a:r>
              <a:rPr lang="ar-SA" sz="4900" b="1" dirty="0" smtClean="0">
                <a:latin typeface="Traditional Arabic" pitchFamily="18" charset="-78"/>
                <a:cs typeface="Traditional Arabic" pitchFamily="18" charset="-78"/>
              </a:rPr>
              <a:t>.</a:t>
            </a:r>
          </a:p>
          <a:p>
            <a:pPr algn="just" rtl="1">
              <a:buFontTx/>
              <a:buChar char="-"/>
            </a:pPr>
            <a:r>
              <a:rPr lang="ar-SA" sz="4900" b="1" dirty="0" smtClean="0">
                <a:latin typeface="Traditional Arabic" pitchFamily="18" charset="-78"/>
                <a:cs typeface="Traditional Arabic" pitchFamily="18" charset="-78"/>
              </a:rPr>
              <a:t> كما يمكن أن تبرمج </a:t>
            </a:r>
            <a:r>
              <a:rPr lang="ar-DZ" sz="4900" b="1" dirty="0" smtClean="0">
                <a:latin typeface="Traditional Arabic" pitchFamily="18" charset="-78"/>
                <a:cs typeface="Traditional Arabic" pitchFamily="18" charset="-78"/>
              </a:rPr>
              <a:t>عند </a:t>
            </a:r>
            <a:r>
              <a:rPr lang="ar-DZ" sz="4900" b="1" dirty="0" smtClean="0">
                <a:solidFill>
                  <a:srgbClr val="FF0000"/>
                </a:solidFill>
                <a:latin typeface="Traditional Arabic" pitchFamily="18" charset="-78"/>
                <a:cs typeface="Traditional Arabic" pitchFamily="18" charset="-78"/>
              </a:rPr>
              <a:t>عودة الرياضي بعد إصابة أو مرض </a:t>
            </a:r>
            <a:r>
              <a:rPr lang="ar-DZ" sz="4900" b="1" dirty="0" smtClean="0">
                <a:latin typeface="Traditional Arabic" pitchFamily="18" charset="-78"/>
                <a:cs typeface="Traditional Arabic" pitchFamily="18" charset="-78"/>
              </a:rPr>
              <a:t>لمدة من الزمن وبعد إنهاء موسم المسابقات المكثف ، وتكون الشدة في حدود </a:t>
            </a:r>
            <a:r>
              <a:rPr lang="ar-DZ" sz="4900" b="1" dirty="0" smtClean="0">
                <a:solidFill>
                  <a:srgbClr val="FF0000"/>
                </a:solidFill>
                <a:latin typeface="Traditional Arabic" pitchFamily="18" charset="-78"/>
                <a:cs typeface="Traditional Arabic" pitchFamily="18" charset="-78"/>
              </a:rPr>
              <a:t>(الشدة المتوسطة)</a:t>
            </a:r>
            <a:r>
              <a:rPr lang="ar-SA" sz="4900" b="1" dirty="0" smtClean="0">
                <a:solidFill>
                  <a:srgbClr val="FF0000"/>
                </a:solidFill>
                <a:latin typeface="Traditional Arabic" pitchFamily="18" charset="-78"/>
                <a:cs typeface="Traditional Arabic" pitchFamily="18" charset="-78"/>
              </a:rPr>
              <a:t> </a:t>
            </a:r>
            <a:r>
              <a:rPr lang="ar-DZ" sz="4900" b="1" dirty="0" smtClean="0">
                <a:solidFill>
                  <a:schemeClr val="bg1"/>
                </a:solidFill>
                <a:latin typeface="Traditional Arabic" pitchFamily="18" charset="-78"/>
                <a:cs typeface="Traditional Arabic" pitchFamily="18" charset="-78"/>
              </a:rPr>
              <a:t>مع</a:t>
            </a:r>
            <a:r>
              <a:rPr lang="ar-DZ" sz="4900" b="1" dirty="0" smtClean="0">
                <a:solidFill>
                  <a:srgbClr val="FF0000"/>
                </a:solidFill>
                <a:latin typeface="Traditional Arabic" pitchFamily="18" charset="-78"/>
                <a:cs typeface="Traditional Arabic" pitchFamily="18" charset="-78"/>
              </a:rPr>
              <a:t> </a:t>
            </a:r>
            <a:r>
              <a:rPr lang="ar-DZ" sz="4900" b="1" dirty="0" smtClean="0">
                <a:latin typeface="Traditional Arabic" pitchFamily="18" charset="-78"/>
                <a:cs typeface="Traditional Arabic" pitchFamily="18" charset="-78"/>
              </a:rPr>
              <a:t>الناشئين وحتى أقل من القصوى في بعض التدريبات مع المتقدمين مع مراعاة الحجم المناسب</a:t>
            </a:r>
            <a:r>
              <a:rPr lang="ar-SA" sz="4900" b="1" dirty="0" smtClean="0">
                <a:latin typeface="Traditional Arabic" pitchFamily="18" charset="-78"/>
                <a:cs typeface="Traditional Arabic" pitchFamily="18" charset="-78"/>
              </a:rPr>
              <a:t>.</a:t>
            </a:r>
          </a:p>
          <a:p>
            <a:pPr algn="just" rtl="1"/>
            <a:r>
              <a:rPr lang="ar-SA" sz="4900" b="1" dirty="0" smtClean="0">
                <a:latin typeface="Traditional Arabic" pitchFamily="18" charset="-78"/>
                <a:cs typeface="Traditional Arabic" pitchFamily="18" charset="-78"/>
              </a:rPr>
              <a:t>- كما تبدأ هذه الدورة غالبا بعملية عملية </a:t>
            </a:r>
            <a:r>
              <a:rPr lang="ar-SA" sz="4900" b="1" dirty="0" err="1" smtClean="0">
                <a:latin typeface="Traditional Arabic" pitchFamily="18" charset="-78"/>
                <a:cs typeface="Traditional Arabic" pitchFamily="18" charset="-78"/>
              </a:rPr>
              <a:t>تقييمية</a:t>
            </a:r>
            <a:r>
              <a:rPr lang="ar-SA" sz="4900" b="1" dirty="0" smtClean="0">
                <a:latin typeface="Traditional Arabic" pitchFamily="18" charset="-78"/>
                <a:cs typeface="Traditional Arabic" pitchFamily="18" charset="-78"/>
              </a:rPr>
              <a:t> لقدرات الرياضي سواء البدنية أو الفنية.</a:t>
            </a: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fontScale="85000" lnSpcReduction="10000"/>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lang="ar-SA" sz="3900" b="1" dirty="0" smtClean="0">
                <a:solidFill>
                  <a:srgbClr val="FF0000"/>
                </a:solidFill>
                <a:latin typeface="Traditional Arabic" pitchFamily="18" charset="-78"/>
                <a:cs typeface="Traditional Arabic" pitchFamily="18" charset="-78"/>
              </a:rPr>
              <a:t>         2- الدورة </a:t>
            </a:r>
            <a:r>
              <a:rPr lang="ar-SA" sz="3500" b="1" dirty="0" smtClean="0">
                <a:solidFill>
                  <a:srgbClr val="FF0000"/>
                </a:solidFill>
                <a:latin typeface="Traditional Arabic" pitchFamily="18" charset="-78"/>
                <a:cs typeface="Traditional Arabic" pitchFamily="18" charset="-78"/>
              </a:rPr>
              <a:t>المتوسطة</a:t>
            </a:r>
            <a:r>
              <a:rPr lang="ar-DZ" sz="3500" b="1" dirty="0" smtClean="0">
                <a:solidFill>
                  <a:srgbClr val="FF0000"/>
                </a:solidFill>
                <a:latin typeface="Traditional Arabic" pitchFamily="18" charset="-78"/>
                <a:cs typeface="Traditional Arabic" pitchFamily="18" charset="-78"/>
              </a:rPr>
              <a:t> </a:t>
            </a:r>
            <a:r>
              <a:rPr lang="ar-SA" sz="3500" b="1" dirty="0" smtClean="0">
                <a:solidFill>
                  <a:srgbClr val="FF0000"/>
                </a:solidFill>
                <a:latin typeface="Traditional Arabic" pitchFamily="18" charset="-78"/>
                <a:cs typeface="Traditional Arabic" pitchFamily="18" charset="-78"/>
              </a:rPr>
              <a:t>التأسيسية</a:t>
            </a:r>
            <a:r>
              <a:rPr lang="ar-DZ" sz="3500" b="1" dirty="0" smtClean="0">
                <a:solidFill>
                  <a:srgbClr val="FF0000"/>
                </a:solidFill>
                <a:latin typeface="Traditional Arabic" pitchFamily="18" charset="-78"/>
                <a:cs typeface="Traditional Arabic" pitchFamily="18" charset="-78"/>
              </a:rPr>
              <a:t>:</a:t>
            </a:r>
            <a:r>
              <a:rPr lang="fr-FR" sz="3300" b="1" dirty="0" err="1" smtClean="0">
                <a:solidFill>
                  <a:srgbClr val="FF0000"/>
                </a:solidFill>
                <a:latin typeface="Traditional Arabic" pitchFamily="18" charset="-78"/>
                <a:cs typeface="Traditional Arabic" pitchFamily="18" charset="-78"/>
              </a:rPr>
              <a:t>Mésocycle</a:t>
            </a:r>
            <a:r>
              <a:rPr lang="fr-FR" sz="3300" b="1" dirty="0" smtClean="0">
                <a:solidFill>
                  <a:srgbClr val="FF0000"/>
                </a:solidFill>
                <a:latin typeface="Traditional Arabic" pitchFamily="18" charset="-78"/>
                <a:cs typeface="Traditional Arabic" pitchFamily="18" charset="-78"/>
              </a:rPr>
              <a:t> fondamentale</a:t>
            </a:r>
            <a:endParaRPr lang="fr-FR" sz="3500" dirty="0" smtClean="0">
              <a:solidFill>
                <a:srgbClr val="FF0000"/>
              </a:solidFill>
              <a:latin typeface="Traditional Arabic" pitchFamily="18" charset="-78"/>
              <a:cs typeface="Traditional Arabic" pitchFamily="18" charset="-78"/>
            </a:endParaRPr>
          </a:p>
          <a:p>
            <a:pPr algn="just" rtl="1">
              <a:lnSpc>
                <a:spcPct val="120000"/>
              </a:lnSpc>
              <a:buFontTx/>
              <a:buChar char="-"/>
            </a:pPr>
            <a:r>
              <a:rPr lang="ar-DZ" sz="3600" b="1" dirty="0" smtClean="0">
                <a:latin typeface="Traditional Arabic" pitchFamily="18" charset="-78"/>
                <a:cs typeface="Traditional Arabic" pitchFamily="18" charset="-78"/>
              </a:rPr>
              <a:t>تتكون من </a:t>
            </a:r>
            <a:r>
              <a:rPr lang="ar-DZ" sz="3600" b="1" dirty="0" smtClean="0">
                <a:solidFill>
                  <a:srgbClr val="FF0000"/>
                </a:solidFill>
                <a:latin typeface="Traditional Arabic" pitchFamily="18" charset="-78"/>
                <a:cs typeface="Traditional Arabic" pitchFamily="18" charset="-78"/>
              </a:rPr>
              <a:t>4-6دورات صغيرة </a:t>
            </a:r>
            <a:r>
              <a:rPr lang="ar-DZ" sz="3600" b="1" dirty="0" smtClean="0">
                <a:latin typeface="Traditional Arabic" pitchFamily="18" charset="-78"/>
                <a:cs typeface="Traditional Arabic" pitchFamily="18" charset="-78"/>
              </a:rPr>
              <a:t>حسب وضع وظروف الموسم التدريبي</a:t>
            </a:r>
            <a:r>
              <a:rPr lang="ar-SA" sz="3600" b="1" dirty="0" smtClean="0">
                <a:latin typeface="Traditional Arabic" pitchFamily="18" charset="-78"/>
                <a:cs typeface="Traditional Arabic" pitchFamily="18" charset="-78"/>
              </a:rPr>
              <a:t>.</a:t>
            </a:r>
          </a:p>
          <a:p>
            <a:pPr algn="just" rtl="1">
              <a:lnSpc>
                <a:spcPct val="120000"/>
              </a:lnSpc>
            </a:pPr>
            <a:r>
              <a:rPr lang="ar-SA" sz="3600" b="1" dirty="0" smtClean="0">
                <a:latin typeface="Traditional Arabic" pitchFamily="18" charset="-78"/>
                <a:cs typeface="Traditional Arabic" pitchFamily="18" charset="-78"/>
              </a:rPr>
              <a:t>-</a:t>
            </a:r>
            <a:r>
              <a:rPr lang="ar-DZ" sz="3600" b="1" dirty="0" smtClean="0">
                <a:latin typeface="Traditional Arabic" pitchFamily="18" charset="-78"/>
                <a:cs typeface="Traditional Arabic" pitchFamily="18" charset="-78"/>
              </a:rPr>
              <a:t>كما يمكن أن تحتوي كل دورة تأسيسية  على </a:t>
            </a:r>
            <a:r>
              <a:rPr lang="ar-DZ" sz="3600" b="1" dirty="0" smtClean="0">
                <a:solidFill>
                  <a:srgbClr val="FF0000"/>
                </a:solidFill>
                <a:latin typeface="Traditional Arabic" pitchFamily="18" charset="-78"/>
                <a:cs typeface="Traditional Arabic" pitchFamily="18" charset="-78"/>
              </a:rPr>
              <a:t>دورة متوسطة من (دورتين إعداديتين عامتين صغيرتين) أحدها إعدادية خاصة ثم </a:t>
            </a:r>
            <a:r>
              <a:rPr lang="ar-DZ" sz="3600" b="1" dirty="0" err="1" smtClean="0">
                <a:solidFill>
                  <a:srgbClr val="FF0000"/>
                </a:solidFill>
                <a:latin typeface="Traditional Arabic" pitchFamily="18" charset="-78"/>
                <a:cs typeface="Traditional Arabic" pitchFamily="18" charset="-78"/>
              </a:rPr>
              <a:t>إستشفائية</a:t>
            </a:r>
            <a:r>
              <a:rPr lang="ar-DZ" sz="3600" b="1" dirty="0" smtClean="0">
                <a:latin typeface="Traditional Arabic" pitchFamily="18" charset="-78"/>
                <a:cs typeface="Traditional Arabic" pitchFamily="18" charset="-78"/>
              </a:rPr>
              <a:t> مثل (إعداد عام،إعداد خاص، </a:t>
            </a:r>
            <a:r>
              <a:rPr lang="ar-DZ" sz="3600" b="1" dirty="0" err="1" smtClean="0">
                <a:latin typeface="Traditional Arabic" pitchFamily="18" charset="-78"/>
                <a:cs typeface="Traditional Arabic" pitchFamily="18" charset="-78"/>
              </a:rPr>
              <a:t>إستشفائية</a:t>
            </a:r>
            <a:r>
              <a:rPr lang="ar-DZ" sz="3600" b="1" dirty="0" smtClean="0">
                <a:latin typeface="Traditional Arabic" pitchFamily="18" charset="-78"/>
                <a:cs typeface="Traditional Arabic" pitchFamily="18" charset="-78"/>
              </a:rPr>
              <a:t>) أو 4 دورات صغيرة أحدها تمهيدية ثم دورتان إعداديتان خاصتان ودورة</a:t>
            </a:r>
            <a:r>
              <a:rPr lang="fr-FR" sz="3600" b="1" dirty="0" smtClean="0">
                <a:latin typeface="Traditional Arabic" pitchFamily="18" charset="-78"/>
                <a:cs typeface="Traditional Arabic" pitchFamily="18" charset="-78"/>
              </a:rPr>
              <a:t> </a:t>
            </a:r>
            <a:r>
              <a:rPr lang="ar-DZ" sz="3600" b="1" dirty="0" err="1" smtClean="0">
                <a:latin typeface="Traditional Arabic" pitchFamily="18" charset="-78"/>
                <a:cs typeface="Traditional Arabic" pitchFamily="18" charset="-78"/>
              </a:rPr>
              <a:t>إستشفائية</a:t>
            </a:r>
            <a:r>
              <a:rPr lang="ar-DZ" sz="3600" b="1" dirty="0" smtClean="0">
                <a:latin typeface="Traditional Arabic" pitchFamily="18" charset="-78"/>
                <a:cs typeface="Traditional Arabic" pitchFamily="18" charset="-78"/>
              </a:rPr>
              <a:t> مثل(تمهيدية، إعداد خاص، </a:t>
            </a:r>
            <a:r>
              <a:rPr lang="ar-DZ" sz="3600" b="1" dirty="0" err="1" smtClean="0">
                <a:latin typeface="Traditional Arabic" pitchFamily="18" charset="-78"/>
                <a:cs typeface="Traditional Arabic" pitchFamily="18" charset="-78"/>
              </a:rPr>
              <a:t>إستشفائية</a:t>
            </a:r>
            <a:r>
              <a:rPr lang="ar-DZ" sz="3600" b="1" dirty="0" smtClean="0">
                <a:latin typeface="Traditional Arabic" pitchFamily="18" charset="-78"/>
                <a:cs typeface="Traditional Arabic" pitchFamily="18" charset="-78"/>
              </a:rPr>
              <a:t> ) </a:t>
            </a:r>
            <a:endParaRPr lang="ar-SA" sz="3600" b="1" dirty="0" smtClean="0">
              <a:latin typeface="Traditional Arabic" pitchFamily="18" charset="-78"/>
              <a:cs typeface="Traditional Arabic" pitchFamily="18" charset="-78"/>
            </a:endParaRPr>
          </a:p>
          <a:p>
            <a:pPr algn="just" rtl="1">
              <a:lnSpc>
                <a:spcPct val="120000"/>
              </a:lnSpc>
              <a:buFontTx/>
              <a:buChar char="-"/>
            </a:pPr>
            <a:r>
              <a:rPr lang="ar-DZ" sz="3600" b="1" dirty="0" smtClean="0">
                <a:latin typeface="Traditional Arabic" pitchFamily="18" charset="-78"/>
                <a:cs typeface="Traditional Arabic" pitchFamily="18" charset="-78"/>
              </a:rPr>
              <a:t>تتميز بأن لها دور مهم</a:t>
            </a:r>
            <a:r>
              <a:rPr lang="fr-FR" sz="3600" b="1" dirty="0" smtClean="0">
                <a:latin typeface="Traditional Arabic" pitchFamily="18" charset="-78"/>
                <a:cs typeface="Traditional Arabic" pitchFamily="18" charset="-78"/>
              </a:rPr>
              <a:t> </a:t>
            </a:r>
            <a:r>
              <a:rPr lang="ar-DZ" sz="3600" b="1" dirty="0" err="1" smtClean="0">
                <a:latin typeface="Traditional Arabic" pitchFamily="18" charset="-78"/>
                <a:cs typeface="Traditional Arabic" pitchFamily="18" charset="-78"/>
              </a:rPr>
              <a:t>لإستكمال</a:t>
            </a:r>
            <a:r>
              <a:rPr lang="ar-DZ" sz="3600" b="1" dirty="0" smtClean="0">
                <a:latin typeface="Traditional Arabic" pitchFamily="18" charset="-78"/>
                <a:cs typeface="Traditional Arabic" pitchFamily="18" charset="-78"/>
              </a:rPr>
              <a:t> مستوى القدرات البدنية الخاصة عن طريق تطوير النواحي الوظيفية الحيوية للرياضي والوصول بحجم حمل التدريب إلى معدله الطبيعي والذي يتناسب مع قدرات الرياضي </a:t>
            </a:r>
            <a:r>
              <a:rPr lang="ar-SA" sz="3600" b="1" dirty="0" smtClean="0">
                <a:latin typeface="Traditional Arabic" pitchFamily="18" charset="-78"/>
                <a:cs typeface="Traditional Arabic" pitchFamily="18" charset="-78"/>
              </a:rPr>
              <a:t>.</a:t>
            </a: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just" rtl="1">
              <a:lnSpc>
                <a:spcPct val="120000"/>
              </a:lnSpc>
              <a:buFontTx/>
              <a:buChar char="-"/>
            </a:pPr>
            <a:r>
              <a:rPr lang="ar-DZ" sz="3200" b="1" dirty="0" smtClean="0">
                <a:latin typeface="Traditional Arabic" pitchFamily="18" charset="-78"/>
                <a:cs typeface="Traditional Arabic" pitchFamily="18" charset="-78"/>
              </a:rPr>
              <a:t>كما تعمل على تطوير مستوى المهارات الخاصة لكل نشاط (الفنية والخططية)</a:t>
            </a:r>
            <a:r>
              <a:rPr lang="ar-SA" sz="3200" b="1" dirty="0" smtClean="0">
                <a:latin typeface="Traditional Arabic" pitchFamily="18" charset="-78"/>
                <a:cs typeface="Traditional Arabic" pitchFamily="18" charset="-78"/>
              </a:rPr>
              <a:t> </a:t>
            </a:r>
            <a:r>
              <a:rPr lang="ar-DZ" sz="3200" b="1" dirty="0" smtClean="0">
                <a:latin typeface="Traditional Arabic" pitchFamily="18" charset="-78"/>
                <a:cs typeface="Traditional Arabic" pitchFamily="18" charset="-78"/>
              </a:rPr>
              <a:t>عند </a:t>
            </a:r>
            <a:r>
              <a:rPr lang="ar-DZ" sz="3200" b="1" dirty="0" err="1" smtClean="0">
                <a:latin typeface="Traditional Arabic" pitchFamily="18" charset="-78"/>
                <a:cs typeface="Traditional Arabic" pitchFamily="18" charset="-78"/>
              </a:rPr>
              <a:t>إستخدام</a:t>
            </a:r>
            <a:r>
              <a:rPr lang="ar-DZ" sz="3200" b="1" dirty="0" smtClean="0">
                <a:latin typeface="Traditional Arabic" pitchFamily="18" charset="-78"/>
                <a:cs typeface="Traditional Arabic" pitchFamily="18" charset="-78"/>
              </a:rPr>
              <a:t> الأساليب التدريبية الحديثة إضافة إلى تحقيق هدف الدورة عن طريق تقنين الحمل التدريبي </a:t>
            </a:r>
            <a:r>
              <a:rPr lang="ar-DZ" sz="3200" b="1" dirty="0" err="1" smtClean="0">
                <a:latin typeface="Traditional Arabic" pitchFamily="18" charset="-78"/>
                <a:cs typeface="Traditional Arabic" pitchFamily="18" charset="-78"/>
              </a:rPr>
              <a:t>بإستخدام</a:t>
            </a:r>
            <a:r>
              <a:rPr lang="ar-DZ" sz="3200" b="1" dirty="0" smtClean="0">
                <a:latin typeface="Traditional Arabic" pitchFamily="18" charset="-78"/>
                <a:cs typeface="Traditional Arabic" pitchFamily="18" charset="-78"/>
              </a:rPr>
              <a:t> دورات التدريب الصغرى والتي تلعب الدورة الصغرى </a:t>
            </a:r>
            <a:r>
              <a:rPr lang="ar-DZ" sz="3200" b="1" dirty="0" err="1" smtClean="0">
                <a:latin typeface="Traditional Arabic" pitchFamily="18" charset="-78"/>
                <a:cs typeface="Traditional Arabic" pitchFamily="18" charset="-78"/>
              </a:rPr>
              <a:t>الإستشفائية</a:t>
            </a:r>
            <a:r>
              <a:rPr lang="ar-DZ" sz="3200" b="1" dirty="0" smtClean="0">
                <a:latin typeface="Traditional Arabic" pitchFamily="18" charset="-78"/>
                <a:cs typeface="Traditional Arabic" pitchFamily="18" charset="-78"/>
              </a:rPr>
              <a:t> دورا أساسيا لتجنب الحمل الزائد.</a:t>
            </a:r>
            <a:endParaRPr lang="fr-FR" sz="3200" b="1" dirty="0" smtClean="0">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sp>
        <p:nvSpPr>
          <p:cNvPr id="5" name="Espace réservé du contenu 2"/>
          <p:cNvSpPr txBox="1">
            <a:spLocks/>
          </p:cNvSpPr>
          <p:nvPr/>
        </p:nvSpPr>
        <p:spPr>
          <a:xfrm>
            <a:off x="285720" y="357166"/>
            <a:ext cx="8501122" cy="6215106"/>
          </a:xfrm>
          <a:custGeom>
            <a:avLst/>
            <a:gdLst>
              <a:gd name="connsiteX0" fmla="*/ 0 w 8501122"/>
              <a:gd name="connsiteY0" fmla="*/ 0 h 6215106"/>
              <a:gd name="connsiteX1" fmla="*/ 8501122 w 8501122"/>
              <a:gd name="connsiteY1" fmla="*/ 0 h 6215106"/>
              <a:gd name="connsiteX2" fmla="*/ 8501122 w 8501122"/>
              <a:gd name="connsiteY2" fmla="*/ 6215106 h 6215106"/>
              <a:gd name="connsiteX3" fmla="*/ 0 w 8501122"/>
              <a:gd name="connsiteY3" fmla="*/ 6215106 h 6215106"/>
              <a:gd name="connsiteX4" fmla="*/ 0 w 8501122"/>
              <a:gd name="connsiteY4" fmla="*/ 0 h 62151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1122" h="6215106">
                <a:moveTo>
                  <a:pt x="0" y="0"/>
                </a:moveTo>
                <a:lnTo>
                  <a:pt x="8501122" y="0"/>
                </a:lnTo>
                <a:lnTo>
                  <a:pt x="8501122" y="6215106"/>
                </a:lnTo>
                <a:lnTo>
                  <a:pt x="0" y="6215106"/>
                </a:lnTo>
                <a:lnTo>
                  <a:pt x="0" y="0"/>
                </a:lnTo>
                <a:close/>
              </a:path>
            </a:pathLst>
          </a:custGeom>
        </p:spPr>
        <p:style>
          <a:lnRef idx="1">
            <a:schemeClr val="accent5"/>
          </a:lnRef>
          <a:fillRef idx="2">
            <a:schemeClr val="accent5"/>
          </a:fillRef>
          <a:effectRef idx="1">
            <a:schemeClr val="accent5"/>
          </a:effectRef>
          <a:fontRef idx="minor">
            <a:schemeClr val="dk1"/>
          </a:fontRef>
        </p:style>
        <p:txBody>
          <a:bodyPr vert="horz" anchor="t">
            <a:normAutofit/>
          </a:bodyPr>
          <a:lstStyle/>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marL="448056" marR="0" lvl="0" indent="-384048" algn="just" defTabSz="914400" rtl="1" eaLnBrk="1" fontAlgn="auto" latinLnBrk="0" hangingPunct="1">
              <a:lnSpc>
                <a:spcPct val="100000"/>
              </a:lnSpc>
              <a:spcBef>
                <a:spcPct val="20000"/>
              </a:spcBef>
              <a:spcAft>
                <a:spcPts val="0"/>
              </a:spcAft>
              <a:buClr>
                <a:schemeClr val="accent1"/>
              </a:buClr>
              <a:buSzPct val="80000"/>
              <a:buFont typeface="Wingdings 2"/>
              <a:buNone/>
              <a:tabLst/>
              <a:defRPr/>
            </a:pPr>
            <a:endParaRPr kumimoji="0" lang="ar-SA" sz="3000" b="0" i="0" u="none" strike="noStrike" kern="1200" cap="none" spc="0" normalizeH="0" baseline="0" noProof="0" dirty="0" smtClean="0">
              <a:ln>
                <a:noFill/>
              </a:ln>
              <a:solidFill>
                <a:schemeClr val="dk1"/>
              </a:solidFill>
              <a:effectLst/>
              <a:uLnTx/>
              <a:uFillTx/>
              <a:latin typeface="+mn-lt"/>
              <a:ea typeface="+mn-ea"/>
              <a:cs typeface="+mn-cs"/>
            </a:endParaRPr>
          </a:p>
          <a:p>
            <a:pPr algn="r" rtl="1">
              <a:buNone/>
            </a:pPr>
            <a:r>
              <a:rPr kumimoji="0" lang="ar-SA" sz="3000" b="0" i="0" u="none" strike="noStrike" kern="1200" cap="none" spc="0" normalizeH="0" baseline="0" noProof="0" dirty="0" smtClean="0">
                <a:ln>
                  <a:noFill/>
                </a:ln>
                <a:solidFill>
                  <a:schemeClr val="dk1"/>
                </a:solidFill>
                <a:effectLst/>
                <a:uLnTx/>
                <a:uFillTx/>
                <a:latin typeface="+mn-lt"/>
                <a:ea typeface="+mn-ea"/>
                <a:cs typeface="+mn-cs"/>
              </a:rPr>
              <a:t>    </a:t>
            </a:r>
          </a:p>
          <a:p>
            <a:pPr algn="r" rtl="1">
              <a:buNone/>
            </a:pPr>
            <a:r>
              <a:rPr lang="ar-SA" sz="3900" b="1" dirty="0" smtClean="0">
                <a:solidFill>
                  <a:srgbClr val="FF0000"/>
                </a:solidFill>
                <a:latin typeface="Traditional Arabic" pitchFamily="18" charset="-78"/>
                <a:cs typeface="Traditional Arabic" pitchFamily="18" charset="-78"/>
              </a:rPr>
              <a:t>    </a:t>
            </a:r>
            <a:r>
              <a:rPr lang="ar-SA" sz="2800" b="1" dirty="0" smtClean="0">
                <a:solidFill>
                  <a:srgbClr val="FF0000"/>
                </a:solidFill>
                <a:latin typeface="Traditional Arabic" pitchFamily="18" charset="-78"/>
                <a:cs typeface="Traditional Arabic" pitchFamily="18" charset="-78"/>
              </a:rPr>
              <a:t>3-</a:t>
            </a:r>
            <a:r>
              <a:rPr lang="ar-SA" sz="3200" b="1" dirty="0" smtClean="0">
                <a:solidFill>
                  <a:srgbClr val="FF0000"/>
                </a:solidFill>
                <a:latin typeface="Traditional Arabic" pitchFamily="18" charset="-78"/>
                <a:cs typeface="Traditional Arabic" pitchFamily="18" charset="-78"/>
              </a:rPr>
              <a:t> الدورات المتوسطة</a:t>
            </a:r>
            <a:r>
              <a:rPr lang="ar-DZ" sz="3200" b="1" dirty="0" smtClean="0">
                <a:solidFill>
                  <a:srgbClr val="FF0000"/>
                </a:solidFill>
                <a:latin typeface="Traditional Arabic" pitchFamily="18" charset="-78"/>
                <a:cs typeface="Traditional Arabic" pitchFamily="18" charset="-78"/>
              </a:rPr>
              <a:t> </a:t>
            </a:r>
            <a:r>
              <a:rPr lang="ar-SA" sz="3200" b="1" dirty="0" smtClean="0">
                <a:solidFill>
                  <a:srgbClr val="FF0000"/>
                </a:solidFill>
                <a:latin typeface="Traditional Arabic" pitchFamily="18" charset="-78"/>
                <a:cs typeface="Traditional Arabic" pitchFamily="18" charset="-78"/>
              </a:rPr>
              <a:t>التدريجية</a:t>
            </a:r>
            <a:r>
              <a:rPr lang="ar-DZ" sz="3200" b="1" dirty="0" smtClean="0">
                <a:solidFill>
                  <a:srgbClr val="FF0000"/>
                </a:solidFill>
                <a:latin typeface="Traditional Arabic" pitchFamily="18" charset="-78"/>
                <a:cs typeface="Traditional Arabic" pitchFamily="18" charset="-78"/>
              </a:rPr>
              <a:t>:</a:t>
            </a:r>
            <a:r>
              <a:rPr lang="fr-FR" sz="2400" b="1" dirty="0" err="1" smtClean="0">
                <a:solidFill>
                  <a:srgbClr val="FF0000"/>
                </a:solidFill>
                <a:latin typeface="Traditional Arabic" pitchFamily="18" charset="-78"/>
                <a:cs typeface="Traditional Arabic" pitchFamily="18" charset="-78"/>
              </a:rPr>
              <a:t>Mésocycle</a:t>
            </a:r>
            <a:r>
              <a:rPr lang="fr-FR" sz="2400" b="1" dirty="0" smtClean="0">
                <a:solidFill>
                  <a:srgbClr val="FF0000"/>
                </a:solidFill>
                <a:latin typeface="Traditional Arabic" pitchFamily="18" charset="-78"/>
                <a:cs typeface="Traditional Arabic" pitchFamily="18" charset="-78"/>
              </a:rPr>
              <a:t> Graduel</a:t>
            </a:r>
            <a:endParaRPr lang="ar-SA" sz="2400" b="1" dirty="0" smtClean="0">
              <a:solidFill>
                <a:srgbClr val="FF0000"/>
              </a:solidFill>
              <a:latin typeface="Traditional Arabic" pitchFamily="18" charset="-78"/>
              <a:cs typeface="Traditional Arabic" pitchFamily="18" charset="-78"/>
            </a:endParaRPr>
          </a:p>
          <a:p>
            <a:pPr algn="r" rtl="1">
              <a:buNone/>
            </a:pPr>
            <a:r>
              <a:rPr lang="ar-SA" sz="2400" b="1" dirty="0" smtClean="0">
                <a:solidFill>
                  <a:srgbClr val="FF0000"/>
                </a:solidFill>
                <a:latin typeface="Traditional Arabic" pitchFamily="18" charset="-78"/>
                <a:cs typeface="Traditional Arabic" pitchFamily="18" charset="-78"/>
              </a:rPr>
              <a:t>      </a:t>
            </a:r>
            <a:r>
              <a:rPr lang="ar-SA" sz="3200" b="1" dirty="0" smtClean="0">
                <a:solidFill>
                  <a:schemeClr val="bg1"/>
                </a:solidFill>
                <a:latin typeface="Traditional Arabic" pitchFamily="18" charset="-78"/>
                <a:cs typeface="Traditional Arabic" pitchFamily="18" charset="-78"/>
              </a:rPr>
              <a:t>- تدرج الدورات المتوسطة التدريجية بهدف التطوير التدريجي لقدرات الرياضي وتكون كقاعدة للدورات التي تليها ، وكثيرا ما يكون العمل يهدف إلى تطوير القدرات الهوائية للرياضي.</a:t>
            </a:r>
          </a:p>
          <a:p>
            <a:pPr algn="r" rtl="1">
              <a:buNone/>
            </a:pPr>
            <a:r>
              <a:rPr lang="ar-SA" sz="3200" b="1" dirty="0" smtClean="0">
                <a:solidFill>
                  <a:schemeClr val="bg1"/>
                </a:solidFill>
                <a:latin typeface="Traditional Arabic" pitchFamily="18" charset="-78"/>
                <a:cs typeface="Traditional Arabic" pitchFamily="18" charset="-78"/>
              </a:rPr>
              <a:t>فيما يلي نموذج عن الدورات المتوسطة التدريجية:  </a:t>
            </a:r>
            <a:endParaRPr lang="fr-FR" sz="3500" dirty="0" smtClean="0">
              <a:solidFill>
                <a:schemeClr val="bg1"/>
              </a:solidFill>
              <a:latin typeface="Traditional Arabic" pitchFamily="18" charset="-78"/>
              <a:cs typeface="Traditional Arabic" pitchFamily="18" charset="-78"/>
            </a:endParaRPr>
          </a:p>
        </p:txBody>
      </p:sp>
      <p:sp>
        <p:nvSpPr>
          <p:cNvPr id="6" name="Rectangle à coins arrondis 5"/>
          <p:cNvSpPr/>
          <p:nvPr/>
        </p:nvSpPr>
        <p:spPr>
          <a:xfrm>
            <a:off x="2143108" y="500042"/>
            <a:ext cx="4714908"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ar-SA" sz="3600" b="1" dirty="0" smtClean="0">
                <a:latin typeface="Traditional Arabic" pitchFamily="18" charset="-78"/>
                <a:cs typeface="Traditional Arabic" pitchFamily="18" charset="-78"/>
              </a:rPr>
              <a:t>الخطط التدريبية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descr="Capture09.PNG"/>
          <p:cNvPicPr>
            <a:picLocks noGrp="1" noChangeAspect="1"/>
          </p:cNvPicPr>
          <p:nvPr>
            <p:ph idx="1"/>
          </p:nvPr>
        </p:nvPicPr>
        <p:blipFill>
          <a:blip r:embed="rId2"/>
          <a:stretch>
            <a:fillRect/>
          </a:stretch>
        </p:blipFill>
        <p:spPr>
          <a:xfrm>
            <a:off x="214282" y="1357298"/>
            <a:ext cx="8715436" cy="4143404"/>
          </a:xfr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324</TotalTime>
  <Words>956</Words>
  <PresentationFormat>Affichage à l'écran (4:3)</PresentationFormat>
  <Paragraphs>145</Paragraphs>
  <Slides>24</Slides>
  <Notes>1</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Verve</vt:lpstr>
      <vt:lpstr>المحاضرة الخامسة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asus</dc:creator>
  <cp:lastModifiedBy>asus</cp:lastModifiedBy>
  <cp:revision>23</cp:revision>
  <dcterms:created xsi:type="dcterms:W3CDTF">2022-05-12T21:17:54Z</dcterms:created>
  <dcterms:modified xsi:type="dcterms:W3CDTF">2022-10-15T12:29:53Z</dcterms:modified>
</cp:coreProperties>
</file>