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diagrams/layout4.xml" ContentType="application/vnd.openxmlformats-officedocument.drawingml.diagram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092" r:id="rId2"/>
  </p:sldMasterIdLst>
  <p:notesMasterIdLst>
    <p:notesMasterId r:id="rId79"/>
  </p:notesMasterIdLst>
  <p:sldIdLst>
    <p:sldId id="256" r:id="rId3"/>
    <p:sldId id="299" r:id="rId4"/>
    <p:sldId id="302" r:id="rId5"/>
    <p:sldId id="305" r:id="rId6"/>
    <p:sldId id="312" r:id="rId7"/>
    <p:sldId id="317" r:id="rId8"/>
    <p:sldId id="324" r:id="rId9"/>
    <p:sldId id="330" r:id="rId10"/>
    <p:sldId id="338" r:id="rId11"/>
    <p:sldId id="347" r:id="rId12"/>
    <p:sldId id="348" r:id="rId13"/>
    <p:sldId id="351" r:id="rId14"/>
    <p:sldId id="352" r:id="rId15"/>
    <p:sldId id="353" r:id="rId16"/>
    <p:sldId id="354" r:id="rId17"/>
    <p:sldId id="356" r:id="rId18"/>
    <p:sldId id="358" r:id="rId19"/>
    <p:sldId id="363" r:id="rId20"/>
    <p:sldId id="365" r:id="rId21"/>
    <p:sldId id="366" r:id="rId22"/>
    <p:sldId id="373" r:id="rId23"/>
    <p:sldId id="375" r:id="rId24"/>
    <p:sldId id="376" r:id="rId25"/>
    <p:sldId id="380" r:id="rId26"/>
    <p:sldId id="383" r:id="rId27"/>
    <p:sldId id="386" r:id="rId28"/>
    <p:sldId id="389" r:id="rId29"/>
    <p:sldId id="394" r:id="rId30"/>
    <p:sldId id="397" r:id="rId31"/>
    <p:sldId id="401" r:id="rId32"/>
    <p:sldId id="406" r:id="rId33"/>
    <p:sldId id="410" r:id="rId34"/>
    <p:sldId id="412" r:id="rId35"/>
    <p:sldId id="414" r:id="rId36"/>
    <p:sldId id="277" r:id="rId37"/>
    <p:sldId id="276" r:id="rId38"/>
    <p:sldId id="275" r:id="rId39"/>
    <p:sldId id="274" r:id="rId40"/>
    <p:sldId id="273" r:id="rId41"/>
    <p:sldId id="285" r:id="rId42"/>
    <p:sldId id="417" r:id="rId43"/>
    <p:sldId id="419" r:id="rId44"/>
    <p:sldId id="430" r:id="rId45"/>
    <p:sldId id="441" r:id="rId46"/>
    <p:sldId id="445" r:id="rId47"/>
    <p:sldId id="467" r:id="rId48"/>
    <p:sldId id="471" r:id="rId49"/>
    <p:sldId id="475" r:id="rId50"/>
    <p:sldId id="481" r:id="rId51"/>
    <p:sldId id="484" r:id="rId52"/>
    <p:sldId id="486" r:id="rId53"/>
    <p:sldId id="491" r:id="rId54"/>
    <p:sldId id="492" r:id="rId55"/>
    <p:sldId id="496" r:id="rId56"/>
    <p:sldId id="499" r:id="rId57"/>
    <p:sldId id="502" r:id="rId58"/>
    <p:sldId id="503" r:id="rId59"/>
    <p:sldId id="505" r:id="rId60"/>
    <p:sldId id="507" r:id="rId61"/>
    <p:sldId id="509" r:id="rId62"/>
    <p:sldId id="511" r:id="rId63"/>
    <p:sldId id="516" r:id="rId64"/>
    <p:sldId id="519" r:id="rId65"/>
    <p:sldId id="522" r:id="rId66"/>
    <p:sldId id="526" r:id="rId67"/>
    <p:sldId id="529" r:id="rId68"/>
    <p:sldId id="532" r:id="rId69"/>
    <p:sldId id="534" r:id="rId70"/>
    <p:sldId id="543" r:id="rId71"/>
    <p:sldId id="546" r:id="rId72"/>
    <p:sldId id="549" r:id="rId73"/>
    <p:sldId id="550" r:id="rId74"/>
    <p:sldId id="551" r:id="rId75"/>
    <p:sldId id="553" r:id="rId76"/>
    <p:sldId id="554" r:id="rId77"/>
    <p:sldId id="298" r:id="rId7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Section par défaut" id="{8181149A-E7D6-4A41-9FEB-CFD95675B4D1}">
          <p14:sldIdLst>
            <p14:sldId id="256"/>
          </p14:sldIdLst>
        </p14:section>
        <p14:section name="Section sans titre" id="{8E8A2795-585F-4BF3-B3E8-F0D6CACF7B92}">
          <p14:sldIdLst>
            <p14:sldId id="299"/>
            <p14:sldId id="302"/>
            <p14:sldId id="305"/>
            <p14:sldId id="312"/>
            <p14:sldId id="317"/>
            <p14:sldId id="324"/>
            <p14:sldId id="330"/>
            <p14:sldId id="338"/>
            <p14:sldId id="347"/>
            <p14:sldId id="348"/>
            <p14:sldId id="351"/>
            <p14:sldId id="352"/>
            <p14:sldId id="353"/>
            <p14:sldId id="354"/>
            <p14:sldId id="356"/>
            <p14:sldId id="358"/>
            <p14:sldId id="363"/>
            <p14:sldId id="365"/>
            <p14:sldId id="366"/>
            <p14:sldId id="373"/>
            <p14:sldId id="375"/>
            <p14:sldId id="376"/>
            <p14:sldId id="380"/>
            <p14:sldId id="383"/>
            <p14:sldId id="386"/>
            <p14:sldId id="389"/>
            <p14:sldId id="394"/>
            <p14:sldId id="397"/>
            <p14:sldId id="401"/>
            <p14:sldId id="406"/>
            <p14:sldId id="410"/>
            <p14:sldId id="412"/>
            <p14:sldId id="414"/>
            <p14:sldId id="277"/>
            <p14:sldId id="276"/>
            <p14:sldId id="275"/>
            <p14:sldId id="274"/>
            <p14:sldId id="273"/>
            <p14:sldId id="285"/>
            <p14:sldId id="417"/>
            <p14:sldId id="419"/>
            <p14:sldId id="430"/>
            <p14:sldId id="441"/>
            <p14:sldId id="445"/>
            <p14:sldId id="467"/>
            <p14:sldId id="471"/>
            <p14:sldId id="475"/>
            <p14:sldId id="481"/>
            <p14:sldId id="484"/>
            <p14:sldId id="486"/>
            <p14:sldId id="491"/>
            <p14:sldId id="492"/>
            <p14:sldId id="496"/>
            <p14:sldId id="499"/>
            <p14:sldId id="502"/>
            <p14:sldId id="503"/>
            <p14:sldId id="505"/>
            <p14:sldId id="507"/>
            <p14:sldId id="509"/>
            <p14:sldId id="511"/>
            <p14:sldId id="516"/>
            <p14:sldId id="519"/>
            <p14:sldId id="522"/>
            <p14:sldId id="526"/>
            <p14:sldId id="529"/>
            <p14:sldId id="532"/>
            <p14:sldId id="534"/>
            <p14:sldId id="543"/>
            <p14:sldId id="546"/>
            <p14:sldId id="549"/>
            <p14:sldId id="550"/>
            <p14:sldId id="551"/>
            <p14:sldId id="553"/>
            <p14:sldId id="554"/>
            <p14:sldId id="298"/>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842" autoAdjust="0"/>
    <p:restoredTop sz="94671" autoAdjust="0"/>
  </p:normalViewPr>
  <p:slideViewPr>
    <p:cSldViewPr snapToGrid="0">
      <p:cViewPr>
        <p:scale>
          <a:sx n="75" d="100"/>
          <a:sy n="75" d="100"/>
        </p:scale>
        <p:origin x="-72" y="-7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81.png"/><Relationship Id="rId1" Type="http://schemas.openxmlformats.org/officeDocument/2006/relationships/image" Target="../media/image171.png"/><Relationship Id="rId4" Type="http://schemas.openxmlformats.org/officeDocument/2006/relationships/image" Target="../media/image201.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DFE43A-CC32-41C4-9B06-442E1C203A86}" type="doc">
      <dgm:prSet loTypeId="urn:microsoft.com/office/officeart/2008/layout/HexagonCluster" loCatId="picture" qsTypeId="urn:microsoft.com/office/officeart/2005/8/quickstyle/simple1" qsCatId="simple" csTypeId="urn:microsoft.com/office/officeart/2005/8/colors/accent3_2" csCatId="accent3" phldr="1"/>
      <dgm:spPr/>
      <dgm:t>
        <a:bodyPr/>
        <a:lstStyle/>
        <a:p>
          <a:endParaRPr lang="fr-FR"/>
        </a:p>
      </dgm:t>
    </dgm:pt>
    <dgm:pt modelId="{45CFF166-8130-4830-99C0-7843B95AA8EB}">
      <dgm:prSet phldrT="[Texte]"/>
      <dgm:spPr>
        <a:blipFill rotWithShape="0">
          <a:blip xmlns:r="http://schemas.openxmlformats.org/officeDocument/2006/relationships" r:embed="rId1"/>
          <a:stretch>
            <a:fillRect/>
          </a:stretch>
        </a:blipFill>
        <a:ln>
          <a:noFill/>
        </a:ln>
      </dgm:spPr>
      <dgm:t>
        <a:bodyPr/>
        <a:lstStyle/>
        <a:p>
          <a:endParaRPr lang="fr-FR" dirty="0"/>
        </a:p>
      </dgm:t>
    </dgm:pt>
    <dgm:pt modelId="{424053F2-4EF7-4C3F-825D-D8FCF6D2210D}" type="parTrans" cxnId="{96D67BEB-0793-4427-888B-4789FF4351B7}">
      <dgm:prSet/>
      <dgm:spPr/>
      <dgm:t>
        <a:bodyPr/>
        <a:lstStyle/>
        <a:p>
          <a:endParaRPr lang="fr-FR"/>
        </a:p>
      </dgm:t>
    </dgm:pt>
    <dgm:pt modelId="{69A0CD0F-DCE5-4AB6-AB56-D79B400729DF}" type="sibTrans" cxnId="{96D67BEB-0793-4427-888B-4789FF4351B7}">
      <dgm:prSet/>
      <dgm:spPr>
        <a:blipFill>
          <a:blip xmlns:r="http://schemas.openxmlformats.org/officeDocument/2006/relationships" r:embed="rId2"/>
          <a:stretch>
            <a:fillRect/>
          </a:stretch>
        </a:blipFill>
        <a:ln>
          <a:noFill/>
        </a:ln>
      </dgm:spPr>
      <dgm:t>
        <a:bodyPr/>
        <a:lstStyle/>
        <a:p>
          <a:endParaRPr lang="fr-FR"/>
        </a:p>
      </dgm:t>
    </dgm:pt>
    <dgm:pt modelId="{903A3BB2-E8C6-4F98-A43A-34442F1EAD09}">
      <dgm:prSet phldrT="[Texte]"/>
      <dgm:spPr>
        <a:blipFill rotWithShape="0">
          <a:blip xmlns:r="http://schemas.openxmlformats.org/officeDocument/2006/relationships" r:embed="rId3"/>
          <a:stretch>
            <a:fillRect/>
          </a:stretch>
        </a:blipFill>
        <a:ln>
          <a:noFill/>
        </a:ln>
      </dgm:spPr>
      <dgm:t>
        <a:bodyPr/>
        <a:lstStyle/>
        <a:p>
          <a:endParaRPr lang="fr-FR" dirty="0"/>
        </a:p>
      </dgm:t>
    </dgm:pt>
    <dgm:pt modelId="{55CBA01A-5FE6-4225-9B5B-769146FB3515}" type="sibTrans" cxnId="{A36ECC5B-3CF9-4AB3-94E0-A547F24D81A8}">
      <dgm:prSet/>
      <dgm:spPr>
        <a:blipFill>
          <a:blip xmlns:r="http://schemas.openxmlformats.org/officeDocument/2006/relationships" r:embed="rId4"/>
          <a:stretch>
            <a:fillRect/>
          </a:stretch>
        </a:blipFill>
        <a:ln>
          <a:noFill/>
        </a:ln>
      </dgm:spPr>
      <dgm:t>
        <a:bodyPr/>
        <a:lstStyle/>
        <a:p>
          <a:endParaRPr lang="fr-FR"/>
        </a:p>
      </dgm:t>
    </dgm:pt>
    <dgm:pt modelId="{A02A2EC5-06BF-42C0-8453-7185840AC08C}" type="parTrans" cxnId="{A36ECC5B-3CF9-4AB3-94E0-A547F24D81A8}">
      <dgm:prSet/>
      <dgm:spPr/>
      <dgm:t>
        <a:bodyPr/>
        <a:lstStyle/>
        <a:p>
          <a:endParaRPr lang="fr-FR"/>
        </a:p>
      </dgm:t>
    </dgm:pt>
    <dgm:pt modelId="{1904794A-41CD-40B5-936F-07E70CFAAFC7}" type="pres">
      <dgm:prSet presAssocID="{CCDFE43A-CC32-41C4-9B06-442E1C203A86}" presName="Name0" presStyleCnt="0">
        <dgm:presLayoutVars>
          <dgm:chMax val="21"/>
          <dgm:chPref val="21"/>
        </dgm:presLayoutVars>
      </dgm:prSet>
      <dgm:spPr/>
      <dgm:t>
        <a:bodyPr/>
        <a:lstStyle/>
        <a:p>
          <a:endParaRPr lang="fr-FR"/>
        </a:p>
      </dgm:t>
    </dgm:pt>
    <dgm:pt modelId="{4616423A-E607-4213-86EF-556FABD57E79}" type="pres">
      <dgm:prSet presAssocID="{45CFF166-8130-4830-99C0-7843B95AA8EB}" presName="text1" presStyleCnt="0"/>
      <dgm:spPr/>
    </dgm:pt>
    <dgm:pt modelId="{56EEA03F-C11A-4671-A731-F7F206DD7876}" type="pres">
      <dgm:prSet presAssocID="{45CFF166-8130-4830-99C0-7843B95AA8EB}" presName="textRepeatNode" presStyleLbl="alignNode1" presStyleIdx="0" presStyleCnt="2" custScaleX="150409" custScaleY="158403" custLinFactNeighborX="1340" custLinFactNeighborY="43847">
        <dgm:presLayoutVars>
          <dgm:chMax val="0"/>
          <dgm:chPref val="0"/>
          <dgm:bulletEnabled val="1"/>
        </dgm:presLayoutVars>
      </dgm:prSet>
      <dgm:spPr/>
      <dgm:t>
        <a:bodyPr/>
        <a:lstStyle/>
        <a:p>
          <a:endParaRPr lang="fr-FR"/>
        </a:p>
      </dgm:t>
    </dgm:pt>
    <dgm:pt modelId="{D08D0E23-4476-49E2-8304-EEAD7DE5CEF1}" type="pres">
      <dgm:prSet presAssocID="{45CFF166-8130-4830-99C0-7843B95AA8EB}" presName="textaccent1" presStyleCnt="0"/>
      <dgm:spPr/>
    </dgm:pt>
    <dgm:pt modelId="{1408E672-C54C-4E21-8DB4-F7AA6D6BDD73}" type="pres">
      <dgm:prSet presAssocID="{45CFF166-8130-4830-99C0-7843B95AA8EB}" presName="accentRepeatNode" presStyleLbl="solidAlignAcc1" presStyleIdx="0" presStyleCnt="4" custFlipHor="1" custScaleX="64323" custScaleY="24204" custLinFactX="257079" custLinFactY="-200000" custLinFactNeighborX="300000" custLinFactNeighborY="-270636"/>
      <dgm:spPr/>
    </dgm:pt>
    <dgm:pt modelId="{ABF5A8AE-6362-4841-9C62-4C7AEA9F22A8}" type="pres">
      <dgm:prSet presAssocID="{69A0CD0F-DCE5-4AB6-AB56-D79B400729DF}" presName="image1" presStyleCnt="0"/>
      <dgm:spPr/>
    </dgm:pt>
    <dgm:pt modelId="{C62B3967-7742-4393-AF93-77B78516E752}" type="pres">
      <dgm:prSet presAssocID="{69A0CD0F-DCE5-4AB6-AB56-D79B400729DF}" presName="imageRepeatNode" presStyleLbl="alignAcc1" presStyleIdx="0" presStyleCnt="2" custScaleX="119968" custScaleY="165390" custLinFactNeighborX="-13392" custLinFactNeighborY="-47366"/>
      <dgm:spPr/>
      <dgm:t>
        <a:bodyPr/>
        <a:lstStyle/>
        <a:p>
          <a:endParaRPr lang="fr-FR"/>
        </a:p>
      </dgm:t>
    </dgm:pt>
    <dgm:pt modelId="{6C8A25F7-FF7C-4BC4-8EED-A4673BAE8538}" type="pres">
      <dgm:prSet presAssocID="{69A0CD0F-DCE5-4AB6-AB56-D79B400729DF}" presName="imageaccent1" presStyleCnt="0"/>
      <dgm:spPr/>
    </dgm:pt>
    <dgm:pt modelId="{E886C237-5561-44C1-BF83-32C5F2D5FC36}" type="pres">
      <dgm:prSet presAssocID="{69A0CD0F-DCE5-4AB6-AB56-D79B400729DF}" presName="accentRepeatNode" presStyleLbl="solidAlignAcc1" presStyleIdx="1" presStyleCnt="4" custFlipVert="1" custFlipHor="1" custScaleX="20890" custScaleY="41033" custLinFactY="100000" custLinFactNeighborX="5803" custLinFactNeighborY="108425"/>
      <dgm:spPr/>
    </dgm:pt>
    <dgm:pt modelId="{413949B8-389F-46A9-8B9A-9A86740C5185}" type="pres">
      <dgm:prSet presAssocID="{903A3BB2-E8C6-4F98-A43A-34442F1EAD09}" presName="text2" presStyleCnt="0"/>
      <dgm:spPr/>
    </dgm:pt>
    <dgm:pt modelId="{51D9CB21-4D04-463E-ABCF-88CC20520ABA}" type="pres">
      <dgm:prSet presAssocID="{903A3BB2-E8C6-4F98-A43A-34442F1EAD09}" presName="textRepeatNode" presStyleLbl="alignNode1" presStyleIdx="1" presStyleCnt="2" custScaleX="132867" custScaleY="157143" custLinFactNeighborX="-28123" custLinFactNeighborY="-48142">
        <dgm:presLayoutVars>
          <dgm:chMax val="0"/>
          <dgm:chPref val="0"/>
          <dgm:bulletEnabled val="1"/>
        </dgm:presLayoutVars>
      </dgm:prSet>
      <dgm:spPr/>
      <dgm:t>
        <a:bodyPr/>
        <a:lstStyle/>
        <a:p>
          <a:endParaRPr lang="fr-FR"/>
        </a:p>
      </dgm:t>
    </dgm:pt>
    <dgm:pt modelId="{4237728C-9B9F-4869-A348-48997635FD8C}" type="pres">
      <dgm:prSet presAssocID="{903A3BB2-E8C6-4F98-A43A-34442F1EAD09}" presName="textaccent2" presStyleCnt="0"/>
      <dgm:spPr/>
    </dgm:pt>
    <dgm:pt modelId="{294A0C84-DDFB-48BB-940D-CC37DD2303CA}" type="pres">
      <dgm:prSet presAssocID="{903A3BB2-E8C6-4F98-A43A-34442F1EAD09}" presName="accentRepeatNode" presStyleLbl="solidAlignAcc1" presStyleIdx="2" presStyleCnt="4" custFlipHor="1" custScaleX="112769" custScaleY="24533"/>
      <dgm:spPr/>
    </dgm:pt>
    <dgm:pt modelId="{F7FAB5C3-2EDB-4D64-A7C3-6AD312D52AEC}" type="pres">
      <dgm:prSet presAssocID="{55CBA01A-5FE6-4225-9B5B-769146FB3515}" presName="image2" presStyleCnt="0"/>
      <dgm:spPr/>
    </dgm:pt>
    <dgm:pt modelId="{F5216C7F-5FF5-45D3-914D-07FE4616402E}" type="pres">
      <dgm:prSet presAssocID="{55CBA01A-5FE6-4225-9B5B-769146FB3515}" presName="imageRepeatNode" presStyleLbl="alignAcc1" presStyleIdx="1" presStyleCnt="2" custScaleX="133976" custScaleY="164324" custLinFactNeighborX="-19613" custLinFactNeighborY="-777"/>
      <dgm:spPr/>
      <dgm:t>
        <a:bodyPr/>
        <a:lstStyle/>
        <a:p>
          <a:endParaRPr lang="fr-FR"/>
        </a:p>
      </dgm:t>
    </dgm:pt>
    <dgm:pt modelId="{DEBA2AF8-B8B3-421B-9111-E2EF0408707E}" type="pres">
      <dgm:prSet presAssocID="{55CBA01A-5FE6-4225-9B5B-769146FB3515}" presName="imageaccent2" presStyleCnt="0"/>
      <dgm:spPr/>
    </dgm:pt>
    <dgm:pt modelId="{F3E12882-9E36-4FC9-A87B-C05632349D34}" type="pres">
      <dgm:prSet presAssocID="{55CBA01A-5FE6-4225-9B5B-769146FB3515}" presName="accentRepeatNode" presStyleLbl="solidAlignAcc1" presStyleIdx="3" presStyleCnt="4" custFlipVert="1" custFlipHor="0" custScaleX="21144" custScaleY="59947"/>
      <dgm:spPr/>
    </dgm:pt>
  </dgm:ptLst>
  <dgm:cxnLst>
    <dgm:cxn modelId="{0F07A406-A870-43C6-8061-ABF5BE5940D5}" type="presOf" srcId="{55CBA01A-5FE6-4225-9B5B-769146FB3515}" destId="{F5216C7F-5FF5-45D3-914D-07FE4616402E}" srcOrd="0" destOrd="0" presId="urn:microsoft.com/office/officeart/2008/layout/HexagonCluster"/>
    <dgm:cxn modelId="{96D67BEB-0793-4427-888B-4789FF4351B7}" srcId="{CCDFE43A-CC32-41C4-9B06-442E1C203A86}" destId="{45CFF166-8130-4830-99C0-7843B95AA8EB}" srcOrd="0" destOrd="0" parTransId="{424053F2-4EF7-4C3F-825D-D8FCF6D2210D}" sibTransId="{69A0CD0F-DCE5-4AB6-AB56-D79B400729DF}"/>
    <dgm:cxn modelId="{000251B6-AA80-475C-A6CB-8625EE30058A}" type="presOf" srcId="{69A0CD0F-DCE5-4AB6-AB56-D79B400729DF}" destId="{C62B3967-7742-4393-AF93-77B78516E752}" srcOrd="0" destOrd="0" presId="urn:microsoft.com/office/officeart/2008/layout/HexagonCluster"/>
    <dgm:cxn modelId="{C200C8F3-6795-4597-9DCD-26BA1FED497B}" type="presOf" srcId="{903A3BB2-E8C6-4F98-A43A-34442F1EAD09}" destId="{51D9CB21-4D04-463E-ABCF-88CC20520ABA}" srcOrd="0" destOrd="0" presId="urn:microsoft.com/office/officeart/2008/layout/HexagonCluster"/>
    <dgm:cxn modelId="{F2357A44-9F82-49DA-BAC5-593BD5E5874F}" type="presOf" srcId="{CCDFE43A-CC32-41C4-9B06-442E1C203A86}" destId="{1904794A-41CD-40B5-936F-07E70CFAAFC7}" srcOrd="0" destOrd="0" presId="urn:microsoft.com/office/officeart/2008/layout/HexagonCluster"/>
    <dgm:cxn modelId="{4651770D-1563-47D3-9FF5-08B98E8DE41B}" type="presOf" srcId="{45CFF166-8130-4830-99C0-7843B95AA8EB}" destId="{56EEA03F-C11A-4671-A731-F7F206DD7876}" srcOrd="0" destOrd="0" presId="urn:microsoft.com/office/officeart/2008/layout/HexagonCluster"/>
    <dgm:cxn modelId="{A36ECC5B-3CF9-4AB3-94E0-A547F24D81A8}" srcId="{CCDFE43A-CC32-41C4-9B06-442E1C203A86}" destId="{903A3BB2-E8C6-4F98-A43A-34442F1EAD09}" srcOrd="1" destOrd="0" parTransId="{A02A2EC5-06BF-42C0-8453-7185840AC08C}" sibTransId="{55CBA01A-5FE6-4225-9B5B-769146FB3515}"/>
    <dgm:cxn modelId="{02F47C2D-4939-4AC0-8FDE-9E37B0520BC8}" type="presParOf" srcId="{1904794A-41CD-40B5-936F-07E70CFAAFC7}" destId="{4616423A-E607-4213-86EF-556FABD57E79}" srcOrd="0" destOrd="0" presId="urn:microsoft.com/office/officeart/2008/layout/HexagonCluster"/>
    <dgm:cxn modelId="{B32927AB-173B-4541-99C7-83F638774F18}" type="presParOf" srcId="{4616423A-E607-4213-86EF-556FABD57E79}" destId="{56EEA03F-C11A-4671-A731-F7F206DD7876}" srcOrd="0" destOrd="0" presId="urn:microsoft.com/office/officeart/2008/layout/HexagonCluster"/>
    <dgm:cxn modelId="{EB407E6F-0AE3-4E22-A76F-0F3C95CA99DF}" type="presParOf" srcId="{1904794A-41CD-40B5-936F-07E70CFAAFC7}" destId="{D08D0E23-4476-49E2-8304-EEAD7DE5CEF1}" srcOrd="1" destOrd="0" presId="urn:microsoft.com/office/officeart/2008/layout/HexagonCluster"/>
    <dgm:cxn modelId="{B61275A4-E04D-47FB-9621-A2146E819F45}" type="presParOf" srcId="{D08D0E23-4476-49E2-8304-EEAD7DE5CEF1}" destId="{1408E672-C54C-4E21-8DB4-F7AA6D6BDD73}" srcOrd="0" destOrd="0" presId="urn:microsoft.com/office/officeart/2008/layout/HexagonCluster"/>
    <dgm:cxn modelId="{7363FA19-8243-43A3-B7AE-C89BE9738B92}" type="presParOf" srcId="{1904794A-41CD-40B5-936F-07E70CFAAFC7}" destId="{ABF5A8AE-6362-4841-9C62-4C7AEA9F22A8}" srcOrd="2" destOrd="0" presId="urn:microsoft.com/office/officeart/2008/layout/HexagonCluster"/>
    <dgm:cxn modelId="{B710FA21-85EC-484E-BBF3-4CE193B1F628}" type="presParOf" srcId="{ABF5A8AE-6362-4841-9C62-4C7AEA9F22A8}" destId="{C62B3967-7742-4393-AF93-77B78516E752}" srcOrd="0" destOrd="0" presId="urn:microsoft.com/office/officeart/2008/layout/HexagonCluster"/>
    <dgm:cxn modelId="{9913A721-6033-4F14-BD9C-44989E8027F1}" type="presParOf" srcId="{1904794A-41CD-40B5-936F-07E70CFAAFC7}" destId="{6C8A25F7-FF7C-4BC4-8EED-A4673BAE8538}" srcOrd="3" destOrd="0" presId="urn:microsoft.com/office/officeart/2008/layout/HexagonCluster"/>
    <dgm:cxn modelId="{6008EB19-5D20-4A3B-831B-3BD528B6B9F2}" type="presParOf" srcId="{6C8A25F7-FF7C-4BC4-8EED-A4673BAE8538}" destId="{E886C237-5561-44C1-BF83-32C5F2D5FC36}" srcOrd="0" destOrd="0" presId="urn:microsoft.com/office/officeart/2008/layout/HexagonCluster"/>
    <dgm:cxn modelId="{9A5726A9-A2CD-4517-904F-A1F19170B83C}" type="presParOf" srcId="{1904794A-41CD-40B5-936F-07E70CFAAFC7}" destId="{413949B8-389F-46A9-8B9A-9A86740C5185}" srcOrd="4" destOrd="0" presId="urn:microsoft.com/office/officeart/2008/layout/HexagonCluster"/>
    <dgm:cxn modelId="{D1A33CE3-0907-4AE8-BD29-6F12E8B1A0D0}" type="presParOf" srcId="{413949B8-389F-46A9-8B9A-9A86740C5185}" destId="{51D9CB21-4D04-463E-ABCF-88CC20520ABA}" srcOrd="0" destOrd="0" presId="urn:microsoft.com/office/officeart/2008/layout/HexagonCluster"/>
    <dgm:cxn modelId="{6F8C83A5-E55E-4CA3-8399-75104C3A31AC}" type="presParOf" srcId="{1904794A-41CD-40B5-936F-07E70CFAAFC7}" destId="{4237728C-9B9F-4869-A348-48997635FD8C}" srcOrd="5" destOrd="0" presId="urn:microsoft.com/office/officeart/2008/layout/HexagonCluster"/>
    <dgm:cxn modelId="{BF6F0173-C2D8-4928-BD8A-A49961B7C40F}" type="presParOf" srcId="{4237728C-9B9F-4869-A348-48997635FD8C}" destId="{294A0C84-DDFB-48BB-940D-CC37DD2303CA}" srcOrd="0" destOrd="0" presId="urn:microsoft.com/office/officeart/2008/layout/HexagonCluster"/>
    <dgm:cxn modelId="{4764A5D7-4E16-4528-89A2-259F11BE17A1}" type="presParOf" srcId="{1904794A-41CD-40B5-936F-07E70CFAAFC7}" destId="{F7FAB5C3-2EDB-4D64-A7C3-6AD312D52AEC}" srcOrd="6" destOrd="0" presId="urn:microsoft.com/office/officeart/2008/layout/HexagonCluster"/>
    <dgm:cxn modelId="{E1D149DA-2AF8-43B9-BE15-DCDE5A8CC7EF}" type="presParOf" srcId="{F7FAB5C3-2EDB-4D64-A7C3-6AD312D52AEC}" destId="{F5216C7F-5FF5-45D3-914D-07FE4616402E}" srcOrd="0" destOrd="0" presId="urn:microsoft.com/office/officeart/2008/layout/HexagonCluster"/>
    <dgm:cxn modelId="{568D50DB-E7E9-40E8-976D-5771D7C1BAE9}" type="presParOf" srcId="{1904794A-41CD-40B5-936F-07E70CFAAFC7}" destId="{DEBA2AF8-B8B3-421B-9111-E2EF0408707E}" srcOrd="7" destOrd="0" presId="urn:microsoft.com/office/officeart/2008/layout/HexagonCluster"/>
    <dgm:cxn modelId="{B36E5861-295A-4145-A3BB-F59E2195A659}" type="presParOf" srcId="{DEBA2AF8-B8B3-421B-9111-E2EF0408707E}" destId="{F3E12882-9E36-4FC9-A87B-C05632349D34}" srcOrd="0" destOrd="0" presId="urn:microsoft.com/office/officeart/2008/layout/HexagonCluster"/>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FE855E-FE88-4F6F-8967-7C053D4C1272}" type="doc">
      <dgm:prSet loTypeId="urn:microsoft.com/office/officeart/2005/8/layout/radial2" loCatId="relationship" qsTypeId="urn:microsoft.com/office/officeart/2005/8/quickstyle/3d1" qsCatId="3D" csTypeId="urn:microsoft.com/office/officeart/2005/8/colors/colorful5" csCatId="colorful" phldr="1"/>
      <dgm:spPr/>
      <dgm:t>
        <a:bodyPr/>
        <a:lstStyle/>
        <a:p>
          <a:endParaRPr lang="fr-FR"/>
        </a:p>
      </dgm:t>
    </dgm:pt>
    <dgm:pt modelId="{6FC6B9AF-9B50-4FA2-B406-00F7125E403F}">
      <dgm:prSet phldrT="[Texte]" custT="1"/>
      <dgm:spPr/>
      <dgm:t>
        <a:bodyPr/>
        <a:lstStyle/>
        <a:p>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1</a:t>
          </a:r>
          <a:r>
            <a:rPr lang="fr-FR" sz="4000" b="1" kern="1200" baseline="30000" dirty="0" smtClean="0">
              <a:solidFill>
                <a:srgbClr val="0070C0"/>
              </a:solidFill>
              <a:effectLst>
                <a:outerShdw blurRad="38100" dist="38100" dir="2700000" algn="tl">
                  <a:srgbClr val="000000">
                    <a:alpha val="43137"/>
                  </a:srgbClr>
                </a:outerShdw>
              </a:effectLst>
              <a:latin typeface="+mn-lt"/>
              <a:ea typeface="+mn-ea"/>
              <a:cs typeface="+mn-cs"/>
            </a:rPr>
            <a:t>er</a:t>
          </a: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 étape </a:t>
          </a:r>
          <a:endParaRPr lang="fr-FR" sz="4000" b="1" kern="1200" dirty="0">
            <a:solidFill>
              <a:srgbClr val="0070C0"/>
            </a:solidFill>
            <a:effectLst>
              <a:outerShdw blurRad="38100" dist="38100" dir="2700000" algn="tl">
                <a:srgbClr val="000000">
                  <a:alpha val="43137"/>
                </a:srgbClr>
              </a:outerShdw>
            </a:effectLst>
            <a:latin typeface="+mn-lt"/>
            <a:ea typeface="+mn-ea"/>
            <a:cs typeface="+mn-cs"/>
          </a:endParaRPr>
        </a:p>
      </dgm:t>
    </dgm:pt>
    <dgm:pt modelId="{ADE68EDB-0C8D-4CDB-821E-685A7DFF9E84}" type="parTrans" cxnId="{38A41667-58DD-4148-A5A9-61CB0C460108}">
      <dgm:prSet/>
      <dgm:spPr/>
      <dgm:t>
        <a:bodyPr/>
        <a:lstStyle/>
        <a:p>
          <a:endParaRPr lang="fr-FR"/>
        </a:p>
      </dgm:t>
    </dgm:pt>
    <dgm:pt modelId="{E4DCFD2B-A72A-4FD1-ACE6-AA69B6011034}" type="sibTrans" cxnId="{38A41667-58DD-4148-A5A9-61CB0C460108}">
      <dgm:prSet/>
      <dgm:spPr/>
      <dgm:t>
        <a:bodyPr/>
        <a:lstStyle/>
        <a:p>
          <a:endParaRPr lang="fr-FR"/>
        </a:p>
      </dgm:t>
    </dgm:pt>
    <dgm:pt modelId="{68D2E1E7-EC67-4C53-95F2-D848D3C6A8A8}">
      <dgm:prSet phldrT="[Texte]" custT="1"/>
      <dgm:spPr/>
      <dgm:t>
        <a:bodyPr/>
        <a:lstStyle/>
        <a:p>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2</a:t>
          </a:r>
          <a:r>
            <a:rPr lang="fr-FR" sz="4000" b="1" kern="1200" baseline="30000" dirty="0" smtClean="0">
              <a:solidFill>
                <a:srgbClr val="0070C0"/>
              </a:solidFill>
              <a:effectLst>
                <a:outerShdw blurRad="38100" dist="38100" dir="2700000" algn="tl">
                  <a:srgbClr val="000000">
                    <a:alpha val="43137"/>
                  </a:srgbClr>
                </a:outerShdw>
              </a:effectLst>
              <a:latin typeface="+mn-lt"/>
              <a:ea typeface="+mn-ea"/>
              <a:cs typeface="+mn-cs"/>
            </a:rPr>
            <a:t>éme</a:t>
          </a: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 étape</a:t>
          </a:r>
          <a:endParaRPr lang="fr-FR" sz="4000" b="1" kern="1200" dirty="0">
            <a:solidFill>
              <a:srgbClr val="0070C0"/>
            </a:solidFill>
            <a:effectLst>
              <a:outerShdw blurRad="38100" dist="38100" dir="2700000" algn="tl">
                <a:srgbClr val="000000">
                  <a:alpha val="43137"/>
                </a:srgbClr>
              </a:outerShdw>
            </a:effectLst>
            <a:latin typeface="+mn-lt"/>
            <a:ea typeface="+mn-ea"/>
            <a:cs typeface="+mn-cs"/>
          </a:endParaRPr>
        </a:p>
      </dgm:t>
    </dgm:pt>
    <dgm:pt modelId="{4618DA60-75F9-459A-9300-9C495479C52F}" type="parTrans" cxnId="{FEF44AB8-6605-4752-B603-3CCDDCCCA0BB}">
      <dgm:prSet/>
      <dgm:spPr/>
      <dgm:t>
        <a:bodyPr/>
        <a:lstStyle/>
        <a:p>
          <a:endParaRPr lang="fr-FR"/>
        </a:p>
      </dgm:t>
    </dgm:pt>
    <dgm:pt modelId="{D8BE9906-48D1-4689-A3BB-4650E0F0DB81}" type="sibTrans" cxnId="{FEF44AB8-6605-4752-B603-3CCDDCCCA0BB}">
      <dgm:prSet/>
      <dgm:spPr/>
      <dgm:t>
        <a:bodyPr/>
        <a:lstStyle/>
        <a:p>
          <a:endParaRPr lang="fr-FR"/>
        </a:p>
      </dgm:t>
    </dgm:pt>
    <dgm:pt modelId="{0DC5CD4D-F39B-4B35-BB05-BEB7C2B0A09D}">
      <dgm:prSet phldrT="[Texte]" custT="1"/>
      <dgm:spPr/>
      <dgm:t>
        <a:bodyPr/>
        <a:lstStyle/>
        <a:p>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3</a:t>
          </a:r>
          <a:r>
            <a:rPr lang="fr-FR" sz="4000" b="1" kern="1200" baseline="30000" dirty="0" smtClean="0">
              <a:solidFill>
                <a:srgbClr val="0070C0"/>
              </a:solidFill>
              <a:effectLst>
                <a:outerShdw blurRad="38100" dist="38100" dir="2700000" algn="tl">
                  <a:srgbClr val="000000">
                    <a:alpha val="43137"/>
                  </a:srgbClr>
                </a:outerShdw>
              </a:effectLst>
              <a:latin typeface="+mn-lt"/>
              <a:ea typeface="+mn-ea"/>
              <a:cs typeface="+mn-cs"/>
            </a:rPr>
            <a:t>éme </a:t>
          </a: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étape</a:t>
          </a:r>
          <a:endParaRPr lang="fr-FR" sz="4000" b="1" kern="1200" dirty="0">
            <a:solidFill>
              <a:srgbClr val="0070C0"/>
            </a:solidFill>
            <a:effectLst>
              <a:outerShdw blurRad="38100" dist="38100" dir="2700000" algn="tl">
                <a:srgbClr val="000000">
                  <a:alpha val="43137"/>
                </a:srgbClr>
              </a:outerShdw>
            </a:effectLst>
            <a:latin typeface="+mn-lt"/>
            <a:ea typeface="+mn-ea"/>
            <a:cs typeface="+mn-cs"/>
          </a:endParaRPr>
        </a:p>
      </dgm:t>
    </dgm:pt>
    <dgm:pt modelId="{DDF26976-D22A-4EF8-BC87-24D80A1FADDF}" type="parTrans" cxnId="{FF0BA208-61F0-4A33-8D2D-C2BD0BBC5DEC}">
      <dgm:prSet/>
      <dgm:spPr/>
      <dgm:t>
        <a:bodyPr/>
        <a:lstStyle/>
        <a:p>
          <a:endParaRPr lang="fr-FR"/>
        </a:p>
      </dgm:t>
    </dgm:pt>
    <dgm:pt modelId="{D32A1412-C1B7-4D26-BE84-3B9645D2613E}" type="sibTrans" cxnId="{FF0BA208-61F0-4A33-8D2D-C2BD0BBC5DEC}">
      <dgm:prSet/>
      <dgm:spPr/>
      <dgm:t>
        <a:bodyPr/>
        <a:lstStyle/>
        <a:p>
          <a:endParaRPr lang="fr-FR"/>
        </a:p>
      </dgm:t>
    </dgm:pt>
    <dgm:pt modelId="{D7962464-B2CF-49DC-8346-4BF2BCA63485}" type="pres">
      <dgm:prSet presAssocID="{24FE855E-FE88-4F6F-8967-7C053D4C1272}" presName="composite" presStyleCnt="0">
        <dgm:presLayoutVars>
          <dgm:chMax val="5"/>
          <dgm:dir/>
          <dgm:animLvl val="ctr"/>
          <dgm:resizeHandles val="exact"/>
        </dgm:presLayoutVars>
      </dgm:prSet>
      <dgm:spPr/>
      <dgm:t>
        <a:bodyPr/>
        <a:lstStyle/>
        <a:p>
          <a:endParaRPr lang="fr-FR"/>
        </a:p>
      </dgm:t>
    </dgm:pt>
    <dgm:pt modelId="{3C11333F-3B2D-4786-9711-0AB22FC1AC54}" type="pres">
      <dgm:prSet presAssocID="{24FE855E-FE88-4F6F-8967-7C053D4C1272}" presName="cycle" presStyleCnt="0"/>
      <dgm:spPr/>
    </dgm:pt>
    <dgm:pt modelId="{7DC6BCE2-B57F-40CC-BFE6-1F725593A8B8}" type="pres">
      <dgm:prSet presAssocID="{24FE855E-FE88-4F6F-8967-7C053D4C1272}" presName="centerShape" presStyleCnt="0"/>
      <dgm:spPr/>
    </dgm:pt>
    <dgm:pt modelId="{91CC7826-2C9C-4A6B-B19A-53A89E34AC61}" type="pres">
      <dgm:prSet presAssocID="{24FE855E-FE88-4F6F-8967-7C053D4C1272}" presName="connSite" presStyleLbl="node1" presStyleIdx="0" presStyleCnt="4"/>
      <dgm:spPr/>
    </dgm:pt>
    <dgm:pt modelId="{0E15F913-0D0C-4F8B-BA18-FC67D498AF46}" type="pres">
      <dgm:prSet presAssocID="{24FE855E-FE88-4F6F-8967-7C053D4C1272}" presName="visible" presStyleLbl="node1" presStyleIdx="0" presStyleCnt="4" custScaleX="122530" custScaleY="113911" custLinFactNeighborX="-19933" custLinFactNeighborY="-5477"/>
      <dgm:spPr/>
    </dgm:pt>
    <dgm:pt modelId="{7673BC99-ADEA-4ABE-B049-7EF0E0DC5C2A}" type="pres">
      <dgm:prSet presAssocID="{ADE68EDB-0C8D-4CDB-821E-685A7DFF9E84}" presName="Name25" presStyleLbl="parChTrans1D1" presStyleIdx="0" presStyleCnt="3"/>
      <dgm:spPr/>
      <dgm:t>
        <a:bodyPr/>
        <a:lstStyle/>
        <a:p>
          <a:endParaRPr lang="fr-FR"/>
        </a:p>
      </dgm:t>
    </dgm:pt>
    <dgm:pt modelId="{F13DBD5F-6139-469B-BFA6-BCB33D3EC2AA}" type="pres">
      <dgm:prSet presAssocID="{6FC6B9AF-9B50-4FA2-B406-00F7125E403F}" presName="node" presStyleCnt="0"/>
      <dgm:spPr/>
    </dgm:pt>
    <dgm:pt modelId="{F07A92B8-9154-4F74-9710-ED6EB67563DB}" type="pres">
      <dgm:prSet presAssocID="{6FC6B9AF-9B50-4FA2-B406-00F7125E403F}" presName="parentNode" presStyleLbl="node1" presStyleIdx="1" presStyleCnt="4" custScaleX="222585" custLinFactX="4406" custLinFactNeighborX="100000" custLinFactNeighborY="9442">
        <dgm:presLayoutVars>
          <dgm:chMax val="1"/>
          <dgm:bulletEnabled val="1"/>
        </dgm:presLayoutVars>
      </dgm:prSet>
      <dgm:spPr/>
      <dgm:t>
        <a:bodyPr/>
        <a:lstStyle/>
        <a:p>
          <a:endParaRPr lang="fr-FR"/>
        </a:p>
      </dgm:t>
    </dgm:pt>
    <dgm:pt modelId="{B0E2DD2B-D2DE-421B-A2C2-E6835EEB0F5C}" type="pres">
      <dgm:prSet presAssocID="{6FC6B9AF-9B50-4FA2-B406-00F7125E403F}" presName="childNode" presStyleLbl="revTx" presStyleIdx="0" presStyleCnt="0">
        <dgm:presLayoutVars>
          <dgm:bulletEnabled val="1"/>
        </dgm:presLayoutVars>
      </dgm:prSet>
      <dgm:spPr/>
      <dgm:t>
        <a:bodyPr/>
        <a:lstStyle/>
        <a:p>
          <a:endParaRPr lang="fr-FR"/>
        </a:p>
      </dgm:t>
    </dgm:pt>
    <dgm:pt modelId="{46A8B7CB-62A0-4B09-8793-5C97132FDEA3}" type="pres">
      <dgm:prSet presAssocID="{4618DA60-75F9-459A-9300-9C495479C52F}" presName="Name25" presStyleLbl="parChTrans1D1" presStyleIdx="1" presStyleCnt="3"/>
      <dgm:spPr/>
      <dgm:t>
        <a:bodyPr/>
        <a:lstStyle/>
        <a:p>
          <a:endParaRPr lang="fr-FR"/>
        </a:p>
      </dgm:t>
    </dgm:pt>
    <dgm:pt modelId="{5E5AA275-EBE1-47B4-9773-1A388F6A8D7A}" type="pres">
      <dgm:prSet presAssocID="{68D2E1E7-EC67-4C53-95F2-D848D3C6A8A8}" presName="node" presStyleCnt="0"/>
      <dgm:spPr/>
    </dgm:pt>
    <dgm:pt modelId="{68ED8093-BEE6-4A34-8205-1E96DD5DCB35}" type="pres">
      <dgm:prSet presAssocID="{68D2E1E7-EC67-4C53-95F2-D848D3C6A8A8}" presName="parentNode" presStyleLbl="node1" presStyleIdx="2" presStyleCnt="4" custScaleX="234805" custLinFactNeighborX="67960" custLinFactNeighborY="-5934">
        <dgm:presLayoutVars>
          <dgm:chMax val="1"/>
          <dgm:bulletEnabled val="1"/>
        </dgm:presLayoutVars>
      </dgm:prSet>
      <dgm:spPr/>
      <dgm:t>
        <a:bodyPr/>
        <a:lstStyle/>
        <a:p>
          <a:endParaRPr lang="fr-FR"/>
        </a:p>
      </dgm:t>
    </dgm:pt>
    <dgm:pt modelId="{E74AA0E0-9484-4406-9CCD-FE5014D71D13}" type="pres">
      <dgm:prSet presAssocID="{68D2E1E7-EC67-4C53-95F2-D848D3C6A8A8}" presName="childNode" presStyleLbl="revTx" presStyleIdx="0" presStyleCnt="0">
        <dgm:presLayoutVars>
          <dgm:bulletEnabled val="1"/>
        </dgm:presLayoutVars>
      </dgm:prSet>
      <dgm:spPr/>
      <dgm:t>
        <a:bodyPr/>
        <a:lstStyle/>
        <a:p>
          <a:endParaRPr lang="fr-FR"/>
        </a:p>
      </dgm:t>
    </dgm:pt>
    <dgm:pt modelId="{D1225324-5A49-4878-AA05-759B8922C571}" type="pres">
      <dgm:prSet presAssocID="{DDF26976-D22A-4EF8-BC87-24D80A1FADDF}" presName="Name25" presStyleLbl="parChTrans1D1" presStyleIdx="2" presStyleCnt="3"/>
      <dgm:spPr/>
      <dgm:t>
        <a:bodyPr/>
        <a:lstStyle/>
        <a:p>
          <a:endParaRPr lang="fr-FR"/>
        </a:p>
      </dgm:t>
    </dgm:pt>
    <dgm:pt modelId="{C271F2AF-8697-4086-9003-8B863BA1CCF5}" type="pres">
      <dgm:prSet presAssocID="{0DC5CD4D-F39B-4B35-BB05-BEB7C2B0A09D}" presName="node" presStyleCnt="0"/>
      <dgm:spPr/>
    </dgm:pt>
    <dgm:pt modelId="{0CD2B489-373A-40CC-8618-EBF3E903666F}" type="pres">
      <dgm:prSet presAssocID="{0DC5CD4D-F39B-4B35-BB05-BEB7C2B0A09D}" presName="parentNode" presStyleLbl="node1" presStyleIdx="3" presStyleCnt="4" custScaleX="219823" custLinFactX="1648" custLinFactNeighborX="100000" custLinFactNeighborY="-25235">
        <dgm:presLayoutVars>
          <dgm:chMax val="1"/>
          <dgm:bulletEnabled val="1"/>
        </dgm:presLayoutVars>
      </dgm:prSet>
      <dgm:spPr/>
      <dgm:t>
        <a:bodyPr/>
        <a:lstStyle/>
        <a:p>
          <a:endParaRPr lang="fr-FR"/>
        </a:p>
      </dgm:t>
    </dgm:pt>
    <dgm:pt modelId="{32470A59-6199-4A3A-A489-D60AC7D735BD}" type="pres">
      <dgm:prSet presAssocID="{0DC5CD4D-F39B-4B35-BB05-BEB7C2B0A09D}" presName="childNode" presStyleLbl="revTx" presStyleIdx="0" presStyleCnt="0">
        <dgm:presLayoutVars>
          <dgm:bulletEnabled val="1"/>
        </dgm:presLayoutVars>
      </dgm:prSet>
      <dgm:spPr/>
      <dgm:t>
        <a:bodyPr/>
        <a:lstStyle/>
        <a:p>
          <a:endParaRPr lang="fr-FR"/>
        </a:p>
      </dgm:t>
    </dgm:pt>
  </dgm:ptLst>
  <dgm:cxnLst>
    <dgm:cxn modelId="{C9E8D100-FF77-4CB6-AECC-3DD7DC2D39E8}" type="presOf" srcId="{DDF26976-D22A-4EF8-BC87-24D80A1FADDF}" destId="{D1225324-5A49-4878-AA05-759B8922C571}" srcOrd="0" destOrd="0" presId="urn:microsoft.com/office/officeart/2005/8/layout/radial2"/>
    <dgm:cxn modelId="{FF0BA208-61F0-4A33-8D2D-C2BD0BBC5DEC}" srcId="{24FE855E-FE88-4F6F-8967-7C053D4C1272}" destId="{0DC5CD4D-F39B-4B35-BB05-BEB7C2B0A09D}" srcOrd="2" destOrd="0" parTransId="{DDF26976-D22A-4EF8-BC87-24D80A1FADDF}" sibTransId="{D32A1412-C1B7-4D26-BE84-3B9645D2613E}"/>
    <dgm:cxn modelId="{A5F46330-5E41-4446-9EE0-53D78FE33C45}" type="presOf" srcId="{68D2E1E7-EC67-4C53-95F2-D848D3C6A8A8}" destId="{68ED8093-BEE6-4A34-8205-1E96DD5DCB35}" srcOrd="0" destOrd="0" presId="urn:microsoft.com/office/officeart/2005/8/layout/radial2"/>
    <dgm:cxn modelId="{38A41667-58DD-4148-A5A9-61CB0C460108}" srcId="{24FE855E-FE88-4F6F-8967-7C053D4C1272}" destId="{6FC6B9AF-9B50-4FA2-B406-00F7125E403F}" srcOrd="0" destOrd="0" parTransId="{ADE68EDB-0C8D-4CDB-821E-685A7DFF9E84}" sibTransId="{E4DCFD2B-A72A-4FD1-ACE6-AA69B6011034}"/>
    <dgm:cxn modelId="{397168F3-9342-4098-8F2B-015CA61DC18C}" type="presOf" srcId="{6FC6B9AF-9B50-4FA2-B406-00F7125E403F}" destId="{F07A92B8-9154-4F74-9710-ED6EB67563DB}" srcOrd="0" destOrd="0" presId="urn:microsoft.com/office/officeart/2005/8/layout/radial2"/>
    <dgm:cxn modelId="{FEF44AB8-6605-4752-B603-3CCDDCCCA0BB}" srcId="{24FE855E-FE88-4F6F-8967-7C053D4C1272}" destId="{68D2E1E7-EC67-4C53-95F2-D848D3C6A8A8}" srcOrd="1" destOrd="0" parTransId="{4618DA60-75F9-459A-9300-9C495479C52F}" sibTransId="{D8BE9906-48D1-4689-A3BB-4650E0F0DB81}"/>
    <dgm:cxn modelId="{C4FC3B8B-5180-4F25-AF4E-96F2E595AAF9}" type="presOf" srcId="{ADE68EDB-0C8D-4CDB-821E-685A7DFF9E84}" destId="{7673BC99-ADEA-4ABE-B049-7EF0E0DC5C2A}" srcOrd="0" destOrd="0" presId="urn:microsoft.com/office/officeart/2005/8/layout/radial2"/>
    <dgm:cxn modelId="{2DFCE08F-C8AA-48E7-A4AA-672CCCECC032}" type="presOf" srcId="{24FE855E-FE88-4F6F-8967-7C053D4C1272}" destId="{D7962464-B2CF-49DC-8346-4BF2BCA63485}" srcOrd="0" destOrd="0" presId="urn:microsoft.com/office/officeart/2005/8/layout/radial2"/>
    <dgm:cxn modelId="{A6810D2C-5F9B-481C-BF69-F22DED33464B}" type="presOf" srcId="{4618DA60-75F9-459A-9300-9C495479C52F}" destId="{46A8B7CB-62A0-4B09-8793-5C97132FDEA3}" srcOrd="0" destOrd="0" presId="urn:microsoft.com/office/officeart/2005/8/layout/radial2"/>
    <dgm:cxn modelId="{D403D6B8-CF34-47F7-859C-676EE030F876}" type="presOf" srcId="{0DC5CD4D-F39B-4B35-BB05-BEB7C2B0A09D}" destId="{0CD2B489-373A-40CC-8618-EBF3E903666F}" srcOrd="0" destOrd="0" presId="urn:microsoft.com/office/officeart/2005/8/layout/radial2"/>
    <dgm:cxn modelId="{84BEB521-1E29-43E0-AA41-49CA7D7202CC}" type="presParOf" srcId="{D7962464-B2CF-49DC-8346-4BF2BCA63485}" destId="{3C11333F-3B2D-4786-9711-0AB22FC1AC54}" srcOrd="0" destOrd="0" presId="urn:microsoft.com/office/officeart/2005/8/layout/radial2"/>
    <dgm:cxn modelId="{9253B18A-FD57-4055-BCF2-598BA5AFE5A7}" type="presParOf" srcId="{3C11333F-3B2D-4786-9711-0AB22FC1AC54}" destId="{7DC6BCE2-B57F-40CC-BFE6-1F725593A8B8}" srcOrd="0" destOrd="0" presId="urn:microsoft.com/office/officeart/2005/8/layout/radial2"/>
    <dgm:cxn modelId="{6C390E67-A309-48D7-A319-B43327C15188}" type="presParOf" srcId="{7DC6BCE2-B57F-40CC-BFE6-1F725593A8B8}" destId="{91CC7826-2C9C-4A6B-B19A-53A89E34AC61}" srcOrd="0" destOrd="0" presId="urn:microsoft.com/office/officeart/2005/8/layout/radial2"/>
    <dgm:cxn modelId="{A0E44CF2-16C6-46AE-ACDF-BA5C93404A6D}" type="presParOf" srcId="{7DC6BCE2-B57F-40CC-BFE6-1F725593A8B8}" destId="{0E15F913-0D0C-4F8B-BA18-FC67D498AF46}" srcOrd="1" destOrd="0" presId="urn:microsoft.com/office/officeart/2005/8/layout/radial2"/>
    <dgm:cxn modelId="{282FED3C-EB74-4544-900E-BD6A917B97D4}" type="presParOf" srcId="{3C11333F-3B2D-4786-9711-0AB22FC1AC54}" destId="{7673BC99-ADEA-4ABE-B049-7EF0E0DC5C2A}" srcOrd="1" destOrd="0" presId="urn:microsoft.com/office/officeart/2005/8/layout/radial2"/>
    <dgm:cxn modelId="{89C821CE-8D96-42C1-92C0-3D8C23CE2260}" type="presParOf" srcId="{3C11333F-3B2D-4786-9711-0AB22FC1AC54}" destId="{F13DBD5F-6139-469B-BFA6-BCB33D3EC2AA}" srcOrd="2" destOrd="0" presId="urn:microsoft.com/office/officeart/2005/8/layout/radial2"/>
    <dgm:cxn modelId="{C142B0E7-E833-4FC6-A9BB-9B9090DD0AE3}" type="presParOf" srcId="{F13DBD5F-6139-469B-BFA6-BCB33D3EC2AA}" destId="{F07A92B8-9154-4F74-9710-ED6EB67563DB}" srcOrd="0" destOrd="0" presId="urn:microsoft.com/office/officeart/2005/8/layout/radial2"/>
    <dgm:cxn modelId="{5C98BB16-9A09-45E0-9B44-5389B7968A4C}" type="presParOf" srcId="{F13DBD5F-6139-469B-BFA6-BCB33D3EC2AA}" destId="{B0E2DD2B-D2DE-421B-A2C2-E6835EEB0F5C}" srcOrd="1" destOrd="0" presId="urn:microsoft.com/office/officeart/2005/8/layout/radial2"/>
    <dgm:cxn modelId="{16634A9E-05FA-41C8-9AF5-D622FA7BD178}" type="presParOf" srcId="{3C11333F-3B2D-4786-9711-0AB22FC1AC54}" destId="{46A8B7CB-62A0-4B09-8793-5C97132FDEA3}" srcOrd="3" destOrd="0" presId="urn:microsoft.com/office/officeart/2005/8/layout/radial2"/>
    <dgm:cxn modelId="{5CE3DDFF-9C4C-4CE6-9123-C5BA698F12CD}" type="presParOf" srcId="{3C11333F-3B2D-4786-9711-0AB22FC1AC54}" destId="{5E5AA275-EBE1-47B4-9773-1A388F6A8D7A}" srcOrd="4" destOrd="0" presId="urn:microsoft.com/office/officeart/2005/8/layout/radial2"/>
    <dgm:cxn modelId="{329BB959-C2A9-4A04-BB8C-70350E2206AD}" type="presParOf" srcId="{5E5AA275-EBE1-47B4-9773-1A388F6A8D7A}" destId="{68ED8093-BEE6-4A34-8205-1E96DD5DCB35}" srcOrd="0" destOrd="0" presId="urn:microsoft.com/office/officeart/2005/8/layout/radial2"/>
    <dgm:cxn modelId="{CB7C1B05-210F-4FE2-9D6B-497C12511C00}" type="presParOf" srcId="{5E5AA275-EBE1-47B4-9773-1A388F6A8D7A}" destId="{E74AA0E0-9484-4406-9CCD-FE5014D71D13}" srcOrd="1" destOrd="0" presId="urn:microsoft.com/office/officeart/2005/8/layout/radial2"/>
    <dgm:cxn modelId="{26DA301F-B7D6-413D-BFFF-0E8307E47488}" type="presParOf" srcId="{3C11333F-3B2D-4786-9711-0AB22FC1AC54}" destId="{D1225324-5A49-4878-AA05-759B8922C571}" srcOrd="5" destOrd="0" presId="urn:microsoft.com/office/officeart/2005/8/layout/radial2"/>
    <dgm:cxn modelId="{639E6E2E-E2F4-4FB2-B275-E6B6113F9D07}" type="presParOf" srcId="{3C11333F-3B2D-4786-9711-0AB22FC1AC54}" destId="{C271F2AF-8697-4086-9003-8B863BA1CCF5}" srcOrd="6" destOrd="0" presId="urn:microsoft.com/office/officeart/2005/8/layout/radial2"/>
    <dgm:cxn modelId="{88D9D56A-2256-4632-9911-DCF943023F0C}" type="presParOf" srcId="{C271F2AF-8697-4086-9003-8B863BA1CCF5}" destId="{0CD2B489-373A-40CC-8618-EBF3E903666F}" srcOrd="0" destOrd="0" presId="urn:microsoft.com/office/officeart/2005/8/layout/radial2"/>
    <dgm:cxn modelId="{F78A1297-9383-4C60-985C-FCA93D918448}" type="presParOf" srcId="{C271F2AF-8697-4086-9003-8B863BA1CCF5}" destId="{32470A59-6199-4A3A-A489-D60AC7D735BD}" srcOrd="1" destOrd="0" presId="urn:microsoft.com/office/officeart/2005/8/layout/radial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FE855E-FE88-4F6F-8967-7C053D4C1272}" type="doc">
      <dgm:prSet loTypeId="urn:microsoft.com/office/officeart/2005/8/layout/radial2" loCatId="relationship" qsTypeId="urn:microsoft.com/office/officeart/2005/8/quickstyle/3d1" qsCatId="3D" csTypeId="urn:microsoft.com/office/officeart/2005/8/colors/colorful5" csCatId="colorful" phldr="1"/>
      <dgm:spPr/>
      <dgm:t>
        <a:bodyPr/>
        <a:lstStyle/>
        <a:p>
          <a:endParaRPr lang="fr-FR"/>
        </a:p>
      </dgm:t>
    </dgm:pt>
    <dgm:pt modelId="{6FC6B9AF-9B50-4FA2-B406-00F7125E403F}">
      <dgm:prSet phldrT="[Texte]" custT="1"/>
      <dgm:spPr/>
      <dgm:t>
        <a:bodyPr/>
        <a:lstStyle/>
        <a:p>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1</a:t>
          </a:r>
          <a:r>
            <a:rPr lang="fr-FR" sz="4000" b="1" kern="1200" baseline="30000" dirty="0" smtClean="0">
              <a:solidFill>
                <a:srgbClr val="0070C0"/>
              </a:solidFill>
              <a:effectLst>
                <a:outerShdw blurRad="38100" dist="38100" dir="2700000" algn="tl">
                  <a:srgbClr val="000000">
                    <a:alpha val="43137"/>
                  </a:srgbClr>
                </a:outerShdw>
              </a:effectLst>
              <a:latin typeface="+mn-lt"/>
              <a:ea typeface="+mn-ea"/>
              <a:cs typeface="+mn-cs"/>
            </a:rPr>
            <a:t>er</a:t>
          </a: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 étape </a:t>
          </a:r>
          <a:endParaRPr lang="fr-FR" sz="4000" b="1" kern="1200" dirty="0">
            <a:solidFill>
              <a:srgbClr val="0070C0"/>
            </a:solidFill>
            <a:effectLst>
              <a:outerShdw blurRad="38100" dist="38100" dir="2700000" algn="tl">
                <a:srgbClr val="000000">
                  <a:alpha val="43137"/>
                </a:srgbClr>
              </a:outerShdw>
            </a:effectLst>
            <a:latin typeface="+mn-lt"/>
            <a:ea typeface="+mn-ea"/>
            <a:cs typeface="+mn-cs"/>
          </a:endParaRPr>
        </a:p>
      </dgm:t>
    </dgm:pt>
    <dgm:pt modelId="{ADE68EDB-0C8D-4CDB-821E-685A7DFF9E84}" type="parTrans" cxnId="{38A41667-58DD-4148-A5A9-61CB0C460108}">
      <dgm:prSet/>
      <dgm:spPr/>
      <dgm:t>
        <a:bodyPr/>
        <a:lstStyle/>
        <a:p>
          <a:endParaRPr lang="fr-FR"/>
        </a:p>
      </dgm:t>
    </dgm:pt>
    <dgm:pt modelId="{E4DCFD2B-A72A-4FD1-ACE6-AA69B6011034}" type="sibTrans" cxnId="{38A41667-58DD-4148-A5A9-61CB0C460108}">
      <dgm:prSet/>
      <dgm:spPr/>
      <dgm:t>
        <a:bodyPr/>
        <a:lstStyle/>
        <a:p>
          <a:endParaRPr lang="fr-FR"/>
        </a:p>
      </dgm:t>
    </dgm:pt>
    <dgm:pt modelId="{68D2E1E7-EC67-4C53-95F2-D848D3C6A8A8}">
      <dgm:prSet phldrT="[Texte]" custT="1"/>
      <dgm:spPr/>
      <dgm:t>
        <a:bodyPr/>
        <a:lstStyle/>
        <a:p>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2</a:t>
          </a:r>
          <a:r>
            <a:rPr lang="fr-FR" sz="4000" b="1" kern="1200" baseline="30000" dirty="0" smtClean="0">
              <a:solidFill>
                <a:srgbClr val="0070C0"/>
              </a:solidFill>
              <a:effectLst>
                <a:outerShdw blurRad="38100" dist="38100" dir="2700000" algn="tl">
                  <a:srgbClr val="000000">
                    <a:alpha val="43137"/>
                  </a:srgbClr>
                </a:outerShdw>
              </a:effectLst>
              <a:latin typeface="+mn-lt"/>
              <a:ea typeface="+mn-ea"/>
              <a:cs typeface="+mn-cs"/>
            </a:rPr>
            <a:t>éme</a:t>
          </a: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 étape</a:t>
          </a:r>
          <a:endParaRPr lang="fr-FR" sz="4000" b="1" kern="1200" dirty="0">
            <a:solidFill>
              <a:srgbClr val="0070C0"/>
            </a:solidFill>
            <a:effectLst>
              <a:outerShdw blurRad="38100" dist="38100" dir="2700000" algn="tl">
                <a:srgbClr val="000000">
                  <a:alpha val="43137"/>
                </a:srgbClr>
              </a:outerShdw>
            </a:effectLst>
            <a:latin typeface="+mn-lt"/>
            <a:ea typeface="+mn-ea"/>
            <a:cs typeface="+mn-cs"/>
          </a:endParaRPr>
        </a:p>
      </dgm:t>
    </dgm:pt>
    <dgm:pt modelId="{4618DA60-75F9-459A-9300-9C495479C52F}" type="parTrans" cxnId="{FEF44AB8-6605-4752-B603-3CCDDCCCA0BB}">
      <dgm:prSet/>
      <dgm:spPr/>
      <dgm:t>
        <a:bodyPr/>
        <a:lstStyle/>
        <a:p>
          <a:endParaRPr lang="fr-FR"/>
        </a:p>
      </dgm:t>
    </dgm:pt>
    <dgm:pt modelId="{D8BE9906-48D1-4689-A3BB-4650E0F0DB81}" type="sibTrans" cxnId="{FEF44AB8-6605-4752-B603-3CCDDCCCA0BB}">
      <dgm:prSet/>
      <dgm:spPr/>
      <dgm:t>
        <a:bodyPr/>
        <a:lstStyle/>
        <a:p>
          <a:endParaRPr lang="fr-FR"/>
        </a:p>
      </dgm:t>
    </dgm:pt>
    <dgm:pt modelId="{0DC5CD4D-F39B-4B35-BB05-BEB7C2B0A09D}">
      <dgm:prSet phldrT="[Texte]" custT="1"/>
      <dgm:spPr/>
      <dgm:t>
        <a:bodyPr/>
        <a:lstStyle/>
        <a:p>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3</a:t>
          </a:r>
          <a:r>
            <a:rPr lang="fr-FR" sz="4000" b="1" kern="1200" baseline="30000" dirty="0" smtClean="0">
              <a:solidFill>
                <a:srgbClr val="0070C0"/>
              </a:solidFill>
              <a:effectLst>
                <a:outerShdw blurRad="38100" dist="38100" dir="2700000" algn="tl">
                  <a:srgbClr val="000000">
                    <a:alpha val="43137"/>
                  </a:srgbClr>
                </a:outerShdw>
              </a:effectLst>
              <a:latin typeface="+mn-lt"/>
              <a:ea typeface="+mn-ea"/>
              <a:cs typeface="+mn-cs"/>
            </a:rPr>
            <a:t>éme </a:t>
          </a: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étape</a:t>
          </a:r>
          <a:endParaRPr lang="fr-FR" sz="4000" b="1" kern="1200" dirty="0">
            <a:solidFill>
              <a:srgbClr val="0070C0"/>
            </a:solidFill>
            <a:effectLst>
              <a:outerShdw blurRad="38100" dist="38100" dir="2700000" algn="tl">
                <a:srgbClr val="000000">
                  <a:alpha val="43137"/>
                </a:srgbClr>
              </a:outerShdw>
            </a:effectLst>
            <a:latin typeface="+mn-lt"/>
            <a:ea typeface="+mn-ea"/>
            <a:cs typeface="+mn-cs"/>
          </a:endParaRPr>
        </a:p>
      </dgm:t>
    </dgm:pt>
    <dgm:pt modelId="{DDF26976-D22A-4EF8-BC87-24D80A1FADDF}" type="parTrans" cxnId="{FF0BA208-61F0-4A33-8D2D-C2BD0BBC5DEC}">
      <dgm:prSet/>
      <dgm:spPr/>
      <dgm:t>
        <a:bodyPr/>
        <a:lstStyle/>
        <a:p>
          <a:endParaRPr lang="fr-FR"/>
        </a:p>
      </dgm:t>
    </dgm:pt>
    <dgm:pt modelId="{D32A1412-C1B7-4D26-BE84-3B9645D2613E}" type="sibTrans" cxnId="{FF0BA208-61F0-4A33-8D2D-C2BD0BBC5DEC}">
      <dgm:prSet/>
      <dgm:spPr/>
      <dgm:t>
        <a:bodyPr/>
        <a:lstStyle/>
        <a:p>
          <a:endParaRPr lang="fr-FR"/>
        </a:p>
      </dgm:t>
    </dgm:pt>
    <dgm:pt modelId="{D7962464-B2CF-49DC-8346-4BF2BCA63485}" type="pres">
      <dgm:prSet presAssocID="{24FE855E-FE88-4F6F-8967-7C053D4C1272}" presName="composite" presStyleCnt="0">
        <dgm:presLayoutVars>
          <dgm:chMax val="5"/>
          <dgm:dir/>
          <dgm:animLvl val="ctr"/>
          <dgm:resizeHandles val="exact"/>
        </dgm:presLayoutVars>
      </dgm:prSet>
      <dgm:spPr/>
      <dgm:t>
        <a:bodyPr/>
        <a:lstStyle/>
        <a:p>
          <a:endParaRPr lang="fr-FR"/>
        </a:p>
      </dgm:t>
    </dgm:pt>
    <dgm:pt modelId="{3C11333F-3B2D-4786-9711-0AB22FC1AC54}" type="pres">
      <dgm:prSet presAssocID="{24FE855E-FE88-4F6F-8967-7C053D4C1272}" presName="cycle" presStyleCnt="0"/>
      <dgm:spPr/>
    </dgm:pt>
    <dgm:pt modelId="{7DC6BCE2-B57F-40CC-BFE6-1F725593A8B8}" type="pres">
      <dgm:prSet presAssocID="{24FE855E-FE88-4F6F-8967-7C053D4C1272}" presName="centerShape" presStyleCnt="0"/>
      <dgm:spPr/>
    </dgm:pt>
    <dgm:pt modelId="{91CC7826-2C9C-4A6B-B19A-53A89E34AC61}" type="pres">
      <dgm:prSet presAssocID="{24FE855E-FE88-4F6F-8967-7C053D4C1272}" presName="connSite" presStyleLbl="node1" presStyleIdx="0" presStyleCnt="4"/>
      <dgm:spPr/>
    </dgm:pt>
    <dgm:pt modelId="{0E15F913-0D0C-4F8B-BA18-FC67D498AF46}" type="pres">
      <dgm:prSet presAssocID="{24FE855E-FE88-4F6F-8967-7C053D4C1272}" presName="visible" presStyleLbl="node1" presStyleIdx="0" presStyleCnt="4" custScaleX="122530" custScaleY="113911" custLinFactNeighborX="-19933" custLinFactNeighborY="-5477"/>
      <dgm:spPr/>
    </dgm:pt>
    <dgm:pt modelId="{7673BC99-ADEA-4ABE-B049-7EF0E0DC5C2A}" type="pres">
      <dgm:prSet presAssocID="{ADE68EDB-0C8D-4CDB-821E-685A7DFF9E84}" presName="Name25" presStyleLbl="parChTrans1D1" presStyleIdx="0" presStyleCnt="3"/>
      <dgm:spPr/>
      <dgm:t>
        <a:bodyPr/>
        <a:lstStyle/>
        <a:p>
          <a:endParaRPr lang="fr-FR"/>
        </a:p>
      </dgm:t>
    </dgm:pt>
    <dgm:pt modelId="{F13DBD5F-6139-469B-BFA6-BCB33D3EC2AA}" type="pres">
      <dgm:prSet presAssocID="{6FC6B9AF-9B50-4FA2-B406-00F7125E403F}" presName="node" presStyleCnt="0"/>
      <dgm:spPr/>
    </dgm:pt>
    <dgm:pt modelId="{F07A92B8-9154-4F74-9710-ED6EB67563DB}" type="pres">
      <dgm:prSet presAssocID="{6FC6B9AF-9B50-4FA2-B406-00F7125E403F}" presName="parentNode" presStyleLbl="node1" presStyleIdx="1" presStyleCnt="4" custScaleX="222585" custLinFactX="4406" custLinFactNeighborX="100000" custLinFactNeighborY="9442">
        <dgm:presLayoutVars>
          <dgm:chMax val="1"/>
          <dgm:bulletEnabled val="1"/>
        </dgm:presLayoutVars>
      </dgm:prSet>
      <dgm:spPr/>
      <dgm:t>
        <a:bodyPr/>
        <a:lstStyle/>
        <a:p>
          <a:endParaRPr lang="fr-FR"/>
        </a:p>
      </dgm:t>
    </dgm:pt>
    <dgm:pt modelId="{B0E2DD2B-D2DE-421B-A2C2-E6835EEB0F5C}" type="pres">
      <dgm:prSet presAssocID="{6FC6B9AF-9B50-4FA2-B406-00F7125E403F}" presName="childNode" presStyleLbl="revTx" presStyleIdx="0" presStyleCnt="0">
        <dgm:presLayoutVars>
          <dgm:bulletEnabled val="1"/>
        </dgm:presLayoutVars>
      </dgm:prSet>
      <dgm:spPr/>
      <dgm:t>
        <a:bodyPr/>
        <a:lstStyle/>
        <a:p>
          <a:endParaRPr lang="fr-FR"/>
        </a:p>
      </dgm:t>
    </dgm:pt>
    <dgm:pt modelId="{46A8B7CB-62A0-4B09-8793-5C97132FDEA3}" type="pres">
      <dgm:prSet presAssocID="{4618DA60-75F9-459A-9300-9C495479C52F}" presName="Name25" presStyleLbl="parChTrans1D1" presStyleIdx="1" presStyleCnt="3"/>
      <dgm:spPr/>
      <dgm:t>
        <a:bodyPr/>
        <a:lstStyle/>
        <a:p>
          <a:endParaRPr lang="fr-FR"/>
        </a:p>
      </dgm:t>
    </dgm:pt>
    <dgm:pt modelId="{5E5AA275-EBE1-47B4-9773-1A388F6A8D7A}" type="pres">
      <dgm:prSet presAssocID="{68D2E1E7-EC67-4C53-95F2-D848D3C6A8A8}" presName="node" presStyleCnt="0"/>
      <dgm:spPr/>
    </dgm:pt>
    <dgm:pt modelId="{68ED8093-BEE6-4A34-8205-1E96DD5DCB35}" type="pres">
      <dgm:prSet presAssocID="{68D2E1E7-EC67-4C53-95F2-D848D3C6A8A8}" presName="parentNode" presStyleLbl="node1" presStyleIdx="2" presStyleCnt="4" custScaleX="234805" custLinFactNeighborX="67960" custLinFactNeighborY="-5934">
        <dgm:presLayoutVars>
          <dgm:chMax val="1"/>
          <dgm:bulletEnabled val="1"/>
        </dgm:presLayoutVars>
      </dgm:prSet>
      <dgm:spPr/>
      <dgm:t>
        <a:bodyPr/>
        <a:lstStyle/>
        <a:p>
          <a:endParaRPr lang="fr-FR"/>
        </a:p>
      </dgm:t>
    </dgm:pt>
    <dgm:pt modelId="{E74AA0E0-9484-4406-9CCD-FE5014D71D13}" type="pres">
      <dgm:prSet presAssocID="{68D2E1E7-EC67-4C53-95F2-D848D3C6A8A8}" presName="childNode" presStyleLbl="revTx" presStyleIdx="0" presStyleCnt="0">
        <dgm:presLayoutVars>
          <dgm:bulletEnabled val="1"/>
        </dgm:presLayoutVars>
      </dgm:prSet>
      <dgm:spPr/>
      <dgm:t>
        <a:bodyPr/>
        <a:lstStyle/>
        <a:p>
          <a:endParaRPr lang="fr-FR"/>
        </a:p>
      </dgm:t>
    </dgm:pt>
    <dgm:pt modelId="{D1225324-5A49-4878-AA05-759B8922C571}" type="pres">
      <dgm:prSet presAssocID="{DDF26976-D22A-4EF8-BC87-24D80A1FADDF}" presName="Name25" presStyleLbl="parChTrans1D1" presStyleIdx="2" presStyleCnt="3"/>
      <dgm:spPr/>
      <dgm:t>
        <a:bodyPr/>
        <a:lstStyle/>
        <a:p>
          <a:endParaRPr lang="fr-FR"/>
        </a:p>
      </dgm:t>
    </dgm:pt>
    <dgm:pt modelId="{C271F2AF-8697-4086-9003-8B863BA1CCF5}" type="pres">
      <dgm:prSet presAssocID="{0DC5CD4D-F39B-4B35-BB05-BEB7C2B0A09D}" presName="node" presStyleCnt="0"/>
      <dgm:spPr/>
    </dgm:pt>
    <dgm:pt modelId="{0CD2B489-373A-40CC-8618-EBF3E903666F}" type="pres">
      <dgm:prSet presAssocID="{0DC5CD4D-F39B-4B35-BB05-BEB7C2B0A09D}" presName="parentNode" presStyleLbl="node1" presStyleIdx="3" presStyleCnt="4" custScaleX="219823" custLinFactX="1648" custLinFactNeighborX="100000" custLinFactNeighborY="-25235">
        <dgm:presLayoutVars>
          <dgm:chMax val="1"/>
          <dgm:bulletEnabled val="1"/>
        </dgm:presLayoutVars>
      </dgm:prSet>
      <dgm:spPr/>
      <dgm:t>
        <a:bodyPr/>
        <a:lstStyle/>
        <a:p>
          <a:endParaRPr lang="fr-FR"/>
        </a:p>
      </dgm:t>
    </dgm:pt>
    <dgm:pt modelId="{32470A59-6199-4A3A-A489-D60AC7D735BD}" type="pres">
      <dgm:prSet presAssocID="{0DC5CD4D-F39B-4B35-BB05-BEB7C2B0A09D}" presName="childNode" presStyleLbl="revTx" presStyleIdx="0" presStyleCnt="0">
        <dgm:presLayoutVars>
          <dgm:bulletEnabled val="1"/>
        </dgm:presLayoutVars>
      </dgm:prSet>
      <dgm:spPr/>
      <dgm:t>
        <a:bodyPr/>
        <a:lstStyle/>
        <a:p>
          <a:endParaRPr lang="fr-FR"/>
        </a:p>
      </dgm:t>
    </dgm:pt>
  </dgm:ptLst>
  <dgm:cxnLst>
    <dgm:cxn modelId="{BF91DFA1-21F3-4F77-8CEE-8DEC25BAE813}" type="presOf" srcId="{4618DA60-75F9-459A-9300-9C495479C52F}" destId="{46A8B7CB-62A0-4B09-8793-5C97132FDEA3}" srcOrd="0" destOrd="0" presId="urn:microsoft.com/office/officeart/2005/8/layout/radial2"/>
    <dgm:cxn modelId="{FF0BA208-61F0-4A33-8D2D-C2BD0BBC5DEC}" srcId="{24FE855E-FE88-4F6F-8967-7C053D4C1272}" destId="{0DC5CD4D-F39B-4B35-BB05-BEB7C2B0A09D}" srcOrd="2" destOrd="0" parTransId="{DDF26976-D22A-4EF8-BC87-24D80A1FADDF}" sibTransId="{D32A1412-C1B7-4D26-BE84-3B9645D2613E}"/>
    <dgm:cxn modelId="{38A41667-58DD-4148-A5A9-61CB0C460108}" srcId="{24FE855E-FE88-4F6F-8967-7C053D4C1272}" destId="{6FC6B9AF-9B50-4FA2-B406-00F7125E403F}" srcOrd="0" destOrd="0" parTransId="{ADE68EDB-0C8D-4CDB-821E-685A7DFF9E84}" sibTransId="{E4DCFD2B-A72A-4FD1-ACE6-AA69B6011034}"/>
    <dgm:cxn modelId="{12431408-C17D-4A91-8657-E78A08F6F194}" type="presOf" srcId="{24FE855E-FE88-4F6F-8967-7C053D4C1272}" destId="{D7962464-B2CF-49DC-8346-4BF2BCA63485}" srcOrd="0" destOrd="0" presId="urn:microsoft.com/office/officeart/2005/8/layout/radial2"/>
    <dgm:cxn modelId="{FEF44AB8-6605-4752-B603-3CCDDCCCA0BB}" srcId="{24FE855E-FE88-4F6F-8967-7C053D4C1272}" destId="{68D2E1E7-EC67-4C53-95F2-D848D3C6A8A8}" srcOrd="1" destOrd="0" parTransId="{4618DA60-75F9-459A-9300-9C495479C52F}" sibTransId="{D8BE9906-48D1-4689-A3BB-4650E0F0DB81}"/>
    <dgm:cxn modelId="{949B1E61-B4DF-4ABE-9571-CC3614F8AED4}" type="presOf" srcId="{68D2E1E7-EC67-4C53-95F2-D848D3C6A8A8}" destId="{68ED8093-BEE6-4A34-8205-1E96DD5DCB35}" srcOrd="0" destOrd="0" presId="urn:microsoft.com/office/officeart/2005/8/layout/radial2"/>
    <dgm:cxn modelId="{4984388A-3BB4-4A12-81C0-DA746EB191E8}" type="presOf" srcId="{0DC5CD4D-F39B-4B35-BB05-BEB7C2B0A09D}" destId="{0CD2B489-373A-40CC-8618-EBF3E903666F}" srcOrd="0" destOrd="0" presId="urn:microsoft.com/office/officeart/2005/8/layout/radial2"/>
    <dgm:cxn modelId="{E1845C5B-F0F1-4D57-B514-38E8E69EBBF9}" type="presOf" srcId="{ADE68EDB-0C8D-4CDB-821E-685A7DFF9E84}" destId="{7673BC99-ADEA-4ABE-B049-7EF0E0DC5C2A}" srcOrd="0" destOrd="0" presId="urn:microsoft.com/office/officeart/2005/8/layout/radial2"/>
    <dgm:cxn modelId="{CBF85018-F96F-45CF-880C-75ED32339E84}" type="presOf" srcId="{DDF26976-D22A-4EF8-BC87-24D80A1FADDF}" destId="{D1225324-5A49-4878-AA05-759B8922C571}" srcOrd="0" destOrd="0" presId="urn:microsoft.com/office/officeart/2005/8/layout/radial2"/>
    <dgm:cxn modelId="{9EFBDC96-E4A7-406C-A0DE-26D0BE1176D5}" type="presOf" srcId="{6FC6B9AF-9B50-4FA2-B406-00F7125E403F}" destId="{F07A92B8-9154-4F74-9710-ED6EB67563DB}" srcOrd="0" destOrd="0" presId="urn:microsoft.com/office/officeart/2005/8/layout/radial2"/>
    <dgm:cxn modelId="{34B3648C-088F-46FB-BF58-53E3C7DB7064}" type="presParOf" srcId="{D7962464-B2CF-49DC-8346-4BF2BCA63485}" destId="{3C11333F-3B2D-4786-9711-0AB22FC1AC54}" srcOrd="0" destOrd="0" presId="urn:microsoft.com/office/officeart/2005/8/layout/radial2"/>
    <dgm:cxn modelId="{3FFE2CAD-E1B7-4CB8-9741-1C36DE8B6158}" type="presParOf" srcId="{3C11333F-3B2D-4786-9711-0AB22FC1AC54}" destId="{7DC6BCE2-B57F-40CC-BFE6-1F725593A8B8}" srcOrd="0" destOrd="0" presId="urn:microsoft.com/office/officeart/2005/8/layout/radial2"/>
    <dgm:cxn modelId="{1150F67E-B48B-4E4F-BDD3-EEE83BD89F19}" type="presParOf" srcId="{7DC6BCE2-B57F-40CC-BFE6-1F725593A8B8}" destId="{91CC7826-2C9C-4A6B-B19A-53A89E34AC61}" srcOrd="0" destOrd="0" presId="urn:microsoft.com/office/officeart/2005/8/layout/radial2"/>
    <dgm:cxn modelId="{FC104652-2E05-4296-9EF5-75D309441EF3}" type="presParOf" srcId="{7DC6BCE2-B57F-40CC-BFE6-1F725593A8B8}" destId="{0E15F913-0D0C-4F8B-BA18-FC67D498AF46}" srcOrd="1" destOrd="0" presId="urn:microsoft.com/office/officeart/2005/8/layout/radial2"/>
    <dgm:cxn modelId="{8EE4B88D-3222-469C-B3FF-4EF411AA024B}" type="presParOf" srcId="{3C11333F-3B2D-4786-9711-0AB22FC1AC54}" destId="{7673BC99-ADEA-4ABE-B049-7EF0E0DC5C2A}" srcOrd="1" destOrd="0" presId="urn:microsoft.com/office/officeart/2005/8/layout/radial2"/>
    <dgm:cxn modelId="{CEDECC6F-ED29-4350-9FD8-3D01ACA1160C}" type="presParOf" srcId="{3C11333F-3B2D-4786-9711-0AB22FC1AC54}" destId="{F13DBD5F-6139-469B-BFA6-BCB33D3EC2AA}" srcOrd="2" destOrd="0" presId="urn:microsoft.com/office/officeart/2005/8/layout/radial2"/>
    <dgm:cxn modelId="{9CCD2037-5A05-4F92-B6B2-184E305600DB}" type="presParOf" srcId="{F13DBD5F-6139-469B-BFA6-BCB33D3EC2AA}" destId="{F07A92B8-9154-4F74-9710-ED6EB67563DB}" srcOrd="0" destOrd="0" presId="urn:microsoft.com/office/officeart/2005/8/layout/radial2"/>
    <dgm:cxn modelId="{0D6023C6-3FB2-4997-9107-B3519656ACB7}" type="presParOf" srcId="{F13DBD5F-6139-469B-BFA6-BCB33D3EC2AA}" destId="{B0E2DD2B-D2DE-421B-A2C2-E6835EEB0F5C}" srcOrd="1" destOrd="0" presId="urn:microsoft.com/office/officeart/2005/8/layout/radial2"/>
    <dgm:cxn modelId="{1119D2EE-A759-4D70-B3DE-95DB8D3E5E09}" type="presParOf" srcId="{3C11333F-3B2D-4786-9711-0AB22FC1AC54}" destId="{46A8B7CB-62A0-4B09-8793-5C97132FDEA3}" srcOrd="3" destOrd="0" presId="urn:microsoft.com/office/officeart/2005/8/layout/radial2"/>
    <dgm:cxn modelId="{F564DA2E-B2A4-4670-9477-EF856D403B52}" type="presParOf" srcId="{3C11333F-3B2D-4786-9711-0AB22FC1AC54}" destId="{5E5AA275-EBE1-47B4-9773-1A388F6A8D7A}" srcOrd="4" destOrd="0" presId="urn:microsoft.com/office/officeart/2005/8/layout/radial2"/>
    <dgm:cxn modelId="{449A2CDA-51FF-4F3D-B234-1FEDE283EA23}" type="presParOf" srcId="{5E5AA275-EBE1-47B4-9773-1A388F6A8D7A}" destId="{68ED8093-BEE6-4A34-8205-1E96DD5DCB35}" srcOrd="0" destOrd="0" presId="urn:microsoft.com/office/officeart/2005/8/layout/radial2"/>
    <dgm:cxn modelId="{AA2A8B0D-3DB2-4FEB-9EBA-B5E72C80275D}" type="presParOf" srcId="{5E5AA275-EBE1-47B4-9773-1A388F6A8D7A}" destId="{E74AA0E0-9484-4406-9CCD-FE5014D71D13}" srcOrd="1" destOrd="0" presId="urn:microsoft.com/office/officeart/2005/8/layout/radial2"/>
    <dgm:cxn modelId="{F0DB2896-6AC3-44D5-BD69-D6973224C3E0}" type="presParOf" srcId="{3C11333F-3B2D-4786-9711-0AB22FC1AC54}" destId="{D1225324-5A49-4878-AA05-759B8922C571}" srcOrd="5" destOrd="0" presId="urn:microsoft.com/office/officeart/2005/8/layout/radial2"/>
    <dgm:cxn modelId="{6F76E915-8660-420E-AF72-E130C526DAA9}" type="presParOf" srcId="{3C11333F-3B2D-4786-9711-0AB22FC1AC54}" destId="{C271F2AF-8697-4086-9003-8B863BA1CCF5}" srcOrd="6" destOrd="0" presId="urn:microsoft.com/office/officeart/2005/8/layout/radial2"/>
    <dgm:cxn modelId="{C91DA2BE-47E9-404D-A3C7-B6895A090116}" type="presParOf" srcId="{C271F2AF-8697-4086-9003-8B863BA1CCF5}" destId="{0CD2B489-373A-40CC-8618-EBF3E903666F}" srcOrd="0" destOrd="0" presId="urn:microsoft.com/office/officeart/2005/8/layout/radial2"/>
    <dgm:cxn modelId="{BB752F4A-9462-4726-95DC-679974ECFBB9}" type="presParOf" srcId="{C271F2AF-8697-4086-9003-8B863BA1CCF5}" destId="{32470A59-6199-4A3A-A489-D60AC7D735BD}" srcOrd="1" destOrd="0" presId="urn:microsoft.com/office/officeart/2005/8/layout/radial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FE855E-FE88-4F6F-8967-7C053D4C1272}" type="doc">
      <dgm:prSet loTypeId="urn:microsoft.com/office/officeart/2005/8/layout/radial2" loCatId="relationship" qsTypeId="urn:microsoft.com/office/officeart/2005/8/quickstyle/3d1" qsCatId="3D" csTypeId="urn:microsoft.com/office/officeart/2005/8/colors/colorful5" csCatId="colorful" phldr="1"/>
      <dgm:spPr/>
      <dgm:t>
        <a:bodyPr/>
        <a:lstStyle/>
        <a:p>
          <a:endParaRPr lang="fr-FR"/>
        </a:p>
      </dgm:t>
    </dgm:pt>
    <dgm:pt modelId="{6FC6B9AF-9B50-4FA2-B406-00F7125E403F}">
      <dgm:prSet phldrT="[Texte]" custT="1"/>
      <dgm:spPr/>
      <dgm:t>
        <a:bodyPr/>
        <a:lstStyle/>
        <a:p>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1</a:t>
          </a:r>
          <a:r>
            <a:rPr lang="fr-FR" sz="4000" b="1" kern="1200" baseline="30000" dirty="0" smtClean="0">
              <a:solidFill>
                <a:srgbClr val="0070C0"/>
              </a:solidFill>
              <a:effectLst>
                <a:outerShdw blurRad="38100" dist="38100" dir="2700000" algn="tl">
                  <a:srgbClr val="000000">
                    <a:alpha val="43137"/>
                  </a:srgbClr>
                </a:outerShdw>
              </a:effectLst>
              <a:latin typeface="+mn-lt"/>
              <a:ea typeface="+mn-ea"/>
              <a:cs typeface="+mn-cs"/>
            </a:rPr>
            <a:t>er</a:t>
          </a: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 étape </a:t>
          </a:r>
          <a:endParaRPr lang="fr-FR" sz="4000" b="1" kern="1200" dirty="0">
            <a:solidFill>
              <a:srgbClr val="0070C0"/>
            </a:solidFill>
            <a:effectLst>
              <a:outerShdw blurRad="38100" dist="38100" dir="2700000" algn="tl">
                <a:srgbClr val="000000">
                  <a:alpha val="43137"/>
                </a:srgbClr>
              </a:outerShdw>
            </a:effectLst>
            <a:latin typeface="+mn-lt"/>
            <a:ea typeface="+mn-ea"/>
            <a:cs typeface="+mn-cs"/>
          </a:endParaRPr>
        </a:p>
      </dgm:t>
    </dgm:pt>
    <dgm:pt modelId="{ADE68EDB-0C8D-4CDB-821E-685A7DFF9E84}" type="parTrans" cxnId="{38A41667-58DD-4148-A5A9-61CB0C460108}">
      <dgm:prSet/>
      <dgm:spPr/>
      <dgm:t>
        <a:bodyPr/>
        <a:lstStyle/>
        <a:p>
          <a:endParaRPr lang="fr-FR"/>
        </a:p>
      </dgm:t>
    </dgm:pt>
    <dgm:pt modelId="{E4DCFD2B-A72A-4FD1-ACE6-AA69B6011034}" type="sibTrans" cxnId="{38A41667-58DD-4148-A5A9-61CB0C460108}">
      <dgm:prSet/>
      <dgm:spPr/>
      <dgm:t>
        <a:bodyPr/>
        <a:lstStyle/>
        <a:p>
          <a:endParaRPr lang="fr-FR"/>
        </a:p>
      </dgm:t>
    </dgm:pt>
    <dgm:pt modelId="{68D2E1E7-EC67-4C53-95F2-D848D3C6A8A8}">
      <dgm:prSet phldrT="[Texte]" custT="1"/>
      <dgm:spPr/>
      <dgm:t>
        <a:bodyPr/>
        <a:lstStyle/>
        <a:p>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2</a:t>
          </a:r>
          <a:r>
            <a:rPr lang="fr-FR" sz="4000" b="1" kern="1200" baseline="30000" dirty="0" smtClean="0">
              <a:solidFill>
                <a:srgbClr val="0070C0"/>
              </a:solidFill>
              <a:effectLst>
                <a:outerShdw blurRad="38100" dist="38100" dir="2700000" algn="tl">
                  <a:srgbClr val="000000">
                    <a:alpha val="43137"/>
                  </a:srgbClr>
                </a:outerShdw>
              </a:effectLst>
              <a:latin typeface="+mn-lt"/>
              <a:ea typeface="+mn-ea"/>
              <a:cs typeface="+mn-cs"/>
            </a:rPr>
            <a:t>éme</a:t>
          </a: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 étape</a:t>
          </a:r>
          <a:endParaRPr lang="fr-FR" sz="4000" b="1" kern="1200" dirty="0">
            <a:solidFill>
              <a:srgbClr val="0070C0"/>
            </a:solidFill>
            <a:effectLst>
              <a:outerShdw blurRad="38100" dist="38100" dir="2700000" algn="tl">
                <a:srgbClr val="000000">
                  <a:alpha val="43137"/>
                </a:srgbClr>
              </a:outerShdw>
            </a:effectLst>
            <a:latin typeface="+mn-lt"/>
            <a:ea typeface="+mn-ea"/>
            <a:cs typeface="+mn-cs"/>
          </a:endParaRPr>
        </a:p>
      </dgm:t>
    </dgm:pt>
    <dgm:pt modelId="{4618DA60-75F9-459A-9300-9C495479C52F}" type="parTrans" cxnId="{FEF44AB8-6605-4752-B603-3CCDDCCCA0BB}">
      <dgm:prSet/>
      <dgm:spPr/>
      <dgm:t>
        <a:bodyPr/>
        <a:lstStyle/>
        <a:p>
          <a:endParaRPr lang="fr-FR"/>
        </a:p>
      </dgm:t>
    </dgm:pt>
    <dgm:pt modelId="{D8BE9906-48D1-4689-A3BB-4650E0F0DB81}" type="sibTrans" cxnId="{FEF44AB8-6605-4752-B603-3CCDDCCCA0BB}">
      <dgm:prSet/>
      <dgm:spPr/>
      <dgm:t>
        <a:bodyPr/>
        <a:lstStyle/>
        <a:p>
          <a:endParaRPr lang="fr-FR"/>
        </a:p>
      </dgm:t>
    </dgm:pt>
    <dgm:pt modelId="{0DC5CD4D-F39B-4B35-BB05-BEB7C2B0A09D}">
      <dgm:prSet phldrT="[Texte]" custT="1"/>
      <dgm:spPr/>
      <dgm:t>
        <a:bodyPr/>
        <a:lstStyle/>
        <a:p>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3</a:t>
          </a:r>
          <a:r>
            <a:rPr lang="fr-FR" sz="4000" b="1" kern="1200" baseline="30000" dirty="0" smtClean="0">
              <a:solidFill>
                <a:srgbClr val="0070C0"/>
              </a:solidFill>
              <a:effectLst>
                <a:outerShdw blurRad="38100" dist="38100" dir="2700000" algn="tl">
                  <a:srgbClr val="000000">
                    <a:alpha val="43137"/>
                  </a:srgbClr>
                </a:outerShdw>
              </a:effectLst>
              <a:latin typeface="+mn-lt"/>
              <a:ea typeface="+mn-ea"/>
              <a:cs typeface="+mn-cs"/>
            </a:rPr>
            <a:t>éme </a:t>
          </a: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étape</a:t>
          </a:r>
          <a:endParaRPr lang="fr-FR" sz="4000" b="1" kern="1200" dirty="0">
            <a:solidFill>
              <a:srgbClr val="0070C0"/>
            </a:solidFill>
            <a:effectLst>
              <a:outerShdw blurRad="38100" dist="38100" dir="2700000" algn="tl">
                <a:srgbClr val="000000">
                  <a:alpha val="43137"/>
                </a:srgbClr>
              </a:outerShdw>
            </a:effectLst>
            <a:latin typeface="+mn-lt"/>
            <a:ea typeface="+mn-ea"/>
            <a:cs typeface="+mn-cs"/>
          </a:endParaRPr>
        </a:p>
      </dgm:t>
    </dgm:pt>
    <dgm:pt modelId="{DDF26976-D22A-4EF8-BC87-24D80A1FADDF}" type="parTrans" cxnId="{FF0BA208-61F0-4A33-8D2D-C2BD0BBC5DEC}">
      <dgm:prSet/>
      <dgm:spPr/>
      <dgm:t>
        <a:bodyPr/>
        <a:lstStyle/>
        <a:p>
          <a:endParaRPr lang="fr-FR"/>
        </a:p>
      </dgm:t>
    </dgm:pt>
    <dgm:pt modelId="{D32A1412-C1B7-4D26-BE84-3B9645D2613E}" type="sibTrans" cxnId="{FF0BA208-61F0-4A33-8D2D-C2BD0BBC5DEC}">
      <dgm:prSet/>
      <dgm:spPr/>
      <dgm:t>
        <a:bodyPr/>
        <a:lstStyle/>
        <a:p>
          <a:endParaRPr lang="fr-FR"/>
        </a:p>
      </dgm:t>
    </dgm:pt>
    <dgm:pt modelId="{D7962464-B2CF-49DC-8346-4BF2BCA63485}" type="pres">
      <dgm:prSet presAssocID="{24FE855E-FE88-4F6F-8967-7C053D4C1272}" presName="composite" presStyleCnt="0">
        <dgm:presLayoutVars>
          <dgm:chMax val="5"/>
          <dgm:dir/>
          <dgm:animLvl val="ctr"/>
          <dgm:resizeHandles val="exact"/>
        </dgm:presLayoutVars>
      </dgm:prSet>
      <dgm:spPr/>
      <dgm:t>
        <a:bodyPr/>
        <a:lstStyle/>
        <a:p>
          <a:endParaRPr lang="fr-FR"/>
        </a:p>
      </dgm:t>
    </dgm:pt>
    <dgm:pt modelId="{3C11333F-3B2D-4786-9711-0AB22FC1AC54}" type="pres">
      <dgm:prSet presAssocID="{24FE855E-FE88-4F6F-8967-7C053D4C1272}" presName="cycle" presStyleCnt="0"/>
      <dgm:spPr/>
    </dgm:pt>
    <dgm:pt modelId="{7DC6BCE2-B57F-40CC-BFE6-1F725593A8B8}" type="pres">
      <dgm:prSet presAssocID="{24FE855E-FE88-4F6F-8967-7C053D4C1272}" presName="centerShape" presStyleCnt="0"/>
      <dgm:spPr/>
    </dgm:pt>
    <dgm:pt modelId="{91CC7826-2C9C-4A6B-B19A-53A89E34AC61}" type="pres">
      <dgm:prSet presAssocID="{24FE855E-FE88-4F6F-8967-7C053D4C1272}" presName="connSite" presStyleLbl="node1" presStyleIdx="0" presStyleCnt="4"/>
      <dgm:spPr/>
    </dgm:pt>
    <dgm:pt modelId="{0E15F913-0D0C-4F8B-BA18-FC67D498AF46}" type="pres">
      <dgm:prSet presAssocID="{24FE855E-FE88-4F6F-8967-7C053D4C1272}" presName="visible" presStyleLbl="node1" presStyleIdx="0" presStyleCnt="4" custScaleX="122530" custScaleY="113911" custLinFactNeighborX="-19933" custLinFactNeighborY="-5477"/>
      <dgm:spPr/>
    </dgm:pt>
    <dgm:pt modelId="{7673BC99-ADEA-4ABE-B049-7EF0E0DC5C2A}" type="pres">
      <dgm:prSet presAssocID="{ADE68EDB-0C8D-4CDB-821E-685A7DFF9E84}" presName="Name25" presStyleLbl="parChTrans1D1" presStyleIdx="0" presStyleCnt="3"/>
      <dgm:spPr/>
      <dgm:t>
        <a:bodyPr/>
        <a:lstStyle/>
        <a:p>
          <a:endParaRPr lang="fr-FR"/>
        </a:p>
      </dgm:t>
    </dgm:pt>
    <dgm:pt modelId="{F13DBD5F-6139-469B-BFA6-BCB33D3EC2AA}" type="pres">
      <dgm:prSet presAssocID="{6FC6B9AF-9B50-4FA2-B406-00F7125E403F}" presName="node" presStyleCnt="0"/>
      <dgm:spPr/>
    </dgm:pt>
    <dgm:pt modelId="{F07A92B8-9154-4F74-9710-ED6EB67563DB}" type="pres">
      <dgm:prSet presAssocID="{6FC6B9AF-9B50-4FA2-B406-00F7125E403F}" presName="parentNode" presStyleLbl="node1" presStyleIdx="1" presStyleCnt="4" custScaleX="222585" custLinFactX="4406" custLinFactNeighborX="100000" custLinFactNeighborY="9442">
        <dgm:presLayoutVars>
          <dgm:chMax val="1"/>
          <dgm:bulletEnabled val="1"/>
        </dgm:presLayoutVars>
      </dgm:prSet>
      <dgm:spPr/>
      <dgm:t>
        <a:bodyPr/>
        <a:lstStyle/>
        <a:p>
          <a:endParaRPr lang="fr-FR"/>
        </a:p>
      </dgm:t>
    </dgm:pt>
    <dgm:pt modelId="{B0E2DD2B-D2DE-421B-A2C2-E6835EEB0F5C}" type="pres">
      <dgm:prSet presAssocID="{6FC6B9AF-9B50-4FA2-B406-00F7125E403F}" presName="childNode" presStyleLbl="revTx" presStyleIdx="0" presStyleCnt="0">
        <dgm:presLayoutVars>
          <dgm:bulletEnabled val="1"/>
        </dgm:presLayoutVars>
      </dgm:prSet>
      <dgm:spPr/>
      <dgm:t>
        <a:bodyPr/>
        <a:lstStyle/>
        <a:p>
          <a:endParaRPr lang="fr-FR"/>
        </a:p>
      </dgm:t>
    </dgm:pt>
    <dgm:pt modelId="{46A8B7CB-62A0-4B09-8793-5C97132FDEA3}" type="pres">
      <dgm:prSet presAssocID="{4618DA60-75F9-459A-9300-9C495479C52F}" presName="Name25" presStyleLbl="parChTrans1D1" presStyleIdx="1" presStyleCnt="3"/>
      <dgm:spPr/>
      <dgm:t>
        <a:bodyPr/>
        <a:lstStyle/>
        <a:p>
          <a:endParaRPr lang="fr-FR"/>
        </a:p>
      </dgm:t>
    </dgm:pt>
    <dgm:pt modelId="{5E5AA275-EBE1-47B4-9773-1A388F6A8D7A}" type="pres">
      <dgm:prSet presAssocID="{68D2E1E7-EC67-4C53-95F2-D848D3C6A8A8}" presName="node" presStyleCnt="0"/>
      <dgm:spPr/>
    </dgm:pt>
    <dgm:pt modelId="{68ED8093-BEE6-4A34-8205-1E96DD5DCB35}" type="pres">
      <dgm:prSet presAssocID="{68D2E1E7-EC67-4C53-95F2-D848D3C6A8A8}" presName="parentNode" presStyleLbl="node1" presStyleIdx="2" presStyleCnt="4" custScaleX="234805" custLinFactNeighborX="67960" custLinFactNeighborY="-5934">
        <dgm:presLayoutVars>
          <dgm:chMax val="1"/>
          <dgm:bulletEnabled val="1"/>
        </dgm:presLayoutVars>
      </dgm:prSet>
      <dgm:spPr/>
      <dgm:t>
        <a:bodyPr/>
        <a:lstStyle/>
        <a:p>
          <a:endParaRPr lang="fr-FR"/>
        </a:p>
      </dgm:t>
    </dgm:pt>
    <dgm:pt modelId="{E74AA0E0-9484-4406-9CCD-FE5014D71D13}" type="pres">
      <dgm:prSet presAssocID="{68D2E1E7-EC67-4C53-95F2-D848D3C6A8A8}" presName="childNode" presStyleLbl="revTx" presStyleIdx="0" presStyleCnt="0">
        <dgm:presLayoutVars>
          <dgm:bulletEnabled val="1"/>
        </dgm:presLayoutVars>
      </dgm:prSet>
      <dgm:spPr/>
      <dgm:t>
        <a:bodyPr/>
        <a:lstStyle/>
        <a:p>
          <a:endParaRPr lang="fr-FR"/>
        </a:p>
      </dgm:t>
    </dgm:pt>
    <dgm:pt modelId="{D1225324-5A49-4878-AA05-759B8922C571}" type="pres">
      <dgm:prSet presAssocID="{DDF26976-D22A-4EF8-BC87-24D80A1FADDF}" presName="Name25" presStyleLbl="parChTrans1D1" presStyleIdx="2" presStyleCnt="3"/>
      <dgm:spPr/>
      <dgm:t>
        <a:bodyPr/>
        <a:lstStyle/>
        <a:p>
          <a:endParaRPr lang="fr-FR"/>
        </a:p>
      </dgm:t>
    </dgm:pt>
    <dgm:pt modelId="{C271F2AF-8697-4086-9003-8B863BA1CCF5}" type="pres">
      <dgm:prSet presAssocID="{0DC5CD4D-F39B-4B35-BB05-BEB7C2B0A09D}" presName="node" presStyleCnt="0"/>
      <dgm:spPr/>
    </dgm:pt>
    <dgm:pt modelId="{0CD2B489-373A-40CC-8618-EBF3E903666F}" type="pres">
      <dgm:prSet presAssocID="{0DC5CD4D-F39B-4B35-BB05-BEB7C2B0A09D}" presName="parentNode" presStyleLbl="node1" presStyleIdx="3" presStyleCnt="4" custScaleX="219823" custLinFactX="1648" custLinFactNeighborX="100000" custLinFactNeighborY="-25235">
        <dgm:presLayoutVars>
          <dgm:chMax val="1"/>
          <dgm:bulletEnabled val="1"/>
        </dgm:presLayoutVars>
      </dgm:prSet>
      <dgm:spPr/>
      <dgm:t>
        <a:bodyPr/>
        <a:lstStyle/>
        <a:p>
          <a:endParaRPr lang="fr-FR"/>
        </a:p>
      </dgm:t>
    </dgm:pt>
    <dgm:pt modelId="{32470A59-6199-4A3A-A489-D60AC7D735BD}" type="pres">
      <dgm:prSet presAssocID="{0DC5CD4D-F39B-4B35-BB05-BEB7C2B0A09D}" presName="childNode" presStyleLbl="revTx" presStyleIdx="0" presStyleCnt="0">
        <dgm:presLayoutVars>
          <dgm:bulletEnabled val="1"/>
        </dgm:presLayoutVars>
      </dgm:prSet>
      <dgm:spPr/>
      <dgm:t>
        <a:bodyPr/>
        <a:lstStyle/>
        <a:p>
          <a:endParaRPr lang="fr-FR"/>
        </a:p>
      </dgm:t>
    </dgm:pt>
  </dgm:ptLst>
  <dgm:cxnLst>
    <dgm:cxn modelId="{FF0BA208-61F0-4A33-8D2D-C2BD0BBC5DEC}" srcId="{24FE855E-FE88-4F6F-8967-7C053D4C1272}" destId="{0DC5CD4D-F39B-4B35-BB05-BEB7C2B0A09D}" srcOrd="2" destOrd="0" parTransId="{DDF26976-D22A-4EF8-BC87-24D80A1FADDF}" sibTransId="{D32A1412-C1B7-4D26-BE84-3B9645D2613E}"/>
    <dgm:cxn modelId="{38A41667-58DD-4148-A5A9-61CB0C460108}" srcId="{24FE855E-FE88-4F6F-8967-7C053D4C1272}" destId="{6FC6B9AF-9B50-4FA2-B406-00F7125E403F}" srcOrd="0" destOrd="0" parTransId="{ADE68EDB-0C8D-4CDB-821E-685A7DFF9E84}" sibTransId="{E4DCFD2B-A72A-4FD1-ACE6-AA69B6011034}"/>
    <dgm:cxn modelId="{FEF44AB8-6605-4752-B603-3CCDDCCCA0BB}" srcId="{24FE855E-FE88-4F6F-8967-7C053D4C1272}" destId="{68D2E1E7-EC67-4C53-95F2-D848D3C6A8A8}" srcOrd="1" destOrd="0" parTransId="{4618DA60-75F9-459A-9300-9C495479C52F}" sibTransId="{D8BE9906-48D1-4689-A3BB-4650E0F0DB81}"/>
    <dgm:cxn modelId="{9CDF95AE-9B70-4DBC-8D8E-D49255DC7237}" type="presOf" srcId="{0DC5CD4D-F39B-4B35-BB05-BEB7C2B0A09D}" destId="{0CD2B489-373A-40CC-8618-EBF3E903666F}" srcOrd="0" destOrd="0" presId="urn:microsoft.com/office/officeart/2005/8/layout/radial2"/>
    <dgm:cxn modelId="{F103FE60-0F84-43B3-BBD7-CCD9B0D3D8D2}" type="presOf" srcId="{4618DA60-75F9-459A-9300-9C495479C52F}" destId="{46A8B7CB-62A0-4B09-8793-5C97132FDEA3}" srcOrd="0" destOrd="0" presId="urn:microsoft.com/office/officeart/2005/8/layout/radial2"/>
    <dgm:cxn modelId="{2944463D-65A1-4A2A-878E-AB9983A96D6D}" type="presOf" srcId="{ADE68EDB-0C8D-4CDB-821E-685A7DFF9E84}" destId="{7673BC99-ADEA-4ABE-B049-7EF0E0DC5C2A}" srcOrd="0" destOrd="0" presId="urn:microsoft.com/office/officeart/2005/8/layout/radial2"/>
    <dgm:cxn modelId="{D8BCC837-2A70-4358-B406-79B9EA6EBF6F}" type="presOf" srcId="{6FC6B9AF-9B50-4FA2-B406-00F7125E403F}" destId="{F07A92B8-9154-4F74-9710-ED6EB67563DB}" srcOrd="0" destOrd="0" presId="urn:microsoft.com/office/officeart/2005/8/layout/radial2"/>
    <dgm:cxn modelId="{DC11B058-0903-4744-9586-1323E1E84234}" type="presOf" srcId="{DDF26976-D22A-4EF8-BC87-24D80A1FADDF}" destId="{D1225324-5A49-4878-AA05-759B8922C571}" srcOrd="0" destOrd="0" presId="urn:microsoft.com/office/officeart/2005/8/layout/radial2"/>
    <dgm:cxn modelId="{CF553D54-407E-4400-B306-6DC141C5BA00}" type="presOf" srcId="{24FE855E-FE88-4F6F-8967-7C053D4C1272}" destId="{D7962464-B2CF-49DC-8346-4BF2BCA63485}" srcOrd="0" destOrd="0" presId="urn:microsoft.com/office/officeart/2005/8/layout/radial2"/>
    <dgm:cxn modelId="{E374CADE-CEF0-458C-BEF7-60ED282DA264}" type="presOf" srcId="{68D2E1E7-EC67-4C53-95F2-D848D3C6A8A8}" destId="{68ED8093-BEE6-4A34-8205-1E96DD5DCB35}" srcOrd="0" destOrd="0" presId="urn:microsoft.com/office/officeart/2005/8/layout/radial2"/>
    <dgm:cxn modelId="{C6A3BAB5-1CB2-48CB-838A-3BEE4A5CCD4F}" type="presParOf" srcId="{D7962464-B2CF-49DC-8346-4BF2BCA63485}" destId="{3C11333F-3B2D-4786-9711-0AB22FC1AC54}" srcOrd="0" destOrd="0" presId="urn:microsoft.com/office/officeart/2005/8/layout/radial2"/>
    <dgm:cxn modelId="{CE9886FE-EC9D-4766-896D-E6AAD17575B9}" type="presParOf" srcId="{3C11333F-3B2D-4786-9711-0AB22FC1AC54}" destId="{7DC6BCE2-B57F-40CC-BFE6-1F725593A8B8}" srcOrd="0" destOrd="0" presId="urn:microsoft.com/office/officeart/2005/8/layout/radial2"/>
    <dgm:cxn modelId="{4A923F28-8AC2-43F3-BF85-16FFF5DC4744}" type="presParOf" srcId="{7DC6BCE2-B57F-40CC-BFE6-1F725593A8B8}" destId="{91CC7826-2C9C-4A6B-B19A-53A89E34AC61}" srcOrd="0" destOrd="0" presId="urn:microsoft.com/office/officeart/2005/8/layout/radial2"/>
    <dgm:cxn modelId="{8BAD9F7E-F512-4029-B492-1F88785E51EF}" type="presParOf" srcId="{7DC6BCE2-B57F-40CC-BFE6-1F725593A8B8}" destId="{0E15F913-0D0C-4F8B-BA18-FC67D498AF46}" srcOrd="1" destOrd="0" presId="urn:microsoft.com/office/officeart/2005/8/layout/radial2"/>
    <dgm:cxn modelId="{89A31F52-B541-453D-91CE-B8C087C999DD}" type="presParOf" srcId="{3C11333F-3B2D-4786-9711-0AB22FC1AC54}" destId="{7673BC99-ADEA-4ABE-B049-7EF0E0DC5C2A}" srcOrd="1" destOrd="0" presId="urn:microsoft.com/office/officeart/2005/8/layout/radial2"/>
    <dgm:cxn modelId="{975527D7-967D-4436-A305-B5223A0A259D}" type="presParOf" srcId="{3C11333F-3B2D-4786-9711-0AB22FC1AC54}" destId="{F13DBD5F-6139-469B-BFA6-BCB33D3EC2AA}" srcOrd="2" destOrd="0" presId="urn:microsoft.com/office/officeart/2005/8/layout/radial2"/>
    <dgm:cxn modelId="{03FAD08C-7DA2-46F6-B939-2FA8CBFEA20A}" type="presParOf" srcId="{F13DBD5F-6139-469B-BFA6-BCB33D3EC2AA}" destId="{F07A92B8-9154-4F74-9710-ED6EB67563DB}" srcOrd="0" destOrd="0" presId="urn:microsoft.com/office/officeart/2005/8/layout/radial2"/>
    <dgm:cxn modelId="{8482F0EF-C42C-48A3-AB26-EB7F92F92BA5}" type="presParOf" srcId="{F13DBD5F-6139-469B-BFA6-BCB33D3EC2AA}" destId="{B0E2DD2B-D2DE-421B-A2C2-E6835EEB0F5C}" srcOrd="1" destOrd="0" presId="urn:microsoft.com/office/officeart/2005/8/layout/radial2"/>
    <dgm:cxn modelId="{E62FD63A-2474-4430-A060-04FD0F34D53C}" type="presParOf" srcId="{3C11333F-3B2D-4786-9711-0AB22FC1AC54}" destId="{46A8B7CB-62A0-4B09-8793-5C97132FDEA3}" srcOrd="3" destOrd="0" presId="urn:microsoft.com/office/officeart/2005/8/layout/radial2"/>
    <dgm:cxn modelId="{930285FE-B05D-47D3-A894-19ABA2C6EF4D}" type="presParOf" srcId="{3C11333F-3B2D-4786-9711-0AB22FC1AC54}" destId="{5E5AA275-EBE1-47B4-9773-1A388F6A8D7A}" srcOrd="4" destOrd="0" presId="urn:microsoft.com/office/officeart/2005/8/layout/radial2"/>
    <dgm:cxn modelId="{E0EADDDA-AD12-4B27-B345-4C5D594FD556}" type="presParOf" srcId="{5E5AA275-EBE1-47B4-9773-1A388F6A8D7A}" destId="{68ED8093-BEE6-4A34-8205-1E96DD5DCB35}" srcOrd="0" destOrd="0" presId="urn:microsoft.com/office/officeart/2005/8/layout/radial2"/>
    <dgm:cxn modelId="{7D3B36DD-CE68-40C9-9479-22E693AF1BFA}" type="presParOf" srcId="{5E5AA275-EBE1-47B4-9773-1A388F6A8D7A}" destId="{E74AA0E0-9484-4406-9CCD-FE5014D71D13}" srcOrd="1" destOrd="0" presId="urn:microsoft.com/office/officeart/2005/8/layout/radial2"/>
    <dgm:cxn modelId="{4C417D2E-AF6F-4EDA-ACEB-C373312E2091}" type="presParOf" srcId="{3C11333F-3B2D-4786-9711-0AB22FC1AC54}" destId="{D1225324-5A49-4878-AA05-759B8922C571}" srcOrd="5" destOrd="0" presId="urn:microsoft.com/office/officeart/2005/8/layout/radial2"/>
    <dgm:cxn modelId="{314203B4-1976-4515-97EA-A3E599F833D5}" type="presParOf" srcId="{3C11333F-3B2D-4786-9711-0AB22FC1AC54}" destId="{C271F2AF-8697-4086-9003-8B863BA1CCF5}" srcOrd="6" destOrd="0" presId="urn:microsoft.com/office/officeart/2005/8/layout/radial2"/>
    <dgm:cxn modelId="{33CFB6B2-8F4D-44C0-9F74-00C737687DDF}" type="presParOf" srcId="{C271F2AF-8697-4086-9003-8B863BA1CCF5}" destId="{0CD2B489-373A-40CC-8618-EBF3E903666F}" srcOrd="0" destOrd="0" presId="urn:microsoft.com/office/officeart/2005/8/layout/radial2"/>
    <dgm:cxn modelId="{9E982B5D-1846-4DAA-AC80-CE0A57E7D2BD}" type="presParOf" srcId="{C271F2AF-8697-4086-9003-8B863BA1CCF5}" destId="{32470A59-6199-4A3A-A489-D60AC7D735BD}" srcOrd="1" destOrd="0" presId="urn:microsoft.com/office/officeart/2005/8/layout/radial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EA03F-C11A-4671-A731-F7F206DD7876}">
      <dsp:nvSpPr>
        <dsp:cNvPr id="0" name=""/>
        <dsp:cNvSpPr/>
      </dsp:nvSpPr>
      <dsp:spPr>
        <a:xfrm>
          <a:off x="1066800" y="2667000"/>
          <a:ext cx="2852684" cy="2590801"/>
        </a:xfrm>
        <a:prstGeom prst="hexagon">
          <a:avLst>
            <a:gd name="adj" fmla="val 25000"/>
            <a:gd name="vf" fmla="val 115470"/>
          </a:avLst>
        </a:prstGeom>
        <a:blipFill rotWithShape="0">
          <a:blip xmlns:r="http://schemas.openxmlformats.org/officeDocument/2006/relationships" r:embed="rId1"/>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fr-FR" sz="6500" kern="1200" dirty="0"/>
        </a:p>
      </dsp:txBody>
      <dsp:txXfrm>
        <a:off x="1520424" y="3078980"/>
        <a:ext cx="1945436" cy="1766841"/>
      </dsp:txXfrm>
    </dsp:sp>
    <dsp:sp modelId="{1408E672-C54C-4E21-8DB4-F7AA6D6BDD73}">
      <dsp:nvSpPr>
        <dsp:cNvPr id="0" name=""/>
        <dsp:cNvSpPr/>
      </dsp:nvSpPr>
      <dsp:spPr>
        <a:xfrm flipH="1">
          <a:off x="2852692" y="2322061"/>
          <a:ext cx="142542" cy="46294"/>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2B3967-7742-4393-AF93-77B78516E752}">
      <dsp:nvSpPr>
        <dsp:cNvPr id="0" name=""/>
        <dsp:cNvSpPr/>
      </dsp:nvSpPr>
      <dsp:spPr>
        <a:xfrm>
          <a:off x="-255777" y="236920"/>
          <a:ext cx="2275334" cy="2705079"/>
        </a:xfrm>
        <a:prstGeom prst="hexagon">
          <a:avLst>
            <a:gd name="adj" fmla="val 25000"/>
            <a:gd name="vf" fmla="val 115470"/>
          </a:avLst>
        </a:prstGeom>
        <a:blipFill>
          <a:blip xmlns:r="http://schemas.openxmlformats.org/officeDocument/2006/relationships" r:embed="rId2"/>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E886C237-5561-44C1-BF83-32C5F2D5FC36}">
      <dsp:nvSpPr>
        <dsp:cNvPr id="0" name=""/>
        <dsp:cNvSpPr/>
      </dsp:nvSpPr>
      <dsp:spPr>
        <a:xfrm flipH="1" flipV="1">
          <a:off x="1326458" y="3411249"/>
          <a:ext cx="46293" cy="78482"/>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D9CB21-4D04-463E-ABCF-88CC20520ABA}">
      <dsp:nvSpPr>
        <dsp:cNvPr id="0" name=""/>
        <dsp:cNvSpPr/>
      </dsp:nvSpPr>
      <dsp:spPr>
        <a:xfrm>
          <a:off x="2260856" y="291671"/>
          <a:ext cx="2519979" cy="2570193"/>
        </a:xfrm>
        <a:prstGeom prst="hexagon">
          <a:avLst>
            <a:gd name="adj" fmla="val 25000"/>
            <a:gd name="vf" fmla="val 115470"/>
          </a:avLst>
        </a:prstGeom>
        <a:blipFill rotWithShape="0">
          <a:blip xmlns:r="http://schemas.openxmlformats.org/officeDocument/2006/relationships" r:embed="rId3"/>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550" rIns="0" bIns="82550" numCol="1" spcCol="1270" anchor="ctr" anchorCtr="0">
          <a:noAutofit/>
        </a:bodyPr>
        <a:lstStyle/>
        <a:p>
          <a:pPr lvl="0" algn="ctr" defTabSz="2889250">
            <a:lnSpc>
              <a:spcPct val="90000"/>
            </a:lnSpc>
            <a:spcBef>
              <a:spcPct val="0"/>
            </a:spcBef>
            <a:spcAft>
              <a:spcPct val="35000"/>
            </a:spcAft>
          </a:pPr>
          <a:endParaRPr lang="fr-FR" sz="6500" kern="1200" dirty="0"/>
        </a:p>
      </dsp:txBody>
      <dsp:txXfrm>
        <a:off x="2680853" y="720037"/>
        <a:ext cx="1679986" cy="1713462"/>
      </dsp:txXfrm>
    </dsp:sp>
    <dsp:sp modelId="{294A0C84-DDFB-48BB-940D-CC37DD2303CA}">
      <dsp:nvSpPr>
        <dsp:cNvPr id="0" name=""/>
        <dsp:cNvSpPr/>
      </dsp:nvSpPr>
      <dsp:spPr>
        <a:xfrm flipH="1">
          <a:off x="4384137" y="3028383"/>
          <a:ext cx="249901" cy="46923"/>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216C7F-5FF5-45D3-914D-07FE4616402E}">
      <dsp:nvSpPr>
        <dsp:cNvPr id="0" name=""/>
        <dsp:cNvSpPr/>
      </dsp:nvSpPr>
      <dsp:spPr>
        <a:xfrm>
          <a:off x="3997581" y="1888719"/>
          <a:ext cx="2541012" cy="2687644"/>
        </a:xfrm>
        <a:prstGeom prst="hexagon">
          <a:avLst>
            <a:gd name="adj" fmla="val 25000"/>
            <a:gd name="vf" fmla="val 115470"/>
          </a:avLst>
        </a:prstGeom>
        <a:blipFill>
          <a:blip xmlns:r="http://schemas.openxmlformats.org/officeDocument/2006/relationships" r:embed="rId4"/>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F3E12882-9E36-4FC9-A87B-C05632349D34}">
      <dsp:nvSpPr>
        <dsp:cNvPr id="0" name=""/>
        <dsp:cNvSpPr/>
      </dsp:nvSpPr>
      <dsp:spPr>
        <a:xfrm flipV="1">
          <a:off x="4838364" y="3188046"/>
          <a:ext cx="46856" cy="114658"/>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25324-5A49-4878-AA05-759B8922C571}">
      <dsp:nvSpPr>
        <dsp:cNvPr id="0" name=""/>
        <dsp:cNvSpPr/>
      </dsp:nvSpPr>
      <dsp:spPr>
        <a:xfrm rot="1440183">
          <a:off x="4842395" y="3109954"/>
          <a:ext cx="1309409" cy="32431"/>
        </a:xfrm>
        <a:custGeom>
          <a:avLst/>
          <a:gdLst/>
          <a:ahLst/>
          <a:cxnLst/>
          <a:rect l="0" t="0" r="0" b="0"/>
          <a:pathLst>
            <a:path>
              <a:moveTo>
                <a:pt x="0" y="16215"/>
              </a:moveTo>
              <a:lnTo>
                <a:pt x="1309409" y="16215"/>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6A8B7CB-62A0-4B09-8793-5C97132FDEA3}">
      <dsp:nvSpPr>
        <dsp:cNvPr id="0" name=""/>
        <dsp:cNvSpPr/>
      </dsp:nvSpPr>
      <dsp:spPr>
        <a:xfrm rot="21506332">
          <a:off x="4898898" y="2439889"/>
          <a:ext cx="606196" cy="32431"/>
        </a:xfrm>
        <a:custGeom>
          <a:avLst/>
          <a:gdLst/>
          <a:ahLst/>
          <a:cxnLst/>
          <a:rect l="0" t="0" r="0" b="0"/>
          <a:pathLst>
            <a:path>
              <a:moveTo>
                <a:pt x="0" y="16215"/>
              </a:moveTo>
              <a:lnTo>
                <a:pt x="606196" y="16215"/>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673BC99-ADEA-4ABE-B049-7EF0E0DC5C2A}">
      <dsp:nvSpPr>
        <dsp:cNvPr id="0" name=""/>
        <dsp:cNvSpPr/>
      </dsp:nvSpPr>
      <dsp:spPr>
        <a:xfrm rot="19974903">
          <a:off x="4818709" y="1709567"/>
          <a:ext cx="1464456" cy="32431"/>
        </a:xfrm>
        <a:custGeom>
          <a:avLst/>
          <a:gdLst/>
          <a:ahLst/>
          <a:cxnLst/>
          <a:rect l="0" t="0" r="0" b="0"/>
          <a:pathLst>
            <a:path>
              <a:moveTo>
                <a:pt x="0" y="16215"/>
              </a:moveTo>
              <a:lnTo>
                <a:pt x="1464456" y="16215"/>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E15F913-0D0C-4F8B-BA18-FC67D498AF46}">
      <dsp:nvSpPr>
        <dsp:cNvPr id="0" name=""/>
        <dsp:cNvSpPr/>
      </dsp:nvSpPr>
      <dsp:spPr>
        <a:xfrm>
          <a:off x="2120481" y="994283"/>
          <a:ext cx="2929940" cy="2723843"/>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07A92B8-9154-4F74-9710-ED6EB67563DB}">
      <dsp:nvSpPr>
        <dsp:cNvPr id="0" name=""/>
        <dsp:cNvSpPr/>
      </dsp:nvSpPr>
      <dsp:spPr>
        <a:xfrm>
          <a:off x="5659970" y="136100"/>
          <a:ext cx="3193475" cy="1434721"/>
        </a:xfrm>
        <a:prstGeom prst="ellipse">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1</a:t>
          </a:r>
          <a:r>
            <a:rPr lang="fr-FR" sz="4000" b="1" kern="1200" baseline="30000" dirty="0" smtClean="0">
              <a:solidFill>
                <a:srgbClr val="0070C0"/>
              </a:solidFill>
              <a:effectLst>
                <a:outerShdw blurRad="38100" dist="38100" dir="2700000" algn="tl">
                  <a:srgbClr val="000000">
                    <a:alpha val="43137"/>
                  </a:srgbClr>
                </a:outerShdw>
              </a:effectLst>
              <a:latin typeface="+mn-lt"/>
              <a:ea typeface="+mn-ea"/>
              <a:cs typeface="+mn-cs"/>
            </a:rPr>
            <a:t>er</a:t>
          </a: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 étape </a:t>
          </a:r>
          <a:endParaRPr lang="fr-FR" sz="4000" b="1" kern="1200" dirty="0">
            <a:solidFill>
              <a:srgbClr val="0070C0"/>
            </a:solidFill>
            <a:effectLst>
              <a:outerShdw blurRad="38100" dist="38100" dir="2700000" algn="tl">
                <a:srgbClr val="000000">
                  <a:alpha val="43137"/>
                </a:srgbClr>
              </a:outerShdw>
            </a:effectLst>
            <a:latin typeface="+mn-lt"/>
            <a:ea typeface="+mn-ea"/>
            <a:cs typeface="+mn-cs"/>
          </a:endParaRPr>
        </a:p>
      </dsp:txBody>
      <dsp:txXfrm>
        <a:off x="6127644" y="346210"/>
        <a:ext cx="2258127" cy="1014501"/>
      </dsp:txXfrm>
    </dsp:sp>
    <dsp:sp modelId="{68ED8093-BEE6-4A34-8205-1E96DD5DCB35}">
      <dsp:nvSpPr>
        <dsp:cNvPr id="0" name=""/>
        <dsp:cNvSpPr/>
      </dsp:nvSpPr>
      <dsp:spPr>
        <a:xfrm>
          <a:off x="5501544" y="1684674"/>
          <a:ext cx="3368798" cy="1434721"/>
        </a:xfrm>
        <a:prstGeom prst="ellipse">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2</a:t>
          </a:r>
          <a:r>
            <a:rPr lang="fr-FR" sz="4000" b="1" kern="1200" baseline="30000" dirty="0" smtClean="0">
              <a:solidFill>
                <a:srgbClr val="0070C0"/>
              </a:solidFill>
              <a:effectLst>
                <a:outerShdw blurRad="38100" dist="38100" dir="2700000" algn="tl">
                  <a:srgbClr val="000000">
                    <a:alpha val="43137"/>
                  </a:srgbClr>
                </a:outerShdw>
              </a:effectLst>
              <a:latin typeface="+mn-lt"/>
              <a:ea typeface="+mn-ea"/>
              <a:cs typeface="+mn-cs"/>
            </a:rPr>
            <a:t>éme</a:t>
          </a: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 étape</a:t>
          </a:r>
          <a:endParaRPr lang="fr-FR" sz="4000" b="1" kern="1200" dirty="0">
            <a:solidFill>
              <a:srgbClr val="0070C0"/>
            </a:solidFill>
            <a:effectLst>
              <a:outerShdw blurRad="38100" dist="38100" dir="2700000" algn="tl">
                <a:srgbClr val="000000">
                  <a:alpha val="43137"/>
                </a:srgbClr>
              </a:outerShdw>
            </a:effectLst>
            <a:latin typeface="+mn-lt"/>
            <a:ea typeface="+mn-ea"/>
            <a:cs typeface="+mn-cs"/>
          </a:endParaRPr>
        </a:p>
      </dsp:txBody>
      <dsp:txXfrm>
        <a:off x="5994893" y="1894784"/>
        <a:ext cx="2382100" cy="1014501"/>
      </dsp:txXfrm>
    </dsp:sp>
    <dsp:sp modelId="{0CD2B489-373A-40CC-8618-EBF3E903666F}">
      <dsp:nvSpPr>
        <dsp:cNvPr id="0" name=""/>
        <dsp:cNvSpPr/>
      </dsp:nvSpPr>
      <dsp:spPr>
        <a:xfrm>
          <a:off x="5645167" y="3176935"/>
          <a:ext cx="3153848" cy="1434721"/>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3</a:t>
          </a:r>
          <a:r>
            <a:rPr lang="fr-FR" sz="4000" b="1" kern="1200" baseline="30000" dirty="0" smtClean="0">
              <a:solidFill>
                <a:srgbClr val="0070C0"/>
              </a:solidFill>
              <a:effectLst>
                <a:outerShdw blurRad="38100" dist="38100" dir="2700000" algn="tl">
                  <a:srgbClr val="000000">
                    <a:alpha val="43137"/>
                  </a:srgbClr>
                </a:outerShdw>
              </a:effectLst>
              <a:latin typeface="+mn-lt"/>
              <a:ea typeface="+mn-ea"/>
              <a:cs typeface="+mn-cs"/>
            </a:rPr>
            <a:t>éme </a:t>
          </a: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étape</a:t>
          </a:r>
          <a:endParaRPr lang="fr-FR" sz="4000" b="1" kern="1200" dirty="0">
            <a:solidFill>
              <a:srgbClr val="0070C0"/>
            </a:solidFill>
            <a:effectLst>
              <a:outerShdw blurRad="38100" dist="38100" dir="2700000" algn="tl">
                <a:srgbClr val="000000">
                  <a:alpha val="43137"/>
                </a:srgbClr>
              </a:outerShdw>
            </a:effectLst>
            <a:latin typeface="+mn-lt"/>
            <a:ea typeface="+mn-ea"/>
            <a:cs typeface="+mn-cs"/>
          </a:endParaRPr>
        </a:p>
      </dsp:txBody>
      <dsp:txXfrm>
        <a:off x="6107037" y="3387045"/>
        <a:ext cx="2230108" cy="10145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25324-5A49-4878-AA05-759B8922C571}">
      <dsp:nvSpPr>
        <dsp:cNvPr id="0" name=""/>
        <dsp:cNvSpPr/>
      </dsp:nvSpPr>
      <dsp:spPr>
        <a:xfrm rot="1440183">
          <a:off x="4842395" y="3109954"/>
          <a:ext cx="1309409" cy="32431"/>
        </a:xfrm>
        <a:custGeom>
          <a:avLst/>
          <a:gdLst/>
          <a:ahLst/>
          <a:cxnLst/>
          <a:rect l="0" t="0" r="0" b="0"/>
          <a:pathLst>
            <a:path>
              <a:moveTo>
                <a:pt x="0" y="16215"/>
              </a:moveTo>
              <a:lnTo>
                <a:pt x="1309409" y="16215"/>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6A8B7CB-62A0-4B09-8793-5C97132FDEA3}">
      <dsp:nvSpPr>
        <dsp:cNvPr id="0" name=""/>
        <dsp:cNvSpPr/>
      </dsp:nvSpPr>
      <dsp:spPr>
        <a:xfrm rot="21506332">
          <a:off x="4898898" y="2439889"/>
          <a:ext cx="606196" cy="32431"/>
        </a:xfrm>
        <a:custGeom>
          <a:avLst/>
          <a:gdLst/>
          <a:ahLst/>
          <a:cxnLst/>
          <a:rect l="0" t="0" r="0" b="0"/>
          <a:pathLst>
            <a:path>
              <a:moveTo>
                <a:pt x="0" y="16215"/>
              </a:moveTo>
              <a:lnTo>
                <a:pt x="606196" y="16215"/>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673BC99-ADEA-4ABE-B049-7EF0E0DC5C2A}">
      <dsp:nvSpPr>
        <dsp:cNvPr id="0" name=""/>
        <dsp:cNvSpPr/>
      </dsp:nvSpPr>
      <dsp:spPr>
        <a:xfrm rot="19974903">
          <a:off x="4818709" y="1709567"/>
          <a:ext cx="1464456" cy="32431"/>
        </a:xfrm>
        <a:custGeom>
          <a:avLst/>
          <a:gdLst/>
          <a:ahLst/>
          <a:cxnLst/>
          <a:rect l="0" t="0" r="0" b="0"/>
          <a:pathLst>
            <a:path>
              <a:moveTo>
                <a:pt x="0" y="16215"/>
              </a:moveTo>
              <a:lnTo>
                <a:pt x="1464456" y="16215"/>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E15F913-0D0C-4F8B-BA18-FC67D498AF46}">
      <dsp:nvSpPr>
        <dsp:cNvPr id="0" name=""/>
        <dsp:cNvSpPr/>
      </dsp:nvSpPr>
      <dsp:spPr>
        <a:xfrm>
          <a:off x="2120481" y="994283"/>
          <a:ext cx="2929940" cy="2723843"/>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07A92B8-9154-4F74-9710-ED6EB67563DB}">
      <dsp:nvSpPr>
        <dsp:cNvPr id="0" name=""/>
        <dsp:cNvSpPr/>
      </dsp:nvSpPr>
      <dsp:spPr>
        <a:xfrm>
          <a:off x="5659970" y="136100"/>
          <a:ext cx="3193475" cy="1434721"/>
        </a:xfrm>
        <a:prstGeom prst="ellipse">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1</a:t>
          </a:r>
          <a:r>
            <a:rPr lang="fr-FR" sz="4000" b="1" kern="1200" baseline="30000" dirty="0" smtClean="0">
              <a:solidFill>
                <a:srgbClr val="0070C0"/>
              </a:solidFill>
              <a:effectLst>
                <a:outerShdw blurRad="38100" dist="38100" dir="2700000" algn="tl">
                  <a:srgbClr val="000000">
                    <a:alpha val="43137"/>
                  </a:srgbClr>
                </a:outerShdw>
              </a:effectLst>
              <a:latin typeface="+mn-lt"/>
              <a:ea typeface="+mn-ea"/>
              <a:cs typeface="+mn-cs"/>
            </a:rPr>
            <a:t>er</a:t>
          </a: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 étape </a:t>
          </a:r>
          <a:endParaRPr lang="fr-FR" sz="4000" b="1" kern="1200" dirty="0">
            <a:solidFill>
              <a:srgbClr val="0070C0"/>
            </a:solidFill>
            <a:effectLst>
              <a:outerShdw blurRad="38100" dist="38100" dir="2700000" algn="tl">
                <a:srgbClr val="000000">
                  <a:alpha val="43137"/>
                </a:srgbClr>
              </a:outerShdw>
            </a:effectLst>
            <a:latin typeface="+mn-lt"/>
            <a:ea typeface="+mn-ea"/>
            <a:cs typeface="+mn-cs"/>
          </a:endParaRPr>
        </a:p>
      </dsp:txBody>
      <dsp:txXfrm>
        <a:off x="6127644" y="346210"/>
        <a:ext cx="2258127" cy="1014501"/>
      </dsp:txXfrm>
    </dsp:sp>
    <dsp:sp modelId="{68ED8093-BEE6-4A34-8205-1E96DD5DCB35}">
      <dsp:nvSpPr>
        <dsp:cNvPr id="0" name=""/>
        <dsp:cNvSpPr/>
      </dsp:nvSpPr>
      <dsp:spPr>
        <a:xfrm>
          <a:off x="5501544" y="1684674"/>
          <a:ext cx="3368798" cy="1434721"/>
        </a:xfrm>
        <a:prstGeom prst="ellipse">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2</a:t>
          </a:r>
          <a:r>
            <a:rPr lang="fr-FR" sz="4000" b="1" kern="1200" baseline="30000" dirty="0" smtClean="0">
              <a:solidFill>
                <a:srgbClr val="0070C0"/>
              </a:solidFill>
              <a:effectLst>
                <a:outerShdw blurRad="38100" dist="38100" dir="2700000" algn="tl">
                  <a:srgbClr val="000000">
                    <a:alpha val="43137"/>
                  </a:srgbClr>
                </a:outerShdw>
              </a:effectLst>
              <a:latin typeface="+mn-lt"/>
              <a:ea typeface="+mn-ea"/>
              <a:cs typeface="+mn-cs"/>
            </a:rPr>
            <a:t>éme</a:t>
          </a: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 étape</a:t>
          </a:r>
          <a:endParaRPr lang="fr-FR" sz="4000" b="1" kern="1200" dirty="0">
            <a:solidFill>
              <a:srgbClr val="0070C0"/>
            </a:solidFill>
            <a:effectLst>
              <a:outerShdw blurRad="38100" dist="38100" dir="2700000" algn="tl">
                <a:srgbClr val="000000">
                  <a:alpha val="43137"/>
                </a:srgbClr>
              </a:outerShdw>
            </a:effectLst>
            <a:latin typeface="+mn-lt"/>
            <a:ea typeface="+mn-ea"/>
            <a:cs typeface="+mn-cs"/>
          </a:endParaRPr>
        </a:p>
      </dsp:txBody>
      <dsp:txXfrm>
        <a:off x="5994893" y="1894784"/>
        <a:ext cx="2382100" cy="1014501"/>
      </dsp:txXfrm>
    </dsp:sp>
    <dsp:sp modelId="{0CD2B489-373A-40CC-8618-EBF3E903666F}">
      <dsp:nvSpPr>
        <dsp:cNvPr id="0" name=""/>
        <dsp:cNvSpPr/>
      </dsp:nvSpPr>
      <dsp:spPr>
        <a:xfrm>
          <a:off x="5645167" y="3176935"/>
          <a:ext cx="3153848" cy="1434721"/>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3</a:t>
          </a:r>
          <a:r>
            <a:rPr lang="fr-FR" sz="4000" b="1" kern="1200" baseline="30000" dirty="0" smtClean="0">
              <a:solidFill>
                <a:srgbClr val="0070C0"/>
              </a:solidFill>
              <a:effectLst>
                <a:outerShdw blurRad="38100" dist="38100" dir="2700000" algn="tl">
                  <a:srgbClr val="000000">
                    <a:alpha val="43137"/>
                  </a:srgbClr>
                </a:outerShdw>
              </a:effectLst>
              <a:latin typeface="+mn-lt"/>
              <a:ea typeface="+mn-ea"/>
              <a:cs typeface="+mn-cs"/>
            </a:rPr>
            <a:t>éme </a:t>
          </a: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étape</a:t>
          </a:r>
          <a:endParaRPr lang="fr-FR" sz="4000" b="1" kern="1200" dirty="0">
            <a:solidFill>
              <a:srgbClr val="0070C0"/>
            </a:solidFill>
            <a:effectLst>
              <a:outerShdw blurRad="38100" dist="38100" dir="2700000" algn="tl">
                <a:srgbClr val="000000">
                  <a:alpha val="43137"/>
                </a:srgbClr>
              </a:outerShdw>
            </a:effectLst>
            <a:latin typeface="+mn-lt"/>
            <a:ea typeface="+mn-ea"/>
            <a:cs typeface="+mn-cs"/>
          </a:endParaRPr>
        </a:p>
      </dsp:txBody>
      <dsp:txXfrm>
        <a:off x="6107037" y="3387045"/>
        <a:ext cx="2230108" cy="10145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25324-5A49-4878-AA05-759B8922C571}">
      <dsp:nvSpPr>
        <dsp:cNvPr id="0" name=""/>
        <dsp:cNvSpPr/>
      </dsp:nvSpPr>
      <dsp:spPr>
        <a:xfrm rot="1440183">
          <a:off x="4842395" y="3109954"/>
          <a:ext cx="1309409" cy="32431"/>
        </a:xfrm>
        <a:custGeom>
          <a:avLst/>
          <a:gdLst/>
          <a:ahLst/>
          <a:cxnLst/>
          <a:rect l="0" t="0" r="0" b="0"/>
          <a:pathLst>
            <a:path>
              <a:moveTo>
                <a:pt x="0" y="16215"/>
              </a:moveTo>
              <a:lnTo>
                <a:pt x="1309409" y="16215"/>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6A8B7CB-62A0-4B09-8793-5C97132FDEA3}">
      <dsp:nvSpPr>
        <dsp:cNvPr id="0" name=""/>
        <dsp:cNvSpPr/>
      </dsp:nvSpPr>
      <dsp:spPr>
        <a:xfrm rot="21506332">
          <a:off x="4898898" y="2439889"/>
          <a:ext cx="606196" cy="32431"/>
        </a:xfrm>
        <a:custGeom>
          <a:avLst/>
          <a:gdLst/>
          <a:ahLst/>
          <a:cxnLst/>
          <a:rect l="0" t="0" r="0" b="0"/>
          <a:pathLst>
            <a:path>
              <a:moveTo>
                <a:pt x="0" y="16215"/>
              </a:moveTo>
              <a:lnTo>
                <a:pt x="606196" y="16215"/>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673BC99-ADEA-4ABE-B049-7EF0E0DC5C2A}">
      <dsp:nvSpPr>
        <dsp:cNvPr id="0" name=""/>
        <dsp:cNvSpPr/>
      </dsp:nvSpPr>
      <dsp:spPr>
        <a:xfrm rot="19974903">
          <a:off x="4818709" y="1709567"/>
          <a:ext cx="1464456" cy="32431"/>
        </a:xfrm>
        <a:custGeom>
          <a:avLst/>
          <a:gdLst/>
          <a:ahLst/>
          <a:cxnLst/>
          <a:rect l="0" t="0" r="0" b="0"/>
          <a:pathLst>
            <a:path>
              <a:moveTo>
                <a:pt x="0" y="16215"/>
              </a:moveTo>
              <a:lnTo>
                <a:pt x="1464456" y="16215"/>
              </a:lnTo>
            </a:path>
          </a:pathLst>
        </a:custGeom>
        <a:noFill/>
        <a:ln w="25400" cap="flat" cmpd="sng" algn="ctr">
          <a:solidFill>
            <a:schemeClr val="accent5">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E15F913-0D0C-4F8B-BA18-FC67D498AF46}">
      <dsp:nvSpPr>
        <dsp:cNvPr id="0" name=""/>
        <dsp:cNvSpPr/>
      </dsp:nvSpPr>
      <dsp:spPr>
        <a:xfrm>
          <a:off x="2120481" y="994283"/>
          <a:ext cx="2929940" cy="2723843"/>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07A92B8-9154-4F74-9710-ED6EB67563DB}">
      <dsp:nvSpPr>
        <dsp:cNvPr id="0" name=""/>
        <dsp:cNvSpPr/>
      </dsp:nvSpPr>
      <dsp:spPr>
        <a:xfrm>
          <a:off x="5659970" y="136100"/>
          <a:ext cx="3193475" cy="1434721"/>
        </a:xfrm>
        <a:prstGeom prst="ellipse">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1</a:t>
          </a:r>
          <a:r>
            <a:rPr lang="fr-FR" sz="4000" b="1" kern="1200" baseline="30000" dirty="0" smtClean="0">
              <a:solidFill>
                <a:srgbClr val="0070C0"/>
              </a:solidFill>
              <a:effectLst>
                <a:outerShdw blurRad="38100" dist="38100" dir="2700000" algn="tl">
                  <a:srgbClr val="000000">
                    <a:alpha val="43137"/>
                  </a:srgbClr>
                </a:outerShdw>
              </a:effectLst>
              <a:latin typeface="+mn-lt"/>
              <a:ea typeface="+mn-ea"/>
              <a:cs typeface="+mn-cs"/>
            </a:rPr>
            <a:t>er</a:t>
          </a: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 étape </a:t>
          </a:r>
          <a:endParaRPr lang="fr-FR" sz="4000" b="1" kern="1200" dirty="0">
            <a:solidFill>
              <a:srgbClr val="0070C0"/>
            </a:solidFill>
            <a:effectLst>
              <a:outerShdw blurRad="38100" dist="38100" dir="2700000" algn="tl">
                <a:srgbClr val="000000">
                  <a:alpha val="43137"/>
                </a:srgbClr>
              </a:outerShdw>
            </a:effectLst>
            <a:latin typeface="+mn-lt"/>
            <a:ea typeface="+mn-ea"/>
            <a:cs typeface="+mn-cs"/>
          </a:endParaRPr>
        </a:p>
      </dsp:txBody>
      <dsp:txXfrm>
        <a:off x="6127644" y="346210"/>
        <a:ext cx="2258127" cy="1014501"/>
      </dsp:txXfrm>
    </dsp:sp>
    <dsp:sp modelId="{68ED8093-BEE6-4A34-8205-1E96DD5DCB35}">
      <dsp:nvSpPr>
        <dsp:cNvPr id="0" name=""/>
        <dsp:cNvSpPr/>
      </dsp:nvSpPr>
      <dsp:spPr>
        <a:xfrm>
          <a:off x="5501544" y="1684674"/>
          <a:ext cx="3368798" cy="1434721"/>
        </a:xfrm>
        <a:prstGeom prst="ellipse">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2</a:t>
          </a:r>
          <a:r>
            <a:rPr lang="fr-FR" sz="4000" b="1" kern="1200" baseline="30000" dirty="0" smtClean="0">
              <a:solidFill>
                <a:srgbClr val="0070C0"/>
              </a:solidFill>
              <a:effectLst>
                <a:outerShdw blurRad="38100" dist="38100" dir="2700000" algn="tl">
                  <a:srgbClr val="000000">
                    <a:alpha val="43137"/>
                  </a:srgbClr>
                </a:outerShdw>
              </a:effectLst>
              <a:latin typeface="+mn-lt"/>
              <a:ea typeface="+mn-ea"/>
              <a:cs typeface="+mn-cs"/>
            </a:rPr>
            <a:t>éme</a:t>
          </a: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 étape</a:t>
          </a:r>
          <a:endParaRPr lang="fr-FR" sz="4000" b="1" kern="1200" dirty="0">
            <a:solidFill>
              <a:srgbClr val="0070C0"/>
            </a:solidFill>
            <a:effectLst>
              <a:outerShdw blurRad="38100" dist="38100" dir="2700000" algn="tl">
                <a:srgbClr val="000000">
                  <a:alpha val="43137"/>
                </a:srgbClr>
              </a:outerShdw>
            </a:effectLst>
            <a:latin typeface="+mn-lt"/>
            <a:ea typeface="+mn-ea"/>
            <a:cs typeface="+mn-cs"/>
          </a:endParaRPr>
        </a:p>
      </dsp:txBody>
      <dsp:txXfrm>
        <a:off x="5994893" y="1894784"/>
        <a:ext cx="2382100" cy="1014501"/>
      </dsp:txXfrm>
    </dsp:sp>
    <dsp:sp modelId="{0CD2B489-373A-40CC-8618-EBF3E903666F}">
      <dsp:nvSpPr>
        <dsp:cNvPr id="0" name=""/>
        <dsp:cNvSpPr/>
      </dsp:nvSpPr>
      <dsp:spPr>
        <a:xfrm>
          <a:off x="5645167" y="3176935"/>
          <a:ext cx="3153848" cy="1434721"/>
        </a:xfrm>
        <a:prstGeom prst="ellips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3</a:t>
          </a:r>
          <a:r>
            <a:rPr lang="fr-FR" sz="4000" b="1" kern="1200" baseline="30000" dirty="0" smtClean="0">
              <a:solidFill>
                <a:srgbClr val="0070C0"/>
              </a:solidFill>
              <a:effectLst>
                <a:outerShdw blurRad="38100" dist="38100" dir="2700000" algn="tl">
                  <a:srgbClr val="000000">
                    <a:alpha val="43137"/>
                  </a:srgbClr>
                </a:outerShdw>
              </a:effectLst>
              <a:latin typeface="+mn-lt"/>
              <a:ea typeface="+mn-ea"/>
              <a:cs typeface="+mn-cs"/>
            </a:rPr>
            <a:t>éme </a:t>
          </a:r>
          <a:r>
            <a:rPr lang="fr-FR" sz="4000" b="1" kern="1200" dirty="0" smtClean="0">
              <a:solidFill>
                <a:srgbClr val="0070C0"/>
              </a:solidFill>
              <a:effectLst>
                <a:outerShdw blurRad="38100" dist="38100" dir="2700000" algn="tl">
                  <a:srgbClr val="000000">
                    <a:alpha val="43137"/>
                  </a:srgbClr>
                </a:outerShdw>
              </a:effectLst>
              <a:latin typeface="+mn-lt"/>
              <a:ea typeface="+mn-ea"/>
              <a:cs typeface="+mn-cs"/>
            </a:rPr>
            <a:t>étape</a:t>
          </a:r>
          <a:endParaRPr lang="fr-FR" sz="4000" b="1" kern="1200" dirty="0">
            <a:solidFill>
              <a:srgbClr val="0070C0"/>
            </a:solidFill>
            <a:effectLst>
              <a:outerShdw blurRad="38100" dist="38100" dir="2700000" algn="tl">
                <a:srgbClr val="000000">
                  <a:alpha val="43137"/>
                </a:srgbClr>
              </a:outerShdw>
            </a:effectLst>
            <a:latin typeface="+mn-lt"/>
            <a:ea typeface="+mn-ea"/>
            <a:cs typeface="+mn-cs"/>
          </a:endParaRPr>
        </a:p>
      </dsp:txBody>
      <dsp:txXfrm>
        <a:off x="6107037" y="3387045"/>
        <a:ext cx="2230108" cy="1014501"/>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684DAC-E561-4154-BF25-1D661F975640}" type="datetimeFigureOut">
              <a:rPr lang="fr-FR" smtClean="0"/>
              <a:pPr/>
              <a:t>15/11/2025</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C10917-44E9-42BC-8A24-783248D78720}" type="slidenum">
              <a:rPr lang="fr-FR" smtClean="0"/>
              <a:pPr/>
              <a:t>‹N°›</a:t>
            </a:fld>
            <a:endParaRPr lang="fr-FR"/>
          </a:p>
        </p:txBody>
      </p:sp>
    </p:spTree>
    <p:extLst>
      <p:ext uri="{BB962C8B-B14F-4D97-AF65-F5344CB8AC3E}">
        <p14:creationId xmlns:p14="http://schemas.microsoft.com/office/powerpoint/2010/main" xmlns="" val="598525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10917-44E9-42BC-8A24-783248D78720}" type="slidenum">
              <a:rPr lang="fr-FR" smtClean="0"/>
              <a:pPr/>
              <a:t>3</a:t>
            </a:fld>
            <a:endParaRPr lang="fr-FR"/>
          </a:p>
        </p:txBody>
      </p:sp>
    </p:spTree>
    <p:extLst>
      <p:ext uri="{BB962C8B-B14F-4D97-AF65-F5344CB8AC3E}">
        <p14:creationId xmlns:p14="http://schemas.microsoft.com/office/powerpoint/2010/main" xmlns="" val="1089872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10917-44E9-42BC-8A24-783248D78720}" type="slidenum">
              <a:rPr lang="fr-FR" smtClean="0"/>
              <a:pPr/>
              <a:t>4</a:t>
            </a:fld>
            <a:endParaRPr lang="fr-FR"/>
          </a:p>
        </p:txBody>
      </p:sp>
    </p:spTree>
    <p:extLst>
      <p:ext uri="{BB962C8B-B14F-4D97-AF65-F5344CB8AC3E}">
        <p14:creationId xmlns:p14="http://schemas.microsoft.com/office/powerpoint/2010/main" xmlns="" val="1089872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10917-44E9-42BC-8A24-783248D78720}" type="slidenum">
              <a:rPr lang="fr-FR" smtClean="0"/>
              <a:pPr/>
              <a:t>5</a:t>
            </a:fld>
            <a:endParaRPr lang="fr-FR"/>
          </a:p>
        </p:txBody>
      </p:sp>
    </p:spTree>
    <p:extLst>
      <p:ext uri="{BB962C8B-B14F-4D97-AF65-F5344CB8AC3E}">
        <p14:creationId xmlns:p14="http://schemas.microsoft.com/office/powerpoint/2010/main" xmlns="" val="2172168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8C10917-44E9-42BC-8A24-783248D78720}" type="slidenum">
              <a:rPr lang="fr-FR" smtClean="0"/>
              <a:pPr/>
              <a:t>6</a:t>
            </a:fld>
            <a:endParaRPr lang="fr-FR"/>
          </a:p>
        </p:txBody>
      </p:sp>
    </p:spTree>
    <p:extLst>
      <p:ext uri="{BB962C8B-B14F-4D97-AF65-F5344CB8AC3E}">
        <p14:creationId xmlns:p14="http://schemas.microsoft.com/office/powerpoint/2010/main" xmlns="" val="2172168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3251610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2670527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2"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3"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2944606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38"/>
            <a:ext cx="103632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3529740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3232138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13"/>
            <a:ext cx="103632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2392045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2936504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354704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2561072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2550494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26592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3946208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3945913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1274692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1785600" y="274651"/>
            <a:ext cx="36576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12800" y="274651"/>
            <a:ext cx="107696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3200917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52"/>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1"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1014650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4015864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9"/>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9"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3"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128773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2167363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933925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18338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ABFB0EC-6B94-46E6-89A0-476FACCEDC7E}" type="datetimeFigureOut">
              <a:rPr lang="fr-FR" smtClean="0"/>
              <a:pPr/>
              <a:t>15/11/2025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1311367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FB0EC-6B94-46E6-89A0-476FACCEDC7E}" type="datetimeFigureOut">
              <a:rPr lang="fr-FR" smtClean="0"/>
              <a:pPr/>
              <a:t>15/11/2025</a:t>
            </a:fld>
            <a:endParaRPr lang="fr-FR"/>
          </a:p>
        </p:txBody>
      </p:sp>
      <p:sp>
        <p:nvSpPr>
          <p:cNvPr id="5" name="Espace réservé du pied de page 4"/>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15103541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FB0EC-6B94-46E6-89A0-476FACCEDC7E}" type="datetimeFigureOut">
              <a:rPr lang="fr-FR" smtClean="0"/>
              <a:pPr/>
              <a:t>15/11/2025</a:t>
            </a:fld>
            <a:endParaRPr lang="fr-FR"/>
          </a:p>
        </p:txBody>
      </p:sp>
      <p:sp>
        <p:nvSpPr>
          <p:cNvPr id="5" name="Espace réservé du pied de page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A48A5A-8017-4DE4-9F37-D3B0F33C3253}" type="slidenum">
              <a:rPr lang="fr-FR" smtClean="0"/>
              <a:pPr/>
              <a:t>‹N°›</a:t>
            </a:fld>
            <a:endParaRPr lang="fr-FR"/>
          </a:p>
        </p:txBody>
      </p:sp>
    </p:spTree>
    <p:extLst>
      <p:ext uri="{BB962C8B-B14F-4D97-AF65-F5344CB8AC3E}">
        <p14:creationId xmlns:p14="http://schemas.microsoft.com/office/powerpoint/2010/main" xmlns="" val="3473310072"/>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6.wmf"/><Relationship Id="rId4" Type="http://schemas.openxmlformats.org/officeDocument/2006/relationships/image" Target="../media/image35.wmf"/></Relationships>
</file>

<file path=ppt/slides/_rels/slide1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6.wmf"/><Relationship Id="rId4" Type="http://schemas.openxmlformats.org/officeDocument/2006/relationships/image" Target="../media/image35.wmf"/></Relationships>
</file>

<file path=ppt/slides/_rels/slide14.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6.wmf"/><Relationship Id="rId4" Type="http://schemas.openxmlformats.org/officeDocument/2006/relationships/image" Target="../media/image35.wmf"/></Relationships>
</file>

<file path=ppt/slides/_rels/slide15.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6.wmf"/><Relationship Id="rId4" Type="http://schemas.openxmlformats.org/officeDocument/2006/relationships/image" Target="../media/image35.wmf"/></Relationships>
</file>

<file path=ppt/slides/_rels/slide16.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6.wmf"/><Relationship Id="rId4" Type="http://schemas.openxmlformats.org/officeDocument/2006/relationships/image" Target="../media/image35.wmf"/></Relationships>
</file>

<file path=ppt/slides/_rels/slide17.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6.wmf"/><Relationship Id="rId4" Type="http://schemas.openxmlformats.org/officeDocument/2006/relationships/image" Target="../media/image35.wmf"/></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8.wmf"/></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8.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8.wmf"/></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3.xml"/><Relationship Id="rId5" Type="http://schemas.openxmlformats.org/officeDocument/2006/relationships/image" Target="../media/image41.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3.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3.xml"/><Relationship Id="rId5" Type="http://schemas.openxmlformats.org/officeDocument/2006/relationships/image" Target="../media/image42.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9.jpe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9.jpeg"/><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9.jpe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9.jpeg"/><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9.jpe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52.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54.jpe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59.png"/><Relationship Id="rId5" Type="http://schemas.microsoft.com/office/2007/relationships/hdphoto" Target="../media/hdphoto5.wdp"/><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9.jpeg"/><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13.xml"/><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13.xml"/><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3.jpeg"/><Relationship Id="rId7" Type="http://schemas.openxmlformats.org/officeDocument/2006/relationships/diagramColors" Target="../diagrams/colors2.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3.jpeg"/><Relationship Id="rId7" Type="http://schemas.openxmlformats.org/officeDocument/2006/relationships/diagramColors" Target="../diagrams/colors3.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3.jpeg"/><Relationship Id="rId7" Type="http://schemas.openxmlformats.org/officeDocument/2006/relationships/diagramColors" Target="../diagrams/colors4.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83.jpeg"/></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87.jpeg"/><Relationship Id="rId4" Type="http://schemas.openxmlformats.org/officeDocument/2006/relationships/image" Target="../media/image86.jpeg"/></Relationships>
</file>

<file path=ppt/slides/_rels/slide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89.jpeg"/></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91.jpeg"/></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93.jpeg"/></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96.jpeg"/></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98.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98.jpeg"/></Relationships>
</file>

<file path=ppt/slides/_rels/slide71.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3.png"/><Relationship Id="rId1" Type="http://schemas.openxmlformats.org/officeDocument/2006/relationships/slideLayout" Target="../slideLayouts/slideLayout13.xml"/><Relationship Id="rId5" Type="http://schemas.microsoft.com/office/2007/relationships/hdphoto" Target="../media/hdphoto8.wdp"/><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01.jpeg"/><Relationship Id="rId5" Type="http://schemas.microsoft.com/office/2007/relationships/hdphoto" Target="../media/hdphoto8.wdp"/><Relationship Id="rId4" Type="http://schemas.openxmlformats.org/officeDocument/2006/relationships/image" Target="../media/image100.png"/></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03.jpeg"/></Relationships>
</file>

<file path=ppt/slides/_rels/slide7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7000"/>
            <a:lum/>
          </a:blip>
          <a:srcRect/>
          <a:stretch>
            <a:fillRect t="-39000" b="-39000"/>
          </a:stretch>
        </a:blipFill>
        <a:effectLst/>
      </p:bgPr>
    </p:bg>
    <p:spTree>
      <p:nvGrpSpPr>
        <p:cNvPr id="1" name=""/>
        <p:cNvGrpSpPr/>
        <p:nvPr/>
      </p:nvGrpSpPr>
      <p:grpSpPr>
        <a:xfrm>
          <a:off x="0" y="0"/>
          <a:ext cx="0" cy="0"/>
          <a:chOff x="0" y="0"/>
          <a:chExt cx="0" cy="0"/>
        </a:xfrm>
      </p:grpSpPr>
      <p:sp>
        <p:nvSpPr>
          <p:cNvPr id="4" name="Rectangle 3"/>
          <p:cNvSpPr/>
          <p:nvPr/>
        </p:nvSpPr>
        <p:spPr>
          <a:xfrm>
            <a:off x="4239113" y="3234652"/>
            <a:ext cx="638636" cy="388696"/>
          </a:xfrm>
          <a:prstGeom prst="rect">
            <a:avLst/>
          </a:prstGeom>
        </p:spPr>
        <p:txBody>
          <a:bodyPr wrap="none">
            <a:spAutoFit/>
          </a:bodyPr>
          <a:lstStyle/>
          <a:p>
            <a:pPr indent="449580">
              <a:lnSpc>
                <a:spcPct val="107000"/>
              </a:lnSpc>
              <a:spcAft>
                <a:spcPts val="800"/>
              </a:spcAft>
            </a:pPr>
            <a:endParaRPr lang="fr-FR"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Rectangle 5"/>
          <p:cNvSpPr/>
          <p:nvPr/>
        </p:nvSpPr>
        <p:spPr>
          <a:xfrm>
            <a:off x="1003221" y="2053618"/>
            <a:ext cx="10740787" cy="2115404"/>
          </a:xfrm>
          <a:prstGeom prst="rect">
            <a:avLst/>
          </a:prstGeom>
          <a:gradFill flip="none" rotWithShape="1">
            <a:gsLst>
              <a:gs pos="68000">
                <a:schemeClr val="accent2">
                  <a:satMod val="105000"/>
                  <a:tint val="67000"/>
                  <a:alpha val="4000"/>
                  <a:lumMod val="0"/>
                  <a:lumOff val="100000"/>
                </a:schemeClr>
              </a:gs>
              <a:gs pos="15000">
                <a:schemeClr val="accent2">
                  <a:lumMod val="105000"/>
                  <a:satMod val="103000"/>
                  <a:tint val="73000"/>
                </a:schemeClr>
              </a:gs>
              <a:gs pos="100000">
                <a:schemeClr val="accent2">
                  <a:lumMod val="105000"/>
                  <a:satMod val="109000"/>
                  <a:tint val="81000"/>
                </a:schemeClr>
              </a:gs>
            </a:gsLst>
            <a:lin ang="2700000" scaled="1"/>
            <a:tileRec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5400" dirty="0" smtClean="0">
                <a:solidFill>
                  <a:schemeClr val="tx1"/>
                </a:solidFill>
                <a:effectLst/>
                <a:latin typeface="Cooper Black" panose="0208090404030B020404" pitchFamily="18" charset="0"/>
                <a:ea typeface="Calibri" panose="020F0502020204030204" pitchFamily="34" charset="0"/>
                <a:cs typeface="Arial" panose="020B0604020202020204" pitchFamily="34" charset="0"/>
              </a:rPr>
              <a:t>Initiation à l’Analyse Sensorielle des Aliments </a:t>
            </a:r>
          </a:p>
          <a:p>
            <a:pPr algn="ctr"/>
            <a:endParaRPr lang="fr-FR" sz="3200" dirty="0"/>
          </a:p>
        </p:txBody>
      </p:sp>
      <p:sp>
        <p:nvSpPr>
          <p:cNvPr id="7" name="Rectangle 6"/>
          <p:cNvSpPr/>
          <p:nvPr/>
        </p:nvSpPr>
        <p:spPr>
          <a:xfrm>
            <a:off x="0" y="6464300"/>
            <a:ext cx="12192000" cy="393714"/>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2-QPSA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8" name="Rectangle 7"/>
          <p:cNvSpPr/>
          <p:nvPr/>
        </p:nvSpPr>
        <p:spPr>
          <a:xfrm>
            <a:off x="0" y="1"/>
            <a:ext cx="12192000" cy="46402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t"/>
          <a:lstStyle/>
          <a:p>
            <a:pPr algn="ctr"/>
            <a:r>
              <a:rPr lang="fr-FR" sz="2400" b="1" i="1" dirty="0" smtClean="0">
                <a:effectLst>
                  <a:outerShdw blurRad="38100" dist="38100" dir="2700000" algn="tl">
                    <a:srgbClr val="000000">
                      <a:alpha val="43137"/>
                    </a:srgbClr>
                  </a:outerShdw>
                </a:effectLst>
              </a:rPr>
              <a:t>Université des Sciences et de la Technologie -Mohamed Boudiaf  (USTO- MB)</a:t>
            </a:r>
          </a:p>
          <a:p>
            <a:pPr algn="ctr"/>
            <a:endParaRPr lang="fr-FR" b="1" i="1" dirty="0">
              <a:effectLst>
                <a:outerShdw blurRad="38100" dist="38100" dir="2700000" algn="tl">
                  <a:srgbClr val="000000">
                    <a:alpha val="43137"/>
                  </a:srgbClr>
                </a:outerShdw>
              </a:effectLst>
            </a:endParaRPr>
          </a:p>
        </p:txBody>
      </p:sp>
      <p:pic>
        <p:nvPicPr>
          <p:cNvPr id="1027" name="Picture 3" descr="Résultat de recherche d'images pour &quot;logo usto&quo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64" y="4765"/>
            <a:ext cx="895989" cy="856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 descr="Résultat de recherche d'images pour &quot;logo usto&quo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296012" y="14"/>
            <a:ext cx="895989" cy="856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a:xfrm>
            <a:off x="6749317" y="4874886"/>
            <a:ext cx="4994691" cy="985270"/>
          </a:xfrm>
          <a:prstGeom prst="rect">
            <a:avLst/>
          </a:prstGeom>
        </p:spPr>
        <p:txBody>
          <a:bodyPr wrap="square">
            <a:spAutoFit/>
          </a:bodyPr>
          <a:lstStyle/>
          <a:p>
            <a:pPr indent="449580">
              <a:lnSpc>
                <a:spcPct val="107000"/>
              </a:lnSpc>
              <a:spcAft>
                <a:spcPts val="800"/>
              </a:spcAft>
            </a:pPr>
            <a:r>
              <a:rPr lang="fr-FR" sz="2400" b="1" i="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                     </a:t>
            </a:r>
            <a:r>
              <a:rPr lang="fr-FR" sz="2400" b="1" i="1" dirty="0" smtClean="0">
                <a:effectLst>
                  <a:outerShdw blurRad="38100" dist="38100" dir="2700000" algn="tl">
                    <a:srgbClr val="000000">
                      <a:alpha val="43137"/>
                    </a:srgbClr>
                  </a:outerShdw>
                </a:effectLst>
                <a:latin typeface="Byington" panose="02000505080000020003" pitchFamily="2" charset="0"/>
                <a:ea typeface="Calibri" panose="020F0502020204030204" pitchFamily="34" charset="0"/>
                <a:cs typeface="Arial" panose="020B0604020202020204" pitchFamily="34" charset="0"/>
              </a:rPr>
              <a:t>Dr. BELDJILALI. A</a:t>
            </a:r>
          </a:p>
          <a:p>
            <a:pPr indent="449580">
              <a:lnSpc>
                <a:spcPct val="107000"/>
              </a:lnSpc>
              <a:spcAft>
                <a:spcPts val="800"/>
              </a:spcAft>
            </a:pPr>
            <a:r>
              <a:rPr lang="fr-FR" sz="2400" b="1" i="1" dirty="0" smtClean="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rPr>
              <a:t>(beldjilaliaf@gmail.com)</a:t>
            </a:r>
            <a:endParaRPr lang="fr-FR" sz="24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437701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15" name="Picture 11" descr=" 615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62969" y="723002"/>
            <a:ext cx="834231" cy="1111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Organigramme : Processus 15" descr=" 15"/>
          <p:cNvSpPr/>
          <p:nvPr/>
        </p:nvSpPr>
        <p:spPr>
          <a:xfrm>
            <a:off x="8937626" y="875130"/>
            <a:ext cx="1377950" cy="889000"/>
          </a:xfrm>
          <a:prstGeom prst="flowChartProcess">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5</a:t>
            </a:r>
          </a:p>
          <a:p>
            <a:endParaRPr lang="fr-FR" dirty="0"/>
          </a:p>
        </p:txBody>
      </p:sp>
      <p:sp>
        <p:nvSpPr>
          <p:cNvPr id="8" name="Rectangle 7" descr=" 8"/>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11" name="Rectangle 10" descr=" 9"/>
          <p:cNvSpPr/>
          <p:nvPr/>
        </p:nvSpPr>
        <p:spPr>
          <a:xfrm>
            <a:off x="3244850" y="157277"/>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12" name="AutoShape 6" descr=" 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7" name="Picture 7" descr=" 615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287000" y="84541"/>
            <a:ext cx="1143000" cy="101150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AutoShape 9" descr=" 14"/>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3" name="Picture 10" descr=" 615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12775" y="312738"/>
            <a:ext cx="1558925" cy="921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12" descr=" 6156"/>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372100" y="773329"/>
            <a:ext cx="1092200" cy="9908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1028" descr=" 20"/>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814104" y="5207000"/>
            <a:ext cx="1231792" cy="1348200"/>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AutoShape 1029" descr=" 21"/>
          <p:cNvSpPr>
            <a:spLocks noChangeArrowheads="1"/>
          </p:cNvSpPr>
          <p:nvPr/>
        </p:nvSpPr>
        <p:spPr bwMode="auto">
          <a:xfrm flipH="1">
            <a:off x="8937626" y="4749800"/>
            <a:ext cx="2254304" cy="838200"/>
          </a:xfrm>
          <a:prstGeom prst="wedgeEllipseCallout">
            <a:avLst>
              <a:gd name="adj1" fmla="val -64472"/>
              <a:gd name="adj2" fmla="val 41801"/>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eaLnBrk="0" hangingPunct="0"/>
            <a:r>
              <a:rPr lang="fr-FR" sz="1200" b="1" dirty="0">
                <a:effectLst>
                  <a:outerShdw blurRad="38100" dist="38100" dir="2700000" algn="tl">
                    <a:srgbClr val="000000">
                      <a:alpha val="43137"/>
                    </a:srgbClr>
                  </a:outerShdw>
                </a:effectLst>
              </a:rPr>
              <a:t>Tout ce que je sais, c’est qu’ils veulent plus de goût </a:t>
            </a:r>
            <a:r>
              <a:rPr lang="fr-FR" dirty="0"/>
              <a:t>!</a:t>
            </a:r>
          </a:p>
        </p:txBody>
      </p:sp>
      <p:sp>
        <p:nvSpPr>
          <p:cNvPr id="19" name="Rectangle 18" descr=" 19"/>
          <p:cNvSpPr/>
          <p:nvPr/>
        </p:nvSpPr>
        <p:spPr>
          <a:xfrm>
            <a:off x="4254500" y="2930435"/>
            <a:ext cx="6096000" cy="830997"/>
          </a:xfrm>
          <a:prstGeom prst="rect">
            <a:avLst/>
          </a:prstGeom>
        </p:spPr>
        <p:txBody>
          <a:bodyPr>
            <a:spAutoFit/>
          </a:bodyPr>
          <a:lstStyle/>
          <a:p>
            <a:pPr marL="342900" indent="-342900" algn="ctr">
              <a:buClr>
                <a:srgbClr val="9BBB59"/>
              </a:buClr>
              <a:buChar char=" "/>
              <a:defRPr/>
            </a:pPr>
            <a:r>
              <a:rPr lang="fr-FR" sz="2400" smtClean="0">
                <a:effectLst>
                  <a:outerShdw blurRad="38100" dist="38100" dir="2700000" algn="tl">
                    <a:srgbClr val="000000">
                      <a:alpha val="43137"/>
                    </a:srgbClr>
                  </a:outerShdw>
                </a:effectLst>
                <a:latin typeface="Calibri"/>
              </a:rPr>
              <a:t>                                         </a:t>
            </a:r>
            <a:br>
              <a:rPr lang="fr-FR" sz="2400" smtClean="0">
                <a:effectLst>
                  <a:outerShdw blurRad="38100" dist="38100" dir="2700000" algn="tl">
                    <a:srgbClr val="000000">
                      <a:alpha val="43137"/>
                    </a:srgbClr>
                  </a:outerShdw>
                </a:effectLst>
                <a:latin typeface="Calibri"/>
              </a:rPr>
            </a:br>
            <a:r>
              <a:rPr lang="fr-FR" sz="2400" smtClean="0">
                <a:effectLst>
                  <a:outerShdw blurRad="38100" dist="38100" dir="2700000" algn="tl">
                    <a:srgbClr val="000000">
                      <a:alpha val="43137"/>
                    </a:srgbClr>
                  </a:outerShdw>
                </a:effectLst>
                <a:latin typeface="Calibri"/>
              </a:rPr>
              <a:t>                                                </a:t>
            </a:r>
            <a:endParaRPr lang="fr-FR" sz="2400" b="1" dirty="0">
              <a:solidFill>
                <a:srgbClr val="FF0000"/>
              </a:solidFill>
              <a:effectLst>
                <a:outerShdw blurRad="38100" dist="38100" dir="2700000" algn="tl">
                  <a:srgbClr val="000000">
                    <a:alpha val="43137"/>
                  </a:srgbClr>
                </a:outerShdw>
              </a:effectLst>
            </a:endParaRPr>
          </a:p>
        </p:txBody>
      </p:sp>
      <p:sp>
        <p:nvSpPr>
          <p:cNvPr id="22" name="Rectangle 21" descr=" 22"/>
          <p:cNvSpPr/>
          <p:nvPr/>
        </p:nvSpPr>
        <p:spPr>
          <a:xfrm>
            <a:off x="6686744" y="3754566"/>
            <a:ext cx="1707956" cy="523220"/>
          </a:xfrm>
          <a:prstGeom prst="rect">
            <a:avLst/>
          </a:prstGeom>
        </p:spPr>
        <p:txBody>
          <a:bodyPr wrap="square">
            <a:spAutoFit/>
          </a:bodyPr>
          <a:lstStyle/>
          <a:p>
            <a:pPr marL="457200" indent="-457200" algn="ctr">
              <a:buClr>
                <a:srgbClr val="9BBB59"/>
              </a:buClr>
              <a:buChar char=" "/>
              <a:defRPr/>
            </a:pPr>
            <a:r>
              <a:rPr lang="fr-FR" sz="2800" b="1" smtClean="0">
                <a:solidFill>
                  <a:srgbClr val="FF0000"/>
                </a:solidFill>
                <a:effectLst>
                  <a:outerShdw blurRad="38100" dist="38100" dir="2700000" algn="tl">
                    <a:srgbClr val="000000">
                      <a:alpha val="43137"/>
                    </a:srgbClr>
                  </a:outerShdw>
                </a:effectLst>
                <a:latin typeface="Calibri"/>
              </a:rPr>
              <a:t>       </a:t>
            </a:r>
            <a:endParaRPr lang="fr-FR" sz="2800" b="1" dirty="0">
              <a:solidFill>
                <a:srgbClr val="FF0000"/>
              </a:solidFill>
              <a:effectLst>
                <a:outerShdw blurRad="38100" dist="38100" dir="2700000" algn="tl">
                  <a:srgbClr val="000000">
                    <a:alpha val="43137"/>
                  </a:srgbClr>
                </a:outerShdw>
              </a:effectLst>
            </a:endParaRPr>
          </a:p>
        </p:txBody>
      </p:sp>
      <p:sp>
        <p:nvSpPr>
          <p:cNvPr id="23" name="Rectangle 22" descr=" 23"/>
          <p:cNvSpPr/>
          <p:nvPr/>
        </p:nvSpPr>
        <p:spPr>
          <a:xfrm>
            <a:off x="520063" y="906634"/>
            <a:ext cx="10579155" cy="470468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b="1" dirty="0">
              <a:solidFill>
                <a:srgbClr val="FF0000"/>
              </a:solidFill>
            </a:endParaRPr>
          </a:p>
        </p:txBody>
      </p:sp>
      <p:pic>
        <p:nvPicPr>
          <p:cNvPr id="24" name="Picture 13" descr=" 6157"/>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157047" y="1431751"/>
            <a:ext cx="1533525" cy="1247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14" descr=" 6158"/>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1214197" y="2802915"/>
            <a:ext cx="1476375" cy="60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 name="Flèche courbée vers le bas 27" descr=" 24"/>
          <p:cNvSpPr/>
          <p:nvPr/>
        </p:nvSpPr>
        <p:spPr>
          <a:xfrm>
            <a:off x="3056888" y="1767963"/>
            <a:ext cx="1422400" cy="649610"/>
          </a:xfrm>
          <a:prstGeom prst="curved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solidFill>
                <a:schemeClr val="tx1"/>
              </a:solidFill>
            </a:endParaRPr>
          </a:p>
        </p:txBody>
      </p:sp>
      <p:sp>
        <p:nvSpPr>
          <p:cNvPr id="27" name="Rectangle 26" descr=" 25"/>
          <p:cNvSpPr/>
          <p:nvPr/>
        </p:nvSpPr>
        <p:spPr>
          <a:xfrm>
            <a:off x="2644138" y="1423643"/>
            <a:ext cx="2165350" cy="568524"/>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sz="2400" b="1" dirty="0" smtClean="0">
                <a:solidFill>
                  <a:srgbClr val="FF0000"/>
                </a:solidFill>
                <a:effectLst>
                  <a:outerShdw blurRad="38100" dist="38100" dir="2700000" algn="tl">
                    <a:srgbClr val="000000">
                      <a:alpha val="43137"/>
                    </a:srgbClr>
                  </a:outerShdw>
                </a:effectLst>
              </a:rPr>
              <a:t>Transduction  </a:t>
            </a:r>
            <a:endParaRPr lang="fr-FR" sz="2400" b="1" dirty="0">
              <a:solidFill>
                <a:srgbClr val="FF0000"/>
              </a:solidFill>
              <a:effectLst>
                <a:outerShdw blurRad="38100" dist="38100" dir="2700000" algn="tl">
                  <a:srgbClr val="000000">
                    <a:alpha val="43137"/>
                  </a:srgbClr>
                </a:outerShdw>
              </a:effectLst>
            </a:endParaRPr>
          </a:p>
          <a:p>
            <a:pPr algn="ctr"/>
            <a:endParaRPr lang="fr-FR" dirty="0"/>
          </a:p>
        </p:txBody>
      </p:sp>
      <p:sp>
        <p:nvSpPr>
          <p:cNvPr id="26" name="Rectangle 25" descr=" 32"/>
          <p:cNvSpPr/>
          <p:nvPr/>
        </p:nvSpPr>
        <p:spPr>
          <a:xfrm>
            <a:off x="1101088" y="3402990"/>
            <a:ext cx="1778000" cy="568524"/>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sz="2400" b="1" dirty="0" smtClean="0">
                <a:solidFill>
                  <a:srgbClr val="0070C0"/>
                </a:solidFill>
                <a:effectLst>
                  <a:outerShdw blurRad="38100" dist="38100" dir="2700000" algn="tl">
                    <a:srgbClr val="000000">
                      <a:alpha val="43137"/>
                    </a:srgbClr>
                  </a:outerShdw>
                </a:effectLst>
              </a:rPr>
              <a:t>Récepteurs </a:t>
            </a:r>
            <a:endParaRPr lang="fr-FR" sz="2400" b="1" dirty="0">
              <a:solidFill>
                <a:srgbClr val="0070C0"/>
              </a:solidFill>
              <a:effectLst>
                <a:outerShdw blurRad="38100" dist="38100" dir="2700000" algn="tl">
                  <a:srgbClr val="000000">
                    <a:alpha val="43137"/>
                  </a:srgbClr>
                </a:outerShdw>
              </a:effectLst>
            </a:endParaRPr>
          </a:p>
          <a:p>
            <a:pPr algn="ctr"/>
            <a:endParaRPr lang="fr-FR" dirty="0"/>
          </a:p>
        </p:txBody>
      </p:sp>
      <p:sp>
        <p:nvSpPr>
          <p:cNvPr id="30" name="Rectangle 29" descr=" 33"/>
          <p:cNvSpPr/>
          <p:nvPr/>
        </p:nvSpPr>
        <p:spPr>
          <a:xfrm>
            <a:off x="3031488" y="2541944"/>
            <a:ext cx="1778000" cy="568524"/>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b="1" dirty="0" smtClean="0">
                <a:solidFill>
                  <a:srgbClr val="FF0000"/>
                </a:solidFill>
              </a:rPr>
              <a:t>Fibres nerveuses</a:t>
            </a:r>
          </a:p>
          <a:p>
            <a:pPr algn="ctr"/>
            <a:r>
              <a:rPr lang="fr-FR" b="1" dirty="0" smtClean="0">
                <a:solidFill>
                  <a:srgbClr val="FF0000"/>
                </a:solidFill>
              </a:rPr>
              <a:t>sensitives </a:t>
            </a:r>
            <a:endParaRPr lang="fr-FR" b="1" dirty="0">
              <a:solidFill>
                <a:srgbClr val="FF0000"/>
              </a:solidFill>
            </a:endParaRPr>
          </a:p>
          <a:p>
            <a:pPr algn="ctr"/>
            <a:endParaRPr lang="fr-FR" dirty="0"/>
          </a:p>
        </p:txBody>
      </p:sp>
      <p:pic>
        <p:nvPicPr>
          <p:cNvPr id="29" name="Picture 16" descr=" 6160"/>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188650" y="2934464"/>
            <a:ext cx="1343025" cy="721876"/>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Rectangle 30" descr=" 26"/>
          <p:cNvSpPr/>
          <p:nvPr/>
        </p:nvSpPr>
        <p:spPr>
          <a:xfrm>
            <a:off x="4790244" y="1918056"/>
            <a:ext cx="1670244" cy="623888"/>
          </a:xfrm>
          <a:prstGeom prst="rect">
            <a:avLst/>
          </a:prstGeom>
          <a:solidFill>
            <a:schemeClr val="accent4">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800" b="1" dirty="0" smtClean="0">
                <a:solidFill>
                  <a:srgbClr val="FF0000"/>
                </a:solidFill>
                <a:effectLst>
                  <a:outerShdw blurRad="38100" dist="38100" dir="2700000" algn="tl">
                    <a:srgbClr val="000000">
                      <a:alpha val="43137"/>
                    </a:srgbClr>
                  </a:outerShdw>
                </a:effectLst>
              </a:rPr>
              <a:t>MESSAGE </a:t>
            </a:r>
            <a:endParaRPr lang="fr-FR" sz="2800" b="1" dirty="0">
              <a:solidFill>
                <a:srgbClr val="FF0000"/>
              </a:solidFill>
              <a:effectLst>
                <a:outerShdw blurRad="38100" dist="38100" dir="2700000" algn="tl">
                  <a:srgbClr val="000000">
                    <a:alpha val="43137"/>
                  </a:srgbClr>
                </a:outerShdw>
              </a:effectLst>
            </a:endParaRPr>
          </a:p>
        </p:txBody>
      </p:sp>
      <p:sp>
        <p:nvSpPr>
          <p:cNvPr id="33" name="Flèche courbée vers le bas 32" descr=" 37"/>
          <p:cNvSpPr/>
          <p:nvPr/>
        </p:nvSpPr>
        <p:spPr>
          <a:xfrm>
            <a:off x="6746432" y="1892334"/>
            <a:ext cx="1422400" cy="649610"/>
          </a:xfrm>
          <a:prstGeom prst="curved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solidFill>
                <a:schemeClr val="tx1"/>
              </a:solidFill>
            </a:endParaRPr>
          </a:p>
        </p:txBody>
      </p:sp>
      <p:sp>
        <p:nvSpPr>
          <p:cNvPr id="32" name="Rectangle 31" descr=" 38"/>
          <p:cNvSpPr/>
          <p:nvPr/>
        </p:nvSpPr>
        <p:spPr>
          <a:xfrm>
            <a:off x="6374957" y="1403056"/>
            <a:ext cx="2165350" cy="568524"/>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sz="2400" b="1" dirty="0" smtClean="0">
                <a:solidFill>
                  <a:srgbClr val="FF0000"/>
                </a:solidFill>
                <a:effectLst>
                  <a:outerShdw blurRad="38100" dist="38100" dir="2700000" algn="tl">
                    <a:srgbClr val="000000">
                      <a:alpha val="43137"/>
                    </a:srgbClr>
                  </a:outerShdw>
                </a:effectLst>
              </a:rPr>
              <a:t>Intégration    </a:t>
            </a:r>
            <a:endParaRPr lang="fr-FR" sz="2400" b="1" dirty="0">
              <a:solidFill>
                <a:srgbClr val="FF0000"/>
              </a:solidFill>
              <a:effectLst>
                <a:outerShdw blurRad="38100" dist="38100" dir="2700000" algn="tl">
                  <a:srgbClr val="000000">
                    <a:alpha val="43137"/>
                  </a:srgbClr>
                </a:outerShdw>
              </a:effectLst>
            </a:endParaRPr>
          </a:p>
          <a:p>
            <a:pPr algn="ctr"/>
            <a:endParaRPr lang="fr-FR" dirty="0"/>
          </a:p>
        </p:txBody>
      </p:sp>
      <p:pic>
        <p:nvPicPr>
          <p:cNvPr id="34" name="Picture 17" descr=" 6161"/>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8210301" y="1654341"/>
            <a:ext cx="1638300" cy="1352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5" name="Rectangle 34" descr=" 40"/>
          <p:cNvSpPr/>
          <p:nvPr/>
        </p:nvSpPr>
        <p:spPr>
          <a:xfrm>
            <a:off x="8070601" y="3110468"/>
            <a:ext cx="1778000" cy="568524"/>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b="1" dirty="0" smtClean="0">
                <a:solidFill>
                  <a:srgbClr val="FF0000"/>
                </a:solidFill>
              </a:rPr>
              <a:t>Système nerveux central </a:t>
            </a:r>
            <a:endParaRPr lang="fr-FR" b="1" dirty="0">
              <a:solidFill>
                <a:srgbClr val="FF0000"/>
              </a:solidFill>
            </a:endParaRPr>
          </a:p>
          <a:p>
            <a:pPr algn="ctr"/>
            <a:endParaRPr lang="fr-FR" dirty="0"/>
          </a:p>
        </p:txBody>
      </p:sp>
      <p:pic>
        <p:nvPicPr>
          <p:cNvPr id="37" name="Picture 18" descr=" 6162"/>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2254734" y="4420424"/>
            <a:ext cx="7810044" cy="22796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6" name="Picture 19" descr=" 6163"/>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2254733" y="3691472"/>
            <a:ext cx="8056933" cy="665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10937094"/>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15" name="Picture 11" descr=" 615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62969" y="723002"/>
            <a:ext cx="834231" cy="1111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Organigramme : Processus 15" descr=" 15"/>
          <p:cNvSpPr/>
          <p:nvPr/>
        </p:nvSpPr>
        <p:spPr>
          <a:xfrm>
            <a:off x="8937626" y="875130"/>
            <a:ext cx="1377950" cy="889000"/>
          </a:xfrm>
          <a:prstGeom prst="flowChartProcess">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5</a:t>
            </a:r>
          </a:p>
          <a:p>
            <a:endParaRPr lang="fr-FR" dirty="0"/>
          </a:p>
        </p:txBody>
      </p:sp>
      <p:sp>
        <p:nvSpPr>
          <p:cNvPr id="8" name="Rectangle 7" descr=" 8"/>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11" name="Rectangle 10" descr=" 9"/>
          <p:cNvSpPr/>
          <p:nvPr/>
        </p:nvSpPr>
        <p:spPr>
          <a:xfrm>
            <a:off x="3244850" y="157277"/>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12" name="AutoShape 6" descr=" 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7" name="Picture 7" descr=" 615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287000" y="84541"/>
            <a:ext cx="1143000" cy="101150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AutoShape 9" descr=" 14"/>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3" name="Picture 10" descr=" 615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12775" y="312738"/>
            <a:ext cx="1558925" cy="921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12" descr=" 6156"/>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372100" y="773329"/>
            <a:ext cx="1092200" cy="9908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1028" descr=" 20"/>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814104" y="5207000"/>
            <a:ext cx="1231792" cy="1348200"/>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AutoShape 1029" descr=" 21"/>
          <p:cNvSpPr>
            <a:spLocks noChangeArrowheads="1"/>
          </p:cNvSpPr>
          <p:nvPr/>
        </p:nvSpPr>
        <p:spPr bwMode="auto">
          <a:xfrm flipH="1">
            <a:off x="8937626" y="4749800"/>
            <a:ext cx="2254304" cy="838200"/>
          </a:xfrm>
          <a:prstGeom prst="wedgeEllipseCallout">
            <a:avLst>
              <a:gd name="adj1" fmla="val -64472"/>
              <a:gd name="adj2" fmla="val 41801"/>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eaLnBrk="0" hangingPunct="0"/>
            <a:r>
              <a:rPr lang="fr-FR" sz="1200" b="1" dirty="0">
                <a:effectLst>
                  <a:outerShdw blurRad="38100" dist="38100" dir="2700000" algn="tl">
                    <a:srgbClr val="000000">
                      <a:alpha val="43137"/>
                    </a:srgbClr>
                  </a:outerShdw>
                </a:effectLst>
              </a:rPr>
              <a:t>Tout ce que je sais, c’est qu’ils veulent plus de goût </a:t>
            </a:r>
            <a:r>
              <a:rPr lang="fr-FR" dirty="0"/>
              <a:t>!</a:t>
            </a:r>
          </a:p>
        </p:txBody>
      </p:sp>
      <p:sp>
        <p:nvSpPr>
          <p:cNvPr id="19" name="Rectangle 18" descr=" 19"/>
          <p:cNvSpPr/>
          <p:nvPr/>
        </p:nvSpPr>
        <p:spPr>
          <a:xfrm>
            <a:off x="4254500" y="2930435"/>
            <a:ext cx="6096000" cy="830997"/>
          </a:xfrm>
          <a:prstGeom prst="rect">
            <a:avLst/>
          </a:prstGeom>
        </p:spPr>
        <p:txBody>
          <a:bodyPr>
            <a:spAutoFit/>
          </a:bodyPr>
          <a:lstStyle/>
          <a:p>
            <a:pPr marL="342900" indent="-342900" algn="ctr">
              <a:buClr>
                <a:srgbClr val="9BBB59"/>
              </a:buClr>
              <a:buChar char=" "/>
              <a:defRPr/>
            </a:pPr>
            <a:r>
              <a:rPr lang="fr-FR" sz="2400" smtClean="0">
                <a:effectLst>
                  <a:outerShdw blurRad="38100" dist="38100" dir="2700000" algn="tl">
                    <a:srgbClr val="000000">
                      <a:alpha val="43137"/>
                    </a:srgbClr>
                  </a:outerShdw>
                </a:effectLst>
                <a:latin typeface="Calibri"/>
              </a:rPr>
              <a:t>                                         </a:t>
            </a:r>
            <a:br>
              <a:rPr lang="fr-FR" sz="2400" smtClean="0">
                <a:effectLst>
                  <a:outerShdw blurRad="38100" dist="38100" dir="2700000" algn="tl">
                    <a:srgbClr val="000000">
                      <a:alpha val="43137"/>
                    </a:srgbClr>
                  </a:outerShdw>
                </a:effectLst>
                <a:latin typeface="Calibri"/>
              </a:rPr>
            </a:br>
            <a:r>
              <a:rPr lang="fr-FR" sz="2400" smtClean="0">
                <a:effectLst>
                  <a:outerShdw blurRad="38100" dist="38100" dir="2700000" algn="tl">
                    <a:srgbClr val="000000">
                      <a:alpha val="43137"/>
                    </a:srgbClr>
                  </a:outerShdw>
                </a:effectLst>
                <a:latin typeface="Calibri"/>
              </a:rPr>
              <a:t>                                                </a:t>
            </a:r>
            <a:endParaRPr lang="fr-FR" sz="2400" b="1" dirty="0">
              <a:solidFill>
                <a:srgbClr val="FF0000"/>
              </a:solidFill>
              <a:effectLst>
                <a:outerShdw blurRad="38100" dist="38100" dir="2700000" algn="tl">
                  <a:srgbClr val="000000">
                    <a:alpha val="43137"/>
                  </a:srgbClr>
                </a:outerShdw>
              </a:effectLst>
            </a:endParaRPr>
          </a:p>
        </p:txBody>
      </p:sp>
      <p:sp>
        <p:nvSpPr>
          <p:cNvPr id="22" name="Rectangle 21" descr=" 22"/>
          <p:cNvSpPr/>
          <p:nvPr/>
        </p:nvSpPr>
        <p:spPr>
          <a:xfrm>
            <a:off x="6686744" y="3754566"/>
            <a:ext cx="1707956" cy="523220"/>
          </a:xfrm>
          <a:prstGeom prst="rect">
            <a:avLst/>
          </a:prstGeom>
        </p:spPr>
        <p:txBody>
          <a:bodyPr wrap="square">
            <a:spAutoFit/>
          </a:bodyPr>
          <a:lstStyle/>
          <a:p>
            <a:pPr marL="457200" indent="-457200" algn="ctr">
              <a:buClr>
                <a:srgbClr val="9BBB59"/>
              </a:buClr>
              <a:buChar char=" "/>
              <a:defRPr/>
            </a:pPr>
            <a:r>
              <a:rPr lang="fr-FR" sz="2800" b="1" smtClean="0">
                <a:solidFill>
                  <a:srgbClr val="FF0000"/>
                </a:solidFill>
                <a:effectLst>
                  <a:outerShdw blurRad="38100" dist="38100" dir="2700000" algn="tl">
                    <a:srgbClr val="000000">
                      <a:alpha val="43137"/>
                    </a:srgbClr>
                  </a:outerShdw>
                </a:effectLst>
                <a:latin typeface="Calibri"/>
              </a:rPr>
              <a:t>       </a:t>
            </a:r>
            <a:endParaRPr lang="fr-FR" sz="2800" b="1" dirty="0">
              <a:solidFill>
                <a:srgbClr val="FF0000"/>
              </a:solidFill>
              <a:effectLst>
                <a:outerShdw blurRad="38100" dist="38100" dir="2700000" algn="tl">
                  <a:srgbClr val="000000">
                    <a:alpha val="43137"/>
                  </a:srgbClr>
                </a:outerShdw>
              </a:effectLst>
            </a:endParaRPr>
          </a:p>
        </p:txBody>
      </p:sp>
      <p:sp>
        <p:nvSpPr>
          <p:cNvPr id="23" name="Rectangle 22" descr=" 23"/>
          <p:cNvSpPr/>
          <p:nvPr/>
        </p:nvSpPr>
        <p:spPr>
          <a:xfrm>
            <a:off x="520063" y="906634"/>
            <a:ext cx="10579155" cy="470468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b="1" dirty="0">
              <a:solidFill>
                <a:srgbClr val="FF0000"/>
              </a:solidFill>
            </a:endParaRPr>
          </a:p>
        </p:txBody>
      </p:sp>
      <p:pic>
        <p:nvPicPr>
          <p:cNvPr id="24" name="Picture 13" descr=" 6157"/>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157047" y="1431751"/>
            <a:ext cx="1533525" cy="1247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14" descr=" 6158"/>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1214197" y="2802915"/>
            <a:ext cx="1476375" cy="60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8" name="Flèche courbée vers le bas 27" descr=" 24"/>
          <p:cNvSpPr/>
          <p:nvPr/>
        </p:nvSpPr>
        <p:spPr>
          <a:xfrm>
            <a:off x="3056888" y="1767963"/>
            <a:ext cx="1422400" cy="649610"/>
          </a:xfrm>
          <a:prstGeom prst="curved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solidFill>
                <a:schemeClr val="tx1"/>
              </a:solidFill>
            </a:endParaRPr>
          </a:p>
        </p:txBody>
      </p:sp>
      <p:sp>
        <p:nvSpPr>
          <p:cNvPr id="27" name="Rectangle 26" descr=" 25"/>
          <p:cNvSpPr/>
          <p:nvPr/>
        </p:nvSpPr>
        <p:spPr>
          <a:xfrm>
            <a:off x="2644138" y="1423643"/>
            <a:ext cx="2165350" cy="568524"/>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sz="2400" b="1" dirty="0" smtClean="0">
                <a:solidFill>
                  <a:srgbClr val="FF0000"/>
                </a:solidFill>
                <a:effectLst>
                  <a:outerShdw blurRad="38100" dist="38100" dir="2700000" algn="tl">
                    <a:srgbClr val="000000">
                      <a:alpha val="43137"/>
                    </a:srgbClr>
                  </a:outerShdw>
                </a:effectLst>
              </a:rPr>
              <a:t>Transduction  </a:t>
            </a:r>
            <a:endParaRPr lang="fr-FR" sz="2400" b="1" dirty="0">
              <a:solidFill>
                <a:srgbClr val="FF0000"/>
              </a:solidFill>
              <a:effectLst>
                <a:outerShdw blurRad="38100" dist="38100" dir="2700000" algn="tl">
                  <a:srgbClr val="000000">
                    <a:alpha val="43137"/>
                  </a:srgbClr>
                </a:outerShdw>
              </a:effectLst>
            </a:endParaRPr>
          </a:p>
          <a:p>
            <a:pPr algn="ctr"/>
            <a:endParaRPr lang="fr-FR" dirty="0"/>
          </a:p>
        </p:txBody>
      </p:sp>
      <p:sp>
        <p:nvSpPr>
          <p:cNvPr id="26" name="Rectangle 25" descr=" 32"/>
          <p:cNvSpPr/>
          <p:nvPr/>
        </p:nvSpPr>
        <p:spPr>
          <a:xfrm>
            <a:off x="1101088" y="3402990"/>
            <a:ext cx="1778000" cy="568524"/>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sz="2400" b="1" dirty="0" smtClean="0">
                <a:solidFill>
                  <a:srgbClr val="0070C0"/>
                </a:solidFill>
                <a:effectLst>
                  <a:outerShdw blurRad="38100" dist="38100" dir="2700000" algn="tl">
                    <a:srgbClr val="000000">
                      <a:alpha val="43137"/>
                    </a:srgbClr>
                  </a:outerShdw>
                </a:effectLst>
              </a:rPr>
              <a:t>Récepteurs </a:t>
            </a:r>
            <a:endParaRPr lang="fr-FR" sz="2400" b="1" dirty="0">
              <a:solidFill>
                <a:srgbClr val="0070C0"/>
              </a:solidFill>
              <a:effectLst>
                <a:outerShdw blurRad="38100" dist="38100" dir="2700000" algn="tl">
                  <a:srgbClr val="000000">
                    <a:alpha val="43137"/>
                  </a:srgbClr>
                </a:outerShdw>
              </a:effectLst>
            </a:endParaRPr>
          </a:p>
          <a:p>
            <a:pPr algn="ctr"/>
            <a:endParaRPr lang="fr-FR" dirty="0"/>
          </a:p>
        </p:txBody>
      </p:sp>
      <p:sp>
        <p:nvSpPr>
          <p:cNvPr id="30" name="Rectangle 29" descr=" 33"/>
          <p:cNvSpPr/>
          <p:nvPr/>
        </p:nvSpPr>
        <p:spPr>
          <a:xfrm>
            <a:off x="3031488" y="2541944"/>
            <a:ext cx="1778000" cy="568524"/>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b="1" dirty="0" smtClean="0">
                <a:solidFill>
                  <a:srgbClr val="FF0000"/>
                </a:solidFill>
              </a:rPr>
              <a:t>Fibres nerveuses</a:t>
            </a:r>
          </a:p>
          <a:p>
            <a:pPr algn="ctr"/>
            <a:r>
              <a:rPr lang="fr-FR" b="1" dirty="0" smtClean="0">
                <a:solidFill>
                  <a:srgbClr val="FF0000"/>
                </a:solidFill>
              </a:rPr>
              <a:t>sensitives </a:t>
            </a:r>
            <a:endParaRPr lang="fr-FR" b="1" dirty="0">
              <a:solidFill>
                <a:srgbClr val="FF0000"/>
              </a:solidFill>
            </a:endParaRPr>
          </a:p>
          <a:p>
            <a:pPr algn="ctr"/>
            <a:endParaRPr lang="fr-FR" dirty="0"/>
          </a:p>
        </p:txBody>
      </p:sp>
      <p:pic>
        <p:nvPicPr>
          <p:cNvPr id="29" name="Picture 16" descr=" 6160"/>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188650" y="2934464"/>
            <a:ext cx="1343025" cy="721876"/>
          </a:xfrm>
          <a:prstGeom prst="rect">
            <a:avLst/>
          </a:prstGeom>
          <a:noFill/>
          <a:extLst>
            <a:ext uri="{909E8E84-426E-40DD-AFC4-6F175D3DCCD1}">
              <a14:hiddenFill xmlns:a14="http://schemas.microsoft.com/office/drawing/2010/main" xmlns="">
                <a:solidFill>
                  <a:srgbClr val="FFFFFF"/>
                </a:solidFill>
              </a14:hiddenFill>
            </a:ext>
          </a:extLst>
        </p:spPr>
      </p:pic>
      <p:sp>
        <p:nvSpPr>
          <p:cNvPr id="31" name="Rectangle 30" descr=" 26"/>
          <p:cNvSpPr/>
          <p:nvPr/>
        </p:nvSpPr>
        <p:spPr>
          <a:xfrm>
            <a:off x="4790244" y="1918056"/>
            <a:ext cx="1670244" cy="623888"/>
          </a:xfrm>
          <a:prstGeom prst="rect">
            <a:avLst/>
          </a:prstGeom>
          <a:solidFill>
            <a:schemeClr val="accent4">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800" b="1" dirty="0" smtClean="0">
                <a:solidFill>
                  <a:srgbClr val="FF0000"/>
                </a:solidFill>
                <a:effectLst>
                  <a:outerShdw blurRad="38100" dist="38100" dir="2700000" algn="tl">
                    <a:srgbClr val="000000">
                      <a:alpha val="43137"/>
                    </a:srgbClr>
                  </a:outerShdw>
                </a:effectLst>
              </a:rPr>
              <a:t>MESSAGE </a:t>
            </a:r>
            <a:endParaRPr lang="fr-FR" sz="2800" b="1" dirty="0">
              <a:solidFill>
                <a:srgbClr val="FF0000"/>
              </a:solidFill>
              <a:effectLst>
                <a:outerShdw blurRad="38100" dist="38100" dir="2700000" algn="tl">
                  <a:srgbClr val="000000">
                    <a:alpha val="43137"/>
                  </a:srgbClr>
                </a:outerShdw>
              </a:effectLst>
            </a:endParaRPr>
          </a:p>
        </p:txBody>
      </p:sp>
      <p:sp>
        <p:nvSpPr>
          <p:cNvPr id="33" name="Flèche courbée vers le bas 32" descr=" 37"/>
          <p:cNvSpPr/>
          <p:nvPr/>
        </p:nvSpPr>
        <p:spPr>
          <a:xfrm>
            <a:off x="6746432" y="1892334"/>
            <a:ext cx="1422400" cy="649610"/>
          </a:xfrm>
          <a:prstGeom prst="curved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solidFill>
                <a:schemeClr val="tx1"/>
              </a:solidFill>
            </a:endParaRPr>
          </a:p>
        </p:txBody>
      </p:sp>
      <p:sp>
        <p:nvSpPr>
          <p:cNvPr id="32" name="Rectangle 31" descr=" 38"/>
          <p:cNvSpPr/>
          <p:nvPr/>
        </p:nvSpPr>
        <p:spPr>
          <a:xfrm>
            <a:off x="6374957" y="1403056"/>
            <a:ext cx="2165350" cy="568524"/>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sz="2400" b="1" dirty="0" smtClean="0">
                <a:solidFill>
                  <a:srgbClr val="FF0000"/>
                </a:solidFill>
                <a:effectLst>
                  <a:outerShdw blurRad="38100" dist="38100" dir="2700000" algn="tl">
                    <a:srgbClr val="000000">
                      <a:alpha val="43137"/>
                    </a:srgbClr>
                  </a:outerShdw>
                </a:effectLst>
              </a:rPr>
              <a:t>Intégration    </a:t>
            </a:r>
            <a:endParaRPr lang="fr-FR" sz="2400" b="1" dirty="0">
              <a:solidFill>
                <a:srgbClr val="FF0000"/>
              </a:solidFill>
              <a:effectLst>
                <a:outerShdw blurRad="38100" dist="38100" dir="2700000" algn="tl">
                  <a:srgbClr val="000000">
                    <a:alpha val="43137"/>
                  </a:srgbClr>
                </a:outerShdw>
              </a:effectLst>
            </a:endParaRPr>
          </a:p>
          <a:p>
            <a:pPr algn="ctr"/>
            <a:endParaRPr lang="fr-FR" dirty="0"/>
          </a:p>
        </p:txBody>
      </p:sp>
      <p:pic>
        <p:nvPicPr>
          <p:cNvPr id="34" name="Picture 17" descr=" 6161"/>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8210301" y="1654341"/>
            <a:ext cx="1638300" cy="1352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5" name="Rectangle 34" descr=" 40"/>
          <p:cNvSpPr/>
          <p:nvPr/>
        </p:nvSpPr>
        <p:spPr>
          <a:xfrm>
            <a:off x="8070601" y="3110468"/>
            <a:ext cx="1778000" cy="568524"/>
          </a:xfrm>
          <a:prstGeom prst="rect">
            <a:avLst/>
          </a:prstGeom>
          <a:no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fr-FR" b="1" dirty="0" smtClean="0">
                <a:solidFill>
                  <a:srgbClr val="FF0000"/>
                </a:solidFill>
              </a:rPr>
              <a:t>Système nerveux central </a:t>
            </a:r>
            <a:endParaRPr lang="fr-FR" b="1" dirty="0">
              <a:solidFill>
                <a:srgbClr val="FF0000"/>
              </a:solidFill>
            </a:endParaRPr>
          </a:p>
          <a:p>
            <a:pPr algn="ctr"/>
            <a:endParaRPr lang="fr-FR" dirty="0"/>
          </a:p>
        </p:txBody>
      </p:sp>
      <p:pic>
        <p:nvPicPr>
          <p:cNvPr id="37" name="Picture 18" descr=" 6162"/>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2254734" y="4420424"/>
            <a:ext cx="7810044" cy="22796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6" name="Picture 19" descr=" 6163"/>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2254733" y="3691472"/>
            <a:ext cx="8056933" cy="665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8" name="Picture 21" descr=" 6165"/>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2432050" y="3605539"/>
            <a:ext cx="6787319" cy="29450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5591231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6</a:t>
            </a:r>
          </a:p>
          <a:p>
            <a:endParaRPr lang="fr-FR" dirty="0"/>
          </a:p>
        </p:txBody>
      </p:sp>
      <p:pic>
        <p:nvPicPr>
          <p:cNvPr id="9" name="Picture 5" descr="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4701" y="3145537"/>
            <a:ext cx="1108900" cy="1307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 descr=" 1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4701" y="1137803"/>
            <a:ext cx="1108900" cy="1148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9" descr=" 1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48579" y="5085184"/>
            <a:ext cx="1128858" cy="1137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à coins arrondis 7" descr=" 12"/>
          <p:cNvSpPr/>
          <p:nvPr/>
        </p:nvSpPr>
        <p:spPr>
          <a:xfrm>
            <a:off x="2489200" y="1566772"/>
            <a:ext cx="2190760" cy="8425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chemeClr val="tx1"/>
                </a:solidFill>
              </a:rPr>
              <a:t>Stimulations visuelles</a:t>
            </a:r>
          </a:p>
        </p:txBody>
      </p:sp>
      <p:sp>
        <p:nvSpPr>
          <p:cNvPr id="12" name="Rectangle 11" descr=" 13"/>
          <p:cNvSpPr/>
          <p:nvPr/>
        </p:nvSpPr>
        <p:spPr>
          <a:xfrm>
            <a:off x="6172418" y="748213"/>
            <a:ext cx="2742981" cy="963632"/>
          </a:xfrm>
          <a:prstGeom prst="wedgeRectCallout">
            <a:avLst>
              <a:gd name="adj1" fmla="val -85734"/>
              <a:gd name="adj2" fmla="val 78688"/>
            </a:avLst>
          </a:prstGeom>
          <a:ln/>
        </p:spPr>
        <p:style>
          <a:lnRef idx="2">
            <a:schemeClr val="accent1"/>
          </a:lnRef>
          <a:fillRef idx="1">
            <a:schemeClr val="lt1"/>
          </a:fillRef>
          <a:effectRef idx="0">
            <a:schemeClr val="accent1"/>
          </a:effectRef>
          <a:fontRef idx="minor">
            <a:schemeClr val="dk1"/>
          </a:fontRef>
        </p:style>
        <p:txBody>
          <a:bodyPr anchor="ctr"/>
          <a:lstStyle/>
          <a:p>
            <a:pPr fontAlgn="auto">
              <a:spcBef>
                <a:spcPts val="0"/>
              </a:spcBef>
              <a:spcAft>
                <a:spcPts val="0"/>
              </a:spcAft>
              <a:defRPr/>
            </a:pPr>
            <a:endParaRPr lang="fr-FR" i="1" u="sng" dirty="0">
              <a:solidFill>
                <a:schemeClr val="tx1"/>
              </a:solidFill>
              <a:latin typeface="Comic Sans MS" pitchFamily="66" charset="0"/>
            </a:endParaRPr>
          </a:p>
          <a:p>
            <a:pPr fontAlgn="auto">
              <a:spcBef>
                <a:spcPts val="0"/>
              </a:spcBef>
              <a:spcAft>
                <a:spcPts val="0"/>
              </a:spcAft>
              <a:defRPr/>
            </a:pPr>
            <a:r>
              <a:rPr lang="fr-FR" sz="2000" b="1" i="1" u="sng" dirty="0">
                <a:solidFill>
                  <a:schemeClr val="tx1"/>
                </a:solidFill>
                <a:latin typeface="Comic Sans MS" pitchFamily="66" charset="0"/>
              </a:rPr>
              <a:t>Etats </a:t>
            </a:r>
            <a:r>
              <a:rPr lang="fr-FR" sz="2000" b="1" i="1" u="sng" dirty="0">
                <a:solidFill>
                  <a:schemeClr val="tx1"/>
                </a:solidFill>
              </a:rPr>
              <a:t>:</a:t>
            </a:r>
            <a:r>
              <a:rPr lang="fr-FR" sz="2000" b="1" dirty="0">
                <a:solidFill>
                  <a:schemeClr val="tx1"/>
                </a:solidFill>
              </a:rPr>
              <a:t>  </a:t>
            </a:r>
            <a:r>
              <a:rPr lang="fr-FR" sz="2000" b="1" dirty="0">
                <a:solidFill>
                  <a:schemeClr val="tx1"/>
                </a:solidFill>
                <a:latin typeface="Comic Sans MS" pitchFamily="66" charset="0"/>
              </a:rPr>
              <a:t>Liquide, Solide, Gazeux</a:t>
            </a:r>
          </a:p>
          <a:p>
            <a:pPr fontAlgn="auto">
              <a:spcBef>
                <a:spcPts val="0"/>
              </a:spcBef>
              <a:spcAft>
                <a:spcPts val="0"/>
              </a:spcAft>
              <a:defRPr/>
            </a:pPr>
            <a:r>
              <a:rPr lang="fr-FR" dirty="0">
                <a:solidFill>
                  <a:schemeClr val="tx1"/>
                </a:solidFill>
              </a:rPr>
              <a:t>            </a:t>
            </a:r>
          </a:p>
        </p:txBody>
      </p:sp>
    </p:spTree>
    <p:extLst>
      <p:ext uri="{BB962C8B-B14F-4D97-AF65-F5344CB8AC3E}">
        <p14:creationId xmlns:p14="http://schemas.microsoft.com/office/powerpoint/2010/main" xmlns="" val="2455634487"/>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6</a:t>
            </a:r>
          </a:p>
          <a:p>
            <a:endParaRPr lang="fr-FR" dirty="0"/>
          </a:p>
        </p:txBody>
      </p:sp>
      <p:pic>
        <p:nvPicPr>
          <p:cNvPr id="9" name="Picture 5" descr="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4701" y="3145537"/>
            <a:ext cx="1108900" cy="1307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 descr=" 1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4701" y="1137803"/>
            <a:ext cx="1108900" cy="1148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9" descr=" 1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48579" y="5085184"/>
            <a:ext cx="1128858" cy="1137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à coins arrondis 7" descr=" 12"/>
          <p:cNvSpPr/>
          <p:nvPr/>
        </p:nvSpPr>
        <p:spPr>
          <a:xfrm>
            <a:off x="2489200" y="1566772"/>
            <a:ext cx="2190760" cy="8425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chemeClr val="tx1"/>
                </a:solidFill>
              </a:rPr>
              <a:t>Stimulations visuelles</a:t>
            </a:r>
          </a:p>
        </p:txBody>
      </p:sp>
      <p:sp>
        <p:nvSpPr>
          <p:cNvPr id="13" name="Rectangle 12" descr=" 14"/>
          <p:cNvSpPr/>
          <p:nvPr/>
        </p:nvSpPr>
        <p:spPr>
          <a:xfrm>
            <a:off x="7029669" y="1352460"/>
            <a:ext cx="3308131" cy="758206"/>
          </a:xfrm>
          <a:prstGeom prst="wedgeRectCallout">
            <a:avLst>
              <a:gd name="adj1" fmla="val -110234"/>
              <a:gd name="adj2" fmla="val 35373"/>
            </a:avLst>
          </a:prstGeom>
          <a:ln>
            <a:solidFill>
              <a:srgbClr val="0070C0"/>
            </a:solidFill>
          </a:ln>
        </p:spPr>
        <p:style>
          <a:lnRef idx="2">
            <a:schemeClr val="accent1"/>
          </a:lnRef>
          <a:fillRef idx="1">
            <a:schemeClr val="lt1"/>
          </a:fillRef>
          <a:effectRef idx="0">
            <a:schemeClr val="accent1"/>
          </a:effectRef>
          <a:fontRef idx="minor">
            <a:schemeClr val="dk1"/>
          </a:fontRef>
        </p:style>
        <p:txBody>
          <a:bodyPr anchor="ctr"/>
          <a:lstStyle/>
          <a:p>
            <a:pPr fontAlgn="auto">
              <a:spcBef>
                <a:spcPts val="0"/>
              </a:spcBef>
              <a:spcAft>
                <a:spcPts val="0"/>
              </a:spcAft>
              <a:defRPr/>
            </a:pPr>
            <a:r>
              <a:rPr lang="fr-FR" sz="2000" b="1" i="1" u="sng" dirty="0">
                <a:solidFill>
                  <a:schemeClr val="tx1"/>
                </a:solidFill>
                <a:latin typeface="Comic Sans MS" pitchFamily="66" charset="0"/>
              </a:rPr>
              <a:t>Formes :  </a:t>
            </a:r>
            <a:r>
              <a:rPr lang="fr-FR" sz="2000" b="1" i="1" dirty="0">
                <a:solidFill>
                  <a:schemeClr val="tx1"/>
                </a:solidFill>
                <a:latin typeface="Comic Sans MS" pitchFamily="66" charset="0"/>
              </a:rPr>
              <a:t>Aplatie, Sphérique, ovale, ronde</a:t>
            </a:r>
          </a:p>
        </p:txBody>
      </p:sp>
    </p:spTree>
    <p:extLst>
      <p:ext uri="{BB962C8B-B14F-4D97-AF65-F5344CB8AC3E}">
        <p14:creationId xmlns:p14="http://schemas.microsoft.com/office/powerpoint/2010/main" xmlns="" val="120592852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6</a:t>
            </a:r>
          </a:p>
          <a:p>
            <a:endParaRPr lang="fr-FR" dirty="0"/>
          </a:p>
        </p:txBody>
      </p:sp>
      <p:pic>
        <p:nvPicPr>
          <p:cNvPr id="9" name="Picture 5" descr="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4701" y="3145537"/>
            <a:ext cx="1108900" cy="1307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 descr=" 1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4701" y="1137803"/>
            <a:ext cx="1108900" cy="1148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9" descr=" 1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48579" y="5085184"/>
            <a:ext cx="1128858" cy="1137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à coins arrondis 7" descr=" 12"/>
          <p:cNvSpPr/>
          <p:nvPr/>
        </p:nvSpPr>
        <p:spPr>
          <a:xfrm>
            <a:off x="2489200" y="1566772"/>
            <a:ext cx="2190760" cy="8425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chemeClr val="tx1"/>
                </a:solidFill>
              </a:rPr>
              <a:t>Stimulations visuelles</a:t>
            </a:r>
          </a:p>
        </p:txBody>
      </p:sp>
      <p:sp>
        <p:nvSpPr>
          <p:cNvPr id="12" name="Rectangle 11" descr=" 15"/>
          <p:cNvSpPr/>
          <p:nvPr/>
        </p:nvSpPr>
        <p:spPr>
          <a:xfrm>
            <a:off x="7386857" y="2138274"/>
            <a:ext cx="2047562" cy="542140"/>
          </a:xfrm>
          <a:prstGeom prst="wedgeRectCallout">
            <a:avLst>
              <a:gd name="adj1" fmla="val -135987"/>
              <a:gd name="adj2" fmla="val -397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2000" b="1" i="1" u="sng" dirty="0">
                <a:solidFill>
                  <a:schemeClr val="tx1"/>
                </a:solidFill>
                <a:latin typeface="Comic Sans MS" pitchFamily="66" charset="0"/>
              </a:rPr>
              <a:t>Couleurs : </a:t>
            </a:r>
            <a:r>
              <a:rPr lang="fr-FR" sz="2000" b="1" i="1" dirty="0">
                <a:solidFill>
                  <a:schemeClr val="tx1"/>
                </a:solidFill>
                <a:latin typeface="Comic Sans MS" pitchFamily="66" charset="0"/>
              </a:rPr>
              <a:t>Brillant ,foncé </a:t>
            </a:r>
          </a:p>
        </p:txBody>
      </p:sp>
    </p:spTree>
    <p:extLst>
      <p:ext uri="{BB962C8B-B14F-4D97-AF65-F5344CB8AC3E}">
        <p14:creationId xmlns:p14="http://schemas.microsoft.com/office/powerpoint/2010/main" xmlns="" val="341294482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6</a:t>
            </a:r>
          </a:p>
          <a:p>
            <a:endParaRPr lang="fr-FR" dirty="0"/>
          </a:p>
        </p:txBody>
      </p:sp>
      <p:pic>
        <p:nvPicPr>
          <p:cNvPr id="9" name="Picture 5" descr="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4701" y="3145537"/>
            <a:ext cx="1108900" cy="1307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 descr=" 1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4701" y="1137803"/>
            <a:ext cx="1108900" cy="1148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9" descr=" 1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48579" y="5085184"/>
            <a:ext cx="1128858" cy="1137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à coins arrondis 7" descr=" 12"/>
          <p:cNvSpPr/>
          <p:nvPr/>
        </p:nvSpPr>
        <p:spPr>
          <a:xfrm>
            <a:off x="2489200" y="1566772"/>
            <a:ext cx="2190760" cy="8425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chemeClr val="tx1"/>
                </a:solidFill>
              </a:rPr>
              <a:t>Stimulations visuelles</a:t>
            </a:r>
          </a:p>
        </p:txBody>
      </p:sp>
      <p:sp>
        <p:nvSpPr>
          <p:cNvPr id="13" name="Rectangle 12" descr=" 16"/>
          <p:cNvSpPr/>
          <p:nvPr/>
        </p:nvSpPr>
        <p:spPr>
          <a:xfrm>
            <a:off x="5100856" y="2852648"/>
            <a:ext cx="3514750" cy="754152"/>
          </a:xfrm>
          <a:prstGeom prst="wedgeRectCallout">
            <a:avLst>
              <a:gd name="adj1" fmla="val -56471"/>
              <a:gd name="adj2" fmla="val -1071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2000" b="1" i="1" u="sng" dirty="0">
                <a:solidFill>
                  <a:schemeClr val="tx1"/>
                </a:solidFill>
                <a:latin typeface="Comic Sans MS" pitchFamily="66" charset="0"/>
              </a:rPr>
              <a:t>Aspect :</a:t>
            </a:r>
            <a:r>
              <a:rPr lang="fr-FR" i="1" dirty="0">
                <a:solidFill>
                  <a:schemeClr val="tx1"/>
                </a:solidFill>
                <a:latin typeface="Comic Sans MS" pitchFamily="66" charset="0"/>
              </a:rPr>
              <a:t> </a:t>
            </a:r>
            <a:r>
              <a:rPr lang="fr-FR" sz="2000" b="1" i="1" dirty="0">
                <a:solidFill>
                  <a:schemeClr val="tx1"/>
                </a:solidFill>
                <a:latin typeface="Comic Sans MS" pitchFamily="66" charset="0"/>
              </a:rPr>
              <a:t>Limpide, Trouble , Mat, Brillant ,Terne </a:t>
            </a:r>
          </a:p>
        </p:txBody>
      </p:sp>
    </p:spTree>
    <p:extLst>
      <p:ext uri="{BB962C8B-B14F-4D97-AF65-F5344CB8AC3E}">
        <p14:creationId xmlns:p14="http://schemas.microsoft.com/office/powerpoint/2010/main" xmlns="" val="991008648"/>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6</a:t>
            </a:r>
          </a:p>
          <a:p>
            <a:endParaRPr lang="fr-FR" dirty="0"/>
          </a:p>
        </p:txBody>
      </p:sp>
      <p:pic>
        <p:nvPicPr>
          <p:cNvPr id="9" name="Picture 5" descr="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4701" y="3145537"/>
            <a:ext cx="1108900" cy="1307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 descr=" 1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4701" y="1137803"/>
            <a:ext cx="1108900" cy="1148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9" descr=" 1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48579" y="5085184"/>
            <a:ext cx="1128858" cy="1137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à coins arrondis 7" descr=" 12"/>
          <p:cNvSpPr/>
          <p:nvPr/>
        </p:nvSpPr>
        <p:spPr>
          <a:xfrm>
            <a:off x="2489200" y="1566772"/>
            <a:ext cx="2190760" cy="8425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chemeClr val="tx1"/>
                </a:solidFill>
              </a:rPr>
              <a:t>Stimulations visuelles</a:t>
            </a:r>
          </a:p>
        </p:txBody>
      </p:sp>
      <p:sp>
        <p:nvSpPr>
          <p:cNvPr id="12" name="Rectangle à coins arrondis 11" descr=" 17"/>
          <p:cNvSpPr/>
          <p:nvPr/>
        </p:nvSpPr>
        <p:spPr>
          <a:xfrm>
            <a:off x="2489200" y="3482414"/>
            <a:ext cx="2190760" cy="9708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chemeClr val="tx1"/>
                </a:solidFill>
              </a:rPr>
              <a:t>Stimulations auditives</a:t>
            </a:r>
          </a:p>
        </p:txBody>
      </p:sp>
      <p:sp>
        <p:nvSpPr>
          <p:cNvPr id="13" name="Rectangle 12" descr=" 18"/>
          <p:cNvSpPr/>
          <p:nvPr/>
        </p:nvSpPr>
        <p:spPr>
          <a:xfrm>
            <a:off x="6585412" y="3799377"/>
            <a:ext cx="3168188" cy="1044967"/>
          </a:xfrm>
          <a:prstGeom prst="wedgeRectCallout">
            <a:avLst>
              <a:gd name="adj1" fmla="val -79928"/>
              <a:gd name="adj2" fmla="val -268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fr-FR" i="1" u="sng" dirty="0">
              <a:solidFill>
                <a:schemeClr val="tx1"/>
              </a:solidFill>
              <a:latin typeface="Comic Sans MS" pitchFamily="66" charset="0"/>
            </a:endParaRPr>
          </a:p>
          <a:p>
            <a:pPr fontAlgn="auto">
              <a:spcBef>
                <a:spcPts val="0"/>
              </a:spcBef>
              <a:spcAft>
                <a:spcPts val="0"/>
              </a:spcAft>
              <a:defRPr/>
            </a:pPr>
            <a:r>
              <a:rPr lang="fr-FR" sz="2000" b="1" i="1" dirty="0">
                <a:solidFill>
                  <a:schemeClr val="tx1"/>
                </a:solidFill>
                <a:latin typeface="Comic Sans MS" pitchFamily="66" charset="0"/>
              </a:rPr>
              <a:t>Ramollissement, croquant, cassant</a:t>
            </a:r>
          </a:p>
          <a:p>
            <a:pPr fontAlgn="auto">
              <a:spcBef>
                <a:spcPts val="0"/>
              </a:spcBef>
              <a:spcAft>
                <a:spcPts val="0"/>
              </a:spcAft>
              <a:defRPr/>
            </a:pPr>
            <a:r>
              <a:rPr lang="fr-FR" sz="2000" b="1" i="1" dirty="0">
                <a:solidFill>
                  <a:schemeClr val="tx1"/>
                </a:solidFill>
                <a:latin typeface="Comic Sans MS" pitchFamily="66" charset="0"/>
              </a:rPr>
              <a:t>croustillant, craquant</a:t>
            </a:r>
          </a:p>
          <a:p>
            <a:pPr fontAlgn="auto">
              <a:spcBef>
                <a:spcPts val="0"/>
              </a:spcBef>
              <a:spcAft>
                <a:spcPts val="0"/>
              </a:spcAft>
              <a:defRPr/>
            </a:pPr>
            <a:endParaRPr lang="fr-FR" dirty="0">
              <a:solidFill>
                <a:schemeClr val="tx1"/>
              </a:solidFill>
            </a:endParaRPr>
          </a:p>
        </p:txBody>
      </p:sp>
    </p:spTree>
    <p:extLst>
      <p:ext uri="{BB962C8B-B14F-4D97-AF65-F5344CB8AC3E}">
        <p14:creationId xmlns:p14="http://schemas.microsoft.com/office/powerpoint/2010/main" xmlns="" val="108360516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6</a:t>
            </a:r>
          </a:p>
          <a:p>
            <a:endParaRPr lang="fr-FR" dirty="0"/>
          </a:p>
        </p:txBody>
      </p:sp>
      <p:pic>
        <p:nvPicPr>
          <p:cNvPr id="9" name="Picture 5" descr="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4701" y="3145537"/>
            <a:ext cx="1108900" cy="1307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 descr=" 1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4701" y="1137803"/>
            <a:ext cx="1108900" cy="1148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9" descr=" 1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48579" y="5085184"/>
            <a:ext cx="1128858" cy="1137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à coins arrondis 7" descr=" 12"/>
          <p:cNvSpPr/>
          <p:nvPr/>
        </p:nvSpPr>
        <p:spPr>
          <a:xfrm>
            <a:off x="2489200" y="1566772"/>
            <a:ext cx="2190760" cy="8425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chemeClr val="tx1"/>
                </a:solidFill>
              </a:rPr>
              <a:t>Stimulations visuelles</a:t>
            </a:r>
          </a:p>
        </p:txBody>
      </p:sp>
      <p:sp>
        <p:nvSpPr>
          <p:cNvPr id="12" name="Rectangle à coins arrondis 11" descr=" 17"/>
          <p:cNvSpPr/>
          <p:nvPr/>
        </p:nvSpPr>
        <p:spPr>
          <a:xfrm>
            <a:off x="2489200" y="3482414"/>
            <a:ext cx="2190760" cy="9708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chemeClr val="tx1"/>
                </a:solidFill>
              </a:rPr>
              <a:t>Stimulations auditives</a:t>
            </a:r>
          </a:p>
        </p:txBody>
      </p:sp>
      <p:sp>
        <p:nvSpPr>
          <p:cNvPr id="14" name="Rectangle à coins arrondis 13" descr=" 19"/>
          <p:cNvSpPr/>
          <p:nvPr/>
        </p:nvSpPr>
        <p:spPr>
          <a:xfrm>
            <a:off x="2570398" y="5236758"/>
            <a:ext cx="2109562" cy="8346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chemeClr val="tx1"/>
                </a:solidFill>
              </a:rPr>
              <a:t>Stimulations olfactives</a:t>
            </a:r>
          </a:p>
        </p:txBody>
      </p:sp>
      <p:sp>
        <p:nvSpPr>
          <p:cNvPr id="13" name="Rectangle 12" descr=" 20"/>
          <p:cNvSpPr/>
          <p:nvPr/>
        </p:nvSpPr>
        <p:spPr>
          <a:xfrm>
            <a:off x="6434189" y="4844345"/>
            <a:ext cx="4614811" cy="1940317"/>
          </a:xfrm>
          <a:prstGeom prst="wedgeRectCallout">
            <a:avLst>
              <a:gd name="adj1" fmla="val -73556"/>
              <a:gd name="adj2" fmla="val 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fr-FR" i="1" u="sng" dirty="0">
              <a:solidFill>
                <a:schemeClr val="tx1"/>
              </a:solidFill>
              <a:latin typeface="Comic Sans MS" pitchFamily="66" charset="0"/>
            </a:endParaRPr>
          </a:p>
          <a:p>
            <a:pPr fontAlgn="auto">
              <a:spcBef>
                <a:spcPts val="0"/>
              </a:spcBef>
              <a:spcAft>
                <a:spcPts val="0"/>
              </a:spcAft>
              <a:defRPr/>
            </a:pPr>
            <a:r>
              <a:rPr lang="fr-FR" sz="2000" b="1" i="1" dirty="0">
                <a:solidFill>
                  <a:schemeClr val="tx1"/>
                </a:solidFill>
                <a:latin typeface="Comic Sans MS" pitchFamily="66" charset="0"/>
              </a:rPr>
              <a:t>Substances volatiles : Odeurs simples, complexes : forte, acidulée, agréable, épicée, parfumée, âpre …</a:t>
            </a:r>
          </a:p>
          <a:p>
            <a:pPr fontAlgn="auto">
              <a:spcBef>
                <a:spcPts val="0"/>
              </a:spcBef>
              <a:spcAft>
                <a:spcPts val="0"/>
              </a:spcAft>
              <a:defRPr/>
            </a:pPr>
            <a:r>
              <a:rPr lang="fr-FR" sz="2000" b="1" i="1" dirty="0">
                <a:solidFill>
                  <a:schemeClr val="tx1"/>
                </a:solidFill>
                <a:latin typeface="Comic Sans MS" pitchFamily="66" charset="0"/>
              </a:rPr>
              <a:t>Le sucre et le sel ne possède pas d’odeur. </a:t>
            </a:r>
          </a:p>
          <a:p>
            <a:pPr fontAlgn="auto">
              <a:spcBef>
                <a:spcPts val="0"/>
              </a:spcBef>
              <a:spcAft>
                <a:spcPts val="0"/>
              </a:spcAft>
              <a:defRPr/>
            </a:pPr>
            <a:endParaRPr lang="fr-FR" dirty="0">
              <a:solidFill>
                <a:schemeClr val="tx1"/>
              </a:solidFill>
              <a:latin typeface="Comic Sans MS" pitchFamily="66" charset="0"/>
            </a:endParaRPr>
          </a:p>
        </p:txBody>
      </p:sp>
    </p:spTree>
    <p:extLst>
      <p:ext uri="{BB962C8B-B14F-4D97-AF65-F5344CB8AC3E}">
        <p14:creationId xmlns:p14="http://schemas.microsoft.com/office/powerpoint/2010/main" xmlns="" val="50351939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7</a:t>
            </a:r>
          </a:p>
          <a:p>
            <a:endParaRPr lang="fr-FR" dirty="0"/>
          </a:p>
        </p:txBody>
      </p:sp>
      <p:sp>
        <p:nvSpPr>
          <p:cNvPr id="8" name="Rectangle 7" descr=" 9"/>
          <p:cNvSpPr/>
          <p:nvPr/>
        </p:nvSpPr>
        <p:spPr>
          <a:xfrm>
            <a:off x="3244850" y="157277"/>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10" name="Rectangle 9" descr=" 11"/>
          <p:cNvSpPr/>
          <p:nvPr/>
        </p:nvSpPr>
        <p:spPr>
          <a:xfrm>
            <a:off x="6724650" y="1147762"/>
            <a:ext cx="3536950" cy="1265237"/>
          </a:xfrm>
          <a:prstGeom prst="wedgeRectCallout">
            <a:avLst>
              <a:gd name="adj1" fmla="val -85575"/>
              <a:gd name="adj2" fmla="val -17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2400" b="1" dirty="0">
                <a:solidFill>
                  <a:schemeClr val="tx1"/>
                </a:solidFill>
              </a:rPr>
              <a:t>Sucré-Salé-Acide-Amer-Astrigent-Rafraichissent-Piquant-Froid-Chaud</a:t>
            </a:r>
            <a:r>
              <a:rPr lang="fr-FR" dirty="0">
                <a:solidFill>
                  <a:schemeClr val="tx1"/>
                </a:solidFill>
                <a:latin typeface="Comic Sans MS" pitchFamily="66" charset="0"/>
              </a:rPr>
              <a:t> </a:t>
            </a:r>
            <a:endParaRPr lang="fr-FR" dirty="0">
              <a:solidFill>
                <a:schemeClr val="tx1"/>
              </a:solidFill>
            </a:endParaRPr>
          </a:p>
        </p:txBody>
      </p:sp>
      <p:pic>
        <p:nvPicPr>
          <p:cNvPr id="12" name="Picture 3" descr=" 1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1" y="989806"/>
            <a:ext cx="1719262" cy="171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à coins arrondis 8" descr=" 13"/>
          <p:cNvSpPr/>
          <p:nvPr/>
        </p:nvSpPr>
        <p:spPr>
          <a:xfrm>
            <a:off x="2921000" y="1290638"/>
            <a:ext cx="2365375" cy="9239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chemeClr val="tx1"/>
                </a:solidFill>
              </a:rPr>
              <a:t>Stimulations Gustatives</a:t>
            </a:r>
          </a:p>
        </p:txBody>
      </p:sp>
      <p:pic>
        <p:nvPicPr>
          <p:cNvPr id="16" name="Picture 10" descr=" 1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2374" y="3847305"/>
            <a:ext cx="2902926" cy="900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9964945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7</a:t>
            </a:r>
          </a:p>
          <a:p>
            <a:endParaRPr lang="fr-FR" dirty="0"/>
          </a:p>
        </p:txBody>
      </p:sp>
      <p:sp>
        <p:nvSpPr>
          <p:cNvPr id="8" name="Rectangle 7" descr=" 9"/>
          <p:cNvSpPr/>
          <p:nvPr/>
        </p:nvSpPr>
        <p:spPr>
          <a:xfrm>
            <a:off x="3244850" y="157277"/>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pic>
        <p:nvPicPr>
          <p:cNvPr id="12" name="Picture 3" descr=" 1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1" y="989806"/>
            <a:ext cx="1719262" cy="171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à coins arrondis 8" descr=" 13"/>
          <p:cNvSpPr/>
          <p:nvPr/>
        </p:nvSpPr>
        <p:spPr>
          <a:xfrm>
            <a:off x="2921000" y="1290638"/>
            <a:ext cx="2365375" cy="9239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chemeClr val="tx1"/>
                </a:solidFill>
              </a:rPr>
              <a:t>Stimulations Gustatives</a:t>
            </a:r>
          </a:p>
        </p:txBody>
      </p:sp>
      <p:sp>
        <p:nvSpPr>
          <p:cNvPr id="10" name="Rectangle 9" descr=" 14"/>
          <p:cNvSpPr/>
          <p:nvPr/>
        </p:nvSpPr>
        <p:spPr>
          <a:xfrm>
            <a:off x="6429375" y="3149601"/>
            <a:ext cx="3357562" cy="1598612"/>
          </a:xfrm>
          <a:prstGeom prst="wedgeRectCallout">
            <a:avLst>
              <a:gd name="adj1" fmla="val -79692"/>
              <a:gd name="adj2" fmla="val 5450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2400" b="1" u="sng" dirty="0">
                <a:solidFill>
                  <a:schemeClr val="tx1"/>
                </a:solidFill>
              </a:rPr>
              <a:t>Tactile:</a:t>
            </a:r>
            <a:r>
              <a:rPr lang="fr-FR" sz="2400" b="1" dirty="0">
                <a:solidFill>
                  <a:schemeClr val="tx1"/>
                </a:solidFill>
              </a:rPr>
              <a:t> Onctuosité</a:t>
            </a:r>
          </a:p>
          <a:p>
            <a:pPr fontAlgn="auto">
              <a:spcBef>
                <a:spcPts val="0"/>
              </a:spcBef>
              <a:spcAft>
                <a:spcPts val="0"/>
              </a:spcAft>
              <a:defRPr/>
            </a:pPr>
            <a:r>
              <a:rPr lang="fr-FR" sz="2400" b="1" dirty="0">
                <a:solidFill>
                  <a:schemeClr val="tx1"/>
                </a:solidFill>
              </a:rPr>
              <a:t>Mastication : Dureté</a:t>
            </a:r>
          </a:p>
          <a:p>
            <a:pPr fontAlgn="auto">
              <a:spcBef>
                <a:spcPts val="0"/>
              </a:spcBef>
              <a:spcAft>
                <a:spcPts val="0"/>
              </a:spcAft>
              <a:defRPr/>
            </a:pPr>
            <a:r>
              <a:rPr lang="fr-FR" sz="2400" b="1" dirty="0">
                <a:solidFill>
                  <a:schemeClr val="tx1"/>
                </a:solidFill>
              </a:rPr>
              <a:t>Température des aliments</a:t>
            </a:r>
          </a:p>
        </p:txBody>
      </p:sp>
      <p:pic>
        <p:nvPicPr>
          <p:cNvPr id="16" name="Picture 10" descr=" 1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2374" y="3847305"/>
            <a:ext cx="2902926" cy="900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à coins arrondis 10" descr=" 17"/>
          <p:cNvSpPr/>
          <p:nvPr/>
        </p:nvSpPr>
        <p:spPr>
          <a:xfrm>
            <a:off x="3035300" y="3732213"/>
            <a:ext cx="2413000" cy="101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chemeClr val="tx1"/>
                </a:solidFill>
              </a:rPr>
              <a:t>Stimulations tactiles</a:t>
            </a:r>
          </a:p>
        </p:txBody>
      </p:sp>
    </p:spTree>
    <p:extLst>
      <p:ext uri="{BB962C8B-B14F-4D97-AF65-F5344CB8AC3E}">
        <p14:creationId xmlns:p14="http://schemas.microsoft.com/office/powerpoint/2010/main" xmlns="" val="335240486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QPSA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6" name="Rectangle 5"/>
          <p:cNvSpPr/>
          <p:nvPr/>
        </p:nvSpPr>
        <p:spPr>
          <a:xfrm>
            <a:off x="4831894" y="58003"/>
            <a:ext cx="3095719" cy="646331"/>
          </a:xfrm>
          <a:prstGeom prst="rect">
            <a:avLst/>
          </a:prstGeom>
        </p:spPr>
        <p:txBody>
          <a:bodyPr wrap="none">
            <a:spAutoFit/>
          </a:bodyPr>
          <a:lstStyle/>
          <a:p>
            <a:r>
              <a:rPr lang="fr-FR" sz="3600" b="1" i="1" u="sng" dirty="0" smtClean="0">
                <a:solidFill>
                  <a:schemeClr val="accent2"/>
                </a:solidFill>
                <a:effectLst>
                  <a:outerShdw blurRad="38100" dist="38100" dir="2700000" algn="tl">
                    <a:srgbClr val="000000">
                      <a:alpha val="43137"/>
                    </a:srgbClr>
                  </a:outerShdw>
                </a:effectLst>
                <a:latin typeface="Times New Roman" pitchFamily="18" charset="0"/>
                <a:cs typeface="Times New Roman" pitchFamily="18" charset="0"/>
              </a:rPr>
              <a:t>Plan de travail </a:t>
            </a:r>
            <a:endParaRPr lang="fr-FR" sz="3600" u="sng" dirty="0">
              <a:solidFill>
                <a:schemeClr val="accent2"/>
              </a:solidFill>
              <a:latin typeface="Times New Roman" pitchFamily="18" charset="0"/>
              <a:cs typeface="Times New Roman" pitchFamily="18" charset="0"/>
            </a:endParaRPr>
          </a:p>
        </p:txBody>
      </p:sp>
      <p:sp>
        <p:nvSpPr>
          <p:cNvPr id="7" name="Rectangle 6"/>
          <p:cNvSpPr/>
          <p:nvPr/>
        </p:nvSpPr>
        <p:spPr>
          <a:xfrm>
            <a:off x="280995" y="704334"/>
            <a:ext cx="9269403" cy="5786199"/>
          </a:xfrm>
          <a:prstGeom prst="rect">
            <a:avLst/>
          </a:prstGeom>
        </p:spPr>
        <p:txBody>
          <a:bodyPr wrap="square">
            <a:spAutoFit/>
          </a:bodyPr>
          <a:lstStyle/>
          <a:p>
            <a:pPr marL="285750" indent="-285750">
              <a:buFont typeface="Arial" pitchFamily="34" charset="0"/>
              <a:buChar char="•"/>
            </a:pPr>
            <a:r>
              <a:rPr lang="fr-FR" sz="2200" b="1" dirty="0">
                <a:latin typeface="Times New Roman" pitchFamily="18" charset="0"/>
                <a:cs typeface="Times New Roman" pitchFamily="18" charset="0"/>
              </a:rPr>
              <a:t>Qu’est ce que l’analyse sensorielle</a:t>
            </a:r>
            <a:r>
              <a:rPr lang="fr-FR" sz="2200" b="1" dirty="0" smtClean="0">
                <a:latin typeface="Times New Roman" pitchFamily="18" charset="0"/>
                <a:cs typeface="Times New Roman" pitchFamily="18" charset="0"/>
              </a:rPr>
              <a:t>?</a:t>
            </a:r>
          </a:p>
          <a:p>
            <a:pPr marL="342900" indent="-342900">
              <a:buFont typeface="+mj-lt"/>
              <a:buAutoNum type="arabicPeriod"/>
            </a:pPr>
            <a:r>
              <a:rPr lang="fr-FR" sz="2200" b="1" dirty="0" smtClean="0">
                <a:latin typeface="Times New Roman" pitchFamily="18" charset="0"/>
                <a:cs typeface="Times New Roman" pitchFamily="18" charset="0"/>
              </a:rPr>
              <a:t>Définition.</a:t>
            </a:r>
          </a:p>
          <a:p>
            <a:pPr marL="342900" indent="-342900">
              <a:buFont typeface="+mj-lt"/>
              <a:buAutoNum type="arabicPeriod"/>
            </a:pPr>
            <a:r>
              <a:rPr lang="fr-FR" sz="2200" b="1" dirty="0">
                <a:latin typeface="Times New Roman" pitchFamily="18" charset="0"/>
                <a:cs typeface="Times New Roman" pitchFamily="18" charset="0"/>
              </a:rPr>
              <a:t>Secteurs industriels </a:t>
            </a:r>
            <a:r>
              <a:rPr lang="fr-FR" sz="2200" b="1" dirty="0" smtClean="0">
                <a:latin typeface="Times New Roman" pitchFamily="18" charset="0"/>
                <a:cs typeface="Times New Roman" pitchFamily="18" charset="0"/>
              </a:rPr>
              <a:t>concernés.</a:t>
            </a:r>
          </a:p>
          <a:p>
            <a:pPr marL="342900" indent="-342900">
              <a:buFont typeface="+mj-lt"/>
              <a:buAutoNum type="arabicPeriod"/>
            </a:pPr>
            <a:r>
              <a:rPr lang="fr-FR" sz="2200" b="1" dirty="0">
                <a:latin typeface="Times New Roman" pitchFamily="18" charset="0"/>
                <a:cs typeface="Times New Roman" pitchFamily="18" charset="0"/>
              </a:rPr>
              <a:t>Outil d’innovation et de contrôle </a:t>
            </a:r>
            <a:r>
              <a:rPr lang="fr-FR" sz="2200" b="1" dirty="0" smtClean="0">
                <a:latin typeface="Times New Roman" pitchFamily="18" charset="0"/>
                <a:cs typeface="Times New Roman" pitchFamily="18" charset="0"/>
              </a:rPr>
              <a:t>qualité.</a:t>
            </a:r>
          </a:p>
          <a:p>
            <a:pPr marL="342900" indent="-342900">
              <a:buFont typeface="Arial" pitchFamily="34" charset="0"/>
              <a:buChar char="•"/>
            </a:pPr>
            <a:r>
              <a:rPr lang="fr-FR" sz="2200" b="1" dirty="0">
                <a:latin typeface="Times New Roman" pitchFamily="18" charset="0"/>
                <a:cs typeface="Times New Roman" pitchFamily="18" charset="0"/>
              </a:rPr>
              <a:t>Application de l’analyse </a:t>
            </a:r>
            <a:r>
              <a:rPr lang="fr-FR" sz="2200" b="1" dirty="0" smtClean="0">
                <a:latin typeface="Times New Roman" pitchFamily="18" charset="0"/>
                <a:cs typeface="Times New Roman" pitchFamily="18" charset="0"/>
              </a:rPr>
              <a:t>sensorielle.</a:t>
            </a:r>
          </a:p>
          <a:p>
            <a:pPr marL="342900" indent="-342900">
              <a:buFont typeface="Arial" pitchFamily="34" charset="0"/>
              <a:buChar char="•"/>
            </a:pPr>
            <a:r>
              <a:rPr lang="fr-FR" sz="2200" b="1" dirty="0">
                <a:latin typeface="Times New Roman" pitchFamily="18" charset="0"/>
                <a:cs typeface="Times New Roman" pitchFamily="18" charset="0"/>
              </a:rPr>
              <a:t>La perception sensorielle </a:t>
            </a:r>
            <a:r>
              <a:rPr lang="fr-FR" sz="2200" b="1" dirty="0" smtClean="0">
                <a:latin typeface="Times New Roman" pitchFamily="18" charset="0"/>
                <a:cs typeface="Times New Roman" pitchFamily="18" charset="0"/>
              </a:rPr>
              <a:t>.</a:t>
            </a:r>
            <a:endParaRPr lang="fr-FR" sz="2200" b="1" dirty="0">
              <a:latin typeface="Times New Roman" pitchFamily="18" charset="0"/>
              <a:cs typeface="Times New Roman" pitchFamily="18" charset="0"/>
            </a:endParaRPr>
          </a:p>
          <a:p>
            <a:pPr marL="342900" indent="-342900">
              <a:buFont typeface="+mj-lt"/>
              <a:buAutoNum type="arabicPeriod"/>
            </a:pPr>
            <a:r>
              <a:rPr lang="fr-FR" sz="2200" b="1" dirty="0" smtClean="0">
                <a:latin typeface="Times New Roman" pitchFamily="18" charset="0"/>
                <a:cs typeface="Times New Roman" pitchFamily="18" charset="0"/>
              </a:rPr>
              <a:t> </a:t>
            </a:r>
            <a:r>
              <a:rPr lang="fr-FR" sz="2200" b="1" dirty="0">
                <a:latin typeface="Times New Roman" pitchFamily="18" charset="0"/>
                <a:cs typeface="Times New Roman" pitchFamily="18" charset="0"/>
              </a:rPr>
              <a:t>Perception du </a:t>
            </a:r>
            <a:r>
              <a:rPr lang="fr-FR" sz="2200" b="1" dirty="0" smtClean="0">
                <a:latin typeface="Times New Roman" pitchFamily="18" charset="0"/>
                <a:cs typeface="Times New Roman" pitchFamily="18" charset="0"/>
              </a:rPr>
              <a:t>goût. </a:t>
            </a:r>
          </a:p>
          <a:p>
            <a:pPr marL="342900" indent="-342900">
              <a:buFont typeface="+mj-lt"/>
              <a:buAutoNum type="arabicPeriod"/>
            </a:pPr>
            <a:r>
              <a:rPr lang="fr-FR" sz="2200" b="1" dirty="0">
                <a:latin typeface="Times New Roman" pitchFamily="18" charset="0"/>
                <a:cs typeface="Times New Roman" pitchFamily="18" charset="0"/>
              </a:rPr>
              <a:t>Perception des odeurs et </a:t>
            </a:r>
            <a:r>
              <a:rPr lang="fr-FR" sz="2200" b="1" dirty="0" smtClean="0">
                <a:latin typeface="Times New Roman" pitchFamily="18" charset="0"/>
                <a:cs typeface="Times New Roman" pitchFamily="18" charset="0"/>
              </a:rPr>
              <a:t>arômes. </a:t>
            </a:r>
          </a:p>
          <a:p>
            <a:pPr marL="342900" indent="-342900">
              <a:buFont typeface="+mj-lt"/>
              <a:buAutoNum type="arabicPeriod"/>
            </a:pPr>
            <a:r>
              <a:rPr lang="fr-FR" sz="2200" b="1" dirty="0">
                <a:latin typeface="Times New Roman" pitchFamily="18" charset="0"/>
                <a:cs typeface="Times New Roman" pitchFamily="18" charset="0"/>
              </a:rPr>
              <a:t>Perception de la </a:t>
            </a:r>
            <a:r>
              <a:rPr lang="fr-FR" sz="2200" b="1" dirty="0" smtClean="0">
                <a:latin typeface="Times New Roman" pitchFamily="18" charset="0"/>
                <a:cs typeface="Times New Roman" pitchFamily="18" charset="0"/>
              </a:rPr>
              <a:t>vision. </a:t>
            </a:r>
            <a:endParaRPr lang="fr-FR" sz="2200" b="1" dirty="0">
              <a:latin typeface="Times New Roman" pitchFamily="18" charset="0"/>
              <a:cs typeface="Times New Roman" pitchFamily="18" charset="0"/>
            </a:endParaRPr>
          </a:p>
          <a:p>
            <a:pPr marL="342900" indent="-342900">
              <a:buFont typeface="+mj-lt"/>
              <a:buAutoNum type="arabicPeriod"/>
            </a:pPr>
            <a:r>
              <a:rPr lang="fr-FR" sz="2200" b="1" dirty="0">
                <a:latin typeface="Times New Roman" pitchFamily="18" charset="0"/>
                <a:cs typeface="Times New Roman" pitchFamily="18" charset="0"/>
              </a:rPr>
              <a:t>Perception </a:t>
            </a:r>
            <a:r>
              <a:rPr lang="fr-FR" sz="2200" b="1" dirty="0" smtClean="0">
                <a:latin typeface="Times New Roman" pitchFamily="18" charset="0"/>
                <a:cs typeface="Times New Roman" pitchFamily="18" charset="0"/>
              </a:rPr>
              <a:t>auditive.</a:t>
            </a:r>
          </a:p>
          <a:p>
            <a:pPr marL="342900" indent="-342900">
              <a:buFont typeface="+mj-lt"/>
              <a:buAutoNum type="arabicPeriod"/>
            </a:pPr>
            <a:r>
              <a:rPr lang="fr-FR" sz="2200" b="1" dirty="0">
                <a:latin typeface="Times New Roman" pitchFamily="18" charset="0"/>
                <a:cs typeface="Times New Roman" pitchFamily="18" charset="0"/>
              </a:rPr>
              <a:t>Perception </a:t>
            </a:r>
            <a:r>
              <a:rPr lang="fr-FR" sz="2200" b="1" dirty="0" smtClean="0">
                <a:latin typeface="Times New Roman" pitchFamily="18" charset="0"/>
                <a:cs typeface="Times New Roman" pitchFamily="18" charset="0"/>
              </a:rPr>
              <a:t>somesthésie.</a:t>
            </a:r>
          </a:p>
          <a:p>
            <a:pPr marL="342900" indent="-342900">
              <a:buFont typeface="Arial" pitchFamily="34" charset="0"/>
              <a:buChar char="•"/>
            </a:pPr>
            <a:r>
              <a:rPr lang="fr-FR" sz="2200" b="1" dirty="0">
                <a:latin typeface="Times New Roman" pitchFamily="18" charset="0"/>
                <a:cs typeface="Times New Roman" pitchFamily="18" charset="0"/>
              </a:rPr>
              <a:t>Termes spécifique à l’analyse </a:t>
            </a:r>
            <a:r>
              <a:rPr lang="fr-FR" sz="2200" b="1" dirty="0" smtClean="0">
                <a:latin typeface="Times New Roman" pitchFamily="18" charset="0"/>
                <a:cs typeface="Times New Roman" pitchFamily="18" charset="0"/>
              </a:rPr>
              <a:t>sensorielle. </a:t>
            </a:r>
          </a:p>
          <a:p>
            <a:pPr marL="342900" indent="-342900">
              <a:buFont typeface="Arial" pitchFamily="34" charset="0"/>
              <a:buChar char="•"/>
            </a:pPr>
            <a:r>
              <a:rPr lang="fr-FR" sz="2200" b="1" dirty="0">
                <a:latin typeface="Times New Roman" pitchFamily="18" charset="0"/>
                <a:cs typeface="Times New Roman" pitchFamily="18" charset="0"/>
              </a:rPr>
              <a:t>Le vocabulaire de l’analyse </a:t>
            </a:r>
            <a:r>
              <a:rPr lang="fr-FR" sz="2200" b="1" dirty="0" smtClean="0">
                <a:latin typeface="Times New Roman" pitchFamily="18" charset="0"/>
                <a:cs typeface="Times New Roman" pitchFamily="18" charset="0"/>
              </a:rPr>
              <a:t>sensorielle. </a:t>
            </a:r>
          </a:p>
          <a:p>
            <a:pPr marL="342900" indent="-342900">
              <a:buFont typeface="Arial" pitchFamily="34" charset="0"/>
              <a:buChar char="•"/>
            </a:pPr>
            <a:r>
              <a:rPr lang="fr-FR" sz="2200" b="1" dirty="0">
                <a:latin typeface="Times New Roman" pitchFamily="18" charset="0"/>
                <a:cs typeface="Times New Roman" pitchFamily="18" charset="0"/>
              </a:rPr>
              <a:t>L’organisation de l’analyse </a:t>
            </a:r>
            <a:r>
              <a:rPr lang="fr-FR" sz="2200" b="1" dirty="0" smtClean="0">
                <a:latin typeface="Times New Roman" pitchFamily="18" charset="0"/>
                <a:cs typeface="Times New Roman" pitchFamily="18" charset="0"/>
              </a:rPr>
              <a:t>sensorielle. </a:t>
            </a:r>
          </a:p>
          <a:p>
            <a:pPr marL="342900" indent="-342900">
              <a:buFont typeface="Arial" pitchFamily="34" charset="0"/>
              <a:buChar char="•"/>
            </a:pPr>
            <a:r>
              <a:rPr lang="fr-FR" sz="2200" b="1" dirty="0">
                <a:latin typeface="Times New Roman" pitchFamily="18" charset="0"/>
                <a:cs typeface="Times New Roman" pitchFamily="18" charset="0"/>
              </a:rPr>
              <a:t>Instruments d’analyse </a:t>
            </a:r>
            <a:r>
              <a:rPr lang="fr-FR" sz="2200" b="1" dirty="0" smtClean="0">
                <a:latin typeface="Times New Roman" pitchFamily="18" charset="0"/>
                <a:cs typeface="Times New Roman" pitchFamily="18" charset="0"/>
              </a:rPr>
              <a:t>sensorielle.</a:t>
            </a:r>
          </a:p>
          <a:p>
            <a:pPr marL="342900" indent="-342900">
              <a:buFont typeface="Arial" pitchFamily="34" charset="0"/>
              <a:buChar char="•"/>
            </a:pPr>
            <a:r>
              <a:rPr lang="fr-FR" sz="2200" b="1" dirty="0" smtClean="0">
                <a:latin typeface="Times New Roman" pitchFamily="18" charset="0"/>
                <a:cs typeface="Times New Roman" pitchFamily="18" charset="0"/>
              </a:rPr>
              <a:t>Types de questionnaire.</a:t>
            </a:r>
            <a:endParaRPr lang="fr-FR" sz="2200" b="1" dirty="0" smtClean="0">
              <a:solidFill>
                <a:schemeClr val="tx2">
                  <a:lumMod val="75000"/>
                </a:schemeClr>
              </a:solidFill>
              <a:latin typeface="Times New Roman" pitchFamily="18" charset="0"/>
              <a:cs typeface="Times New Roman" pitchFamily="18" charset="0"/>
            </a:endParaRPr>
          </a:p>
          <a:p>
            <a:endParaRPr lang="fr-FR" b="1" dirty="0">
              <a:solidFill>
                <a:schemeClr val="tx2">
                  <a:lumMod val="75000"/>
                </a:schemeClr>
              </a:solidFill>
              <a:effectLst>
                <a:outerShdw blurRad="38100" dist="38100" dir="2700000" algn="tl">
                  <a:srgbClr val="000000">
                    <a:alpha val="43137"/>
                  </a:srgbClr>
                </a:outerShdw>
              </a:effectLst>
              <a:latin typeface="Arial Rounded MT Bold" pitchFamily="34" charset="0"/>
              <a:cs typeface="Segoe UI Semibold" pitchFamily="34" charset="0"/>
            </a:endParaRPr>
          </a:p>
        </p:txBody>
      </p:sp>
    </p:spTree>
    <p:extLst>
      <p:ext uri="{BB962C8B-B14F-4D97-AF65-F5344CB8AC3E}">
        <p14:creationId xmlns:p14="http://schemas.microsoft.com/office/powerpoint/2010/main" xmlns="" val="2348295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7</a:t>
            </a:r>
          </a:p>
          <a:p>
            <a:endParaRPr lang="fr-FR" dirty="0"/>
          </a:p>
        </p:txBody>
      </p:sp>
      <p:sp>
        <p:nvSpPr>
          <p:cNvPr id="8" name="Rectangle 7" descr=" 9"/>
          <p:cNvSpPr/>
          <p:nvPr/>
        </p:nvSpPr>
        <p:spPr>
          <a:xfrm>
            <a:off x="3244850" y="157277"/>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pic>
        <p:nvPicPr>
          <p:cNvPr id="12" name="Picture 3" descr=" 1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1" y="989806"/>
            <a:ext cx="1719262" cy="171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à coins arrondis 8" descr=" 13"/>
          <p:cNvSpPr/>
          <p:nvPr/>
        </p:nvSpPr>
        <p:spPr>
          <a:xfrm>
            <a:off x="2921000" y="1290638"/>
            <a:ext cx="2365375" cy="9239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chemeClr val="tx1"/>
                </a:solidFill>
              </a:rPr>
              <a:t>Stimulations Gustatives</a:t>
            </a:r>
          </a:p>
        </p:txBody>
      </p:sp>
      <p:sp>
        <p:nvSpPr>
          <p:cNvPr id="13" name="Rectangle 12" descr=" 15"/>
          <p:cNvSpPr/>
          <p:nvPr/>
        </p:nvSpPr>
        <p:spPr>
          <a:xfrm>
            <a:off x="6143624" y="4933950"/>
            <a:ext cx="4714876" cy="1552163"/>
          </a:xfrm>
          <a:prstGeom prst="wedgeRectCallout">
            <a:avLst>
              <a:gd name="adj1" fmla="val -69524"/>
              <a:gd name="adj2" fmla="val -3592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fr-FR" sz="2400" b="1" dirty="0">
                <a:solidFill>
                  <a:schemeClr val="tx1"/>
                </a:solidFill>
              </a:rPr>
              <a:t>Stade de maturation des fruits</a:t>
            </a:r>
          </a:p>
          <a:p>
            <a:pPr fontAlgn="auto">
              <a:spcBef>
                <a:spcPts val="0"/>
              </a:spcBef>
              <a:spcAft>
                <a:spcPts val="0"/>
              </a:spcAft>
              <a:defRPr/>
            </a:pPr>
            <a:r>
              <a:rPr lang="fr-FR" sz="2400" b="1" dirty="0">
                <a:solidFill>
                  <a:schemeClr val="tx1"/>
                </a:solidFill>
              </a:rPr>
              <a:t>Cuisson des viandes</a:t>
            </a:r>
          </a:p>
          <a:p>
            <a:pPr fontAlgn="auto">
              <a:spcBef>
                <a:spcPts val="0"/>
              </a:spcBef>
              <a:spcAft>
                <a:spcPts val="0"/>
              </a:spcAft>
              <a:defRPr/>
            </a:pPr>
            <a:r>
              <a:rPr lang="fr-FR" sz="2400" b="1" dirty="0">
                <a:solidFill>
                  <a:schemeClr val="tx1"/>
                </a:solidFill>
              </a:rPr>
              <a:t>Crémeux, Filandreux, Moelleux</a:t>
            </a:r>
          </a:p>
        </p:txBody>
      </p:sp>
      <p:pic>
        <p:nvPicPr>
          <p:cNvPr id="16" name="Picture 10" descr=" 1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2374" y="3847305"/>
            <a:ext cx="2902926" cy="900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à coins arrondis 10" descr=" 17"/>
          <p:cNvSpPr/>
          <p:nvPr/>
        </p:nvSpPr>
        <p:spPr>
          <a:xfrm>
            <a:off x="3035300" y="3732213"/>
            <a:ext cx="2413000" cy="101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chemeClr val="tx1"/>
                </a:solidFill>
              </a:rPr>
              <a:t>Stimulations tactiles</a:t>
            </a:r>
          </a:p>
        </p:txBody>
      </p:sp>
    </p:spTree>
    <p:extLst>
      <p:ext uri="{BB962C8B-B14F-4D97-AF65-F5344CB8AC3E}">
        <p14:creationId xmlns:p14="http://schemas.microsoft.com/office/powerpoint/2010/main" xmlns="" val="402748108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8</a:t>
            </a:r>
          </a:p>
          <a:p>
            <a:endParaRPr lang="fr-FR" dirty="0"/>
          </a:p>
        </p:txBody>
      </p:sp>
      <p:sp>
        <p:nvSpPr>
          <p:cNvPr id="8" name="Rectangle 7" descr=" 8"/>
          <p:cNvSpPr/>
          <p:nvPr/>
        </p:nvSpPr>
        <p:spPr>
          <a:xfrm>
            <a:off x="3336925" y="-7823"/>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9" name="Rectangle avec flèche vers le bas 8" descr=" 5"/>
          <p:cNvSpPr/>
          <p:nvPr/>
        </p:nvSpPr>
        <p:spPr>
          <a:xfrm>
            <a:off x="4768854" y="576952"/>
            <a:ext cx="3263900" cy="800100"/>
          </a:xfrm>
          <a:prstGeom prst="downArrowCallou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tx1"/>
                </a:solidFill>
                <a:effectLst>
                  <a:outerShdw blurRad="38100" dist="38100" dir="2700000" algn="tl">
                    <a:srgbClr val="000000">
                      <a:alpha val="43137"/>
                    </a:srgbClr>
                  </a:outerShdw>
                </a:effectLst>
              </a:rPr>
              <a:t>Perception du goût </a:t>
            </a:r>
            <a:endParaRPr lang="fr-FR" sz="2800" b="1" dirty="0">
              <a:solidFill>
                <a:schemeClr val="tx1"/>
              </a:solidFill>
              <a:effectLst>
                <a:outerShdw blurRad="38100" dist="38100" dir="2700000" algn="tl">
                  <a:srgbClr val="000000">
                    <a:alpha val="43137"/>
                  </a:srgbClr>
                </a:outerShdw>
              </a:effectLst>
            </a:endParaRPr>
          </a:p>
        </p:txBody>
      </p:sp>
      <p:pic>
        <p:nvPicPr>
          <p:cNvPr id="10" name="Picture 2" descr=" 10"/>
          <p:cNvPicPr>
            <a:picLocks noGrp="1" noChangeAspect="1" noChangeArrowheads="1"/>
          </p:cNvPicPr>
          <p:nvPr>
            <p:ph idx="1"/>
          </p:nvPr>
        </p:nvPicPr>
        <p:blipFill>
          <a:blip r:embed="rId3">
            <a:extLst>
              <a:ext uri="{BEBA8EAE-BF5A-486C-A8C5-ECC9F3942E4B}">
                <a14:imgProps xmlns:a14="http://schemas.microsoft.com/office/drawing/2010/main" xmlns="">
                  <a14:imgLayer r:embed="rId4">
                    <a14:imgEffect>
                      <a14:sharpenSoften amount="500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a:xfrm>
            <a:off x="98167" y="1270000"/>
            <a:ext cx="5146143" cy="4914900"/>
          </a:xfrm>
        </p:spPr>
      </p:pic>
      <p:sp>
        <p:nvSpPr>
          <p:cNvPr id="12" name="Rectangle 11" descr=" 11"/>
          <p:cNvSpPr/>
          <p:nvPr/>
        </p:nvSpPr>
        <p:spPr>
          <a:xfrm>
            <a:off x="5270899" y="1391340"/>
            <a:ext cx="5804690" cy="1643067"/>
          </a:xfrm>
          <a:prstGeom prst="wedgeRectCallout">
            <a:avLst>
              <a:gd name="adj1" fmla="val -78118"/>
              <a:gd name="adj2" fmla="val 4207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a:p>
            <a:pPr fontAlgn="auto">
              <a:spcBef>
                <a:spcPts val="0"/>
              </a:spcBef>
              <a:spcAft>
                <a:spcPts val="0"/>
              </a:spcAft>
              <a:defRPr/>
            </a:pPr>
            <a:r>
              <a:rPr lang="fr-FR" sz="2000" b="1" dirty="0">
                <a:solidFill>
                  <a:schemeClr val="tx1"/>
                </a:solidFill>
              </a:rPr>
              <a:t>Un individu possède en moyenne sept à douze </a:t>
            </a:r>
            <a:r>
              <a:rPr lang="fr-FR" sz="2000" b="1" dirty="0">
                <a:solidFill>
                  <a:srgbClr val="009900"/>
                </a:solidFill>
              </a:rPr>
              <a:t>papilles caliciformes </a:t>
            </a:r>
            <a:r>
              <a:rPr lang="fr-FR" sz="2000" b="1" dirty="0">
                <a:solidFill>
                  <a:schemeClr val="tx1"/>
                </a:solidFill>
              </a:rPr>
              <a:t>situées sur la face supérieure de la langue, vers l'arrière.</a:t>
            </a:r>
          </a:p>
          <a:p>
            <a:pPr fontAlgn="auto">
              <a:spcBef>
                <a:spcPts val="0"/>
              </a:spcBef>
              <a:spcAft>
                <a:spcPts val="0"/>
              </a:spcAft>
              <a:defRPr/>
            </a:pPr>
            <a:r>
              <a:rPr lang="fr-FR" sz="2000" b="1" dirty="0">
                <a:solidFill>
                  <a:schemeClr val="tx1"/>
                </a:solidFill>
              </a:rPr>
              <a:t>Chaque papille est dotée de </a:t>
            </a:r>
            <a:r>
              <a:rPr lang="fr-FR" sz="2000" b="1" dirty="0">
                <a:solidFill>
                  <a:srgbClr val="FF0066"/>
                </a:solidFill>
              </a:rPr>
              <a:t>bourgeons du goût</a:t>
            </a:r>
            <a:r>
              <a:rPr lang="fr-FR" sz="2000" b="1" dirty="0">
                <a:solidFill>
                  <a:schemeClr val="tx1"/>
                </a:solidFill>
              </a:rPr>
              <a:t>.</a:t>
            </a:r>
          </a:p>
          <a:p>
            <a:pPr algn="ctr" fontAlgn="auto">
              <a:spcBef>
                <a:spcPts val="0"/>
              </a:spcBef>
              <a:spcAft>
                <a:spcPts val="0"/>
              </a:spcAft>
              <a:defRPr/>
            </a:pPr>
            <a:r>
              <a:rPr lang="fr-FR" dirty="0">
                <a:solidFill>
                  <a:schemeClr val="tx1"/>
                </a:solidFill>
              </a:rPr>
              <a:t> </a:t>
            </a:r>
          </a:p>
        </p:txBody>
      </p:sp>
      <p:grpSp>
        <p:nvGrpSpPr>
          <p:cNvPr id="13" name="Groupe 14" descr=" 12"/>
          <p:cNvGrpSpPr>
            <a:grpSpLocks/>
          </p:cNvGrpSpPr>
          <p:nvPr/>
        </p:nvGrpSpPr>
        <p:grpSpPr bwMode="auto">
          <a:xfrm>
            <a:off x="6400804" y="3143257"/>
            <a:ext cx="5043487" cy="2781035"/>
            <a:chOff x="3857617" y="4434155"/>
            <a:chExt cx="5043522" cy="2781054"/>
          </a:xfrm>
        </p:grpSpPr>
        <p:grpSp>
          <p:nvGrpSpPr>
            <p:cNvPr id="14" name="Groupe 13"/>
            <p:cNvGrpSpPr>
              <a:grpSpLocks/>
            </p:cNvGrpSpPr>
            <p:nvPr/>
          </p:nvGrpSpPr>
          <p:grpSpPr bwMode="auto">
            <a:xfrm>
              <a:off x="3857617" y="4434155"/>
              <a:ext cx="5043522" cy="2781054"/>
              <a:chOff x="4429121" y="2433891"/>
              <a:chExt cx="5043522" cy="2781054"/>
            </a:xfrm>
          </p:grpSpPr>
          <p:sp>
            <p:nvSpPr>
              <p:cNvPr id="17" name="Rectangle 16"/>
              <p:cNvSpPr/>
              <p:nvPr/>
            </p:nvSpPr>
            <p:spPr>
              <a:xfrm>
                <a:off x="4429121" y="2433891"/>
                <a:ext cx="5043522" cy="2781054"/>
              </a:xfrm>
              <a:prstGeom prst="wedgeRectCallout">
                <a:avLst>
                  <a:gd name="adj1" fmla="val 22839"/>
                  <a:gd name="adj2" fmla="val -7238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fr-FR" dirty="0">
                  <a:solidFill>
                    <a:schemeClr val="tx1"/>
                  </a:solidFill>
                </a:endParaRPr>
              </a:p>
              <a:p>
                <a:pPr fontAlgn="auto">
                  <a:spcBef>
                    <a:spcPts val="0"/>
                  </a:spcBef>
                  <a:spcAft>
                    <a:spcPts val="0"/>
                  </a:spcAft>
                  <a:defRPr/>
                </a:pPr>
                <a:endParaRPr lang="fr-FR" dirty="0">
                  <a:solidFill>
                    <a:schemeClr val="tx1"/>
                  </a:solidFill>
                </a:endParaRPr>
              </a:p>
              <a:p>
                <a:pPr fontAlgn="auto">
                  <a:spcBef>
                    <a:spcPts val="0"/>
                  </a:spcBef>
                  <a:spcAft>
                    <a:spcPts val="0"/>
                  </a:spcAft>
                  <a:defRPr/>
                </a:pPr>
                <a:endParaRPr lang="fr-FR" dirty="0">
                  <a:solidFill>
                    <a:schemeClr val="tx1"/>
                  </a:solidFill>
                </a:endParaRPr>
              </a:p>
              <a:p>
                <a:pPr fontAlgn="auto">
                  <a:spcBef>
                    <a:spcPts val="0"/>
                  </a:spcBef>
                  <a:spcAft>
                    <a:spcPts val="0"/>
                  </a:spcAft>
                  <a:defRPr/>
                </a:pPr>
                <a:r>
                  <a:rPr lang="fr-FR" sz="2000" b="1" dirty="0">
                    <a:solidFill>
                      <a:schemeClr val="tx1"/>
                    </a:solidFill>
                  </a:rPr>
                  <a:t>Au sommet de chaque</a:t>
                </a:r>
              </a:p>
              <a:p>
                <a:pPr fontAlgn="auto">
                  <a:spcBef>
                    <a:spcPts val="0"/>
                  </a:spcBef>
                  <a:spcAft>
                    <a:spcPts val="0"/>
                  </a:spcAft>
                  <a:defRPr/>
                </a:pPr>
                <a:r>
                  <a:rPr lang="fr-FR" sz="2000" b="1" dirty="0">
                    <a:solidFill>
                      <a:schemeClr val="tx1"/>
                    </a:solidFill>
                  </a:rPr>
                  <a:t>bourgeon,  un </a:t>
                </a:r>
                <a:r>
                  <a:rPr lang="fr-FR" sz="2000" b="1" dirty="0">
                    <a:solidFill>
                      <a:srgbClr val="FF0066"/>
                    </a:solidFill>
                  </a:rPr>
                  <a:t>pore </a:t>
                </a:r>
              </a:p>
              <a:p>
                <a:pPr fontAlgn="auto">
                  <a:spcBef>
                    <a:spcPts val="0"/>
                  </a:spcBef>
                  <a:spcAft>
                    <a:spcPts val="0"/>
                  </a:spcAft>
                  <a:defRPr/>
                </a:pPr>
                <a:r>
                  <a:rPr lang="fr-FR" sz="2000" b="1" dirty="0">
                    <a:solidFill>
                      <a:srgbClr val="FF0066"/>
                    </a:solidFill>
                  </a:rPr>
                  <a:t>gustatif </a:t>
                </a:r>
                <a:r>
                  <a:rPr lang="fr-FR" sz="2000" b="1" dirty="0">
                    <a:solidFill>
                      <a:schemeClr val="tx1"/>
                    </a:solidFill>
                  </a:rPr>
                  <a:t>capte les </a:t>
                </a:r>
              </a:p>
              <a:p>
                <a:pPr fontAlgn="auto">
                  <a:spcBef>
                    <a:spcPts val="0"/>
                  </a:spcBef>
                  <a:spcAft>
                    <a:spcPts val="0"/>
                  </a:spcAft>
                  <a:defRPr/>
                </a:pPr>
                <a:r>
                  <a:rPr lang="fr-FR" sz="2000" b="1" dirty="0">
                    <a:solidFill>
                      <a:schemeClr val="tx1"/>
                    </a:solidFill>
                  </a:rPr>
                  <a:t>molécules solubilisées</a:t>
                </a:r>
              </a:p>
              <a:p>
                <a:pPr fontAlgn="auto">
                  <a:spcBef>
                    <a:spcPts val="0"/>
                  </a:spcBef>
                  <a:spcAft>
                    <a:spcPts val="0"/>
                  </a:spcAft>
                  <a:defRPr/>
                </a:pPr>
                <a:r>
                  <a:rPr lang="fr-FR" sz="2000" b="1" dirty="0">
                    <a:solidFill>
                      <a:schemeClr val="tx1"/>
                    </a:solidFill>
                  </a:rPr>
                  <a:t>dans la salive.</a:t>
                </a:r>
              </a:p>
              <a:p>
                <a:pPr fontAlgn="auto">
                  <a:spcBef>
                    <a:spcPts val="0"/>
                  </a:spcBef>
                  <a:spcAft>
                    <a:spcPts val="0"/>
                  </a:spcAft>
                  <a:defRPr/>
                </a:pPr>
                <a:endParaRPr lang="fr-FR" sz="2000" b="1" dirty="0">
                  <a:solidFill>
                    <a:schemeClr val="tx1"/>
                  </a:solidFill>
                </a:endParaRPr>
              </a:p>
              <a:p>
                <a:pPr fontAlgn="auto">
                  <a:spcBef>
                    <a:spcPts val="0"/>
                  </a:spcBef>
                  <a:spcAft>
                    <a:spcPts val="0"/>
                  </a:spcAft>
                  <a:defRPr/>
                </a:pPr>
                <a:endParaRPr lang="fr-FR" sz="2000" b="1" dirty="0">
                  <a:solidFill>
                    <a:schemeClr val="tx1"/>
                  </a:solidFill>
                </a:endParaRPr>
              </a:p>
              <a:p>
                <a:pPr fontAlgn="auto">
                  <a:spcBef>
                    <a:spcPts val="0"/>
                  </a:spcBef>
                  <a:spcAft>
                    <a:spcPts val="0"/>
                  </a:spcAft>
                  <a:defRPr/>
                </a:pPr>
                <a:endParaRPr lang="fr-FR" sz="2000" b="1" dirty="0">
                  <a:solidFill>
                    <a:schemeClr val="tx1"/>
                  </a:solidFill>
                </a:endParaRPr>
              </a:p>
              <a:p>
                <a:pPr fontAlgn="auto">
                  <a:spcBef>
                    <a:spcPts val="0"/>
                  </a:spcBef>
                  <a:spcAft>
                    <a:spcPts val="0"/>
                  </a:spcAft>
                  <a:defRPr/>
                </a:pPr>
                <a:endParaRPr lang="fr-FR" dirty="0">
                  <a:solidFill>
                    <a:schemeClr val="tx1"/>
                  </a:solidFill>
                </a:endParaRPr>
              </a:p>
              <a:p>
                <a:pPr fontAlgn="auto">
                  <a:spcBef>
                    <a:spcPts val="0"/>
                  </a:spcBef>
                  <a:spcAft>
                    <a:spcPts val="0"/>
                  </a:spcAft>
                  <a:defRPr/>
                </a:pPr>
                <a:endParaRPr lang="fr-FR" dirty="0">
                  <a:solidFill>
                    <a:schemeClr val="tx1"/>
                  </a:solidFill>
                </a:endParaRPr>
              </a:p>
              <a:p>
                <a:pPr fontAlgn="auto">
                  <a:spcBef>
                    <a:spcPts val="0"/>
                  </a:spcBef>
                  <a:spcAft>
                    <a:spcPts val="0"/>
                  </a:spcAft>
                  <a:defRPr/>
                </a:pPr>
                <a:endParaRPr lang="fr-FR" dirty="0">
                  <a:solidFill>
                    <a:schemeClr val="tx1"/>
                  </a:solidFill>
                </a:endParaRPr>
              </a:p>
              <a:p>
                <a:pPr fontAlgn="auto">
                  <a:spcBef>
                    <a:spcPts val="0"/>
                  </a:spcBef>
                  <a:spcAft>
                    <a:spcPts val="0"/>
                  </a:spcAft>
                  <a:defRPr/>
                </a:pPr>
                <a:endParaRPr lang="fr-FR" dirty="0"/>
              </a:p>
            </p:txBody>
          </p:sp>
          <p:pic>
            <p:nvPicPr>
              <p:cNvPr id="18" name="Picture 2" descr="http://www.fotosearch.fr/bthumb/LIF/LIF115/SA402063.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000892" y="3143248"/>
                <a:ext cx="1447800"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ZoneTexte 9"/>
              <p:cNvSpPr txBox="1">
                <a:spLocks noChangeArrowheads="1"/>
              </p:cNvSpPr>
              <p:nvPr/>
            </p:nvSpPr>
            <p:spPr bwMode="auto">
              <a:xfrm>
                <a:off x="5072066" y="4572008"/>
                <a:ext cx="150019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sz="1200">
                    <a:latin typeface="Constantia" pitchFamily="18" charset="0"/>
                  </a:rPr>
                  <a:t>Cellule gustative</a:t>
                </a:r>
              </a:p>
            </p:txBody>
          </p:sp>
          <p:sp>
            <p:nvSpPr>
              <p:cNvPr id="20" name="ZoneTexte 12"/>
              <p:cNvSpPr txBox="1">
                <a:spLocks noChangeArrowheads="1"/>
              </p:cNvSpPr>
              <p:nvPr/>
            </p:nvSpPr>
            <p:spPr bwMode="auto">
              <a:xfrm>
                <a:off x="5143504" y="4857760"/>
                <a:ext cx="185738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fr-FR" sz="1200">
                    <a:latin typeface="Constantia" pitchFamily="18" charset="0"/>
                  </a:rPr>
                  <a:t>Fibres nerveuses</a:t>
                </a:r>
              </a:p>
            </p:txBody>
          </p:sp>
        </p:grpSp>
        <p:cxnSp>
          <p:nvCxnSpPr>
            <p:cNvPr id="15" name="Connecteur droit 14"/>
            <p:cNvCxnSpPr/>
            <p:nvPr/>
          </p:nvCxnSpPr>
          <p:spPr>
            <a:xfrm rot="10800000" flipV="1">
              <a:off x="5715005" y="5857886"/>
              <a:ext cx="1357321" cy="857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rot="10800000" flipV="1">
              <a:off x="6429385" y="6429390"/>
              <a:ext cx="785817" cy="42862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 name="Titre 1" descr=" 21"/>
          <p:cNvSpPr txBox="1">
            <a:spLocks/>
          </p:cNvSpPr>
          <p:nvPr/>
        </p:nvSpPr>
        <p:spPr>
          <a:xfrm>
            <a:off x="896147" y="714375"/>
            <a:ext cx="3606800" cy="785813"/>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fr-FR" b="1" u="sng" dirty="0" smtClean="0">
                <a:effectLst>
                  <a:outerShdw blurRad="38100" dist="38100" dir="2700000" algn="tl">
                    <a:srgbClr val="000000">
                      <a:alpha val="43137"/>
                    </a:srgbClr>
                  </a:outerShdw>
                </a:effectLst>
              </a:rPr>
              <a:t>Schéma de la langue</a:t>
            </a:r>
            <a:endParaRPr lang="fr-FR" b="1" u="sng" dirty="0">
              <a:effectLst>
                <a:outerShdw blurRad="38100" dist="38100" dir="2700000" algn="tl">
                  <a:srgbClr val="000000">
                    <a:alpha val="43137"/>
                  </a:srgbClr>
                </a:outerShdw>
              </a:effectLst>
            </a:endParaRPr>
          </a:p>
        </p:txBody>
      </p:sp>
      <p:sp>
        <p:nvSpPr>
          <p:cNvPr id="22" name="Rectangle 21" descr=" 22"/>
          <p:cNvSpPr/>
          <p:nvPr/>
        </p:nvSpPr>
        <p:spPr>
          <a:xfrm>
            <a:off x="679450" y="5646925"/>
            <a:ext cx="10629900" cy="830997"/>
          </a:xfrm>
          <a:prstGeom prst="rect">
            <a:avLst/>
          </a:prstGeom>
        </p:spPr>
        <p:txBody>
          <a:bodyPr wrap="square">
            <a:spAutoFit/>
          </a:bodyPr>
          <a:lstStyle/>
          <a:p>
            <a:pPr marL="342900" indent="-342900">
              <a:buChar char=" "/>
              <a:defRPr/>
            </a:pPr>
            <a:r>
              <a:rPr lang="fr-FR" sz="2400" smtClean="0">
                <a:solidFill>
                  <a:srgbClr val="CC3300"/>
                </a:solidFill>
                <a:effectLst>
                  <a:outerShdw blurRad="38100" dist="38100" dir="2700000" algn="tl">
                    <a:srgbClr val="000000">
                      <a:alpha val="43137"/>
                    </a:srgbClr>
                  </a:outerShdw>
                </a:effectLst>
              </a:rPr>
              <a:t>                                                     </a:t>
            </a:r>
            <a:r>
              <a:rPr lang="fr-FR" sz="2400" smtClean="0">
                <a:effectLst>
                  <a:outerShdw blurRad="38100" dist="38100" dir="2700000" algn="tl">
                    <a:srgbClr val="000000">
                      <a:alpha val="43137"/>
                    </a:srgbClr>
                  </a:outerShdw>
                </a:effectLst>
              </a:rPr>
              <a:t>                              </a:t>
            </a:r>
            <a:br>
              <a:rPr lang="fr-FR" sz="2400" smtClean="0">
                <a:effectLst>
                  <a:outerShdw blurRad="38100" dist="38100" dir="2700000" algn="tl">
                    <a:srgbClr val="000000">
                      <a:alpha val="43137"/>
                    </a:srgbClr>
                  </a:outerShdw>
                </a:effectLst>
              </a:rPr>
            </a:br>
            <a:r>
              <a:rPr lang="fr-FR" sz="2400" smtClean="0">
                <a:effectLst>
                  <a:outerShdw blurRad="38100" dist="38100" dir="2700000" algn="tl">
                    <a:srgbClr val="000000">
                      <a:alpha val="43137"/>
                    </a:srgbClr>
                  </a:outerShdw>
                </a:effectLst>
              </a:rPr>
              <a:t>    </a:t>
            </a:r>
            <a:r>
              <a:rPr lang="fr-FR" sz="2400" smtClean="0">
                <a:solidFill>
                  <a:srgbClr val="009900"/>
                </a:solidFill>
                <a:effectLst>
                  <a:outerShdw blurRad="38100" dist="38100" dir="2700000" algn="tl">
                    <a:srgbClr val="000000">
                      <a:alpha val="43137"/>
                    </a:srgbClr>
                  </a:outerShdw>
                </a:effectLst>
              </a:rPr>
              <a:t>                                            </a:t>
            </a:r>
            <a:r>
              <a:rPr lang="fr-FR" sz="2400" smtClean="0">
                <a:effectLst>
                  <a:outerShdw blurRad="38100" dist="38100" dir="2700000" algn="tl">
                    <a:srgbClr val="000000">
                      <a:alpha val="43137"/>
                    </a:srgbClr>
                  </a:outerShdw>
                </a:effectLst>
              </a:rPr>
              <a:t>  </a:t>
            </a:r>
            <a:endParaRPr lang="fr-F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96103769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8</a:t>
            </a:r>
          </a:p>
          <a:p>
            <a:endParaRPr lang="fr-FR" dirty="0"/>
          </a:p>
        </p:txBody>
      </p:sp>
      <p:sp>
        <p:nvSpPr>
          <p:cNvPr id="8" name="Rectangle 7" descr=" 8"/>
          <p:cNvSpPr/>
          <p:nvPr/>
        </p:nvSpPr>
        <p:spPr>
          <a:xfrm>
            <a:off x="3336925" y="-7823"/>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9" name="Rectangle avec flèche vers le bas 8" descr=" 5"/>
          <p:cNvSpPr/>
          <p:nvPr/>
        </p:nvSpPr>
        <p:spPr>
          <a:xfrm>
            <a:off x="4768854" y="576952"/>
            <a:ext cx="3263900" cy="800100"/>
          </a:xfrm>
          <a:prstGeom prst="downArrowCallou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tx1"/>
                </a:solidFill>
                <a:effectLst>
                  <a:outerShdw blurRad="38100" dist="38100" dir="2700000" algn="tl">
                    <a:srgbClr val="000000">
                      <a:alpha val="43137"/>
                    </a:srgbClr>
                  </a:outerShdw>
                </a:effectLst>
              </a:rPr>
              <a:t>Perception du goût </a:t>
            </a:r>
            <a:endParaRPr lang="fr-FR" sz="2800" b="1" dirty="0">
              <a:solidFill>
                <a:schemeClr val="tx1"/>
              </a:solidFill>
              <a:effectLst>
                <a:outerShdw blurRad="38100" dist="38100" dir="2700000" algn="tl">
                  <a:srgbClr val="000000">
                    <a:alpha val="43137"/>
                  </a:srgbClr>
                </a:outerShdw>
              </a:effectLst>
            </a:endParaRPr>
          </a:p>
        </p:txBody>
      </p:sp>
      <p:pic>
        <p:nvPicPr>
          <p:cNvPr id="10" name="Picture 2" descr=" 10"/>
          <p:cNvPicPr>
            <a:picLocks noGrp="1" noChangeAspect="1" noChangeArrowheads="1"/>
          </p:cNvPicPr>
          <p:nvPr>
            <p:ph idx="1"/>
          </p:nvPr>
        </p:nvPicPr>
        <p:blipFill>
          <a:blip r:embed="rId3">
            <a:extLst>
              <a:ext uri="{BEBA8EAE-BF5A-486C-A8C5-ECC9F3942E4B}">
                <a14:imgProps xmlns:a14="http://schemas.microsoft.com/office/drawing/2010/main" xmlns="">
                  <a14:imgLayer r:embed="rId4">
                    <a14:imgEffect>
                      <a14:sharpenSoften amount="500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a:xfrm>
            <a:off x="98167" y="1270000"/>
            <a:ext cx="5146143" cy="4914900"/>
          </a:xfrm>
        </p:spPr>
      </p:pic>
      <p:sp>
        <p:nvSpPr>
          <p:cNvPr id="12" name="Rectangle 11" descr=" 11"/>
          <p:cNvSpPr/>
          <p:nvPr/>
        </p:nvSpPr>
        <p:spPr>
          <a:xfrm>
            <a:off x="5270899" y="1391340"/>
            <a:ext cx="5804690" cy="1643067"/>
          </a:xfrm>
          <a:prstGeom prst="wedgeRectCallout">
            <a:avLst>
              <a:gd name="adj1" fmla="val -78118"/>
              <a:gd name="adj2" fmla="val 4207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a:p>
            <a:pPr fontAlgn="auto">
              <a:spcBef>
                <a:spcPts val="0"/>
              </a:spcBef>
              <a:spcAft>
                <a:spcPts val="0"/>
              </a:spcAft>
              <a:defRPr/>
            </a:pPr>
            <a:r>
              <a:rPr lang="fr-FR" sz="2000" b="1" dirty="0">
                <a:solidFill>
                  <a:schemeClr val="tx1"/>
                </a:solidFill>
              </a:rPr>
              <a:t>Un individu possède en moyenne sept à douze </a:t>
            </a:r>
            <a:r>
              <a:rPr lang="fr-FR" sz="2000" b="1" dirty="0">
                <a:solidFill>
                  <a:srgbClr val="009900"/>
                </a:solidFill>
              </a:rPr>
              <a:t>papilles caliciformes </a:t>
            </a:r>
            <a:r>
              <a:rPr lang="fr-FR" sz="2000" b="1" dirty="0">
                <a:solidFill>
                  <a:schemeClr val="tx1"/>
                </a:solidFill>
              </a:rPr>
              <a:t>situées sur la face supérieure de la langue, vers l'arrière.</a:t>
            </a:r>
          </a:p>
          <a:p>
            <a:pPr fontAlgn="auto">
              <a:spcBef>
                <a:spcPts val="0"/>
              </a:spcBef>
              <a:spcAft>
                <a:spcPts val="0"/>
              </a:spcAft>
              <a:defRPr/>
            </a:pPr>
            <a:r>
              <a:rPr lang="fr-FR" sz="2000" b="1" dirty="0">
                <a:solidFill>
                  <a:schemeClr val="tx1"/>
                </a:solidFill>
              </a:rPr>
              <a:t>Chaque papille est dotée de </a:t>
            </a:r>
            <a:r>
              <a:rPr lang="fr-FR" sz="2000" b="1" dirty="0">
                <a:solidFill>
                  <a:srgbClr val="FF0066"/>
                </a:solidFill>
              </a:rPr>
              <a:t>bourgeons du goût</a:t>
            </a:r>
            <a:r>
              <a:rPr lang="fr-FR" sz="2000" b="1" dirty="0">
                <a:solidFill>
                  <a:schemeClr val="tx1"/>
                </a:solidFill>
              </a:rPr>
              <a:t>.</a:t>
            </a:r>
          </a:p>
          <a:p>
            <a:pPr algn="ctr" fontAlgn="auto">
              <a:spcBef>
                <a:spcPts val="0"/>
              </a:spcBef>
              <a:spcAft>
                <a:spcPts val="0"/>
              </a:spcAft>
              <a:defRPr/>
            </a:pPr>
            <a:r>
              <a:rPr lang="fr-FR" dirty="0">
                <a:solidFill>
                  <a:schemeClr val="tx1"/>
                </a:solidFill>
              </a:rPr>
              <a:t> </a:t>
            </a:r>
          </a:p>
        </p:txBody>
      </p:sp>
      <p:sp>
        <p:nvSpPr>
          <p:cNvPr id="21" name="Rectangle 20" descr=" 20"/>
          <p:cNvSpPr/>
          <p:nvPr/>
        </p:nvSpPr>
        <p:spPr>
          <a:xfrm>
            <a:off x="6064250" y="2928943"/>
            <a:ext cx="5245100" cy="2423848"/>
          </a:xfrm>
          <a:prstGeom prst="wedgeRectCallout">
            <a:avLst>
              <a:gd name="adj1" fmla="val -88614"/>
              <a:gd name="adj2" fmla="val 1618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000" b="1" dirty="0">
                <a:solidFill>
                  <a:prstClr val="black"/>
                </a:solidFill>
              </a:rPr>
              <a:t>Les </a:t>
            </a:r>
            <a:r>
              <a:rPr lang="fr-FR" sz="2000" b="1" dirty="0">
                <a:solidFill>
                  <a:srgbClr val="CC3300"/>
                </a:solidFill>
              </a:rPr>
              <a:t>papilles filiformes </a:t>
            </a:r>
            <a:r>
              <a:rPr lang="fr-FR" sz="2000" b="1" dirty="0">
                <a:solidFill>
                  <a:prstClr val="black"/>
                </a:solidFill>
              </a:rPr>
              <a:t>sont les plus petites mais les plus nombreuses puisqu'elles recouvrent la quasi totalité de la face dorsale. Elles ont une forme de cône allongé. Les papilles filiformes rendent la langue râpeuse et lui permettent de mieux accrocher les aliments lors de la mastication.</a:t>
            </a:r>
            <a:endParaRPr lang="fr-FR" sz="2000" b="1" dirty="0">
              <a:solidFill>
                <a:schemeClr val="tx1"/>
              </a:solidFill>
            </a:endParaRPr>
          </a:p>
        </p:txBody>
      </p:sp>
      <p:sp>
        <p:nvSpPr>
          <p:cNvPr id="11" name="Titre 1" descr=" 21"/>
          <p:cNvSpPr txBox="1">
            <a:spLocks/>
          </p:cNvSpPr>
          <p:nvPr/>
        </p:nvSpPr>
        <p:spPr>
          <a:xfrm>
            <a:off x="896147" y="714375"/>
            <a:ext cx="3606800" cy="785813"/>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fr-FR" b="1" u="sng" dirty="0" smtClean="0">
                <a:effectLst>
                  <a:outerShdw blurRad="38100" dist="38100" dir="2700000" algn="tl">
                    <a:srgbClr val="000000">
                      <a:alpha val="43137"/>
                    </a:srgbClr>
                  </a:outerShdw>
                </a:effectLst>
              </a:rPr>
              <a:t>Schéma de la langue</a:t>
            </a:r>
            <a:endParaRPr lang="fr-FR" b="1" u="sng" dirty="0">
              <a:effectLst>
                <a:outerShdw blurRad="38100" dist="38100" dir="2700000" algn="tl">
                  <a:srgbClr val="000000">
                    <a:alpha val="43137"/>
                  </a:srgbClr>
                </a:outerShdw>
              </a:effectLst>
            </a:endParaRPr>
          </a:p>
        </p:txBody>
      </p:sp>
      <p:sp>
        <p:nvSpPr>
          <p:cNvPr id="22" name="Rectangle 21" descr=" 22"/>
          <p:cNvSpPr/>
          <p:nvPr/>
        </p:nvSpPr>
        <p:spPr>
          <a:xfrm>
            <a:off x="679450" y="5646925"/>
            <a:ext cx="10629900" cy="1200329"/>
          </a:xfrm>
          <a:prstGeom prst="rect">
            <a:avLst/>
          </a:prstGeom>
        </p:spPr>
        <p:txBody>
          <a:bodyPr wrap="square">
            <a:spAutoFit/>
          </a:bodyPr>
          <a:lstStyle/>
          <a:p>
            <a:pPr>
              <a:defRPr/>
            </a:pPr>
            <a:r>
              <a:rPr lang="fr-FR" sz="2400" smtClean="0">
                <a:solidFill>
                  <a:srgbClr val="CC3300"/>
                </a:solidFill>
                <a:effectLst>
                  <a:outerShdw blurRad="38100" dist="38100" dir="2700000" algn="tl">
                    <a:srgbClr val="000000">
                      <a:alpha val="43137"/>
                    </a:srgbClr>
                  </a:outerShdw>
                </a:effectLst>
                <a:latin typeface="Calibri"/>
              </a:rPr>
              <a:t>Les papilles filiformes ont des fonctions mécaniques </a:t>
            </a:r>
            <a:r>
              <a:rPr lang="fr-FR" sz="2400" smtClean="0">
                <a:effectLst>
                  <a:outerShdw blurRad="38100" dist="38100" dir="2700000" algn="tl">
                    <a:srgbClr val="000000">
                      <a:alpha val="43137"/>
                    </a:srgbClr>
                  </a:outerShdw>
                </a:effectLst>
                <a:latin typeface="Calibri"/>
              </a:rPr>
              <a:t>tandis que les fongiformes et les </a:t>
            </a:r>
            <a:r>
              <a:rPr lang="fr-FR" sz="2400" smtClean="0">
                <a:solidFill>
                  <a:srgbClr val="009900"/>
                </a:solidFill>
                <a:effectLst>
                  <a:outerShdw blurRad="38100" dist="38100" dir="2700000" algn="tl">
                    <a:srgbClr val="000000">
                      <a:alpha val="43137"/>
                    </a:srgbClr>
                  </a:outerShdw>
                </a:effectLst>
                <a:latin typeface="Calibri"/>
              </a:rPr>
              <a:t>caliciformes interviennent dans la gustation</a:t>
            </a:r>
            <a:r>
              <a:rPr lang="fr-FR" sz="2400" smtClean="0">
                <a:effectLst>
                  <a:outerShdw blurRad="38100" dist="38100" dir="2700000" algn="tl">
                    <a:srgbClr val="000000">
                      <a:alpha val="43137"/>
                    </a:srgbClr>
                  </a:outerShdw>
                </a:effectLst>
                <a:latin typeface="Calibri"/>
              </a:rPr>
              <a:t>. </a:t>
            </a:r>
            <a:endParaRPr lang="fr-F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123381188"/>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8</a:t>
            </a:r>
          </a:p>
          <a:p>
            <a:endParaRPr lang="fr-FR" dirty="0"/>
          </a:p>
        </p:txBody>
      </p:sp>
      <p:sp>
        <p:nvSpPr>
          <p:cNvPr id="8" name="Rectangle 7" descr=" 8"/>
          <p:cNvSpPr/>
          <p:nvPr/>
        </p:nvSpPr>
        <p:spPr>
          <a:xfrm>
            <a:off x="3336925" y="-7823"/>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9" name="Rectangle avec flèche vers le bas 8" descr=" 5"/>
          <p:cNvSpPr/>
          <p:nvPr/>
        </p:nvSpPr>
        <p:spPr>
          <a:xfrm>
            <a:off x="4768854" y="576952"/>
            <a:ext cx="3263900" cy="800100"/>
          </a:xfrm>
          <a:prstGeom prst="downArrowCallou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tx1"/>
                </a:solidFill>
                <a:effectLst>
                  <a:outerShdw blurRad="38100" dist="38100" dir="2700000" algn="tl">
                    <a:srgbClr val="000000">
                      <a:alpha val="43137"/>
                    </a:srgbClr>
                  </a:outerShdw>
                </a:effectLst>
              </a:rPr>
              <a:t>Perception du goût </a:t>
            </a:r>
            <a:endParaRPr lang="fr-FR" sz="2800" b="1" dirty="0">
              <a:solidFill>
                <a:schemeClr val="tx1"/>
              </a:solidFill>
              <a:effectLst>
                <a:outerShdw blurRad="38100" dist="38100" dir="2700000" algn="tl">
                  <a:srgbClr val="000000">
                    <a:alpha val="43137"/>
                  </a:srgbClr>
                </a:outerShdw>
              </a:effectLst>
            </a:endParaRPr>
          </a:p>
        </p:txBody>
      </p:sp>
      <p:pic>
        <p:nvPicPr>
          <p:cNvPr id="10" name="Picture 2" descr=" 10"/>
          <p:cNvPicPr>
            <a:picLocks noGrp="1" noChangeAspect="1" noChangeArrowheads="1"/>
          </p:cNvPicPr>
          <p:nvPr>
            <p:ph idx="1"/>
          </p:nvPr>
        </p:nvPicPr>
        <p:blipFill>
          <a:blip r:embed="rId3">
            <a:extLst>
              <a:ext uri="{BEBA8EAE-BF5A-486C-A8C5-ECC9F3942E4B}">
                <a14:imgProps xmlns:a14="http://schemas.microsoft.com/office/drawing/2010/main" xmlns="">
                  <a14:imgLayer r:embed="rId4">
                    <a14:imgEffect>
                      <a14:sharpenSoften amount="500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a:xfrm>
            <a:off x="98167" y="1270000"/>
            <a:ext cx="5146143" cy="4914900"/>
          </a:xfrm>
        </p:spPr>
      </p:pic>
      <p:sp>
        <p:nvSpPr>
          <p:cNvPr id="12" name="Rectangle 11" descr=" 11"/>
          <p:cNvSpPr/>
          <p:nvPr/>
        </p:nvSpPr>
        <p:spPr>
          <a:xfrm>
            <a:off x="5270899" y="1391340"/>
            <a:ext cx="5804690" cy="1643067"/>
          </a:xfrm>
          <a:prstGeom prst="wedgeRectCallout">
            <a:avLst>
              <a:gd name="adj1" fmla="val -78118"/>
              <a:gd name="adj2" fmla="val 4207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solidFill>
                <a:schemeClr val="tx1"/>
              </a:solidFill>
            </a:endParaRPr>
          </a:p>
          <a:p>
            <a:pPr fontAlgn="auto">
              <a:spcBef>
                <a:spcPts val="0"/>
              </a:spcBef>
              <a:spcAft>
                <a:spcPts val="0"/>
              </a:spcAft>
              <a:defRPr/>
            </a:pPr>
            <a:r>
              <a:rPr lang="fr-FR" sz="2000" b="1" dirty="0">
                <a:solidFill>
                  <a:schemeClr val="tx1"/>
                </a:solidFill>
              </a:rPr>
              <a:t>Un individu possède en moyenne sept à douze </a:t>
            </a:r>
            <a:r>
              <a:rPr lang="fr-FR" sz="2000" b="1" dirty="0">
                <a:solidFill>
                  <a:srgbClr val="009900"/>
                </a:solidFill>
              </a:rPr>
              <a:t>papilles caliciformes </a:t>
            </a:r>
            <a:r>
              <a:rPr lang="fr-FR" sz="2000" b="1" dirty="0">
                <a:solidFill>
                  <a:schemeClr val="tx1"/>
                </a:solidFill>
              </a:rPr>
              <a:t>situées sur la face supérieure de la langue, vers l'arrière.</a:t>
            </a:r>
          </a:p>
          <a:p>
            <a:pPr fontAlgn="auto">
              <a:spcBef>
                <a:spcPts val="0"/>
              </a:spcBef>
              <a:spcAft>
                <a:spcPts val="0"/>
              </a:spcAft>
              <a:defRPr/>
            </a:pPr>
            <a:r>
              <a:rPr lang="fr-FR" sz="2000" b="1" dirty="0">
                <a:solidFill>
                  <a:schemeClr val="tx1"/>
                </a:solidFill>
              </a:rPr>
              <a:t>Chaque papille est dotée de </a:t>
            </a:r>
            <a:r>
              <a:rPr lang="fr-FR" sz="2000" b="1" dirty="0">
                <a:solidFill>
                  <a:srgbClr val="FF0066"/>
                </a:solidFill>
              </a:rPr>
              <a:t>bourgeons du goût</a:t>
            </a:r>
            <a:r>
              <a:rPr lang="fr-FR" sz="2000" b="1" dirty="0">
                <a:solidFill>
                  <a:schemeClr val="tx1"/>
                </a:solidFill>
              </a:rPr>
              <a:t>.</a:t>
            </a:r>
          </a:p>
          <a:p>
            <a:pPr algn="ctr" fontAlgn="auto">
              <a:spcBef>
                <a:spcPts val="0"/>
              </a:spcBef>
              <a:spcAft>
                <a:spcPts val="0"/>
              </a:spcAft>
              <a:defRPr/>
            </a:pPr>
            <a:r>
              <a:rPr lang="fr-FR" dirty="0">
                <a:solidFill>
                  <a:schemeClr val="tx1"/>
                </a:solidFill>
              </a:rPr>
              <a:t> </a:t>
            </a:r>
          </a:p>
        </p:txBody>
      </p:sp>
      <p:sp>
        <p:nvSpPr>
          <p:cNvPr id="21" name="Rectangle 20" descr=" 20"/>
          <p:cNvSpPr/>
          <p:nvPr/>
        </p:nvSpPr>
        <p:spPr>
          <a:xfrm>
            <a:off x="6064250" y="2928943"/>
            <a:ext cx="5245100" cy="2423848"/>
          </a:xfrm>
          <a:prstGeom prst="wedgeRectCallout">
            <a:avLst>
              <a:gd name="adj1" fmla="val -88614"/>
              <a:gd name="adj2" fmla="val 1618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000" b="1" dirty="0">
                <a:solidFill>
                  <a:prstClr val="black"/>
                </a:solidFill>
              </a:rPr>
              <a:t>Les </a:t>
            </a:r>
            <a:r>
              <a:rPr lang="fr-FR" sz="2000" b="1" dirty="0">
                <a:solidFill>
                  <a:srgbClr val="CC3300"/>
                </a:solidFill>
              </a:rPr>
              <a:t>papilles filiformes </a:t>
            </a:r>
            <a:r>
              <a:rPr lang="fr-FR" sz="2000" b="1" dirty="0">
                <a:solidFill>
                  <a:prstClr val="black"/>
                </a:solidFill>
              </a:rPr>
              <a:t>sont les plus petites mais les plus nombreuses puisqu'elles recouvrent la quasi totalité de la face dorsale. Elles ont une forme de cône allongé. Les papilles filiformes rendent la langue râpeuse et lui permettent de mieux accrocher les aliments lors de la mastication.</a:t>
            </a:r>
            <a:endParaRPr lang="fr-FR" sz="2000" b="1" dirty="0">
              <a:solidFill>
                <a:schemeClr val="tx1"/>
              </a:solidFill>
            </a:endParaRPr>
          </a:p>
        </p:txBody>
      </p:sp>
      <p:sp>
        <p:nvSpPr>
          <p:cNvPr id="11" name="Titre 1" descr=" 21"/>
          <p:cNvSpPr txBox="1">
            <a:spLocks/>
          </p:cNvSpPr>
          <p:nvPr/>
        </p:nvSpPr>
        <p:spPr>
          <a:xfrm>
            <a:off x="896147" y="714375"/>
            <a:ext cx="3606800" cy="785813"/>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fr-FR" b="1" u="sng" dirty="0" smtClean="0">
                <a:effectLst>
                  <a:outerShdw blurRad="38100" dist="38100" dir="2700000" algn="tl">
                    <a:srgbClr val="000000">
                      <a:alpha val="43137"/>
                    </a:srgbClr>
                  </a:outerShdw>
                </a:effectLst>
              </a:rPr>
              <a:t>Schéma de la langue</a:t>
            </a:r>
            <a:endParaRPr lang="fr-FR" b="1" u="sng" dirty="0">
              <a:effectLst>
                <a:outerShdw blurRad="38100" dist="38100" dir="2700000" algn="tl">
                  <a:srgbClr val="000000">
                    <a:alpha val="43137"/>
                  </a:srgbClr>
                </a:outerShdw>
              </a:effectLst>
            </a:endParaRPr>
          </a:p>
        </p:txBody>
      </p:sp>
      <p:pic>
        <p:nvPicPr>
          <p:cNvPr id="13" name="Picture 1" descr=" 307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098010" y="1391340"/>
            <a:ext cx="6267450" cy="51466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2" name="Rectangle 21" descr=" 22"/>
          <p:cNvSpPr/>
          <p:nvPr/>
        </p:nvSpPr>
        <p:spPr>
          <a:xfrm>
            <a:off x="679450" y="5646925"/>
            <a:ext cx="10629900" cy="1200329"/>
          </a:xfrm>
          <a:prstGeom prst="rect">
            <a:avLst/>
          </a:prstGeom>
        </p:spPr>
        <p:txBody>
          <a:bodyPr wrap="square">
            <a:spAutoFit/>
          </a:bodyPr>
          <a:lstStyle/>
          <a:p>
            <a:pPr>
              <a:defRPr/>
            </a:pPr>
            <a:r>
              <a:rPr lang="fr-FR" sz="2400" smtClean="0">
                <a:solidFill>
                  <a:srgbClr val="CC3300"/>
                </a:solidFill>
                <a:effectLst>
                  <a:outerShdw blurRad="38100" dist="38100" dir="2700000" algn="tl">
                    <a:srgbClr val="000000">
                      <a:alpha val="43137"/>
                    </a:srgbClr>
                  </a:outerShdw>
                </a:effectLst>
                <a:latin typeface="Calibri"/>
              </a:rPr>
              <a:t>Les papilles filiformes ont des fonctions mécaniques </a:t>
            </a:r>
            <a:r>
              <a:rPr lang="fr-FR" sz="2400" smtClean="0">
                <a:effectLst>
                  <a:outerShdw blurRad="38100" dist="38100" dir="2700000" algn="tl">
                    <a:srgbClr val="000000">
                      <a:alpha val="43137"/>
                    </a:srgbClr>
                  </a:outerShdw>
                </a:effectLst>
                <a:latin typeface="Calibri"/>
              </a:rPr>
              <a:t>tandis que les fongiformes et les </a:t>
            </a:r>
            <a:r>
              <a:rPr lang="fr-FR" sz="2400" smtClean="0">
                <a:solidFill>
                  <a:srgbClr val="009900"/>
                </a:solidFill>
                <a:effectLst>
                  <a:outerShdw blurRad="38100" dist="38100" dir="2700000" algn="tl">
                    <a:srgbClr val="000000">
                      <a:alpha val="43137"/>
                    </a:srgbClr>
                  </a:outerShdw>
                </a:effectLst>
                <a:latin typeface="Calibri"/>
              </a:rPr>
              <a:t>caliciformes interviennent dans la gustation</a:t>
            </a:r>
            <a:r>
              <a:rPr lang="fr-FR" sz="2400" smtClean="0">
                <a:effectLst>
                  <a:outerShdw blurRad="38100" dist="38100" dir="2700000" algn="tl">
                    <a:srgbClr val="000000">
                      <a:alpha val="43137"/>
                    </a:srgbClr>
                  </a:outerShdw>
                </a:effectLst>
                <a:latin typeface="Calibri"/>
              </a:rPr>
              <a:t>. </a:t>
            </a:r>
            <a:endParaRPr lang="fr-F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47902660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8</a:t>
            </a:r>
          </a:p>
          <a:p>
            <a:endParaRPr lang="fr-FR" dirty="0"/>
          </a:p>
        </p:txBody>
      </p:sp>
      <p:sp>
        <p:nvSpPr>
          <p:cNvPr id="8" name="Titre 1" descr=" 8"/>
          <p:cNvSpPr txBox="1">
            <a:spLocks/>
          </p:cNvSpPr>
          <p:nvPr/>
        </p:nvSpPr>
        <p:spPr>
          <a:xfrm>
            <a:off x="2028825" y="449665"/>
            <a:ext cx="8229600" cy="9286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u="sng" dirty="0" smtClean="0"/>
              <a:t>Zone du salé</a:t>
            </a:r>
            <a:r>
              <a:rPr lang="fr-FR" dirty="0" smtClean="0"/>
              <a:t> </a:t>
            </a:r>
            <a:endParaRPr lang="fr-FR" dirty="0"/>
          </a:p>
        </p:txBody>
      </p:sp>
      <p:pic>
        <p:nvPicPr>
          <p:cNvPr id="9" name="Image 1" descr=" 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13618" y="1586278"/>
            <a:ext cx="3829050" cy="4958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descr=" 10"/>
          <p:cNvSpPr/>
          <p:nvPr/>
        </p:nvSpPr>
        <p:spPr>
          <a:xfrm>
            <a:off x="6794500" y="1738985"/>
            <a:ext cx="3714750" cy="2357438"/>
          </a:xfrm>
          <a:prstGeom prst="wedgeRectCallout">
            <a:avLst>
              <a:gd name="adj1" fmla="val -119515"/>
              <a:gd name="adj2" fmla="val 120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2000" b="1" dirty="0">
                <a:solidFill>
                  <a:srgbClr val="000000"/>
                </a:solidFill>
                <a:latin typeface="Arial" pitchFamily="34" charset="0"/>
                <a:ea typeface="Times New Roman" pitchFamily="18" charset="0"/>
                <a:cs typeface="Times New Roman" pitchFamily="18" charset="0"/>
              </a:rPr>
              <a:t>C’est sur les cotés arrières et avant de la langue que nous percevons la saveur salée. Les aliments salés sont les arachides, les chips, le sel...</a:t>
            </a:r>
            <a:r>
              <a:rPr lang="fr-FR" b="1" dirty="0">
                <a:solidFill>
                  <a:srgbClr val="000000"/>
                </a:solidFill>
                <a:latin typeface="Arial" pitchFamily="34" charset="0"/>
                <a:ea typeface="Times New Roman" pitchFamily="18" charset="0"/>
                <a:cs typeface="Times New Roman" pitchFamily="18" charset="0"/>
              </a:rPr>
              <a:t> </a:t>
            </a:r>
            <a:endParaRPr lang="fr-FR" sz="2800" b="1" dirty="0">
              <a:solidFill>
                <a:schemeClr val="tx1"/>
              </a:solidFill>
              <a:latin typeface="Arial" pitchFamily="34" charset="0"/>
              <a:cs typeface="Arial" pitchFamily="34" charset="0"/>
            </a:endParaRPr>
          </a:p>
        </p:txBody>
      </p:sp>
      <p:pic>
        <p:nvPicPr>
          <p:cNvPr id="11" name="Image 2" descr=" 1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541815" y="4602612"/>
            <a:ext cx="1879599" cy="1942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descr=" 12"/>
          <p:cNvSpPr/>
          <p:nvPr/>
        </p:nvSpPr>
        <p:spPr>
          <a:xfrm>
            <a:off x="3336925" y="-7823"/>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spTree>
    <p:extLst>
      <p:ext uri="{BB962C8B-B14F-4D97-AF65-F5344CB8AC3E}">
        <p14:creationId xmlns:p14="http://schemas.microsoft.com/office/powerpoint/2010/main" xmlns="" val="279436753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8</a:t>
            </a:r>
          </a:p>
          <a:p>
            <a:endParaRPr lang="fr-FR" dirty="0"/>
          </a:p>
        </p:txBody>
      </p:sp>
      <p:sp>
        <p:nvSpPr>
          <p:cNvPr id="5" name="Rectangle 4" descr=" 12"/>
          <p:cNvSpPr/>
          <p:nvPr/>
        </p:nvSpPr>
        <p:spPr>
          <a:xfrm>
            <a:off x="3336925" y="-7823"/>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8" name="Titre 1" descr=" 13"/>
          <p:cNvSpPr txBox="1">
            <a:spLocks/>
          </p:cNvSpPr>
          <p:nvPr/>
        </p:nvSpPr>
        <p:spPr>
          <a:xfrm>
            <a:off x="1879600" y="1012720"/>
            <a:ext cx="8229600" cy="664929"/>
          </a:xfrm>
          <a:prstGeom prst="rect">
            <a:avLst/>
          </a:prstGeom>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800" u="sng" dirty="0" smtClean="0">
                <a:solidFill>
                  <a:srgbClr val="000000"/>
                </a:solidFill>
                <a:cs typeface="Times New Roman" pitchFamily="18" charset="0"/>
              </a:rPr>
              <a:t>Zone</a:t>
            </a:r>
            <a:r>
              <a:rPr lang="fr-FR" sz="5400" u="sng" dirty="0" smtClean="0">
                <a:solidFill>
                  <a:srgbClr val="000000"/>
                </a:solidFill>
                <a:cs typeface="Times New Roman" pitchFamily="18" charset="0"/>
              </a:rPr>
              <a:t> du sucré</a:t>
            </a:r>
            <a:endParaRPr lang="fr-FR" sz="4800" dirty="0"/>
          </a:p>
        </p:txBody>
      </p:sp>
      <p:pic>
        <p:nvPicPr>
          <p:cNvPr id="9" name="Image 3" descr=" 1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83109" y="1586278"/>
            <a:ext cx="3907632" cy="50005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descr=" 15"/>
          <p:cNvSpPr/>
          <p:nvPr/>
        </p:nvSpPr>
        <p:spPr>
          <a:xfrm>
            <a:off x="6637636" y="2895561"/>
            <a:ext cx="4815681" cy="2180507"/>
          </a:xfrm>
          <a:prstGeom prst="wedgeRectCallout">
            <a:avLst>
              <a:gd name="adj1" fmla="val -107793"/>
              <a:gd name="adj2" fmla="val 466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rgbClr val="000000"/>
                </a:solidFill>
                <a:latin typeface="Arial" pitchFamily="34" charset="0"/>
                <a:ea typeface="Times New Roman" pitchFamily="18" charset="0"/>
                <a:cs typeface="Times New Roman" pitchFamily="18" charset="0"/>
              </a:rPr>
              <a:t>La saveur sucrée est la première des quatre saveurs à être ressentie, mais elle ne procure qu’une sensation fugace. Elle est détectée par le bout de la langue.</a:t>
            </a:r>
            <a:endParaRPr lang="fr-FR" sz="2400" b="1" dirty="0">
              <a:solidFill>
                <a:schemeClr val="tx1"/>
              </a:solidFill>
            </a:endParaRPr>
          </a:p>
        </p:txBody>
      </p:sp>
      <p:pic>
        <p:nvPicPr>
          <p:cNvPr id="11" name="Image 4" descr=" 1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710737" y="5269639"/>
            <a:ext cx="1742580" cy="1216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avec flèche vers le bas 11" descr=" 17"/>
          <p:cNvSpPr/>
          <p:nvPr/>
        </p:nvSpPr>
        <p:spPr>
          <a:xfrm>
            <a:off x="860426" y="612670"/>
            <a:ext cx="3263900" cy="800100"/>
          </a:xfrm>
          <a:prstGeom prst="downArrowCallou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tx1"/>
                </a:solidFill>
                <a:effectLst>
                  <a:outerShdw blurRad="38100" dist="38100" dir="2700000" algn="tl">
                    <a:srgbClr val="000000">
                      <a:alpha val="43137"/>
                    </a:srgbClr>
                  </a:outerShdw>
                </a:effectLst>
              </a:rPr>
              <a:t>Perception du goût </a:t>
            </a:r>
            <a:endParaRPr lang="fr-FR" sz="28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99567121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9</a:t>
            </a:r>
          </a:p>
          <a:p>
            <a:endParaRPr lang="fr-FR" dirty="0"/>
          </a:p>
        </p:txBody>
      </p:sp>
      <p:sp>
        <p:nvSpPr>
          <p:cNvPr id="5" name="Rectangle 4" descr=" 12"/>
          <p:cNvSpPr/>
          <p:nvPr/>
        </p:nvSpPr>
        <p:spPr>
          <a:xfrm>
            <a:off x="3336925" y="-7823"/>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8" name="Titre 1" descr=" 17"/>
          <p:cNvSpPr txBox="1">
            <a:spLocks/>
          </p:cNvSpPr>
          <p:nvPr/>
        </p:nvSpPr>
        <p:spPr>
          <a:xfrm>
            <a:off x="2146300" y="809467"/>
            <a:ext cx="8229600" cy="4047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800" b="1" u="sng" dirty="0" smtClean="0"/>
              <a:t>Zone de l’acide </a:t>
            </a:r>
            <a:endParaRPr lang="fr-FR" sz="2800" b="1" dirty="0"/>
          </a:p>
        </p:txBody>
      </p:sp>
      <p:pic>
        <p:nvPicPr>
          <p:cNvPr id="10" name="Image 5" descr=" 1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46969" y="1380228"/>
            <a:ext cx="3581399" cy="533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descr=" 19"/>
          <p:cNvSpPr/>
          <p:nvPr/>
        </p:nvSpPr>
        <p:spPr>
          <a:xfrm>
            <a:off x="6935818" y="2362228"/>
            <a:ext cx="4759325" cy="2717772"/>
          </a:xfrm>
          <a:prstGeom prst="wedgeRectCallout">
            <a:avLst>
              <a:gd name="adj1" fmla="val -111790"/>
              <a:gd name="adj2" fmla="val -186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chemeClr val="tx1"/>
                </a:solidFill>
                <a:latin typeface="Arial" pitchFamily="34" charset="0"/>
                <a:cs typeface="Arial" pitchFamily="34" charset="0"/>
              </a:rPr>
              <a:t>Les aliments acides réveillent les papilles  gustatives qui sont de chaque coté de la langue. </a:t>
            </a:r>
          </a:p>
          <a:p>
            <a:pPr algn="ctr" fontAlgn="auto">
              <a:spcBef>
                <a:spcPts val="0"/>
              </a:spcBef>
              <a:spcAft>
                <a:spcPts val="0"/>
              </a:spcAft>
              <a:defRPr/>
            </a:pPr>
            <a:r>
              <a:rPr lang="fr-FR" sz="2400" b="1" dirty="0">
                <a:solidFill>
                  <a:schemeClr val="tx1"/>
                </a:solidFill>
                <a:latin typeface="Arial" pitchFamily="34" charset="0"/>
                <a:cs typeface="Arial" pitchFamily="34" charset="0"/>
              </a:rPr>
              <a:t>Exemple d’aliments acides : les agrumes, le vinaigre et les endives</a:t>
            </a:r>
          </a:p>
        </p:txBody>
      </p:sp>
      <p:pic>
        <p:nvPicPr>
          <p:cNvPr id="11" name="Image 6" descr=" 2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596063" y="4750594"/>
            <a:ext cx="2428875" cy="1586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2738349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9</a:t>
            </a:r>
          </a:p>
          <a:p>
            <a:endParaRPr lang="fr-FR" dirty="0"/>
          </a:p>
        </p:txBody>
      </p:sp>
      <p:sp>
        <p:nvSpPr>
          <p:cNvPr id="5" name="Rectangle 4" descr=" 12"/>
          <p:cNvSpPr/>
          <p:nvPr/>
        </p:nvSpPr>
        <p:spPr>
          <a:xfrm>
            <a:off x="3336925" y="-7823"/>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8" name="Titre 1" descr=" 25"/>
          <p:cNvSpPr txBox="1">
            <a:spLocks/>
          </p:cNvSpPr>
          <p:nvPr/>
        </p:nvSpPr>
        <p:spPr>
          <a:xfrm>
            <a:off x="2197100" y="475467"/>
            <a:ext cx="8229600" cy="785812"/>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5400" u="sng" dirty="0" smtClean="0"/>
              <a:t>Zone de l’amer</a:t>
            </a:r>
            <a:endParaRPr lang="fr-FR" sz="5400" dirty="0"/>
          </a:p>
        </p:txBody>
      </p:sp>
      <p:pic>
        <p:nvPicPr>
          <p:cNvPr id="9" name="Image 7" descr=" 2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15243" y="1433918"/>
            <a:ext cx="3244850" cy="4574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descr=" 27"/>
          <p:cNvSpPr/>
          <p:nvPr/>
        </p:nvSpPr>
        <p:spPr>
          <a:xfrm>
            <a:off x="5880100" y="2496814"/>
            <a:ext cx="4044950" cy="1550183"/>
          </a:xfrm>
          <a:prstGeom prst="wedgeRectCallout">
            <a:avLst>
              <a:gd name="adj1" fmla="val -109552"/>
              <a:gd name="adj2" fmla="val -86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2400" b="1" dirty="0">
                <a:solidFill>
                  <a:schemeClr val="tx1"/>
                </a:solidFill>
                <a:latin typeface="Arial" pitchFamily="34" charset="0"/>
                <a:cs typeface="Arial" pitchFamily="34" charset="0"/>
              </a:rPr>
              <a:t>Les goûts amers sont situés tout au fond de la langue.</a:t>
            </a:r>
          </a:p>
          <a:p>
            <a:pPr algn="ctr" fontAlgn="auto">
              <a:spcBef>
                <a:spcPts val="0"/>
              </a:spcBef>
              <a:spcAft>
                <a:spcPts val="0"/>
              </a:spcAft>
              <a:defRPr/>
            </a:pPr>
            <a:r>
              <a:rPr lang="fr-FR" sz="2400" b="1" dirty="0">
                <a:solidFill>
                  <a:schemeClr val="tx1"/>
                </a:solidFill>
                <a:latin typeface="Arial" pitchFamily="34" charset="0"/>
                <a:cs typeface="Arial" pitchFamily="34" charset="0"/>
              </a:rPr>
              <a:t>Ex : Cacao ,café</a:t>
            </a:r>
          </a:p>
        </p:txBody>
      </p:sp>
      <p:pic>
        <p:nvPicPr>
          <p:cNvPr id="11" name="Image 8" descr=" 2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35818" y="5080000"/>
            <a:ext cx="2556337" cy="140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avec flèche vers le bas 11" descr=" 29"/>
          <p:cNvSpPr/>
          <p:nvPr/>
        </p:nvSpPr>
        <p:spPr>
          <a:xfrm>
            <a:off x="730254" y="576952"/>
            <a:ext cx="3263900" cy="800100"/>
          </a:xfrm>
          <a:prstGeom prst="downArrowCallou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tx1"/>
                </a:solidFill>
                <a:effectLst>
                  <a:outerShdw blurRad="38100" dist="38100" dir="2700000" algn="tl">
                    <a:srgbClr val="000000">
                      <a:alpha val="43137"/>
                    </a:srgbClr>
                  </a:outerShdw>
                </a:effectLst>
              </a:rPr>
              <a:t>Perception du goût </a:t>
            </a:r>
            <a:endParaRPr lang="fr-FR" sz="28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88564968"/>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207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10</a:t>
            </a:r>
          </a:p>
          <a:p>
            <a:endParaRPr lang="fr-FR" dirty="0"/>
          </a:p>
        </p:txBody>
      </p:sp>
      <p:sp>
        <p:nvSpPr>
          <p:cNvPr id="5" name="Rectangle 4" descr=" 12"/>
          <p:cNvSpPr/>
          <p:nvPr/>
        </p:nvSpPr>
        <p:spPr>
          <a:xfrm>
            <a:off x="3336925" y="-7823"/>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8" name="Rectangle avec flèche vers le bas 7" descr=" 17"/>
          <p:cNvSpPr/>
          <p:nvPr/>
        </p:nvSpPr>
        <p:spPr>
          <a:xfrm>
            <a:off x="3454400" y="698500"/>
            <a:ext cx="5210175" cy="785604"/>
          </a:xfrm>
          <a:prstGeom prst="downArrowCallout">
            <a:avLst>
              <a:gd name="adj1" fmla="val 25000"/>
              <a:gd name="adj2" fmla="val 25000"/>
              <a:gd name="adj3" fmla="val 25000"/>
              <a:gd name="adj4" fmla="val 69739"/>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tx1"/>
                </a:solidFill>
                <a:effectLst>
                  <a:outerShdw blurRad="38100" dist="38100" dir="2700000" algn="tl">
                    <a:srgbClr val="000000">
                      <a:alpha val="43137"/>
                    </a:srgbClr>
                  </a:outerShdw>
                </a:effectLst>
              </a:rPr>
              <a:t>Perception des odeurs et arômes </a:t>
            </a:r>
            <a:endParaRPr lang="fr-FR" sz="2800" b="1" dirty="0">
              <a:solidFill>
                <a:schemeClr val="tx1"/>
              </a:solidFill>
              <a:effectLst>
                <a:outerShdw blurRad="38100" dist="38100" dir="2700000" algn="tl">
                  <a:srgbClr val="000000">
                    <a:alpha val="43137"/>
                  </a:srgbClr>
                </a:outerShdw>
              </a:effectLst>
            </a:endParaRPr>
          </a:p>
        </p:txBody>
      </p:sp>
      <p:pic>
        <p:nvPicPr>
          <p:cNvPr id="9" name="Picture 2" descr=" 8194"/>
          <p:cNvPicPr>
            <a:picLocks noChangeAspect="1" noChangeArrowheads="1"/>
          </p:cNvPicPr>
          <p:nvPr/>
        </p:nvPicPr>
        <p:blipFill>
          <a:blip r:embed="rId3">
            <a:extLst>
              <a:ext uri="{BEBA8EAE-BF5A-486C-A8C5-ECC9F3942E4B}">
                <a14:imgProps xmlns:a14="http://schemas.microsoft.com/office/drawing/2010/main" xmlns="">
                  <a14:imgLayer r:embed="rId4">
                    <a14:imgEffect>
                      <a14:sharpenSoften amount="500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0" y="1484104"/>
            <a:ext cx="6667500" cy="49656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descr=" 21"/>
          <p:cNvPicPr>
            <a:picLocks noChangeAspect="1" noChangeArrowheads="1"/>
          </p:cNvPicPr>
          <p:nvPr/>
        </p:nvPicPr>
        <p:blipFill>
          <a:blip r:embed="rId5">
            <a:extLst>
              <a:ext uri="{BEBA8EAE-BF5A-486C-A8C5-ECC9F3942E4B}">
                <a14:imgProps xmlns:a14="http://schemas.microsoft.com/office/drawing/2010/main" xmlns="">
                  <a14:imgLayer r:embed="rId6">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7148163" y="1333500"/>
            <a:ext cx="4567044"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ZoneTexte 11" descr=" 22"/>
          <p:cNvSpPr txBox="1">
            <a:spLocks noChangeArrowheads="1"/>
          </p:cNvSpPr>
          <p:nvPr/>
        </p:nvSpPr>
        <p:spPr bwMode="auto">
          <a:xfrm>
            <a:off x="11602688" y="2021453"/>
            <a:ext cx="457549"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sz="2800" b="1" dirty="0">
                <a:solidFill>
                  <a:srgbClr val="33CCFF"/>
                </a:solidFill>
                <a:latin typeface="Constantia" pitchFamily="18" charset="0"/>
              </a:rPr>
              <a:t>O</a:t>
            </a:r>
          </a:p>
          <a:p>
            <a:pPr eaLnBrk="1" hangingPunct="1"/>
            <a:r>
              <a:rPr lang="fr-FR" sz="2800" b="1" dirty="0">
                <a:solidFill>
                  <a:srgbClr val="33CCFF"/>
                </a:solidFill>
                <a:latin typeface="Constantia" pitchFamily="18" charset="0"/>
              </a:rPr>
              <a:t>D</a:t>
            </a:r>
          </a:p>
          <a:p>
            <a:pPr eaLnBrk="1" hangingPunct="1"/>
            <a:r>
              <a:rPr lang="fr-FR" sz="2800" b="1" dirty="0">
                <a:solidFill>
                  <a:srgbClr val="33CCFF"/>
                </a:solidFill>
                <a:latin typeface="Constantia" pitchFamily="18" charset="0"/>
              </a:rPr>
              <a:t>E</a:t>
            </a:r>
          </a:p>
          <a:p>
            <a:pPr eaLnBrk="1" hangingPunct="1"/>
            <a:r>
              <a:rPr lang="fr-FR" sz="2800" b="1" dirty="0">
                <a:solidFill>
                  <a:srgbClr val="33CCFF"/>
                </a:solidFill>
                <a:latin typeface="Constantia" pitchFamily="18" charset="0"/>
              </a:rPr>
              <a:t>U</a:t>
            </a:r>
          </a:p>
          <a:p>
            <a:pPr eaLnBrk="1" hangingPunct="1"/>
            <a:r>
              <a:rPr lang="fr-FR" sz="2800" b="1" dirty="0">
                <a:solidFill>
                  <a:srgbClr val="33CCFF"/>
                </a:solidFill>
                <a:latin typeface="Constantia" pitchFamily="18" charset="0"/>
              </a:rPr>
              <a:t>R</a:t>
            </a:r>
          </a:p>
        </p:txBody>
      </p:sp>
      <p:sp>
        <p:nvSpPr>
          <p:cNvPr id="11" name="ZoneTexte 10" descr=" 23"/>
          <p:cNvSpPr txBox="1">
            <a:spLocks noChangeArrowheads="1"/>
          </p:cNvSpPr>
          <p:nvPr/>
        </p:nvSpPr>
        <p:spPr bwMode="auto">
          <a:xfrm>
            <a:off x="6667499" y="1816101"/>
            <a:ext cx="480663"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sz="2800" b="1" dirty="0">
                <a:solidFill>
                  <a:srgbClr val="FF6699"/>
                </a:solidFill>
                <a:latin typeface="Constantia" pitchFamily="18" charset="0"/>
              </a:rPr>
              <a:t>A</a:t>
            </a:r>
          </a:p>
          <a:p>
            <a:pPr eaLnBrk="1" hangingPunct="1"/>
            <a:r>
              <a:rPr lang="fr-FR" sz="2800" b="1" dirty="0">
                <a:solidFill>
                  <a:srgbClr val="FF6699"/>
                </a:solidFill>
                <a:latin typeface="Constantia" pitchFamily="18" charset="0"/>
              </a:rPr>
              <a:t>R</a:t>
            </a:r>
          </a:p>
          <a:p>
            <a:pPr eaLnBrk="1" hangingPunct="1"/>
            <a:r>
              <a:rPr lang="fr-FR" sz="2800" b="1" dirty="0">
                <a:solidFill>
                  <a:srgbClr val="FF6699"/>
                </a:solidFill>
                <a:latin typeface="Constantia" pitchFamily="18" charset="0"/>
              </a:rPr>
              <a:t>Ô</a:t>
            </a:r>
          </a:p>
          <a:p>
            <a:pPr eaLnBrk="1" hangingPunct="1"/>
            <a:r>
              <a:rPr lang="fr-FR" sz="2800" b="1" dirty="0">
                <a:solidFill>
                  <a:srgbClr val="FF6699"/>
                </a:solidFill>
                <a:latin typeface="Constantia" pitchFamily="18" charset="0"/>
              </a:rPr>
              <a:t>M</a:t>
            </a:r>
          </a:p>
          <a:p>
            <a:pPr eaLnBrk="1" hangingPunct="1"/>
            <a:r>
              <a:rPr lang="fr-FR" sz="2800" b="1" dirty="0">
                <a:solidFill>
                  <a:srgbClr val="FF6699"/>
                </a:solidFill>
                <a:latin typeface="Constantia" pitchFamily="18" charset="0"/>
              </a:rPr>
              <a:t>E</a:t>
            </a:r>
          </a:p>
        </p:txBody>
      </p:sp>
      <p:sp>
        <p:nvSpPr>
          <p:cNvPr id="13" name="Rectangle 12" descr=" 3"/>
          <p:cNvSpPr/>
          <p:nvPr/>
        </p:nvSpPr>
        <p:spPr>
          <a:xfrm>
            <a:off x="8792962" y="5865028"/>
            <a:ext cx="1989337" cy="584775"/>
          </a:xfrm>
          <a:prstGeom prst="rect">
            <a:avLst/>
          </a:prstGeom>
        </p:spPr>
        <p:txBody>
          <a:bodyPr wrap="square">
            <a:spAutoFit/>
          </a:bodyPr>
          <a:lstStyle/>
          <a:p>
            <a:r>
              <a:rPr lang="fr-FR" sz="3200" b="1" dirty="0" smtClean="0">
                <a:solidFill>
                  <a:srgbClr val="7030A0"/>
                </a:solidFill>
                <a:effectLst>
                  <a:outerShdw blurRad="38100" dist="38100" dir="2700000" algn="tl">
                    <a:srgbClr val="000000">
                      <a:alpha val="43137"/>
                    </a:srgbClr>
                  </a:outerShdw>
                </a:effectLst>
              </a:rPr>
              <a:t>FLAVEUR </a:t>
            </a:r>
            <a:endParaRPr lang="fr-FR" sz="3200" b="1" dirty="0">
              <a:solidFill>
                <a:srgbClr val="7030A0"/>
              </a:solidFill>
            </a:endParaRPr>
          </a:p>
        </p:txBody>
      </p:sp>
    </p:spTree>
    <p:extLst>
      <p:ext uri="{BB962C8B-B14F-4D97-AF65-F5344CB8AC3E}">
        <p14:creationId xmlns:p14="http://schemas.microsoft.com/office/powerpoint/2010/main" xmlns="" val="1592835701"/>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11</a:t>
            </a:r>
          </a:p>
          <a:p>
            <a:endParaRPr lang="fr-FR" dirty="0"/>
          </a:p>
        </p:txBody>
      </p:sp>
      <p:sp>
        <p:nvSpPr>
          <p:cNvPr id="8" name="Rectangle 7" descr=" 12"/>
          <p:cNvSpPr/>
          <p:nvPr/>
        </p:nvSpPr>
        <p:spPr>
          <a:xfrm>
            <a:off x="3336925" y="-7823"/>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9" name="Rectangle avec flèche vers le bas 8" descr=" 17"/>
          <p:cNvSpPr/>
          <p:nvPr/>
        </p:nvSpPr>
        <p:spPr>
          <a:xfrm>
            <a:off x="3556000" y="576952"/>
            <a:ext cx="5108575" cy="686050"/>
          </a:xfrm>
          <a:prstGeom prst="downArrowCallout">
            <a:avLst>
              <a:gd name="adj1" fmla="val 25000"/>
              <a:gd name="adj2" fmla="val 25000"/>
              <a:gd name="adj3" fmla="val 25000"/>
              <a:gd name="adj4" fmla="val 69739"/>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tx1"/>
                </a:solidFill>
                <a:effectLst>
                  <a:outerShdw blurRad="38100" dist="38100" dir="2700000" algn="tl">
                    <a:srgbClr val="000000">
                      <a:alpha val="43137"/>
                    </a:srgbClr>
                  </a:outerShdw>
                </a:effectLst>
              </a:rPr>
              <a:t>Perception de la vision </a:t>
            </a:r>
            <a:endParaRPr lang="fr-FR" sz="2800" b="1" dirty="0">
              <a:solidFill>
                <a:schemeClr val="tx1"/>
              </a:solidFill>
              <a:effectLst>
                <a:outerShdw blurRad="38100" dist="38100" dir="2700000" algn="tl">
                  <a:srgbClr val="000000">
                    <a:alpha val="43137"/>
                  </a:srgbClr>
                </a:outerShdw>
              </a:effectLst>
            </a:endParaRPr>
          </a:p>
        </p:txBody>
      </p:sp>
      <p:pic>
        <p:nvPicPr>
          <p:cNvPr id="9220" name="Picture 4" descr=" 9220"/>
          <p:cNvPicPr>
            <a:picLocks noChangeAspect="1" noChangeArrowheads="1"/>
          </p:cNvPicPr>
          <p:nvPr/>
        </p:nvPicPr>
        <p:blipFill>
          <a:blip r:embed="rId3">
            <a:extLst>
              <a:ext uri="{BEBA8EAE-BF5A-486C-A8C5-ECC9F3942E4B}">
                <a14:imgProps xmlns:a14="http://schemas.microsoft.com/office/drawing/2010/main" xmlns="">
                  <a14:imgLayer r:embed="rId4">
                    <a14:imgEffect>
                      <a14:sharpenSoften amount="25000"/>
                    </a14:imgEffect>
                    <a14:imgEffect>
                      <a14:colorTemperature colorTemp="7200"/>
                    </a14:imgEffect>
                  </a14:imgLayer>
                </a14:imgProps>
              </a:ext>
              <a:ext uri="{28A0092B-C50C-407E-A947-70E740481C1C}">
                <a14:useLocalDpi xmlns:a14="http://schemas.microsoft.com/office/drawing/2010/main" xmlns="" val="0"/>
              </a:ext>
            </a:extLst>
          </a:blip>
          <a:srcRect/>
          <a:stretch>
            <a:fillRect/>
          </a:stretch>
        </p:blipFill>
        <p:spPr bwMode="auto">
          <a:xfrm>
            <a:off x="5811874" y="1435351"/>
            <a:ext cx="6227725" cy="5050762"/>
          </a:xfrm>
          <a:prstGeom prst="rect">
            <a:avLst/>
          </a:prstGeom>
          <a:noFill/>
          <a:extLst>
            <a:ext uri="{909E8E84-426E-40DD-AFC4-6F175D3DCCD1}">
              <a14:hiddenFill xmlns:a14="http://schemas.microsoft.com/office/drawing/2010/main" xmlns="">
                <a:solidFill>
                  <a:srgbClr val="FFFFFF"/>
                </a:solidFill>
              </a14:hiddenFill>
            </a:ext>
          </a:extLst>
        </p:spPr>
      </p:pic>
      <p:pic>
        <p:nvPicPr>
          <p:cNvPr id="9222" name="Picture 6" descr=" 922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383" y="1263002"/>
            <a:ext cx="6285467" cy="5099698"/>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 9218"/>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9702800" y="84540"/>
            <a:ext cx="2222501" cy="166473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1480967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7" name="Ellipse 6" descr=" 9"/>
          <p:cNvSpPr/>
          <p:nvPr/>
        </p:nvSpPr>
        <p:spPr>
          <a:xfrm>
            <a:off x="8953500" y="376927"/>
            <a:ext cx="1739900" cy="1403866"/>
          </a:xfrm>
          <a:prstGeom prst="ellipse">
            <a:avLst/>
          </a:prstGeom>
          <a:blipFill>
            <a:blip r:embed="rId4"/>
            <a:stretch>
              <a:fillRect/>
            </a:stretch>
          </a:bli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8" name="Organigramme : Processus 7" descr=" 11"/>
          <p:cNvSpPr/>
          <p:nvPr/>
        </p:nvSpPr>
        <p:spPr>
          <a:xfrm>
            <a:off x="10604500" y="-10089"/>
            <a:ext cx="1079500" cy="1151809"/>
          </a:xfrm>
          <a:prstGeom prst="flowChartProcess">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4" name="Espace réservé du numéro de diapositive 3" descr=" 4"/>
          <p:cNvSpPr>
            <a:spLocks noGrp="1"/>
          </p:cNvSpPr>
          <p:nvPr>
            <p:ph type="sldNum" sz="quarter" idx="12"/>
          </p:nvPr>
        </p:nvSpPr>
        <p:spPr>
          <a:xfrm>
            <a:off x="304800" y="84540"/>
            <a:ext cx="304800" cy="365125"/>
          </a:xfrm>
        </p:spPr>
        <p:txBody>
          <a:bodyPr/>
          <a:lstStyle/>
          <a:p>
            <a:r>
              <a:rPr lang="fr-FR" sz="2400" b="1" smtClean="0">
                <a:effectLst>
                  <a:outerShdw blurRad="38100" dist="38100" dir="2700000" algn="tl">
                    <a:srgbClr val="000000">
                      <a:alpha val="43137"/>
                    </a:srgbClr>
                  </a:outerShdw>
                </a:effectLst>
              </a:rPr>
              <a:t>1</a:t>
            </a:r>
          </a:p>
          <a:p>
            <a:endParaRPr lang="fr-FR" dirty="0"/>
          </a:p>
        </p:txBody>
      </p:sp>
      <p:sp>
        <p:nvSpPr>
          <p:cNvPr id="9" name="Rectangle 8" descr=" 6"/>
          <p:cNvSpPr/>
          <p:nvPr/>
        </p:nvSpPr>
        <p:spPr>
          <a:xfrm>
            <a:off x="50800" y="1962526"/>
            <a:ext cx="5708650" cy="403187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FR" sz="3200" b="1" dirty="0">
                <a:solidFill>
                  <a:schemeClr val="tx1"/>
                </a:solidFill>
                <a:effectLst>
                  <a:outerShdw blurRad="38100" dist="38100" dir="2700000" algn="tl">
                    <a:srgbClr val="000000">
                      <a:alpha val="43137"/>
                    </a:srgbClr>
                  </a:outerShdw>
                </a:effectLst>
              </a:rPr>
              <a:t>L’AFNOR</a:t>
            </a:r>
            <a:r>
              <a:rPr lang="fr-FR" sz="3200" dirty="0">
                <a:solidFill>
                  <a:schemeClr val="tx1"/>
                </a:solidFill>
              </a:rPr>
              <a:t> définit l’analyse sensorielle comme la « description des </a:t>
            </a:r>
            <a:r>
              <a:rPr lang="fr-FR" sz="3200" b="1" dirty="0">
                <a:solidFill>
                  <a:schemeClr val="tx2"/>
                </a:solidFill>
              </a:rPr>
              <a:t>propriétés sensorielles </a:t>
            </a:r>
            <a:r>
              <a:rPr lang="fr-FR" sz="3200" dirty="0">
                <a:solidFill>
                  <a:schemeClr val="tx1"/>
                </a:solidFill>
              </a:rPr>
              <a:t>d’un échantillon dans l’ordre de leur perception avec attribution d’une valeur d’intensité pour chaque propriété ».</a:t>
            </a:r>
          </a:p>
        </p:txBody>
      </p:sp>
      <p:sp>
        <p:nvSpPr>
          <p:cNvPr id="6" name="Rectangle 5" descr=" 7"/>
          <p:cNvSpPr/>
          <p:nvPr/>
        </p:nvSpPr>
        <p:spPr>
          <a:xfrm>
            <a:off x="1828800" y="84540"/>
            <a:ext cx="73533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a:solidFill>
                  <a:schemeClr val="tx2">
                    <a:lumMod val="75000"/>
                  </a:schemeClr>
                </a:solidFill>
                <a:latin typeface="Arial Rounded MT Bold" pitchFamily="34" charset="0"/>
                <a:cs typeface="Segoe UI Semibold" pitchFamily="34" charset="0"/>
              </a:rPr>
              <a:t>Qu’est ce que l’analyse sensorielle?</a:t>
            </a:r>
          </a:p>
        </p:txBody>
      </p:sp>
      <p:sp>
        <p:nvSpPr>
          <p:cNvPr id="10" name="Rectangle 9" descr=" 12"/>
          <p:cNvSpPr/>
          <p:nvPr/>
        </p:nvSpPr>
        <p:spPr>
          <a:xfrm>
            <a:off x="5759450" y="2016036"/>
            <a:ext cx="6184900" cy="3657600"/>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descr=" 13"/>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18" name="Rectangle 17" descr=" 18"/>
          <p:cNvSpPr/>
          <p:nvPr/>
        </p:nvSpPr>
        <p:spPr>
          <a:xfrm>
            <a:off x="812801" y="1078860"/>
            <a:ext cx="2222499" cy="316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u="sng" dirty="0" smtClean="0">
                <a:solidFill>
                  <a:schemeClr val="tx2"/>
                </a:solidFill>
                <a:effectLst>
                  <a:outerShdw blurRad="38100" dist="38100" dir="2700000" algn="tl">
                    <a:srgbClr val="000000">
                      <a:alpha val="43137"/>
                    </a:srgbClr>
                  </a:outerShdw>
                </a:effectLst>
              </a:rPr>
              <a:t>1/Définition:</a:t>
            </a:r>
            <a:r>
              <a:rPr lang="fr-FR" sz="2000" u="sng" dirty="0" smtClean="0">
                <a:solidFill>
                  <a:schemeClr val="tx2"/>
                </a:solidFill>
                <a:effectLst>
                  <a:outerShdw blurRad="38100" dist="38100" dir="2700000" algn="tl">
                    <a:srgbClr val="000000">
                      <a:alpha val="43137"/>
                    </a:srgbClr>
                  </a:outerShdw>
                </a:effectLst>
              </a:rPr>
              <a:t> </a:t>
            </a:r>
            <a:endParaRPr lang="fr-FR" sz="2000" u="sng"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85429941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12</a:t>
            </a:r>
          </a:p>
          <a:p>
            <a:endParaRPr lang="fr-FR" dirty="0"/>
          </a:p>
        </p:txBody>
      </p:sp>
      <p:sp>
        <p:nvSpPr>
          <p:cNvPr id="8" name="Rectangle 7" descr=" 12"/>
          <p:cNvSpPr/>
          <p:nvPr/>
        </p:nvSpPr>
        <p:spPr>
          <a:xfrm>
            <a:off x="3336925" y="-7823"/>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9" name="Rectangle avec flèche vers le bas 8" descr=" 17"/>
          <p:cNvSpPr/>
          <p:nvPr/>
        </p:nvSpPr>
        <p:spPr>
          <a:xfrm>
            <a:off x="3336926" y="632274"/>
            <a:ext cx="5327650" cy="615052"/>
          </a:xfrm>
          <a:prstGeom prst="downArrowCallout">
            <a:avLst>
              <a:gd name="adj1" fmla="val 25000"/>
              <a:gd name="adj2" fmla="val 25000"/>
              <a:gd name="adj3" fmla="val 25000"/>
              <a:gd name="adj4" fmla="val 69739"/>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smtClean="0">
                <a:solidFill>
                  <a:schemeClr val="tx1"/>
                </a:solidFill>
                <a:effectLst>
                  <a:outerShdw blurRad="38100" dist="38100" dir="2700000" algn="tl">
                    <a:srgbClr val="000000">
                      <a:alpha val="43137"/>
                    </a:srgbClr>
                  </a:outerShdw>
                </a:effectLst>
              </a:rPr>
              <a:t>Perception auditive</a:t>
            </a:r>
            <a:endParaRPr lang="fr-FR" sz="2800" b="1" dirty="0">
              <a:solidFill>
                <a:schemeClr val="tx1"/>
              </a:solidFill>
              <a:effectLst>
                <a:outerShdw blurRad="38100" dist="38100" dir="2700000" algn="tl">
                  <a:srgbClr val="000000">
                    <a:alpha val="43137"/>
                  </a:srgbClr>
                </a:outerShdw>
              </a:effectLst>
            </a:endParaRPr>
          </a:p>
        </p:txBody>
      </p:sp>
      <p:pic>
        <p:nvPicPr>
          <p:cNvPr id="9218" name="Picture 2" descr=" 921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121900" y="84540"/>
            <a:ext cx="1803401" cy="135081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 1126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27000" y="1155701"/>
            <a:ext cx="5108575" cy="5330412"/>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 11268"/>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235575" y="1435349"/>
            <a:ext cx="6689726" cy="50507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4736036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13</a:t>
            </a:r>
            <a:endParaRPr lang="fr-FR" dirty="0"/>
          </a:p>
        </p:txBody>
      </p:sp>
      <p:sp>
        <p:nvSpPr>
          <p:cNvPr id="8" name="Rectangle 7" descr=" 12"/>
          <p:cNvSpPr/>
          <p:nvPr/>
        </p:nvSpPr>
        <p:spPr>
          <a:xfrm>
            <a:off x="3336925" y="-7823"/>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9" name="Rectangle avec flèche vers le bas 8" descr=" 17"/>
          <p:cNvSpPr/>
          <p:nvPr/>
        </p:nvSpPr>
        <p:spPr>
          <a:xfrm>
            <a:off x="3776662" y="576952"/>
            <a:ext cx="4638675" cy="564251"/>
          </a:xfrm>
          <a:prstGeom prst="downArrowCallout">
            <a:avLst>
              <a:gd name="adj1" fmla="val 25000"/>
              <a:gd name="adj2" fmla="val 25000"/>
              <a:gd name="adj3" fmla="val 25000"/>
              <a:gd name="adj4" fmla="val 69739"/>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2800" b="1" dirty="0">
                <a:solidFill>
                  <a:schemeClr val="tx1"/>
                </a:solidFill>
                <a:effectLst>
                  <a:outerShdw blurRad="38100" dist="38100" dir="2700000" algn="tl">
                    <a:srgbClr val="000000">
                      <a:alpha val="43137"/>
                    </a:srgbClr>
                  </a:outerShdw>
                </a:effectLst>
              </a:rPr>
              <a:t>Perception </a:t>
            </a:r>
            <a:r>
              <a:rPr lang="fr-FR" sz="2800" b="1" dirty="0" smtClean="0">
                <a:solidFill>
                  <a:schemeClr val="tx1"/>
                </a:solidFill>
                <a:effectLst>
                  <a:outerShdw blurRad="38100" dist="38100" dir="2700000" algn="tl">
                    <a:srgbClr val="000000">
                      <a:alpha val="43137"/>
                    </a:srgbClr>
                  </a:outerShdw>
                </a:effectLst>
              </a:rPr>
              <a:t>somesthésie</a:t>
            </a:r>
            <a:endParaRPr lang="fr-FR" sz="2800" b="1" dirty="0">
              <a:solidFill>
                <a:schemeClr val="tx1"/>
              </a:solidFill>
              <a:effectLst>
                <a:outerShdw blurRad="38100" dist="38100" dir="2700000" algn="tl">
                  <a:srgbClr val="000000">
                    <a:alpha val="43137"/>
                  </a:srgbClr>
                </a:outerShdw>
              </a:effectLst>
            </a:endParaRPr>
          </a:p>
        </p:txBody>
      </p:sp>
      <p:pic>
        <p:nvPicPr>
          <p:cNvPr id="9218" name="Picture 2" descr=" 921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121900" y="84540"/>
            <a:ext cx="1803401" cy="135081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 13314"/>
          <p:cNvPicPr>
            <a:picLocks noChangeAspect="1" noChangeArrowheads="1"/>
          </p:cNvPicPr>
          <p:nvPr/>
        </p:nvPicPr>
        <p:blipFill>
          <a:blip r:embed="rId4">
            <a:extLst>
              <a:ext uri="{BEBA8EAE-BF5A-486C-A8C5-ECC9F3942E4B}">
                <a14:imgProps xmlns:a14="http://schemas.microsoft.com/office/drawing/2010/main" xmlns="">
                  <a14:imgLayer r:embed="rId5">
                    <a14:imgEffect>
                      <a14:sharpenSoften amount="50000"/>
                    </a14:imgEffect>
                    <a14:imgEffect>
                      <a14:saturation sat="300000"/>
                    </a14:imgEffect>
                  </a14:imgLayer>
                </a14:imgProps>
              </a:ext>
              <a:ext uri="{28A0092B-C50C-407E-A947-70E740481C1C}">
                <a14:useLocalDpi xmlns:a14="http://schemas.microsoft.com/office/drawing/2010/main" xmlns="" val="0"/>
              </a:ext>
            </a:extLst>
          </a:blip>
          <a:srcRect/>
          <a:stretch>
            <a:fillRect/>
          </a:stretch>
        </p:blipFill>
        <p:spPr bwMode="auto">
          <a:xfrm>
            <a:off x="4927600" y="1435351"/>
            <a:ext cx="6770951" cy="505076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 1331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40953" y="1435351"/>
            <a:ext cx="4686647" cy="48221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56509228"/>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12294" name="Picture 6" descr=" 1229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10515" y="4973595"/>
            <a:ext cx="1341774" cy="833312"/>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 1229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981402" y="5390251"/>
            <a:ext cx="1673898" cy="109586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descr=" 2"/>
          <p:cNvSpPr>
            <a:spLocks noGrp="1"/>
          </p:cNvSpPr>
          <p:nvPr>
            <p:ph type="title"/>
          </p:nvPr>
        </p:nvSpPr>
        <p:spPr>
          <a:xfrm>
            <a:off x="577850" y="-3045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14</a:t>
            </a:r>
          </a:p>
          <a:p>
            <a:endParaRPr lang="fr-FR" dirty="0"/>
          </a:p>
        </p:txBody>
      </p:sp>
      <p:sp>
        <p:nvSpPr>
          <p:cNvPr id="8" name="Rectangle 7" descr=" 12"/>
          <p:cNvSpPr/>
          <p:nvPr/>
        </p:nvSpPr>
        <p:spPr>
          <a:xfrm>
            <a:off x="2489200" y="54780"/>
            <a:ext cx="83312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Termes spécifique à l’analyse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9" name="Rectangle 8" descr=" 4"/>
          <p:cNvSpPr/>
          <p:nvPr/>
        </p:nvSpPr>
        <p:spPr>
          <a:xfrm>
            <a:off x="685800" y="1121273"/>
            <a:ext cx="10452100" cy="1261884"/>
          </a:xfrm>
          <a:prstGeom prst="rect">
            <a:avLst/>
          </a:prstGeom>
        </p:spPr>
        <p:txBody>
          <a:bodyPr wrap="square">
            <a:spAutoFit/>
          </a:bodyPr>
          <a:lstStyle/>
          <a:p>
            <a:pPr marL="285750" indent="-285750">
              <a:buFont typeface="Wingdings" pitchFamily="2" charset="2"/>
              <a:buChar char="Ø"/>
            </a:pPr>
            <a:r>
              <a:rPr lang="fr-FR" sz="2400" b="1" dirty="0"/>
              <a:t>Pour pouvoir traduire la perception </a:t>
            </a:r>
            <a:r>
              <a:rPr lang="fr-FR" sz="2400" b="1" dirty="0" smtClean="0"/>
              <a:t>par </a:t>
            </a:r>
            <a:r>
              <a:rPr lang="fr-FR" sz="2400" b="1" dirty="0"/>
              <a:t>les </a:t>
            </a:r>
            <a:r>
              <a:rPr lang="fr-FR" sz="2400" b="1" dirty="0" smtClean="0"/>
              <a:t>sens en </a:t>
            </a:r>
            <a:r>
              <a:rPr lang="fr-FR" sz="2400" b="1" dirty="0"/>
              <a:t>phase de dégustation </a:t>
            </a:r>
            <a:r>
              <a:rPr lang="fr-FR" sz="2400" b="1" dirty="0" smtClean="0"/>
              <a:t>, </a:t>
            </a:r>
            <a:r>
              <a:rPr lang="fr-FR" sz="2400" b="1" dirty="0"/>
              <a:t>l’individu </a:t>
            </a:r>
            <a:r>
              <a:rPr lang="fr-FR" sz="2400" b="1" dirty="0" smtClean="0"/>
              <a:t>va décrire un produit donc il a </a:t>
            </a:r>
            <a:r>
              <a:rPr lang="fr-FR" sz="2400" b="1" dirty="0"/>
              <a:t>besoin d’un </a:t>
            </a:r>
            <a:r>
              <a:rPr lang="fr-FR" sz="2800" b="1" dirty="0">
                <a:solidFill>
                  <a:srgbClr val="FF0000"/>
                </a:solidFill>
                <a:effectLst>
                  <a:outerShdw blurRad="38100" dist="38100" dir="2700000" algn="tl">
                    <a:srgbClr val="000000">
                      <a:alpha val="43137"/>
                    </a:srgbClr>
                  </a:outerShdw>
                </a:effectLst>
              </a:rPr>
              <a:t>vocabulaire</a:t>
            </a:r>
            <a:r>
              <a:rPr lang="fr-FR" sz="2400" b="1" dirty="0"/>
              <a:t>, le moins équivoque possible et le plus fidèle aux sensations ressenties. </a:t>
            </a:r>
          </a:p>
        </p:txBody>
      </p:sp>
      <p:sp>
        <p:nvSpPr>
          <p:cNvPr id="10" name="Rectangle 9" descr=" 5"/>
          <p:cNvSpPr/>
          <p:nvPr/>
        </p:nvSpPr>
        <p:spPr>
          <a:xfrm>
            <a:off x="577850" y="2457993"/>
            <a:ext cx="10242550" cy="2831544"/>
          </a:xfrm>
          <a:prstGeom prst="rect">
            <a:avLst/>
          </a:prstGeom>
        </p:spPr>
        <p:txBody>
          <a:bodyPr wrap="square">
            <a:spAutoFit/>
          </a:bodyPr>
          <a:lstStyle/>
          <a:p>
            <a:pPr marL="342900" indent="-342900">
              <a:buFont typeface="Wingdings" pitchFamily="2" charset="2"/>
              <a:buChar char="Ø"/>
            </a:pPr>
            <a:r>
              <a:rPr lang="fr-FR" sz="2400" dirty="0">
                <a:effectLst>
                  <a:outerShdw blurRad="38100" dist="38100" dir="2700000" algn="tl">
                    <a:srgbClr val="000000">
                      <a:alpha val="43137"/>
                    </a:srgbClr>
                  </a:outerShdw>
                </a:effectLst>
              </a:rPr>
              <a:t>Joseph </a:t>
            </a:r>
            <a:r>
              <a:rPr lang="fr-FR" sz="2400" dirty="0" err="1">
                <a:effectLst>
                  <a:outerShdw blurRad="38100" dist="38100" dir="2700000" algn="tl">
                    <a:srgbClr val="000000">
                      <a:alpha val="43137"/>
                    </a:srgbClr>
                  </a:outerShdw>
                </a:effectLst>
              </a:rPr>
              <a:t>Hossenlopp</a:t>
            </a:r>
            <a:r>
              <a:rPr lang="fr-FR" dirty="0"/>
              <a:t> </a:t>
            </a:r>
            <a:r>
              <a:rPr lang="fr-FR" sz="2400" b="1" dirty="0"/>
              <a:t>définit ce vocabulaire comme </a:t>
            </a:r>
            <a:r>
              <a:rPr lang="fr-FR" sz="2400" b="1" dirty="0" smtClean="0"/>
              <a:t>:« </a:t>
            </a:r>
            <a:r>
              <a:rPr lang="fr-FR" sz="2400" b="1" dirty="0">
                <a:solidFill>
                  <a:srgbClr val="0070C0"/>
                </a:solidFill>
              </a:rPr>
              <a:t>des mots (…) utilisés pour rappeler à un autre les images perçues des « produits </a:t>
            </a:r>
            <a:r>
              <a:rPr lang="fr-FR" sz="2400" b="1" dirty="0" smtClean="0">
                <a:solidFill>
                  <a:srgbClr val="0070C0"/>
                </a:solidFill>
              </a:rPr>
              <a:t>» </a:t>
            </a:r>
            <a:r>
              <a:rPr lang="fr-FR" sz="2400" dirty="0"/>
              <a:t>. </a:t>
            </a:r>
            <a:r>
              <a:rPr lang="fr-FR" sz="2400" b="1" dirty="0"/>
              <a:t>Il poursuit </a:t>
            </a:r>
            <a:r>
              <a:rPr lang="fr-FR" sz="2400" dirty="0"/>
              <a:t>: « </a:t>
            </a:r>
            <a:r>
              <a:rPr lang="fr-FR" sz="2400" b="1" dirty="0"/>
              <a:t>C’est une convention, un symbole, un code qui n’a aucun contenu émotionnel comme : beau, superbe, agréable, « trop », juste comme il faut, </a:t>
            </a:r>
            <a:r>
              <a:rPr lang="fr-FR" sz="2400" b="1" dirty="0" err="1"/>
              <a:t>etc</a:t>
            </a:r>
            <a:r>
              <a:rPr lang="fr-FR" sz="2400" b="1" dirty="0"/>
              <a:t> … Ce mot, repère d’une perception, se nomme un </a:t>
            </a:r>
            <a:r>
              <a:rPr lang="fr-FR" sz="2400" dirty="0"/>
              <a:t>« </a:t>
            </a:r>
            <a:r>
              <a:rPr lang="fr-FR" sz="3200" b="1" dirty="0">
                <a:solidFill>
                  <a:srgbClr val="FF0000"/>
                </a:solidFill>
                <a:effectLst>
                  <a:outerShdw blurRad="38100" dist="38100" dir="2700000" algn="tl">
                    <a:srgbClr val="000000">
                      <a:alpha val="43137"/>
                    </a:srgbClr>
                  </a:outerShdw>
                </a:effectLst>
              </a:rPr>
              <a:t>descripteur</a:t>
            </a:r>
            <a:r>
              <a:rPr lang="fr-FR" sz="2400" dirty="0"/>
              <a:t> </a:t>
            </a:r>
            <a:r>
              <a:rPr lang="fr-FR" sz="2400" dirty="0" smtClean="0"/>
              <a:t>». </a:t>
            </a:r>
            <a:r>
              <a:rPr lang="fr-FR" sz="2400" b="1" dirty="0"/>
              <a:t>Cela permettra d'obtenir </a:t>
            </a:r>
            <a:r>
              <a:rPr lang="fr-FR" sz="2400" b="1" dirty="0" smtClean="0"/>
              <a:t>un</a:t>
            </a:r>
            <a:r>
              <a:rPr lang="fr-FR" sz="2400" dirty="0" smtClean="0"/>
              <a:t> </a:t>
            </a:r>
            <a:r>
              <a:rPr lang="fr-FR" sz="2400" dirty="0"/>
              <a:t> </a:t>
            </a:r>
            <a:r>
              <a:rPr lang="fr-FR" sz="3200" b="1" dirty="0" smtClean="0">
                <a:solidFill>
                  <a:srgbClr val="FF0000"/>
                </a:solidFill>
              </a:rPr>
              <a:t>profil sensoriel </a:t>
            </a:r>
            <a:r>
              <a:rPr lang="fr-FR" sz="2400" dirty="0"/>
              <a:t> </a:t>
            </a:r>
            <a:r>
              <a:rPr lang="fr-FR" sz="2400" b="1" dirty="0"/>
              <a:t>du produit étudié</a:t>
            </a:r>
          </a:p>
          <a:p>
            <a:endParaRPr lang="fr-FR" dirty="0"/>
          </a:p>
        </p:txBody>
      </p:sp>
      <p:pic>
        <p:nvPicPr>
          <p:cNvPr id="12290" name="Picture 2" descr=" 12290"/>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176862" y="4778862"/>
            <a:ext cx="1725306" cy="96617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82515337"/>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12294" name="Picture 6" descr=" 1229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10515" y="4973595"/>
            <a:ext cx="1341774" cy="833312"/>
          </a:xfrm>
          <a:prstGeom prst="rect">
            <a:avLst/>
          </a:prstGeom>
          <a:noFill/>
          <a:extLst>
            <a:ext uri="{909E8E84-426E-40DD-AFC4-6F175D3DCCD1}">
              <a14:hiddenFill xmlns:a14="http://schemas.microsoft.com/office/drawing/2010/main" xmlns="">
                <a:solidFill>
                  <a:srgbClr val="FFFFFF"/>
                </a:solidFill>
              </a14:hiddenFill>
            </a:ext>
          </a:extLst>
        </p:spPr>
      </p:pic>
      <p:pic>
        <p:nvPicPr>
          <p:cNvPr id="12292" name="Picture 4" descr=" 1229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981402" y="5390251"/>
            <a:ext cx="1673898" cy="109586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descr=" 2"/>
          <p:cNvSpPr>
            <a:spLocks noGrp="1"/>
          </p:cNvSpPr>
          <p:nvPr>
            <p:ph type="title"/>
          </p:nvPr>
        </p:nvSpPr>
        <p:spPr>
          <a:xfrm>
            <a:off x="577850" y="-3045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14</a:t>
            </a:r>
          </a:p>
          <a:p>
            <a:endParaRPr lang="fr-FR" dirty="0"/>
          </a:p>
        </p:txBody>
      </p:sp>
      <p:sp>
        <p:nvSpPr>
          <p:cNvPr id="8" name="Rectangle 7" descr=" 12"/>
          <p:cNvSpPr/>
          <p:nvPr/>
        </p:nvSpPr>
        <p:spPr>
          <a:xfrm>
            <a:off x="2489200" y="54780"/>
            <a:ext cx="83312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Termes spécifique à l’analyse sensorielle </a:t>
            </a:r>
            <a:endParaRPr lang="fr-FR" sz="3200" b="1" dirty="0">
              <a:solidFill>
                <a:schemeClr val="tx2">
                  <a:lumMod val="75000"/>
                </a:schemeClr>
              </a:solidFill>
              <a:latin typeface="Arial Rounded MT Bold" pitchFamily="34" charset="0"/>
              <a:cs typeface="Segoe UI Semibold" pitchFamily="34" charset="0"/>
            </a:endParaRPr>
          </a:p>
        </p:txBody>
      </p:sp>
      <p:pic>
        <p:nvPicPr>
          <p:cNvPr id="12290" name="Picture 2" descr=" 12290"/>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176862" y="4778862"/>
            <a:ext cx="1725306" cy="966171"/>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descr=" 9"/>
          <p:cNvSpPr/>
          <p:nvPr/>
        </p:nvSpPr>
        <p:spPr>
          <a:xfrm>
            <a:off x="202066" y="658869"/>
            <a:ext cx="11787868" cy="6032501"/>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just"/>
            <a:r>
              <a:rPr lang="fr-FR" sz="2300" b="1" u="sng" dirty="0">
                <a:solidFill>
                  <a:srgbClr val="FF0000"/>
                </a:solidFill>
                <a:latin typeface="Tahoma" pitchFamily="34" charset="0"/>
                <a:cs typeface="Tahoma" pitchFamily="34" charset="0"/>
              </a:rPr>
              <a:t>Acceptabilité</a:t>
            </a:r>
          </a:p>
          <a:p>
            <a:pPr algn="just"/>
            <a:r>
              <a:rPr lang="fr-FR" sz="2300" b="1" dirty="0">
                <a:solidFill>
                  <a:schemeClr val="tx1"/>
                </a:solidFill>
                <a:latin typeface="Tahoma" pitchFamily="34" charset="0"/>
                <a:cs typeface="Tahoma" pitchFamily="34" charset="0"/>
              </a:rPr>
              <a:t>Etat d'un produit reçu favorablement par un individu déterminé ou une population déterminée en fonction de ses propriétés organoleptiques, à un moment donné et dans un contexte déterminé</a:t>
            </a:r>
            <a:r>
              <a:rPr lang="fr-FR" sz="2300" b="1" dirty="0" smtClean="0">
                <a:solidFill>
                  <a:schemeClr val="tx1"/>
                </a:solidFill>
                <a:latin typeface="Tahoma" pitchFamily="34" charset="0"/>
                <a:cs typeface="Tahoma" pitchFamily="34" charset="0"/>
              </a:rPr>
              <a:t>.</a:t>
            </a:r>
            <a:endParaRPr lang="fr-FR" sz="2300" b="1" dirty="0">
              <a:solidFill>
                <a:schemeClr val="tx1"/>
              </a:solidFill>
              <a:latin typeface="Tahoma" pitchFamily="34" charset="0"/>
              <a:cs typeface="Times New Roman" pitchFamily="18" charset="0"/>
            </a:endParaRPr>
          </a:p>
          <a:p>
            <a:pPr algn="just"/>
            <a:r>
              <a:rPr lang="fr-FR" sz="2300" b="1" u="sng" dirty="0">
                <a:solidFill>
                  <a:srgbClr val="FF0000"/>
                </a:solidFill>
                <a:latin typeface="Tahoma" pitchFamily="34" charset="0"/>
                <a:cs typeface="Tahoma" pitchFamily="34" charset="0"/>
              </a:rPr>
              <a:t>AFNOR</a:t>
            </a:r>
          </a:p>
          <a:p>
            <a:pPr algn="just"/>
            <a:r>
              <a:rPr lang="fr-FR" sz="2300" b="1" dirty="0">
                <a:solidFill>
                  <a:schemeClr val="tx1"/>
                </a:solidFill>
                <a:latin typeface="Tahoma" pitchFamily="34" charset="0"/>
                <a:cs typeface="Tahoma" pitchFamily="34" charset="0"/>
              </a:rPr>
              <a:t>Association française de Nor</a:t>
            </a:r>
            <a:r>
              <a:rPr lang="fr-FR" sz="2300" dirty="0">
                <a:solidFill>
                  <a:schemeClr val="tx1"/>
                </a:solidFill>
                <a:latin typeface="Tahoma" pitchFamily="34" charset="0"/>
                <a:cs typeface="Tahoma" pitchFamily="34" charset="0"/>
              </a:rPr>
              <a:t>malisation</a:t>
            </a:r>
            <a:endParaRPr lang="fr-FR" sz="2300" dirty="0">
              <a:solidFill>
                <a:schemeClr val="tx1"/>
              </a:solidFill>
              <a:latin typeface="Tahoma" pitchFamily="34" charset="0"/>
              <a:cs typeface="Times New Roman" pitchFamily="18" charset="0"/>
            </a:endParaRPr>
          </a:p>
          <a:p>
            <a:pPr algn="just"/>
            <a:r>
              <a:rPr lang="fr-FR" sz="2300" dirty="0">
                <a:solidFill>
                  <a:schemeClr val="tx1"/>
                </a:solidFill>
                <a:latin typeface="Tahoma" pitchFamily="34" charset="0"/>
                <a:cs typeface="Tahoma" pitchFamily="34" charset="0"/>
              </a:rPr>
              <a:t> </a:t>
            </a:r>
            <a:endParaRPr lang="fr-FR" sz="2300" dirty="0">
              <a:solidFill>
                <a:schemeClr val="tx1"/>
              </a:solidFill>
              <a:latin typeface="Tahoma" pitchFamily="34" charset="0"/>
              <a:cs typeface="Times New Roman" pitchFamily="18" charset="0"/>
            </a:endParaRPr>
          </a:p>
          <a:p>
            <a:pPr algn="just"/>
            <a:r>
              <a:rPr lang="nl-NL" sz="2300" b="1" u="sng" dirty="0" err="1">
                <a:solidFill>
                  <a:srgbClr val="FF0000"/>
                </a:solidFill>
                <a:latin typeface="Tahoma" pitchFamily="34" charset="0"/>
                <a:cs typeface="Tahoma" pitchFamily="34" charset="0"/>
              </a:rPr>
              <a:t>Aveugle</a:t>
            </a:r>
            <a:r>
              <a:rPr lang="nl-NL" sz="2300" b="1" u="sng" dirty="0">
                <a:solidFill>
                  <a:srgbClr val="FF0000"/>
                </a:solidFill>
                <a:latin typeface="Tahoma" pitchFamily="34" charset="0"/>
                <a:cs typeface="Tahoma" pitchFamily="34" charset="0"/>
              </a:rPr>
              <a:t> (en ) / Blind test</a:t>
            </a:r>
            <a:endParaRPr lang="fr-FR" sz="2300" b="1" u="sng" dirty="0">
              <a:solidFill>
                <a:srgbClr val="FF0000"/>
              </a:solidFill>
              <a:latin typeface="Tahoma" pitchFamily="34" charset="0"/>
              <a:cs typeface="Tahoma" pitchFamily="34" charset="0"/>
            </a:endParaRPr>
          </a:p>
          <a:p>
            <a:pPr algn="just"/>
            <a:r>
              <a:rPr lang="fr-FR" sz="2300" b="1" dirty="0">
                <a:solidFill>
                  <a:schemeClr val="tx1"/>
                </a:solidFill>
                <a:latin typeface="Tahoma" pitchFamily="34" charset="0"/>
                <a:cs typeface="Tahoma" pitchFamily="34" charset="0"/>
              </a:rPr>
              <a:t>Manière de présenter les produits lors des tests d'évaluation sensorielle les sujets ignorent leur provenance, notamment leur marque car ils ne sont représentés que par un code. </a:t>
            </a:r>
            <a:endParaRPr lang="fr-FR" sz="2300" b="1" dirty="0">
              <a:solidFill>
                <a:schemeClr val="tx1"/>
              </a:solidFill>
              <a:latin typeface="Tahoma" pitchFamily="34" charset="0"/>
              <a:cs typeface="Times New Roman" pitchFamily="18" charset="0"/>
            </a:endParaRPr>
          </a:p>
          <a:p>
            <a:pPr algn="just"/>
            <a:r>
              <a:rPr lang="fr-FR" sz="2300" dirty="0">
                <a:solidFill>
                  <a:schemeClr val="tx1"/>
                </a:solidFill>
                <a:latin typeface="Tahoma" pitchFamily="34" charset="0"/>
                <a:cs typeface="Tahoma" pitchFamily="34" charset="0"/>
              </a:rPr>
              <a:t> </a:t>
            </a:r>
            <a:endParaRPr lang="fr-FR" sz="2300" dirty="0">
              <a:solidFill>
                <a:schemeClr val="tx1"/>
              </a:solidFill>
              <a:latin typeface="Tahoma" pitchFamily="34" charset="0"/>
              <a:cs typeface="Times New Roman" pitchFamily="18" charset="0"/>
            </a:endParaRPr>
          </a:p>
          <a:p>
            <a:pPr algn="just"/>
            <a:r>
              <a:rPr lang="fr-FR" sz="2300" b="1" u="sng" dirty="0">
                <a:solidFill>
                  <a:srgbClr val="FF0000"/>
                </a:solidFill>
                <a:latin typeface="Tahoma" pitchFamily="34" charset="0"/>
                <a:cs typeface="Tahoma" pitchFamily="34" charset="0"/>
              </a:rPr>
              <a:t>Carte sensorielle d'un produit</a:t>
            </a:r>
          </a:p>
          <a:p>
            <a:pPr algn="just"/>
            <a:r>
              <a:rPr lang="fr-FR" sz="2300" b="1" dirty="0">
                <a:solidFill>
                  <a:schemeClr val="tx1"/>
                </a:solidFill>
                <a:latin typeface="Tahoma" pitchFamily="34" charset="0"/>
                <a:cs typeface="Tahoma" pitchFamily="34" charset="0"/>
              </a:rPr>
              <a:t>Fiche synthétisant l'ensemble des informations dégagées par l'analyse rigoureuse du produit au moyen de descripteurs (odorat, vue, goût...) ; l'intensité de chacun de ces descripteurs est évaluée sur une échelle graduée ou structurée.</a:t>
            </a:r>
          </a:p>
        </p:txBody>
      </p:sp>
    </p:spTree>
    <p:extLst>
      <p:ext uri="{BB962C8B-B14F-4D97-AF65-F5344CB8AC3E}">
        <p14:creationId xmlns:p14="http://schemas.microsoft.com/office/powerpoint/2010/main" xmlns="" val="310055015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15</a:t>
            </a:r>
          </a:p>
          <a:p>
            <a:endParaRPr lang="fr-FR" dirty="0"/>
          </a:p>
        </p:txBody>
      </p:sp>
      <p:sp>
        <p:nvSpPr>
          <p:cNvPr id="9" name="Rectangle 8" descr=" 12"/>
          <p:cNvSpPr/>
          <p:nvPr/>
        </p:nvSpPr>
        <p:spPr>
          <a:xfrm>
            <a:off x="2171700" y="71840"/>
            <a:ext cx="82931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a:solidFill>
                  <a:schemeClr val="tx2">
                    <a:lumMod val="75000"/>
                  </a:schemeClr>
                </a:solidFill>
                <a:latin typeface="Arial Rounded MT Bold" pitchFamily="34" charset="0"/>
                <a:cs typeface="Segoe UI Semibold" pitchFamily="34" charset="0"/>
              </a:rPr>
              <a:t>Termes spécifique à l’analyse sensorielle </a:t>
            </a:r>
          </a:p>
        </p:txBody>
      </p:sp>
      <p:sp>
        <p:nvSpPr>
          <p:cNvPr id="8" name="Rectangle 7" descr=" 8"/>
          <p:cNvSpPr/>
          <p:nvPr/>
        </p:nvSpPr>
        <p:spPr>
          <a:xfrm>
            <a:off x="304800" y="656615"/>
            <a:ext cx="11385550" cy="6112485"/>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just"/>
            <a:r>
              <a:rPr lang="fr-FR" sz="2300" b="1" u="sng" dirty="0">
                <a:solidFill>
                  <a:srgbClr val="FF0000"/>
                </a:solidFill>
                <a:latin typeface="Tahoma" pitchFamily="34" charset="0"/>
                <a:cs typeface="Tahoma" pitchFamily="34" charset="0"/>
              </a:rPr>
              <a:t>Cartographie des préférences</a:t>
            </a:r>
          </a:p>
          <a:p>
            <a:pPr algn="just"/>
            <a:r>
              <a:rPr lang="fr-FR" sz="2300" b="1" dirty="0">
                <a:solidFill>
                  <a:schemeClr val="tx1"/>
                </a:solidFill>
                <a:latin typeface="Tahoma" pitchFamily="34" charset="0"/>
                <a:cs typeface="Tahoma" pitchFamily="34" charset="0"/>
              </a:rPr>
              <a:t>Technique permettant la représentation simultanée des produits, des caractéristiques sensorielles des produits et des consommateurs dans un même espace, précisant ainsi les préférences individuelles de ce groupe de consommateurs. </a:t>
            </a:r>
          </a:p>
          <a:p>
            <a:pPr algn="just"/>
            <a:r>
              <a:rPr lang="fr-FR" dirty="0">
                <a:solidFill>
                  <a:schemeClr val="tx1"/>
                </a:solidFill>
                <a:latin typeface="Tahoma" pitchFamily="34" charset="0"/>
                <a:cs typeface="Tahoma" pitchFamily="34" charset="0"/>
              </a:rPr>
              <a:t> </a:t>
            </a:r>
            <a:r>
              <a:rPr lang="fr-FR" sz="2300" b="1" u="sng" dirty="0">
                <a:solidFill>
                  <a:srgbClr val="FF0000"/>
                </a:solidFill>
                <a:latin typeface="Tahoma" pitchFamily="34" charset="0"/>
                <a:cs typeface="Tahoma" pitchFamily="34" charset="0"/>
              </a:rPr>
              <a:t>COFRAC</a:t>
            </a:r>
          </a:p>
          <a:p>
            <a:pPr algn="just"/>
            <a:r>
              <a:rPr lang="fr-FR" sz="2300" b="1" dirty="0">
                <a:solidFill>
                  <a:schemeClr val="tx1"/>
                </a:solidFill>
                <a:latin typeface="Tahoma" pitchFamily="34" charset="0"/>
                <a:cs typeface="Tahoma" pitchFamily="34" charset="0"/>
              </a:rPr>
              <a:t>Comité Français d'Accréditation. </a:t>
            </a:r>
          </a:p>
          <a:p>
            <a:pPr algn="just"/>
            <a:r>
              <a:rPr lang="fr-FR" sz="2300" b="1" dirty="0">
                <a:solidFill>
                  <a:schemeClr val="tx1"/>
                </a:solidFill>
                <a:latin typeface="Tahoma" pitchFamily="34" charset="0"/>
                <a:cs typeface="Tahoma" pitchFamily="34" charset="0"/>
              </a:rPr>
              <a:t> </a:t>
            </a:r>
            <a:r>
              <a:rPr lang="fr-FR" sz="2300" b="1" u="sng" dirty="0">
                <a:solidFill>
                  <a:srgbClr val="FF0000"/>
                </a:solidFill>
                <a:latin typeface="Tahoma" pitchFamily="34" charset="0"/>
                <a:cs typeface="Tahoma" pitchFamily="34" charset="0"/>
              </a:rPr>
              <a:t>Consommateur</a:t>
            </a:r>
          </a:p>
          <a:p>
            <a:pPr algn="just"/>
            <a:r>
              <a:rPr lang="fr-FR" sz="2300" b="1" dirty="0">
                <a:solidFill>
                  <a:schemeClr val="tx1"/>
                </a:solidFill>
                <a:latin typeface="Tahoma" pitchFamily="34" charset="0"/>
                <a:cs typeface="Tahoma" pitchFamily="34" charset="0"/>
              </a:rPr>
              <a:t>Toute personne qui utilise ou consomme un produit ou qui est susceptible de l'utiliser. </a:t>
            </a:r>
          </a:p>
          <a:p>
            <a:pPr algn="just"/>
            <a:r>
              <a:rPr lang="fr-FR" dirty="0">
                <a:solidFill>
                  <a:schemeClr val="tx1"/>
                </a:solidFill>
                <a:latin typeface="Tahoma" pitchFamily="34" charset="0"/>
                <a:cs typeface="Tahoma" pitchFamily="34" charset="0"/>
              </a:rPr>
              <a:t> </a:t>
            </a:r>
            <a:r>
              <a:rPr lang="fr-FR" sz="2300" b="1" u="sng" dirty="0">
                <a:solidFill>
                  <a:srgbClr val="FF0000"/>
                </a:solidFill>
                <a:latin typeface="Tahoma" pitchFamily="34" charset="0"/>
                <a:cs typeface="Tahoma" pitchFamily="34" charset="0"/>
              </a:rPr>
              <a:t>Descripteur</a:t>
            </a:r>
          </a:p>
          <a:p>
            <a:pPr algn="just"/>
            <a:r>
              <a:rPr lang="fr-FR" sz="2300" b="1" dirty="0">
                <a:solidFill>
                  <a:schemeClr val="tx1"/>
                </a:solidFill>
                <a:latin typeface="Tahoma" pitchFamily="34" charset="0"/>
                <a:cs typeface="Tahoma" pitchFamily="34" charset="0"/>
              </a:rPr>
              <a:t>Terme renvoyant le sujet à un élément de la perception du produit ; Le descripteur doit avoir des propriétés telles qu'il puisse en être fait une évaluation sur une échelle d'intensité (saveur sucrée du saccharose, par exemple).</a:t>
            </a:r>
          </a:p>
          <a:p>
            <a:pPr algn="just"/>
            <a:r>
              <a:rPr lang="fr-FR" dirty="0">
                <a:solidFill>
                  <a:schemeClr val="accent2"/>
                </a:solidFill>
                <a:latin typeface="Tahoma" pitchFamily="34" charset="0"/>
                <a:cs typeface="Tahoma" pitchFamily="34" charset="0"/>
              </a:rPr>
              <a:t> </a:t>
            </a:r>
            <a:r>
              <a:rPr lang="fr-FR" sz="2300" b="1" u="sng" dirty="0">
                <a:solidFill>
                  <a:srgbClr val="FF0000"/>
                </a:solidFill>
                <a:latin typeface="Tahoma" pitchFamily="34" charset="0"/>
                <a:cs typeface="Tahoma" pitchFamily="34" charset="0"/>
              </a:rPr>
              <a:t>Echantillon</a:t>
            </a:r>
          </a:p>
          <a:p>
            <a:pPr algn="just"/>
            <a:r>
              <a:rPr lang="fr-FR" sz="2300" b="1" dirty="0">
                <a:solidFill>
                  <a:schemeClr val="tx1"/>
                </a:solidFill>
                <a:latin typeface="Tahoma" pitchFamily="34" charset="0"/>
                <a:cs typeface="Tahoma" pitchFamily="34" charset="0"/>
              </a:rPr>
              <a:t>Unité de produit préparée, présentée et évaluée au cours de l'essai.</a:t>
            </a:r>
          </a:p>
        </p:txBody>
      </p:sp>
    </p:spTree>
    <p:extLst>
      <p:ext uri="{BB962C8B-B14F-4D97-AF65-F5344CB8AC3E}">
        <p14:creationId xmlns:p14="http://schemas.microsoft.com/office/powerpoint/2010/main" xmlns="" val="361572056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16</a:t>
            </a:r>
          </a:p>
          <a:p>
            <a:endParaRPr lang="fr-FR" dirty="0"/>
          </a:p>
        </p:txBody>
      </p:sp>
      <p:sp>
        <p:nvSpPr>
          <p:cNvPr id="8" name="Rectangle 7"/>
          <p:cNvSpPr/>
          <p:nvPr/>
        </p:nvSpPr>
        <p:spPr>
          <a:xfrm>
            <a:off x="215900" y="725567"/>
            <a:ext cx="11760200" cy="5744061"/>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just"/>
            <a:r>
              <a:rPr lang="fr-FR" sz="2400" b="1" u="sng" dirty="0">
                <a:solidFill>
                  <a:srgbClr val="FF0000"/>
                </a:solidFill>
                <a:latin typeface="Tahoma" pitchFamily="34" charset="0"/>
                <a:cs typeface="Tahoma" pitchFamily="34" charset="0"/>
              </a:rPr>
              <a:t>Echantillon de consommateurs</a:t>
            </a:r>
          </a:p>
          <a:p>
            <a:pPr algn="just"/>
            <a:r>
              <a:rPr lang="fr-FR" sz="2300" b="1" dirty="0">
                <a:solidFill>
                  <a:schemeClr val="tx1"/>
                </a:solidFill>
                <a:latin typeface="Tahoma" pitchFamily="34" charset="0"/>
                <a:cs typeface="Tahoma" pitchFamily="34" charset="0"/>
              </a:rPr>
              <a:t>Groupe de consommateurs extrait d'un panel-base de sondage ou issu d'une population plus large, recrutés en fonction de critères déterminés par la cible visée. </a:t>
            </a:r>
          </a:p>
          <a:p>
            <a:pPr algn="just"/>
            <a:r>
              <a:rPr lang="fr-FR" dirty="0">
                <a:solidFill>
                  <a:schemeClr val="accent2"/>
                </a:solidFill>
                <a:latin typeface="Tahoma" pitchFamily="34" charset="0"/>
                <a:cs typeface="Tahoma" pitchFamily="34" charset="0"/>
              </a:rPr>
              <a:t> </a:t>
            </a:r>
            <a:r>
              <a:rPr lang="fr-FR" sz="2400" b="1" u="sng" dirty="0" smtClean="0">
                <a:solidFill>
                  <a:srgbClr val="FF0000"/>
                </a:solidFill>
                <a:latin typeface="Tahoma" pitchFamily="34" charset="0"/>
                <a:cs typeface="Tahoma" pitchFamily="34" charset="0"/>
              </a:rPr>
              <a:t>Elément </a:t>
            </a:r>
            <a:r>
              <a:rPr lang="fr-FR" sz="2400" b="1" u="sng" dirty="0">
                <a:solidFill>
                  <a:srgbClr val="FF0000"/>
                </a:solidFill>
                <a:latin typeface="Tahoma" pitchFamily="34" charset="0"/>
                <a:cs typeface="Tahoma" pitchFamily="34" charset="0"/>
              </a:rPr>
              <a:t>de référence (ou cible)</a:t>
            </a:r>
          </a:p>
          <a:p>
            <a:pPr algn="just"/>
            <a:r>
              <a:rPr lang="fr-FR" sz="2300" b="1" dirty="0">
                <a:solidFill>
                  <a:schemeClr val="tx1"/>
                </a:solidFill>
                <a:latin typeface="Tahoma" pitchFamily="34" charset="0"/>
                <a:cs typeface="Tahoma" pitchFamily="34" charset="0"/>
              </a:rPr>
              <a:t>Valeur choisie (d'une ou de plusieurs caractéristiques ou d'un produit) par rapport à laquelle on évalue des échantillons</a:t>
            </a:r>
            <a:r>
              <a:rPr lang="fr-FR" dirty="0">
                <a:solidFill>
                  <a:schemeClr val="accent2"/>
                </a:solidFill>
                <a:latin typeface="Tahoma" pitchFamily="34" charset="0"/>
                <a:cs typeface="Tahoma" pitchFamily="34" charset="0"/>
              </a:rPr>
              <a:t>. </a:t>
            </a:r>
            <a:endParaRPr lang="fr-FR" dirty="0">
              <a:solidFill>
                <a:schemeClr val="accent2"/>
              </a:solidFill>
              <a:latin typeface="Tahoma" pitchFamily="34" charset="0"/>
              <a:cs typeface="Times New Roman" pitchFamily="18" charset="0"/>
            </a:endParaRPr>
          </a:p>
          <a:p>
            <a:pPr algn="just"/>
            <a:r>
              <a:rPr lang="fr-FR" dirty="0">
                <a:solidFill>
                  <a:schemeClr val="accent2"/>
                </a:solidFill>
                <a:latin typeface="Tahoma" pitchFamily="34" charset="0"/>
                <a:cs typeface="Tahoma" pitchFamily="34" charset="0"/>
              </a:rPr>
              <a:t> </a:t>
            </a:r>
            <a:r>
              <a:rPr lang="fr-FR" sz="2400" b="1" u="sng" dirty="0" smtClean="0">
                <a:solidFill>
                  <a:srgbClr val="FF0000"/>
                </a:solidFill>
                <a:latin typeface="Tahoma" pitchFamily="34" charset="0"/>
                <a:cs typeface="Tahoma" pitchFamily="34" charset="0"/>
              </a:rPr>
              <a:t>Essai </a:t>
            </a:r>
            <a:r>
              <a:rPr lang="fr-FR" sz="2400" b="1" u="sng" dirty="0">
                <a:solidFill>
                  <a:srgbClr val="FF0000"/>
                </a:solidFill>
                <a:latin typeface="Tahoma" pitchFamily="34" charset="0"/>
                <a:cs typeface="Tahoma" pitchFamily="34" charset="0"/>
              </a:rPr>
              <a:t>de comparaison par paires</a:t>
            </a:r>
          </a:p>
          <a:p>
            <a:pPr algn="just"/>
            <a:r>
              <a:rPr lang="fr-FR" sz="2300" b="1" dirty="0">
                <a:solidFill>
                  <a:schemeClr val="tx1"/>
                </a:solidFill>
                <a:latin typeface="Tahoma" pitchFamily="34" charset="0"/>
                <a:cs typeface="Tahoma" pitchFamily="34" charset="0"/>
              </a:rPr>
              <a:t>Méthode dans laquelle les échantillons sont présentés deux par deux, afin de les comparer sur la base d' un attribut défini. </a:t>
            </a:r>
          </a:p>
          <a:p>
            <a:pPr algn="just"/>
            <a:r>
              <a:rPr lang="fr-FR" dirty="0">
                <a:solidFill>
                  <a:schemeClr val="accent2"/>
                </a:solidFill>
                <a:latin typeface="Tahoma" pitchFamily="34" charset="0"/>
                <a:cs typeface="Tahoma" pitchFamily="34" charset="0"/>
              </a:rPr>
              <a:t> </a:t>
            </a:r>
            <a:r>
              <a:rPr lang="fr-FR" sz="2400" b="1" u="sng" dirty="0" smtClean="0">
                <a:solidFill>
                  <a:srgbClr val="FF0000"/>
                </a:solidFill>
                <a:latin typeface="Tahoma" pitchFamily="34" charset="0"/>
                <a:cs typeface="Tahoma" pitchFamily="34" charset="0"/>
              </a:rPr>
              <a:t>Essai </a:t>
            </a:r>
            <a:r>
              <a:rPr lang="fr-FR" sz="2400" b="1" u="sng" dirty="0">
                <a:solidFill>
                  <a:srgbClr val="FF0000"/>
                </a:solidFill>
                <a:latin typeface="Tahoma" pitchFamily="34" charset="0"/>
                <a:cs typeface="Tahoma" pitchFamily="34" charset="0"/>
              </a:rPr>
              <a:t>de préférence</a:t>
            </a:r>
          </a:p>
          <a:p>
            <a:pPr algn="just"/>
            <a:r>
              <a:rPr lang="fr-FR" sz="2300" b="1" dirty="0">
                <a:solidFill>
                  <a:schemeClr val="tx1"/>
                </a:solidFill>
                <a:latin typeface="Tahoma" pitchFamily="34" charset="0"/>
                <a:cs typeface="Tahoma" pitchFamily="34" charset="0"/>
              </a:rPr>
              <a:t>Essai permettant d'évaluer la préférence entre deux ou plusieurs échantillons. </a:t>
            </a:r>
          </a:p>
          <a:p>
            <a:pPr algn="just"/>
            <a:r>
              <a:rPr lang="fr-FR" dirty="0">
                <a:solidFill>
                  <a:schemeClr val="tx1"/>
                </a:solidFill>
                <a:latin typeface="Tahoma" pitchFamily="34" charset="0"/>
                <a:cs typeface="Tahoma" pitchFamily="34" charset="0"/>
              </a:rPr>
              <a:t> </a:t>
            </a:r>
            <a:r>
              <a:rPr lang="fr-FR" sz="2400" b="1" u="sng" dirty="0" smtClean="0">
                <a:solidFill>
                  <a:srgbClr val="FF0000"/>
                </a:solidFill>
                <a:latin typeface="Tahoma" pitchFamily="34" charset="0"/>
                <a:cs typeface="Tahoma" pitchFamily="34" charset="0"/>
              </a:rPr>
              <a:t>Essai </a:t>
            </a:r>
            <a:r>
              <a:rPr lang="fr-FR" sz="2400" b="1" u="sng" dirty="0">
                <a:solidFill>
                  <a:srgbClr val="FF0000"/>
                </a:solidFill>
                <a:latin typeface="Tahoma" pitchFamily="34" charset="0"/>
                <a:cs typeface="Tahoma" pitchFamily="34" charset="0"/>
              </a:rPr>
              <a:t>descriptif</a:t>
            </a:r>
          </a:p>
          <a:p>
            <a:pPr algn="just"/>
            <a:r>
              <a:rPr lang="fr-FR" sz="2300" b="1" dirty="0">
                <a:solidFill>
                  <a:schemeClr val="tx1"/>
                </a:solidFill>
                <a:latin typeface="Tahoma" pitchFamily="34" charset="0"/>
                <a:cs typeface="Tahoma" pitchFamily="34" charset="0"/>
              </a:rPr>
              <a:t>Essai dont la finalité est de qualifier ou quantifier une ou plusieurs caractéristiques perçues sur un ou plusieurs produits</a:t>
            </a:r>
          </a:p>
        </p:txBody>
      </p:sp>
      <p:sp>
        <p:nvSpPr>
          <p:cNvPr id="9" name="Rectangle 8"/>
          <p:cNvSpPr/>
          <p:nvPr/>
        </p:nvSpPr>
        <p:spPr>
          <a:xfrm>
            <a:off x="2171700" y="71840"/>
            <a:ext cx="82931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a:solidFill>
                  <a:schemeClr val="tx2">
                    <a:lumMod val="75000"/>
                  </a:schemeClr>
                </a:solidFill>
                <a:latin typeface="Arial Rounded MT Bold" pitchFamily="34" charset="0"/>
                <a:cs typeface="Segoe UI Semibold" pitchFamily="34" charset="0"/>
              </a:rPr>
              <a:t>Termes spécifique à l’analyse sensorielle </a:t>
            </a:r>
          </a:p>
        </p:txBody>
      </p:sp>
    </p:spTree>
    <p:extLst>
      <p:ext uri="{BB962C8B-B14F-4D97-AF65-F5344CB8AC3E}">
        <p14:creationId xmlns:p14="http://schemas.microsoft.com/office/powerpoint/2010/main" xmlns="" val="22936245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17</a:t>
            </a:r>
          </a:p>
          <a:p>
            <a:endParaRPr lang="fr-FR" dirty="0"/>
          </a:p>
        </p:txBody>
      </p:sp>
      <p:sp>
        <p:nvSpPr>
          <p:cNvPr id="8" name="Rectangle 7"/>
          <p:cNvSpPr/>
          <p:nvPr/>
        </p:nvSpPr>
        <p:spPr>
          <a:xfrm>
            <a:off x="2171700" y="71840"/>
            <a:ext cx="82931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a:solidFill>
                  <a:schemeClr val="tx2">
                    <a:lumMod val="75000"/>
                  </a:schemeClr>
                </a:solidFill>
                <a:latin typeface="Arial Rounded MT Bold" pitchFamily="34" charset="0"/>
                <a:cs typeface="Segoe UI Semibold" pitchFamily="34" charset="0"/>
              </a:rPr>
              <a:t>Termes spécifique à l’analyse sensorielle </a:t>
            </a:r>
          </a:p>
        </p:txBody>
      </p:sp>
      <p:sp>
        <p:nvSpPr>
          <p:cNvPr id="9" name="Rectangle 8"/>
          <p:cNvSpPr/>
          <p:nvPr/>
        </p:nvSpPr>
        <p:spPr>
          <a:xfrm>
            <a:off x="127000" y="742052"/>
            <a:ext cx="11823700" cy="5744061"/>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just"/>
            <a:r>
              <a:rPr lang="fr-FR" sz="2400" b="1" u="sng" dirty="0">
                <a:solidFill>
                  <a:srgbClr val="FF0000"/>
                </a:solidFill>
                <a:latin typeface="Tahoma" pitchFamily="34" charset="0"/>
                <a:cs typeface="Tahoma" pitchFamily="34" charset="0"/>
              </a:rPr>
              <a:t>Essai discriminatif</a:t>
            </a:r>
          </a:p>
          <a:p>
            <a:pPr algn="just"/>
            <a:r>
              <a:rPr lang="fr-FR" sz="2300" b="1" dirty="0">
                <a:solidFill>
                  <a:schemeClr val="tx1"/>
                </a:solidFill>
                <a:latin typeface="Tahoma" pitchFamily="34" charset="0"/>
                <a:cs typeface="Tahoma" pitchFamily="34" charset="0"/>
              </a:rPr>
              <a:t>Toute méthode d'essai impliquant la comparaison d'échantillons dont l'objectif est de trouver le produit qui est différent des autres. </a:t>
            </a:r>
          </a:p>
          <a:p>
            <a:pPr algn="just"/>
            <a:r>
              <a:rPr lang="fr-FR" sz="2400" b="1" u="sng" dirty="0" smtClean="0">
                <a:solidFill>
                  <a:srgbClr val="FF0000"/>
                </a:solidFill>
                <a:latin typeface="Tahoma" pitchFamily="34" charset="0"/>
                <a:cs typeface="Tahoma" pitchFamily="34" charset="0"/>
              </a:rPr>
              <a:t>Etude </a:t>
            </a:r>
            <a:r>
              <a:rPr lang="fr-FR" sz="2400" b="1" u="sng" dirty="0">
                <a:solidFill>
                  <a:srgbClr val="FF0000"/>
                </a:solidFill>
                <a:latin typeface="Tahoma" pitchFamily="34" charset="0"/>
                <a:cs typeface="Tahoma" pitchFamily="34" charset="0"/>
              </a:rPr>
              <a:t>hédonique</a:t>
            </a:r>
          </a:p>
          <a:p>
            <a:pPr algn="just"/>
            <a:r>
              <a:rPr lang="fr-FR" sz="2300" b="1" dirty="0">
                <a:solidFill>
                  <a:schemeClr val="tx1"/>
                </a:solidFill>
                <a:latin typeface="Tahoma" pitchFamily="34" charset="0"/>
                <a:cs typeface="Tahoma" pitchFamily="34" charset="0"/>
              </a:rPr>
              <a:t>Etude visant à mesurer le caractère plus ou moins plaisant d'un produit. Elle est centrée sur la réaction de type affectif (plaisir, déplaisir, préférence...) d'un groupe de consommateur vis-à-vis d'un ou plusieurs échantillons de produit.</a:t>
            </a:r>
            <a:r>
              <a:rPr lang="fr-FR" dirty="0">
                <a:solidFill>
                  <a:schemeClr val="tx1"/>
                </a:solidFill>
                <a:latin typeface="Tahoma" pitchFamily="34" charset="0"/>
                <a:cs typeface="Tahoma" pitchFamily="34" charset="0"/>
              </a:rPr>
              <a:t> </a:t>
            </a:r>
          </a:p>
          <a:p>
            <a:pPr algn="just"/>
            <a:r>
              <a:rPr lang="fr-FR" dirty="0">
                <a:solidFill>
                  <a:schemeClr val="tx1"/>
                </a:solidFill>
                <a:latin typeface="Tahoma" pitchFamily="34" charset="0"/>
                <a:cs typeface="Tahoma" pitchFamily="34" charset="0"/>
              </a:rPr>
              <a:t> </a:t>
            </a:r>
            <a:r>
              <a:rPr lang="fr-FR" sz="2400" b="1" u="sng" dirty="0">
                <a:solidFill>
                  <a:srgbClr val="FF0000"/>
                </a:solidFill>
                <a:latin typeface="Tahoma" pitchFamily="34" charset="0"/>
                <a:cs typeface="Tahoma" pitchFamily="34" charset="0"/>
              </a:rPr>
              <a:t>Etude quantitative descriptive</a:t>
            </a:r>
          </a:p>
          <a:p>
            <a:pPr algn="just"/>
            <a:r>
              <a:rPr lang="fr-FR" sz="2300" b="1" dirty="0">
                <a:solidFill>
                  <a:schemeClr val="tx1"/>
                </a:solidFill>
                <a:latin typeface="Tahoma" pitchFamily="34" charset="0"/>
                <a:cs typeface="Tahoma" pitchFamily="34" charset="0"/>
              </a:rPr>
              <a:t>Utilisation de termes descriptifs pour évaluer et mesurer l'intensité des propriétés sensorielles d'un échantillon.  </a:t>
            </a:r>
          </a:p>
          <a:p>
            <a:pPr algn="just"/>
            <a:r>
              <a:rPr lang="fr-FR" dirty="0">
                <a:solidFill>
                  <a:schemeClr val="accent2"/>
                </a:solidFill>
                <a:latin typeface="Tahoma" pitchFamily="34" charset="0"/>
                <a:cs typeface="Tahoma" pitchFamily="34" charset="0"/>
              </a:rPr>
              <a:t> </a:t>
            </a:r>
            <a:r>
              <a:rPr lang="fr-FR" sz="2400" b="1" u="sng" dirty="0">
                <a:solidFill>
                  <a:srgbClr val="FF0000"/>
                </a:solidFill>
                <a:latin typeface="Tahoma" pitchFamily="34" charset="0"/>
                <a:cs typeface="Tahoma" pitchFamily="34" charset="0"/>
              </a:rPr>
              <a:t>Evaluation sensorielle</a:t>
            </a:r>
          </a:p>
          <a:p>
            <a:pPr algn="just"/>
            <a:r>
              <a:rPr lang="fr-FR" sz="2300" b="1" dirty="0">
                <a:solidFill>
                  <a:schemeClr val="tx1"/>
                </a:solidFill>
                <a:latin typeface="Tahoma" pitchFamily="34" charset="0"/>
                <a:cs typeface="Tahoma" pitchFamily="34" charset="0"/>
              </a:rPr>
              <a:t>Mise en œuvre de techniques qui utilisent les sens humains (audition, goût, olfaction, vision, somesthésie) pour mesurer la qualité sensorielle ou la qualité hédonique d'un produit.</a:t>
            </a:r>
          </a:p>
          <a:p>
            <a:pPr algn="just"/>
            <a:r>
              <a:rPr lang="fr-FR" dirty="0">
                <a:solidFill>
                  <a:schemeClr val="tx1"/>
                </a:solidFill>
                <a:latin typeface="Tahoma" pitchFamily="34" charset="0"/>
                <a:cs typeface="Tahoma" pitchFamily="34" charset="0"/>
              </a:rPr>
              <a:t> </a:t>
            </a:r>
            <a:r>
              <a:rPr lang="fr-FR" sz="2400" b="1" u="sng" dirty="0">
                <a:solidFill>
                  <a:srgbClr val="FF0000"/>
                </a:solidFill>
                <a:latin typeface="Tahoma" pitchFamily="34" charset="0"/>
                <a:cs typeface="Tahoma" pitchFamily="34" charset="0"/>
              </a:rPr>
              <a:t>Famille de produits</a:t>
            </a:r>
          </a:p>
          <a:p>
            <a:pPr algn="just"/>
            <a:r>
              <a:rPr lang="fr-FR" sz="2300" b="1" dirty="0">
                <a:solidFill>
                  <a:schemeClr val="tx1"/>
                </a:solidFill>
                <a:latin typeface="Tahoma" pitchFamily="34" charset="0"/>
                <a:cs typeface="Tahoma" pitchFamily="34" charset="0"/>
              </a:rPr>
              <a:t>Groupe de produit de même dénomination commerciale.</a:t>
            </a:r>
          </a:p>
        </p:txBody>
      </p:sp>
    </p:spTree>
    <p:extLst>
      <p:ext uri="{BB962C8B-B14F-4D97-AF65-F5344CB8AC3E}">
        <p14:creationId xmlns:p14="http://schemas.microsoft.com/office/powerpoint/2010/main" xmlns="" val="6426976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18</a:t>
            </a:r>
          </a:p>
          <a:p>
            <a:endParaRPr lang="fr-FR" dirty="0"/>
          </a:p>
        </p:txBody>
      </p:sp>
      <p:sp>
        <p:nvSpPr>
          <p:cNvPr id="8" name="Rectangle 7"/>
          <p:cNvSpPr/>
          <p:nvPr/>
        </p:nvSpPr>
        <p:spPr>
          <a:xfrm>
            <a:off x="2171700" y="71840"/>
            <a:ext cx="82931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a:solidFill>
                  <a:schemeClr val="tx2">
                    <a:lumMod val="75000"/>
                  </a:schemeClr>
                </a:solidFill>
                <a:latin typeface="Arial Rounded MT Bold" pitchFamily="34" charset="0"/>
                <a:cs typeface="Segoe UI Semibold" pitchFamily="34" charset="0"/>
              </a:rPr>
              <a:t>Termes spécifique à l’analyse sensorielle </a:t>
            </a:r>
          </a:p>
        </p:txBody>
      </p:sp>
      <p:sp>
        <p:nvSpPr>
          <p:cNvPr id="9" name="Rectangle 8"/>
          <p:cNvSpPr/>
          <p:nvPr/>
        </p:nvSpPr>
        <p:spPr>
          <a:xfrm>
            <a:off x="304800" y="742052"/>
            <a:ext cx="11645900" cy="5744061"/>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just"/>
            <a:r>
              <a:rPr lang="fr-FR" sz="2400" b="1" u="sng" dirty="0">
                <a:solidFill>
                  <a:srgbClr val="FF0000"/>
                </a:solidFill>
                <a:latin typeface="Tahoma" pitchFamily="34" charset="0"/>
                <a:cs typeface="Tahoma" pitchFamily="34" charset="0"/>
              </a:rPr>
              <a:t>Hédonique</a:t>
            </a:r>
          </a:p>
          <a:p>
            <a:pPr algn="just"/>
            <a:r>
              <a:rPr lang="fr-FR" sz="2300" b="1" dirty="0">
                <a:solidFill>
                  <a:schemeClr val="tx1"/>
                </a:solidFill>
                <a:latin typeface="Tahoma" pitchFamily="34" charset="0"/>
                <a:cs typeface="Tahoma" pitchFamily="34" charset="0"/>
              </a:rPr>
              <a:t>Qualifie une appréciation affective que portent des consommateurs sur un produit, en se rapprochant à son caractère plaisant ou déplaisant, par leurs organes des sens, dans un contexte déterminé et à un moment donné. </a:t>
            </a:r>
          </a:p>
          <a:p>
            <a:pPr algn="just"/>
            <a:r>
              <a:rPr lang="fr-FR" dirty="0">
                <a:solidFill>
                  <a:schemeClr val="tx1"/>
                </a:solidFill>
                <a:latin typeface="Tahoma" pitchFamily="34" charset="0"/>
                <a:cs typeface="Tahoma" pitchFamily="34" charset="0"/>
              </a:rPr>
              <a:t> </a:t>
            </a:r>
            <a:endParaRPr lang="fr-FR" dirty="0">
              <a:solidFill>
                <a:srgbClr val="FF0000"/>
              </a:solidFill>
              <a:latin typeface="Tahoma" pitchFamily="34" charset="0"/>
              <a:cs typeface="Times New Roman" pitchFamily="18" charset="0"/>
            </a:endParaRPr>
          </a:p>
          <a:p>
            <a:pPr algn="just"/>
            <a:r>
              <a:rPr lang="fr-FR" sz="2400" b="1" u="sng" dirty="0">
                <a:solidFill>
                  <a:srgbClr val="FF0000"/>
                </a:solidFill>
                <a:latin typeface="Tahoma" pitchFamily="34" charset="0"/>
                <a:cs typeface="Tahoma" pitchFamily="34" charset="0"/>
              </a:rPr>
              <a:t>ISO : Organisation internationale de normalisation</a:t>
            </a:r>
          </a:p>
          <a:p>
            <a:pPr algn="just"/>
            <a:r>
              <a:rPr lang="fr-FR" sz="2300" b="1" dirty="0">
                <a:solidFill>
                  <a:schemeClr val="tx1"/>
                </a:solidFill>
                <a:latin typeface="Tahoma" pitchFamily="34" charset="0"/>
                <a:cs typeface="Tahoma" pitchFamily="34" charset="0"/>
              </a:rPr>
              <a:t>Fédération mondiale d'organismes nationaux de normalisation. </a:t>
            </a:r>
            <a:r>
              <a:rPr lang="fr-FR" dirty="0">
                <a:solidFill>
                  <a:schemeClr val="tx1"/>
                </a:solidFill>
                <a:latin typeface="Tahoma" pitchFamily="34" charset="0"/>
                <a:cs typeface="Tahoma" pitchFamily="34" charset="0"/>
              </a:rPr>
              <a:t> </a:t>
            </a:r>
            <a:endParaRPr lang="fr-FR" dirty="0">
              <a:solidFill>
                <a:schemeClr val="tx1"/>
              </a:solidFill>
              <a:latin typeface="Tahoma" pitchFamily="34" charset="0"/>
              <a:cs typeface="Times New Roman" pitchFamily="18" charset="0"/>
            </a:endParaRPr>
          </a:p>
          <a:p>
            <a:pPr algn="just"/>
            <a:r>
              <a:rPr lang="fr-FR" dirty="0">
                <a:solidFill>
                  <a:schemeClr val="tx1"/>
                </a:solidFill>
                <a:latin typeface="Tahoma" pitchFamily="34" charset="0"/>
                <a:cs typeface="Tahoma" pitchFamily="34" charset="0"/>
              </a:rPr>
              <a:t> </a:t>
            </a:r>
            <a:endParaRPr lang="fr-FR" dirty="0">
              <a:solidFill>
                <a:schemeClr val="tx1"/>
              </a:solidFill>
              <a:latin typeface="Tahoma" pitchFamily="34" charset="0"/>
              <a:cs typeface="Times New Roman" pitchFamily="18" charset="0"/>
            </a:endParaRPr>
          </a:p>
          <a:p>
            <a:pPr algn="just"/>
            <a:r>
              <a:rPr lang="fr-FR" sz="2400" b="1" u="sng" dirty="0">
                <a:solidFill>
                  <a:srgbClr val="FF0000"/>
                </a:solidFill>
                <a:latin typeface="Tahoma" pitchFamily="34" charset="0"/>
                <a:cs typeface="Tahoma" pitchFamily="34" charset="0"/>
              </a:rPr>
              <a:t>Jury</a:t>
            </a:r>
          </a:p>
          <a:p>
            <a:pPr algn="just"/>
            <a:r>
              <a:rPr lang="fr-FR" sz="2300" b="1" dirty="0">
                <a:solidFill>
                  <a:schemeClr val="tx1"/>
                </a:solidFill>
                <a:latin typeface="Tahoma" pitchFamily="34" charset="0"/>
                <a:cs typeface="Tahoma" pitchFamily="34" charset="0"/>
              </a:rPr>
              <a:t>Groupe de sujets choisis pour participer à une étude quantitative descriptive. </a:t>
            </a:r>
          </a:p>
          <a:p>
            <a:pPr algn="just"/>
            <a:r>
              <a:rPr lang="fr-FR" dirty="0">
                <a:solidFill>
                  <a:schemeClr val="tx1"/>
                </a:solidFill>
                <a:latin typeface="Tahoma" pitchFamily="34" charset="0"/>
                <a:cs typeface="Tahoma" pitchFamily="34" charset="0"/>
              </a:rPr>
              <a:t> </a:t>
            </a:r>
            <a:endParaRPr lang="fr-FR" dirty="0">
              <a:solidFill>
                <a:schemeClr val="tx1"/>
              </a:solidFill>
              <a:latin typeface="Tahoma" pitchFamily="34" charset="0"/>
              <a:cs typeface="Times New Roman" pitchFamily="18" charset="0"/>
            </a:endParaRPr>
          </a:p>
          <a:p>
            <a:pPr algn="just"/>
            <a:r>
              <a:rPr lang="fr-FR" sz="2400" b="1" u="sng" dirty="0">
                <a:solidFill>
                  <a:srgbClr val="FF0000"/>
                </a:solidFill>
                <a:latin typeface="Tahoma" pitchFamily="34" charset="0"/>
                <a:cs typeface="Tahoma" pitchFamily="34" charset="0"/>
              </a:rPr>
              <a:t>Monadique</a:t>
            </a:r>
          </a:p>
          <a:p>
            <a:pPr algn="just"/>
            <a:r>
              <a:rPr lang="fr-FR" sz="2300" b="1" dirty="0">
                <a:solidFill>
                  <a:schemeClr val="tx1"/>
                </a:solidFill>
                <a:latin typeface="Tahoma" pitchFamily="34" charset="0"/>
                <a:cs typeface="Tahoma" pitchFamily="34" charset="0"/>
              </a:rPr>
              <a:t>On parle de présentation monadique des échantillons lorsque ceux-ci sont présentés un à un, individuellement</a:t>
            </a:r>
            <a:r>
              <a:rPr lang="fr-FR" dirty="0">
                <a:solidFill>
                  <a:schemeClr val="tx1"/>
                </a:solidFill>
                <a:latin typeface="Tahoma" pitchFamily="34" charset="0"/>
                <a:cs typeface="Tahoma" pitchFamily="34" charset="0"/>
              </a:rPr>
              <a:t>. </a:t>
            </a:r>
          </a:p>
        </p:txBody>
      </p:sp>
    </p:spTree>
    <p:extLst>
      <p:ext uri="{BB962C8B-B14F-4D97-AF65-F5344CB8AC3E}">
        <p14:creationId xmlns:p14="http://schemas.microsoft.com/office/powerpoint/2010/main" xmlns="" val="7640712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19</a:t>
            </a:r>
          </a:p>
          <a:p>
            <a:endParaRPr lang="fr-FR" dirty="0"/>
          </a:p>
        </p:txBody>
      </p:sp>
      <p:sp>
        <p:nvSpPr>
          <p:cNvPr id="8" name="Rectangle 7"/>
          <p:cNvSpPr/>
          <p:nvPr/>
        </p:nvSpPr>
        <p:spPr>
          <a:xfrm>
            <a:off x="2171700" y="71840"/>
            <a:ext cx="8293100" cy="523220"/>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2800" b="1" dirty="0">
                <a:solidFill>
                  <a:schemeClr val="tx2">
                    <a:lumMod val="75000"/>
                  </a:schemeClr>
                </a:solidFill>
                <a:latin typeface="Arial Rounded MT Bold" pitchFamily="34" charset="0"/>
                <a:cs typeface="Segoe UI Semibold" pitchFamily="34" charset="0"/>
              </a:rPr>
              <a:t>Termes spécifique à l’analyse sensorielle </a:t>
            </a:r>
          </a:p>
        </p:txBody>
      </p:sp>
      <p:sp>
        <p:nvSpPr>
          <p:cNvPr id="9" name="Rectangle 8"/>
          <p:cNvSpPr/>
          <p:nvPr/>
        </p:nvSpPr>
        <p:spPr>
          <a:xfrm>
            <a:off x="304800" y="595060"/>
            <a:ext cx="11099800" cy="6076996"/>
          </a:xfrm>
          <a:prstGeom prst="rect">
            <a:avLst/>
          </a:prstGeom>
        </p:spPr>
        <p:style>
          <a:lnRef idx="2">
            <a:schemeClr val="dk1"/>
          </a:lnRef>
          <a:fillRef idx="1">
            <a:schemeClr val="lt1"/>
          </a:fillRef>
          <a:effectRef idx="0">
            <a:schemeClr val="dk1"/>
          </a:effectRef>
          <a:fontRef idx="minor">
            <a:schemeClr val="dk1"/>
          </a:fontRef>
        </p:style>
        <p:txBody>
          <a:bodyPr rtlCol="0" anchor="t"/>
          <a:lstStyle/>
          <a:p>
            <a:r>
              <a:rPr lang="fr-FR" sz="2400" b="1" u="sng" dirty="0">
                <a:solidFill>
                  <a:srgbClr val="FF0000"/>
                </a:solidFill>
                <a:latin typeface="Tahoma" pitchFamily="34" charset="0"/>
                <a:cs typeface="Tahoma" pitchFamily="34" charset="0"/>
              </a:rPr>
              <a:t>Norme V 09-105</a:t>
            </a:r>
          </a:p>
          <a:p>
            <a:r>
              <a:rPr lang="fr-FR" dirty="0">
                <a:solidFill>
                  <a:schemeClr val="tx1"/>
                </a:solidFill>
              </a:rPr>
              <a:t>"</a:t>
            </a:r>
            <a:r>
              <a:rPr lang="fr-FR" sz="2300" b="1" dirty="0">
                <a:solidFill>
                  <a:schemeClr val="tx1"/>
                </a:solidFill>
                <a:latin typeface="Tahoma" pitchFamily="34" charset="0"/>
                <a:cs typeface="Tahoma" pitchFamily="34" charset="0"/>
              </a:rPr>
              <a:t>Directives générales pour l'implantation des locaux destinés à l'analyse sensorielle" </a:t>
            </a:r>
          </a:p>
          <a:p>
            <a:pPr algn="just"/>
            <a:r>
              <a:rPr lang="fr-FR" sz="2400" b="1" u="sng" dirty="0" smtClean="0">
                <a:solidFill>
                  <a:srgbClr val="FF0000"/>
                </a:solidFill>
                <a:latin typeface="Tahoma" pitchFamily="34" charset="0"/>
                <a:cs typeface="Tahoma" pitchFamily="34" charset="0"/>
              </a:rPr>
              <a:t>Norme </a:t>
            </a:r>
            <a:r>
              <a:rPr lang="fr-FR" sz="2400" b="1" u="sng" dirty="0">
                <a:solidFill>
                  <a:srgbClr val="FF0000"/>
                </a:solidFill>
                <a:latin typeface="Tahoma" pitchFamily="34" charset="0"/>
                <a:cs typeface="Tahoma" pitchFamily="34" charset="0"/>
              </a:rPr>
              <a:t>V 09-105</a:t>
            </a:r>
          </a:p>
          <a:p>
            <a:pPr algn="just"/>
            <a:r>
              <a:rPr lang="fr-FR" sz="2300" b="1" dirty="0">
                <a:solidFill>
                  <a:schemeClr val="tx1"/>
                </a:solidFill>
                <a:latin typeface="Tahoma" pitchFamily="34" charset="0"/>
                <a:cs typeface="Tahoma" pitchFamily="34" charset="0"/>
              </a:rPr>
              <a:t>"Directives générales pour l'implantation des locaux destinés à l'analyse sensorielle" </a:t>
            </a:r>
          </a:p>
          <a:p>
            <a:pPr algn="just"/>
            <a:r>
              <a:rPr lang="fr-FR" dirty="0">
                <a:solidFill>
                  <a:schemeClr val="tx1"/>
                </a:solidFill>
                <a:latin typeface="Tahoma" pitchFamily="34" charset="0"/>
                <a:cs typeface="Tahoma" pitchFamily="34" charset="0"/>
              </a:rPr>
              <a:t> </a:t>
            </a:r>
            <a:r>
              <a:rPr lang="fr-FR" sz="2400" b="1" u="sng" dirty="0" smtClean="0">
                <a:solidFill>
                  <a:srgbClr val="FF0000"/>
                </a:solidFill>
                <a:latin typeface="Tahoma" pitchFamily="34" charset="0"/>
                <a:cs typeface="Tahoma" pitchFamily="34" charset="0"/>
              </a:rPr>
              <a:t>Norme </a:t>
            </a:r>
            <a:r>
              <a:rPr lang="fr-FR" sz="2400" b="1" u="sng" dirty="0">
                <a:solidFill>
                  <a:srgbClr val="FF0000"/>
                </a:solidFill>
                <a:latin typeface="Tahoma" pitchFamily="34" charset="0"/>
                <a:cs typeface="Tahoma" pitchFamily="34" charset="0"/>
              </a:rPr>
              <a:t>XP V 09-500 </a:t>
            </a:r>
            <a:r>
              <a:rPr lang="fr-FR" sz="2400" b="1" u="sng" dirty="0">
                <a:solidFill>
                  <a:schemeClr val="tx1"/>
                </a:solidFill>
                <a:latin typeface="Tahoma" pitchFamily="34" charset="0"/>
                <a:cs typeface="Tahoma" pitchFamily="34" charset="0"/>
              </a:rPr>
              <a:t>(</a:t>
            </a:r>
            <a:r>
              <a:rPr lang="fr-FR" sz="2400" dirty="0">
                <a:solidFill>
                  <a:schemeClr val="tx1"/>
                </a:solidFill>
                <a:latin typeface="Tahoma" pitchFamily="34" charset="0"/>
                <a:cs typeface="Tahoma" pitchFamily="34" charset="0"/>
              </a:rPr>
              <a:t>Norme expérimentale)</a:t>
            </a:r>
            <a:endParaRPr lang="fr-FR" sz="2400" dirty="0">
              <a:solidFill>
                <a:schemeClr val="tx1"/>
              </a:solidFill>
              <a:latin typeface="Tahoma" pitchFamily="34" charset="0"/>
              <a:cs typeface="Times New Roman" pitchFamily="18" charset="0"/>
            </a:endParaRPr>
          </a:p>
          <a:p>
            <a:pPr algn="just"/>
            <a:r>
              <a:rPr lang="fr-FR" sz="2300" b="1" dirty="0">
                <a:solidFill>
                  <a:schemeClr val="tx1"/>
                </a:solidFill>
                <a:latin typeface="Tahoma" pitchFamily="34" charset="0"/>
                <a:cs typeface="Tahoma" pitchFamily="34" charset="0"/>
              </a:rPr>
              <a:t>"Guide général pour la réalisation d'épreuves hédoniques en laboratoire d'évaluation sensorielle impliquant des consommateurs" </a:t>
            </a:r>
          </a:p>
          <a:p>
            <a:pPr algn="just"/>
            <a:r>
              <a:rPr lang="fr-FR" dirty="0">
                <a:solidFill>
                  <a:schemeClr val="tx1"/>
                </a:solidFill>
                <a:latin typeface="Tahoma" pitchFamily="34" charset="0"/>
                <a:cs typeface="Tahoma" pitchFamily="34" charset="0"/>
              </a:rPr>
              <a:t> </a:t>
            </a:r>
            <a:r>
              <a:rPr lang="fr-FR" sz="2400" b="1" u="sng" dirty="0" smtClean="0">
                <a:solidFill>
                  <a:srgbClr val="FF0000"/>
                </a:solidFill>
                <a:latin typeface="Tahoma" pitchFamily="34" charset="0"/>
                <a:cs typeface="Tahoma" pitchFamily="34" charset="0"/>
              </a:rPr>
              <a:t>Norme </a:t>
            </a:r>
            <a:r>
              <a:rPr lang="fr-FR" sz="2400" b="1" u="sng" dirty="0">
                <a:solidFill>
                  <a:srgbClr val="FF0000"/>
                </a:solidFill>
                <a:latin typeface="Tahoma" pitchFamily="34" charset="0"/>
                <a:cs typeface="Tahoma" pitchFamily="34" charset="0"/>
              </a:rPr>
              <a:t>V 09-003- 1 et 2</a:t>
            </a:r>
            <a:endParaRPr lang="fr-FR" sz="2400" dirty="0">
              <a:solidFill>
                <a:srgbClr val="FF0000"/>
              </a:solidFill>
              <a:latin typeface="Tahoma" pitchFamily="34" charset="0"/>
              <a:cs typeface="Times New Roman" pitchFamily="18" charset="0"/>
            </a:endParaRPr>
          </a:p>
          <a:p>
            <a:pPr algn="just"/>
            <a:r>
              <a:rPr lang="fr-FR" sz="2300" b="1" dirty="0">
                <a:solidFill>
                  <a:schemeClr val="tx1"/>
                </a:solidFill>
                <a:latin typeface="Tahoma" pitchFamily="34" charset="0"/>
                <a:cs typeface="Tahoma" pitchFamily="34" charset="0"/>
              </a:rPr>
              <a:t>" Guide général pour la sélection l 'entraînement et le contrôle des sujets (qualifiés et experts) </a:t>
            </a:r>
          </a:p>
          <a:p>
            <a:pPr algn="just"/>
            <a:r>
              <a:rPr lang="fr-FR" dirty="0">
                <a:solidFill>
                  <a:schemeClr val="tx1"/>
                </a:solidFill>
                <a:latin typeface="Tahoma" pitchFamily="34" charset="0"/>
                <a:cs typeface="Tahoma" pitchFamily="34" charset="0"/>
              </a:rPr>
              <a:t> </a:t>
            </a:r>
            <a:r>
              <a:rPr lang="fr-FR" sz="2000" b="1" u="sng" dirty="0" smtClean="0">
                <a:solidFill>
                  <a:srgbClr val="FF0000"/>
                </a:solidFill>
                <a:latin typeface="Tahoma" pitchFamily="34" charset="0"/>
                <a:cs typeface="Tahoma" pitchFamily="34" charset="0"/>
              </a:rPr>
              <a:t>Norme </a:t>
            </a:r>
            <a:r>
              <a:rPr lang="fr-FR" sz="2000" b="1" u="sng" dirty="0">
                <a:solidFill>
                  <a:srgbClr val="FF0000"/>
                </a:solidFill>
                <a:latin typeface="Tahoma" pitchFamily="34" charset="0"/>
                <a:cs typeface="Tahoma" pitchFamily="34" charset="0"/>
              </a:rPr>
              <a:t>V 09-015</a:t>
            </a:r>
            <a:endParaRPr lang="fr-FR" dirty="0">
              <a:solidFill>
                <a:srgbClr val="FF0000"/>
              </a:solidFill>
              <a:latin typeface="Tahoma" pitchFamily="34" charset="0"/>
              <a:cs typeface="Times New Roman" pitchFamily="18" charset="0"/>
            </a:endParaRPr>
          </a:p>
          <a:p>
            <a:pPr algn="just"/>
            <a:r>
              <a:rPr lang="fr-FR" sz="2000" b="1" dirty="0">
                <a:solidFill>
                  <a:schemeClr val="tx1"/>
                </a:solidFill>
                <a:latin typeface="Tahoma" pitchFamily="34" charset="0"/>
                <a:cs typeface="Tahoma" pitchFamily="34" charset="0"/>
              </a:rPr>
              <a:t>" Méthodologie classification des produits alimentaires - Méthode utilisant des échelles et des catégories " </a:t>
            </a:r>
            <a:endParaRPr lang="fr-FR" sz="2000" b="1" dirty="0">
              <a:solidFill>
                <a:schemeClr val="tx1"/>
              </a:solidFill>
              <a:latin typeface="Tahoma" pitchFamily="34" charset="0"/>
              <a:cs typeface="Times New Roman" pitchFamily="18" charset="0"/>
            </a:endParaRPr>
          </a:p>
          <a:p>
            <a:pPr algn="just"/>
            <a:r>
              <a:rPr lang="fr-FR" dirty="0">
                <a:solidFill>
                  <a:schemeClr val="tx1"/>
                </a:solidFill>
                <a:latin typeface="Tahoma" pitchFamily="34" charset="0"/>
                <a:cs typeface="Tahoma" pitchFamily="34" charset="0"/>
              </a:rPr>
              <a:t> </a:t>
            </a:r>
            <a:r>
              <a:rPr lang="fr-FR" b="1" u="sng" dirty="0" smtClean="0">
                <a:solidFill>
                  <a:srgbClr val="FF0000"/>
                </a:solidFill>
                <a:latin typeface="Tahoma" pitchFamily="34" charset="0"/>
                <a:cs typeface="Tahoma" pitchFamily="34" charset="0"/>
              </a:rPr>
              <a:t>Norme </a:t>
            </a:r>
            <a:r>
              <a:rPr lang="fr-FR" b="1" u="sng" dirty="0">
                <a:solidFill>
                  <a:srgbClr val="FF0000"/>
                </a:solidFill>
                <a:latin typeface="Tahoma" pitchFamily="34" charset="0"/>
                <a:cs typeface="Tahoma" pitchFamily="34" charset="0"/>
              </a:rPr>
              <a:t>ISO 11035</a:t>
            </a:r>
            <a:endParaRPr lang="fr-FR" dirty="0">
              <a:solidFill>
                <a:srgbClr val="FF0000"/>
              </a:solidFill>
              <a:latin typeface="Tahoma" pitchFamily="34" charset="0"/>
              <a:cs typeface="Times New Roman" pitchFamily="18" charset="0"/>
            </a:endParaRPr>
          </a:p>
          <a:p>
            <a:pPr algn="just"/>
            <a:r>
              <a:rPr lang="fr-FR" sz="2000" b="1" dirty="0">
                <a:solidFill>
                  <a:schemeClr val="tx1"/>
                </a:solidFill>
                <a:latin typeface="Tahoma" pitchFamily="34" charset="0"/>
                <a:cs typeface="Tahoma" pitchFamily="34" charset="0"/>
              </a:rPr>
              <a:t>" Recherche et sélection de descripteurs pour l 'élaboration d 'un profil sensoriel " </a:t>
            </a:r>
          </a:p>
        </p:txBody>
      </p:sp>
    </p:spTree>
    <p:extLst>
      <p:ext uri="{BB962C8B-B14F-4D97-AF65-F5344CB8AC3E}">
        <p14:creationId xmlns:p14="http://schemas.microsoft.com/office/powerpoint/2010/main" xmlns="" val="22230549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20</a:t>
            </a:r>
          </a:p>
          <a:p>
            <a:endParaRPr lang="fr-FR" dirty="0"/>
          </a:p>
        </p:txBody>
      </p:sp>
      <p:sp>
        <p:nvSpPr>
          <p:cNvPr id="8" name="Rectangle 7"/>
          <p:cNvSpPr/>
          <p:nvPr/>
        </p:nvSpPr>
        <p:spPr>
          <a:xfrm>
            <a:off x="2171700" y="71840"/>
            <a:ext cx="82931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a:solidFill>
                  <a:schemeClr val="tx2">
                    <a:lumMod val="75000"/>
                  </a:schemeClr>
                </a:solidFill>
                <a:latin typeface="Arial Rounded MT Bold" pitchFamily="34" charset="0"/>
                <a:cs typeface="Segoe UI Semibold" pitchFamily="34" charset="0"/>
              </a:rPr>
              <a:t>Termes spécifique à l’analyse sensorielle </a:t>
            </a:r>
          </a:p>
        </p:txBody>
      </p:sp>
      <p:sp>
        <p:nvSpPr>
          <p:cNvPr id="9" name="Rectangle 8"/>
          <p:cNvSpPr/>
          <p:nvPr/>
        </p:nvSpPr>
        <p:spPr>
          <a:xfrm>
            <a:off x="234950" y="194264"/>
            <a:ext cx="11823700" cy="6477792"/>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just"/>
            <a:r>
              <a:rPr lang="fr-FR" sz="2400" b="1" u="sng" dirty="0">
                <a:solidFill>
                  <a:srgbClr val="FF0000"/>
                </a:solidFill>
                <a:latin typeface="Tahoma" pitchFamily="34" charset="0"/>
                <a:cs typeface="Tahoma" pitchFamily="34" charset="0"/>
              </a:rPr>
              <a:t>Panel de consommateur</a:t>
            </a:r>
            <a:endParaRPr lang="fr-FR" sz="2400" dirty="0">
              <a:solidFill>
                <a:srgbClr val="FF0000"/>
              </a:solidFill>
              <a:latin typeface="Tahoma" pitchFamily="34" charset="0"/>
              <a:cs typeface="Times New Roman" pitchFamily="18" charset="0"/>
            </a:endParaRPr>
          </a:p>
          <a:p>
            <a:pPr algn="just"/>
            <a:r>
              <a:rPr lang="fr-FR" sz="2300" b="1" dirty="0">
                <a:solidFill>
                  <a:schemeClr val="tx1"/>
                </a:solidFill>
                <a:latin typeface="Tahoma" pitchFamily="34" charset="0"/>
                <a:cs typeface="Tahoma" pitchFamily="34" charset="0"/>
              </a:rPr>
              <a:t>Liste de foyers ou d'individus formant une base permanente de personnes pouvant être interrogées plus ou moins régulièrement</a:t>
            </a:r>
            <a:r>
              <a:rPr lang="fr-FR" sz="2300" b="1" dirty="0" smtClean="0">
                <a:solidFill>
                  <a:schemeClr val="tx1"/>
                </a:solidFill>
                <a:latin typeface="Tahoma" pitchFamily="34" charset="0"/>
                <a:cs typeface="Tahoma" pitchFamily="34" charset="0"/>
              </a:rPr>
              <a:t>.</a:t>
            </a:r>
            <a:endParaRPr lang="fr-FR" dirty="0">
              <a:solidFill>
                <a:schemeClr val="tx1"/>
              </a:solidFill>
              <a:latin typeface="Tahoma" pitchFamily="34" charset="0"/>
              <a:cs typeface="Times New Roman" pitchFamily="18" charset="0"/>
            </a:endParaRPr>
          </a:p>
          <a:p>
            <a:pPr algn="just"/>
            <a:r>
              <a:rPr lang="fr-FR" sz="2400" b="1" u="sng" dirty="0">
                <a:solidFill>
                  <a:srgbClr val="FF0000"/>
                </a:solidFill>
                <a:latin typeface="Tahoma" pitchFamily="34" charset="0"/>
                <a:cs typeface="Tahoma" pitchFamily="34" charset="0"/>
              </a:rPr>
              <a:t>Profil sensoriel</a:t>
            </a:r>
            <a:endParaRPr lang="fr-FR" sz="2400" dirty="0">
              <a:solidFill>
                <a:srgbClr val="FF0000"/>
              </a:solidFill>
              <a:latin typeface="Tahoma" pitchFamily="34" charset="0"/>
              <a:cs typeface="Times New Roman" pitchFamily="18" charset="0"/>
            </a:endParaRPr>
          </a:p>
          <a:p>
            <a:pPr algn="just"/>
            <a:r>
              <a:rPr lang="fr-FR" sz="2300" b="1" dirty="0">
                <a:solidFill>
                  <a:schemeClr val="tx1"/>
                </a:solidFill>
                <a:latin typeface="Tahoma" pitchFamily="34" charset="0"/>
                <a:cs typeface="Tahoma" pitchFamily="34" charset="0"/>
              </a:rPr>
              <a:t>Description à l'aide de descripteurs des propriétés sensorielles d'un échantillon dans leur ordre de perception avec attribution d'une valeur d'intensité pour chaque propriété.</a:t>
            </a:r>
          </a:p>
          <a:p>
            <a:pPr algn="just"/>
            <a:r>
              <a:rPr lang="fr-FR" dirty="0">
                <a:solidFill>
                  <a:schemeClr val="tx1"/>
                </a:solidFill>
                <a:latin typeface="Tahoma" pitchFamily="34" charset="0"/>
                <a:cs typeface="Tahoma" pitchFamily="34" charset="0"/>
              </a:rPr>
              <a:t> </a:t>
            </a:r>
            <a:r>
              <a:rPr lang="fr-FR" sz="2400" b="1" u="sng" dirty="0" smtClean="0">
                <a:solidFill>
                  <a:srgbClr val="FF0000"/>
                </a:solidFill>
                <a:latin typeface="Tahoma" pitchFamily="34" charset="0"/>
                <a:cs typeface="Tahoma" pitchFamily="34" charset="0"/>
              </a:rPr>
              <a:t>Qualité </a:t>
            </a:r>
            <a:r>
              <a:rPr lang="fr-FR" sz="2400" b="1" u="sng" dirty="0">
                <a:solidFill>
                  <a:srgbClr val="FF0000"/>
                </a:solidFill>
                <a:latin typeface="Tahoma" pitchFamily="34" charset="0"/>
                <a:cs typeface="Tahoma" pitchFamily="34" charset="0"/>
              </a:rPr>
              <a:t>sensorielle ou organoleptique</a:t>
            </a:r>
            <a:endParaRPr lang="fr-FR" dirty="0">
              <a:solidFill>
                <a:srgbClr val="FF0000"/>
              </a:solidFill>
              <a:latin typeface="Tahoma" pitchFamily="34" charset="0"/>
              <a:cs typeface="Times New Roman" pitchFamily="18" charset="0"/>
            </a:endParaRPr>
          </a:p>
          <a:p>
            <a:pPr algn="just"/>
            <a:r>
              <a:rPr lang="fr-FR" sz="2300" b="1" dirty="0">
                <a:solidFill>
                  <a:schemeClr val="tx1"/>
                </a:solidFill>
                <a:latin typeface="Tahoma" pitchFamily="34" charset="0"/>
                <a:cs typeface="Tahoma" pitchFamily="34" charset="0"/>
              </a:rPr>
              <a:t>Ensemble des propriétés d'un produit perçues par les organes des sens, liées à la fois au produit et à la perception sensorielle qu'en ont les sujets. </a:t>
            </a:r>
          </a:p>
          <a:p>
            <a:pPr algn="just"/>
            <a:r>
              <a:rPr lang="fr-FR" dirty="0">
                <a:solidFill>
                  <a:schemeClr val="tx1"/>
                </a:solidFill>
                <a:latin typeface="Tahoma" pitchFamily="34" charset="0"/>
                <a:cs typeface="Tahoma" pitchFamily="34" charset="0"/>
              </a:rPr>
              <a:t> </a:t>
            </a:r>
            <a:r>
              <a:rPr lang="fr-FR" sz="2400" b="1" u="sng" dirty="0" smtClean="0">
                <a:solidFill>
                  <a:srgbClr val="FF0000"/>
                </a:solidFill>
                <a:latin typeface="Tahoma" pitchFamily="34" charset="0"/>
                <a:cs typeface="Tahoma" pitchFamily="34" charset="0"/>
              </a:rPr>
              <a:t>Référence</a:t>
            </a:r>
            <a:endParaRPr lang="fr-FR" sz="2400" dirty="0">
              <a:solidFill>
                <a:srgbClr val="FF0000"/>
              </a:solidFill>
              <a:latin typeface="Tahoma" pitchFamily="34" charset="0"/>
              <a:cs typeface="Times New Roman" pitchFamily="18" charset="0"/>
            </a:endParaRPr>
          </a:p>
          <a:p>
            <a:pPr algn="just"/>
            <a:r>
              <a:rPr lang="fr-FR" sz="2300" b="1" dirty="0">
                <a:solidFill>
                  <a:schemeClr val="tx1"/>
                </a:solidFill>
                <a:latin typeface="Tahoma" pitchFamily="34" charset="0"/>
                <a:cs typeface="Tahoma" pitchFamily="34" charset="0"/>
              </a:rPr>
              <a:t>substance différente du produit soumis à l'essai, utilisé pour définir une caractéristique ou un niveau spécifique d'une caractéristique donnée. </a:t>
            </a:r>
          </a:p>
          <a:p>
            <a:pPr algn="just"/>
            <a:r>
              <a:rPr lang="fr-FR" sz="2400" b="1" u="sng" dirty="0">
                <a:solidFill>
                  <a:srgbClr val="FF0000"/>
                </a:solidFill>
                <a:latin typeface="Tahoma" pitchFamily="34" charset="0"/>
                <a:cs typeface="Tahoma" pitchFamily="34" charset="0"/>
              </a:rPr>
              <a:t>Sujet</a:t>
            </a:r>
          </a:p>
          <a:p>
            <a:pPr algn="just"/>
            <a:r>
              <a:rPr lang="fr-FR" sz="2300" b="1" dirty="0">
                <a:solidFill>
                  <a:schemeClr val="tx1"/>
                </a:solidFill>
                <a:latin typeface="Tahoma" pitchFamily="34" charset="0"/>
                <a:cs typeface="Tahoma" pitchFamily="34" charset="0"/>
              </a:rPr>
              <a:t>Toute personne participant à une étude quantitative. </a:t>
            </a:r>
          </a:p>
          <a:p>
            <a:pPr algn="just"/>
            <a:r>
              <a:rPr lang="fr-FR" dirty="0">
                <a:solidFill>
                  <a:schemeClr val="tx1"/>
                </a:solidFill>
                <a:latin typeface="Tahoma" pitchFamily="34" charset="0"/>
                <a:cs typeface="Tahoma" pitchFamily="34" charset="0"/>
              </a:rPr>
              <a:t> </a:t>
            </a:r>
            <a:r>
              <a:rPr lang="fr-FR" sz="2400" b="1" u="sng" dirty="0" smtClean="0">
                <a:solidFill>
                  <a:srgbClr val="FF0000"/>
                </a:solidFill>
                <a:latin typeface="Tahoma" pitchFamily="34" charset="0"/>
                <a:cs typeface="Tahoma" pitchFamily="34" charset="0"/>
              </a:rPr>
              <a:t>Sujet </a:t>
            </a:r>
            <a:r>
              <a:rPr lang="fr-FR" sz="2400" b="1" u="sng" dirty="0">
                <a:solidFill>
                  <a:srgbClr val="FF0000"/>
                </a:solidFill>
                <a:latin typeface="Tahoma" pitchFamily="34" charset="0"/>
                <a:cs typeface="Tahoma" pitchFamily="34" charset="0"/>
              </a:rPr>
              <a:t>expert</a:t>
            </a:r>
          </a:p>
          <a:p>
            <a:pPr algn="just"/>
            <a:r>
              <a:rPr lang="fr-FR" b="1" dirty="0">
                <a:solidFill>
                  <a:schemeClr val="tx1"/>
                </a:solidFill>
                <a:latin typeface="Tahoma" pitchFamily="34" charset="0"/>
                <a:cs typeface="Tahoma" pitchFamily="34" charset="0"/>
              </a:rPr>
              <a:t>Sujet qualifié qui a une excellente acuité sensorielle, qui a été entraîné à l'utilisation des méthodes d'évaluation sensorielle et qui est capable d'effectuer de façon fiable tous les types d'essais.</a:t>
            </a:r>
            <a:r>
              <a:rPr lang="fr-FR" dirty="0">
                <a:solidFill>
                  <a:schemeClr val="tx1"/>
                </a:solidFill>
                <a:latin typeface="Tahoma" pitchFamily="34" charset="0"/>
                <a:cs typeface="Tahoma" pitchFamily="34" charset="0"/>
              </a:rPr>
              <a:t> </a:t>
            </a:r>
          </a:p>
          <a:p>
            <a:pPr algn="just"/>
            <a:endParaRPr lang="fr-FR" dirty="0">
              <a:solidFill>
                <a:schemeClr val="tx1"/>
              </a:solidFill>
              <a:latin typeface="Tahoma" pitchFamily="34" charset="0"/>
              <a:cs typeface="Tahoma" pitchFamily="34" charset="0"/>
            </a:endParaRPr>
          </a:p>
          <a:p>
            <a:pPr algn="just"/>
            <a:endParaRPr lang="fr-FR" dirty="0">
              <a:solidFill>
                <a:schemeClr val="accent2"/>
              </a:solidFill>
              <a:latin typeface="Tahoma" pitchFamily="34" charset="0"/>
              <a:cs typeface="Times New Roman" pitchFamily="18" charset="0"/>
            </a:endParaRPr>
          </a:p>
        </p:txBody>
      </p:sp>
    </p:spTree>
    <p:extLst>
      <p:ext uri="{BB962C8B-B14F-4D97-AF65-F5344CB8AC3E}">
        <p14:creationId xmlns:p14="http://schemas.microsoft.com/office/powerpoint/2010/main" xmlns="" val="22360165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7" name="Ellipse 6" descr=" 9"/>
          <p:cNvSpPr/>
          <p:nvPr/>
        </p:nvSpPr>
        <p:spPr>
          <a:xfrm>
            <a:off x="8953500" y="376927"/>
            <a:ext cx="1739900" cy="1403866"/>
          </a:xfrm>
          <a:prstGeom prst="ellipse">
            <a:avLst/>
          </a:prstGeom>
          <a:blipFill>
            <a:blip r:embed="rId4"/>
            <a:stretch>
              <a:fillRect/>
            </a:stretch>
          </a:blip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8" name="Organigramme : Processus 7" descr=" 11"/>
          <p:cNvSpPr/>
          <p:nvPr/>
        </p:nvSpPr>
        <p:spPr>
          <a:xfrm>
            <a:off x="10604500" y="-10089"/>
            <a:ext cx="1079500" cy="1151809"/>
          </a:xfrm>
          <a:prstGeom prst="flowChartProcess">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4" name="Espace réservé du numéro de diapositive 3" descr=" 4"/>
          <p:cNvSpPr>
            <a:spLocks noGrp="1"/>
          </p:cNvSpPr>
          <p:nvPr>
            <p:ph type="sldNum" sz="quarter" idx="12"/>
          </p:nvPr>
        </p:nvSpPr>
        <p:spPr>
          <a:xfrm>
            <a:off x="304800" y="84540"/>
            <a:ext cx="304800" cy="365125"/>
          </a:xfrm>
        </p:spPr>
        <p:txBody>
          <a:bodyPr/>
          <a:lstStyle/>
          <a:p>
            <a:r>
              <a:rPr lang="fr-FR" sz="2400" b="1" smtClean="0">
                <a:effectLst>
                  <a:outerShdw blurRad="38100" dist="38100" dir="2700000" algn="tl">
                    <a:srgbClr val="000000">
                      <a:alpha val="43137"/>
                    </a:srgbClr>
                  </a:outerShdw>
                </a:effectLst>
              </a:rPr>
              <a:t>1</a:t>
            </a:r>
          </a:p>
          <a:p>
            <a:endParaRPr lang="fr-FR" dirty="0"/>
          </a:p>
        </p:txBody>
      </p:sp>
      <p:sp>
        <p:nvSpPr>
          <p:cNvPr id="6" name="Rectangle 5" descr=" 7"/>
          <p:cNvSpPr/>
          <p:nvPr/>
        </p:nvSpPr>
        <p:spPr>
          <a:xfrm>
            <a:off x="1828800" y="84540"/>
            <a:ext cx="73533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a:solidFill>
                  <a:schemeClr val="tx2">
                    <a:lumMod val="75000"/>
                  </a:schemeClr>
                </a:solidFill>
                <a:latin typeface="Arial Rounded MT Bold" pitchFamily="34" charset="0"/>
                <a:cs typeface="Segoe UI Semibold" pitchFamily="34" charset="0"/>
              </a:rPr>
              <a:t>Qu’est ce que l’analyse sensorielle?</a:t>
            </a:r>
          </a:p>
        </p:txBody>
      </p:sp>
      <p:sp>
        <p:nvSpPr>
          <p:cNvPr id="13" name="Rectangle 12" descr=" 13"/>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9" name="Rectangle à coins arrondis 8" descr=" 14"/>
          <p:cNvSpPr/>
          <p:nvPr/>
        </p:nvSpPr>
        <p:spPr>
          <a:xfrm>
            <a:off x="304800" y="1584588"/>
            <a:ext cx="5791200" cy="4520496"/>
          </a:xfrm>
          <a:prstGeom prst="roundRect">
            <a:avLst/>
          </a:prstGeom>
          <a:ln>
            <a:solidFill>
              <a:schemeClr val="accent3"/>
            </a:solidFill>
          </a:ln>
        </p:spPr>
        <p:style>
          <a:lnRef idx="2">
            <a:schemeClr val="accent6"/>
          </a:lnRef>
          <a:fillRef idx="1">
            <a:schemeClr val="lt1"/>
          </a:fillRef>
          <a:effectRef idx="0">
            <a:schemeClr val="accent6"/>
          </a:effectRef>
          <a:fontRef idx="minor">
            <a:schemeClr val="dk1"/>
          </a:fontRef>
        </p:style>
        <p:txBody>
          <a:bodyPr rtlCol="0" anchor="t"/>
          <a:lstStyle/>
          <a:p>
            <a:pPr algn="just"/>
            <a:r>
              <a:rPr lang="fr-FR" sz="3200" dirty="0">
                <a:solidFill>
                  <a:schemeClr val="tx1"/>
                </a:solidFill>
              </a:rPr>
              <a:t>L'analyse sensorielle consiste à analyser les propriétés organoleptiques des produits par </a:t>
            </a:r>
            <a:r>
              <a:rPr lang="fr-FR" sz="3200" dirty="0" smtClean="0">
                <a:solidFill>
                  <a:schemeClr val="tx1"/>
                </a:solidFill>
              </a:rPr>
              <a:t>les organes </a:t>
            </a:r>
            <a:r>
              <a:rPr lang="fr-FR" sz="3200" dirty="0">
                <a:solidFill>
                  <a:schemeClr val="tx1"/>
                </a:solidFill>
              </a:rPr>
              <a:t>des sens :</a:t>
            </a:r>
          </a:p>
          <a:p>
            <a:pPr algn="just"/>
            <a:r>
              <a:rPr lang="fr-FR" sz="3200" dirty="0" smtClean="0">
                <a:solidFill>
                  <a:schemeClr val="tx1"/>
                </a:solidFill>
              </a:rPr>
              <a:t>La </a:t>
            </a:r>
            <a:r>
              <a:rPr lang="fr-FR" sz="3200" dirty="0">
                <a:solidFill>
                  <a:schemeClr val="tx1"/>
                </a:solidFill>
              </a:rPr>
              <a:t>vue, le toucher, l’ouïe, l’odorat, et le goût.</a:t>
            </a:r>
          </a:p>
        </p:txBody>
      </p:sp>
      <p:sp>
        <p:nvSpPr>
          <p:cNvPr id="10" name="Arrondir un rectangle avec un coin diagonal 9" descr=" 17"/>
          <p:cNvSpPr/>
          <p:nvPr/>
        </p:nvSpPr>
        <p:spPr>
          <a:xfrm>
            <a:off x="6000750" y="2016036"/>
            <a:ext cx="5181600" cy="3978363"/>
          </a:xfrm>
          <a:prstGeom prst="round2DiagRect">
            <a:avLst/>
          </a:prstGeom>
          <a:blipFill>
            <a:blip r:embed="rId6"/>
            <a:stretch>
              <a:fillRect/>
            </a:stretch>
          </a:blipFill>
          <a:ln>
            <a:noFill/>
          </a:ln>
          <a:scene3d>
            <a:camera prst="perspectiveHeroicExtremeLeftFacing"/>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descr=" 18"/>
          <p:cNvSpPr/>
          <p:nvPr/>
        </p:nvSpPr>
        <p:spPr>
          <a:xfrm>
            <a:off x="812801" y="1078860"/>
            <a:ext cx="2222499" cy="316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u="sng" dirty="0" smtClean="0">
                <a:solidFill>
                  <a:schemeClr val="tx2"/>
                </a:solidFill>
                <a:effectLst>
                  <a:outerShdw blurRad="38100" dist="38100" dir="2700000" algn="tl">
                    <a:srgbClr val="000000">
                      <a:alpha val="43137"/>
                    </a:srgbClr>
                  </a:outerShdw>
                </a:effectLst>
              </a:rPr>
              <a:t>1/Définition:</a:t>
            </a:r>
            <a:r>
              <a:rPr lang="fr-FR" sz="2000" u="sng" dirty="0" smtClean="0">
                <a:solidFill>
                  <a:schemeClr val="tx2"/>
                </a:solidFill>
                <a:effectLst>
                  <a:outerShdw blurRad="38100" dist="38100" dir="2700000" algn="tl">
                    <a:srgbClr val="000000">
                      <a:alpha val="43137"/>
                    </a:srgbClr>
                  </a:outerShdw>
                </a:effectLst>
              </a:rPr>
              <a:t> </a:t>
            </a:r>
            <a:endParaRPr lang="fr-FR" sz="2000" u="sng"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596434228"/>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21</a:t>
            </a:r>
          </a:p>
          <a:p>
            <a:endParaRPr lang="fr-FR" dirty="0"/>
          </a:p>
        </p:txBody>
      </p:sp>
      <p:sp>
        <p:nvSpPr>
          <p:cNvPr id="8" name="Rectangle 7"/>
          <p:cNvSpPr/>
          <p:nvPr/>
        </p:nvSpPr>
        <p:spPr>
          <a:xfrm>
            <a:off x="2171700" y="71840"/>
            <a:ext cx="82931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a:solidFill>
                  <a:schemeClr val="tx2">
                    <a:lumMod val="75000"/>
                  </a:schemeClr>
                </a:solidFill>
                <a:latin typeface="Arial Rounded MT Bold" pitchFamily="34" charset="0"/>
                <a:cs typeface="Segoe UI Semibold" pitchFamily="34" charset="0"/>
              </a:rPr>
              <a:t>Termes spécifique à l’analyse sensorielle </a:t>
            </a:r>
          </a:p>
        </p:txBody>
      </p:sp>
      <p:sp>
        <p:nvSpPr>
          <p:cNvPr id="9" name="Rectangle 8"/>
          <p:cNvSpPr/>
          <p:nvPr/>
        </p:nvSpPr>
        <p:spPr>
          <a:xfrm>
            <a:off x="768350" y="974116"/>
            <a:ext cx="11099800" cy="4575784"/>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just"/>
            <a:r>
              <a:rPr lang="fr-FR" sz="2400" b="1" u="sng" dirty="0">
                <a:solidFill>
                  <a:srgbClr val="FF0000"/>
                </a:solidFill>
                <a:latin typeface="Tahoma" pitchFamily="34" charset="0"/>
                <a:cs typeface="Tahoma" pitchFamily="34" charset="0"/>
              </a:rPr>
              <a:t>Sujet naïf</a:t>
            </a:r>
            <a:endParaRPr lang="fr-FR" sz="2400" dirty="0">
              <a:solidFill>
                <a:srgbClr val="FF0000"/>
              </a:solidFill>
              <a:latin typeface="Tahoma" pitchFamily="34" charset="0"/>
              <a:cs typeface="Times New Roman" pitchFamily="18" charset="0"/>
            </a:endParaRPr>
          </a:p>
          <a:p>
            <a:pPr algn="just"/>
            <a:r>
              <a:rPr lang="fr-FR" sz="2400" b="1" dirty="0">
                <a:solidFill>
                  <a:schemeClr val="tx1"/>
                </a:solidFill>
                <a:latin typeface="Tahoma" pitchFamily="34" charset="0"/>
                <a:cs typeface="Tahoma" pitchFamily="34" charset="0"/>
              </a:rPr>
              <a:t>Personne ne répondant à aucun critère particulier. Synonyme de consommateur. </a:t>
            </a:r>
            <a:endParaRPr lang="fr-FR" sz="2400" b="1" dirty="0">
              <a:solidFill>
                <a:schemeClr val="tx1"/>
              </a:solidFill>
              <a:latin typeface="Tahoma" pitchFamily="34" charset="0"/>
              <a:cs typeface="Times New Roman" pitchFamily="18" charset="0"/>
            </a:endParaRPr>
          </a:p>
          <a:p>
            <a:pPr algn="just"/>
            <a:r>
              <a:rPr lang="fr-FR" dirty="0">
                <a:solidFill>
                  <a:schemeClr val="tx1"/>
                </a:solidFill>
                <a:latin typeface="Tahoma" pitchFamily="34" charset="0"/>
                <a:cs typeface="Tahoma" pitchFamily="34" charset="0"/>
              </a:rPr>
              <a:t> </a:t>
            </a:r>
            <a:endParaRPr lang="fr-FR" dirty="0">
              <a:solidFill>
                <a:schemeClr val="tx1"/>
              </a:solidFill>
              <a:latin typeface="Tahoma" pitchFamily="34" charset="0"/>
              <a:cs typeface="Times New Roman" pitchFamily="18" charset="0"/>
            </a:endParaRPr>
          </a:p>
          <a:p>
            <a:pPr algn="just"/>
            <a:r>
              <a:rPr lang="fr-FR" sz="2400" b="1" u="sng" dirty="0">
                <a:solidFill>
                  <a:srgbClr val="FF0000"/>
                </a:solidFill>
                <a:latin typeface="Tahoma" pitchFamily="34" charset="0"/>
                <a:cs typeface="Tahoma" pitchFamily="34" charset="0"/>
              </a:rPr>
              <a:t>Sujet qualifié</a:t>
            </a:r>
            <a:endParaRPr lang="fr-FR" sz="2400" dirty="0">
              <a:solidFill>
                <a:srgbClr val="FF0000"/>
              </a:solidFill>
              <a:latin typeface="Tahoma" pitchFamily="34" charset="0"/>
              <a:cs typeface="Times New Roman" pitchFamily="18" charset="0"/>
            </a:endParaRPr>
          </a:p>
          <a:p>
            <a:pPr algn="just"/>
            <a:r>
              <a:rPr lang="fr-FR" sz="2400" b="1" dirty="0">
                <a:solidFill>
                  <a:schemeClr val="tx1"/>
                </a:solidFill>
                <a:latin typeface="Tahoma" pitchFamily="34" charset="0"/>
                <a:cs typeface="Tahoma" pitchFamily="34" charset="0"/>
              </a:rPr>
              <a:t>Personne choisie pour sa capacité à effectuer un essai sensoriel et dont les performances ont été contrôlées.</a:t>
            </a:r>
            <a:r>
              <a:rPr lang="fr-FR" dirty="0">
                <a:solidFill>
                  <a:schemeClr val="tx1"/>
                </a:solidFill>
                <a:latin typeface="Tahoma" pitchFamily="34" charset="0"/>
                <a:cs typeface="Tahoma" pitchFamily="34" charset="0"/>
              </a:rPr>
              <a:t> </a:t>
            </a:r>
            <a:endParaRPr lang="fr-FR" dirty="0">
              <a:solidFill>
                <a:schemeClr val="tx1"/>
              </a:solidFill>
              <a:latin typeface="Tahoma" pitchFamily="34" charset="0"/>
              <a:cs typeface="Times New Roman" pitchFamily="18" charset="0"/>
            </a:endParaRPr>
          </a:p>
          <a:p>
            <a:pPr algn="just"/>
            <a:r>
              <a:rPr lang="fr-FR" dirty="0">
                <a:solidFill>
                  <a:schemeClr val="tx1"/>
                </a:solidFill>
                <a:latin typeface="Tahoma" pitchFamily="34" charset="0"/>
                <a:cs typeface="Tahoma" pitchFamily="34" charset="0"/>
              </a:rPr>
              <a:t> </a:t>
            </a:r>
            <a:endParaRPr lang="fr-FR" dirty="0">
              <a:solidFill>
                <a:schemeClr val="tx1"/>
              </a:solidFill>
              <a:latin typeface="Tahoma" pitchFamily="34" charset="0"/>
              <a:cs typeface="Times New Roman" pitchFamily="18" charset="0"/>
            </a:endParaRPr>
          </a:p>
          <a:p>
            <a:pPr algn="just"/>
            <a:r>
              <a:rPr lang="fr-FR" sz="2400" b="1" u="sng" dirty="0">
                <a:solidFill>
                  <a:srgbClr val="FF0000"/>
                </a:solidFill>
                <a:latin typeface="Tahoma" pitchFamily="34" charset="0"/>
                <a:cs typeface="Tahoma" pitchFamily="34" charset="0"/>
              </a:rPr>
              <a:t>Témoin</a:t>
            </a:r>
          </a:p>
          <a:p>
            <a:pPr algn="just"/>
            <a:r>
              <a:rPr lang="fr-FR" sz="2400" b="1" dirty="0">
                <a:solidFill>
                  <a:schemeClr val="tx1"/>
                </a:solidFill>
                <a:latin typeface="Tahoma" pitchFamily="34" charset="0"/>
                <a:cs typeface="Tahoma" pitchFamily="34" charset="0"/>
              </a:rPr>
              <a:t>Echantillon du produit soumis à l'essai, choisi comme élément de référence, auquel les autres échantillons sont comparés.</a:t>
            </a:r>
          </a:p>
          <a:p>
            <a:pPr algn="just"/>
            <a:endParaRPr lang="fr-FR" sz="2400" b="1" dirty="0">
              <a:solidFill>
                <a:schemeClr val="accent2"/>
              </a:solidFill>
              <a:latin typeface="Tahoma" pitchFamily="34" charset="0"/>
              <a:cs typeface="Tahoma" pitchFamily="34" charset="0"/>
            </a:endParaRPr>
          </a:p>
          <a:p>
            <a:pPr algn="just"/>
            <a:r>
              <a:rPr lang="fr-FR" dirty="0">
                <a:solidFill>
                  <a:schemeClr val="tx1"/>
                </a:solidFill>
                <a:latin typeface="Tahoma" pitchFamily="34" charset="0"/>
                <a:cs typeface="Tahoma" pitchFamily="34" charset="0"/>
              </a:rPr>
              <a:t> </a:t>
            </a:r>
          </a:p>
          <a:p>
            <a:pPr algn="just"/>
            <a:endParaRPr lang="fr-FR" dirty="0">
              <a:solidFill>
                <a:schemeClr val="tx1"/>
              </a:solidFill>
              <a:latin typeface="Tahoma" pitchFamily="34" charset="0"/>
              <a:cs typeface="Tahoma" pitchFamily="34" charset="0"/>
            </a:endParaRPr>
          </a:p>
          <a:p>
            <a:pPr algn="just"/>
            <a:endParaRPr lang="fr-FR" dirty="0">
              <a:solidFill>
                <a:schemeClr val="accent2"/>
              </a:solidFill>
              <a:latin typeface="Tahoma" pitchFamily="34" charset="0"/>
              <a:cs typeface="Times New Roman" pitchFamily="18" charset="0"/>
            </a:endParaRPr>
          </a:p>
        </p:txBody>
      </p:sp>
    </p:spTree>
    <p:extLst>
      <p:ext uri="{BB962C8B-B14F-4D97-AF65-F5344CB8AC3E}">
        <p14:creationId xmlns:p14="http://schemas.microsoft.com/office/powerpoint/2010/main" xmlns="" val="425425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22</a:t>
            </a:r>
          </a:p>
          <a:p>
            <a:endParaRPr lang="fr-FR" dirty="0"/>
          </a:p>
        </p:txBody>
      </p:sp>
      <p:sp>
        <p:nvSpPr>
          <p:cNvPr id="5" name="Rectangle 4" descr=" 8"/>
          <p:cNvSpPr/>
          <p:nvPr/>
        </p:nvSpPr>
        <p:spPr>
          <a:xfrm>
            <a:off x="2171700" y="71840"/>
            <a:ext cx="82931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Le vocabulaire de l’analyse </a:t>
            </a:r>
            <a:r>
              <a:rPr lang="fr-FR" sz="3200" b="1" dirty="0">
                <a:solidFill>
                  <a:schemeClr val="tx2">
                    <a:lumMod val="75000"/>
                  </a:schemeClr>
                </a:solidFill>
                <a:latin typeface="Arial Rounded MT Bold" pitchFamily="34" charset="0"/>
                <a:cs typeface="Segoe UI Semibold" pitchFamily="34" charset="0"/>
              </a:rPr>
              <a:t>sensorielle </a:t>
            </a:r>
          </a:p>
        </p:txBody>
      </p:sp>
      <p:pic>
        <p:nvPicPr>
          <p:cNvPr id="8" name="Picture 2" descr=" 21506"/>
          <p:cNvPicPr>
            <a:picLocks noChangeAspect="1" noChangeArrowheads="1"/>
          </p:cNvPicPr>
          <p:nvPr/>
        </p:nvPicPr>
        <p:blipFill>
          <a:blip r:embed="rId3">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577850" y="635976"/>
            <a:ext cx="10877550" cy="60360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8777613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22</a:t>
            </a:r>
          </a:p>
          <a:p>
            <a:endParaRPr lang="fr-FR" dirty="0"/>
          </a:p>
        </p:txBody>
      </p:sp>
      <p:sp>
        <p:nvSpPr>
          <p:cNvPr id="5" name="Rectangle 4" descr=" 8"/>
          <p:cNvSpPr/>
          <p:nvPr/>
        </p:nvSpPr>
        <p:spPr>
          <a:xfrm>
            <a:off x="2171700" y="71840"/>
            <a:ext cx="82931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Le vocabulaire de l’analyse </a:t>
            </a:r>
            <a:r>
              <a:rPr lang="fr-FR" sz="3200" b="1" dirty="0">
                <a:solidFill>
                  <a:schemeClr val="tx2">
                    <a:lumMod val="75000"/>
                  </a:schemeClr>
                </a:solidFill>
                <a:latin typeface="Arial Rounded MT Bold" pitchFamily="34" charset="0"/>
                <a:cs typeface="Segoe UI Semibold" pitchFamily="34" charset="0"/>
              </a:rPr>
              <a:t>sensorielle </a:t>
            </a:r>
          </a:p>
        </p:txBody>
      </p:sp>
      <p:pic>
        <p:nvPicPr>
          <p:cNvPr id="8" name="Picture 3" descr=" 21507"/>
          <p:cNvPicPr>
            <a:picLocks noChangeAspect="1" noChangeArrowheads="1"/>
          </p:cNvPicPr>
          <p:nvPr/>
        </p:nvPicPr>
        <p:blipFill>
          <a:blip r:embed="rId3">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val="0"/>
              </a:ext>
            </a:extLst>
          </a:blip>
          <a:srcRect/>
          <a:stretch>
            <a:fillRect/>
          </a:stretch>
        </p:blipFill>
        <p:spPr bwMode="auto">
          <a:xfrm>
            <a:off x="127000" y="580959"/>
            <a:ext cx="12065000" cy="6091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3133746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13" name="Picture 6" descr=" 2355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769127" y="312738"/>
            <a:ext cx="2268167" cy="165576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descr=" 2"/>
          <p:cNvSpPr>
            <a:spLocks noGrp="1"/>
          </p:cNvSpPr>
          <p:nvPr>
            <p:ph type="title"/>
          </p:nvPr>
        </p:nvSpPr>
        <p:spPr>
          <a:xfrm>
            <a:off x="0" y="-317263"/>
            <a:ext cx="10134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23</a:t>
            </a:r>
          </a:p>
          <a:p>
            <a:endParaRPr lang="fr-FR" dirty="0"/>
          </a:p>
        </p:txBody>
      </p:sp>
      <p:sp>
        <p:nvSpPr>
          <p:cNvPr id="9" name="Rectangle 8" descr=" 12"/>
          <p:cNvSpPr/>
          <p:nvPr/>
        </p:nvSpPr>
        <p:spPr>
          <a:xfrm>
            <a:off x="2159000" y="80180"/>
            <a:ext cx="77597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L’organisation de l’analyse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3" name="AutoShape 2" descr=" 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4" name="AutoShape 4" descr=" 4"/>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4" name="Rectangle horizontal à deux flèches 13" descr=" 9"/>
          <p:cNvSpPr/>
          <p:nvPr/>
        </p:nvSpPr>
        <p:spPr>
          <a:xfrm>
            <a:off x="3467846" y="2417131"/>
            <a:ext cx="4774454" cy="3170869"/>
          </a:xfrm>
          <a:prstGeom prst="leftRightArrowCallout">
            <a:avLst>
              <a:gd name="adj1" fmla="val 7539"/>
              <a:gd name="adj2" fmla="val 11281"/>
              <a:gd name="adj3" fmla="val 25000"/>
              <a:gd name="adj4" fmla="val 48123"/>
            </a:avLst>
          </a:prstGeom>
          <a:solidFill>
            <a:schemeClr val="accent1">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400" dirty="0">
                <a:solidFill>
                  <a:schemeClr val="tx1"/>
                </a:solidFill>
                <a:latin typeface="Arial" pitchFamily="34" charset="0"/>
                <a:cs typeface="Arial" pitchFamily="34" charset="0"/>
              </a:rPr>
              <a:t>L’analyse sensorielle ne s’improvise </a:t>
            </a:r>
            <a:r>
              <a:rPr lang="fr-FR" sz="2400" dirty="0" smtClean="0">
                <a:solidFill>
                  <a:schemeClr val="tx1"/>
                </a:solidFill>
                <a:latin typeface="Arial" pitchFamily="34" charset="0"/>
                <a:cs typeface="Arial" pitchFamily="34" charset="0"/>
              </a:rPr>
              <a:t>pas!!! </a:t>
            </a:r>
            <a:r>
              <a:rPr lang="fr-FR" sz="2400" dirty="0">
                <a:solidFill>
                  <a:schemeClr val="tx1"/>
                </a:solidFill>
                <a:latin typeface="Arial" pitchFamily="34" charset="0"/>
                <a:cs typeface="Arial" pitchFamily="34" charset="0"/>
              </a:rPr>
              <a:t>cette démarche réclame </a:t>
            </a:r>
            <a:endParaRPr lang="fr-FR" sz="2400" dirty="0">
              <a:solidFill>
                <a:schemeClr val="tx1"/>
              </a:solidFill>
            </a:endParaRPr>
          </a:p>
        </p:txBody>
      </p:sp>
      <p:sp>
        <p:nvSpPr>
          <p:cNvPr id="10" name="AutoShape 8" descr=" 10"/>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AutoShape 10" descr=" 11"/>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Ellipse 14" descr=" 13"/>
          <p:cNvSpPr/>
          <p:nvPr/>
        </p:nvSpPr>
        <p:spPr>
          <a:xfrm>
            <a:off x="155575" y="3352800"/>
            <a:ext cx="3312271" cy="1066800"/>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400" dirty="0">
                <a:solidFill>
                  <a:schemeClr val="tx1"/>
                </a:solidFill>
                <a:effectLst>
                  <a:outerShdw blurRad="38100" dist="38100" dir="2700000" algn="tl">
                    <a:srgbClr val="000000">
                      <a:alpha val="43137"/>
                    </a:srgbClr>
                  </a:outerShdw>
                </a:effectLst>
                <a:latin typeface="Arial" pitchFamily="34" charset="0"/>
                <a:cs typeface="Arial" pitchFamily="34" charset="0"/>
              </a:rPr>
              <a:t>un équipement particulier</a:t>
            </a:r>
            <a:endParaRPr lang="fr-FR" sz="2400" dirty="0">
              <a:solidFill>
                <a:schemeClr val="tx1"/>
              </a:solidFill>
              <a:effectLst>
                <a:outerShdw blurRad="38100" dist="38100" dir="2700000" algn="tl">
                  <a:srgbClr val="000000">
                    <a:alpha val="43137"/>
                  </a:srgbClr>
                </a:outerShdw>
              </a:effectLst>
            </a:endParaRPr>
          </a:p>
        </p:txBody>
      </p:sp>
      <p:sp>
        <p:nvSpPr>
          <p:cNvPr id="17" name="Ellipse 16" descr=" 16"/>
          <p:cNvSpPr/>
          <p:nvPr/>
        </p:nvSpPr>
        <p:spPr>
          <a:xfrm>
            <a:off x="8242301" y="3149599"/>
            <a:ext cx="3599302" cy="1270001"/>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Personnel qualifié</a:t>
            </a:r>
            <a:endParaRPr lang="fr-FR" sz="2400" dirty="0">
              <a:solidFill>
                <a:schemeClr val="tx1"/>
              </a:solidFill>
              <a:effectLst>
                <a:outerShdw blurRad="38100" dist="38100" dir="2700000" algn="tl">
                  <a:srgbClr val="000000">
                    <a:alpha val="43137"/>
                  </a:srgbClr>
                </a:outerShdw>
              </a:effectLst>
            </a:endParaRPr>
          </a:p>
        </p:txBody>
      </p:sp>
      <p:sp>
        <p:nvSpPr>
          <p:cNvPr id="19" name="Ellipse 18" descr=" 17"/>
          <p:cNvSpPr/>
          <p:nvPr/>
        </p:nvSpPr>
        <p:spPr>
          <a:xfrm>
            <a:off x="3835400" y="982445"/>
            <a:ext cx="4406900" cy="1376362"/>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Jury sélectionné</a:t>
            </a:r>
          </a:p>
          <a:p>
            <a:pPr algn="ctr"/>
            <a:r>
              <a:rPr lang="fr-F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(entrainé pour un produit précis)</a:t>
            </a:r>
            <a:endParaRPr lang="fr-FR" sz="2400" dirty="0">
              <a:solidFill>
                <a:schemeClr val="tx1"/>
              </a:solidFill>
              <a:effectLst>
                <a:outerShdw blurRad="38100" dist="38100" dir="2700000" algn="tl">
                  <a:srgbClr val="000000">
                    <a:alpha val="43137"/>
                  </a:srgbClr>
                </a:outerShdw>
              </a:effectLst>
            </a:endParaRPr>
          </a:p>
        </p:txBody>
      </p:sp>
      <p:sp>
        <p:nvSpPr>
          <p:cNvPr id="12" name="Rectangle à coins arrondis 11" descr=" 14"/>
          <p:cNvSpPr/>
          <p:nvPr/>
        </p:nvSpPr>
        <p:spPr>
          <a:xfrm>
            <a:off x="7575550" y="2264730"/>
            <a:ext cx="1962149" cy="884869"/>
          </a:xfrm>
          <a:prstGeom prst="wedgeRoundRectCallout">
            <a:avLst>
              <a:gd name="adj1" fmla="val -60143"/>
              <a:gd name="adj2" fmla="val 77567"/>
              <a:gd name="adj3" fmla="val 16667"/>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Picture 14" descr=" 23566"/>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88975" y="4486703"/>
            <a:ext cx="2550272" cy="1912704"/>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16" descr=" 2356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394699" y="4526090"/>
            <a:ext cx="3446903" cy="1833930"/>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18" descr=" 23570"/>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917575" y="866920"/>
            <a:ext cx="2792317" cy="1861545"/>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Ellipse 20" descr=" 22"/>
          <p:cNvSpPr/>
          <p:nvPr/>
        </p:nvSpPr>
        <p:spPr>
          <a:xfrm>
            <a:off x="3835400" y="5588000"/>
            <a:ext cx="4038600" cy="898113"/>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Choix de l’épreuve</a:t>
            </a:r>
            <a:endParaRPr lang="fr-FR" sz="24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050255737"/>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24</a:t>
            </a:r>
          </a:p>
          <a:p>
            <a:endParaRPr lang="fr-FR" dirty="0"/>
          </a:p>
        </p:txBody>
      </p:sp>
      <p:sp>
        <p:nvSpPr>
          <p:cNvPr id="5" name="Rectangle 4" descr=" 9"/>
          <p:cNvSpPr/>
          <p:nvPr/>
        </p:nvSpPr>
        <p:spPr>
          <a:xfrm>
            <a:off x="2159000" y="80180"/>
            <a:ext cx="77597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L’organisation de l’analyse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8" name="Ellipse 7" descr=" 10"/>
          <p:cNvSpPr/>
          <p:nvPr/>
        </p:nvSpPr>
        <p:spPr>
          <a:xfrm>
            <a:off x="3619501" y="664955"/>
            <a:ext cx="3841750" cy="950716"/>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Épreuves </a:t>
            </a:r>
            <a:endParaRPr lang="fr-FR" sz="2400" dirty="0">
              <a:solidFill>
                <a:schemeClr val="tx1"/>
              </a:solidFill>
              <a:effectLst>
                <a:outerShdw blurRad="38100" dist="38100" dir="2700000" algn="tl">
                  <a:srgbClr val="000000">
                    <a:alpha val="43137"/>
                  </a:srgbClr>
                </a:outerShdw>
              </a:effectLst>
            </a:endParaRPr>
          </a:p>
        </p:txBody>
      </p:sp>
      <p:pic>
        <p:nvPicPr>
          <p:cNvPr id="15" name="Picture 1" descr=" 2457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7800" y="1857783"/>
            <a:ext cx="11760200" cy="469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descr=" 3"/>
          <p:cNvSpPr/>
          <p:nvPr/>
        </p:nvSpPr>
        <p:spPr>
          <a:xfrm>
            <a:off x="304800" y="1892300"/>
            <a:ext cx="3670300" cy="4191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a:effectLst>
                  <a:outerShdw blurRad="38100" dist="38100" dir="2700000" algn="tl">
                    <a:srgbClr val="000000">
                      <a:alpha val="43137"/>
                    </a:srgbClr>
                  </a:outerShdw>
                </a:effectLst>
              </a:rPr>
              <a:t>Démarche analytique</a:t>
            </a:r>
          </a:p>
        </p:txBody>
      </p:sp>
      <p:sp>
        <p:nvSpPr>
          <p:cNvPr id="12" name="Rectangle 11" descr=" 11"/>
          <p:cNvSpPr/>
          <p:nvPr/>
        </p:nvSpPr>
        <p:spPr>
          <a:xfrm>
            <a:off x="6807200" y="1943100"/>
            <a:ext cx="3683000" cy="368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b="1" dirty="0" smtClean="0">
                <a:effectLst>
                  <a:outerShdw blurRad="38100" dist="38100" dir="2700000" algn="tl">
                    <a:srgbClr val="000000">
                      <a:alpha val="43137"/>
                    </a:srgbClr>
                  </a:outerShdw>
                </a:effectLst>
              </a:rPr>
              <a:t>Démarche Hédonique</a:t>
            </a:r>
            <a:endParaRPr lang="fr-FR" sz="2800" b="1" dirty="0">
              <a:effectLst>
                <a:outerShdw blurRad="38100" dist="38100" dir="2700000" algn="tl">
                  <a:srgbClr val="000000">
                    <a:alpha val="43137"/>
                  </a:srgbClr>
                </a:outerShdw>
              </a:effectLst>
            </a:endParaRPr>
          </a:p>
        </p:txBody>
      </p:sp>
      <p:cxnSp>
        <p:nvCxnSpPr>
          <p:cNvPr id="9" name="Connecteur droit avec flèche 8" descr=" 5"/>
          <p:cNvCxnSpPr/>
          <p:nvPr/>
        </p:nvCxnSpPr>
        <p:spPr>
          <a:xfrm flipH="1">
            <a:off x="4114800" y="1508868"/>
            <a:ext cx="457200" cy="31928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descr=" 14"/>
          <p:cNvCxnSpPr/>
          <p:nvPr/>
        </p:nvCxnSpPr>
        <p:spPr>
          <a:xfrm>
            <a:off x="7143750" y="1522705"/>
            <a:ext cx="431800" cy="38229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Ellipse 16" descr=" 4"/>
          <p:cNvSpPr/>
          <p:nvPr/>
        </p:nvSpPr>
        <p:spPr>
          <a:xfrm>
            <a:off x="3235325" y="5193652"/>
            <a:ext cx="2673350" cy="100394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rgbClr val="FF0000"/>
              </a:solidFill>
            </a:endParaRPr>
          </a:p>
        </p:txBody>
      </p:sp>
      <p:sp>
        <p:nvSpPr>
          <p:cNvPr id="14" name="Ellipse 13" descr=" 13"/>
          <p:cNvSpPr/>
          <p:nvPr/>
        </p:nvSpPr>
        <p:spPr>
          <a:xfrm>
            <a:off x="6680200" y="1625276"/>
            <a:ext cx="3937000" cy="100394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rgbClr val="FF0000"/>
              </a:solidFill>
            </a:endParaRPr>
          </a:p>
        </p:txBody>
      </p:sp>
      <p:sp>
        <p:nvSpPr>
          <p:cNvPr id="16" name="Ellipse 15" descr=" 15"/>
          <p:cNvSpPr/>
          <p:nvPr/>
        </p:nvSpPr>
        <p:spPr>
          <a:xfrm>
            <a:off x="0" y="5193652"/>
            <a:ext cx="3365500" cy="80074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rgbClr val="FF0000"/>
              </a:solidFill>
            </a:endParaRPr>
          </a:p>
        </p:txBody>
      </p:sp>
      <p:sp>
        <p:nvSpPr>
          <p:cNvPr id="13" name="Ellipse 12" descr=" 16"/>
          <p:cNvSpPr/>
          <p:nvPr/>
        </p:nvSpPr>
        <p:spPr>
          <a:xfrm>
            <a:off x="171450" y="1625276"/>
            <a:ext cx="3937000" cy="100394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rgbClr val="FF0000"/>
              </a:solidFill>
            </a:endParaRPr>
          </a:p>
        </p:txBody>
      </p:sp>
      <p:sp>
        <p:nvSpPr>
          <p:cNvPr id="18" name="Ellipse 17" descr=" 18"/>
          <p:cNvSpPr/>
          <p:nvPr/>
        </p:nvSpPr>
        <p:spPr>
          <a:xfrm>
            <a:off x="6122987" y="5077408"/>
            <a:ext cx="2473325" cy="890296"/>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rgbClr val="FF0000"/>
              </a:solidFill>
            </a:endParaRPr>
          </a:p>
        </p:txBody>
      </p:sp>
      <p:sp>
        <p:nvSpPr>
          <p:cNvPr id="19" name="Ellipse 18" descr=" 19"/>
          <p:cNvSpPr/>
          <p:nvPr/>
        </p:nvSpPr>
        <p:spPr>
          <a:xfrm>
            <a:off x="8823324" y="4990452"/>
            <a:ext cx="3114675" cy="100394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xmlns="" val="250590730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25</a:t>
            </a:r>
          </a:p>
          <a:p>
            <a:endParaRPr lang="fr-FR" dirty="0"/>
          </a:p>
        </p:txBody>
      </p:sp>
      <p:sp>
        <p:nvSpPr>
          <p:cNvPr id="8" name="Ellipse 7" descr=" 8"/>
          <p:cNvSpPr/>
          <p:nvPr/>
        </p:nvSpPr>
        <p:spPr>
          <a:xfrm>
            <a:off x="4595527" y="664955"/>
            <a:ext cx="3312271" cy="950716"/>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Épreuves </a:t>
            </a:r>
            <a:endParaRPr lang="fr-FR" sz="2400" dirty="0">
              <a:solidFill>
                <a:schemeClr val="tx1"/>
              </a:solidFill>
              <a:effectLst>
                <a:outerShdw blurRad="38100" dist="38100" dir="2700000" algn="tl">
                  <a:srgbClr val="000000">
                    <a:alpha val="43137"/>
                  </a:srgbClr>
                </a:outerShdw>
              </a:effectLst>
            </a:endParaRPr>
          </a:p>
        </p:txBody>
      </p:sp>
      <p:sp>
        <p:nvSpPr>
          <p:cNvPr id="10" name="Rectangle 9" descr=" 10"/>
          <p:cNvSpPr/>
          <p:nvPr/>
        </p:nvSpPr>
        <p:spPr>
          <a:xfrm>
            <a:off x="2159000" y="80180"/>
            <a:ext cx="77597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L’organisation de l’analyse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9" name="Rectangle 8" descr=" 3"/>
          <p:cNvSpPr/>
          <p:nvPr/>
        </p:nvSpPr>
        <p:spPr>
          <a:xfrm>
            <a:off x="304800" y="1531278"/>
            <a:ext cx="6251583" cy="646331"/>
          </a:xfrm>
          <a:prstGeom prst="rect">
            <a:avLst/>
          </a:prstGeom>
        </p:spPr>
        <p:txBody>
          <a:bodyPr wrap="none">
            <a:spAutoFit/>
          </a:bodyPr>
          <a:lstStyle/>
          <a:p>
            <a:r>
              <a:rPr lang="fr-FR" sz="3600" b="1" dirty="0" smtClean="0">
                <a:effectLst>
                  <a:outerShdw blurRad="38100" dist="38100" dir="2700000" algn="tl">
                    <a:srgbClr val="000000">
                      <a:alpha val="43137"/>
                    </a:srgbClr>
                  </a:outerShdw>
                </a:effectLst>
              </a:rPr>
              <a:t>1/Les </a:t>
            </a:r>
            <a:r>
              <a:rPr lang="fr-FR" sz="3600" b="1" dirty="0">
                <a:effectLst>
                  <a:outerShdw blurRad="38100" dist="38100" dir="2700000" algn="tl">
                    <a:srgbClr val="000000">
                      <a:alpha val="43137"/>
                    </a:srgbClr>
                  </a:outerShdw>
                </a:effectLst>
              </a:rPr>
              <a:t>épreuves </a:t>
            </a:r>
            <a:r>
              <a:rPr lang="fr-FR" sz="3600" b="1" dirty="0" smtClean="0">
                <a:effectLst>
                  <a:outerShdw blurRad="38100" dist="38100" dir="2700000" algn="tl">
                    <a:srgbClr val="000000">
                      <a:alpha val="43137"/>
                    </a:srgbClr>
                  </a:outerShdw>
                </a:effectLst>
              </a:rPr>
              <a:t>discriminatives:</a:t>
            </a:r>
            <a:r>
              <a:rPr lang="fr-FR" dirty="0"/>
              <a:t> </a:t>
            </a:r>
          </a:p>
        </p:txBody>
      </p:sp>
      <p:sp>
        <p:nvSpPr>
          <p:cNvPr id="11" name="Rectangle 10" descr=" 4"/>
          <p:cNvSpPr/>
          <p:nvPr/>
        </p:nvSpPr>
        <p:spPr>
          <a:xfrm>
            <a:off x="139700" y="2627972"/>
            <a:ext cx="12255500" cy="523220"/>
          </a:xfrm>
          <a:prstGeom prst="rect">
            <a:avLst/>
          </a:prstGeom>
        </p:spPr>
        <p:txBody>
          <a:bodyPr wrap="square">
            <a:spAutoFit/>
          </a:bodyPr>
          <a:lstStyle/>
          <a:p>
            <a:pPr marL="285750" indent="-285750">
              <a:buFont typeface="Arial" pitchFamily="34" charset="0"/>
              <a:buChar char="•"/>
            </a:pPr>
            <a:r>
              <a:rPr lang="fr-FR" sz="2400" b="1" dirty="0"/>
              <a:t>Elles permettent de détecter l’absence ou la présence de </a:t>
            </a:r>
            <a:r>
              <a:rPr lang="fr-FR" sz="2800" b="1" dirty="0">
                <a:solidFill>
                  <a:srgbClr val="FF0000"/>
                </a:solidFill>
                <a:effectLst>
                  <a:outerShdw blurRad="38100" dist="38100" dir="2700000" algn="tl">
                    <a:srgbClr val="000000">
                      <a:alpha val="43137"/>
                    </a:srgbClr>
                  </a:outerShdw>
                </a:effectLst>
              </a:rPr>
              <a:t>différences </a:t>
            </a:r>
            <a:r>
              <a:rPr lang="fr-FR" sz="2400" b="1" dirty="0"/>
              <a:t>entre deux </a:t>
            </a:r>
            <a:r>
              <a:rPr lang="fr-FR" sz="2400" b="1" dirty="0" smtClean="0"/>
              <a:t>produits.</a:t>
            </a:r>
            <a:endParaRPr lang="fr-FR" sz="2400" b="1" dirty="0"/>
          </a:p>
        </p:txBody>
      </p:sp>
      <p:sp>
        <p:nvSpPr>
          <p:cNvPr id="12" name="Rectangle 11" descr=" 5"/>
          <p:cNvSpPr/>
          <p:nvPr/>
        </p:nvSpPr>
        <p:spPr>
          <a:xfrm>
            <a:off x="257860" y="3151192"/>
            <a:ext cx="11730940" cy="2000548"/>
          </a:xfrm>
          <a:prstGeom prst="rect">
            <a:avLst/>
          </a:prstGeom>
        </p:spPr>
        <p:txBody>
          <a:bodyPr wrap="square">
            <a:spAutoFit/>
          </a:bodyPr>
          <a:lstStyle/>
          <a:p>
            <a:pPr marL="285750" indent="-285750">
              <a:buFont typeface="Arial" pitchFamily="34" charset="0"/>
              <a:buChar char="•"/>
            </a:pPr>
            <a:r>
              <a:rPr lang="fr-FR" sz="2800" b="1" u="sng" dirty="0">
                <a:effectLst>
                  <a:outerShdw blurRad="38100" dist="38100" dir="2700000" algn="tl">
                    <a:srgbClr val="000000">
                      <a:alpha val="43137"/>
                    </a:srgbClr>
                  </a:outerShdw>
                </a:effectLst>
              </a:rPr>
              <a:t>Applications : </a:t>
            </a:r>
            <a:r>
              <a:rPr lang="fr-FR" sz="2400" b="1" dirty="0"/>
              <a:t>très utilisées dans l’agroalimentaire pour :</a:t>
            </a:r>
          </a:p>
          <a:p>
            <a:pPr marL="800100" lvl="1" indent="-342900">
              <a:buFont typeface="+mj-lt"/>
              <a:buAutoNum type="arabicPeriod"/>
            </a:pPr>
            <a:r>
              <a:rPr lang="fr-FR" sz="2400" b="1" dirty="0"/>
              <a:t>Contrôler la régularité d’une </a:t>
            </a:r>
            <a:r>
              <a:rPr lang="fr-FR" sz="2400" b="1" dirty="0" smtClean="0"/>
              <a:t>production,</a:t>
            </a:r>
            <a:endParaRPr lang="fr-FR" sz="2400" b="1" dirty="0"/>
          </a:p>
          <a:p>
            <a:pPr marL="800100" lvl="1" indent="-342900">
              <a:buFont typeface="+mj-lt"/>
              <a:buAutoNum type="arabicPeriod"/>
            </a:pPr>
            <a:r>
              <a:rPr lang="fr-FR" sz="2400" b="1" dirty="0"/>
              <a:t>Mettre en évidence de nouveaux moyens de </a:t>
            </a:r>
            <a:r>
              <a:rPr lang="fr-FR" sz="2400" b="1" dirty="0" smtClean="0"/>
              <a:t>production,</a:t>
            </a:r>
            <a:endParaRPr lang="fr-FR" sz="2400" b="1" dirty="0"/>
          </a:p>
          <a:p>
            <a:pPr marL="800100" lvl="1" indent="-342900">
              <a:buFont typeface="+mj-lt"/>
              <a:buAutoNum type="arabicPeriod"/>
            </a:pPr>
            <a:r>
              <a:rPr lang="fr-FR" sz="2400" b="1" dirty="0"/>
              <a:t>Étudier les conséquences d’un changement de matière </a:t>
            </a:r>
            <a:r>
              <a:rPr lang="fr-FR" sz="2400" b="1" dirty="0" smtClean="0"/>
              <a:t>première,</a:t>
            </a:r>
            <a:endParaRPr lang="fr-FR" sz="2400" b="1" dirty="0"/>
          </a:p>
          <a:p>
            <a:pPr marL="800100" lvl="1" indent="-342900">
              <a:buFont typeface="+mj-lt"/>
              <a:buAutoNum type="arabicPeriod"/>
            </a:pPr>
            <a:r>
              <a:rPr lang="fr-FR" sz="2400" b="1" dirty="0"/>
              <a:t>Évaluer l’influence du temps et des conditions de conservation d’un produit.</a:t>
            </a:r>
          </a:p>
        </p:txBody>
      </p:sp>
      <p:pic>
        <p:nvPicPr>
          <p:cNvPr id="25602" name="Picture 2" descr=" 2560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134337" y="196443"/>
            <a:ext cx="1599472" cy="10663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94305484"/>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25</a:t>
            </a:r>
          </a:p>
          <a:p>
            <a:endParaRPr lang="fr-FR" dirty="0"/>
          </a:p>
        </p:txBody>
      </p:sp>
      <p:sp>
        <p:nvSpPr>
          <p:cNvPr id="8" name="Ellipse 7" descr=" 8"/>
          <p:cNvSpPr/>
          <p:nvPr/>
        </p:nvSpPr>
        <p:spPr>
          <a:xfrm>
            <a:off x="4595527" y="664955"/>
            <a:ext cx="3312271" cy="950716"/>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Épreuves </a:t>
            </a:r>
            <a:endParaRPr lang="fr-FR" sz="2400" dirty="0">
              <a:solidFill>
                <a:schemeClr val="tx1"/>
              </a:solidFill>
              <a:effectLst>
                <a:outerShdw blurRad="38100" dist="38100" dir="2700000" algn="tl">
                  <a:srgbClr val="000000">
                    <a:alpha val="43137"/>
                  </a:srgbClr>
                </a:outerShdw>
              </a:effectLst>
            </a:endParaRPr>
          </a:p>
        </p:txBody>
      </p:sp>
      <p:sp>
        <p:nvSpPr>
          <p:cNvPr id="10" name="Rectangle 9" descr=" 10"/>
          <p:cNvSpPr/>
          <p:nvPr/>
        </p:nvSpPr>
        <p:spPr>
          <a:xfrm>
            <a:off x="2159000" y="80180"/>
            <a:ext cx="77597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L’organisation de l’analyse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9" name="Rectangle 8" descr=" 3"/>
          <p:cNvSpPr/>
          <p:nvPr/>
        </p:nvSpPr>
        <p:spPr>
          <a:xfrm>
            <a:off x="304800" y="1531278"/>
            <a:ext cx="6251583" cy="646331"/>
          </a:xfrm>
          <a:prstGeom prst="rect">
            <a:avLst/>
          </a:prstGeom>
        </p:spPr>
        <p:txBody>
          <a:bodyPr wrap="none">
            <a:spAutoFit/>
          </a:bodyPr>
          <a:lstStyle/>
          <a:p>
            <a:r>
              <a:rPr lang="fr-FR" sz="3600" b="1" dirty="0" smtClean="0">
                <a:effectLst>
                  <a:outerShdw blurRad="38100" dist="38100" dir="2700000" algn="tl">
                    <a:srgbClr val="000000">
                      <a:alpha val="43137"/>
                    </a:srgbClr>
                  </a:outerShdw>
                </a:effectLst>
              </a:rPr>
              <a:t>1/Les </a:t>
            </a:r>
            <a:r>
              <a:rPr lang="fr-FR" sz="3600" b="1" dirty="0">
                <a:effectLst>
                  <a:outerShdw blurRad="38100" dist="38100" dir="2700000" algn="tl">
                    <a:srgbClr val="000000">
                      <a:alpha val="43137"/>
                    </a:srgbClr>
                  </a:outerShdw>
                </a:effectLst>
              </a:rPr>
              <a:t>épreuves </a:t>
            </a:r>
            <a:r>
              <a:rPr lang="fr-FR" sz="3600" b="1" dirty="0" smtClean="0">
                <a:effectLst>
                  <a:outerShdw blurRad="38100" dist="38100" dir="2700000" algn="tl">
                    <a:srgbClr val="000000">
                      <a:alpha val="43137"/>
                    </a:srgbClr>
                  </a:outerShdw>
                </a:effectLst>
              </a:rPr>
              <a:t>discriminatives:</a:t>
            </a:r>
            <a:r>
              <a:rPr lang="fr-FR" dirty="0"/>
              <a:t> </a:t>
            </a:r>
          </a:p>
        </p:txBody>
      </p:sp>
      <p:sp>
        <p:nvSpPr>
          <p:cNvPr id="11" name="Rectangle 10" descr=" 11"/>
          <p:cNvSpPr/>
          <p:nvPr/>
        </p:nvSpPr>
        <p:spPr>
          <a:xfrm>
            <a:off x="150418" y="2177609"/>
            <a:ext cx="11950700" cy="42455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fr-FR" dirty="0"/>
          </a:p>
        </p:txBody>
      </p:sp>
      <p:sp>
        <p:nvSpPr>
          <p:cNvPr id="12" name="Rectangle 11" descr=" 13"/>
          <p:cNvSpPr/>
          <p:nvPr/>
        </p:nvSpPr>
        <p:spPr>
          <a:xfrm>
            <a:off x="328218" y="2342244"/>
            <a:ext cx="3361942" cy="1958139"/>
          </a:xfrm>
          <a:prstGeom prst="rect">
            <a:avLst/>
          </a:prstGeom>
        </p:spPr>
        <p:style>
          <a:lnRef idx="1">
            <a:schemeClr val="dk1"/>
          </a:lnRef>
          <a:fillRef idx="2">
            <a:schemeClr val="dk1"/>
          </a:fillRef>
          <a:effectRef idx="1">
            <a:schemeClr val="dk1"/>
          </a:effectRef>
          <a:fontRef idx="minor">
            <a:schemeClr val="dk1"/>
          </a:fontRef>
        </p:style>
        <p:txBody>
          <a:bodyPr rtlCol="0" anchor="b"/>
          <a:lstStyle/>
          <a:p>
            <a:pPr algn="ctr"/>
            <a:r>
              <a:rPr lang="fr-FR" sz="2800" b="1" u="sng" dirty="0">
                <a:solidFill>
                  <a:srgbClr val="FF0000"/>
                </a:solidFill>
                <a:effectLst>
                  <a:outerShdw blurRad="38100" dist="38100" dir="2700000" algn="tl">
                    <a:srgbClr val="000000">
                      <a:alpha val="43137"/>
                    </a:srgbClr>
                  </a:outerShdw>
                </a:effectLst>
              </a:rPr>
              <a:t>Test par paire </a:t>
            </a:r>
            <a:r>
              <a:rPr lang="fr-FR" sz="2800" b="1" u="sng" dirty="0" smtClean="0">
                <a:solidFill>
                  <a:srgbClr val="FF0000"/>
                </a:solidFill>
                <a:effectLst>
                  <a:outerShdw blurRad="38100" dist="38100" dir="2700000" algn="tl">
                    <a:srgbClr val="000000">
                      <a:alpha val="43137"/>
                    </a:srgbClr>
                  </a:outerShdw>
                </a:effectLst>
              </a:rPr>
              <a:t>:</a:t>
            </a:r>
          </a:p>
          <a:p>
            <a:pPr algn="ctr"/>
            <a:r>
              <a:rPr lang="fr-FR" sz="2800" b="1" dirty="0" smtClean="0">
                <a:solidFill>
                  <a:srgbClr val="00B0F0"/>
                </a:solidFill>
                <a:effectLst>
                  <a:outerShdw blurRad="38100" dist="38100" dir="2700000" algn="tl">
                    <a:srgbClr val="000000">
                      <a:alpha val="43137"/>
                    </a:srgbClr>
                  </a:outerShdw>
                </a:effectLst>
              </a:rPr>
              <a:t>Ex: </a:t>
            </a:r>
            <a:r>
              <a:rPr lang="fr-FR" sz="2800" b="1" dirty="0" smtClean="0">
                <a:effectLst>
                  <a:outerShdw blurRad="38100" dist="38100" dir="2700000" algn="tl">
                    <a:srgbClr val="000000">
                      <a:alpha val="43137"/>
                    </a:srgbClr>
                  </a:outerShdw>
                </a:effectLst>
              </a:rPr>
              <a:t>562,056</a:t>
            </a:r>
          </a:p>
          <a:p>
            <a:r>
              <a:rPr lang="fr-FR" sz="2800" b="1" dirty="0" smtClean="0">
                <a:effectLst>
                  <a:outerShdw blurRad="38100" dist="38100" dir="2700000" algn="tl">
                    <a:srgbClr val="000000">
                      <a:alpha val="43137"/>
                    </a:srgbClr>
                  </a:outerShdw>
                </a:effectLst>
              </a:rPr>
              <a:t>Lequel est le plus…..?</a:t>
            </a:r>
            <a:endParaRPr lang="fr-FR" sz="2000" b="1" dirty="0">
              <a:effectLst>
                <a:outerShdw blurRad="38100" dist="38100" dir="2700000" algn="tl">
                  <a:srgbClr val="000000">
                    <a:alpha val="43137"/>
                  </a:srgbClr>
                </a:outerShdw>
              </a:effectLst>
            </a:endParaRPr>
          </a:p>
          <a:p>
            <a:pPr algn="ctr"/>
            <a:endParaRPr lang="fr-FR" dirty="0"/>
          </a:p>
        </p:txBody>
      </p:sp>
      <p:pic>
        <p:nvPicPr>
          <p:cNvPr id="25602" name="Picture 2" descr=" 2560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134337" y="196443"/>
            <a:ext cx="1599472" cy="1066315"/>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descr=" 15"/>
          <p:cNvSpPr/>
          <p:nvPr/>
        </p:nvSpPr>
        <p:spPr>
          <a:xfrm>
            <a:off x="3782618" y="2359843"/>
            <a:ext cx="4159250" cy="3901804"/>
          </a:xfrm>
          <a:prstGeom prst="rect">
            <a:avLst/>
          </a:prstGeom>
        </p:spPr>
        <p:style>
          <a:lnRef idx="1">
            <a:schemeClr val="dk1"/>
          </a:lnRef>
          <a:fillRef idx="2">
            <a:schemeClr val="dk1"/>
          </a:fillRef>
          <a:effectRef idx="1">
            <a:schemeClr val="dk1"/>
          </a:effectRef>
          <a:fontRef idx="minor">
            <a:schemeClr val="dk1"/>
          </a:fontRef>
        </p:style>
        <p:txBody>
          <a:bodyPr rtlCol="0" anchor="t"/>
          <a:lstStyle/>
          <a:p>
            <a:pPr algn="ctr"/>
            <a:r>
              <a:rPr lang="fr-FR" sz="2800" b="1" u="sng" dirty="0" smtClean="0">
                <a:solidFill>
                  <a:srgbClr val="FF0000"/>
                </a:solidFill>
                <a:effectLst>
                  <a:outerShdw blurRad="38100" dist="38100" dir="2700000" algn="tl">
                    <a:srgbClr val="000000">
                      <a:alpha val="43137"/>
                    </a:srgbClr>
                  </a:outerShdw>
                </a:effectLst>
              </a:rPr>
              <a:t>Épreuve A/ non A</a:t>
            </a:r>
            <a:r>
              <a:rPr lang="fr-FR" sz="2800" b="1" u="sng" dirty="0">
                <a:solidFill>
                  <a:srgbClr val="FF0000"/>
                </a:solidFill>
                <a:effectLst>
                  <a:outerShdw blurRad="38100" dist="38100" dir="2700000" algn="tl">
                    <a:srgbClr val="000000">
                      <a:alpha val="43137"/>
                    </a:srgbClr>
                  </a:outerShdw>
                </a:effectLst>
              </a:rPr>
              <a:t> </a:t>
            </a:r>
            <a:r>
              <a:rPr lang="fr-FR" sz="2800" b="1" u="sng" dirty="0" smtClean="0">
                <a:solidFill>
                  <a:srgbClr val="FF0000"/>
                </a:solidFill>
                <a:effectLst>
                  <a:outerShdw blurRad="38100" dist="38100" dir="2700000" algn="tl">
                    <a:srgbClr val="000000">
                      <a:alpha val="43137"/>
                    </a:srgbClr>
                  </a:outerShdw>
                </a:effectLst>
              </a:rPr>
              <a:t>:</a:t>
            </a:r>
          </a:p>
          <a:p>
            <a:pPr algn="ctr"/>
            <a:r>
              <a:rPr lang="fr-FR" sz="2800" b="1" dirty="0" smtClean="0">
                <a:solidFill>
                  <a:srgbClr val="00B0F0"/>
                </a:solidFill>
                <a:effectLst>
                  <a:outerShdw blurRad="38100" dist="38100" dir="2700000" algn="tl">
                    <a:srgbClr val="000000">
                      <a:alpha val="43137"/>
                    </a:srgbClr>
                  </a:outerShdw>
                </a:effectLst>
              </a:rPr>
              <a:t>Ex: </a:t>
            </a:r>
          </a:p>
          <a:p>
            <a:pPr algn="ctr"/>
            <a:endParaRPr lang="fr-FR" sz="2800" b="1" dirty="0" smtClean="0">
              <a:solidFill>
                <a:srgbClr val="00B0F0"/>
              </a:solidFill>
              <a:effectLst>
                <a:outerShdw blurRad="38100" dist="38100" dir="2700000" algn="tl">
                  <a:srgbClr val="000000">
                    <a:alpha val="43137"/>
                  </a:srgbClr>
                </a:outerShdw>
              </a:effectLst>
            </a:endParaRPr>
          </a:p>
          <a:p>
            <a:pPr algn="ctr"/>
            <a:endParaRPr lang="fr-FR" sz="2000" b="1" dirty="0">
              <a:effectLst>
                <a:outerShdw blurRad="38100" dist="38100" dir="2700000" algn="tl">
                  <a:srgbClr val="000000">
                    <a:alpha val="43137"/>
                  </a:srgbClr>
                </a:outerShdw>
              </a:effectLst>
            </a:endParaRPr>
          </a:p>
          <a:p>
            <a:pPr algn="ctr"/>
            <a:endParaRPr lang="fr-FR" sz="2000" dirty="0"/>
          </a:p>
        </p:txBody>
      </p:sp>
      <p:sp>
        <p:nvSpPr>
          <p:cNvPr id="14" name="Rectangle 13" descr=" 14"/>
          <p:cNvSpPr/>
          <p:nvPr/>
        </p:nvSpPr>
        <p:spPr>
          <a:xfrm>
            <a:off x="3832335" y="3341824"/>
            <a:ext cx="344254" cy="4023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3200" b="1" dirty="0">
                <a:effectLst>
                  <a:outerShdw blurRad="38100" dist="38100" dir="2700000" algn="tl">
                    <a:srgbClr val="000000">
                      <a:alpha val="43137"/>
                    </a:srgbClr>
                  </a:outerShdw>
                </a:effectLst>
              </a:rPr>
              <a:t>A</a:t>
            </a:r>
          </a:p>
        </p:txBody>
      </p:sp>
      <p:sp>
        <p:nvSpPr>
          <p:cNvPr id="19" name="Rectangle 18" descr=" 17"/>
          <p:cNvSpPr/>
          <p:nvPr/>
        </p:nvSpPr>
        <p:spPr>
          <a:xfrm>
            <a:off x="7281468" y="3371156"/>
            <a:ext cx="660400" cy="366083"/>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000" b="1" dirty="0">
                <a:effectLst>
                  <a:outerShdw blurRad="38100" dist="38100" dir="2700000" algn="tl">
                    <a:srgbClr val="000000">
                      <a:alpha val="43137"/>
                    </a:srgbClr>
                  </a:outerShdw>
                </a:effectLst>
              </a:rPr>
              <a:t>031</a:t>
            </a:r>
          </a:p>
        </p:txBody>
      </p:sp>
      <p:sp>
        <p:nvSpPr>
          <p:cNvPr id="16" name="Rectangle 15" descr=" 19"/>
          <p:cNvSpPr/>
          <p:nvPr/>
        </p:nvSpPr>
        <p:spPr>
          <a:xfrm>
            <a:off x="4963718" y="3363806"/>
            <a:ext cx="666750" cy="402347"/>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400" b="1" dirty="0" smtClean="0">
                <a:effectLst>
                  <a:outerShdw blurRad="38100" dist="38100" dir="2700000" algn="tl">
                    <a:srgbClr val="000000">
                      <a:alpha val="43137"/>
                    </a:srgbClr>
                  </a:outerShdw>
                </a:effectLst>
              </a:rPr>
              <a:t>330</a:t>
            </a:r>
            <a:endParaRPr lang="fr-FR" sz="2400" b="1" dirty="0">
              <a:effectLst>
                <a:outerShdw blurRad="38100" dist="38100" dir="2700000" algn="tl">
                  <a:srgbClr val="000000">
                    <a:alpha val="43137"/>
                  </a:srgbClr>
                </a:outerShdw>
              </a:effectLst>
            </a:endParaRPr>
          </a:p>
        </p:txBody>
      </p:sp>
      <p:sp>
        <p:nvSpPr>
          <p:cNvPr id="18" name="Rectangle 17" descr=" 20"/>
          <p:cNvSpPr/>
          <p:nvPr/>
        </p:nvSpPr>
        <p:spPr>
          <a:xfrm>
            <a:off x="6477725" y="3364226"/>
            <a:ext cx="711874" cy="384934"/>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000" b="1" dirty="0">
                <a:effectLst>
                  <a:outerShdw blurRad="38100" dist="38100" dir="2700000" algn="tl">
                    <a:srgbClr val="000000">
                      <a:alpha val="43137"/>
                    </a:srgbClr>
                  </a:outerShdw>
                </a:effectLst>
              </a:rPr>
              <a:t>400</a:t>
            </a:r>
          </a:p>
        </p:txBody>
      </p:sp>
      <p:sp>
        <p:nvSpPr>
          <p:cNvPr id="17" name="Rectangle 16" descr=" 21"/>
          <p:cNvSpPr/>
          <p:nvPr/>
        </p:nvSpPr>
        <p:spPr>
          <a:xfrm>
            <a:off x="5719030" y="3368796"/>
            <a:ext cx="686476" cy="397357"/>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000" b="1" dirty="0">
                <a:effectLst>
                  <a:outerShdw blurRad="38100" dist="38100" dir="2700000" algn="tl">
                    <a:srgbClr val="000000">
                      <a:alpha val="43137"/>
                    </a:srgbClr>
                  </a:outerShdw>
                </a:effectLst>
              </a:rPr>
              <a:t>014</a:t>
            </a:r>
          </a:p>
        </p:txBody>
      </p:sp>
      <p:graphicFrame>
        <p:nvGraphicFramePr>
          <p:cNvPr id="20" name="Tableau 19" descr=" 16"/>
          <p:cNvGraphicFramePr>
            <a:graphicFrameLocks noGrp="1"/>
          </p:cNvGraphicFramePr>
          <p:nvPr>
            <p:extLst>
              <p:ext uri="{D42A27DB-BD31-4B8C-83A1-F6EECF244321}">
                <p14:modId xmlns:p14="http://schemas.microsoft.com/office/powerpoint/2010/main" xmlns="" val="3896386393"/>
              </p:ext>
            </p:extLst>
          </p:nvPr>
        </p:nvGraphicFramePr>
        <p:xfrm>
          <a:off x="4492972" y="4222611"/>
          <a:ext cx="2972645" cy="2039036"/>
        </p:xfrm>
        <a:graphic>
          <a:graphicData uri="http://schemas.openxmlformats.org/drawingml/2006/table">
            <a:tbl>
              <a:tblPr firstRow="1" bandRow="1">
                <a:tableStyleId>{F5AB1C69-6EDB-4FF4-983F-18BD219EF322}</a:tableStyleId>
              </a:tblPr>
              <a:tblGrid>
                <a:gridCol w="1376224"/>
                <a:gridCol w="1596421"/>
              </a:tblGrid>
              <a:tr h="797060">
                <a:tc>
                  <a:txBody>
                    <a:bodyPr/>
                    <a:lstStyle/>
                    <a:p>
                      <a:pPr algn="ctr"/>
                      <a:r>
                        <a:rPr lang="fr-FR" sz="3200" dirty="0" smtClean="0">
                          <a:effectLst>
                            <a:outerShdw blurRad="38100" dist="38100" dir="2700000" algn="tl">
                              <a:srgbClr val="000000">
                                <a:alpha val="43137"/>
                              </a:srgbClr>
                            </a:outerShdw>
                          </a:effectLst>
                        </a:rPr>
                        <a:t>A</a:t>
                      </a:r>
                      <a:r>
                        <a:rPr lang="fr-FR" dirty="0" smtClean="0"/>
                        <a:t> </a:t>
                      </a:r>
                      <a:endParaRPr lang="fr-FR" dirty="0"/>
                    </a:p>
                  </a:txBody>
                  <a:tcPr/>
                </a:tc>
                <a:tc>
                  <a:txBody>
                    <a:bodyPr/>
                    <a:lstStyle/>
                    <a:p>
                      <a:r>
                        <a:rPr lang="fr-FR" sz="2800" dirty="0" smtClean="0">
                          <a:effectLst>
                            <a:outerShdw blurRad="38100" dist="38100" dir="2700000" algn="tl">
                              <a:srgbClr val="000000">
                                <a:alpha val="43137"/>
                              </a:srgbClr>
                            </a:outerShdw>
                          </a:effectLst>
                        </a:rPr>
                        <a:t>Non A </a:t>
                      </a:r>
                      <a:endParaRPr lang="fr-FR" sz="2800" dirty="0">
                        <a:effectLst>
                          <a:outerShdw blurRad="38100" dist="38100" dir="2700000" algn="tl">
                            <a:srgbClr val="000000">
                              <a:alpha val="43137"/>
                            </a:srgbClr>
                          </a:outerShdw>
                        </a:effectLst>
                      </a:endParaRPr>
                    </a:p>
                  </a:txBody>
                  <a:tcPr/>
                </a:tc>
              </a:tr>
              <a:tr h="1241976">
                <a:tc>
                  <a:txBody>
                    <a:bodyPr/>
                    <a:lstStyle/>
                    <a:p>
                      <a:endParaRPr lang="fr-FR" dirty="0"/>
                    </a:p>
                  </a:txBody>
                  <a:tcPr/>
                </a:tc>
                <a:tc>
                  <a:txBody>
                    <a:bodyPr/>
                    <a:lstStyle/>
                    <a:p>
                      <a:endParaRPr lang="fr-FR" dirty="0"/>
                    </a:p>
                  </a:txBody>
                  <a:tcPr/>
                </a:tc>
              </a:tr>
            </a:tbl>
          </a:graphicData>
        </a:graphic>
      </p:graphicFrame>
      <p:sp>
        <p:nvSpPr>
          <p:cNvPr id="21" name="Rectangle 20" descr=" 23"/>
          <p:cNvSpPr/>
          <p:nvPr/>
        </p:nvSpPr>
        <p:spPr>
          <a:xfrm>
            <a:off x="4825267" y="5098658"/>
            <a:ext cx="831263" cy="37994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400" b="1" dirty="0">
                <a:effectLst>
                  <a:outerShdw blurRad="38100" dist="38100" dir="2700000" algn="tl">
                    <a:srgbClr val="000000">
                      <a:alpha val="43137"/>
                    </a:srgbClr>
                  </a:outerShdw>
                </a:effectLst>
              </a:rPr>
              <a:t>624</a:t>
            </a:r>
          </a:p>
        </p:txBody>
      </p:sp>
      <p:sp>
        <p:nvSpPr>
          <p:cNvPr id="22" name="Rectangle 21" descr=" 24"/>
          <p:cNvSpPr/>
          <p:nvPr/>
        </p:nvSpPr>
        <p:spPr>
          <a:xfrm>
            <a:off x="4826538" y="5509846"/>
            <a:ext cx="734742" cy="402347"/>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400" b="1" dirty="0">
                <a:effectLst>
                  <a:outerShdw blurRad="38100" dist="38100" dir="2700000" algn="tl">
                    <a:srgbClr val="000000">
                      <a:alpha val="43137"/>
                    </a:srgbClr>
                  </a:outerShdw>
                </a:effectLst>
              </a:rPr>
              <a:t>330</a:t>
            </a:r>
          </a:p>
        </p:txBody>
      </p:sp>
      <p:sp>
        <p:nvSpPr>
          <p:cNvPr id="23" name="Rectangle 22" descr=" 25"/>
          <p:cNvSpPr/>
          <p:nvPr/>
        </p:nvSpPr>
        <p:spPr>
          <a:xfrm>
            <a:off x="6267450" y="5710075"/>
            <a:ext cx="767881" cy="389274"/>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400" b="1" dirty="0">
                <a:effectLst>
                  <a:outerShdw blurRad="38100" dist="38100" dir="2700000" algn="tl">
                    <a:srgbClr val="000000">
                      <a:alpha val="43137"/>
                    </a:srgbClr>
                  </a:outerShdw>
                </a:effectLst>
              </a:rPr>
              <a:t>014</a:t>
            </a:r>
          </a:p>
        </p:txBody>
      </p:sp>
      <p:sp>
        <p:nvSpPr>
          <p:cNvPr id="24" name="Rectangle 23" descr=" 26"/>
          <p:cNvSpPr/>
          <p:nvPr/>
        </p:nvSpPr>
        <p:spPr>
          <a:xfrm>
            <a:off x="6292779" y="5223654"/>
            <a:ext cx="757942" cy="384934"/>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400" b="1" dirty="0">
                <a:effectLst>
                  <a:outerShdw blurRad="38100" dist="38100" dir="2700000" algn="tl">
                    <a:srgbClr val="000000">
                      <a:alpha val="43137"/>
                    </a:srgbClr>
                  </a:outerShdw>
                </a:effectLst>
              </a:rPr>
              <a:t>400</a:t>
            </a:r>
          </a:p>
        </p:txBody>
      </p:sp>
      <p:sp>
        <p:nvSpPr>
          <p:cNvPr id="25" name="Organigramme : Processus 24" descr=" 22"/>
          <p:cNvSpPr/>
          <p:nvPr/>
        </p:nvSpPr>
        <p:spPr>
          <a:xfrm>
            <a:off x="8100618" y="2359843"/>
            <a:ext cx="4000500" cy="3901804"/>
          </a:xfrm>
          <a:prstGeom prst="flowChartProcess">
            <a:avLst/>
          </a:prstGeom>
        </p:spPr>
        <p:style>
          <a:lnRef idx="1">
            <a:schemeClr val="dk1"/>
          </a:lnRef>
          <a:fillRef idx="2">
            <a:schemeClr val="dk1"/>
          </a:fillRef>
          <a:effectRef idx="1">
            <a:schemeClr val="dk1"/>
          </a:effectRef>
          <a:fontRef idx="minor">
            <a:schemeClr val="dk1"/>
          </a:fontRef>
        </p:style>
        <p:txBody>
          <a:bodyPr rtlCol="0" anchor="t"/>
          <a:lstStyle/>
          <a:p>
            <a:r>
              <a:rPr lang="fr-FR" sz="2800" b="1" u="sng" dirty="0">
                <a:solidFill>
                  <a:srgbClr val="FF0000"/>
                </a:solidFill>
                <a:effectLst>
                  <a:outerShdw blurRad="38100" dist="38100" dir="2700000" algn="tl">
                    <a:srgbClr val="000000">
                      <a:alpha val="43137"/>
                    </a:srgbClr>
                  </a:outerShdw>
                </a:effectLst>
              </a:rPr>
              <a:t>Épreuve d ’appariement:</a:t>
            </a:r>
          </a:p>
        </p:txBody>
      </p:sp>
      <p:sp>
        <p:nvSpPr>
          <p:cNvPr id="26" name="Rectangle 25" descr=" 29"/>
          <p:cNvSpPr/>
          <p:nvPr/>
        </p:nvSpPr>
        <p:spPr>
          <a:xfrm>
            <a:off x="8855591" y="2904662"/>
            <a:ext cx="344254" cy="402347"/>
          </a:xfrm>
          <a:prstGeom prst="rect">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400" b="1" dirty="0">
                <a:effectLst>
                  <a:outerShdw blurRad="38100" dist="38100" dir="2700000" algn="tl">
                    <a:srgbClr val="000000">
                      <a:alpha val="43137"/>
                    </a:srgbClr>
                  </a:outerShdw>
                </a:effectLst>
              </a:rPr>
              <a:t>A</a:t>
            </a:r>
          </a:p>
        </p:txBody>
      </p:sp>
      <p:sp>
        <p:nvSpPr>
          <p:cNvPr id="27" name="Rectangle 26" descr=" 30"/>
          <p:cNvSpPr/>
          <p:nvPr/>
        </p:nvSpPr>
        <p:spPr>
          <a:xfrm>
            <a:off x="9732165" y="2884779"/>
            <a:ext cx="344254" cy="402347"/>
          </a:xfrm>
          <a:prstGeom prst="rect">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400" b="1" dirty="0" smtClean="0">
                <a:effectLst>
                  <a:outerShdw blurRad="38100" dist="38100" dir="2700000" algn="tl">
                    <a:srgbClr val="000000">
                      <a:alpha val="43137"/>
                    </a:srgbClr>
                  </a:outerShdw>
                </a:effectLst>
              </a:rPr>
              <a:t>B</a:t>
            </a:r>
            <a:endParaRPr lang="fr-FR" sz="2400" b="1" dirty="0">
              <a:effectLst>
                <a:outerShdw blurRad="38100" dist="38100" dir="2700000" algn="tl">
                  <a:srgbClr val="000000">
                    <a:alpha val="43137"/>
                  </a:srgbClr>
                </a:outerShdw>
              </a:effectLst>
            </a:endParaRPr>
          </a:p>
        </p:txBody>
      </p:sp>
      <p:sp>
        <p:nvSpPr>
          <p:cNvPr id="28" name="Rectangle 27" descr=" 31"/>
          <p:cNvSpPr/>
          <p:nvPr/>
        </p:nvSpPr>
        <p:spPr>
          <a:xfrm>
            <a:off x="10529747" y="2867089"/>
            <a:ext cx="344254" cy="402347"/>
          </a:xfrm>
          <a:prstGeom prst="rect">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400" b="1" dirty="0" smtClean="0">
                <a:effectLst>
                  <a:outerShdw blurRad="38100" dist="38100" dir="2700000" algn="tl">
                    <a:srgbClr val="000000">
                      <a:alpha val="43137"/>
                    </a:srgbClr>
                  </a:outerShdw>
                </a:effectLst>
              </a:rPr>
              <a:t>C</a:t>
            </a:r>
            <a:endParaRPr lang="fr-FR" sz="2400" b="1" dirty="0">
              <a:effectLst>
                <a:outerShdw blurRad="38100" dist="38100" dir="2700000" algn="tl">
                  <a:srgbClr val="000000">
                    <a:alpha val="43137"/>
                  </a:srgbClr>
                </a:outerShdw>
              </a:effectLst>
            </a:endParaRPr>
          </a:p>
        </p:txBody>
      </p:sp>
      <p:sp>
        <p:nvSpPr>
          <p:cNvPr id="33" name="Rectangle 32" descr=" 33"/>
          <p:cNvSpPr/>
          <p:nvPr/>
        </p:nvSpPr>
        <p:spPr>
          <a:xfrm>
            <a:off x="11349836" y="3400070"/>
            <a:ext cx="660400" cy="366083"/>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000" b="1" dirty="0">
                <a:effectLst>
                  <a:outerShdw blurRad="38100" dist="38100" dir="2700000" algn="tl">
                    <a:srgbClr val="000000">
                      <a:alpha val="43137"/>
                    </a:srgbClr>
                  </a:outerShdw>
                </a:effectLst>
              </a:rPr>
              <a:t>031</a:t>
            </a:r>
          </a:p>
        </p:txBody>
      </p:sp>
      <p:sp>
        <p:nvSpPr>
          <p:cNvPr id="29" name="Rectangle 28" descr=" 34"/>
          <p:cNvSpPr/>
          <p:nvPr/>
        </p:nvSpPr>
        <p:spPr>
          <a:xfrm>
            <a:off x="8406145" y="3408204"/>
            <a:ext cx="598763" cy="37994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000" b="1" dirty="0">
                <a:effectLst>
                  <a:outerShdw blurRad="38100" dist="38100" dir="2700000" algn="tl">
                    <a:srgbClr val="000000">
                      <a:alpha val="43137"/>
                    </a:srgbClr>
                  </a:outerShdw>
                </a:effectLst>
              </a:rPr>
              <a:t>624</a:t>
            </a:r>
          </a:p>
        </p:txBody>
      </p:sp>
      <p:sp>
        <p:nvSpPr>
          <p:cNvPr id="30" name="Rectangle 29" descr=" 35"/>
          <p:cNvSpPr/>
          <p:nvPr/>
        </p:nvSpPr>
        <p:spPr>
          <a:xfrm>
            <a:off x="9058841" y="3408204"/>
            <a:ext cx="597492" cy="402347"/>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000" b="1" dirty="0" smtClean="0">
                <a:effectLst>
                  <a:outerShdw blurRad="38100" dist="38100" dir="2700000" algn="tl">
                    <a:srgbClr val="000000">
                      <a:alpha val="43137"/>
                    </a:srgbClr>
                  </a:outerShdw>
                </a:effectLst>
              </a:rPr>
              <a:t>330</a:t>
            </a:r>
            <a:endParaRPr lang="fr-FR" sz="2000" b="1" dirty="0">
              <a:effectLst>
                <a:outerShdw blurRad="38100" dist="38100" dir="2700000" algn="tl">
                  <a:srgbClr val="000000">
                    <a:alpha val="43137"/>
                  </a:srgbClr>
                </a:outerShdw>
              </a:effectLst>
            </a:endParaRPr>
          </a:p>
        </p:txBody>
      </p:sp>
      <p:sp>
        <p:nvSpPr>
          <p:cNvPr id="32" name="Rectangle 31" descr=" 36"/>
          <p:cNvSpPr/>
          <p:nvPr/>
        </p:nvSpPr>
        <p:spPr>
          <a:xfrm>
            <a:off x="10376864" y="3412918"/>
            <a:ext cx="719963" cy="380221"/>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000" b="1" dirty="0">
                <a:effectLst>
                  <a:outerShdw blurRad="38100" dist="38100" dir="2700000" algn="tl">
                    <a:srgbClr val="000000">
                      <a:alpha val="43137"/>
                    </a:srgbClr>
                  </a:outerShdw>
                </a:effectLst>
              </a:rPr>
              <a:t>400</a:t>
            </a:r>
          </a:p>
        </p:txBody>
      </p:sp>
      <p:sp>
        <p:nvSpPr>
          <p:cNvPr id="31" name="Rectangle 30" descr=" 37"/>
          <p:cNvSpPr/>
          <p:nvPr/>
        </p:nvSpPr>
        <p:spPr>
          <a:xfrm>
            <a:off x="9725591" y="3408204"/>
            <a:ext cx="586568" cy="397357"/>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000" b="1" dirty="0">
                <a:effectLst>
                  <a:outerShdw blurRad="38100" dist="38100" dir="2700000" algn="tl">
                    <a:srgbClr val="000000">
                      <a:alpha val="43137"/>
                    </a:srgbClr>
                  </a:outerShdw>
                </a:effectLst>
              </a:rPr>
              <a:t>014</a:t>
            </a:r>
          </a:p>
        </p:txBody>
      </p:sp>
      <p:graphicFrame>
        <p:nvGraphicFramePr>
          <p:cNvPr id="34" name="Tableau 33" descr=" 28"/>
          <p:cNvGraphicFramePr>
            <a:graphicFrameLocks noGrp="1"/>
          </p:cNvGraphicFramePr>
          <p:nvPr>
            <p:extLst>
              <p:ext uri="{D42A27DB-BD31-4B8C-83A1-F6EECF244321}">
                <p14:modId xmlns:p14="http://schemas.microsoft.com/office/powerpoint/2010/main" xmlns="" val="3503565581"/>
              </p:ext>
            </p:extLst>
          </p:nvPr>
        </p:nvGraphicFramePr>
        <p:xfrm>
          <a:off x="8372627" y="3962165"/>
          <a:ext cx="3063330" cy="2083581"/>
        </p:xfrm>
        <a:graphic>
          <a:graphicData uri="http://schemas.openxmlformats.org/drawingml/2006/table">
            <a:tbl>
              <a:tblPr firstRow="1" bandRow="1">
                <a:tableStyleId>{5C22544A-7EE6-4342-B048-85BDC9FD1C3A}</a:tableStyleId>
              </a:tblPr>
              <a:tblGrid>
                <a:gridCol w="1021110"/>
                <a:gridCol w="1021110"/>
                <a:gridCol w="1021110"/>
              </a:tblGrid>
              <a:tr h="824332">
                <a:tc>
                  <a:txBody>
                    <a:bodyPr/>
                    <a:lstStyle/>
                    <a:p>
                      <a:pPr algn="ctr"/>
                      <a:r>
                        <a:rPr lang="fr-FR" sz="3600" dirty="0" smtClean="0">
                          <a:solidFill>
                            <a:schemeClr val="tx1"/>
                          </a:solidFill>
                          <a:effectLst>
                            <a:outerShdw blurRad="38100" dist="38100" dir="2700000" algn="tl">
                              <a:srgbClr val="000000">
                                <a:alpha val="43137"/>
                              </a:srgbClr>
                            </a:outerShdw>
                          </a:effectLst>
                        </a:rPr>
                        <a:t>A</a:t>
                      </a:r>
                      <a:endParaRPr lang="fr-FR" sz="3600" dirty="0">
                        <a:solidFill>
                          <a:schemeClr val="tx1"/>
                        </a:solidFill>
                        <a:effectLst>
                          <a:outerShdw blurRad="38100" dist="38100" dir="2700000" algn="tl">
                            <a:srgbClr val="000000">
                              <a:alpha val="43137"/>
                            </a:srgbClr>
                          </a:outerShdw>
                        </a:effectLst>
                      </a:endParaRPr>
                    </a:p>
                  </a:txBody>
                  <a:tcPr/>
                </a:tc>
                <a:tc>
                  <a:txBody>
                    <a:bodyPr/>
                    <a:lstStyle/>
                    <a:p>
                      <a:pPr algn="ctr"/>
                      <a:r>
                        <a:rPr lang="fr-FR" sz="4000" dirty="0" smtClean="0">
                          <a:solidFill>
                            <a:schemeClr val="tx1"/>
                          </a:solidFill>
                          <a:effectLst>
                            <a:outerShdw blurRad="38100" dist="38100" dir="2700000" algn="tl">
                              <a:srgbClr val="000000">
                                <a:alpha val="43137"/>
                              </a:srgbClr>
                            </a:outerShdw>
                          </a:effectLst>
                        </a:rPr>
                        <a:t>B</a:t>
                      </a:r>
                      <a:endParaRPr lang="fr-FR" sz="4000" dirty="0">
                        <a:solidFill>
                          <a:schemeClr val="tx1"/>
                        </a:solidFill>
                        <a:effectLst>
                          <a:outerShdw blurRad="38100" dist="38100" dir="2700000" algn="tl">
                            <a:srgbClr val="000000">
                              <a:alpha val="43137"/>
                            </a:srgbClr>
                          </a:outerShdw>
                        </a:effectLst>
                      </a:endParaRPr>
                    </a:p>
                  </a:txBody>
                  <a:tcPr/>
                </a:tc>
                <a:tc>
                  <a:txBody>
                    <a:bodyPr/>
                    <a:lstStyle/>
                    <a:p>
                      <a:pPr algn="ctr"/>
                      <a:r>
                        <a:rPr lang="fr-FR" sz="4000" dirty="0" smtClean="0">
                          <a:solidFill>
                            <a:schemeClr val="tx1"/>
                          </a:solidFill>
                          <a:effectLst>
                            <a:outerShdw blurRad="38100" dist="38100" dir="2700000" algn="tl">
                              <a:srgbClr val="000000">
                                <a:alpha val="43137"/>
                              </a:srgbClr>
                            </a:outerShdw>
                          </a:effectLst>
                        </a:rPr>
                        <a:t>C</a:t>
                      </a:r>
                      <a:endParaRPr lang="fr-FR" sz="4000" dirty="0">
                        <a:solidFill>
                          <a:schemeClr val="tx1"/>
                        </a:solidFill>
                        <a:effectLst>
                          <a:outerShdw blurRad="38100" dist="38100" dir="2700000" algn="tl">
                            <a:srgbClr val="000000">
                              <a:alpha val="43137"/>
                            </a:srgbClr>
                          </a:outerShdw>
                        </a:effectLst>
                      </a:endParaRPr>
                    </a:p>
                  </a:txBody>
                  <a:tcPr/>
                </a:tc>
              </a:tr>
              <a:tr h="1259249">
                <a:tc>
                  <a:txBody>
                    <a:bodyPr/>
                    <a:lstStyle/>
                    <a:p>
                      <a:endParaRPr lang="fr-FR" dirty="0"/>
                    </a:p>
                  </a:txBody>
                  <a:tcPr/>
                </a:tc>
                <a:tc>
                  <a:txBody>
                    <a:bodyPr/>
                    <a:lstStyle/>
                    <a:p>
                      <a:endParaRPr lang="fr-FR" dirty="0"/>
                    </a:p>
                  </a:txBody>
                  <a:tcPr/>
                </a:tc>
                <a:tc>
                  <a:txBody>
                    <a:bodyPr/>
                    <a:lstStyle/>
                    <a:p>
                      <a:endParaRPr lang="fr-FR" dirty="0"/>
                    </a:p>
                  </a:txBody>
                  <a:tcPr/>
                </a:tc>
              </a:tr>
            </a:tbl>
          </a:graphicData>
        </a:graphic>
      </p:graphicFrame>
      <p:sp>
        <p:nvSpPr>
          <p:cNvPr id="35" name="Rectangle 34" descr=" 40"/>
          <p:cNvSpPr/>
          <p:nvPr/>
        </p:nvSpPr>
        <p:spPr>
          <a:xfrm>
            <a:off x="8460078" y="4843709"/>
            <a:ext cx="598763" cy="379945"/>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000" b="1" dirty="0">
                <a:effectLst>
                  <a:outerShdw blurRad="38100" dist="38100" dir="2700000" algn="tl">
                    <a:srgbClr val="000000">
                      <a:alpha val="43137"/>
                    </a:srgbClr>
                  </a:outerShdw>
                </a:effectLst>
              </a:rPr>
              <a:t>624</a:t>
            </a:r>
          </a:p>
        </p:txBody>
      </p:sp>
      <p:sp>
        <p:nvSpPr>
          <p:cNvPr id="36" name="Rectangle 35" descr=" 41"/>
          <p:cNvSpPr/>
          <p:nvPr/>
        </p:nvSpPr>
        <p:spPr>
          <a:xfrm>
            <a:off x="8538521" y="5483501"/>
            <a:ext cx="661323" cy="402347"/>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400" b="1" dirty="0" smtClean="0">
                <a:effectLst>
                  <a:outerShdw blurRad="38100" dist="38100" dir="2700000" algn="tl">
                    <a:srgbClr val="000000">
                      <a:alpha val="43137"/>
                    </a:srgbClr>
                  </a:outerShdw>
                </a:effectLst>
              </a:rPr>
              <a:t>330</a:t>
            </a:r>
            <a:endParaRPr lang="fr-FR" sz="2400" b="1" dirty="0">
              <a:effectLst>
                <a:outerShdw blurRad="38100" dist="38100" dir="2700000" algn="tl">
                  <a:srgbClr val="000000">
                    <a:alpha val="43137"/>
                  </a:srgbClr>
                </a:outerShdw>
              </a:effectLst>
            </a:endParaRPr>
          </a:p>
        </p:txBody>
      </p:sp>
      <p:sp>
        <p:nvSpPr>
          <p:cNvPr id="37" name="Rectangle 36" descr=" 42"/>
          <p:cNvSpPr/>
          <p:nvPr/>
        </p:nvSpPr>
        <p:spPr>
          <a:xfrm>
            <a:off x="9560039" y="4893928"/>
            <a:ext cx="597716" cy="397357"/>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000" b="1" dirty="0">
                <a:effectLst>
                  <a:outerShdw blurRad="38100" dist="38100" dir="2700000" algn="tl">
                    <a:srgbClr val="000000">
                      <a:alpha val="43137"/>
                    </a:srgbClr>
                  </a:outerShdw>
                </a:effectLst>
              </a:rPr>
              <a:t>014</a:t>
            </a:r>
          </a:p>
        </p:txBody>
      </p:sp>
      <p:sp>
        <p:nvSpPr>
          <p:cNvPr id="38" name="Rectangle 37" descr=" 43"/>
          <p:cNvSpPr/>
          <p:nvPr/>
        </p:nvSpPr>
        <p:spPr>
          <a:xfrm>
            <a:off x="10486699" y="4902495"/>
            <a:ext cx="610128" cy="380221"/>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000" b="1" dirty="0">
                <a:effectLst>
                  <a:outerShdw blurRad="38100" dist="38100" dir="2700000" algn="tl">
                    <a:srgbClr val="000000">
                      <a:alpha val="43137"/>
                    </a:srgbClr>
                  </a:outerShdw>
                </a:effectLst>
              </a:rPr>
              <a:t>400</a:t>
            </a:r>
          </a:p>
        </p:txBody>
      </p:sp>
    </p:spTree>
    <p:extLst>
      <p:ext uri="{BB962C8B-B14F-4D97-AF65-F5344CB8AC3E}">
        <p14:creationId xmlns:p14="http://schemas.microsoft.com/office/powerpoint/2010/main" xmlns="" val="3705972348"/>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26</a:t>
            </a:r>
          </a:p>
          <a:p>
            <a:endParaRPr lang="fr-FR" dirty="0"/>
          </a:p>
        </p:txBody>
      </p:sp>
      <p:sp>
        <p:nvSpPr>
          <p:cNvPr id="9" name="Rectangle 8" descr=" 9"/>
          <p:cNvSpPr/>
          <p:nvPr/>
        </p:nvSpPr>
        <p:spPr>
          <a:xfrm>
            <a:off x="2159000" y="80180"/>
            <a:ext cx="77597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L’organisation de l’analyse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10" name="Ellipse 9" descr=" 10"/>
          <p:cNvSpPr/>
          <p:nvPr/>
        </p:nvSpPr>
        <p:spPr>
          <a:xfrm>
            <a:off x="4446214" y="664955"/>
            <a:ext cx="3312271" cy="950716"/>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400" dirty="0" smtClean="0">
                <a:solidFill>
                  <a:schemeClr val="tx1"/>
                </a:solidFill>
                <a:effectLst>
                  <a:outerShdw blurRad="38100" dist="38100" dir="2700000" algn="tl">
                    <a:srgbClr val="000000">
                      <a:alpha val="43137"/>
                    </a:srgbClr>
                  </a:outerShdw>
                </a:effectLst>
                <a:latin typeface="Arial" pitchFamily="34" charset="0"/>
                <a:cs typeface="Arial" pitchFamily="34" charset="0"/>
              </a:rPr>
              <a:t>Épreuves </a:t>
            </a:r>
            <a:endParaRPr lang="fr-FR" sz="2400" dirty="0">
              <a:solidFill>
                <a:schemeClr val="tx1"/>
              </a:solidFill>
              <a:effectLst>
                <a:outerShdw blurRad="38100" dist="38100" dir="2700000" algn="tl">
                  <a:srgbClr val="000000">
                    <a:alpha val="43137"/>
                  </a:srgbClr>
                </a:outerShdw>
              </a:effectLst>
            </a:endParaRPr>
          </a:p>
        </p:txBody>
      </p:sp>
      <p:sp>
        <p:nvSpPr>
          <p:cNvPr id="11" name="Rectangle 10" descr=" 11"/>
          <p:cNvSpPr/>
          <p:nvPr/>
        </p:nvSpPr>
        <p:spPr>
          <a:xfrm>
            <a:off x="127000" y="2072780"/>
            <a:ext cx="12065000" cy="44133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fr-FR" dirty="0"/>
          </a:p>
        </p:txBody>
      </p:sp>
      <p:sp>
        <p:nvSpPr>
          <p:cNvPr id="12" name="Rectangle 11" descr=" 13"/>
          <p:cNvSpPr/>
          <p:nvPr/>
        </p:nvSpPr>
        <p:spPr>
          <a:xfrm>
            <a:off x="304800" y="2227396"/>
            <a:ext cx="3650035" cy="4021004"/>
          </a:xfrm>
          <a:prstGeom prst="rect">
            <a:avLst/>
          </a:prstGeom>
        </p:spPr>
        <p:style>
          <a:lnRef idx="1">
            <a:schemeClr val="dk1"/>
          </a:lnRef>
          <a:fillRef idx="2">
            <a:schemeClr val="dk1"/>
          </a:fillRef>
          <a:effectRef idx="1">
            <a:schemeClr val="dk1"/>
          </a:effectRef>
          <a:fontRef idx="minor">
            <a:schemeClr val="dk1"/>
          </a:fontRef>
        </p:style>
        <p:txBody>
          <a:bodyPr rtlCol="0" anchor="t"/>
          <a:lstStyle/>
          <a:p>
            <a:pPr algn="ctr"/>
            <a:r>
              <a:rPr lang="fr-FR" sz="3200" b="1" u="sng" dirty="0">
                <a:solidFill>
                  <a:srgbClr val="FF0000"/>
                </a:solidFill>
                <a:effectLst>
                  <a:outerShdw blurRad="38100" dist="38100" dir="2700000" algn="tl">
                    <a:srgbClr val="000000">
                      <a:alpha val="43137"/>
                    </a:srgbClr>
                  </a:outerShdw>
                </a:effectLst>
              </a:rPr>
              <a:t>Test </a:t>
            </a:r>
            <a:r>
              <a:rPr lang="fr-FR" sz="3200" b="1" u="sng" dirty="0" smtClean="0">
                <a:solidFill>
                  <a:srgbClr val="FF0000"/>
                </a:solidFill>
                <a:effectLst>
                  <a:outerShdw blurRad="38100" dist="38100" dir="2700000" algn="tl">
                    <a:srgbClr val="000000">
                      <a:alpha val="43137"/>
                    </a:srgbClr>
                  </a:outerShdw>
                </a:effectLst>
              </a:rPr>
              <a:t>Duo-trio</a:t>
            </a:r>
            <a:r>
              <a:rPr lang="fr-FR" sz="3200" b="1" u="sng" dirty="0">
                <a:solidFill>
                  <a:srgbClr val="FF0000"/>
                </a:solidFill>
                <a:effectLst>
                  <a:outerShdw blurRad="38100" dist="38100" dir="2700000" algn="tl">
                    <a:srgbClr val="000000">
                      <a:alpha val="43137"/>
                    </a:srgbClr>
                  </a:outerShdw>
                </a:effectLst>
              </a:rPr>
              <a:t> </a:t>
            </a:r>
            <a:r>
              <a:rPr lang="fr-FR" sz="3200" b="1" u="sng" dirty="0" smtClean="0">
                <a:solidFill>
                  <a:srgbClr val="FF0000"/>
                </a:solidFill>
                <a:effectLst>
                  <a:outerShdw blurRad="38100" dist="38100" dir="2700000" algn="tl">
                    <a:srgbClr val="000000">
                      <a:alpha val="43137"/>
                    </a:srgbClr>
                  </a:outerShdw>
                </a:effectLst>
              </a:rPr>
              <a:t>:</a:t>
            </a:r>
          </a:p>
          <a:p>
            <a:pPr algn="ctr"/>
            <a:r>
              <a:rPr lang="fr-FR" sz="3200" b="1" dirty="0" smtClean="0">
                <a:solidFill>
                  <a:srgbClr val="00B0F0"/>
                </a:solidFill>
                <a:effectLst>
                  <a:outerShdw blurRad="38100" dist="38100" dir="2700000" algn="tl">
                    <a:srgbClr val="000000">
                      <a:alpha val="43137"/>
                    </a:srgbClr>
                  </a:outerShdw>
                </a:effectLst>
              </a:rPr>
              <a:t>Ex: </a:t>
            </a:r>
            <a:r>
              <a:rPr lang="fr-FR" sz="3200" b="1" dirty="0" smtClean="0">
                <a:effectLst>
                  <a:outerShdw blurRad="38100" dist="38100" dir="2700000" algn="tl">
                    <a:srgbClr val="000000">
                      <a:alpha val="43137"/>
                    </a:srgbClr>
                  </a:outerShdw>
                </a:effectLst>
              </a:rPr>
              <a:t>778,T, 476</a:t>
            </a:r>
          </a:p>
          <a:p>
            <a:r>
              <a:rPr lang="fr-FR" sz="3200" b="1" dirty="0" smtClean="0">
                <a:effectLst>
                  <a:outerShdw blurRad="38100" dist="38100" dir="2700000" algn="tl">
                    <a:srgbClr val="000000">
                      <a:alpha val="43137"/>
                    </a:srgbClr>
                  </a:outerShdw>
                </a:effectLst>
              </a:rPr>
              <a:t>Quel est l’échantillon qui correspond au témoin ?</a:t>
            </a:r>
            <a:endParaRPr lang="fr-FR" sz="2400" b="1" dirty="0">
              <a:effectLst>
                <a:outerShdw blurRad="38100" dist="38100" dir="2700000" algn="tl">
                  <a:srgbClr val="000000">
                    <a:alpha val="43137"/>
                  </a:srgbClr>
                </a:outerShdw>
              </a:effectLst>
            </a:endParaRPr>
          </a:p>
          <a:p>
            <a:pPr algn="ctr"/>
            <a:endParaRPr lang="fr-FR" dirty="0"/>
          </a:p>
        </p:txBody>
      </p:sp>
      <p:sp>
        <p:nvSpPr>
          <p:cNvPr id="13" name="Rectangle 12" descr=" 14"/>
          <p:cNvSpPr/>
          <p:nvPr/>
        </p:nvSpPr>
        <p:spPr>
          <a:xfrm>
            <a:off x="4140200" y="2227396"/>
            <a:ext cx="3797300" cy="4021004"/>
          </a:xfrm>
          <a:prstGeom prst="rect">
            <a:avLst/>
          </a:prstGeom>
        </p:spPr>
        <p:style>
          <a:lnRef idx="1">
            <a:schemeClr val="dk1"/>
          </a:lnRef>
          <a:fillRef idx="2">
            <a:schemeClr val="dk1"/>
          </a:fillRef>
          <a:effectRef idx="1">
            <a:schemeClr val="dk1"/>
          </a:effectRef>
          <a:fontRef idx="minor">
            <a:schemeClr val="dk1"/>
          </a:fontRef>
        </p:style>
        <p:txBody>
          <a:bodyPr rtlCol="0" anchor="t"/>
          <a:lstStyle/>
          <a:p>
            <a:pPr algn="ctr"/>
            <a:r>
              <a:rPr lang="fr-FR" sz="3200" b="1" u="sng" dirty="0">
                <a:solidFill>
                  <a:srgbClr val="FF0000"/>
                </a:solidFill>
                <a:effectLst>
                  <a:outerShdw blurRad="38100" dist="38100" dir="2700000" algn="tl">
                    <a:srgbClr val="000000">
                      <a:alpha val="43137"/>
                    </a:srgbClr>
                  </a:outerShdw>
                </a:effectLst>
              </a:rPr>
              <a:t>Test </a:t>
            </a:r>
            <a:r>
              <a:rPr lang="fr-FR" sz="3200" b="1" u="sng" dirty="0" smtClean="0">
                <a:solidFill>
                  <a:srgbClr val="FF0000"/>
                </a:solidFill>
                <a:effectLst>
                  <a:outerShdw blurRad="38100" dist="38100" dir="2700000" algn="tl">
                    <a:srgbClr val="000000">
                      <a:alpha val="43137"/>
                    </a:srgbClr>
                  </a:outerShdw>
                </a:effectLst>
              </a:rPr>
              <a:t>triangulaire</a:t>
            </a:r>
            <a:r>
              <a:rPr lang="fr-FR" sz="3200" b="1" u="sng" dirty="0">
                <a:solidFill>
                  <a:srgbClr val="FF0000"/>
                </a:solidFill>
                <a:effectLst>
                  <a:outerShdw blurRad="38100" dist="38100" dir="2700000" algn="tl">
                    <a:srgbClr val="000000">
                      <a:alpha val="43137"/>
                    </a:srgbClr>
                  </a:outerShdw>
                </a:effectLst>
              </a:rPr>
              <a:t> </a:t>
            </a:r>
            <a:r>
              <a:rPr lang="fr-FR" sz="3200" b="1" u="sng" dirty="0" smtClean="0">
                <a:solidFill>
                  <a:srgbClr val="FF0000"/>
                </a:solidFill>
                <a:effectLst>
                  <a:outerShdw blurRad="38100" dist="38100" dir="2700000" algn="tl">
                    <a:srgbClr val="000000">
                      <a:alpha val="43137"/>
                    </a:srgbClr>
                  </a:outerShdw>
                </a:effectLst>
              </a:rPr>
              <a:t>:</a:t>
            </a:r>
          </a:p>
          <a:p>
            <a:pPr algn="ctr"/>
            <a:r>
              <a:rPr lang="fr-FR" sz="3200" b="1" dirty="0" smtClean="0">
                <a:solidFill>
                  <a:srgbClr val="00B0F0"/>
                </a:solidFill>
                <a:effectLst>
                  <a:outerShdw blurRad="38100" dist="38100" dir="2700000" algn="tl">
                    <a:srgbClr val="000000">
                      <a:alpha val="43137"/>
                    </a:srgbClr>
                  </a:outerShdw>
                </a:effectLst>
              </a:rPr>
              <a:t>Ex: </a:t>
            </a:r>
            <a:r>
              <a:rPr lang="fr-FR" sz="3200" b="1" dirty="0" smtClean="0">
                <a:effectLst>
                  <a:outerShdw blurRad="38100" dist="38100" dir="2700000" algn="tl">
                    <a:srgbClr val="000000">
                      <a:alpha val="43137"/>
                    </a:srgbClr>
                  </a:outerShdw>
                </a:effectLst>
              </a:rPr>
              <a:t>567,909, 356</a:t>
            </a:r>
          </a:p>
          <a:p>
            <a:r>
              <a:rPr lang="fr-FR" sz="3200" b="1" dirty="0" smtClean="0">
                <a:effectLst>
                  <a:outerShdw blurRad="38100" dist="38100" dir="2700000" algn="tl">
                    <a:srgbClr val="000000">
                      <a:alpha val="43137"/>
                    </a:srgbClr>
                  </a:outerShdw>
                </a:effectLst>
              </a:rPr>
              <a:t>Quel est l’échantillon </a:t>
            </a:r>
            <a:r>
              <a:rPr lang="fr-FR" sz="3200" b="1" dirty="0" err="1" smtClean="0">
                <a:effectLst>
                  <a:outerShdw blurRad="38100" dist="38100" dir="2700000" algn="tl">
                    <a:srgbClr val="000000">
                      <a:alpha val="43137"/>
                    </a:srgbClr>
                  </a:outerShdw>
                </a:effectLst>
              </a:rPr>
              <a:t>différtent</a:t>
            </a:r>
            <a:r>
              <a:rPr lang="fr-FR" sz="3200" b="1" dirty="0" smtClean="0">
                <a:effectLst>
                  <a:outerShdw blurRad="38100" dist="38100" dir="2700000" algn="tl">
                    <a:srgbClr val="000000">
                      <a:alpha val="43137"/>
                    </a:srgbClr>
                  </a:outerShdw>
                </a:effectLst>
              </a:rPr>
              <a:t> des deux autres?</a:t>
            </a:r>
            <a:endParaRPr lang="fr-FR" sz="2400" b="1" dirty="0">
              <a:effectLst>
                <a:outerShdw blurRad="38100" dist="38100" dir="2700000" algn="tl">
                  <a:srgbClr val="000000">
                    <a:alpha val="43137"/>
                  </a:srgbClr>
                </a:outerShdw>
              </a:effectLst>
            </a:endParaRPr>
          </a:p>
          <a:p>
            <a:pPr algn="ctr"/>
            <a:endParaRPr lang="fr-FR" dirty="0"/>
          </a:p>
        </p:txBody>
      </p:sp>
      <p:sp>
        <p:nvSpPr>
          <p:cNvPr id="14" name="Rectangle 13" descr=" 15"/>
          <p:cNvSpPr/>
          <p:nvPr/>
        </p:nvSpPr>
        <p:spPr>
          <a:xfrm>
            <a:off x="8115300" y="2227396"/>
            <a:ext cx="3962400" cy="4135304"/>
          </a:xfrm>
          <a:prstGeom prst="rect">
            <a:avLst/>
          </a:prstGeom>
        </p:spPr>
        <p:style>
          <a:lnRef idx="1">
            <a:schemeClr val="dk1"/>
          </a:lnRef>
          <a:fillRef idx="2">
            <a:schemeClr val="dk1"/>
          </a:fillRef>
          <a:effectRef idx="1">
            <a:schemeClr val="dk1"/>
          </a:effectRef>
          <a:fontRef idx="minor">
            <a:schemeClr val="dk1"/>
          </a:fontRef>
        </p:style>
        <p:txBody>
          <a:bodyPr rtlCol="0" anchor="t"/>
          <a:lstStyle/>
          <a:p>
            <a:pPr algn="ctr"/>
            <a:r>
              <a:rPr lang="fr-FR" sz="3200" b="1" u="sng" dirty="0">
                <a:solidFill>
                  <a:srgbClr val="FF0000"/>
                </a:solidFill>
                <a:effectLst>
                  <a:outerShdw blurRad="38100" dist="38100" dir="2700000" algn="tl">
                    <a:srgbClr val="000000">
                      <a:alpha val="43137"/>
                    </a:srgbClr>
                  </a:outerShdw>
                </a:effectLst>
              </a:rPr>
              <a:t>Épreuve de classement :</a:t>
            </a:r>
          </a:p>
          <a:p>
            <a:pPr algn="ctr"/>
            <a:r>
              <a:rPr lang="fr-FR" sz="2800" b="1" dirty="0" smtClean="0">
                <a:solidFill>
                  <a:srgbClr val="00B0F0"/>
                </a:solidFill>
                <a:effectLst>
                  <a:outerShdw blurRad="38100" dist="38100" dir="2700000" algn="tl">
                    <a:srgbClr val="000000">
                      <a:alpha val="43137"/>
                    </a:srgbClr>
                  </a:outerShdw>
                </a:effectLst>
              </a:rPr>
              <a:t>Ex: </a:t>
            </a:r>
            <a:r>
              <a:rPr lang="fr-FR" sz="2800" b="1" dirty="0" smtClean="0">
                <a:effectLst>
                  <a:outerShdw blurRad="38100" dist="38100" dir="2700000" algn="tl">
                    <a:srgbClr val="000000">
                      <a:alpha val="43137"/>
                    </a:srgbClr>
                  </a:outerShdw>
                </a:effectLst>
              </a:rPr>
              <a:t>567,909, 356,489,158</a:t>
            </a:r>
          </a:p>
          <a:p>
            <a:r>
              <a:rPr lang="fr-FR" sz="2800" b="1" dirty="0" smtClean="0">
                <a:effectLst>
                  <a:outerShdw blurRad="38100" dist="38100" dir="2700000" algn="tl">
                    <a:srgbClr val="000000">
                      <a:alpha val="43137"/>
                    </a:srgbClr>
                  </a:outerShdw>
                </a:effectLst>
              </a:rPr>
              <a:t>Classez ces échantillons par degré d’</a:t>
            </a:r>
            <a:r>
              <a:rPr lang="fr-FR" sz="2800" b="1" dirty="0" smtClean="0">
                <a:solidFill>
                  <a:srgbClr val="7030A0"/>
                </a:solidFill>
                <a:effectLst>
                  <a:outerShdw blurRad="38100" dist="38100" dir="2700000" algn="tl">
                    <a:srgbClr val="000000">
                      <a:alpha val="43137"/>
                    </a:srgbClr>
                  </a:outerShdw>
                </a:effectLst>
              </a:rPr>
              <a:t>acidité (du moins acide au plus acide)</a:t>
            </a:r>
            <a:r>
              <a:rPr lang="fr-FR" sz="2800" b="1" dirty="0" smtClean="0">
                <a:effectLst>
                  <a:outerShdw blurRad="38100" dist="38100" dir="2700000" algn="tl">
                    <a:srgbClr val="000000">
                      <a:alpha val="43137"/>
                    </a:srgbClr>
                  </a:outerShdw>
                </a:effectLst>
              </a:rPr>
              <a:t>?</a:t>
            </a:r>
            <a:endParaRPr lang="fr-FR" sz="2000" b="1" dirty="0">
              <a:effectLst>
                <a:outerShdw blurRad="38100" dist="38100" dir="2700000" algn="tl">
                  <a:srgbClr val="000000">
                    <a:alpha val="43137"/>
                  </a:srgbClr>
                </a:outerShdw>
              </a:effectLst>
            </a:endParaRPr>
          </a:p>
          <a:p>
            <a:pPr algn="ctr"/>
            <a:endParaRPr lang="fr-FR" sz="2000" dirty="0"/>
          </a:p>
        </p:txBody>
      </p:sp>
      <p:sp>
        <p:nvSpPr>
          <p:cNvPr id="3" name="Rectangle 2" descr=" 3"/>
          <p:cNvSpPr/>
          <p:nvPr/>
        </p:nvSpPr>
        <p:spPr>
          <a:xfrm>
            <a:off x="126999" y="1426449"/>
            <a:ext cx="6072047" cy="646331"/>
          </a:xfrm>
          <a:prstGeom prst="rect">
            <a:avLst/>
          </a:prstGeom>
        </p:spPr>
        <p:txBody>
          <a:bodyPr wrap="none">
            <a:spAutoFit/>
          </a:bodyPr>
          <a:lstStyle/>
          <a:p>
            <a:r>
              <a:rPr lang="fr-FR" sz="3600" b="1" u="sng" dirty="0">
                <a:effectLst>
                  <a:outerShdw blurRad="38100" dist="38100" dir="2700000" algn="tl">
                    <a:srgbClr val="000000">
                      <a:alpha val="43137"/>
                    </a:srgbClr>
                  </a:outerShdw>
                </a:effectLst>
              </a:rPr>
              <a:t>1/Les épreuves discriminatives</a:t>
            </a:r>
          </a:p>
        </p:txBody>
      </p:sp>
    </p:spTree>
    <p:extLst>
      <p:ext uri="{BB962C8B-B14F-4D97-AF65-F5344CB8AC3E}">
        <p14:creationId xmlns:p14="http://schemas.microsoft.com/office/powerpoint/2010/main" xmlns="" val="16297792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27</a:t>
            </a:r>
          </a:p>
          <a:p>
            <a:endParaRPr lang="fr-FR" dirty="0"/>
          </a:p>
        </p:txBody>
      </p:sp>
      <p:sp>
        <p:nvSpPr>
          <p:cNvPr id="9" name="Ellipse 8" descr=" 9"/>
          <p:cNvSpPr/>
          <p:nvPr/>
        </p:nvSpPr>
        <p:spPr>
          <a:xfrm>
            <a:off x="4611314" y="786074"/>
            <a:ext cx="3312271" cy="769248"/>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8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Épreuves </a:t>
            </a:r>
            <a:endParaRPr lang="fr-FR" sz="2800" b="1" dirty="0">
              <a:solidFill>
                <a:schemeClr val="tx1"/>
              </a:solidFill>
              <a:effectLst>
                <a:outerShdw blurRad="38100" dist="38100" dir="2700000" algn="tl">
                  <a:srgbClr val="000000">
                    <a:alpha val="43137"/>
                  </a:srgbClr>
                </a:outerShdw>
              </a:effectLst>
            </a:endParaRPr>
          </a:p>
        </p:txBody>
      </p:sp>
      <p:sp>
        <p:nvSpPr>
          <p:cNvPr id="8" name="Rectangle 7" descr=" 3"/>
          <p:cNvSpPr/>
          <p:nvPr/>
        </p:nvSpPr>
        <p:spPr>
          <a:xfrm>
            <a:off x="237582" y="1511770"/>
            <a:ext cx="5603265" cy="646331"/>
          </a:xfrm>
          <a:prstGeom prst="rect">
            <a:avLst/>
          </a:prstGeom>
        </p:spPr>
        <p:txBody>
          <a:bodyPr wrap="none">
            <a:spAutoFit/>
          </a:bodyPr>
          <a:lstStyle/>
          <a:p>
            <a:r>
              <a:rPr lang="fr-FR" sz="3600" b="1" u="sng" dirty="0" smtClean="0">
                <a:effectLst>
                  <a:outerShdw blurRad="38100" dist="38100" dir="2700000" algn="tl">
                    <a:srgbClr val="000000">
                      <a:alpha val="43137"/>
                    </a:srgbClr>
                  </a:outerShdw>
                </a:effectLst>
              </a:rPr>
              <a:t>2/Les </a:t>
            </a:r>
            <a:r>
              <a:rPr lang="fr-FR" sz="3600" b="1" u="sng" dirty="0">
                <a:effectLst>
                  <a:outerShdw blurRad="38100" dist="38100" dir="2700000" algn="tl">
                    <a:srgbClr val="000000">
                      <a:alpha val="43137"/>
                    </a:srgbClr>
                  </a:outerShdw>
                </a:effectLst>
              </a:rPr>
              <a:t>épreuves </a:t>
            </a:r>
            <a:r>
              <a:rPr lang="fr-FR" sz="3600" b="1" u="sng" dirty="0" smtClean="0">
                <a:effectLst>
                  <a:outerShdw blurRad="38100" dist="38100" dir="2700000" algn="tl">
                    <a:srgbClr val="000000">
                      <a:alpha val="43137"/>
                    </a:srgbClr>
                  </a:outerShdw>
                </a:effectLst>
              </a:rPr>
              <a:t>descriptives:</a:t>
            </a:r>
            <a:endParaRPr lang="fr-FR" sz="3600" b="1" u="sng" dirty="0">
              <a:effectLst>
                <a:outerShdw blurRad="38100" dist="38100" dir="2700000" algn="tl">
                  <a:srgbClr val="000000">
                    <a:alpha val="43137"/>
                  </a:srgbClr>
                </a:outerShdw>
              </a:effectLst>
            </a:endParaRPr>
          </a:p>
        </p:txBody>
      </p:sp>
      <p:sp>
        <p:nvSpPr>
          <p:cNvPr id="10" name="Rectangle 9" descr=" 4"/>
          <p:cNvSpPr/>
          <p:nvPr/>
        </p:nvSpPr>
        <p:spPr>
          <a:xfrm>
            <a:off x="528908" y="2158101"/>
            <a:ext cx="11663092" cy="1384995"/>
          </a:xfrm>
          <a:prstGeom prst="rect">
            <a:avLst/>
          </a:prstGeom>
        </p:spPr>
        <p:txBody>
          <a:bodyPr wrap="square">
            <a:spAutoFit/>
          </a:bodyPr>
          <a:lstStyle/>
          <a:p>
            <a:pPr marL="285750" indent="-285750">
              <a:buFont typeface="Arial" pitchFamily="34" charset="0"/>
              <a:buChar char="•"/>
            </a:pPr>
            <a:r>
              <a:rPr lang="fr-FR" sz="2800" dirty="0">
                <a:latin typeface="Times New Roman" pitchFamily="18" charset="0"/>
                <a:cs typeface="Times New Roman" pitchFamily="18" charset="0"/>
              </a:rPr>
              <a:t>Elles ont pour objectif </a:t>
            </a:r>
            <a:r>
              <a:rPr lang="fr-FR" sz="28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d’évaluer</a:t>
            </a:r>
            <a:r>
              <a:rPr lang="fr-FR" sz="2800" dirty="0">
                <a:solidFill>
                  <a:srgbClr val="FF0000"/>
                </a:solidFill>
                <a:latin typeface="Times New Roman" pitchFamily="18" charset="0"/>
                <a:cs typeface="Times New Roman" pitchFamily="18" charset="0"/>
              </a:rPr>
              <a:t> </a:t>
            </a:r>
            <a:r>
              <a:rPr lang="fr-FR" sz="2800"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qualitativement</a:t>
            </a:r>
            <a:r>
              <a:rPr lang="fr-FR" sz="2800" dirty="0">
                <a:latin typeface="Times New Roman" pitchFamily="18" charset="0"/>
                <a:cs typeface="Times New Roman" pitchFamily="18" charset="0"/>
              </a:rPr>
              <a:t> et </a:t>
            </a:r>
            <a:r>
              <a:rPr lang="fr-FR" sz="2800" dirty="0">
                <a:solidFill>
                  <a:schemeClr val="tx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quantitativement</a:t>
            </a:r>
            <a:r>
              <a:rPr lang="fr-FR" sz="2800" dirty="0">
                <a:latin typeface="Times New Roman" pitchFamily="18" charset="0"/>
                <a:cs typeface="Times New Roman" pitchFamily="18" charset="0"/>
              </a:rPr>
              <a:t> les caractéristiques sensorielles d’un produit</a:t>
            </a:r>
            <a:r>
              <a:rPr lang="fr-FR" sz="2000" dirty="0" smtClean="0">
                <a:latin typeface="Times New Roman" pitchFamily="18" charset="0"/>
                <a:cs typeface="Times New Roman" pitchFamily="18" charset="0"/>
              </a:rPr>
              <a:t>. </a:t>
            </a:r>
            <a:r>
              <a:rPr lang="fr-FR" sz="2800" dirty="0">
                <a:latin typeface="Times New Roman" pitchFamily="18" charset="0"/>
                <a:cs typeface="Times New Roman" pitchFamily="18" charset="0"/>
              </a:rPr>
              <a:t>Elle permet </a:t>
            </a:r>
            <a:r>
              <a:rPr lang="fr-FR"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d’identifier la nature de la </a:t>
            </a:r>
            <a:r>
              <a:rPr lang="fr-FR"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différence.</a:t>
            </a:r>
            <a:endParaRPr lang="fr-FR"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Rectangle 10" descr=" 5"/>
          <p:cNvSpPr/>
          <p:nvPr/>
        </p:nvSpPr>
        <p:spPr>
          <a:xfrm>
            <a:off x="340267" y="3734508"/>
            <a:ext cx="6096000" cy="1815882"/>
          </a:xfrm>
          <a:prstGeom prst="rect">
            <a:avLst/>
          </a:prstGeom>
        </p:spPr>
        <p:txBody>
          <a:bodyPr>
            <a:spAutoFit/>
          </a:bodyPr>
          <a:lstStyle/>
          <a:p>
            <a:r>
              <a:rPr lang="fr-FR" sz="2800" b="1" u="sng" dirty="0">
                <a:effectLst>
                  <a:outerShdw blurRad="38100" dist="38100" dir="2700000" algn="tl">
                    <a:srgbClr val="000000">
                      <a:alpha val="43137"/>
                    </a:srgbClr>
                  </a:outerShdw>
                </a:effectLst>
              </a:rPr>
              <a:t>Applications :</a:t>
            </a:r>
          </a:p>
          <a:p>
            <a:pPr marL="914400" lvl="1" indent="-457200">
              <a:buFont typeface="Arial" pitchFamily="34" charset="0"/>
              <a:buChar char="•"/>
            </a:pPr>
            <a:r>
              <a:rPr lang="fr-FR" sz="2800" dirty="0">
                <a:latin typeface="Times New Roman" pitchFamily="18" charset="0"/>
                <a:cs typeface="Times New Roman" pitchFamily="18" charset="0"/>
              </a:rPr>
              <a:t>suivi de la qualité</a:t>
            </a:r>
          </a:p>
          <a:p>
            <a:pPr marL="914400" lvl="1" indent="-457200">
              <a:buFont typeface="Arial" pitchFamily="34" charset="0"/>
              <a:buChar char="•"/>
            </a:pPr>
            <a:r>
              <a:rPr lang="fr-FR" sz="2800" dirty="0">
                <a:latin typeface="Times New Roman" pitchFamily="18" charset="0"/>
                <a:cs typeface="Times New Roman" pitchFamily="18" charset="0"/>
              </a:rPr>
              <a:t>création et mise au point de produits nouveaux.</a:t>
            </a:r>
          </a:p>
        </p:txBody>
      </p:sp>
      <p:sp>
        <p:nvSpPr>
          <p:cNvPr id="13" name="Rectangle 12" descr=" 13"/>
          <p:cNvSpPr/>
          <p:nvPr/>
        </p:nvSpPr>
        <p:spPr>
          <a:xfrm>
            <a:off x="2159000" y="80180"/>
            <a:ext cx="82169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L’organisation de l’analyse sensorielle </a:t>
            </a:r>
            <a:endParaRPr lang="fr-FR" sz="3200" b="1" dirty="0">
              <a:solidFill>
                <a:schemeClr val="tx2">
                  <a:lumMod val="75000"/>
                </a:schemeClr>
              </a:solidFill>
              <a:latin typeface="Arial Rounded MT Bold" pitchFamily="34" charset="0"/>
              <a:cs typeface="Segoe UI Semibold" pitchFamily="34" charset="0"/>
            </a:endParaRPr>
          </a:p>
        </p:txBody>
      </p:sp>
      <p:pic>
        <p:nvPicPr>
          <p:cNvPr id="1026" name="Picture 2" descr=" 102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325011" y="4914900"/>
            <a:ext cx="2717320" cy="1520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2655747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12" name="Picture 2" descr=" 307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577746" y="642700"/>
            <a:ext cx="1596308" cy="15154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28</a:t>
            </a:r>
          </a:p>
          <a:p>
            <a:endParaRPr lang="fr-FR" dirty="0"/>
          </a:p>
        </p:txBody>
      </p:sp>
      <p:sp>
        <p:nvSpPr>
          <p:cNvPr id="9" name="Rectangle 8" descr=" 9"/>
          <p:cNvSpPr/>
          <p:nvPr/>
        </p:nvSpPr>
        <p:spPr>
          <a:xfrm>
            <a:off x="2159000" y="80180"/>
            <a:ext cx="82169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L’organisation de l’analyse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10" name="Ellipse 9" descr=" 10"/>
          <p:cNvSpPr/>
          <p:nvPr/>
        </p:nvSpPr>
        <p:spPr>
          <a:xfrm>
            <a:off x="4611314" y="689029"/>
            <a:ext cx="3312271" cy="769248"/>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8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Épreuves </a:t>
            </a:r>
            <a:endParaRPr lang="fr-FR" sz="2800" b="1" dirty="0">
              <a:solidFill>
                <a:schemeClr val="tx1"/>
              </a:solidFill>
              <a:effectLst>
                <a:outerShdw blurRad="38100" dist="38100" dir="2700000" algn="tl">
                  <a:srgbClr val="000000">
                    <a:alpha val="43137"/>
                  </a:srgbClr>
                </a:outerShdw>
              </a:effectLst>
            </a:endParaRPr>
          </a:p>
        </p:txBody>
      </p:sp>
      <p:sp>
        <p:nvSpPr>
          <p:cNvPr id="11" name="Rectangle 10" descr=" 11"/>
          <p:cNvSpPr/>
          <p:nvPr/>
        </p:nvSpPr>
        <p:spPr>
          <a:xfrm>
            <a:off x="237582" y="1511770"/>
            <a:ext cx="5603265" cy="646331"/>
          </a:xfrm>
          <a:prstGeom prst="rect">
            <a:avLst/>
          </a:prstGeom>
        </p:spPr>
        <p:txBody>
          <a:bodyPr wrap="none">
            <a:spAutoFit/>
          </a:bodyPr>
          <a:lstStyle/>
          <a:p>
            <a:r>
              <a:rPr lang="fr-FR" sz="3600" b="1" u="sng" dirty="0" smtClean="0">
                <a:effectLst>
                  <a:outerShdw blurRad="38100" dist="38100" dir="2700000" algn="tl">
                    <a:srgbClr val="000000">
                      <a:alpha val="43137"/>
                    </a:srgbClr>
                  </a:outerShdw>
                </a:effectLst>
              </a:rPr>
              <a:t>2/Les </a:t>
            </a:r>
            <a:r>
              <a:rPr lang="fr-FR" sz="3600" b="1" u="sng" dirty="0">
                <a:effectLst>
                  <a:outerShdw blurRad="38100" dist="38100" dir="2700000" algn="tl">
                    <a:srgbClr val="000000">
                      <a:alpha val="43137"/>
                    </a:srgbClr>
                  </a:outerShdw>
                </a:effectLst>
              </a:rPr>
              <a:t>épreuves </a:t>
            </a:r>
            <a:r>
              <a:rPr lang="fr-FR" sz="3600" b="1" u="sng" dirty="0" smtClean="0">
                <a:effectLst>
                  <a:outerShdw blurRad="38100" dist="38100" dir="2700000" algn="tl">
                    <a:srgbClr val="000000">
                      <a:alpha val="43137"/>
                    </a:srgbClr>
                  </a:outerShdw>
                </a:effectLst>
              </a:rPr>
              <a:t>descriptives:</a:t>
            </a:r>
            <a:endParaRPr lang="fr-FR" sz="3600" b="1" u="sng" dirty="0">
              <a:effectLst>
                <a:outerShdw blurRad="38100" dist="38100" dir="2700000" algn="tl">
                  <a:srgbClr val="000000">
                    <a:alpha val="43137"/>
                  </a:srgbClr>
                </a:outerShdw>
              </a:effectLst>
            </a:endParaRPr>
          </a:p>
        </p:txBody>
      </p:sp>
      <p:graphicFrame>
        <p:nvGraphicFramePr>
          <p:cNvPr id="13" name="Diagramme 12" descr=" 3"/>
          <p:cNvGraphicFramePr/>
          <p:nvPr>
            <p:extLst>
              <p:ext uri="{D42A27DB-BD31-4B8C-83A1-F6EECF244321}">
                <p14:modId xmlns:p14="http://schemas.microsoft.com/office/powerpoint/2010/main" xmlns="" val="1135407573"/>
              </p:ext>
            </p:extLst>
          </p:nvPr>
        </p:nvGraphicFramePr>
        <p:xfrm>
          <a:off x="-2024436" y="1883657"/>
          <a:ext cx="13271500" cy="49743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descr=" 8"/>
          <p:cNvSpPr/>
          <p:nvPr/>
        </p:nvSpPr>
        <p:spPr>
          <a:xfrm>
            <a:off x="577850" y="3736607"/>
            <a:ext cx="2158220" cy="769441"/>
          </a:xfrm>
          <a:prstGeom prst="rect">
            <a:avLst/>
          </a:prstGeom>
        </p:spPr>
        <p:txBody>
          <a:bodyPr wrap="none">
            <a:spAutoFit/>
          </a:bodyPr>
          <a:lstStyle/>
          <a:p>
            <a:r>
              <a:rPr lang="fr-FR" sz="4400" b="1" dirty="0" smtClean="0">
                <a:solidFill>
                  <a:srgbClr val="FF0000"/>
                </a:solidFill>
                <a:effectLst>
                  <a:outerShdw blurRad="38100" dist="38100" dir="2700000" algn="tl">
                    <a:srgbClr val="000000">
                      <a:alpha val="43137"/>
                    </a:srgbClr>
                  </a:outerShdw>
                </a:effectLst>
              </a:rPr>
              <a:t>3 étapes</a:t>
            </a:r>
            <a:endParaRPr lang="fr-FR" sz="4400" dirty="0">
              <a:solidFill>
                <a:srgbClr val="FF0000"/>
              </a:solidFill>
            </a:endParaRPr>
          </a:p>
        </p:txBody>
      </p:sp>
      <p:sp>
        <p:nvSpPr>
          <p:cNvPr id="14" name="Rectangle 13" descr=" 12"/>
          <p:cNvSpPr/>
          <p:nvPr/>
        </p:nvSpPr>
        <p:spPr>
          <a:xfrm>
            <a:off x="6845300" y="1852437"/>
            <a:ext cx="5346700" cy="184665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fr-FR" sz="2400" b="1" dirty="0">
                <a:solidFill>
                  <a:schemeClr val="accent1"/>
                </a:solidFill>
                <a:effectLst>
                  <a:outerShdw blurRad="38100" dist="38100" dir="2700000" algn="tl">
                    <a:srgbClr val="000000">
                      <a:alpha val="43137"/>
                    </a:srgbClr>
                  </a:outerShdw>
                </a:effectLst>
              </a:rPr>
              <a:t>La réunion du groupe en séance de dégustation d’un/ou d’une famille de produits pour lister individuellement </a:t>
            </a:r>
            <a:r>
              <a:rPr lang="fr-FR" sz="2400" b="1" dirty="0">
                <a:solidFill>
                  <a:srgbClr val="FF0000"/>
                </a:solidFill>
                <a:effectLst>
                  <a:outerShdw blurRad="38100" dist="38100" dir="2700000" algn="tl">
                    <a:srgbClr val="000000">
                      <a:alpha val="43137"/>
                    </a:srgbClr>
                  </a:outerShdw>
                </a:effectLst>
              </a:rPr>
              <a:t>le plus grand nombre de </a:t>
            </a:r>
            <a:r>
              <a:rPr lang="fr-FR" sz="2400" b="1" u="sng" dirty="0">
                <a:solidFill>
                  <a:srgbClr val="FF0000"/>
                </a:solidFill>
                <a:effectLst>
                  <a:outerShdw blurRad="38100" dist="38100" dir="2700000" algn="tl">
                    <a:srgbClr val="000000">
                      <a:alpha val="43137"/>
                    </a:srgbClr>
                  </a:outerShdw>
                </a:effectLst>
              </a:rPr>
              <a:t>descripteurs  </a:t>
            </a:r>
          </a:p>
          <a:p>
            <a:endParaRPr lang="fr-FR" dirty="0"/>
          </a:p>
        </p:txBody>
      </p:sp>
      <p:pic>
        <p:nvPicPr>
          <p:cNvPr id="15" name="Picture 2" descr=" 4098"/>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362575" y="3422650"/>
            <a:ext cx="6724650" cy="232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1068301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a:noFill/>
        </p:spPr>
        <p:txBody>
          <a:bodyPr>
            <a:normAutofit/>
          </a:bodyPr>
          <a:lstStyle/>
          <a:p>
            <a:r>
              <a:rPr lang="fr-FR" sz="1800" dirty="0" smtClean="0"/>
              <a:t/>
            </a:r>
            <a:br>
              <a:rPr lang="fr-FR" sz="1800" dirty="0" smtClean="0"/>
            </a:br>
            <a:r>
              <a:rPr lang="fr-FR" sz="1800" dirty="0" smtClean="0"/>
              <a:t> </a:t>
            </a:r>
            <a:endParaRPr lang="fr-FR" sz="1800" dirty="0"/>
          </a:p>
        </p:txBody>
      </p:sp>
      <p:sp>
        <p:nvSpPr>
          <p:cNvPr id="3" name="Espace réservé du contenu 2" descr=" 3"/>
          <p:cNvSpPr>
            <a:spLocks noGrp="1"/>
          </p:cNvSpPr>
          <p:nvPr>
            <p:ph idx="1"/>
          </p:nvPr>
        </p:nvSpPr>
        <p:spPr>
          <a:xfrm>
            <a:off x="-895350" y="673100"/>
            <a:ext cx="5448300" cy="711200"/>
          </a:xfrm>
        </p:spPr>
        <p:txBody>
          <a:bodyPr>
            <a:noAutofit/>
          </a:bodyPr>
          <a:lstStyle/>
          <a:p>
            <a:pPr marL="914400" lvl="2" indent="0">
              <a:buNone/>
            </a:pPr>
            <a:r>
              <a:rPr lang="fr-FR" b="1" u="sng" smtClean="0">
                <a:solidFill>
                  <a:schemeClr val="tx2"/>
                </a:solidFill>
                <a:effectLst>
                  <a:outerShdw blurRad="38100" dist="38100" dir="2700000" algn="tl">
                    <a:srgbClr val="000000">
                      <a:alpha val="43137"/>
                    </a:srgbClr>
                  </a:outerShdw>
                </a:effectLst>
                <a:latin typeface="Calibri"/>
              </a:rPr>
              <a:t>2/ Secteurs industriels concernés:</a:t>
            </a:r>
            <a:endParaRPr lang="fr-FR" b="1" u="sng" dirty="0">
              <a:solidFill>
                <a:schemeClr val="tx2"/>
              </a:solidFill>
              <a:effectLst>
                <a:outerShdw blurRad="38100" dist="38100" dir="2700000" algn="tl">
                  <a:srgbClr val="000000">
                    <a:alpha val="43137"/>
                  </a:srgbClr>
                </a:outerShdw>
              </a:effectLst>
            </a:endParaRPr>
          </a:p>
        </p:txBody>
      </p:sp>
      <p:sp>
        <p:nvSpPr>
          <p:cNvPr id="4" name="Espace réservé du numéro de diapositive 3" descr=" 4"/>
          <p:cNvSpPr>
            <a:spLocks noGrp="1"/>
          </p:cNvSpPr>
          <p:nvPr>
            <p:ph type="sldNum" sz="quarter" idx="12"/>
          </p:nvPr>
        </p:nvSpPr>
        <p:spPr>
          <a:xfrm>
            <a:off x="304800" y="84540"/>
            <a:ext cx="304800" cy="365125"/>
          </a:xfrm>
        </p:spPr>
        <p:txBody>
          <a:bodyPr/>
          <a:lstStyle/>
          <a:p>
            <a:r>
              <a:rPr lang="fr-FR" sz="2400" b="1" smtClean="0">
                <a:effectLst>
                  <a:outerShdw blurRad="38100" dist="38100" dir="2700000" algn="tl">
                    <a:srgbClr val="000000">
                      <a:alpha val="43137"/>
                    </a:srgbClr>
                  </a:outerShdw>
                </a:effectLst>
              </a:rPr>
              <a:t>2</a:t>
            </a:r>
          </a:p>
          <a:p>
            <a:endParaRPr lang="fr-FR" dirty="0"/>
          </a:p>
        </p:txBody>
      </p:sp>
      <p:sp>
        <p:nvSpPr>
          <p:cNvPr id="6" name="Rectangle 5" descr=" 6"/>
          <p:cNvSpPr/>
          <p:nvPr/>
        </p:nvSpPr>
        <p:spPr>
          <a:xfrm>
            <a:off x="0" y="6495226"/>
            <a:ext cx="12192000" cy="36277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Rectangle 6" descr=" 7"/>
          <p:cNvSpPr/>
          <p:nvPr/>
        </p:nvSpPr>
        <p:spPr>
          <a:xfrm>
            <a:off x="1828800" y="84540"/>
            <a:ext cx="73533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a:solidFill>
                  <a:schemeClr val="tx2">
                    <a:lumMod val="75000"/>
                  </a:schemeClr>
                </a:solidFill>
                <a:latin typeface="Arial Rounded MT Bold" pitchFamily="34" charset="0"/>
                <a:cs typeface="Segoe UI Semibold" pitchFamily="34" charset="0"/>
              </a:rPr>
              <a:t>Qu’est ce que l’analyse sensorielle?</a:t>
            </a:r>
          </a:p>
        </p:txBody>
      </p:sp>
      <p:sp>
        <p:nvSpPr>
          <p:cNvPr id="8" name="Rectangle à coins arrondis 7" descr=" 10"/>
          <p:cNvSpPr/>
          <p:nvPr/>
        </p:nvSpPr>
        <p:spPr>
          <a:xfrm>
            <a:off x="116917" y="2908686"/>
            <a:ext cx="4023283" cy="1892260"/>
          </a:xfrm>
          <a:prstGeom prst="wedgeRoundRectCallout">
            <a:avLst>
              <a:gd name="adj1" fmla="val -19877"/>
              <a:gd name="adj2" fmla="val 46505"/>
              <a:gd name="adj3" fmla="val 16667"/>
            </a:avLst>
          </a:prstGeom>
          <a:noFill/>
          <a:ln>
            <a:noFill/>
          </a:ln>
        </p:spPr>
        <p:style>
          <a:lnRef idx="0">
            <a:schemeClr val="accent3"/>
          </a:lnRef>
          <a:fillRef idx="3">
            <a:schemeClr val="accent3"/>
          </a:fillRef>
          <a:effectRef idx="3">
            <a:schemeClr val="accent3"/>
          </a:effectRef>
          <a:fontRef idx="minor">
            <a:schemeClr val="lt1"/>
          </a:fontRef>
        </p:style>
        <p:txBody>
          <a:bodyPr rtlCol="0" anchor="t"/>
          <a:lstStyle/>
          <a:p>
            <a:r>
              <a:rPr lang="fr-FR" sz="2400" dirty="0">
                <a:solidFill>
                  <a:schemeClr val="tx1"/>
                </a:solidFill>
                <a:effectLst>
                  <a:outerShdw blurRad="38100" dist="38100" dir="2700000" algn="tl">
                    <a:srgbClr val="000000">
                      <a:alpha val="43137"/>
                    </a:srgbClr>
                  </a:outerShdw>
                </a:effectLst>
                <a:latin typeface="Arial Rounded MT Bold" pitchFamily="34" charset="0"/>
                <a:cs typeface="Tahoma" pitchFamily="34" charset="0"/>
              </a:rPr>
              <a:t>L’analyse </a:t>
            </a:r>
            <a:r>
              <a:rPr lang="fr-FR" sz="2400" dirty="0" smtClean="0">
                <a:solidFill>
                  <a:schemeClr val="tx1"/>
                </a:solidFill>
                <a:effectLst>
                  <a:outerShdw blurRad="38100" dist="38100" dir="2700000" algn="tl">
                    <a:srgbClr val="000000">
                      <a:alpha val="43137"/>
                    </a:srgbClr>
                  </a:outerShdw>
                </a:effectLst>
                <a:latin typeface="Arial Rounded MT Bold" pitchFamily="34" charset="0"/>
                <a:cs typeface="Tahoma" pitchFamily="34" charset="0"/>
              </a:rPr>
              <a:t>sensorielle s’adresse </a:t>
            </a:r>
            <a:r>
              <a:rPr lang="fr-FR" sz="2400" dirty="0">
                <a:solidFill>
                  <a:schemeClr val="tx1"/>
                </a:solidFill>
                <a:effectLst>
                  <a:outerShdw blurRad="38100" dist="38100" dir="2700000" algn="tl">
                    <a:srgbClr val="000000">
                      <a:alpha val="43137"/>
                    </a:srgbClr>
                  </a:outerShdw>
                </a:effectLst>
                <a:latin typeface="Arial Rounded MT Bold" pitchFamily="34" charset="0"/>
                <a:cs typeface="Tahoma" pitchFamily="34" charset="0"/>
              </a:rPr>
              <a:t>à différents </a:t>
            </a:r>
            <a:r>
              <a:rPr lang="fr-FR" sz="2400" dirty="0" smtClean="0">
                <a:solidFill>
                  <a:schemeClr val="tx1"/>
                </a:solidFill>
                <a:effectLst>
                  <a:outerShdw blurRad="38100" dist="38100" dir="2700000" algn="tl">
                    <a:srgbClr val="000000">
                      <a:alpha val="43137"/>
                    </a:srgbClr>
                  </a:outerShdw>
                </a:effectLst>
                <a:latin typeface="Arial Rounded MT Bold" pitchFamily="34" charset="0"/>
                <a:cs typeface="Tahoma" pitchFamily="34" charset="0"/>
              </a:rPr>
              <a:t>secteurs industriels </a:t>
            </a:r>
            <a:endParaRPr lang="fr-FR" sz="2400" dirty="0">
              <a:solidFill>
                <a:schemeClr val="tx1"/>
              </a:solidFill>
              <a:effectLst>
                <a:outerShdw blurRad="38100" dist="38100" dir="2700000" algn="tl">
                  <a:srgbClr val="000000">
                    <a:alpha val="43137"/>
                  </a:srgbClr>
                </a:outerShdw>
              </a:effectLst>
              <a:latin typeface="Arial Rounded MT Bold" pitchFamily="34" charset="0"/>
            </a:endParaRPr>
          </a:p>
        </p:txBody>
      </p:sp>
      <p:sp>
        <p:nvSpPr>
          <p:cNvPr id="9" name="Ellipse 8" descr=" 17"/>
          <p:cNvSpPr/>
          <p:nvPr/>
        </p:nvSpPr>
        <p:spPr>
          <a:xfrm>
            <a:off x="7962900" y="688256"/>
            <a:ext cx="3187700" cy="2241164"/>
          </a:xfrm>
          <a:prstGeom prst="ellipse">
            <a:avLst/>
          </a:prstGeom>
          <a:blipFill>
            <a:blip r:embed="rId4"/>
            <a:stretch>
              <a:fillRect/>
            </a:stretch>
          </a:blip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descr=" 21"/>
          <p:cNvSpPr/>
          <p:nvPr/>
        </p:nvSpPr>
        <p:spPr>
          <a:xfrm>
            <a:off x="5649848" y="1671311"/>
            <a:ext cx="2606804" cy="400110"/>
          </a:xfrm>
          <a:prstGeom prst="rect">
            <a:avLst/>
          </a:prstGeom>
        </p:spPr>
        <p:txBody>
          <a:bodyPr wrap="none">
            <a:spAutoFit/>
          </a:bodyPr>
          <a:lstStyle/>
          <a:p>
            <a:pPr marL="342900" lvl="0" indent="-342900" algn="just">
              <a:buFont typeface="Wingdings" pitchFamily="2" charset="2"/>
              <a:buChar char="Ø"/>
            </a:pPr>
            <a:r>
              <a:rPr lang="fr-FR" sz="2000" b="1" u="sng" dirty="0" smtClean="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Agroalimentaire</a:t>
            </a:r>
            <a:endParaRPr lang="fr-FR" sz="2000" b="1" u="sng" dirty="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endParaRPr>
          </a:p>
        </p:txBody>
      </p:sp>
      <p:sp>
        <p:nvSpPr>
          <p:cNvPr id="12" name="Rectangle 11" descr=" 22"/>
          <p:cNvSpPr/>
          <p:nvPr/>
        </p:nvSpPr>
        <p:spPr>
          <a:xfrm>
            <a:off x="7080732" y="3121700"/>
            <a:ext cx="3475631" cy="707886"/>
          </a:xfrm>
          <a:prstGeom prst="rect">
            <a:avLst/>
          </a:prstGeom>
        </p:spPr>
        <p:txBody>
          <a:bodyPr wrap="none">
            <a:spAutoFit/>
          </a:bodyPr>
          <a:lstStyle/>
          <a:p>
            <a:pPr marL="342900" lvl="0" indent="-342900" algn="ctr">
              <a:buFont typeface="Wingdings" pitchFamily="2" charset="2"/>
              <a:buChar char="Ø"/>
            </a:pPr>
            <a:r>
              <a:rPr lang="fr-FR" sz="2000" b="1" u="sng" dirty="0" smtClean="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Industries </a:t>
            </a:r>
            <a:r>
              <a:rPr lang="fr-FR" sz="2000" b="1" u="sng" dirty="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des arômes </a:t>
            </a:r>
            <a:endParaRPr lang="fr-FR" sz="2000" b="1" u="sng" dirty="0" smtClean="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endParaRPr>
          </a:p>
          <a:p>
            <a:pPr lvl="0" algn="ctr"/>
            <a:r>
              <a:rPr lang="fr-FR" sz="2000" b="1" u="sng" dirty="0" smtClean="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et </a:t>
            </a:r>
            <a:r>
              <a:rPr lang="fr-FR" sz="2000" b="1" u="sng" dirty="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parfums</a:t>
            </a:r>
          </a:p>
        </p:txBody>
      </p:sp>
      <p:sp>
        <p:nvSpPr>
          <p:cNvPr id="14" name="Rectangle 13" descr=" 23"/>
          <p:cNvSpPr/>
          <p:nvPr/>
        </p:nvSpPr>
        <p:spPr>
          <a:xfrm>
            <a:off x="3273059" y="4313111"/>
            <a:ext cx="3722494" cy="400110"/>
          </a:xfrm>
          <a:prstGeom prst="rect">
            <a:avLst/>
          </a:prstGeom>
        </p:spPr>
        <p:txBody>
          <a:bodyPr wrap="none">
            <a:spAutoFit/>
          </a:bodyPr>
          <a:lstStyle/>
          <a:p>
            <a:pPr marL="342900" indent="-342900" algn="just">
              <a:buFont typeface="Wingdings" pitchFamily="2" charset="2"/>
              <a:buChar char="Ø"/>
            </a:pPr>
            <a:r>
              <a:rPr lang="fr-FR" sz="2000" b="1" u="sng" dirty="0" smtClean="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Secteur </a:t>
            </a:r>
            <a:r>
              <a:rPr lang="fr-FR" sz="2000" b="1" u="sng" dirty="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des cosmétiques</a:t>
            </a:r>
          </a:p>
        </p:txBody>
      </p:sp>
      <p:sp>
        <p:nvSpPr>
          <p:cNvPr id="15" name="Rectangle 14" descr=" 24"/>
          <p:cNvSpPr/>
          <p:nvPr/>
        </p:nvSpPr>
        <p:spPr>
          <a:xfrm>
            <a:off x="8818547" y="5667400"/>
            <a:ext cx="3254417" cy="707886"/>
          </a:xfrm>
          <a:prstGeom prst="rect">
            <a:avLst/>
          </a:prstGeom>
        </p:spPr>
        <p:txBody>
          <a:bodyPr wrap="none">
            <a:spAutoFit/>
          </a:bodyPr>
          <a:lstStyle/>
          <a:p>
            <a:pPr marL="342900" lvl="0" indent="-342900" algn="ctr">
              <a:buFont typeface="Wingdings" pitchFamily="2" charset="2"/>
              <a:buChar char="Ø"/>
            </a:pPr>
            <a:r>
              <a:rPr lang="fr-FR" sz="2000" b="1" u="sng" dirty="0" smtClean="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Secteur </a:t>
            </a:r>
            <a:r>
              <a:rPr lang="fr-FR" sz="2000" b="1" u="sng" dirty="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des produits </a:t>
            </a:r>
            <a:endParaRPr lang="fr-FR" sz="2000" b="1" u="sng" dirty="0" smtClean="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endParaRPr>
          </a:p>
          <a:p>
            <a:pPr lvl="0" algn="ctr"/>
            <a:r>
              <a:rPr lang="fr-FR" sz="2000" b="1" u="sng" dirty="0" smtClean="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ménagers</a:t>
            </a:r>
            <a:endParaRPr lang="fr-FR" sz="2000" b="1" u="sng" dirty="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endParaRPr>
          </a:p>
        </p:txBody>
      </p:sp>
      <p:sp>
        <p:nvSpPr>
          <p:cNvPr id="11" name="Ellipse 10" descr=" 25"/>
          <p:cNvSpPr/>
          <p:nvPr/>
        </p:nvSpPr>
        <p:spPr>
          <a:xfrm>
            <a:off x="4140200" y="2458172"/>
            <a:ext cx="3000021" cy="1612900"/>
          </a:xfrm>
          <a:prstGeom prst="ellipse">
            <a:avLst/>
          </a:prstGeom>
          <a:blipFill>
            <a:blip r:embed="rId5"/>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descr=" 26"/>
          <p:cNvSpPr/>
          <p:nvPr/>
        </p:nvSpPr>
        <p:spPr>
          <a:xfrm>
            <a:off x="7797800" y="3937000"/>
            <a:ext cx="3708400" cy="1730400"/>
          </a:xfrm>
          <a:prstGeom prst="rect">
            <a:avLst/>
          </a:prstGeom>
          <a:blipFill>
            <a:blip r:embed="rId6"/>
            <a:stretch>
              <a:fillRect/>
            </a:stretch>
          </a:blip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descr=" 27"/>
          <p:cNvSpPr/>
          <p:nvPr/>
        </p:nvSpPr>
        <p:spPr>
          <a:xfrm>
            <a:off x="3060700" y="4914900"/>
            <a:ext cx="4191000" cy="1580326"/>
          </a:xfrm>
          <a:prstGeom prst="rect">
            <a:avLst/>
          </a:prstGeom>
          <a:blipFill>
            <a:blip r:embed="rId7"/>
            <a:stretch>
              <a:fillRect/>
            </a:stretch>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18159074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12" name="Picture 2" descr=" 307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577746" y="642700"/>
            <a:ext cx="1596308" cy="15154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28</a:t>
            </a:r>
          </a:p>
          <a:p>
            <a:endParaRPr lang="fr-FR" dirty="0"/>
          </a:p>
        </p:txBody>
      </p:sp>
      <p:sp>
        <p:nvSpPr>
          <p:cNvPr id="9" name="Rectangle 8" descr=" 9"/>
          <p:cNvSpPr/>
          <p:nvPr/>
        </p:nvSpPr>
        <p:spPr>
          <a:xfrm>
            <a:off x="2159000" y="80180"/>
            <a:ext cx="82169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L’organisation de l’analyse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10" name="Ellipse 9" descr=" 10"/>
          <p:cNvSpPr/>
          <p:nvPr/>
        </p:nvSpPr>
        <p:spPr>
          <a:xfrm>
            <a:off x="4611314" y="689029"/>
            <a:ext cx="3312271" cy="769248"/>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8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Épreuves </a:t>
            </a:r>
            <a:endParaRPr lang="fr-FR" sz="2800" b="1" dirty="0">
              <a:solidFill>
                <a:schemeClr val="tx1"/>
              </a:solidFill>
              <a:effectLst>
                <a:outerShdw blurRad="38100" dist="38100" dir="2700000" algn="tl">
                  <a:srgbClr val="000000">
                    <a:alpha val="43137"/>
                  </a:srgbClr>
                </a:outerShdw>
              </a:effectLst>
            </a:endParaRPr>
          </a:p>
        </p:txBody>
      </p:sp>
      <p:sp>
        <p:nvSpPr>
          <p:cNvPr id="11" name="Rectangle 10" descr=" 11"/>
          <p:cNvSpPr/>
          <p:nvPr/>
        </p:nvSpPr>
        <p:spPr>
          <a:xfrm>
            <a:off x="237582" y="1511770"/>
            <a:ext cx="5603265" cy="646331"/>
          </a:xfrm>
          <a:prstGeom prst="rect">
            <a:avLst/>
          </a:prstGeom>
        </p:spPr>
        <p:txBody>
          <a:bodyPr wrap="none">
            <a:spAutoFit/>
          </a:bodyPr>
          <a:lstStyle/>
          <a:p>
            <a:r>
              <a:rPr lang="fr-FR" sz="3600" b="1" u="sng" dirty="0" smtClean="0">
                <a:effectLst>
                  <a:outerShdw blurRad="38100" dist="38100" dir="2700000" algn="tl">
                    <a:srgbClr val="000000">
                      <a:alpha val="43137"/>
                    </a:srgbClr>
                  </a:outerShdw>
                </a:effectLst>
              </a:rPr>
              <a:t>2/Les </a:t>
            </a:r>
            <a:r>
              <a:rPr lang="fr-FR" sz="3600" b="1" u="sng" dirty="0">
                <a:effectLst>
                  <a:outerShdw blurRad="38100" dist="38100" dir="2700000" algn="tl">
                    <a:srgbClr val="000000">
                      <a:alpha val="43137"/>
                    </a:srgbClr>
                  </a:outerShdw>
                </a:effectLst>
              </a:rPr>
              <a:t>épreuves </a:t>
            </a:r>
            <a:r>
              <a:rPr lang="fr-FR" sz="3600" b="1" u="sng" dirty="0" smtClean="0">
                <a:effectLst>
                  <a:outerShdw blurRad="38100" dist="38100" dir="2700000" algn="tl">
                    <a:srgbClr val="000000">
                      <a:alpha val="43137"/>
                    </a:srgbClr>
                  </a:outerShdw>
                </a:effectLst>
              </a:rPr>
              <a:t>descriptives:</a:t>
            </a:r>
            <a:endParaRPr lang="fr-FR" sz="3600" b="1" u="sng" dirty="0">
              <a:effectLst>
                <a:outerShdw blurRad="38100" dist="38100" dir="2700000" algn="tl">
                  <a:srgbClr val="000000">
                    <a:alpha val="43137"/>
                  </a:srgbClr>
                </a:outerShdw>
              </a:effectLst>
            </a:endParaRPr>
          </a:p>
        </p:txBody>
      </p:sp>
      <p:graphicFrame>
        <p:nvGraphicFramePr>
          <p:cNvPr id="13" name="Diagramme 12" descr=" 3"/>
          <p:cNvGraphicFramePr/>
          <p:nvPr>
            <p:extLst>
              <p:ext uri="{D42A27DB-BD31-4B8C-83A1-F6EECF244321}">
                <p14:modId xmlns:p14="http://schemas.microsoft.com/office/powerpoint/2010/main" xmlns="" val="1507609944"/>
              </p:ext>
            </p:extLst>
          </p:nvPr>
        </p:nvGraphicFramePr>
        <p:xfrm>
          <a:off x="-2024436" y="1883657"/>
          <a:ext cx="13271500" cy="49743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descr=" 8"/>
          <p:cNvSpPr/>
          <p:nvPr/>
        </p:nvSpPr>
        <p:spPr>
          <a:xfrm>
            <a:off x="577850" y="3736607"/>
            <a:ext cx="2158220" cy="769441"/>
          </a:xfrm>
          <a:prstGeom prst="rect">
            <a:avLst/>
          </a:prstGeom>
        </p:spPr>
        <p:txBody>
          <a:bodyPr wrap="none">
            <a:spAutoFit/>
          </a:bodyPr>
          <a:lstStyle/>
          <a:p>
            <a:r>
              <a:rPr lang="fr-FR" sz="4400" b="1" dirty="0" smtClean="0">
                <a:solidFill>
                  <a:srgbClr val="FF0000"/>
                </a:solidFill>
                <a:effectLst>
                  <a:outerShdw blurRad="38100" dist="38100" dir="2700000" algn="tl">
                    <a:srgbClr val="000000">
                      <a:alpha val="43137"/>
                    </a:srgbClr>
                  </a:outerShdw>
                </a:effectLst>
              </a:rPr>
              <a:t>3 étapes</a:t>
            </a:r>
            <a:endParaRPr lang="fr-FR" sz="4400" dirty="0">
              <a:solidFill>
                <a:srgbClr val="FF0000"/>
              </a:solidFill>
            </a:endParaRPr>
          </a:p>
        </p:txBody>
      </p:sp>
      <p:sp>
        <p:nvSpPr>
          <p:cNvPr id="14" name="Rectangle 13" descr=" 20"/>
          <p:cNvSpPr/>
          <p:nvPr/>
        </p:nvSpPr>
        <p:spPr>
          <a:xfrm>
            <a:off x="6740525" y="3534529"/>
            <a:ext cx="5346700" cy="221599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indent="-457200">
              <a:buFont typeface="Wingdings" pitchFamily="2" charset="2"/>
              <a:buChar char="ü"/>
            </a:pPr>
            <a:r>
              <a:rPr lang="fr-FR" sz="2400" b="1" dirty="0">
                <a:solidFill>
                  <a:schemeClr val="accent1"/>
                </a:solidFill>
                <a:effectLst>
                  <a:outerShdw blurRad="38100" dist="38100" dir="2700000" algn="tl">
                    <a:srgbClr val="000000">
                      <a:alpha val="43137"/>
                    </a:srgbClr>
                  </a:outerShdw>
                </a:effectLst>
              </a:rPr>
              <a:t>Centralisation des descripteurs.</a:t>
            </a:r>
          </a:p>
          <a:p>
            <a:pPr marL="457200" indent="-457200">
              <a:buFont typeface="Wingdings" pitchFamily="2" charset="2"/>
              <a:buChar char="ü"/>
            </a:pPr>
            <a:r>
              <a:rPr lang="fr-FR" sz="2400" b="1" dirty="0">
                <a:solidFill>
                  <a:schemeClr val="accent1"/>
                </a:solidFill>
                <a:effectLst>
                  <a:outerShdw blurRad="38100" dist="38100" dir="2700000" algn="tl">
                    <a:srgbClr val="000000">
                      <a:alpha val="43137"/>
                    </a:srgbClr>
                  </a:outerShdw>
                </a:effectLst>
              </a:rPr>
              <a:t>Tous les termes proposés plus d’une fois sont retenus.</a:t>
            </a:r>
          </a:p>
          <a:p>
            <a:pPr marL="457200" indent="-457200">
              <a:buFont typeface="Wingdings" pitchFamily="2" charset="2"/>
              <a:buChar char="ü"/>
            </a:pPr>
            <a:r>
              <a:rPr lang="fr-FR" sz="2400" b="1" dirty="0">
                <a:solidFill>
                  <a:schemeClr val="accent1"/>
                </a:solidFill>
                <a:effectLst>
                  <a:outerShdw blurRad="38100" dist="38100" dir="2700000" algn="tl">
                    <a:srgbClr val="000000">
                      <a:alpha val="43137"/>
                    </a:srgbClr>
                  </a:outerShdw>
                </a:effectLst>
              </a:rPr>
              <a:t>On supprime tous les termes hédoniques et non pertinents.</a:t>
            </a:r>
          </a:p>
          <a:p>
            <a:endParaRPr lang="fr-FR" dirty="0"/>
          </a:p>
        </p:txBody>
      </p:sp>
    </p:spTree>
    <p:extLst>
      <p:ext uri="{BB962C8B-B14F-4D97-AF65-F5344CB8AC3E}">
        <p14:creationId xmlns:p14="http://schemas.microsoft.com/office/powerpoint/2010/main" xmlns="" val="3025738141"/>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12" name="Picture 2" descr=" 307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577746" y="642700"/>
            <a:ext cx="1596308" cy="15154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28</a:t>
            </a:r>
          </a:p>
          <a:p>
            <a:endParaRPr lang="fr-FR" dirty="0"/>
          </a:p>
        </p:txBody>
      </p:sp>
      <p:sp>
        <p:nvSpPr>
          <p:cNvPr id="9" name="Rectangle 8" descr=" 9"/>
          <p:cNvSpPr/>
          <p:nvPr/>
        </p:nvSpPr>
        <p:spPr>
          <a:xfrm>
            <a:off x="2159000" y="80180"/>
            <a:ext cx="82169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L’organisation de l’analyse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10" name="Ellipse 9" descr=" 10"/>
          <p:cNvSpPr/>
          <p:nvPr/>
        </p:nvSpPr>
        <p:spPr>
          <a:xfrm>
            <a:off x="4611314" y="689029"/>
            <a:ext cx="3312271" cy="769248"/>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8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Épreuves </a:t>
            </a:r>
            <a:endParaRPr lang="fr-FR" sz="2800" b="1" dirty="0">
              <a:solidFill>
                <a:schemeClr val="tx1"/>
              </a:solidFill>
              <a:effectLst>
                <a:outerShdw blurRad="38100" dist="38100" dir="2700000" algn="tl">
                  <a:srgbClr val="000000">
                    <a:alpha val="43137"/>
                  </a:srgbClr>
                </a:outerShdw>
              </a:effectLst>
            </a:endParaRPr>
          </a:p>
        </p:txBody>
      </p:sp>
      <p:sp>
        <p:nvSpPr>
          <p:cNvPr id="11" name="Rectangle 10" descr=" 11"/>
          <p:cNvSpPr/>
          <p:nvPr/>
        </p:nvSpPr>
        <p:spPr>
          <a:xfrm>
            <a:off x="237582" y="1511770"/>
            <a:ext cx="5603265" cy="646331"/>
          </a:xfrm>
          <a:prstGeom prst="rect">
            <a:avLst/>
          </a:prstGeom>
        </p:spPr>
        <p:txBody>
          <a:bodyPr wrap="none">
            <a:spAutoFit/>
          </a:bodyPr>
          <a:lstStyle/>
          <a:p>
            <a:r>
              <a:rPr lang="fr-FR" sz="3600" b="1" u="sng" dirty="0" smtClean="0">
                <a:effectLst>
                  <a:outerShdw blurRad="38100" dist="38100" dir="2700000" algn="tl">
                    <a:srgbClr val="000000">
                      <a:alpha val="43137"/>
                    </a:srgbClr>
                  </a:outerShdw>
                </a:effectLst>
              </a:rPr>
              <a:t>2/Les </a:t>
            </a:r>
            <a:r>
              <a:rPr lang="fr-FR" sz="3600" b="1" u="sng" dirty="0">
                <a:effectLst>
                  <a:outerShdw blurRad="38100" dist="38100" dir="2700000" algn="tl">
                    <a:srgbClr val="000000">
                      <a:alpha val="43137"/>
                    </a:srgbClr>
                  </a:outerShdw>
                </a:effectLst>
              </a:rPr>
              <a:t>épreuves </a:t>
            </a:r>
            <a:r>
              <a:rPr lang="fr-FR" sz="3600" b="1" u="sng" dirty="0" smtClean="0">
                <a:effectLst>
                  <a:outerShdw blurRad="38100" dist="38100" dir="2700000" algn="tl">
                    <a:srgbClr val="000000">
                      <a:alpha val="43137"/>
                    </a:srgbClr>
                  </a:outerShdw>
                </a:effectLst>
              </a:rPr>
              <a:t>descriptives:</a:t>
            </a:r>
            <a:endParaRPr lang="fr-FR" sz="3600" b="1" u="sng" dirty="0">
              <a:effectLst>
                <a:outerShdw blurRad="38100" dist="38100" dir="2700000" algn="tl">
                  <a:srgbClr val="000000">
                    <a:alpha val="43137"/>
                  </a:srgbClr>
                </a:outerShdw>
              </a:effectLst>
            </a:endParaRPr>
          </a:p>
        </p:txBody>
      </p:sp>
      <p:graphicFrame>
        <p:nvGraphicFramePr>
          <p:cNvPr id="13" name="Diagramme 12" descr=" 3"/>
          <p:cNvGraphicFramePr/>
          <p:nvPr>
            <p:extLst>
              <p:ext uri="{D42A27DB-BD31-4B8C-83A1-F6EECF244321}">
                <p14:modId xmlns:p14="http://schemas.microsoft.com/office/powerpoint/2010/main" xmlns="" val="1495185439"/>
              </p:ext>
            </p:extLst>
          </p:nvPr>
        </p:nvGraphicFramePr>
        <p:xfrm>
          <a:off x="-2024436" y="1883657"/>
          <a:ext cx="13271500" cy="49743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descr=" 8"/>
          <p:cNvSpPr/>
          <p:nvPr/>
        </p:nvSpPr>
        <p:spPr>
          <a:xfrm>
            <a:off x="577850" y="3736607"/>
            <a:ext cx="2158220" cy="769441"/>
          </a:xfrm>
          <a:prstGeom prst="rect">
            <a:avLst/>
          </a:prstGeom>
        </p:spPr>
        <p:txBody>
          <a:bodyPr wrap="none">
            <a:spAutoFit/>
          </a:bodyPr>
          <a:lstStyle/>
          <a:p>
            <a:r>
              <a:rPr lang="fr-FR" sz="4400" b="1" dirty="0" smtClean="0">
                <a:solidFill>
                  <a:srgbClr val="FF0000"/>
                </a:solidFill>
                <a:effectLst>
                  <a:outerShdw blurRad="38100" dist="38100" dir="2700000" algn="tl">
                    <a:srgbClr val="000000">
                      <a:alpha val="43137"/>
                    </a:srgbClr>
                  </a:outerShdw>
                </a:effectLst>
              </a:rPr>
              <a:t>3 étapes</a:t>
            </a:r>
            <a:endParaRPr lang="fr-FR" sz="4400" dirty="0">
              <a:solidFill>
                <a:srgbClr val="FF0000"/>
              </a:solidFill>
            </a:endParaRPr>
          </a:p>
        </p:txBody>
      </p:sp>
      <p:sp>
        <p:nvSpPr>
          <p:cNvPr id="14" name="Rectangle 13" descr=" 21"/>
          <p:cNvSpPr/>
          <p:nvPr/>
        </p:nvSpPr>
        <p:spPr>
          <a:xfrm>
            <a:off x="6740525" y="4334232"/>
            <a:ext cx="5346700" cy="252376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57200" indent="-457200">
              <a:buFont typeface="Wingdings" pitchFamily="2" charset="2"/>
              <a:buChar char="ü"/>
            </a:pPr>
            <a:r>
              <a:rPr lang="fr-FR" sz="2000" b="1" dirty="0">
                <a:solidFill>
                  <a:schemeClr val="accent1"/>
                </a:solidFill>
                <a:effectLst>
                  <a:outerShdw blurRad="38100" dist="38100" dir="2700000" algn="tl">
                    <a:srgbClr val="000000">
                      <a:alpha val="43137"/>
                    </a:srgbClr>
                  </a:outerShdw>
                </a:effectLst>
              </a:rPr>
              <a:t>Chaque sujet utilise la liste précédente pour tester les descripteurs. </a:t>
            </a:r>
          </a:p>
          <a:p>
            <a:pPr marL="457200" indent="-457200">
              <a:buFont typeface="Wingdings" pitchFamily="2" charset="2"/>
              <a:buChar char="ü"/>
            </a:pPr>
            <a:r>
              <a:rPr lang="fr-FR" sz="2000" b="1" dirty="0">
                <a:solidFill>
                  <a:schemeClr val="accent1"/>
                </a:solidFill>
                <a:effectLst>
                  <a:outerShdw blurRad="38100" dist="38100" dir="2700000" algn="tl">
                    <a:srgbClr val="000000">
                      <a:alpha val="43137"/>
                    </a:srgbClr>
                  </a:outerShdw>
                </a:effectLst>
              </a:rPr>
              <a:t>Une note (de 0 à 5, de 0 à 9…) représentant l’intensité perçue sera donnée.</a:t>
            </a:r>
          </a:p>
          <a:p>
            <a:pPr marL="457200" indent="-457200">
              <a:buFont typeface="Wingdings" pitchFamily="2" charset="2"/>
              <a:buChar char="ü"/>
            </a:pPr>
            <a:r>
              <a:rPr lang="fr-FR" sz="2000" b="1" dirty="0">
                <a:solidFill>
                  <a:schemeClr val="accent1"/>
                </a:solidFill>
                <a:effectLst>
                  <a:outerShdw blurRad="38100" dist="38100" dir="2700000" algn="tl">
                    <a:srgbClr val="000000">
                      <a:alpha val="43137"/>
                    </a:srgbClr>
                  </a:outerShdw>
                </a:effectLst>
              </a:rPr>
              <a:t>Un tri statistique reprenant les meilleurs scores permettra de définir la liste définitive.</a:t>
            </a:r>
          </a:p>
          <a:p>
            <a:endParaRPr lang="fr-FR" dirty="0"/>
          </a:p>
        </p:txBody>
      </p:sp>
    </p:spTree>
    <p:extLst>
      <p:ext uri="{BB962C8B-B14F-4D97-AF65-F5344CB8AC3E}">
        <p14:creationId xmlns:p14="http://schemas.microsoft.com/office/powerpoint/2010/main" xmlns="" val="106264347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12" name="Picture 2" descr=" 512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33124" y="3860800"/>
            <a:ext cx="2572552" cy="193143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29</a:t>
            </a:r>
          </a:p>
          <a:p>
            <a:endParaRPr lang="fr-FR" dirty="0"/>
          </a:p>
        </p:txBody>
      </p:sp>
      <p:sp>
        <p:nvSpPr>
          <p:cNvPr id="9" name="Rectangle 8" descr=" 9"/>
          <p:cNvSpPr/>
          <p:nvPr/>
        </p:nvSpPr>
        <p:spPr>
          <a:xfrm>
            <a:off x="2159000" y="80180"/>
            <a:ext cx="82169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L’organisation de l’analyse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10" name="Ellipse 9" descr=" 10"/>
          <p:cNvSpPr/>
          <p:nvPr/>
        </p:nvSpPr>
        <p:spPr>
          <a:xfrm>
            <a:off x="4611314" y="689029"/>
            <a:ext cx="3312271" cy="769248"/>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8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Épreuves </a:t>
            </a:r>
            <a:endParaRPr lang="fr-FR" sz="2800" b="1" dirty="0">
              <a:solidFill>
                <a:schemeClr val="tx1"/>
              </a:solidFill>
              <a:effectLst>
                <a:outerShdw blurRad="38100" dist="38100" dir="2700000" algn="tl">
                  <a:srgbClr val="000000">
                    <a:alpha val="43137"/>
                  </a:srgbClr>
                </a:outerShdw>
              </a:effectLst>
            </a:endParaRPr>
          </a:p>
        </p:txBody>
      </p:sp>
      <p:sp>
        <p:nvSpPr>
          <p:cNvPr id="8" name="Rectangle 7" descr=" 11"/>
          <p:cNvSpPr/>
          <p:nvPr/>
        </p:nvSpPr>
        <p:spPr>
          <a:xfrm>
            <a:off x="304800" y="1331277"/>
            <a:ext cx="5603265" cy="646331"/>
          </a:xfrm>
          <a:prstGeom prst="rect">
            <a:avLst/>
          </a:prstGeom>
        </p:spPr>
        <p:txBody>
          <a:bodyPr wrap="none">
            <a:spAutoFit/>
          </a:bodyPr>
          <a:lstStyle/>
          <a:p>
            <a:r>
              <a:rPr lang="fr-FR" sz="3600" b="1" u="sng" dirty="0" smtClean="0">
                <a:effectLst>
                  <a:outerShdw blurRad="38100" dist="38100" dir="2700000" algn="tl">
                    <a:srgbClr val="000000">
                      <a:alpha val="43137"/>
                    </a:srgbClr>
                  </a:outerShdw>
                </a:effectLst>
              </a:rPr>
              <a:t>2/Les </a:t>
            </a:r>
            <a:r>
              <a:rPr lang="fr-FR" sz="3600" b="1" u="sng" dirty="0">
                <a:effectLst>
                  <a:outerShdw blurRad="38100" dist="38100" dir="2700000" algn="tl">
                    <a:srgbClr val="000000">
                      <a:alpha val="43137"/>
                    </a:srgbClr>
                  </a:outerShdw>
                </a:effectLst>
              </a:rPr>
              <a:t>épreuves </a:t>
            </a:r>
            <a:r>
              <a:rPr lang="fr-FR" sz="3600" b="1" u="sng" dirty="0" smtClean="0">
                <a:effectLst>
                  <a:outerShdw blurRad="38100" dist="38100" dir="2700000" algn="tl">
                    <a:srgbClr val="000000">
                      <a:alpha val="43137"/>
                    </a:srgbClr>
                  </a:outerShdw>
                </a:effectLst>
              </a:rPr>
              <a:t>descriptives:</a:t>
            </a:r>
            <a:endParaRPr lang="fr-FR" sz="3600" b="1" u="sng" dirty="0">
              <a:effectLst>
                <a:outerShdw blurRad="38100" dist="38100" dir="2700000" algn="tl">
                  <a:srgbClr val="000000">
                    <a:alpha val="43137"/>
                  </a:srgbClr>
                </a:outerShdw>
              </a:effectLst>
            </a:endParaRPr>
          </a:p>
        </p:txBody>
      </p:sp>
      <p:sp>
        <p:nvSpPr>
          <p:cNvPr id="11" name="Organigramme : Alternative 10" descr=" 4"/>
          <p:cNvSpPr/>
          <p:nvPr/>
        </p:nvSpPr>
        <p:spPr>
          <a:xfrm>
            <a:off x="224606" y="1943208"/>
            <a:ext cx="3159735" cy="2059108"/>
          </a:xfrm>
          <a:prstGeom prst="flowChartAlternateProcess">
            <a:avLst/>
          </a:prstGeom>
          <a:solidFill>
            <a:schemeClr val="accent3">
              <a:lumMod val="40000"/>
              <a:lumOff val="6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000" b="1" dirty="0" smtClean="0">
                <a:ln>
                  <a:solidFill>
                    <a:srgbClr val="92D050"/>
                  </a:solidFill>
                </a:ln>
                <a:solidFill>
                  <a:srgbClr val="002060"/>
                </a:solidFill>
                <a:effectLst>
                  <a:outerShdw blurRad="38100" dist="38100" dir="2700000" algn="tl">
                    <a:srgbClr val="000000">
                      <a:alpha val="43137"/>
                    </a:srgbClr>
                  </a:outerShdw>
                </a:effectLst>
              </a:rPr>
              <a:t>Présentation des résultat </a:t>
            </a:r>
            <a:endParaRPr lang="fr-FR" sz="4000" b="1" dirty="0">
              <a:ln>
                <a:solidFill>
                  <a:srgbClr val="92D050"/>
                </a:solidFill>
              </a:ln>
              <a:solidFill>
                <a:srgbClr val="002060"/>
              </a:solidFill>
              <a:effectLst>
                <a:outerShdw blurRad="38100" dist="38100" dir="2700000" algn="tl">
                  <a:srgbClr val="000000">
                    <a:alpha val="43137"/>
                  </a:srgbClr>
                </a:outerShdw>
              </a:effectLst>
            </a:endParaRPr>
          </a:p>
        </p:txBody>
      </p:sp>
      <p:sp>
        <p:nvSpPr>
          <p:cNvPr id="13" name="Flèche droite à entaille 12" descr=" 13"/>
          <p:cNvSpPr/>
          <p:nvPr/>
        </p:nvSpPr>
        <p:spPr>
          <a:xfrm>
            <a:off x="3451417" y="2443808"/>
            <a:ext cx="2456648" cy="646846"/>
          </a:xfrm>
          <a:prstGeom prst="notch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4" name="Ellipse 13" descr=" 14"/>
          <p:cNvSpPr/>
          <p:nvPr/>
        </p:nvSpPr>
        <p:spPr>
          <a:xfrm>
            <a:off x="5908065" y="1654442"/>
            <a:ext cx="4279900" cy="2226092"/>
          </a:xfrm>
          <a:prstGeom prst="ellipse">
            <a:avLst/>
          </a:prstGeom>
          <a:solidFill>
            <a:schemeClr val="accent6">
              <a:lumMod val="60000"/>
              <a:lumOff val="4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fr-FR" sz="4800" b="1" dirty="0" smtClean="0">
                <a:solidFill>
                  <a:srgbClr val="FF0000"/>
                </a:solidFill>
                <a:effectLst>
                  <a:outerShdw blurRad="38100" dist="38100" dir="2700000" algn="tl">
                    <a:srgbClr val="000000">
                      <a:alpha val="43137"/>
                    </a:srgbClr>
                  </a:outerShdw>
                </a:effectLst>
              </a:rPr>
              <a:t>Profil sensorielle </a:t>
            </a:r>
            <a:endParaRPr lang="fr-FR" sz="4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75144101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12" name="Picture 2" descr=" 512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33124" y="3860800"/>
            <a:ext cx="2572552" cy="193143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29</a:t>
            </a:r>
          </a:p>
          <a:p>
            <a:endParaRPr lang="fr-FR" dirty="0"/>
          </a:p>
        </p:txBody>
      </p:sp>
      <p:sp>
        <p:nvSpPr>
          <p:cNvPr id="9" name="Rectangle 8" descr=" 9"/>
          <p:cNvSpPr/>
          <p:nvPr/>
        </p:nvSpPr>
        <p:spPr>
          <a:xfrm>
            <a:off x="2159000" y="80180"/>
            <a:ext cx="82169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L’organisation de l’analyse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10" name="Ellipse 9" descr=" 10"/>
          <p:cNvSpPr/>
          <p:nvPr/>
        </p:nvSpPr>
        <p:spPr>
          <a:xfrm>
            <a:off x="4611314" y="689029"/>
            <a:ext cx="3312271" cy="769248"/>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8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Épreuves </a:t>
            </a:r>
            <a:endParaRPr lang="fr-FR" sz="2800" b="1" dirty="0">
              <a:solidFill>
                <a:schemeClr val="tx1"/>
              </a:solidFill>
              <a:effectLst>
                <a:outerShdw blurRad="38100" dist="38100" dir="2700000" algn="tl">
                  <a:srgbClr val="000000">
                    <a:alpha val="43137"/>
                  </a:srgbClr>
                </a:outerShdw>
              </a:effectLst>
            </a:endParaRPr>
          </a:p>
        </p:txBody>
      </p:sp>
      <p:sp>
        <p:nvSpPr>
          <p:cNvPr id="8" name="Rectangle 7" descr=" 11"/>
          <p:cNvSpPr/>
          <p:nvPr/>
        </p:nvSpPr>
        <p:spPr>
          <a:xfrm>
            <a:off x="304800" y="1331277"/>
            <a:ext cx="5603265" cy="646331"/>
          </a:xfrm>
          <a:prstGeom prst="rect">
            <a:avLst/>
          </a:prstGeom>
        </p:spPr>
        <p:txBody>
          <a:bodyPr wrap="none">
            <a:spAutoFit/>
          </a:bodyPr>
          <a:lstStyle/>
          <a:p>
            <a:r>
              <a:rPr lang="fr-FR" sz="3600" b="1" u="sng" dirty="0" smtClean="0">
                <a:effectLst>
                  <a:outerShdw blurRad="38100" dist="38100" dir="2700000" algn="tl">
                    <a:srgbClr val="000000">
                      <a:alpha val="43137"/>
                    </a:srgbClr>
                  </a:outerShdw>
                </a:effectLst>
              </a:rPr>
              <a:t>2/Les </a:t>
            </a:r>
            <a:r>
              <a:rPr lang="fr-FR" sz="3600" b="1" u="sng" dirty="0">
                <a:effectLst>
                  <a:outerShdw blurRad="38100" dist="38100" dir="2700000" algn="tl">
                    <a:srgbClr val="000000">
                      <a:alpha val="43137"/>
                    </a:srgbClr>
                  </a:outerShdw>
                </a:effectLst>
              </a:rPr>
              <a:t>épreuves </a:t>
            </a:r>
            <a:r>
              <a:rPr lang="fr-FR" sz="3600" b="1" u="sng" dirty="0" smtClean="0">
                <a:effectLst>
                  <a:outerShdw blurRad="38100" dist="38100" dir="2700000" algn="tl">
                    <a:srgbClr val="000000">
                      <a:alpha val="43137"/>
                    </a:srgbClr>
                  </a:outerShdw>
                </a:effectLst>
              </a:rPr>
              <a:t>descriptives:</a:t>
            </a:r>
            <a:endParaRPr lang="fr-FR" sz="3600" b="1" u="sng" dirty="0">
              <a:effectLst>
                <a:outerShdw blurRad="38100" dist="38100" dir="2700000" algn="tl">
                  <a:srgbClr val="000000">
                    <a:alpha val="43137"/>
                  </a:srgbClr>
                </a:outerShdw>
              </a:effectLst>
            </a:endParaRPr>
          </a:p>
        </p:txBody>
      </p:sp>
      <p:sp>
        <p:nvSpPr>
          <p:cNvPr id="11" name="Organigramme : Alternative 10" descr=" 4"/>
          <p:cNvSpPr/>
          <p:nvPr/>
        </p:nvSpPr>
        <p:spPr>
          <a:xfrm>
            <a:off x="224606" y="1943208"/>
            <a:ext cx="3159735" cy="2059108"/>
          </a:xfrm>
          <a:prstGeom prst="flowChartAlternateProcess">
            <a:avLst/>
          </a:prstGeom>
          <a:solidFill>
            <a:schemeClr val="accent3">
              <a:lumMod val="40000"/>
              <a:lumOff val="6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000" b="1" dirty="0" smtClean="0">
                <a:ln>
                  <a:solidFill>
                    <a:srgbClr val="92D050"/>
                  </a:solidFill>
                </a:ln>
                <a:solidFill>
                  <a:srgbClr val="002060"/>
                </a:solidFill>
                <a:effectLst>
                  <a:outerShdw blurRad="38100" dist="38100" dir="2700000" algn="tl">
                    <a:srgbClr val="000000">
                      <a:alpha val="43137"/>
                    </a:srgbClr>
                  </a:outerShdw>
                </a:effectLst>
              </a:rPr>
              <a:t>Présentation des résultat </a:t>
            </a:r>
            <a:endParaRPr lang="fr-FR" sz="4000" b="1" dirty="0">
              <a:ln>
                <a:solidFill>
                  <a:srgbClr val="92D050"/>
                </a:solidFill>
              </a:ln>
              <a:solidFill>
                <a:srgbClr val="002060"/>
              </a:solidFill>
              <a:effectLst>
                <a:outerShdw blurRad="38100" dist="38100" dir="2700000" algn="tl">
                  <a:srgbClr val="000000">
                    <a:alpha val="43137"/>
                  </a:srgbClr>
                </a:outerShdw>
              </a:effectLst>
            </a:endParaRPr>
          </a:p>
        </p:txBody>
      </p:sp>
      <p:sp>
        <p:nvSpPr>
          <p:cNvPr id="13" name="Flèche droite à entaille 12" descr=" 13"/>
          <p:cNvSpPr/>
          <p:nvPr/>
        </p:nvSpPr>
        <p:spPr>
          <a:xfrm>
            <a:off x="3451417" y="2443808"/>
            <a:ext cx="2456648" cy="646846"/>
          </a:xfrm>
          <a:prstGeom prst="notch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FR"/>
          </a:p>
        </p:txBody>
      </p:sp>
      <p:sp>
        <p:nvSpPr>
          <p:cNvPr id="14" name="Ellipse 13" descr=" 14"/>
          <p:cNvSpPr/>
          <p:nvPr/>
        </p:nvSpPr>
        <p:spPr>
          <a:xfrm>
            <a:off x="5908065" y="1654442"/>
            <a:ext cx="4279900" cy="2226092"/>
          </a:xfrm>
          <a:prstGeom prst="ellipse">
            <a:avLst/>
          </a:prstGeom>
          <a:solidFill>
            <a:schemeClr val="accent6">
              <a:lumMod val="60000"/>
              <a:lumOff val="4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fr-FR" sz="4800" b="1" dirty="0" smtClean="0">
                <a:solidFill>
                  <a:srgbClr val="FF0000"/>
                </a:solidFill>
                <a:effectLst>
                  <a:outerShdw blurRad="38100" dist="38100" dir="2700000" algn="tl">
                    <a:srgbClr val="000000">
                      <a:alpha val="43137"/>
                    </a:srgbClr>
                  </a:outerShdw>
                </a:effectLst>
              </a:rPr>
              <a:t>Profil sensorielle </a:t>
            </a:r>
            <a:endParaRPr lang="fr-FR" sz="4800" b="1" dirty="0">
              <a:solidFill>
                <a:srgbClr val="FF0000"/>
              </a:solidFill>
              <a:effectLst>
                <a:outerShdw blurRad="38100" dist="38100" dir="2700000" algn="tl">
                  <a:srgbClr val="000000">
                    <a:alpha val="43137"/>
                  </a:srgbClr>
                </a:outerShdw>
              </a:effectLst>
            </a:endParaRPr>
          </a:p>
        </p:txBody>
      </p:sp>
      <p:pic>
        <p:nvPicPr>
          <p:cNvPr id="15" name="Picture 3" descr=" 512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914056" y="1458277"/>
            <a:ext cx="6622182" cy="4645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8571896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6148" name="Picture 4" descr=" 614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067800" y="795720"/>
            <a:ext cx="1778000" cy="1325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descr=" 614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464808" y="91393"/>
            <a:ext cx="1612891" cy="1219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30</a:t>
            </a:r>
          </a:p>
          <a:p>
            <a:endParaRPr lang="fr-FR" dirty="0"/>
          </a:p>
        </p:txBody>
      </p:sp>
      <p:sp>
        <p:nvSpPr>
          <p:cNvPr id="5" name="Rectangle 4" descr=" 5"/>
          <p:cNvSpPr/>
          <p:nvPr/>
        </p:nvSpPr>
        <p:spPr>
          <a:xfrm>
            <a:off x="2159000" y="80180"/>
            <a:ext cx="82169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L’organisation de l’analyse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8" name="Ellipse 7" descr=" 8"/>
          <p:cNvSpPr/>
          <p:nvPr/>
        </p:nvSpPr>
        <p:spPr>
          <a:xfrm>
            <a:off x="4611314" y="689029"/>
            <a:ext cx="3312271" cy="769248"/>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8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Épreuves </a:t>
            </a:r>
            <a:endParaRPr lang="fr-FR" sz="2800" b="1" dirty="0">
              <a:solidFill>
                <a:schemeClr val="tx1"/>
              </a:solidFill>
              <a:effectLst>
                <a:outerShdw blurRad="38100" dist="38100" dir="2700000" algn="tl">
                  <a:srgbClr val="000000">
                    <a:alpha val="43137"/>
                  </a:srgbClr>
                </a:outerShdw>
              </a:effectLst>
            </a:endParaRPr>
          </a:p>
        </p:txBody>
      </p:sp>
      <p:sp>
        <p:nvSpPr>
          <p:cNvPr id="9" name="Rectangle 8" descr=" 3"/>
          <p:cNvSpPr/>
          <p:nvPr/>
        </p:nvSpPr>
        <p:spPr>
          <a:xfrm>
            <a:off x="190039" y="1267777"/>
            <a:ext cx="4547912" cy="646331"/>
          </a:xfrm>
          <a:prstGeom prst="rect">
            <a:avLst/>
          </a:prstGeom>
        </p:spPr>
        <p:txBody>
          <a:bodyPr wrap="none">
            <a:spAutoFit/>
          </a:bodyPr>
          <a:lstStyle/>
          <a:p>
            <a:r>
              <a:rPr lang="fr-FR" sz="3600" b="1" u="sng" dirty="0">
                <a:effectLst>
                  <a:outerShdw blurRad="38100" dist="38100" dir="2700000" algn="tl">
                    <a:srgbClr val="000000">
                      <a:alpha val="43137"/>
                    </a:srgbClr>
                  </a:outerShdw>
                </a:effectLst>
              </a:rPr>
              <a:t>Démarche </a:t>
            </a:r>
            <a:r>
              <a:rPr lang="fr-FR" sz="3600" b="1" u="sng" dirty="0" smtClean="0">
                <a:effectLst>
                  <a:outerShdw blurRad="38100" dist="38100" dir="2700000" algn="tl">
                    <a:srgbClr val="000000">
                      <a:alpha val="43137"/>
                    </a:srgbClr>
                  </a:outerShdw>
                </a:effectLst>
              </a:rPr>
              <a:t>hédonique: </a:t>
            </a:r>
            <a:endParaRPr lang="fr-FR" sz="3600" b="1" u="sng" dirty="0">
              <a:effectLst>
                <a:outerShdw blurRad="38100" dist="38100" dir="2700000" algn="tl">
                  <a:srgbClr val="000000">
                    <a:alpha val="43137"/>
                  </a:srgbClr>
                </a:outerShdw>
              </a:effectLst>
            </a:endParaRPr>
          </a:p>
        </p:txBody>
      </p:sp>
      <p:sp>
        <p:nvSpPr>
          <p:cNvPr id="10" name="Rectangle 9" descr=" 4"/>
          <p:cNvSpPr/>
          <p:nvPr/>
        </p:nvSpPr>
        <p:spPr>
          <a:xfrm>
            <a:off x="0" y="1914108"/>
            <a:ext cx="11963400" cy="1569660"/>
          </a:xfrm>
          <a:prstGeom prst="rect">
            <a:avLst/>
          </a:prstGeom>
        </p:spPr>
        <p:txBody>
          <a:bodyPr wrap="square">
            <a:spAutoFit/>
          </a:bodyPr>
          <a:lstStyle/>
          <a:p>
            <a:pPr marL="457200" indent="-457200">
              <a:buFont typeface="Wingdings" pitchFamily="2" charset="2"/>
              <a:buChar char="Ø"/>
            </a:pPr>
            <a:r>
              <a:rPr lang="fr-FR" sz="3200" dirty="0"/>
              <a:t>démarche permettant de mesurer le degré de plaisir que provoque la dégustation ou la consommation d’un produit alimentaire auprès d’un public identifié. </a:t>
            </a:r>
          </a:p>
        </p:txBody>
      </p:sp>
      <p:sp>
        <p:nvSpPr>
          <p:cNvPr id="11" name="Rectangle 10" descr=" 10"/>
          <p:cNvSpPr/>
          <p:nvPr/>
        </p:nvSpPr>
        <p:spPr>
          <a:xfrm>
            <a:off x="85725" y="3338648"/>
            <a:ext cx="12020550" cy="2062103"/>
          </a:xfrm>
          <a:prstGeom prst="rect">
            <a:avLst/>
          </a:prstGeom>
        </p:spPr>
        <p:txBody>
          <a:bodyPr wrap="square">
            <a:spAutoFit/>
          </a:bodyPr>
          <a:lstStyle/>
          <a:p>
            <a:pPr marL="285750" indent="-285750">
              <a:buFont typeface="Wingdings" pitchFamily="2" charset="2"/>
              <a:buChar char="Ø"/>
            </a:pPr>
            <a:r>
              <a:rPr lang="fr-FR" sz="3200" b="1" dirty="0" smtClean="0">
                <a:solidFill>
                  <a:schemeClr val="tx2">
                    <a:lumMod val="60000"/>
                    <a:lumOff val="40000"/>
                  </a:schemeClr>
                </a:solidFill>
                <a:effectLst>
                  <a:outerShdw blurRad="38100" dist="38100" dir="2700000" algn="tl">
                    <a:srgbClr val="000000">
                      <a:alpha val="43137"/>
                    </a:srgbClr>
                  </a:outerShdw>
                </a:effectLst>
              </a:rPr>
              <a:t>But:</a:t>
            </a:r>
            <a:endParaRPr lang="fr-FR" sz="3200" b="1" dirty="0">
              <a:solidFill>
                <a:schemeClr val="tx2">
                  <a:lumMod val="60000"/>
                  <a:lumOff val="40000"/>
                </a:schemeClr>
              </a:solidFill>
              <a:effectLst>
                <a:outerShdw blurRad="38100" dist="38100" dir="2700000" algn="tl">
                  <a:srgbClr val="000000">
                    <a:alpha val="43137"/>
                  </a:srgbClr>
                </a:outerShdw>
              </a:effectLst>
            </a:endParaRPr>
          </a:p>
          <a:p>
            <a:r>
              <a:rPr lang="fr-FR" sz="3200" dirty="0"/>
              <a:t>L’élément recherché sera la « préférence », le caractère « agréable ».</a:t>
            </a:r>
          </a:p>
          <a:p>
            <a:r>
              <a:rPr lang="fr-FR" sz="3200" dirty="0"/>
              <a:t>On ne présente pas de questions analytiques ; en quelque sorte le sujet se trouve dans la situation naturelle du client, celle du consommateur.</a:t>
            </a:r>
          </a:p>
        </p:txBody>
      </p:sp>
    </p:spTree>
    <p:extLst>
      <p:ext uri="{BB962C8B-B14F-4D97-AF65-F5344CB8AC3E}">
        <p14:creationId xmlns:p14="http://schemas.microsoft.com/office/powerpoint/2010/main" xmlns="" val="4124353204"/>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6148" name="Picture 4" descr=" 614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067800" y="795720"/>
            <a:ext cx="1778000" cy="1325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7" name="Picture 3" descr=" 6147"/>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464808" y="91393"/>
            <a:ext cx="1612891" cy="12192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30</a:t>
            </a:r>
          </a:p>
          <a:p>
            <a:endParaRPr lang="fr-FR" dirty="0"/>
          </a:p>
        </p:txBody>
      </p:sp>
      <p:sp>
        <p:nvSpPr>
          <p:cNvPr id="5" name="Rectangle 4" descr=" 5"/>
          <p:cNvSpPr/>
          <p:nvPr/>
        </p:nvSpPr>
        <p:spPr>
          <a:xfrm>
            <a:off x="2159000" y="80180"/>
            <a:ext cx="82169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L’organisation de l’analyse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8" name="Ellipse 7" descr=" 8"/>
          <p:cNvSpPr/>
          <p:nvPr/>
        </p:nvSpPr>
        <p:spPr>
          <a:xfrm>
            <a:off x="4611314" y="689029"/>
            <a:ext cx="3312271" cy="769248"/>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8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Épreuves </a:t>
            </a:r>
            <a:endParaRPr lang="fr-FR" sz="2800" b="1" dirty="0">
              <a:solidFill>
                <a:schemeClr val="tx1"/>
              </a:solidFill>
              <a:effectLst>
                <a:outerShdw blurRad="38100" dist="38100" dir="2700000" algn="tl">
                  <a:srgbClr val="000000">
                    <a:alpha val="43137"/>
                  </a:srgbClr>
                </a:outerShdw>
              </a:effectLst>
            </a:endParaRPr>
          </a:p>
        </p:txBody>
      </p:sp>
      <p:sp>
        <p:nvSpPr>
          <p:cNvPr id="9" name="Rectangle 8" descr=" 3"/>
          <p:cNvSpPr/>
          <p:nvPr/>
        </p:nvSpPr>
        <p:spPr>
          <a:xfrm>
            <a:off x="190039" y="1267777"/>
            <a:ext cx="4547912" cy="646331"/>
          </a:xfrm>
          <a:prstGeom prst="rect">
            <a:avLst/>
          </a:prstGeom>
        </p:spPr>
        <p:txBody>
          <a:bodyPr wrap="none">
            <a:spAutoFit/>
          </a:bodyPr>
          <a:lstStyle/>
          <a:p>
            <a:r>
              <a:rPr lang="fr-FR" sz="3600" b="1" u="sng" dirty="0">
                <a:effectLst>
                  <a:outerShdw blurRad="38100" dist="38100" dir="2700000" algn="tl">
                    <a:srgbClr val="000000">
                      <a:alpha val="43137"/>
                    </a:srgbClr>
                  </a:outerShdw>
                </a:effectLst>
              </a:rPr>
              <a:t>Démarche </a:t>
            </a:r>
            <a:r>
              <a:rPr lang="fr-FR" sz="3600" b="1" u="sng" dirty="0" smtClean="0">
                <a:effectLst>
                  <a:outerShdw blurRad="38100" dist="38100" dir="2700000" algn="tl">
                    <a:srgbClr val="000000">
                      <a:alpha val="43137"/>
                    </a:srgbClr>
                  </a:outerShdw>
                </a:effectLst>
              </a:rPr>
              <a:t>hédonique: </a:t>
            </a:r>
            <a:endParaRPr lang="fr-FR" sz="3600" b="1" u="sng" dirty="0">
              <a:effectLst>
                <a:outerShdw blurRad="38100" dist="38100" dir="2700000" algn="tl">
                  <a:srgbClr val="000000">
                    <a:alpha val="43137"/>
                  </a:srgbClr>
                </a:outerShdw>
              </a:effectLst>
            </a:endParaRPr>
          </a:p>
        </p:txBody>
      </p:sp>
      <p:sp>
        <p:nvSpPr>
          <p:cNvPr id="10" name="Rectangle 9" descr=" 11"/>
          <p:cNvSpPr/>
          <p:nvPr/>
        </p:nvSpPr>
        <p:spPr>
          <a:xfrm>
            <a:off x="190039" y="1964841"/>
            <a:ext cx="5962649" cy="2185214"/>
          </a:xfrm>
          <a:prstGeom prst="rect">
            <a:avLst/>
          </a:prstGeom>
          <a:solidFill>
            <a:schemeClr val="bg1"/>
          </a:solidFill>
        </p:spPr>
        <p:txBody>
          <a:bodyPr wrap="square">
            <a:spAutoFit/>
          </a:bodyPr>
          <a:lstStyle/>
          <a:p>
            <a:r>
              <a:rPr lang="fr-FR" sz="3200" b="1" u="sng" dirty="0">
                <a:solidFill>
                  <a:srgbClr val="FF0000"/>
                </a:solidFill>
              </a:rPr>
              <a:t>Test par paires (plusieurs sujets </a:t>
            </a:r>
            <a:r>
              <a:rPr lang="fr-FR" sz="3200" b="1" u="sng" dirty="0" err="1">
                <a:solidFill>
                  <a:srgbClr val="FF0000"/>
                </a:solidFill>
              </a:rPr>
              <a:t>n</a:t>
            </a:r>
            <a:r>
              <a:rPr lang="fr-FR" sz="2400" b="1" u="sng" dirty="0" err="1">
                <a:solidFill>
                  <a:srgbClr val="FF0000"/>
                </a:solidFill>
              </a:rPr>
              <a:t>aifs</a:t>
            </a:r>
            <a:r>
              <a:rPr lang="fr-FR" sz="2400" b="1" u="sng" dirty="0">
                <a:solidFill>
                  <a:srgbClr val="FF0000"/>
                </a:solidFill>
              </a:rPr>
              <a:t>)</a:t>
            </a:r>
          </a:p>
          <a:p>
            <a:r>
              <a:rPr lang="fr-FR" sz="2400" b="1" dirty="0"/>
              <a:t> </a:t>
            </a:r>
            <a:r>
              <a:rPr lang="fr-FR" sz="3600" b="1" u="sng" dirty="0" smtClean="0"/>
              <a:t>ex:</a:t>
            </a:r>
            <a:r>
              <a:rPr lang="fr-FR" sz="2400" b="1" dirty="0" smtClean="0"/>
              <a:t> </a:t>
            </a:r>
            <a:r>
              <a:rPr lang="fr-FR" sz="3600" i="1" dirty="0" smtClean="0"/>
              <a:t>Lequel </a:t>
            </a:r>
            <a:r>
              <a:rPr lang="fr-FR" sz="3600" i="1" dirty="0"/>
              <a:t>préférez vous ?</a:t>
            </a:r>
            <a:r>
              <a:rPr lang="fr-FR" sz="3600" dirty="0"/>
              <a:t> </a:t>
            </a:r>
            <a:br>
              <a:rPr lang="fr-FR" sz="3600" dirty="0"/>
            </a:br>
            <a:r>
              <a:rPr lang="fr-FR" sz="3600" dirty="0" smtClean="0"/>
              <a:t>                   </a:t>
            </a:r>
            <a:r>
              <a:rPr lang="fr-FR" sz="3600" dirty="0" smtClean="0">
                <a:solidFill>
                  <a:srgbClr val="00B0F0"/>
                </a:solidFill>
                <a:effectLst>
                  <a:outerShdw blurRad="38100" dist="38100" dir="2700000" algn="tl">
                    <a:srgbClr val="000000">
                      <a:alpha val="43137"/>
                    </a:srgbClr>
                  </a:outerShdw>
                </a:effectLst>
              </a:rPr>
              <a:t>562</a:t>
            </a:r>
            <a:r>
              <a:rPr lang="fr-FR" sz="3600" dirty="0">
                <a:solidFill>
                  <a:srgbClr val="00B0F0"/>
                </a:solidFill>
                <a:effectLst>
                  <a:outerShdw blurRad="38100" dist="38100" dir="2700000" algn="tl">
                    <a:srgbClr val="000000">
                      <a:alpha val="43137"/>
                    </a:srgbClr>
                  </a:outerShdw>
                </a:effectLst>
              </a:rPr>
              <a:t>  </a:t>
            </a:r>
            <a:r>
              <a:rPr lang="fr-FR" sz="3600" dirty="0" smtClean="0">
                <a:solidFill>
                  <a:srgbClr val="00B0F0"/>
                </a:solidFill>
                <a:effectLst>
                  <a:outerShdw blurRad="38100" dist="38100" dir="2700000" algn="tl">
                    <a:srgbClr val="000000">
                      <a:alpha val="43137"/>
                    </a:srgbClr>
                  </a:outerShdw>
                </a:effectLst>
              </a:rPr>
              <a:t>      057</a:t>
            </a:r>
            <a:endParaRPr lang="fr-FR" sz="3600" dirty="0">
              <a:solidFill>
                <a:srgbClr val="00B0F0"/>
              </a:solidFill>
              <a:effectLst>
                <a:outerShdw blurRad="38100" dist="38100" dir="2700000" algn="tl">
                  <a:srgbClr val="000000">
                    <a:alpha val="43137"/>
                  </a:srgbClr>
                </a:outerShdw>
              </a:effectLst>
            </a:endParaRPr>
          </a:p>
        </p:txBody>
      </p:sp>
      <p:sp>
        <p:nvSpPr>
          <p:cNvPr id="11" name="Rectangle 10" descr=" 12"/>
          <p:cNvSpPr/>
          <p:nvPr/>
        </p:nvSpPr>
        <p:spPr>
          <a:xfrm>
            <a:off x="6267449" y="2120833"/>
            <a:ext cx="5838826" cy="2923877"/>
          </a:xfrm>
          <a:prstGeom prst="rect">
            <a:avLst/>
          </a:prstGeom>
          <a:solidFill>
            <a:schemeClr val="bg1"/>
          </a:solidFill>
        </p:spPr>
        <p:txBody>
          <a:bodyPr wrap="square">
            <a:spAutoFit/>
          </a:bodyPr>
          <a:lstStyle/>
          <a:p>
            <a:pPr algn="ctr"/>
            <a:r>
              <a:rPr lang="fr-FR" sz="3200" b="1" u="sng" dirty="0">
                <a:solidFill>
                  <a:srgbClr val="FF0000"/>
                </a:solidFill>
              </a:rPr>
              <a:t>Test par classement (plusieurs sujets </a:t>
            </a:r>
            <a:r>
              <a:rPr lang="fr-FR" sz="3200" b="1" u="sng" dirty="0" err="1">
                <a:solidFill>
                  <a:srgbClr val="FF0000"/>
                </a:solidFill>
              </a:rPr>
              <a:t>naifs</a:t>
            </a:r>
            <a:r>
              <a:rPr lang="fr-FR" sz="3200" b="1" u="sng" dirty="0">
                <a:solidFill>
                  <a:srgbClr val="FF0000"/>
                </a:solidFill>
              </a:rPr>
              <a:t>)</a:t>
            </a:r>
          </a:p>
          <a:p>
            <a:r>
              <a:rPr lang="fr-FR" b="1" dirty="0">
                <a:solidFill>
                  <a:srgbClr val="FF0000"/>
                </a:solidFill>
                <a:effectLst>
                  <a:outerShdw blurRad="38100" dist="38100" dir="2700000" algn="tl">
                    <a:srgbClr val="000000">
                      <a:alpha val="43137"/>
                    </a:srgbClr>
                  </a:outerShdw>
                </a:effectLst>
              </a:rPr>
              <a:t> </a:t>
            </a:r>
            <a:r>
              <a:rPr lang="fr-FR" sz="3600" b="1" u="sng" dirty="0" smtClean="0">
                <a:effectLst>
                  <a:outerShdw blurRad="38100" dist="38100" dir="2700000" algn="tl">
                    <a:srgbClr val="000000">
                      <a:alpha val="43137"/>
                    </a:srgbClr>
                  </a:outerShdw>
                </a:effectLst>
              </a:rPr>
              <a:t>ex: </a:t>
            </a:r>
            <a:r>
              <a:rPr lang="fr-FR" sz="3600" dirty="0" smtClean="0">
                <a:solidFill>
                  <a:srgbClr val="00B0F0"/>
                </a:solidFill>
                <a:effectLst>
                  <a:outerShdw blurRad="38100" dist="38100" dir="2700000" algn="tl">
                    <a:srgbClr val="000000">
                      <a:alpha val="43137"/>
                    </a:srgbClr>
                  </a:outerShdw>
                </a:effectLst>
              </a:rPr>
              <a:t>860</a:t>
            </a:r>
            <a:r>
              <a:rPr lang="fr-FR" sz="3600" dirty="0">
                <a:solidFill>
                  <a:srgbClr val="00B0F0"/>
                </a:solidFill>
                <a:effectLst>
                  <a:outerShdw blurRad="38100" dist="38100" dir="2700000" algn="tl">
                    <a:srgbClr val="000000">
                      <a:alpha val="43137"/>
                    </a:srgbClr>
                  </a:outerShdw>
                </a:effectLst>
              </a:rPr>
              <a:t> 902 576 122 564</a:t>
            </a:r>
            <a:r>
              <a:rPr lang="fr-FR" b="1" dirty="0">
                <a:solidFill>
                  <a:srgbClr val="FF0000"/>
                </a:solidFill>
                <a:effectLst>
                  <a:outerShdw blurRad="38100" dist="38100" dir="2700000" algn="tl">
                    <a:srgbClr val="000000">
                      <a:alpha val="43137"/>
                    </a:srgbClr>
                  </a:outerShdw>
                </a:effectLst>
              </a:rPr>
              <a:t> </a:t>
            </a:r>
            <a:br>
              <a:rPr lang="fr-FR" b="1" dirty="0">
                <a:solidFill>
                  <a:srgbClr val="FF0000"/>
                </a:solidFill>
                <a:effectLst>
                  <a:outerShdw blurRad="38100" dist="38100" dir="2700000" algn="tl">
                    <a:srgbClr val="000000">
                      <a:alpha val="43137"/>
                    </a:srgbClr>
                  </a:outerShdw>
                </a:effectLst>
              </a:rPr>
            </a:br>
            <a:r>
              <a:rPr lang="fr-FR" sz="2800" i="1" dirty="0"/>
              <a:t>Classer ces échantillons du moins agréable au </a:t>
            </a:r>
            <a:r>
              <a:rPr lang="fr-FR" sz="2800" b="1" i="1" u="sng" dirty="0">
                <a:solidFill>
                  <a:schemeClr val="accent6">
                    <a:lumMod val="75000"/>
                  </a:schemeClr>
                </a:solidFill>
                <a:effectLst>
                  <a:outerShdw blurRad="38100" dist="38100" dir="2700000" algn="tl">
                    <a:srgbClr val="000000">
                      <a:alpha val="43137"/>
                    </a:srgbClr>
                  </a:outerShdw>
                </a:effectLst>
              </a:rPr>
              <a:t>plus agréable </a:t>
            </a:r>
            <a:br>
              <a:rPr lang="fr-FR" sz="2800" b="1" i="1" u="sng" dirty="0">
                <a:solidFill>
                  <a:schemeClr val="accent6">
                    <a:lumMod val="75000"/>
                  </a:schemeClr>
                </a:solidFill>
                <a:effectLst>
                  <a:outerShdw blurRad="38100" dist="38100" dir="2700000" algn="tl">
                    <a:srgbClr val="000000">
                      <a:alpha val="43137"/>
                    </a:srgbClr>
                  </a:outerShdw>
                </a:effectLst>
              </a:rPr>
            </a:br>
            <a:r>
              <a:rPr lang="fr-FR" sz="2800" i="1" dirty="0"/>
              <a:t>Du </a:t>
            </a:r>
            <a:r>
              <a:rPr lang="fr-FR" sz="2800" b="1" i="1" u="sng" dirty="0">
                <a:solidFill>
                  <a:schemeClr val="accent6">
                    <a:lumMod val="75000"/>
                  </a:schemeClr>
                </a:solidFill>
                <a:effectLst>
                  <a:outerShdw blurRad="38100" dist="38100" dir="2700000" algn="tl">
                    <a:srgbClr val="000000">
                      <a:alpha val="43137"/>
                    </a:srgbClr>
                  </a:outerShdw>
                </a:effectLst>
              </a:rPr>
              <a:t>moins agréable</a:t>
            </a:r>
            <a:r>
              <a:rPr lang="fr-FR" sz="2800" i="1" dirty="0"/>
              <a:t> au plus agréable</a:t>
            </a:r>
          </a:p>
        </p:txBody>
      </p:sp>
    </p:spTree>
    <p:extLst>
      <p:ext uri="{BB962C8B-B14F-4D97-AF65-F5344CB8AC3E}">
        <p14:creationId xmlns:p14="http://schemas.microsoft.com/office/powerpoint/2010/main" xmlns="" val="2707699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22" name="Picture 2" descr=" 2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528300" y="7938"/>
            <a:ext cx="1476374" cy="147637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31</a:t>
            </a:r>
          </a:p>
          <a:p>
            <a:endParaRPr lang="fr-FR" dirty="0"/>
          </a:p>
        </p:txBody>
      </p:sp>
      <p:sp>
        <p:nvSpPr>
          <p:cNvPr id="8" name="Rectangle 7" descr=" 12"/>
          <p:cNvSpPr/>
          <p:nvPr/>
        </p:nvSpPr>
        <p:spPr>
          <a:xfrm>
            <a:off x="1718868" y="-25286"/>
            <a:ext cx="7761282"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a:solidFill>
                  <a:schemeClr val="tx2">
                    <a:lumMod val="75000"/>
                  </a:schemeClr>
                </a:solidFill>
                <a:latin typeface="Arial Rounded MT Bold" pitchFamily="34" charset="0"/>
                <a:cs typeface="Segoe UI Semibold" pitchFamily="34" charset="0"/>
              </a:rPr>
              <a:t>L’organisation de l’analyse sensorielle </a:t>
            </a:r>
          </a:p>
        </p:txBody>
      </p:sp>
      <p:sp>
        <p:nvSpPr>
          <p:cNvPr id="9" name="Rectangle 8" descr=" 3"/>
          <p:cNvSpPr/>
          <p:nvPr/>
        </p:nvSpPr>
        <p:spPr>
          <a:xfrm>
            <a:off x="228600" y="1597661"/>
            <a:ext cx="11734800" cy="1077218"/>
          </a:xfrm>
          <a:prstGeom prst="rect">
            <a:avLst/>
          </a:prstGeom>
        </p:spPr>
        <p:txBody>
          <a:bodyPr wrap="square">
            <a:spAutoFit/>
          </a:bodyPr>
          <a:lstStyle/>
          <a:p>
            <a:r>
              <a:rPr lang="fr-FR" sz="3200" dirty="0" smtClean="0">
                <a:effectLst>
                  <a:outerShdw blurRad="38100" dist="38100" dir="2700000" algn="tl">
                    <a:srgbClr val="000000">
                      <a:alpha val="43137"/>
                    </a:srgbClr>
                  </a:outerShdw>
                </a:effectLst>
              </a:rPr>
              <a:t>En </a:t>
            </a:r>
            <a:r>
              <a:rPr lang="fr-FR" sz="3200" dirty="0">
                <a:effectLst>
                  <a:outerShdw blurRad="38100" dist="38100" dir="2700000" algn="tl">
                    <a:srgbClr val="000000">
                      <a:alpha val="43137"/>
                    </a:srgbClr>
                  </a:outerShdw>
                </a:effectLst>
              </a:rPr>
              <a:t>analyse sensorielle, il est d’usage d’avoir recours à différents types de public : </a:t>
            </a:r>
            <a:endParaRPr lang="fr-FR" sz="3200" dirty="0" smtClean="0">
              <a:effectLst>
                <a:outerShdw blurRad="38100" dist="38100" dir="2700000" algn="tl">
                  <a:srgbClr val="000000">
                    <a:alpha val="43137"/>
                  </a:srgbClr>
                </a:outerShdw>
              </a:effectLst>
            </a:endParaRPr>
          </a:p>
        </p:txBody>
      </p:sp>
      <p:sp>
        <p:nvSpPr>
          <p:cNvPr id="11" name="AutoShape 6" descr=" 1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1" name="Ellipse 20" descr=" 21"/>
          <p:cNvSpPr/>
          <p:nvPr/>
        </p:nvSpPr>
        <p:spPr>
          <a:xfrm>
            <a:off x="2336801" y="559489"/>
            <a:ext cx="6609556" cy="1038172"/>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800" b="1" dirty="0">
                <a:solidFill>
                  <a:schemeClr val="tx1"/>
                </a:solidFill>
                <a:effectLst>
                  <a:outerShdw blurRad="38100" dist="38100" dir="2700000" algn="tl">
                    <a:srgbClr val="000000">
                      <a:alpha val="43137"/>
                    </a:srgbClr>
                  </a:outerShdw>
                </a:effectLst>
              </a:rPr>
              <a:t>Les catégories de public en analyse </a:t>
            </a:r>
            <a:r>
              <a:rPr lang="fr-FR" sz="2800" b="1" dirty="0" smtClean="0">
                <a:solidFill>
                  <a:schemeClr val="tx1"/>
                </a:solidFill>
                <a:effectLst>
                  <a:outerShdw blurRad="38100" dist="38100" dir="2700000" algn="tl">
                    <a:srgbClr val="000000">
                      <a:alpha val="43137"/>
                    </a:srgbClr>
                  </a:outerShdw>
                </a:effectLst>
              </a:rPr>
              <a:t>sensorielle ( </a:t>
            </a:r>
            <a:r>
              <a:rPr lang="fr-FR" sz="2800" b="1" dirty="0" smtClean="0">
                <a:solidFill>
                  <a:srgbClr val="FF0000"/>
                </a:solidFill>
                <a:effectLst>
                  <a:outerShdw blurRad="38100" dist="38100" dir="2700000" algn="tl">
                    <a:srgbClr val="000000">
                      <a:alpha val="43137"/>
                    </a:srgbClr>
                  </a:outerShdw>
                </a:effectLst>
              </a:rPr>
              <a:t>jury</a:t>
            </a:r>
            <a:r>
              <a:rPr lang="fr-FR" sz="2800" b="1" dirty="0" smtClean="0">
                <a:solidFill>
                  <a:schemeClr val="tx1"/>
                </a:solidFill>
                <a:effectLst>
                  <a:outerShdw blurRad="38100" dist="38100" dir="2700000" algn="tl">
                    <a:srgbClr val="000000">
                      <a:alpha val="43137"/>
                    </a:srgbClr>
                  </a:outerShdw>
                </a:effectLst>
              </a:rPr>
              <a:t>)</a:t>
            </a:r>
            <a:endParaRPr lang="fr-FR" sz="2800" b="1" dirty="0">
              <a:solidFill>
                <a:schemeClr val="tx1"/>
              </a:solidFill>
              <a:effectLst>
                <a:outerShdw blurRad="38100" dist="38100" dir="2700000" algn="tl">
                  <a:srgbClr val="000000">
                    <a:alpha val="43137"/>
                  </a:srgbClr>
                </a:outerShdw>
              </a:effectLst>
              <a:latin typeface="Arial Rounded MT Bold" pitchFamily="34" charset="0"/>
              <a:cs typeface="Segoe UI Semibold" pitchFamily="34" charset="0"/>
            </a:endParaRPr>
          </a:p>
        </p:txBody>
      </p:sp>
    </p:spTree>
    <p:extLst>
      <p:ext uri="{BB962C8B-B14F-4D97-AF65-F5344CB8AC3E}">
        <p14:creationId xmlns:p14="http://schemas.microsoft.com/office/powerpoint/2010/main" xmlns="" val="2662163897"/>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22" name="Picture 2" descr=" 2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528300" y="7938"/>
            <a:ext cx="1476374" cy="147637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31</a:t>
            </a:r>
          </a:p>
          <a:p>
            <a:endParaRPr lang="fr-FR" dirty="0"/>
          </a:p>
        </p:txBody>
      </p:sp>
      <p:sp>
        <p:nvSpPr>
          <p:cNvPr id="8" name="Rectangle 7" descr=" 12"/>
          <p:cNvSpPr/>
          <p:nvPr/>
        </p:nvSpPr>
        <p:spPr>
          <a:xfrm>
            <a:off x="1718868" y="-25286"/>
            <a:ext cx="7761282"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a:solidFill>
                  <a:schemeClr val="tx2">
                    <a:lumMod val="75000"/>
                  </a:schemeClr>
                </a:solidFill>
                <a:latin typeface="Arial Rounded MT Bold" pitchFamily="34" charset="0"/>
                <a:cs typeface="Segoe UI Semibold" pitchFamily="34" charset="0"/>
              </a:rPr>
              <a:t>L’organisation de l’analyse sensorielle </a:t>
            </a:r>
          </a:p>
        </p:txBody>
      </p:sp>
      <p:sp>
        <p:nvSpPr>
          <p:cNvPr id="9" name="Rectangle 8" descr=" 3"/>
          <p:cNvSpPr/>
          <p:nvPr/>
        </p:nvSpPr>
        <p:spPr>
          <a:xfrm>
            <a:off x="228600" y="1597661"/>
            <a:ext cx="11734800" cy="1077218"/>
          </a:xfrm>
          <a:prstGeom prst="rect">
            <a:avLst/>
          </a:prstGeom>
        </p:spPr>
        <p:txBody>
          <a:bodyPr wrap="square">
            <a:spAutoFit/>
          </a:bodyPr>
          <a:lstStyle/>
          <a:p>
            <a:r>
              <a:rPr lang="fr-FR" sz="3200" dirty="0" smtClean="0">
                <a:effectLst>
                  <a:outerShdw blurRad="38100" dist="38100" dir="2700000" algn="tl">
                    <a:srgbClr val="000000">
                      <a:alpha val="43137"/>
                    </a:srgbClr>
                  </a:outerShdw>
                </a:effectLst>
              </a:rPr>
              <a:t>En </a:t>
            </a:r>
            <a:r>
              <a:rPr lang="fr-FR" sz="3200" dirty="0">
                <a:effectLst>
                  <a:outerShdw blurRad="38100" dist="38100" dir="2700000" algn="tl">
                    <a:srgbClr val="000000">
                      <a:alpha val="43137"/>
                    </a:srgbClr>
                  </a:outerShdw>
                </a:effectLst>
              </a:rPr>
              <a:t>analyse sensorielle, il est d’usage d’avoir recours à différents types de public : </a:t>
            </a:r>
            <a:endParaRPr lang="fr-FR" sz="3200" dirty="0" smtClean="0">
              <a:effectLst>
                <a:outerShdw blurRad="38100" dist="38100" dir="2700000" algn="tl">
                  <a:srgbClr val="000000">
                    <a:alpha val="43137"/>
                  </a:srgbClr>
                </a:outerShdw>
              </a:effectLst>
            </a:endParaRPr>
          </a:p>
        </p:txBody>
      </p:sp>
      <p:sp>
        <p:nvSpPr>
          <p:cNvPr id="10" name="Organigramme : Affichage 9" descr=" 10"/>
          <p:cNvSpPr/>
          <p:nvPr/>
        </p:nvSpPr>
        <p:spPr>
          <a:xfrm>
            <a:off x="7422650" y="2692400"/>
            <a:ext cx="4419800" cy="885333"/>
          </a:xfrm>
          <a:prstGeom prst="flowChartDisplay">
            <a:avLst/>
          </a:prstGeom>
          <a:solidFill>
            <a:schemeClr val="accent2">
              <a:lumMod val="40000"/>
              <a:lumOff val="60000"/>
            </a:schemeClr>
          </a:solidFill>
          <a:ln>
            <a:solidFill>
              <a:schemeClr val="accent2">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400" b="1" dirty="0" smtClean="0">
                <a:solidFill>
                  <a:srgbClr val="00B0F0"/>
                </a:solidFill>
                <a:effectLst>
                  <a:outerShdw blurRad="38100" dist="38100" dir="2700000" algn="tl">
                    <a:srgbClr val="000000">
                      <a:alpha val="43137"/>
                    </a:srgbClr>
                  </a:outerShdw>
                </a:effectLst>
              </a:rPr>
              <a:t>Sujet naïf </a:t>
            </a:r>
            <a:endParaRPr lang="fr-FR" sz="4400" b="1" dirty="0">
              <a:solidFill>
                <a:srgbClr val="00B0F0"/>
              </a:solidFill>
              <a:effectLst>
                <a:outerShdw blurRad="38100" dist="38100" dir="2700000" algn="tl">
                  <a:srgbClr val="000000">
                    <a:alpha val="43137"/>
                  </a:srgbClr>
                </a:outerShdw>
              </a:effectLst>
            </a:endParaRPr>
          </a:p>
        </p:txBody>
      </p:sp>
      <p:pic>
        <p:nvPicPr>
          <p:cNvPr id="12" name="Picture 4" descr=" 205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4542" y="1755864"/>
            <a:ext cx="6522308" cy="265407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AutoShape 6" descr=" 1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1" name="Ellipse 20" descr=" 21"/>
          <p:cNvSpPr/>
          <p:nvPr/>
        </p:nvSpPr>
        <p:spPr>
          <a:xfrm>
            <a:off x="2336801" y="559489"/>
            <a:ext cx="6609556" cy="1038172"/>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800" b="1" dirty="0">
                <a:solidFill>
                  <a:schemeClr val="tx1"/>
                </a:solidFill>
                <a:effectLst>
                  <a:outerShdw blurRad="38100" dist="38100" dir="2700000" algn="tl">
                    <a:srgbClr val="000000">
                      <a:alpha val="43137"/>
                    </a:srgbClr>
                  </a:outerShdw>
                </a:effectLst>
              </a:rPr>
              <a:t>Les catégories de public en analyse </a:t>
            </a:r>
            <a:r>
              <a:rPr lang="fr-FR" sz="2800" b="1" dirty="0" smtClean="0">
                <a:solidFill>
                  <a:schemeClr val="tx1"/>
                </a:solidFill>
                <a:effectLst>
                  <a:outerShdw blurRad="38100" dist="38100" dir="2700000" algn="tl">
                    <a:srgbClr val="000000">
                      <a:alpha val="43137"/>
                    </a:srgbClr>
                  </a:outerShdw>
                </a:effectLst>
              </a:rPr>
              <a:t>sensorielle ( </a:t>
            </a:r>
            <a:r>
              <a:rPr lang="fr-FR" sz="2800" b="1" dirty="0" smtClean="0">
                <a:solidFill>
                  <a:srgbClr val="FF0000"/>
                </a:solidFill>
                <a:effectLst>
                  <a:outerShdw blurRad="38100" dist="38100" dir="2700000" algn="tl">
                    <a:srgbClr val="000000">
                      <a:alpha val="43137"/>
                    </a:srgbClr>
                  </a:outerShdw>
                </a:effectLst>
              </a:rPr>
              <a:t>jury</a:t>
            </a:r>
            <a:r>
              <a:rPr lang="fr-FR" sz="2800" b="1" dirty="0" smtClean="0">
                <a:solidFill>
                  <a:schemeClr val="tx1"/>
                </a:solidFill>
                <a:effectLst>
                  <a:outerShdw blurRad="38100" dist="38100" dir="2700000" algn="tl">
                    <a:srgbClr val="000000">
                      <a:alpha val="43137"/>
                    </a:srgbClr>
                  </a:outerShdw>
                </a:effectLst>
              </a:rPr>
              <a:t>)</a:t>
            </a:r>
            <a:endParaRPr lang="fr-FR" sz="2800" b="1" dirty="0">
              <a:solidFill>
                <a:schemeClr val="tx1"/>
              </a:solidFill>
              <a:effectLst>
                <a:outerShdw blurRad="38100" dist="38100" dir="2700000" algn="tl">
                  <a:srgbClr val="000000">
                    <a:alpha val="43137"/>
                  </a:srgbClr>
                </a:outerShdw>
              </a:effectLst>
              <a:latin typeface="Arial Rounded MT Bold" pitchFamily="34" charset="0"/>
              <a:cs typeface="Segoe UI Semibold" pitchFamily="34" charset="0"/>
            </a:endParaRPr>
          </a:p>
        </p:txBody>
      </p:sp>
    </p:spTree>
    <p:extLst>
      <p:ext uri="{BB962C8B-B14F-4D97-AF65-F5344CB8AC3E}">
        <p14:creationId xmlns:p14="http://schemas.microsoft.com/office/powerpoint/2010/main" xmlns="" val="126105472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22" name="Picture 2" descr=" 2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528300" y="7938"/>
            <a:ext cx="1476374" cy="147637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31</a:t>
            </a:r>
          </a:p>
          <a:p>
            <a:endParaRPr lang="fr-FR" dirty="0"/>
          </a:p>
        </p:txBody>
      </p:sp>
      <p:sp>
        <p:nvSpPr>
          <p:cNvPr id="8" name="Rectangle 7" descr=" 12"/>
          <p:cNvSpPr/>
          <p:nvPr/>
        </p:nvSpPr>
        <p:spPr>
          <a:xfrm>
            <a:off x="1718868" y="-25286"/>
            <a:ext cx="7761282"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a:solidFill>
                  <a:schemeClr val="tx2">
                    <a:lumMod val="75000"/>
                  </a:schemeClr>
                </a:solidFill>
                <a:latin typeface="Arial Rounded MT Bold" pitchFamily="34" charset="0"/>
                <a:cs typeface="Segoe UI Semibold" pitchFamily="34" charset="0"/>
              </a:rPr>
              <a:t>L’organisation de l’analyse sensorielle </a:t>
            </a:r>
          </a:p>
        </p:txBody>
      </p:sp>
      <p:sp>
        <p:nvSpPr>
          <p:cNvPr id="9" name="Rectangle 8" descr=" 3"/>
          <p:cNvSpPr/>
          <p:nvPr/>
        </p:nvSpPr>
        <p:spPr>
          <a:xfrm>
            <a:off x="228600" y="1597661"/>
            <a:ext cx="11734800" cy="1077218"/>
          </a:xfrm>
          <a:prstGeom prst="rect">
            <a:avLst/>
          </a:prstGeom>
        </p:spPr>
        <p:txBody>
          <a:bodyPr wrap="square">
            <a:spAutoFit/>
          </a:bodyPr>
          <a:lstStyle/>
          <a:p>
            <a:r>
              <a:rPr lang="fr-FR" sz="3200" dirty="0" smtClean="0">
                <a:effectLst>
                  <a:outerShdw blurRad="38100" dist="38100" dir="2700000" algn="tl">
                    <a:srgbClr val="000000">
                      <a:alpha val="43137"/>
                    </a:srgbClr>
                  </a:outerShdw>
                </a:effectLst>
              </a:rPr>
              <a:t>En </a:t>
            </a:r>
            <a:r>
              <a:rPr lang="fr-FR" sz="3200" dirty="0">
                <a:effectLst>
                  <a:outerShdw blurRad="38100" dist="38100" dir="2700000" algn="tl">
                    <a:srgbClr val="000000">
                      <a:alpha val="43137"/>
                    </a:srgbClr>
                  </a:outerShdw>
                </a:effectLst>
              </a:rPr>
              <a:t>analyse sensorielle, il est d’usage d’avoir recours à différents types de public : </a:t>
            </a:r>
            <a:endParaRPr lang="fr-FR" sz="3200" dirty="0" smtClean="0">
              <a:effectLst>
                <a:outerShdw blurRad="38100" dist="38100" dir="2700000" algn="tl">
                  <a:srgbClr val="000000">
                    <a:alpha val="43137"/>
                  </a:srgbClr>
                </a:outerShdw>
              </a:effectLst>
            </a:endParaRPr>
          </a:p>
        </p:txBody>
      </p:sp>
      <p:sp>
        <p:nvSpPr>
          <p:cNvPr id="10" name="Organigramme : Affichage 9" descr=" 10"/>
          <p:cNvSpPr/>
          <p:nvPr/>
        </p:nvSpPr>
        <p:spPr>
          <a:xfrm>
            <a:off x="7422650" y="2692400"/>
            <a:ext cx="4419800" cy="885333"/>
          </a:xfrm>
          <a:prstGeom prst="flowChartDisplay">
            <a:avLst/>
          </a:prstGeom>
          <a:solidFill>
            <a:schemeClr val="accent2">
              <a:lumMod val="40000"/>
              <a:lumOff val="60000"/>
            </a:schemeClr>
          </a:solidFill>
          <a:ln>
            <a:solidFill>
              <a:schemeClr val="accent2">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400" b="1" dirty="0" smtClean="0">
                <a:solidFill>
                  <a:srgbClr val="00B0F0"/>
                </a:solidFill>
                <a:effectLst>
                  <a:outerShdw blurRad="38100" dist="38100" dir="2700000" algn="tl">
                    <a:srgbClr val="000000">
                      <a:alpha val="43137"/>
                    </a:srgbClr>
                  </a:outerShdw>
                </a:effectLst>
              </a:rPr>
              <a:t>Sujet naïf </a:t>
            </a:r>
            <a:endParaRPr lang="fr-FR" sz="4400" b="1" dirty="0">
              <a:solidFill>
                <a:srgbClr val="00B0F0"/>
              </a:solidFill>
              <a:effectLst>
                <a:outerShdw blurRad="38100" dist="38100" dir="2700000" algn="tl">
                  <a:srgbClr val="000000">
                    <a:alpha val="43137"/>
                  </a:srgbClr>
                </a:outerShdw>
              </a:effectLst>
            </a:endParaRPr>
          </a:p>
        </p:txBody>
      </p:sp>
      <p:sp>
        <p:nvSpPr>
          <p:cNvPr id="12" name="Organigramme : Affichage 11" descr=" 13"/>
          <p:cNvSpPr/>
          <p:nvPr/>
        </p:nvSpPr>
        <p:spPr>
          <a:xfrm>
            <a:off x="7359250" y="3795324"/>
            <a:ext cx="4546600" cy="854571"/>
          </a:xfrm>
          <a:prstGeom prst="flowChartDisplay">
            <a:avLst/>
          </a:prstGeom>
          <a:solidFill>
            <a:schemeClr val="accent2">
              <a:lumMod val="40000"/>
              <a:lumOff val="60000"/>
            </a:schemeClr>
          </a:solidFill>
          <a:ln>
            <a:solidFill>
              <a:schemeClr val="accent2">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400" b="1" dirty="0" smtClean="0">
                <a:solidFill>
                  <a:srgbClr val="00B0F0"/>
                </a:solidFill>
                <a:effectLst>
                  <a:outerShdw blurRad="38100" dist="38100" dir="2700000" algn="tl">
                    <a:srgbClr val="000000">
                      <a:alpha val="43137"/>
                    </a:srgbClr>
                  </a:outerShdw>
                </a:effectLst>
              </a:rPr>
              <a:t>Sujet initié </a:t>
            </a:r>
            <a:endParaRPr lang="fr-FR" sz="4400" b="1" dirty="0">
              <a:solidFill>
                <a:srgbClr val="00B0F0"/>
              </a:solidFill>
              <a:effectLst>
                <a:outerShdw blurRad="38100" dist="38100" dir="2700000" algn="tl">
                  <a:srgbClr val="000000">
                    <a:alpha val="43137"/>
                  </a:srgbClr>
                </a:outerShdw>
              </a:effectLst>
            </a:endParaRPr>
          </a:p>
        </p:txBody>
      </p:sp>
      <p:sp>
        <p:nvSpPr>
          <p:cNvPr id="11" name="AutoShape 6" descr=" 1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3" name="Picture 8" descr=" 205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336801" y="2362862"/>
            <a:ext cx="3651250" cy="2429742"/>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Ellipse 20" descr=" 21"/>
          <p:cNvSpPr/>
          <p:nvPr/>
        </p:nvSpPr>
        <p:spPr>
          <a:xfrm>
            <a:off x="2336801" y="559489"/>
            <a:ext cx="6609556" cy="1038172"/>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800" b="1" dirty="0">
                <a:solidFill>
                  <a:schemeClr val="tx1"/>
                </a:solidFill>
                <a:effectLst>
                  <a:outerShdw blurRad="38100" dist="38100" dir="2700000" algn="tl">
                    <a:srgbClr val="000000">
                      <a:alpha val="43137"/>
                    </a:srgbClr>
                  </a:outerShdw>
                </a:effectLst>
              </a:rPr>
              <a:t>Les catégories de public en analyse </a:t>
            </a:r>
            <a:r>
              <a:rPr lang="fr-FR" sz="2800" b="1" dirty="0" smtClean="0">
                <a:solidFill>
                  <a:schemeClr val="tx1"/>
                </a:solidFill>
                <a:effectLst>
                  <a:outerShdw blurRad="38100" dist="38100" dir="2700000" algn="tl">
                    <a:srgbClr val="000000">
                      <a:alpha val="43137"/>
                    </a:srgbClr>
                  </a:outerShdw>
                </a:effectLst>
              </a:rPr>
              <a:t>sensorielle ( </a:t>
            </a:r>
            <a:r>
              <a:rPr lang="fr-FR" sz="2800" b="1" dirty="0" smtClean="0">
                <a:solidFill>
                  <a:srgbClr val="FF0000"/>
                </a:solidFill>
                <a:effectLst>
                  <a:outerShdw blurRad="38100" dist="38100" dir="2700000" algn="tl">
                    <a:srgbClr val="000000">
                      <a:alpha val="43137"/>
                    </a:srgbClr>
                  </a:outerShdw>
                </a:effectLst>
              </a:rPr>
              <a:t>jury</a:t>
            </a:r>
            <a:r>
              <a:rPr lang="fr-FR" sz="2800" b="1" dirty="0" smtClean="0">
                <a:solidFill>
                  <a:schemeClr val="tx1"/>
                </a:solidFill>
                <a:effectLst>
                  <a:outerShdw blurRad="38100" dist="38100" dir="2700000" algn="tl">
                    <a:srgbClr val="000000">
                      <a:alpha val="43137"/>
                    </a:srgbClr>
                  </a:outerShdw>
                </a:effectLst>
              </a:rPr>
              <a:t>)</a:t>
            </a:r>
            <a:endParaRPr lang="fr-FR" sz="2800" b="1" dirty="0">
              <a:solidFill>
                <a:schemeClr val="tx1"/>
              </a:solidFill>
              <a:effectLst>
                <a:outerShdw blurRad="38100" dist="38100" dir="2700000" algn="tl">
                  <a:srgbClr val="000000">
                    <a:alpha val="43137"/>
                  </a:srgbClr>
                </a:outerShdw>
              </a:effectLst>
              <a:latin typeface="Arial Rounded MT Bold" pitchFamily="34" charset="0"/>
              <a:cs typeface="Segoe UI Semibold" pitchFamily="34" charset="0"/>
            </a:endParaRPr>
          </a:p>
        </p:txBody>
      </p:sp>
    </p:spTree>
    <p:extLst>
      <p:ext uri="{BB962C8B-B14F-4D97-AF65-F5344CB8AC3E}">
        <p14:creationId xmlns:p14="http://schemas.microsoft.com/office/powerpoint/2010/main" xmlns="" val="100718935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22" name="Picture 2" descr=" 2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528300" y="7938"/>
            <a:ext cx="1476374" cy="147637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31</a:t>
            </a:r>
          </a:p>
          <a:p>
            <a:endParaRPr lang="fr-FR" dirty="0"/>
          </a:p>
        </p:txBody>
      </p:sp>
      <p:sp>
        <p:nvSpPr>
          <p:cNvPr id="8" name="Rectangle 7" descr=" 12"/>
          <p:cNvSpPr/>
          <p:nvPr/>
        </p:nvSpPr>
        <p:spPr>
          <a:xfrm>
            <a:off x="1718868" y="-25286"/>
            <a:ext cx="7761282"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a:solidFill>
                  <a:schemeClr val="tx2">
                    <a:lumMod val="75000"/>
                  </a:schemeClr>
                </a:solidFill>
                <a:latin typeface="Arial Rounded MT Bold" pitchFamily="34" charset="0"/>
                <a:cs typeface="Segoe UI Semibold" pitchFamily="34" charset="0"/>
              </a:rPr>
              <a:t>L’organisation de l’analyse sensorielle </a:t>
            </a:r>
          </a:p>
        </p:txBody>
      </p:sp>
      <p:sp>
        <p:nvSpPr>
          <p:cNvPr id="9" name="Rectangle 8" descr=" 3"/>
          <p:cNvSpPr/>
          <p:nvPr/>
        </p:nvSpPr>
        <p:spPr>
          <a:xfrm>
            <a:off x="228600" y="1597661"/>
            <a:ext cx="11734800" cy="1077218"/>
          </a:xfrm>
          <a:prstGeom prst="rect">
            <a:avLst/>
          </a:prstGeom>
        </p:spPr>
        <p:txBody>
          <a:bodyPr wrap="square">
            <a:spAutoFit/>
          </a:bodyPr>
          <a:lstStyle/>
          <a:p>
            <a:r>
              <a:rPr lang="fr-FR" sz="3200" dirty="0" smtClean="0">
                <a:effectLst>
                  <a:outerShdw blurRad="38100" dist="38100" dir="2700000" algn="tl">
                    <a:srgbClr val="000000">
                      <a:alpha val="43137"/>
                    </a:srgbClr>
                  </a:outerShdw>
                </a:effectLst>
              </a:rPr>
              <a:t>En </a:t>
            </a:r>
            <a:r>
              <a:rPr lang="fr-FR" sz="3200" dirty="0">
                <a:effectLst>
                  <a:outerShdw blurRad="38100" dist="38100" dir="2700000" algn="tl">
                    <a:srgbClr val="000000">
                      <a:alpha val="43137"/>
                    </a:srgbClr>
                  </a:outerShdw>
                </a:effectLst>
              </a:rPr>
              <a:t>analyse sensorielle, il est d’usage d’avoir recours à différents types de public : </a:t>
            </a:r>
            <a:endParaRPr lang="fr-FR" sz="3200" dirty="0" smtClean="0">
              <a:effectLst>
                <a:outerShdw blurRad="38100" dist="38100" dir="2700000" algn="tl">
                  <a:srgbClr val="000000">
                    <a:alpha val="43137"/>
                  </a:srgbClr>
                </a:outerShdw>
              </a:effectLst>
            </a:endParaRPr>
          </a:p>
        </p:txBody>
      </p:sp>
      <p:sp>
        <p:nvSpPr>
          <p:cNvPr id="10" name="Organigramme : Affichage 9" descr=" 10"/>
          <p:cNvSpPr/>
          <p:nvPr/>
        </p:nvSpPr>
        <p:spPr>
          <a:xfrm>
            <a:off x="7422650" y="2692400"/>
            <a:ext cx="4419800" cy="885333"/>
          </a:xfrm>
          <a:prstGeom prst="flowChartDisplay">
            <a:avLst/>
          </a:prstGeom>
          <a:solidFill>
            <a:schemeClr val="accent2">
              <a:lumMod val="40000"/>
              <a:lumOff val="60000"/>
            </a:schemeClr>
          </a:solidFill>
          <a:ln>
            <a:solidFill>
              <a:schemeClr val="accent2">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400" b="1" dirty="0" smtClean="0">
                <a:solidFill>
                  <a:srgbClr val="00B0F0"/>
                </a:solidFill>
                <a:effectLst>
                  <a:outerShdw blurRad="38100" dist="38100" dir="2700000" algn="tl">
                    <a:srgbClr val="000000">
                      <a:alpha val="43137"/>
                    </a:srgbClr>
                  </a:outerShdw>
                </a:effectLst>
              </a:rPr>
              <a:t>Sujet naïf </a:t>
            </a:r>
            <a:endParaRPr lang="fr-FR" sz="4400" b="1" dirty="0">
              <a:solidFill>
                <a:srgbClr val="00B0F0"/>
              </a:solidFill>
              <a:effectLst>
                <a:outerShdw blurRad="38100" dist="38100" dir="2700000" algn="tl">
                  <a:srgbClr val="000000">
                    <a:alpha val="43137"/>
                  </a:srgbClr>
                </a:outerShdw>
              </a:effectLst>
            </a:endParaRPr>
          </a:p>
        </p:txBody>
      </p:sp>
      <p:sp>
        <p:nvSpPr>
          <p:cNvPr id="12" name="Organigramme : Affichage 11" descr=" 13"/>
          <p:cNvSpPr/>
          <p:nvPr/>
        </p:nvSpPr>
        <p:spPr>
          <a:xfrm>
            <a:off x="7359250" y="3795324"/>
            <a:ext cx="4546600" cy="854571"/>
          </a:xfrm>
          <a:prstGeom prst="flowChartDisplay">
            <a:avLst/>
          </a:prstGeom>
          <a:solidFill>
            <a:schemeClr val="accent2">
              <a:lumMod val="40000"/>
              <a:lumOff val="60000"/>
            </a:schemeClr>
          </a:solidFill>
          <a:ln>
            <a:solidFill>
              <a:schemeClr val="accent2">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400" b="1" dirty="0" smtClean="0">
                <a:solidFill>
                  <a:srgbClr val="00B0F0"/>
                </a:solidFill>
                <a:effectLst>
                  <a:outerShdw blurRad="38100" dist="38100" dir="2700000" algn="tl">
                    <a:srgbClr val="000000">
                      <a:alpha val="43137"/>
                    </a:srgbClr>
                  </a:outerShdw>
                </a:effectLst>
              </a:rPr>
              <a:t>Sujet initié </a:t>
            </a:r>
            <a:endParaRPr lang="fr-FR" sz="4400" b="1" dirty="0">
              <a:solidFill>
                <a:srgbClr val="00B0F0"/>
              </a:solidFill>
              <a:effectLst>
                <a:outerShdw blurRad="38100" dist="38100" dir="2700000" algn="tl">
                  <a:srgbClr val="000000">
                    <a:alpha val="43137"/>
                  </a:srgbClr>
                </a:outerShdw>
              </a:effectLst>
            </a:endParaRPr>
          </a:p>
        </p:txBody>
      </p:sp>
      <p:sp>
        <p:nvSpPr>
          <p:cNvPr id="14" name="Organigramme : Affichage 13" descr=" 14"/>
          <p:cNvSpPr/>
          <p:nvPr/>
        </p:nvSpPr>
        <p:spPr>
          <a:xfrm>
            <a:off x="7359250" y="4792604"/>
            <a:ext cx="4546600" cy="757200"/>
          </a:xfrm>
          <a:prstGeom prst="flowChartDisplay">
            <a:avLst/>
          </a:prstGeom>
          <a:solidFill>
            <a:schemeClr val="accent2">
              <a:lumMod val="40000"/>
              <a:lumOff val="60000"/>
            </a:schemeClr>
          </a:solidFill>
          <a:ln>
            <a:solidFill>
              <a:schemeClr val="accent2">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000" b="1" dirty="0" smtClean="0">
                <a:solidFill>
                  <a:srgbClr val="00B0F0"/>
                </a:solidFill>
                <a:effectLst>
                  <a:outerShdw blurRad="38100" dist="38100" dir="2700000" algn="tl">
                    <a:srgbClr val="000000">
                      <a:alpha val="43137"/>
                    </a:srgbClr>
                  </a:outerShdw>
                </a:effectLst>
              </a:rPr>
              <a:t>Sujet qualifié</a:t>
            </a:r>
            <a:endParaRPr lang="fr-FR" sz="4000" b="1" dirty="0">
              <a:solidFill>
                <a:srgbClr val="00B0F0"/>
              </a:solidFill>
              <a:effectLst>
                <a:outerShdw blurRad="38100" dist="38100" dir="2700000" algn="tl">
                  <a:srgbClr val="000000">
                    <a:alpha val="43137"/>
                  </a:srgbClr>
                </a:outerShdw>
              </a:effectLst>
            </a:endParaRPr>
          </a:p>
        </p:txBody>
      </p:sp>
      <p:sp>
        <p:nvSpPr>
          <p:cNvPr id="11" name="AutoShape 6" descr=" 1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3" name="Picture 10" descr=" 2058"/>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81433" y="1500593"/>
            <a:ext cx="6111517" cy="4589463"/>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Ellipse 20" descr=" 21"/>
          <p:cNvSpPr/>
          <p:nvPr/>
        </p:nvSpPr>
        <p:spPr>
          <a:xfrm>
            <a:off x="2336801" y="559489"/>
            <a:ext cx="6609556" cy="1038172"/>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800" b="1" dirty="0">
                <a:solidFill>
                  <a:schemeClr val="tx1"/>
                </a:solidFill>
                <a:effectLst>
                  <a:outerShdw blurRad="38100" dist="38100" dir="2700000" algn="tl">
                    <a:srgbClr val="000000">
                      <a:alpha val="43137"/>
                    </a:srgbClr>
                  </a:outerShdw>
                </a:effectLst>
              </a:rPr>
              <a:t>Les catégories de public en analyse </a:t>
            </a:r>
            <a:r>
              <a:rPr lang="fr-FR" sz="2800" b="1" dirty="0" smtClean="0">
                <a:solidFill>
                  <a:schemeClr val="tx1"/>
                </a:solidFill>
                <a:effectLst>
                  <a:outerShdw blurRad="38100" dist="38100" dir="2700000" algn="tl">
                    <a:srgbClr val="000000">
                      <a:alpha val="43137"/>
                    </a:srgbClr>
                  </a:outerShdw>
                </a:effectLst>
              </a:rPr>
              <a:t>sensorielle ( </a:t>
            </a:r>
            <a:r>
              <a:rPr lang="fr-FR" sz="2800" b="1" dirty="0" smtClean="0">
                <a:solidFill>
                  <a:srgbClr val="FF0000"/>
                </a:solidFill>
                <a:effectLst>
                  <a:outerShdw blurRad="38100" dist="38100" dir="2700000" algn="tl">
                    <a:srgbClr val="000000">
                      <a:alpha val="43137"/>
                    </a:srgbClr>
                  </a:outerShdw>
                </a:effectLst>
              </a:rPr>
              <a:t>jury</a:t>
            </a:r>
            <a:r>
              <a:rPr lang="fr-FR" sz="2800" b="1" dirty="0" smtClean="0">
                <a:solidFill>
                  <a:schemeClr val="tx1"/>
                </a:solidFill>
                <a:effectLst>
                  <a:outerShdw blurRad="38100" dist="38100" dir="2700000" algn="tl">
                    <a:srgbClr val="000000">
                      <a:alpha val="43137"/>
                    </a:srgbClr>
                  </a:outerShdw>
                </a:effectLst>
              </a:rPr>
              <a:t>)</a:t>
            </a:r>
            <a:endParaRPr lang="fr-FR" sz="2800" b="1" dirty="0">
              <a:solidFill>
                <a:schemeClr val="tx1"/>
              </a:solidFill>
              <a:effectLst>
                <a:outerShdw blurRad="38100" dist="38100" dir="2700000" algn="tl">
                  <a:srgbClr val="000000">
                    <a:alpha val="43137"/>
                  </a:srgbClr>
                </a:outerShdw>
              </a:effectLst>
              <a:latin typeface="Arial Rounded MT Bold" pitchFamily="34" charset="0"/>
              <a:cs typeface="Segoe UI Semibold" pitchFamily="34" charset="0"/>
            </a:endParaRPr>
          </a:p>
        </p:txBody>
      </p:sp>
    </p:spTree>
    <p:extLst>
      <p:ext uri="{BB962C8B-B14F-4D97-AF65-F5344CB8AC3E}">
        <p14:creationId xmlns:p14="http://schemas.microsoft.com/office/powerpoint/2010/main" xmlns="" val="1558452337"/>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a:noFill/>
        </p:spPr>
        <p:txBody>
          <a:bodyPr>
            <a:normAutofit/>
          </a:bodyPr>
          <a:lstStyle/>
          <a:p>
            <a:r>
              <a:rPr lang="fr-FR" sz="1800" dirty="0" smtClean="0"/>
              <a:t/>
            </a:r>
            <a:br>
              <a:rPr lang="fr-FR" sz="1800" dirty="0" smtClean="0"/>
            </a:br>
            <a:r>
              <a:rPr lang="fr-FR" sz="1800" dirty="0" smtClean="0"/>
              <a:t> </a:t>
            </a:r>
            <a:endParaRPr lang="fr-FR" sz="1800" dirty="0"/>
          </a:p>
        </p:txBody>
      </p:sp>
      <p:sp>
        <p:nvSpPr>
          <p:cNvPr id="3" name="Espace réservé du contenu 2" descr=" 3"/>
          <p:cNvSpPr>
            <a:spLocks noGrp="1"/>
          </p:cNvSpPr>
          <p:nvPr>
            <p:ph idx="1"/>
          </p:nvPr>
        </p:nvSpPr>
        <p:spPr>
          <a:xfrm>
            <a:off x="-895350" y="673100"/>
            <a:ext cx="5448300" cy="711200"/>
          </a:xfrm>
        </p:spPr>
        <p:txBody>
          <a:bodyPr>
            <a:noAutofit/>
          </a:bodyPr>
          <a:lstStyle/>
          <a:p>
            <a:pPr marL="914400" lvl="2" indent="0">
              <a:buNone/>
            </a:pPr>
            <a:r>
              <a:rPr lang="fr-FR" b="1" u="sng" smtClean="0">
                <a:solidFill>
                  <a:schemeClr val="tx2"/>
                </a:solidFill>
                <a:effectLst>
                  <a:outerShdw blurRad="38100" dist="38100" dir="2700000" algn="tl">
                    <a:srgbClr val="000000">
                      <a:alpha val="43137"/>
                    </a:srgbClr>
                  </a:outerShdw>
                </a:effectLst>
                <a:latin typeface="Calibri"/>
              </a:rPr>
              <a:t>2/ Secteurs industriels concernés:</a:t>
            </a:r>
            <a:endParaRPr lang="fr-FR" b="1" u="sng" dirty="0">
              <a:solidFill>
                <a:schemeClr val="tx2"/>
              </a:solidFill>
              <a:effectLst>
                <a:outerShdw blurRad="38100" dist="38100" dir="2700000" algn="tl">
                  <a:srgbClr val="000000">
                    <a:alpha val="43137"/>
                  </a:srgbClr>
                </a:outerShdw>
              </a:effectLst>
            </a:endParaRPr>
          </a:p>
        </p:txBody>
      </p:sp>
      <p:sp>
        <p:nvSpPr>
          <p:cNvPr id="4" name="Espace réservé du numéro de diapositive 3" descr=" 4"/>
          <p:cNvSpPr>
            <a:spLocks noGrp="1"/>
          </p:cNvSpPr>
          <p:nvPr>
            <p:ph type="sldNum" sz="quarter" idx="12"/>
          </p:nvPr>
        </p:nvSpPr>
        <p:spPr>
          <a:xfrm>
            <a:off x="304800" y="84540"/>
            <a:ext cx="304800" cy="365125"/>
          </a:xfrm>
        </p:spPr>
        <p:txBody>
          <a:bodyPr/>
          <a:lstStyle/>
          <a:p>
            <a:r>
              <a:rPr lang="fr-FR" sz="2400" b="1" smtClean="0">
                <a:effectLst>
                  <a:outerShdw blurRad="38100" dist="38100" dir="2700000" algn="tl">
                    <a:srgbClr val="000000">
                      <a:alpha val="43137"/>
                    </a:srgbClr>
                  </a:outerShdw>
                </a:effectLst>
              </a:rPr>
              <a:t>2</a:t>
            </a:r>
          </a:p>
          <a:p>
            <a:endParaRPr lang="fr-FR" dirty="0"/>
          </a:p>
        </p:txBody>
      </p:sp>
      <p:sp>
        <p:nvSpPr>
          <p:cNvPr id="6" name="Rectangle 5" descr=" 6"/>
          <p:cNvSpPr/>
          <p:nvPr/>
        </p:nvSpPr>
        <p:spPr>
          <a:xfrm>
            <a:off x="0" y="6495226"/>
            <a:ext cx="12192000" cy="362774"/>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Rectangle 6" descr=" 7"/>
          <p:cNvSpPr/>
          <p:nvPr/>
        </p:nvSpPr>
        <p:spPr>
          <a:xfrm>
            <a:off x="1828800" y="84540"/>
            <a:ext cx="73533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a:solidFill>
                  <a:schemeClr val="tx2">
                    <a:lumMod val="75000"/>
                  </a:schemeClr>
                </a:solidFill>
                <a:latin typeface="Arial Rounded MT Bold" pitchFamily="34" charset="0"/>
                <a:cs typeface="Segoe UI Semibold" pitchFamily="34" charset="0"/>
              </a:rPr>
              <a:t>Qu’est ce que l’analyse sensorielle?</a:t>
            </a:r>
          </a:p>
        </p:txBody>
      </p:sp>
      <p:sp>
        <p:nvSpPr>
          <p:cNvPr id="8" name="Rectangle à coins arrondis 7" descr=" 10"/>
          <p:cNvSpPr/>
          <p:nvPr/>
        </p:nvSpPr>
        <p:spPr>
          <a:xfrm>
            <a:off x="116917" y="2908686"/>
            <a:ext cx="4023283" cy="1892260"/>
          </a:xfrm>
          <a:prstGeom prst="wedgeRoundRectCallout">
            <a:avLst>
              <a:gd name="adj1" fmla="val -19877"/>
              <a:gd name="adj2" fmla="val 46505"/>
              <a:gd name="adj3" fmla="val 16667"/>
            </a:avLst>
          </a:prstGeom>
          <a:noFill/>
          <a:ln>
            <a:noFill/>
          </a:ln>
        </p:spPr>
        <p:style>
          <a:lnRef idx="0">
            <a:schemeClr val="accent3"/>
          </a:lnRef>
          <a:fillRef idx="3">
            <a:schemeClr val="accent3"/>
          </a:fillRef>
          <a:effectRef idx="3">
            <a:schemeClr val="accent3"/>
          </a:effectRef>
          <a:fontRef idx="minor">
            <a:schemeClr val="lt1"/>
          </a:fontRef>
        </p:style>
        <p:txBody>
          <a:bodyPr rtlCol="0" anchor="t"/>
          <a:lstStyle/>
          <a:p>
            <a:r>
              <a:rPr lang="fr-FR" sz="2400" dirty="0">
                <a:solidFill>
                  <a:schemeClr val="tx1"/>
                </a:solidFill>
                <a:effectLst>
                  <a:outerShdw blurRad="38100" dist="38100" dir="2700000" algn="tl">
                    <a:srgbClr val="000000">
                      <a:alpha val="43137"/>
                    </a:srgbClr>
                  </a:outerShdw>
                </a:effectLst>
                <a:latin typeface="Arial Rounded MT Bold" pitchFamily="34" charset="0"/>
                <a:cs typeface="Tahoma" pitchFamily="34" charset="0"/>
              </a:rPr>
              <a:t>L’analyse </a:t>
            </a:r>
            <a:r>
              <a:rPr lang="fr-FR" sz="2400" dirty="0" smtClean="0">
                <a:solidFill>
                  <a:schemeClr val="tx1"/>
                </a:solidFill>
                <a:effectLst>
                  <a:outerShdw blurRad="38100" dist="38100" dir="2700000" algn="tl">
                    <a:srgbClr val="000000">
                      <a:alpha val="43137"/>
                    </a:srgbClr>
                  </a:outerShdw>
                </a:effectLst>
                <a:latin typeface="Arial Rounded MT Bold" pitchFamily="34" charset="0"/>
                <a:cs typeface="Tahoma" pitchFamily="34" charset="0"/>
              </a:rPr>
              <a:t>sensorielle s’adresse </a:t>
            </a:r>
            <a:r>
              <a:rPr lang="fr-FR" sz="2400" dirty="0">
                <a:solidFill>
                  <a:schemeClr val="tx1"/>
                </a:solidFill>
                <a:effectLst>
                  <a:outerShdw blurRad="38100" dist="38100" dir="2700000" algn="tl">
                    <a:srgbClr val="000000">
                      <a:alpha val="43137"/>
                    </a:srgbClr>
                  </a:outerShdw>
                </a:effectLst>
                <a:latin typeface="Arial Rounded MT Bold" pitchFamily="34" charset="0"/>
                <a:cs typeface="Tahoma" pitchFamily="34" charset="0"/>
              </a:rPr>
              <a:t>à différents </a:t>
            </a:r>
            <a:r>
              <a:rPr lang="fr-FR" sz="2400" dirty="0" smtClean="0">
                <a:solidFill>
                  <a:schemeClr val="tx1"/>
                </a:solidFill>
                <a:effectLst>
                  <a:outerShdw blurRad="38100" dist="38100" dir="2700000" algn="tl">
                    <a:srgbClr val="000000">
                      <a:alpha val="43137"/>
                    </a:srgbClr>
                  </a:outerShdw>
                </a:effectLst>
                <a:latin typeface="Arial Rounded MT Bold" pitchFamily="34" charset="0"/>
                <a:cs typeface="Tahoma" pitchFamily="34" charset="0"/>
              </a:rPr>
              <a:t>secteurs industriels </a:t>
            </a:r>
            <a:endParaRPr lang="fr-FR" sz="2400" dirty="0">
              <a:solidFill>
                <a:schemeClr val="tx1"/>
              </a:solidFill>
              <a:effectLst>
                <a:outerShdw blurRad="38100" dist="38100" dir="2700000" algn="tl">
                  <a:srgbClr val="000000">
                    <a:alpha val="43137"/>
                  </a:srgbClr>
                </a:outerShdw>
              </a:effectLst>
              <a:latin typeface="Arial Rounded MT Bold" pitchFamily="34" charset="0"/>
            </a:endParaRPr>
          </a:p>
        </p:txBody>
      </p:sp>
      <p:sp>
        <p:nvSpPr>
          <p:cNvPr id="9" name="Rectangle 8" descr=" 28"/>
          <p:cNvSpPr/>
          <p:nvPr/>
        </p:nvSpPr>
        <p:spPr>
          <a:xfrm>
            <a:off x="6096000" y="1347173"/>
            <a:ext cx="2606804" cy="461665"/>
          </a:xfrm>
          <a:prstGeom prst="rect">
            <a:avLst/>
          </a:prstGeom>
        </p:spPr>
        <p:txBody>
          <a:bodyPr wrap="square">
            <a:spAutoFit/>
          </a:bodyPr>
          <a:lstStyle/>
          <a:p>
            <a:pPr lvl="0" algn="ctr"/>
            <a:r>
              <a:rPr lang="fr-FR" sz="2000" b="1" u="sng" dirty="0" smtClean="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Autres </a:t>
            </a:r>
            <a:r>
              <a:rPr lang="fr-FR" sz="2400" b="1" u="sng" dirty="0" smtClean="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secteur</a:t>
            </a:r>
            <a:endParaRPr lang="fr-FR" sz="2000" b="1" u="sng" dirty="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endParaRPr>
          </a:p>
        </p:txBody>
      </p:sp>
      <p:sp>
        <p:nvSpPr>
          <p:cNvPr id="14" name="Rectangle 13" descr=" 29"/>
          <p:cNvSpPr/>
          <p:nvPr/>
        </p:nvSpPr>
        <p:spPr>
          <a:xfrm>
            <a:off x="3874159" y="4437939"/>
            <a:ext cx="3643946" cy="400110"/>
          </a:xfrm>
          <a:prstGeom prst="rect">
            <a:avLst/>
          </a:prstGeom>
        </p:spPr>
        <p:txBody>
          <a:bodyPr wrap="none">
            <a:spAutoFit/>
          </a:bodyPr>
          <a:lstStyle/>
          <a:p>
            <a:r>
              <a:rPr lang="fr-FR" sz="2000" b="1" u="sng" dirty="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Industries des emballages </a:t>
            </a:r>
          </a:p>
        </p:txBody>
      </p:sp>
      <p:sp>
        <p:nvSpPr>
          <p:cNvPr id="12" name="Rectangle 11" descr=" 30"/>
          <p:cNvSpPr/>
          <p:nvPr/>
        </p:nvSpPr>
        <p:spPr>
          <a:xfrm>
            <a:off x="8060769" y="2883456"/>
            <a:ext cx="1661032" cy="400110"/>
          </a:xfrm>
          <a:prstGeom prst="rect">
            <a:avLst/>
          </a:prstGeom>
        </p:spPr>
        <p:txBody>
          <a:bodyPr wrap="none">
            <a:spAutoFit/>
          </a:bodyPr>
          <a:lstStyle/>
          <a:p>
            <a:r>
              <a:rPr lang="fr-FR" sz="2000" b="1" u="sng" dirty="0" smtClean="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Automobile</a:t>
            </a:r>
            <a:endParaRPr lang="fr-FR" sz="2000" b="1" u="sng" dirty="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endParaRPr>
          </a:p>
        </p:txBody>
      </p:sp>
      <p:sp>
        <p:nvSpPr>
          <p:cNvPr id="10" name="Rectangle 9" descr=" 31"/>
          <p:cNvSpPr/>
          <p:nvPr/>
        </p:nvSpPr>
        <p:spPr>
          <a:xfrm>
            <a:off x="3992151" y="2258117"/>
            <a:ext cx="1192955" cy="400110"/>
          </a:xfrm>
          <a:prstGeom prst="rect">
            <a:avLst/>
          </a:prstGeom>
        </p:spPr>
        <p:txBody>
          <a:bodyPr wrap="none">
            <a:spAutoFit/>
          </a:bodyPr>
          <a:lstStyle/>
          <a:p>
            <a:r>
              <a:rPr lang="fr-FR" sz="2000" b="1" u="sng" dirty="0" smtClean="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rPr>
              <a:t>Textiles</a:t>
            </a:r>
            <a:endParaRPr lang="fr-FR" sz="2000" b="1" u="sng" dirty="0">
              <a:solidFill>
                <a:schemeClr val="accent2">
                  <a:lumMod val="75000"/>
                </a:schemeClr>
              </a:solidFill>
              <a:effectLst>
                <a:outerShdw blurRad="38100" dist="38100" dir="2700000" algn="tl">
                  <a:srgbClr val="000000">
                    <a:alpha val="43137"/>
                  </a:srgbClr>
                </a:outerShdw>
              </a:effectLst>
              <a:latin typeface="Tahoma" pitchFamily="34" charset="0"/>
              <a:cs typeface="Tahoma" pitchFamily="34" charset="0"/>
            </a:endParaRPr>
          </a:p>
        </p:txBody>
      </p:sp>
      <p:sp>
        <p:nvSpPr>
          <p:cNvPr id="11" name="Organigramme : Processus 10" descr=" 32"/>
          <p:cNvSpPr/>
          <p:nvPr/>
        </p:nvSpPr>
        <p:spPr>
          <a:xfrm>
            <a:off x="3962400" y="2765621"/>
            <a:ext cx="2387600" cy="1305451"/>
          </a:xfrm>
          <a:prstGeom prst="flowChartProcess">
            <a:avLst/>
          </a:prstGeom>
          <a:blipFill>
            <a:blip r:embed="rId4"/>
            <a:stretch>
              <a:fillRect/>
            </a:stretch>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Organigramme : Processus 12" descr=" 33"/>
          <p:cNvSpPr/>
          <p:nvPr/>
        </p:nvSpPr>
        <p:spPr>
          <a:xfrm>
            <a:off x="7459647" y="3326940"/>
            <a:ext cx="2717800" cy="1311054"/>
          </a:xfrm>
          <a:prstGeom prst="flowChartProcess">
            <a:avLst/>
          </a:prstGeom>
          <a:blipFill>
            <a:blip r:embed="rId5"/>
            <a:stretch>
              <a:fillRect/>
            </a:stretch>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Organigramme : Processus 14" descr=" 34"/>
          <p:cNvSpPr/>
          <p:nvPr/>
        </p:nvSpPr>
        <p:spPr>
          <a:xfrm>
            <a:off x="3768761" y="4750694"/>
            <a:ext cx="3680191" cy="1580326"/>
          </a:xfrm>
          <a:prstGeom prst="flowChartProcess">
            <a:avLst/>
          </a:prstGeom>
          <a:blipFill>
            <a:blip r:embed="rId6"/>
            <a:stretch>
              <a:fillRect/>
            </a:stretch>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1410903218"/>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22" name="Picture 2" descr=" 2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528300" y="7938"/>
            <a:ext cx="1476374" cy="147637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31</a:t>
            </a:r>
          </a:p>
          <a:p>
            <a:endParaRPr lang="fr-FR" dirty="0"/>
          </a:p>
        </p:txBody>
      </p:sp>
      <p:sp>
        <p:nvSpPr>
          <p:cNvPr id="8" name="Rectangle 7" descr=" 12"/>
          <p:cNvSpPr/>
          <p:nvPr/>
        </p:nvSpPr>
        <p:spPr>
          <a:xfrm>
            <a:off x="1718868" y="-25286"/>
            <a:ext cx="7761282"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a:solidFill>
                  <a:schemeClr val="tx2">
                    <a:lumMod val="75000"/>
                  </a:schemeClr>
                </a:solidFill>
                <a:latin typeface="Arial Rounded MT Bold" pitchFamily="34" charset="0"/>
                <a:cs typeface="Segoe UI Semibold" pitchFamily="34" charset="0"/>
              </a:rPr>
              <a:t>L’organisation de l’analyse sensorielle </a:t>
            </a:r>
          </a:p>
        </p:txBody>
      </p:sp>
      <p:sp>
        <p:nvSpPr>
          <p:cNvPr id="9" name="Rectangle 8" descr=" 3"/>
          <p:cNvSpPr/>
          <p:nvPr/>
        </p:nvSpPr>
        <p:spPr>
          <a:xfrm>
            <a:off x="228600" y="1597661"/>
            <a:ext cx="11734800" cy="1077218"/>
          </a:xfrm>
          <a:prstGeom prst="rect">
            <a:avLst/>
          </a:prstGeom>
        </p:spPr>
        <p:txBody>
          <a:bodyPr wrap="square">
            <a:spAutoFit/>
          </a:bodyPr>
          <a:lstStyle/>
          <a:p>
            <a:r>
              <a:rPr lang="fr-FR" sz="3200" dirty="0" smtClean="0">
                <a:effectLst>
                  <a:outerShdw blurRad="38100" dist="38100" dir="2700000" algn="tl">
                    <a:srgbClr val="000000">
                      <a:alpha val="43137"/>
                    </a:srgbClr>
                  </a:outerShdw>
                </a:effectLst>
              </a:rPr>
              <a:t>En </a:t>
            </a:r>
            <a:r>
              <a:rPr lang="fr-FR" sz="3200" dirty="0">
                <a:effectLst>
                  <a:outerShdw blurRad="38100" dist="38100" dir="2700000" algn="tl">
                    <a:srgbClr val="000000">
                      <a:alpha val="43137"/>
                    </a:srgbClr>
                  </a:outerShdw>
                </a:effectLst>
              </a:rPr>
              <a:t>analyse sensorielle, il est d’usage d’avoir recours à différents types de public : </a:t>
            </a:r>
            <a:endParaRPr lang="fr-FR" sz="3200" dirty="0" smtClean="0">
              <a:effectLst>
                <a:outerShdw blurRad="38100" dist="38100" dir="2700000" algn="tl">
                  <a:srgbClr val="000000">
                    <a:alpha val="43137"/>
                  </a:srgbClr>
                </a:outerShdw>
              </a:effectLst>
            </a:endParaRPr>
          </a:p>
        </p:txBody>
      </p:sp>
      <p:sp>
        <p:nvSpPr>
          <p:cNvPr id="10" name="Organigramme : Affichage 9" descr=" 10"/>
          <p:cNvSpPr/>
          <p:nvPr/>
        </p:nvSpPr>
        <p:spPr>
          <a:xfrm>
            <a:off x="7422650" y="2692400"/>
            <a:ext cx="4419800" cy="885333"/>
          </a:xfrm>
          <a:prstGeom prst="flowChartDisplay">
            <a:avLst/>
          </a:prstGeom>
          <a:solidFill>
            <a:schemeClr val="accent2">
              <a:lumMod val="40000"/>
              <a:lumOff val="60000"/>
            </a:schemeClr>
          </a:solidFill>
          <a:ln>
            <a:solidFill>
              <a:schemeClr val="accent2">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400" b="1" dirty="0" smtClean="0">
                <a:solidFill>
                  <a:srgbClr val="00B0F0"/>
                </a:solidFill>
                <a:effectLst>
                  <a:outerShdw blurRad="38100" dist="38100" dir="2700000" algn="tl">
                    <a:srgbClr val="000000">
                      <a:alpha val="43137"/>
                    </a:srgbClr>
                  </a:outerShdw>
                </a:effectLst>
              </a:rPr>
              <a:t>Sujet naïf </a:t>
            </a:r>
            <a:endParaRPr lang="fr-FR" sz="4400" b="1" dirty="0">
              <a:solidFill>
                <a:srgbClr val="00B0F0"/>
              </a:solidFill>
              <a:effectLst>
                <a:outerShdw blurRad="38100" dist="38100" dir="2700000" algn="tl">
                  <a:srgbClr val="000000">
                    <a:alpha val="43137"/>
                  </a:srgbClr>
                </a:outerShdw>
              </a:effectLst>
            </a:endParaRPr>
          </a:p>
        </p:txBody>
      </p:sp>
      <p:sp>
        <p:nvSpPr>
          <p:cNvPr id="12" name="Organigramme : Affichage 11" descr=" 13"/>
          <p:cNvSpPr/>
          <p:nvPr/>
        </p:nvSpPr>
        <p:spPr>
          <a:xfrm>
            <a:off x="7359250" y="3795324"/>
            <a:ext cx="4546600" cy="854571"/>
          </a:xfrm>
          <a:prstGeom prst="flowChartDisplay">
            <a:avLst/>
          </a:prstGeom>
          <a:solidFill>
            <a:schemeClr val="accent2">
              <a:lumMod val="40000"/>
              <a:lumOff val="60000"/>
            </a:schemeClr>
          </a:solidFill>
          <a:ln>
            <a:solidFill>
              <a:schemeClr val="accent2">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400" b="1" dirty="0" smtClean="0">
                <a:solidFill>
                  <a:srgbClr val="00B0F0"/>
                </a:solidFill>
                <a:effectLst>
                  <a:outerShdw blurRad="38100" dist="38100" dir="2700000" algn="tl">
                    <a:srgbClr val="000000">
                      <a:alpha val="43137"/>
                    </a:srgbClr>
                  </a:outerShdw>
                </a:effectLst>
              </a:rPr>
              <a:t>Sujet initié </a:t>
            </a:r>
            <a:endParaRPr lang="fr-FR" sz="4400" b="1" dirty="0">
              <a:solidFill>
                <a:srgbClr val="00B0F0"/>
              </a:solidFill>
              <a:effectLst>
                <a:outerShdw blurRad="38100" dist="38100" dir="2700000" algn="tl">
                  <a:srgbClr val="000000">
                    <a:alpha val="43137"/>
                  </a:srgbClr>
                </a:outerShdw>
              </a:effectLst>
            </a:endParaRPr>
          </a:p>
        </p:txBody>
      </p:sp>
      <p:sp>
        <p:nvSpPr>
          <p:cNvPr id="14" name="Organigramme : Affichage 13" descr=" 14"/>
          <p:cNvSpPr/>
          <p:nvPr/>
        </p:nvSpPr>
        <p:spPr>
          <a:xfrm>
            <a:off x="7359250" y="4792604"/>
            <a:ext cx="4546600" cy="757200"/>
          </a:xfrm>
          <a:prstGeom prst="flowChartDisplay">
            <a:avLst/>
          </a:prstGeom>
          <a:solidFill>
            <a:schemeClr val="accent2">
              <a:lumMod val="40000"/>
              <a:lumOff val="60000"/>
            </a:schemeClr>
          </a:solidFill>
          <a:ln>
            <a:solidFill>
              <a:schemeClr val="accent2">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000" b="1" dirty="0" smtClean="0">
                <a:solidFill>
                  <a:srgbClr val="00B0F0"/>
                </a:solidFill>
                <a:effectLst>
                  <a:outerShdw blurRad="38100" dist="38100" dir="2700000" algn="tl">
                    <a:srgbClr val="000000">
                      <a:alpha val="43137"/>
                    </a:srgbClr>
                  </a:outerShdw>
                </a:effectLst>
              </a:rPr>
              <a:t>Sujet qualifié</a:t>
            </a:r>
            <a:endParaRPr lang="fr-FR" sz="4000" b="1" dirty="0">
              <a:solidFill>
                <a:srgbClr val="00B0F0"/>
              </a:solidFill>
              <a:effectLst>
                <a:outerShdw blurRad="38100" dist="38100" dir="2700000" algn="tl">
                  <a:srgbClr val="000000">
                    <a:alpha val="43137"/>
                  </a:srgbClr>
                </a:outerShdw>
              </a:effectLst>
            </a:endParaRPr>
          </a:p>
        </p:txBody>
      </p:sp>
      <p:sp>
        <p:nvSpPr>
          <p:cNvPr id="11" name="AutoShape 6" descr=" 1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Organigramme : Affichage 14" descr=" 19"/>
          <p:cNvSpPr/>
          <p:nvPr/>
        </p:nvSpPr>
        <p:spPr>
          <a:xfrm>
            <a:off x="7359250" y="5624620"/>
            <a:ext cx="4546600" cy="757200"/>
          </a:xfrm>
          <a:prstGeom prst="flowChartDisplay">
            <a:avLst/>
          </a:prstGeom>
          <a:solidFill>
            <a:schemeClr val="accent2">
              <a:lumMod val="40000"/>
              <a:lumOff val="60000"/>
            </a:schemeClr>
          </a:solidFill>
          <a:ln>
            <a:solidFill>
              <a:schemeClr val="accent2">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000" b="1" dirty="0" smtClean="0">
                <a:solidFill>
                  <a:srgbClr val="00B0F0"/>
                </a:solidFill>
                <a:effectLst>
                  <a:outerShdw blurRad="38100" dist="38100" dir="2700000" algn="tl">
                    <a:srgbClr val="000000">
                      <a:alpha val="43137"/>
                    </a:srgbClr>
                  </a:outerShdw>
                </a:effectLst>
              </a:rPr>
              <a:t>Sujet expert</a:t>
            </a:r>
            <a:endParaRPr lang="fr-FR" sz="4000" b="1" dirty="0">
              <a:solidFill>
                <a:srgbClr val="00B0F0"/>
              </a:solidFill>
              <a:effectLst>
                <a:outerShdw blurRad="38100" dist="38100" dir="2700000" algn="tl">
                  <a:srgbClr val="000000">
                    <a:alpha val="43137"/>
                  </a:srgbClr>
                </a:outerShdw>
              </a:effectLst>
            </a:endParaRPr>
          </a:p>
        </p:txBody>
      </p:sp>
      <p:pic>
        <p:nvPicPr>
          <p:cNvPr id="16" name="Picture 12" descr=" 206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50900" y="2438064"/>
            <a:ext cx="5995100" cy="3943756"/>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Ellipse 20" descr=" 21"/>
          <p:cNvSpPr/>
          <p:nvPr/>
        </p:nvSpPr>
        <p:spPr>
          <a:xfrm>
            <a:off x="2336801" y="559489"/>
            <a:ext cx="6609556" cy="1038172"/>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800" b="1" dirty="0">
                <a:solidFill>
                  <a:schemeClr val="tx1"/>
                </a:solidFill>
                <a:effectLst>
                  <a:outerShdw blurRad="38100" dist="38100" dir="2700000" algn="tl">
                    <a:srgbClr val="000000">
                      <a:alpha val="43137"/>
                    </a:srgbClr>
                  </a:outerShdw>
                </a:effectLst>
              </a:rPr>
              <a:t>Les catégories de public en analyse </a:t>
            </a:r>
            <a:r>
              <a:rPr lang="fr-FR" sz="2800" b="1" dirty="0" smtClean="0">
                <a:solidFill>
                  <a:schemeClr val="tx1"/>
                </a:solidFill>
                <a:effectLst>
                  <a:outerShdw blurRad="38100" dist="38100" dir="2700000" algn="tl">
                    <a:srgbClr val="000000">
                      <a:alpha val="43137"/>
                    </a:srgbClr>
                  </a:outerShdw>
                </a:effectLst>
              </a:rPr>
              <a:t>sensorielle ( </a:t>
            </a:r>
            <a:r>
              <a:rPr lang="fr-FR" sz="2800" b="1" dirty="0" smtClean="0">
                <a:solidFill>
                  <a:srgbClr val="FF0000"/>
                </a:solidFill>
                <a:effectLst>
                  <a:outerShdw blurRad="38100" dist="38100" dir="2700000" algn="tl">
                    <a:srgbClr val="000000">
                      <a:alpha val="43137"/>
                    </a:srgbClr>
                  </a:outerShdw>
                </a:effectLst>
              </a:rPr>
              <a:t>jury</a:t>
            </a:r>
            <a:r>
              <a:rPr lang="fr-FR" sz="2800" b="1" dirty="0" smtClean="0">
                <a:solidFill>
                  <a:schemeClr val="tx1"/>
                </a:solidFill>
                <a:effectLst>
                  <a:outerShdw blurRad="38100" dist="38100" dir="2700000" algn="tl">
                    <a:srgbClr val="000000">
                      <a:alpha val="43137"/>
                    </a:srgbClr>
                  </a:outerShdw>
                </a:effectLst>
              </a:rPr>
              <a:t>)</a:t>
            </a:r>
            <a:endParaRPr lang="fr-FR" sz="2800" b="1" dirty="0">
              <a:solidFill>
                <a:schemeClr val="tx1"/>
              </a:solidFill>
              <a:effectLst>
                <a:outerShdw blurRad="38100" dist="38100" dir="2700000" algn="tl">
                  <a:srgbClr val="000000">
                    <a:alpha val="43137"/>
                  </a:srgbClr>
                </a:outerShdw>
              </a:effectLst>
              <a:latin typeface="Arial Rounded MT Bold" pitchFamily="34" charset="0"/>
              <a:cs typeface="Segoe UI Semibold" pitchFamily="34" charset="0"/>
            </a:endParaRPr>
          </a:p>
        </p:txBody>
      </p:sp>
    </p:spTree>
    <p:extLst>
      <p:ext uri="{BB962C8B-B14F-4D97-AF65-F5344CB8AC3E}">
        <p14:creationId xmlns:p14="http://schemas.microsoft.com/office/powerpoint/2010/main" xmlns="" val="141394500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22" name="Picture 2" descr=" 2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528300" y="7938"/>
            <a:ext cx="1476374" cy="147637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31</a:t>
            </a:r>
          </a:p>
          <a:p>
            <a:endParaRPr lang="fr-FR" dirty="0"/>
          </a:p>
        </p:txBody>
      </p:sp>
      <p:sp>
        <p:nvSpPr>
          <p:cNvPr id="8" name="Rectangle 7" descr=" 12"/>
          <p:cNvSpPr/>
          <p:nvPr/>
        </p:nvSpPr>
        <p:spPr>
          <a:xfrm>
            <a:off x="1718868" y="-25286"/>
            <a:ext cx="7761282"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a:solidFill>
                  <a:schemeClr val="tx2">
                    <a:lumMod val="75000"/>
                  </a:schemeClr>
                </a:solidFill>
                <a:latin typeface="Arial Rounded MT Bold" pitchFamily="34" charset="0"/>
                <a:cs typeface="Segoe UI Semibold" pitchFamily="34" charset="0"/>
              </a:rPr>
              <a:t>L’organisation de l’analyse sensorielle </a:t>
            </a:r>
          </a:p>
        </p:txBody>
      </p:sp>
      <p:sp>
        <p:nvSpPr>
          <p:cNvPr id="9" name="Rectangle 8" descr=" 3"/>
          <p:cNvSpPr/>
          <p:nvPr/>
        </p:nvSpPr>
        <p:spPr>
          <a:xfrm>
            <a:off x="228600" y="1597661"/>
            <a:ext cx="11734800" cy="1077218"/>
          </a:xfrm>
          <a:prstGeom prst="rect">
            <a:avLst/>
          </a:prstGeom>
        </p:spPr>
        <p:txBody>
          <a:bodyPr wrap="square">
            <a:spAutoFit/>
          </a:bodyPr>
          <a:lstStyle/>
          <a:p>
            <a:r>
              <a:rPr lang="fr-FR" sz="3200" dirty="0" smtClean="0">
                <a:effectLst>
                  <a:outerShdw blurRad="38100" dist="38100" dir="2700000" algn="tl">
                    <a:srgbClr val="000000">
                      <a:alpha val="43137"/>
                    </a:srgbClr>
                  </a:outerShdw>
                </a:effectLst>
              </a:rPr>
              <a:t>En </a:t>
            </a:r>
            <a:r>
              <a:rPr lang="fr-FR" sz="3200" dirty="0">
                <a:effectLst>
                  <a:outerShdw blurRad="38100" dist="38100" dir="2700000" algn="tl">
                    <a:srgbClr val="000000">
                      <a:alpha val="43137"/>
                    </a:srgbClr>
                  </a:outerShdw>
                </a:effectLst>
              </a:rPr>
              <a:t>analyse sensorielle, il est d’usage d’avoir recours à différents types de public : </a:t>
            </a:r>
            <a:endParaRPr lang="fr-FR" sz="3200" dirty="0" smtClean="0">
              <a:effectLst>
                <a:outerShdw blurRad="38100" dist="38100" dir="2700000" algn="tl">
                  <a:srgbClr val="000000">
                    <a:alpha val="43137"/>
                  </a:srgbClr>
                </a:outerShdw>
              </a:effectLst>
            </a:endParaRPr>
          </a:p>
        </p:txBody>
      </p:sp>
      <p:sp>
        <p:nvSpPr>
          <p:cNvPr id="10" name="Organigramme : Affichage 9" descr=" 10"/>
          <p:cNvSpPr/>
          <p:nvPr/>
        </p:nvSpPr>
        <p:spPr>
          <a:xfrm>
            <a:off x="7422650" y="2692400"/>
            <a:ext cx="4419800" cy="885333"/>
          </a:xfrm>
          <a:prstGeom prst="flowChartDisplay">
            <a:avLst/>
          </a:prstGeom>
          <a:solidFill>
            <a:schemeClr val="accent2">
              <a:lumMod val="40000"/>
              <a:lumOff val="60000"/>
            </a:schemeClr>
          </a:solidFill>
          <a:ln>
            <a:solidFill>
              <a:schemeClr val="accent2">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400" b="1" dirty="0" smtClean="0">
                <a:solidFill>
                  <a:srgbClr val="00B0F0"/>
                </a:solidFill>
                <a:effectLst>
                  <a:outerShdw blurRad="38100" dist="38100" dir="2700000" algn="tl">
                    <a:srgbClr val="000000">
                      <a:alpha val="43137"/>
                    </a:srgbClr>
                  </a:outerShdw>
                </a:effectLst>
              </a:rPr>
              <a:t>Sujet naïf </a:t>
            </a:r>
            <a:endParaRPr lang="fr-FR" sz="4400" b="1" dirty="0">
              <a:solidFill>
                <a:srgbClr val="00B0F0"/>
              </a:solidFill>
              <a:effectLst>
                <a:outerShdw blurRad="38100" dist="38100" dir="2700000" algn="tl">
                  <a:srgbClr val="000000">
                    <a:alpha val="43137"/>
                  </a:srgbClr>
                </a:outerShdw>
              </a:effectLst>
            </a:endParaRPr>
          </a:p>
        </p:txBody>
      </p:sp>
      <p:sp>
        <p:nvSpPr>
          <p:cNvPr id="12" name="Organigramme : Affichage 11" descr=" 13"/>
          <p:cNvSpPr/>
          <p:nvPr/>
        </p:nvSpPr>
        <p:spPr>
          <a:xfrm>
            <a:off x="7359250" y="3795324"/>
            <a:ext cx="4546600" cy="854571"/>
          </a:xfrm>
          <a:prstGeom prst="flowChartDisplay">
            <a:avLst/>
          </a:prstGeom>
          <a:solidFill>
            <a:schemeClr val="accent2">
              <a:lumMod val="40000"/>
              <a:lumOff val="60000"/>
            </a:schemeClr>
          </a:solidFill>
          <a:ln>
            <a:solidFill>
              <a:schemeClr val="accent2">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400" b="1" dirty="0" smtClean="0">
                <a:solidFill>
                  <a:srgbClr val="00B0F0"/>
                </a:solidFill>
                <a:effectLst>
                  <a:outerShdw blurRad="38100" dist="38100" dir="2700000" algn="tl">
                    <a:srgbClr val="000000">
                      <a:alpha val="43137"/>
                    </a:srgbClr>
                  </a:outerShdw>
                </a:effectLst>
              </a:rPr>
              <a:t>Sujet initié </a:t>
            </a:r>
            <a:endParaRPr lang="fr-FR" sz="4400" b="1" dirty="0">
              <a:solidFill>
                <a:srgbClr val="00B0F0"/>
              </a:solidFill>
              <a:effectLst>
                <a:outerShdw blurRad="38100" dist="38100" dir="2700000" algn="tl">
                  <a:srgbClr val="000000">
                    <a:alpha val="43137"/>
                  </a:srgbClr>
                </a:outerShdw>
              </a:effectLst>
            </a:endParaRPr>
          </a:p>
        </p:txBody>
      </p:sp>
      <p:sp>
        <p:nvSpPr>
          <p:cNvPr id="14" name="Organigramme : Affichage 13" descr=" 14"/>
          <p:cNvSpPr/>
          <p:nvPr/>
        </p:nvSpPr>
        <p:spPr>
          <a:xfrm>
            <a:off x="7359250" y="4792604"/>
            <a:ext cx="4546600" cy="757200"/>
          </a:xfrm>
          <a:prstGeom prst="flowChartDisplay">
            <a:avLst/>
          </a:prstGeom>
          <a:solidFill>
            <a:schemeClr val="accent2">
              <a:lumMod val="40000"/>
              <a:lumOff val="60000"/>
            </a:schemeClr>
          </a:solidFill>
          <a:ln>
            <a:solidFill>
              <a:schemeClr val="accent2">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000" b="1" dirty="0" smtClean="0">
                <a:solidFill>
                  <a:srgbClr val="00B0F0"/>
                </a:solidFill>
                <a:effectLst>
                  <a:outerShdw blurRad="38100" dist="38100" dir="2700000" algn="tl">
                    <a:srgbClr val="000000">
                      <a:alpha val="43137"/>
                    </a:srgbClr>
                  </a:outerShdw>
                </a:effectLst>
              </a:rPr>
              <a:t>Sujet qualifié</a:t>
            </a:r>
            <a:endParaRPr lang="fr-FR" sz="4000" b="1" dirty="0">
              <a:solidFill>
                <a:srgbClr val="00B0F0"/>
              </a:solidFill>
              <a:effectLst>
                <a:outerShdw blurRad="38100" dist="38100" dir="2700000" algn="tl">
                  <a:srgbClr val="000000">
                    <a:alpha val="43137"/>
                  </a:srgbClr>
                </a:outerShdw>
              </a:effectLst>
            </a:endParaRPr>
          </a:p>
        </p:txBody>
      </p:sp>
      <p:sp>
        <p:nvSpPr>
          <p:cNvPr id="11" name="AutoShape 6" descr=" 1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Organigramme : Affichage 14" descr=" 19"/>
          <p:cNvSpPr/>
          <p:nvPr/>
        </p:nvSpPr>
        <p:spPr>
          <a:xfrm>
            <a:off x="7359250" y="5624620"/>
            <a:ext cx="4546600" cy="757200"/>
          </a:xfrm>
          <a:prstGeom prst="flowChartDisplay">
            <a:avLst/>
          </a:prstGeom>
          <a:solidFill>
            <a:schemeClr val="accent2">
              <a:lumMod val="40000"/>
              <a:lumOff val="60000"/>
            </a:schemeClr>
          </a:solidFill>
          <a:ln>
            <a:solidFill>
              <a:schemeClr val="accent2">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000" b="1" dirty="0" smtClean="0">
                <a:solidFill>
                  <a:srgbClr val="00B0F0"/>
                </a:solidFill>
                <a:effectLst>
                  <a:outerShdw blurRad="38100" dist="38100" dir="2700000" algn="tl">
                    <a:srgbClr val="000000">
                      <a:alpha val="43137"/>
                    </a:srgbClr>
                  </a:outerShdw>
                </a:effectLst>
              </a:rPr>
              <a:t>Sujet expert</a:t>
            </a:r>
            <a:endParaRPr lang="fr-FR" sz="4000" b="1" dirty="0">
              <a:solidFill>
                <a:srgbClr val="00B0F0"/>
              </a:solidFill>
              <a:effectLst>
                <a:outerShdw blurRad="38100" dist="38100" dir="2700000" algn="tl">
                  <a:srgbClr val="000000">
                    <a:alpha val="43137"/>
                  </a:srgbClr>
                </a:outerShdw>
              </a:effectLst>
            </a:endParaRPr>
          </a:p>
        </p:txBody>
      </p:sp>
      <p:pic>
        <p:nvPicPr>
          <p:cNvPr id="16" name="Picture 2" descr=" 205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7200" y="1722710"/>
            <a:ext cx="11448650" cy="48696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Ellipse 20" descr=" 21"/>
          <p:cNvSpPr/>
          <p:nvPr/>
        </p:nvSpPr>
        <p:spPr>
          <a:xfrm>
            <a:off x="2336801" y="559489"/>
            <a:ext cx="6609556" cy="1038172"/>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2800" b="1" dirty="0">
                <a:solidFill>
                  <a:schemeClr val="tx1"/>
                </a:solidFill>
                <a:effectLst>
                  <a:outerShdw blurRad="38100" dist="38100" dir="2700000" algn="tl">
                    <a:srgbClr val="000000">
                      <a:alpha val="43137"/>
                    </a:srgbClr>
                  </a:outerShdw>
                </a:effectLst>
              </a:rPr>
              <a:t>Les catégories de public en analyse </a:t>
            </a:r>
            <a:r>
              <a:rPr lang="fr-FR" sz="2800" b="1" dirty="0" smtClean="0">
                <a:solidFill>
                  <a:schemeClr val="tx1"/>
                </a:solidFill>
                <a:effectLst>
                  <a:outerShdw blurRad="38100" dist="38100" dir="2700000" algn="tl">
                    <a:srgbClr val="000000">
                      <a:alpha val="43137"/>
                    </a:srgbClr>
                  </a:outerShdw>
                </a:effectLst>
              </a:rPr>
              <a:t>sensorielle ( </a:t>
            </a:r>
            <a:r>
              <a:rPr lang="fr-FR" sz="2800" b="1" dirty="0" smtClean="0">
                <a:solidFill>
                  <a:srgbClr val="FF0000"/>
                </a:solidFill>
                <a:effectLst>
                  <a:outerShdw blurRad="38100" dist="38100" dir="2700000" algn="tl">
                    <a:srgbClr val="000000">
                      <a:alpha val="43137"/>
                    </a:srgbClr>
                  </a:outerShdw>
                </a:effectLst>
              </a:rPr>
              <a:t>jury</a:t>
            </a:r>
            <a:r>
              <a:rPr lang="fr-FR" sz="2800" b="1" dirty="0" smtClean="0">
                <a:solidFill>
                  <a:schemeClr val="tx1"/>
                </a:solidFill>
                <a:effectLst>
                  <a:outerShdw blurRad="38100" dist="38100" dir="2700000" algn="tl">
                    <a:srgbClr val="000000">
                      <a:alpha val="43137"/>
                    </a:srgbClr>
                  </a:outerShdw>
                </a:effectLst>
              </a:rPr>
              <a:t>)</a:t>
            </a:r>
            <a:endParaRPr lang="fr-FR" sz="2800" b="1" dirty="0">
              <a:solidFill>
                <a:schemeClr val="tx1"/>
              </a:solidFill>
              <a:effectLst>
                <a:outerShdw blurRad="38100" dist="38100" dir="2700000" algn="tl">
                  <a:srgbClr val="000000">
                    <a:alpha val="43137"/>
                  </a:srgbClr>
                </a:outerShdw>
              </a:effectLst>
              <a:latin typeface="Arial Rounded MT Bold" pitchFamily="34" charset="0"/>
              <a:cs typeface="Segoe UI Semibold" pitchFamily="34" charset="0"/>
            </a:endParaRPr>
          </a:p>
        </p:txBody>
      </p:sp>
    </p:spTree>
    <p:extLst>
      <p:ext uri="{BB962C8B-B14F-4D97-AF65-F5344CB8AC3E}">
        <p14:creationId xmlns:p14="http://schemas.microsoft.com/office/powerpoint/2010/main" xmlns="" val="276065103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32</a:t>
            </a:r>
          </a:p>
          <a:p>
            <a:endParaRPr lang="fr-FR" dirty="0"/>
          </a:p>
        </p:txBody>
      </p:sp>
      <p:sp>
        <p:nvSpPr>
          <p:cNvPr id="5" name="Rectangle 4" descr=" 5"/>
          <p:cNvSpPr/>
          <p:nvPr/>
        </p:nvSpPr>
        <p:spPr>
          <a:xfrm>
            <a:off x="2158999" y="0"/>
            <a:ext cx="82169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L’organisation de l’analyse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8" name="Ellipse 7" descr=" 8"/>
          <p:cNvSpPr/>
          <p:nvPr/>
        </p:nvSpPr>
        <p:spPr>
          <a:xfrm>
            <a:off x="4203700" y="562603"/>
            <a:ext cx="2860674" cy="643897"/>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000" b="1" dirty="0" smtClean="0">
                <a:solidFill>
                  <a:schemeClr val="tx1"/>
                </a:solidFill>
                <a:effectLst>
                  <a:outerShdw blurRad="38100" dist="38100" dir="2700000" algn="tl">
                    <a:srgbClr val="000000">
                      <a:alpha val="43137"/>
                    </a:srgbClr>
                  </a:outerShdw>
                </a:effectLst>
              </a:rPr>
              <a:t>Le local </a:t>
            </a:r>
            <a:endParaRPr lang="fr-FR" sz="4000" b="1" dirty="0">
              <a:solidFill>
                <a:schemeClr val="tx1"/>
              </a:solidFill>
              <a:effectLst>
                <a:outerShdw blurRad="38100" dist="38100" dir="2700000" algn="tl">
                  <a:srgbClr val="000000">
                    <a:alpha val="43137"/>
                  </a:srgbClr>
                </a:outerShdw>
              </a:effectLst>
              <a:latin typeface="Arial Rounded MT Bold" pitchFamily="34" charset="0"/>
              <a:cs typeface="Segoe UI Semibold" pitchFamily="34" charset="0"/>
            </a:endParaRPr>
          </a:p>
        </p:txBody>
      </p:sp>
      <p:sp>
        <p:nvSpPr>
          <p:cNvPr id="9" name="Rectangle 8" descr=" 4"/>
          <p:cNvSpPr/>
          <p:nvPr/>
        </p:nvSpPr>
        <p:spPr>
          <a:xfrm>
            <a:off x="228599" y="1406724"/>
            <a:ext cx="3714863" cy="584775"/>
          </a:xfrm>
          <a:prstGeom prst="rect">
            <a:avLst/>
          </a:prstGeom>
        </p:spPr>
        <p:txBody>
          <a:bodyPr wrap="none">
            <a:spAutoFit/>
          </a:bodyPr>
          <a:lstStyle/>
          <a:p>
            <a:r>
              <a:rPr lang="fr-FR" sz="3200" b="1" u="sng" dirty="0" smtClean="0">
                <a:effectLst>
                  <a:outerShdw blurRad="38100" dist="38100" dir="2700000" algn="tl">
                    <a:srgbClr val="000000">
                      <a:alpha val="43137"/>
                    </a:srgbClr>
                  </a:outerShdw>
                </a:effectLst>
              </a:rPr>
              <a:t>Salle de dégustation </a:t>
            </a:r>
            <a:endParaRPr lang="fr-FR" sz="3200" b="1" u="sng" dirty="0"/>
          </a:p>
        </p:txBody>
      </p:sp>
      <p:pic>
        <p:nvPicPr>
          <p:cNvPr id="10" name="Picture 10" descr=" 820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562" y="1991498"/>
            <a:ext cx="4421528" cy="3669348"/>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4" descr=" 820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18012" y="1991499"/>
            <a:ext cx="4664104" cy="340479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2" descr=" 820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953160" y="1991498"/>
            <a:ext cx="4017805" cy="29946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28040524"/>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32</a:t>
            </a:r>
          </a:p>
          <a:p>
            <a:endParaRPr lang="fr-FR" dirty="0"/>
          </a:p>
        </p:txBody>
      </p:sp>
      <p:sp>
        <p:nvSpPr>
          <p:cNvPr id="5" name="Rectangle 4" descr=" 5"/>
          <p:cNvSpPr/>
          <p:nvPr/>
        </p:nvSpPr>
        <p:spPr>
          <a:xfrm>
            <a:off x="2158999" y="0"/>
            <a:ext cx="82169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L’organisation de l’analyse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8" name="Ellipse 7" descr=" 8"/>
          <p:cNvSpPr/>
          <p:nvPr/>
        </p:nvSpPr>
        <p:spPr>
          <a:xfrm>
            <a:off x="4203700" y="562603"/>
            <a:ext cx="2860674" cy="643897"/>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000" b="1" dirty="0" smtClean="0">
                <a:solidFill>
                  <a:schemeClr val="tx1"/>
                </a:solidFill>
                <a:effectLst>
                  <a:outerShdw blurRad="38100" dist="38100" dir="2700000" algn="tl">
                    <a:srgbClr val="000000">
                      <a:alpha val="43137"/>
                    </a:srgbClr>
                  </a:outerShdw>
                </a:effectLst>
              </a:rPr>
              <a:t>Le local </a:t>
            </a:r>
            <a:endParaRPr lang="fr-FR" sz="4000" b="1" dirty="0">
              <a:solidFill>
                <a:schemeClr val="tx1"/>
              </a:solidFill>
              <a:effectLst>
                <a:outerShdw blurRad="38100" dist="38100" dir="2700000" algn="tl">
                  <a:srgbClr val="000000">
                    <a:alpha val="43137"/>
                  </a:srgbClr>
                </a:outerShdw>
              </a:effectLst>
              <a:latin typeface="Arial Rounded MT Bold" pitchFamily="34" charset="0"/>
              <a:cs typeface="Segoe UI Semibold" pitchFamily="34" charset="0"/>
            </a:endParaRPr>
          </a:p>
        </p:txBody>
      </p:sp>
      <p:sp>
        <p:nvSpPr>
          <p:cNvPr id="9" name="Rectangle 8" descr=" 4"/>
          <p:cNvSpPr/>
          <p:nvPr/>
        </p:nvSpPr>
        <p:spPr>
          <a:xfrm>
            <a:off x="228599" y="1406724"/>
            <a:ext cx="3714863" cy="584775"/>
          </a:xfrm>
          <a:prstGeom prst="rect">
            <a:avLst/>
          </a:prstGeom>
        </p:spPr>
        <p:txBody>
          <a:bodyPr wrap="none">
            <a:spAutoFit/>
          </a:bodyPr>
          <a:lstStyle/>
          <a:p>
            <a:r>
              <a:rPr lang="fr-FR" sz="3200" b="1" u="sng" dirty="0" smtClean="0">
                <a:effectLst>
                  <a:outerShdw blurRad="38100" dist="38100" dir="2700000" algn="tl">
                    <a:srgbClr val="000000">
                      <a:alpha val="43137"/>
                    </a:srgbClr>
                  </a:outerShdw>
                </a:effectLst>
              </a:rPr>
              <a:t>Salle de dégustation </a:t>
            </a:r>
            <a:endParaRPr lang="fr-FR" sz="3200" b="1" u="sng" dirty="0"/>
          </a:p>
        </p:txBody>
      </p:sp>
      <p:pic>
        <p:nvPicPr>
          <p:cNvPr id="11" name="Picture 6" descr=" 819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62512" y="2031165"/>
            <a:ext cx="3001460" cy="224819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descr=" 10"/>
          <p:cNvSpPr/>
          <p:nvPr/>
        </p:nvSpPr>
        <p:spPr>
          <a:xfrm>
            <a:off x="4418012" y="1419424"/>
            <a:ext cx="3023776" cy="584775"/>
          </a:xfrm>
          <a:prstGeom prst="rect">
            <a:avLst/>
          </a:prstGeom>
        </p:spPr>
        <p:txBody>
          <a:bodyPr wrap="none">
            <a:spAutoFit/>
          </a:bodyPr>
          <a:lstStyle/>
          <a:p>
            <a:r>
              <a:rPr lang="fr-FR" sz="3200" b="1" u="sng" dirty="0">
                <a:effectLst>
                  <a:outerShdw blurRad="38100" dist="38100" dir="2700000" algn="tl">
                    <a:srgbClr val="000000">
                      <a:alpha val="43137"/>
                    </a:srgbClr>
                  </a:outerShdw>
                </a:effectLst>
              </a:rPr>
              <a:t>Salle de réunion </a:t>
            </a:r>
          </a:p>
        </p:txBody>
      </p:sp>
      <p:pic>
        <p:nvPicPr>
          <p:cNvPr id="12" name="Picture 8" descr=" 820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68904" y="4493884"/>
            <a:ext cx="2877846" cy="21583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63191561"/>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32</a:t>
            </a:r>
          </a:p>
          <a:p>
            <a:endParaRPr lang="fr-FR" dirty="0"/>
          </a:p>
        </p:txBody>
      </p:sp>
      <p:sp>
        <p:nvSpPr>
          <p:cNvPr id="5" name="Rectangle 4" descr=" 5"/>
          <p:cNvSpPr/>
          <p:nvPr/>
        </p:nvSpPr>
        <p:spPr>
          <a:xfrm>
            <a:off x="2158999" y="0"/>
            <a:ext cx="82169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L’organisation de l’analyse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8" name="Ellipse 7" descr=" 8"/>
          <p:cNvSpPr/>
          <p:nvPr/>
        </p:nvSpPr>
        <p:spPr>
          <a:xfrm>
            <a:off x="4203700" y="562603"/>
            <a:ext cx="2860674" cy="643897"/>
          </a:xfrm>
          <a:prstGeom prst="ellipse">
            <a:avLst/>
          </a:prstGeom>
          <a:solidFill>
            <a:schemeClr val="accent3">
              <a:lumMod val="40000"/>
              <a:lumOff val="6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4000" b="1" dirty="0" smtClean="0">
                <a:solidFill>
                  <a:schemeClr val="tx1"/>
                </a:solidFill>
                <a:effectLst>
                  <a:outerShdw blurRad="38100" dist="38100" dir="2700000" algn="tl">
                    <a:srgbClr val="000000">
                      <a:alpha val="43137"/>
                    </a:srgbClr>
                  </a:outerShdw>
                </a:effectLst>
              </a:rPr>
              <a:t>Le local </a:t>
            </a:r>
            <a:endParaRPr lang="fr-FR" sz="4000" b="1" dirty="0">
              <a:solidFill>
                <a:schemeClr val="tx1"/>
              </a:solidFill>
              <a:effectLst>
                <a:outerShdw blurRad="38100" dist="38100" dir="2700000" algn="tl">
                  <a:srgbClr val="000000">
                    <a:alpha val="43137"/>
                  </a:srgbClr>
                </a:outerShdw>
              </a:effectLst>
              <a:latin typeface="Arial Rounded MT Bold" pitchFamily="34" charset="0"/>
              <a:cs typeface="Segoe UI Semibold" pitchFamily="34" charset="0"/>
            </a:endParaRPr>
          </a:p>
        </p:txBody>
      </p:sp>
      <p:sp>
        <p:nvSpPr>
          <p:cNvPr id="9" name="Rectangle 8" descr=" 4"/>
          <p:cNvSpPr/>
          <p:nvPr/>
        </p:nvSpPr>
        <p:spPr>
          <a:xfrm>
            <a:off x="228599" y="1406724"/>
            <a:ext cx="3714863" cy="584775"/>
          </a:xfrm>
          <a:prstGeom prst="rect">
            <a:avLst/>
          </a:prstGeom>
        </p:spPr>
        <p:txBody>
          <a:bodyPr wrap="none">
            <a:spAutoFit/>
          </a:bodyPr>
          <a:lstStyle/>
          <a:p>
            <a:r>
              <a:rPr lang="fr-FR" sz="3200" b="1" u="sng" dirty="0" smtClean="0">
                <a:effectLst>
                  <a:outerShdw blurRad="38100" dist="38100" dir="2700000" algn="tl">
                    <a:srgbClr val="000000">
                      <a:alpha val="43137"/>
                    </a:srgbClr>
                  </a:outerShdw>
                </a:effectLst>
              </a:rPr>
              <a:t>Salle de dégustation </a:t>
            </a:r>
            <a:endParaRPr lang="fr-FR" sz="3200" b="1" u="sng" dirty="0"/>
          </a:p>
        </p:txBody>
      </p:sp>
      <p:pic>
        <p:nvPicPr>
          <p:cNvPr id="13" name="Picture 2" descr=" 819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146279" y="2093582"/>
            <a:ext cx="3631569" cy="257174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descr=" 9"/>
          <p:cNvSpPr/>
          <p:nvPr/>
        </p:nvSpPr>
        <p:spPr>
          <a:xfrm>
            <a:off x="8146279" y="1419424"/>
            <a:ext cx="3703450" cy="584775"/>
          </a:xfrm>
          <a:prstGeom prst="rect">
            <a:avLst/>
          </a:prstGeom>
        </p:spPr>
        <p:txBody>
          <a:bodyPr wrap="none">
            <a:spAutoFit/>
          </a:bodyPr>
          <a:lstStyle/>
          <a:p>
            <a:r>
              <a:rPr lang="fr-FR" sz="3200" b="1" u="sng" dirty="0">
                <a:effectLst>
                  <a:outerShdw blurRad="38100" dist="38100" dir="2700000" algn="tl">
                    <a:srgbClr val="000000">
                      <a:alpha val="43137"/>
                    </a:srgbClr>
                  </a:outerShdw>
                </a:effectLst>
              </a:rPr>
              <a:t>Salle de préparation </a:t>
            </a:r>
          </a:p>
        </p:txBody>
      </p:sp>
      <p:pic>
        <p:nvPicPr>
          <p:cNvPr id="12" name="Picture 4" descr=" 819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146279" y="4665331"/>
            <a:ext cx="3703450" cy="185184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descr=" 10"/>
          <p:cNvSpPr/>
          <p:nvPr/>
        </p:nvSpPr>
        <p:spPr>
          <a:xfrm>
            <a:off x="4418012" y="1419424"/>
            <a:ext cx="3023776" cy="584775"/>
          </a:xfrm>
          <a:prstGeom prst="rect">
            <a:avLst/>
          </a:prstGeom>
        </p:spPr>
        <p:txBody>
          <a:bodyPr wrap="none">
            <a:spAutoFit/>
          </a:bodyPr>
          <a:lstStyle/>
          <a:p>
            <a:r>
              <a:rPr lang="fr-FR" sz="3200" b="1" u="sng" dirty="0">
                <a:effectLst>
                  <a:outerShdw blurRad="38100" dist="38100" dir="2700000" algn="tl">
                    <a:srgbClr val="000000">
                      <a:alpha val="43137"/>
                    </a:srgbClr>
                  </a:outerShdw>
                </a:effectLst>
              </a:rPr>
              <a:t>Salle de réunion </a:t>
            </a:r>
          </a:p>
        </p:txBody>
      </p:sp>
    </p:spTree>
    <p:extLst>
      <p:ext uri="{BB962C8B-B14F-4D97-AF65-F5344CB8AC3E}">
        <p14:creationId xmlns:p14="http://schemas.microsoft.com/office/powerpoint/2010/main" xmlns="" val="388726269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33</a:t>
            </a:r>
          </a:p>
          <a:p>
            <a:endParaRPr lang="fr-FR" dirty="0"/>
          </a:p>
        </p:txBody>
      </p:sp>
      <p:sp>
        <p:nvSpPr>
          <p:cNvPr id="5" name="Rectangle 4" descr=" 12"/>
          <p:cNvSpPr/>
          <p:nvPr/>
        </p:nvSpPr>
        <p:spPr>
          <a:xfrm>
            <a:off x="2374900" y="-7823"/>
            <a:ext cx="7111999"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Instruments d’analyse sensorielle</a:t>
            </a:r>
            <a:endParaRPr lang="fr-FR" sz="3200" b="1" dirty="0">
              <a:solidFill>
                <a:schemeClr val="tx2">
                  <a:lumMod val="75000"/>
                </a:schemeClr>
              </a:solidFill>
              <a:latin typeface="Arial Rounded MT Bold" pitchFamily="34" charset="0"/>
              <a:cs typeface="Segoe UI Semibold" pitchFamily="34" charset="0"/>
            </a:endParaRPr>
          </a:p>
        </p:txBody>
      </p:sp>
      <p:sp>
        <p:nvSpPr>
          <p:cNvPr id="8" name="Rectangle 7" descr=" 4"/>
          <p:cNvSpPr/>
          <p:nvPr/>
        </p:nvSpPr>
        <p:spPr>
          <a:xfrm>
            <a:off x="114300" y="604208"/>
            <a:ext cx="12077700" cy="1200329"/>
          </a:xfrm>
          <a:prstGeom prst="rect">
            <a:avLst/>
          </a:prstGeom>
        </p:spPr>
        <p:txBody>
          <a:bodyPr wrap="square">
            <a:spAutoFit/>
          </a:bodyPr>
          <a:lstStyle/>
          <a:p>
            <a:pPr marL="457200" indent="-457200">
              <a:buFont typeface="Wingdings" pitchFamily="2" charset="2"/>
              <a:buChar char="Ø"/>
            </a:pPr>
            <a:r>
              <a:rPr lang="fr-FR" sz="3600" dirty="0">
                <a:latin typeface="Times New Roman" pitchFamily="18" charset="0"/>
                <a:cs typeface="Times New Roman" pitchFamily="18" charset="0"/>
              </a:rPr>
              <a:t>les instruments analytiques qui permettent de réaliser des analyses sensorielles de l’odeur, du goût et de l'aspect visuel</a:t>
            </a:r>
            <a:r>
              <a:rPr lang="fr-FR" sz="2800"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fr-FR"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Organigramme : Document 8" descr=" 5"/>
          <p:cNvSpPr/>
          <p:nvPr/>
        </p:nvSpPr>
        <p:spPr>
          <a:xfrm>
            <a:off x="184150" y="1817237"/>
            <a:ext cx="5410200" cy="94544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Les nez électroniques</a:t>
            </a:r>
            <a:endParaRPr lang="fr-FR" sz="4400" dirty="0"/>
          </a:p>
        </p:txBody>
      </p:sp>
      <p:pic>
        <p:nvPicPr>
          <p:cNvPr id="10" name="Picture 8" descr=" 1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 y="3017518"/>
            <a:ext cx="3556000" cy="2608582"/>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 1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68927" y="3017519"/>
            <a:ext cx="3923944" cy="26085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4205065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33</a:t>
            </a:r>
          </a:p>
          <a:p>
            <a:endParaRPr lang="fr-FR" dirty="0"/>
          </a:p>
        </p:txBody>
      </p:sp>
      <p:sp>
        <p:nvSpPr>
          <p:cNvPr id="5" name="Rectangle 4" descr=" 12"/>
          <p:cNvSpPr/>
          <p:nvPr/>
        </p:nvSpPr>
        <p:spPr>
          <a:xfrm>
            <a:off x="2374900" y="-7823"/>
            <a:ext cx="7111999"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Instruments d’analyse sensorielle</a:t>
            </a:r>
            <a:endParaRPr lang="fr-FR" sz="3200" b="1" dirty="0">
              <a:solidFill>
                <a:schemeClr val="tx2">
                  <a:lumMod val="75000"/>
                </a:schemeClr>
              </a:solidFill>
              <a:latin typeface="Arial Rounded MT Bold" pitchFamily="34" charset="0"/>
              <a:cs typeface="Segoe UI Semibold" pitchFamily="34" charset="0"/>
            </a:endParaRPr>
          </a:p>
        </p:txBody>
      </p:sp>
      <p:sp>
        <p:nvSpPr>
          <p:cNvPr id="8" name="Rectangle 7" descr=" 4"/>
          <p:cNvSpPr/>
          <p:nvPr/>
        </p:nvSpPr>
        <p:spPr>
          <a:xfrm>
            <a:off x="114300" y="604208"/>
            <a:ext cx="12077700" cy="1200329"/>
          </a:xfrm>
          <a:prstGeom prst="rect">
            <a:avLst/>
          </a:prstGeom>
        </p:spPr>
        <p:txBody>
          <a:bodyPr wrap="square">
            <a:spAutoFit/>
          </a:bodyPr>
          <a:lstStyle/>
          <a:p>
            <a:pPr marL="457200" indent="-457200">
              <a:buFont typeface="Wingdings" pitchFamily="2" charset="2"/>
              <a:buChar char="Ø"/>
            </a:pPr>
            <a:r>
              <a:rPr lang="fr-FR" sz="3600" dirty="0">
                <a:latin typeface="Times New Roman" pitchFamily="18" charset="0"/>
                <a:cs typeface="Times New Roman" pitchFamily="18" charset="0"/>
              </a:rPr>
              <a:t>les instruments analytiques qui permettent de réaliser des analyses sensorielles de l’odeur, du goût et de l'aspect visuel</a:t>
            </a:r>
            <a:r>
              <a:rPr lang="fr-FR" sz="2800"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fr-FR"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Organigramme : Document 8" descr=" 5"/>
          <p:cNvSpPr/>
          <p:nvPr/>
        </p:nvSpPr>
        <p:spPr>
          <a:xfrm>
            <a:off x="184150" y="1817237"/>
            <a:ext cx="5410200" cy="94544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Les nez électroniques</a:t>
            </a:r>
            <a:endParaRPr lang="fr-FR" sz="4400" dirty="0"/>
          </a:p>
        </p:txBody>
      </p:sp>
      <p:sp>
        <p:nvSpPr>
          <p:cNvPr id="10" name="Organigramme : Document 9" descr=" 11"/>
          <p:cNvSpPr/>
          <p:nvPr/>
        </p:nvSpPr>
        <p:spPr>
          <a:xfrm>
            <a:off x="5702299" y="1804537"/>
            <a:ext cx="5410200" cy="94544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Langue électronique</a:t>
            </a:r>
            <a:endParaRPr lang="fr-FR" sz="4400" dirty="0"/>
          </a:p>
        </p:txBody>
      </p:sp>
      <p:pic>
        <p:nvPicPr>
          <p:cNvPr id="11" name="Picture 4" descr=" 1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53534" y="2767265"/>
            <a:ext cx="3907729" cy="372343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666864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33</a:t>
            </a:r>
          </a:p>
          <a:p>
            <a:endParaRPr lang="fr-FR" dirty="0"/>
          </a:p>
        </p:txBody>
      </p:sp>
      <p:sp>
        <p:nvSpPr>
          <p:cNvPr id="5" name="Rectangle 4" descr=" 12"/>
          <p:cNvSpPr/>
          <p:nvPr/>
        </p:nvSpPr>
        <p:spPr>
          <a:xfrm>
            <a:off x="2374900" y="-7823"/>
            <a:ext cx="7111999"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Instruments d’analyse sensorielle</a:t>
            </a:r>
            <a:endParaRPr lang="fr-FR" sz="3200" b="1" dirty="0">
              <a:solidFill>
                <a:schemeClr val="tx2">
                  <a:lumMod val="75000"/>
                </a:schemeClr>
              </a:solidFill>
              <a:latin typeface="Arial Rounded MT Bold" pitchFamily="34" charset="0"/>
              <a:cs typeface="Segoe UI Semibold" pitchFamily="34" charset="0"/>
            </a:endParaRPr>
          </a:p>
        </p:txBody>
      </p:sp>
      <p:sp>
        <p:nvSpPr>
          <p:cNvPr id="8" name="Rectangle 7" descr=" 4"/>
          <p:cNvSpPr/>
          <p:nvPr/>
        </p:nvSpPr>
        <p:spPr>
          <a:xfrm>
            <a:off x="114300" y="604208"/>
            <a:ext cx="12077700" cy="1200329"/>
          </a:xfrm>
          <a:prstGeom prst="rect">
            <a:avLst/>
          </a:prstGeom>
        </p:spPr>
        <p:txBody>
          <a:bodyPr wrap="square">
            <a:spAutoFit/>
          </a:bodyPr>
          <a:lstStyle/>
          <a:p>
            <a:pPr marL="457200" indent="-457200">
              <a:buFont typeface="Wingdings" pitchFamily="2" charset="2"/>
              <a:buChar char="Ø"/>
            </a:pPr>
            <a:r>
              <a:rPr lang="fr-FR" sz="3600" dirty="0">
                <a:latin typeface="Times New Roman" pitchFamily="18" charset="0"/>
                <a:cs typeface="Times New Roman" pitchFamily="18" charset="0"/>
              </a:rPr>
              <a:t>les instruments analytiques qui permettent de réaliser des analyses sensorielles de l’odeur, du goût et de l'aspect visuel</a:t>
            </a:r>
            <a:r>
              <a:rPr lang="fr-FR" sz="2800"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fr-FR"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Organigramme : Document 8" descr=" 5"/>
          <p:cNvSpPr/>
          <p:nvPr/>
        </p:nvSpPr>
        <p:spPr>
          <a:xfrm>
            <a:off x="184150" y="1817237"/>
            <a:ext cx="5410200" cy="94544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Les nez électroniques</a:t>
            </a:r>
            <a:endParaRPr lang="fr-FR" sz="4400" dirty="0"/>
          </a:p>
        </p:txBody>
      </p:sp>
      <p:sp>
        <p:nvSpPr>
          <p:cNvPr id="10" name="Organigramme : Document 9" descr=" 11"/>
          <p:cNvSpPr/>
          <p:nvPr/>
        </p:nvSpPr>
        <p:spPr>
          <a:xfrm>
            <a:off x="5702299" y="1804537"/>
            <a:ext cx="5410200" cy="94544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Langue électronique</a:t>
            </a:r>
            <a:endParaRPr lang="fr-FR" sz="4400" dirty="0"/>
          </a:p>
        </p:txBody>
      </p:sp>
      <p:sp>
        <p:nvSpPr>
          <p:cNvPr id="11" name="Organigramme : Document 10" descr=" 10"/>
          <p:cNvSpPr/>
          <p:nvPr/>
        </p:nvSpPr>
        <p:spPr>
          <a:xfrm>
            <a:off x="184150" y="2909714"/>
            <a:ext cx="6019800" cy="94544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Analyseur  électronique</a:t>
            </a:r>
            <a:endParaRPr lang="fr-FR" sz="4400" dirty="0"/>
          </a:p>
        </p:txBody>
      </p:sp>
      <p:pic>
        <p:nvPicPr>
          <p:cNvPr id="12" name="Picture 6" descr=" 1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 y="3855160"/>
            <a:ext cx="6235699" cy="28144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3535824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33</a:t>
            </a:r>
          </a:p>
          <a:p>
            <a:endParaRPr lang="fr-FR" dirty="0"/>
          </a:p>
        </p:txBody>
      </p:sp>
      <p:sp>
        <p:nvSpPr>
          <p:cNvPr id="5" name="Rectangle 4" descr=" 12"/>
          <p:cNvSpPr/>
          <p:nvPr/>
        </p:nvSpPr>
        <p:spPr>
          <a:xfrm>
            <a:off x="2374900" y="-7823"/>
            <a:ext cx="7111999"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Instruments d’analyse sensorielle</a:t>
            </a:r>
            <a:endParaRPr lang="fr-FR" sz="3200" b="1" dirty="0">
              <a:solidFill>
                <a:schemeClr val="tx2">
                  <a:lumMod val="75000"/>
                </a:schemeClr>
              </a:solidFill>
              <a:latin typeface="Arial Rounded MT Bold" pitchFamily="34" charset="0"/>
              <a:cs typeface="Segoe UI Semibold" pitchFamily="34" charset="0"/>
            </a:endParaRPr>
          </a:p>
        </p:txBody>
      </p:sp>
      <p:sp>
        <p:nvSpPr>
          <p:cNvPr id="8" name="Rectangle 7" descr=" 4"/>
          <p:cNvSpPr/>
          <p:nvPr/>
        </p:nvSpPr>
        <p:spPr>
          <a:xfrm>
            <a:off x="114300" y="604208"/>
            <a:ext cx="12077700" cy="1200329"/>
          </a:xfrm>
          <a:prstGeom prst="rect">
            <a:avLst/>
          </a:prstGeom>
        </p:spPr>
        <p:txBody>
          <a:bodyPr wrap="square">
            <a:spAutoFit/>
          </a:bodyPr>
          <a:lstStyle/>
          <a:p>
            <a:pPr marL="457200" indent="-457200">
              <a:buFont typeface="Wingdings" pitchFamily="2" charset="2"/>
              <a:buChar char="Ø"/>
            </a:pPr>
            <a:r>
              <a:rPr lang="fr-FR" sz="3600" dirty="0">
                <a:latin typeface="Times New Roman" pitchFamily="18" charset="0"/>
                <a:cs typeface="Times New Roman" pitchFamily="18" charset="0"/>
              </a:rPr>
              <a:t>les instruments analytiques qui permettent de réaliser des analyses sensorielles de l’odeur, du goût et de l'aspect visuel</a:t>
            </a:r>
            <a:r>
              <a:rPr lang="fr-FR" sz="2800"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fr-FR"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Organigramme : Document 8" descr=" 5"/>
          <p:cNvSpPr/>
          <p:nvPr/>
        </p:nvSpPr>
        <p:spPr>
          <a:xfrm>
            <a:off x="184150" y="1817237"/>
            <a:ext cx="5410200" cy="94544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Les nez électroniques</a:t>
            </a:r>
            <a:endParaRPr lang="fr-FR" sz="4400" dirty="0"/>
          </a:p>
        </p:txBody>
      </p:sp>
      <p:sp>
        <p:nvSpPr>
          <p:cNvPr id="10" name="Organigramme : Document 9" descr=" 11"/>
          <p:cNvSpPr/>
          <p:nvPr/>
        </p:nvSpPr>
        <p:spPr>
          <a:xfrm>
            <a:off x="5702299" y="1804537"/>
            <a:ext cx="5410200" cy="94544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Langue électronique</a:t>
            </a:r>
            <a:endParaRPr lang="fr-FR" sz="4400" dirty="0"/>
          </a:p>
        </p:txBody>
      </p:sp>
      <p:sp>
        <p:nvSpPr>
          <p:cNvPr id="11" name="Organigramme : Document 10" descr=" 10"/>
          <p:cNvSpPr/>
          <p:nvPr/>
        </p:nvSpPr>
        <p:spPr>
          <a:xfrm>
            <a:off x="184150" y="2909714"/>
            <a:ext cx="6019800" cy="94544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Analyseur  électronique</a:t>
            </a:r>
            <a:endParaRPr lang="fr-FR" sz="4400" dirty="0"/>
          </a:p>
        </p:txBody>
      </p:sp>
      <p:pic>
        <p:nvPicPr>
          <p:cNvPr id="12" name="Picture 6" descr=" 1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4800" y="3855160"/>
            <a:ext cx="6235699" cy="2814445"/>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Organigramme : Document 12" descr=" 17"/>
          <p:cNvSpPr/>
          <p:nvPr/>
        </p:nvSpPr>
        <p:spPr>
          <a:xfrm>
            <a:off x="6235521" y="2890820"/>
            <a:ext cx="5410200" cy="945446"/>
          </a:xfrm>
          <a:prstGeom prst="flowChartDocumen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44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Tast</a:t>
            </a:r>
            <a:r>
              <a:rPr lang="fr-FR"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analyseur</a:t>
            </a:r>
            <a:endParaRPr lang="fr-FR" sz="4400" dirty="0"/>
          </a:p>
        </p:txBody>
      </p:sp>
      <p:pic>
        <p:nvPicPr>
          <p:cNvPr id="14" name="Picture 10" descr=" 1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35521" y="3692218"/>
            <a:ext cx="5410199" cy="28769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9283888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9230" name="Picture 14" descr=" 923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671050" y="1333500"/>
            <a:ext cx="2381250" cy="350520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2" descr=" 9228"/>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147298" y="132918"/>
            <a:ext cx="1905002" cy="149268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34</a:t>
            </a:r>
          </a:p>
          <a:p>
            <a:endParaRPr lang="fr-FR" dirty="0"/>
          </a:p>
        </p:txBody>
      </p:sp>
      <p:sp>
        <p:nvSpPr>
          <p:cNvPr id="8" name="Rectangle 7" descr=" 12"/>
          <p:cNvSpPr/>
          <p:nvPr/>
        </p:nvSpPr>
        <p:spPr>
          <a:xfrm>
            <a:off x="3336925" y="-7823"/>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9" name="Rectangle 8" descr=" 17"/>
          <p:cNvSpPr/>
          <p:nvPr/>
        </p:nvSpPr>
        <p:spPr>
          <a:xfrm>
            <a:off x="2374900" y="-7823"/>
            <a:ext cx="7111999"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Instruments d’analyse sensorielle</a:t>
            </a:r>
            <a:endParaRPr lang="fr-FR" sz="3200" b="1" dirty="0">
              <a:solidFill>
                <a:schemeClr val="tx2">
                  <a:lumMod val="75000"/>
                </a:schemeClr>
              </a:solidFill>
              <a:latin typeface="Arial Rounded MT Bold" pitchFamily="34" charset="0"/>
              <a:cs typeface="Segoe UI Semibold" pitchFamily="34" charset="0"/>
            </a:endParaRPr>
          </a:p>
        </p:txBody>
      </p:sp>
      <p:sp>
        <p:nvSpPr>
          <p:cNvPr id="11" name="Arrondir un rectangle à un seul coin 10" descr=" 9"/>
          <p:cNvSpPr/>
          <p:nvPr/>
        </p:nvSpPr>
        <p:spPr>
          <a:xfrm>
            <a:off x="101600" y="922337"/>
            <a:ext cx="10223500" cy="1020763"/>
          </a:xfrm>
          <a:prstGeom prst="round1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fr-FR" sz="2800" b="1" dirty="0">
                <a:solidFill>
                  <a:srgbClr val="0070C0"/>
                </a:solidFill>
                <a:effectLst>
                  <a:outerShdw blurRad="38100" dist="38100" dir="2700000" algn="tl">
                    <a:srgbClr val="000000">
                      <a:alpha val="43137"/>
                    </a:srgbClr>
                  </a:outerShdw>
                </a:effectLst>
              </a:rPr>
              <a:t>Quels sont les avantages de ces instruments d’analyse sensorielle pour évaluer l'odeur, le goût et l'aspect visuel?</a:t>
            </a:r>
          </a:p>
        </p:txBody>
      </p:sp>
      <p:sp>
        <p:nvSpPr>
          <p:cNvPr id="10" name="Rectangle 9" descr=" 10"/>
          <p:cNvSpPr/>
          <p:nvPr/>
        </p:nvSpPr>
        <p:spPr>
          <a:xfrm>
            <a:off x="101600" y="2311738"/>
            <a:ext cx="10693399" cy="3108543"/>
          </a:xfrm>
          <a:prstGeom prst="rect">
            <a:avLst/>
          </a:prstGeom>
        </p:spPr>
        <p:txBody>
          <a:bodyPr wrap="square">
            <a:spAutoFit/>
          </a:bodyPr>
          <a:lstStyle/>
          <a:p>
            <a:pPr marL="342900" indent="-342900">
              <a:buFont typeface="Wingdings" pitchFamily="2" charset="2"/>
              <a:buChar char="Ø"/>
            </a:pPr>
            <a:r>
              <a:rPr lang="fr-FR" sz="2800" b="1" smtClean="0">
                <a:latin typeface="Calibri"/>
              </a:rPr>
              <a:t>Une évaluation sensorielle plus fiable.</a:t>
            </a:r>
          </a:p>
          <a:p>
            <a:pPr marL="342900" indent="-342900">
              <a:buFont typeface="Wingdings" pitchFamily="2" charset="2"/>
              <a:buChar char="Ø"/>
            </a:pPr>
            <a:r>
              <a:rPr lang="fr-FR" sz="2800" b="1" smtClean="0">
                <a:latin typeface="Calibri"/>
              </a:rPr>
              <a:t>Un produit aux caractéristiques sensorielles optimisées.</a:t>
            </a:r>
          </a:p>
          <a:p>
            <a:pPr marL="342900" indent="-342900">
              <a:buFont typeface="Wingdings" pitchFamily="2" charset="2"/>
              <a:buChar char="Ø"/>
            </a:pPr>
            <a:r>
              <a:rPr lang="fr-FR" sz="2800" b="1" smtClean="0">
                <a:latin typeface="Calibri"/>
              </a:rPr>
              <a:t>Une compréhension facile des résultats.</a:t>
            </a:r>
          </a:p>
          <a:p>
            <a:pPr marL="342900" indent="-342900">
              <a:buFont typeface="Wingdings" pitchFamily="2" charset="2"/>
              <a:buChar char="Ø"/>
            </a:pPr>
            <a:r>
              <a:rPr lang="fr-FR" sz="2800" b="1" smtClean="0">
                <a:latin typeface="Calibri"/>
              </a:rPr>
              <a:t>Une aide à la prise de décision rapide au niveau de la production.</a:t>
            </a:r>
          </a:p>
          <a:p>
            <a:pPr marL="342900" indent="-342900">
              <a:buFont typeface="Wingdings" pitchFamily="2" charset="2"/>
              <a:buChar char="Ø"/>
            </a:pPr>
            <a:r>
              <a:rPr lang="fr-FR" sz="2800" b="1" smtClean="0">
                <a:latin typeface="Calibri"/>
              </a:rPr>
              <a:t>Un avantage compétitif par rapport aux concurrents.</a:t>
            </a:r>
            <a:br>
              <a:rPr lang="fr-FR" sz="2800" b="1" smtClean="0">
                <a:latin typeface="Calibri"/>
              </a:rPr>
            </a:br>
            <a:endParaRPr lang="fr-FR" sz="2800" b="1" dirty="0"/>
          </a:p>
        </p:txBody>
      </p:sp>
    </p:spTree>
    <p:extLst>
      <p:ext uri="{BB962C8B-B14F-4D97-AF65-F5344CB8AC3E}">
        <p14:creationId xmlns:p14="http://schemas.microsoft.com/office/powerpoint/2010/main" xmlns="" val="409199366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3" name="Espace réservé du contenu 2" descr=" 3"/>
          <p:cNvSpPr>
            <a:spLocks noGrp="1"/>
          </p:cNvSpPr>
          <p:nvPr>
            <p:ph idx="1"/>
          </p:nvPr>
        </p:nvSpPr>
        <p:spPr>
          <a:xfrm>
            <a:off x="3333750" y="1407368"/>
            <a:ext cx="5880100" cy="378382"/>
          </a:xfrm>
        </p:spPr>
        <p:txBody>
          <a:bodyPr>
            <a:noAutofit/>
          </a:bodyPr>
          <a:lstStyle/>
          <a:p>
            <a:pPr marL="0" indent="0">
              <a:buNone/>
            </a:pPr>
            <a:r>
              <a:rPr lang="fr-FR" sz="2400" b="1" u="sng" smtClean="0">
                <a:solidFill>
                  <a:schemeClr val="tx2"/>
                </a:solidFill>
                <a:effectLst>
                  <a:outerShdw blurRad="38100" dist="38100" dir="2700000" algn="tl">
                    <a:srgbClr val="000000">
                      <a:alpha val="43137"/>
                    </a:srgbClr>
                  </a:outerShdw>
                </a:effectLst>
                <a:latin typeface="Calibri"/>
              </a:rPr>
              <a:t>3/ Outil d’innovation et de contrôle qualité:</a:t>
            </a:r>
            <a:endParaRPr lang="fr-FR" sz="2400" b="1" u="sng" dirty="0">
              <a:solidFill>
                <a:schemeClr val="tx2"/>
              </a:solidFill>
              <a:effectLst>
                <a:outerShdw blurRad="38100" dist="38100" dir="2700000" algn="tl">
                  <a:srgbClr val="000000">
                    <a:alpha val="43137"/>
                  </a:srgbClr>
                </a:outerShdw>
              </a:effectLst>
            </a:endParaRPr>
          </a:p>
        </p:txBody>
      </p:sp>
      <p:sp>
        <p:nvSpPr>
          <p:cNvPr id="4" name="Espace réservé du numéro de diapositive 3" descr=" 4"/>
          <p:cNvSpPr>
            <a:spLocks noGrp="1"/>
          </p:cNvSpPr>
          <p:nvPr>
            <p:ph type="sldNum" sz="quarter" idx="12"/>
          </p:nvPr>
        </p:nvSpPr>
        <p:spPr>
          <a:xfrm>
            <a:off x="304800" y="84540"/>
            <a:ext cx="304800" cy="365125"/>
          </a:xfrm>
        </p:spPr>
        <p:txBody>
          <a:bodyPr/>
          <a:lstStyle/>
          <a:p>
            <a:r>
              <a:rPr lang="fr-FR" sz="2400" b="1" smtClean="0">
                <a:effectLst>
                  <a:outerShdw blurRad="38100" dist="38100" dir="2700000" algn="tl">
                    <a:srgbClr val="000000">
                      <a:alpha val="43137"/>
                    </a:srgbClr>
                  </a:outerShdw>
                </a:effectLst>
              </a:rPr>
              <a:t>3</a:t>
            </a:r>
          </a:p>
          <a:p>
            <a:endParaRPr lang="fr-FR" dirty="0"/>
          </a:p>
        </p:txBody>
      </p:sp>
      <p:sp>
        <p:nvSpPr>
          <p:cNvPr id="5" name="Rectangle 4" descr=" 5"/>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6" name="Rectangle 5" descr=" 6"/>
          <p:cNvSpPr/>
          <p:nvPr/>
        </p:nvSpPr>
        <p:spPr>
          <a:xfrm>
            <a:off x="2419350" y="92880"/>
            <a:ext cx="73533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a:solidFill>
                  <a:schemeClr val="tx2">
                    <a:lumMod val="75000"/>
                  </a:schemeClr>
                </a:solidFill>
                <a:latin typeface="Arial Rounded MT Bold" pitchFamily="34" charset="0"/>
                <a:cs typeface="Segoe UI Semibold" pitchFamily="34" charset="0"/>
              </a:rPr>
              <a:t>Qu’est ce que l’analyse sensorielle?</a:t>
            </a:r>
          </a:p>
        </p:txBody>
      </p:sp>
      <p:sp>
        <p:nvSpPr>
          <p:cNvPr id="9" name="Rectangle 8" descr=" 7"/>
          <p:cNvSpPr/>
          <p:nvPr/>
        </p:nvSpPr>
        <p:spPr>
          <a:xfrm>
            <a:off x="1445528" y="2262713"/>
            <a:ext cx="9300944" cy="400110"/>
          </a:xfrm>
          <a:prstGeom prst="rect">
            <a:avLst/>
          </a:prstGeom>
        </p:spPr>
        <p:txBody>
          <a:bodyPr wrap="none">
            <a:spAutoFit/>
          </a:bodyPr>
          <a:lstStyle/>
          <a:p>
            <a:r>
              <a:rPr lang="fr-FR" sz="2000" b="1" dirty="0" smtClean="0">
                <a:effectLst>
                  <a:outerShdw blurRad="38100" dist="38100" dir="2700000" algn="tl">
                    <a:srgbClr val="000000">
                      <a:alpha val="43137"/>
                    </a:srgbClr>
                  </a:outerShdw>
                </a:effectLst>
                <a:latin typeface="Tahoma" pitchFamily="34" charset="0"/>
                <a:cs typeface="Tahoma" pitchFamily="34" charset="0"/>
              </a:rPr>
              <a:t>Joue </a:t>
            </a:r>
            <a:r>
              <a:rPr lang="fr-FR" sz="2000" b="1" dirty="0">
                <a:effectLst>
                  <a:outerShdw blurRad="38100" dist="38100" dir="2700000" algn="tl">
                    <a:srgbClr val="000000">
                      <a:alpha val="43137"/>
                    </a:srgbClr>
                  </a:outerShdw>
                </a:effectLst>
                <a:latin typeface="Tahoma" pitchFamily="34" charset="0"/>
                <a:cs typeface="Tahoma" pitchFamily="34" charset="0"/>
              </a:rPr>
              <a:t>un rôle déterminant </a:t>
            </a:r>
            <a:r>
              <a:rPr lang="fr-FR" sz="2000" b="1" dirty="0" smtClean="0">
                <a:effectLst>
                  <a:outerShdw blurRad="38100" dist="38100" dir="2700000" algn="tl">
                    <a:srgbClr val="000000">
                      <a:alpha val="43137"/>
                    </a:srgbClr>
                  </a:outerShdw>
                </a:effectLst>
                <a:latin typeface="Tahoma" pitchFamily="34" charset="0"/>
                <a:cs typeface="Tahoma" pitchFamily="34" charset="0"/>
              </a:rPr>
              <a:t>(</a:t>
            </a:r>
            <a:r>
              <a:rPr lang="fr-FR" sz="2000" b="1" i="1" dirty="0">
                <a:solidFill>
                  <a:srgbClr val="C00000"/>
                </a:solidFill>
                <a:effectLst>
                  <a:outerShdw blurRad="38100" dist="38100" dir="2700000" algn="tl">
                    <a:srgbClr val="000000">
                      <a:alpha val="43137"/>
                    </a:srgbClr>
                  </a:outerShdw>
                </a:effectLst>
                <a:latin typeface="Tahoma" pitchFamily="34" charset="0"/>
                <a:cs typeface="Tahoma" pitchFamily="34" charset="0"/>
              </a:rPr>
              <a:t>domaine de la recherche et </a:t>
            </a:r>
            <a:r>
              <a:rPr lang="fr-FR" sz="2000" b="1" i="1" dirty="0" smtClean="0">
                <a:solidFill>
                  <a:srgbClr val="C00000"/>
                </a:solidFill>
                <a:effectLst>
                  <a:outerShdw blurRad="38100" dist="38100" dir="2700000" algn="tl">
                    <a:srgbClr val="000000">
                      <a:alpha val="43137"/>
                    </a:srgbClr>
                  </a:outerShdw>
                </a:effectLst>
                <a:latin typeface="Tahoma" pitchFamily="34" charset="0"/>
                <a:cs typeface="Tahoma" pitchFamily="34" charset="0"/>
              </a:rPr>
              <a:t>développement</a:t>
            </a:r>
            <a:r>
              <a:rPr lang="fr-FR" sz="2000" b="1" dirty="0">
                <a:effectLst>
                  <a:outerShdw blurRad="38100" dist="38100" dir="2700000" algn="tl">
                    <a:srgbClr val="000000">
                      <a:alpha val="43137"/>
                    </a:srgbClr>
                  </a:outerShdw>
                </a:effectLst>
                <a:latin typeface="Tahoma" pitchFamily="34" charset="0"/>
                <a:cs typeface="Tahoma" pitchFamily="34" charset="0"/>
              </a:rPr>
              <a:t>)</a:t>
            </a:r>
          </a:p>
        </p:txBody>
      </p:sp>
      <p:sp>
        <p:nvSpPr>
          <p:cNvPr id="8" name="Bulle ronde 7" descr=" 9"/>
          <p:cNvSpPr/>
          <p:nvPr/>
        </p:nvSpPr>
        <p:spPr>
          <a:xfrm>
            <a:off x="8938986" y="385267"/>
            <a:ext cx="2249713" cy="948233"/>
          </a:xfrm>
          <a:prstGeom prst="wedgeEllipseCallout">
            <a:avLst>
              <a:gd name="adj1" fmla="val -44771"/>
              <a:gd name="adj2" fmla="val 85018"/>
            </a:avLst>
          </a:prstGeom>
          <a:blipFill>
            <a:blip r:embed="rId3"/>
            <a:stretch>
              <a:fillRect/>
            </a:stretch>
          </a:blip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descr=" 11"/>
          <p:cNvSpPr/>
          <p:nvPr/>
        </p:nvSpPr>
        <p:spPr>
          <a:xfrm>
            <a:off x="2614947" y="3057435"/>
            <a:ext cx="7768665" cy="461665"/>
          </a:xfrm>
          <a:prstGeom prst="rect">
            <a:avLst/>
          </a:prstGeom>
        </p:spPr>
        <p:txBody>
          <a:bodyPr wrap="none">
            <a:spAutoFit/>
          </a:bodyPr>
          <a:lstStyle/>
          <a:p>
            <a:pPr marL="285750" indent="-285750">
              <a:buFont typeface="Wingdings" pitchFamily="2" charset="2"/>
              <a:buChar char="Ø"/>
            </a:pPr>
            <a:r>
              <a:rPr lang="fr-FR" sz="2400" dirty="0">
                <a:latin typeface="Tahoma" pitchFamily="34" charset="0"/>
                <a:cs typeface="Tahoma" pitchFamily="34" charset="0"/>
              </a:rPr>
              <a:t>la création et de la formulation de nouveaux </a:t>
            </a:r>
            <a:r>
              <a:rPr lang="fr-FR" sz="2400" dirty="0" smtClean="0">
                <a:latin typeface="Tahoma" pitchFamily="34" charset="0"/>
                <a:cs typeface="Tahoma" pitchFamily="34" charset="0"/>
              </a:rPr>
              <a:t>produits,</a:t>
            </a:r>
            <a:endParaRPr lang="fr-FR" sz="2400" dirty="0"/>
          </a:p>
        </p:txBody>
      </p:sp>
      <p:sp>
        <p:nvSpPr>
          <p:cNvPr id="11" name="Rectangle 10" descr=" 12"/>
          <p:cNvSpPr/>
          <p:nvPr/>
        </p:nvSpPr>
        <p:spPr>
          <a:xfrm>
            <a:off x="2614947" y="3790434"/>
            <a:ext cx="6708503" cy="461665"/>
          </a:xfrm>
          <a:prstGeom prst="rect">
            <a:avLst/>
          </a:prstGeom>
        </p:spPr>
        <p:txBody>
          <a:bodyPr wrap="none">
            <a:spAutoFit/>
          </a:bodyPr>
          <a:lstStyle/>
          <a:p>
            <a:pPr marL="342900" indent="-342900">
              <a:buFont typeface="Wingdings" pitchFamily="2" charset="2"/>
              <a:buChar char="Ø"/>
            </a:pPr>
            <a:r>
              <a:rPr lang="fr-FR" sz="2400" dirty="0">
                <a:latin typeface="Tahoma" pitchFamily="34" charset="0"/>
                <a:cs typeface="Tahoma" pitchFamily="34" charset="0"/>
              </a:rPr>
              <a:t>déterminer des différences entre les </a:t>
            </a:r>
            <a:r>
              <a:rPr lang="fr-FR" sz="2400" dirty="0" smtClean="0">
                <a:latin typeface="Tahoma" pitchFamily="34" charset="0"/>
                <a:cs typeface="Tahoma" pitchFamily="34" charset="0"/>
              </a:rPr>
              <a:t>produits,</a:t>
            </a:r>
            <a:endParaRPr lang="fr-FR" sz="2400" dirty="0">
              <a:latin typeface="Tahoma" pitchFamily="34" charset="0"/>
              <a:cs typeface="Tahoma" pitchFamily="34" charset="0"/>
            </a:endParaRPr>
          </a:p>
        </p:txBody>
      </p:sp>
      <p:sp>
        <p:nvSpPr>
          <p:cNvPr id="12" name="Rectangle 11" descr=" 13"/>
          <p:cNvSpPr/>
          <p:nvPr/>
        </p:nvSpPr>
        <p:spPr>
          <a:xfrm>
            <a:off x="2614947" y="4469368"/>
            <a:ext cx="4737900" cy="461665"/>
          </a:xfrm>
          <a:prstGeom prst="rect">
            <a:avLst/>
          </a:prstGeom>
        </p:spPr>
        <p:txBody>
          <a:bodyPr wrap="none">
            <a:spAutoFit/>
          </a:bodyPr>
          <a:lstStyle/>
          <a:p>
            <a:pPr marL="342900" indent="-342900">
              <a:buFont typeface="Wingdings" pitchFamily="2" charset="2"/>
              <a:buChar char="Ø"/>
            </a:pPr>
            <a:r>
              <a:rPr lang="fr-FR" sz="2400" dirty="0">
                <a:latin typeface="Tahoma" pitchFamily="34" charset="0"/>
                <a:cs typeface="Tahoma" pitchFamily="34" charset="0"/>
              </a:rPr>
              <a:t>des </a:t>
            </a:r>
            <a:r>
              <a:rPr lang="fr-FR" sz="2400" dirty="0" smtClean="0">
                <a:latin typeface="Tahoma" pitchFamily="34" charset="0"/>
                <a:cs typeface="Tahoma" pitchFamily="34" charset="0"/>
              </a:rPr>
              <a:t>optimisations des produits,</a:t>
            </a:r>
            <a:endParaRPr lang="fr-FR" sz="2400" dirty="0">
              <a:latin typeface="Tahoma" pitchFamily="34" charset="0"/>
              <a:cs typeface="Tahoma" pitchFamily="34" charset="0"/>
            </a:endParaRPr>
          </a:p>
        </p:txBody>
      </p:sp>
      <p:sp>
        <p:nvSpPr>
          <p:cNvPr id="13" name="Rectangle 12" descr=" 14"/>
          <p:cNvSpPr/>
          <p:nvPr/>
        </p:nvSpPr>
        <p:spPr>
          <a:xfrm>
            <a:off x="2614946" y="5125135"/>
            <a:ext cx="8131526" cy="830997"/>
          </a:xfrm>
          <a:prstGeom prst="rect">
            <a:avLst/>
          </a:prstGeom>
        </p:spPr>
        <p:txBody>
          <a:bodyPr wrap="square">
            <a:spAutoFit/>
          </a:bodyPr>
          <a:lstStyle/>
          <a:p>
            <a:pPr marL="342900" indent="-342900" algn="just">
              <a:buFont typeface="Wingdings" pitchFamily="2" charset="2"/>
              <a:buChar char="Ø"/>
            </a:pPr>
            <a:r>
              <a:rPr lang="fr-FR" sz="2400" dirty="0">
                <a:latin typeface="Tahoma" pitchFamily="34" charset="0"/>
                <a:cs typeface="Tahoma" pitchFamily="34" charset="0"/>
              </a:rPr>
              <a:t>l’impact que peut avoir une modification </a:t>
            </a:r>
            <a:r>
              <a:rPr lang="fr-FR" sz="2400" dirty="0" err="1">
                <a:latin typeface="Tahoma" pitchFamily="34" charset="0"/>
                <a:cs typeface="Tahoma" pitchFamily="34" charset="0"/>
              </a:rPr>
              <a:t>process</a:t>
            </a:r>
            <a:r>
              <a:rPr lang="fr-FR" sz="2400" dirty="0">
                <a:latin typeface="Tahoma" pitchFamily="34" charset="0"/>
                <a:cs typeface="Tahoma" pitchFamily="34" charset="0"/>
              </a:rPr>
              <a:t> sur la qualité finale du produit.</a:t>
            </a:r>
          </a:p>
        </p:txBody>
      </p:sp>
      <p:pic>
        <p:nvPicPr>
          <p:cNvPr id="1026" name="Picture 2" descr=" 102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439399" y="5516152"/>
            <a:ext cx="1498600" cy="9699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095086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9230" name="Picture 14" descr=" 923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671050" y="1333500"/>
            <a:ext cx="2381250" cy="350520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2" descr=" 9228"/>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147298" y="132918"/>
            <a:ext cx="1905002" cy="149268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34</a:t>
            </a:r>
          </a:p>
          <a:p>
            <a:endParaRPr lang="fr-FR" dirty="0"/>
          </a:p>
        </p:txBody>
      </p:sp>
      <p:sp>
        <p:nvSpPr>
          <p:cNvPr id="8" name="Rectangle 7" descr=" 12"/>
          <p:cNvSpPr/>
          <p:nvPr/>
        </p:nvSpPr>
        <p:spPr>
          <a:xfrm>
            <a:off x="3336925" y="-7823"/>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14" name="Rectangle 13" descr=" 16"/>
          <p:cNvSpPr/>
          <p:nvPr/>
        </p:nvSpPr>
        <p:spPr>
          <a:xfrm>
            <a:off x="125059" y="2663413"/>
            <a:ext cx="10327041" cy="3816429"/>
          </a:xfrm>
          <a:prstGeom prst="rect">
            <a:avLst/>
          </a:prstGeom>
        </p:spPr>
        <p:txBody>
          <a:bodyPr wrap="square">
            <a:spAutoFit/>
          </a:bodyPr>
          <a:lstStyle/>
          <a:p>
            <a:r>
              <a:rPr lang="fr-FR" dirty="0"/>
              <a:t/>
            </a:r>
            <a:br>
              <a:rPr lang="fr-FR" dirty="0"/>
            </a:br>
            <a:r>
              <a:rPr lang="fr-FR" sz="2800" b="1" dirty="0"/>
              <a:t>- Les instruments d’analyse sensorielle jouent un rôle essentiel pour l'analyse des propriétés chimiques et sensorielles des produits.</a:t>
            </a:r>
          </a:p>
          <a:p>
            <a:r>
              <a:rPr lang="fr-FR" sz="2800" b="1" dirty="0"/>
              <a:t>En outre, l’évaluation sensorielle instrumentale favorise le développement de ces produits sur le marché:</a:t>
            </a:r>
            <a:br>
              <a:rPr lang="fr-FR" sz="2800" b="1" dirty="0"/>
            </a:br>
            <a:r>
              <a:rPr lang="fr-FR" sz="2800" b="1" dirty="0"/>
              <a:t>- Des produits meilleurs</a:t>
            </a:r>
            <a:br>
              <a:rPr lang="fr-FR" sz="2800" b="1" dirty="0"/>
            </a:br>
            <a:r>
              <a:rPr lang="fr-FR" sz="2800" b="1" dirty="0"/>
              <a:t>- Des procédés de fabrication optimisés</a:t>
            </a:r>
            <a:br>
              <a:rPr lang="fr-FR" sz="2800" b="1" dirty="0"/>
            </a:br>
            <a:r>
              <a:rPr lang="fr-FR" sz="2800" b="1" dirty="0"/>
              <a:t>- Des coûts et des temps de développement réduits</a:t>
            </a:r>
            <a:br>
              <a:rPr lang="fr-FR" sz="2800" b="1" dirty="0"/>
            </a:br>
            <a:r>
              <a:rPr lang="fr-FR" sz="2800" b="1" dirty="0"/>
              <a:t>- Des produits lancés plus rapidement</a:t>
            </a:r>
          </a:p>
        </p:txBody>
      </p:sp>
      <p:sp>
        <p:nvSpPr>
          <p:cNvPr id="9" name="Rectangle 8" descr=" 17"/>
          <p:cNvSpPr/>
          <p:nvPr/>
        </p:nvSpPr>
        <p:spPr>
          <a:xfrm>
            <a:off x="2374900" y="-7823"/>
            <a:ext cx="7111999"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Instruments d’analyse sensorielle</a:t>
            </a:r>
            <a:endParaRPr lang="fr-FR" sz="3200" b="1" dirty="0">
              <a:solidFill>
                <a:schemeClr val="tx2">
                  <a:lumMod val="75000"/>
                </a:schemeClr>
              </a:solidFill>
              <a:latin typeface="Arial Rounded MT Bold" pitchFamily="34" charset="0"/>
              <a:cs typeface="Segoe UI Semibold" pitchFamily="34" charset="0"/>
            </a:endParaRPr>
          </a:p>
        </p:txBody>
      </p:sp>
      <p:sp>
        <p:nvSpPr>
          <p:cNvPr id="11" name="Arrondir un rectangle à un seul coin 10" descr=" 9"/>
          <p:cNvSpPr/>
          <p:nvPr/>
        </p:nvSpPr>
        <p:spPr>
          <a:xfrm>
            <a:off x="101600" y="922337"/>
            <a:ext cx="10223500" cy="1020763"/>
          </a:xfrm>
          <a:prstGeom prst="round1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fr-FR" sz="2800" b="1" dirty="0">
                <a:solidFill>
                  <a:srgbClr val="0070C0"/>
                </a:solidFill>
                <a:effectLst>
                  <a:outerShdw blurRad="38100" dist="38100" dir="2700000" algn="tl">
                    <a:srgbClr val="000000">
                      <a:alpha val="43137"/>
                    </a:srgbClr>
                  </a:outerShdw>
                </a:effectLst>
              </a:rPr>
              <a:t>Quels sont les avantages de ces instruments d’analyse sensorielle pour évaluer l'odeur, le goût et l'aspect visuel?</a:t>
            </a:r>
          </a:p>
        </p:txBody>
      </p:sp>
      <p:sp>
        <p:nvSpPr>
          <p:cNvPr id="10" name="Rectangle 9" descr=" 10"/>
          <p:cNvSpPr/>
          <p:nvPr/>
        </p:nvSpPr>
        <p:spPr>
          <a:xfrm>
            <a:off x="101600" y="2311738"/>
            <a:ext cx="10693399" cy="2677656"/>
          </a:xfrm>
          <a:prstGeom prst="rect">
            <a:avLst/>
          </a:prstGeom>
        </p:spPr>
        <p:txBody>
          <a:bodyPr wrap="square">
            <a:spAutoFit/>
          </a:bodyPr>
          <a:lstStyle/>
          <a:p>
            <a:pPr marL="457200" indent="-457200">
              <a:buFont typeface="Wingdings" pitchFamily="2" charset="2"/>
              <a:buChar char=" "/>
            </a:pPr>
            <a:r>
              <a:rPr lang="fr-FR" sz="2800" b="1" smtClean="0">
                <a:latin typeface="Calibri"/>
              </a:rPr>
              <a:t>                                       </a:t>
            </a:r>
          </a:p>
          <a:p>
            <a:pPr marL="457200" indent="-457200">
              <a:buFont typeface="Wingdings" pitchFamily="2" charset="2"/>
              <a:buChar char=" "/>
            </a:pPr>
            <a:r>
              <a:rPr lang="fr-FR" sz="2800" b="1" smtClean="0">
                <a:latin typeface="Calibri"/>
              </a:rPr>
              <a:t>                                                        </a:t>
            </a:r>
          </a:p>
          <a:p>
            <a:pPr marL="457200" indent="-457200">
              <a:buFont typeface="Wingdings" pitchFamily="2" charset="2"/>
              <a:buChar char=" "/>
            </a:pPr>
            <a:r>
              <a:rPr lang="fr-FR" sz="2800" b="1" smtClean="0">
                <a:latin typeface="Calibri"/>
              </a:rPr>
              <a:t>                                       </a:t>
            </a:r>
          </a:p>
          <a:p>
            <a:pPr marL="457200" indent="-457200">
              <a:buFont typeface="Wingdings" pitchFamily="2" charset="2"/>
              <a:buChar char=" "/>
            </a:pPr>
            <a:r>
              <a:rPr lang="fr-FR" sz="2800" b="1" smtClean="0">
                <a:latin typeface="Calibri"/>
              </a:rPr>
              <a:t>                                                                  </a:t>
            </a:r>
          </a:p>
          <a:p>
            <a:pPr marL="457200" indent="-457200">
              <a:buFont typeface="Wingdings" pitchFamily="2" charset="2"/>
              <a:buChar char=" "/>
            </a:pPr>
            <a:r>
              <a:rPr lang="fr-FR" sz="2800" b="1" smtClean="0">
                <a:latin typeface="Calibri"/>
              </a:rPr>
              <a:t>                                                   </a:t>
            </a:r>
            <a:br>
              <a:rPr lang="fr-FR" sz="2800" b="1" smtClean="0">
                <a:latin typeface="Calibri"/>
              </a:rPr>
            </a:br>
            <a:endParaRPr lang="fr-FR" sz="2800" b="1" dirty="0"/>
          </a:p>
        </p:txBody>
      </p:sp>
      <p:sp>
        <p:nvSpPr>
          <p:cNvPr id="13" name="Arrondir un rectangle à un seul coin 12" descr=" 22"/>
          <p:cNvSpPr/>
          <p:nvPr/>
        </p:nvSpPr>
        <p:spPr>
          <a:xfrm>
            <a:off x="125059" y="2112550"/>
            <a:ext cx="10223500" cy="550863"/>
          </a:xfrm>
          <a:prstGeom prst="round1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lang="fr-FR" sz="3200" b="1" dirty="0" smtClean="0">
                <a:solidFill>
                  <a:srgbClr val="0070C0"/>
                </a:solidFill>
                <a:effectLst>
                  <a:outerShdw blurRad="38100" dist="38100" dir="2700000" algn="tl">
                    <a:srgbClr val="000000">
                      <a:alpha val="43137"/>
                    </a:srgbClr>
                  </a:outerShdw>
                </a:effectLst>
              </a:rPr>
              <a:t>Quel est le rôle des </a:t>
            </a:r>
            <a:r>
              <a:rPr lang="fr-FR" sz="3200" b="1" dirty="0">
                <a:solidFill>
                  <a:srgbClr val="0070C0"/>
                </a:solidFill>
                <a:effectLst>
                  <a:outerShdw blurRad="38100" dist="38100" dir="2700000" algn="tl">
                    <a:srgbClr val="000000">
                      <a:alpha val="43137"/>
                    </a:srgbClr>
                  </a:outerShdw>
                </a:effectLst>
              </a:rPr>
              <a:t>instruments d’analyse </a:t>
            </a:r>
            <a:r>
              <a:rPr lang="fr-FR" sz="3200" b="1" dirty="0" smtClean="0">
                <a:solidFill>
                  <a:srgbClr val="0070C0"/>
                </a:solidFill>
                <a:effectLst>
                  <a:outerShdw blurRad="38100" dist="38100" dir="2700000" algn="tl">
                    <a:srgbClr val="000000">
                      <a:alpha val="43137"/>
                    </a:srgbClr>
                  </a:outerShdw>
                </a:effectLst>
              </a:rPr>
              <a:t>sensorielle?</a:t>
            </a:r>
            <a:endParaRPr lang="fr-FR" sz="32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840646714"/>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35</a:t>
            </a:r>
          </a:p>
          <a:p>
            <a:endParaRPr lang="fr-FR" dirty="0"/>
          </a:p>
        </p:txBody>
      </p:sp>
      <p:sp>
        <p:nvSpPr>
          <p:cNvPr id="5" name="Rectangle 4" descr=" 12"/>
          <p:cNvSpPr/>
          <p:nvPr/>
        </p:nvSpPr>
        <p:spPr>
          <a:xfrm>
            <a:off x="3336925" y="-7823"/>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Types de questionnaire </a:t>
            </a:r>
            <a:endParaRPr lang="fr-FR" sz="3200" b="1" dirty="0">
              <a:solidFill>
                <a:schemeClr val="tx2">
                  <a:lumMod val="75000"/>
                </a:schemeClr>
              </a:solidFill>
              <a:latin typeface="Arial Rounded MT Bold" pitchFamily="34" charset="0"/>
              <a:cs typeface="Segoe UI Semibold" pitchFamily="34" charset="0"/>
            </a:endParaRPr>
          </a:p>
        </p:txBody>
      </p:sp>
      <p:pic>
        <p:nvPicPr>
          <p:cNvPr id="8" name="Picture 2" descr=" 1024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0" y="576952"/>
            <a:ext cx="6997700" cy="52453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55076502"/>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35</a:t>
            </a:r>
          </a:p>
          <a:p>
            <a:endParaRPr lang="fr-FR" dirty="0"/>
          </a:p>
        </p:txBody>
      </p:sp>
      <p:sp>
        <p:nvSpPr>
          <p:cNvPr id="5" name="Rectangle 4" descr=" 12"/>
          <p:cNvSpPr/>
          <p:nvPr/>
        </p:nvSpPr>
        <p:spPr>
          <a:xfrm>
            <a:off x="3336925" y="-7823"/>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Types de questionnaire </a:t>
            </a:r>
            <a:endParaRPr lang="fr-FR" sz="3200" b="1" dirty="0">
              <a:solidFill>
                <a:schemeClr val="tx2">
                  <a:lumMod val="75000"/>
                </a:schemeClr>
              </a:solidFill>
              <a:latin typeface="Arial Rounded MT Bold" pitchFamily="34" charset="0"/>
              <a:cs typeface="Segoe UI Semibold" pitchFamily="34" charset="0"/>
            </a:endParaRPr>
          </a:p>
        </p:txBody>
      </p:sp>
      <p:pic>
        <p:nvPicPr>
          <p:cNvPr id="8" name="Picture 2" descr=" 1024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0" y="576952"/>
            <a:ext cx="6997700" cy="524535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 10244"/>
          <p:cNvPicPr>
            <a:picLocks noChangeAspect="1" noChangeArrowheads="1"/>
          </p:cNvPicPr>
          <p:nvPr/>
        </p:nvPicPr>
        <p:blipFill>
          <a:blip r:embed="rId4">
            <a:extLst>
              <a:ext uri="{BEBA8EAE-BF5A-486C-A8C5-ECC9F3942E4B}">
                <a14:imgProps xmlns:a14="http://schemas.microsoft.com/office/drawing/2010/main" xmlns="">
                  <a14:imgLayer r:embed="rId5">
                    <a14:imgEffect>
                      <a14:sharpenSoften amount="50000"/>
                    </a14:imgEffect>
                    <a14:imgEffect>
                      <a14:saturation sat="300000"/>
                    </a14:imgEffect>
                  </a14:imgLayer>
                </a14:imgProps>
              </a:ext>
              <a:ext uri="{28A0092B-C50C-407E-A947-70E740481C1C}">
                <a14:useLocalDpi xmlns:a14="http://schemas.microsoft.com/office/drawing/2010/main" xmlns="" val="0"/>
              </a:ext>
            </a:extLst>
          </a:blip>
          <a:srcRect/>
          <a:stretch>
            <a:fillRect/>
          </a:stretch>
        </p:blipFill>
        <p:spPr bwMode="auto">
          <a:xfrm>
            <a:off x="1815306" y="576952"/>
            <a:ext cx="8358187" cy="62810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18816599"/>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35</a:t>
            </a:r>
          </a:p>
          <a:p>
            <a:endParaRPr lang="fr-FR" dirty="0"/>
          </a:p>
        </p:txBody>
      </p:sp>
      <p:sp>
        <p:nvSpPr>
          <p:cNvPr id="5" name="Rectangle 4" descr=" 12"/>
          <p:cNvSpPr/>
          <p:nvPr/>
        </p:nvSpPr>
        <p:spPr>
          <a:xfrm>
            <a:off x="3336925" y="-7823"/>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Types de questionnaire </a:t>
            </a:r>
            <a:endParaRPr lang="fr-FR" sz="3200" b="1" dirty="0">
              <a:solidFill>
                <a:schemeClr val="tx2">
                  <a:lumMod val="75000"/>
                </a:schemeClr>
              </a:solidFill>
              <a:latin typeface="Arial Rounded MT Bold" pitchFamily="34" charset="0"/>
              <a:cs typeface="Segoe UI Semibold" pitchFamily="34" charset="0"/>
            </a:endParaRPr>
          </a:p>
        </p:txBody>
      </p:sp>
      <p:pic>
        <p:nvPicPr>
          <p:cNvPr id="8" name="Picture 2" descr=" 1024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0" y="576952"/>
            <a:ext cx="6997700" cy="524535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4" descr=" 10244"/>
          <p:cNvPicPr>
            <a:picLocks noChangeAspect="1" noChangeArrowheads="1"/>
          </p:cNvPicPr>
          <p:nvPr/>
        </p:nvPicPr>
        <p:blipFill>
          <a:blip r:embed="rId4">
            <a:extLst>
              <a:ext uri="{BEBA8EAE-BF5A-486C-A8C5-ECC9F3942E4B}">
                <a14:imgProps xmlns:a14="http://schemas.microsoft.com/office/drawing/2010/main" xmlns="">
                  <a14:imgLayer r:embed="rId5">
                    <a14:imgEffect>
                      <a14:sharpenSoften amount="50000"/>
                    </a14:imgEffect>
                    <a14:imgEffect>
                      <a14:saturation sat="300000"/>
                    </a14:imgEffect>
                  </a14:imgLayer>
                </a14:imgProps>
              </a:ext>
              <a:ext uri="{28A0092B-C50C-407E-A947-70E740481C1C}">
                <a14:useLocalDpi xmlns:a14="http://schemas.microsoft.com/office/drawing/2010/main" xmlns="" val="0"/>
              </a:ext>
            </a:extLst>
          </a:blip>
          <a:srcRect/>
          <a:stretch>
            <a:fillRect/>
          </a:stretch>
        </p:blipFill>
        <p:spPr bwMode="auto">
          <a:xfrm>
            <a:off x="1815306" y="576952"/>
            <a:ext cx="8358187" cy="6281048"/>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 1024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581150" y="-7823"/>
            <a:ext cx="9779000" cy="65488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49074855"/>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35</a:t>
            </a:r>
          </a:p>
          <a:p>
            <a:endParaRPr lang="fr-FR" dirty="0"/>
          </a:p>
        </p:txBody>
      </p:sp>
      <p:sp>
        <p:nvSpPr>
          <p:cNvPr id="5" name="Rectangle 4" descr=" 12"/>
          <p:cNvSpPr/>
          <p:nvPr/>
        </p:nvSpPr>
        <p:spPr>
          <a:xfrm>
            <a:off x="3336925" y="-7823"/>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Types de questionnaire </a:t>
            </a:r>
            <a:endParaRPr lang="fr-FR" sz="3200" b="1" dirty="0">
              <a:solidFill>
                <a:schemeClr val="tx2">
                  <a:lumMod val="75000"/>
                </a:schemeClr>
              </a:solidFill>
              <a:latin typeface="Arial Rounded MT Bold" pitchFamily="34" charset="0"/>
              <a:cs typeface="Segoe UI Semibold" pitchFamily="34" charset="0"/>
            </a:endParaRPr>
          </a:p>
        </p:txBody>
      </p:sp>
      <p:pic>
        <p:nvPicPr>
          <p:cNvPr id="8" name="Picture 8" descr=" 1024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85901" y="449665"/>
            <a:ext cx="8559800" cy="68037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22698640"/>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Rectangle 5" descr=" 6"/>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7" name="Espace réservé du numéro de diapositive 3" descr=" 7"/>
          <p:cNvSpPr txBox="1">
            <a:spLocks/>
          </p:cNvSpPr>
          <p:nvPr/>
        </p:nvSpPr>
        <p:spPr>
          <a:xfrm>
            <a:off x="304800" y="84540"/>
            <a:ext cx="5461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35</a:t>
            </a:r>
          </a:p>
          <a:p>
            <a:endParaRPr lang="fr-FR" dirty="0"/>
          </a:p>
        </p:txBody>
      </p:sp>
      <p:sp>
        <p:nvSpPr>
          <p:cNvPr id="5" name="Rectangle 4" descr=" 12"/>
          <p:cNvSpPr/>
          <p:nvPr/>
        </p:nvSpPr>
        <p:spPr>
          <a:xfrm>
            <a:off x="3336925" y="-7823"/>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Types de questionnaire </a:t>
            </a:r>
            <a:endParaRPr lang="fr-FR" sz="3200" b="1" dirty="0">
              <a:solidFill>
                <a:schemeClr val="tx2">
                  <a:lumMod val="75000"/>
                </a:schemeClr>
              </a:solidFill>
              <a:latin typeface="Arial Rounded MT Bold" pitchFamily="34" charset="0"/>
              <a:cs typeface="Segoe UI Semibold" pitchFamily="34" charset="0"/>
            </a:endParaRPr>
          </a:p>
        </p:txBody>
      </p:sp>
      <p:pic>
        <p:nvPicPr>
          <p:cNvPr id="8" name="Picture 8" descr=" 1024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85901" y="449665"/>
            <a:ext cx="8559800" cy="680373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0" descr=" 1025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485901" y="347455"/>
            <a:ext cx="9426086" cy="63246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21064506"/>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127000" y="2916238"/>
            <a:ext cx="12065000" cy="1143000"/>
          </a:xfrm>
        </p:spPr>
        <p:txBody>
          <a:bodyPr>
            <a:noAutofit/>
          </a:bodyPr>
          <a:lstStyle/>
          <a:p>
            <a:r>
              <a:rPr lang="fr-FR" sz="11500" i="1" dirty="0" smtClean="0">
                <a:solidFill>
                  <a:srgbClr val="FFFF00"/>
                </a:solidFill>
                <a:effectLst>
                  <a:outerShdw blurRad="38100" dist="38100" dir="2700000" algn="tl">
                    <a:srgbClr val="000000">
                      <a:alpha val="43137"/>
                    </a:srgbClr>
                  </a:outerShdw>
                </a:effectLst>
              </a:rPr>
              <a:t>Merci pour votre attention </a:t>
            </a:r>
            <a:endParaRPr lang="fr-FR" sz="11500"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46405960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re 1" descr=" 2"/>
          <p:cNvSpPr>
            <a:spLocks noGrp="1"/>
          </p:cNvSpPr>
          <p:nvPr>
            <p:ph type="title"/>
          </p:nvPr>
        </p:nvSpPr>
        <p:spPr>
          <a:xfrm>
            <a:off x="1676400" y="0"/>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6" name="Espace réservé du numéro de diapositive 3" descr=" 6"/>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4</a:t>
            </a:r>
          </a:p>
          <a:p>
            <a:endParaRPr lang="fr-FR" dirty="0"/>
          </a:p>
        </p:txBody>
      </p:sp>
      <p:sp>
        <p:nvSpPr>
          <p:cNvPr id="7" name="Rectangle 6" descr=" 7"/>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8" name="Rectangle 7" descr=" 8"/>
          <p:cNvSpPr/>
          <p:nvPr/>
        </p:nvSpPr>
        <p:spPr>
          <a:xfrm>
            <a:off x="2419350" y="92880"/>
            <a:ext cx="735330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Application de l’analyse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10" name="Rectangle 9" descr=" 10"/>
          <p:cNvSpPr/>
          <p:nvPr/>
        </p:nvSpPr>
        <p:spPr>
          <a:xfrm>
            <a:off x="698500" y="1320800"/>
            <a:ext cx="4495800" cy="3416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Wingdings" pitchFamily="2" charset="2"/>
              <a:buChar char="Ø"/>
            </a:pPr>
            <a:r>
              <a:rPr lang="fr-FR" sz="3200" smtClean="0">
                <a:solidFill>
                  <a:schemeClr val="tx1"/>
                </a:solidFill>
                <a:effectLst>
                  <a:outerShdw blurRad="38100" dist="38100" dir="2700000" algn="tl">
                    <a:srgbClr val="000000">
                      <a:alpha val="43137"/>
                    </a:srgbClr>
                  </a:outerShdw>
                </a:effectLst>
                <a:latin typeface="Calibri"/>
              </a:rPr>
              <a:t>Restauration.</a:t>
            </a:r>
          </a:p>
          <a:p>
            <a:pPr marL="285750" indent="-285750">
              <a:buFont typeface="Wingdings" pitchFamily="2" charset="2"/>
              <a:buChar char="Ø"/>
            </a:pPr>
            <a:r>
              <a:rPr lang="fr-FR" sz="3200" smtClean="0">
                <a:solidFill>
                  <a:schemeClr val="tx1"/>
                </a:solidFill>
                <a:effectLst>
                  <a:outerShdw blurRad="38100" dist="38100" dir="2700000" algn="tl">
                    <a:srgbClr val="000000">
                      <a:alpha val="43137"/>
                    </a:srgbClr>
                  </a:outerShdw>
                </a:effectLst>
                <a:latin typeface="Calibri"/>
              </a:rPr>
              <a:t>Marketing et acheteurs. </a:t>
            </a:r>
          </a:p>
          <a:p>
            <a:pPr marL="285750" indent="-285750">
              <a:buFont typeface="Wingdings" pitchFamily="2" charset="2"/>
              <a:buChar char="Ø"/>
            </a:pPr>
            <a:r>
              <a:rPr lang="fr-FR" sz="3200" smtClean="0">
                <a:solidFill>
                  <a:schemeClr val="tx1"/>
                </a:solidFill>
                <a:effectLst>
                  <a:outerShdw blurRad="38100" dist="38100" dir="2700000" algn="tl">
                    <a:srgbClr val="000000">
                      <a:alpha val="43137"/>
                    </a:srgbClr>
                  </a:outerShdw>
                </a:effectLst>
                <a:latin typeface="Calibri"/>
              </a:rPr>
              <a:t>Recherches et développement.</a:t>
            </a:r>
          </a:p>
          <a:p>
            <a:pPr marL="285750" indent="-285750">
              <a:buFont typeface="Wingdings" pitchFamily="2" charset="2"/>
              <a:buChar char="Ø"/>
            </a:pPr>
            <a:r>
              <a:rPr lang="fr-FR" sz="3200" smtClean="0">
                <a:solidFill>
                  <a:schemeClr val="tx1"/>
                </a:solidFill>
                <a:effectLst>
                  <a:outerShdw blurRad="38100" dist="38100" dir="2700000" algn="tl">
                    <a:srgbClr val="000000">
                      <a:alpha val="43137"/>
                    </a:srgbClr>
                  </a:outerShdw>
                </a:effectLst>
                <a:latin typeface="Calibri"/>
              </a:rPr>
              <a:t>Production.   </a:t>
            </a:r>
            <a:endParaRPr lang="fr-FR" sz="3200" dirty="0">
              <a:solidFill>
                <a:schemeClr val="tx1"/>
              </a:solidFill>
              <a:effectLst>
                <a:outerShdw blurRad="38100" dist="38100" dir="2700000" algn="tl">
                  <a:srgbClr val="000000">
                    <a:alpha val="43137"/>
                  </a:srgbClr>
                </a:outerShdw>
              </a:effectLst>
            </a:endParaRPr>
          </a:p>
        </p:txBody>
      </p:sp>
      <p:graphicFrame>
        <p:nvGraphicFramePr>
          <p:cNvPr id="9" name="Diagramme 8" descr=" 11"/>
          <p:cNvGraphicFramePr/>
          <p:nvPr>
            <p:extLst>
              <p:ext uri="{D42A27DB-BD31-4B8C-83A1-F6EECF244321}">
                <p14:modId xmlns:p14="http://schemas.microsoft.com/office/powerpoint/2010/main" xmlns="" val="1832163539"/>
              </p:ext>
            </p:extLst>
          </p:nvPr>
        </p:nvGraphicFramePr>
        <p:xfrm>
          <a:off x="5448300" y="774700"/>
          <a:ext cx="6654800" cy="5600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189913958"/>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pic>
        <p:nvPicPr>
          <p:cNvPr id="15" name="Picture 11" descr=" 615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62969" y="723002"/>
            <a:ext cx="834231" cy="1111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Organigramme : Processus 15" descr=" 15"/>
          <p:cNvSpPr/>
          <p:nvPr/>
        </p:nvSpPr>
        <p:spPr>
          <a:xfrm>
            <a:off x="8937626" y="875130"/>
            <a:ext cx="1377950" cy="889000"/>
          </a:xfrm>
          <a:prstGeom prst="flowChartProcess">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descr=" 2"/>
          <p:cNvSpPr>
            <a:spLocks noGrp="1"/>
          </p:cNvSpPr>
          <p:nvPr>
            <p:ph type="title"/>
          </p:nvPr>
        </p:nvSpPr>
        <p:spPr>
          <a:xfrm>
            <a:off x="0" y="-317263"/>
            <a:ext cx="10515600" cy="1325563"/>
          </a:xfrm>
        </p:spPr>
        <p:txBody>
          <a:bodyPr>
            <a:normAutofit/>
          </a:bodyPr>
          <a:lstStyle/>
          <a:p>
            <a:r>
              <a:rPr lang="fr-FR" sz="1800" dirty="0" smtClean="0"/>
              <a:t/>
            </a:r>
            <a:br>
              <a:rPr lang="fr-FR" sz="1800" dirty="0" smtClean="0"/>
            </a:br>
            <a:r>
              <a:rPr lang="fr-FR" sz="1800" dirty="0" smtClean="0"/>
              <a:t> </a:t>
            </a:r>
            <a:endParaRPr lang="fr-FR" sz="1800" dirty="0"/>
          </a:p>
        </p:txBody>
      </p:sp>
      <p:sp>
        <p:nvSpPr>
          <p:cNvPr id="7" name="Espace réservé du numéro de diapositive 3" descr=" 7"/>
          <p:cNvSpPr txBox="1">
            <a:spLocks/>
          </p:cNvSpPr>
          <p:nvPr/>
        </p:nvSpPr>
        <p:spPr>
          <a:xfrm>
            <a:off x="304800" y="84540"/>
            <a:ext cx="3048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400" b="1" dirty="0" smtClean="0">
                <a:effectLst>
                  <a:outerShdw blurRad="38100" dist="38100" dir="2700000" algn="tl">
                    <a:srgbClr val="000000">
                      <a:alpha val="43137"/>
                    </a:srgbClr>
                  </a:outerShdw>
                </a:effectLst>
              </a:rPr>
              <a:t>5</a:t>
            </a:r>
          </a:p>
          <a:p>
            <a:endParaRPr lang="fr-FR" dirty="0"/>
          </a:p>
        </p:txBody>
      </p:sp>
      <p:sp>
        <p:nvSpPr>
          <p:cNvPr id="8" name="Rectangle 7" descr=" 8"/>
          <p:cNvSpPr/>
          <p:nvPr/>
        </p:nvSpPr>
        <p:spPr>
          <a:xfrm>
            <a:off x="0" y="6486113"/>
            <a:ext cx="12192000" cy="371887"/>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r>
              <a:rPr lang="fr-FR" b="1" i="1" u="sng" dirty="0" smtClean="0">
                <a:effectLst>
                  <a:outerShdw blurRad="38100" dist="38100" dir="2700000" algn="tl">
                    <a:srgbClr val="000000">
                      <a:alpha val="43137"/>
                    </a:srgbClr>
                  </a:outerShdw>
                </a:effectLst>
              </a:rPr>
              <a:t>Module:</a:t>
            </a:r>
            <a:r>
              <a:rPr lang="fr-FR" dirty="0" smtClean="0"/>
              <a:t> </a:t>
            </a:r>
            <a:r>
              <a:rPr lang="fr-FR" dirty="0" smtClean="0">
                <a:effectLst>
                  <a:outerShdw blurRad="38100" dist="38100" dir="2700000" algn="tl">
                    <a:srgbClr val="000000">
                      <a:alpha val="43137"/>
                    </a:srgbClr>
                  </a:outerShdw>
                </a:effectLst>
              </a:rPr>
              <a:t>Analyse Sensorielle des Aliments  -     </a:t>
            </a:r>
            <a:r>
              <a:rPr lang="fr-FR" b="1" i="1" dirty="0" smtClean="0">
                <a:effectLst>
                  <a:outerShdw blurRad="38100" dist="38100" dir="2700000" algn="tl">
                    <a:srgbClr val="000000">
                      <a:alpha val="43137"/>
                    </a:srgbClr>
                  </a:outerShdw>
                </a:effectLst>
              </a:rPr>
              <a:t>Master 2             </a:t>
            </a:r>
            <a:r>
              <a:rPr lang="fr-FR" b="1" i="1" u="sng" dirty="0" smtClean="0">
                <a:effectLst>
                  <a:outerShdw blurRad="38100" dist="38100" dir="2700000" algn="tl">
                    <a:srgbClr val="000000">
                      <a:alpha val="43137"/>
                    </a:srgbClr>
                  </a:outerShdw>
                </a:effectLst>
              </a:rPr>
              <a:t>Faculté </a:t>
            </a:r>
            <a:r>
              <a:rPr lang="fr-FR" b="1" i="1" dirty="0" smtClean="0">
                <a:effectLst>
                  <a:outerShdw blurRad="38100" dist="38100" dir="2700000" algn="tl">
                    <a:srgbClr val="000000">
                      <a:alpha val="43137"/>
                    </a:srgbClr>
                  </a:outerShdw>
                </a:effectLst>
              </a:rPr>
              <a:t>:  SNV                             </a:t>
            </a:r>
            <a:r>
              <a:rPr lang="fr-FR" sz="2000" b="1" i="1" u="sng" dirty="0" smtClean="0">
                <a:effectLst>
                  <a:outerShdw blurRad="38100" dist="38100" dir="2700000" algn="tl">
                    <a:srgbClr val="000000">
                      <a:alpha val="43137"/>
                    </a:srgbClr>
                  </a:outerShdw>
                </a:effectLst>
              </a:rPr>
              <a:t>Département</a:t>
            </a:r>
            <a:r>
              <a:rPr lang="fr-FR" sz="2000" b="1" i="1" dirty="0" smtClean="0">
                <a:effectLst>
                  <a:outerShdw blurRad="38100" dist="38100" dir="2700000" algn="tl">
                    <a:srgbClr val="000000">
                      <a:alpha val="43137"/>
                    </a:srgbClr>
                  </a:outerShdw>
                </a:effectLst>
              </a:rPr>
              <a:t> </a:t>
            </a:r>
            <a:r>
              <a:rPr lang="fr-FR" sz="2000" b="1" i="1" dirty="0">
                <a:effectLst>
                  <a:outerShdw blurRad="38100" dist="38100" dir="2700000" algn="tl">
                    <a:srgbClr val="000000">
                      <a:alpha val="43137"/>
                    </a:srgbClr>
                  </a:outerShdw>
                </a:effectLst>
              </a:rPr>
              <a:t>de </a:t>
            </a:r>
            <a:r>
              <a:rPr lang="fr-FR" sz="2000" b="1" i="1" dirty="0" smtClean="0">
                <a:effectLst>
                  <a:outerShdw blurRad="38100" dist="38100" dir="2700000" algn="tl">
                    <a:srgbClr val="000000">
                      <a:alpha val="43137"/>
                    </a:srgbClr>
                  </a:outerShdw>
                </a:effectLst>
              </a:rPr>
              <a:t>biotechnologie</a:t>
            </a:r>
            <a:endParaRPr lang="fr-FR" sz="2000" dirty="0">
              <a:effectLst>
                <a:outerShdw blurRad="38100" dist="38100" dir="2700000" algn="tl">
                  <a:srgbClr val="000000">
                    <a:alpha val="43137"/>
                  </a:srgbClr>
                </a:outerShdw>
              </a:effectLst>
            </a:endParaRPr>
          </a:p>
        </p:txBody>
      </p:sp>
      <p:sp>
        <p:nvSpPr>
          <p:cNvPr id="11" name="Rectangle 10" descr=" 9"/>
          <p:cNvSpPr/>
          <p:nvPr/>
        </p:nvSpPr>
        <p:spPr>
          <a:xfrm>
            <a:off x="3244850" y="157277"/>
            <a:ext cx="5314950" cy="584775"/>
          </a:xfrm>
          <a:prstGeom prst="rect">
            <a:avLst/>
          </a:prstGeom>
          <a:solidFill>
            <a:srgbClr val="92D050"/>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fr-FR" sz="3200" b="1" dirty="0" smtClean="0">
                <a:solidFill>
                  <a:schemeClr val="tx2">
                    <a:lumMod val="75000"/>
                  </a:schemeClr>
                </a:solidFill>
                <a:latin typeface="Arial Rounded MT Bold" pitchFamily="34" charset="0"/>
                <a:cs typeface="Segoe UI Semibold" pitchFamily="34" charset="0"/>
              </a:rPr>
              <a:t>La perception sensorielle </a:t>
            </a:r>
            <a:endParaRPr lang="fr-FR" sz="3200" b="1" dirty="0">
              <a:solidFill>
                <a:schemeClr val="tx2">
                  <a:lumMod val="75000"/>
                </a:schemeClr>
              </a:solidFill>
              <a:latin typeface="Arial Rounded MT Bold" pitchFamily="34" charset="0"/>
              <a:cs typeface="Segoe UI Semibold" pitchFamily="34" charset="0"/>
            </a:endParaRPr>
          </a:p>
        </p:txBody>
      </p:sp>
      <p:sp>
        <p:nvSpPr>
          <p:cNvPr id="12" name="AutoShape 6" descr=" 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7" name="Picture 7" descr=" 615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287000" y="84541"/>
            <a:ext cx="1143000" cy="101150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AutoShape 9" descr=" 14"/>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3" name="Picture 10" descr=" 615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12775" y="312738"/>
            <a:ext cx="1558925" cy="921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12" descr=" 6156"/>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372100" y="773329"/>
            <a:ext cx="1092200" cy="9908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1028" descr=" 20"/>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814104" y="5207000"/>
            <a:ext cx="1231792" cy="1348200"/>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AutoShape 1029" descr=" 21"/>
          <p:cNvSpPr>
            <a:spLocks noChangeArrowheads="1"/>
          </p:cNvSpPr>
          <p:nvPr/>
        </p:nvSpPr>
        <p:spPr bwMode="auto">
          <a:xfrm flipH="1">
            <a:off x="8937626" y="4749800"/>
            <a:ext cx="2254304" cy="838200"/>
          </a:xfrm>
          <a:prstGeom prst="wedgeEllipseCallout">
            <a:avLst>
              <a:gd name="adj1" fmla="val -64472"/>
              <a:gd name="adj2" fmla="val 41801"/>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eaLnBrk="0" hangingPunct="0"/>
            <a:r>
              <a:rPr lang="fr-FR" sz="1200" b="1" dirty="0">
                <a:effectLst>
                  <a:outerShdw blurRad="38100" dist="38100" dir="2700000" algn="tl">
                    <a:srgbClr val="000000">
                      <a:alpha val="43137"/>
                    </a:srgbClr>
                  </a:outerShdw>
                </a:effectLst>
              </a:rPr>
              <a:t>Tout ce que je sais, c’est qu’ils veulent plus de goût </a:t>
            </a:r>
            <a:r>
              <a:rPr lang="fr-FR" dirty="0"/>
              <a:t>!</a:t>
            </a:r>
          </a:p>
        </p:txBody>
      </p:sp>
      <p:sp>
        <p:nvSpPr>
          <p:cNvPr id="23" name="Rectangle avec flèche vers la droite 22" descr=" 18"/>
          <p:cNvSpPr/>
          <p:nvPr/>
        </p:nvSpPr>
        <p:spPr>
          <a:xfrm>
            <a:off x="609600" y="2476500"/>
            <a:ext cx="3644900" cy="2108200"/>
          </a:xfrm>
          <a:prstGeom prst="rightArrowCallout">
            <a:avLst>
              <a:gd name="adj1" fmla="val 7203"/>
              <a:gd name="adj2" fmla="val 12952"/>
              <a:gd name="adj3" fmla="val 23729"/>
              <a:gd name="adj4" fmla="val 73688"/>
            </a:avLst>
          </a:prstGeom>
          <a:solidFill>
            <a:schemeClr val="accent3">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t"/>
          <a:lstStyle/>
          <a:p>
            <a:r>
              <a:rPr lang="fr-FR" sz="2400" dirty="0">
                <a:solidFill>
                  <a:schemeClr val="tx1"/>
                </a:solidFill>
                <a:effectLst>
                  <a:outerShdw blurRad="38100" dist="38100" dir="2700000" algn="tl">
                    <a:srgbClr val="000000">
                      <a:alpha val="43137"/>
                    </a:srgbClr>
                  </a:outerShdw>
                </a:effectLst>
              </a:rPr>
              <a:t>Nos organes des sens sont sensibles à certains</a:t>
            </a:r>
            <a:r>
              <a:rPr lang="fr-FR" sz="2400" dirty="0">
                <a:solidFill>
                  <a:schemeClr val="tx1"/>
                </a:solidFill>
              </a:rPr>
              <a:t> </a:t>
            </a:r>
            <a:r>
              <a:rPr lang="fr-FR" sz="2400" b="1" dirty="0">
                <a:solidFill>
                  <a:srgbClr val="FF0000"/>
                </a:solidFill>
                <a:effectLst>
                  <a:outerShdw blurRad="38100" dist="38100" dir="2700000" algn="tl">
                    <a:srgbClr val="000000">
                      <a:alpha val="43137"/>
                    </a:srgbClr>
                  </a:outerShdw>
                </a:effectLst>
              </a:rPr>
              <a:t>stimuli</a:t>
            </a:r>
            <a:r>
              <a:rPr lang="fr-FR" sz="2400" dirty="0">
                <a:solidFill>
                  <a:schemeClr val="tx1"/>
                </a:solidFill>
              </a:rPr>
              <a:t> </a:t>
            </a:r>
            <a:r>
              <a:rPr lang="fr-FR" sz="2400" dirty="0">
                <a:solidFill>
                  <a:schemeClr val="tx1"/>
                </a:solidFill>
                <a:effectLst>
                  <a:outerShdw blurRad="38100" dist="38100" dir="2700000" algn="tl">
                    <a:srgbClr val="000000">
                      <a:alpha val="43137"/>
                    </a:srgbClr>
                  </a:outerShdw>
                </a:effectLst>
              </a:rPr>
              <a:t>provenant de l'environnement.</a:t>
            </a:r>
          </a:p>
        </p:txBody>
      </p:sp>
      <p:sp>
        <p:nvSpPr>
          <p:cNvPr id="19" name="Rectangle 18" descr=" 19"/>
          <p:cNvSpPr/>
          <p:nvPr/>
        </p:nvSpPr>
        <p:spPr>
          <a:xfrm>
            <a:off x="4254500" y="2930435"/>
            <a:ext cx="6096000" cy="1200329"/>
          </a:xfrm>
          <a:prstGeom prst="rect">
            <a:avLst/>
          </a:prstGeom>
        </p:spPr>
        <p:txBody>
          <a:bodyPr>
            <a:spAutoFit/>
          </a:bodyPr>
          <a:lstStyle/>
          <a:p>
            <a:pPr algn="ctr">
              <a:buClr>
                <a:srgbClr val="9BBB59"/>
              </a:buClr>
              <a:defRPr/>
            </a:pPr>
            <a:r>
              <a:rPr lang="fr-FR" sz="2400" smtClean="0">
                <a:effectLst>
                  <a:outerShdw blurRad="38100" dist="38100" dir="2700000" algn="tl">
                    <a:srgbClr val="000000">
                      <a:alpha val="43137"/>
                    </a:srgbClr>
                  </a:outerShdw>
                </a:effectLst>
                <a:latin typeface="Calibri"/>
              </a:rPr>
              <a:t>Un ALIMENT émet différentes informations perçues par les organes sensoriels : ce sont les</a:t>
            </a:r>
            <a:endParaRPr lang="fr-FR" sz="2400" b="1" dirty="0">
              <a:solidFill>
                <a:srgbClr val="FF0000"/>
              </a:solidFill>
              <a:effectLst>
                <a:outerShdw blurRad="38100" dist="38100" dir="2700000" algn="tl">
                  <a:srgbClr val="000000">
                    <a:alpha val="43137"/>
                  </a:srgbClr>
                </a:outerShdw>
              </a:effectLst>
            </a:endParaRPr>
          </a:p>
        </p:txBody>
      </p:sp>
      <p:sp>
        <p:nvSpPr>
          <p:cNvPr id="22" name="Rectangle 21" descr=" 22"/>
          <p:cNvSpPr/>
          <p:nvPr/>
        </p:nvSpPr>
        <p:spPr>
          <a:xfrm>
            <a:off x="6686744" y="3754566"/>
            <a:ext cx="1707956" cy="954107"/>
          </a:xfrm>
          <a:prstGeom prst="rect">
            <a:avLst/>
          </a:prstGeom>
        </p:spPr>
        <p:txBody>
          <a:bodyPr wrap="square">
            <a:spAutoFit/>
          </a:bodyPr>
          <a:lstStyle/>
          <a:p>
            <a:pPr algn="ctr">
              <a:buClr>
                <a:srgbClr val="9BBB59"/>
              </a:buClr>
              <a:defRPr/>
            </a:pPr>
            <a:r>
              <a:rPr lang="fr-FR" sz="2800" b="1" smtClean="0">
                <a:solidFill>
                  <a:srgbClr val="FF0000"/>
                </a:solidFill>
                <a:effectLst>
                  <a:outerShdw blurRad="38100" dist="38100" dir="2700000" algn="tl">
                    <a:srgbClr val="000000">
                      <a:alpha val="43137"/>
                    </a:srgbClr>
                  </a:outerShdw>
                </a:effectLst>
                <a:latin typeface="Calibri"/>
              </a:rPr>
              <a:t>STIMULI</a:t>
            </a:r>
            <a:endParaRPr lang="fr-FR"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788963293"/>
      </p:ext>
    </p:extLst>
  </p:cSld>
  <p:clrMapOvr>
    <a:masterClrMapping/>
  </p:clrMapOvr>
  <mc:AlternateContent xmlns:mc="http://schemas.openxmlformats.org/markup-compatibility/2006">
    <mc:Choice xmlns:p14="http://schemas.microsoft.com/office/powerpoint/2010/main" xmlns="" Requires="p14">
      <p:transition spd="slow" p14:dur="2000">
        <p:cut/>
      </p:transition>
    </mc:Choice>
    <mc:Fallback>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3257</TotalTime>
  <Words>3441</Words>
  <Application>Microsoft Office PowerPoint</Application>
  <PresentationFormat>Personnalisé</PresentationFormat>
  <Paragraphs>732</Paragraphs>
  <Slides>76</Slides>
  <Notes>4</Notes>
  <HiddenSlides>0</HiddenSlides>
  <MMClips>0</MMClips>
  <ScaleCrop>false</ScaleCrop>
  <HeadingPairs>
    <vt:vector size="4" baseType="variant">
      <vt:variant>
        <vt:lpstr>Thème</vt:lpstr>
      </vt:variant>
      <vt:variant>
        <vt:i4>2</vt:i4>
      </vt:variant>
      <vt:variant>
        <vt:lpstr>Titres des diapositives</vt:lpstr>
      </vt:variant>
      <vt:variant>
        <vt:i4>76</vt:i4>
      </vt:variant>
    </vt:vector>
  </HeadingPairs>
  <TitlesOfParts>
    <vt:vector size="78" baseType="lpstr">
      <vt:lpstr>Thème Office</vt:lpstr>
      <vt:lpstr>1_Thème Office</vt:lpstr>
      <vt:lpstr>Diapositive 1</vt:lpstr>
      <vt:lpstr>Diapositive 2</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Merci pour votre attention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ASMAA</dc:creator>
  <cp:lastModifiedBy>Lenovo</cp:lastModifiedBy>
  <cp:revision>126</cp:revision>
  <dcterms:created xsi:type="dcterms:W3CDTF">2017-10-04T17:32:01Z</dcterms:created>
  <dcterms:modified xsi:type="dcterms:W3CDTF">2025-11-15T17:52:43Z</dcterms:modified>
</cp:coreProperties>
</file>