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Lst>
  <p:notesMasterIdLst>
    <p:notesMasterId r:id="rId76"/>
  </p:notes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70" r:id="rId40"/>
    <p:sldId id="269" r:id="rId41"/>
    <p:sldId id="271"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301" r:id="rId68"/>
    <p:sldId id="302" r:id="rId69"/>
    <p:sldId id="303" r:id="rId70"/>
    <p:sldId id="304" r:id="rId71"/>
    <p:sldId id="297" r:id="rId72"/>
    <p:sldId id="298" r:id="rId73"/>
    <p:sldId id="299" r:id="rId74"/>
    <p:sldId id="300" r:id="rId75"/>
  </p:sldIdLst>
  <p:sldSz cx="9144000" cy="6858000" type="screen4x3"/>
  <p:notesSz cx="6858000" cy="9144000"/>
  <p:defaultTextStyle>
    <a:defPPr>
      <a:defRPr lang="en"/>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A5247-4C38-4C9E-B38C-D18926FB6E5E}" type="doc">
      <dgm:prSet loTypeId="urn:microsoft.com/office/officeart/2005/8/layout/hList7" loCatId="list" qsTypeId="urn:microsoft.com/office/officeart/2005/8/quickstyle/3d2" qsCatId="3D" csTypeId="urn:microsoft.com/office/officeart/2005/8/colors/accent2_4" csCatId="accent2" phldr="1"/>
      <dgm:spPr/>
    </dgm:pt>
    <dgm:pt modelId="{2D95BD3C-86B3-4D04-9094-A7647CA14BA0}">
      <dgm:prSet phldrT="[Texte]"/>
      <dgm:spPr/>
      <dgm:t>
        <a:bodyPr/>
        <a:lstStyle/>
        <a:p>
          <a:r>
            <a:rPr lang="en" b="1" i="1" dirty="0"/>
            <a:t>Stopping function</a:t>
          </a:r>
          <a:endParaRPr lang="fr-FR" i="1" dirty="0"/>
        </a:p>
        <a:p>
          <a:r>
            <a:rPr lang="en" i="1" dirty="0"/>
            <a:t>A function stops when its execution reaches the end of the instruction block, or when the return instruction is executed (with or without value)...</a:t>
          </a:r>
          <a:endParaRPr lang="fr-FR" dirty="0"/>
        </a:p>
      </dgm:t>
    </dgm:pt>
    <dgm:pt modelId="{BB63F634-90AD-4C8B-9D64-B03EC668F1FF}" type="parTrans" cxnId="{38C37B45-0CC5-4756-9517-1E70A90219E7}">
      <dgm:prSet/>
      <dgm:spPr/>
      <dgm:t>
        <a:bodyPr/>
        <a:lstStyle/>
        <a:p>
          <a:endParaRPr lang="fr-FR"/>
        </a:p>
      </dgm:t>
    </dgm:pt>
    <dgm:pt modelId="{AAC24694-4C64-49FF-B87B-DD084D11EB01}" type="sibTrans" cxnId="{38C37B45-0CC5-4756-9517-1E70A90219E7}">
      <dgm:prSet/>
      <dgm:spPr/>
      <dgm:t>
        <a:bodyPr/>
        <a:lstStyle/>
        <a:p>
          <a:endParaRPr lang="fr-FR"/>
        </a:p>
      </dgm:t>
    </dgm:pt>
    <dgm:pt modelId="{2B96FF3B-46A1-4E35-AFAF-2C023515EF91}" type="pres">
      <dgm:prSet presAssocID="{89FA5247-4C38-4C9E-B38C-D18926FB6E5E}" presName="Name0" presStyleCnt="0">
        <dgm:presLayoutVars>
          <dgm:dir/>
          <dgm:resizeHandles val="exact"/>
        </dgm:presLayoutVars>
      </dgm:prSet>
      <dgm:spPr/>
    </dgm:pt>
    <dgm:pt modelId="{D9985426-6E4B-4D91-AFB0-D32B8CCB63DE}" type="pres">
      <dgm:prSet presAssocID="{89FA5247-4C38-4C9E-B38C-D18926FB6E5E}" presName="fgShape" presStyleLbl="fgShp" presStyleIdx="0" presStyleCnt="1"/>
      <dgm:spPr/>
    </dgm:pt>
    <dgm:pt modelId="{A5E9308F-2133-4B1F-A948-7EBC8ACD8654}" type="pres">
      <dgm:prSet presAssocID="{89FA5247-4C38-4C9E-B38C-D18926FB6E5E}" presName="linComp" presStyleCnt="0"/>
      <dgm:spPr/>
    </dgm:pt>
    <dgm:pt modelId="{EA0F2DF6-31FB-4A7B-904A-BC6B4C1CA51B}" type="pres">
      <dgm:prSet presAssocID="{2D95BD3C-86B3-4D04-9094-A7647CA14BA0}" presName="compNode" presStyleCnt="0"/>
      <dgm:spPr/>
    </dgm:pt>
    <dgm:pt modelId="{D4696F00-09E9-496D-B55C-A7DABF1707D7}" type="pres">
      <dgm:prSet presAssocID="{2D95BD3C-86B3-4D04-9094-A7647CA14BA0}" presName="bkgdShape" presStyleLbl="node1" presStyleIdx="0" presStyleCnt="1" custLinFactNeighborX="16152"/>
      <dgm:spPr/>
    </dgm:pt>
    <dgm:pt modelId="{4E7FD432-ABF6-4E03-B789-7977CA02C824}" type="pres">
      <dgm:prSet presAssocID="{2D95BD3C-86B3-4D04-9094-A7647CA14BA0}" presName="nodeTx" presStyleLbl="node1" presStyleIdx="0" presStyleCnt="1">
        <dgm:presLayoutVars>
          <dgm:bulletEnabled val="1"/>
        </dgm:presLayoutVars>
      </dgm:prSet>
      <dgm:spPr/>
    </dgm:pt>
    <dgm:pt modelId="{D49C19AD-E7F2-4DAF-B37A-D8C8FA61CEDE}" type="pres">
      <dgm:prSet presAssocID="{2D95BD3C-86B3-4D04-9094-A7647CA14BA0}" presName="invisiNode" presStyleLbl="node1" presStyleIdx="0" presStyleCnt="1"/>
      <dgm:spPr/>
    </dgm:pt>
    <dgm:pt modelId="{0F1599D4-53B4-4CB2-93EF-C9954B66A4E7}" type="pres">
      <dgm:prSet presAssocID="{2D95BD3C-86B3-4D04-9094-A7647CA14BA0}" presName="imagNode" presStyleLbl="fgImgPlace1" presStyleIdx="0" presStyleCnt="1"/>
      <dgm:spPr/>
    </dgm:pt>
  </dgm:ptLst>
  <dgm:cxnLst>
    <dgm:cxn modelId="{38C37B45-0CC5-4756-9517-1E70A90219E7}" srcId="{89FA5247-4C38-4C9E-B38C-D18926FB6E5E}" destId="{2D95BD3C-86B3-4D04-9094-A7647CA14BA0}" srcOrd="0" destOrd="0" parTransId="{BB63F634-90AD-4C8B-9D64-B03EC668F1FF}" sibTransId="{AAC24694-4C64-49FF-B87B-DD084D11EB01}"/>
    <dgm:cxn modelId="{63C69554-A026-4775-8C8A-F32DC4FE6F0D}" type="presOf" srcId="{2D95BD3C-86B3-4D04-9094-A7647CA14BA0}" destId="{4E7FD432-ABF6-4E03-B789-7977CA02C824}" srcOrd="1" destOrd="0" presId="urn:microsoft.com/office/officeart/2005/8/layout/hList7"/>
    <dgm:cxn modelId="{240250DE-C789-47BE-B41E-BEFC83DF4904}" type="presOf" srcId="{89FA5247-4C38-4C9E-B38C-D18926FB6E5E}" destId="{2B96FF3B-46A1-4E35-AFAF-2C023515EF91}" srcOrd="0" destOrd="0" presId="urn:microsoft.com/office/officeart/2005/8/layout/hList7"/>
    <dgm:cxn modelId="{BBB6E6DF-87CC-442F-B764-FE2ECD73B8CD}" type="presOf" srcId="{2D95BD3C-86B3-4D04-9094-A7647CA14BA0}" destId="{D4696F00-09E9-496D-B55C-A7DABF1707D7}" srcOrd="0" destOrd="0" presId="urn:microsoft.com/office/officeart/2005/8/layout/hList7"/>
    <dgm:cxn modelId="{20709B59-7F66-4FA5-BFE5-B035F003EC36}" type="presParOf" srcId="{2B96FF3B-46A1-4E35-AFAF-2C023515EF91}" destId="{D9985426-6E4B-4D91-AFB0-D32B8CCB63DE}" srcOrd="0" destOrd="0" presId="urn:microsoft.com/office/officeart/2005/8/layout/hList7"/>
    <dgm:cxn modelId="{89E86DC4-16A4-4B25-80E0-03B918051AA1}" type="presParOf" srcId="{2B96FF3B-46A1-4E35-AFAF-2C023515EF91}" destId="{A5E9308F-2133-4B1F-A948-7EBC8ACD8654}" srcOrd="1" destOrd="0" presId="urn:microsoft.com/office/officeart/2005/8/layout/hList7"/>
    <dgm:cxn modelId="{CB6F7713-E11D-4B7E-B55C-F8FC9F5DC71D}" type="presParOf" srcId="{A5E9308F-2133-4B1F-A948-7EBC8ACD8654}" destId="{EA0F2DF6-31FB-4A7B-904A-BC6B4C1CA51B}" srcOrd="0" destOrd="0" presId="urn:microsoft.com/office/officeart/2005/8/layout/hList7"/>
    <dgm:cxn modelId="{87A05469-BBEA-4513-932F-BF34B0AE3D22}" type="presParOf" srcId="{EA0F2DF6-31FB-4A7B-904A-BC6B4C1CA51B}" destId="{D4696F00-09E9-496D-B55C-A7DABF1707D7}" srcOrd="0" destOrd="0" presId="urn:microsoft.com/office/officeart/2005/8/layout/hList7"/>
    <dgm:cxn modelId="{7BD7BB20-8CF6-4888-B89E-E628D951D5FE}" type="presParOf" srcId="{EA0F2DF6-31FB-4A7B-904A-BC6B4C1CA51B}" destId="{4E7FD432-ABF6-4E03-B789-7977CA02C824}" srcOrd="1" destOrd="0" presId="urn:microsoft.com/office/officeart/2005/8/layout/hList7"/>
    <dgm:cxn modelId="{2AAE8DEE-BB66-4015-8F91-D48BB00F3496}" type="presParOf" srcId="{EA0F2DF6-31FB-4A7B-904A-BC6B4C1CA51B}" destId="{D49C19AD-E7F2-4DAF-B37A-D8C8FA61CEDE}" srcOrd="2" destOrd="0" presId="urn:microsoft.com/office/officeart/2005/8/layout/hList7"/>
    <dgm:cxn modelId="{9576277C-4F08-4B58-9AF5-5DC18B8C959C}" type="presParOf" srcId="{EA0F2DF6-31FB-4A7B-904A-BC6B4C1CA51B}" destId="{0F1599D4-53B4-4CB2-93EF-C9954B66A4E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99A3D9-62F0-4582-955B-9194836273E9}" type="doc">
      <dgm:prSet loTypeId="urn:microsoft.com/office/officeart/2009/3/layout/SnapshotPictureList" loCatId="picture" qsTypeId="urn:microsoft.com/office/officeart/2005/8/quickstyle/3d3" qsCatId="3D" csTypeId="urn:microsoft.com/office/officeart/2005/8/colors/accent1_3" csCatId="accent1" phldr="1"/>
      <dgm:spPr/>
      <dgm:t>
        <a:bodyPr/>
        <a:lstStyle/>
        <a:p>
          <a:endParaRPr lang="fr-FR"/>
        </a:p>
      </dgm:t>
    </dgm:pt>
    <dgm:pt modelId="{C3762115-5A8F-4320-8CA7-B8CEAD8BA93A}">
      <dgm:prSet phldrT="[Texte]"/>
      <dgm:spPr/>
      <dgm:t>
        <a:bodyPr/>
        <a:lstStyle/>
        <a:p>
          <a:endParaRPr lang="fr-FR" b="1" i="1" dirty="0"/>
        </a:p>
        <a:p>
          <a:r>
            <a:rPr lang="en" b="1" i="1" dirty="0"/>
            <a:t>Recursive function: </a:t>
          </a:r>
          <a:r>
            <a:rPr lang="en" i="1" dirty="0"/>
            <a:t>A function is said to be recursive if it calls itself.</a:t>
          </a:r>
          <a:endParaRPr lang="fr-FR" dirty="0"/>
        </a:p>
      </dgm:t>
    </dgm:pt>
    <dgm:pt modelId="{47F0B590-66C8-4446-9765-628F5ADBF998}" type="parTrans" cxnId="{9E44955E-BE2B-4070-8CA3-D4382FF05B47}">
      <dgm:prSet/>
      <dgm:spPr/>
      <dgm:t>
        <a:bodyPr/>
        <a:lstStyle/>
        <a:p>
          <a:endParaRPr lang="fr-FR"/>
        </a:p>
      </dgm:t>
    </dgm:pt>
    <dgm:pt modelId="{31E0C5A6-EF8B-481A-A063-24BD853CD181}" type="sibTrans" cxnId="{9E44955E-BE2B-4070-8CA3-D4382FF05B47}">
      <dgm:prSet/>
      <dgm:spPr/>
      <dgm:t>
        <a:bodyPr/>
        <a:lstStyle/>
        <a:p>
          <a:endParaRPr lang="fr-FR"/>
        </a:p>
      </dgm:t>
    </dgm:pt>
    <dgm:pt modelId="{028F6ED9-5121-473F-9EB0-7EA9914F0D7C}" type="pres">
      <dgm:prSet presAssocID="{FD99A3D9-62F0-4582-955B-9194836273E9}" presName="Name0" presStyleCnt="0">
        <dgm:presLayoutVars>
          <dgm:chMax/>
          <dgm:chPref/>
          <dgm:dir/>
          <dgm:animLvl val="lvl"/>
        </dgm:presLayoutVars>
      </dgm:prSet>
      <dgm:spPr/>
    </dgm:pt>
    <dgm:pt modelId="{F9D44796-0237-413E-A405-48AE2A460B20}" type="pres">
      <dgm:prSet presAssocID="{C3762115-5A8F-4320-8CA7-B8CEAD8BA93A}" presName="composite" presStyleCnt="0"/>
      <dgm:spPr/>
    </dgm:pt>
    <dgm:pt modelId="{1FE852B3-8D47-478E-B77C-545E92C7D81F}" type="pres">
      <dgm:prSet presAssocID="{C3762115-5A8F-4320-8CA7-B8CEAD8BA93A}" presName="ParentAccentShape" presStyleLbl="trBgShp" presStyleIdx="0" presStyleCnt="1" custScaleY="244320"/>
      <dgm:spPr/>
    </dgm:pt>
    <dgm:pt modelId="{0C52322E-226E-4F79-BA6E-BC4BE28EFAC8}" type="pres">
      <dgm:prSet presAssocID="{C3762115-5A8F-4320-8CA7-B8CEAD8BA93A}" presName="ParentText" presStyleLbl="revTx" presStyleIdx="0" presStyleCnt="2" custScaleX="191392" custScaleY="1159110" custLinFactY="309691" custLinFactNeighborX="13832" custLinFactNeighborY="400000">
        <dgm:presLayoutVars>
          <dgm:chMax val="1"/>
          <dgm:chPref val="1"/>
          <dgm:bulletEnabled val="1"/>
        </dgm:presLayoutVars>
      </dgm:prSet>
      <dgm:spPr/>
    </dgm:pt>
    <dgm:pt modelId="{A2D9A9C9-6FB0-474E-8A22-F0FB6CB27513}" type="pres">
      <dgm:prSet presAssocID="{C3762115-5A8F-4320-8CA7-B8CEAD8BA93A}" presName="ChildText" presStyleLbl="revTx" presStyleIdx="1" presStyleCnt="2">
        <dgm:presLayoutVars>
          <dgm:chMax val="0"/>
          <dgm:chPref val="0"/>
        </dgm:presLayoutVars>
      </dgm:prSet>
      <dgm:spPr/>
    </dgm:pt>
    <dgm:pt modelId="{12C0BA0D-0EA8-468A-B034-27D0877F993A}" type="pres">
      <dgm:prSet presAssocID="{C3762115-5A8F-4320-8CA7-B8CEAD8BA93A}" presName="ChildAccentShape" presStyleLbl="trBgShp" presStyleIdx="0" presStyleCnt="1"/>
      <dgm:spPr/>
    </dgm:pt>
    <dgm:pt modelId="{36054F44-972A-4486-AECB-AE2069EBA601}" type="pres">
      <dgm:prSet presAssocID="{C3762115-5A8F-4320-8CA7-B8CEAD8BA93A}" presName="Image" presStyleLbl="alignImgPlace1" presStyleIdx="0" presStyleCnt="1" custScaleX="157198" custScaleY="236711" custLinFactNeighborX="12100" custLinFactNeighborY="-76267"/>
      <dgm:spPr/>
    </dgm:pt>
  </dgm:ptLst>
  <dgm:cxnLst>
    <dgm:cxn modelId="{1E4C7D13-249B-461E-B0DA-2E7BDC63CC16}" type="presOf" srcId="{FD99A3D9-62F0-4582-955B-9194836273E9}" destId="{028F6ED9-5121-473F-9EB0-7EA9914F0D7C}" srcOrd="0" destOrd="0" presId="urn:microsoft.com/office/officeart/2009/3/layout/SnapshotPictureList"/>
    <dgm:cxn modelId="{9E44955E-BE2B-4070-8CA3-D4382FF05B47}" srcId="{FD99A3D9-62F0-4582-955B-9194836273E9}" destId="{C3762115-5A8F-4320-8CA7-B8CEAD8BA93A}" srcOrd="0" destOrd="0" parTransId="{47F0B590-66C8-4446-9765-628F5ADBF998}" sibTransId="{31E0C5A6-EF8B-481A-A063-24BD853CD181}"/>
    <dgm:cxn modelId="{2255046A-8B64-45CE-8800-2E2924EA9826}" type="presOf" srcId="{C3762115-5A8F-4320-8CA7-B8CEAD8BA93A}" destId="{0C52322E-226E-4F79-BA6E-BC4BE28EFAC8}" srcOrd="0" destOrd="0" presId="urn:microsoft.com/office/officeart/2009/3/layout/SnapshotPictureList"/>
    <dgm:cxn modelId="{7C41BCB6-D2EA-4A6B-9A2E-EC96899FC2C0}" type="presParOf" srcId="{028F6ED9-5121-473F-9EB0-7EA9914F0D7C}" destId="{F9D44796-0237-413E-A405-48AE2A460B20}" srcOrd="0" destOrd="0" presId="urn:microsoft.com/office/officeart/2009/3/layout/SnapshotPictureList"/>
    <dgm:cxn modelId="{2485A755-A1B7-40F0-B3E9-127CD1A92E2E}" type="presParOf" srcId="{F9D44796-0237-413E-A405-48AE2A460B20}" destId="{1FE852B3-8D47-478E-B77C-545E92C7D81F}" srcOrd="0" destOrd="0" presId="urn:microsoft.com/office/officeart/2009/3/layout/SnapshotPictureList"/>
    <dgm:cxn modelId="{AA8D6B1F-4A5F-4C92-B2C2-40311F473BBB}" type="presParOf" srcId="{F9D44796-0237-413E-A405-48AE2A460B20}" destId="{0C52322E-226E-4F79-BA6E-BC4BE28EFAC8}" srcOrd="1" destOrd="0" presId="urn:microsoft.com/office/officeart/2009/3/layout/SnapshotPictureList"/>
    <dgm:cxn modelId="{657A0E41-59CD-4EAC-B8EB-EC8C56A31813}" type="presParOf" srcId="{F9D44796-0237-413E-A405-48AE2A460B20}" destId="{A2D9A9C9-6FB0-474E-8A22-F0FB6CB27513}" srcOrd="2" destOrd="0" presId="urn:microsoft.com/office/officeart/2009/3/layout/SnapshotPictureList"/>
    <dgm:cxn modelId="{B9783E76-4931-4BAB-803D-90A2BF608BA8}" type="presParOf" srcId="{F9D44796-0237-413E-A405-48AE2A460B20}" destId="{12C0BA0D-0EA8-468A-B034-27D0877F993A}" srcOrd="3" destOrd="0" presId="urn:microsoft.com/office/officeart/2009/3/layout/SnapshotPictureList"/>
    <dgm:cxn modelId="{4D57B1F8-30E8-4591-AD28-AC71D7CF8053}" type="presParOf" srcId="{F9D44796-0237-413E-A405-48AE2A460B20}" destId="{36054F44-972A-4486-AECB-AE2069EBA601}"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E728B6-329C-4AED-B487-E5E1705D7AB5}" type="doc">
      <dgm:prSet loTypeId="urn:microsoft.com/office/officeart/2005/8/layout/vList2" loCatId="list" qsTypeId="urn:microsoft.com/office/officeart/2005/8/quickstyle/3d7" qsCatId="3D" csTypeId="urn:microsoft.com/office/officeart/2005/8/colors/colorful5" csCatId="colorful" phldr="1"/>
      <dgm:spPr/>
    </dgm:pt>
    <dgm:pt modelId="{F7819002-9329-4E19-B566-4971615DE296}">
      <dgm:prSet phldrT="[Texte]" custT="1"/>
      <dgm:spPr/>
      <dgm:t>
        <a:bodyPr/>
        <a:lstStyle/>
        <a:p>
          <a:r>
            <a:rPr lang="en" sz="1800" dirty="0"/>
            <a:t>It is necessary to be able to express an algorithm in the form of a function in such a way that its value at a certain rank depends only on its value at lower ranks.</a:t>
          </a:r>
        </a:p>
      </dgm:t>
    </dgm:pt>
    <dgm:pt modelId="{D2E992C9-9A69-4EC4-9CAC-397D05222271}" type="parTrans" cxnId="{D7761954-B076-401B-AD57-A04D10E6CE0F}">
      <dgm:prSet/>
      <dgm:spPr/>
      <dgm:t>
        <a:bodyPr/>
        <a:lstStyle/>
        <a:p>
          <a:endParaRPr lang="fr-FR"/>
        </a:p>
      </dgm:t>
    </dgm:pt>
    <dgm:pt modelId="{339C7DAA-AC90-4EFC-9BC6-B60930C983CC}" type="sibTrans" cxnId="{D7761954-B076-401B-AD57-A04D10E6CE0F}">
      <dgm:prSet/>
      <dgm:spPr/>
      <dgm:t>
        <a:bodyPr/>
        <a:lstStyle/>
        <a:p>
          <a:endParaRPr lang="fr-FR"/>
        </a:p>
      </dgm:t>
    </dgm:pt>
    <dgm:pt modelId="{39A2101E-A88D-44C4-B389-BBB3EDAE871B}">
      <dgm:prSet custT="1"/>
      <dgm:spPr/>
      <dgm:t>
        <a:bodyPr/>
        <a:lstStyle/>
        <a:p>
          <a:r>
            <a:rPr lang="en" sz="2400" dirty="0"/>
            <a:t>We must also know the solution for the initial ranks </a:t>
          </a:r>
          <a:r>
            <a:rPr lang="en" sz="1600" dirty="0"/>
            <a:t>.</a:t>
          </a:r>
        </a:p>
      </dgm:t>
    </dgm:pt>
    <dgm:pt modelId="{B3682953-1F78-4248-BAF4-FC53603F7E23}" type="parTrans" cxnId="{5E1B65DB-053C-46B8-B716-93DDC4C63323}">
      <dgm:prSet/>
      <dgm:spPr/>
      <dgm:t>
        <a:bodyPr/>
        <a:lstStyle/>
        <a:p>
          <a:endParaRPr lang="fr-FR"/>
        </a:p>
      </dgm:t>
    </dgm:pt>
    <dgm:pt modelId="{F51E6E1D-273D-4F72-986B-93D9DE0CCF2D}" type="sibTrans" cxnId="{5E1B65DB-053C-46B8-B716-93DDC4C63323}">
      <dgm:prSet/>
      <dgm:spPr/>
      <dgm:t>
        <a:bodyPr/>
        <a:lstStyle/>
        <a:p>
          <a:endParaRPr lang="fr-FR"/>
        </a:p>
      </dgm:t>
    </dgm:pt>
    <dgm:pt modelId="{31E0CF49-78DE-477D-B63C-29367014BA65}" type="pres">
      <dgm:prSet presAssocID="{F1E728B6-329C-4AED-B487-E5E1705D7AB5}" presName="linear" presStyleCnt="0">
        <dgm:presLayoutVars>
          <dgm:animLvl val="lvl"/>
          <dgm:resizeHandles val="exact"/>
        </dgm:presLayoutVars>
      </dgm:prSet>
      <dgm:spPr/>
    </dgm:pt>
    <dgm:pt modelId="{3FF222BB-058A-4176-9FBB-C3BF8918D090}" type="pres">
      <dgm:prSet presAssocID="{F7819002-9329-4E19-B566-4971615DE296}" presName="parentText" presStyleLbl="node1" presStyleIdx="0" presStyleCnt="2">
        <dgm:presLayoutVars>
          <dgm:chMax val="0"/>
          <dgm:bulletEnabled val="1"/>
        </dgm:presLayoutVars>
      </dgm:prSet>
      <dgm:spPr/>
    </dgm:pt>
    <dgm:pt modelId="{C9C773D0-D985-4BDB-AC98-E9FADD44D8B1}" type="pres">
      <dgm:prSet presAssocID="{339C7DAA-AC90-4EFC-9BC6-B60930C983CC}" presName="spacer" presStyleCnt="0"/>
      <dgm:spPr/>
    </dgm:pt>
    <dgm:pt modelId="{09FD75B2-8B61-4A4C-AA59-A5651372C33A}" type="pres">
      <dgm:prSet presAssocID="{39A2101E-A88D-44C4-B389-BBB3EDAE871B}" presName="parentText" presStyleLbl="node1" presStyleIdx="1" presStyleCnt="2">
        <dgm:presLayoutVars>
          <dgm:chMax val="0"/>
          <dgm:bulletEnabled val="1"/>
        </dgm:presLayoutVars>
      </dgm:prSet>
      <dgm:spPr/>
    </dgm:pt>
  </dgm:ptLst>
  <dgm:cxnLst>
    <dgm:cxn modelId="{9F90E131-A2DE-4038-A3EF-CA2CA12742EF}" type="presOf" srcId="{39A2101E-A88D-44C4-B389-BBB3EDAE871B}" destId="{09FD75B2-8B61-4A4C-AA59-A5651372C33A}" srcOrd="0" destOrd="0" presId="urn:microsoft.com/office/officeart/2005/8/layout/vList2"/>
    <dgm:cxn modelId="{F3C96E33-4F2E-466A-B686-0E6512CB8D77}" type="presOf" srcId="{F1E728B6-329C-4AED-B487-E5E1705D7AB5}" destId="{31E0CF49-78DE-477D-B63C-29367014BA65}" srcOrd="0" destOrd="0" presId="urn:microsoft.com/office/officeart/2005/8/layout/vList2"/>
    <dgm:cxn modelId="{5FA19366-81FF-4AD2-AF7D-6C588398961C}" type="presOf" srcId="{F7819002-9329-4E19-B566-4971615DE296}" destId="{3FF222BB-058A-4176-9FBB-C3BF8918D090}" srcOrd="0" destOrd="0" presId="urn:microsoft.com/office/officeart/2005/8/layout/vList2"/>
    <dgm:cxn modelId="{D7761954-B076-401B-AD57-A04D10E6CE0F}" srcId="{F1E728B6-329C-4AED-B487-E5E1705D7AB5}" destId="{F7819002-9329-4E19-B566-4971615DE296}" srcOrd="0" destOrd="0" parTransId="{D2E992C9-9A69-4EC4-9CAC-397D05222271}" sibTransId="{339C7DAA-AC90-4EFC-9BC6-B60930C983CC}"/>
    <dgm:cxn modelId="{5E1B65DB-053C-46B8-B716-93DDC4C63323}" srcId="{F1E728B6-329C-4AED-B487-E5E1705D7AB5}" destId="{39A2101E-A88D-44C4-B389-BBB3EDAE871B}" srcOrd="1" destOrd="0" parTransId="{B3682953-1F78-4248-BAF4-FC53603F7E23}" sibTransId="{F51E6E1D-273D-4F72-986B-93D9DE0CCF2D}"/>
    <dgm:cxn modelId="{8F7CB9E9-01B5-4A70-8E3C-E2016A247B24}" type="presParOf" srcId="{31E0CF49-78DE-477D-B63C-29367014BA65}" destId="{3FF222BB-058A-4176-9FBB-C3BF8918D090}" srcOrd="0" destOrd="0" presId="urn:microsoft.com/office/officeart/2005/8/layout/vList2"/>
    <dgm:cxn modelId="{4FCB5C99-8940-4CBE-9750-13A4AB668AE7}" type="presParOf" srcId="{31E0CF49-78DE-477D-B63C-29367014BA65}" destId="{C9C773D0-D985-4BDB-AC98-E9FADD44D8B1}" srcOrd="1" destOrd="0" presId="urn:microsoft.com/office/officeart/2005/8/layout/vList2"/>
    <dgm:cxn modelId="{C2D6EA44-7B48-45E4-8BC6-4025FC0AB429}" type="presParOf" srcId="{31E0CF49-78DE-477D-B63C-29367014BA65}" destId="{09FD75B2-8B61-4A4C-AA59-A5651372C33A}" srcOrd="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1E0B49-94D5-4F5A-9A19-703F5DDA3956}" type="doc">
      <dgm:prSet loTypeId="urn:microsoft.com/office/officeart/2009/layout/CircleArrowProcess" loCatId="process" qsTypeId="urn:microsoft.com/office/officeart/2005/8/quickstyle/3d2" qsCatId="3D" csTypeId="urn:microsoft.com/office/officeart/2005/8/colors/colorful1" csCatId="colorful" phldr="1"/>
      <dgm:spPr/>
      <dgm:t>
        <a:bodyPr/>
        <a:lstStyle/>
        <a:p>
          <a:endParaRPr lang="fr-FR"/>
        </a:p>
      </dgm:t>
    </dgm:pt>
    <dgm:pt modelId="{F4FC53E1-1893-4D8B-8C84-89CC56CF9798}">
      <dgm:prSet custT="1"/>
      <dgm:spPr/>
      <dgm:t>
        <a:bodyPr/>
        <a:lstStyle/>
        <a:p>
          <a:r>
            <a:rPr lang="en" sz="1600" i="1" dirty="0"/>
            <a:t>Just use the function you haven't written yet assuming it already has a result.</a:t>
          </a:r>
        </a:p>
      </dgm:t>
    </dgm:pt>
    <dgm:pt modelId="{C4A743ED-10F2-496D-9496-30169E8F36DC}" type="parTrans" cxnId="{047B5AB9-EFCD-4F6E-8F75-EE0BE6EB40CF}">
      <dgm:prSet/>
      <dgm:spPr/>
      <dgm:t>
        <a:bodyPr/>
        <a:lstStyle/>
        <a:p>
          <a:endParaRPr lang="fr-FR"/>
        </a:p>
      </dgm:t>
    </dgm:pt>
    <dgm:pt modelId="{EEF24A36-C31F-4D38-900E-71936966CEC7}" type="sibTrans" cxnId="{047B5AB9-EFCD-4F6E-8F75-EE0BE6EB40CF}">
      <dgm:prSet/>
      <dgm:spPr/>
      <dgm:t>
        <a:bodyPr/>
        <a:lstStyle/>
        <a:p>
          <a:endParaRPr lang="fr-FR"/>
        </a:p>
      </dgm:t>
    </dgm:pt>
    <dgm:pt modelId="{218009EC-C0C6-470F-8D5B-FDE5E27AC64E}">
      <dgm:prSet phldrT="[Texte]" custT="1"/>
      <dgm:spPr/>
      <dgm:t>
        <a:bodyPr/>
        <a:lstStyle/>
        <a:p>
          <a:r>
            <a:rPr lang="en" sz="1600" b="1" i="1" dirty="0"/>
            <a:t>Technique for writing a recursive function</a:t>
          </a:r>
          <a:endParaRPr lang="fr-FR" sz="1600" dirty="0"/>
        </a:p>
      </dgm:t>
    </dgm:pt>
    <dgm:pt modelId="{3E8F7783-525B-4356-AA7D-F9EF669F7976}" type="sibTrans" cxnId="{0C42AD40-6D2E-4C13-94B4-2FB1574C42B6}">
      <dgm:prSet/>
      <dgm:spPr/>
      <dgm:t>
        <a:bodyPr/>
        <a:lstStyle/>
        <a:p>
          <a:endParaRPr lang="fr-FR"/>
        </a:p>
      </dgm:t>
    </dgm:pt>
    <dgm:pt modelId="{C899CD0A-5607-4488-8830-3B0DD126C7AD}" type="parTrans" cxnId="{0C42AD40-6D2E-4C13-94B4-2FB1574C42B6}">
      <dgm:prSet/>
      <dgm:spPr/>
      <dgm:t>
        <a:bodyPr/>
        <a:lstStyle/>
        <a:p>
          <a:endParaRPr lang="fr-FR"/>
        </a:p>
      </dgm:t>
    </dgm:pt>
    <dgm:pt modelId="{26B8EB66-A16C-465E-95CA-8C8AEDC07C39}" type="pres">
      <dgm:prSet presAssocID="{BE1E0B49-94D5-4F5A-9A19-703F5DDA3956}" presName="Name0" presStyleCnt="0">
        <dgm:presLayoutVars>
          <dgm:chMax val="7"/>
          <dgm:chPref val="7"/>
          <dgm:dir/>
          <dgm:animLvl val="lvl"/>
        </dgm:presLayoutVars>
      </dgm:prSet>
      <dgm:spPr/>
    </dgm:pt>
    <dgm:pt modelId="{A192731E-005C-4462-87B2-48DC732CF524}" type="pres">
      <dgm:prSet presAssocID="{218009EC-C0C6-470F-8D5B-FDE5E27AC64E}" presName="Accent1" presStyleCnt="0"/>
      <dgm:spPr/>
    </dgm:pt>
    <dgm:pt modelId="{319DF348-E121-47EE-8C52-F99C57B76ECE}" type="pres">
      <dgm:prSet presAssocID="{218009EC-C0C6-470F-8D5B-FDE5E27AC64E}" presName="Accent" presStyleLbl="node1" presStyleIdx="0" presStyleCnt="2" custLinFactNeighborX="34527" custLinFactNeighborY="-6665"/>
      <dgm:spPr/>
    </dgm:pt>
    <dgm:pt modelId="{20657B7F-2FFD-4968-8A97-B9467ED6E157}" type="pres">
      <dgm:prSet presAssocID="{218009EC-C0C6-470F-8D5B-FDE5E27AC64E}" presName="Parent1" presStyleLbl="revTx" presStyleIdx="0" presStyleCnt="2" custScaleY="205014" custLinFactNeighborX="66665" custLinFactNeighborY="-31038">
        <dgm:presLayoutVars>
          <dgm:chMax val="1"/>
          <dgm:chPref val="1"/>
          <dgm:bulletEnabled val="1"/>
        </dgm:presLayoutVars>
      </dgm:prSet>
      <dgm:spPr/>
    </dgm:pt>
    <dgm:pt modelId="{27E1F5A9-5E8E-4F6B-92B0-44BE46C970B8}" type="pres">
      <dgm:prSet presAssocID="{F4FC53E1-1893-4D8B-8C84-89CC56CF9798}" presName="Accent2" presStyleCnt="0"/>
      <dgm:spPr/>
    </dgm:pt>
    <dgm:pt modelId="{45F05A2C-77F9-4612-8608-E402FA5A657F}" type="pres">
      <dgm:prSet presAssocID="{F4FC53E1-1893-4D8B-8C84-89CC56CF9798}" presName="Accent" presStyleLbl="node1" presStyleIdx="1" presStyleCnt="2" custScaleX="161990" custScaleY="148138" custLinFactNeighborX="-7917" custLinFactNeighborY="-5143"/>
      <dgm:spPr/>
    </dgm:pt>
    <dgm:pt modelId="{6993910D-C01A-4AAF-BA00-4117F8BFAD58}" type="pres">
      <dgm:prSet presAssocID="{F4FC53E1-1893-4D8B-8C84-89CC56CF9798}" presName="Parent2" presStyleLbl="revTx" presStyleIdx="1" presStyleCnt="2" custScaleX="159554" custScaleY="352515" custLinFactNeighborX="-9962" custLinFactNeighborY="-35076">
        <dgm:presLayoutVars>
          <dgm:chMax val="1"/>
          <dgm:chPref val="1"/>
          <dgm:bulletEnabled val="1"/>
        </dgm:presLayoutVars>
      </dgm:prSet>
      <dgm:spPr/>
    </dgm:pt>
  </dgm:ptLst>
  <dgm:cxnLst>
    <dgm:cxn modelId="{E5437003-BD74-4D7A-A043-CBD4A0532607}" type="presOf" srcId="{F4FC53E1-1893-4D8B-8C84-89CC56CF9798}" destId="{6993910D-C01A-4AAF-BA00-4117F8BFAD58}" srcOrd="0" destOrd="0" presId="urn:microsoft.com/office/officeart/2009/layout/CircleArrowProcess"/>
    <dgm:cxn modelId="{0C42AD40-6D2E-4C13-94B4-2FB1574C42B6}" srcId="{BE1E0B49-94D5-4F5A-9A19-703F5DDA3956}" destId="{218009EC-C0C6-470F-8D5B-FDE5E27AC64E}" srcOrd="0" destOrd="0" parTransId="{C899CD0A-5607-4488-8830-3B0DD126C7AD}" sibTransId="{3E8F7783-525B-4356-AA7D-F9EF669F7976}"/>
    <dgm:cxn modelId="{7B6DF44B-7C16-42E0-8F6F-42CDED18EBC1}" type="presOf" srcId="{BE1E0B49-94D5-4F5A-9A19-703F5DDA3956}" destId="{26B8EB66-A16C-465E-95CA-8C8AEDC07C39}" srcOrd="0" destOrd="0" presId="urn:microsoft.com/office/officeart/2009/layout/CircleArrowProcess"/>
    <dgm:cxn modelId="{047B5AB9-EFCD-4F6E-8F75-EE0BE6EB40CF}" srcId="{BE1E0B49-94D5-4F5A-9A19-703F5DDA3956}" destId="{F4FC53E1-1893-4D8B-8C84-89CC56CF9798}" srcOrd="1" destOrd="0" parTransId="{C4A743ED-10F2-496D-9496-30169E8F36DC}" sibTransId="{EEF24A36-C31F-4D38-900E-71936966CEC7}"/>
    <dgm:cxn modelId="{6330D0C8-6EAF-45A9-9EFE-6446630CFDFA}" type="presOf" srcId="{218009EC-C0C6-470F-8D5B-FDE5E27AC64E}" destId="{20657B7F-2FFD-4968-8A97-B9467ED6E157}" srcOrd="0" destOrd="0" presId="urn:microsoft.com/office/officeart/2009/layout/CircleArrowProcess"/>
    <dgm:cxn modelId="{2D53A7BC-3397-4D5E-B005-6CCBC5A3D9D5}" type="presParOf" srcId="{26B8EB66-A16C-465E-95CA-8C8AEDC07C39}" destId="{A192731E-005C-4462-87B2-48DC732CF524}" srcOrd="0" destOrd="0" presId="urn:microsoft.com/office/officeart/2009/layout/CircleArrowProcess"/>
    <dgm:cxn modelId="{D7EA1B1B-651F-42D4-9E0D-8E7111A3C48E}" type="presParOf" srcId="{A192731E-005C-4462-87B2-48DC732CF524}" destId="{319DF348-E121-47EE-8C52-F99C57B76ECE}" srcOrd="0" destOrd="0" presId="urn:microsoft.com/office/officeart/2009/layout/CircleArrowProcess"/>
    <dgm:cxn modelId="{D9EDF202-B063-42E0-8D38-07A13E02C37C}" type="presParOf" srcId="{26B8EB66-A16C-465E-95CA-8C8AEDC07C39}" destId="{20657B7F-2FFD-4968-8A97-B9467ED6E157}" srcOrd="1" destOrd="0" presId="urn:microsoft.com/office/officeart/2009/layout/CircleArrowProcess"/>
    <dgm:cxn modelId="{657E5FB4-31E8-4BC2-ACFA-4E65370792D8}" type="presParOf" srcId="{26B8EB66-A16C-465E-95CA-8C8AEDC07C39}" destId="{27E1F5A9-5E8E-4F6B-92B0-44BE46C970B8}" srcOrd="2" destOrd="0" presId="urn:microsoft.com/office/officeart/2009/layout/CircleArrowProcess"/>
    <dgm:cxn modelId="{B624DA7E-9A63-48C7-9A94-AC8057D401D5}" type="presParOf" srcId="{27E1F5A9-5E8E-4F6B-92B0-44BE46C970B8}" destId="{45F05A2C-77F9-4612-8608-E402FA5A657F}" srcOrd="0" destOrd="0" presId="urn:microsoft.com/office/officeart/2009/layout/CircleArrowProcess"/>
    <dgm:cxn modelId="{79257B0C-795C-4FFC-B73E-1F3E7A1BF4D3}" type="presParOf" srcId="{26B8EB66-A16C-465E-95CA-8C8AEDC07C39}" destId="{6993910D-C01A-4AAF-BA00-4117F8BFAD58}"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E3B48F-B70A-4312-A957-4F7B435C5EAB}"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fr-FR"/>
        </a:p>
      </dgm:t>
    </dgm:pt>
    <dgm:pt modelId="{851B28E3-01AF-4AF8-AE2B-D64859F424C6}">
      <dgm:prSet phldrT="[Texte]" custT="1"/>
      <dgm:spPr/>
      <dgm:t>
        <a:bodyPr/>
        <a:lstStyle/>
        <a:p>
          <a:r>
            <a:rPr lang="en" sz="1800" b="1">
              <a:effectLst>
                <a:outerShdw blurRad="38100" dist="38100" dir="2700000" algn="tl">
                  <a:srgbClr val="000000">
                    <a:alpha val="43137"/>
                  </a:srgbClr>
                </a:outerShdw>
              </a:effectLst>
            </a:rPr>
            <a:t>Two parts</a:t>
          </a:r>
          <a:r>
            <a:rPr lang="en" sz="2000"/>
            <a:t> </a:t>
          </a:r>
          <a:endParaRPr lang="fr-FR" sz="2000" dirty="0"/>
        </a:p>
      </dgm:t>
    </dgm:pt>
    <dgm:pt modelId="{FEB674F0-01FB-42A0-A4A8-5BDD743B78AA}" type="parTrans" cxnId="{B23A49E2-BA11-44B0-96E1-40F3F9BC3DFC}">
      <dgm:prSet/>
      <dgm:spPr/>
      <dgm:t>
        <a:bodyPr/>
        <a:lstStyle/>
        <a:p>
          <a:endParaRPr lang="fr-FR"/>
        </a:p>
      </dgm:t>
    </dgm:pt>
    <dgm:pt modelId="{56A6F51C-2698-4045-9B0F-524FFF9A4A7A}" type="sibTrans" cxnId="{B23A49E2-BA11-44B0-96E1-40F3F9BC3DFC}">
      <dgm:prSet/>
      <dgm:spPr/>
      <dgm:t>
        <a:bodyPr/>
        <a:lstStyle/>
        <a:p>
          <a:endParaRPr lang="fr-FR"/>
        </a:p>
      </dgm:t>
    </dgm:pt>
    <dgm:pt modelId="{AEC08718-2BDE-4D69-BF64-78563319861F}">
      <dgm:prSet/>
      <dgm:spPr/>
      <dgm:t>
        <a:bodyPr/>
        <a:lstStyle/>
        <a:p>
          <a:r>
            <a:rPr lang="en" dirty="0"/>
            <a:t>At least one condition for stopping recursive calls, where the values to be determined are immediately known.</a:t>
          </a:r>
        </a:p>
      </dgm:t>
    </dgm:pt>
    <dgm:pt modelId="{3EE1E0D2-E745-46CD-9456-489EC550D952}" type="parTrans" cxnId="{44D9E0C8-CA62-4E3A-9864-957E4B594FCC}">
      <dgm:prSet/>
      <dgm:spPr/>
      <dgm:t>
        <a:bodyPr/>
        <a:lstStyle/>
        <a:p>
          <a:endParaRPr lang="fr-FR"/>
        </a:p>
      </dgm:t>
    </dgm:pt>
    <dgm:pt modelId="{ED67759B-66BF-422A-9EFA-880B58B4DFCA}" type="sibTrans" cxnId="{44D9E0C8-CA62-4E3A-9864-957E4B594FCC}">
      <dgm:prSet/>
      <dgm:spPr/>
      <dgm:t>
        <a:bodyPr/>
        <a:lstStyle/>
        <a:p>
          <a:endParaRPr lang="fr-FR"/>
        </a:p>
      </dgm:t>
    </dgm:pt>
    <dgm:pt modelId="{A32068F8-4129-4ED4-AE87-BA1531DBACC8}">
      <dgm:prSet/>
      <dgm:spPr/>
      <dgm:t>
        <a:bodyPr/>
        <a:lstStyle/>
        <a:p>
          <a:r>
            <a:rPr lang="en"/>
            <a:t>A recursive call. The function calls itself, in another environment.</a:t>
          </a:r>
        </a:p>
      </dgm:t>
    </dgm:pt>
    <dgm:pt modelId="{1C5C9432-AF46-4F60-85C5-BFE69FA4454E}" type="parTrans" cxnId="{6071AB1B-CCA4-4087-94C1-C3DF0B860245}">
      <dgm:prSet/>
      <dgm:spPr/>
      <dgm:t>
        <a:bodyPr/>
        <a:lstStyle/>
        <a:p>
          <a:endParaRPr lang="fr-FR"/>
        </a:p>
      </dgm:t>
    </dgm:pt>
    <dgm:pt modelId="{2A580CA0-6A44-4A93-90B2-5ACEBC5B7C53}" type="sibTrans" cxnId="{6071AB1B-CCA4-4087-94C1-C3DF0B860245}">
      <dgm:prSet/>
      <dgm:spPr/>
      <dgm:t>
        <a:bodyPr/>
        <a:lstStyle/>
        <a:p>
          <a:endParaRPr lang="fr-FR"/>
        </a:p>
      </dgm:t>
    </dgm:pt>
    <dgm:pt modelId="{5CDCD18B-9677-4D8A-8FC4-BA9EBDF2BFCF}" type="pres">
      <dgm:prSet presAssocID="{0BE3B48F-B70A-4312-A957-4F7B435C5EAB}" presName="vert0" presStyleCnt="0">
        <dgm:presLayoutVars>
          <dgm:dir/>
          <dgm:animOne val="branch"/>
          <dgm:animLvl val="lvl"/>
        </dgm:presLayoutVars>
      </dgm:prSet>
      <dgm:spPr/>
    </dgm:pt>
    <dgm:pt modelId="{189350BC-54A7-455F-813F-06456E803958}" type="pres">
      <dgm:prSet presAssocID="{851B28E3-01AF-4AF8-AE2B-D64859F424C6}" presName="thickLine" presStyleLbl="alignNode1" presStyleIdx="0" presStyleCnt="1"/>
      <dgm:spPr/>
    </dgm:pt>
    <dgm:pt modelId="{9DC1C513-436C-4BAD-A2DC-7A1CD07F71A4}" type="pres">
      <dgm:prSet presAssocID="{851B28E3-01AF-4AF8-AE2B-D64859F424C6}" presName="horz1" presStyleCnt="0"/>
      <dgm:spPr/>
    </dgm:pt>
    <dgm:pt modelId="{5D4C11E6-689A-4A21-8AAA-CA28FABC9ACA}" type="pres">
      <dgm:prSet presAssocID="{851B28E3-01AF-4AF8-AE2B-D64859F424C6}" presName="tx1" presStyleLbl="revTx" presStyleIdx="0" presStyleCnt="3"/>
      <dgm:spPr/>
    </dgm:pt>
    <dgm:pt modelId="{E964C192-C5DE-4ADA-8871-4219359C6527}" type="pres">
      <dgm:prSet presAssocID="{851B28E3-01AF-4AF8-AE2B-D64859F424C6}" presName="vert1" presStyleCnt="0"/>
      <dgm:spPr/>
    </dgm:pt>
    <dgm:pt modelId="{A38CA2A2-D7EE-4463-A8D8-FB8D6095AE42}" type="pres">
      <dgm:prSet presAssocID="{AEC08718-2BDE-4D69-BF64-78563319861F}" presName="vertSpace2a" presStyleCnt="0"/>
      <dgm:spPr/>
    </dgm:pt>
    <dgm:pt modelId="{0277A000-E45F-4B9F-BFB9-8C61C1545A9E}" type="pres">
      <dgm:prSet presAssocID="{AEC08718-2BDE-4D69-BF64-78563319861F}" presName="horz2" presStyleCnt="0"/>
      <dgm:spPr/>
    </dgm:pt>
    <dgm:pt modelId="{3F66D6EC-B768-471C-BA6B-CCEF6CB2C10C}" type="pres">
      <dgm:prSet presAssocID="{AEC08718-2BDE-4D69-BF64-78563319861F}" presName="horzSpace2" presStyleCnt="0"/>
      <dgm:spPr/>
    </dgm:pt>
    <dgm:pt modelId="{94CDAE3E-F058-4EC9-A02C-0D57B76B4700}" type="pres">
      <dgm:prSet presAssocID="{AEC08718-2BDE-4D69-BF64-78563319861F}" presName="tx2" presStyleLbl="revTx" presStyleIdx="1" presStyleCnt="3"/>
      <dgm:spPr/>
    </dgm:pt>
    <dgm:pt modelId="{AA15E530-4E73-4E0B-8E1F-F02A909A6A0A}" type="pres">
      <dgm:prSet presAssocID="{AEC08718-2BDE-4D69-BF64-78563319861F}" presName="vert2" presStyleCnt="0"/>
      <dgm:spPr/>
    </dgm:pt>
    <dgm:pt modelId="{B57EA76C-0697-4A46-AEAC-AE1BF106B959}" type="pres">
      <dgm:prSet presAssocID="{AEC08718-2BDE-4D69-BF64-78563319861F}" presName="thinLine2b" presStyleLbl="callout" presStyleIdx="0" presStyleCnt="2"/>
      <dgm:spPr/>
    </dgm:pt>
    <dgm:pt modelId="{784C0C3B-AFBC-4395-89AE-49B908C79C6E}" type="pres">
      <dgm:prSet presAssocID="{AEC08718-2BDE-4D69-BF64-78563319861F}" presName="vertSpace2b" presStyleCnt="0"/>
      <dgm:spPr/>
    </dgm:pt>
    <dgm:pt modelId="{F9134445-21CB-49DA-B549-87CB3B88FA63}" type="pres">
      <dgm:prSet presAssocID="{A32068F8-4129-4ED4-AE87-BA1531DBACC8}" presName="horz2" presStyleCnt="0"/>
      <dgm:spPr/>
    </dgm:pt>
    <dgm:pt modelId="{12EE8A3C-CE4A-4741-9B6E-C3F72CD8221F}" type="pres">
      <dgm:prSet presAssocID="{A32068F8-4129-4ED4-AE87-BA1531DBACC8}" presName="horzSpace2" presStyleCnt="0"/>
      <dgm:spPr/>
    </dgm:pt>
    <dgm:pt modelId="{12F90322-2ED0-49D8-BF8E-9569231292AD}" type="pres">
      <dgm:prSet presAssocID="{A32068F8-4129-4ED4-AE87-BA1531DBACC8}" presName="tx2" presStyleLbl="revTx" presStyleIdx="2" presStyleCnt="3"/>
      <dgm:spPr/>
    </dgm:pt>
    <dgm:pt modelId="{FEDF5C09-244F-4ABE-B232-D06B14DFF6C2}" type="pres">
      <dgm:prSet presAssocID="{A32068F8-4129-4ED4-AE87-BA1531DBACC8}" presName="vert2" presStyleCnt="0"/>
      <dgm:spPr/>
    </dgm:pt>
    <dgm:pt modelId="{3C8E00A5-B8AA-4809-9857-6F227F963B56}" type="pres">
      <dgm:prSet presAssocID="{A32068F8-4129-4ED4-AE87-BA1531DBACC8}" presName="thinLine2b" presStyleLbl="callout" presStyleIdx="1" presStyleCnt="2"/>
      <dgm:spPr/>
    </dgm:pt>
    <dgm:pt modelId="{765722D4-4E47-44AE-9444-DC6211C43C1E}" type="pres">
      <dgm:prSet presAssocID="{A32068F8-4129-4ED4-AE87-BA1531DBACC8}" presName="vertSpace2b" presStyleCnt="0"/>
      <dgm:spPr/>
    </dgm:pt>
  </dgm:ptLst>
  <dgm:cxnLst>
    <dgm:cxn modelId="{A6971F06-7343-4C8A-9D41-8F5CB8AE22D2}" type="presOf" srcId="{851B28E3-01AF-4AF8-AE2B-D64859F424C6}" destId="{5D4C11E6-689A-4A21-8AAA-CA28FABC9ACA}" srcOrd="0" destOrd="0" presId="urn:microsoft.com/office/officeart/2008/layout/LinedList"/>
    <dgm:cxn modelId="{ABAFA706-3D8E-440A-8B9C-627260D20DC0}" type="presOf" srcId="{AEC08718-2BDE-4D69-BF64-78563319861F}" destId="{94CDAE3E-F058-4EC9-A02C-0D57B76B4700}" srcOrd="0" destOrd="0" presId="urn:microsoft.com/office/officeart/2008/layout/LinedList"/>
    <dgm:cxn modelId="{6071AB1B-CCA4-4087-94C1-C3DF0B860245}" srcId="{851B28E3-01AF-4AF8-AE2B-D64859F424C6}" destId="{A32068F8-4129-4ED4-AE87-BA1531DBACC8}" srcOrd="1" destOrd="0" parTransId="{1C5C9432-AF46-4F60-85C5-BFE69FA4454E}" sibTransId="{2A580CA0-6A44-4A93-90B2-5ACEBC5B7C53}"/>
    <dgm:cxn modelId="{69B91121-20DA-4F73-B289-2B90281A9B32}" type="presOf" srcId="{0BE3B48F-B70A-4312-A957-4F7B435C5EAB}" destId="{5CDCD18B-9677-4D8A-8FC4-BA9EBDF2BFCF}" srcOrd="0" destOrd="0" presId="urn:microsoft.com/office/officeart/2008/layout/LinedList"/>
    <dgm:cxn modelId="{FCF9DABA-C4A7-4782-B404-E0B99E77A884}" type="presOf" srcId="{A32068F8-4129-4ED4-AE87-BA1531DBACC8}" destId="{12F90322-2ED0-49D8-BF8E-9569231292AD}" srcOrd="0" destOrd="0" presId="urn:microsoft.com/office/officeart/2008/layout/LinedList"/>
    <dgm:cxn modelId="{44D9E0C8-CA62-4E3A-9864-957E4B594FCC}" srcId="{851B28E3-01AF-4AF8-AE2B-D64859F424C6}" destId="{AEC08718-2BDE-4D69-BF64-78563319861F}" srcOrd="0" destOrd="0" parTransId="{3EE1E0D2-E745-46CD-9456-489EC550D952}" sibTransId="{ED67759B-66BF-422A-9EFA-880B58B4DFCA}"/>
    <dgm:cxn modelId="{B23A49E2-BA11-44B0-96E1-40F3F9BC3DFC}" srcId="{0BE3B48F-B70A-4312-A957-4F7B435C5EAB}" destId="{851B28E3-01AF-4AF8-AE2B-D64859F424C6}" srcOrd="0" destOrd="0" parTransId="{FEB674F0-01FB-42A0-A4A8-5BDD743B78AA}" sibTransId="{56A6F51C-2698-4045-9B0F-524FFF9A4A7A}"/>
    <dgm:cxn modelId="{FA47D72A-E2E1-44AB-A1A3-D51D13C3A4DB}" type="presParOf" srcId="{5CDCD18B-9677-4D8A-8FC4-BA9EBDF2BFCF}" destId="{189350BC-54A7-455F-813F-06456E803958}" srcOrd="0" destOrd="0" presId="urn:microsoft.com/office/officeart/2008/layout/LinedList"/>
    <dgm:cxn modelId="{43EB8063-D4B5-4C7E-92A1-C2F1F8E3917D}" type="presParOf" srcId="{5CDCD18B-9677-4D8A-8FC4-BA9EBDF2BFCF}" destId="{9DC1C513-436C-4BAD-A2DC-7A1CD07F71A4}" srcOrd="1" destOrd="0" presId="urn:microsoft.com/office/officeart/2008/layout/LinedList"/>
    <dgm:cxn modelId="{C6BA755A-45D7-46A6-B72B-B69102AA6AF2}" type="presParOf" srcId="{9DC1C513-436C-4BAD-A2DC-7A1CD07F71A4}" destId="{5D4C11E6-689A-4A21-8AAA-CA28FABC9ACA}" srcOrd="0" destOrd="0" presId="urn:microsoft.com/office/officeart/2008/layout/LinedList"/>
    <dgm:cxn modelId="{CCCECA67-41DC-4868-A040-9C1CDDDE710C}" type="presParOf" srcId="{9DC1C513-436C-4BAD-A2DC-7A1CD07F71A4}" destId="{E964C192-C5DE-4ADA-8871-4219359C6527}" srcOrd="1" destOrd="0" presId="urn:microsoft.com/office/officeart/2008/layout/LinedList"/>
    <dgm:cxn modelId="{614CB988-30D2-4554-8287-F86984F6F94E}" type="presParOf" srcId="{E964C192-C5DE-4ADA-8871-4219359C6527}" destId="{A38CA2A2-D7EE-4463-A8D8-FB8D6095AE42}" srcOrd="0" destOrd="0" presId="urn:microsoft.com/office/officeart/2008/layout/LinedList"/>
    <dgm:cxn modelId="{301C01D7-D8FC-4D2C-AEB4-D6A9963F3CFE}" type="presParOf" srcId="{E964C192-C5DE-4ADA-8871-4219359C6527}" destId="{0277A000-E45F-4B9F-BFB9-8C61C1545A9E}" srcOrd="1" destOrd="0" presId="urn:microsoft.com/office/officeart/2008/layout/LinedList"/>
    <dgm:cxn modelId="{59D3F909-889B-41DC-A250-8247F827FB64}" type="presParOf" srcId="{0277A000-E45F-4B9F-BFB9-8C61C1545A9E}" destId="{3F66D6EC-B768-471C-BA6B-CCEF6CB2C10C}" srcOrd="0" destOrd="0" presId="urn:microsoft.com/office/officeart/2008/layout/LinedList"/>
    <dgm:cxn modelId="{98EE91BB-4D57-4D56-B680-E380A4796500}" type="presParOf" srcId="{0277A000-E45F-4B9F-BFB9-8C61C1545A9E}" destId="{94CDAE3E-F058-4EC9-A02C-0D57B76B4700}" srcOrd="1" destOrd="0" presId="urn:microsoft.com/office/officeart/2008/layout/LinedList"/>
    <dgm:cxn modelId="{FD950C7F-CFAE-4227-83B7-36A0F46C21FC}" type="presParOf" srcId="{0277A000-E45F-4B9F-BFB9-8C61C1545A9E}" destId="{AA15E530-4E73-4E0B-8E1F-F02A909A6A0A}" srcOrd="2" destOrd="0" presId="urn:microsoft.com/office/officeart/2008/layout/LinedList"/>
    <dgm:cxn modelId="{D462B0F7-26C4-45D1-8111-9214446B611C}" type="presParOf" srcId="{E964C192-C5DE-4ADA-8871-4219359C6527}" destId="{B57EA76C-0697-4A46-AEAC-AE1BF106B959}" srcOrd="2" destOrd="0" presId="urn:microsoft.com/office/officeart/2008/layout/LinedList"/>
    <dgm:cxn modelId="{4D4D7182-21A3-44F4-824B-3BACB1F8856F}" type="presParOf" srcId="{E964C192-C5DE-4ADA-8871-4219359C6527}" destId="{784C0C3B-AFBC-4395-89AE-49B908C79C6E}" srcOrd="3" destOrd="0" presId="urn:microsoft.com/office/officeart/2008/layout/LinedList"/>
    <dgm:cxn modelId="{FB2D3FDC-A064-4671-BD86-C992C1169628}" type="presParOf" srcId="{E964C192-C5DE-4ADA-8871-4219359C6527}" destId="{F9134445-21CB-49DA-B549-87CB3B88FA63}" srcOrd="4" destOrd="0" presId="urn:microsoft.com/office/officeart/2008/layout/LinedList"/>
    <dgm:cxn modelId="{5B013EE2-C4C4-4C7E-802C-14C35EC77DE9}" type="presParOf" srcId="{F9134445-21CB-49DA-B549-87CB3B88FA63}" destId="{12EE8A3C-CE4A-4741-9B6E-C3F72CD8221F}" srcOrd="0" destOrd="0" presId="urn:microsoft.com/office/officeart/2008/layout/LinedList"/>
    <dgm:cxn modelId="{B121A441-8714-42E3-B7DE-CF14C3315C52}" type="presParOf" srcId="{F9134445-21CB-49DA-B549-87CB3B88FA63}" destId="{12F90322-2ED0-49D8-BF8E-9569231292AD}" srcOrd="1" destOrd="0" presId="urn:microsoft.com/office/officeart/2008/layout/LinedList"/>
    <dgm:cxn modelId="{44025FB5-FAB4-45CB-800C-319D764B1C77}" type="presParOf" srcId="{F9134445-21CB-49DA-B549-87CB3B88FA63}" destId="{FEDF5C09-244F-4ABE-B232-D06B14DFF6C2}" srcOrd="2" destOrd="0" presId="urn:microsoft.com/office/officeart/2008/layout/LinedList"/>
    <dgm:cxn modelId="{1D3B5287-5818-4BFC-81BD-1751F724F936}" type="presParOf" srcId="{E964C192-C5DE-4ADA-8871-4219359C6527}" destId="{3C8E00A5-B8AA-4809-9857-6F227F963B56}" srcOrd="5" destOrd="0" presId="urn:microsoft.com/office/officeart/2008/layout/LinedList"/>
    <dgm:cxn modelId="{E928EDE2-5AB3-4CF4-AD1F-B0685924A879}" type="presParOf" srcId="{E964C192-C5DE-4ADA-8871-4219359C6527}" destId="{765722D4-4E47-44AE-9444-DC6211C43C1E}" srcOrd="6"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DFBC6C-0F77-4C2E-858B-1BD57F72C3F5}" type="doc">
      <dgm:prSet loTypeId="urn:microsoft.com/office/officeart/2005/8/layout/hierarchy3" loCatId="hierarchy" qsTypeId="urn:microsoft.com/office/officeart/2005/8/quickstyle/3d3" qsCatId="3D" csTypeId="urn:microsoft.com/office/officeart/2005/8/colors/colorful5" csCatId="colorful" phldr="1"/>
      <dgm:spPr/>
      <dgm:t>
        <a:bodyPr/>
        <a:lstStyle/>
        <a:p>
          <a:endParaRPr lang="fr-FR"/>
        </a:p>
      </dgm:t>
    </dgm:pt>
    <dgm:pt modelId="{BEB4187E-C205-453C-833B-D41DB0692461}">
      <dgm:prSet phldrT="[Texte]"/>
      <dgm:spPr/>
      <dgm:t>
        <a:bodyPr/>
        <a:lstStyle/>
        <a:p>
          <a:r>
            <a:rPr lang="en" dirty="0"/>
            <a:t>Function</a:t>
          </a:r>
        </a:p>
      </dgm:t>
    </dgm:pt>
    <dgm:pt modelId="{DF75BFE3-1581-4018-AA11-6DC51D4E19C5}" type="parTrans" cxnId="{B0860024-F911-4A9F-A5BE-E1A83A770C62}">
      <dgm:prSet/>
      <dgm:spPr/>
      <dgm:t>
        <a:bodyPr/>
        <a:lstStyle/>
        <a:p>
          <a:endParaRPr lang="fr-FR"/>
        </a:p>
      </dgm:t>
    </dgm:pt>
    <dgm:pt modelId="{514BEE35-9600-4566-8E8F-26C3283E42E8}" type="sibTrans" cxnId="{B0860024-F911-4A9F-A5BE-E1A83A770C62}">
      <dgm:prSet/>
      <dgm:spPr/>
      <dgm:t>
        <a:bodyPr/>
        <a:lstStyle/>
        <a:p>
          <a:endParaRPr lang="fr-FR"/>
        </a:p>
      </dgm:t>
    </dgm:pt>
    <dgm:pt modelId="{D941F68C-0A89-4262-985E-C251D9D3AC4D}">
      <dgm:prSet phldrT="[Texte]" custT="1"/>
      <dgm:spPr/>
      <dgm:t>
        <a:bodyPr/>
        <a:lstStyle/>
        <a:p>
          <a:pPr algn="l"/>
          <a:r>
            <a:rPr lang="en" sz="1600" b="1" dirty="0"/>
            <a:t>function </a:t>
          </a:r>
          <a:r>
            <a:rPr lang="en" sz="1600" dirty="0"/>
            <a:t>(nb: integer): integer</a:t>
          </a:r>
        </a:p>
        <a:p>
          <a:pPr algn="l"/>
          <a:r>
            <a:rPr lang="en" sz="1600" b="1" dirty="0"/>
            <a:t>variables: </a:t>
          </a:r>
          <a:r>
            <a:rPr lang="en" sz="1600" dirty="0"/>
            <a:t>f: integer;</a:t>
          </a:r>
        </a:p>
        <a:p>
          <a:pPr algn="l"/>
          <a:r>
            <a:rPr lang="en" sz="1600" b="1" dirty="0"/>
            <a:t>Beginning</a:t>
          </a:r>
          <a:endParaRPr lang="fr-FR" sz="1600" dirty="0"/>
        </a:p>
        <a:p>
          <a:pPr algn="l"/>
          <a:r>
            <a:rPr lang="en" sz="1600" dirty="0"/>
            <a:t>if (nb = 1) then</a:t>
          </a:r>
        </a:p>
        <a:p>
          <a:pPr algn="l"/>
          <a:r>
            <a:rPr lang="en" sz="1600" dirty="0"/>
            <a:t>{</a:t>
          </a:r>
        </a:p>
        <a:p>
          <a:pPr algn="l"/>
          <a:r>
            <a:rPr lang="en" sz="1600" dirty="0"/>
            <a:t>f </a:t>
          </a:r>
          <a:r>
            <a:rPr lang="en" sz="1600" dirty="0">
              <a:sym typeface="Wingdings"/>
            </a:rPr>
            <a:t> </a:t>
          </a:r>
          <a:r>
            <a:rPr lang="en" sz="1600" dirty="0"/>
            <a:t>1;</a:t>
          </a:r>
        </a:p>
        <a:p>
          <a:pPr algn="l"/>
          <a:r>
            <a:rPr lang="en" sz="1600" dirty="0"/>
            <a:t>return(f);</a:t>
          </a:r>
        </a:p>
        <a:p>
          <a:pPr algn="l"/>
          <a:r>
            <a:rPr lang="en" sz="1600" dirty="0"/>
            <a:t>}</a:t>
          </a:r>
        </a:p>
        <a:p>
          <a:pPr algn="l"/>
          <a:r>
            <a:rPr lang="en" sz="1600" dirty="0"/>
            <a:t>Otherwise {</a:t>
          </a:r>
        </a:p>
        <a:p>
          <a:pPr algn="l"/>
          <a:r>
            <a:rPr lang="en" sz="1600" dirty="0"/>
            <a:t>f </a:t>
          </a:r>
          <a:r>
            <a:rPr lang="en" sz="1600" dirty="0">
              <a:sym typeface="Wingdings"/>
            </a:rPr>
            <a:t> </a:t>
          </a:r>
          <a:r>
            <a:rPr lang="en" sz="1600" dirty="0"/>
            <a:t>nb x factorial(nb-1);</a:t>
          </a:r>
        </a:p>
        <a:p>
          <a:pPr algn="l"/>
          <a:r>
            <a:rPr lang="en" sz="1600" dirty="0"/>
            <a:t>return(f);</a:t>
          </a:r>
        </a:p>
        <a:p>
          <a:pPr algn="l"/>
          <a:r>
            <a:rPr lang="en" sz="1600" dirty="0"/>
            <a:t>}</a:t>
          </a:r>
        </a:p>
        <a:p>
          <a:pPr algn="l"/>
          <a:r>
            <a:rPr lang="en" sz="1600" b="1" dirty="0"/>
            <a:t>END</a:t>
          </a:r>
          <a:endParaRPr lang="fr-FR" sz="1600" dirty="0"/>
        </a:p>
      </dgm:t>
    </dgm:pt>
    <dgm:pt modelId="{0E3573D7-6BFE-4A26-9F0F-344179000F8C}" type="parTrans" cxnId="{635ABC84-ABA6-4967-91D0-69B3FFA8636F}">
      <dgm:prSet/>
      <dgm:spPr/>
      <dgm:t>
        <a:bodyPr/>
        <a:lstStyle/>
        <a:p>
          <a:endParaRPr lang="fr-FR"/>
        </a:p>
      </dgm:t>
    </dgm:pt>
    <dgm:pt modelId="{E46A402B-E2C3-47C7-8823-7D3FD10D93FB}" type="sibTrans" cxnId="{635ABC84-ABA6-4967-91D0-69B3FFA8636F}">
      <dgm:prSet/>
      <dgm:spPr/>
      <dgm:t>
        <a:bodyPr/>
        <a:lstStyle/>
        <a:p>
          <a:endParaRPr lang="fr-FR"/>
        </a:p>
      </dgm:t>
    </dgm:pt>
    <dgm:pt modelId="{92B9A9E1-C285-4C5D-A816-DC47183D219E}" type="pres">
      <dgm:prSet presAssocID="{0ADFBC6C-0F77-4C2E-858B-1BD57F72C3F5}" presName="diagram" presStyleCnt="0">
        <dgm:presLayoutVars>
          <dgm:chPref val="1"/>
          <dgm:dir/>
          <dgm:animOne val="branch"/>
          <dgm:animLvl val="lvl"/>
          <dgm:resizeHandles/>
        </dgm:presLayoutVars>
      </dgm:prSet>
      <dgm:spPr/>
    </dgm:pt>
    <dgm:pt modelId="{FE642343-4621-4EB9-A133-EC066B699029}" type="pres">
      <dgm:prSet presAssocID="{BEB4187E-C205-453C-833B-D41DB0692461}" presName="root" presStyleCnt="0"/>
      <dgm:spPr/>
    </dgm:pt>
    <dgm:pt modelId="{841CD8B4-797F-4716-9306-2A24D838499E}" type="pres">
      <dgm:prSet presAssocID="{BEB4187E-C205-453C-833B-D41DB0692461}" presName="rootComposite" presStyleCnt="0"/>
      <dgm:spPr/>
    </dgm:pt>
    <dgm:pt modelId="{7C60508F-9EF9-4B97-9AF3-9499C2EB290F}" type="pres">
      <dgm:prSet presAssocID="{BEB4187E-C205-453C-833B-D41DB0692461}" presName="rootText" presStyleLbl="node1" presStyleIdx="0" presStyleCnt="1" custScaleX="47258" custScaleY="44169"/>
      <dgm:spPr/>
    </dgm:pt>
    <dgm:pt modelId="{BEA6871E-3191-47B3-8856-0867C1D161FA}" type="pres">
      <dgm:prSet presAssocID="{BEB4187E-C205-453C-833B-D41DB0692461}" presName="rootConnector" presStyleLbl="node1" presStyleIdx="0" presStyleCnt="1"/>
      <dgm:spPr/>
    </dgm:pt>
    <dgm:pt modelId="{B9891A3C-71DB-4648-A2F5-15274BE1F27E}" type="pres">
      <dgm:prSet presAssocID="{BEB4187E-C205-453C-833B-D41DB0692461}" presName="childShape" presStyleCnt="0"/>
      <dgm:spPr/>
    </dgm:pt>
    <dgm:pt modelId="{993BF9FD-B4C6-4D7B-95DD-4CB83D95484A}" type="pres">
      <dgm:prSet presAssocID="{0E3573D7-6BFE-4A26-9F0F-344179000F8C}" presName="Name13" presStyleLbl="parChTrans1D2" presStyleIdx="0" presStyleCnt="1"/>
      <dgm:spPr/>
    </dgm:pt>
    <dgm:pt modelId="{AC52BBD5-ECF3-4A64-B067-7D029149F61A}" type="pres">
      <dgm:prSet presAssocID="{D941F68C-0A89-4262-985E-C251D9D3AC4D}" presName="childText" presStyleLbl="bgAcc1" presStyleIdx="0" presStyleCnt="1" custScaleX="151032" custScaleY="256574">
        <dgm:presLayoutVars>
          <dgm:bulletEnabled val="1"/>
        </dgm:presLayoutVars>
      </dgm:prSet>
      <dgm:spPr/>
    </dgm:pt>
  </dgm:ptLst>
  <dgm:cxnLst>
    <dgm:cxn modelId="{0F16F40F-F6A2-4B11-A7B9-FB9541316032}" type="presOf" srcId="{D941F68C-0A89-4262-985E-C251D9D3AC4D}" destId="{AC52BBD5-ECF3-4A64-B067-7D029149F61A}" srcOrd="0" destOrd="0" presId="urn:microsoft.com/office/officeart/2005/8/layout/hierarchy3"/>
    <dgm:cxn modelId="{B0860024-F911-4A9F-A5BE-E1A83A770C62}" srcId="{0ADFBC6C-0F77-4C2E-858B-1BD57F72C3F5}" destId="{BEB4187E-C205-453C-833B-D41DB0692461}" srcOrd="0" destOrd="0" parTransId="{DF75BFE3-1581-4018-AA11-6DC51D4E19C5}" sibTransId="{514BEE35-9600-4566-8E8F-26C3283E42E8}"/>
    <dgm:cxn modelId="{39A29232-860D-4077-AABD-2104E1DB22EB}" type="presOf" srcId="{BEB4187E-C205-453C-833B-D41DB0692461}" destId="{BEA6871E-3191-47B3-8856-0867C1D161FA}" srcOrd="1" destOrd="0" presId="urn:microsoft.com/office/officeart/2005/8/layout/hierarchy3"/>
    <dgm:cxn modelId="{7CB1883B-170F-4E03-B123-3B121B0AED26}" type="presOf" srcId="{BEB4187E-C205-453C-833B-D41DB0692461}" destId="{7C60508F-9EF9-4B97-9AF3-9499C2EB290F}" srcOrd="0" destOrd="0" presId="urn:microsoft.com/office/officeart/2005/8/layout/hierarchy3"/>
    <dgm:cxn modelId="{635ABC84-ABA6-4967-91D0-69B3FFA8636F}" srcId="{BEB4187E-C205-453C-833B-D41DB0692461}" destId="{D941F68C-0A89-4262-985E-C251D9D3AC4D}" srcOrd="0" destOrd="0" parTransId="{0E3573D7-6BFE-4A26-9F0F-344179000F8C}" sibTransId="{E46A402B-E2C3-47C7-8823-7D3FD10D93FB}"/>
    <dgm:cxn modelId="{E72D448D-0D2A-417A-AF48-DBC7637333E7}" type="presOf" srcId="{0ADFBC6C-0F77-4C2E-858B-1BD57F72C3F5}" destId="{92B9A9E1-C285-4C5D-A816-DC47183D219E}" srcOrd="0" destOrd="0" presId="urn:microsoft.com/office/officeart/2005/8/layout/hierarchy3"/>
    <dgm:cxn modelId="{0DB1FCCC-9D2B-4806-B419-06F6FEE1E7C9}" type="presOf" srcId="{0E3573D7-6BFE-4A26-9F0F-344179000F8C}" destId="{993BF9FD-B4C6-4D7B-95DD-4CB83D95484A}" srcOrd="0" destOrd="0" presId="urn:microsoft.com/office/officeart/2005/8/layout/hierarchy3"/>
    <dgm:cxn modelId="{115A1915-A6B3-4D73-AC44-FE0EAA02A1B0}" type="presParOf" srcId="{92B9A9E1-C285-4C5D-A816-DC47183D219E}" destId="{FE642343-4621-4EB9-A133-EC066B699029}" srcOrd="0" destOrd="0" presId="urn:microsoft.com/office/officeart/2005/8/layout/hierarchy3"/>
    <dgm:cxn modelId="{3A6A1A6E-3377-486D-8589-87D6DD7F7121}" type="presParOf" srcId="{FE642343-4621-4EB9-A133-EC066B699029}" destId="{841CD8B4-797F-4716-9306-2A24D838499E}" srcOrd="0" destOrd="0" presId="urn:microsoft.com/office/officeart/2005/8/layout/hierarchy3"/>
    <dgm:cxn modelId="{55949619-030A-4CFA-A7A2-8864A5199EC3}" type="presParOf" srcId="{841CD8B4-797F-4716-9306-2A24D838499E}" destId="{7C60508F-9EF9-4B97-9AF3-9499C2EB290F}" srcOrd="0" destOrd="0" presId="urn:microsoft.com/office/officeart/2005/8/layout/hierarchy3"/>
    <dgm:cxn modelId="{16A65AF5-B2B3-43C8-BCA0-34ADCDE2E683}" type="presParOf" srcId="{841CD8B4-797F-4716-9306-2A24D838499E}" destId="{BEA6871E-3191-47B3-8856-0867C1D161FA}" srcOrd="1" destOrd="0" presId="urn:microsoft.com/office/officeart/2005/8/layout/hierarchy3"/>
    <dgm:cxn modelId="{0848BD11-CF81-4790-B6E2-E9548786B9B8}" type="presParOf" srcId="{FE642343-4621-4EB9-A133-EC066B699029}" destId="{B9891A3C-71DB-4648-A2F5-15274BE1F27E}" srcOrd="1" destOrd="0" presId="urn:microsoft.com/office/officeart/2005/8/layout/hierarchy3"/>
    <dgm:cxn modelId="{145A10BD-A7D4-4F7A-BD04-F61107513E77}" type="presParOf" srcId="{B9891A3C-71DB-4648-A2F5-15274BE1F27E}" destId="{993BF9FD-B4C6-4D7B-95DD-4CB83D95484A}" srcOrd="0" destOrd="0" presId="urn:microsoft.com/office/officeart/2005/8/layout/hierarchy3"/>
    <dgm:cxn modelId="{B34D74BE-C04A-438B-9799-A313E4BFFDC5}" type="presParOf" srcId="{B9891A3C-71DB-4648-A2F5-15274BE1F27E}" destId="{AC52BBD5-ECF3-4A64-B067-7D029149F61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838A41-3850-40B4-9797-485798CB9C50}" type="doc">
      <dgm:prSet loTypeId="urn:microsoft.com/office/officeart/2008/layout/VerticalAccentList" loCatId="list" qsTypeId="urn:microsoft.com/office/officeart/2005/8/quickstyle/3d2" qsCatId="3D" csTypeId="urn:microsoft.com/office/officeart/2005/8/colors/colorful5" csCatId="colorful" phldr="1"/>
      <dgm:spPr/>
      <dgm:t>
        <a:bodyPr/>
        <a:lstStyle/>
        <a:p>
          <a:endParaRPr lang="fr-FR"/>
        </a:p>
      </dgm:t>
    </dgm:pt>
    <dgm:pt modelId="{3DE1A378-51D7-4C77-B237-774C5468C99E}">
      <dgm:prSet phldrT="[Texte]" custT="1"/>
      <dgm:spPr/>
      <dgm:t>
        <a:bodyPr/>
        <a:lstStyle/>
        <a:p>
          <a:r>
            <a:rPr lang="en" sz="2000" dirty="0">
              <a:effectLst>
                <a:outerShdw blurRad="38100" dist="38100" dir="2700000" algn="tl">
                  <a:srgbClr val="000000">
                    <a:alpha val="43137"/>
                  </a:srgbClr>
                </a:outerShdw>
              </a:effectLst>
            </a:rPr>
            <a:t>The algorithm of use</a:t>
          </a:r>
          <a:r>
            <a:rPr lang="en" sz="1200" dirty="0"/>
            <a:t> </a:t>
          </a:r>
        </a:p>
      </dgm:t>
    </dgm:pt>
    <dgm:pt modelId="{28C9EDB0-61A8-4AC0-AB63-064EE6EF9DD1}" type="parTrans" cxnId="{69BFAB7C-078E-438A-B262-02A4CA0509C1}">
      <dgm:prSet/>
      <dgm:spPr/>
      <dgm:t>
        <a:bodyPr/>
        <a:lstStyle/>
        <a:p>
          <a:endParaRPr lang="fr-FR"/>
        </a:p>
      </dgm:t>
    </dgm:pt>
    <dgm:pt modelId="{16CE528D-A088-44E1-8EAE-B17255FEE5C9}" type="sibTrans" cxnId="{69BFAB7C-078E-438A-B262-02A4CA0509C1}">
      <dgm:prSet/>
      <dgm:spPr/>
      <dgm:t>
        <a:bodyPr/>
        <a:lstStyle/>
        <a:p>
          <a:endParaRPr lang="fr-FR"/>
        </a:p>
      </dgm:t>
    </dgm:pt>
    <dgm:pt modelId="{B13D9952-CD31-400B-869C-A816A6250320}">
      <dgm:prSet phldrT="[Texte]" custT="1"/>
      <dgm:spPr/>
      <dgm:t>
        <a:bodyPr/>
        <a:lstStyle/>
        <a:p>
          <a:r>
            <a:rPr lang="en" sz="1400" b="1" dirty="0"/>
            <a:t>Algorithm</a:t>
          </a:r>
          <a:r>
            <a:rPr lang="en" sz="1400" dirty="0"/>
            <a:t> </a:t>
          </a:r>
          <a:r>
            <a:rPr lang="en" sz="1400" dirty="0" err="1"/>
            <a:t>FactorialManipulation</a:t>
          </a:r>
          <a:endParaRPr lang="fr-FR" sz="1400" dirty="0"/>
        </a:p>
      </dgm:t>
    </dgm:pt>
    <dgm:pt modelId="{2F9EF049-859A-4473-AE0C-1B8046EDE7F2}" type="parTrans" cxnId="{1B0E43DB-620C-45BB-AF84-6961BCBD1B6B}">
      <dgm:prSet/>
      <dgm:spPr/>
      <dgm:t>
        <a:bodyPr/>
        <a:lstStyle/>
        <a:p>
          <a:endParaRPr lang="fr-FR"/>
        </a:p>
      </dgm:t>
    </dgm:pt>
    <dgm:pt modelId="{AA818978-7D59-4C47-92B0-43A23C2C01B7}" type="sibTrans" cxnId="{1B0E43DB-620C-45BB-AF84-6961BCBD1B6B}">
      <dgm:prSet/>
      <dgm:spPr/>
      <dgm:t>
        <a:bodyPr/>
        <a:lstStyle/>
        <a:p>
          <a:endParaRPr lang="fr-FR"/>
        </a:p>
      </dgm:t>
    </dgm:pt>
    <dgm:pt modelId="{5D86A9A9-4816-45FB-B7F8-4F6ECE8BEC0C}">
      <dgm:prSet custT="1"/>
      <dgm:spPr/>
      <dgm:t>
        <a:bodyPr/>
        <a:lstStyle/>
        <a:p>
          <a:r>
            <a:rPr lang="en" sz="1400" b="1" dirty="0"/>
            <a:t>Beginning</a:t>
          </a:r>
          <a:endParaRPr lang="fr-FR" sz="1400" dirty="0"/>
        </a:p>
      </dgm:t>
    </dgm:pt>
    <dgm:pt modelId="{010CBF3A-DD63-439A-BF40-402FC3FCAA5E}" type="parTrans" cxnId="{1F96FF66-01D1-4C0C-9162-8AEB23922109}">
      <dgm:prSet/>
      <dgm:spPr/>
      <dgm:t>
        <a:bodyPr/>
        <a:lstStyle/>
        <a:p>
          <a:endParaRPr lang="fr-FR"/>
        </a:p>
      </dgm:t>
    </dgm:pt>
    <dgm:pt modelId="{2823E3EF-6CC9-4ACC-BE53-0243EAC09E95}" type="sibTrans" cxnId="{1F96FF66-01D1-4C0C-9162-8AEB23922109}">
      <dgm:prSet/>
      <dgm:spPr/>
      <dgm:t>
        <a:bodyPr/>
        <a:lstStyle/>
        <a:p>
          <a:endParaRPr lang="fr-FR"/>
        </a:p>
      </dgm:t>
    </dgm:pt>
    <dgm:pt modelId="{74EE293B-CECE-4025-A7C3-BE875C47CAFC}">
      <dgm:prSet custT="1"/>
      <dgm:spPr/>
      <dgm:t>
        <a:bodyPr/>
        <a:lstStyle/>
        <a:p>
          <a:r>
            <a:rPr lang="en" sz="1400" dirty="0"/>
            <a:t>write(factorial(3));</a:t>
          </a:r>
        </a:p>
      </dgm:t>
    </dgm:pt>
    <dgm:pt modelId="{3019D54F-8191-40CC-B08A-D2F3365CA845}" type="parTrans" cxnId="{2FAE3250-9052-4721-B771-4CDAB39CED05}">
      <dgm:prSet/>
      <dgm:spPr/>
      <dgm:t>
        <a:bodyPr/>
        <a:lstStyle/>
        <a:p>
          <a:endParaRPr lang="fr-FR"/>
        </a:p>
      </dgm:t>
    </dgm:pt>
    <dgm:pt modelId="{7ADD9C45-11BB-457C-AB1A-82793F9C49C0}" type="sibTrans" cxnId="{2FAE3250-9052-4721-B771-4CDAB39CED05}">
      <dgm:prSet/>
      <dgm:spPr/>
      <dgm:t>
        <a:bodyPr/>
        <a:lstStyle/>
        <a:p>
          <a:endParaRPr lang="fr-FR"/>
        </a:p>
      </dgm:t>
    </dgm:pt>
    <dgm:pt modelId="{EF1FAF7D-4017-4AA5-8E12-AED3C7D1D4CC}">
      <dgm:prSet custT="1"/>
      <dgm:spPr/>
      <dgm:t>
        <a:bodyPr/>
        <a:lstStyle/>
        <a:p>
          <a:r>
            <a:rPr lang="en" sz="1400" b="1" dirty="0"/>
            <a:t>END</a:t>
          </a:r>
          <a:endParaRPr lang="fr-FR" sz="1400" dirty="0"/>
        </a:p>
      </dgm:t>
    </dgm:pt>
    <dgm:pt modelId="{AA9CA2A8-FD0A-4CF9-9553-32FB3E95EDE1}" type="parTrans" cxnId="{09C76BC4-3C76-4955-9E0B-820A36B2FF7E}">
      <dgm:prSet/>
      <dgm:spPr/>
      <dgm:t>
        <a:bodyPr/>
        <a:lstStyle/>
        <a:p>
          <a:endParaRPr lang="fr-FR"/>
        </a:p>
      </dgm:t>
    </dgm:pt>
    <dgm:pt modelId="{8DD9E2D4-26C6-4C1D-B6DD-90D0C5E14F7C}" type="sibTrans" cxnId="{09C76BC4-3C76-4955-9E0B-820A36B2FF7E}">
      <dgm:prSet/>
      <dgm:spPr/>
      <dgm:t>
        <a:bodyPr/>
        <a:lstStyle/>
        <a:p>
          <a:endParaRPr lang="fr-FR"/>
        </a:p>
      </dgm:t>
    </dgm:pt>
    <dgm:pt modelId="{1BE71A41-8CF9-4AD9-B063-C0DC7E12DD3F}" type="pres">
      <dgm:prSet presAssocID="{1A838A41-3850-40B4-9797-485798CB9C50}" presName="Name0" presStyleCnt="0">
        <dgm:presLayoutVars>
          <dgm:chMax/>
          <dgm:chPref/>
          <dgm:dir/>
        </dgm:presLayoutVars>
      </dgm:prSet>
      <dgm:spPr/>
    </dgm:pt>
    <dgm:pt modelId="{C07912F1-6364-4B4B-9F2B-ED0CCDAC6AC7}" type="pres">
      <dgm:prSet presAssocID="{3DE1A378-51D7-4C77-B237-774C5468C99E}" presName="parenttextcomposite" presStyleCnt="0"/>
      <dgm:spPr/>
    </dgm:pt>
    <dgm:pt modelId="{F22ECD6B-B672-46C3-94AF-055DAA9C206D}" type="pres">
      <dgm:prSet presAssocID="{3DE1A378-51D7-4C77-B237-774C5468C99E}" presName="parenttext" presStyleLbl="revTx" presStyleIdx="0" presStyleCnt="1" custScaleX="111220" custScaleY="115921" custLinFactY="67027" custLinFactNeighborX="-2060" custLinFactNeighborY="100000">
        <dgm:presLayoutVars>
          <dgm:chMax/>
          <dgm:chPref val="2"/>
          <dgm:bulletEnabled val="1"/>
        </dgm:presLayoutVars>
      </dgm:prSet>
      <dgm:spPr/>
    </dgm:pt>
    <dgm:pt modelId="{14AB4A59-76E7-4764-9D93-3CE4083FD239}" type="pres">
      <dgm:prSet presAssocID="{3DE1A378-51D7-4C77-B237-774C5468C99E}" presName="composite" presStyleCnt="0"/>
      <dgm:spPr/>
    </dgm:pt>
    <dgm:pt modelId="{F4535CA4-A421-4D34-87E3-DC375D9FC8C4}" type="pres">
      <dgm:prSet presAssocID="{3DE1A378-51D7-4C77-B237-774C5468C99E}" presName="chevron1" presStyleLbl="alignNode1" presStyleIdx="0" presStyleCnt="7" custLinFactY="-36598" custLinFactNeighborY="-100000"/>
      <dgm:spPr/>
    </dgm:pt>
    <dgm:pt modelId="{9ABC2CEC-2ACC-4F19-B677-59A8C99AE071}" type="pres">
      <dgm:prSet presAssocID="{3DE1A378-51D7-4C77-B237-774C5468C99E}" presName="chevron2" presStyleLbl="alignNode1" presStyleIdx="1" presStyleCnt="7" custLinFactY="-36598" custLinFactNeighborY="-100000"/>
      <dgm:spPr/>
    </dgm:pt>
    <dgm:pt modelId="{8A6325A3-609A-4034-BC25-F7E115B109F7}" type="pres">
      <dgm:prSet presAssocID="{3DE1A378-51D7-4C77-B237-774C5468C99E}" presName="chevron3" presStyleLbl="alignNode1" presStyleIdx="2" presStyleCnt="7" custLinFactY="-36598" custLinFactNeighborY="-100000"/>
      <dgm:spPr/>
    </dgm:pt>
    <dgm:pt modelId="{6FA3024C-53FE-4A01-9647-DB49DE797DD1}" type="pres">
      <dgm:prSet presAssocID="{3DE1A378-51D7-4C77-B237-774C5468C99E}" presName="chevron4" presStyleLbl="alignNode1" presStyleIdx="3" presStyleCnt="7" custLinFactY="-36598" custLinFactNeighborY="-100000"/>
      <dgm:spPr/>
    </dgm:pt>
    <dgm:pt modelId="{CC4C44B5-4D5E-4E69-9C6B-0AB5D64BAA35}" type="pres">
      <dgm:prSet presAssocID="{3DE1A378-51D7-4C77-B237-774C5468C99E}" presName="chevron5" presStyleLbl="alignNode1" presStyleIdx="4" presStyleCnt="7" custLinFactY="-36598" custLinFactNeighborY="-100000"/>
      <dgm:spPr/>
    </dgm:pt>
    <dgm:pt modelId="{EED8B68B-0FAB-4AB3-AE22-294F6D62D283}" type="pres">
      <dgm:prSet presAssocID="{3DE1A378-51D7-4C77-B237-774C5468C99E}" presName="chevron6" presStyleLbl="alignNode1" presStyleIdx="5" presStyleCnt="7" custLinFactY="-36598" custLinFactNeighborY="-100000"/>
      <dgm:spPr/>
    </dgm:pt>
    <dgm:pt modelId="{0AA830D3-45FA-4FAC-8DC7-083147DC9AAA}" type="pres">
      <dgm:prSet presAssocID="{3DE1A378-51D7-4C77-B237-774C5468C99E}" presName="chevron7" presStyleLbl="alignNode1" presStyleIdx="6" presStyleCnt="7" custLinFactY="-36598" custLinFactNeighborY="-100000"/>
      <dgm:spPr/>
    </dgm:pt>
    <dgm:pt modelId="{61DCCC2A-C696-485B-9482-51311D60AAE7}" type="pres">
      <dgm:prSet presAssocID="{3DE1A378-51D7-4C77-B237-774C5468C99E}" presName="childtext" presStyleLbl="solidFgAcc1" presStyleIdx="0" presStyleCnt="1" custScaleY="223360" custLinFactNeighborX="2033" custLinFactNeighborY="86970">
        <dgm:presLayoutVars>
          <dgm:chMax/>
          <dgm:chPref val="0"/>
          <dgm:bulletEnabled val="1"/>
        </dgm:presLayoutVars>
      </dgm:prSet>
      <dgm:spPr/>
    </dgm:pt>
  </dgm:ptLst>
  <dgm:cxnLst>
    <dgm:cxn modelId="{9D89D040-60FF-4316-8BBB-59B5223A9902}" type="presOf" srcId="{1A838A41-3850-40B4-9797-485798CB9C50}" destId="{1BE71A41-8CF9-4AD9-B063-C0DC7E12DD3F}" srcOrd="0" destOrd="0" presId="urn:microsoft.com/office/officeart/2008/layout/VerticalAccentList"/>
    <dgm:cxn modelId="{2416C566-02D8-4E12-9A71-C56C0D3AA9D7}" type="presOf" srcId="{EF1FAF7D-4017-4AA5-8E12-AED3C7D1D4CC}" destId="{61DCCC2A-C696-485B-9482-51311D60AAE7}" srcOrd="0" destOrd="3" presId="urn:microsoft.com/office/officeart/2008/layout/VerticalAccentList"/>
    <dgm:cxn modelId="{1F96FF66-01D1-4C0C-9162-8AEB23922109}" srcId="{3DE1A378-51D7-4C77-B237-774C5468C99E}" destId="{5D86A9A9-4816-45FB-B7F8-4F6ECE8BEC0C}" srcOrd="1" destOrd="0" parTransId="{010CBF3A-DD63-439A-BF40-402FC3FCAA5E}" sibTransId="{2823E3EF-6CC9-4ACC-BE53-0243EAC09E95}"/>
    <dgm:cxn modelId="{2FAE3250-9052-4721-B771-4CDAB39CED05}" srcId="{3DE1A378-51D7-4C77-B237-774C5468C99E}" destId="{74EE293B-CECE-4025-A7C3-BE875C47CAFC}" srcOrd="2" destOrd="0" parTransId="{3019D54F-8191-40CC-B08A-D2F3365CA845}" sibTransId="{7ADD9C45-11BB-457C-AB1A-82793F9C49C0}"/>
    <dgm:cxn modelId="{69BFAB7C-078E-438A-B262-02A4CA0509C1}" srcId="{1A838A41-3850-40B4-9797-485798CB9C50}" destId="{3DE1A378-51D7-4C77-B237-774C5468C99E}" srcOrd="0" destOrd="0" parTransId="{28C9EDB0-61A8-4AC0-AB63-064EE6EF9DD1}" sibTransId="{16CE528D-A088-44E1-8EAE-B17255FEE5C9}"/>
    <dgm:cxn modelId="{09C76BC4-3C76-4955-9E0B-820A36B2FF7E}" srcId="{3DE1A378-51D7-4C77-B237-774C5468C99E}" destId="{EF1FAF7D-4017-4AA5-8E12-AED3C7D1D4CC}" srcOrd="3" destOrd="0" parTransId="{AA9CA2A8-FD0A-4CF9-9553-32FB3E95EDE1}" sibTransId="{8DD9E2D4-26C6-4C1D-B6DD-90D0C5E14F7C}"/>
    <dgm:cxn modelId="{EAB867C7-4630-48DE-8B4B-503C7063383E}" type="presOf" srcId="{3DE1A378-51D7-4C77-B237-774C5468C99E}" destId="{F22ECD6B-B672-46C3-94AF-055DAA9C206D}" srcOrd="0" destOrd="0" presId="urn:microsoft.com/office/officeart/2008/layout/VerticalAccentList"/>
    <dgm:cxn modelId="{9D04DBD6-9261-42BF-9108-CDD490D42F46}" type="presOf" srcId="{74EE293B-CECE-4025-A7C3-BE875C47CAFC}" destId="{61DCCC2A-C696-485B-9482-51311D60AAE7}" srcOrd="0" destOrd="2" presId="urn:microsoft.com/office/officeart/2008/layout/VerticalAccentList"/>
    <dgm:cxn modelId="{1B0E43DB-620C-45BB-AF84-6961BCBD1B6B}" srcId="{3DE1A378-51D7-4C77-B237-774C5468C99E}" destId="{B13D9952-CD31-400B-869C-A816A6250320}" srcOrd="0" destOrd="0" parTransId="{2F9EF049-859A-4473-AE0C-1B8046EDE7F2}" sibTransId="{AA818978-7D59-4C47-92B0-43A23C2C01B7}"/>
    <dgm:cxn modelId="{E6378FF3-6AB0-4278-8D94-7CB350C31E37}" type="presOf" srcId="{5D86A9A9-4816-45FB-B7F8-4F6ECE8BEC0C}" destId="{61DCCC2A-C696-485B-9482-51311D60AAE7}" srcOrd="0" destOrd="1" presId="urn:microsoft.com/office/officeart/2008/layout/VerticalAccentList"/>
    <dgm:cxn modelId="{22CC95F7-FBB6-4694-8EEB-9D24F0E3D62D}" type="presOf" srcId="{B13D9952-CD31-400B-869C-A816A6250320}" destId="{61DCCC2A-C696-485B-9482-51311D60AAE7}" srcOrd="0" destOrd="0" presId="urn:microsoft.com/office/officeart/2008/layout/VerticalAccentList"/>
    <dgm:cxn modelId="{C2680F91-E3CE-4042-A198-6FF7D0D65C5F}" type="presParOf" srcId="{1BE71A41-8CF9-4AD9-B063-C0DC7E12DD3F}" destId="{C07912F1-6364-4B4B-9F2B-ED0CCDAC6AC7}" srcOrd="0" destOrd="0" presId="urn:microsoft.com/office/officeart/2008/layout/VerticalAccentList"/>
    <dgm:cxn modelId="{965A3CEA-1BDD-40E1-983F-1806B6B8CE30}" type="presParOf" srcId="{C07912F1-6364-4B4B-9F2B-ED0CCDAC6AC7}" destId="{F22ECD6B-B672-46C3-94AF-055DAA9C206D}" srcOrd="0" destOrd="0" presId="urn:microsoft.com/office/officeart/2008/layout/VerticalAccentList"/>
    <dgm:cxn modelId="{07252F30-43FD-43F2-B8B3-0FAE790598D3}" type="presParOf" srcId="{1BE71A41-8CF9-4AD9-B063-C0DC7E12DD3F}" destId="{14AB4A59-76E7-4764-9D93-3CE4083FD239}" srcOrd="1" destOrd="0" presId="urn:microsoft.com/office/officeart/2008/layout/VerticalAccentList"/>
    <dgm:cxn modelId="{236199BE-AA7C-4884-A0C8-27ECD45B66A1}" type="presParOf" srcId="{14AB4A59-76E7-4764-9D93-3CE4083FD239}" destId="{F4535CA4-A421-4D34-87E3-DC375D9FC8C4}" srcOrd="0" destOrd="0" presId="urn:microsoft.com/office/officeart/2008/layout/VerticalAccentList"/>
    <dgm:cxn modelId="{80880948-5DA9-48DB-8635-98A179090BE5}" type="presParOf" srcId="{14AB4A59-76E7-4764-9D93-3CE4083FD239}" destId="{9ABC2CEC-2ACC-4F19-B677-59A8C99AE071}" srcOrd="1" destOrd="0" presId="urn:microsoft.com/office/officeart/2008/layout/VerticalAccentList"/>
    <dgm:cxn modelId="{D5CF2102-1CEA-416E-B2FC-FF1A71C90094}" type="presParOf" srcId="{14AB4A59-76E7-4764-9D93-3CE4083FD239}" destId="{8A6325A3-609A-4034-BC25-F7E115B109F7}" srcOrd="2" destOrd="0" presId="urn:microsoft.com/office/officeart/2008/layout/VerticalAccentList"/>
    <dgm:cxn modelId="{EA8EBD7D-224E-4B8A-B9A8-737C4A713EF0}" type="presParOf" srcId="{14AB4A59-76E7-4764-9D93-3CE4083FD239}" destId="{6FA3024C-53FE-4A01-9647-DB49DE797DD1}" srcOrd="3" destOrd="0" presId="urn:microsoft.com/office/officeart/2008/layout/VerticalAccentList"/>
    <dgm:cxn modelId="{F8384AA3-78F8-4039-A234-7707DA63885A}" type="presParOf" srcId="{14AB4A59-76E7-4764-9D93-3CE4083FD239}" destId="{CC4C44B5-4D5E-4E69-9C6B-0AB5D64BAA35}" srcOrd="4" destOrd="0" presId="urn:microsoft.com/office/officeart/2008/layout/VerticalAccentList"/>
    <dgm:cxn modelId="{D14D6F3C-D4F7-4744-A11D-C9D079FA43C7}" type="presParOf" srcId="{14AB4A59-76E7-4764-9D93-3CE4083FD239}" destId="{EED8B68B-0FAB-4AB3-AE22-294F6D62D283}" srcOrd="5" destOrd="0" presId="urn:microsoft.com/office/officeart/2008/layout/VerticalAccentList"/>
    <dgm:cxn modelId="{7C766FAC-102A-4483-855A-7DE5EF3E9423}" type="presParOf" srcId="{14AB4A59-76E7-4764-9D93-3CE4083FD239}" destId="{0AA830D3-45FA-4FAC-8DC7-083147DC9AAA}" srcOrd="6" destOrd="0" presId="urn:microsoft.com/office/officeart/2008/layout/VerticalAccentList"/>
    <dgm:cxn modelId="{71CB748F-2016-44BF-8EDD-DD868240D5BA}" type="presParOf" srcId="{14AB4A59-76E7-4764-9D93-3CE4083FD239}" destId="{61DCCC2A-C696-485B-9482-51311D60AAE7}" srcOrd="7"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000DC6D-0CD8-493B-8FA0-B49B3993C828}"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fr-FR"/>
        </a:p>
      </dgm:t>
    </dgm:pt>
    <dgm:pt modelId="{8F1EFC60-C061-4FDC-8413-7358008E3F4D}">
      <dgm:prSet phldrT="[Texte]"/>
      <dgm:spPr/>
      <dgm:t>
        <a:bodyPr/>
        <a:lstStyle/>
        <a:p>
          <a:r>
            <a:rPr lang="en" dirty="0"/>
            <a:t>Execution</a:t>
          </a:r>
        </a:p>
      </dgm:t>
    </dgm:pt>
    <dgm:pt modelId="{7C58BC16-0B65-471D-AE71-E5F0A62E56F9}" type="parTrans" cxnId="{0661DCA7-472F-4DFE-9AFE-F5B30E87636A}">
      <dgm:prSet/>
      <dgm:spPr/>
      <dgm:t>
        <a:bodyPr/>
        <a:lstStyle/>
        <a:p>
          <a:endParaRPr lang="fr-FR"/>
        </a:p>
      </dgm:t>
    </dgm:pt>
    <dgm:pt modelId="{D796ADD0-00F3-4E95-B2FD-3518C0C79534}" type="sibTrans" cxnId="{0661DCA7-472F-4DFE-9AFE-F5B30E87636A}">
      <dgm:prSet/>
      <dgm:spPr/>
      <dgm:t>
        <a:bodyPr/>
        <a:lstStyle/>
        <a:p>
          <a:endParaRPr lang="fr-FR"/>
        </a:p>
      </dgm:t>
    </dgm:pt>
    <dgm:pt modelId="{971E6D52-A4F7-4CA6-9BAD-B86218D7F59F}" type="pres">
      <dgm:prSet presAssocID="{2000DC6D-0CD8-493B-8FA0-B49B3993C828}" presName="diagram" presStyleCnt="0">
        <dgm:presLayoutVars>
          <dgm:dir/>
          <dgm:resizeHandles val="exact"/>
        </dgm:presLayoutVars>
      </dgm:prSet>
      <dgm:spPr/>
    </dgm:pt>
    <dgm:pt modelId="{BB9CB8F0-3E18-4B65-8A54-EF3A600D3196}" type="pres">
      <dgm:prSet presAssocID="{8F1EFC60-C061-4FDC-8413-7358008E3F4D}" presName="node" presStyleLbl="node1" presStyleIdx="0" presStyleCnt="1">
        <dgm:presLayoutVars>
          <dgm:bulletEnabled val="1"/>
        </dgm:presLayoutVars>
      </dgm:prSet>
      <dgm:spPr/>
    </dgm:pt>
  </dgm:ptLst>
  <dgm:cxnLst>
    <dgm:cxn modelId="{ED003B1C-7718-41B1-881C-012AA729DDF2}" type="presOf" srcId="{2000DC6D-0CD8-493B-8FA0-B49B3993C828}" destId="{971E6D52-A4F7-4CA6-9BAD-B86218D7F59F}" srcOrd="0" destOrd="0" presId="urn:microsoft.com/office/officeart/2005/8/layout/default"/>
    <dgm:cxn modelId="{7B823E92-14EC-4766-8E0E-77C8966596F5}" type="presOf" srcId="{8F1EFC60-C061-4FDC-8413-7358008E3F4D}" destId="{BB9CB8F0-3E18-4B65-8A54-EF3A600D3196}" srcOrd="0" destOrd="0" presId="urn:microsoft.com/office/officeart/2005/8/layout/default"/>
    <dgm:cxn modelId="{0661DCA7-472F-4DFE-9AFE-F5B30E87636A}" srcId="{2000DC6D-0CD8-493B-8FA0-B49B3993C828}" destId="{8F1EFC60-C061-4FDC-8413-7358008E3F4D}" srcOrd="0" destOrd="0" parTransId="{7C58BC16-0B65-471D-AE71-E5F0A62E56F9}" sibTransId="{D796ADD0-00F3-4E95-B2FD-3518C0C79534}"/>
    <dgm:cxn modelId="{3E473B5B-A3E5-427B-979C-A16BE222D54B}" type="presParOf" srcId="{971E6D52-A4F7-4CA6-9BAD-B86218D7F59F}" destId="{BB9CB8F0-3E18-4B65-8A54-EF3A600D3196}"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DFBC6C-0F77-4C2E-858B-1BD57F72C3F5}" type="doc">
      <dgm:prSet loTypeId="urn:microsoft.com/office/officeart/2005/8/layout/hierarchy3" loCatId="hierarchy" qsTypeId="urn:microsoft.com/office/officeart/2005/8/quickstyle/3d2" qsCatId="3D" csTypeId="urn:microsoft.com/office/officeart/2005/8/colors/accent2_2" csCatId="accent2" phldr="1"/>
      <dgm:spPr/>
      <dgm:t>
        <a:bodyPr/>
        <a:lstStyle/>
        <a:p>
          <a:endParaRPr lang="fr-FR"/>
        </a:p>
      </dgm:t>
    </dgm:pt>
    <dgm:pt modelId="{BEB4187E-C205-453C-833B-D41DB0692461}">
      <dgm:prSet phldrT="[Texte]"/>
      <dgm:spPr/>
      <dgm:t>
        <a:bodyPr/>
        <a:lstStyle/>
        <a:p>
          <a:r>
            <a:rPr lang="en" dirty="0"/>
            <a:t>The same method written in a more concise way gives:</a:t>
          </a:r>
        </a:p>
      </dgm:t>
    </dgm:pt>
    <dgm:pt modelId="{DF75BFE3-1581-4018-AA11-6DC51D4E19C5}" type="parTrans" cxnId="{B0860024-F911-4A9F-A5BE-E1A83A770C62}">
      <dgm:prSet/>
      <dgm:spPr/>
      <dgm:t>
        <a:bodyPr/>
        <a:lstStyle/>
        <a:p>
          <a:endParaRPr lang="fr-FR"/>
        </a:p>
      </dgm:t>
    </dgm:pt>
    <dgm:pt modelId="{514BEE35-9600-4566-8E8F-26C3283E42E8}" type="sibTrans" cxnId="{B0860024-F911-4A9F-A5BE-E1A83A770C62}">
      <dgm:prSet/>
      <dgm:spPr/>
      <dgm:t>
        <a:bodyPr/>
        <a:lstStyle/>
        <a:p>
          <a:endParaRPr lang="fr-FR"/>
        </a:p>
      </dgm:t>
    </dgm:pt>
    <dgm:pt modelId="{D941F68C-0A89-4262-985E-C251D9D3AC4D}">
      <dgm:prSet phldrT="[Texte]" custT="1"/>
      <dgm:spPr/>
      <dgm:t>
        <a:bodyPr/>
        <a:lstStyle/>
        <a:p>
          <a:pPr algn="l"/>
          <a:r>
            <a:rPr lang="en" sz="1600" b="1" dirty="0">
              <a:latin typeface="Calibri"/>
              <a:ea typeface="Times New Roman"/>
              <a:cs typeface="Arial"/>
            </a:rPr>
            <a:t>function </a:t>
          </a:r>
          <a:r>
            <a:rPr lang="en" sz="1600" dirty="0">
              <a:latin typeface="Calibri"/>
              <a:ea typeface="Times New Roman"/>
              <a:cs typeface="Arial"/>
            </a:rPr>
            <a:t>(nb: integer): integer</a:t>
          </a:r>
        </a:p>
        <a:p>
          <a:pPr algn="l"/>
          <a:r>
            <a:rPr lang="en" sz="1600" b="1" dirty="0">
              <a:latin typeface="Calibri"/>
              <a:ea typeface="Times New Roman"/>
              <a:cs typeface="Arial"/>
            </a:rPr>
            <a:t>Beginning</a:t>
          </a:r>
          <a:endParaRPr lang="fr-FR" sz="1600" dirty="0">
            <a:latin typeface="Calibri"/>
            <a:ea typeface="Times New Roman"/>
            <a:cs typeface="Arial"/>
          </a:endParaRPr>
        </a:p>
        <a:p>
          <a:pPr algn="l"/>
          <a:r>
            <a:rPr lang="en" sz="1600" dirty="0">
              <a:latin typeface="Calibri"/>
              <a:ea typeface="Times New Roman"/>
              <a:cs typeface="Arial"/>
            </a:rPr>
            <a:t>if (nb = 1) then</a:t>
          </a:r>
        </a:p>
        <a:p>
          <a:pPr algn="l"/>
          <a:r>
            <a:rPr lang="en" sz="1600" dirty="0">
              <a:latin typeface="Calibri"/>
              <a:ea typeface="Times New Roman"/>
              <a:cs typeface="Arial"/>
            </a:rPr>
            <a:t>returns 1;</a:t>
          </a:r>
        </a:p>
        <a:p>
          <a:pPr algn="l"/>
          <a:r>
            <a:rPr lang="en" sz="1600" dirty="0">
              <a:latin typeface="Calibri"/>
              <a:ea typeface="Times New Roman"/>
              <a:cs typeface="Arial"/>
            </a:rPr>
            <a:t>returns(nb x factorial(nb-1);</a:t>
          </a:r>
        </a:p>
        <a:p>
          <a:pPr algn="l"/>
          <a:r>
            <a:rPr lang="en" sz="1600" b="1" dirty="0">
              <a:latin typeface="Calibri"/>
              <a:ea typeface="Times New Roman"/>
              <a:cs typeface="Arial"/>
            </a:rPr>
            <a:t>END</a:t>
          </a:r>
          <a:endParaRPr lang="fr-FR" sz="1600" dirty="0"/>
        </a:p>
      </dgm:t>
    </dgm:pt>
    <dgm:pt modelId="{0E3573D7-6BFE-4A26-9F0F-344179000F8C}" type="parTrans" cxnId="{635ABC84-ABA6-4967-91D0-69B3FFA8636F}">
      <dgm:prSet/>
      <dgm:spPr/>
      <dgm:t>
        <a:bodyPr/>
        <a:lstStyle/>
        <a:p>
          <a:endParaRPr lang="fr-FR"/>
        </a:p>
      </dgm:t>
    </dgm:pt>
    <dgm:pt modelId="{E46A402B-E2C3-47C7-8823-7D3FD10D93FB}" type="sibTrans" cxnId="{635ABC84-ABA6-4967-91D0-69B3FFA8636F}">
      <dgm:prSet/>
      <dgm:spPr/>
      <dgm:t>
        <a:bodyPr/>
        <a:lstStyle/>
        <a:p>
          <a:endParaRPr lang="fr-FR"/>
        </a:p>
      </dgm:t>
    </dgm:pt>
    <dgm:pt modelId="{92B9A9E1-C285-4C5D-A816-DC47183D219E}" type="pres">
      <dgm:prSet presAssocID="{0ADFBC6C-0F77-4C2E-858B-1BD57F72C3F5}" presName="diagram" presStyleCnt="0">
        <dgm:presLayoutVars>
          <dgm:chPref val="1"/>
          <dgm:dir/>
          <dgm:animOne val="branch"/>
          <dgm:animLvl val="lvl"/>
          <dgm:resizeHandles/>
        </dgm:presLayoutVars>
      </dgm:prSet>
      <dgm:spPr/>
    </dgm:pt>
    <dgm:pt modelId="{FE642343-4621-4EB9-A133-EC066B699029}" type="pres">
      <dgm:prSet presAssocID="{BEB4187E-C205-453C-833B-D41DB0692461}" presName="root" presStyleCnt="0"/>
      <dgm:spPr/>
    </dgm:pt>
    <dgm:pt modelId="{841CD8B4-797F-4716-9306-2A24D838499E}" type="pres">
      <dgm:prSet presAssocID="{BEB4187E-C205-453C-833B-D41DB0692461}" presName="rootComposite" presStyleCnt="0"/>
      <dgm:spPr/>
    </dgm:pt>
    <dgm:pt modelId="{7C60508F-9EF9-4B97-9AF3-9499C2EB290F}" type="pres">
      <dgm:prSet presAssocID="{BEB4187E-C205-453C-833B-D41DB0692461}" presName="rootText" presStyleLbl="node1" presStyleIdx="0" presStyleCnt="1" custScaleX="162448" custScaleY="44169"/>
      <dgm:spPr/>
    </dgm:pt>
    <dgm:pt modelId="{BEA6871E-3191-47B3-8856-0867C1D161FA}" type="pres">
      <dgm:prSet presAssocID="{BEB4187E-C205-453C-833B-D41DB0692461}" presName="rootConnector" presStyleLbl="node1" presStyleIdx="0" presStyleCnt="1"/>
      <dgm:spPr/>
    </dgm:pt>
    <dgm:pt modelId="{B9891A3C-71DB-4648-A2F5-15274BE1F27E}" type="pres">
      <dgm:prSet presAssocID="{BEB4187E-C205-453C-833B-D41DB0692461}" presName="childShape" presStyleCnt="0"/>
      <dgm:spPr/>
    </dgm:pt>
    <dgm:pt modelId="{993BF9FD-B4C6-4D7B-95DD-4CB83D95484A}" type="pres">
      <dgm:prSet presAssocID="{0E3573D7-6BFE-4A26-9F0F-344179000F8C}" presName="Name13" presStyleLbl="parChTrans1D2" presStyleIdx="0" presStyleCnt="1"/>
      <dgm:spPr/>
    </dgm:pt>
    <dgm:pt modelId="{AC52BBD5-ECF3-4A64-B067-7D029149F61A}" type="pres">
      <dgm:prSet presAssocID="{D941F68C-0A89-4262-985E-C251D9D3AC4D}" presName="childText" presStyleLbl="bgAcc1" presStyleIdx="0" presStyleCnt="1" custScaleX="151032" custScaleY="123972">
        <dgm:presLayoutVars>
          <dgm:bulletEnabled val="1"/>
        </dgm:presLayoutVars>
      </dgm:prSet>
      <dgm:spPr/>
    </dgm:pt>
  </dgm:ptLst>
  <dgm:cxnLst>
    <dgm:cxn modelId="{4888DF10-F6DD-4762-98E5-B27428AD286F}" type="presOf" srcId="{BEB4187E-C205-453C-833B-D41DB0692461}" destId="{7C60508F-9EF9-4B97-9AF3-9499C2EB290F}" srcOrd="0" destOrd="0" presId="urn:microsoft.com/office/officeart/2005/8/layout/hierarchy3"/>
    <dgm:cxn modelId="{B0860024-F911-4A9F-A5BE-E1A83A770C62}" srcId="{0ADFBC6C-0F77-4C2E-858B-1BD57F72C3F5}" destId="{BEB4187E-C205-453C-833B-D41DB0692461}" srcOrd="0" destOrd="0" parTransId="{DF75BFE3-1581-4018-AA11-6DC51D4E19C5}" sibTransId="{514BEE35-9600-4566-8E8F-26C3283E42E8}"/>
    <dgm:cxn modelId="{F6171F50-8EEE-4BD5-9712-37A5996EB889}" type="presOf" srcId="{D941F68C-0A89-4262-985E-C251D9D3AC4D}" destId="{AC52BBD5-ECF3-4A64-B067-7D029149F61A}" srcOrd="0" destOrd="0" presId="urn:microsoft.com/office/officeart/2005/8/layout/hierarchy3"/>
    <dgm:cxn modelId="{635ABC84-ABA6-4967-91D0-69B3FFA8636F}" srcId="{BEB4187E-C205-453C-833B-D41DB0692461}" destId="{D941F68C-0A89-4262-985E-C251D9D3AC4D}" srcOrd="0" destOrd="0" parTransId="{0E3573D7-6BFE-4A26-9F0F-344179000F8C}" sibTransId="{E46A402B-E2C3-47C7-8823-7D3FD10D93FB}"/>
    <dgm:cxn modelId="{F54964BE-EFE2-4DD2-BA76-8593F8FE41E7}" type="presOf" srcId="{0ADFBC6C-0F77-4C2E-858B-1BD57F72C3F5}" destId="{92B9A9E1-C285-4C5D-A816-DC47183D219E}" srcOrd="0" destOrd="0" presId="urn:microsoft.com/office/officeart/2005/8/layout/hierarchy3"/>
    <dgm:cxn modelId="{455F4FE9-AAE7-49F0-83EF-5803F652343A}" type="presOf" srcId="{BEB4187E-C205-453C-833B-D41DB0692461}" destId="{BEA6871E-3191-47B3-8856-0867C1D161FA}" srcOrd="1" destOrd="0" presId="urn:microsoft.com/office/officeart/2005/8/layout/hierarchy3"/>
    <dgm:cxn modelId="{CCBE4AEA-ECDF-45A9-86F2-5536D01AD694}" type="presOf" srcId="{0E3573D7-6BFE-4A26-9F0F-344179000F8C}" destId="{993BF9FD-B4C6-4D7B-95DD-4CB83D95484A}" srcOrd="0" destOrd="0" presId="urn:microsoft.com/office/officeart/2005/8/layout/hierarchy3"/>
    <dgm:cxn modelId="{A1297A53-33D3-4387-AEDC-9C0D7C864841}" type="presParOf" srcId="{92B9A9E1-C285-4C5D-A816-DC47183D219E}" destId="{FE642343-4621-4EB9-A133-EC066B699029}" srcOrd="0" destOrd="0" presId="urn:microsoft.com/office/officeart/2005/8/layout/hierarchy3"/>
    <dgm:cxn modelId="{17F39F7D-F04E-458C-8A1A-D67C2E1EBA24}" type="presParOf" srcId="{FE642343-4621-4EB9-A133-EC066B699029}" destId="{841CD8B4-797F-4716-9306-2A24D838499E}" srcOrd="0" destOrd="0" presId="urn:microsoft.com/office/officeart/2005/8/layout/hierarchy3"/>
    <dgm:cxn modelId="{BAD06C54-40AA-4695-89AC-983F6293CA8E}" type="presParOf" srcId="{841CD8B4-797F-4716-9306-2A24D838499E}" destId="{7C60508F-9EF9-4B97-9AF3-9499C2EB290F}" srcOrd="0" destOrd="0" presId="urn:microsoft.com/office/officeart/2005/8/layout/hierarchy3"/>
    <dgm:cxn modelId="{7256B44D-22DF-4FB4-9304-5BAD06BB9E51}" type="presParOf" srcId="{841CD8B4-797F-4716-9306-2A24D838499E}" destId="{BEA6871E-3191-47B3-8856-0867C1D161FA}" srcOrd="1" destOrd="0" presId="urn:microsoft.com/office/officeart/2005/8/layout/hierarchy3"/>
    <dgm:cxn modelId="{F66C8C59-EBF3-4CBF-87AA-8C4015C50999}" type="presParOf" srcId="{FE642343-4621-4EB9-A133-EC066B699029}" destId="{B9891A3C-71DB-4648-A2F5-15274BE1F27E}" srcOrd="1" destOrd="0" presId="urn:microsoft.com/office/officeart/2005/8/layout/hierarchy3"/>
    <dgm:cxn modelId="{BEDF83FB-24EC-4238-A0C5-71357E248794}" type="presParOf" srcId="{B9891A3C-71DB-4648-A2F5-15274BE1F27E}" destId="{993BF9FD-B4C6-4D7B-95DD-4CB83D95484A}" srcOrd="0" destOrd="0" presId="urn:microsoft.com/office/officeart/2005/8/layout/hierarchy3"/>
    <dgm:cxn modelId="{22329E99-45F7-4D62-95F8-295595E603F0}" type="presParOf" srcId="{B9891A3C-71DB-4648-A2F5-15274BE1F27E}" destId="{AC52BBD5-ECF3-4A64-B067-7D029149F61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728CB3-6831-4AF2-99B2-BE4FB918FBF7}"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fr-FR"/>
        </a:p>
      </dgm:t>
    </dgm:pt>
    <dgm:pt modelId="{1BF4BA41-46EA-43EE-8E31-756E1301EE60}">
      <dgm:prSet phldrT="[Texte]"/>
      <dgm:spPr/>
      <dgm:t>
        <a:bodyPr/>
        <a:lstStyle/>
        <a:p>
          <a:r>
            <a:rPr lang="en" dirty="0"/>
            <a:t>Function</a:t>
          </a:r>
        </a:p>
      </dgm:t>
    </dgm:pt>
    <dgm:pt modelId="{D01C3655-D65F-4AB7-916F-FBD32FC40EDF}" type="parTrans" cxnId="{CCF3306B-77C8-41C2-AD3F-FB47E5C3BA6C}">
      <dgm:prSet/>
      <dgm:spPr/>
      <dgm:t>
        <a:bodyPr/>
        <a:lstStyle/>
        <a:p>
          <a:endParaRPr lang="fr-FR"/>
        </a:p>
      </dgm:t>
    </dgm:pt>
    <dgm:pt modelId="{110D44E2-1BAE-47FB-8F9F-FEB8B30E15B3}" type="sibTrans" cxnId="{CCF3306B-77C8-41C2-AD3F-FB47E5C3BA6C}">
      <dgm:prSet/>
      <dgm:spPr/>
      <dgm:t>
        <a:bodyPr/>
        <a:lstStyle/>
        <a:p>
          <a:endParaRPr lang="fr-FR"/>
        </a:p>
      </dgm:t>
    </dgm:pt>
    <dgm:pt modelId="{9D4B9A7C-010B-404F-86B9-40729D55DAD1}">
      <dgm:prSet phldrT="[Texte]" custT="1"/>
      <dgm:spPr/>
      <dgm:t>
        <a:bodyPr/>
        <a:lstStyle/>
        <a:p>
          <a:pPr algn="l"/>
          <a:r>
            <a:rPr lang="en" sz="1400" dirty="0" err="1">
              <a:latin typeface="Calibri"/>
              <a:ea typeface="Times New Roman"/>
              <a:cs typeface="Arial"/>
            </a:rPr>
            <a:t>Fibonacci </a:t>
          </a:r>
          <a:r>
            <a:rPr lang="en" sz="1400" b="1" dirty="0">
              <a:latin typeface="Calibri"/>
              <a:ea typeface="Times New Roman"/>
              <a:cs typeface="Arial"/>
            </a:rPr>
            <a:t>function </a:t>
          </a:r>
          <a:r>
            <a:rPr lang="en" sz="1400" dirty="0">
              <a:latin typeface="Calibri"/>
              <a:ea typeface="Times New Roman"/>
              <a:cs typeface="Arial"/>
            </a:rPr>
            <a:t>(n:integer):integer</a:t>
          </a:r>
        </a:p>
        <a:p>
          <a:pPr algn="l"/>
          <a:r>
            <a:rPr lang="en" sz="1400" dirty="0">
              <a:latin typeface="Calibri"/>
              <a:ea typeface="Times New Roman"/>
              <a:cs typeface="Arial"/>
            </a:rPr>
            <a:t>//Explanation: recursive calculation from the formula</a:t>
          </a:r>
        </a:p>
        <a:p>
          <a:pPr algn="l"/>
          <a:r>
            <a:rPr lang="en" sz="1400" b="1" dirty="0">
              <a:latin typeface="Calibri"/>
              <a:ea typeface="Times New Roman"/>
              <a:cs typeface="Arial"/>
            </a:rPr>
            <a:t>Beginning</a:t>
          </a:r>
          <a:endParaRPr lang="fr-FR" sz="1400" dirty="0">
            <a:latin typeface="Calibri"/>
            <a:ea typeface="Times New Roman"/>
            <a:cs typeface="Arial"/>
          </a:endParaRPr>
        </a:p>
        <a:p>
          <a:pPr algn="l"/>
          <a:r>
            <a:rPr lang="en" sz="1400" dirty="0">
              <a:latin typeface="Calibri"/>
              <a:ea typeface="Times New Roman"/>
              <a:cs typeface="Arial"/>
            </a:rPr>
            <a:t>If (n=0) then //first stop and return condition</a:t>
          </a:r>
        </a:p>
        <a:p>
          <a:pPr algn="l"/>
          <a:r>
            <a:rPr lang="en" sz="1400" dirty="0">
              <a:latin typeface="Calibri"/>
              <a:ea typeface="Times New Roman"/>
              <a:cs typeface="Arial"/>
            </a:rPr>
            <a:t>Returns(0); //case where n=1</a:t>
          </a:r>
        </a:p>
        <a:p>
          <a:pPr algn="l"/>
          <a:r>
            <a:rPr lang="en" sz="1400" dirty="0">
              <a:latin typeface="Calibri"/>
              <a:ea typeface="Times New Roman"/>
              <a:cs typeface="Arial"/>
            </a:rPr>
            <a:t>Otherwise</a:t>
          </a:r>
        </a:p>
        <a:p>
          <a:pPr algn="l"/>
          <a:r>
            <a:rPr lang="en" sz="1400" dirty="0">
              <a:latin typeface="Calibri"/>
              <a:ea typeface="Times New Roman"/>
              <a:cs typeface="Arial"/>
            </a:rPr>
            <a:t>{</a:t>
          </a:r>
        </a:p>
        <a:p>
          <a:pPr algn="l"/>
          <a:r>
            <a:rPr lang="en" sz="1400" dirty="0">
              <a:latin typeface="Calibri"/>
              <a:ea typeface="Times New Roman"/>
              <a:cs typeface="Arial"/>
            </a:rPr>
            <a:t>If (n=0) then //second stop and return condition</a:t>
          </a:r>
        </a:p>
        <a:p>
          <a:pPr algn="l"/>
          <a:r>
            <a:rPr lang="en" sz="1400" dirty="0">
              <a:latin typeface="Calibri"/>
              <a:ea typeface="Times New Roman"/>
              <a:cs typeface="Arial"/>
            </a:rPr>
            <a:t>Returns(0); //case where n=1</a:t>
          </a:r>
        </a:p>
        <a:p>
          <a:pPr algn="l"/>
          <a:r>
            <a:rPr lang="en" sz="1400" dirty="0">
              <a:latin typeface="Calibri"/>
              <a:ea typeface="Times New Roman"/>
              <a:cs typeface="Arial"/>
            </a:rPr>
            <a:t>Otherwise</a:t>
          </a:r>
        </a:p>
        <a:p>
          <a:pPr algn="l"/>
          <a:r>
            <a:rPr lang="en" sz="1400" dirty="0">
              <a:latin typeface="Calibri"/>
              <a:ea typeface="Times New Roman"/>
              <a:cs typeface="Arial"/>
            </a:rPr>
            <a:t>Returns( </a:t>
          </a:r>
          <a:r>
            <a:rPr lang="en" sz="1400" dirty="0" err="1">
              <a:latin typeface="Calibri"/>
              <a:ea typeface="Times New Roman"/>
              <a:cs typeface="Arial"/>
            </a:rPr>
            <a:t>Fibonacci </a:t>
          </a:r>
          <a:r>
            <a:rPr lang="en" sz="1400" dirty="0">
              <a:latin typeface="Calibri"/>
              <a:ea typeface="Times New Roman"/>
              <a:cs typeface="Arial"/>
            </a:rPr>
            <a:t>(n-1) + </a:t>
          </a:r>
          <a:r>
            <a:rPr lang="en" sz="1400" dirty="0" err="1">
              <a:latin typeface="Calibri"/>
              <a:ea typeface="Times New Roman"/>
              <a:cs typeface="Arial"/>
            </a:rPr>
            <a:t>Fibonacci </a:t>
          </a:r>
          <a:r>
            <a:rPr lang="en" sz="1400" dirty="0">
              <a:latin typeface="Calibri"/>
              <a:ea typeface="Times New Roman"/>
              <a:cs typeface="Arial"/>
            </a:rPr>
            <a:t>(n-2));</a:t>
          </a:r>
        </a:p>
        <a:p>
          <a:pPr algn="l"/>
          <a:r>
            <a:rPr lang="en" sz="1400">
              <a:latin typeface="Calibri"/>
              <a:ea typeface="Times New Roman"/>
              <a:cs typeface="Arial"/>
            </a:rPr>
            <a:t>}</a:t>
          </a:r>
          <a:endParaRPr lang="fr-FR" sz="1400" dirty="0">
            <a:latin typeface="Calibri"/>
            <a:ea typeface="Times New Roman"/>
            <a:cs typeface="Arial"/>
          </a:endParaRPr>
        </a:p>
        <a:p>
          <a:pPr algn="l"/>
          <a:r>
            <a:rPr lang="en" sz="1400" b="1" dirty="0">
              <a:latin typeface="Calibri"/>
              <a:ea typeface="Times New Roman"/>
              <a:cs typeface="Arial"/>
            </a:rPr>
            <a:t>END</a:t>
          </a:r>
          <a:endParaRPr lang="fr-FR" sz="1400" dirty="0"/>
        </a:p>
      </dgm:t>
    </dgm:pt>
    <dgm:pt modelId="{7CC46EDE-FFC2-47D0-BB79-BC854B2355C6}" type="parTrans" cxnId="{C91D5C35-84CE-4CF3-9D62-59725B9546F2}">
      <dgm:prSet/>
      <dgm:spPr/>
      <dgm:t>
        <a:bodyPr/>
        <a:lstStyle/>
        <a:p>
          <a:endParaRPr lang="fr-FR"/>
        </a:p>
      </dgm:t>
    </dgm:pt>
    <dgm:pt modelId="{98D9C258-1BC2-43C5-BDA9-BC6E6F7AA31C}" type="sibTrans" cxnId="{C91D5C35-84CE-4CF3-9D62-59725B9546F2}">
      <dgm:prSet/>
      <dgm:spPr/>
      <dgm:t>
        <a:bodyPr/>
        <a:lstStyle/>
        <a:p>
          <a:endParaRPr lang="fr-FR"/>
        </a:p>
      </dgm:t>
    </dgm:pt>
    <dgm:pt modelId="{6C1CBE9E-973D-4B3C-A484-3C320FFF13B3}" type="pres">
      <dgm:prSet presAssocID="{04728CB3-6831-4AF2-99B2-BE4FB918FBF7}" presName="diagram" presStyleCnt="0">
        <dgm:presLayoutVars>
          <dgm:chPref val="1"/>
          <dgm:dir/>
          <dgm:animOne val="branch"/>
          <dgm:animLvl val="lvl"/>
          <dgm:resizeHandles/>
        </dgm:presLayoutVars>
      </dgm:prSet>
      <dgm:spPr/>
    </dgm:pt>
    <dgm:pt modelId="{80E46FDC-185D-4515-9FA4-8CA6B4673152}" type="pres">
      <dgm:prSet presAssocID="{1BF4BA41-46EA-43EE-8E31-756E1301EE60}" presName="root" presStyleCnt="0"/>
      <dgm:spPr/>
    </dgm:pt>
    <dgm:pt modelId="{3DEE19B2-1FEF-484A-B94D-400805E365A8}" type="pres">
      <dgm:prSet presAssocID="{1BF4BA41-46EA-43EE-8E31-756E1301EE60}" presName="rootComposite" presStyleCnt="0"/>
      <dgm:spPr/>
    </dgm:pt>
    <dgm:pt modelId="{3536EFDB-E308-467E-B5A2-B543ED442886}" type="pres">
      <dgm:prSet presAssocID="{1BF4BA41-46EA-43EE-8E31-756E1301EE60}" presName="rootText" presStyleLbl="node1" presStyleIdx="0" presStyleCnt="1" custScaleX="27744" custScaleY="33089" custLinFactNeighborX="-18362" custLinFactNeighborY="49990"/>
      <dgm:spPr/>
    </dgm:pt>
    <dgm:pt modelId="{D07EC077-6EB9-4988-81C9-B26337E7916C}" type="pres">
      <dgm:prSet presAssocID="{1BF4BA41-46EA-43EE-8E31-756E1301EE60}" presName="rootConnector" presStyleLbl="node1" presStyleIdx="0" presStyleCnt="1"/>
      <dgm:spPr/>
    </dgm:pt>
    <dgm:pt modelId="{7B68A976-B28C-42B3-947B-781008F3D472}" type="pres">
      <dgm:prSet presAssocID="{1BF4BA41-46EA-43EE-8E31-756E1301EE60}" presName="childShape" presStyleCnt="0"/>
      <dgm:spPr/>
    </dgm:pt>
    <dgm:pt modelId="{F7786F83-3BC5-47E7-88F7-76D5D566E914}" type="pres">
      <dgm:prSet presAssocID="{7CC46EDE-FFC2-47D0-BB79-BC854B2355C6}" presName="Name13" presStyleLbl="parChTrans1D2" presStyleIdx="0" presStyleCnt="1"/>
      <dgm:spPr/>
    </dgm:pt>
    <dgm:pt modelId="{C0D9231A-94AF-4FB2-9DEE-062D80E44AB1}" type="pres">
      <dgm:prSet presAssocID="{9D4B9A7C-010B-404F-86B9-40729D55DAD1}" presName="childText" presStyleLbl="bgAcc1" presStyleIdx="0" presStyleCnt="1" custScaleX="194957" custScaleY="169340" custLinFactNeighborX="17108" custLinFactNeighborY="-38860">
        <dgm:presLayoutVars>
          <dgm:bulletEnabled val="1"/>
        </dgm:presLayoutVars>
      </dgm:prSet>
      <dgm:spPr/>
    </dgm:pt>
  </dgm:ptLst>
  <dgm:cxnLst>
    <dgm:cxn modelId="{C91D5C35-84CE-4CF3-9D62-59725B9546F2}" srcId="{1BF4BA41-46EA-43EE-8E31-756E1301EE60}" destId="{9D4B9A7C-010B-404F-86B9-40729D55DAD1}" srcOrd="0" destOrd="0" parTransId="{7CC46EDE-FFC2-47D0-BB79-BC854B2355C6}" sibTransId="{98D9C258-1BC2-43C5-BDA9-BC6E6F7AA31C}"/>
    <dgm:cxn modelId="{D312A445-58F5-44D8-9E81-E487955A0E33}" type="presOf" srcId="{1BF4BA41-46EA-43EE-8E31-756E1301EE60}" destId="{3536EFDB-E308-467E-B5A2-B543ED442886}" srcOrd="0" destOrd="0" presId="urn:microsoft.com/office/officeart/2005/8/layout/hierarchy3"/>
    <dgm:cxn modelId="{CCF3306B-77C8-41C2-AD3F-FB47E5C3BA6C}" srcId="{04728CB3-6831-4AF2-99B2-BE4FB918FBF7}" destId="{1BF4BA41-46EA-43EE-8E31-756E1301EE60}" srcOrd="0" destOrd="0" parTransId="{D01C3655-D65F-4AB7-916F-FBD32FC40EDF}" sibTransId="{110D44E2-1BAE-47FB-8F9F-FEB8B30E15B3}"/>
    <dgm:cxn modelId="{51CC0171-A55B-4C57-80DF-1FC301B7531E}" type="presOf" srcId="{04728CB3-6831-4AF2-99B2-BE4FB918FBF7}" destId="{6C1CBE9E-973D-4B3C-A484-3C320FFF13B3}" srcOrd="0" destOrd="0" presId="urn:microsoft.com/office/officeart/2005/8/layout/hierarchy3"/>
    <dgm:cxn modelId="{54DFC851-8052-4D6C-9215-974D860AF03A}" type="presOf" srcId="{9D4B9A7C-010B-404F-86B9-40729D55DAD1}" destId="{C0D9231A-94AF-4FB2-9DEE-062D80E44AB1}" srcOrd="0" destOrd="0" presId="urn:microsoft.com/office/officeart/2005/8/layout/hierarchy3"/>
    <dgm:cxn modelId="{AEBB4075-8310-4500-9C79-A02862654350}" type="presOf" srcId="{1BF4BA41-46EA-43EE-8E31-756E1301EE60}" destId="{D07EC077-6EB9-4988-81C9-B26337E7916C}" srcOrd="1" destOrd="0" presId="urn:microsoft.com/office/officeart/2005/8/layout/hierarchy3"/>
    <dgm:cxn modelId="{F7DAB899-C8D7-43EC-9D6C-99B3850DE667}" type="presOf" srcId="{7CC46EDE-FFC2-47D0-BB79-BC854B2355C6}" destId="{F7786F83-3BC5-47E7-88F7-76D5D566E914}" srcOrd="0" destOrd="0" presId="urn:microsoft.com/office/officeart/2005/8/layout/hierarchy3"/>
    <dgm:cxn modelId="{D0A6F3C4-0E4F-48E6-B0CC-A39D68F5E7CC}" type="presParOf" srcId="{6C1CBE9E-973D-4B3C-A484-3C320FFF13B3}" destId="{80E46FDC-185D-4515-9FA4-8CA6B4673152}" srcOrd="0" destOrd="0" presId="urn:microsoft.com/office/officeart/2005/8/layout/hierarchy3"/>
    <dgm:cxn modelId="{ABDB2383-7612-43D3-9486-C674CB42B6C8}" type="presParOf" srcId="{80E46FDC-185D-4515-9FA4-8CA6B4673152}" destId="{3DEE19B2-1FEF-484A-B94D-400805E365A8}" srcOrd="0" destOrd="0" presId="urn:microsoft.com/office/officeart/2005/8/layout/hierarchy3"/>
    <dgm:cxn modelId="{E7001941-0A21-4DDA-A751-88DF06FF3631}" type="presParOf" srcId="{3DEE19B2-1FEF-484A-B94D-400805E365A8}" destId="{3536EFDB-E308-467E-B5A2-B543ED442886}" srcOrd="0" destOrd="0" presId="urn:microsoft.com/office/officeart/2005/8/layout/hierarchy3"/>
    <dgm:cxn modelId="{1E67E7FD-5B2E-4A9F-8F4B-701992AFC644}" type="presParOf" srcId="{3DEE19B2-1FEF-484A-B94D-400805E365A8}" destId="{D07EC077-6EB9-4988-81C9-B26337E7916C}" srcOrd="1" destOrd="0" presId="urn:microsoft.com/office/officeart/2005/8/layout/hierarchy3"/>
    <dgm:cxn modelId="{5D63C77B-0208-415F-A855-77FF42A145E7}" type="presParOf" srcId="{80E46FDC-185D-4515-9FA4-8CA6B4673152}" destId="{7B68A976-B28C-42B3-947B-781008F3D472}" srcOrd="1" destOrd="0" presId="urn:microsoft.com/office/officeart/2005/8/layout/hierarchy3"/>
    <dgm:cxn modelId="{92BD584D-FA24-4A6A-B216-0117074F41E1}" type="presParOf" srcId="{7B68A976-B28C-42B3-947B-781008F3D472}" destId="{F7786F83-3BC5-47E7-88F7-76D5D566E914}" srcOrd="0" destOrd="0" presId="urn:microsoft.com/office/officeart/2005/8/layout/hierarchy3"/>
    <dgm:cxn modelId="{9BF154E3-CB8A-4E20-8141-F445C2DA9169}" type="presParOf" srcId="{7B68A976-B28C-42B3-947B-781008F3D472}" destId="{C0D9231A-94AF-4FB2-9DEE-062D80E44AB1}"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C27717-8FF1-4F84-8CD4-E298E7B9E58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C31D407F-D2E9-4E53-8B51-2D834EC8EC55}">
      <dgm:prSet phldrT="[Texte]"/>
      <dgm:spPr/>
      <dgm:t>
        <a:bodyPr/>
        <a:lstStyle/>
        <a:p>
          <a:r>
            <a:rPr lang="en" b="1" i="1" dirty="0"/>
            <a:t>tail recursion</a:t>
          </a:r>
          <a:endParaRPr lang="fr-FR" dirty="0"/>
        </a:p>
      </dgm:t>
    </dgm:pt>
    <dgm:pt modelId="{2B08BBD2-0F56-40D9-8F21-A27671118E9B}" type="parTrans" cxnId="{3299E0E0-8D13-4816-B7C3-98AE38604623}">
      <dgm:prSet/>
      <dgm:spPr/>
      <dgm:t>
        <a:bodyPr/>
        <a:lstStyle/>
        <a:p>
          <a:endParaRPr lang="fr-FR"/>
        </a:p>
      </dgm:t>
    </dgm:pt>
    <dgm:pt modelId="{90F2B308-245A-45B8-9AD5-50CFFD50800A}" type="sibTrans" cxnId="{3299E0E0-8D13-4816-B7C3-98AE38604623}">
      <dgm:prSet/>
      <dgm:spPr/>
      <dgm:t>
        <a:bodyPr/>
        <a:lstStyle/>
        <a:p>
          <a:endParaRPr lang="fr-FR"/>
        </a:p>
      </dgm:t>
    </dgm:pt>
    <dgm:pt modelId="{DA531217-0EEA-4A70-9566-B7C44277FE63}">
      <dgm:prSet phldrT="[Texte]"/>
      <dgm:spPr/>
      <dgm:t>
        <a:bodyPr/>
        <a:lstStyle/>
        <a:p>
          <a:r>
            <a:rPr lang="en" i="1" dirty="0"/>
            <a:t>A function is terminal recursive if it returns without further calculation the value obtained by its recursive call.</a:t>
          </a:r>
          <a:endParaRPr lang="fr-FR" dirty="0"/>
        </a:p>
      </dgm:t>
    </dgm:pt>
    <dgm:pt modelId="{1424C334-04B1-4D1D-B526-632EC0A415E3}" type="parTrans" cxnId="{FB01386B-9D96-4709-8E13-6BAD0868EA6E}">
      <dgm:prSet/>
      <dgm:spPr/>
      <dgm:t>
        <a:bodyPr/>
        <a:lstStyle/>
        <a:p>
          <a:endParaRPr lang="fr-FR"/>
        </a:p>
      </dgm:t>
    </dgm:pt>
    <dgm:pt modelId="{B0D30AF4-C37C-4E2A-98D8-7BDD812AB2C9}" type="sibTrans" cxnId="{FB01386B-9D96-4709-8E13-6BAD0868EA6E}">
      <dgm:prSet/>
      <dgm:spPr/>
      <dgm:t>
        <a:bodyPr/>
        <a:lstStyle/>
        <a:p>
          <a:endParaRPr lang="fr-FR"/>
        </a:p>
      </dgm:t>
    </dgm:pt>
    <dgm:pt modelId="{EB52AFC8-B32F-4A90-8EC6-AB6CF9193663}" type="pres">
      <dgm:prSet presAssocID="{96C27717-8FF1-4F84-8CD4-E298E7B9E588}" presName="linearFlow" presStyleCnt="0">
        <dgm:presLayoutVars>
          <dgm:dir/>
          <dgm:animLvl val="lvl"/>
          <dgm:resizeHandles val="exact"/>
        </dgm:presLayoutVars>
      </dgm:prSet>
      <dgm:spPr/>
    </dgm:pt>
    <dgm:pt modelId="{ABA20C42-8D3B-49FD-9FF7-483F2DE4B5D8}" type="pres">
      <dgm:prSet presAssocID="{C31D407F-D2E9-4E53-8B51-2D834EC8EC55}" presName="composite" presStyleCnt="0"/>
      <dgm:spPr/>
    </dgm:pt>
    <dgm:pt modelId="{B4461A40-0065-4D10-BF18-C10F5BC4C934}" type="pres">
      <dgm:prSet presAssocID="{C31D407F-D2E9-4E53-8B51-2D834EC8EC55}" presName="parentText" presStyleLbl="alignNode1" presStyleIdx="0" presStyleCnt="1">
        <dgm:presLayoutVars>
          <dgm:chMax val="1"/>
          <dgm:bulletEnabled val="1"/>
        </dgm:presLayoutVars>
      </dgm:prSet>
      <dgm:spPr/>
    </dgm:pt>
    <dgm:pt modelId="{60907D8C-2352-49CC-A558-9908E96C0F3A}" type="pres">
      <dgm:prSet presAssocID="{C31D407F-D2E9-4E53-8B51-2D834EC8EC55}" presName="descendantText" presStyleLbl="alignAcc1" presStyleIdx="0" presStyleCnt="1">
        <dgm:presLayoutVars>
          <dgm:bulletEnabled val="1"/>
        </dgm:presLayoutVars>
      </dgm:prSet>
      <dgm:spPr/>
    </dgm:pt>
  </dgm:ptLst>
  <dgm:cxnLst>
    <dgm:cxn modelId="{93731F21-0DE1-4CFB-8737-CC8C482DE54C}" type="presOf" srcId="{96C27717-8FF1-4F84-8CD4-E298E7B9E588}" destId="{EB52AFC8-B32F-4A90-8EC6-AB6CF9193663}" srcOrd="0" destOrd="0" presId="urn:microsoft.com/office/officeart/2005/8/layout/chevron2"/>
    <dgm:cxn modelId="{FB01386B-9D96-4709-8E13-6BAD0868EA6E}" srcId="{C31D407F-D2E9-4E53-8B51-2D834EC8EC55}" destId="{DA531217-0EEA-4A70-9566-B7C44277FE63}" srcOrd="0" destOrd="0" parTransId="{1424C334-04B1-4D1D-B526-632EC0A415E3}" sibTransId="{B0D30AF4-C37C-4E2A-98D8-7BDD812AB2C9}"/>
    <dgm:cxn modelId="{8CC8D276-91CC-4503-A193-692079DD91BD}" type="presOf" srcId="{DA531217-0EEA-4A70-9566-B7C44277FE63}" destId="{60907D8C-2352-49CC-A558-9908E96C0F3A}" srcOrd="0" destOrd="0" presId="urn:microsoft.com/office/officeart/2005/8/layout/chevron2"/>
    <dgm:cxn modelId="{3299E0E0-8D13-4816-B7C3-98AE38604623}" srcId="{96C27717-8FF1-4F84-8CD4-E298E7B9E588}" destId="{C31D407F-D2E9-4E53-8B51-2D834EC8EC55}" srcOrd="0" destOrd="0" parTransId="{2B08BBD2-0F56-40D9-8F21-A27671118E9B}" sibTransId="{90F2B308-245A-45B8-9AD5-50CFFD50800A}"/>
    <dgm:cxn modelId="{B4010EFE-9A3A-4232-9ED6-FB8BF8FC45C6}" type="presOf" srcId="{C31D407F-D2E9-4E53-8B51-2D834EC8EC55}" destId="{B4461A40-0065-4D10-BF18-C10F5BC4C934}" srcOrd="0" destOrd="0" presId="urn:microsoft.com/office/officeart/2005/8/layout/chevron2"/>
    <dgm:cxn modelId="{395525D2-CA5B-4F00-BB2E-DDF834747295}" type="presParOf" srcId="{EB52AFC8-B32F-4A90-8EC6-AB6CF9193663}" destId="{ABA20C42-8D3B-49FD-9FF7-483F2DE4B5D8}" srcOrd="0" destOrd="0" presId="urn:microsoft.com/office/officeart/2005/8/layout/chevron2"/>
    <dgm:cxn modelId="{721A1026-2C38-45C9-8CE2-5B3F16212353}" type="presParOf" srcId="{ABA20C42-8D3B-49FD-9FF7-483F2DE4B5D8}" destId="{B4461A40-0065-4D10-BF18-C10F5BC4C934}" srcOrd="0" destOrd="0" presId="urn:microsoft.com/office/officeart/2005/8/layout/chevron2"/>
    <dgm:cxn modelId="{0CF13421-5E19-4006-8854-3175DE66F2CD}" type="presParOf" srcId="{ABA20C42-8D3B-49FD-9FF7-483F2DE4B5D8}" destId="{60907D8C-2352-49CC-A558-9908E96C0F3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78806-8179-4FA9-8441-DFE1870CF101}" type="doc">
      <dgm:prSet loTypeId="urn:microsoft.com/office/officeart/2005/8/layout/hierarchy1" loCatId="hierarchy" qsTypeId="urn:microsoft.com/office/officeart/2005/8/quickstyle/3d7" qsCatId="3D" csTypeId="urn:microsoft.com/office/officeart/2005/8/colors/accent3_4" csCatId="accent3" phldr="1"/>
      <dgm:spPr/>
      <dgm:t>
        <a:bodyPr/>
        <a:lstStyle/>
        <a:p>
          <a:endParaRPr lang="fr-FR"/>
        </a:p>
      </dgm:t>
    </dgm:pt>
    <dgm:pt modelId="{48D8F93B-F0A6-49A9-B880-A4EBD8B948DD}">
      <dgm:prSet phldrT="[Texte]"/>
      <dgm:spPr/>
      <dgm:t>
        <a:bodyPr/>
        <a:lstStyle/>
        <a:p>
          <a:r>
            <a:rPr lang="en" b="1" i="1" dirty="0"/>
            <a:t>RETURN VALUE</a:t>
          </a:r>
          <a:endParaRPr lang="fr-FR" dirty="0"/>
        </a:p>
      </dgm:t>
    </dgm:pt>
    <dgm:pt modelId="{C2C91FE6-205C-41EF-AFC9-8DCF78045FB9}" type="parTrans" cxnId="{EE226879-2128-4CED-B5D9-39DDEA3531B0}">
      <dgm:prSet/>
      <dgm:spPr/>
      <dgm:t>
        <a:bodyPr/>
        <a:lstStyle/>
        <a:p>
          <a:endParaRPr lang="fr-FR"/>
        </a:p>
      </dgm:t>
    </dgm:pt>
    <dgm:pt modelId="{4DD52BBB-F874-4CDF-8AD8-ACC85DB6B977}" type="sibTrans" cxnId="{EE226879-2128-4CED-B5D9-39DDEA3531B0}">
      <dgm:prSet/>
      <dgm:spPr/>
      <dgm:t>
        <a:bodyPr/>
        <a:lstStyle/>
        <a:p>
          <a:endParaRPr lang="fr-FR"/>
        </a:p>
      </dgm:t>
    </dgm:pt>
    <dgm:pt modelId="{F2B364E0-E046-44F4-BBA3-6B0A167BFC00}">
      <dgm:prSet phldrT="[Texte]"/>
      <dgm:spPr/>
      <dgm:t>
        <a:bodyPr/>
        <a:lstStyle/>
        <a:p>
          <a:r>
            <a:rPr lang="en" i="1" dirty="0"/>
            <a:t>A function can return a value to the calling program. This value is unique. The return of the value signifies the termination of the function.</a:t>
          </a:r>
          <a:endParaRPr lang="fr-FR" dirty="0"/>
        </a:p>
      </dgm:t>
    </dgm:pt>
    <dgm:pt modelId="{70F4F5E4-AA69-43E7-A5B6-69A5D75CA857}" type="parTrans" cxnId="{E1EB9BEA-FE2D-4ECF-AC47-5C64730556EB}">
      <dgm:prSet/>
      <dgm:spPr/>
      <dgm:t>
        <a:bodyPr/>
        <a:lstStyle/>
        <a:p>
          <a:endParaRPr lang="fr-FR"/>
        </a:p>
      </dgm:t>
    </dgm:pt>
    <dgm:pt modelId="{F9930150-7225-4913-9CF4-6C84AED1D003}" type="sibTrans" cxnId="{E1EB9BEA-FE2D-4ECF-AC47-5C64730556EB}">
      <dgm:prSet/>
      <dgm:spPr/>
      <dgm:t>
        <a:bodyPr/>
        <a:lstStyle/>
        <a:p>
          <a:endParaRPr lang="fr-FR"/>
        </a:p>
      </dgm:t>
    </dgm:pt>
    <dgm:pt modelId="{F5AFB838-E099-43C4-AB2F-A3C7DF29D18C}" type="pres">
      <dgm:prSet presAssocID="{51A78806-8179-4FA9-8441-DFE1870CF101}" presName="hierChild1" presStyleCnt="0">
        <dgm:presLayoutVars>
          <dgm:chPref val="1"/>
          <dgm:dir/>
          <dgm:animOne val="branch"/>
          <dgm:animLvl val="lvl"/>
          <dgm:resizeHandles/>
        </dgm:presLayoutVars>
      </dgm:prSet>
      <dgm:spPr/>
    </dgm:pt>
    <dgm:pt modelId="{A7FD4FB8-81D0-43D0-8A67-88DFA8494752}" type="pres">
      <dgm:prSet presAssocID="{48D8F93B-F0A6-49A9-B880-A4EBD8B948DD}" presName="hierRoot1" presStyleCnt="0"/>
      <dgm:spPr/>
    </dgm:pt>
    <dgm:pt modelId="{0940C3AB-47EE-414B-AF03-5687D38C07C1}" type="pres">
      <dgm:prSet presAssocID="{48D8F93B-F0A6-49A9-B880-A4EBD8B948DD}" presName="composite" presStyleCnt="0"/>
      <dgm:spPr/>
    </dgm:pt>
    <dgm:pt modelId="{7504995D-CC3E-43B5-9367-42787B8DF394}" type="pres">
      <dgm:prSet presAssocID="{48D8F93B-F0A6-49A9-B880-A4EBD8B948DD}" presName="background" presStyleLbl="node0" presStyleIdx="0" presStyleCnt="2"/>
      <dgm:spPr/>
    </dgm:pt>
    <dgm:pt modelId="{DBBB52B5-73C2-421B-9CF0-08C700F079E3}" type="pres">
      <dgm:prSet presAssocID="{48D8F93B-F0A6-49A9-B880-A4EBD8B948DD}" presName="text" presStyleLbl="fgAcc0" presStyleIdx="0" presStyleCnt="2" custScaleX="54284" custScaleY="65984" custLinFactNeighborX="5511" custLinFactNeighborY="-15541">
        <dgm:presLayoutVars>
          <dgm:chPref val="3"/>
        </dgm:presLayoutVars>
      </dgm:prSet>
      <dgm:spPr/>
    </dgm:pt>
    <dgm:pt modelId="{EE11E1C6-7D50-4987-A226-3DA244BCD7E8}" type="pres">
      <dgm:prSet presAssocID="{48D8F93B-F0A6-49A9-B880-A4EBD8B948DD}" presName="hierChild2" presStyleCnt="0"/>
      <dgm:spPr/>
    </dgm:pt>
    <dgm:pt modelId="{55E50451-E874-4F09-BFF7-0E81121E9BEC}" type="pres">
      <dgm:prSet presAssocID="{F2B364E0-E046-44F4-BBA3-6B0A167BFC00}" presName="hierRoot1" presStyleCnt="0"/>
      <dgm:spPr/>
    </dgm:pt>
    <dgm:pt modelId="{C76B35C9-4FA9-4A08-90C8-11AB559B4388}" type="pres">
      <dgm:prSet presAssocID="{F2B364E0-E046-44F4-BBA3-6B0A167BFC00}" presName="composite" presStyleCnt="0"/>
      <dgm:spPr/>
    </dgm:pt>
    <dgm:pt modelId="{72A52C18-0F74-4E2B-BD94-DDAFFD715920}" type="pres">
      <dgm:prSet presAssocID="{F2B364E0-E046-44F4-BBA3-6B0A167BFC00}" presName="background" presStyleLbl="node0" presStyleIdx="1" presStyleCnt="2"/>
      <dgm:spPr/>
    </dgm:pt>
    <dgm:pt modelId="{75471D15-40C7-40FA-B0C5-524FE39DFA86}" type="pres">
      <dgm:prSet presAssocID="{F2B364E0-E046-44F4-BBA3-6B0A167BFC00}" presName="text" presStyleLbl="fgAcc0" presStyleIdx="1" presStyleCnt="2">
        <dgm:presLayoutVars>
          <dgm:chPref val="3"/>
        </dgm:presLayoutVars>
      </dgm:prSet>
      <dgm:spPr/>
    </dgm:pt>
    <dgm:pt modelId="{B92C36DD-3FBB-4571-BEC5-FA88919D6A9B}" type="pres">
      <dgm:prSet presAssocID="{F2B364E0-E046-44F4-BBA3-6B0A167BFC00}" presName="hierChild2" presStyleCnt="0"/>
      <dgm:spPr/>
    </dgm:pt>
  </dgm:ptLst>
  <dgm:cxnLst>
    <dgm:cxn modelId="{DBC32B0D-4A2A-4131-88CD-1F9BF6C4A446}" type="presOf" srcId="{51A78806-8179-4FA9-8441-DFE1870CF101}" destId="{F5AFB838-E099-43C4-AB2F-A3C7DF29D18C}" srcOrd="0" destOrd="0" presId="urn:microsoft.com/office/officeart/2005/8/layout/hierarchy1"/>
    <dgm:cxn modelId="{088F952A-A581-43E8-BCAB-312C2412AB41}" type="presOf" srcId="{F2B364E0-E046-44F4-BBA3-6B0A167BFC00}" destId="{75471D15-40C7-40FA-B0C5-524FE39DFA86}" srcOrd="0" destOrd="0" presId="urn:microsoft.com/office/officeart/2005/8/layout/hierarchy1"/>
    <dgm:cxn modelId="{EE226879-2128-4CED-B5D9-39DDEA3531B0}" srcId="{51A78806-8179-4FA9-8441-DFE1870CF101}" destId="{48D8F93B-F0A6-49A9-B880-A4EBD8B948DD}" srcOrd="0" destOrd="0" parTransId="{C2C91FE6-205C-41EF-AFC9-8DCF78045FB9}" sibTransId="{4DD52BBB-F874-4CDF-8AD8-ACC85DB6B977}"/>
    <dgm:cxn modelId="{E1EB9BEA-FE2D-4ECF-AC47-5C64730556EB}" srcId="{51A78806-8179-4FA9-8441-DFE1870CF101}" destId="{F2B364E0-E046-44F4-BBA3-6B0A167BFC00}" srcOrd="1" destOrd="0" parTransId="{70F4F5E4-AA69-43E7-A5B6-69A5D75CA857}" sibTransId="{F9930150-7225-4913-9CF4-6C84AED1D003}"/>
    <dgm:cxn modelId="{2D6910F9-CB86-483D-BB32-D360C5EC18C1}" type="presOf" srcId="{48D8F93B-F0A6-49A9-B880-A4EBD8B948DD}" destId="{DBBB52B5-73C2-421B-9CF0-08C700F079E3}" srcOrd="0" destOrd="0" presId="urn:microsoft.com/office/officeart/2005/8/layout/hierarchy1"/>
    <dgm:cxn modelId="{94C8A77D-0251-4B6F-86EF-BEB6FB1B49E0}" type="presParOf" srcId="{F5AFB838-E099-43C4-AB2F-A3C7DF29D18C}" destId="{A7FD4FB8-81D0-43D0-8A67-88DFA8494752}" srcOrd="0" destOrd="0" presId="urn:microsoft.com/office/officeart/2005/8/layout/hierarchy1"/>
    <dgm:cxn modelId="{18BA04D5-0435-4B5D-92FC-31F41AE68072}" type="presParOf" srcId="{A7FD4FB8-81D0-43D0-8A67-88DFA8494752}" destId="{0940C3AB-47EE-414B-AF03-5687D38C07C1}" srcOrd="0" destOrd="0" presId="urn:microsoft.com/office/officeart/2005/8/layout/hierarchy1"/>
    <dgm:cxn modelId="{5A41EACE-D03C-4A98-AB22-C68DA863629B}" type="presParOf" srcId="{0940C3AB-47EE-414B-AF03-5687D38C07C1}" destId="{7504995D-CC3E-43B5-9367-42787B8DF394}" srcOrd="0" destOrd="0" presId="urn:microsoft.com/office/officeart/2005/8/layout/hierarchy1"/>
    <dgm:cxn modelId="{334F82B5-2F14-41AF-B435-04AA9733BBDB}" type="presParOf" srcId="{0940C3AB-47EE-414B-AF03-5687D38C07C1}" destId="{DBBB52B5-73C2-421B-9CF0-08C700F079E3}" srcOrd="1" destOrd="0" presId="urn:microsoft.com/office/officeart/2005/8/layout/hierarchy1"/>
    <dgm:cxn modelId="{E51A6951-C657-4C36-A4E5-85FC4C32188B}" type="presParOf" srcId="{A7FD4FB8-81D0-43D0-8A67-88DFA8494752}" destId="{EE11E1C6-7D50-4987-A226-3DA244BCD7E8}" srcOrd="1" destOrd="0" presId="urn:microsoft.com/office/officeart/2005/8/layout/hierarchy1"/>
    <dgm:cxn modelId="{79D04B09-92C6-4817-87B4-EE9155321002}" type="presParOf" srcId="{F5AFB838-E099-43C4-AB2F-A3C7DF29D18C}" destId="{55E50451-E874-4F09-BFF7-0E81121E9BEC}" srcOrd="1" destOrd="0" presId="urn:microsoft.com/office/officeart/2005/8/layout/hierarchy1"/>
    <dgm:cxn modelId="{F21AFA80-D406-4712-8C7A-A475B22E7AEA}" type="presParOf" srcId="{55E50451-E874-4F09-BFF7-0E81121E9BEC}" destId="{C76B35C9-4FA9-4A08-90C8-11AB559B4388}" srcOrd="0" destOrd="0" presId="urn:microsoft.com/office/officeart/2005/8/layout/hierarchy1"/>
    <dgm:cxn modelId="{F79FD804-3B5A-4334-86DF-D649DEED2B05}" type="presParOf" srcId="{C76B35C9-4FA9-4A08-90C8-11AB559B4388}" destId="{72A52C18-0F74-4E2B-BD94-DDAFFD715920}" srcOrd="0" destOrd="0" presId="urn:microsoft.com/office/officeart/2005/8/layout/hierarchy1"/>
    <dgm:cxn modelId="{72706237-113F-4AFC-99BB-7CAE2BDDE87E}" type="presParOf" srcId="{C76B35C9-4FA9-4A08-90C8-11AB559B4388}" destId="{75471D15-40C7-40FA-B0C5-524FE39DFA86}" srcOrd="1" destOrd="0" presId="urn:microsoft.com/office/officeart/2005/8/layout/hierarchy1"/>
    <dgm:cxn modelId="{5BAC87B6-5E9E-4A92-A206-CDEC3E0A4914}" type="presParOf" srcId="{55E50451-E874-4F09-BFF7-0E81121E9BEC}" destId="{B92C36DD-3FBB-4571-BEC5-FA88919D6A9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835BDD-4835-499C-8F72-27C9FFB0E758}"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fr-FR"/>
        </a:p>
      </dgm:t>
    </dgm:pt>
    <dgm:pt modelId="{45322B52-F022-4024-906E-1BCC58353FE6}">
      <dgm:prSet phldrT="[Texte]"/>
      <dgm:spPr/>
      <dgm:t>
        <a:bodyPr/>
        <a:lstStyle/>
        <a:p>
          <a:endParaRPr lang="fr-FR" dirty="0"/>
        </a:p>
      </dgm:t>
    </dgm:pt>
    <dgm:pt modelId="{D7E14F26-F798-4F65-AFE1-34301BB446B6}" type="parTrans" cxnId="{7B5447CB-E2F3-4BF2-ACE7-2A97156D8037}">
      <dgm:prSet/>
      <dgm:spPr/>
      <dgm:t>
        <a:bodyPr/>
        <a:lstStyle/>
        <a:p>
          <a:endParaRPr lang="fr-FR"/>
        </a:p>
      </dgm:t>
    </dgm:pt>
    <dgm:pt modelId="{2C25DA3D-EF9D-4DC6-9854-060FFB30BB8E}" type="sibTrans" cxnId="{7B5447CB-E2F3-4BF2-ACE7-2A97156D8037}">
      <dgm:prSet/>
      <dgm:spPr/>
      <dgm:t>
        <a:bodyPr/>
        <a:lstStyle/>
        <a:p>
          <a:endParaRPr lang="fr-FR"/>
        </a:p>
      </dgm:t>
    </dgm:pt>
    <dgm:pt modelId="{14CE7D94-58FB-4864-B989-A5B9D4079B92}">
      <dgm:prSet/>
      <dgm:spPr/>
      <dgm:t>
        <a:bodyPr/>
        <a:lstStyle/>
        <a:p>
          <a:pPr algn="l"/>
          <a:r>
            <a:rPr lang="en" dirty="0"/>
            <a:t>The last line of such a function would be:</a:t>
          </a:r>
        </a:p>
        <a:p>
          <a:pPr algn="ctr"/>
          <a:r>
            <a:rPr lang="en" b="1" dirty="0">
              <a:effectLst/>
            </a:rPr>
            <a:t>return( </a:t>
          </a:r>
          <a:r>
            <a:rPr lang="en" b="1" i="1" dirty="0">
              <a:effectLst/>
            </a:rPr>
            <a:t>function </a:t>
          </a:r>
          <a:r>
            <a:rPr lang="en" b="1" dirty="0">
              <a:effectLst/>
            </a:rPr>
            <a:t>(parameters));</a:t>
          </a:r>
        </a:p>
      </dgm:t>
    </dgm:pt>
    <dgm:pt modelId="{0D5179DD-1085-4F8E-87F4-BEC40E188426}" type="parTrans" cxnId="{329A1B8C-D8F8-45E2-9752-0865D5F1563D}">
      <dgm:prSet/>
      <dgm:spPr/>
      <dgm:t>
        <a:bodyPr/>
        <a:lstStyle/>
        <a:p>
          <a:endParaRPr lang="fr-FR"/>
        </a:p>
      </dgm:t>
    </dgm:pt>
    <dgm:pt modelId="{B83717D6-606A-43A2-B23E-68D9FA524159}" type="sibTrans" cxnId="{329A1B8C-D8F8-45E2-9752-0865D5F1563D}">
      <dgm:prSet/>
      <dgm:spPr/>
      <dgm:t>
        <a:bodyPr/>
        <a:lstStyle/>
        <a:p>
          <a:endParaRPr lang="fr-FR"/>
        </a:p>
      </dgm:t>
    </dgm:pt>
    <dgm:pt modelId="{AB27C910-F34F-4AD3-88E1-D69EDFB11149}" type="pres">
      <dgm:prSet presAssocID="{81835BDD-4835-499C-8F72-27C9FFB0E758}" presName="vert0" presStyleCnt="0">
        <dgm:presLayoutVars>
          <dgm:dir/>
          <dgm:animOne val="branch"/>
          <dgm:animLvl val="lvl"/>
        </dgm:presLayoutVars>
      </dgm:prSet>
      <dgm:spPr/>
    </dgm:pt>
    <dgm:pt modelId="{86E0B732-E913-443F-BBA6-0EA7337F982A}" type="pres">
      <dgm:prSet presAssocID="{45322B52-F022-4024-906E-1BCC58353FE6}" presName="thickLine" presStyleLbl="alignNode1" presStyleIdx="0" presStyleCnt="1"/>
      <dgm:spPr/>
    </dgm:pt>
    <dgm:pt modelId="{B7FA1B9A-7E3D-46F6-8EBC-7B94A4418CD7}" type="pres">
      <dgm:prSet presAssocID="{45322B52-F022-4024-906E-1BCC58353FE6}" presName="horz1" presStyleCnt="0"/>
      <dgm:spPr/>
    </dgm:pt>
    <dgm:pt modelId="{19B1BDA8-9C59-48D3-A5E1-EB980806FF2C}" type="pres">
      <dgm:prSet presAssocID="{45322B52-F022-4024-906E-1BCC58353FE6}" presName="tx1" presStyleLbl="revTx" presStyleIdx="0" presStyleCnt="2"/>
      <dgm:spPr/>
    </dgm:pt>
    <dgm:pt modelId="{3BD0C1E3-FF51-47EC-8884-B58975CF9B47}" type="pres">
      <dgm:prSet presAssocID="{45322B52-F022-4024-906E-1BCC58353FE6}" presName="vert1" presStyleCnt="0"/>
      <dgm:spPr/>
    </dgm:pt>
    <dgm:pt modelId="{7EF4B955-406E-45AB-A924-446DC89960B3}" type="pres">
      <dgm:prSet presAssocID="{14CE7D94-58FB-4864-B989-A5B9D4079B92}" presName="vertSpace2a" presStyleCnt="0"/>
      <dgm:spPr/>
    </dgm:pt>
    <dgm:pt modelId="{3A88E6AA-CEE2-4C85-B3A9-C0FC6E513DC6}" type="pres">
      <dgm:prSet presAssocID="{14CE7D94-58FB-4864-B989-A5B9D4079B92}" presName="horz2" presStyleCnt="0"/>
      <dgm:spPr/>
    </dgm:pt>
    <dgm:pt modelId="{8C426125-3845-48F3-A267-45C02DA2C5DC}" type="pres">
      <dgm:prSet presAssocID="{14CE7D94-58FB-4864-B989-A5B9D4079B92}" presName="horzSpace2" presStyleCnt="0"/>
      <dgm:spPr/>
    </dgm:pt>
    <dgm:pt modelId="{62846A83-8F06-43BD-A46D-7554EB085317}" type="pres">
      <dgm:prSet presAssocID="{14CE7D94-58FB-4864-B989-A5B9D4079B92}" presName="tx2" presStyleLbl="revTx" presStyleIdx="1" presStyleCnt="2"/>
      <dgm:spPr/>
    </dgm:pt>
    <dgm:pt modelId="{69AEB6FA-8435-4B54-810C-EF5F723C8407}" type="pres">
      <dgm:prSet presAssocID="{14CE7D94-58FB-4864-B989-A5B9D4079B92}" presName="vert2" presStyleCnt="0"/>
      <dgm:spPr/>
    </dgm:pt>
    <dgm:pt modelId="{74EFB67D-D8C1-4CAF-9E17-EEB63C75EFBD}" type="pres">
      <dgm:prSet presAssocID="{14CE7D94-58FB-4864-B989-A5B9D4079B92}" presName="thinLine2b" presStyleLbl="callout" presStyleIdx="0" presStyleCnt="1"/>
      <dgm:spPr/>
    </dgm:pt>
    <dgm:pt modelId="{71CD8DBF-C48B-401F-84BE-7C33B4F3EDDB}" type="pres">
      <dgm:prSet presAssocID="{14CE7D94-58FB-4864-B989-A5B9D4079B92}" presName="vertSpace2b" presStyleCnt="0"/>
      <dgm:spPr/>
    </dgm:pt>
  </dgm:ptLst>
  <dgm:cxnLst>
    <dgm:cxn modelId="{329A1B8C-D8F8-45E2-9752-0865D5F1563D}" srcId="{45322B52-F022-4024-906E-1BCC58353FE6}" destId="{14CE7D94-58FB-4864-B989-A5B9D4079B92}" srcOrd="0" destOrd="0" parTransId="{0D5179DD-1085-4F8E-87F4-BEC40E188426}" sibTransId="{B83717D6-606A-43A2-B23E-68D9FA524159}"/>
    <dgm:cxn modelId="{D39B51A4-5682-4E6F-8FBF-D2E7D37C4AD5}" type="presOf" srcId="{81835BDD-4835-499C-8F72-27C9FFB0E758}" destId="{AB27C910-F34F-4AD3-88E1-D69EDFB11149}" srcOrd="0" destOrd="0" presId="urn:microsoft.com/office/officeart/2008/layout/LinedList"/>
    <dgm:cxn modelId="{E81234C4-B65C-471E-B732-F1349F71CA20}" type="presOf" srcId="{14CE7D94-58FB-4864-B989-A5B9D4079B92}" destId="{62846A83-8F06-43BD-A46D-7554EB085317}" srcOrd="0" destOrd="0" presId="urn:microsoft.com/office/officeart/2008/layout/LinedList"/>
    <dgm:cxn modelId="{7B5447CB-E2F3-4BF2-ACE7-2A97156D8037}" srcId="{81835BDD-4835-499C-8F72-27C9FFB0E758}" destId="{45322B52-F022-4024-906E-1BCC58353FE6}" srcOrd="0" destOrd="0" parTransId="{D7E14F26-F798-4F65-AFE1-34301BB446B6}" sibTransId="{2C25DA3D-EF9D-4DC6-9854-060FFB30BB8E}"/>
    <dgm:cxn modelId="{D99854FA-A96E-4056-B21A-9EC91D1C3690}" type="presOf" srcId="{45322B52-F022-4024-906E-1BCC58353FE6}" destId="{19B1BDA8-9C59-48D3-A5E1-EB980806FF2C}" srcOrd="0" destOrd="0" presId="urn:microsoft.com/office/officeart/2008/layout/LinedList"/>
    <dgm:cxn modelId="{1ECB0ECD-8575-45B7-A9C7-059ABDCED3B3}" type="presParOf" srcId="{AB27C910-F34F-4AD3-88E1-D69EDFB11149}" destId="{86E0B732-E913-443F-BBA6-0EA7337F982A}" srcOrd="0" destOrd="0" presId="urn:microsoft.com/office/officeart/2008/layout/LinedList"/>
    <dgm:cxn modelId="{6ADAA202-D83C-40B9-A440-CC5301F3434C}" type="presParOf" srcId="{AB27C910-F34F-4AD3-88E1-D69EDFB11149}" destId="{B7FA1B9A-7E3D-46F6-8EBC-7B94A4418CD7}" srcOrd="1" destOrd="0" presId="urn:microsoft.com/office/officeart/2008/layout/LinedList"/>
    <dgm:cxn modelId="{C18CD316-583D-4595-B8D8-503DD17AFB92}" type="presParOf" srcId="{B7FA1B9A-7E3D-46F6-8EBC-7B94A4418CD7}" destId="{19B1BDA8-9C59-48D3-A5E1-EB980806FF2C}" srcOrd="0" destOrd="0" presId="urn:microsoft.com/office/officeart/2008/layout/LinedList"/>
    <dgm:cxn modelId="{5282364F-B9CD-48DC-AC96-3C2EBD261DB4}" type="presParOf" srcId="{B7FA1B9A-7E3D-46F6-8EBC-7B94A4418CD7}" destId="{3BD0C1E3-FF51-47EC-8884-B58975CF9B47}" srcOrd="1" destOrd="0" presId="urn:microsoft.com/office/officeart/2008/layout/LinedList"/>
    <dgm:cxn modelId="{8A99CE6D-EDC4-4556-9C67-9AF652095307}" type="presParOf" srcId="{3BD0C1E3-FF51-47EC-8884-B58975CF9B47}" destId="{7EF4B955-406E-45AB-A924-446DC89960B3}" srcOrd="0" destOrd="0" presId="urn:microsoft.com/office/officeart/2008/layout/LinedList"/>
    <dgm:cxn modelId="{18D529BE-90AF-4255-BA4F-27EB5D1E6BBE}" type="presParOf" srcId="{3BD0C1E3-FF51-47EC-8884-B58975CF9B47}" destId="{3A88E6AA-CEE2-4C85-B3A9-C0FC6E513DC6}" srcOrd="1" destOrd="0" presId="urn:microsoft.com/office/officeart/2008/layout/LinedList"/>
    <dgm:cxn modelId="{B68A086E-D921-4213-AAC1-0D5B35F2B16E}" type="presParOf" srcId="{3A88E6AA-CEE2-4C85-B3A9-C0FC6E513DC6}" destId="{8C426125-3845-48F3-A267-45C02DA2C5DC}" srcOrd="0" destOrd="0" presId="urn:microsoft.com/office/officeart/2008/layout/LinedList"/>
    <dgm:cxn modelId="{2AE05058-4EC3-4C4A-AB7D-470DC0B38727}" type="presParOf" srcId="{3A88E6AA-CEE2-4C85-B3A9-C0FC6E513DC6}" destId="{62846A83-8F06-43BD-A46D-7554EB085317}" srcOrd="1" destOrd="0" presId="urn:microsoft.com/office/officeart/2008/layout/LinedList"/>
    <dgm:cxn modelId="{3A65F9AB-DBF2-4451-BE8E-8DCAF8038F5E}" type="presParOf" srcId="{3A88E6AA-CEE2-4C85-B3A9-C0FC6E513DC6}" destId="{69AEB6FA-8435-4B54-810C-EF5F723C8407}" srcOrd="2" destOrd="0" presId="urn:microsoft.com/office/officeart/2008/layout/LinedList"/>
    <dgm:cxn modelId="{16E1575F-7E52-40AE-AECC-67111AFFFD02}" type="presParOf" srcId="{3BD0C1E3-FF51-47EC-8884-B58975CF9B47}" destId="{74EFB67D-D8C1-4CAF-9E17-EEB63C75EFBD}" srcOrd="2" destOrd="0" presId="urn:microsoft.com/office/officeart/2008/layout/LinedList"/>
    <dgm:cxn modelId="{7788C9F6-05DA-4253-ABA4-6A4AFF36216B}" type="presParOf" srcId="{3BD0C1E3-FF51-47EC-8884-B58975CF9B47}" destId="{71CD8DBF-C48B-401F-84BE-7C33B4F3EDDB}" srcOrd="3"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0FEBCAA-1F40-4A1A-9CA8-FF3DBEABD385}" type="doc">
      <dgm:prSet loTypeId="urn:microsoft.com/office/officeart/2005/8/layout/default" loCatId="list" qsTypeId="urn:microsoft.com/office/officeart/2005/8/quickstyle/3d2" qsCatId="3D" csTypeId="urn:microsoft.com/office/officeart/2005/8/colors/accent3_4" csCatId="accent3" phldr="1"/>
      <dgm:spPr/>
      <dgm:t>
        <a:bodyPr/>
        <a:lstStyle/>
        <a:p>
          <a:endParaRPr lang="fr-FR"/>
        </a:p>
      </dgm:t>
    </dgm:pt>
    <dgm:pt modelId="{4C3FD886-B2D3-4EDA-B1C8-6A6DF837A9D6}">
      <dgm:prSet phldrT="[Texte]" custT="1"/>
      <dgm:spPr/>
      <dgm:t>
        <a:bodyPr/>
        <a:lstStyle/>
        <a:p>
          <a:pPr algn="l"/>
          <a:r>
            <a:rPr lang="en" sz="1600" b="1" dirty="0"/>
            <a:t>function </a:t>
          </a:r>
          <a:r>
            <a:rPr lang="en" sz="1600" dirty="0"/>
            <a:t>(nb: integer, result: integer): integer</a:t>
          </a:r>
        </a:p>
        <a:p>
          <a:pPr algn="l"/>
          <a:r>
            <a:rPr lang="en" sz="1800" b="1" dirty="0"/>
            <a:t>Beginning</a:t>
          </a:r>
          <a:endParaRPr lang="fr-FR" sz="1800" dirty="0"/>
        </a:p>
        <a:p>
          <a:pPr algn="l"/>
          <a:r>
            <a:rPr lang="en" sz="1800" dirty="0"/>
            <a:t>returns(factorial(nb,1);</a:t>
          </a:r>
        </a:p>
        <a:p>
          <a:pPr algn="l"/>
          <a:r>
            <a:rPr lang="en" sz="1800" b="1" dirty="0"/>
            <a:t>END</a:t>
          </a:r>
          <a:endParaRPr lang="fr-FR" sz="1800" dirty="0"/>
        </a:p>
      </dgm:t>
    </dgm:pt>
    <dgm:pt modelId="{812AF620-6124-48D0-9C40-BD5C97FFA23F}" type="parTrans" cxnId="{674B2F24-1CFD-4B6F-B135-A7AF606E49AB}">
      <dgm:prSet/>
      <dgm:spPr/>
      <dgm:t>
        <a:bodyPr/>
        <a:lstStyle/>
        <a:p>
          <a:endParaRPr lang="fr-FR"/>
        </a:p>
      </dgm:t>
    </dgm:pt>
    <dgm:pt modelId="{3CF1DE3B-DFBF-4992-8513-37A0C5C23DD6}" type="sibTrans" cxnId="{674B2F24-1CFD-4B6F-B135-A7AF606E49AB}">
      <dgm:prSet/>
      <dgm:spPr/>
      <dgm:t>
        <a:bodyPr/>
        <a:lstStyle/>
        <a:p>
          <a:endParaRPr lang="fr-FR"/>
        </a:p>
      </dgm:t>
    </dgm:pt>
    <dgm:pt modelId="{0D8D6307-5160-4BC4-B10F-F40FE2D274AC}" type="pres">
      <dgm:prSet presAssocID="{80FEBCAA-1F40-4A1A-9CA8-FF3DBEABD385}" presName="diagram" presStyleCnt="0">
        <dgm:presLayoutVars>
          <dgm:dir/>
          <dgm:resizeHandles val="exact"/>
        </dgm:presLayoutVars>
      </dgm:prSet>
      <dgm:spPr/>
    </dgm:pt>
    <dgm:pt modelId="{284C1B45-5FD6-46D2-89C7-A5E585A502E3}" type="pres">
      <dgm:prSet presAssocID="{4C3FD886-B2D3-4EDA-B1C8-6A6DF837A9D6}" presName="node" presStyleLbl="node1" presStyleIdx="0" presStyleCnt="1" custScaleX="136533" custScaleY="68515" custLinFactNeighborX="12047" custLinFactNeighborY="-3527">
        <dgm:presLayoutVars>
          <dgm:bulletEnabled val="1"/>
        </dgm:presLayoutVars>
      </dgm:prSet>
      <dgm:spPr/>
    </dgm:pt>
  </dgm:ptLst>
  <dgm:cxnLst>
    <dgm:cxn modelId="{674B2F24-1CFD-4B6F-B135-A7AF606E49AB}" srcId="{80FEBCAA-1F40-4A1A-9CA8-FF3DBEABD385}" destId="{4C3FD886-B2D3-4EDA-B1C8-6A6DF837A9D6}" srcOrd="0" destOrd="0" parTransId="{812AF620-6124-48D0-9C40-BD5C97FFA23F}" sibTransId="{3CF1DE3B-DFBF-4992-8513-37A0C5C23DD6}"/>
    <dgm:cxn modelId="{AB2EF25C-4EBF-4B55-8F46-C3170810C0AF}" type="presOf" srcId="{80FEBCAA-1F40-4A1A-9CA8-FF3DBEABD385}" destId="{0D8D6307-5160-4BC4-B10F-F40FE2D274AC}" srcOrd="0" destOrd="0" presId="urn:microsoft.com/office/officeart/2005/8/layout/default"/>
    <dgm:cxn modelId="{C7E4BBE5-C8E7-449E-B576-08C38FA97AC4}" type="presOf" srcId="{4C3FD886-B2D3-4EDA-B1C8-6A6DF837A9D6}" destId="{284C1B45-5FD6-46D2-89C7-A5E585A502E3}" srcOrd="0" destOrd="0" presId="urn:microsoft.com/office/officeart/2005/8/layout/default"/>
    <dgm:cxn modelId="{A4874E59-908E-4E6E-82EE-158DFAFD9E98}" type="presParOf" srcId="{0D8D6307-5160-4BC4-B10F-F40FE2D274AC}" destId="{284C1B45-5FD6-46D2-89C7-A5E585A502E3}"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D85F15-2B79-4847-BDC0-E8E41CB9B28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B9D816C4-6B22-4D2B-9F11-7C3FA7F6F365}">
      <dgm:prSet phldrT="[Texte]"/>
      <dgm:spPr/>
      <dgm:t>
        <a:bodyPr/>
        <a:lstStyle/>
        <a:p>
          <a:r>
            <a:rPr lang="en" b="1" i="1" dirty="0"/>
            <a:t>The settings</a:t>
          </a:r>
          <a:endParaRPr lang="fr-FR" dirty="0"/>
        </a:p>
      </dgm:t>
    </dgm:pt>
    <dgm:pt modelId="{59DD82CA-E522-482E-BAD9-DDB970EFCE38}" type="parTrans" cxnId="{07A25672-579E-4028-A28B-59937BF15777}">
      <dgm:prSet/>
      <dgm:spPr/>
      <dgm:t>
        <a:bodyPr/>
        <a:lstStyle/>
        <a:p>
          <a:endParaRPr lang="fr-FR"/>
        </a:p>
      </dgm:t>
    </dgm:pt>
    <dgm:pt modelId="{CBD53FC2-3A41-4B87-B466-97CDEF77B8FD}" type="sibTrans" cxnId="{07A25672-579E-4028-A28B-59937BF15777}">
      <dgm:prSet/>
      <dgm:spPr/>
      <dgm:t>
        <a:bodyPr/>
        <a:lstStyle/>
        <a:p>
          <a:endParaRPr lang="fr-FR"/>
        </a:p>
      </dgm:t>
    </dgm:pt>
    <dgm:pt modelId="{BDB94CC5-5E70-496A-A3D7-AA604F7F702B}">
      <dgm:prSet/>
      <dgm:spPr/>
      <dgm:t>
        <a:bodyPr/>
        <a:lstStyle/>
        <a:p>
          <a:r>
            <a:rPr lang="en" i="1" dirty="0"/>
            <a:t>A parameter is a variable local to a function. From the start of the function, it has the value passed by the calling program.</a:t>
          </a:r>
        </a:p>
      </dgm:t>
    </dgm:pt>
    <dgm:pt modelId="{73D90F2A-25F0-4F2C-ACBA-A47066D5034E}" type="parTrans" cxnId="{1261DEC4-9DF5-4E75-90ED-1DDDBCC7290F}">
      <dgm:prSet/>
      <dgm:spPr/>
      <dgm:t>
        <a:bodyPr/>
        <a:lstStyle/>
        <a:p>
          <a:endParaRPr lang="fr-FR"/>
        </a:p>
      </dgm:t>
    </dgm:pt>
    <dgm:pt modelId="{8EC109D2-14BF-4D9E-87A1-57046627990A}" type="sibTrans" cxnId="{1261DEC4-9DF5-4E75-90ED-1DDDBCC7290F}">
      <dgm:prSet/>
      <dgm:spPr/>
      <dgm:t>
        <a:bodyPr/>
        <a:lstStyle/>
        <a:p>
          <a:endParaRPr lang="fr-FR"/>
        </a:p>
      </dgm:t>
    </dgm:pt>
    <dgm:pt modelId="{D164B2E2-6898-4450-BC8B-A75301033A4E}" type="pres">
      <dgm:prSet presAssocID="{3CD85F15-2B79-4847-BDC0-E8E41CB9B28A}" presName="Name0" presStyleCnt="0">
        <dgm:presLayoutVars>
          <dgm:dir/>
          <dgm:animLvl val="lvl"/>
          <dgm:resizeHandles val="exact"/>
        </dgm:presLayoutVars>
      </dgm:prSet>
      <dgm:spPr/>
    </dgm:pt>
    <dgm:pt modelId="{73BA4CD9-570E-48E4-9C27-693CD3DAEF70}" type="pres">
      <dgm:prSet presAssocID="{B9D816C4-6B22-4D2B-9F11-7C3FA7F6F365}" presName="composite" presStyleCnt="0"/>
      <dgm:spPr/>
    </dgm:pt>
    <dgm:pt modelId="{BCF0F1CA-0DD1-4205-A9BC-344C8647AE16}" type="pres">
      <dgm:prSet presAssocID="{B9D816C4-6B22-4D2B-9F11-7C3FA7F6F365}" presName="parTx" presStyleLbl="alignNode1" presStyleIdx="0" presStyleCnt="1" custLinFactNeighborX="-1058" custLinFactNeighborY="-26633">
        <dgm:presLayoutVars>
          <dgm:chMax val="0"/>
          <dgm:chPref val="0"/>
          <dgm:bulletEnabled val="1"/>
        </dgm:presLayoutVars>
      </dgm:prSet>
      <dgm:spPr/>
    </dgm:pt>
    <dgm:pt modelId="{B51E3C2C-FB6C-488E-BD1F-628BE9A5FF13}" type="pres">
      <dgm:prSet presAssocID="{B9D816C4-6B22-4D2B-9F11-7C3FA7F6F365}" presName="desTx" presStyleLbl="alignAccFollowNode1" presStyleIdx="0" presStyleCnt="1" custLinFactNeighborX="3994" custLinFactNeighborY="9658">
        <dgm:presLayoutVars>
          <dgm:bulletEnabled val="1"/>
        </dgm:presLayoutVars>
      </dgm:prSet>
      <dgm:spPr/>
    </dgm:pt>
  </dgm:ptLst>
  <dgm:cxnLst>
    <dgm:cxn modelId="{19E84B09-FB50-4353-9760-D028F9CEF17A}" type="presOf" srcId="{BDB94CC5-5E70-496A-A3D7-AA604F7F702B}" destId="{B51E3C2C-FB6C-488E-BD1F-628BE9A5FF13}" srcOrd="0" destOrd="0" presId="urn:microsoft.com/office/officeart/2005/8/layout/hList1"/>
    <dgm:cxn modelId="{07A25672-579E-4028-A28B-59937BF15777}" srcId="{3CD85F15-2B79-4847-BDC0-E8E41CB9B28A}" destId="{B9D816C4-6B22-4D2B-9F11-7C3FA7F6F365}" srcOrd="0" destOrd="0" parTransId="{59DD82CA-E522-482E-BAD9-DDB970EFCE38}" sibTransId="{CBD53FC2-3A41-4B87-B466-97CDEF77B8FD}"/>
    <dgm:cxn modelId="{1DF51379-C650-4A36-9C03-46E9CAFF5D19}" type="presOf" srcId="{B9D816C4-6B22-4D2B-9F11-7C3FA7F6F365}" destId="{BCF0F1CA-0DD1-4205-A9BC-344C8647AE16}" srcOrd="0" destOrd="0" presId="urn:microsoft.com/office/officeart/2005/8/layout/hList1"/>
    <dgm:cxn modelId="{A72F90A3-FDE4-42D3-BD81-B4A49B09EFA8}" type="presOf" srcId="{3CD85F15-2B79-4847-BDC0-E8E41CB9B28A}" destId="{D164B2E2-6898-4450-BC8B-A75301033A4E}" srcOrd="0" destOrd="0" presId="urn:microsoft.com/office/officeart/2005/8/layout/hList1"/>
    <dgm:cxn modelId="{1261DEC4-9DF5-4E75-90ED-1DDDBCC7290F}" srcId="{B9D816C4-6B22-4D2B-9F11-7C3FA7F6F365}" destId="{BDB94CC5-5E70-496A-A3D7-AA604F7F702B}" srcOrd="0" destOrd="0" parTransId="{73D90F2A-25F0-4F2C-ACBA-A47066D5034E}" sibTransId="{8EC109D2-14BF-4D9E-87A1-57046627990A}"/>
    <dgm:cxn modelId="{85C7423E-BD5E-4901-9D97-797CB4766C83}" type="presParOf" srcId="{D164B2E2-6898-4450-BC8B-A75301033A4E}" destId="{73BA4CD9-570E-48E4-9C27-693CD3DAEF70}" srcOrd="0" destOrd="0" presId="urn:microsoft.com/office/officeart/2005/8/layout/hList1"/>
    <dgm:cxn modelId="{495473FA-6CA4-46ED-8458-53194EA2D197}" type="presParOf" srcId="{73BA4CD9-570E-48E4-9C27-693CD3DAEF70}" destId="{BCF0F1CA-0DD1-4205-A9BC-344C8647AE16}" srcOrd="0" destOrd="0" presId="urn:microsoft.com/office/officeart/2005/8/layout/hList1"/>
    <dgm:cxn modelId="{68967628-CF55-4C06-A4FF-DD0CCE3999DF}" type="presParOf" srcId="{73BA4CD9-570E-48E4-9C27-693CD3DAEF70}" destId="{B51E3C2C-FB6C-488E-BD1F-628BE9A5FF13}"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CA594-0D19-40BE-BD5C-98CE24C63DB2}"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fr-FR"/>
        </a:p>
      </dgm:t>
    </dgm:pt>
    <dgm:pt modelId="{E005B77D-CC2D-4533-8905-105FB7303E20}">
      <dgm:prSet phldrT="[Texte]"/>
      <dgm:spPr/>
      <dgm:t>
        <a:bodyPr/>
        <a:lstStyle/>
        <a:p>
          <a:pPr algn="l"/>
          <a:r>
            <a:rPr lang="en" dirty="0">
              <a:latin typeface="Calibri"/>
              <a:ea typeface="Times New Roman"/>
              <a:cs typeface="Arial"/>
            </a:rPr>
            <a:t>maxOf2Values(p1: integer, p2: integer) </a:t>
          </a:r>
          <a:r>
            <a:rPr lang="en" b="1" dirty="0">
              <a:latin typeface="Calibri"/>
              <a:ea typeface="Times New Roman"/>
              <a:cs typeface="Arial"/>
            </a:rPr>
            <a:t>function : integer</a:t>
          </a:r>
        </a:p>
        <a:p>
          <a:pPr algn="l"/>
          <a:r>
            <a:rPr lang="en" b="1" dirty="0">
              <a:latin typeface="Calibri"/>
              <a:ea typeface="Times New Roman"/>
              <a:cs typeface="Arial"/>
            </a:rPr>
            <a:t>variables: </a:t>
          </a:r>
          <a:r>
            <a:rPr lang="en" dirty="0">
              <a:latin typeface="Calibri"/>
              <a:ea typeface="Times New Roman"/>
              <a:cs typeface="Arial"/>
            </a:rPr>
            <a:t>result: integer;</a:t>
          </a:r>
        </a:p>
        <a:p>
          <a:pPr algn="l"/>
          <a:r>
            <a:rPr lang="en" b="1" dirty="0">
              <a:latin typeface="Calibri"/>
              <a:ea typeface="Times New Roman"/>
              <a:cs typeface="Arial"/>
            </a:rPr>
            <a:t>Beginning</a:t>
          </a:r>
          <a:endParaRPr lang="fr-FR" dirty="0">
            <a:latin typeface="Calibri"/>
            <a:ea typeface="Times New Roman"/>
            <a:cs typeface="Arial"/>
          </a:endParaRPr>
        </a:p>
        <a:p>
          <a:pPr algn="l"/>
          <a:r>
            <a:rPr lang="en" dirty="0">
              <a:latin typeface="Calibri"/>
              <a:ea typeface="Times New Roman"/>
              <a:cs typeface="Arial"/>
            </a:rPr>
            <a:t>if (p1 &lt; p2) then</a:t>
          </a:r>
        </a:p>
        <a:p>
          <a:pPr algn="l"/>
          <a:r>
            <a:rPr lang="en" dirty="0">
              <a:latin typeface="Calibri"/>
              <a:ea typeface="Times New Roman"/>
              <a:cs typeface="Arial"/>
            </a:rPr>
            <a:t>{</a:t>
          </a:r>
        </a:p>
        <a:p>
          <a:pPr algn="l"/>
          <a:r>
            <a:rPr lang="en" dirty="0">
              <a:latin typeface="Calibri"/>
              <a:ea typeface="Times New Roman"/>
              <a:cs typeface="Arial"/>
            </a:rPr>
            <a:t>result </a:t>
          </a:r>
          <a:r>
            <a:rPr lang="en" dirty="0">
              <a:latin typeface="Calibri"/>
              <a:ea typeface="Times New Roman"/>
              <a:cs typeface="Arial"/>
              <a:sym typeface="Wingdings"/>
            </a:rPr>
            <a:t> </a:t>
          </a:r>
          <a:r>
            <a:rPr lang="en" dirty="0">
              <a:latin typeface="Calibri"/>
              <a:ea typeface="Times New Roman"/>
              <a:cs typeface="Arial"/>
            </a:rPr>
            <a:t>p2;</a:t>
          </a:r>
        </a:p>
        <a:p>
          <a:pPr algn="l"/>
          <a:r>
            <a:rPr lang="en" dirty="0">
              <a:latin typeface="Calibri"/>
              <a:ea typeface="Times New Roman"/>
              <a:cs typeface="Arial"/>
            </a:rPr>
            <a:t>} Otherwise {</a:t>
          </a:r>
        </a:p>
        <a:p>
          <a:pPr algn="l"/>
          <a:r>
            <a:rPr lang="en" dirty="0">
              <a:latin typeface="Calibri"/>
              <a:ea typeface="Times New Roman"/>
              <a:cs typeface="Arial"/>
            </a:rPr>
            <a:t>result </a:t>
          </a:r>
          <a:r>
            <a:rPr lang="en" dirty="0">
              <a:latin typeface="Calibri"/>
              <a:ea typeface="Times New Roman"/>
              <a:cs typeface="Arial"/>
              <a:sym typeface="Wingdings"/>
            </a:rPr>
            <a:t> </a:t>
          </a:r>
          <a:r>
            <a:rPr lang="en" dirty="0">
              <a:latin typeface="Calibri"/>
              <a:ea typeface="Times New Roman"/>
              <a:cs typeface="Arial"/>
            </a:rPr>
            <a:t>p1;</a:t>
          </a:r>
        </a:p>
        <a:p>
          <a:pPr algn="l"/>
          <a:r>
            <a:rPr lang="en" dirty="0">
              <a:latin typeface="Calibri"/>
              <a:ea typeface="Times New Roman"/>
              <a:cs typeface="Arial"/>
            </a:rPr>
            <a:t>}</a:t>
          </a:r>
        </a:p>
        <a:p>
          <a:pPr algn="l"/>
          <a:r>
            <a:rPr lang="en" dirty="0">
              <a:latin typeface="Calibri"/>
              <a:ea typeface="Times New Roman"/>
              <a:cs typeface="Arial"/>
            </a:rPr>
            <a:t>return(result);</a:t>
          </a:r>
        </a:p>
        <a:p>
          <a:pPr algn="l"/>
          <a:r>
            <a:rPr lang="en" b="1" dirty="0">
              <a:latin typeface="Calibri"/>
              <a:ea typeface="Times New Roman"/>
              <a:cs typeface="Arial"/>
            </a:rPr>
            <a:t>END</a:t>
          </a:r>
          <a:endParaRPr lang="fr-FR" dirty="0"/>
        </a:p>
      </dgm:t>
    </dgm:pt>
    <dgm:pt modelId="{D461345A-9223-40A4-A328-808158E710E6}" type="parTrans" cxnId="{B50832F4-09DF-4183-A996-1F3A7F261D3A}">
      <dgm:prSet/>
      <dgm:spPr/>
      <dgm:t>
        <a:bodyPr/>
        <a:lstStyle/>
        <a:p>
          <a:endParaRPr lang="fr-FR"/>
        </a:p>
      </dgm:t>
    </dgm:pt>
    <dgm:pt modelId="{BD799CFF-A31E-47AB-8B34-C023A94BFA76}" type="sibTrans" cxnId="{B50832F4-09DF-4183-A996-1F3A7F261D3A}">
      <dgm:prSet/>
      <dgm:spPr/>
      <dgm:t>
        <a:bodyPr/>
        <a:lstStyle/>
        <a:p>
          <a:endParaRPr lang="fr-FR"/>
        </a:p>
      </dgm:t>
    </dgm:pt>
    <dgm:pt modelId="{48F8EE40-9F6C-417E-9328-100BF6DCC3C0}" type="pres">
      <dgm:prSet presAssocID="{36CCA594-0D19-40BE-BD5C-98CE24C63DB2}" presName="Name0" presStyleCnt="0">
        <dgm:presLayoutVars>
          <dgm:dir/>
          <dgm:animLvl val="lvl"/>
          <dgm:resizeHandles/>
        </dgm:presLayoutVars>
      </dgm:prSet>
      <dgm:spPr/>
    </dgm:pt>
    <dgm:pt modelId="{2EE09442-CA0F-4943-8C50-DC0A8C6298B7}" type="pres">
      <dgm:prSet presAssocID="{E005B77D-CC2D-4533-8905-105FB7303E20}" presName="linNode" presStyleCnt="0"/>
      <dgm:spPr/>
    </dgm:pt>
    <dgm:pt modelId="{0B54B800-9BB5-4438-87D3-83CA4107BDE8}" type="pres">
      <dgm:prSet presAssocID="{E005B77D-CC2D-4533-8905-105FB7303E20}" presName="parentShp" presStyleLbl="node1" presStyleIdx="0" presStyleCnt="1" custScaleX="153111" custScaleY="94207">
        <dgm:presLayoutVars>
          <dgm:bulletEnabled val="1"/>
        </dgm:presLayoutVars>
      </dgm:prSet>
      <dgm:spPr/>
    </dgm:pt>
    <dgm:pt modelId="{285BAC94-075B-4776-9560-C4519C7E9728}" type="pres">
      <dgm:prSet presAssocID="{E005B77D-CC2D-4533-8905-105FB7303E20}" presName="childShp" presStyleLbl="bgAccFollowNode1" presStyleIdx="0" presStyleCnt="1" custAng="10800000" custScaleX="36562">
        <dgm:presLayoutVars>
          <dgm:bulletEnabled val="1"/>
        </dgm:presLayoutVars>
      </dgm:prSet>
      <dgm:spPr/>
    </dgm:pt>
  </dgm:ptLst>
  <dgm:cxnLst>
    <dgm:cxn modelId="{F8C6070B-3F51-4A67-B589-B76BCE6CE052}" type="presOf" srcId="{E005B77D-CC2D-4533-8905-105FB7303E20}" destId="{0B54B800-9BB5-4438-87D3-83CA4107BDE8}" srcOrd="0" destOrd="0" presId="urn:microsoft.com/office/officeart/2005/8/layout/vList6"/>
    <dgm:cxn modelId="{190216C6-425D-431A-A333-6D208EA51ADE}" type="presOf" srcId="{36CCA594-0D19-40BE-BD5C-98CE24C63DB2}" destId="{48F8EE40-9F6C-417E-9328-100BF6DCC3C0}" srcOrd="0" destOrd="0" presId="urn:microsoft.com/office/officeart/2005/8/layout/vList6"/>
    <dgm:cxn modelId="{B50832F4-09DF-4183-A996-1F3A7F261D3A}" srcId="{36CCA594-0D19-40BE-BD5C-98CE24C63DB2}" destId="{E005B77D-CC2D-4533-8905-105FB7303E20}" srcOrd="0" destOrd="0" parTransId="{D461345A-9223-40A4-A328-808158E710E6}" sibTransId="{BD799CFF-A31E-47AB-8B34-C023A94BFA76}"/>
    <dgm:cxn modelId="{13C1DB9D-66DD-479D-83EA-22187BD8C741}" type="presParOf" srcId="{48F8EE40-9F6C-417E-9328-100BF6DCC3C0}" destId="{2EE09442-CA0F-4943-8C50-DC0A8C6298B7}" srcOrd="0" destOrd="0" presId="urn:microsoft.com/office/officeart/2005/8/layout/vList6"/>
    <dgm:cxn modelId="{C2D0A290-021E-4E6C-BCCB-42B6CA4321A5}" type="presParOf" srcId="{2EE09442-CA0F-4943-8C50-DC0A8C6298B7}" destId="{0B54B800-9BB5-4438-87D3-83CA4107BDE8}" srcOrd="0" destOrd="0" presId="urn:microsoft.com/office/officeart/2005/8/layout/vList6"/>
    <dgm:cxn modelId="{231B3B28-501D-4AEB-B2E1-A4E6591AB466}" type="presParOf" srcId="{2EE09442-CA0F-4943-8C50-DC0A8C6298B7}" destId="{285BAC94-075B-4776-9560-C4519C7E9728}"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07AA0-BB3E-4F3B-9CAC-9067FD7E4F14}" type="doc">
      <dgm:prSet loTypeId="urn:microsoft.com/office/officeart/2005/8/layout/vList2" loCatId="list" qsTypeId="urn:microsoft.com/office/officeart/2005/8/quickstyle/3d5" qsCatId="3D" csTypeId="urn:microsoft.com/office/officeart/2005/8/colors/colorful5" csCatId="colorful" phldr="1"/>
      <dgm:spPr/>
      <dgm:t>
        <a:bodyPr/>
        <a:lstStyle/>
        <a:p>
          <a:endParaRPr lang="fr-FR"/>
        </a:p>
      </dgm:t>
    </dgm:pt>
    <dgm:pt modelId="{5118F8F6-6499-4C94-9257-8C302DEC5EE4}">
      <dgm:prSet phldrT="[Texte]"/>
      <dgm:spPr/>
      <dgm:t>
        <a:bodyPr/>
        <a:lstStyle/>
        <a:p>
          <a:r>
            <a:rPr lang="en" b="1" i="1" dirty="0"/>
            <a:t>The data environment</a:t>
          </a:r>
          <a:endParaRPr lang="fr-FR" dirty="0"/>
        </a:p>
      </dgm:t>
    </dgm:pt>
    <dgm:pt modelId="{53BC09DA-BF5A-4D01-BA29-E28DBD7D3A6D}" type="parTrans" cxnId="{B3CB7CDB-3190-48CD-BDFA-5EF08E4CD3A8}">
      <dgm:prSet/>
      <dgm:spPr/>
      <dgm:t>
        <a:bodyPr/>
        <a:lstStyle/>
        <a:p>
          <a:endParaRPr lang="fr-FR"/>
        </a:p>
      </dgm:t>
    </dgm:pt>
    <dgm:pt modelId="{54DBB607-2F1C-4910-AA82-0B9D12157208}" type="sibTrans" cxnId="{B3CB7CDB-3190-48CD-BDFA-5EF08E4CD3A8}">
      <dgm:prSet/>
      <dgm:spPr/>
      <dgm:t>
        <a:bodyPr/>
        <a:lstStyle/>
        <a:p>
          <a:endParaRPr lang="fr-FR"/>
        </a:p>
      </dgm:t>
    </dgm:pt>
    <dgm:pt modelId="{B9395A7D-4350-4CE4-AEB5-116D2AC46367}">
      <dgm:prSet/>
      <dgm:spPr/>
      <dgm:t>
        <a:bodyPr/>
        <a:lstStyle/>
        <a:p>
          <a:pPr algn="just"/>
          <a:r>
            <a:rPr lang="en" i="1" dirty="0"/>
            <a:t>A data environment, also called </a:t>
          </a:r>
          <a:r>
            <a:rPr lang="en" b="1" i="1" dirty="0"/>
            <a:t>address space </a:t>
          </a:r>
          <a:r>
            <a:rPr lang="en" i="1" dirty="0"/>
            <a:t>, corresponds to all the variables associated exclusively with an algorithm or a function.</a:t>
          </a:r>
        </a:p>
      </dgm:t>
    </dgm:pt>
    <dgm:pt modelId="{3B156DA0-0468-4118-88BB-CCA24960165F}" type="parTrans" cxnId="{4F341965-18B0-44D6-BE99-07BCD2E77717}">
      <dgm:prSet/>
      <dgm:spPr/>
      <dgm:t>
        <a:bodyPr/>
        <a:lstStyle/>
        <a:p>
          <a:endParaRPr lang="fr-FR"/>
        </a:p>
      </dgm:t>
    </dgm:pt>
    <dgm:pt modelId="{901EC5A4-1F59-4040-9FCB-017A2F0766FB}" type="sibTrans" cxnId="{4F341965-18B0-44D6-BE99-07BCD2E77717}">
      <dgm:prSet/>
      <dgm:spPr/>
      <dgm:t>
        <a:bodyPr/>
        <a:lstStyle/>
        <a:p>
          <a:endParaRPr lang="fr-FR"/>
        </a:p>
      </dgm:t>
    </dgm:pt>
    <dgm:pt modelId="{1889E2C0-C3BA-40BA-8553-7169146778BE}" type="pres">
      <dgm:prSet presAssocID="{E8007AA0-BB3E-4F3B-9CAC-9067FD7E4F14}" presName="linear" presStyleCnt="0">
        <dgm:presLayoutVars>
          <dgm:animLvl val="lvl"/>
          <dgm:resizeHandles val="exact"/>
        </dgm:presLayoutVars>
      </dgm:prSet>
      <dgm:spPr/>
    </dgm:pt>
    <dgm:pt modelId="{5CC90407-3020-40FF-AC1A-F886D7E0323B}" type="pres">
      <dgm:prSet presAssocID="{5118F8F6-6499-4C94-9257-8C302DEC5EE4}" presName="parentText" presStyleLbl="node1" presStyleIdx="0" presStyleCnt="1">
        <dgm:presLayoutVars>
          <dgm:chMax val="0"/>
          <dgm:bulletEnabled val="1"/>
        </dgm:presLayoutVars>
      </dgm:prSet>
      <dgm:spPr/>
    </dgm:pt>
    <dgm:pt modelId="{287D7B06-DEDC-4F10-BCD6-FCAF696BD6A4}" type="pres">
      <dgm:prSet presAssocID="{5118F8F6-6499-4C94-9257-8C302DEC5EE4}" presName="childText" presStyleLbl="revTx" presStyleIdx="0" presStyleCnt="1">
        <dgm:presLayoutVars>
          <dgm:bulletEnabled val="1"/>
        </dgm:presLayoutVars>
      </dgm:prSet>
      <dgm:spPr/>
    </dgm:pt>
  </dgm:ptLst>
  <dgm:cxnLst>
    <dgm:cxn modelId="{4F341965-18B0-44D6-BE99-07BCD2E77717}" srcId="{5118F8F6-6499-4C94-9257-8C302DEC5EE4}" destId="{B9395A7D-4350-4CE4-AEB5-116D2AC46367}" srcOrd="0" destOrd="0" parTransId="{3B156DA0-0468-4118-88BB-CCA24960165F}" sibTransId="{901EC5A4-1F59-4040-9FCB-017A2F0766FB}"/>
    <dgm:cxn modelId="{A37C5196-DFE3-45D4-9DDD-C0AD44977175}" type="presOf" srcId="{5118F8F6-6499-4C94-9257-8C302DEC5EE4}" destId="{5CC90407-3020-40FF-AC1A-F886D7E0323B}" srcOrd="0" destOrd="0" presId="urn:microsoft.com/office/officeart/2005/8/layout/vList2"/>
    <dgm:cxn modelId="{B3CB7CDB-3190-48CD-BDFA-5EF08E4CD3A8}" srcId="{E8007AA0-BB3E-4F3B-9CAC-9067FD7E4F14}" destId="{5118F8F6-6499-4C94-9257-8C302DEC5EE4}" srcOrd="0" destOrd="0" parTransId="{53BC09DA-BF5A-4D01-BA29-E28DBD7D3A6D}" sibTransId="{54DBB607-2F1C-4910-AA82-0B9D12157208}"/>
    <dgm:cxn modelId="{01249AEC-9FAC-4FEB-9539-4794736CAEDD}" type="presOf" srcId="{E8007AA0-BB3E-4F3B-9CAC-9067FD7E4F14}" destId="{1889E2C0-C3BA-40BA-8553-7169146778BE}" srcOrd="0" destOrd="0" presId="urn:microsoft.com/office/officeart/2005/8/layout/vList2"/>
    <dgm:cxn modelId="{022CB6F9-874A-4E88-ABDE-CCA9F0F07876}" type="presOf" srcId="{B9395A7D-4350-4CE4-AEB5-116D2AC46367}" destId="{287D7B06-DEDC-4F10-BCD6-FCAF696BD6A4}" srcOrd="0" destOrd="0" presId="urn:microsoft.com/office/officeart/2005/8/layout/vList2"/>
    <dgm:cxn modelId="{0559684D-3392-4311-9B30-D4FC1E08DA27}" type="presParOf" srcId="{1889E2C0-C3BA-40BA-8553-7169146778BE}" destId="{5CC90407-3020-40FF-AC1A-F886D7E0323B}" srcOrd="0" destOrd="0" presId="urn:microsoft.com/office/officeart/2005/8/layout/vList2"/>
    <dgm:cxn modelId="{A1F56AD8-9853-4F56-9122-BBC27C9BD602}" type="presParOf" srcId="{1889E2C0-C3BA-40BA-8553-7169146778BE}" destId="{287D7B06-DEDC-4F10-BCD6-FCAF696BD6A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311EED-A2A6-4F9D-BDB5-A0DB42234253}" type="doc">
      <dgm:prSet loTypeId="urn:microsoft.com/office/officeart/2005/8/layout/hList6" loCatId="list" qsTypeId="urn:microsoft.com/office/officeart/2005/8/quickstyle/3d5" qsCatId="3D" csTypeId="urn:microsoft.com/office/officeart/2005/8/colors/accent0_3" csCatId="mainScheme" phldr="1"/>
      <dgm:spPr/>
      <dgm:t>
        <a:bodyPr/>
        <a:lstStyle/>
        <a:p>
          <a:endParaRPr lang="fr-FR"/>
        </a:p>
      </dgm:t>
    </dgm:pt>
    <dgm:pt modelId="{6289251B-0662-4D43-8DEA-AE9CA7CC4C17}">
      <dgm:prSet phldrT="[Texte]"/>
      <dgm:spPr/>
      <dgm:t>
        <a:bodyPr/>
        <a:lstStyle/>
        <a:p>
          <a:r>
            <a:rPr lang="en" b="1" i="1" dirty="0"/>
            <a:t>The signature of a function</a:t>
          </a:r>
          <a:endParaRPr lang="fr-FR" dirty="0"/>
        </a:p>
      </dgm:t>
    </dgm:pt>
    <dgm:pt modelId="{6E342409-0177-4912-87A1-C1FC2A97E26B}" type="parTrans" cxnId="{8F063B1C-2C76-4D23-84CF-62FAC3E7CB3A}">
      <dgm:prSet/>
      <dgm:spPr/>
      <dgm:t>
        <a:bodyPr/>
        <a:lstStyle/>
        <a:p>
          <a:endParaRPr lang="fr-FR"/>
        </a:p>
      </dgm:t>
    </dgm:pt>
    <dgm:pt modelId="{A5FDBD2E-F0FE-4C19-9D24-EDAE257CBD5B}" type="sibTrans" cxnId="{8F063B1C-2C76-4D23-84CF-62FAC3E7CB3A}">
      <dgm:prSet/>
      <dgm:spPr/>
      <dgm:t>
        <a:bodyPr/>
        <a:lstStyle/>
        <a:p>
          <a:endParaRPr lang="fr-FR"/>
        </a:p>
      </dgm:t>
    </dgm:pt>
    <dgm:pt modelId="{4D565DD3-8535-4265-9DC2-3C9F7D0D008F}">
      <dgm:prSet/>
      <dgm:spPr/>
      <dgm:t>
        <a:bodyPr/>
        <a:lstStyle/>
        <a:p>
          <a:r>
            <a:rPr lang="en" i="1"/>
            <a:t>The signature of a function describes the elements allowing it to be called correctly:</a:t>
          </a:r>
        </a:p>
      </dgm:t>
    </dgm:pt>
    <dgm:pt modelId="{4BA9966A-EAFA-43F1-B556-0029B110427A}" type="parTrans" cxnId="{D0281814-36A5-4BAD-B98A-99D65E01DD3A}">
      <dgm:prSet/>
      <dgm:spPr/>
      <dgm:t>
        <a:bodyPr/>
        <a:lstStyle/>
        <a:p>
          <a:endParaRPr lang="fr-FR"/>
        </a:p>
      </dgm:t>
    </dgm:pt>
    <dgm:pt modelId="{6868E064-BEF1-4462-B708-F25FD56B9AA3}" type="sibTrans" cxnId="{D0281814-36A5-4BAD-B98A-99D65E01DD3A}">
      <dgm:prSet/>
      <dgm:spPr/>
      <dgm:t>
        <a:bodyPr/>
        <a:lstStyle/>
        <a:p>
          <a:endParaRPr lang="fr-FR"/>
        </a:p>
      </dgm:t>
    </dgm:pt>
    <dgm:pt modelId="{25106CF5-D8ED-453F-A805-8AF67FB1B76B}">
      <dgm:prSet/>
      <dgm:spPr/>
      <dgm:t>
        <a:bodyPr/>
        <a:lstStyle/>
        <a:p>
          <a:r>
            <a:rPr lang="en" i="1"/>
            <a:t>the name of the function</a:t>
          </a:r>
        </a:p>
      </dgm:t>
    </dgm:pt>
    <dgm:pt modelId="{0E7AEBF2-EC78-4ED7-9670-E8B6C19B67BA}" type="parTrans" cxnId="{008DC2F7-9B0A-45A4-8D39-2F68E0B68DCA}">
      <dgm:prSet/>
      <dgm:spPr/>
      <dgm:t>
        <a:bodyPr/>
        <a:lstStyle/>
        <a:p>
          <a:endParaRPr lang="fr-FR"/>
        </a:p>
      </dgm:t>
    </dgm:pt>
    <dgm:pt modelId="{1ADA1A28-A81C-496A-9782-E236EE806C69}" type="sibTrans" cxnId="{008DC2F7-9B0A-45A4-8D39-2F68E0B68DCA}">
      <dgm:prSet/>
      <dgm:spPr/>
      <dgm:t>
        <a:bodyPr/>
        <a:lstStyle/>
        <a:p>
          <a:endParaRPr lang="fr-FR"/>
        </a:p>
      </dgm:t>
    </dgm:pt>
    <dgm:pt modelId="{695A6954-35D4-4D13-BD65-DC13B562EE3C}">
      <dgm:prSet/>
      <dgm:spPr/>
      <dgm:t>
        <a:bodyPr/>
        <a:lstStyle/>
        <a:p>
          <a:r>
            <a:rPr lang="en" i="1"/>
            <a:t>the type (and order) of the parameters;</a:t>
          </a:r>
        </a:p>
      </dgm:t>
    </dgm:pt>
    <dgm:pt modelId="{82AE7023-502C-4351-95C8-2C9ADB93EB57}" type="parTrans" cxnId="{7F736A4C-B478-4D2F-A297-0A28526F3B54}">
      <dgm:prSet/>
      <dgm:spPr/>
      <dgm:t>
        <a:bodyPr/>
        <a:lstStyle/>
        <a:p>
          <a:endParaRPr lang="fr-FR"/>
        </a:p>
      </dgm:t>
    </dgm:pt>
    <dgm:pt modelId="{85EF53C1-F3FF-48CB-8AC9-97E1F0AF5273}" type="sibTrans" cxnId="{7F736A4C-B478-4D2F-A297-0A28526F3B54}">
      <dgm:prSet/>
      <dgm:spPr/>
      <dgm:t>
        <a:bodyPr/>
        <a:lstStyle/>
        <a:p>
          <a:endParaRPr lang="fr-FR"/>
        </a:p>
      </dgm:t>
    </dgm:pt>
    <dgm:pt modelId="{92FD7C89-BDB4-4DFE-AED2-88775A5EC17A}">
      <dgm:prSet/>
      <dgm:spPr/>
      <dgm:t>
        <a:bodyPr/>
        <a:lstStyle/>
        <a:p>
          <a:r>
            <a:rPr lang="en" i="1"/>
            <a:t>the type of the returned value</a:t>
          </a:r>
        </a:p>
      </dgm:t>
    </dgm:pt>
    <dgm:pt modelId="{22CDA78C-2979-4B3F-BD07-F51AD4CBE3CC}" type="parTrans" cxnId="{A1DEADDB-54E7-4262-95A3-48E5F425FA9F}">
      <dgm:prSet/>
      <dgm:spPr/>
      <dgm:t>
        <a:bodyPr/>
        <a:lstStyle/>
        <a:p>
          <a:endParaRPr lang="fr-FR"/>
        </a:p>
      </dgm:t>
    </dgm:pt>
    <dgm:pt modelId="{78FF9986-B20E-4B47-A4FE-FD86AFD6A0E9}" type="sibTrans" cxnId="{A1DEADDB-54E7-4262-95A3-48E5F425FA9F}">
      <dgm:prSet/>
      <dgm:spPr/>
      <dgm:t>
        <a:bodyPr/>
        <a:lstStyle/>
        <a:p>
          <a:endParaRPr lang="fr-FR"/>
        </a:p>
      </dgm:t>
    </dgm:pt>
    <dgm:pt modelId="{300B34F6-E25D-4718-AB27-C172F44312D9}" type="pres">
      <dgm:prSet presAssocID="{0A311EED-A2A6-4F9D-BDB5-A0DB42234253}" presName="Name0" presStyleCnt="0">
        <dgm:presLayoutVars>
          <dgm:dir/>
          <dgm:resizeHandles val="exact"/>
        </dgm:presLayoutVars>
      </dgm:prSet>
      <dgm:spPr/>
    </dgm:pt>
    <dgm:pt modelId="{386F87D1-F331-487F-BB02-0AB45F6A3336}" type="pres">
      <dgm:prSet presAssocID="{6289251B-0662-4D43-8DEA-AE9CA7CC4C17}" presName="node" presStyleLbl="node1" presStyleIdx="0" presStyleCnt="1" custLinFactNeighborX="-1015">
        <dgm:presLayoutVars>
          <dgm:bulletEnabled val="1"/>
        </dgm:presLayoutVars>
      </dgm:prSet>
      <dgm:spPr/>
    </dgm:pt>
  </dgm:ptLst>
  <dgm:cxnLst>
    <dgm:cxn modelId="{9EA93C01-C9B0-4A11-AE4B-C4F70ECB5003}" type="presOf" srcId="{25106CF5-D8ED-453F-A805-8AF67FB1B76B}" destId="{386F87D1-F331-487F-BB02-0AB45F6A3336}" srcOrd="0" destOrd="2" presId="urn:microsoft.com/office/officeart/2005/8/layout/hList6"/>
    <dgm:cxn modelId="{D0281814-36A5-4BAD-B98A-99D65E01DD3A}" srcId="{6289251B-0662-4D43-8DEA-AE9CA7CC4C17}" destId="{4D565DD3-8535-4265-9DC2-3C9F7D0D008F}" srcOrd="0" destOrd="0" parTransId="{4BA9966A-EAFA-43F1-B556-0029B110427A}" sibTransId="{6868E064-BEF1-4462-B708-F25FD56B9AA3}"/>
    <dgm:cxn modelId="{8F063B1C-2C76-4D23-84CF-62FAC3E7CB3A}" srcId="{0A311EED-A2A6-4F9D-BDB5-A0DB42234253}" destId="{6289251B-0662-4D43-8DEA-AE9CA7CC4C17}" srcOrd="0" destOrd="0" parTransId="{6E342409-0177-4912-87A1-C1FC2A97E26B}" sibTransId="{A5FDBD2E-F0FE-4C19-9D24-EDAE257CBD5B}"/>
    <dgm:cxn modelId="{FAE54B3E-F96B-4077-AF4D-9709796290DE}" type="presOf" srcId="{92FD7C89-BDB4-4DFE-AED2-88775A5EC17A}" destId="{386F87D1-F331-487F-BB02-0AB45F6A3336}" srcOrd="0" destOrd="4" presId="urn:microsoft.com/office/officeart/2005/8/layout/hList6"/>
    <dgm:cxn modelId="{7F736A4C-B478-4D2F-A297-0A28526F3B54}" srcId="{4D565DD3-8535-4265-9DC2-3C9F7D0D008F}" destId="{695A6954-35D4-4D13-BD65-DC13B562EE3C}" srcOrd="1" destOrd="0" parTransId="{82AE7023-502C-4351-95C8-2C9ADB93EB57}" sibTransId="{85EF53C1-F3FF-48CB-8AC9-97E1F0AF5273}"/>
    <dgm:cxn modelId="{29094971-F3D6-4F57-94F7-DB307196C50A}" type="presOf" srcId="{695A6954-35D4-4D13-BD65-DC13B562EE3C}" destId="{386F87D1-F331-487F-BB02-0AB45F6A3336}" srcOrd="0" destOrd="3" presId="urn:microsoft.com/office/officeart/2005/8/layout/hList6"/>
    <dgm:cxn modelId="{A50897BA-6397-4ABD-A7B5-85CAC572F25C}" type="presOf" srcId="{4D565DD3-8535-4265-9DC2-3C9F7D0D008F}" destId="{386F87D1-F331-487F-BB02-0AB45F6A3336}" srcOrd="0" destOrd="1" presId="urn:microsoft.com/office/officeart/2005/8/layout/hList6"/>
    <dgm:cxn modelId="{A1DEADDB-54E7-4262-95A3-48E5F425FA9F}" srcId="{4D565DD3-8535-4265-9DC2-3C9F7D0D008F}" destId="{92FD7C89-BDB4-4DFE-AED2-88775A5EC17A}" srcOrd="2" destOrd="0" parTransId="{22CDA78C-2979-4B3F-BD07-F51AD4CBE3CC}" sibTransId="{78FF9986-B20E-4B47-A4FE-FD86AFD6A0E9}"/>
    <dgm:cxn modelId="{FDAECBF2-3084-443F-8B82-55A1A5054F83}" type="presOf" srcId="{0A311EED-A2A6-4F9D-BDB5-A0DB42234253}" destId="{300B34F6-E25D-4718-AB27-C172F44312D9}" srcOrd="0" destOrd="0" presId="urn:microsoft.com/office/officeart/2005/8/layout/hList6"/>
    <dgm:cxn modelId="{008DC2F7-9B0A-45A4-8D39-2F68E0B68DCA}" srcId="{4D565DD3-8535-4265-9DC2-3C9F7D0D008F}" destId="{25106CF5-D8ED-453F-A805-8AF67FB1B76B}" srcOrd="0" destOrd="0" parTransId="{0E7AEBF2-EC78-4ED7-9670-E8B6C19B67BA}" sibTransId="{1ADA1A28-A81C-496A-9782-E236EE806C69}"/>
    <dgm:cxn modelId="{7DA394FE-5BE4-4A16-B155-DB8C5F8F461F}" type="presOf" srcId="{6289251B-0662-4D43-8DEA-AE9CA7CC4C17}" destId="{386F87D1-F331-487F-BB02-0AB45F6A3336}" srcOrd="0" destOrd="0" presId="urn:microsoft.com/office/officeart/2005/8/layout/hList6"/>
    <dgm:cxn modelId="{C4E71A1E-95B0-43B0-8467-4E11C46C3709}" type="presParOf" srcId="{300B34F6-E25D-4718-AB27-C172F44312D9}" destId="{386F87D1-F331-487F-BB02-0AB45F6A3336}"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779A54-BF04-4C40-BC83-972F24249B2A}" type="doc">
      <dgm:prSet loTypeId="urn:microsoft.com/office/officeart/2005/8/layout/process2" loCatId="process" qsTypeId="urn:microsoft.com/office/officeart/2005/8/quickstyle/3d7" qsCatId="3D" csTypeId="urn:microsoft.com/office/officeart/2005/8/colors/colorful5" csCatId="colorful" phldr="1"/>
      <dgm:spPr/>
    </dgm:pt>
    <dgm:pt modelId="{CB53BC46-7077-45B3-BF0D-9F60F89B91CA}">
      <dgm:prSet phldrT="[Texte]" custT="1"/>
      <dgm:spPr/>
      <dgm:t>
        <a:bodyPr/>
        <a:lstStyle/>
        <a:p>
          <a:r>
            <a:rPr lang="en" sz="2000" b="1" i="1" dirty="0"/>
            <a:t>Parametric polymorphism</a:t>
          </a:r>
          <a:endParaRPr lang="fr-FR" sz="2000" dirty="0"/>
        </a:p>
      </dgm:t>
    </dgm:pt>
    <dgm:pt modelId="{57EB4A7C-CE8C-45AC-8503-BDE75F7A1C15}" type="parTrans" cxnId="{93819E39-F32D-4805-AFC1-C3F06DCBFBF0}">
      <dgm:prSet/>
      <dgm:spPr/>
      <dgm:t>
        <a:bodyPr/>
        <a:lstStyle/>
        <a:p>
          <a:endParaRPr lang="fr-FR"/>
        </a:p>
      </dgm:t>
    </dgm:pt>
    <dgm:pt modelId="{013CF22D-A8AD-438F-B345-93D51B6A121B}" type="sibTrans" cxnId="{93819E39-F32D-4805-AFC1-C3F06DCBFBF0}">
      <dgm:prSet/>
      <dgm:spPr/>
      <dgm:t>
        <a:bodyPr/>
        <a:lstStyle/>
        <a:p>
          <a:endParaRPr lang="fr-FR"/>
        </a:p>
      </dgm:t>
    </dgm:pt>
    <dgm:pt modelId="{D6BA4028-11B0-4B71-A681-F0E0F9D5BE81}">
      <dgm:prSet custT="1"/>
      <dgm:spPr/>
      <dgm:t>
        <a:bodyPr/>
        <a:lstStyle/>
        <a:p>
          <a:r>
            <a:rPr lang="en" sz="2400" i="1" dirty="0"/>
            <a:t>Two functions can have the same name and different parameters in number or type. Parametric polymorphism automatically guarantees the execution of the right function associated with the right number of parameters and their types. Indeed, the programs identify a function by its signature (and not only by its name).</a:t>
          </a:r>
        </a:p>
      </dgm:t>
    </dgm:pt>
    <dgm:pt modelId="{BBA78C5D-378E-4EE3-B389-1414EF87271A}" type="parTrans" cxnId="{43F71E37-6F59-45D8-8BF7-647A06C6AF5C}">
      <dgm:prSet/>
      <dgm:spPr/>
      <dgm:t>
        <a:bodyPr/>
        <a:lstStyle/>
        <a:p>
          <a:endParaRPr lang="fr-FR"/>
        </a:p>
      </dgm:t>
    </dgm:pt>
    <dgm:pt modelId="{217DBB18-E3E4-42BC-B350-AC4C39978C45}" type="sibTrans" cxnId="{43F71E37-6F59-45D8-8BF7-647A06C6AF5C}">
      <dgm:prSet/>
      <dgm:spPr/>
      <dgm:t>
        <a:bodyPr/>
        <a:lstStyle/>
        <a:p>
          <a:endParaRPr lang="fr-FR"/>
        </a:p>
      </dgm:t>
    </dgm:pt>
    <dgm:pt modelId="{A0456134-BB86-468E-8851-7B01D3A83D05}" type="pres">
      <dgm:prSet presAssocID="{FA779A54-BF04-4C40-BC83-972F24249B2A}" presName="linearFlow" presStyleCnt="0">
        <dgm:presLayoutVars>
          <dgm:resizeHandles val="exact"/>
        </dgm:presLayoutVars>
      </dgm:prSet>
      <dgm:spPr/>
    </dgm:pt>
    <dgm:pt modelId="{AA055796-3F18-4C2D-95B0-254E2514C510}" type="pres">
      <dgm:prSet presAssocID="{CB53BC46-7077-45B3-BF0D-9F60F89B91CA}" presName="node" presStyleLbl="node1" presStyleIdx="0" presStyleCnt="2" custScaleX="76330" custScaleY="39073" custLinFactNeighborX="-27843" custLinFactNeighborY="-11338">
        <dgm:presLayoutVars>
          <dgm:bulletEnabled val="1"/>
        </dgm:presLayoutVars>
      </dgm:prSet>
      <dgm:spPr/>
    </dgm:pt>
    <dgm:pt modelId="{2E35DCF9-7452-45E9-8BD1-74DE34B2B6EB}" type="pres">
      <dgm:prSet presAssocID="{013CF22D-A8AD-438F-B345-93D51B6A121B}" presName="sibTrans" presStyleLbl="sibTrans2D1" presStyleIdx="0" presStyleCnt="1" custAng="1749725"/>
      <dgm:spPr/>
    </dgm:pt>
    <dgm:pt modelId="{27768276-AD7A-425F-BF13-E505ACC9B46C}" type="pres">
      <dgm:prSet presAssocID="{013CF22D-A8AD-438F-B345-93D51B6A121B}" presName="connectorText" presStyleLbl="sibTrans2D1" presStyleIdx="0" presStyleCnt="1"/>
      <dgm:spPr/>
    </dgm:pt>
    <dgm:pt modelId="{11C8AC82-0E69-48A6-A520-734BCDE19B64}" type="pres">
      <dgm:prSet presAssocID="{D6BA4028-11B0-4B71-A681-F0E0F9D5BE81}" presName="node" presStyleLbl="node1" presStyleIdx="1" presStyleCnt="2" custScaleX="145600" custScaleY="214883">
        <dgm:presLayoutVars>
          <dgm:bulletEnabled val="1"/>
        </dgm:presLayoutVars>
      </dgm:prSet>
      <dgm:spPr/>
    </dgm:pt>
  </dgm:ptLst>
  <dgm:cxnLst>
    <dgm:cxn modelId="{43F71E37-6F59-45D8-8BF7-647A06C6AF5C}" srcId="{FA779A54-BF04-4C40-BC83-972F24249B2A}" destId="{D6BA4028-11B0-4B71-A681-F0E0F9D5BE81}" srcOrd="1" destOrd="0" parTransId="{BBA78C5D-378E-4EE3-B389-1414EF87271A}" sibTransId="{217DBB18-E3E4-42BC-B350-AC4C39978C45}"/>
    <dgm:cxn modelId="{93819E39-F32D-4805-AFC1-C3F06DCBFBF0}" srcId="{FA779A54-BF04-4C40-BC83-972F24249B2A}" destId="{CB53BC46-7077-45B3-BF0D-9F60F89B91CA}" srcOrd="0" destOrd="0" parTransId="{57EB4A7C-CE8C-45AC-8503-BDE75F7A1C15}" sibTransId="{013CF22D-A8AD-438F-B345-93D51B6A121B}"/>
    <dgm:cxn modelId="{36215B60-1753-4E11-8669-EE4A295CF3B1}" type="presOf" srcId="{013CF22D-A8AD-438F-B345-93D51B6A121B}" destId="{2E35DCF9-7452-45E9-8BD1-74DE34B2B6EB}" srcOrd="0" destOrd="0" presId="urn:microsoft.com/office/officeart/2005/8/layout/process2"/>
    <dgm:cxn modelId="{1E1B5B65-538C-40A2-A1A5-BBA756329EF7}" type="presOf" srcId="{D6BA4028-11B0-4B71-A681-F0E0F9D5BE81}" destId="{11C8AC82-0E69-48A6-A520-734BCDE19B64}" srcOrd="0" destOrd="0" presId="urn:microsoft.com/office/officeart/2005/8/layout/process2"/>
    <dgm:cxn modelId="{5C0DC794-B71F-4D56-9237-664D70CF9314}" type="presOf" srcId="{013CF22D-A8AD-438F-B345-93D51B6A121B}" destId="{27768276-AD7A-425F-BF13-E505ACC9B46C}" srcOrd="1" destOrd="0" presId="urn:microsoft.com/office/officeart/2005/8/layout/process2"/>
    <dgm:cxn modelId="{D0BEDC97-A871-43B3-8C9C-68F9865DCE59}" type="presOf" srcId="{CB53BC46-7077-45B3-BF0D-9F60F89B91CA}" destId="{AA055796-3F18-4C2D-95B0-254E2514C510}" srcOrd="0" destOrd="0" presId="urn:microsoft.com/office/officeart/2005/8/layout/process2"/>
    <dgm:cxn modelId="{EBAC2CBD-13D7-493E-A9A2-A477281B4464}" type="presOf" srcId="{FA779A54-BF04-4C40-BC83-972F24249B2A}" destId="{A0456134-BB86-468E-8851-7B01D3A83D05}" srcOrd="0" destOrd="0" presId="urn:microsoft.com/office/officeart/2005/8/layout/process2"/>
    <dgm:cxn modelId="{D17FC458-2626-48A8-A859-A5D2AE1602DE}" type="presParOf" srcId="{A0456134-BB86-468E-8851-7B01D3A83D05}" destId="{AA055796-3F18-4C2D-95B0-254E2514C510}" srcOrd="0" destOrd="0" presId="urn:microsoft.com/office/officeart/2005/8/layout/process2"/>
    <dgm:cxn modelId="{542437FC-FA5D-4114-85D4-3843C1F56A94}" type="presParOf" srcId="{A0456134-BB86-468E-8851-7B01D3A83D05}" destId="{2E35DCF9-7452-45E9-8BD1-74DE34B2B6EB}" srcOrd="1" destOrd="0" presId="urn:microsoft.com/office/officeart/2005/8/layout/process2"/>
    <dgm:cxn modelId="{B067E102-CFBD-4913-B918-C514F1677DBB}" type="presParOf" srcId="{2E35DCF9-7452-45E9-8BD1-74DE34B2B6EB}" destId="{27768276-AD7A-425F-BF13-E505ACC9B46C}" srcOrd="0" destOrd="0" presId="urn:microsoft.com/office/officeart/2005/8/layout/process2"/>
    <dgm:cxn modelId="{43FEFCCC-5F19-49BA-8AE0-1453CAB673E1}" type="presParOf" srcId="{A0456134-BB86-468E-8851-7B01D3A83D05}" destId="{11C8AC82-0E69-48A6-A520-734BCDE19B64}"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CFB085-FD19-49F5-8D3B-CDBC86A71383}" type="doc">
      <dgm:prSet loTypeId="urn:microsoft.com/office/officeart/2009/3/layout/SubStepProcess" loCatId="process" qsTypeId="urn:microsoft.com/office/officeart/2005/8/quickstyle/3d3" qsCatId="3D" csTypeId="urn:microsoft.com/office/officeart/2005/8/colors/accent2_2" csCatId="accent2" phldr="1"/>
      <dgm:spPr/>
      <dgm:t>
        <a:bodyPr/>
        <a:lstStyle/>
        <a:p>
          <a:endParaRPr lang="fr-FR"/>
        </a:p>
      </dgm:t>
    </dgm:pt>
    <dgm:pt modelId="{DCDAEA5F-1B9E-401F-8CDA-5A9E931BA15A}">
      <dgm:prSet phldrT="[Texte]"/>
      <dgm:spPr/>
      <dgm:t>
        <a:bodyPr/>
        <a:lstStyle/>
        <a:p>
          <a:r>
            <a:rPr lang="en" dirty="0"/>
            <a:t>Memory Schema</a:t>
          </a:r>
        </a:p>
      </dgm:t>
    </dgm:pt>
    <dgm:pt modelId="{438F7858-90DC-44EA-BA61-9DCE84851A6C}" type="parTrans" cxnId="{1CE34704-AA2D-4849-8155-0EF74AC617C6}">
      <dgm:prSet/>
      <dgm:spPr/>
      <dgm:t>
        <a:bodyPr/>
        <a:lstStyle/>
        <a:p>
          <a:endParaRPr lang="fr-FR"/>
        </a:p>
      </dgm:t>
    </dgm:pt>
    <dgm:pt modelId="{2BA762A4-AE30-42CB-BF7B-DECDB6FF0DA5}" type="sibTrans" cxnId="{1CE34704-AA2D-4849-8155-0EF74AC617C6}">
      <dgm:prSet/>
      <dgm:spPr/>
      <dgm:t>
        <a:bodyPr/>
        <a:lstStyle/>
        <a:p>
          <a:endParaRPr lang="fr-FR"/>
        </a:p>
      </dgm:t>
    </dgm:pt>
    <dgm:pt modelId="{B2790587-FE8B-4E59-97C4-7F3986BA4447}" type="pres">
      <dgm:prSet presAssocID="{73CFB085-FD19-49F5-8D3B-CDBC86A71383}" presName="Name0" presStyleCnt="0">
        <dgm:presLayoutVars>
          <dgm:chMax val="7"/>
          <dgm:dir/>
          <dgm:animOne val="branch"/>
        </dgm:presLayoutVars>
      </dgm:prSet>
      <dgm:spPr/>
    </dgm:pt>
    <dgm:pt modelId="{82976027-142D-4454-B96E-9CE886178A9C}" type="pres">
      <dgm:prSet presAssocID="{DCDAEA5F-1B9E-401F-8CDA-5A9E931BA15A}" presName="parTx1" presStyleLbl="node1" presStyleIdx="0" presStyleCnt="1"/>
      <dgm:spPr/>
    </dgm:pt>
  </dgm:ptLst>
  <dgm:cxnLst>
    <dgm:cxn modelId="{1CE34704-AA2D-4849-8155-0EF74AC617C6}" srcId="{73CFB085-FD19-49F5-8D3B-CDBC86A71383}" destId="{DCDAEA5F-1B9E-401F-8CDA-5A9E931BA15A}" srcOrd="0" destOrd="0" parTransId="{438F7858-90DC-44EA-BA61-9DCE84851A6C}" sibTransId="{2BA762A4-AE30-42CB-BF7B-DECDB6FF0DA5}"/>
    <dgm:cxn modelId="{B3893B6A-0944-42F0-9E77-D34B8DD684BD}" type="presOf" srcId="{73CFB085-FD19-49F5-8D3B-CDBC86A71383}" destId="{B2790587-FE8B-4E59-97C4-7F3986BA4447}" srcOrd="0" destOrd="0" presId="urn:microsoft.com/office/officeart/2009/3/layout/SubStepProcess"/>
    <dgm:cxn modelId="{F1248AF0-FFA5-4F86-84E8-A88364F88BBC}" type="presOf" srcId="{DCDAEA5F-1B9E-401F-8CDA-5A9E931BA15A}" destId="{82976027-142D-4454-B96E-9CE886178A9C}" srcOrd="0" destOrd="0" presId="urn:microsoft.com/office/officeart/2009/3/layout/SubStepProcess"/>
    <dgm:cxn modelId="{6CA18040-E615-4C84-BA9D-BC41BE268E70}" type="presParOf" srcId="{B2790587-FE8B-4E59-97C4-7F3986BA4447}" destId="{82976027-142D-4454-B96E-9CE886178A9C}" srcOrd="0"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CFB085-FD19-49F5-8D3B-CDBC86A71383}" type="doc">
      <dgm:prSet loTypeId="urn:microsoft.com/office/officeart/2009/3/layout/SubStepProcess" loCatId="process" qsTypeId="urn:microsoft.com/office/officeart/2005/8/quickstyle/3d3" qsCatId="3D" csTypeId="urn:microsoft.com/office/officeart/2005/8/colors/accent0_3" csCatId="mainScheme" phldr="1"/>
      <dgm:spPr/>
      <dgm:t>
        <a:bodyPr/>
        <a:lstStyle/>
        <a:p>
          <a:endParaRPr lang="fr-FR"/>
        </a:p>
      </dgm:t>
    </dgm:pt>
    <dgm:pt modelId="{DCDAEA5F-1B9E-401F-8CDA-5A9E931BA15A}">
      <dgm:prSet phldrT="[Texte]"/>
      <dgm:spPr/>
      <dgm:t>
        <a:bodyPr/>
        <a:lstStyle/>
        <a:p>
          <a:r>
            <a:rPr lang="en" dirty="0"/>
            <a:t>Memory Schema</a:t>
          </a:r>
        </a:p>
      </dgm:t>
    </dgm:pt>
    <dgm:pt modelId="{438F7858-90DC-44EA-BA61-9DCE84851A6C}" type="parTrans" cxnId="{1CE34704-AA2D-4849-8155-0EF74AC617C6}">
      <dgm:prSet/>
      <dgm:spPr/>
      <dgm:t>
        <a:bodyPr/>
        <a:lstStyle/>
        <a:p>
          <a:endParaRPr lang="fr-FR"/>
        </a:p>
      </dgm:t>
    </dgm:pt>
    <dgm:pt modelId="{2BA762A4-AE30-42CB-BF7B-DECDB6FF0DA5}" type="sibTrans" cxnId="{1CE34704-AA2D-4849-8155-0EF74AC617C6}">
      <dgm:prSet/>
      <dgm:spPr/>
      <dgm:t>
        <a:bodyPr/>
        <a:lstStyle/>
        <a:p>
          <a:endParaRPr lang="fr-FR"/>
        </a:p>
      </dgm:t>
    </dgm:pt>
    <dgm:pt modelId="{B2790587-FE8B-4E59-97C4-7F3986BA4447}" type="pres">
      <dgm:prSet presAssocID="{73CFB085-FD19-49F5-8D3B-CDBC86A71383}" presName="Name0" presStyleCnt="0">
        <dgm:presLayoutVars>
          <dgm:chMax val="7"/>
          <dgm:dir/>
          <dgm:animOne val="branch"/>
        </dgm:presLayoutVars>
      </dgm:prSet>
      <dgm:spPr/>
    </dgm:pt>
    <dgm:pt modelId="{82976027-142D-4454-B96E-9CE886178A9C}" type="pres">
      <dgm:prSet presAssocID="{DCDAEA5F-1B9E-401F-8CDA-5A9E931BA15A}" presName="parTx1" presStyleLbl="node1" presStyleIdx="0" presStyleCnt="1"/>
      <dgm:spPr/>
    </dgm:pt>
  </dgm:ptLst>
  <dgm:cxnLst>
    <dgm:cxn modelId="{1CE34704-AA2D-4849-8155-0EF74AC617C6}" srcId="{73CFB085-FD19-49F5-8D3B-CDBC86A71383}" destId="{DCDAEA5F-1B9E-401F-8CDA-5A9E931BA15A}" srcOrd="0" destOrd="0" parTransId="{438F7858-90DC-44EA-BA61-9DCE84851A6C}" sibTransId="{2BA762A4-AE30-42CB-BF7B-DECDB6FF0DA5}"/>
    <dgm:cxn modelId="{FE960C21-B354-4EB0-B81A-F5E25A1C13D4}" type="presOf" srcId="{73CFB085-FD19-49F5-8D3B-CDBC86A71383}" destId="{B2790587-FE8B-4E59-97C4-7F3986BA4447}" srcOrd="0" destOrd="0" presId="urn:microsoft.com/office/officeart/2009/3/layout/SubStepProcess"/>
    <dgm:cxn modelId="{6A9E07C7-E041-49D5-97EF-48826C834194}" type="presOf" srcId="{DCDAEA5F-1B9E-401F-8CDA-5A9E931BA15A}" destId="{82976027-142D-4454-B96E-9CE886178A9C}" srcOrd="0" destOrd="0" presId="urn:microsoft.com/office/officeart/2009/3/layout/SubStepProcess"/>
    <dgm:cxn modelId="{7235EDC3-A1A2-41F2-AE16-286D82FA2152}" type="presParOf" srcId="{B2790587-FE8B-4E59-97C4-7F3986BA4447}" destId="{82976027-142D-4454-B96E-9CE886178A9C}" srcOrd="0"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96F00-09E9-496D-B55C-A7DABF1707D7}">
      <dsp:nvSpPr>
        <dsp:cNvPr id="0" name=""/>
        <dsp:cNvSpPr/>
      </dsp:nvSpPr>
      <dsp:spPr>
        <a:xfrm>
          <a:off x="0" y="0"/>
          <a:ext cx="5688632" cy="3919984"/>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i="1" kern="1200" dirty="0"/>
            <a:t>Stopping function</a:t>
          </a:r>
          <a:endParaRPr lang="fr-FR" sz="2000" i="1" kern="1200" dirty="0"/>
        </a:p>
        <a:p>
          <a:pPr marL="0" lvl="0" indent="0" algn="ctr" defTabSz="889000">
            <a:lnSpc>
              <a:spcPct val="90000"/>
            </a:lnSpc>
            <a:spcBef>
              <a:spcPct val="0"/>
            </a:spcBef>
            <a:spcAft>
              <a:spcPct val="35000"/>
            </a:spcAft>
            <a:buNone/>
          </a:pPr>
          <a:r>
            <a:rPr lang="en" sz="2000" i="1" kern="1200" dirty="0"/>
            <a:t>A function stops when its execution reaches the end of the instruction block, or when the return instruction is executed (with or without value)...</a:t>
          </a:r>
          <a:endParaRPr lang="fr-FR" sz="2000" kern="1200" dirty="0"/>
        </a:p>
      </dsp:txBody>
      <dsp:txXfrm>
        <a:off x="0" y="1567993"/>
        <a:ext cx="5688632" cy="1567993"/>
      </dsp:txXfrm>
    </dsp:sp>
    <dsp:sp modelId="{0F1599D4-53B4-4CB2-93EF-C9954B66A4E7}">
      <dsp:nvSpPr>
        <dsp:cNvPr id="0" name=""/>
        <dsp:cNvSpPr/>
      </dsp:nvSpPr>
      <dsp:spPr>
        <a:xfrm>
          <a:off x="2191638" y="235199"/>
          <a:ext cx="1305354" cy="1305354"/>
        </a:xfrm>
        <a:prstGeom prst="ellipse">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9985426-6E4B-4D91-AFB0-D32B8CCB63DE}">
      <dsp:nvSpPr>
        <dsp:cNvPr id="0" name=""/>
        <dsp:cNvSpPr/>
      </dsp:nvSpPr>
      <dsp:spPr>
        <a:xfrm>
          <a:off x="227545" y="3135987"/>
          <a:ext cx="5233541" cy="587997"/>
        </a:xfrm>
        <a:prstGeom prst="leftRightArrow">
          <a:avLst/>
        </a:prstGeom>
        <a:solidFill>
          <a:schemeClr val="accent2">
            <a:tint val="55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852B3-8D47-478E-B77C-545E92C7D81F}">
      <dsp:nvSpPr>
        <dsp:cNvPr id="0" name=""/>
        <dsp:cNvSpPr/>
      </dsp:nvSpPr>
      <dsp:spPr>
        <a:xfrm>
          <a:off x="707616" y="634181"/>
          <a:ext cx="1848966" cy="3214628"/>
        </a:xfrm>
        <a:prstGeom prst="frame">
          <a:avLst>
            <a:gd name="adj1" fmla="val 5450"/>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36054F44-972A-4486-AECB-AE2069EBA601}">
      <dsp:nvSpPr>
        <dsp:cNvPr id="0" name=""/>
        <dsp:cNvSpPr/>
      </dsp:nvSpPr>
      <dsp:spPr>
        <a:xfrm>
          <a:off x="343194" y="0"/>
          <a:ext cx="2794784" cy="2946057"/>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C52322E-226E-4F79-BA6E-BC4BE28EFAC8}">
      <dsp:nvSpPr>
        <dsp:cNvPr id="0" name=""/>
        <dsp:cNvSpPr/>
      </dsp:nvSpPr>
      <dsp:spPr>
        <a:xfrm>
          <a:off x="236433" y="2613738"/>
          <a:ext cx="3264361" cy="181030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3360" tIns="80010" rIns="213360" bIns="80010" numCol="1" spcCol="1270" anchor="ctr" anchorCtr="0">
          <a:noAutofit/>
        </a:bodyPr>
        <a:lstStyle/>
        <a:p>
          <a:pPr marL="0" lvl="0" indent="0" algn="l" defTabSz="933450">
            <a:lnSpc>
              <a:spcPct val="90000"/>
            </a:lnSpc>
            <a:spcBef>
              <a:spcPct val="0"/>
            </a:spcBef>
            <a:spcAft>
              <a:spcPct val="35000"/>
            </a:spcAft>
            <a:buNone/>
          </a:pPr>
          <a:endParaRPr lang="fr-FR" sz="2100" b="1" i="1" kern="1200" dirty="0"/>
        </a:p>
        <a:p>
          <a:pPr marL="0" lvl="0" indent="0" algn="l" defTabSz="933450">
            <a:lnSpc>
              <a:spcPct val="90000"/>
            </a:lnSpc>
            <a:spcBef>
              <a:spcPct val="0"/>
            </a:spcBef>
            <a:spcAft>
              <a:spcPct val="35000"/>
            </a:spcAft>
            <a:buNone/>
          </a:pPr>
          <a:r>
            <a:rPr lang="en" sz="2100" b="1" i="1" kern="1200" dirty="0"/>
            <a:t>Recursive function: </a:t>
          </a:r>
          <a:r>
            <a:rPr lang="en" sz="2100" i="1" kern="1200" dirty="0"/>
            <a:t>A function is said to be recursive if it calls itself.</a:t>
          </a:r>
          <a:endParaRPr lang="fr-FR" sz="2100" kern="1200" dirty="0"/>
        </a:p>
      </dsp:txBody>
      <dsp:txXfrm>
        <a:off x="236433" y="2613738"/>
        <a:ext cx="3264361" cy="1810301"/>
      </dsp:txXfrm>
    </dsp:sp>
    <dsp:sp modelId="{A2D9A9C9-6FB0-474E-8A22-F0FB6CB27513}">
      <dsp:nvSpPr>
        <dsp:cNvPr id="0" name=""/>
        <dsp:cNvSpPr/>
      </dsp:nvSpPr>
      <dsp:spPr>
        <a:xfrm>
          <a:off x="2631856" y="1583622"/>
          <a:ext cx="845327" cy="13157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222BB-058A-4176-9FBB-C3BF8918D090}">
      <dsp:nvSpPr>
        <dsp:cNvPr id="0" name=""/>
        <dsp:cNvSpPr/>
      </dsp:nvSpPr>
      <dsp:spPr>
        <a:xfrm>
          <a:off x="0" y="521761"/>
          <a:ext cx="4932039" cy="1292850"/>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kern="1200" dirty="0"/>
            <a:t>It is necessary to be able to express an algorithm in the form of a function in such a way that its value at a certain rank depends only on its value at lower ranks.</a:t>
          </a:r>
        </a:p>
      </dsp:txBody>
      <dsp:txXfrm>
        <a:off x="63112" y="584873"/>
        <a:ext cx="4805815" cy="1166626"/>
      </dsp:txXfrm>
    </dsp:sp>
    <dsp:sp modelId="{09FD75B2-8B61-4A4C-AA59-A5651372C33A}">
      <dsp:nvSpPr>
        <dsp:cNvPr id="0" name=""/>
        <dsp:cNvSpPr/>
      </dsp:nvSpPr>
      <dsp:spPr>
        <a:xfrm>
          <a:off x="0" y="2001812"/>
          <a:ext cx="4932039" cy="1292850"/>
        </a:xfrm>
        <a:prstGeom prst="roundRect">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 sz="2400" kern="1200" dirty="0"/>
            <a:t>We must also know the solution for the initial ranks </a:t>
          </a:r>
          <a:r>
            <a:rPr lang="en" sz="1600" kern="1200" dirty="0"/>
            <a:t>.</a:t>
          </a:r>
        </a:p>
      </dsp:txBody>
      <dsp:txXfrm>
        <a:off x="63112" y="2064924"/>
        <a:ext cx="4805815" cy="11666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DF348-E121-47EE-8C52-F99C57B76ECE}">
      <dsp:nvSpPr>
        <dsp:cNvPr id="0" name=""/>
        <dsp:cNvSpPr/>
      </dsp:nvSpPr>
      <dsp:spPr>
        <a:xfrm>
          <a:off x="2172261" y="8"/>
          <a:ext cx="2207990" cy="2208053"/>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657B7F-2FFD-4968-8A97-B9467ED6E157}">
      <dsp:nvSpPr>
        <dsp:cNvPr id="0" name=""/>
        <dsp:cNvSpPr/>
      </dsp:nvSpPr>
      <dsp:spPr>
        <a:xfrm>
          <a:off x="2718799" y="432051"/>
          <a:ext cx="1231884" cy="1262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 sz="1600" b="1" i="1" kern="1200" dirty="0"/>
            <a:t>Technique for writing a recursive function</a:t>
          </a:r>
          <a:endParaRPr lang="fr-FR" sz="1600" kern="1200" dirty="0"/>
        </a:p>
      </dsp:txBody>
      <dsp:txXfrm>
        <a:off x="2718799" y="432051"/>
        <a:ext cx="1231884" cy="1262619"/>
      </dsp:txXfrm>
    </dsp:sp>
    <dsp:sp modelId="{45F05A2C-77F9-4612-8608-E402FA5A657F}">
      <dsp:nvSpPr>
        <dsp:cNvPr id="0" name=""/>
        <dsp:cNvSpPr/>
      </dsp:nvSpPr>
      <dsp:spPr>
        <a:xfrm>
          <a:off x="216032" y="1008112"/>
          <a:ext cx="3072678" cy="2811117"/>
        </a:xfrm>
        <a:prstGeom prst="blockArc">
          <a:avLst>
            <a:gd name="adj1" fmla="val 0"/>
            <a:gd name="adj2" fmla="val 18900000"/>
            <a:gd name="adj3" fmla="val 127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93910D-C01A-4AAF-BA00-4117F8BFAD58}">
      <dsp:nvSpPr>
        <dsp:cNvPr id="0" name=""/>
        <dsp:cNvSpPr/>
      </dsp:nvSpPr>
      <dsp:spPr>
        <a:xfrm>
          <a:off x="792082" y="1224138"/>
          <a:ext cx="1965521" cy="2171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 sz="1600" i="1" kern="1200" dirty="0"/>
            <a:t>Just use the function you haven't written yet assuming it already has a result.</a:t>
          </a:r>
        </a:p>
      </dsp:txBody>
      <dsp:txXfrm>
        <a:off x="792082" y="1224138"/>
        <a:ext cx="1965521" cy="21710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50BC-54A7-455F-813F-06456E803958}">
      <dsp:nvSpPr>
        <dsp:cNvPr id="0" name=""/>
        <dsp:cNvSpPr/>
      </dsp:nvSpPr>
      <dsp:spPr>
        <a:xfrm>
          <a:off x="0" y="0"/>
          <a:ext cx="43720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D4C11E6-689A-4A21-8AAA-CA28FABC9ACA}">
      <dsp:nvSpPr>
        <dsp:cNvPr id="0" name=""/>
        <dsp:cNvSpPr/>
      </dsp:nvSpPr>
      <dsp:spPr>
        <a:xfrm>
          <a:off x="0" y="0"/>
          <a:ext cx="874414" cy="311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Two parts</a:t>
          </a:r>
          <a:r>
            <a:rPr lang="en" sz="2000" kern="1200"/>
            <a:t> </a:t>
          </a:r>
          <a:endParaRPr lang="fr-FR" sz="2000" kern="1200" dirty="0"/>
        </a:p>
      </dsp:txBody>
      <dsp:txXfrm>
        <a:off x="0" y="0"/>
        <a:ext cx="874414" cy="3112120"/>
      </dsp:txXfrm>
    </dsp:sp>
    <dsp:sp modelId="{94CDAE3E-F058-4EC9-A02C-0D57B76B4700}">
      <dsp:nvSpPr>
        <dsp:cNvPr id="0" name=""/>
        <dsp:cNvSpPr/>
      </dsp:nvSpPr>
      <dsp:spPr>
        <a:xfrm>
          <a:off x="939995" y="72332"/>
          <a:ext cx="3432077" cy="144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kern="1200" dirty="0"/>
            <a:t>At least one condition for stopping recursive calls, where the values to be determined are immediately known.</a:t>
          </a:r>
        </a:p>
      </dsp:txBody>
      <dsp:txXfrm>
        <a:off x="939995" y="72332"/>
        <a:ext cx="3432077" cy="1446649"/>
      </dsp:txXfrm>
    </dsp:sp>
    <dsp:sp modelId="{B57EA76C-0697-4A46-AEAC-AE1BF106B959}">
      <dsp:nvSpPr>
        <dsp:cNvPr id="0" name=""/>
        <dsp:cNvSpPr/>
      </dsp:nvSpPr>
      <dsp:spPr>
        <a:xfrm>
          <a:off x="874414" y="1518982"/>
          <a:ext cx="3497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2F90322-2ED0-49D8-BF8E-9569231292AD}">
      <dsp:nvSpPr>
        <dsp:cNvPr id="0" name=""/>
        <dsp:cNvSpPr/>
      </dsp:nvSpPr>
      <dsp:spPr>
        <a:xfrm>
          <a:off x="939995" y="1591314"/>
          <a:ext cx="3432077" cy="144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kern="1200"/>
            <a:t>A recursive call. The function calls itself, in another environment.</a:t>
          </a:r>
        </a:p>
      </dsp:txBody>
      <dsp:txXfrm>
        <a:off x="939995" y="1591314"/>
        <a:ext cx="3432077" cy="1446649"/>
      </dsp:txXfrm>
    </dsp:sp>
    <dsp:sp modelId="{3C8E00A5-B8AA-4809-9857-6F227F963B56}">
      <dsp:nvSpPr>
        <dsp:cNvPr id="0" name=""/>
        <dsp:cNvSpPr/>
      </dsp:nvSpPr>
      <dsp:spPr>
        <a:xfrm>
          <a:off x="874414" y="3037964"/>
          <a:ext cx="3497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0508F-9EF9-4B97-9AF3-9499C2EB290F}">
      <dsp:nvSpPr>
        <dsp:cNvPr id="0" name=""/>
        <dsp:cNvSpPr/>
      </dsp:nvSpPr>
      <dsp:spPr>
        <a:xfrm>
          <a:off x="13786" y="3129"/>
          <a:ext cx="1557250" cy="727730"/>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kern="1200" dirty="0"/>
            <a:t>Function</a:t>
          </a:r>
        </a:p>
      </dsp:txBody>
      <dsp:txXfrm>
        <a:off x="35100" y="24443"/>
        <a:ext cx="1514622" cy="685102"/>
      </dsp:txXfrm>
    </dsp:sp>
    <dsp:sp modelId="{993BF9FD-B4C6-4D7B-95DD-4CB83D95484A}">
      <dsp:nvSpPr>
        <dsp:cNvPr id="0" name=""/>
        <dsp:cNvSpPr/>
      </dsp:nvSpPr>
      <dsp:spPr>
        <a:xfrm>
          <a:off x="169511" y="730859"/>
          <a:ext cx="155725" cy="2525564"/>
        </a:xfrm>
        <a:custGeom>
          <a:avLst/>
          <a:gdLst/>
          <a:ahLst/>
          <a:cxnLst/>
          <a:rect l="0" t="0" r="0" b="0"/>
          <a:pathLst>
            <a:path>
              <a:moveTo>
                <a:pt x="0" y="0"/>
              </a:moveTo>
              <a:lnTo>
                <a:pt x="0" y="2525564"/>
              </a:lnTo>
              <a:lnTo>
                <a:pt x="155725" y="252556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52BBD5-ECF3-4A64-B067-7D029149F61A}">
      <dsp:nvSpPr>
        <dsp:cNvPr id="0" name=""/>
        <dsp:cNvSpPr/>
      </dsp:nvSpPr>
      <dsp:spPr>
        <a:xfrm>
          <a:off x="325236" y="1142760"/>
          <a:ext cx="3981457" cy="422732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 sz="1600" b="1" kern="1200" dirty="0"/>
            <a:t>function </a:t>
          </a:r>
          <a:r>
            <a:rPr lang="en" sz="1600" kern="1200" dirty="0"/>
            <a:t>(nb: integer): integer</a:t>
          </a:r>
        </a:p>
        <a:p>
          <a:pPr marL="0" lvl="0" indent="0" algn="l" defTabSz="711200">
            <a:lnSpc>
              <a:spcPct val="90000"/>
            </a:lnSpc>
            <a:spcBef>
              <a:spcPct val="0"/>
            </a:spcBef>
            <a:spcAft>
              <a:spcPct val="35000"/>
            </a:spcAft>
            <a:buNone/>
          </a:pPr>
          <a:r>
            <a:rPr lang="en" sz="1600" b="1" kern="1200" dirty="0"/>
            <a:t>variables: </a:t>
          </a:r>
          <a:r>
            <a:rPr lang="en" sz="1600" kern="1200" dirty="0"/>
            <a:t>f: integer;</a:t>
          </a:r>
        </a:p>
        <a:p>
          <a:pPr marL="0" lvl="0" indent="0" algn="l" defTabSz="711200">
            <a:lnSpc>
              <a:spcPct val="90000"/>
            </a:lnSpc>
            <a:spcBef>
              <a:spcPct val="0"/>
            </a:spcBef>
            <a:spcAft>
              <a:spcPct val="35000"/>
            </a:spcAft>
            <a:buNone/>
          </a:pPr>
          <a:r>
            <a:rPr lang="en" sz="1600" b="1" kern="1200" dirty="0"/>
            <a:t>Beginning</a:t>
          </a:r>
          <a:endParaRPr lang="fr-FR" sz="1600" kern="1200" dirty="0"/>
        </a:p>
        <a:p>
          <a:pPr marL="0" lvl="0" indent="0" algn="l" defTabSz="711200">
            <a:lnSpc>
              <a:spcPct val="90000"/>
            </a:lnSpc>
            <a:spcBef>
              <a:spcPct val="0"/>
            </a:spcBef>
            <a:spcAft>
              <a:spcPct val="35000"/>
            </a:spcAft>
            <a:buNone/>
          </a:pPr>
          <a:r>
            <a:rPr lang="en" sz="1600" kern="1200" dirty="0"/>
            <a:t>if (nb = 1) then</a:t>
          </a:r>
        </a:p>
        <a:p>
          <a:pPr marL="0" lvl="0" indent="0" algn="l" defTabSz="711200">
            <a:lnSpc>
              <a:spcPct val="90000"/>
            </a:lnSpc>
            <a:spcBef>
              <a:spcPct val="0"/>
            </a:spcBef>
            <a:spcAft>
              <a:spcPct val="35000"/>
            </a:spcAft>
            <a:buNone/>
          </a:pPr>
          <a:r>
            <a:rPr lang="en" sz="1600" kern="1200" dirty="0"/>
            <a:t>{</a:t>
          </a:r>
        </a:p>
        <a:p>
          <a:pPr marL="0" lvl="0" indent="0" algn="l" defTabSz="711200">
            <a:lnSpc>
              <a:spcPct val="90000"/>
            </a:lnSpc>
            <a:spcBef>
              <a:spcPct val="0"/>
            </a:spcBef>
            <a:spcAft>
              <a:spcPct val="35000"/>
            </a:spcAft>
            <a:buNone/>
          </a:pPr>
          <a:r>
            <a:rPr lang="en" sz="1600" kern="1200" dirty="0"/>
            <a:t>f </a:t>
          </a:r>
          <a:r>
            <a:rPr lang="en" sz="1600" kern="1200" dirty="0">
              <a:sym typeface="Wingdings"/>
            </a:rPr>
            <a:t> </a:t>
          </a:r>
          <a:r>
            <a:rPr lang="en" sz="1600" kern="1200" dirty="0"/>
            <a:t>1;</a:t>
          </a:r>
        </a:p>
        <a:p>
          <a:pPr marL="0" lvl="0" indent="0" algn="l" defTabSz="711200">
            <a:lnSpc>
              <a:spcPct val="90000"/>
            </a:lnSpc>
            <a:spcBef>
              <a:spcPct val="0"/>
            </a:spcBef>
            <a:spcAft>
              <a:spcPct val="35000"/>
            </a:spcAft>
            <a:buNone/>
          </a:pPr>
          <a:r>
            <a:rPr lang="en" sz="1600" kern="1200" dirty="0"/>
            <a:t>return(f);</a:t>
          </a:r>
        </a:p>
        <a:p>
          <a:pPr marL="0" lvl="0" indent="0" algn="l" defTabSz="711200">
            <a:lnSpc>
              <a:spcPct val="90000"/>
            </a:lnSpc>
            <a:spcBef>
              <a:spcPct val="0"/>
            </a:spcBef>
            <a:spcAft>
              <a:spcPct val="35000"/>
            </a:spcAft>
            <a:buNone/>
          </a:pPr>
          <a:r>
            <a:rPr lang="en" sz="1600" kern="1200" dirty="0"/>
            <a:t>}</a:t>
          </a:r>
        </a:p>
        <a:p>
          <a:pPr marL="0" lvl="0" indent="0" algn="l" defTabSz="711200">
            <a:lnSpc>
              <a:spcPct val="90000"/>
            </a:lnSpc>
            <a:spcBef>
              <a:spcPct val="0"/>
            </a:spcBef>
            <a:spcAft>
              <a:spcPct val="35000"/>
            </a:spcAft>
            <a:buNone/>
          </a:pPr>
          <a:r>
            <a:rPr lang="en" sz="1600" kern="1200" dirty="0"/>
            <a:t>Otherwise {</a:t>
          </a:r>
        </a:p>
        <a:p>
          <a:pPr marL="0" lvl="0" indent="0" algn="l" defTabSz="711200">
            <a:lnSpc>
              <a:spcPct val="90000"/>
            </a:lnSpc>
            <a:spcBef>
              <a:spcPct val="0"/>
            </a:spcBef>
            <a:spcAft>
              <a:spcPct val="35000"/>
            </a:spcAft>
            <a:buNone/>
          </a:pPr>
          <a:r>
            <a:rPr lang="en" sz="1600" kern="1200" dirty="0"/>
            <a:t>f </a:t>
          </a:r>
          <a:r>
            <a:rPr lang="en" sz="1600" kern="1200" dirty="0">
              <a:sym typeface="Wingdings"/>
            </a:rPr>
            <a:t> </a:t>
          </a:r>
          <a:r>
            <a:rPr lang="en" sz="1600" kern="1200" dirty="0"/>
            <a:t>nb x factorial(nb-1);</a:t>
          </a:r>
        </a:p>
        <a:p>
          <a:pPr marL="0" lvl="0" indent="0" algn="l" defTabSz="711200">
            <a:lnSpc>
              <a:spcPct val="90000"/>
            </a:lnSpc>
            <a:spcBef>
              <a:spcPct val="0"/>
            </a:spcBef>
            <a:spcAft>
              <a:spcPct val="35000"/>
            </a:spcAft>
            <a:buNone/>
          </a:pPr>
          <a:r>
            <a:rPr lang="en" sz="1600" kern="1200" dirty="0"/>
            <a:t>return(f);</a:t>
          </a:r>
        </a:p>
        <a:p>
          <a:pPr marL="0" lvl="0" indent="0" algn="l" defTabSz="711200">
            <a:lnSpc>
              <a:spcPct val="90000"/>
            </a:lnSpc>
            <a:spcBef>
              <a:spcPct val="0"/>
            </a:spcBef>
            <a:spcAft>
              <a:spcPct val="35000"/>
            </a:spcAft>
            <a:buNone/>
          </a:pPr>
          <a:r>
            <a:rPr lang="en" sz="1600" kern="1200" dirty="0"/>
            <a:t>}</a:t>
          </a:r>
        </a:p>
        <a:p>
          <a:pPr marL="0" lvl="0" indent="0" algn="l" defTabSz="711200">
            <a:lnSpc>
              <a:spcPct val="90000"/>
            </a:lnSpc>
            <a:spcBef>
              <a:spcPct val="0"/>
            </a:spcBef>
            <a:spcAft>
              <a:spcPct val="35000"/>
            </a:spcAft>
            <a:buNone/>
          </a:pPr>
          <a:r>
            <a:rPr lang="en" sz="1600" b="1" kern="1200" dirty="0"/>
            <a:t>END</a:t>
          </a:r>
          <a:endParaRPr lang="fr-FR" sz="1600" kern="1200" dirty="0"/>
        </a:p>
      </dsp:txBody>
      <dsp:txXfrm>
        <a:off x="441849" y="1259373"/>
        <a:ext cx="3748231" cy="39940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ECD6B-B672-46C3-94AF-055DAA9C206D}">
      <dsp:nvSpPr>
        <dsp:cNvPr id="0" name=""/>
        <dsp:cNvSpPr/>
      </dsp:nvSpPr>
      <dsp:spPr>
        <a:xfrm>
          <a:off x="-4" y="1800202"/>
          <a:ext cx="3888441" cy="368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 sz="2000" kern="1200" dirty="0">
              <a:effectLst>
                <a:outerShdw blurRad="38100" dist="38100" dir="2700000" algn="tl">
                  <a:srgbClr val="000000">
                    <a:alpha val="43137"/>
                  </a:srgbClr>
                </a:outerShdw>
              </a:effectLst>
            </a:rPr>
            <a:t>The algorithm of use</a:t>
          </a:r>
          <a:r>
            <a:rPr lang="en" sz="1200" kern="1200" dirty="0"/>
            <a:t> </a:t>
          </a:r>
        </a:p>
      </dsp:txBody>
      <dsp:txXfrm>
        <a:off x="-4" y="1800202"/>
        <a:ext cx="3888441" cy="368436"/>
      </dsp:txXfrm>
    </dsp:sp>
    <dsp:sp modelId="{F4535CA4-A421-4D34-87E3-DC375D9FC8C4}">
      <dsp:nvSpPr>
        <dsp:cNvPr id="0" name=""/>
        <dsp:cNvSpPr/>
      </dsp:nvSpPr>
      <dsp:spPr>
        <a:xfrm>
          <a:off x="-4" y="1008109"/>
          <a:ext cx="818104" cy="647439"/>
        </a:xfrm>
        <a:prstGeom prst="chevron">
          <a:avLst>
            <a:gd name="adj" fmla="val 706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BC2CEC-2ACC-4F19-B677-59A8C99AE071}">
      <dsp:nvSpPr>
        <dsp:cNvPr id="0" name=""/>
        <dsp:cNvSpPr/>
      </dsp:nvSpPr>
      <dsp:spPr>
        <a:xfrm>
          <a:off x="491401" y="1008109"/>
          <a:ext cx="818104" cy="647439"/>
        </a:xfrm>
        <a:prstGeom prst="chevron">
          <a:avLst>
            <a:gd name="adj" fmla="val 70610"/>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6325A3-609A-4034-BC25-F7E115B109F7}">
      <dsp:nvSpPr>
        <dsp:cNvPr id="0" name=""/>
        <dsp:cNvSpPr/>
      </dsp:nvSpPr>
      <dsp:spPr>
        <a:xfrm>
          <a:off x="983196" y="1008109"/>
          <a:ext cx="818104" cy="647439"/>
        </a:xfrm>
        <a:prstGeom prst="chevron">
          <a:avLst>
            <a:gd name="adj" fmla="val 7061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A3024C-53FE-4A01-9647-DB49DE797DD1}">
      <dsp:nvSpPr>
        <dsp:cNvPr id="0" name=""/>
        <dsp:cNvSpPr/>
      </dsp:nvSpPr>
      <dsp:spPr>
        <a:xfrm>
          <a:off x="1474602" y="1008109"/>
          <a:ext cx="818104" cy="647439"/>
        </a:xfrm>
        <a:prstGeom prst="chevron">
          <a:avLst>
            <a:gd name="adj" fmla="val 7061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C4C44B5-4D5E-4E69-9C6B-0AB5D64BAA35}">
      <dsp:nvSpPr>
        <dsp:cNvPr id="0" name=""/>
        <dsp:cNvSpPr/>
      </dsp:nvSpPr>
      <dsp:spPr>
        <a:xfrm>
          <a:off x="1966397" y="1008109"/>
          <a:ext cx="818104" cy="647439"/>
        </a:xfrm>
        <a:prstGeom prst="chevron">
          <a:avLst>
            <a:gd name="adj" fmla="val 7061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D8B68B-0FAB-4AB3-AE22-294F6D62D283}">
      <dsp:nvSpPr>
        <dsp:cNvPr id="0" name=""/>
        <dsp:cNvSpPr/>
      </dsp:nvSpPr>
      <dsp:spPr>
        <a:xfrm>
          <a:off x="2457803" y="1008109"/>
          <a:ext cx="818104" cy="647439"/>
        </a:xfrm>
        <a:prstGeom prst="chevron">
          <a:avLst>
            <a:gd name="adj" fmla="val 70610"/>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A830D3-45FA-4FAC-8DC7-083147DC9AAA}">
      <dsp:nvSpPr>
        <dsp:cNvPr id="0" name=""/>
        <dsp:cNvSpPr/>
      </dsp:nvSpPr>
      <dsp:spPr>
        <a:xfrm>
          <a:off x="2949598" y="1008109"/>
          <a:ext cx="818104" cy="647439"/>
        </a:xfrm>
        <a:prstGeom prst="chevron">
          <a:avLst>
            <a:gd name="adj" fmla="val 7061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DCCC2A-C696-485B-9482-51311D60AAE7}">
      <dsp:nvSpPr>
        <dsp:cNvPr id="0" name=""/>
        <dsp:cNvSpPr/>
      </dsp:nvSpPr>
      <dsp:spPr>
        <a:xfrm>
          <a:off x="71996" y="2088232"/>
          <a:ext cx="3541621" cy="1156896"/>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 sz="1400" b="1" kern="1200" dirty="0"/>
            <a:t>Algorithm</a:t>
          </a:r>
          <a:r>
            <a:rPr lang="en" sz="1400" kern="1200" dirty="0"/>
            <a:t> </a:t>
          </a:r>
          <a:r>
            <a:rPr lang="en" sz="1400" kern="1200" dirty="0" err="1"/>
            <a:t>FactorialManipulation</a:t>
          </a:r>
          <a:endParaRPr lang="fr-FR" sz="1400" kern="1200" dirty="0"/>
        </a:p>
        <a:p>
          <a:pPr marL="0" lvl="0" indent="0" algn="l" defTabSz="622300">
            <a:lnSpc>
              <a:spcPct val="90000"/>
            </a:lnSpc>
            <a:spcBef>
              <a:spcPct val="0"/>
            </a:spcBef>
            <a:spcAft>
              <a:spcPct val="35000"/>
            </a:spcAft>
            <a:buNone/>
          </a:pPr>
          <a:r>
            <a:rPr lang="en" sz="1400" b="1" kern="1200" dirty="0"/>
            <a:t>Beginning</a:t>
          </a:r>
          <a:endParaRPr lang="fr-FR" sz="1400" kern="1200" dirty="0"/>
        </a:p>
        <a:p>
          <a:pPr marL="0" lvl="0" indent="0" algn="l" defTabSz="622300">
            <a:lnSpc>
              <a:spcPct val="90000"/>
            </a:lnSpc>
            <a:spcBef>
              <a:spcPct val="0"/>
            </a:spcBef>
            <a:spcAft>
              <a:spcPct val="35000"/>
            </a:spcAft>
            <a:buNone/>
          </a:pPr>
          <a:r>
            <a:rPr lang="en" sz="1400" kern="1200" dirty="0"/>
            <a:t>write(factorial(3));</a:t>
          </a:r>
        </a:p>
        <a:p>
          <a:pPr marL="0" lvl="0" indent="0" algn="l" defTabSz="622300">
            <a:lnSpc>
              <a:spcPct val="90000"/>
            </a:lnSpc>
            <a:spcBef>
              <a:spcPct val="0"/>
            </a:spcBef>
            <a:spcAft>
              <a:spcPct val="35000"/>
            </a:spcAft>
            <a:buNone/>
          </a:pPr>
          <a:r>
            <a:rPr lang="en" sz="1400" b="1" kern="1200" dirty="0"/>
            <a:t>END</a:t>
          </a:r>
          <a:endParaRPr lang="fr-FR" sz="1400" kern="1200" dirty="0"/>
        </a:p>
      </dsp:txBody>
      <dsp:txXfrm>
        <a:off x="71996" y="2088232"/>
        <a:ext cx="3541621" cy="11568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CB8F0-3E18-4B65-8A54-EF3A600D3196}">
      <dsp:nvSpPr>
        <dsp:cNvPr id="0" name=""/>
        <dsp:cNvSpPr/>
      </dsp:nvSpPr>
      <dsp:spPr>
        <a:xfrm>
          <a:off x="503318" y="346"/>
          <a:ext cx="1465298" cy="879178"/>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 sz="2500" kern="1200" dirty="0"/>
            <a:t>Execution</a:t>
          </a:r>
        </a:p>
      </dsp:txBody>
      <dsp:txXfrm>
        <a:off x="503318" y="346"/>
        <a:ext cx="1465298" cy="8791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0508F-9EF9-4B97-9AF3-9499C2EB290F}">
      <dsp:nvSpPr>
        <dsp:cNvPr id="0" name=""/>
        <dsp:cNvSpPr/>
      </dsp:nvSpPr>
      <dsp:spPr>
        <a:xfrm>
          <a:off x="195076" y="2392"/>
          <a:ext cx="5154463" cy="70073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 sz="2100" kern="1200" dirty="0"/>
            <a:t>The same method written in a more concise way gives:</a:t>
          </a:r>
        </a:p>
      </dsp:txBody>
      <dsp:txXfrm>
        <a:off x="215600" y="22916"/>
        <a:ext cx="5113415" cy="659691"/>
      </dsp:txXfrm>
    </dsp:sp>
    <dsp:sp modelId="{993BF9FD-B4C6-4D7B-95DD-4CB83D95484A}">
      <dsp:nvSpPr>
        <dsp:cNvPr id="0" name=""/>
        <dsp:cNvSpPr/>
      </dsp:nvSpPr>
      <dsp:spPr>
        <a:xfrm>
          <a:off x="710522" y="703131"/>
          <a:ext cx="515446" cy="1380029"/>
        </a:xfrm>
        <a:custGeom>
          <a:avLst/>
          <a:gdLst/>
          <a:ahLst/>
          <a:cxnLst/>
          <a:rect l="0" t="0" r="0" b="0"/>
          <a:pathLst>
            <a:path>
              <a:moveTo>
                <a:pt x="0" y="0"/>
              </a:moveTo>
              <a:lnTo>
                <a:pt x="0" y="1380029"/>
              </a:lnTo>
              <a:lnTo>
                <a:pt x="515446" y="1380029"/>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C52BBD5-ECF3-4A64-B067-7D029149F61A}">
      <dsp:nvSpPr>
        <dsp:cNvPr id="0" name=""/>
        <dsp:cNvSpPr/>
      </dsp:nvSpPr>
      <dsp:spPr>
        <a:xfrm>
          <a:off x="1225968" y="1099756"/>
          <a:ext cx="3833788" cy="196681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 sz="1600" b="1" kern="1200" dirty="0">
              <a:latin typeface="Calibri"/>
              <a:ea typeface="Times New Roman"/>
              <a:cs typeface="Arial"/>
            </a:rPr>
            <a:t>function </a:t>
          </a:r>
          <a:r>
            <a:rPr lang="en" sz="1600" kern="1200" dirty="0">
              <a:latin typeface="Calibri"/>
              <a:ea typeface="Times New Roman"/>
              <a:cs typeface="Arial"/>
            </a:rPr>
            <a:t>(nb: integer): integer</a:t>
          </a:r>
        </a:p>
        <a:p>
          <a:pPr marL="0" lvl="0" indent="0" algn="l" defTabSz="711200">
            <a:lnSpc>
              <a:spcPct val="90000"/>
            </a:lnSpc>
            <a:spcBef>
              <a:spcPct val="0"/>
            </a:spcBef>
            <a:spcAft>
              <a:spcPct val="35000"/>
            </a:spcAft>
            <a:buNone/>
          </a:pPr>
          <a:r>
            <a:rPr lang="en" sz="1600" b="1" kern="1200" dirty="0">
              <a:latin typeface="Calibri"/>
              <a:ea typeface="Times New Roman"/>
              <a:cs typeface="Arial"/>
            </a:rPr>
            <a:t>Beginning</a:t>
          </a:r>
          <a:endParaRPr lang="fr-FR" sz="1600" kern="1200" dirty="0">
            <a:latin typeface="Calibri"/>
            <a:ea typeface="Times New Roman"/>
            <a:cs typeface="Arial"/>
          </a:endParaRPr>
        </a:p>
        <a:p>
          <a:pPr marL="0" lvl="0" indent="0" algn="l" defTabSz="711200">
            <a:lnSpc>
              <a:spcPct val="90000"/>
            </a:lnSpc>
            <a:spcBef>
              <a:spcPct val="0"/>
            </a:spcBef>
            <a:spcAft>
              <a:spcPct val="35000"/>
            </a:spcAft>
            <a:buNone/>
          </a:pPr>
          <a:r>
            <a:rPr lang="en" sz="1600" kern="1200" dirty="0">
              <a:latin typeface="Calibri"/>
              <a:ea typeface="Times New Roman"/>
              <a:cs typeface="Arial"/>
            </a:rPr>
            <a:t>if (nb = 1) then</a:t>
          </a:r>
        </a:p>
        <a:p>
          <a:pPr marL="0" lvl="0" indent="0" algn="l" defTabSz="711200">
            <a:lnSpc>
              <a:spcPct val="90000"/>
            </a:lnSpc>
            <a:spcBef>
              <a:spcPct val="0"/>
            </a:spcBef>
            <a:spcAft>
              <a:spcPct val="35000"/>
            </a:spcAft>
            <a:buNone/>
          </a:pPr>
          <a:r>
            <a:rPr lang="en" sz="1600" kern="1200" dirty="0">
              <a:latin typeface="Calibri"/>
              <a:ea typeface="Times New Roman"/>
              <a:cs typeface="Arial"/>
            </a:rPr>
            <a:t>returns 1;</a:t>
          </a:r>
        </a:p>
        <a:p>
          <a:pPr marL="0" lvl="0" indent="0" algn="l" defTabSz="711200">
            <a:lnSpc>
              <a:spcPct val="90000"/>
            </a:lnSpc>
            <a:spcBef>
              <a:spcPct val="0"/>
            </a:spcBef>
            <a:spcAft>
              <a:spcPct val="35000"/>
            </a:spcAft>
            <a:buNone/>
          </a:pPr>
          <a:r>
            <a:rPr lang="en" sz="1600" kern="1200" dirty="0">
              <a:latin typeface="Calibri"/>
              <a:ea typeface="Times New Roman"/>
              <a:cs typeface="Arial"/>
            </a:rPr>
            <a:t>returns(nb x factorial(nb-1);</a:t>
          </a:r>
        </a:p>
        <a:p>
          <a:pPr marL="0" lvl="0" indent="0" algn="l" defTabSz="711200">
            <a:lnSpc>
              <a:spcPct val="90000"/>
            </a:lnSpc>
            <a:spcBef>
              <a:spcPct val="0"/>
            </a:spcBef>
            <a:spcAft>
              <a:spcPct val="35000"/>
            </a:spcAft>
            <a:buNone/>
          </a:pPr>
          <a:r>
            <a:rPr lang="en" sz="1600" b="1" kern="1200" dirty="0">
              <a:latin typeface="Calibri"/>
              <a:ea typeface="Times New Roman"/>
              <a:cs typeface="Arial"/>
            </a:rPr>
            <a:t>END</a:t>
          </a:r>
          <a:endParaRPr lang="fr-FR" sz="1600" kern="1200" dirty="0"/>
        </a:p>
      </dsp:txBody>
      <dsp:txXfrm>
        <a:off x="1283574" y="1157362"/>
        <a:ext cx="3718576" cy="18515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EFDB-E308-467E-B5A2-B543ED442886}">
      <dsp:nvSpPr>
        <dsp:cNvPr id="0" name=""/>
        <dsp:cNvSpPr/>
      </dsp:nvSpPr>
      <dsp:spPr>
        <a:xfrm>
          <a:off x="0" y="1056030"/>
          <a:ext cx="1169019" cy="6971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 sz="2300" kern="1200" dirty="0"/>
            <a:t>Function</a:t>
          </a:r>
        </a:p>
      </dsp:txBody>
      <dsp:txXfrm>
        <a:off x="20418" y="1076448"/>
        <a:ext cx="1128183" cy="656281"/>
      </dsp:txXfrm>
    </dsp:sp>
    <dsp:sp modelId="{F7786F83-3BC5-47E7-88F7-76D5D566E914}">
      <dsp:nvSpPr>
        <dsp:cNvPr id="0" name=""/>
        <dsp:cNvSpPr/>
      </dsp:nvSpPr>
      <dsp:spPr>
        <a:xfrm>
          <a:off x="116901" y="1753148"/>
          <a:ext cx="1323259" cy="438635"/>
        </a:xfrm>
        <a:custGeom>
          <a:avLst/>
          <a:gdLst/>
          <a:ahLst/>
          <a:cxnLst/>
          <a:rect l="0" t="0" r="0" b="0"/>
          <a:pathLst>
            <a:path>
              <a:moveTo>
                <a:pt x="0" y="0"/>
              </a:moveTo>
              <a:lnTo>
                <a:pt x="0" y="438635"/>
              </a:lnTo>
              <a:lnTo>
                <a:pt x="1323259" y="4386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D9231A-94AF-4FB2-9DEE-062D80E44AB1}">
      <dsp:nvSpPr>
        <dsp:cNvPr id="0" name=""/>
        <dsp:cNvSpPr/>
      </dsp:nvSpPr>
      <dsp:spPr>
        <a:xfrm>
          <a:off x="1440161" y="407958"/>
          <a:ext cx="6571755" cy="35676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 sz="1400" kern="1200" dirty="0" err="1">
              <a:latin typeface="Calibri"/>
              <a:ea typeface="Times New Roman"/>
              <a:cs typeface="Arial"/>
            </a:rPr>
            <a:t>Fibonacci </a:t>
          </a:r>
          <a:r>
            <a:rPr lang="en" sz="1400" b="1" kern="1200" dirty="0">
              <a:latin typeface="Calibri"/>
              <a:ea typeface="Times New Roman"/>
              <a:cs typeface="Arial"/>
            </a:rPr>
            <a:t>function </a:t>
          </a:r>
          <a:r>
            <a:rPr lang="en" sz="1400" kern="1200" dirty="0">
              <a:latin typeface="Calibri"/>
              <a:ea typeface="Times New Roman"/>
              <a:cs typeface="Arial"/>
            </a:rPr>
            <a:t>(n:integer):integer</a:t>
          </a:r>
        </a:p>
        <a:p>
          <a:pPr marL="0" lvl="0" indent="0" algn="l" defTabSz="622300">
            <a:lnSpc>
              <a:spcPct val="90000"/>
            </a:lnSpc>
            <a:spcBef>
              <a:spcPct val="0"/>
            </a:spcBef>
            <a:spcAft>
              <a:spcPct val="35000"/>
            </a:spcAft>
            <a:buNone/>
          </a:pPr>
          <a:r>
            <a:rPr lang="en" sz="1400" kern="1200" dirty="0">
              <a:latin typeface="Calibri"/>
              <a:ea typeface="Times New Roman"/>
              <a:cs typeface="Arial"/>
            </a:rPr>
            <a:t>//Explanation: recursive calculation from the formula</a:t>
          </a:r>
        </a:p>
        <a:p>
          <a:pPr marL="0" lvl="0" indent="0" algn="l" defTabSz="622300">
            <a:lnSpc>
              <a:spcPct val="90000"/>
            </a:lnSpc>
            <a:spcBef>
              <a:spcPct val="0"/>
            </a:spcBef>
            <a:spcAft>
              <a:spcPct val="35000"/>
            </a:spcAft>
            <a:buNone/>
          </a:pPr>
          <a:r>
            <a:rPr lang="en" sz="1400" b="1" kern="1200" dirty="0">
              <a:latin typeface="Calibri"/>
              <a:ea typeface="Times New Roman"/>
              <a:cs typeface="Arial"/>
            </a:rPr>
            <a:t>Beginning</a:t>
          </a:r>
          <a:endParaRPr lang="fr-FR" sz="1400" kern="1200" dirty="0">
            <a:latin typeface="Calibri"/>
            <a:ea typeface="Times New Roman"/>
            <a:cs typeface="Arial"/>
          </a:endParaRPr>
        </a:p>
        <a:p>
          <a:pPr marL="0" lvl="0" indent="0" algn="l" defTabSz="622300">
            <a:lnSpc>
              <a:spcPct val="90000"/>
            </a:lnSpc>
            <a:spcBef>
              <a:spcPct val="0"/>
            </a:spcBef>
            <a:spcAft>
              <a:spcPct val="35000"/>
            </a:spcAft>
            <a:buNone/>
          </a:pPr>
          <a:r>
            <a:rPr lang="en" sz="1400" kern="1200" dirty="0">
              <a:latin typeface="Calibri"/>
              <a:ea typeface="Times New Roman"/>
              <a:cs typeface="Arial"/>
            </a:rPr>
            <a:t>If (n=0) then //first stop and return condition</a:t>
          </a:r>
        </a:p>
        <a:p>
          <a:pPr marL="0" lvl="0" indent="0" algn="l" defTabSz="622300">
            <a:lnSpc>
              <a:spcPct val="90000"/>
            </a:lnSpc>
            <a:spcBef>
              <a:spcPct val="0"/>
            </a:spcBef>
            <a:spcAft>
              <a:spcPct val="35000"/>
            </a:spcAft>
            <a:buNone/>
          </a:pPr>
          <a:r>
            <a:rPr lang="en" sz="1400" kern="1200" dirty="0">
              <a:latin typeface="Calibri"/>
              <a:ea typeface="Times New Roman"/>
              <a:cs typeface="Arial"/>
            </a:rPr>
            <a:t>Returns(0); //case where n=1</a:t>
          </a:r>
        </a:p>
        <a:p>
          <a:pPr marL="0" lvl="0" indent="0" algn="l" defTabSz="622300">
            <a:lnSpc>
              <a:spcPct val="90000"/>
            </a:lnSpc>
            <a:spcBef>
              <a:spcPct val="0"/>
            </a:spcBef>
            <a:spcAft>
              <a:spcPct val="35000"/>
            </a:spcAft>
            <a:buNone/>
          </a:pPr>
          <a:r>
            <a:rPr lang="en" sz="1400" kern="1200" dirty="0">
              <a:latin typeface="Calibri"/>
              <a:ea typeface="Times New Roman"/>
              <a:cs typeface="Arial"/>
            </a:rPr>
            <a:t>Otherwise</a:t>
          </a:r>
        </a:p>
        <a:p>
          <a:pPr marL="0" lvl="0" indent="0" algn="l" defTabSz="622300">
            <a:lnSpc>
              <a:spcPct val="90000"/>
            </a:lnSpc>
            <a:spcBef>
              <a:spcPct val="0"/>
            </a:spcBef>
            <a:spcAft>
              <a:spcPct val="35000"/>
            </a:spcAft>
            <a:buNone/>
          </a:pPr>
          <a:r>
            <a:rPr lang="en" sz="1400" kern="1200" dirty="0">
              <a:latin typeface="Calibri"/>
              <a:ea typeface="Times New Roman"/>
              <a:cs typeface="Arial"/>
            </a:rPr>
            <a:t>{</a:t>
          </a:r>
        </a:p>
        <a:p>
          <a:pPr marL="0" lvl="0" indent="0" algn="l" defTabSz="622300">
            <a:lnSpc>
              <a:spcPct val="90000"/>
            </a:lnSpc>
            <a:spcBef>
              <a:spcPct val="0"/>
            </a:spcBef>
            <a:spcAft>
              <a:spcPct val="35000"/>
            </a:spcAft>
            <a:buNone/>
          </a:pPr>
          <a:r>
            <a:rPr lang="en" sz="1400" kern="1200" dirty="0">
              <a:latin typeface="Calibri"/>
              <a:ea typeface="Times New Roman"/>
              <a:cs typeface="Arial"/>
            </a:rPr>
            <a:t>If (n=0) then //second stop and return condition</a:t>
          </a:r>
        </a:p>
        <a:p>
          <a:pPr marL="0" lvl="0" indent="0" algn="l" defTabSz="622300">
            <a:lnSpc>
              <a:spcPct val="90000"/>
            </a:lnSpc>
            <a:spcBef>
              <a:spcPct val="0"/>
            </a:spcBef>
            <a:spcAft>
              <a:spcPct val="35000"/>
            </a:spcAft>
            <a:buNone/>
          </a:pPr>
          <a:r>
            <a:rPr lang="en" sz="1400" kern="1200" dirty="0">
              <a:latin typeface="Calibri"/>
              <a:ea typeface="Times New Roman"/>
              <a:cs typeface="Arial"/>
            </a:rPr>
            <a:t>Returns(0); //case where n=1</a:t>
          </a:r>
        </a:p>
        <a:p>
          <a:pPr marL="0" lvl="0" indent="0" algn="l" defTabSz="622300">
            <a:lnSpc>
              <a:spcPct val="90000"/>
            </a:lnSpc>
            <a:spcBef>
              <a:spcPct val="0"/>
            </a:spcBef>
            <a:spcAft>
              <a:spcPct val="35000"/>
            </a:spcAft>
            <a:buNone/>
          </a:pPr>
          <a:r>
            <a:rPr lang="en" sz="1400" kern="1200" dirty="0">
              <a:latin typeface="Calibri"/>
              <a:ea typeface="Times New Roman"/>
              <a:cs typeface="Arial"/>
            </a:rPr>
            <a:t>Otherwise</a:t>
          </a:r>
        </a:p>
        <a:p>
          <a:pPr marL="0" lvl="0" indent="0" algn="l" defTabSz="622300">
            <a:lnSpc>
              <a:spcPct val="90000"/>
            </a:lnSpc>
            <a:spcBef>
              <a:spcPct val="0"/>
            </a:spcBef>
            <a:spcAft>
              <a:spcPct val="35000"/>
            </a:spcAft>
            <a:buNone/>
          </a:pPr>
          <a:r>
            <a:rPr lang="en" sz="1400" kern="1200" dirty="0">
              <a:latin typeface="Calibri"/>
              <a:ea typeface="Times New Roman"/>
              <a:cs typeface="Arial"/>
            </a:rPr>
            <a:t>Returns( </a:t>
          </a:r>
          <a:r>
            <a:rPr lang="en" sz="1400" kern="1200" dirty="0" err="1">
              <a:latin typeface="Calibri"/>
              <a:ea typeface="Times New Roman"/>
              <a:cs typeface="Arial"/>
            </a:rPr>
            <a:t>Fibonacci </a:t>
          </a:r>
          <a:r>
            <a:rPr lang="en" sz="1400" kern="1200" dirty="0">
              <a:latin typeface="Calibri"/>
              <a:ea typeface="Times New Roman"/>
              <a:cs typeface="Arial"/>
            </a:rPr>
            <a:t>(n-1) + </a:t>
          </a:r>
          <a:r>
            <a:rPr lang="en" sz="1400" kern="1200" dirty="0" err="1">
              <a:latin typeface="Calibri"/>
              <a:ea typeface="Times New Roman"/>
              <a:cs typeface="Arial"/>
            </a:rPr>
            <a:t>Fibonacci </a:t>
          </a:r>
          <a:r>
            <a:rPr lang="en" sz="1400" kern="1200" dirty="0">
              <a:latin typeface="Calibri"/>
              <a:ea typeface="Times New Roman"/>
              <a:cs typeface="Arial"/>
            </a:rPr>
            <a:t>(n-2));</a:t>
          </a:r>
        </a:p>
        <a:p>
          <a:pPr marL="0" lvl="0" indent="0" algn="l" defTabSz="622300">
            <a:lnSpc>
              <a:spcPct val="90000"/>
            </a:lnSpc>
            <a:spcBef>
              <a:spcPct val="0"/>
            </a:spcBef>
            <a:spcAft>
              <a:spcPct val="35000"/>
            </a:spcAft>
            <a:buNone/>
          </a:pPr>
          <a:r>
            <a:rPr lang="en" sz="1400" kern="1200">
              <a:latin typeface="Calibri"/>
              <a:ea typeface="Times New Roman"/>
              <a:cs typeface="Arial"/>
            </a:rPr>
            <a:t>}</a:t>
          </a:r>
          <a:endParaRPr lang="fr-FR" sz="1400" kern="1200" dirty="0">
            <a:latin typeface="Calibri"/>
            <a:ea typeface="Times New Roman"/>
            <a:cs typeface="Arial"/>
          </a:endParaRPr>
        </a:p>
        <a:p>
          <a:pPr marL="0" lvl="0" indent="0" algn="l" defTabSz="622300">
            <a:lnSpc>
              <a:spcPct val="90000"/>
            </a:lnSpc>
            <a:spcBef>
              <a:spcPct val="0"/>
            </a:spcBef>
            <a:spcAft>
              <a:spcPct val="35000"/>
            </a:spcAft>
            <a:buNone/>
          </a:pPr>
          <a:r>
            <a:rPr lang="en" sz="1400" b="1" kern="1200" dirty="0">
              <a:latin typeface="Calibri"/>
              <a:ea typeface="Times New Roman"/>
              <a:cs typeface="Arial"/>
            </a:rPr>
            <a:t>END</a:t>
          </a:r>
          <a:endParaRPr lang="fr-FR" sz="1400" kern="1200" dirty="0"/>
        </a:p>
      </dsp:txBody>
      <dsp:txXfrm>
        <a:off x="1544654" y="512451"/>
        <a:ext cx="6362769" cy="33586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61A40-0065-4D10-BF18-C10F5BC4C934}">
      <dsp:nvSpPr>
        <dsp:cNvPr id="0" name=""/>
        <dsp:cNvSpPr/>
      </dsp:nvSpPr>
      <dsp:spPr>
        <a:xfrm rot="5400000">
          <a:off x="-358805" y="358805"/>
          <a:ext cx="2392040" cy="167442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 sz="2300" b="1" i="1" kern="1200" dirty="0"/>
            <a:t>tail recursion</a:t>
          </a:r>
          <a:endParaRPr lang="fr-FR" sz="2300" kern="1200" dirty="0"/>
        </a:p>
      </dsp:txBody>
      <dsp:txXfrm rot="-5400000">
        <a:off x="1" y="837213"/>
        <a:ext cx="1674428" cy="717612"/>
      </dsp:txXfrm>
    </dsp:sp>
    <dsp:sp modelId="{60907D8C-2352-49CC-A558-9908E96C0F3A}">
      <dsp:nvSpPr>
        <dsp:cNvPr id="0" name=""/>
        <dsp:cNvSpPr/>
      </dsp:nvSpPr>
      <dsp:spPr>
        <a:xfrm rot="5400000">
          <a:off x="3564021" y="-1889592"/>
          <a:ext cx="1554825" cy="533401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 sz="2400" i="1" kern="1200" dirty="0"/>
            <a:t>A function is terminal recursive if it returns without further calculation the value obtained by its recursive call.</a:t>
          </a:r>
          <a:endParaRPr lang="fr-FR" sz="2400" kern="1200" dirty="0"/>
        </a:p>
      </dsp:txBody>
      <dsp:txXfrm rot="-5400000">
        <a:off x="1674428" y="75901"/>
        <a:ext cx="5258111" cy="1403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4995D-CC3E-43B5-9367-42787B8DF394}">
      <dsp:nvSpPr>
        <dsp:cNvPr id="0" name=""/>
        <dsp:cNvSpPr/>
      </dsp:nvSpPr>
      <dsp:spPr>
        <a:xfrm>
          <a:off x="228922" y="-160306"/>
          <a:ext cx="2227673" cy="1719459"/>
        </a:xfrm>
        <a:prstGeom prst="roundRect">
          <a:avLst>
            <a:gd name="adj" fmla="val 10000"/>
          </a:avLst>
        </a:prstGeom>
        <a:solidFill>
          <a:schemeClr val="accent3">
            <a:shade val="6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BBB52B5-73C2-421B-9CF0-08C700F079E3}">
      <dsp:nvSpPr>
        <dsp:cNvPr id="0" name=""/>
        <dsp:cNvSpPr/>
      </dsp:nvSpPr>
      <dsp:spPr>
        <a:xfrm>
          <a:off x="684893" y="272866"/>
          <a:ext cx="2227673" cy="1719459"/>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 sz="2600" b="1" i="1" kern="1200" dirty="0"/>
            <a:t>RETURN VALUE</a:t>
          </a:r>
          <a:endParaRPr lang="fr-FR" sz="2600" kern="1200" dirty="0"/>
        </a:p>
      </dsp:txBody>
      <dsp:txXfrm>
        <a:off x="735254" y="323227"/>
        <a:ext cx="2126951" cy="1618737"/>
      </dsp:txXfrm>
    </dsp:sp>
    <dsp:sp modelId="{72A52C18-0F74-4E2B-BD94-DDAFFD715920}">
      <dsp:nvSpPr>
        <dsp:cNvPr id="0" name=""/>
        <dsp:cNvSpPr/>
      </dsp:nvSpPr>
      <dsp:spPr>
        <a:xfrm>
          <a:off x="3142380" y="244672"/>
          <a:ext cx="4103738" cy="2605874"/>
        </a:xfrm>
        <a:prstGeom prst="roundRect">
          <a:avLst>
            <a:gd name="adj" fmla="val 10000"/>
          </a:avLst>
        </a:prstGeom>
        <a:solidFill>
          <a:schemeClr val="accent3">
            <a:shade val="60000"/>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5471D15-40C7-40FA-B0C5-524FE39DFA86}">
      <dsp:nvSpPr>
        <dsp:cNvPr id="0" name=""/>
        <dsp:cNvSpPr/>
      </dsp:nvSpPr>
      <dsp:spPr>
        <a:xfrm>
          <a:off x="3598351" y="677845"/>
          <a:ext cx="4103738" cy="2605874"/>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 sz="2600" i="1" kern="1200" dirty="0"/>
            <a:t>A function can return a value to the calling program. This value is unique. The return of the value signifies the termination of the function.</a:t>
          </a:r>
          <a:endParaRPr lang="fr-FR" sz="2600" kern="1200" dirty="0"/>
        </a:p>
      </dsp:txBody>
      <dsp:txXfrm>
        <a:off x="3674674" y="754168"/>
        <a:ext cx="3951092" cy="24532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0B732-E913-443F-BBA6-0EA7337F982A}">
      <dsp:nvSpPr>
        <dsp:cNvPr id="0" name=""/>
        <dsp:cNvSpPr/>
      </dsp:nvSpPr>
      <dsp:spPr>
        <a:xfrm>
          <a:off x="0" y="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9B1BDA8-9C59-48D3-A5E1-EB980806FF2C}">
      <dsp:nvSpPr>
        <dsp:cNvPr id="0" name=""/>
        <dsp:cNvSpPr/>
      </dsp:nvSpPr>
      <dsp:spPr>
        <a:xfrm>
          <a:off x="0" y="0"/>
          <a:ext cx="1219200"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endParaRPr lang="fr-FR" sz="5000" kern="1200" dirty="0"/>
        </a:p>
      </dsp:txBody>
      <dsp:txXfrm>
        <a:off x="0" y="0"/>
        <a:ext cx="1219200" cy="1080120"/>
      </dsp:txXfrm>
    </dsp:sp>
    <dsp:sp modelId="{62846A83-8F06-43BD-A46D-7554EB085317}">
      <dsp:nvSpPr>
        <dsp:cNvPr id="0" name=""/>
        <dsp:cNvSpPr/>
      </dsp:nvSpPr>
      <dsp:spPr>
        <a:xfrm>
          <a:off x="1310640" y="49048"/>
          <a:ext cx="4785360" cy="980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 sz="2100" kern="1200" dirty="0"/>
            <a:t>The last line of such a function would be:</a:t>
          </a:r>
        </a:p>
        <a:p>
          <a:pPr marL="0" lvl="0" indent="0" algn="ctr" defTabSz="933450">
            <a:lnSpc>
              <a:spcPct val="90000"/>
            </a:lnSpc>
            <a:spcBef>
              <a:spcPct val="0"/>
            </a:spcBef>
            <a:spcAft>
              <a:spcPct val="35000"/>
            </a:spcAft>
            <a:buNone/>
          </a:pPr>
          <a:r>
            <a:rPr lang="en" sz="2100" b="1" kern="1200" dirty="0">
              <a:effectLst/>
            </a:rPr>
            <a:t>return( </a:t>
          </a:r>
          <a:r>
            <a:rPr lang="en" sz="2100" b="1" i="1" kern="1200" dirty="0">
              <a:effectLst/>
            </a:rPr>
            <a:t>function </a:t>
          </a:r>
          <a:r>
            <a:rPr lang="en" sz="2100" b="1" kern="1200" dirty="0">
              <a:effectLst/>
            </a:rPr>
            <a:t>(parameters));</a:t>
          </a:r>
        </a:p>
      </dsp:txBody>
      <dsp:txXfrm>
        <a:off x="1310640" y="49048"/>
        <a:ext cx="4785360" cy="980968"/>
      </dsp:txXfrm>
    </dsp:sp>
    <dsp:sp modelId="{74EFB67D-D8C1-4CAF-9E17-EEB63C75EFBD}">
      <dsp:nvSpPr>
        <dsp:cNvPr id="0" name=""/>
        <dsp:cNvSpPr/>
      </dsp:nvSpPr>
      <dsp:spPr>
        <a:xfrm>
          <a:off x="1219199" y="1030016"/>
          <a:ext cx="48768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C1B45-5FD6-46D2-89C7-A5E585A502E3}">
      <dsp:nvSpPr>
        <dsp:cNvPr id="0" name=""/>
        <dsp:cNvSpPr/>
      </dsp:nvSpPr>
      <dsp:spPr>
        <a:xfrm>
          <a:off x="11" y="216019"/>
          <a:ext cx="4896532" cy="1474306"/>
        </a:xfrm>
        <a:prstGeom prst="rect">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 sz="1600" b="1" kern="1200" dirty="0"/>
            <a:t>function </a:t>
          </a:r>
          <a:r>
            <a:rPr lang="en" sz="1600" kern="1200" dirty="0"/>
            <a:t>(nb: integer, result: integer): integer</a:t>
          </a:r>
        </a:p>
        <a:p>
          <a:pPr marL="0" lvl="0" indent="0" algn="l" defTabSz="711200">
            <a:lnSpc>
              <a:spcPct val="90000"/>
            </a:lnSpc>
            <a:spcBef>
              <a:spcPct val="0"/>
            </a:spcBef>
            <a:spcAft>
              <a:spcPct val="35000"/>
            </a:spcAft>
            <a:buNone/>
          </a:pPr>
          <a:r>
            <a:rPr lang="en" sz="1800" b="1" kern="1200" dirty="0"/>
            <a:t>Beginning</a:t>
          </a:r>
          <a:endParaRPr lang="fr-FR" sz="1800" kern="1200" dirty="0"/>
        </a:p>
        <a:p>
          <a:pPr marL="0" lvl="0" indent="0" algn="l" defTabSz="711200">
            <a:lnSpc>
              <a:spcPct val="90000"/>
            </a:lnSpc>
            <a:spcBef>
              <a:spcPct val="0"/>
            </a:spcBef>
            <a:spcAft>
              <a:spcPct val="35000"/>
            </a:spcAft>
            <a:buNone/>
          </a:pPr>
          <a:r>
            <a:rPr lang="en" sz="1800" kern="1200" dirty="0"/>
            <a:t>returns(factorial(nb,1);</a:t>
          </a:r>
        </a:p>
        <a:p>
          <a:pPr marL="0" lvl="0" indent="0" algn="l" defTabSz="711200">
            <a:lnSpc>
              <a:spcPct val="90000"/>
            </a:lnSpc>
            <a:spcBef>
              <a:spcPct val="0"/>
            </a:spcBef>
            <a:spcAft>
              <a:spcPct val="35000"/>
            </a:spcAft>
            <a:buNone/>
          </a:pPr>
          <a:r>
            <a:rPr lang="en" sz="1800" b="1" kern="1200" dirty="0"/>
            <a:t>END</a:t>
          </a:r>
          <a:endParaRPr lang="fr-FR" sz="1800" kern="1200" dirty="0"/>
        </a:p>
      </dsp:txBody>
      <dsp:txXfrm>
        <a:off x="11" y="216019"/>
        <a:ext cx="4896532" cy="1474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F1CA-0DD1-4205-A9BC-344C8647AE16}">
      <dsp:nvSpPr>
        <dsp:cNvPr id="0" name=""/>
        <dsp:cNvSpPr/>
      </dsp:nvSpPr>
      <dsp:spPr>
        <a:xfrm>
          <a:off x="0" y="0"/>
          <a:ext cx="5256583"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 sz="2500" b="1" i="1" kern="1200" dirty="0"/>
            <a:t>The settings</a:t>
          </a:r>
          <a:endParaRPr lang="fr-FR" sz="2500" kern="1200" dirty="0"/>
        </a:p>
      </dsp:txBody>
      <dsp:txXfrm>
        <a:off x="0" y="0"/>
        <a:ext cx="5256583" cy="720000"/>
      </dsp:txXfrm>
    </dsp:sp>
    <dsp:sp modelId="{B51E3C2C-FB6C-488E-BD1F-628BE9A5FF13}">
      <dsp:nvSpPr>
        <dsp:cNvPr id="0" name=""/>
        <dsp:cNvSpPr/>
      </dsp:nvSpPr>
      <dsp:spPr>
        <a:xfrm>
          <a:off x="0" y="959502"/>
          <a:ext cx="5256583" cy="17499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 sz="2500" i="1" kern="1200" dirty="0"/>
            <a:t>A parameter is a variable local to a function. From the start of the function, it has the value passed by the calling program.</a:t>
          </a:r>
        </a:p>
      </dsp:txBody>
      <dsp:txXfrm>
        <a:off x="0" y="959502"/>
        <a:ext cx="5256583" cy="1749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BAC94-075B-4776-9560-C4519C7E9728}">
      <dsp:nvSpPr>
        <dsp:cNvPr id="0" name=""/>
        <dsp:cNvSpPr/>
      </dsp:nvSpPr>
      <dsp:spPr>
        <a:xfrm rot="10800000">
          <a:off x="5616619" y="0"/>
          <a:ext cx="1768937" cy="3976216"/>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54B800-9BB5-4438-87D3-83CA4107BDE8}">
      <dsp:nvSpPr>
        <dsp:cNvPr id="0" name=""/>
        <dsp:cNvSpPr/>
      </dsp:nvSpPr>
      <dsp:spPr>
        <a:xfrm>
          <a:off x="678088" y="115171"/>
          <a:ext cx="4938530" cy="374587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a:lnSpc>
              <a:spcPct val="90000"/>
            </a:lnSpc>
            <a:spcBef>
              <a:spcPct val="0"/>
            </a:spcBef>
            <a:spcAft>
              <a:spcPct val="35000"/>
            </a:spcAft>
            <a:buNone/>
          </a:pPr>
          <a:r>
            <a:rPr lang="en" sz="1500" kern="1200" dirty="0">
              <a:latin typeface="Calibri"/>
              <a:ea typeface="Times New Roman"/>
              <a:cs typeface="Arial"/>
            </a:rPr>
            <a:t>maxOf2Values(p1: integer, p2: integer) </a:t>
          </a:r>
          <a:r>
            <a:rPr lang="en" sz="1500" b="1" kern="1200" dirty="0">
              <a:latin typeface="Calibri"/>
              <a:ea typeface="Times New Roman"/>
              <a:cs typeface="Arial"/>
            </a:rPr>
            <a:t>function : integer</a:t>
          </a:r>
        </a:p>
        <a:p>
          <a:pPr marL="0" lvl="0" indent="0" algn="l" defTabSz="666750">
            <a:lnSpc>
              <a:spcPct val="90000"/>
            </a:lnSpc>
            <a:spcBef>
              <a:spcPct val="0"/>
            </a:spcBef>
            <a:spcAft>
              <a:spcPct val="35000"/>
            </a:spcAft>
            <a:buNone/>
          </a:pPr>
          <a:r>
            <a:rPr lang="en" sz="1500" b="1" kern="1200" dirty="0">
              <a:latin typeface="Calibri"/>
              <a:ea typeface="Times New Roman"/>
              <a:cs typeface="Arial"/>
            </a:rPr>
            <a:t>variables: </a:t>
          </a:r>
          <a:r>
            <a:rPr lang="en" sz="1500" kern="1200" dirty="0">
              <a:latin typeface="Calibri"/>
              <a:ea typeface="Times New Roman"/>
              <a:cs typeface="Arial"/>
            </a:rPr>
            <a:t>result: integer;</a:t>
          </a:r>
        </a:p>
        <a:p>
          <a:pPr marL="0" lvl="0" indent="0" algn="l" defTabSz="666750">
            <a:lnSpc>
              <a:spcPct val="90000"/>
            </a:lnSpc>
            <a:spcBef>
              <a:spcPct val="0"/>
            </a:spcBef>
            <a:spcAft>
              <a:spcPct val="35000"/>
            </a:spcAft>
            <a:buNone/>
          </a:pPr>
          <a:r>
            <a:rPr lang="en" sz="1500" b="1" kern="1200" dirty="0">
              <a:latin typeface="Calibri"/>
              <a:ea typeface="Times New Roman"/>
              <a:cs typeface="Arial"/>
            </a:rPr>
            <a:t>Beginning</a:t>
          </a:r>
          <a:endParaRPr lang="fr-FR" sz="1500" kern="1200" dirty="0">
            <a:latin typeface="Calibri"/>
            <a:ea typeface="Times New Roman"/>
            <a:cs typeface="Arial"/>
          </a:endParaRPr>
        </a:p>
        <a:p>
          <a:pPr marL="0" lvl="0" indent="0" algn="l" defTabSz="666750">
            <a:lnSpc>
              <a:spcPct val="90000"/>
            </a:lnSpc>
            <a:spcBef>
              <a:spcPct val="0"/>
            </a:spcBef>
            <a:spcAft>
              <a:spcPct val="35000"/>
            </a:spcAft>
            <a:buNone/>
          </a:pPr>
          <a:r>
            <a:rPr lang="en" sz="1500" kern="1200" dirty="0">
              <a:latin typeface="Calibri"/>
              <a:ea typeface="Times New Roman"/>
              <a:cs typeface="Arial"/>
            </a:rPr>
            <a:t>if (p1 &lt; p2) then</a:t>
          </a:r>
        </a:p>
        <a:p>
          <a:pPr marL="0" lvl="0" indent="0" algn="l" defTabSz="666750">
            <a:lnSpc>
              <a:spcPct val="90000"/>
            </a:lnSpc>
            <a:spcBef>
              <a:spcPct val="0"/>
            </a:spcBef>
            <a:spcAft>
              <a:spcPct val="35000"/>
            </a:spcAft>
            <a:buNone/>
          </a:pPr>
          <a:r>
            <a:rPr lang="en" sz="1500" kern="1200" dirty="0">
              <a:latin typeface="Calibri"/>
              <a:ea typeface="Times New Roman"/>
              <a:cs typeface="Arial"/>
            </a:rPr>
            <a:t>{</a:t>
          </a:r>
        </a:p>
        <a:p>
          <a:pPr marL="0" lvl="0" indent="0" algn="l" defTabSz="666750">
            <a:lnSpc>
              <a:spcPct val="90000"/>
            </a:lnSpc>
            <a:spcBef>
              <a:spcPct val="0"/>
            </a:spcBef>
            <a:spcAft>
              <a:spcPct val="35000"/>
            </a:spcAft>
            <a:buNone/>
          </a:pPr>
          <a:r>
            <a:rPr lang="en" sz="1500" kern="1200" dirty="0">
              <a:latin typeface="Calibri"/>
              <a:ea typeface="Times New Roman"/>
              <a:cs typeface="Arial"/>
            </a:rPr>
            <a:t>result </a:t>
          </a:r>
          <a:r>
            <a:rPr lang="en" sz="1500" kern="1200" dirty="0">
              <a:latin typeface="Calibri"/>
              <a:ea typeface="Times New Roman"/>
              <a:cs typeface="Arial"/>
              <a:sym typeface="Wingdings"/>
            </a:rPr>
            <a:t> </a:t>
          </a:r>
          <a:r>
            <a:rPr lang="en" sz="1500" kern="1200" dirty="0">
              <a:latin typeface="Calibri"/>
              <a:ea typeface="Times New Roman"/>
              <a:cs typeface="Arial"/>
            </a:rPr>
            <a:t>p2;</a:t>
          </a:r>
        </a:p>
        <a:p>
          <a:pPr marL="0" lvl="0" indent="0" algn="l" defTabSz="666750">
            <a:lnSpc>
              <a:spcPct val="90000"/>
            </a:lnSpc>
            <a:spcBef>
              <a:spcPct val="0"/>
            </a:spcBef>
            <a:spcAft>
              <a:spcPct val="35000"/>
            </a:spcAft>
            <a:buNone/>
          </a:pPr>
          <a:r>
            <a:rPr lang="en" sz="1500" kern="1200" dirty="0">
              <a:latin typeface="Calibri"/>
              <a:ea typeface="Times New Roman"/>
              <a:cs typeface="Arial"/>
            </a:rPr>
            <a:t>} Otherwise {</a:t>
          </a:r>
        </a:p>
        <a:p>
          <a:pPr marL="0" lvl="0" indent="0" algn="l" defTabSz="666750">
            <a:lnSpc>
              <a:spcPct val="90000"/>
            </a:lnSpc>
            <a:spcBef>
              <a:spcPct val="0"/>
            </a:spcBef>
            <a:spcAft>
              <a:spcPct val="35000"/>
            </a:spcAft>
            <a:buNone/>
          </a:pPr>
          <a:r>
            <a:rPr lang="en" sz="1500" kern="1200" dirty="0">
              <a:latin typeface="Calibri"/>
              <a:ea typeface="Times New Roman"/>
              <a:cs typeface="Arial"/>
            </a:rPr>
            <a:t>result </a:t>
          </a:r>
          <a:r>
            <a:rPr lang="en" sz="1500" kern="1200" dirty="0">
              <a:latin typeface="Calibri"/>
              <a:ea typeface="Times New Roman"/>
              <a:cs typeface="Arial"/>
              <a:sym typeface="Wingdings"/>
            </a:rPr>
            <a:t> </a:t>
          </a:r>
          <a:r>
            <a:rPr lang="en" sz="1500" kern="1200" dirty="0">
              <a:latin typeface="Calibri"/>
              <a:ea typeface="Times New Roman"/>
              <a:cs typeface="Arial"/>
            </a:rPr>
            <a:t>p1;</a:t>
          </a:r>
        </a:p>
        <a:p>
          <a:pPr marL="0" lvl="0" indent="0" algn="l" defTabSz="666750">
            <a:lnSpc>
              <a:spcPct val="90000"/>
            </a:lnSpc>
            <a:spcBef>
              <a:spcPct val="0"/>
            </a:spcBef>
            <a:spcAft>
              <a:spcPct val="35000"/>
            </a:spcAft>
            <a:buNone/>
          </a:pPr>
          <a:r>
            <a:rPr lang="en" sz="1500" kern="1200" dirty="0">
              <a:latin typeface="Calibri"/>
              <a:ea typeface="Times New Roman"/>
              <a:cs typeface="Arial"/>
            </a:rPr>
            <a:t>}</a:t>
          </a:r>
        </a:p>
        <a:p>
          <a:pPr marL="0" lvl="0" indent="0" algn="l" defTabSz="666750">
            <a:lnSpc>
              <a:spcPct val="90000"/>
            </a:lnSpc>
            <a:spcBef>
              <a:spcPct val="0"/>
            </a:spcBef>
            <a:spcAft>
              <a:spcPct val="35000"/>
            </a:spcAft>
            <a:buNone/>
          </a:pPr>
          <a:r>
            <a:rPr lang="en" sz="1500" kern="1200" dirty="0">
              <a:latin typeface="Calibri"/>
              <a:ea typeface="Times New Roman"/>
              <a:cs typeface="Arial"/>
            </a:rPr>
            <a:t>return(result);</a:t>
          </a:r>
        </a:p>
        <a:p>
          <a:pPr marL="0" lvl="0" indent="0" algn="l" defTabSz="666750">
            <a:lnSpc>
              <a:spcPct val="90000"/>
            </a:lnSpc>
            <a:spcBef>
              <a:spcPct val="0"/>
            </a:spcBef>
            <a:spcAft>
              <a:spcPct val="35000"/>
            </a:spcAft>
            <a:buNone/>
          </a:pPr>
          <a:r>
            <a:rPr lang="en" sz="1500" b="1" kern="1200" dirty="0">
              <a:latin typeface="Calibri"/>
              <a:ea typeface="Times New Roman"/>
              <a:cs typeface="Arial"/>
            </a:rPr>
            <a:t>END</a:t>
          </a:r>
          <a:endParaRPr lang="fr-FR" sz="1500" kern="1200" dirty="0"/>
        </a:p>
      </dsp:txBody>
      <dsp:txXfrm>
        <a:off x="860946" y="298029"/>
        <a:ext cx="4572814" cy="338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90407-3020-40FF-AC1A-F886D7E0323B}">
      <dsp:nvSpPr>
        <dsp:cNvPr id="0" name=""/>
        <dsp:cNvSpPr/>
      </dsp:nvSpPr>
      <dsp:spPr>
        <a:xfrm>
          <a:off x="0" y="213248"/>
          <a:ext cx="7200800" cy="839474"/>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 sz="3500" b="1" i="1" kern="1200" dirty="0"/>
            <a:t>The data environment</a:t>
          </a:r>
          <a:endParaRPr lang="fr-FR" sz="3500" kern="1200" dirty="0"/>
        </a:p>
      </dsp:txBody>
      <dsp:txXfrm>
        <a:off x="40980" y="254228"/>
        <a:ext cx="7118840" cy="757514"/>
      </dsp:txXfrm>
    </dsp:sp>
    <dsp:sp modelId="{287D7B06-DEDC-4F10-BCD6-FCAF696BD6A4}">
      <dsp:nvSpPr>
        <dsp:cNvPr id="0" name=""/>
        <dsp:cNvSpPr/>
      </dsp:nvSpPr>
      <dsp:spPr>
        <a:xfrm>
          <a:off x="0" y="1052723"/>
          <a:ext cx="7200800" cy="163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25" tIns="44450" rIns="248920" bIns="44450" numCol="1" spcCol="1270" anchor="t" anchorCtr="0">
          <a:noAutofit/>
        </a:bodyPr>
        <a:lstStyle/>
        <a:p>
          <a:pPr marL="228600" lvl="1" indent="-228600" algn="just" defTabSz="1200150">
            <a:lnSpc>
              <a:spcPct val="90000"/>
            </a:lnSpc>
            <a:spcBef>
              <a:spcPct val="0"/>
            </a:spcBef>
            <a:spcAft>
              <a:spcPct val="20000"/>
            </a:spcAft>
            <a:buChar char="•"/>
          </a:pPr>
          <a:r>
            <a:rPr lang="en" sz="2700" i="1" kern="1200" dirty="0"/>
            <a:t>A data environment, also called </a:t>
          </a:r>
          <a:r>
            <a:rPr lang="en" sz="2700" b="1" i="1" kern="1200" dirty="0"/>
            <a:t>address space </a:t>
          </a:r>
          <a:r>
            <a:rPr lang="en" sz="2700" i="1" kern="1200" dirty="0"/>
            <a:t>, corresponds to all the variables associated exclusively with an algorithm or a function.</a:t>
          </a:r>
        </a:p>
      </dsp:txBody>
      <dsp:txXfrm>
        <a:off x="0" y="1052723"/>
        <a:ext cx="7200800" cy="1630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87D1-F331-487F-BB02-0AB45F6A3336}">
      <dsp:nvSpPr>
        <dsp:cNvPr id="0" name=""/>
        <dsp:cNvSpPr/>
      </dsp:nvSpPr>
      <dsp:spPr>
        <a:xfrm rot="16200000">
          <a:off x="1462008" y="-1462008"/>
          <a:ext cx="3847976" cy="6771994"/>
        </a:xfrm>
        <a:prstGeom prst="flowChartManualOperation">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0" rIns="180578" bIns="0" numCol="1" spcCol="1270" anchor="t" anchorCtr="0">
          <a:noAutofit/>
        </a:bodyPr>
        <a:lstStyle/>
        <a:p>
          <a:pPr marL="0" lvl="0" indent="0" algn="l" defTabSz="1244600">
            <a:lnSpc>
              <a:spcPct val="90000"/>
            </a:lnSpc>
            <a:spcBef>
              <a:spcPct val="0"/>
            </a:spcBef>
            <a:spcAft>
              <a:spcPct val="35000"/>
            </a:spcAft>
            <a:buNone/>
          </a:pPr>
          <a:r>
            <a:rPr lang="en" sz="2800" b="1" i="1" kern="1200" dirty="0"/>
            <a:t>The signature of a function</a:t>
          </a:r>
          <a:endParaRPr lang="fr-FR" sz="2800" kern="1200" dirty="0"/>
        </a:p>
        <a:p>
          <a:pPr marL="228600" lvl="1" indent="-228600" algn="l" defTabSz="977900">
            <a:lnSpc>
              <a:spcPct val="90000"/>
            </a:lnSpc>
            <a:spcBef>
              <a:spcPct val="0"/>
            </a:spcBef>
            <a:spcAft>
              <a:spcPct val="15000"/>
            </a:spcAft>
            <a:buChar char="•"/>
          </a:pPr>
          <a:r>
            <a:rPr lang="en" sz="2200" i="1" kern="1200"/>
            <a:t>The signature of a function describes the elements allowing it to be called correctly:</a:t>
          </a:r>
        </a:p>
        <a:p>
          <a:pPr marL="457200" lvl="2" indent="-228600" algn="l" defTabSz="977900">
            <a:lnSpc>
              <a:spcPct val="90000"/>
            </a:lnSpc>
            <a:spcBef>
              <a:spcPct val="0"/>
            </a:spcBef>
            <a:spcAft>
              <a:spcPct val="15000"/>
            </a:spcAft>
            <a:buChar char="•"/>
          </a:pPr>
          <a:r>
            <a:rPr lang="en" sz="2200" i="1" kern="1200"/>
            <a:t>the name of the function</a:t>
          </a:r>
        </a:p>
        <a:p>
          <a:pPr marL="457200" lvl="2" indent="-228600" algn="l" defTabSz="977900">
            <a:lnSpc>
              <a:spcPct val="90000"/>
            </a:lnSpc>
            <a:spcBef>
              <a:spcPct val="0"/>
            </a:spcBef>
            <a:spcAft>
              <a:spcPct val="15000"/>
            </a:spcAft>
            <a:buChar char="•"/>
          </a:pPr>
          <a:r>
            <a:rPr lang="en" sz="2200" i="1" kern="1200"/>
            <a:t>the type (and order) of the parameters;</a:t>
          </a:r>
        </a:p>
        <a:p>
          <a:pPr marL="457200" lvl="2" indent="-228600" algn="l" defTabSz="977900">
            <a:lnSpc>
              <a:spcPct val="90000"/>
            </a:lnSpc>
            <a:spcBef>
              <a:spcPct val="0"/>
            </a:spcBef>
            <a:spcAft>
              <a:spcPct val="15000"/>
            </a:spcAft>
            <a:buChar char="•"/>
          </a:pPr>
          <a:r>
            <a:rPr lang="en" sz="2200" i="1" kern="1200"/>
            <a:t>the type of the returned value</a:t>
          </a:r>
        </a:p>
      </dsp:txBody>
      <dsp:txXfrm rot="5400000">
        <a:off x="-1" y="769596"/>
        <a:ext cx="6771994" cy="2308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55796-3F18-4C2D-95B0-254E2514C510}">
      <dsp:nvSpPr>
        <dsp:cNvPr id="0" name=""/>
        <dsp:cNvSpPr/>
      </dsp:nvSpPr>
      <dsp:spPr>
        <a:xfrm>
          <a:off x="366080" y="0"/>
          <a:ext cx="4114069" cy="526493"/>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i="1" kern="1200" dirty="0"/>
            <a:t>Parametric polymorphism</a:t>
          </a:r>
          <a:endParaRPr lang="fr-FR" sz="2000" kern="1200" dirty="0"/>
        </a:p>
      </dsp:txBody>
      <dsp:txXfrm>
        <a:off x="381500" y="15420"/>
        <a:ext cx="4083229" cy="495653"/>
      </dsp:txXfrm>
    </dsp:sp>
    <dsp:sp modelId="{2E35DCF9-7452-45E9-8BD1-74DE34B2B6EB}">
      <dsp:nvSpPr>
        <dsp:cNvPr id="0" name=""/>
        <dsp:cNvSpPr/>
      </dsp:nvSpPr>
      <dsp:spPr>
        <a:xfrm rot="5221641">
          <a:off x="2501150" y="562371"/>
          <a:ext cx="600596" cy="606357"/>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fr-FR" sz="3000" kern="1200"/>
        </a:p>
      </dsp:txBody>
      <dsp:txXfrm rot="-5400000">
        <a:off x="2614869" y="565373"/>
        <a:ext cx="363815" cy="420417"/>
      </dsp:txXfrm>
    </dsp:sp>
    <dsp:sp modelId="{11C8AC82-0E69-48A6-A520-734BCDE19B64}">
      <dsp:nvSpPr>
        <dsp:cNvPr id="0" name=""/>
        <dsp:cNvSpPr/>
      </dsp:nvSpPr>
      <dsp:spPr>
        <a:xfrm>
          <a:off x="1" y="1204607"/>
          <a:ext cx="7847616" cy="2895465"/>
        </a:xfrm>
        <a:prstGeom prst="roundRect">
          <a:avLst>
            <a:gd name="adj" fmla="val 10000"/>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i="1" kern="1200" dirty="0"/>
            <a:t>Two functions can have the same name and different parameters in number or type. Parametric polymorphism automatically guarantees the execution of the right function associated with the right number of parameters and their types. Indeed, the programs identify a function by its signature (and not only by its name).</a:t>
          </a:r>
        </a:p>
      </dsp:txBody>
      <dsp:txXfrm>
        <a:off x="84806" y="1289412"/>
        <a:ext cx="7678006" cy="27258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6027-142D-4454-B96E-9CE886178A9C}">
      <dsp:nvSpPr>
        <dsp:cNvPr id="0" name=""/>
        <dsp:cNvSpPr/>
      </dsp:nvSpPr>
      <dsp:spPr>
        <a:xfrm>
          <a:off x="0" y="298005"/>
          <a:ext cx="1496313" cy="149631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 sz="2200" kern="1200" dirty="0"/>
            <a:t>Memory Schema</a:t>
          </a:r>
        </a:p>
      </dsp:txBody>
      <dsp:txXfrm>
        <a:off x="219130" y="517135"/>
        <a:ext cx="1058053" cy="1058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6027-142D-4454-B96E-9CE886178A9C}">
      <dsp:nvSpPr>
        <dsp:cNvPr id="0" name=""/>
        <dsp:cNvSpPr/>
      </dsp:nvSpPr>
      <dsp:spPr>
        <a:xfrm>
          <a:off x="0" y="298005"/>
          <a:ext cx="1496313" cy="1496313"/>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 sz="2200" kern="1200" dirty="0"/>
            <a:t>Memory Schema</a:t>
          </a:r>
        </a:p>
      </dsp:txBody>
      <dsp:txXfrm>
        <a:off x="219130" y="517135"/>
        <a:ext cx="1058053" cy="105805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3C5DD-961C-4C10-9333-57865A782C07}" type="datetimeFigureOut">
              <a:rPr lang="fr-FR" smtClean="0"/>
              <a:t>09/08/2023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0350C-87B2-4ABB-9B1A-8BC8206A74EB}" type="slidenum">
              <a:rPr lang="fr-FR" smtClean="0"/>
              <a:t>‹N°›</a:t>
            </a:fld>
            <a:endParaRPr lang="fr-FR"/>
          </a:p>
        </p:txBody>
      </p:sp>
    </p:spTree>
    <p:extLst>
      <p:ext uri="{BB962C8B-B14F-4D97-AF65-F5344CB8AC3E}">
        <p14:creationId xmlns:p14="http://schemas.microsoft.com/office/powerpoint/2010/main" val="1467651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t>13</a:t>
            </a:fld>
            <a:endParaRPr lang="fr-FR"/>
          </a:p>
        </p:txBody>
      </p:sp>
    </p:spTree>
    <p:extLst>
      <p:ext uri="{BB962C8B-B14F-4D97-AF65-F5344CB8AC3E}">
        <p14:creationId xmlns:p14="http://schemas.microsoft.com/office/powerpoint/2010/main" val="159227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kern="1200" dirty="0">
                <a:solidFill>
                  <a:schemeClr val="tx1"/>
                </a:solidFill>
                <a:effectLst/>
                <a:latin typeface="+mn-lt"/>
                <a:ea typeface="+mn-ea"/>
                <a:cs typeface="+mn-cs"/>
              </a:rPr>
              <a:t>This memory diagram shows us two important aspects of the functions:</a:t>
            </a:r>
          </a:p>
          <a:p>
            <a:pPr lvl="0"/>
            <a:r>
              <a:rPr lang="en" sz="1200" kern="1200" dirty="0">
                <a:solidFill>
                  <a:schemeClr val="tx1"/>
                </a:solidFill>
                <a:effectLst/>
                <a:latin typeface="+mn-lt"/>
                <a:ea typeface="+mn-ea"/>
                <a:cs typeface="+mn-cs"/>
              </a:rPr>
              <a:t>The calling program and the function are in different data environments, but they can contain variables that point to the same instance (the same box).</a:t>
            </a:r>
          </a:p>
          <a:p>
            <a:pPr lvl="0"/>
            <a:r>
              <a:rPr lang="en" sz="1200" kern="1200" dirty="0">
                <a:solidFill>
                  <a:schemeClr val="tx1"/>
                </a:solidFill>
                <a:effectLst/>
                <a:latin typeface="+mn-lt"/>
                <a:ea typeface="+mn-ea"/>
                <a:cs typeface="+mn-cs"/>
              </a:rPr>
              <a:t>The function parameter is considered a local variable for it.</a:t>
            </a: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en" sz="1200" dirty="0">
                <a:effectLst/>
                <a:latin typeface="+mn-lt"/>
                <a:ea typeface="Times New Roman"/>
                <a:cs typeface="Arial"/>
              </a:rPr>
              <a:t>Let's represent the memory schema of the call to the function being executed (after three rounds of loops):</a:t>
            </a:r>
          </a:p>
          <a:p>
            <a:pPr indent="228600">
              <a:spcAft>
                <a:spcPts val="0"/>
              </a:spcAft>
            </a:pPr>
            <a:r>
              <a:rPr lang="en" sz="1200" dirty="0">
                <a:effectLst/>
                <a:latin typeface="+mn-lt"/>
                <a:ea typeface="Times New Roman"/>
                <a:cs typeface="Arial"/>
              </a:rPr>
              <a:t>This technique is widely used: it indirectly makes it possible to share data environments.</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kern="1200" dirty="0">
                <a:solidFill>
                  <a:schemeClr val="tx1"/>
                </a:solidFill>
                <a:effectLst/>
                <a:latin typeface="+mn-lt"/>
                <a:ea typeface="+mn-ea"/>
                <a:cs typeface="+mn-cs"/>
              </a:rPr>
              <a:t>The notion of recursion is quite natural but not always very simple to implement.</a:t>
            </a: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kern="1200" dirty="0">
                <a:solidFill>
                  <a:schemeClr val="tx1"/>
                </a:solidFill>
                <a:effectLst/>
                <a:latin typeface="+mn-lt"/>
                <a:ea typeface="+mn-ea"/>
                <a:cs typeface="+mn-cs"/>
              </a:rPr>
              <a:t>The notion of recursion is quite natural but not always very simple to implement.</a:t>
            </a: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sz="1200" kern="1200" dirty="0">
                <a:solidFill>
                  <a:schemeClr val="tx1"/>
                </a:solidFill>
                <a:effectLst/>
                <a:latin typeface="+mn-lt"/>
                <a:ea typeface="+mn-ea"/>
                <a:cs typeface="+mn-cs"/>
              </a:rPr>
              <a:t>For a recursive function that returns a value:</a:t>
            </a: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en" sz="1200" dirty="0">
                <a:effectLst/>
                <a:latin typeface="+mn-lt"/>
                <a:ea typeface="Times New Roman"/>
                <a:cs typeface="Arial"/>
              </a:rPr>
              <a:t>How does this algorithm work? Let's calculate factorial(3)</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en" sz="1200" dirty="0">
                <a:effectLst/>
                <a:latin typeface="+mn-lt"/>
                <a:ea typeface="Times New Roman"/>
                <a:cs typeface="Arial"/>
              </a:rPr>
              <a:t>How does this algorithm work? Let's calculate factorial(3)</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en" sz="1200" dirty="0">
                <a:effectLst/>
                <a:latin typeface="+mn-lt"/>
                <a:ea typeface="Times New Roman"/>
                <a:cs typeface="Arial"/>
              </a:rPr>
              <a:t>How does this algorithm work? Let's calculate factorial(3)</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en" sz="1200" dirty="0">
                <a:effectLst/>
                <a:latin typeface="+mn-lt"/>
                <a:ea typeface="Times New Roman"/>
                <a:cs typeface="Arial"/>
              </a:rPr>
              <a:t>How does this algorithm work? Let's calculate factorial(3)</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en" sz="1200" dirty="0">
                <a:effectLst/>
                <a:latin typeface="+mn-lt"/>
                <a:ea typeface="Times New Roman"/>
                <a:cs typeface="Arial"/>
              </a:rPr>
              <a:t>How does this algorithm work? Let's calculate factorial(3)</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44</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pPr>
            <a:r>
              <a:rPr lang="en" sz="1200" dirty="0">
                <a:effectLst/>
                <a:latin typeface="+mn-lt"/>
                <a:ea typeface="Times New Roman"/>
                <a:cs typeface="Arial"/>
              </a:rPr>
              <a:t>How does this algorithm work? Let's calculate factorial(3)</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45</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46</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47</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228600" algn="l" defTabSz="914400" rtl="0" eaLnBrk="1" fontAlgn="base" latinLnBrk="0" hangingPunct="1">
              <a:lnSpc>
                <a:spcPct val="100000"/>
              </a:lnSpc>
              <a:spcBef>
                <a:spcPct val="0"/>
              </a:spcBef>
              <a:spcAft>
                <a:spcPts val="0"/>
              </a:spcAft>
              <a:buClrTx/>
              <a:buSzTx/>
              <a:buFontTx/>
              <a:buNone/>
              <a:tabLst/>
              <a:defRPr/>
            </a:pPr>
            <a:r>
              <a:rPr kumimoji="0" lang="en" sz="1800" b="0" i="0" u="none" strike="noStrike" kern="1200" cap="none" spc="0" normalizeH="0" baseline="0" noProof="0" dirty="0">
                <a:ln>
                  <a:noFill/>
                </a:ln>
                <a:solidFill>
                  <a:prstClr val="black"/>
                </a:solidFill>
                <a:effectLst/>
                <a:uLnTx/>
                <a:uFillTx/>
                <a:latin typeface="+mn-lt"/>
                <a:ea typeface="Times New Roman"/>
                <a:cs typeface="Arial"/>
              </a:rPr>
              <a:t>The tail recursive version would be: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228600" algn="l" defTabSz="914400" rtl="0" eaLnBrk="1" fontAlgn="base" latinLnBrk="0" hangingPunct="1">
              <a:lnSpc>
                <a:spcPct val="100000"/>
              </a:lnSpc>
              <a:spcBef>
                <a:spcPct val="0"/>
              </a:spcBef>
              <a:spcAft>
                <a:spcPts val="0"/>
              </a:spcAft>
              <a:buClrTx/>
              <a:buSzTx/>
              <a:buFontTx/>
              <a:buNone/>
              <a:tabLst/>
              <a:defRPr/>
            </a:pPr>
            <a:r>
              <a:rPr kumimoji="0" lang="en" sz="1800" b="0" i="0" u="none" strike="noStrike" kern="1200" cap="none" spc="0" normalizeH="0" baseline="0" noProof="0">
                <a:ln>
                  <a:noFill/>
                </a:ln>
                <a:solidFill>
                  <a:prstClr val="black"/>
                </a:solidFill>
                <a:effectLst/>
                <a:uLnTx/>
                <a:uFillTx/>
                <a:latin typeface="+mn-lt"/>
                <a:ea typeface="Times New Roman"/>
                <a:cs typeface="Arial"/>
              </a:rPr>
              <a:t>The tail recursive version would be: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49</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17</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 dirty="0"/>
              <a:t>Through the memory diagram we visualize that the algorithm and the function are in “independent boxes” representing the independent address spaces.</a:t>
            </a:r>
          </a:p>
        </p:txBody>
      </p:sp>
      <p:sp>
        <p:nvSpPr>
          <p:cNvPr id="4" name="Espace réservé du numéro de diapositive 3"/>
          <p:cNvSpPr>
            <a:spLocks noGrp="1"/>
          </p:cNvSpPr>
          <p:nvPr>
            <p:ph type="sldNum" sz="quarter" idx="10"/>
          </p:nvPr>
        </p:nvSpPr>
        <p:spPr/>
        <p:txBody>
          <a:bodyPr/>
          <a:lstStyle/>
          <a:p>
            <a:fld id="{3F60350C-87B2-4ABB-9B1A-8BC8206A74EB}"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159227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pPr>
                <a:defRP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3730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319452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443174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57428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56538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187903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662645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333296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08259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0371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pPr>
                <a:defRP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098210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029760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85180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370858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455321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272710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90702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678850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72599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544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590715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29847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018759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304771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9082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4346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477507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574146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940873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776488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1844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885990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341219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341753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711107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01294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02111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7794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743445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836722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526059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2897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91395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251662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770319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042207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518191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925939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837044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0996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885191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976233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8741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03844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930135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549517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751520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799625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12907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884460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931385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869760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119965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8521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12056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516304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608947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412960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481060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33917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302894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695819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033180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581566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1055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438367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020698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809574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913777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097232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030384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443109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285163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814400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158234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61673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033366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580208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489886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789616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7546761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414203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268922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809674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913285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87494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26471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760365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673938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501956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0231769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39984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952583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797825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152685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043124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150501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436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724536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031022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500465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54309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9943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8096479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284109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132088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358513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39887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00550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658567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650401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582323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62937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4356939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7378363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910318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24718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4475505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512982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5045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147721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704023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5700632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64796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032707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274177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180346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011616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193180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799711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90732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022604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416391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98509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7213920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7092973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6720314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4936592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814498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510824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6857226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58484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246897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95215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12079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390710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67377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1677819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09465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5825474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8960626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707008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08109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5995754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5653113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4699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902478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077131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630237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187533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00141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760219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338419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00057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3662129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9232097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086845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03322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648507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476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3476907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3256426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676653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670605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15960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8480897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7515921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7769109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5845224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0444007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55773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244933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5591842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7374540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5243157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00087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6206145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6279011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3050321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227788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6840630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814813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0053138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1477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7434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07351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3100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00570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51996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69854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9973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75641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49171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09217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1110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pPr>
                <a:defRPr/>
              </a:pPr>
              <a:t>09/08/2023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95808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0615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16787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02333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28911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97066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267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88392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95145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3515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pPr>
                <a:defRPr/>
              </a:pPr>
              <a:t>09/08/2023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94172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670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34752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09293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90514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96467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47061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59600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7459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465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pPr>
                <a:defRPr/>
              </a:pPr>
              <a:t>09/08/2023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7879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51705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593104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62820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91228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11366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22738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126223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74429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3838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pPr>
                <a:defRPr/>
              </a:pPr>
              <a:t>09/08/2023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958750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769544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02410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68980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719158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69786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878928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603312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545657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6515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pPr>
                <a:defRPr/>
              </a:pPr>
              <a:t>09/08/2023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19183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391441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572353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98422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379316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91403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60475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290167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859622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73EC515-FD47-4419-AF73-3888B76E0B7A}"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DC36305-31F5-4899-A0AC-53EB95353B8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7557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pPr>
                <a:defRPr/>
              </a:pPr>
              <a:t>09/08/2023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pPr>
                <a:defRP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9F05536-6F15-41F0-A0CF-0344104F086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CA73364-5679-4498-8F6C-87F19D8E6FF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466321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A82B01-8D2A-4B7A-A9BD-FA97DF6A742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A2588DD-3333-4A3B-96F3-B8A1D44C996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38233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2A3D128-669E-43E6-80A7-AAF0EA1CA008}"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C64896E-8A28-4707-BFC2-8C6958B699B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929755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10EC79A-07CF-44FD-A18D-E13B0A70AC5A}"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34F56CC-5D8A-4DED-870F-F67D4C9D7ED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41256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8DDFEB-9C7A-400B-B2BE-AA02D5ED3F2C}"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D5B29B-DAF5-4EC0-A218-CC1A51B304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633050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FBA156-345C-477A-B9D1-08A3268606F8}"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DBDD94A-14AB-439F-94BB-BB865AAD364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95633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DE9BA34-1063-4830-BCC0-2578F4074E01}"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377B8B1-0881-4B62-8E8F-E27491F0D55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88289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59CAE5-C3E3-4465-837A-26E5AA27829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7372DB6B-3942-4CB1-8CD4-EDEB2042AB1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627095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270759F-B59C-4563-BED7-E58FA300D3C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0736A69-3D37-40DE-91DB-BB480BFF5D75}"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995761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221EB06-EDB3-493C-B9B6-E8746BED924D}"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E7E8D4B-F0CA-430B-AD73-8BE31098A40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030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pPr>
                <a:defRPr/>
              </a:pPr>
              <a:t>09/08/2023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34822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9766874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19213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916323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2699867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909350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122439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3652983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385154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720396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33755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300416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93881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97318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6016439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5055152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4607218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9054251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76035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8227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27409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809273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006329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494635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6C7148-61FB-4F8F-9653-D3E371CE0236}"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05865F-327D-4202-B889-BA621A35D4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0355006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gif"/><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jpe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9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gif"/><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1.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3.xml"/><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4.xml"/><Relationship Id="rId5" Type="http://schemas.openxmlformats.org/officeDocument/2006/relationships/image" Target="../media/image10.gif"/><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4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56.xml"/><Relationship Id="rId4" Type="http://schemas.openxmlformats.org/officeDocument/2006/relationships/image" Target="../media/image11.gif"/></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6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78.xml"/><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e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18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diagramColors" Target="../diagrams/colors11.xml"/><Relationship Id="rId3" Type="http://schemas.openxmlformats.org/officeDocument/2006/relationships/image" Target="../media/image5.jpeg"/><Relationship Id="rId7" Type="http://schemas.openxmlformats.org/officeDocument/2006/relationships/diagramQuickStyle" Target="../diagrams/quickStyle10.xml"/><Relationship Id="rId12" Type="http://schemas.openxmlformats.org/officeDocument/2006/relationships/diagramQuickStyle" Target="../diagrams/quickStyle11.xml"/><Relationship Id="rId2" Type="http://schemas.openxmlformats.org/officeDocument/2006/relationships/notesSlide" Target="../notesSlides/notesSlide23.xml"/><Relationship Id="rId1" Type="http://schemas.openxmlformats.org/officeDocument/2006/relationships/slideLayout" Target="../slideLayouts/slideLayout200.xml"/><Relationship Id="rId6" Type="http://schemas.openxmlformats.org/officeDocument/2006/relationships/diagramLayout" Target="../diagrams/layout10.xml"/><Relationship Id="rId11" Type="http://schemas.openxmlformats.org/officeDocument/2006/relationships/diagramLayout" Target="../diagrams/layout11.xml"/><Relationship Id="rId5" Type="http://schemas.openxmlformats.org/officeDocument/2006/relationships/diagramData" Target="../diagrams/data10.xml"/><Relationship Id="rId15" Type="http://schemas.openxmlformats.org/officeDocument/2006/relationships/image" Target="../media/image14.png"/><Relationship Id="rId10" Type="http://schemas.openxmlformats.org/officeDocument/2006/relationships/diagramData" Target="../diagrams/data11.xml"/><Relationship Id="rId4" Type="http://schemas.openxmlformats.org/officeDocument/2006/relationships/image" Target="../media/image13.gif"/><Relationship Id="rId9" Type="http://schemas.microsoft.com/office/2007/relationships/diagramDrawing" Target="../diagrams/drawing10.xml"/><Relationship Id="rId14" Type="http://schemas.microsoft.com/office/2007/relationships/diagramDrawing" Target="../diagrams/drawing11.xml"/></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5.jpe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1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16.gif"/><Relationship Id="rId4" Type="http://schemas.openxmlformats.org/officeDocument/2006/relationships/image" Target="../media/image13.gif"/></Relationships>
</file>

<file path=ppt/slides/_rels/slide39.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5.jpe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27.xml"/><Relationship Id="rId1" Type="http://schemas.openxmlformats.org/officeDocument/2006/relationships/slideLayout" Target="../slideLayouts/slideLayout222.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jpeg"/><Relationship Id="rId7" Type="http://schemas.openxmlformats.org/officeDocument/2006/relationships/diagramColors" Target="../diagrams/colors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jpeg"/><Relationship Id="rId7" Type="http://schemas.openxmlformats.org/officeDocument/2006/relationships/diagramColors" Target="../diagrams/colors17.xml"/><Relationship Id="rId2" Type="http://schemas.openxmlformats.org/officeDocument/2006/relationships/notesSlide" Target="../notesSlides/notesSlide29.xml"/><Relationship Id="rId1" Type="http://schemas.openxmlformats.org/officeDocument/2006/relationships/slideLayout" Target="../slideLayouts/slideLayout23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66.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5.jpeg"/><Relationship Id="rId7" Type="http://schemas.openxmlformats.org/officeDocument/2006/relationships/diagramQuickStyle" Target="../diagrams/quickStyle18.xml"/><Relationship Id="rId2" Type="http://schemas.openxmlformats.org/officeDocument/2006/relationships/notesSlide" Target="../notesSlides/notesSlide33.xml"/><Relationship Id="rId1" Type="http://schemas.openxmlformats.org/officeDocument/2006/relationships/slideLayout" Target="../slideLayouts/slideLayout277.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17.gif"/><Relationship Id="rId9" Type="http://schemas.microsoft.com/office/2007/relationships/diagramDrawing" Target="../diagrams/drawing18.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image" Target="../media/image5.jpeg"/><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notesSlide" Target="../notesSlides/notesSlide35.xml"/><Relationship Id="rId1" Type="http://schemas.openxmlformats.org/officeDocument/2006/relationships/slideLayout" Target="../slideLayouts/slideLayout244.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s>
</file>

<file path=ppt/slides/_rels/slide4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5.jpeg"/><Relationship Id="rId7" Type="http://schemas.openxmlformats.org/officeDocument/2006/relationships/diagramColors" Target="../diagrams/colors2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943100" y="3429000"/>
            <a:ext cx="6772275" cy="1343025"/>
          </a:xfrm>
        </p:spPr>
        <p:txBody>
          <a:bodyPr/>
          <a:lstStyle/>
          <a:p>
            <a:pPr algn="l"/>
            <a:r>
              <a:rPr lang="en" sz="5400" dirty="0">
                <a:solidFill>
                  <a:schemeClr val="bg1"/>
                </a:solidFill>
              </a:rPr>
              <a:t>CHAPTER 3</a:t>
            </a:r>
            <a:endParaRPr lang="fr-FR" sz="5400" dirty="0">
              <a:solidFill>
                <a:schemeClr val="bg1"/>
              </a:solidFill>
            </a:endParaRPr>
          </a:p>
        </p:txBody>
      </p:sp>
      <p:sp>
        <p:nvSpPr>
          <p:cNvPr id="2051" name="Sous-titre 2"/>
          <p:cNvSpPr>
            <a:spLocks noGrp="1"/>
          </p:cNvSpPr>
          <p:nvPr>
            <p:ph type="subTitle" idx="1"/>
          </p:nvPr>
        </p:nvSpPr>
        <p:spPr>
          <a:xfrm>
            <a:off x="2195736" y="4509120"/>
            <a:ext cx="4700587" cy="614362"/>
          </a:xfrm>
        </p:spPr>
        <p:txBody>
          <a:bodyPr/>
          <a:lstStyle/>
          <a:p>
            <a:pPr algn="l"/>
            <a:r>
              <a:rPr lang="en" sz="4000" dirty="0">
                <a:solidFill>
                  <a:schemeClr val="bg1"/>
                </a:solidFill>
              </a:rPr>
              <a:t>Functions</a:t>
            </a:r>
            <a:endParaRPr lang="fr-FR" sz="4000" dirty="0">
              <a:solidFill>
                <a:schemeClr val="bg1"/>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293096"/>
            <a:ext cx="2095500" cy="20955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628800"/>
            <a:ext cx="8175252" cy="1008112"/>
          </a:xfrm>
        </p:spPr>
        <p:txBody>
          <a:bodyPr rtlCol="0">
            <a:normAutofit fontScale="47500" lnSpcReduction="20000"/>
          </a:bodyPr>
          <a:lstStyle/>
          <a:p>
            <a:pPr marL="0" indent="0">
              <a:lnSpc>
                <a:spcPct val="110000"/>
              </a:lnSpc>
              <a:spcBef>
                <a:spcPts val="1000"/>
              </a:spcBef>
              <a:spcAft>
                <a:spcPts val="400"/>
              </a:spcAft>
              <a:buNone/>
              <a:tabLst>
                <a:tab pos="1343025" algn="l"/>
              </a:tabLst>
            </a:pPr>
            <a:r>
              <a:rPr lang="en" sz="4000" b="1" dirty="0">
                <a:solidFill>
                  <a:srgbClr val="4F81BD"/>
                </a:solidFill>
                <a:effectLst>
                  <a:outerShdw blurRad="38100" dist="38100" dir="2700000" algn="tl">
                    <a:srgbClr val="000000">
                      <a:alpha val="43137"/>
                    </a:srgbClr>
                  </a:outerShdw>
                </a:effectLst>
                <a:latin typeface="Cambria"/>
                <a:ea typeface="Times New Roman"/>
                <a:cs typeface="Times New Roman"/>
              </a:rPr>
              <a:t>Function without returned value</a:t>
            </a:r>
          </a:p>
          <a:p>
            <a:pPr marL="442913" indent="-442913" algn="just">
              <a:lnSpc>
                <a:spcPct val="110000"/>
              </a:lnSpc>
              <a:spcAft>
                <a:spcPts val="0"/>
              </a:spcAft>
              <a:buBlip>
                <a:blip r:embed="rId3"/>
              </a:buBlip>
              <a:tabLst>
                <a:tab pos="1343025" algn="l"/>
              </a:tabLst>
            </a:pPr>
            <a:r>
              <a:rPr lang="en" sz="3500" dirty="0">
                <a:ea typeface="Times New Roman"/>
                <a:cs typeface="Arial"/>
              </a:rPr>
              <a:t>The following diagram shows the sequence of instructions executed over time:</a:t>
            </a:r>
            <a:endParaRPr lang="fr-FR"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
        <p:nvSpPr>
          <p:cNvPr id="8" name="Rectangle 7"/>
          <p:cNvSpPr/>
          <p:nvPr/>
        </p:nvSpPr>
        <p:spPr>
          <a:xfrm>
            <a:off x="1477714" y="2566988"/>
            <a:ext cx="1352550" cy="36195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ysClr val="windowText" lastClr="000000"/>
                </a:solidFill>
                <a:effectLst/>
                <a:uLnTx/>
                <a:uFillTx/>
                <a:latin typeface="Calibri"/>
                <a:ea typeface="Times New Roman"/>
                <a:cs typeface="Arial"/>
              </a:rPr>
              <a:t>algorithm</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9" name="Rectangle 8"/>
          <p:cNvSpPr/>
          <p:nvPr/>
        </p:nvSpPr>
        <p:spPr>
          <a:xfrm>
            <a:off x="3220789" y="2557463"/>
            <a:ext cx="1352550" cy="36195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ysClr val="windowText" lastClr="000000"/>
                </a:solidFill>
                <a:effectLst/>
                <a:uLnTx/>
                <a:uFillTx/>
                <a:latin typeface="Calibri"/>
                <a:ea typeface="Times New Roman"/>
                <a:cs typeface="Arial"/>
              </a:rPr>
              <a:t>function</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10" name="Ellipse 9"/>
          <p:cNvSpPr/>
          <p:nvPr/>
        </p:nvSpPr>
        <p:spPr>
          <a:xfrm>
            <a:off x="2020639" y="3043873"/>
            <a:ext cx="295275" cy="26670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1" name="Connecteur droit avec flèche 10"/>
          <p:cNvCxnSpPr/>
          <p:nvPr/>
        </p:nvCxnSpPr>
        <p:spPr>
          <a:xfrm>
            <a:off x="2163514" y="3310573"/>
            <a:ext cx="9525" cy="5429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Organigramme : Alternative 11"/>
          <p:cNvSpPr/>
          <p:nvPr/>
        </p:nvSpPr>
        <p:spPr>
          <a:xfrm>
            <a:off x="1315789" y="3853498"/>
            <a:ext cx="1657350" cy="371475"/>
          </a:xfrm>
          <a:prstGeom prst="flowChartAlternateProcess">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latinLnBrk="0" hangingPunct="1">
              <a:lnSpc>
                <a:spcPct val="100000"/>
              </a:lnSpc>
              <a:spcAft>
                <a:spcPts val="0"/>
              </a:spcAft>
              <a:buClrTx/>
              <a:buSzTx/>
              <a:buFontTx/>
              <a:buNone/>
              <a:tabLst/>
              <a:defRPr/>
            </a:pPr>
            <a:r>
              <a:rPr lang="en" sz="1000" b="1" dirty="0">
                <a:latin typeface="Calibri"/>
                <a:ea typeface="Times New Roman"/>
                <a:cs typeface="Arial"/>
              </a:rPr>
              <a:t>Function call</a:t>
            </a:r>
          </a:p>
        </p:txBody>
      </p:sp>
      <p:sp>
        <p:nvSpPr>
          <p:cNvPr id="13" name="Organigramme : Alternative 12"/>
          <p:cNvSpPr/>
          <p:nvPr/>
        </p:nvSpPr>
        <p:spPr>
          <a:xfrm>
            <a:off x="3201739" y="4377373"/>
            <a:ext cx="1285875" cy="371475"/>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dirty="0">
                <a:ln>
                  <a:noFill/>
                </a:ln>
                <a:solidFill>
                  <a:sysClr val="windowText" lastClr="000000"/>
                </a:solidFill>
                <a:effectLst/>
                <a:uLnTx/>
                <a:uFillTx/>
                <a:latin typeface="Calibri"/>
                <a:ea typeface="Times New Roman"/>
                <a:cs typeface="Arial"/>
              </a:rPr>
              <a:t>write (''hello'');</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14" name="Organigramme : Alternative 13"/>
          <p:cNvSpPr/>
          <p:nvPr/>
        </p:nvSpPr>
        <p:spPr>
          <a:xfrm>
            <a:off x="3214294" y="4885489"/>
            <a:ext cx="1285875" cy="371475"/>
          </a:xfrm>
          <a:prstGeom prst="flowChartAlternateProcess">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dirty="0">
                <a:ln>
                  <a:noFill/>
                </a:ln>
                <a:solidFill>
                  <a:sysClr val="windowText" lastClr="000000"/>
                </a:solidFill>
                <a:effectLst/>
                <a:uLnTx/>
                <a:uFillTx/>
                <a:latin typeface="Calibri"/>
                <a:ea typeface="Times New Roman"/>
                <a:cs typeface="Arial"/>
              </a:rPr>
              <a:t>return ;</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15" name="Rectangle 14"/>
          <p:cNvSpPr/>
          <p:nvPr/>
        </p:nvSpPr>
        <p:spPr>
          <a:xfrm>
            <a:off x="1430089" y="4376738"/>
            <a:ext cx="1600200" cy="838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The algorithm is put to sleep: it waits for the return of the function</a:t>
            </a:r>
          </a:p>
        </p:txBody>
      </p:sp>
      <p:sp>
        <p:nvSpPr>
          <p:cNvPr id="16" name="Organigramme : Alternative 15"/>
          <p:cNvSpPr/>
          <p:nvPr/>
        </p:nvSpPr>
        <p:spPr>
          <a:xfrm>
            <a:off x="1315789" y="5529898"/>
            <a:ext cx="1685926" cy="371475"/>
          </a:xfrm>
          <a:prstGeom prst="flowChartAlternateProcess">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 sz="1000" dirty="0">
                <a:effectLst/>
                <a:latin typeface="Calibri"/>
                <a:ea typeface="Times New Roman"/>
                <a:cs typeface="Arial"/>
              </a:rPr>
              <a:t>Back to the algorithm</a:t>
            </a:r>
            <a:endParaRPr lang="fr-FR" sz="1100" dirty="0">
              <a:effectLst/>
              <a:latin typeface="Calibri"/>
              <a:ea typeface="Times New Roman"/>
              <a:cs typeface="Arial"/>
            </a:endParaRPr>
          </a:p>
        </p:txBody>
      </p:sp>
      <p:cxnSp>
        <p:nvCxnSpPr>
          <p:cNvPr id="17" name="Connecteur droit avec flèche 16"/>
          <p:cNvCxnSpPr/>
          <p:nvPr/>
        </p:nvCxnSpPr>
        <p:spPr>
          <a:xfrm>
            <a:off x="2153989" y="5901373"/>
            <a:ext cx="0" cy="257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Ellipse 17"/>
          <p:cNvSpPr/>
          <p:nvPr/>
        </p:nvSpPr>
        <p:spPr>
          <a:xfrm>
            <a:off x="2020639" y="6158548"/>
            <a:ext cx="295275" cy="266700"/>
          </a:xfrm>
          <a:prstGeom prst="ellipse">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9" name="Connecteur droit 18"/>
          <p:cNvCxnSpPr/>
          <p:nvPr/>
        </p:nvCxnSpPr>
        <p:spPr>
          <a:xfrm>
            <a:off x="3087439" y="2566988"/>
            <a:ext cx="9525" cy="3943350"/>
          </a:xfrm>
          <a:prstGeom prst="line">
            <a:avLst/>
          </a:prstGeom>
          <a:noFill/>
          <a:ln w="9525" cap="flat" cmpd="sng" algn="ctr">
            <a:solidFill>
              <a:srgbClr val="4F81BD">
                <a:shade val="95000"/>
                <a:satMod val="105000"/>
              </a:srgbClr>
            </a:solidFill>
            <a:prstDash val="solid"/>
          </a:ln>
          <a:effectLst/>
        </p:spPr>
      </p:cxnSp>
      <p:cxnSp>
        <p:nvCxnSpPr>
          <p:cNvPr id="20" name="Connecteur droit 19"/>
          <p:cNvCxnSpPr/>
          <p:nvPr/>
        </p:nvCxnSpPr>
        <p:spPr>
          <a:xfrm flipV="1">
            <a:off x="2992189" y="4015423"/>
            <a:ext cx="904875" cy="952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1" name="Connecteur droit avec flèche 20"/>
          <p:cNvCxnSpPr/>
          <p:nvPr/>
        </p:nvCxnSpPr>
        <p:spPr>
          <a:xfrm>
            <a:off x="3897064" y="4015423"/>
            <a:ext cx="0" cy="3619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p:nvPr/>
        </p:nvCxnSpPr>
        <p:spPr>
          <a:xfrm>
            <a:off x="3897064" y="4748213"/>
            <a:ext cx="0" cy="152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Connecteur droit 22"/>
          <p:cNvCxnSpPr/>
          <p:nvPr/>
        </p:nvCxnSpPr>
        <p:spPr>
          <a:xfrm flipH="1" flipV="1">
            <a:off x="2153990" y="5329873"/>
            <a:ext cx="1743074"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4" name="Connecteur droit avec flèche 23"/>
          <p:cNvCxnSpPr/>
          <p:nvPr/>
        </p:nvCxnSpPr>
        <p:spPr>
          <a:xfrm>
            <a:off x="2153989" y="5329873"/>
            <a:ext cx="0" cy="2000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Connecteur droit 25"/>
          <p:cNvCxnSpPr/>
          <p:nvPr/>
        </p:nvCxnSpPr>
        <p:spPr>
          <a:xfrm>
            <a:off x="8248650" y="10115550"/>
            <a:ext cx="0" cy="57150"/>
          </a:xfrm>
          <a:prstGeom prst="line">
            <a:avLst/>
          </a:prstGeom>
          <a:noFill/>
          <a:ln w="9525" cap="flat" cmpd="sng" algn="ctr">
            <a:solidFill>
              <a:sysClr val="windowText" lastClr="000000">
                <a:shade val="95000"/>
                <a:satMod val="105000"/>
              </a:sysClr>
            </a:solidFill>
            <a:prstDash val="solid"/>
          </a:ln>
          <a:effectLst/>
        </p:spPr>
      </p:cxnSp>
      <p:cxnSp>
        <p:nvCxnSpPr>
          <p:cNvPr id="30" name="Connecteur droit 29"/>
          <p:cNvCxnSpPr/>
          <p:nvPr/>
        </p:nvCxnSpPr>
        <p:spPr>
          <a:xfrm flipV="1">
            <a:off x="3909180" y="5214938"/>
            <a:ext cx="0" cy="114936"/>
          </a:xfrm>
          <a:prstGeom prst="line">
            <a:avLst/>
          </a:prstGeom>
        </p:spPr>
        <p:style>
          <a:lnRef idx="3">
            <a:schemeClr val="accent1"/>
          </a:lnRef>
          <a:fillRef idx="0">
            <a:schemeClr val="accent1"/>
          </a:fillRef>
          <a:effectRef idx="2">
            <a:schemeClr val="accent1"/>
          </a:effectRef>
          <a:fontRef idx="minor">
            <a:schemeClr val="tx1"/>
          </a:fontRef>
        </p:style>
      </p:cxnSp>
      <p:sp>
        <p:nvSpPr>
          <p:cNvPr id="34" name="Zone de texte 26"/>
          <p:cNvSpPr txBox="1"/>
          <p:nvPr/>
        </p:nvSpPr>
        <p:spPr>
          <a:xfrm>
            <a:off x="4905791" y="2337600"/>
            <a:ext cx="82867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dirty="0">
                <a:ln>
                  <a:noFill/>
                </a:ln>
                <a:solidFill>
                  <a:sysClr val="windowText" lastClr="000000"/>
                </a:solidFill>
                <a:effectLst/>
                <a:uLnTx/>
                <a:uFillTx/>
                <a:latin typeface="Calibri"/>
                <a:ea typeface="Times New Roman"/>
                <a:cs typeface="Arial"/>
              </a:rPr>
              <a:t>The weather</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35" name="Rectangle 34"/>
          <p:cNvSpPr/>
          <p:nvPr/>
        </p:nvSpPr>
        <p:spPr>
          <a:xfrm>
            <a:off x="5139153" y="3097485"/>
            <a:ext cx="161925" cy="8763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Rectangle 35"/>
          <p:cNvSpPr/>
          <p:nvPr/>
        </p:nvSpPr>
        <p:spPr>
          <a:xfrm>
            <a:off x="5143916" y="5278710"/>
            <a:ext cx="161925" cy="66675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Rectangle 36"/>
          <p:cNvSpPr/>
          <p:nvPr/>
        </p:nvSpPr>
        <p:spPr>
          <a:xfrm>
            <a:off x="5143916" y="4221435"/>
            <a:ext cx="161925" cy="666750"/>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38" name="Connecteur droit 37"/>
          <p:cNvCxnSpPr/>
          <p:nvPr/>
        </p:nvCxnSpPr>
        <p:spPr>
          <a:xfrm>
            <a:off x="5220116" y="2868250"/>
            <a:ext cx="0" cy="21907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5220116" y="3973785"/>
            <a:ext cx="0" cy="21907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5220116" y="4888185"/>
            <a:ext cx="0" cy="39052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5239166" y="5954985"/>
            <a:ext cx="0" cy="39052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 de texte 43"/>
          <p:cNvSpPr txBox="1"/>
          <p:nvPr/>
        </p:nvSpPr>
        <p:spPr>
          <a:xfrm>
            <a:off x="5410616" y="2896825"/>
            <a:ext cx="15716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a:ln>
                  <a:noFill/>
                </a:ln>
                <a:solidFill>
                  <a:sysClr val="windowText" lastClr="000000"/>
                </a:solidFill>
                <a:effectLst/>
                <a:uLnTx/>
                <a:uFillTx/>
                <a:latin typeface="Calibri"/>
                <a:ea typeface="Times New Roman"/>
                <a:cs typeface="Arial"/>
              </a:rPr>
              <a:t>Start of the algorithm</a:t>
            </a:r>
            <a:endParaRPr kumimoji="0" lang="fr-FR" sz="1100" b="0" i="0" u="none" strike="noStrike" kern="0" cap="none" spc="0" normalizeH="0" baseline="0" noProof="0">
              <a:ln>
                <a:noFill/>
              </a:ln>
              <a:solidFill>
                <a:sysClr val="windowText" lastClr="000000"/>
              </a:solidFill>
              <a:effectLst/>
              <a:uLnTx/>
              <a:uFillTx/>
              <a:latin typeface="Calibri"/>
              <a:ea typeface="Times New Roman"/>
              <a:cs typeface="Arial"/>
            </a:endParaRPr>
          </a:p>
        </p:txBody>
      </p:sp>
      <p:sp>
        <p:nvSpPr>
          <p:cNvPr id="43" name="Zone de texte 44"/>
          <p:cNvSpPr txBox="1"/>
          <p:nvPr/>
        </p:nvSpPr>
        <p:spPr>
          <a:xfrm>
            <a:off x="5458241" y="3840434"/>
            <a:ext cx="2066087" cy="3524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dirty="0">
                <a:ln>
                  <a:noFill/>
                </a:ln>
                <a:solidFill>
                  <a:sysClr val="windowText" lastClr="000000"/>
                </a:solidFill>
                <a:effectLst/>
                <a:uLnTx/>
                <a:uFillTx/>
                <a:latin typeface="Calibri"/>
                <a:ea typeface="Times New Roman"/>
                <a:cs typeface="Arial"/>
              </a:rPr>
              <a:t>Suspension of the algorithm</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44" name="Zone de texte 45"/>
          <p:cNvSpPr txBox="1"/>
          <p:nvPr/>
        </p:nvSpPr>
        <p:spPr>
          <a:xfrm>
            <a:off x="5458241" y="4079655"/>
            <a:ext cx="15716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dirty="0">
                <a:ln>
                  <a:noFill/>
                </a:ln>
                <a:solidFill>
                  <a:sysClr val="windowText" lastClr="000000"/>
                </a:solidFill>
                <a:effectLst/>
                <a:uLnTx/>
                <a:uFillTx/>
                <a:latin typeface="Calibri"/>
                <a:ea typeface="Times New Roman"/>
                <a:cs typeface="Arial"/>
              </a:rPr>
              <a:t>Start of function</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45" name="Zone de texte 46"/>
          <p:cNvSpPr txBox="1"/>
          <p:nvPr/>
        </p:nvSpPr>
        <p:spPr>
          <a:xfrm>
            <a:off x="5448716" y="4907235"/>
            <a:ext cx="15716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a:ln>
                  <a:noFill/>
                </a:ln>
                <a:solidFill>
                  <a:sysClr val="windowText" lastClr="000000"/>
                </a:solidFill>
                <a:effectLst/>
                <a:uLnTx/>
                <a:uFillTx/>
                <a:latin typeface="Calibri"/>
                <a:ea typeface="Times New Roman"/>
                <a:cs typeface="Arial"/>
              </a:rPr>
              <a:t>End of function</a:t>
            </a:r>
            <a:endParaRPr kumimoji="0" lang="fr-FR" sz="1100" b="0" i="0" u="none" strike="noStrike" kern="0" cap="none" spc="0" normalizeH="0" baseline="0" noProof="0">
              <a:ln>
                <a:noFill/>
              </a:ln>
              <a:solidFill>
                <a:sysClr val="windowText" lastClr="000000"/>
              </a:solidFill>
              <a:effectLst/>
              <a:uLnTx/>
              <a:uFillTx/>
              <a:latin typeface="Calibri"/>
              <a:ea typeface="Times New Roman"/>
              <a:cs typeface="Arial"/>
            </a:endParaRPr>
          </a:p>
        </p:txBody>
      </p:sp>
      <p:sp>
        <p:nvSpPr>
          <p:cNvPr id="46" name="Zone de texte 47"/>
          <p:cNvSpPr txBox="1"/>
          <p:nvPr/>
        </p:nvSpPr>
        <p:spPr>
          <a:xfrm>
            <a:off x="5439191" y="5145359"/>
            <a:ext cx="1941121" cy="346979"/>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dirty="0">
                <a:ln>
                  <a:noFill/>
                </a:ln>
                <a:solidFill>
                  <a:sysClr val="windowText" lastClr="000000"/>
                </a:solidFill>
                <a:effectLst/>
                <a:uLnTx/>
                <a:uFillTx/>
                <a:latin typeface="Calibri"/>
                <a:ea typeface="Times New Roman"/>
                <a:cs typeface="Arial"/>
              </a:rPr>
              <a:t>Resumption of the algorithm</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47" name="Zone de texte 48"/>
          <p:cNvSpPr txBox="1"/>
          <p:nvPr/>
        </p:nvSpPr>
        <p:spPr>
          <a:xfrm>
            <a:off x="5458241" y="5840685"/>
            <a:ext cx="157162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000" b="0" i="0" u="none" strike="noStrike" kern="0" cap="none" spc="0" normalizeH="0" baseline="0" noProof="0" dirty="0">
                <a:ln>
                  <a:noFill/>
                </a:ln>
                <a:solidFill>
                  <a:sysClr val="windowText" lastClr="000000"/>
                </a:solidFill>
                <a:effectLst/>
                <a:uLnTx/>
                <a:uFillTx/>
                <a:latin typeface="Calibri"/>
                <a:ea typeface="Times New Roman"/>
                <a:cs typeface="Arial"/>
              </a:rPr>
              <a:t>End of the algorithm</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48" name="Zone de texte 49"/>
          <p:cNvSpPr txBox="1"/>
          <p:nvPr/>
        </p:nvSpPr>
        <p:spPr>
          <a:xfrm>
            <a:off x="4858166" y="6364560"/>
            <a:ext cx="828675" cy="3048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000" dirty="0">
                <a:effectLst/>
                <a:latin typeface="Calibri"/>
                <a:ea typeface="Times New Roman"/>
                <a:cs typeface="Arial"/>
              </a:rPr>
              <a:t>The weather</a:t>
            </a:r>
            <a:endParaRPr lang="fr-FR" sz="1100" dirty="0">
              <a:effectLst/>
              <a:latin typeface="Calibri"/>
              <a:ea typeface="Times New Roman"/>
              <a:cs typeface="Arial"/>
            </a:endParaRPr>
          </a:p>
        </p:txBody>
      </p:sp>
      <p:sp>
        <p:nvSpPr>
          <p:cNvPr id="49" name="Rectangle 48"/>
          <p:cNvSpPr/>
          <p:nvPr/>
        </p:nvSpPr>
        <p:spPr>
          <a:xfrm>
            <a:off x="1043608" y="2337600"/>
            <a:ext cx="6336704" cy="4331760"/>
          </a:xfrm>
          <a:prstGeom prst="rect">
            <a:avLst/>
          </a:prstGeom>
          <a:no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54328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par>
                                <p:cTn id="25" presetID="1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p:tgtEl>
                                          <p:spTgt spid="38"/>
                                        </p:tgtEl>
                                        <p:attrNameLst>
                                          <p:attrName>ppt_y</p:attrName>
                                        </p:attrNameLst>
                                      </p:cBhvr>
                                      <p:tavLst>
                                        <p:tav tm="0">
                                          <p:val>
                                            <p:strVal val="#ppt_y+#ppt_h*1.125000"/>
                                          </p:val>
                                        </p:tav>
                                        <p:tav tm="100000">
                                          <p:val>
                                            <p:strVal val="#ppt_y"/>
                                          </p:val>
                                        </p:tav>
                                      </p:tavLst>
                                    </p:anim>
                                    <p:animEffect transition="in" filter="wipe(up)">
                                      <p:cBhvr>
                                        <p:cTn id="28" dur="500"/>
                                        <p:tgtEl>
                                          <p:spTgt spid="38"/>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p:tgtEl>
                                          <p:spTgt spid="42"/>
                                        </p:tgtEl>
                                        <p:attrNameLst>
                                          <p:attrName>ppt_y</p:attrName>
                                        </p:attrNameLst>
                                      </p:cBhvr>
                                      <p:tavLst>
                                        <p:tav tm="0">
                                          <p:val>
                                            <p:strVal val="#ppt_y+#ppt_h*1.125000"/>
                                          </p:val>
                                        </p:tav>
                                        <p:tav tm="100000">
                                          <p:val>
                                            <p:strVal val="#ppt_y"/>
                                          </p:val>
                                        </p:tav>
                                      </p:tavLst>
                                    </p:anim>
                                    <p:animEffect transition="in" filter="wipe(up)">
                                      <p:cBhvr>
                                        <p:cTn id="32" dur="500"/>
                                        <p:tgtEl>
                                          <p:spTgt spid="4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ppt_y</p:attrName>
                                        </p:attrNameLst>
                                      </p:cBhvr>
                                      <p:tavLst>
                                        <p:tav tm="0">
                                          <p:val>
                                            <p:strVal val="#ppt_y+#ppt_h*1.125000"/>
                                          </p:val>
                                        </p:tav>
                                        <p:tav tm="100000">
                                          <p:val>
                                            <p:strVal val="#ppt_y"/>
                                          </p:val>
                                        </p:tav>
                                      </p:tavLst>
                                    </p:anim>
                                    <p:animEffect transition="in" filter="wipe(up)">
                                      <p:cBhvr>
                                        <p:cTn id="40" dur="500"/>
                                        <p:tgtEl>
                                          <p:spTgt spid="12"/>
                                        </p:tgtEl>
                                      </p:cBhvr>
                                    </p:animEffect>
                                  </p:childTnLst>
                                </p:cTn>
                              </p:par>
                              <p:par>
                                <p:cTn id="41" presetID="1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ppt_y</p:attrName>
                                        </p:attrNameLst>
                                      </p:cBhvr>
                                      <p:tavLst>
                                        <p:tav tm="0">
                                          <p:val>
                                            <p:strVal val="#ppt_y+#ppt_h*1.125000"/>
                                          </p:val>
                                        </p:tav>
                                        <p:tav tm="100000">
                                          <p:val>
                                            <p:strVal val="#ppt_y"/>
                                          </p:val>
                                        </p:tav>
                                      </p:tavLst>
                                    </p:anim>
                                    <p:animEffect transition="in" filter="wipe(up)">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down)">
                                      <p:cBhvr>
                                        <p:cTn id="49" dur="500"/>
                                        <p:tgtEl>
                                          <p:spTgt spid="43"/>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4"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ppt_x"/>
                                          </p:val>
                                        </p:tav>
                                        <p:tav tm="100000">
                                          <p:val>
                                            <p:strVal val="#ppt_x"/>
                                          </p:val>
                                        </p:tav>
                                      </p:tavLst>
                                    </p:anim>
                                    <p:anim calcmode="lin" valueType="num">
                                      <p:cBhvr additive="base">
                                        <p:cTn id="77" dur="500" fill="hold"/>
                                        <p:tgtEl>
                                          <p:spTgt spid="37"/>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ppt_x"/>
                                          </p:val>
                                        </p:tav>
                                        <p:tav tm="100000">
                                          <p:val>
                                            <p:strVal val="#ppt_x"/>
                                          </p:val>
                                        </p:tav>
                                      </p:tavLst>
                                    </p:anim>
                                    <p:anim calcmode="lin" valueType="num">
                                      <p:cBhvr additive="base">
                                        <p:cTn id="81" dur="500" fill="hold"/>
                                        <p:tgtEl>
                                          <p:spTgt spid="40"/>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par>
                          <p:cTn id="86" fill="hold">
                            <p:stCondLst>
                              <p:cond delay="1500"/>
                            </p:stCondLst>
                            <p:childTnLst>
                              <p:par>
                                <p:cTn id="87" presetID="2" presetClass="entr" presetSubtype="4"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par>
                          <p:cTn id="91" fill="hold">
                            <p:stCondLst>
                              <p:cond delay="2000"/>
                            </p:stCondLst>
                            <p:childTnLst>
                              <p:par>
                                <p:cTn id="92" presetID="2" presetClass="entr" presetSubtype="4"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additive="base">
                                        <p:cTn id="94" dur="500" fill="hold"/>
                                        <p:tgtEl>
                                          <p:spTgt spid="45"/>
                                        </p:tgtEl>
                                        <p:attrNameLst>
                                          <p:attrName>ppt_x</p:attrName>
                                        </p:attrNameLst>
                                      </p:cBhvr>
                                      <p:tavLst>
                                        <p:tav tm="0">
                                          <p:val>
                                            <p:strVal val="#ppt_x"/>
                                          </p:val>
                                        </p:tav>
                                        <p:tav tm="100000">
                                          <p:val>
                                            <p:strVal val="#ppt_x"/>
                                          </p:val>
                                        </p:tav>
                                      </p:tavLst>
                                    </p:anim>
                                    <p:anim calcmode="lin" valueType="num">
                                      <p:cBhvr additive="base">
                                        <p:cTn id="9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1000"/>
                                        <p:tgtEl>
                                          <p:spTgt spid="24"/>
                                        </p:tgtEl>
                                      </p:cBhvr>
                                    </p:animEffect>
                                    <p:anim calcmode="lin" valueType="num">
                                      <p:cBhvr>
                                        <p:cTn id="121" dur="1000" fill="hold"/>
                                        <p:tgtEl>
                                          <p:spTgt spid="24"/>
                                        </p:tgtEl>
                                        <p:attrNameLst>
                                          <p:attrName>ppt_x</p:attrName>
                                        </p:attrNameLst>
                                      </p:cBhvr>
                                      <p:tavLst>
                                        <p:tav tm="0">
                                          <p:val>
                                            <p:strVal val="#ppt_x"/>
                                          </p:val>
                                        </p:tav>
                                        <p:tav tm="100000">
                                          <p:val>
                                            <p:strVal val="#ppt_x"/>
                                          </p:val>
                                        </p:tav>
                                      </p:tavLst>
                                    </p:anim>
                                    <p:anim calcmode="lin" valueType="num">
                                      <p:cBhvr>
                                        <p:cTn id="1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1000"/>
                                        <p:tgtEl>
                                          <p:spTgt spid="16"/>
                                        </p:tgtEl>
                                      </p:cBhvr>
                                    </p:animEffect>
                                    <p:anim calcmode="lin" valueType="num">
                                      <p:cBhvr>
                                        <p:cTn id="128" dur="1000" fill="hold"/>
                                        <p:tgtEl>
                                          <p:spTgt spid="16"/>
                                        </p:tgtEl>
                                        <p:attrNameLst>
                                          <p:attrName>ppt_x</p:attrName>
                                        </p:attrNameLst>
                                      </p:cBhvr>
                                      <p:tavLst>
                                        <p:tav tm="0">
                                          <p:val>
                                            <p:strVal val="#ppt_x"/>
                                          </p:val>
                                        </p:tav>
                                        <p:tav tm="100000">
                                          <p:val>
                                            <p:strVal val="#ppt_x"/>
                                          </p:val>
                                        </p:tav>
                                      </p:tavLst>
                                    </p:anim>
                                    <p:anim calcmode="lin" valueType="num">
                                      <p:cBhvr>
                                        <p:cTn id="129" dur="1000" fill="hold"/>
                                        <p:tgtEl>
                                          <p:spTgt spid="1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fade">
                                      <p:cBhvr>
                                        <p:cTn id="132" dur="1000"/>
                                        <p:tgtEl>
                                          <p:spTgt spid="47"/>
                                        </p:tgtEl>
                                      </p:cBhvr>
                                    </p:animEffect>
                                    <p:anim calcmode="lin" valueType="num">
                                      <p:cBhvr>
                                        <p:cTn id="133" dur="1000" fill="hold"/>
                                        <p:tgtEl>
                                          <p:spTgt spid="47"/>
                                        </p:tgtEl>
                                        <p:attrNameLst>
                                          <p:attrName>ppt_x</p:attrName>
                                        </p:attrNameLst>
                                      </p:cBhvr>
                                      <p:tavLst>
                                        <p:tav tm="0">
                                          <p:val>
                                            <p:strVal val="#ppt_x"/>
                                          </p:val>
                                        </p:tav>
                                        <p:tav tm="100000">
                                          <p:val>
                                            <p:strVal val="#ppt_x"/>
                                          </p:val>
                                        </p:tav>
                                      </p:tavLst>
                                    </p:anim>
                                    <p:anim calcmode="lin" valueType="num">
                                      <p:cBhvr>
                                        <p:cTn id="134" dur="1000" fill="hold"/>
                                        <p:tgtEl>
                                          <p:spTgt spid="4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1000"/>
                                        <p:tgtEl>
                                          <p:spTgt spid="41"/>
                                        </p:tgtEl>
                                      </p:cBhvr>
                                    </p:animEffect>
                                    <p:anim calcmode="lin" valueType="num">
                                      <p:cBhvr>
                                        <p:cTn id="138" dur="1000" fill="hold"/>
                                        <p:tgtEl>
                                          <p:spTgt spid="41"/>
                                        </p:tgtEl>
                                        <p:attrNameLst>
                                          <p:attrName>ppt_x</p:attrName>
                                        </p:attrNameLst>
                                      </p:cBhvr>
                                      <p:tavLst>
                                        <p:tav tm="0">
                                          <p:val>
                                            <p:strVal val="#ppt_x"/>
                                          </p:val>
                                        </p:tav>
                                        <p:tav tm="100000">
                                          <p:val>
                                            <p:strVal val="#ppt_x"/>
                                          </p:val>
                                        </p:tav>
                                      </p:tavLst>
                                    </p:anim>
                                    <p:anim calcmode="lin" valueType="num">
                                      <p:cBhvr>
                                        <p:cTn id="139" dur="1000" fill="hold"/>
                                        <p:tgtEl>
                                          <p:spTgt spid="41"/>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fade">
                                      <p:cBhvr>
                                        <p:cTn id="142" dur="1000"/>
                                        <p:tgtEl>
                                          <p:spTgt spid="17"/>
                                        </p:tgtEl>
                                      </p:cBhvr>
                                    </p:animEffect>
                                    <p:anim calcmode="lin" valueType="num">
                                      <p:cBhvr>
                                        <p:cTn id="143" dur="1000" fill="hold"/>
                                        <p:tgtEl>
                                          <p:spTgt spid="17"/>
                                        </p:tgtEl>
                                        <p:attrNameLst>
                                          <p:attrName>ppt_x</p:attrName>
                                        </p:attrNameLst>
                                      </p:cBhvr>
                                      <p:tavLst>
                                        <p:tav tm="0">
                                          <p:val>
                                            <p:strVal val="#ppt_x"/>
                                          </p:val>
                                        </p:tav>
                                        <p:tav tm="100000">
                                          <p:val>
                                            <p:strVal val="#ppt_x"/>
                                          </p:val>
                                        </p:tav>
                                      </p:tavLst>
                                    </p:anim>
                                    <p:anim calcmode="lin" valueType="num">
                                      <p:cBhvr>
                                        <p:cTn id="144" dur="1000" fill="hold"/>
                                        <p:tgtEl>
                                          <p:spTgt spid="17"/>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10" presetClass="entr" presetSubtype="0" fill="hold" grpId="0" nodeType="after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fade">
                                      <p:cBhvr>
                                        <p:cTn id="148" dur="500"/>
                                        <p:tgtEl>
                                          <p:spTgt spid="18"/>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barn(inVertical)">
                                      <p:cBhvr>
                                        <p:cTn id="1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8" grpId="0" animBg="1"/>
      <p:bldP spid="34" grpId="0" animBg="1"/>
      <p:bldP spid="35" grpId="0" animBg="1"/>
      <p:bldP spid="36" grpId="0" animBg="1"/>
      <p:bldP spid="37" grpId="0" animBg="1"/>
      <p:bldP spid="42" grpId="0" animBg="1"/>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3782764" cy="3240360"/>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Function without returned value</a:t>
            </a:r>
          </a:p>
          <a:p>
            <a:pPr marL="442913" indent="-442913" algn="just">
              <a:lnSpc>
                <a:spcPct val="110000"/>
              </a:lnSpc>
              <a:spcAft>
                <a:spcPts val="0"/>
              </a:spcAft>
              <a:buBlip>
                <a:blip r:embed="rId3"/>
              </a:buBlip>
              <a:tabLst>
                <a:tab pos="1343025" algn="l"/>
              </a:tabLst>
            </a:pPr>
            <a:r>
              <a:rPr lang="en" sz="2400" dirty="0">
                <a:ea typeface="Times New Roman"/>
                <a:cs typeface="Arial"/>
              </a:rPr>
              <a:t>Let's imagine another algorithm that calls the </a:t>
            </a:r>
            <a:r>
              <a:rPr lang="en" sz="2400" dirty="0" err="1">
                <a:ea typeface="Times New Roman"/>
                <a:cs typeface="Arial"/>
              </a:rPr>
              <a:t>displayHello </a:t>
            </a:r>
            <a:r>
              <a:rPr lang="en" sz="2400" dirty="0">
                <a:ea typeface="Times New Roman"/>
                <a:cs typeface="Arial"/>
              </a:rPr>
              <a:t>() function 10 times.</a:t>
            </a:r>
            <a:endPar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
        <p:nvSpPr>
          <p:cNvPr id="3" name="Rectangle 2"/>
          <p:cNvSpPr/>
          <p:nvPr/>
        </p:nvSpPr>
        <p:spPr>
          <a:xfrm>
            <a:off x="4630176" y="2276871"/>
            <a:ext cx="4046280" cy="29343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4800181" y="2348880"/>
            <a:ext cx="3567455" cy="2862322"/>
          </a:xfrm>
          <a:prstGeom prst="rect">
            <a:avLst/>
          </a:prstGeom>
        </p:spPr>
        <p:txBody>
          <a:bodyPr wrap="square">
            <a:spAutoFit/>
          </a:bodyPr>
          <a:lstStyle/>
          <a:p>
            <a:r>
              <a:rPr lang="en" b="1" dirty="0">
                <a:solidFill>
                  <a:schemeClr val="bg1"/>
                </a:solidFill>
              </a:rPr>
              <a:t>Algorithm </a:t>
            </a:r>
            <a:r>
              <a:rPr lang="en" dirty="0">
                <a:solidFill>
                  <a:schemeClr val="bg1"/>
                </a:solidFill>
              </a:rPr>
              <a:t>uses-function-10</a:t>
            </a:r>
          </a:p>
          <a:p>
            <a:r>
              <a:rPr lang="en" b="1" dirty="0">
                <a:solidFill>
                  <a:schemeClr val="bg1"/>
                </a:solidFill>
              </a:rPr>
              <a:t>Variables </a:t>
            </a:r>
            <a:r>
              <a:rPr lang="en" dirty="0">
                <a:solidFill>
                  <a:schemeClr val="bg1"/>
                </a:solidFill>
              </a:rPr>
              <a:t>: index: integer;</a:t>
            </a:r>
          </a:p>
          <a:p>
            <a:r>
              <a:rPr lang="en" b="1" dirty="0">
                <a:solidFill>
                  <a:schemeClr val="bg1"/>
                </a:solidFill>
              </a:rPr>
              <a:t>Beginning</a:t>
            </a:r>
            <a:endParaRPr lang="fr-FR" dirty="0">
              <a:solidFill>
                <a:schemeClr val="bg1"/>
              </a:solidFill>
            </a:endParaRPr>
          </a:p>
          <a:p>
            <a:r>
              <a:rPr lang="en" dirty="0">
                <a:solidFill>
                  <a:schemeClr val="bg1"/>
                </a:solidFill>
              </a:rPr>
              <a:t>index </a:t>
            </a:r>
            <a:r>
              <a:rPr lang="en" dirty="0">
                <a:solidFill>
                  <a:schemeClr val="bg1"/>
                </a:solidFill>
                <a:sym typeface="Wingdings"/>
              </a:rPr>
              <a:t> </a:t>
            </a:r>
            <a:r>
              <a:rPr lang="en" dirty="0">
                <a:solidFill>
                  <a:schemeClr val="bg1"/>
                </a:solidFill>
              </a:rPr>
              <a:t>0;</a:t>
            </a:r>
          </a:p>
          <a:p>
            <a:r>
              <a:rPr lang="en" dirty="0">
                <a:solidFill>
                  <a:schemeClr val="bg1"/>
                </a:solidFill>
              </a:rPr>
              <a:t>while (index&lt;10) do</a:t>
            </a:r>
          </a:p>
          <a:p>
            <a:r>
              <a:rPr lang="en" dirty="0">
                <a:solidFill>
                  <a:schemeClr val="bg1"/>
                </a:solidFill>
              </a:rPr>
              <a:t>{</a:t>
            </a:r>
          </a:p>
          <a:p>
            <a:r>
              <a:rPr lang="en" dirty="0">
                <a:solidFill>
                  <a:schemeClr val="bg1"/>
                </a:solidFill>
              </a:rPr>
              <a:t> </a:t>
            </a:r>
            <a:r>
              <a:rPr lang="en" dirty="0" err="1">
                <a:solidFill>
                  <a:schemeClr val="bg1"/>
                </a:solidFill>
              </a:rPr>
              <a:t>showHello </a:t>
            </a:r>
            <a:r>
              <a:rPr lang="en" dirty="0">
                <a:solidFill>
                  <a:schemeClr val="bg1"/>
                </a:solidFill>
              </a:rPr>
              <a:t>();</a:t>
            </a:r>
          </a:p>
          <a:p>
            <a:r>
              <a:rPr lang="en" dirty="0">
                <a:solidFill>
                  <a:schemeClr val="bg1"/>
                </a:solidFill>
              </a:rPr>
              <a:t> </a:t>
            </a:r>
            <a:r>
              <a:rPr lang="en" dirty="0" err="1">
                <a:solidFill>
                  <a:schemeClr val="bg1"/>
                </a:solidFill>
              </a:rPr>
              <a:t>index </a:t>
            </a:r>
            <a:r>
              <a:rPr lang="en" dirty="0" err="1">
                <a:solidFill>
                  <a:schemeClr val="bg1"/>
                </a:solidFill>
                <a:sym typeface="Wingdings"/>
              </a:rPr>
              <a:t> </a:t>
            </a:r>
            <a:r>
              <a:rPr lang="en" dirty="0" err="1">
                <a:solidFill>
                  <a:schemeClr val="bg1"/>
                </a:solidFill>
              </a:rPr>
              <a:t>index </a:t>
            </a:r>
            <a:r>
              <a:rPr lang="en" dirty="0">
                <a:solidFill>
                  <a:schemeClr val="bg1"/>
                </a:solidFill>
              </a:rPr>
              <a:t>+1;</a:t>
            </a:r>
          </a:p>
          <a:p>
            <a:r>
              <a:rPr lang="en" dirty="0">
                <a:solidFill>
                  <a:schemeClr val="bg1"/>
                </a:solidFill>
              </a:rPr>
              <a:t>}</a:t>
            </a:r>
          </a:p>
          <a:p>
            <a:r>
              <a:rPr lang="en" b="1" dirty="0">
                <a:solidFill>
                  <a:schemeClr val="bg1"/>
                </a:solidFill>
              </a:rPr>
              <a:t>END</a:t>
            </a:r>
          </a:p>
        </p:txBody>
      </p:sp>
    </p:spTree>
    <p:extLst>
      <p:ext uri="{BB962C8B-B14F-4D97-AF65-F5344CB8AC3E}">
        <p14:creationId xmlns:p14="http://schemas.microsoft.com/office/powerpoint/2010/main" val="12362510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7959228" cy="1656184"/>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Function without returned value</a:t>
            </a:r>
          </a:p>
          <a:p>
            <a:pPr marL="442913" indent="-442913" algn="just">
              <a:lnSpc>
                <a:spcPct val="110000"/>
              </a:lnSpc>
              <a:spcAft>
                <a:spcPts val="0"/>
              </a:spcAft>
              <a:buBlip>
                <a:blip r:embed="rId3"/>
              </a:buBlip>
              <a:tabLst>
                <a:tab pos="1343025" algn="l"/>
              </a:tabLst>
            </a:pPr>
            <a:r>
              <a:rPr lang="en" sz="2400" dirty="0">
                <a:ea typeface="Times New Roman"/>
                <a:cs typeface="Arial"/>
              </a:rPr>
              <a:t>To facilitate the reading of the algorithms, it is advisable to respect rules to name the functions.</a:t>
            </a:r>
            <a:endPar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
        <p:nvSpPr>
          <p:cNvPr id="4" name="Secteurs 3"/>
          <p:cNvSpPr/>
          <p:nvPr/>
        </p:nvSpPr>
        <p:spPr>
          <a:xfrm>
            <a:off x="1043608" y="3429000"/>
            <a:ext cx="3127896" cy="3127896"/>
          </a:xfrm>
          <a:prstGeom prst="pie">
            <a:avLst>
              <a:gd name="adj1" fmla="val 5400000"/>
              <a:gd name="adj2" fmla="val 1620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7" name="Forme libre 6"/>
          <p:cNvSpPr/>
          <p:nvPr/>
        </p:nvSpPr>
        <p:spPr>
          <a:xfrm>
            <a:off x="2607556" y="3429000"/>
            <a:ext cx="4772756" cy="3127896"/>
          </a:xfrm>
          <a:custGeom>
            <a:avLst/>
            <a:gdLst>
              <a:gd name="connsiteX0" fmla="*/ 0 w 4772756"/>
              <a:gd name="connsiteY0" fmla="*/ 0 h 3127896"/>
              <a:gd name="connsiteX1" fmla="*/ 4772756 w 4772756"/>
              <a:gd name="connsiteY1" fmla="*/ 0 h 3127896"/>
              <a:gd name="connsiteX2" fmla="*/ 4772756 w 4772756"/>
              <a:gd name="connsiteY2" fmla="*/ 3127896 h 3127896"/>
              <a:gd name="connsiteX3" fmla="*/ 0 w 4772756"/>
              <a:gd name="connsiteY3" fmla="*/ 3127896 h 3127896"/>
              <a:gd name="connsiteX4" fmla="*/ 0 w 4772756"/>
              <a:gd name="connsiteY4" fmla="*/ 0 h 312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756" h="3127896">
                <a:moveTo>
                  <a:pt x="0" y="0"/>
                </a:moveTo>
                <a:lnTo>
                  <a:pt x="4772756" y="0"/>
                </a:lnTo>
                <a:lnTo>
                  <a:pt x="4772756" y="3127896"/>
                </a:lnTo>
                <a:lnTo>
                  <a:pt x="0" y="3127896"/>
                </a:lnTo>
                <a:lnTo>
                  <a:pt x="0" y="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2242866" numCol="1" spcCol="1270" anchor="ctr" anchorCtr="0">
            <a:noAutofit/>
          </a:bodyPr>
          <a:lstStyle/>
          <a:p>
            <a:pPr lvl="0" algn="ctr" defTabSz="622300">
              <a:lnSpc>
                <a:spcPct val="90000"/>
              </a:lnSpc>
              <a:spcBef>
                <a:spcPct val="0"/>
              </a:spcBef>
              <a:spcAft>
                <a:spcPct val="35000"/>
              </a:spcAft>
            </a:pPr>
            <a:r>
              <a:rPr lang="en" sz="1400" kern="1200" dirty="0"/>
              <a:t>The name of a function begins with a lowercase letter.</a:t>
            </a:r>
          </a:p>
        </p:txBody>
      </p:sp>
      <p:sp>
        <p:nvSpPr>
          <p:cNvPr id="8" name="Secteurs 7"/>
          <p:cNvSpPr/>
          <p:nvPr/>
        </p:nvSpPr>
        <p:spPr>
          <a:xfrm>
            <a:off x="1590990" y="4367370"/>
            <a:ext cx="2033130" cy="2033130"/>
          </a:xfrm>
          <a:prstGeom prst="pie">
            <a:avLst>
              <a:gd name="adj1" fmla="val 5400000"/>
              <a:gd name="adj2" fmla="val 1620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lstStyle/>
          <a:p>
            <a:endParaRPr lang="en-GB"/>
          </a:p>
        </p:txBody>
      </p:sp>
      <p:sp>
        <p:nvSpPr>
          <p:cNvPr id="9" name="Forme libre 8"/>
          <p:cNvSpPr/>
          <p:nvPr/>
        </p:nvSpPr>
        <p:spPr>
          <a:xfrm>
            <a:off x="2607556" y="4367370"/>
            <a:ext cx="4772756" cy="2033130"/>
          </a:xfrm>
          <a:custGeom>
            <a:avLst/>
            <a:gdLst>
              <a:gd name="connsiteX0" fmla="*/ 0 w 4772756"/>
              <a:gd name="connsiteY0" fmla="*/ 0 h 2033130"/>
              <a:gd name="connsiteX1" fmla="*/ 4772756 w 4772756"/>
              <a:gd name="connsiteY1" fmla="*/ 0 h 2033130"/>
              <a:gd name="connsiteX2" fmla="*/ 4772756 w 4772756"/>
              <a:gd name="connsiteY2" fmla="*/ 2033130 h 2033130"/>
              <a:gd name="connsiteX3" fmla="*/ 0 w 4772756"/>
              <a:gd name="connsiteY3" fmla="*/ 2033130 h 2033130"/>
              <a:gd name="connsiteX4" fmla="*/ 0 w 4772756"/>
              <a:gd name="connsiteY4" fmla="*/ 0 h 203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756" h="2033130">
                <a:moveTo>
                  <a:pt x="0" y="0"/>
                </a:moveTo>
                <a:lnTo>
                  <a:pt x="4772756" y="0"/>
                </a:lnTo>
                <a:lnTo>
                  <a:pt x="4772756" y="2033130"/>
                </a:lnTo>
                <a:lnTo>
                  <a:pt x="0" y="2033130"/>
                </a:lnTo>
                <a:lnTo>
                  <a:pt x="0" y="0"/>
                </a:lnTo>
                <a:close/>
              </a:path>
            </a:pathLst>
          </a:cu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1148103" numCol="1" spcCol="1270" anchor="ctr" anchorCtr="0">
            <a:noAutofit/>
          </a:bodyPr>
          <a:lstStyle/>
          <a:p>
            <a:pPr lvl="0" algn="ctr" defTabSz="622300">
              <a:lnSpc>
                <a:spcPct val="90000"/>
              </a:lnSpc>
              <a:spcBef>
                <a:spcPct val="0"/>
              </a:spcBef>
              <a:spcAft>
                <a:spcPct val="35000"/>
              </a:spcAft>
            </a:pPr>
            <a:r>
              <a:rPr lang="en" sz="1400" kern="1200" dirty="0"/>
              <a:t>The name of a function does not contain spaces.</a:t>
            </a:r>
          </a:p>
        </p:txBody>
      </p:sp>
      <p:sp>
        <p:nvSpPr>
          <p:cNvPr id="10" name="Secteurs 9"/>
          <p:cNvSpPr/>
          <p:nvPr/>
        </p:nvSpPr>
        <p:spPr>
          <a:xfrm>
            <a:off x="2138372" y="5305738"/>
            <a:ext cx="938367" cy="938367"/>
          </a:xfrm>
          <a:prstGeom prst="pie">
            <a:avLst>
              <a:gd name="adj1" fmla="val 5400000"/>
              <a:gd name="adj2" fmla="val 1620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lstStyle/>
          <a:p>
            <a:endParaRPr lang="en-GB"/>
          </a:p>
        </p:txBody>
      </p:sp>
      <p:sp>
        <p:nvSpPr>
          <p:cNvPr id="11" name="Forme libre 10"/>
          <p:cNvSpPr/>
          <p:nvPr/>
        </p:nvSpPr>
        <p:spPr>
          <a:xfrm>
            <a:off x="2607556" y="5305738"/>
            <a:ext cx="4772756" cy="938367"/>
          </a:xfrm>
          <a:custGeom>
            <a:avLst/>
            <a:gdLst>
              <a:gd name="connsiteX0" fmla="*/ 0 w 4772756"/>
              <a:gd name="connsiteY0" fmla="*/ 0 h 938367"/>
              <a:gd name="connsiteX1" fmla="*/ 4772756 w 4772756"/>
              <a:gd name="connsiteY1" fmla="*/ 0 h 938367"/>
              <a:gd name="connsiteX2" fmla="*/ 4772756 w 4772756"/>
              <a:gd name="connsiteY2" fmla="*/ 938367 h 938367"/>
              <a:gd name="connsiteX3" fmla="*/ 0 w 4772756"/>
              <a:gd name="connsiteY3" fmla="*/ 938367 h 938367"/>
              <a:gd name="connsiteX4" fmla="*/ 0 w 4772756"/>
              <a:gd name="connsiteY4" fmla="*/ 0 h 938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2756" h="938367">
                <a:moveTo>
                  <a:pt x="0" y="0"/>
                </a:moveTo>
                <a:lnTo>
                  <a:pt x="4772756" y="0"/>
                </a:lnTo>
                <a:lnTo>
                  <a:pt x="4772756" y="938367"/>
                </a:lnTo>
                <a:lnTo>
                  <a:pt x="0" y="938367"/>
                </a:lnTo>
                <a:lnTo>
                  <a:pt x="0" y="0"/>
                </a:ln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 sz="1400" kern="1200" dirty="0"/>
              <a:t>If the name of the function is composed of several words, start each of them with a capital letter (example: </a:t>
            </a:r>
            <a:r>
              <a:rPr lang="en" sz="1400" kern="1200" dirty="0" err="1"/>
              <a:t>sumOfTwoIntegers </a:t>
            </a:r>
            <a:r>
              <a:rPr lang="en" sz="1400" kern="1200" dirty="0"/>
              <a:t>() and do not include hyphens.</a:t>
            </a:r>
          </a:p>
        </p:txBody>
      </p:sp>
    </p:spTree>
    <p:extLst>
      <p:ext uri="{BB962C8B-B14F-4D97-AF65-F5344CB8AC3E}">
        <p14:creationId xmlns:p14="http://schemas.microsoft.com/office/powerpoint/2010/main" val="28531704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7" y="1700808"/>
            <a:ext cx="7959228" cy="720080"/>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Function with a returned value</a:t>
            </a:r>
            <a:endPar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graphicFrame>
        <p:nvGraphicFramePr>
          <p:cNvPr id="3" name="Diagramme 2"/>
          <p:cNvGraphicFramePr/>
          <p:nvPr>
            <p:extLst>
              <p:ext uri="{D42A27DB-BD31-4B8C-83A1-F6EECF244321}">
                <p14:modId xmlns:p14="http://schemas.microsoft.com/office/powerpoint/2010/main" val="3443634895"/>
              </p:ext>
            </p:extLst>
          </p:nvPr>
        </p:nvGraphicFramePr>
        <p:xfrm>
          <a:off x="559083" y="2708920"/>
          <a:ext cx="7704856"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32026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7" y="1700808"/>
            <a:ext cx="7707558" cy="2016224"/>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Function with a returned value</a:t>
            </a:r>
          </a:p>
          <a:p>
            <a:pPr marL="800100" indent="-457200">
              <a:spcAft>
                <a:spcPts val="0"/>
              </a:spcAft>
              <a:buBlip>
                <a:blip r:embed="rId4"/>
              </a:buBlip>
            </a:pPr>
            <a:r>
              <a:rPr lang="en" sz="2000" dirty="0">
                <a:ea typeface="Times New Roman"/>
                <a:cs typeface="Arial"/>
              </a:rPr>
              <a:t>Let's introduce another function which allows to read a note in 0 and 20.</a:t>
            </a:r>
          </a:p>
          <a:p>
            <a:pPr indent="0">
              <a:spcAft>
                <a:spcPts val="0"/>
              </a:spcAft>
              <a:buNone/>
            </a:pPr>
            <a:endParaRPr lang="fr-FR" sz="2400" dirty="0">
              <a:ea typeface="Times New Roman"/>
              <a:cs typeface="Arial"/>
            </a:endParaRPr>
          </a:p>
          <a:p>
            <a:pPr marL="0" indent="0">
              <a:lnSpc>
                <a:spcPct val="110000"/>
              </a:lnSpc>
              <a:spcBef>
                <a:spcPts val="1000"/>
              </a:spcBef>
              <a:spcAft>
                <a:spcPts val="400"/>
              </a:spcAft>
              <a:buNone/>
              <a:tabLst>
                <a:tab pos="1343025" algn="l"/>
              </a:tabLst>
            </a:pPr>
            <a:endPar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9" name="Rectangle 8"/>
          <p:cNvSpPr/>
          <p:nvPr/>
        </p:nvSpPr>
        <p:spPr>
          <a:xfrm>
            <a:off x="1716063" y="3140968"/>
            <a:ext cx="5520234" cy="29343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10" name="Rectangle 9"/>
          <p:cNvSpPr/>
          <p:nvPr/>
        </p:nvSpPr>
        <p:spPr>
          <a:xfrm>
            <a:off x="1732525" y="3284984"/>
            <a:ext cx="5719795" cy="2677656"/>
          </a:xfrm>
          <a:prstGeom prst="rect">
            <a:avLst/>
          </a:prstGeom>
        </p:spPr>
        <p:txBody>
          <a:bodyPr wrap="square">
            <a:spAutoFit/>
          </a:bodyPr>
          <a:lstStyle/>
          <a:p>
            <a:pPr indent="228600">
              <a:spcAft>
                <a:spcPts val="0"/>
              </a:spcAft>
            </a:pPr>
            <a:r>
              <a:rPr lang="en" sz="1400" b="1" dirty="0">
                <a:solidFill>
                  <a:prstClr val="white"/>
                </a:solidFill>
                <a:ea typeface="Times New Roman"/>
                <a:cs typeface="Arial"/>
              </a:rPr>
              <a:t>function </a:t>
            </a:r>
            <a:r>
              <a:rPr lang="en" sz="1400" dirty="0">
                <a:solidFill>
                  <a:prstClr val="white"/>
                </a:solidFill>
                <a:ea typeface="Times New Roman"/>
                <a:cs typeface="Arial"/>
              </a:rPr>
              <a:t>: integer</a:t>
            </a:r>
          </a:p>
          <a:p>
            <a:pPr indent="228600">
              <a:spcAft>
                <a:spcPts val="0"/>
              </a:spcAft>
            </a:pPr>
            <a:r>
              <a:rPr lang="en" sz="1400" b="1" dirty="0">
                <a:solidFill>
                  <a:prstClr val="white"/>
                </a:solidFill>
                <a:ea typeface="Times New Roman"/>
                <a:cs typeface="Arial"/>
              </a:rPr>
              <a:t>variables: </a:t>
            </a:r>
            <a:r>
              <a:rPr lang="en" sz="1400" dirty="0">
                <a:solidFill>
                  <a:prstClr val="white"/>
                </a:solidFill>
                <a:ea typeface="Times New Roman"/>
                <a:cs typeface="Arial"/>
              </a:rPr>
              <a:t>note: integer;</a:t>
            </a:r>
          </a:p>
          <a:p>
            <a:pPr indent="228600">
              <a:spcAft>
                <a:spcPts val="0"/>
              </a:spcAft>
            </a:pPr>
            <a:r>
              <a:rPr lang="en" sz="1400" b="1" dirty="0">
                <a:solidFill>
                  <a:prstClr val="white"/>
                </a:solidFill>
                <a:ea typeface="Times New Roman"/>
                <a:cs typeface="Arial"/>
              </a:rPr>
              <a:t>Beginning</a:t>
            </a:r>
            <a:endParaRPr lang="fr-FR" sz="1400" dirty="0">
              <a:solidFill>
                <a:prstClr val="white"/>
              </a:solidFill>
              <a:ea typeface="Times New Roman"/>
              <a:cs typeface="Arial"/>
            </a:endParaRPr>
          </a:p>
          <a:p>
            <a:pPr indent="449580">
              <a:spcAft>
                <a:spcPts val="0"/>
              </a:spcAft>
            </a:pPr>
            <a:r>
              <a:rPr lang="en" sz="1400" dirty="0">
                <a:solidFill>
                  <a:prstClr val="white"/>
                </a:solidFill>
                <a:ea typeface="Times New Roman"/>
                <a:cs typeface="Arial"/>
              </a:rPr>
              <a:t>write(“''enter a note:'');</a:t>
            </a:r>
          </a:p>
          <a:p>
            <a:pPr indent="449580">
              <a:spcAft>
                <a:spcPts val="0"/>
              </a:spcAft>
            </a:pPr>
            <a:r>
              <a:rPr lang="en" sz="1400" dirty="0">
                <a:solidFill>
                  <a:prstClr val="white"/>
                </a:solidFill>
                <a:ea typeface="Times New Roman"/>
                <a:cs typeface="Arial"/>
              </a:rPr>
              <a:t>read(note);</a:t>
            </a:r>
          </a:p>
          <a:p>
            <a:pPr indent="449580">
              <a:spcAft>
                <a:spcPts val="0"/>
              </a:spcAft>
            </a:pPr>
            <a:r>
              <a:rPr lang="en" sz="1400" b="1" dirty="0">
                <a:solidFill>
                  <a:prstClr val="white"/>
                </a:solidFill>
                <a:ea typeface="Times New Roman"/>
                <a:cs typeface="Arial"/>
              </a:rPr>
              <a:t>while </a:t>
            </a:r>
            <a:r>
              <a:rPr lang="en" sz="1400" dirty="0">
                <a:solidFill>
                  <a:prstClr val="white"/>
                </a:solidFill>
                <a:ea typeface="Times New Roman"/>
                <a:cs typeface="Arial"/>
              </a:rPr>
              <a:t>(score &lt; 0 ) AND (score &gt;20 ) </a:t>
            </a:r>
            <a:r>
              <a:rPr lang="en" sz="1400" b="1" dirty="0">
                <a:solidFill>
                  <a:prstClr val="white"/>
                </a:solidFill>
                <a:ea typeface="Times New Roman"/>
                <a:cs typeface="Arial"/>
              </a:rPr>
              <a:t>do</a:t>
            </a:r>
          </a:p>
          <a:p>
            <a:pPr indent="449580">
              <a:spcAft>
                <a:spcPts val="0"/>
              </a:spcAft>
            </a:pPr>
            <a:r>
              <a:rPr lang="en" sz="1400" b="1" dirty="0">
                <a:solidFill>
                  <a:prstClr val="white"/>
                </a:solidFill>
                <a:ea typeface="Times New Roman"/>
                <a:cs typeface="Arial"/>
              </a:rPr>
              <a:t>{</a:t>
            </a:r>
            <a:r>
              <a:rPr lang="en" sz="1400" dirty="0">
                <a:solidFill>
                  <a:prstClr val="white"/>
                </a:solidFill>
                <a:ea typeface="Times New Roman"/>
                <a:cs typeface="Arial"/>
              </a:rPr>
              <a:t> </a:t>
            </a:r>
          </a:p>
          <a:p>
            <a:pPr indent="449580">
              <a:spcAft>
                <a:spcPts val="0"/>
              </a:spcAft>
            </a:pPr>
            <a:r>
              <a:rPr lang="en" sz="1400" dirty="0">
                <a:solidFill>
                  <a:prstClr val="white"/>
                </a:solidFill>
                <a:ea typeface="Times New Roman"/>
                <a:cs typeface="Arial"/>
              </a:rPr>
              <a:t>write(''you made a mistake, try again:''); read(note);</a:t>
            </a:r>
          </a:p>
          <a:p>
            <a:pPr indent="449580">
              <a:spcAft>
                <a:spcPts val="0"/>
              </a:spcAft>
            </a:pPr>
            <a:r>
              <a:rPr lang="en" sz="1400" b="1" dirty="0">
                <a:solidFill>
                  <a:prstClr val="white"/>
                </a:solidFill>
                <a:ea typeface="Times New Roman"/>
                <a:cs typeface="Arial"/>
              </a:rPr>
              <a:t>}</a:t>
            </a:r>
          </a:p>
          <a:p>
            <a:pPr indent="449580">
              <a:spcAft>
                <a:spcPts val="0"/>
              </a:spcAft>
            </a:pPr>
            <a:r>
              <a:rPr lang="en" sz="1400" dirty="0">
                <a:solidFill>
                  <a:prstClr val="white"/>
                </a:solidFill>
                <a:ea typeface="Times New Roman"/>
                <a:cs typeface="Arial"/>
              </a:rPr>
              <a:t>return(note);</a:t>
            </a:r>
          </a:p>
          <a:p>
            <a:pPr indent="228600">
              <a:spcAft>
                <a:spcPts val="0"/>
              </a:spcAft>
            </a:pPr>
            <a:r>
              <a:rPr lang="en" sz="1400" b="1" dirty="0">
                <a:solidFill>
                  <a:prstClr val="white"/>
                </a:solidFill>
                <a:ea typeface="Times New Roman"/>
                <a:cs typeface="Arial"/>
              </a:rPr>
              <a:t>END</a:t>
            </a:r>
            <a:endParaRPr lang="fr-FR" sz="1400" dirty="0">
              <a:solidFill>
                <a:prstClr val="white"/>
              </a:solidFill>
              <a:ea typeface="Times New Roman"/>
              <a:cs typeface="Arial"/>
            </a:endParaRPr>
          </a:p>
        </p:txBody>
      </p:sp>
      <p:sp>
        <p:nvSpPr>
          <p:cNvPr id="7" name="Rectangle 6"/>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Tree>
    <p:extLst>
      <p:ext uri="{BB962C8B-B14F-4D97-AF65-F5344CB8AC3E}">
        <p14:creationId xmlns:p14="http://schemas.microsoft.com/office/powerpoint/2010/main" val="2608724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2016224"/>
          </a:xfrm>
        </p:spPr>
        <p:txBody>
          <a:bodyPr rtlCol="0">
            <a:normAutofit lnSpcReduction="10000"/>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The settings</a:t>
            </a:r>
          </a:p>
          <a:p>
            <a:pPr marL="800100" indent="-457200">
              <a:spcAft>
                <a:spcPts val="0"/>
              </a:spcAft>
              <a:buBlip>
                <a:blip r:embed="rId4"/>
              </a:buBlip>
            </a:pPr>
            <a:r>
              <a:rPr lang="en" sz="2000" dirty="0">
                <a:ea typeface="Times New Roman"/>
                <a:cs typeface="Arial"/>
              </a:rPr>
              <a:t>The calling program must give certain functions values to perform its calculations. The function associates variables with its values in order to manipulate them: these are the parameters of the function.</a:t>
            </a:r>
          </a:p>
          <a:p>
            <a:pPr indent="0">
              <a:spcAft>
                <a:spcPts val="0"/>
              </a:spcAft>
              <a:buNone/>
            </a:pPr>
            <a:endParaRPr lang="fr-FR" sz="2400" dirty="0">
              <a:ea typeface="Times New Roman"/>
              <a:cs typeface="Arial"/>
            </a:endParaRPr>
          </a:p>
          <a:p>
            <a:pPr marL="0" indent="0">
              <a:lnSpc>
                <a:spcPct val="110000"/>
              </a:lnSpc>
              <a:spcBef>
                <a:spcPts val="1000"/>
              </a:spcBef>
              <a:spcAft>
                <a:spcPts val="400"/>
              </a:spcAft>
              <a:buNone/>
              <a:tabLst>
                <a:tab pos="1343025" algn="l"/>
              </a:tabLst>
            </a:pPr>
            <a:endPar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10" name="Rectangle 9"/>
          <p:cNvSpPr/>
          <p:nvPr/>
        </p:nvSpPr>
        <p:spPr>
          <a:xfrm>
            <a:off x="1907704" y="3645024"/>
            <a:ext cx="5719795" cy="2677656"/>
          </a:xfrm>
          <a:prstGeom prst="rect">
            <a:avLst/>
          </a:prstGeom>
        </p:spPr>
        <p:txBody>
          <a:bodyPr wrap="square">
            <a:spAutoFit/>
          </a:bodyPr>
          <a:lstStyle/>
          <a:p>
            <a:pPr indent="228600">
              <a:spcAft>
                <a:spcPts val="0"/>
              </a:spcAft>
            </a:pPr>
            <a:r>
              <a:rPr lang="en" sz="1400" b="1" dirty="0">
                <a:solidFill>
                  <a:schemeClr val="bg1"/>
                </a:solidFill>
                <a:ea typeface="Times New Roman"/>
                <a:cs typeface="Arial"/>
              </a:rPr>
              <a:t>function </a:t>
            </a:r>
            <a:r>
              <a:rPr lang="en" sz="1400" dirty="0">
                <a:solidFill>
                  <a:schemeClr val="bg1"/>
                </a:solidFill>
                <a:ea typeface="Times New Roman"/>
                <a:cs typeface="Arial"/>
              </a:rPr>
              <a:t>: integer</a:t>
            </a:r>
          </a:p>
          <a:p>
            <a:pPr indent="228600">
              <a:spcAft>
                <a:spcPts val="0"/>
              </a:spcAft>
            </a:pPr>
            <a:r>
              <a:rPr lang="en" sz="1400" b="1" dirty="0">
                <a:solidFill>
                  <a:schemeClr val="bg1"/>
                </a:solidFill>
                <a:ea typeface="Times New Roman"/>
                <a:cs typeface="Arial"/>
              </a:rPr>
              <a:t>variables: </a:t>
            </a:r>
            <a:r>
              <a:rPr lang="en" sz="1400" dirty="0">
                <a:solidFill>
                  <a:schemeClr val="bg1"/>
                </a:solidFill>
                <a:ea typeface="Times New Roman"/>
                <a:cs typeface="Arial"/>
              </a:rPr>
              <a:t>note: integer;</a:t>
            </a:r>
          </a:p>
          <a:p>
            <a:pPr indent="228600">
              <a:spcAft>
                <a:spcPts val="0"/>
              </a:spcAft>
            </a:pPr>
            <a:r>
              <a:rPr lang="en" sz="1400" b="1" dirty="0">
                <a:solidFill>
                  <a:schemeClr val="bg1"/>
                </a:solidFill>
                <a:ea typeface="Times New Roman"/>
                <a:cs typeface="Arial"/>
              </a:rPr>
              <a:t>Beginning</a:t>
            </a:r>
            <a:endParaRPr lang="fr-FR" sz="1400" dirty="0">
              <a:solidFill>
                <a:schemeClr val="bg1"/>
              </a:solidFill>
              <a:ea typeface="Times New Roman"/>
              <a:cs typeface="Arial"/>
            </a:endParaRPr>
          </a:p>
          <a:p>
            <a:pPr indent="449580">
              <a:spcAft>
                <a:spcPts val="0"/>
              </a:spcAft>
            </a:pPr>
            <a:r>
              <a:rPr lang="en" sz="1400" dirty="0">
                <a:solidFill>
                  <a:schemeClr val="bg1"/>
                </a:solidFill>
                <a:ea typeface="Times New Roman"/>
                <a:cs typeface="Arial"/>
              </a:rPr>
              <a:t>write(“''enter a note:'');</a:t>
            </a:r>
          </a:p>
          <a:p>
            <a:pPr indent="449580">
              <a:spcAft>
                <a:spcPts val="0"/>
              </a:spcAft>
            </a:pPr>
            <a:r>
              <a:rPr lang="en" sz="1400" dirty="0">
                <a:solidFill>
                  <a:schemeClr val="bg1"/>
                </a:solidFill>
                <a:ea typeface="Times New Roman"/>
                <a:cs typeface="Arial"/>
              </a:rPr>
              <a:t>read(note);</a:t>
            </a:r>
          </a:p>
          <a:p>
            <a:pPr indent="449580">
              <a:spcAft>
                <a:spcPts val="0"/>
              </a:spcAft>
            </a:pPr>
            <a:r>
              <a:rPr lang="en" sz="1400" b="1" dirty="0">
                <a:solidFill>
                  <a:schemeClr val="bg1"/>
                </a:solidFill>
                <a:ea typeface="Times New Roman"/>
                <a:cs typeface="Arial"/>
              </a:rPr>
              <a:t>while </a:t>
            </a:r>
            <a:r>
              <a:rPr lang="en" sz="1400" dirty="0">
                <a:solidFill>
                  <a:schemeClr val="bg1"/>
                </a:solidFill>
                <a:ea typeface="Times New Roman"/>
                <a:cs typeface="Arial"/>
              </a:rPr>
              <a:t>(score &lt; 0 ) AND (score &gt;20 ) </a:t>
            </a:r>
            <a:r>
              <a:rPr lang="en" sz="1400" b="1" dirty="0">
                <a:solidFill>
                  <a:schemeClr val="bg1"/>
                </a:solidFill>
                <a:ea typeface="Times New Roman"/>
                <a:cs typeface="Arial"/>
              </a:rPr>
              <a:t>do</a:t>
            </a:r>
          </a:p>
          <a:p>
            <a:pPr indent="449580">
              <a:spcAft>
                <a:spcPts val="0"/>
              </a:spcAft>
            </a:pPr>
            <a:r>
              <a:rPr lang="en" sz="1400" b="1" dirty="0">
                <a:solidFill>
                  <a:schemeClr val="bg1"/>
                </a:solidFill>
                <a:ea typeface="Times New Roman"/>
                <a:cs typeface="Arial"/>
              </a:rPr>
              <a:t>{</a:t>
            </a:r>
            <a:r>
              <a:rPr lang="en" sz="1400" dirty="0">
                <a:solidFill>
                  <a:schemeClr val="bg1"/>
                </a:solidFill>
                <a:ea typeface="Times New Roman"/>
                <a:cs typeface="Arial"/>
              </a:rPr>
              <a:t> </a:t>
            </a:r>
          </a:p>
          <a:p>
            <a:pPr indent="449580">
              <a:spcAft>
                <a:spcPts val="0"/>
              </a:spcAft>
            </a:pPr>
            <a:r>
              <a:rPr lang="en" sz="1400" dirty="0">
                <a:solidFill>
                  <a:schemeClr val="bg1"/>
                </a:solidFill>
                <a:ea typeface="Times New Roman"/>
                <a:cs typeface="Arial"/>
              </a:rPr>
              <a:t>write(''you made a mistake, try again:''); read(note);</a:t>
            </a:r>
          </a:p>
          <a:p>
            <a:pPr indent="449580">
              <a:spcAft>
                <a:spcPts val="0"/>
              </a:spcAft>
            </a:pPr>
            <a:r>
              <a:rPr lang="en" sz="1400" b="1" dirty="0">
                <a:solidFill>
                  <a:schemeClr val="bg1"/>
                </a:solidFill>
                <a:ea typeface="Times New Roman"/>
                <a:cs typeface="Arial"/>
              </a:rPr>
              <a:t>}</a:t>
            </a:r>
          </a:p>
          <a:p>
            <a:pPr indent="449580">
              <a:spcAft>
                <a:spcPts val="0"/>
              </a:spcAft>
            </a:pPr>
            <a:r>
              <a:rPr lang="en" sz="1400" dirty="0">
                <a:solidFill>
                  <a:schemeClr val="bg1"/>
                </a:solidFill>
                <a:ea typeface="Times New Roman"/>
                <a:cs typeface="Arial"/>
              </a:rPr>
              <a:t>return(note);</a:t>
            </a:r>
          </a:p>
          <a:p>
            <a:pPr indent="228600">
              <a:spcAft>
                <a:spcPts val="0"/>
              </a:spcAft>
            </a:pPr>
            <a:r>
              <a:rPr lang="en" sz="1400" b="1" dirty="0">
                <a:solidFill>
                  <a:schemeClr val="bg1"/>
                </a:solidFill>
                <a:ea typeface="Times New Roman"/>
                <a:cs typeface="Arial"/>
              </a:rPr>
              <a:t>END</a:t>
            </a:r>
            <a:endParaRPr lang="fr-FR" sz="1400" dirty="0">
              <a:solidFill>
                <a:schemeClr val="bg1"/>
              </a:solidFill>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graphicFrame>
        <p:nvGraphicFramePr>
          <p:cNvPr id="2" name="Diagramme 1"/>
          <p:cNvGraphicFramePr/>
          <p:nvPr>
            <p:extLst>
              <p:ext uri="{D42A27DB-BD31-4B8C-83A1-F6EECF244321}">
                <p14:modId xmlns:p14="http://schemas.microsoft.com/office/powerpoint/2010/main" val="3994863562"/>
              </p:ext>
            </p:extLst>
          </p:nvPr>
        </p:nvGraphicFramePr>
        <p:xfrm>
          <a:off x="2139309" y="3613240"/>
          <a:ext cx="5256584" cy="2709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77471806"/>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1512168"/>
          </a:xfrm>
        </p:spPr>
        <p:txBody>
          <a:bodyPr rtlCol="0">
            <a:normAutofit/>
          </a:bodyPr>
          <a:lstStyle/>
          <a:p>
            <a:pPr marL="0" indent="0">
              <a:lnSpc>
                <a:spcPct val="110000"/>
              </a:lnSpc>
              <a:spcBef>
                <a:spcPts val="1000"/>
              </a:spcBef>
              <a:spcAft>
                <a:spcPts val="400"/>
              </a:spcAft>
              <a:buNone/>
              <a:tabLst>
                <a:tab pos="1343025" algn="l"/>
              </a:tabLst>
            </a:pPr>
            <a:r>
              <a:rPr lang="en" sz="2800" b="1" dirty="0">
                <a:solidFill>
                  <a:srgbClr val="4F81BD"/>
                </a:solidFill>
                <a:effectLst>
                  <a:outerShdw blurRad="38100" dist="38100" dir="2700000" algn="tl">
                    <a:srgbClr val="000000">
                      <a:alpha val="43137"/>
                    </a:srgbClr>
                  </a:outerShdw>
                </a:effectLst>
                <a:latin typeface="Cambria"/>
                <a:ea typeface="Times New Roman"/>
                <a:cs typeface="Times New Roman"/>
              </a:rPr>
              <a:t>Parameter passing</a:t>
            </a:r>
          </a:p>
          <a:p>
            <a:pPr marL="800100" indent="-457200">
              <a:spcAft>
                <a:spcPts val="0"/>
              </a:spcAft>
              <a:buBlip>
                <a:blip r:embed="rId4"/>
              </a:buBlip>
            </a:pPr>
            <a:r>
              <a:rPr lang="en" sz="2000" dirty="0">
                <a:ea typeface="Times New Roman"/>
                <a:cs typeface="Arial"/>
              </a:rPr>
              <a:t>Let's take an example of a maxOf2Values function that returns the maximum of two values passed as parameters.</a:t>
            </a:r>
            <a:endParaRPr lang="fr-FR" sz="2400" dirty="0">
              <a:ea typeface="Times New Roman"/>
              <a:cs typeface="Arial"/>
            </a:endParaRPr>
          </a:p>
          <a:p>
            <a:pPr marL="0" indent="0">
              <a:lnSpc>
                <a:spcPct val="110000"/>
              </a:lnSpc>
              <a:spcBef>
                <a:spcPts val="1000"/>
              </a:spcBef>
              <a:spcAft>
                <a:spcPts val="400"/>
              </a:spcAft>
              <a:buNone/>
              <a:tabLst>
                <a:tab pos="1343025" algn="l"/>
              </a:tabLst>
            </a:pPr>
            <a:endPar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graphicFrame>
        <p:nvGraphicFramePr>
          <p:cNvPr id="6" name="Diagramme 5"/>
          <p:cNvGraphicFramePr/>
          <p:nvPr>
            <p:extLst>
              <p:ext uri="{D42A27DB-BD31-4B8C-83A1-F6EECF244321}">
                <p14:modId xmlns:p14="http://schemas.microsoft.com/office/powerpoint/2010/main" val="2935018248"/>
              </p:ext>
            </p:extLst>
          </p:nvPr>
        </p:nvGraphicFramePr>
        <p:xfrm>
          <a:off x="-684584" y="2881784"/>
          <a:ext cx="8063645" cy="3976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oupe 10"/>
          <p:cNvGrpSpPr/>
          <p:nvPr/>
        </p:nvGrpSpPr>
        <p:grpSpPr>
          <a:xfrm>
            <a:off x="5436096" y="3513935"/>
            <a:ext cx="3625807" cy="2632500"/>
            <a:chOff x="5518193" y="3660921"/>
            <a:chExt cx="3240360" cy="2632500"/>
          </a:xfrm>
        </p:grpSpPr>
        <p:sp>
          <p:nvSpPr>
            <p:cNvPr id="12" name="Forme libre 11"/>
            <p:cNvSpPr/>
            <p:nvPr/>
          </p:nvSpPr>
          <p:spPr>
            <a:xfrm>
              <a:off x="5518193" y="3660921"/>
              <a:ext cx="3240360" cy="479700"/>
            </a:xfrm>
            <a:custGeom>
              <a:avLst/>
              <a:gdLst>
                <a:gd name="connsiteX0" fmla="*/ 0 w 3240360"/>
                <a:gd name="connsiteY0" fmla="*/ 79952 h 479700"/>
                <a:gd name="connsiteX1" fmla="*/ 79952 w 3240360"/>
                <a:gd name="connsiteY1" fmla="*/ 0 h 479700"/>
                <a:gd name="connsiteX2" fmla="*/ 3160408 w 3240360"/>
                <a:gd name="connsiteY2" fmla="*/ 0 h 479700"/>
                <a:gd name="connsiteX3" fmla="*/ 3240360 w 3240360"/>
                <a:gd name="connsiteY3" fmla="*/ 79952 h 479700"/>
                <a:gd name="connsiteX4" fmla="*/ 3240360 w 3240360"/>
                <a:gd name="connsiteY4" fmla="*/ 399748 h 479700"/>
                <a:gd name="connsiteX5" fmla="*/ 3160408 w 3240360"/>
                <a:gd name="connsiteY5" fmla="*/ 479700 h 479700"/>
                <a:gd name="connsiteX6" fmla="*/ 79952 w 3240360"/>
                <a:gd name="connsiteY6" fmla="*/ 479700 h 479700"/>
                <a:gd name="connsiteX7" fmla="*/ 0 w 3240360"/>
                <a:gd name="connsiteY7" fmla="*/ 399748 h 479700"/>
                <a:gd name="connsiteX8" fmla="*/ 0 w 3240360"/>
                <a:gd name="connsiteY8" fmla="*/ 79952 h 4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360" h="479700">
                  <a:moveTo>
                    <a:pt x="0" y="79952"/>
                  </a:moveTo>
                  <a:cubicBezTo>
                    <a:pt x="0" y="35796"/>
                    <a:pt x="35796" y="0"/>
                    <a:pt x="79952" y="0"/>
                  </a:cubicBezTo>
                  <a:lnTo>
                    <a:pt x="3160408" y="0"/>
                  </a:lnTo>
                  <a:cubicBezTo>
                    <a:pt x="3204564" y="0"/>
                    <a:pt x="3240360" y="35796"/>
                    <a:pt x="3240360" y="79952"/>
                  </a:cubicBezTo>
                  <a:lnTo>
                    <a:pt x="3240360" y="399748"/>
                  </a:lnTo>
                  <a:cubicBezTo>
                    <a:pt x="3240360" y="443904"/>
                    <a:pt x="3204564" y="479700"/>
                    <a:pt x="3160408" y="479700"/>
                  </a:cubicBezTo>
                  <a:lnTo>
                    <a:pt x="79952" y="479700"/>
                  </a:lnTo>
                  <a:cubicBezTo>
                    <a:pt x="35796" y="479700"/>
                    <a:pt x="0" y="443904"/>
                    <a:pt x="0" y="399748"/>
                  </a:cubicBezTo>
                  <a:lnTo>
                    <a:pt x="0" y="7995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9617" tIns="99617" rIns="99617" bIns="99617" numCol="1" spcCol="1270" anchor="ctr" anchorCtr="0">
              <a:noAutofit/>
            </a:bodyPr>
            <a:lstStyle/>
            <a:p>
              <a:pPr lvl="0" algn="l" defTabSz="889000">
                <a:lnSpc>
                  <a:spcPct val="90000"/>
                </a:lnSpc>
                <a:spcBef>
                  <a:spcPct val="0"/>
                </a:spcBef>
                <a:spcAft>
                  <a:spcPct val="35000"/>
                </a:spcAft>
              </a:pPr>
              <a:r>
                <a:rPr lang="en" sz="2000" kern="1200" dirty="0"/>
                <a:t>Consider an algorithm calling:</a:t>
              </a:r>
            </a:p>
          </p:txBody>
        </p:sp>
        <p:sp>
          <p:nvSpPr>
            <p:cNvPr id="13" name="Forme libre 12"/>
            <p:cNvSpPr/>
            <p:nvPr/>
          </p:nvSpPr>
          <p:spPr>
            <a:xfrm>
              <a:off x="5518193" y="4140621"/>
              <a:ext cx="3240360" cy="2152800"/>
            </a:xfrm>
            <a:custGeom>
              <a:avLst/>
              <a:gdLst>
                <a:gd name="connsiteX0" fmla="*/ 0 w 3240360"/>
                <a:gd name="connsiteY0" fmla="*/ 0 h 2152800"/>
                <a:gd name="connsiteX1" fmla="*/ 3240360 w 3240360"/>
                <a:gd name="connsiteY1" fmla="*/ 0 h 2152800"/>
                <a:gd name="connsiteX2" fmla="*/ 3240360 w 3240360"/>
                <a:gd name="connsiteY2" fmla="*/ 2152800 h 2152800"/>
                <a:gd name="connsiteX3" fmla="*/ 0 w 3240360"/>
                <a:gd name="connsiteY3" fmla="*/ 2152800 h 2152800"/>
                <a:gd name="connsiteX4" fmla="*/ 0 w 3240360"/>
                <a:gd name="connsiteY4" fmla="*/ 0 h 21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0360" h="2152800">
                  <a:moveTo>
                    <a:pt x="0" y="0"/>
                  </a:moveTo>
                  <a:lnTo>
                    <a:pt x="3240360" y="0"/>
                  </a:lnTo>
                  <a:lnTo>
                    <a:pt x="3240360" y="2152800"/>
                  </a:lnTo>
                  <a:lnTo>
                    <a:pt x="0" y="2152800"/>
                  </a:lnTo>
                  <a:lnTo>
                    <a:pt x="0" y="0"/>
                  </a:lnTo>
                  <a:close/>
                </a:path>
              </a:pathLst>
            </a:custGeom>
            <a:solidFill>
              <a:schemeClr val="accent1">
                <a:tint val="40000"/>
                <a:hueOff val="0"/>
                <a:satOff val="0"/>
                <a:lumOff val="0"/>
              </a:schemeClr>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81" tIns="25400" rIns="142240" bIns="25400" numCol="1" spcCol="1270" anchor="t" anchorCtr="0">
              <a:noAutofit/>
            </a:bodyPr>
            <a:lstStyle/>
            <a:p>
              <a:pPr marL="0" lvl="1" algn="l" defTabSz="711200" rtl="0">
                <a:lnSpc>
                  <a:spcPct val="90000"/>
                </a:lnSpc>
                <a:spcBef>
                  <a:spcPct val="0"/>
                </a:spcBef>
                <a:spcAft>
                  <a:spcPct val="20000"/>
                </a:spcAft>
              </a:pPr>
              <a:r>
                <a:rPr lang="en" sz="1600" b="1" kern="1200" dirty="0"/>
                <a:t>Algorithm </a:t>
              </a:r>
              <a:r>
                <a:rPr lang="en" sz="1600" kern="1200" dirty="0"/>
                <a:t>uses-max-function</a:t>
              </a:r>
            </a:p>
            <a:p>
              <a:pPr marL="0" lvl="1" algn="l" defTabSz="711200" rtl="0">
                <a:lnSpc>
                  <a:spcPct val="90000"/>
                </a:lnSpc>
                <a:spcBef>
                  <a:spcPct val="0"/>
                </a:spcBef>
                <a:spcAft>
                  <a:spcPct val="20000"/>
                </a:spcAft>
              </a:pPr>
              <a:r>
                <a:rPr lang="en" sz="1600" b="1" kern="1200" dirty="0"/>
                <a:t>Variables </a:t>
              </a:r>
              <a:r>
                <a:rPr lang="en" sz="1600" kern="1200" dirty="0"/>
                <a:t>: value1, max: integer;</a:t>
              </a:r>
            </a:p>
            <a:p>
              <a:pPr marL="0" lvl="1" algn="l" defTabSz="711200" rtl="0">
                <a:lnSpc>
                  <a:spcPct val="90000"/>
                </a:lnSpc>
                <a:spcBef>
                  <a:spcPct val="0"/>
                </a:spcBef>
                <a:spcAft>
                  <a:spcPct val="20000"/>
                </a:spcAft>
              </a:pPr>
              <a:r>
                <a:rPr lang="en" sz="1600" b="1" kern="1200" dirty="0"/>
                <a:t>Beginning</a:t>
              </a:r>
              <a:endParaRPr lang="fr-FR" sz="1600" kern="1200" dirty="0"/>
            </a:p>
            <a:p>
              <a:pPr marL="171450" lvl="2" algn="l" defTabSz="711200" rtl="0">
                <a:lnSpc>
                  <a:spcPct val="90000"/>
                </a:lnSpc>
                <a:spcBef>
                  <a:spcPct val="0"/>
                </a:spcBef>
                <a:spcAft>
                  <a:spcPct val="20000"/>
                </a:spcAft>
              </a:pPr>
              <a:r>
                <a:rPr lang="en" sz="1600" kern="1200" dirty="0"/>
                <a:t>read(value1);</a:t>
              </a:r>
            </a:p>
            <a:p>
              <a:pPr marL="171450" lvl="2" algn="l" defTabSz="711200" rtl="0">
                <a:lnSpc>
                  <a:spcPct val="90000"/>
                </a:lnSpc>
                <a:spcBef>
                  <a:spcPct val="0"/>
                </a:spcBef>
                <a:spcAft>
                  <a:spcPct val="20000"/>
                </a:spcAft>
              </a:pPr>
              <a:r>
                <a:rPr lang="en" sz="1600" kern="1200" dirty="0"/>
                <a:t>max </a:t>
              </a:r>
              <a:r>
                <a:rPr lang="en" sz="1600" kern="1200" dirty="0">
                  <a:sym typeface="Wingdings"/>
                </a:rPr>
                <a:t> </a:t>
              </a:r>
              <a:r>
                <a:rPr lang="en" sz="1600" kern="1200" dirty="0"/>
                <a:t>maxOf2 Values(value1, 25);</a:t>
              </a:r>
            </a:p>
            <a:p>
              <a:pPr marL="171450" lvl="2" algn="l" defTabSz="711200" rtl="0">
                <a:lnSpc>
                  <a:spcPct val="90000"/>
                </a:lnSpc>
                <a:spcBef>
                  <a:spcPct val="0"/>
                </a:spcBef>
                <a:spcAft>
                  <a:spcPct val="20000"/>
                </a:spcAft>
              </a:pPr>
              <a:r>
                <a:rPr lang="en" sz="1600" kern="1200" dirty="0"/>
                <a:t>write(max);</a:t>
              </a:r>
            </a:p>
            <a:p>
              <a:pPr marL="0" lvl="1" algn="l" defTabSz="711200" rtl="0">
                <a:lnSpc>
                  <a:spcPct val="90000"/>
                </a:lnSpc>
                <a:spcBef>
                  <a:spcPct val="0"/>
                </a:spcBef>
                <a:spcAft>
                  <a:spcPct val="20000"/>
                </a:spcAft>
              </a:pPr>
              <a:r>
                <a:rPr lang="en" sz="1600" b="1" kern="1200" dirty="0"/>
                <a:t>END</a:t>
              </a:r>
              <a:endParaRPr lang="fr-FR" sz="1600" kern="1200" dirty="0"/>
            </a:p>
          </p:txBody>
        </p:sp>
      </p:grpSp>
    </p:spTree>
    <p:extLst>
      <p:ext uri="{BB962C8B-B14F-4D97-AF65-F5344CB8AC3E}">
        <p14:creationId xmlns:p14="http://schemas.microsoft.com/office/powerpoint/2010/main" val="21254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1296144"/>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Parameter passing</a:t>
            </a:r>
          </a:p>
          <a:p>
            <a:pPr marL="800100" indent="-457200">
              <a:spcAft>
                <a:spcPts val="0"/>
              </a:spcAft>
              <a:buBlip>
                <a:blip r:embed="rId4"/>
              </a:buBlip>
            </a:pPr>
            <a:r>
              <a:rPr lang="en" sz="2000" dirty="0">
                <a:ea typeface="Times New Roman"/>
                <a:cs typeface="Arial"/>
              </a:rPr>
              <a:t>Procedure after the call:</a:t>
            </a:r>
            <a:endParaRPr lang="fr-FR" sz="2400" dirty="0">
              <a:ea typeface="Times New Roman"/>
              <a:cs typeface="Arial"/>
            </a:endParaRPr>
          </a:p>
          <a:p>
            <a:pPr marL="0" indent="0">
              <a:lnSpc>
                <a:spcPct val="110000"/>
              </a:lnSpc>
              <a:spcBef>
                <a:spcPts val="1000"/>
              </a:spcBef>
              <a:spcAft>
                <a:spcPts val="400"/>
              </a:spcAft>
              <a:buNone/>
              <a:tabLst>
                <a:tab pos="1343025" algn="l"/>
              </a:tabLst>
            </a:pPr>
            <a:endPar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graphicFrame>
        <p:nvGraphicFramePr>
          <p:cNvPr id="3" name="Tableau 2"/>
          <p:cNvGraphicFramePr>
            <a:graphicFrameLocks noGrp="1"/>
          </p:cNvGraphicFramePr>
          <p:nvPr>
            <p:extLst>
              <p:ext uri="{D42A27DB-BD31-4B8C-83A1-F6EECF244321}">
                <p14:modId xmlns:p14="http://schemas.microsoft.com/office/powerpoint/2010/main" val="242555451"/>
              </p:ext>
            </p:extLst>
          </p:nvPr>
        </p:nvGraphicFramePr>
        <p:xfrm>
          <a:off x="1043608" y="3140968"/>
          <a:ext cx="7344816" cy="2580022"/>
        </p:xfrm>
        <a:graphic>
          <a:graphicData uri="http://schemas.openxmlformats.org/drawingml/2006/table">
            <a:tbl>
              <a:tblPr firstRow="1" firstCol="1" bandRow="1">
                <a:tableStyleId>{3C2FFA5D-87B4-456A-9821-1D502468CF0F}</a:tableStyleId>
              </a:tblPr>
              <a:tblGrid>
                <a:gridCol w="3049337">
                  <a:extLst>
                    <a:ext uri="{9D8B030D-6E8A-4147-A177-3AD203B41FA5}">
                      <a16:colId xmlns:a16="http://schemas.microsoft.com/office/drawing/2014/main" val="20000"/>
                    </a:ext>
                  </a:extLst>
                </a:gridCol>
                <a:gridCol w="4295479">
                  <a:extLst>
                    <a:ext uri="{9D8B030D-6E8A-4147-A177-3AD203B41FA5}">
                      <a16:colId xmlns:a16="http://schemas.microsoft.com/office/drawing/2014/main" val="20001"/>
                    </a:ext>
                  </a:extLst>
                </a:gridCol>
              </a:tblGrid>
              <a:tr h="494364">
                <a:tc>
                  <a:txBody>
                    <a:bodyPr/>
                    <a:lstStyle/>
                    <a:p>
                      <a:pPr indent="228600">
                        <a:spcAft>
                          <a:spcPts val="0"/>
                        </a:spcAft>
                      </a:pPr>
                      <a:r>
                        <a:rPr lang="en" sz="1600" dirty="0">
                          <a:effectLst/>
                        </a:rPr>
                        <a:t>variables: result: integer;</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en" sz="1600" dirty="0">
                          <a:effectLst/>
                        </a:rPr>
                        <a:t> </a:t>
                      </a:r>
                      <a:endParaRPr lang="fr-FR" sz="1600" dirty="0">
                        <a:solidFill>
                          <a:srgbClr val="365F91"/>
                        </a:solidFill>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259941">
                <a:tc>
                  <a:txBody>
                    <a:bodyPr/>
                    <a:lstStyle/>
                    <a:p>
                      <a:pPr marL="0" indent="0">
                        <a:spcAft>
                          <a:spcPts val="0"/>
                        </a:spcAft>
                      </a:pPr>
                      <a:r>
                        <a:rPr lang="en" sz="1600" dirty="0">
                          <a:effectLst/>
                        </a:rPr>
                        <a:t>Beginning</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en" sz="1600" dirty="0">
                          <a:effectLst/>
                        </a:rPr>
                        <a:t>p1=12 p2=25 result=?</a:t>
                      </a:r>
                      <a:endParaRPr lang="fr-FR" sz="1600" dirty="0">
                        <a:solidFill>
                          <a:srgbClr val="365F91"/>
                        </a:solidFill>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259941">
                <a:tc>
                  <a:txBody>
                    <a:bodyPr/>
                    <a:lstStyle/>
                    <a:p>
                      <a:pPr indent="449580">
                        <a:spcAft>
                          <a:spcPts val="0"/>
                        </a:spcAft>
                      </a:pPr>
                      <a:r>
                        <a:rPr lang="en" sz="1600" dirty="0">
                          <a:effectLst/>
                        </a:rPr>
                        <a:t>if (p1 &lt; p2) then</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en" sz="1600">
                          <a:effectLst/>
                        </a:rPr>
                        <a:t>p1=12 p2=25 result=?</a:t>
                      </a:r>
                      <a:endParaRPr lang="fr-FR" sz="1600">
                        <a:solidFill>
                          <a:srgbClr val="365F91"/>
                        </a:solidFill>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r h="259941">
                <a:tc>
                  <a:txBody>
                    <a:bodyPr/>
                    <a:lstStyle/>
                    <a:p>
                      <a:pPr marL="449580" indent="449580">
                        <a:spcAft>
                          <a:spcPts val="0"/>
                        </a:spcAft>
                      </a:pPr>
                      <a:r>
                        <a:rPr lang="en" sz="1600" dirty="0">
                          <a:effectLst/>
                        </a:rPr>
                        <a:t>result </a:t>
                      </a:r>
                      <a:r>
                        <a:rPr lang="en" sz="1600" dirty="0">
                          <a:effectLst/>
                          <a:sym typeface="Wingdings"/>
                        </a:rPr>
                        <a:t> </a:t>
                      </a:r>
                      <a:r>
                        <a:rPr lang="en" sz="1600" dirty="0">
                          <a:effectLst/>
                        </a:rPr>
                        <a:t>p2;</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en" sz="1600" dirty="0">
                          <a:effectLst/>
                        </a:rPr>
                        <a:t>p1=12 p2=25 result= 25</a:t>
                      </a:r>
                      <a:endParaRPr lang="fr-FR" sz="1600" dirty="0">
                        <a:solidFill>
                          <a:srgbClr val="365F91"/>
                        </a:solidFill>
                        <a:effectLst/>
                        <a:latin typeface="Calibri"/>
                        <a:ea typeface="Times New Roman"/>
                        <a:cs typeface="Arial"/>
                      </a:endParaRPr>
                    </a:p>
                  </a:txBody>
                  <a:tcPr marL="68580" marR="68580" marT="0" marB="0"/>
                </a:tc>
                <a:extLst>
                  <a:ext uri="{0D108BD9-81ED-4DB2-BD59-A6C34878D82A}">
                    <a16:rowId xmlns:a16="http://schemas.microsoft.com/office/drawing/2014/main" val="10003"/>
                  </a:ext>
                </a:extLst>
              </a:tr>
              <a:tr h="259941">
                <a:tc>
                  <a:txBody>
                    <a:bodyPr/>
                    <a:lstStyle/>
                    <a:p>
                      <a:pPr indent="228600">
                        <a:spcAft>
                          <a:spcPts val="0"/>
                        </a:spcAft>
                      </a:pPr>
                      <a:r>
                        <a:rPr lang="en" sz="1600" dirty="0">
                          <a:effectLst/>
                        </a:rPr>
                        <a:t>    </a:t>
                      </a:r>
                      <a:r>
                        <a:rPr lang="en" sz="1600" baseline="0" dirty="0">
                          <a:effectLst/>
                        </a:rPr>
                        <a:t> </a:t>
                      </a:r>
                      <a:r>
                        <a:rPr lang="en" sz="1600" dirty="0">
                          <a:effectLst/>
                        </a:rPr>
                        <a:t>Otherwise</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en" sz="1600" dirty="0">
                          <a:effectLst/>
                        </a:rPr>
                        <a:t>Instruction not executed</a:t>
                      </a:r>
                      <a:endParaRPr lang="fr-FR" sz="1600" dirty="0">
                        <a:solidFill>
                          <a:srgbClr val="365F91"/>
                        </a:solidFill>
                        <a:effectLst/>
                        <a:latin typeface="Calibri"/>
                        <a:ea typeface="Times New Roman"/>
                        <a:cs typeface="Arial"/>
                      </a:endParaRPr>
                    </a:p>
                  </a:txBody>
                  <a:tcPr marL="68580" marR="68580" marT="0" marB="0"/>
                </a:tc>
                <a:extLst>
                  <a:ext uri="{0D108BD9-81ED-4DB2-BD59-A6C34878D82A}">
                    <a16:rowId xmlns:a16="http://schemas.microsoft.com/office/drawing/2014/main" val="10004"/>
                  </a:ext>
                </a:extLst>
              </a:tr>
              <a:tr h="266072">
                <a:tc>
                  <a:txBody>
                    <a:bodyPr/>
                    <a:lstStyle/>
                    <a:p>
                      <a:pPr marL="0" indent="0">
                        <a:spcAft>
                          <a:spcPts val="0"/>
                        </a:spcAft>
                      </a:pPr>
                      <a:r>
                        <a:rPr lang="en" sz="1600" dirty="0">
                          <a:effectLst/>
                        </a:rPr>
                        <a:t>result </a:t>
                      </a:r>
                      <a:r>
                        <a:rPr lang="en" sz="1600" dirty="0">
                          <a:effectLst/>
                          <a:sym typeface="Wingdings"/>
                        </a:rPr>
                        <a:t> </a:t>
                      </a:r>
                      <a:r>
                        <a:rPr lang="en" sz="1600" dirty="0">
                          <a:effectLst/>
                        </a:rPr>
                        <a:t>p1;</a:t>
                      </a:r>
                      <a:endParaRPr lang="fr-FR" sz="1600" dirty="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en" sz="1600" dirty="0">
                          <a:effectLst/>
                        </a:rPr>
                        <a:t>Instruction not executed</a:t>
                      </a:r>
                      <a:endParaRPr lang="fr-FR" sz="1600" dirty="0">
                        <a:solidFill>
                          <a:srgbClr val="365F91"/>
                        </a:solidFill>
                        <a:effectLst/>
                        <a:latin typeface="Calibri"/>
                        <a:ea typeface="Times New Roman"/>
                        <a:cs typeface="Arial"/>
                      </a:endParaRPr>
                    </a:p>
                  </a:txBody>
                  <a:tcPr marL="68580" marR="68580" marT="0" marB="0"/>
                </a:tc>
                <a:extLst>
                  <a:ext uri="{0D108BD9-81ED-4DB2-BD59-A6C34878D82A}">
                    <a16:rowId xmlns:a16="http://schemas.microsoft.com/office/drawing/2014/main" val="10005"/>
                  </a:ext>
                </a:extLst>
              </a:tr>
              <a:tr h="259941">
                <a:tc>
                  <a:txBody>
                    <a:bodyPr/>
                    <a:lstStyle/>
                    <a:p>
                      <a:pPr indent="449580">
                        <a:spcAft>
                          <a:spcPts val="0"/>
                        </a:spcAft>
                      </a:pPr>
                      <a:r>
                        <a:rPr lang="en" sz="1600">
                          <a:effectLst/>
                        </a:rPr>
                        <a:t>return(result);</a:t>
                      </a:r>
                      <a:endParaRPr lang="fr-FR" sz="160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en" sz="1600" dirty="0">
                          <a:effectLst/>
                        </a:rPr>
                        <a:t>Stop, the value 25 is returned</a:t>
                      </a:r>
                      <a:endParaRPr lang="fr-FR" sz="1600" dirty="0">
                        <a:solidFill>
                          <a:srgbClr val="365F91"/>
                        </a:solidFill>
                        <a:effectLst/>
                        <a:latin typeface="Calibri"/>
                        <a:ea typeface="Times New Roman"/>
                        <a:cs typeface="Arial"/>
                      </a:endParaRPr>
                    </a:p>
                  </a:txBody>
                  <a:tcPr marL="68580" marR="68580" marT="0" marB="0"/>
                </a:tc>
                <a:extLst>
                  <a:ext uri="{0D108BD9-81ED-4DB2-BD59-A6C34878D82A}">
                    <a16:rowId xmlns:a16="http://schemas.microsoft.com/office/drawing/2014/main" val="10006"/>
                  </a:ext>
                </a:extLst>
              </a:tr>
              <a:tr h="519881">
                <a:tc>
                  <a:txBody>
                    <a:bodyPr/>
                    <a:lstStyle/>
                    <a:p>
                      <a:pPr indent="228600">
                        <a:spcAft>
                          <a:spcPts val="0"/>
                        </a:spcAft>
                      </a:pPr>
                      <a:r>
                        <a:rPr lang="en" sz="1600">
                          <a:effectLst/>
                        </a:rPr>
                        <a:t>END</a:t>
                      </a:r>
                      <a:endParaRPr lang="fr-FR" sz="1600">
                        <a:solidFill>
                          <a:srgbClr val="365F91"/>
                        </a:solidFill>
                        <a:effectLst/>
                        <a:latin typeface="Calibri"/>
                        <a:ea typeface="Times New Roman"/>
                        <a:cs typeface="Arial"/>
                      </a:endParaRPr>
                    </a:p>
                  </a:txBody>
                  <a:tcPr marL="68580" marR="68580" marT="0" marB="0"/>
                </a:tc>
                <a:tc>
                  <a:txBody>
                    <a:bodyPr/>
                    <a:lstStyle/>
                    <a:p>
                      <a:pPr indent="228600">
                        <a:spcAft>
                          <a:spcPts val="0"/>
                        </a:spcAft>
                      </a:pPr>
                      <a:r>
                        <a:rPr lang="en" sz="1600" dirty="0">
                          <a:effectLst/>
                        </a:rPr>
                        <a:t>Variables and parameters disappear at the end.</a:t>
                      </a:r>
                      <a:endParaRPr lang="fr-FR" sz="1600" dirty="0">
                        <a:solidFill>
                          <a:srgbClr val="365F91"/>
                        </a:solidFill>
                        <a:effectLst/>
                        <a:latin typeface="Calibri"/>
                        <a:ea typeface="Times New Roman"/>
                        <a:cs typeface="Arial"/>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40246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1296144"/>
          </a:xfrm>
        </p:spPr>
        <p:txBody>
          <a:bodyPr rtlCol="0">
            <a:normAutofit fontScale="92500" lnSpcReduction="10000"/>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Parameter passing</a:t>
            </a:r>
          </a:p>
          <a:p>
            <a:pPr marL="800100" indent="-457200">
              <a:spcAft>
                <a:spcPts val="0"/>
              </a:spcAft>
              <a:buBlip>
                <a:blip r:embed="rId4"/>
              </a:buBlip>
            </a:pPr>
            <a:r>
              <a:rPr lang="en" sz="2000" dirty="0">
                <a:ea typeface="Times New Roman"/>
                <a:cs typeface="Arial"/>
              </a:rPr>
              <a:t>We can write the function returns in the middle of the function and we obtain a more readable and simplified function:</a:t>
            </a:r>
            <a:endParaRPr lang="fr-FR" sz="2400"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sp>
        <p:nvSpPr>
          <p:cNvPr id="2" name="Rectangle 1"/>
          <p:cNvSpPr/>
          <p:nvPr/>
        </p:nvSpPr>
        <p:spPr>
          <a:xfrm>
            <a:off x="1676098" y="3140966"/>
            <a:ext cx="5832648"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228600">
              <a:spcAft>
                <a:spcPts val="0"/>
              </a:spcAft>
            </a:pPr>
            <a:r>
              <a:rPr lang="en" dirty="0">
                <a:latin typeface="Calibri"/>
                <a:ea typeface="Times New Roman"/>
                <a:cs typeface="Arial"/>
              </a:rPr>
              <a:t>maxOf2Values(p1: integer, p2: integer) </a:t>
            </a:r>
            <a:r>
              <a:rPr lang="en" b="1" dirty="0">
                <a:latin typeface="Calibri"/>
                <a:ea typeface="Times New Roman"/>
                <a:cs typeface="Arial"/>
              </a:rPr>
              <a:t>function : integer</a:t>
            </a:r>
          </a:p>
          <a:p>
            <a:pPr indent="228600">
              <a:spcAft>
                <a:spcPts val="0"/>
              </a:spcAft>
            </a:pPr>
            <a:r>
              <a:rPr lang="en" b="1" dirty="0">
                <a:latin typeface="Calibri"/>
                <a:ea typeface="Times New Roman"/>
                <a:cs typeface="Arial"/>
              </a:rPr>
              <a:t>Beginning</a:t>
            </a:r>
            <a:endParaRPr lang="fr-FR" dirty="0">
              <a:latin typeface="Calibri"/>
              <a:ea typeface="Times New Roman"/>
              <a:cs typeface="Arial"/>
            </a:endParaRPr>
          </a:p>
          <a:p>
            <a:pPr indent="449580">
              <a:spcAft>
                <a:spcPts val="0"/>
              </a:spcAft>
            </a:pPr>
            <a:r>
              <a:rPr lang="en" dirty="0">
                <a:latin typeface="Calibri"/>
                <a:ea typeface="Times New Roman"/>
                <a:cs typeface="Arial"/>
              </a:rPr>
              <a:t>if (p1 &lt; p2) then</a:t>
            </a:r>
          </a:p>
          <a:p>
            <a:pPr indent="449580">
              <a:spcAft>
                <a:spcPts val="0"/>
              </a:spcAft>
            </a:pPr>
            <a:r>
              <a:rPr lang="en" dirty="0">
                <a:latin typeface="Calibri"/>
                <a:ea typeface="Times New Roman"/>
                <a:cs typeface="Arial"/>
              </a:rPr>
              <a:t>{</a:t>
            </a:r>
          </a:p>
          <a:p>
            <a:pPr marL="449580" indent="449580">
              <a:spcAft>
                <a:spcPts val="0"/>
              </a:spcAft>
            </a:pPr>
            <a:r>
              <a:rPr lang="en" dirty="0">
                <a:latin typeface="Calibri"/>
                <a:ea typeface="Times New Roman"/>
                <a:cs typeface="Arial"/>
              </a:rPr>
              <a:t>return(p2);</a:t>
            </a:r>
          </a:p>
          <a:p>
            <a:pPr indent="449580">
              <a:spcAft>
                <a:spcPts val="0"/>
              </a:spcAft>
            </a:pPr>
            <a:r>
              <a:rPr lang="en" dirty="0">
                <a:latin typeface="Calibri"/>
                <a:ea typeface="Times New Roman"/>
                <a:cs typeface="Arial"/>
              </a:rPr>
              <a:t>} Otherwise {</a:t>
            </a:r>
          </a:p>
          <a:p>
            <a:pPr marL="449580" indent="449580">
              <a:spcAft>
                <a:spcPts val="0"/>
              </a:spcAft>
            </a:pPr>
            <a:r>
              <a:rPr lang="en" dirty="0">
                <a:latin typeface="Calibri"/>
                <a:ea typeface="Times New Roman"/>
                <a:cs typeface="Arial"/>
              </a:rPr>
              <a:t>return(p1);</a:t>
            </a:r>
          </a:p>
          <a:p>
            <a:pPr indent="449580">
              <a:spcAft>
                <a:spcPts val="0"/>
              </a:spcAft>
            </a:pPr>
            <a:r>
              <a:rPr lang="en" dirty="0">
                <a:latin typeface="Calibri"/>
                <a:ea typeface="Times New Roman"/>
                <a:cs typeface="Arial"/>
              </a:rPr>
              <a:t>}</a:t>
            </a:r>
          </a:p>
          <a:p>
            <a:pPr indent="228600">
              <a:spcAft>
                <a:spcPts val="0"/>
              </a:spcAft>
            </a:pPr>
            <a:r>
              <a:rPr lang="en" b="1" dirty="0">
                <a:latin typeface="Calibri"/>
                <a:ea typeface="Times New Roman"/>
                <a:cs typeface="Arial"/>
              </a:rPr>
              <a:t>END</a:t>
            </a:r>
            <a:endParaRPr lang="fr-FR" dirty="0">
              <a:effectLst/>
              <a:latin typeface="Calibri"/>
              <a:ea typeface="Times New Roman"/>
              <a:cs typeface="Arial"/>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4221088"/>
            <a:ext cx="2095500" cy="209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30339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1296144"/>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The data of a function</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graphicFrame>
        <p:nvGraphicFramePr>
          <p:cNvPr id="3" name="Diagramme 2"/>
          <p:cNvGraphicFramePr/>
          <p:nvPr>
            <p:extLst>
              <p:ext uri="{D42A27DB-BD31-4B8C-83A1-F6EECF244321}">
                <p14:modId xmlns:p14="http://schemas.microsoft.com/office/powerpoint/2010/main" val="72388729"/>
              </p:ext>
            </p:extLst>
          </p:nvPr>
        </p:nvGraphicFramePr>
        <p:xfrm>
          <a:off x="755576" y="2780928"/>
          <a:ext cx="7200800" cy="2896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5553059"/>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28813" y="1600200"/>
            <a:ext cx="6757987" cy="4525963"/>
          </a:xfrm>
        </p:spPr>
        <p:txBody>
          <a:bodyPr rtlCol="0">
            <a:normAutofit fontScale="85000" lnSpcReduction="10000"/>
          </a:bodyPr>
          <a:lstStyle/>
          <a:p>
            <a:pPr marL="800100" indent="-457200" algn="just">
              <a:spcAft>
                <a:spcPts val="0"/>
              </a:spcAft>
              <a:buBlip>
                <a:blip r:embed="rId3"/>
              </a:buBlip>
              <a:tabLst>
                <a:tab pos="1343025" algn="l"/>
              </a:tabLst>
            </a:pPr>
            <a:r>
              <a:rPr lang="en" dirty="0">
                <a:latin typeface="Times New Roman"/>
                <a:ea typeface="Times New Roman"/>
                <a:cs typeface="Arial"/>
              </a:rPr>
              <a:t>We have already used since the first chapter the </a:t>
            </a:r>
            <a:r>
              <a:rPr lang="en" i="1" dirty="0">
                <a:latin typeface="Times New Roman"/>
                <a:ea typeface="Times New Roman"/>
                <a:cs typeface="Arial"/>
              </a:rPr>
              <a:t>read </a:t>
            </a:r>
            <a:r>
              <a:rPr lang="en" dirty="0">
                <a:latin typeface="Times New Roman"/>
                <a:ea typeface="Times New Roman"/>
                <a:cs typeface="Arial"/>
              </a:rPr>
              <a:t>and </a:t>
            </a:r>
            <a:r>
              <a:rPr lang="en" i="1" dirty="0">
                <a:latin typeface="Times New Roman"/>
                <a:ea typeface="Times New Roman"/>
                <a:cs typeface="Arial"/>
              </a:rPr>
              <a:t>write functions </a:t>
            </a:r>
            <a:r>
              <a:rPr lang="en" dirty="0">
                <a:latin typeface="Times New Roman"/>
                <a:ea typeface="Times New Roman"/>
                <a:cs typeface="Arial"/>
              </a:rPr>
              <a:t>to enter and display values. A function provides a service in an isolated algorithm.</a:t>
            </a:r>
          </a:p>
          <a:p>
            <a:pPr marL="800100" indent="-457200" algn="just">
              <a:spcAft>
                <a:spcPts val="0"/>
              </a:spcAft>
              <a:buBlip>
                <a:blip r:embed="rId3"/>
              </a:buBlip>
              <a:tabLst>
                <a:tab pos="1343025" algn="l"/>
              </a:tabLst>
            </a:pPr>
            <a:r>
              <a:rPr lang="en" dirty="0">
                <a:latin typeface="Times New Roman"/>
                <a:ea typeface="Times New Roman"/>
                <a:cs typeface="Arial"/>
              </a:rPr>
              <a:t>When your algorithm must perform the same task several times, it is wise to isolate this task in a function and call it at the appropriate times: your algorithm will only be easier to write and modify.</a:t>
            </a:r>
            <a:endParaRPr lang="fr-FR" sz="2800" dirty="0">
              <a:ea typeface="Times New Roman"/>
              <a:cs typeface="Arial"/>
            </a:endParaRPr>
          </a:p>
        </p:txBody>
      </p:sp>
      <p:sp>
        <p:nvSpPr>
          <p:cNvPr id="4" name="Rectangle 3"/>
          <p:cNvSpPr/>
          <p:nvPr/>
        </p:nvSpPr>
        <p:spPr>
          <a:xfrm>
            <a:off x="1979712" y="476672"/>
            <a:ext cx="5852884"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Divide to Reign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1896" y="1700808"/>
            <a:ext cx="7956527" cy="4824536"/>
          </a:xfrm>
        </p:spPr>
        <p:txBody>
          <a:bodyPr rtlCol="0">
            <a:normAutofit fontScale="92500" lnSpcReduction="10000"/>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The data of a function</a:t>
            </a:r>
          </a:p>
          <a:p>
            <a:pPr marL="800100" indent="-457200" algn="just">
              <a:spcAft>
                <a:spcPts val="0"/>
              </a:spcAft>
              <a:buBlip>
                <a:blip r:embed="rId4"/>
              </a:buBlip>
            </a:pPr>
            <a:r>
              <a:rPr lang="en" sz="2000" dirty="0">
                <a:ea typeface="Times New Roman"/>
                <a:cs typeface="Arial"/>
              </a:rPr>
              <a:t>A variable defined in an algorithm (respectively in a function), exists only the limited time of the execution of the algorithm (respectively of the function). It doesn't matter the name of the variables defined in the function to be able to use it.</a:t>
            </a:r>
          </a:p>
          <a:p>
            <a:pPr marL="800100" indent="-457200" algn="just">
              <a:spcAft>
                <a:spcPts val="0"/>
              </a:spcAft>
              <a:buBlip>
                <a:blip r:embed="rId4"/>
              </a:buBlip>
            </a:pPr>
            <a:r>
              <a:rPr lang="en" sz="2000" dirty="0">
                <a:ea typeface="Times New Roman"/>
                <a:cs typeface="Arial"/>
              </a:rPr>
              <a:t>Going back to the previous example, we can write the definition of the same function in different ways:</a:t>
            </a:r>
          </a:p>
          <a:p>
            <a:pPr indent="0" algn="ctr">
              <a:spcAft>
                <a:spcPts val="0"/>
              </a:spcAft>
              <a:buNone/>
            </a:pPr>
            <a:r>
              <a:rPr lang="en" sz="2000" b="1" dirty="0">
                <a:ea typeface="Times New Roman"/>
                <a:cs typeface="Arial"/>
              </a:rPr>
              <a:t>function</a:t>
            </a:r>
            <a:r>
              <a:rPr lang="en" sz="2000" dirty="0">
                <a:ea typeface="Times New Roman"/>
                <a:cs typeface="Arial"/>
              </a:rPr>
              <a:t> </a:t>
            </a:r>
            <a:r>
              <a:rPr lang="en" sz="2000" dirty="0">
                <a:effectLst>
                  <a:outerShdw blurRad="38100" dist="38100" dir="2700000" algn="tl">
                    <a:srgbClr val="000000">
                      <a:alpha val="43137"/>
                    </a:srgbClr>
                  </a:outerShdw>
                </a:effectLst>
                <a:ea typeface="Times New Roman"/>
                <a:cs typeface="Arial"/>
              </a:rPr>
              <a:t>maxOf2Values </a:t>
            </a:r>
            <a:r>
              <a:rPr lang="en" sz="2000" dirty="0">
                <a:ea typeface="Times New Roman"/>
                <a:cs typeface="Arial"/>
              </a:rPr>
              <a:t>(p1: integer, p2: integer): integer</a:t>
            </a:r>
          </a:p>
          <a:p>
            <a:pPr indent="0">
              <a:spcAft>
                <a:spcPts val="0"/>
              </a:spcAft>
              <a:buNone/>
            </a:pPr>
            <a:r>
              <a:rPr lang="en" sz="2000" dirty="0">
                <a:ea typeface="Times New Roman"/>
                <a:cs typeface="Arial"/>
              </a:rPr>
              <a:t>Or</a:t>
            </a:r>
          </a:p>
          <a:p>
            <a:pPr indent="0" algn="ctr">
              <a:spcAft>
                <a:spcPts val="0"/>
              </a:spcAft>
              <a:buNone/>
            </a:pPr>
            <a:r>
              <a:rPr lang="en" sz="2000" b="1" dirty="0">
                <a:ea typeface="Times New Roman"/>
                <a:cs typeface="Arial"/>
              </a:rPr>
              <a:t>function</a:t>
            </a:r>
            <a:r>
              <a:rPr lang="en" sz="2000" dirty="0">
                <a:ea typeface="Times New Roman"/>
                <a:cs typeface="Arial"/>
              </a:rPr>
              <a:t> </a:t>
            </a:r>
            <a:r>
              <a:rPr lang="en" sz="2000" dirty="0">
                <a:effectLst>
                  <a:outerShdw blurRad="38100" dist="38100" dir="2700000" algn="tl">
                    <a:srgbClr val="000000">
                      <a:alpha val="43137"/>
                    </a:srgbClr>
                  </a:outerShdw>
                </a:effectLst>
                <a:ea typeface="Times New Roman"/>
                <a:cs typeface="Arial"/>
              </a:rPr>
              <a:t>maxOf2Values </a:t>
            </a:r>
            <a:r>
              <a:rPr lang="en" sz="2000" dirty="0">
                <a:ea typeface="Times New Roman"/>
                <a:cs typeface="Arial"/>
              </a:rPr>
              <a:t>(value1: integer, value2: integer): integer</a:t>
            </a:r>
          </a:p>
          <a:p>
            <a:pPr indent="0">
              <a:spcAft>
                <a:spcPts val="0"/>
              </a:spcAft>
              <a:buNone/>
            </a:pPr>
            <a:r>
              <a:rPr lang="en" sz="2000" dirty="0">
                <a:ea typeface="Times New Roman"/>
                <a:cs typeface="Arial"/>
              </a:rPr>
              <a:t>Or</a:t>
            </a:r>
          </a:p>
          <a:p>
            <a:pPr indent="0" algn="ctr">
              <a:spcAft>
                <a:spcPts val="0"/>
              </a:spcAft>
              <a:buNone/>
            </a:pPr>
            <a:r>
              <a:rPr lang="en" sz="2000" b="1" dirty="0">
                <a:ea typeface="Times New Roman"/>
                <a:cs typeface="Arial"/>
              </a:rPr>
              <a:t>function</a:t>
            </a:r>
            <a:r>
              <a:rPr lang="en" sz="2000" dirty="0">
                <a:ea typeface="Times New Roman"/>
                <a:cs typeface="Arial"/>
              </a:rPr>
              <a:t> </a:t>
            </a:r>
            <a:r>
              <a:rPr lang="en" sz="2000" dirty="0">
                <a:effectLst>
                  <a:outerShdw blurRad="38100" dist="38100" dir="2700000" algn="tl">
                    <a:srgbClr val="000000">
                      <a:alpha val="43137"/>
                    </a:srgbClr>
                  </a:outerShdw>
                </a:effectLst>
                <a:ea typeface="Times New Roman"/>
                <a:cs typeface="Arial"/>
              </a:rPr>
              <a:t>maxOf2Values </a:t>
            </a:r>
            <a:r>
              <a:rPr lang="en" sz="2000" dirty="0">
                <a:ea typeface="Times New Roman"/>
                <a:cs typeface="Arial"/>
              </a:rPr>
              <a:t>(integer, integer): integer</a:t>
            </a:r>
          </a:p>
          <a:p>
            <a:pPr marL="800100" indent="-457200">
              <a:spcAft>
                <a:spcPts val="0"/>
              </a:spcAft>
              <a:buBlip>
                <a:blip r:embed="rId4"/>
              </a:buBlip>
            </a:pPr>
            <a:r>
              <a:rPr lang="en" sz="2000" dirty="0">
                <a:ea typeface="Times New Roman"/>
                <a:cs typeface="Arial"/>
              </a:rPr>
              <a:t>In all three cases, the use of the function is identical:</a:t>
            </a:r>
          </a:p>
          <a:p>
            <a:pPr indent="0" algn="ctr">
              <a:spcAft>
                <a:spcPts val="0"/>
              </a:spcAft>
              <a:buNone/>
            </a:pPr>
            <a:r>
              <a:rPr lang="en" sz="2000" dirty="0">
                <a:effectLst>
                  <a:outerShdw blurRad="38100" dist="38100" dir="2700000" algn="tl">
                    <a:srgbClr val="000000">
                      <a:alpha val="43137"/>
                    </a:srgbClr>
                  </a:outerShdw>
                </a:effectLst>
                <a:ea typeface="Times New Roman"/>
                <a:cs typeface="Arial"/>
              </a:rPr>
              <a:t>theMax </a:t>
            </a:r>
            <a:r>
              <a:rPr lang="en" sz="2000" dirty="0">
                <a:effectLst>
                  <a:outerShdw blurRad="38100" dist="38100" dir="2700000" algn="tl">
                    <a:srgbClr val="000000">
                      <a:alpha val="43137"/>
                    </a:srgbClr>
                  </a:outerShdw>
                </a:effectLst>
                <a:ea typeface="Times New Roman"/>
                <a:cs typeface="Arial"/>
                <a:sym typeface="Wingdings" pitchFamily="2" charset="2"/>
              </a:rPr>
              <a:t> </a:t>
            </a:r>
            <a:r>
              <a:rPr lang="en" sz="2000" dirty="0">
                <a:effectLst>
                  <a:outerShdw blurRad="38100" dist="38100" dir="2700000" algn="tl">
                    <a:srgbClr val="000000">
                      <a:alpha val="43137"/>
                    </a:srgbClr>
                  </a:outerShdw>
                </a:effectLst>
                <a:ea typeface="Times New Roman"/>
                <a:cs typeface="Arial"/>
              </a:rPr>
              <a:t>maxOf2Values </a:t>
            </a:r>
            <a:r>
              <a:rPr lang="en" sz="2000" dirty="0">
                <a:ea typeface="Times New Roman"/>
                <a:cs typeface="Arial"/>
              </a:rPr>
              <a:t>(455, 48);</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sp>
        <p:nvSpPr>
          <p:cNvPr id="3" name="Rectangle 2"/>
          <p:cNvSpPr/>
          <p:nvPr/>
        </p:nvSpPr>
        <p:spPr>
          <a:xfrm>
            <a:off x="1835696" y="4005064"/>
            <a:ext cx="5544616" cy="360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8" name="Rectangle 7"/>
          <p:cNvSpPr/>
          <p:nvPr/>
        </p:nvSpPr>
        <p:spPr>
          <a:xfrm>
            <a:off x="1331640" y="4623640"/>
            <a:ext cx="6552728" cy="360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9" name="Rectangle 8"/>
          <p:cNvSpPr/>
          <p:nvPr/>
        </p:nvSpPr>
        <p:spPr>
          <a:xfrm>
            <a:off x="2195736" y="5229200"/>
            <a:ext cx="4752528" cy="360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0" name="Rectangle 9"/>
          <p:cNvSpPr/>
          <p:nvPr/>
        </p:nvSpPr>
        <p:spPr>
          <a:xfrm>
            <a:off x="2843808" y="5877272"/>
            <a:ext cx="3528392" cy="360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1136721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3718" y="1700808"/>
            <a:ext cx="7956527" cy="1728192"/>
          </a:xfrm>
        </p:spPr>
        <p:txBody>
          <a:bodyPr rtlCol="0">
            <a:normAutofit fontScale="85000" lnSpcReduction="10000"/>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The data of a function</a:t>
            </a:r>
          </a:p>
          <a:p>
            <a:pPr marL="800100" indent="-457200" algn="just">
              <a:spcAft>
                <a:spcPts val="0"/>
              </a:spcAft>
              <a:buBlip>
                <a:blip r:embed="rId4"/>
              </a:buBlip>
            </a:pPr>
            <a:r>
              <a:rPr lang="en" sz="2000" dirty="0">
                <a:ea typeface="Times New Roman"/>
                <a:cs typeface="Arial"/>
              </a:rPr>
              <a:t>It is quite possible that 2 variables, one declared in the calling program and the other declared in the function, have the same name. They may or may not be of the same type, since they are used differently in different data environments.</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sp>
        <p:nvSpPr>
          <p:cNvPr id="11" name="Rectangle 10"/>
          <p:cNvSpPr/>
          <p:nvPr/>
        </p:nvSpPr>
        <p:spPr>
          <a:xfrm>
            <a:off x="2567838" y="3343453"/>
            <a:ext cx="3672407" cy="428726"/>
          </a:xfrm>
          <a:prstGeom prst="rect">
            <a:avLst/>
          </a:prstGeom>
          <a:solidFill>
            <a:srgbClr val="7030A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b="0" i="0" u="none" strike="noStrike" kern="0" cap="none" spc="0" normalizeH="0" baseline="0" noProof="0" dirty="0">
                <a:ln>
                  <a:noFill/>
                </a:ln>
                <a:solidFill>
                  <a:schemeClr val="bg1"/>
                </a:solidFill>
                <a:effectLst/>
                <a:uLnTx/>
                <a:uFillTx/>
                <a:latin typeface="Calibri"/>
                <a:ea typeface="Times New Roman"/>
                <a:cs typeface="Arial"/>
              </a:rPr>
              <a:t>Algorithm </a:t>
            </a:r>
            <a:r>
              <a:rPr kumimoji="0" lang="en" b="1" i="0" u="none" strike="noStrike" kern="0" cap="none" spc="0" normalizeH="0" baseline="0" noProof="0" dirty="0">
                <a:ln>
                  <a:noFill/>
                </a:ln>
                <a:solidFill>
                  <a:schemeClr val="bg1"/>
                </a:solidFill>
                <a:effectLst/>
                <a:uLnTx/>
                <a:uFillTx/>
                <a:latin typeface="Calibri"/>
                <a:ea typeface="Times New Roman"/>
                <a:cs typeface="Arial"/>
              </a:rPr>
              <a:t>uses-max-function</a:t>
            </a:r>
            <a:endParaRPr kumimoji="0" lang="fr-FR" b="0" i="0" u="none" strike="noStrike" kern="0" cap="none" spc="0" normalizeH="0" baseline="0" noProof="0" dirty="0">
              <a:ln>
                <a:noFill/>
              </a:ln>
              <a:solidFill>
                <a:schemeClr val="bg1"/>
              </a:solidFill>
              <a:effectLst/>
              <a:uLnTx/>
              <a:uFillTx/>
              <a:latin typeface="Calibri"/>
              <a:ea typeface="Times New Roman"/>
              <a:cs typeface="Arial"/>
            </a:endParaRPr>
          </a:p>
        </p:txBody>
      </p:sp>
      <p:sp>
        <p:nvSpPr>
          <p:cNvPr id="12" name="Zone de texte 54"/>
          <p:cNvSpPr txBox="1"/>
          <p:nvPr/>
        </p:nvSpPr>
        <p:spPr>
          <a:xfrm>
            <a:off x="3442428" y="3819308"/>
            <a:ext cx="1446894" cy="27622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b="0" i="0" u="none" strike="noStrike" kern="0" cap="none" spc="0" normalizeH="0" baseline="0" noProof="0" dirty="0">
                <a:ln>
                  <a:noFill/>
                </a:ln>
                <a:solidFill>
                  <a:sysClr val="windowText" lastClr="000000"/>
                </a:solidFill>
                <a:effectLst/>
                <a:uLnTx/>
                <a:uFillTx/>
                <a:latin typeface="Calibri"/>
                <a:ea typeface="Times New Roman"/>
                <a:cs typeface="Arial"/>
              </a:rPr>
              <a:t>Variables</a:t>
            </a:r>
          </a:p>
        </p:txBody>
      </p:sp>
      <p:sp>
        <p:nvSpPr>
          <p:cNvPr id="18" name="Rectangle 17"/>
          <p:cNvSpPr/>
          <p:nvPr/>
        </p:nvSpPr>
        <p:spPr>
          <a:xfrm>
            <a:off x="4707936" y="4439143"/>
            <a:ext cx="2268761" cy="1578258"/>
          </a:xfrm>
          <a:prstGeom prst="rect">
            <a:avLst/>
          </a:prstGeom>
          <a:solidFill>
            <a:schemeClr val="tx2"/>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tangle 18"/>
          <p:cNvSpPr/>
          <p:nvPr/>
        </p:nvSpPr>
        <p:spPr>
          <a:xfrm>
            <a:off x="1907704" y="4485321"/>
            <a:ext cx="1871498" cy="1343025"/>
          </a:xfrm>
          <a:prstGeom prst="rect">
            <a:avLst/>
          </a:prstGeom>
          <a:solidFill>
            <a:schemeClr val="accent6"/>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cxnSp>
        <p:nvCxnSpPr>
          <p:cNvPr id="20" name="Connecteur droit avec flèche 19"/>
          <p:cNvCxnSpPr/>
          <p:nvPr/>
        </p:nvCxnSpPr>
        <p:spPr>
          <a:xfrm>
            <a:off x="3927156" y="4783116"/>
            <a:ext cx="733425" cy="0"/>
          </a:xfrm>
          <a:prstGeom prst="straightConnector1">
            <a:avLst/>
          </a:prstGeom>
          <a:ln>
            <a:headEnd type="oval"/>
            <a:tailEnd type="arrow"/>
          </a:ln>
        </p:spPr>
        <p:style>
          <a:lnRef idx="3">
            <a:schemeClr val="accent1"/>
          </a:lnRef>
          <a:fillRef idx="0">
            <a:schemeClr val="accent1"/>
          </a:fillRef>
          <a:effectRef idx="2">
            <a:schemeClr val="accent1"/>
          </a:effectRef>
          <a:fontRef idx="minor">
            <a:schemeClr val="tx1"/>
          </a:fontRef>
        </p:style>
      </p:cxnSp>
      <p:sp>
        <p:nvSpPr>
          <p:cNvPr id="21" name="Zone de texte 673"/>
          <p:cNvSpPr txBox="1"/>
          <p:nvPr/>
        </p:nvSpPr>
        <p:spPr>
          <a:xfrm>
            <a:off x="3692522" y="4247196"/>
            <a:ext cx="1066800" cy="36195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1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Times New Roman"/>
                <a:cs typeface="Arial"/>
              </a:rPr>
              <a:t>( </a:t>
            </a:r>
            <a:r>
              <a:rPr kumimoji="0" lang="en" sz="16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Times New Roman"/>
                <a:cs typeface="Arial"/>
              </a:rPr>
              <a:t>12, 25)</a:t>
            </a:r>
          </a:p>
        </p:txBody>
      </p:sp>
      <p:sp>
        <p:nvSpPr>
          <p:cNvPr id="22" name="Zone de texte 674"/>
          <p:cNvSpPr txBox="1"/>
          <p:nvPr/>
        </p:nvSpPr>
        <p:spPr>
          <a:xfrm>
            <a:off x="4006738" y="5436027"/>
            <a:ext cx="438368" cy="5132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Times New Roman"/>
                <a:cs typeface="Arial"/>
              </a:rPr>
              <a:t>25</a:t>
            </a:r>
          </a:p>
        </p:txBody>
      </p:sp>
      <p:cxnSp>
        <p:nvCxnSpPr>
          <p:cNvPr id="23" name="Connecteur droit avec flèche 22"/>
          <p:cNvCxnSpPr/>
          <p:nvPr/>
        </p:nvCxnSpPr>
        <p:spPr>
          <a:xfrm flipH="1">
            <a:off x="3903938" y="5321016"/>
            <a:ext cx="523875" cy="0"/>
          </a:xfrm>
          <a:prstGeom prst="straightConnector1">
            <a:avLst/>
          </a:prstGeom>
          <a:ln>
            <a:headEnd type="oval"/>
            <a:tailEnd type="arrow"/>
          </a:ln>
        </p:spPr>
        <p:style>
          <a:lnRef idx="3">
            <a:schemeClr val="accent1"/>
          </a:lnRef>
          <a:fillRef idx="0">
            <a:schemeClr val="accent1"/>
          </a:fillRef>
          <a:effectRef idx="2">
            <a:schemeClr val="accent1"/>
          </a:effectRef>
          <a:fontRef idx="minor">
            <a:schemeClr val="tx1"/>
          </a:fontRef>
        </p:style>
      </p:cxnSp>
      <p:sp>
        <p:nvSpPr>
          <p:cNvPr id="24" name="Zone de texte 676"/>
          <p:cNvSpPr txBox="1"/>
          <p:nvPr/>
        </p:nvSpPr>
        <p:spPr>
          <a:xfrm>
            <a:off x="1619672" y="4118610"/>
            <a:ext cx="2290829" cy="22383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ysClr val="windowText" lastClr="000000"/>
                </a:solidFill>
                <a:effectLst/>
                <a:uLnTx/>
                <a:uFillTx/>
                <a:latin typeface="Calibri"/>
                <a:ea typeface="Times New Roman"/>
                <a:cs typeface="Arial"/>
              </a:rPr>
              <a:t>use-max-function</a:t>
            </a:r>
            <a:endParaRPr kumimoji="0" lang="fr-FR" sz="2400" b="1"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25" name="Zone de texte 677"/>
          <p:cNvSpPr txBox="1"/>
          <p:nvPr/>
        </p:nvSpPr>
        <p:spPr>
          <a:xfrm>
            <a:off x="4404042" y="4075748"/>
            <a:ext cx="2958996" cy="26669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400" b="1" i="0" u="none" strike="noStrike" kern="0" cap="none" spc="0" normalizeH="0" baseline="0" noProof="0" dirty="0" err="1">
                <a:ln>
                  <a:noFill/>
                </a:ln>
                <a:solidFill>
                  <a:sysClr val="windowText" lastClr="000000"/>
                </a:solidFill>
                <a:effectLst/>
                <a:uLnTx/>
                <a:uFillTx/>
                <a:latin typeface="Calibri"/>
                <a:ea typeface="Times New Roman"/>
                <a:cs typeface="Arial"/>
              </a:rPr>
              <a:t>maxOfTwoValue </a:t>
            </a:r>
            <a:r>
              <a:rPr kumimoji="0" lang="en" sz="1400" b="1" i="0" u="none" strike="noStrike" kern="0" cap="none" spc="0" normalizeH="0" baseline="0" noProof="0" dirty="0">
                <a:ln>
                  <a:noFill/>
                </a:ln>
                <a:solidFill>
                  <a:sysClr val="windowText" lastClr="000000"/>
                </a:solidFill>
                <a:effectLst/>
                <a:uLnTx/>
                <a:uFillTx/>
                <a:latin typeface="Calibri"/>
                <a:ea typeface="Times New Roman"/>
                <a:cs typeface="Arial"/>
              </a:rPr>
              <a:t>(12.25): integer</a:t>
            </a:r>
            <a:endParaRPr kumimoji="0" lang="fr-FR" sz="2000" b="1"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26" name="Zone de texte 57"/>
          <p:cNvSpPr txBox="1"/>
          <p:nvPr/>
        </p:nvSpPr>
        <p:spPr>
          <a:xfrm>
            <a:off x="5004798" y="4609147"/>
            <a:ext cx="1727442" cy="28575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dirty="0">
                <a:ln>
                  <a:noFill/>
                </a:ln>
                <a:solidFill>
                  <a:schemeClr val="bg1"/>
                </a:solidFill>
                <a:effectLst/>
                <a:uLnTx/>
                <a:uFillTx/>
                <a:latin typeface="Calibri"/>
                <a:ea typeface="Times New Roman"/>
                <a:cs typeface="Arial"/>
              </a:rPr>
              <a:t>p1 = 12</a:t>
            </a:r>
          </a:p>
        </p:txBody>
      </p:sp>
      <p:sp>
        <p:nvSpPr>
          <p:cNvPr id="27" name="Zone de texte 58"/>
          <p:cNvSpPr txBox="1"/>
          <p:nvPr/>
        </p:nvSpPr>
        <p:spPr>
          <a:xfrm>
            <a:off x="4940298" y="5124080"/>
            <a:ext cx="1791942" cy="266117"/>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600" i="0" u="none" strike="noStrike" kern="0" cap="none" spc="0" normalizeH="0" baseline="0" noProof="0" dirty="0">
                <a:ln>
                  <a:noFill/>
                </a:ln>
                <a:solidFill>
                  <a:schemeClr val="bg1"/>
                </a:solidFill>
                <a:effectLst/>
                <a:uLnTx/>
                <a:uFillTx/>
                <a:latin typeface="Calibri"/>
                <a:ea typeface="Times New Roman"/>
                <a:cs typeface="Arial"/>
              </a:rPr>
              <a:t>p2 = 25</a:t>
            </a:r>
          </a:p>
        </p:txBody>
      </p:sp>
      <p:sp>
        <p:nvSpPr>
          <p:cNvPr id="28" name="Zone de texte 59"/>
          <p:cNvSpPr txBox="1"/>
          <p:nvPr/>
        </p:nvSpPr>
        <p:spPr>
          <a:xfrm>
            <a:off x="4932040" y="5542597"/>
            <a:ext cx="1800200" cy="28575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spcAft>
                <a:spcPts val="0"/>
              </a:spcAft>
            </a:pPr>
            <a:r>
              <a:rPr lang="en" sz="1600" dirty="0">
                <a:effectLst/>
                <a:latin typeface="Calibri"/>
                <a:ea typeface="Times New Roman"/>
                <a:cs typeface="Arial"/>
              </a:rPr>
              <a:t>result= 25</a:t>
            </a:r>
          </a:p>
        </p:txBody>
      </p:sp>
      <p:sp>
        <p:nvSpPr>
          <p:cNvPr id="29" name="Zone de texte 60"/>
          <p:cNvSpPr txBox="1"/>
          <p:nvPr/>
        </p:nvSpPr>
        <p:spPr>
          <a:xfrm>
            <a:off x="2126455" y="4732571"/>
            <a:ext cx="1420895" cy="285750"/>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400" b="0" i="0" u="none" strike="noStrike" kern="0" cap="none" spc="0" normalizeH="0" baseline="0" noProof="0" dirty="0">
                <a:ln>
                  <a:noFill/>
                </a:ln>
                <a:solidFill>
                  <a:sysClr val="windowText" lastClr="000000"/>
                </a:solidFill>
                <a:effectLst/>
                <a:uLnTx/>
                <a:uFillTx/>
                <a:latin typeface="Calibri"/>
                <a:ea typeface="Times New Roman"/>
                <a:cs typeface="Arial"/>
              </a:rPr>
              <a:t>value1 = 12</a:t>
            </a:r>
          </a:p>
        </p:txBody>
      </p:sp>
      <p:sp>
        <p:nvSpPr>
          <p:cNvPr id="30" name="Zone de texte 61"/>
          <p:cNvSpPr txBox="1"/>
          <p:nvPr/>
        </p:nvSpPr>
        <p:spPr>
          <a:xfrm>
            <a:off x="2139555" y="5357904"/>
            <a:ext cx="1407795" cy="285750"/>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defTabSz="914400" eaLnBrk="1" fontAlgn="auto" latinLnBrk="0" hangingPunct="1">
              <a:lnSpc>
                <a:spcPct val="100000"/>
              </a:lnSpc>
              <a:spcBef>
                <a:spcPts val="0"/>
              </a:spcBef>
              <a:spcAft>
                <a:spcPts val="0"/>
              </a:spcAft>
              <a:buClrTx/>
              <a:buSzTx/>
              <a:buFontTx/>
              <a:buNone/>
              <a:tabLst/>
              <a:defRPr/>
            </a:pPr>
            <a:r>
              <a:rPr kumimoji="0" lang="en" sz="1600" b="0" i="0" u="none" strike="noStrike" kern="0" cap="none" spc="0" normalizeH="0" baseline="0" noProof="0" dirty="0">
                <a:ln>
                  <a:noFill/>
                </a:ln>
                <a:solidFill>
                  <a:sysClr val="windowText" lastClr="000000"/>
                </a:solidFill>
                <a:effectLst/>
                <a:uLnTx/>
                <a:uFillTx/>
                <a:latin typeface="Calibri"/>
                <a:ea typeface="Times New Roman"/>
                <a:cs typeface="Arial"/>
              </a:rPr>
              <a:t>max = ?</a:t>
            </a:r>
          </a:p>
        </p:txBody>
      </p:sp>
    </p:spTree>
    <p:extLst>
      <p:ext uri="{BB962C8B-B14F-4D97-AF65-F5344CB8AC3E}">
        <p14:creationId xmlns:p14="http://schemas.microsoft.com/office/powerpoint/2010/main" val="109533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9" grpId="0" animBg="1"/>
      <p:bldP spid="21" grpId="0"/>
      <p:bldP spid="22" grpId="0"/>
      <p:bldP spid="24" grpId="0"/>
      <p:bldP spid="25" grpId="0"/>
      <p:bldP spid="26" grpId="0" animBg="1"/>
      <p:bldP spid="27" grpId="0" animBg="1"/>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3718" y="1700808"/>
            <a:ext cx="8150730" cy="4896544"/>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Parameters and variables</a:t>
            </a:r>
          </a:p>
          <a:p>
            <a:pPr marL="800100" indent="-457200" algn="just">
              <a:spcAft>
                <a:spcPts val="0"/>
              </a:spcAft>
              <a:buBlip>
                <a:blip r:embed="rId4"/>
              </a:buBlip>
            </a:pPr>
            <a:r>
              <a:rPr lang="en" sz="2000" dirty="0">
                <a:ea typeface="Times New Roman"/>
                <a:cs typeface="Arial"/>
              </a:rPr>
              <a:t>A function can access two types of data:</a:t>
            </a:r>
          </a:p>
          <a:p>
            <a:pPr marL="1200150" lvl="1" indent="-457200" algn="just">
              <a:spcAft>
                <a:spcPts val="0"/>
              </a:spcAft>
              <a:buBlip>
                <a:blip r:embed="rId5"/>
              </a:buBlip>
            </a:pPr>
            <a:r>
              <a:rPr lang="en" sz="1800" dirty="0">
                <a:solidFill>
                  <a:srgbClr val="002060"/>
                </a:solidFill>
                <a:effectLst>
                  <a:outerShdw blurRad="38100" dist="38100" dir="2700000" algn="tl">
                    <a:srgbClr val="000000">
                      <a:alpha val="43137"/>
                    </a:srgbClr>
                  </a:outerShdw>
                </a:effectLst>
                <a:ea typeface="Times New Roman"/>
                <a:cs typeface="Arial"/>
              </a:rPr>
              <a:t>Parameters </a:t>
            </a:r>
            <a:r>
              <a:rPr lang="en" sz="1800" dirty="0">
                <a:ea typeface="Times New Roman"/>
                <a:cs typeface="Arial"/>
              </a:rPr>
              <a:t>, whose values are known from the start of the function. The values are passed as parameters. There is no need to name the parameters with the same name as the variables used when calling the function.</a:t>
            </a:r>
          </a:p>
          <a:p>
            <a:pPr marL="1200150" lvl="1" indent="-457200" algn="just">
              <a:spcAft>
                <a:spcPts val="0"/>
              </a:spcAft>
              <a:buBlip>
                <a:blip r:embed="rId5"/>
              </a:buBlip>
            </a:pPr>
            <a:r>
              <a:rPr lang="en" sz="1800" dirty="0">
                <a:solidFill>
                  <a:srgbClr val="002060"/>
                </a:solidFill>
                <a:effectLst>
                  <a:outerShdw blurRad="38100" dist="38100" dir="2700000" algn="tl">
                    <a:srgbClr val="000000">
                      <a:alpha val="43137"/>
                    </a:srgbClr>
                  </a:outerShdw>
                </a:effectLst>
                <a:ea typeface="Times New Roman"/>
                <a:cs typeface="Arial"/>
              </a:rPr>
              <a:t>Variables </a:t>
            </a:r>
            <a:r>
              <a:rPr lang="en" sz="1800" dirty="0">
                <a:ea typeface="Times New Roman"/>
                <a:cs typeface="Arial"/>
              </a:rPr>
              <a:t>, called (local) defined in the variable declaration block. </a:t>
            </a:r>
            <a:r>
              <a:rPr lang="en" sz="2000" dirty="0">
                <a:ea typeface="Times New Roman"/>
                <a:cs typeface="Arial"/>
              </a:rPr>
              <a:t>During the execution of a function, the variables defined in the calling program are unknown: both their name and their value.</a:t>
            </a:r>
          </a:p>
          <a:p>
            <a:pPr marL="800100" lvl="1" indent="-457200" algn="just">
              <a:spcAft>
                <a:spcPts val="0"/>
              </a:spcAft>
              <a:buBlip>
                <a:blip r:embed="rId4"/>
              </a:buBlip>
            </a:pPr>
            <a:r>
              <a:rPr lang="en" sz="2000" dirty="0">
                <a:ea typeface="Times New Roman"/>
                <a:cs typeface="Arial"/>
              </a:rPr>
              <a:t>The returned value is unique. It is impossible for a function to return several values, but also to directly modify a variable of the calling program.</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spTree>
    <p:extLst>
      <p:ext uri="{BB962C8B-B14F-4D97-AF65-F5344CB8AC3E}">
        <p14:creationId xmlns:p14="http://schemas.microsoft.com/office/powerpoint/2010/main" val="28092882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graphicFrame>
        <p:nvGraphicFramePr>
          <p:cNvPr id="2" name="Diagramme 1"/>
          <p:cNvGraphicFramePr/>
          <p:nvPr>
            <p:extLst>
              <p:ext uri="{D42A27DB-BD31-4B8C-83A1-F6EECF244321}">
                <p14:modId xmlns:p14="http://schemas.microsoft.com/office/powerpoint/2010/main" val="2073620503"/>
              </p:ext>
            </p:extLst>
          </p:nvPr>
        </p:nvGraphicFramePr>
        <p:xfrm>
          <a:off x="1976470" y="2708920"/>
          <a:ext cx="6771994" cy="3847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Espace réservé du contenu 2"/>
          <p:cNvSpPr>
            <a:spLocks noGrp="1"/>
          </p:cNvSpPr>
          <p:nvPr>
            <p:ph idx="1"/>
          </p:nvPr>
        </p:nvSpPr>
        <p:spPr>
          <a:xfrm>
            <a:off x="453718" y="1700808"/>
            <a:ext cx="8150730" cy="1368152"/>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en" sz="2400" b="1" dirty="0">
                <a:solidFill>
                  <a:srgbClr val="002060"/>
                </a:solidFill>
                <a:effectLst>
                  <a:outerShdw blurRad="38100" dist="38100" dir="2700000" algn="tl">
                    <a:srgbClr val="000000">
                      <a:alpha val="43137"/>
                    </a:srgbClr>
                  </a:outerShdw>
                </a:effectLst>
                <a:ea typeface="Times New Roman"/>
                <a:cs typeface="Arial"/>
              </a:rPr>
              <a:t>Defining a </a:t>
            </a:r>
            <a:r>
              <a:rPr lang="en" sz="2400" b="1" dirty="0">
                <a:solidFill>
                  <a:schemeClr val="bg1"/>
                </a:solidFill>
                <a:effectLst>
                  <a:outerShdw blurRad="38100" dist="38100" dir="2700000" algn="tl">
                    <a:srgbClr val="000000">
                      <a:alpha val="43137"/>
                    </a:srgbClr>
                  </a:outerShdw>
                </a:effectLst>
                <a:ea typeface="Times New Roman"/>
                <a:cs typeface="Arial"/>
              </a:rPr>
              <a:t>function</a:t>
            </a:r>
            <a:r>
              <a:rPr lang="en" sz="2000" dirty="0">
                <a:ea typeface="Times New Roman"/>
                <a:cs typeface="Arial"/>
              </a:rPr>
              <a:t> </a:t>
            </a:r>
          </a:p>
          <a:p>
            <a:pPr indent="0" algn="just">
              <a:spcAft>
                <a:spcPts val="0"/>
              </a:spcAft>
              <a:buNone/>
            </a:pPr>
            <a:endParaRPr lang="fr-FR" sz="2000" dirty="0">
              <a:ea typeface="Times New Roman"/>
              <a:cs typeface="Arial"/>
            </a:endParaRPr>
          </a:p>
        </p:txBody>
      </p:sp>
    </p:spTree>
    <p:extLst>
      <p:ext uri="{BB962C8B-B14F-4D97-AF65-F5344CB8AC3E}">
        <p14:creationId xmlns:p14="http://schemas.microsoft.com/office/powerpoint/2010/main" val="38548565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3717" y="1700808"/>
            <a:ext cx="8293495" cy="2088232"/>
          </a:xfrm>
        </p:spPr>
        <p:txBody>
          <a:bodyPr rtlCol="0">
            <a:normAutofit fontScale="85000" lnSpcReduction="10000"/>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800100" indent="-457200" algn="just">
              <a:spcAft>
                <a:spcPts val="0"/>
              </a:spcAft>
              <a:buBlip>
                <a:blip r:embed="rId4"/>
              </a:buBlip>
            </a:pPr>
            <a:r>
              <a:rPr lang="en" sz="2000" dirty="0">
                <a:ea typeface="Times New Roman"/>
                <a:cs typeface="Arial"/>
              </a:rPr>
              <a:t>A programmer who wishes to use a function does not need to know the body of the function; nor even the name or the types of the variables internal to the function, but only the characteristics necessary for its use: its signature. It is in fact the identity card of the function.</a:t>
            </a:r>
          </a:p>
          <a:p>
            <a:pPr marL="800100" indent="-457200" algn="just">
              <a:spcAft>
                <a:spcPts val="0"/>
              </a:spcAft>
              <a:buBlip>
                <a:blip r:embed="rId4"/>
              </a:buBlip>
            </a:pPr>
            <a:r>
              <a:rPr lang="en" sz="2000" dirty="0">
                <a:ea typeface="Times New Roman"/>
                <a:cs typeface="Arial"/>
              </a:rPr>
              <a:t>Some function signatures:</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graphicFrame>
        <p:nvGraphicFramePr>
          <p:cNvPr id="2" name="Tableau 1"/>
          <p:cNvGraphicFramePr>
            <a:graphicFrameLocks noGrp="1"/>
          </p:cNvGraphicFramePr>
          <p:nvPr>
            <p:extLst>
              <p:ext uri="{D42A27DB-BD31-4B8C-83A1-F6EECF244321}">
                <p14:modId xmlns:p14="http://schemas.microsoft.com/office/powerpoint/2010/main" val="4232547723"/>
              </p:ext>
            </p:extLst>
          </p:nvPr>
        </p:nvGraphicFramePr>
        <p:xfrm>
          <a:off x="552566" y="3573016"/>
          <a:ext cx="8339914" cy="3048000"/>
        </p:xfrm>
        <a:graphic>
          <a:graphicData uri="http://schemas.openxmlformats.org/drawingml/2006/table">
            <a:tbl>
              <a:tblPr firstRow="1" firstCol="1" bandRow="1">
                <a:tableStyleId>{35758FB7-9AC5-4552-8A53-C91805E547FA}</a:tableStyleId>
              </a:tblPr>
              <a:tblGrid>
                <a:gridCol w="3752715">
                  <a:extLst>
                    <a:ext uri="{9D8B030D-6E8A-4147-A177-3AD203B41FA5}">
                      <a16:colId xmlns:a16="http://schemas.microsoft.com/office/drawing/2014/main" val="20000"/>
                    </a:ext>
                  </a:extLst>
                </a:gridCol>
                <a:gridCol w="4587199">
                  <a:extLst>
                    <a:ext uri="{9D8B030D-6E8A-4147-A177-3AD203B41FA5}">
                      <a16:colId xmlns:a16="http://schemas.microsoft.com/office/drawing/2014/main" val="20001"/>
                    </a:ext>
                  </a:extLst>
                </a:gridCol>
              </a:tblGrid>
              <a:tr h="0">
                <a:tc>
                  <a:txBody>
                    <a:bodyPr/>
                    <a:lstStyle/>
                    <a:p>
                      <a:pPr indent="228600" algn="ctr">
                        <a:spcAft>
                          <a:spcPts val="0"/>
                        </a:spcAft>
                      </a:pPr>
                      <a:r>
                        <a:rPr lang="en" sz="1600" dirty="0">
                          <a:effectLst/>
                        </a:rPr>
                        <a:t>Signature of the function</a:t>
                      </a:r>
                      <a:endParaRPr lang="fr-FR" sz="1600" dirty="0">
                        <a:effectLst/>
                        <a:latin typeface="Calibri"/>
                        <a:ea typeface="Times New Roman"/>
                        <a:cs typeface="Arial"/>
                      </a:endParaRPr>
                    </a:p>
                  </a:txBody>
                  <a:tcPr marL="68580" marR="68580" marT="0" marB="0"/>
                </a:tc>
                <a:tc>
                  <a:txBody>
                    <a:bodyPr/>
                    <a:lstStyle/>
                    <a:p>
                      <a:pPr indent="228600" algn="ctr">
                        <a:spcAft>
                          <a:spcPts val="0"/>
                        </a:spcAft>
                      </a:pPr>
                      <a:r>
                        <a:rPr lang="en" sz="1600" dirty="0">
                          <a:effectLst/>
                        </a:rPr>
                        <a:t>Function result</a:t>
                      </a:r>
                      <a:endParaRPr lang="fr-FR" sz="1600" dirty="0">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0">
                <a:tc>
                  <a:txBody>
                    <a:bodyPr/>
                    <a:lstStyle/>
                    <a:p>
                      <a:pPr indent="228600">
                        <a:spcAft>
                          <a:spcPts val="0"/>
                        </a:spcAft>
                      </a:pPr>
                      <a:r>
                        <a:rPr lang="en" sz="1600">
                          <a:effectLst/>
                        </a:rPr>
                        <a:t>displaysHello(): empty</a:t>
                      </a:r>
                      <a:endParaRPr lang="fr-FR" sz="1600">
                        <a:effectLst/>
                        <a:latin typeface="Calibri"/>
                        <a:ea typeface="Times New Roman"/>
                        <a:cs typeface="Arial"/>
                      </a:endParaRPr>
                    </a:p>
                  </a:txBody>
                  <a:tcPr marL="68580" marR="68580" marT="0" marB="0"/>
                </a:tc>
                <a:tc>
                  <a:txBody>
                    <a:bodyPr/>
                    <a:lstStyle/>
                    <a:p>
                      <a:pPr marL="0" indent="0">
                        <a:spcAft>
                          <a:spcPts val="0"/>
                        </a:spcAft>
                      </a:pPr>
                      <a:r>
                        <a:rPr lang="en" sz="1400" dirty="0">
                          <a:effectLst/>
                        </a:rPr>
                        <a:t>"Hello" poster</a:t>
                      </a:r>
                      <a:endParaRPr lang="fr-FR" sz="1400" dirty="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0">
                <a:tc>
                  <a:txBody>
                    <a:bodyPr/>
                    <a:lstStyle/>
                    <a:p>
                      <a:pPr indent="228600">
                        <a:spcAft>
                          <a:spcPts val="0"/>
                        </a:spcAft>
                      </a:pPr>
                      <a:r>
                        <a:rPr lang="en" sz="1600">
                          <a:effectLst/>
                        </a:rPr>
                        <a:t>maxOf2Values(integer,integer): integer</a:t>
                      </a:r>
                      <a:endParaRPr lang="fr-FR" sz="1600">
                        <a:effectLst/>
                        <a:latin typeface="Calibri"/>
                        <a:ea typeface="Times New Roman"/>
                        <a:cs typeface="Arial"/>
                      </a:endParaRPr>
                    </a:p>
                  </a:txBody>
                  <a:tcPr marL="68580" marR="68580" marT="0" marB="0"/>
                </a:tc>
                <a:tc>
                  <a:txBody>
                    <a:bodyPr/>
                    <a:lstStyle/>
                    <a:p>
                      <a:pPr marL="0" indent="0">
                        <a:spcAft>
                          <a:spcPts val="0"/>
                        </a:spcAft>
                      </a:pPr>
                      <a:r>
                        <a:rPr lang="en" sz="1400" dirty="0">
                          <a:effectLst/>
                        </a:rPr>
                        <a:t>Returns an integer value, the maximum of the two parameters</a:t>
                      </a:r>
                      <a:endParaRPr lang="fr-FR" sz="1400" dirty="0">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r h="0">
                <a:tc>
                  <a:txBody>
                    <a:bodyPr/>
                    <a:lstStyle/>
                    <a:p>
                      <a:pPr indent="228600">
                        <a:spcAft>
                          <a:spcPts val="0"/>
                        </a:spcAft>
                      </a:pPr>
                      <a:r>
                        <a:rPr lang="en" sz="1600">
                          <a:effectLst/>
                        </a:rPr>
                        <a:t>chance(integer) : integer</a:t>
                      </a:r>
                      <a:endParaRPr lang="fr-FR" sz="1600">
                        <a:effectLst/>
                        <a:latin typeface="Calibri"/>
                        <a:ea typeface="Times New Roman"/>
                        <a:cs typeface="Arial"/>
                      </a:endParaRPr>
                    </a:p>
                  </a:txBody>
                  <a:tcPr marL="68580" marR="68580" marT="0" marB="0"/>
                </a:tc>
                <a:tc>
                  <a:txBody>
                    <a:bodyPr/>
                    <a:lstStyle/>
                    <a:p>
                      <a:pPr marL="0" indent="0">
                        <a:spcAft>
                          <a:spcPts val="0"/>
                        </a:spcAft>
                      </a:pPr>
                      <a:r>
                        <a:rPr lang="en" sz="1400" dirty="0">
                          <a:effectLst/>
                        </a:rPr>
                        <a:t>Returns a random integer value between 0 and the value passed as parameter included</a:t>
                      </a:r>
                      <a:endParaRPr lang="fr-FR" sz="1400" dirty="0">
                        <a:effectLst/>
                        <a:latin typeface="Calibri"/>
                        <a:ea typeface="Times New Roman"/>
                        <a:cs typeface="Arial"/>
                      </a:endParaRPr>
                    </a:p>
                  </a:txBody>
                  <a:tcPr marL="68580" marR="68580" marT="0" marB="0"/>
                </a:tc>
                <a:extLst>
                  <a:ext uri="{0D108BD9-81ED-4DB2-BD59-A6C34878D82A}">
                    <a16:rowId xmlns:a16="http://schemas.microsoft.com/office/drawing/2014/main" val="10003"/>
                  </a:ext>
                </a:extLst>
              </a:tr>
              <a:tr h="0">
                <a:tc>
                  <a:txBody>
                    <a:bodyPr/>
                    <a:lstStyle/>
                    <a:p>
                      <a:pPr indent="228600">
                        <a:spcAft>
                          <a:spcPts val="0"/>
                        </a:spcAft>
                      </a:pPr>
                      <a:r>
                        <a:rPr lang="en" sz="1600">
                          <a:effectLst/>
                        </a:rPr>
                        <a:t>partIntegere(real): integer</a:t>
                      </a:r>
                      <a:endParaRPr lang="fr-FR" sz="1600">
                        <a:effectLst/>
                        <a:latin typeface="Calibri"/>
                        <a:ea typeface="Times New Roman"/>
                        <a:cs typeface="Arial"/>
                      </a:endParaRPr>
                    </a:p>
                  </a:txBody>
                  <a:tcPr marL="68580" marR="68580" marT="0" marB="0"/>
                </a:tc>
                <a:tc>
                  <a:txBody>
                    <a:bodyPr/>
                    <a:lstStyle/>
                    <a:p>
                      <a:pPr marL="0" indent="0">
                        <a:spcAft>
                          <a:spcPts val="0"/>
                        </a:spcAft>
                      </a:pPr>
                      <a:r>
                        <a:rPr lang="en" sz="1400" dirty="0">
                          <a:effectLst/>
                        </a:rPr>
                        <a:t>Returns the value of the integer equal to the integer part of the real passed in parameter</a:t>
                      </a:r>
                      <a:endParaRPr lang="fr-FR" sz="1400" dirty="0">
                        <a:effectLst/>
                        <a:latin typeface="Calibri"/>
                        <a:ea typeface="Times New Roman"/>
                        <a:cs typeface="Arial"/>
                      </a:endParaRPr>
                    </a:p>
                  </a:txBody>
                  <a:tcPr marL="68580" marR="68580" marT="0" marB="0"/>
                </a:tc>
                <a:extLst>
                  <a:ext uri="{0D108BD9-81ED-4DB2-BD59-A6C34878D82A}">
                    <a16:rowId xmlns:a16="http://schemas.microsoft.com/office/drawing/2014/main" val="10004"/>
                  </a:ext>
                </a:extLst>
              </a:tr>
              <a:tr h="0">
                <a:tc>
                  <a:txBody>
                    <a:bodyPr/>
                    <a:lstStyle/>
                    <a:p>
                      <a:pPr indent="228600">
                        <a:spcAft>
                          <a:spcPts val="0"/>
                        </a:spcAft>
                      </a:pPr>
                      <a:r>
                        <a:rPr lang="en" sz="1600">
                          <a:effectLst/>
                        </a:rPr>
                        <a:t>squareroot(integer): real</a:t>
                      </a:r>
                      <a:endParaRPr lang="fr-FR" sz="1600">
                        <a:effectLst/>
                        <a:latin typeface="Calibri"/>
                        <a:ea typeface="Times New Roman"/>
                        <a:cs typeface="Arial"/>
                      </a:endParaRPr>
                    </a:p>
                  </a:txBody>
                  <a:tcPr marL="68580" marR="68580" marT="0" marB="0"/>
                </a:tc>
                <a:tc>
                  <a:txBody>
                    <a:bodyPr/>
                    <a:lstStyle/>
                    <a:p>
                      <a:pPr marL="0" indent="0">
                        <a:spcAft>
                          <a:spcPts val="0"/>
                        </a:spcAft>
                      </a:pPr>
                      <a:r>
                        <a:rPr lang="en" sz="1400" dirty="0">
                          <a:effectLst/>
                        </a:rPr>
                        <a:t>Returns the real equal to the square root of the positive value passed in parameter</a:t>
                      </a:r>
                      <a:endParaRPr lang="fr-FR" sz="1400" dirty="0">
                        <a:effectLst/>
                        <a:latin typeface="Calibri"/>
                        <a:ea typeface="Times New Roman"/>
                        <a:cs typeface="Arial"/>
                      </a:endParaRPr>
                    </a:p>
                  </a:txBody>
                  <a:tcPr marL="68580" marR="68580" marT="0" marB="0"/>
                </a:tc>
                <a:extLst>
                  <a:ext uri="{0D108BD9-81ED-4DB2-BD59-A6C34878D82A}">
                    <a16:rowId xmlns:a16="http://schemas.microsoft.com/office/drawing/2014/main" val="10005"/>
                  </a:ext>
                </a:extLst>
              </a:tr>
              <a:tr h="0">
                <a:tc>
                  <a:txBody>
                    <a:bodyPr/>
                    <a:lstStyle/>
                    <a:p>
                      <a:pPr indent="228600">
                        <a:spcAft>
                          <a:spcPts val="0"/>
                        </a:spcAft>
                      </a:pPr>
                      <a:r>
                        <a:rPr lang="en" sz="1600">
                          <a:effectLst/>
                        </a:rPr>
                        <a:t>AbsoluteValue(integer): integer</a:t>
                      </a:r>
                      <a:endParaRPr lang="fr-FR" sz="1600">
                        <a:effectLst/>
                        <a:latin typeface="Calibri"/>
                        <a:ea typeface="Times New Roman"/>
                        <a:cs typeface="Arial"/>
                      </a:endParaRPr>
                    </a:p>
                  </a:txBody>
                  <a:tcPr marL="68580" marR="68580" marT="0" marB="0"/>
                </a:tc>
                <a:tc>
                  <a:txBody>
                    <a:bodyPr/>
                    <a:lstStyle/>
                    <a:p>
                      <a:pPr marL="0" indent="0">
                        <a:spcAft>
                          <a:spcPts val="0"/>
                        </a:spcAft>
                      </a:pPr>
                      <a:r>
                        <a:rPr lang="en" sz="1400" dirty="0">
                          <a:effectLst/>
                        </a:rPr>
                        <a:t>Returns the absolute value of the integer value passed as a parameter</a:t>
                      </a:r>
                      <a:endParaRPr lang="fr-FR" sz="1400" dirty="0">
                        <a:effectLst/>
                        <a:latin typeface="Calibri"/>
                        <a:ea typeface="Times New Roman"/>
                        <a:cs typeface="Arial"/>
                      </a:endParaRPr>
                    </a:p>
                  </a:txBody>
                  <a:tcPr marL="68580" marR="68580" marT="0" marB="0"/>
                </a:tc>
                <a:extLst>
                  <a:ext uri="{0D108BD9-81ED-4DB2-BD59-A6C34878D82A}">
                    <a16:rowId xmlns:a16="http://schemas.microsoft.com/office/drawing/2014/main" val="10006"/>
                  </a:ext>
                </a:extLst>
              </a:tr>
              <a:tr h="0">
                <a:tc>
                  <a:txBody>
                    <a:bodyPr/>
                    <a:lstStyle/>
                    <a:p>
                      <a:pPr indent="228600">
                        <a:spcAft>
                          <a:spcPts val="0"/>
                        </a:spcAft>
                      </a:pPr>
                      <a:r>
                        <a:rPr lang="en" sz="1600" dirty="0" err="1">
                          <a:effectLst/>
                        </a:rPr>
                        <a:t>AbsoluteValue </a:t>
                      </a:r>
                      <a:r>
                        <a:rPr lang="en" sz="1600" dirty="0">
                          <a:effectLst/>
                        </a:rPr>
                        <a:t>( </a:t>
                      </a:r>
                      <a:r>
                        <a:rPr lang="en" sz="1600" dirty="0" err="1">
                          <a:effectLst/>
                        </a:rPr>
                        <a:t>real </a:t>
                      </a:r>
                      <a:r>
                        <a:rPr lang="en" sz="1600" dirty="0">
                          <a:effectLst/>
                        </a:rPr>
                        <a:t>): </a:t>
                      </a:r>
                      <a:r>
                        <a:rPr lang="en" sz="1600" dirty="0" err="1">
                          <a:effectLst/>
                        </a:rPr>
                        <a:t>real</a:t>
                      </a:r>
                      <a:endParaRPr lang="fr-FR" sz="1600" dirty="0">
                        <a:effectLst/>
                        <a:latin typeface="Calibri"/>
                        <a:ea typeface="Times New Roman"/>
                        <a:cs typeface="Arial"/>
                      </a:endParaRPr>
                    </a:p>
                  </a:txBody>
                  <a:tcPr marL="68580" marR="68580" marT="0" marB="0"/>
                </a:tc>
                <a:tc>
                  <a:txBody>
                    <a:bodyPr/>
                    <a:lstStyle/>
                    <a:p>
                      <a:pPr marL="0" indent="0">
                        <a:spcAft>
                          <a:spcPts val="0"/>
                        </a:spcAft>
                      </a:pPr>
                      <a:r>
                        <a:rPr lang="en" sz="1400" dirty="0">
                          <a:effectLst/>
                        </a:rPr>
                        <a:t>Returns the absolute value and the real value passed in parameter</a:t>
                      </a:r>
                      <a:endParaRPr lang="fr-FR" sz="1400" dirty="0">
                        <a:effectLst/>
                        <a:latin typeface="Calibri"/>
                        <a:ea typeface="Times New Roman"/>
                        <a:cs typeface="Arial"/>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487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3717" y="1700808"/>
            <a:ext cx="8293495" cy="720080"/>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Techniques</a:t>
            </a: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graphicFrame>
        <p:nvGraphicFramePr>
          <p:cNvPr id="3" name="Diagramme 2"/>
          <p:cNvGraphicFramePr/>
          <p:nvPr>
            <p:extLst>
              <p:ext uri="{D42A27DB-BD31-4B8C-83A1-F6EECF244321}">
                <p14:modId xmlns:p14="http://schemas.microsoft.com/office/powerpoint/2010/main" val="736894997"/>
              </p:ext>
            </p:extLst>
          </p:nvPr>
        </p:nvGraphicFramePr>
        <p:xfrm>
          <a:off x="668612" y="2420888"/>
          <a:ext cx="7847620"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5600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7631" y="1700808"/>
            <a:ext cx="8293495" cy="4248472"/>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en" sz="2000" dirty="0">
                <a:ea typeface="Times New Roman"/>
                <a:cs typeface="Arial"/>
              </a:rPr>
              <a:t>Mistakes to avoid when </a:t>
            </a:r>
            <a:r>
              <a:rPr lang="en" sz="2000" b="1" dirty="0">
                <a:effectLst>
                  <a:outerShdw blurRad="38100" dist="38100" dir="2700000" algn="tl">
                    <a:srgbClr val="000000">
                      <a:alpha val="43137"/>
                    </a:srgbClr>
                  </a:outerShdw>
                </a:effectLst>
                <a:ea typeface="Times New Roman"/>
                <a:cs typeface="Arial"/>
              </a:rPr>
              <a:t>using </a:t>
            </a:r>
            <a:r>
              <a:rPr lang="en" sz="2000" dirty="0">
                <a:ea typeface="Times New Roman"/>
                <a:cs typeface="Arial"/>
              </a:rPr>
              <a:t>a function:</a:t>
            </a:r>
          </a:p>
          <a:p>
            <a:pPr indent="0" algn="just">
              <a:spcAft>
                <a:spcPts val="0"/>
              </a:spcAft>
              <a:buNone/>
            </a:pPr>
            <a:endParaRPr lang="fr-FR" sz="2000" dirty="0">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sp>
        <p:nvSpPr>
          <p:cNvPr id="3" name="Forme libre 2"/>
          <p:cNvSpPr/>
          <p:nvPr/>
        </p:nvSpPr>
        <p:spPr>
          <a:xfrm rot="16200000">
            <a:off x="-652702" y="4416161"/>
            <a:ext cx="3169919" cy="670560"/>
          </a:xfrm>
          <a:custGeom>
            <a:avLst/>
            <a:gdLst>
              <a:gd name="connsiteX0" fmla="*/ 0 w 3169919"/>
              <a:gd name="connsiteY0" fmla="*/ 0 h 670560"/>
              <a:gd name="connsiteX1" fmla="*/ 3169919 w 3169919"/>
              <a:gd name="connsiteY1" fmla="*/ 0 h 670560"/>
              <a:gd name="connsiteX2" fmla="*/ 3169919 w 3169919"/>
              <a:gd name="connsiteY2" fmla="*/ 670560 h 670560"/>
              <a:gd name="connsiteX3" fmla="*/ 0 w 3169919"/>
              <a:gd name="connsiteY3" fmla="*/ 670560 h 670560"/>
              <a:gd name="connsiteX4" fmla="*/ 0 w 3169919"/>
              <a:gd name="connsiteY4" fmla="*/ 0 h 67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670560">
                <a:moveTo>
                  <a:pt x="0" y="0"/>
                </a:moveTo>
                <a:lnTo>
                  <a:pt x="3169919" y="0"/>
                </a:lnTo>
                <a:lnTo>
                  <a:pt x="3169919" y="670560"/>
                </a:lnTo>
                <a:lnTo>
                  <a:pt x="0" y="67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591397" bIns="-1" numCol="1" spcCol="1270" anchor="t" anchorCtr="0">
            <a:noAutofit/>
          </a:bodyPr>
          <a:lstStyle/>
          <a:p>
            <a:pPr lvl="0" algn="r" defTabSz="1066800">
              <a:lnSpc>
                <a:spcPct val="90000"/>
              </a:lnSpc>
              <a:spcBef>
                <a:spcPct val="0"/>
              </a:spcBef>
              <a:spcAft>
                <a:spcPct val="35000"/>
              </a:spcAft>
            </a:pPr>
            <a:r>
              <a:rPr lang="en" sz="2400" kern="1200" dirty="0"/>
              <a:t>Common mistakes to avoid</a:t>
            </a:r>
          </a:p>
        </p:txBody>
      </p:sp>
      <p:sp>
        <p:nvSpPr>
          <p:cNvPr id="6" name="Forme libre 5"/>
          <p:cNvSpPr/>
          <p:nvPr/>
        </p:nvSpPr>
        <p:spPr>
          <a:xfrm>
            <a:off x="1267537" y="3166481"/>
            <a:ext cx="7181310" cy="3169919"/>
          </a:xfrm>
          <a:custGeom>
            <a:avLst/>
            <a:gdLst>
              <a:gd name="connsiteX0" fmla="*/ 0 w 7181310"/>
              <a:gd name="connsiteY0" fmla="*/ 0 h 3169919"/>
              <a:gd name="connsiteX1" fmla="*/ 7181310 w 7181310"/>
              <a:gd name="connsiteY1" fmla="*/ 0 h 3169919"/>
              <a:gd name="connsiteX2" fmla="*/ 7181310 w 7181310"/>
              <a:gd name="connsiteY2" fmla="*/ 3169919 h 3169919"/>
              <a:gd name="connsiteX3" fmla="*/ 0 w 7181310"/>
              <a:gd name="connsiteY3" fmla="*/ 3169919 h 3169919"/>
              <a:gd name="connsiteX4" fmla="*/ 0 w 7181310"/>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310" h="3169919">
                <a:moveTo>
                  <a:pt x="0" y="0"/>
                </a:moveTo>
                <a:lnTo>
                  <a:pt x="7181310" y="0"/>
                </a:lnTo>
                <a:lnTo>
                  <a:pt x="7181310" y="3169919"/>
                </a:lnTo>
                <a:lnTo>
                  <a:pt x="0" y="3169919"/>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99136" tIns="591397" rIns="199136" bIns="199136" numCol="1" spcCol="1270" anchor="t" anchorCtr="0">
            <a:noAutofit/>
          </a:bodyPr>
          <a:lstStyle/>
          <a:p>
            <a:pPr marL="228600" lvl="1" indent="-228600" algn="l" defTabSz="977900">
              <a:lnSpc>
                <a:spcPct val="90000"/>
              </a:lnSpc>
              <a:spcBef>
                <a:spcPct val="0"/>
              </a:spcBef>
              <a:spcAft>
                <a:spcPct val="15000"/>
              </a:spcAft>
              <a:buChar char="••"/>
            </a:pPr>
            <a:r>
              <a:rPr lang="en" sz="2200" kern="1200" dirty="0">
                <a:ea typeface="Times New Roman"/>
                <a:cs typeface="Arial"/>
              </a:rPr>
              <a:t>Forget the parentheses</a:t>
            </a:r>
            <a:endParaRPr lang="fr-FR" sz="2200" kern="1200" dirty="0"/>
          </a:p>
          <a:p>
            <a:pPr marL="228600" lvl="1" indent="-228600" algn="l" defTabSz="977900">
              <a:lnSpc>
                <a:spcPct val="90000"/>
              </a:lnSpc>
              <a:spcBef>
                <a:spcPct val="0"/>
              </a:spcBef>
              <a:spcAft>
                <a:spcPct val="15000"/>
              </a:spcAft>
              <a:buChar char="••"/>
            </a:pPr>
            <a:r>
              <a:rPr lang="en" sz="2200" kern="1200" dirty="0">
                <a:ea typeface="Times New Roman"/>
                <a:cs typeface="Arial"/>
              </a:rPr>
              <a:t>Disrespect return type</a:t>
            </a:r>
          </a:p>
          <a:p>
            <a:pPr marL="228600" lvl="1" indent="-228600" algn="l" defTabSz="977900">
              <a:lnSpc>
                <a:spcPct val="90000"/>
              </a:lnSpc>
              <a:spcBef>
                <a:spcPct val="0"/>
              </a:spcBef>
              <a:spcAft>
                <a:spcPct val="15000"/>
              </a:spcAft>
              <a:buChar char="••"/>
            </a:pPr>
            <a:r>
              <a:rPr lang="en" sz="2200" kern="1200" dirty="0">
                <a:ea typeface="Times New Roman"/>
                <a:cs typeface="Arial"/>
              </a:rPr>
              <a:t>Do not respect the type of the parameters</a:t>
            </a:r>
          </a:p>
          <a:p>
            <a:pPr marL="228600" lvl="1" indent="-228600" algn="l" defTabSz="977900">
              <a:lnSpc>
                <a:spcPct val="90000"/>
              </a:lnSpc>
              <a:spcBef>
                <a:spcPct val="0"/>
              </a:spcBef>
              <a:spcAft>
                <a:spcPct val="15000"/>
              </a:spcAft>
              <a:buChar char="••"/>
            </a:pPr>
            <a:r>
              <a:rPr lang="en" sz="2200" kern="1200" dirty="0">
                <a:ea typeface="Times New Roman"/>
                <a:cs typeface="Arial"/>
              </a:rPr>
              <a:t>Do not rewrite each time a function that already exists;</a:t>
            </a:r>
          </a:p>
          <a:p>
            <a:pPr marL="228600" lvl="1" indent="-228600" algn="l" defTabSz="977900">
              <a:lnSpc>
                <a:spcPct val="90000"/>
              </a:lnSpc>
              <a:spcBef>
                <a:spcPct val="0"/>
              </a:spcBef>
              <a:spcAft>
                <a:spcPct val="15000"/>
              </a:spcAft>
              <a:buChar char="••"/>
            </a:pPr>
            <a:r>
              <a:rPr lang="en" sz="2200" kern="1200" dirty="0">
                <a:ea typeface="Times New Roman"/>
                <a:cs typeface="Arial"/>
              </a:rPr>
              <a:t>Believe that the function can modify the variable of the calling program.</a:t>
            </a:r>
          </a:p>
        </p:txBody>
      </p:sp>
      <p:sp>
        <p:nvSpPr>
          <p:cNvPr id="8" name="Rectangle 7"/>
          <p:cNvSpPr/>
          <p:nvPr/>
        </p:nvSpPr>
        <p:spPr>
          <a:xfrm>
            <a:off x="596977" y="2281342"/>
            <a:ext cx="1341120" cy="1341120"/>
          </a:xfrm>
          <a:prstGeom prst="rect">
            <a:avLst/>
          </a:prstGeom>
          <a:blipFill>
            <a:blip r:embed="rId4">
              <a:extLst>
                <a:ext uri="{28A0092B-C50C-407E-A947-70E740481C1C}">
                  <a14:useLocalDpi xmlns:a14="http://schemas.microsoft.com/office/drawing/2010/main" val="0"/>
                </a:ext>
              </a:extLst>
            </a:blip>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22901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7631" y="1700808"/>
            <a:ext cx="8293495" cy="4248472"/>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en" sz="2000" dirty="0">
                <a:ea typeface="Times New Roman"/>
                <a:cs typeface="Arial"/>
              </a:rPr>
              <a:t>  </a:t>
            </a:r>
          </a:p>
          <a:p>
            <a:pPr indent="0" algn="just">
              <a:spcAft>
                <a:spcPts val="0"/>
              </a:spcAft>
              <a:buNone/>
            </a:pPr>
            <a:endParaRPr lang="fr-FR" sz="2000" dirty="0">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sp>
        <p:nvSpPr>
          <p:cNvPr id="4" name="Ellipse 3"/>
          <p:cNvSpPr/>
          <p:nvPr/>
        </p:nvSpPr>
        <p:spPr>
          <a:xfrm>
            <a:off x="1814548" y="2493153"/>
            <a:ext cx="4063484" cy="4063484"/>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alpha val="50000"/>
              <a:hueOff val="0"/>
              <a:satOff val="0"/>
              <a:lumOff val="0"/>
              <a:alphaOff val="0"/>
            </a:schemeClr>
          </a:fillRef>
          <a:effectRef idx="2">
            <a:schemeClr val="accent2">
              <a:alpha val="50000"/>
              <a:hueOff val="0"/>
              <a:satOff val="0"/>
              <a:lumOff val="0"/>
              <a:alphaOff val="0"/>
            </a:schemeClr>
          </a:effectRef>
          <a:fontRef idx="minor">
            <a:schemeClr val="tx1"/>
          </a:fontRef>
        </p:style>
        <p:txBody>
          <a:bodyPr/>
          <a:lstStyle/>
          <a:p>
            <a:endParaRPr lang="en-GB"/>
          </a:p>
        </p:txBody>
      </p:sp>
      <p:sp>
        <p:nvSpPr>
          <p:cNvPr id="10" name="Ellipse 9"/>
          <p:cNvSpPr/>
          <p:nvPr/>
        </p:nvSpPr>
        <p:spPr>
          <a:xfrm>
            <a:off x="2006770" y="2663820"/>
            <a:ext cx="731427" cy="731427"/>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alpha val="50000"/>
              <a:hueOff val="4681519"/>
              <a:satOff val="-5839"/>
              <a:lumOff val="1373"/>
              <a:alphaOff val="0"/>
            </a:schemeClr>
          </a:fillRef>
          <a:effectRef idx="2">
            <a:schemeClr val="accent2">
              <a:alpha val="50000"/>
              <a:hueOff val="4681519"/>
              <a:satOff val="-5839"/>
              <a:lumOff val="1373"/>
              <a:alphaOff val="0"/>
            </a:schemeClr>
          </a:effectRef>
          <a:fontRef idx="minor">
            <a:schemeClr val="tx1"/>
          </a:fontRef>
        </p:style>
        <p:txBody>
          <a:bodyPr/>
          <a:lstStyle/>
          <a:p>
            <a:endParaRPr lang="en-GB"/>
          </a:p>
        </p:txBody>
      </p:sp>
      <p:sp>
        <p:nvSpPr>
          <p:cNvPr id="11" name="Forme libre 10"/>
          <p:cNvSpPr/>
          <p:nvPr/>
        </p:nvSpPr>
        <p:spPr>
          <a:xfrm>
            <a:off x="2372483" y="2663820"/>
            <a:ext cx="3912344" cy="731427"/>
          </a:xfrm>
          <a:custGeom>
            <a:avLst/>
            <a:gdLst>
              <a:gd name="connsiteX0" fmla="*/ 0 w 3912344"/>
              <a:gd name="connsiteY0" fmla="*/ 0 h 731427"/>
              <a:gd name="connsiteX1" fmla="*/ 3912344 w 3912344"/>
              <a:gd name="connsiteY1" fmla="*/ 0 h 731427"/>
              <a:gd name="connsiteX2" fmla="*/ 3912344 w 3912344"/>
              <a:gd name="connsiteY2" fmla="*/ 731427 h 731427"/>
              <a:gd name="connsiteX3" fmla="*/ 0 w 3912344"/>
              <a:gd name="connsiteY3" fmla="*/ 731427 h 731427"/>
              <a:gd name="connsiteX4" fmla="*/ 0 w 3912344"/>
              <a:gd name="connsiteY4" fmla="*/ 0 h 73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344" h="731427">
                <a:moveTo>
                  <a:pt x="0" y="0"/>
                </a:moveTo>
                <a:lnTo>
                  <a:pt x="3912344" y="0"/>
                </a:lnTo>
                <a:lnTo>
                  <a:pt x="3912344" y="731427"/>
                </a:lnTo>
                <a:lnTo>
                  <a:pt x="0" y="731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en" sz="2500" kern="1200" dirty="0"/>
              <a:t>Example</a:t>
            </a:r>
          </a:p>
        </p:txBody>
      </p:sp>
      <p:sp>
        <p:nvSpPr>
          <p:cNvPr id="12" name="Forme libre 11"/>
          <p:cNvSpPr/>
          <p:nvPr/>
        </p:nvSpPr>
        <p:spPr>
          <a:xfrm>
            <a:off x="2372483" y="3395247"/>
            <a:ext cx="3912344" cy="2702508"/>
          </a:xfrm>
          <a:custGeom>
            <a:avLst/>
            <a:gdLst>
              <a:gd name="connsiteX0" fmla="*/ 0 w 3912344"/>
              <a:gd name="connsiteY0" fmla="*/ 0 h 2702508"/>
              <a:gd name="connsiteX1" fmla="*/ 3912344 w 3912344"/>
              <a:gd name="connsiteY1" fmla="*/ 0 h 2702508"/>
              <a:gd name="connsiteX2" fmla="*/ 3912344 w 3912344"/>
              <a:gd name="connsiteY2" fmla="*/ 2702508 h 2702508"/>
              <a:gd name="connsiteX3" fmla="*/ 0 w 3912344"/>
              <a:gd name="connsiteY3" fmla="*/ 2702508 h 2702508"/>
              <a:gd name="connsiteX4" fmla="*/ 0 w 3912344"/>
              <a:gd name="connsiteY4" fmla="*/ 0 h 2702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344" h="2702508">
                <a:moveTo>
                  <a:pt x="0" y="0"/>
                </a:moveTo>
                <a:lnTo>
                  <a:pt x="3912344" y="0"/>
                </a:lnTo>
                <a:lnTo>
                  <a:pt x="3912344" y="2702508"/>
                </a:lnTo>
                <a:lnTo>
                  <a:pt x="0" y="27025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en" sz="2000" b="1" kern="1200" dirty="0">
                <a:latin typeface="Calibri"/>
                <a:ea typeface="Times New Roman"/>
                <a:cs typeface="Arial"/>
              </a:rPr>
              <a:t>Algorithm </a:t>
            </a:r>
            <a:r>
              <a:rPr lang="en" sz="2000" kern="1200" dirty="0">
                <a:latin typeface="Calibri"/>
                <a:ea typeface="Times New Roman"/>
                <a:cs typeface="Arial"/>
              </a:rPr>
              <a:t>uses-function-5-errors</a:t>
            </a:r>
          </a:p>
          <a:p>
            <a:pPr lvl="0" algn="l" defTabSz="889000">
              <a:lnSpc>
                <a:spcPct val="90000"/>
              </a:lnSpc>
              <a:spcBef>
                <a:spcPct val="0"/>
              </a:spcBef>
              <a:spcAft>
                <a:spcPct val="35000"/>
              </a:spcAft>
            </a:pPr>
            <a:r>
              <a:rPr lang="en" sz="2000" kern="1200" dirty="0">
                <a:latin typeface="Calibri"/>
                <a:ea typeface="Times New Roman"/>
                <a:cs typeface="Arial"/>
              </a:rPr>
              <a:t>Variables: value1, max: integer;</a:t>
            </a:r>
          </a:p>
          <a:p>
            <a:pPr lvl="0" algn="l" defTabSz="889000">
              <a:lnSpc>
                <a:spcPct val="90000"/>
              </a:lnSpc>
              <a:spcBef>
                <a:spcPct val="0"/>
              </a:spcBef>
              <a:spcAft>
                <a:spcPct val="35000"/>
              </a:spcAft>
            </a:pPr>
            <a:r>
              <a:rPr lang="en" sz="2000" b="1" kern="1200" dirty="0">
                <a:latin typeface="Calibri"/>
                <a:ea typeface="Times New Roman"/>
                <a:cs typeface="Arial"/>
              </a:rPr>
              <a:t>Beginning</a:t>
            </a:r>
            <a:endParaRPr lang="fr-FR" sz="2000" kern="1200" dirty="0">
              <a:latin typeface="Calibri"/>
              <a:ea typeface="Times New Roman"/>
              <a:cs typeface="Arial"/>
            </a:endParaRPr>
          </a:p>
          <a:p>
            <a:pPr lvl="0" algn="l" defTabSz="889000">
              <a:lnSpc>
                <a:spcPct val="90000"/>
              </a:lnSpc>
              <a:spcBef>
                <a:spcPct val="0"/>
              </a:spcBef>
              <a:spcAft>
                <a:spcPct val="35000"/>
              </a:spcAft>
            </a:pPr>
            <a:r>
              <a:rPr lang="en" sz="2000" kern="1200" dirty="0" err="1">
                <a:latin typeface="Calibri"/>
                <a:ea typeface="Times New Roman"/>
                <a:cs typeface="Arial"/>
              </a:rPr>
              <a:t>displays Hello </a:t>
            </a:r>
            <a:r>
              <a:rPr lang="en" sz="2000" kern="1200" dirty="0">
                <a:latin typeface="Calibri"/>
                <a:ea typeface="Times New Roman"/>
                <a:cs typeface="Arial"/>
              </a:rPr>
              <a:t>;</a:t>
            </a:r>
          </a:p>
          <a:p>
            <a:pPr lvl="0" algn="l" defTabSz="889000">
              <a:lnSpc>
                <a:spcPct val="90000"/>
              </a:lnSpc>
              <a:spcBef>
                <a:spcPct val="0"/>
              </a:spcBef>
              <a:spcAft>
                <a:spcPct val="35000"/>
              </a:spcAft>
            </a:pPr>
            <a:r>
              <a:rPr lang="en" sz="2000" kern="1200" dirty="0">
                <a:latin typeface="Calibri"/>
                <a:ea typeface="Times New Roman"/>
                <a:cs typeface="Arial"/>
              </a:rPr>
              <a:t>chance(5);</a:t>
            </a:r>
          </a:p>
          <a:p>
            <a:pPr lvl="0" algn="l" defTabSz="889000">
              <a:lnSpc>
                <a:spcPct val="90000"/>
              </a:lnSpc>
              <a:spcBef>
                <a:spcPct val="0"/>
              </a:spcBef>
              <a:spcAft>
                <a:spcPct val="35000"/>
              </a:spcAft>
            </a:pPr>
            <a:r>
              <a:rPr lang="en" sz="2000" kern="1200" dirty="0">
                <a:latin typeface="Calibri"/>
                <a:ea typeface="Times New Roman"/>
                <a:cs typeface="Arial"/>
              </a:rPr>
              <a:t>chance(2.5);</a:t>
            </a:r>
          </a:p>
          <a:p>
            <a:pPr lvl="0" algn="l" defTabSz="889000">
              <a:lnSpc>
                <a:spcPct val="90000"/>
              </a:lnSpc>
              <a:spcBef>
                <a:spcPct val="0"/>
              </a:spcBef>
              <a:spcAft>
                <a:spcPct val="35000"/>
              </a:spcAft>
            </a:pPr>
            <a:r>
              <a:rPr lang="en" sz="2000" b="1" kern="1200" dirty="0">
                <a:latin typeface="Calibri"/>
                <a:ea typeface="Times New Roman"/>
                <a:cs typeface="Arial"/>
              </a:rPr>
              <a:t>END</a:t>
            </a:r>
            <a:endParaRPr lang="fr-FR" sz="2000" kern="1200" dirty="0"/>
          </a:p>
        </p:txBody>
      </p:sp>
      <p:sp>
        <p:nvSpPr>
          <p:cNvPr id="6" name="Rectangle 5"/>
          <p:cNvSpPr/>
          <p:nvPr/>
        </p:nvSpPr>
        <p:spPr>
          <a:xfrm>
            <a:off x="4326073" y="4581128"/>
            <a:ext cx="4406976" cy="369332"/>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 kern="0" dirty="0">
                <a:solidFill>
                  <a:sysClr val="windowText" lastClr="000000"/>
                </a:solidFill>
                <a:latin typeface="Calibri"/>
                <a:ea typeface="Times New Roman"/>
                <a:cs typeface="Arial"/>
              </a:rPr>
              <a:t>// put the parentheses </a:t>
            </a:r>
            <a:r>
              <a:rPr lang="en" kern="0" dirty="0" err="1">
                <a:solidFill>
                  <a:sysClr val="windowText" lastClr="000000"/>
                </a:solidFill>
                <a:latin typeface="Calibri"/>
                <a:ea typeface="Times New Roman"/>
                <a:cs typeface="Arial"/>
              </a:rPr>
              <a:t>displays Hello </a:t>
            </a:r>
            <a:r>
              <a:rPr lang="en" kern="0" dirty="0">
                <a:solidFill>
                  <a:sysClr val="windowText" lastClr="000000"/>
                </a:solidFill>
                <a:latin typeface="Calibri"/>
                <a:ea typeface="Times New Roman"/>
                <a:cs typeface="Arial"/>
              </a:rPr>
              <a:t>();</a:t>
            </a:r>
          </a:p>
        </p:txBody>
      </p:sp>
      <p:sp>
        <p:nvSpPr>
          <p:cNvPr id="8" name="Rectangle 7"/>
          <p:cNvSpPr/>
          <p:nvPr/>
        </p:nvSpPr>
        <p:spPr>
          <a:xfrm>
            <a:off x="4275579" y="4970206"/>
            <a:ext cx="4507965" cy="369332"/>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 kern="0" dirty="0">
                <a:solidFill>
                  <a:sysClr val="windowText" lastClr="000000"/>
                </a:solidFill>
                <a:latin typeface="Calibri"/>
                <a:ea typeface="Times New Roman"/>
                <a:cs typeface="Arial"/>
              </a:rPr>
              <a:t>//and the returned value value1 </a:t>
            </a:r>
            <a:r>
              <a:rPr lang="en" kern="0" dirty="0">
                <a:solidFill>
                  <a:sysClr val="windowText" lastClr="000000"/>
                </a:solidFill>
                <a:latin typeface="Calibri"/>
                <a:ea typeface="Times New Roman"/>
                <a:cs typeface="Arial"/>
                <a:sym typeface="Wingdings"/>
              </a:rPr>
              <a:t> </a:t>
            </a:r>
            <a:r>
              <a:rPr lang="en" kern="0" dirty="0">
                <a:solidFill>
                  <a:sysClr val="windowText" lastClr="000000"/>
                </a:solidFill>
                <a:latin typeface="Calibri"/>
                <a:ea typeface="Times New Roman"/>
                <a:cs typeface="Arial"/>
              </a:rPr>
              <a:t>random(5);</a:t>
            </a:r>
            <a:endParaRPr lang="fr-FR" kern="0" dirty="0">
              <a:solidFill>
                <a:sysClr val="windowText" lastClr="000000"/>
              </a:solidFill>
            </a:endParaRPr>
          </a:p>
        </p:txBody>
      </p:sp>
      <p:sp>
        <p:nvSpPr>
          <p:cNvPr id="9" name="Rectangle 8"/>
          <p:cNvSpPr/>
          <p:nvPr/>
        </p:nvSpPr>
        <p:spPr>
          <a:xfrm>
            <a:off x="4275579" y="5403717"/>
            <a:ext cx="2342308" cy="369332"/>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 kern="0" dirty="0">
                <a:solidFill>
                  <a:sysClr val="windowText" lastClr="000000"/>
                </a:solidFill>
                <a:latin typeface="Calibri"/>
                <a:ea typeface="Times New Roman"/>
                <a:cs typeface="Arial"/>
              </a:rPr>
              <a:t>//the type of parameter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916832"/>
            <a:ext cx="2160265" cy="141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5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7631" y="1700808"/>
            <a:ext cx="8293495" cy="4248472"/>
          </a:xfrm>
        </p:spPr>
        <p:txBody>
          <a:bodyPr rtlCol="0">
            <a:normAutofit/>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en" sz="2000" dirty="0">
                <a:ea typeface="Times New Roman"/>
                <a:cs typeface="Arial"/>
              </a:rPr>
              <a:t>  </a:t>
            </a:r>
            <a:r>
              <a:rPr lang="en" sz="2000" dirty="0"/>
              <a:t>Mistakes to avoid when writing </a:t>
            </a:r>
            <a:r>
              <a:rPr lang="en" sz="2000" b="1" dirty="0">
                <a:effectLst>
                  <a:outerShdw blurRad="38100" dist="38100" dir="2700000" algn="tl">
                    <a:srgbClr val="000000">
                      <a:alpha val="43137"/>
                    </a:srgbClr>
                  </a:outerShdw>
                </a:effectLst>
              </a:rPr>
              <a:t>a </a:t>
            </a:r>
            <a:r>
              <a:rPr lang="en" sz="2000" dirty="0"/>
              <a:t>function:</a:t>
            </a:r>
            <a:endParaRPr lang="fr-FR" sz="2000" dirty="0">
              <a:ea typeface="Times New Roman"/>
              <a:cs typeface="Arial"/>
            </a:endParaRPr>
          </a:p>
          <a:p>
            <a:pPr indent="0" algn="just">
              <a:spcAft>
                <a:spcPts val="0"/>
              </a:spcAft>
              <a:buNone/>
            </a:pPr>
            <a:endParaRPr lang="fr-FR" sz="2000" dirty="0">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sp>
        <p:nvSpPr>
          <p:cNvPr id="3" name="Forme libre 2"/>
          <p:cNvSpPr/>
          <p:nvPr/>
        </p:nvSpPr>
        <p:spPr>
          <a:xfrm rot="16200000">
            <a:off x="-652702" y="4416161"/>
            <a:ext cx="3169919" cy="670560"/>
          </a:xfrm>
          <a:custGeom>
            <a:avLst/>
            <a:gdLst>
              <a:gd name="connsiteX0" fmla="*/ 0 w 3169919"/>
              <a:gd name="connsiteY0" fmla="*/ 0 h 670560"/>
              <a:gd name="connsiteX1" fmla="*/ 3169919 w 3169919"/>
              <a:gd name="connsiteY1" fmla="*/ 0 h 670560"/>
              <a:gd name="connsiteX2" fmla="*/ 3169919 w 3169919"/>
              <a:gd name="connsiteY2" fmla="*/ 670560 h 670560"/>
              <a:gd name="connsiteX3" fmla="*/ 0 w 3169919"/>
              <a:gd name="connsiteY3" fmla="*/ 670560 h 670560"/>
              <a:gd name="connsiteX4" fmla="*/ 0 w 3169919"/>
              <a:gd name="connsiteY4" fmla="*/ 0 h 67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670560">
                <a:moveTo>
                  <a:pt x="0" y="0"/>
                </a:moveTo>
                <a:lnTo>
                  <a:pt x="3169919" y="0"/>
                </a:lnTo>
                <a:lnTo>
                  <a:pt x="3169919" y="670560"/>
                </a:lnTo>
                <a:lnTo>
                  <a:pt x="0" y="67056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 tIns="0" rIns="591397" bIns="-1" numCol="1" spcCol="1270" anchor="t" anchorCtr="0">
            <a:noAutofit/>
          </a:bodyPr>
          <a:lstStyle/>
          <a:p>
            <a:pPr lvl="0" algn="r" defTabSz="1066800">
              <a:lnSpc>
                <a:spcPct val="90000"/>
              </a:lnSpc>
              <a:spcBef>
                <a:spcPct val="0"/>
              </a:spcBef>
              <a:spcAft>
                <a:spcPct val="35000"/>
              </a:spcAft>
            </a:pPr>
            <a:r>
              <a:rPr lang="en" sz="2400" kern="1200" dirty="0"/>
              <a:t>Common mistakes to avoid</a:t>
            </a:r>
          </a:p>
        </p:txBody>
      </p:sp>
      <p:sp>
        <p:nvSpPr>
          <p:cNvPr id="6" name="Forme libre 5"/>
          <p:cNvSpPr/>
          <p:nvPr/>
        </p:nvSpPr>
        <p:spPr>
          <a:xfrm>
            <a:off x="1267537" y="3166481"/>
            <a:ext cx="7181310" cy="3169919"/>
          </a:xfrm>
          <a:custGeom>
            <a:avLst/>
            <a:gdLst>
              <a:gd name="connsiteX0" fmla="*/ 0 w 7181310"/>
              <a:gd name="connsiteY0" fmla="*/ 0 h 3169919"/>
              <a:gd name="connsiteX1" fmla="*/ 7181310 w 7181310"/>
              <a:gd name="connsiteY1" fmla="*/ 0 h 3169919"/>
              <a:gd name="connsiteX2" fmla="*/ 7181310 w 7181310"/>
              <a:gd name="connsiteY2" fmla="*/ 3169919 h 3169919"/>
              <a:gd name="connsiteX3" fmla="*/ 0 w 7181310"/>
              <a:gd name="connsiteY3" fmla="*/ 3169919 h 3169919"/>
              <a:gd name="connsiteX4" fmla="*/ 0 w 7181310"/>
              <a:gd name="connsiteY4" fmla="*/ 0 h 316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1310" h="3169919">
                <a:moveTo>
                  <a:pt x="0" y="0"/>
                </a:moveTo>
                <a:lnTo>
                  <a:pt x="7181310" y="0"/>
                </a:lnTo>
                <a:lnTo>
                  <a:pt x="7181310" y="3169919"/>
                </a:lnTo>
                <a:lnTo>
                  <a:pt x="0" y="3169919"/>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70688" tIns="591397" rIns="170688" bIns="170688" numCol="1" spcCol="1270" anchor="t" anchorCtr="0">
            <a:noAutofit/>
          </a:bodyPr>
          <a:lstStyle/>
          <a:p>
            <a:pPr marL="171450" lvl="1" indent="-171450" algn="l" defTabSz="844550">
              <a:lnSpc>
                <a:spcPct val="90000"/>
              </a:lnSpc>
              <a:spcBef>
                <a:spcPct val="0"/>
              </a:spcBef>
              <a:spcAft>
                <a:spcPct val="15000"/>
              </a:spcAft>
              <a:buChar char="••"/>
            </a:pPr>
            <a:r>
              <a:rPr lang="en" sz="1900" kern="1200" dirty="0">
                <a:effectLst/>
                <a:latin typeface="Calibri"/>
                <a:ea typeface="Times New Roman"/>
                <a:cs typeface="Arial"/>
              </a:rPr>
              <a:t>Give the same name to a parameter and to a variable.</a:t>
            </a:r>
            <a:endParaRPr lang="fr-FR" sz="1900" kern="1200" dirty="0"/>
          </a:p>
          <a:p>
            <a:pPr marL="171450" lvl="1" indent="-171450" algn="l" defTabSz="844550">
              <a:lnSpc>
                <a:spcPct val="90000"/>
              </a:lnSpc>
              <a:spcBef>
                <a:spcPct val="0"/>
              </a:spcBef>
              <a:spcAft>
                <a:spcPct val="15000"/>
              </a:spcAft>
              <a:buChar char="••"/>
            </a:pPr>
            <a:r>
              <a:rPr lang="en" sz="1900" kern="1200" dirty="0">
                <a:effectLst/>
                <a:latin typeface="Calibri"/>
                <a:ea typeface="Times New Roman"/>
                <a:cs typeface="Arial"/>
              </a:rPr>
              <a:t>Placing several consecutive returns in the function;</a:t>
            </a:r>
          </a:p>
          <a:p>
            <a:pPr marL="171450" lvl="1" indent="-171450" algn="l" defTabSz="844550">
              <a:lnSpc>
                <a:spcPct val="90000"/>
              </a:lnSpc>
              <a:spcBef>
                <a:spcPct val="0"/>
              </a:spcBef>
              <a:spcAft>
                <a:spcPct val="15000"/>
              </a:spcAft>
              <a:buChar char="••"/>
            </a:pPr>
            <a:r>
              <a:rPr lang="en" sz="1900" kern="1200" dirty="0">
                <a:effectLst/>
                <a:latin typeface="Calibri"/>
                <a:ea typeface="Times New Roman"/>
                <a:cs typeface="Arial"/>
              </a:rPr>
              <a:t>Wanting to return multiple values;</a:t>
            </a:r>
          </a:p>
          <a:p>
            <a:pPr marL="171450" lvl="1" indent="-171450" algn="l" defTabSz="844550">
              <a:lnSpc>
                <a:spcPct val="90000"/>
              </a:lnSpc>
              <a:spcBef>
                <a:spcPct val="0"/>
              </a:spcBef>
              <a:spcAft>
                <a:spcPct val="15000"/>
              </a:spcAft>
              <a:buChar char="••"/>
            </a:pPr>
            <a:r>
              <a:rPr lang="en" sz="1900" kern="1200" dirty="0">
                <a:effectLst/>
                <a:latin typeface="Calibri"/>
                <a:ea typeface="Times New Roman"/>
                <a:cs typeface="Arial"/>
              </a:rPr>
              <a:t>Forgetting to return the value or returning a value of the wrong type.</a:t>
            </a:r>
          </a:p>
          <a:p>
            <a:pPr marL="171450" lvl="1" indent="-171450" algn="l" defTabSz="844550">
              <a:lnSpc>
                <a:spcPct val="90000"/>
              </a:lnSpc>
              <a:spcBef>
                <a:spcPct val="0"/>
              </a:spcBef>
              <a:spcAft>
                <a:spcPct val="15000"/>
              </a:spcAft>
              <a:buChar char="••"/>
            </a:pPr>
            <a:r>
              <a:rPr lang="en" sz="1900" kern="1200" dirty="0">
                <a:effectLst/>
                <a:latin typeface="Calibri"/>
                <a:ea typeface="Times New Roman"/>
                <a:cs typeface="Arial"/>
              </a:rPr>
              <a:t>Wanting to continue processing after the instruction returns.</a:t>
            </a:r>
          </a:p>
          <a:p>
            <a:pPr marL="171450" lvl="1" indent="-171450" algn="l" defTabSz="844550">
              <a:lnSpc>
                <a:spcPct val="90000"/>
              </a:lnSpc>
              <a:spcBef>
                <a:spcPct val="0"/>
              </a:spcBef>
              <a:spcAft>
                <a:spcPct val="15000"/>
              </a:spcAft>
              <a:buChar char="••"/>
            </a:pPr>
            <a:r>
              <a:rPr lang="en" sz="1900" kern="1200" dirty="0">
                <a:effectLst/>
                <a:latin typeface="Calibri"/>
                <a:ea typeface="Times New Roman"/>
                <a:cs typeface="Arial"/>
              </a:rPr>
              <a:t>To think that by modifying the value of a parameter, this one will be modified in the calling program.</a:t>
            </a:r>
          </a:p>
        </p:txBody>
      </p:sp>
      <p:sp>
        <p:nvSpPr>
          <p:cNvPr id="8" name="Rectangle 7"/>
          <p:cNvSpPr/>
          <p:nvPr/>
        </p:nvSpPr>
        <p:spPr>
          <a:xfrm>
            <a:off x="596977" y="2281342"/>
            <a:ext cx="1341120" cy="1341120"/>
          </a:xfrm>
          <a:prstGeom prst="rect">
            <a:avLst/>
          </a:prstGeom>
          <a:blipFill>
            <a:blip r:embed="rId4">
              <a:extLst>
                <a:ext uri="{28A0092B-C50C-407E-A947-70E740481C1C}">
                  <a14:useLocalDpi xmlns:a14="http://schemas.microsoft.com/office/drawing/2010/main" val="0"/>
                </a:ext>
              </a:extLst>
            </a:blip>
            <a:srcRec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GB"/>
          </a:p>
        </p:txBody>
      </p:sp>
    </p:spTree>
    <p:extLst>
      <p:ext uri="{BB962C8B-B14F-4D97-AF65-F5344CB8AC3E}">
        <p14:creationId xmlns:p14="http://schemas.microsoft.com/office/powerpoint/2010/main" val="210688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37631" y="1700808"/>
            <a:ext cx="8293495" cy="936104"/>
          </a:xfrm>
        </p:spPr>
        <p:txBody>
          <a:bodyPr rtlCol="0">
            <a:normAutofit fontScale="77500" lnSpcReduction="20000"/>
          </a:bodyPr>
          <a:lstStyle/>
          <a:p>
            <a:pPr marL="0" indent="0">
              <a:lnSpc>
                <a:spcPct val="110000"/>
              </a:lnSpc>
              <a:spcBef>
                <a:spcPts val="1000"/>
              </a:spcBef>
              <a:spcAft>
                <a:spcPts val="400"/>
              </a:spcAft>
              <a:buNone/>
              <a:tabLst>
                <a:tab pos="1343025" algn="l"/>
              </a:tabLst>
            </a:pPr>
            <a:r>
              <a:rPr lang="en" sz="3600" b="1" dirty="0">
                <a:solidFill>
                  <a:srgbClr val="4F81BD"/>
                </a:solidFill>
                <a:effectLst>
                  <a:outerShdw blurRad="38100" dist="38100" dir="2700000" algn="tl">
                    <a:srgbClr val="000000">
                      <a:alpha val="43137"/>
                    </a:srgbClr>
                  </a:outerShdw>
                </a:effectLst>
                <a:latin typeface="Cambria"/>
                <a:ea typeface="Times New Roman"/>
                <a:cs typeface="Times New Roman"/>
              </a:rPr>
              <a:t>Techniques</a:t>
            </a:r>
          </a:p>
          <a:p>
            <a:pPr marL="0" indent="0">
              <a:lnSpc>
                <a:spcPct val="110000"/>
              </a:lnSpc>
              <a:spcBef>
                <a:spcPts val="1000"/>
              </a:spcBef>
              <a:spcAft>
                <a:spcPts val="400"/>
              </a:spcAft>
              <a:buNone/>
              <a:tabLst>
                <a:tab pos="1343025" algn="l"/>
              </a:tabLst>
            </a:pPr>
            <a:r>
              <a:rPr lang="en" sz="2000" dirty="0">
                <a:ea typeface="Times New Roman"/>
                <a:cs typeface="Arial"/>
              </a:rPr>
              <a:t>  </a:t>
            </a:r>
          </a:p>
          <a:p>
            <a:pPr indent="0" algn="just">
              <a:spcAft>
                <a:spcPts val="0"/>
              </a:spcAft>
              <a:buNone/>
            </a:pPr>
            <a:endParaRPr lang="fr-FR" sz="2000" dirty="0">
              <a:ea typeface="Times New Roman"/>
              <a:cs typeface="Arial"/>
            </a:endParaRPr>
          </a:p>
        </p:txBody>
      </p:sp>
      <p:sp>
        <p:nvSpPr>
          <p:cNvPr id="7" name="Rectangle 6"/>
          <p:cNvSpPr/>
          <p:nvPr/>
        </p:nvSpPr>
        <p:spPr>
          <a:xfrm>
            <a:off x="437631" y="260648"/>
            <a:ext cx="8309582"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The data environment</a:t>
            </a:r>
          </a:p>
        </p:txBody>
      </p:sp>
      <p:sp>
        <p:nvSpPr>
          <p:cNvPr id="4" name="Ellipse 3"/>
          <p:cNvSpPr/>
          <p:nvPr/>
        </p:nvSpPr>
        <p:spPr>
          <a:xfrm>
            <a:off x="1718368" y="2135213"/>
            <a:ext cx="4697448" cy="469744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txBody>
          <a:bodyPr/>
          <a:lstStyle/>
          <a:p>
            <a:endParaRPr lang="en-GB"/>
          </a:p>
        </p:txBody>
      </p:sp>
      <p:sp>
        <p:nvSpPr>
          <p:cNvPr id="8" name="Ellipse 7"/>
          <p:cNvSpPr/>
          <p:nvPr/>
        </p:nvSpPr>
        <p:spPr>
          <a:xfrm>
            <a:off x="1940580" y="2332506"/>
            <a:ext cx="845540" cy="84554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alpha val="50000"/>
              <a:hueOff val="11250264"/>
              <a:satOff val="-16880"/>
              <a:lumOff val="-2745"/>
              <a:alphaOff val="0"/>
            </a:schemeClr>
          </a:fillRef>
          <a:effectRef idx="2">
            <a:schemeClr val="accent3">
              <a:alpha val="50000"/>
              <a:hueOff val="11250264"/>
              <a:satOff val="-16880"/>
              <a:lumOff val="-2745"/>
              <a:alphaOff val="0"/>
            </a:schemeClr>
          </a:effectRef>
          <a:fontRef idx="minor">
            <a:schemeClr val="tx1"/>
          </a:fontRef>
        </p:style>
        <p:txBody>
          <a:bodyPr/>
          <a:lstStyle/>
          <a:p>
            <a:endParaRPr lang="en-GB"/>
          </a:p>
        </p:txBody>
      </p:sp>
      <p:sp>
        <p:nvSpPr>
          <p:cNvPr id="9" name="Forme libre 8"/>
          <p:cNvSpPr/>
          <p:nvPr/>
        </p:nvSpPr>
        <p:spPr>
          <a:xfrm>
            <a:off x="2363350" y="2332506"/>
            <a:ext cx="4522728" cy="845540"/>
          </a:xfrm>
          <a:custGeom>
            <a:avLst/>
            <a:gdLst>
              <a:gd name="connsiteX0" fmla="*/ 0 w 4522728"/>
              <a:gd name="connsiteY0" fmla="*/ 0 h 845540"/>
              <a:gd name="connsiteX1" fmla="*/ 4522728 w 4522728"/>
              <a:gd name="connsiteY1" fmla="*/ 0 h 845540"/>
              <a:gd name="connsiteX2" fmla="*/ 4522728 w 4522728"/>
              <a:gd name="connsiteY2" fmla="*/ 845540 h 845540"/>
              <a:gd name="connsiteX3" fmla="*/ 0 w 4522728"/>
              <a:gd name="connsiteY3" fmla="*/ 845540 h 845540"/>
              <a:gd name="connsiteX4" fmla="*/ 0 w 4522728"/>
              <a:gd name="connsiteY4" fmla="*/ 0 h 845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728" h="845540">
                <a:moveTo>
                  <a:pt x="0" y="0"/>
                </a:moveTo>
                <a:lnTo>
                  <a:pt x="4522728" y="0"/>
                </a:lnTo>
                <a:lnTo>
                  <a:pt x="4522728" y="845540"/>
                </a:lnTo>
                <a:lnTo>
                  <a:pt x="0" y="8455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 sz="2400" kern="1200" dirty="0"/>
              <a:t>Example</a:t>
            </a:r>
          </a:p>
        </p:txBody>
      </p:sp>
      <p:sp>
        <p:nvSpPr>
          <p:cNvPr id="15" name="Forme libre 14"/>
          <p:cNvSpPr/>
          <p:nvPr/>
        </p:nvSpPr>
        <p:spPr>
          <a:xfrm>
            <a:off x="2363350" y="3178047"/>
            <a:ext cx="4522728" cy="3098843"/>
          </a:xfrm>
          <a:custGeom>
            <a:avLst/>
            <a:gdLst>
              <a:gd name="connsiteX0" fmla="*/ 0 w 4522728"/>
              <a:gd name="connsiteY0" fmla="*/ 0 h 3098843"/>
              <a:gd name="connsiteX1" fmla="*/ 4522728 w 4522728"/>
              <a:gd name="connsiteY1" fmla="*/ 0 h 3098843"/>
              <a:gd name="connsiteX2" fmla="*/ 4522728 w 4522728"/>
              <a:gd name="connsiteY2" fmla="*/ 3098843 h 3098843"/>
              <a:gd name="connsiteX3" fmla="*/ 0 w 4522728"/>
              <a:gd name="connsiteY3" fmla="*/ 3098843 h 3098843"/>
              <a:gd name="connsiteX4" fmla="*/ 0 w 4522728"/>
              <a:gd name="connsiteY4" fmla="*/ 0 h 3098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728" h="3098843">
                <a:moveTo>
                  <a:pt x="0" y="0"/>
                </a:moveTo>
                <a:lnTo>
                  <a:pt x="4522728" y="0"/>
                </a:lnTo>
                <a:lnTo>
                  <a:pt x="4522728" y="3098843"/>
                </a:lnTo>
                <a:lnTo>
                  <a:pt x="0" y="3098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 sz="1800" b="1" kern="1200" dirty="0">
                <a:effectLst/>
                <a:latin typeface="Calibri"/>
                <a:ea typeface="Times New Roman"/>
                <a:cs typeface="Arial"/>
              </a:rPr>
              <a:t>function </a:t>
            </a:r>
            <a:r>
              <a:rPr lang="en" sz="1800" kern="1200" dirty="0">
                <a:effectLst/>
                <a:latin typeface="Calibri"/>
                <a:ea typeface="Times New Roman"/>
                <a:cs typeface="Arial"/>
              </a:rPr>
              <a:t>functionError(p1: integer): integer</a:t>
            </a:r>
          </a:p>
          <a:p>
            <a:pPr lvl="0" algn="l" defTabSz="800100">
              <a:lnSpc>
                <a:spcPct val="90000"/>
              </a:lnSpc>
              <a:spcBef>
                <a:spcPct val="0"/>
              </a:spcBef>
              <a:spcAft>
                <a:spcPct val="35000"/>
              </a:spcAft>
            </a:pPr>
            <a:r>
              <a:rPr lang="en" sz="1800" b="1" kern="1200" dirty="0">
                <a:effectLst/>
                <a:latin typeface="Calibri"/>
                <a:ea typeface="Times New Roman"/>
                <a:cs typeface="Arial"/>
              </a:rPr>
              <a:t>variables: </a:t>
            </a:r>
            <a:r>
              <a:rPr lang="en" sz="1800" kern="1200" dirty="0">
                <a:effectLst/>
                <a:latin typeface="Calibri"/>
                <a:ea typeface="Times New Roman"/>
                <a:cs typeface="Arial"/>
              </a:rPr>
              <a:t>result: real;</a:t>
            </a:r>
          </a:p>
          <a:p>
            <a:pPr lvl="0" algn="l" defTabSz="800100">
              <a:lnSpc>
                <a:spcPct val="90000"/>
              </a:lnSpc>
              <a:spcBef>
                <a:spcPct val="0"/>
              </a:spcBef>
              <a:spcAft>
                <a:spcPct val="35000"/>
              </a:spcAft>
            </a:pPr>
            <a:r>
              <a:rPr lang="en" sz="1800" kern="1200" dirty="0">
                <a:effectLst/>
                <a:latin typeface="Calibri"/>
                <a:ea typeface="Times New Roman"/>
                <a:cs typeface="Arial"/>
              </a:rPr>
              <a:t>p1: integer;</a:t>
            </a:r>
          </a:p>
          <a:p>
            <a:pPr lvl="0" algn="l" defTabSz="800100">
              <a:lnSpc>
                <a:spcPct val="90000"/>
              </a:lnSpc>
              <a:spcBef>
                <a:spcPct val="0"/>
              </a:spcBef>
              <a:spcAft>
                <a:spcPct val="35000"/>
              </a:spcAft>
            </a:pPr>
            <a:r>
              <a:rPr lang="en" sz="1800" b="1" kern="1200" dirty="0">
                <a:effectLst/>
                <a:latin typeface="Calibri"/>
                <a:ea typeface="Times New Roman"/>
                <a:cs typeface="Arial"/>
              </a:rPr>
              <a:t>Beginning</a:t>
            </a:r>
            <a:endParaRPr lang="fr-FR" sz="1800" kern="1200" dirty="0">
              <a:effectLst/>
              <a:latin typeface="Calibri"/>
              <a:ea typeface="Times New Roman"/>
              <a:cs typeface="Arial"/>
            </a:endParaRPr>
          </a:p>
          <a:p>
            <a:pPr lvl="0" algn="l" defTabSz="800100">
              <a:lnSpc>
                <a:spcPct val="90000"/>
              </a:lnSpc>
              <a:spcBef>
                <a:spcPct val="0"/>
              </a:spcBef>
              <a:spcAft>
                <a:spcPct val="35000"/>
              </a:spcAft>
            </a:pPr>
            <a:r>
              <a:rPr lang="en" sz="1800" kern="1200" dirty="0">
                <a:effectLst/>
                <a:latin typeface="Calibri"/>
                <a:ea typeface="Times New Roman"/>
                <a:cs typeface="Arial"/>
              </a:rPr>
              <a:t>return(result + p1);</a:t>
            </a:r>
          </a:p>
          <a:p>
            <a:pPr lvl="0" algn="l" defTabSz="800100">
              <a:lnSpc>
                <a:spcPct val="90000"/>
              </a:lnSpc>
              <a:spcBef>
                <a:spcPct val="0"/>
              </a:spcBef>
              <a:spcAft>
                <a:spcPct val="35000"/>
              </a:spcAft>
            </a:pPr>
            <a:r>
              <a:rPr lang="en" sz="1800" kern="1200" dirty="0">
                <a:effectLst/>
                <a:latin typeface="Calibri"/>
                <a:ea typeface="Times New Roman"/>
                <a:cs typeface="Arial"/>
              </a:rPr>
              <a:t>p1 </a:t>
            </a:r>
            <a:r>
              <a:rPr lang="en" sz="1800" kern="1200" dirty="0">
                <a:effectLst/>
                <a:latin typeface="Calibri"/>
                <a:ea typeface="Times New Roman"/>
                <a:cs typeface="Arial"/>
                <a:sym typeface="Wingdings"/>
              </a:rPr>
              <a:t> </a:t>
            </a:r>
            <a:r>
              <a:rPr lang="en" sz="1800" kern="1200" dirty="0">
                <a:effectLst/>
                <a:latin typeface="Calibri"/>
                <a:ea typeface="Times New Roman"/>
                <a:cs typeface="Arial"/>
              </a:rPr>
              <a:t>2;</a:t>
            </a:r>
          </a:p>
          <a:p>
            <a:pPr lvl="0" algn="l" defTabSz="800100">
              <a:lnSpc>
                <a:spcPct val="90000"/>
              </a:lnSpc>
              <a:spcBef>
                <a:spcPct val="0"/>
              </a:spcBef>
              <a:spcAft>
                <a:spcPct val="35000"/>
              </a:spcAft>
            </a:pPr>
            <a:r>
              <a:rPr lang="en" sz="1800" kern="1200" dirty="0">
                <a:effectLst/>
                <a:latin typeface="Calibri"/>
                <a:ea typeface="Times New Roman"/>
                <a:cs typeface="Arial"/>
              </a:rPr>
              <a:t>return(2, result);</a:t>
            </a:r>
          </a:p>
          <a:p>
            <a:pPr lvl="0" algn="l" defTabSz="800100">
              <a:lnSpc>
                <a:spcPct val="90000"/>
              </a:lnSpc>
              <a:spcBef>
                <a:spcPct val="0"/>
              </a:spcBef>
              <a:spcAft>
                <a:spcPct val="35000"/>
              </a:spcAft>
            </a:pPr>
            <a:r>
              <a:rPr lang="en" sz="1800" kern="1200" dirty="0">
                <a:effectLst/>
                <a:latin typeface="Calibri"/>
                <a:ea typeface="Times New Roman"/>
                <a:cs typeface="Arial"/>
              </a:rPr>
              <a:t>result </a:t>
            </a:r>
            <a:r>
              <a:rPr lang="en" sz="1800" kern="1200" dirty="0">
                <a:effectLst/>
                <a:latin typeface="Calibri"/>
                <a:ea typeface="Times New Roman"/>
                <a:cs typeface="Arial"/>
                <a:sym typeface="Wingdings"/>
              </a:rPr>
              <a:t> </a:t>
            </a:r>
            <a:r>
              <a:rPr lang="en" sz="1800" kern="1200" dirty="0">
                <a:effectLst/>
                <a:latin typeface="Calibri"/>
                <a:ea typeface="Times New Roman"/>
                <a:cs typeface="Arial"/>
              </a:rPr>
              <a:t>p1;</a:t>
            </a:r>
          </a:p>
          <a:p>
            <a:pPr lvl="0" algn="l" defTabSz="800100">
              <a:lnSpc>
                <a:spcPct val="90000"/>
              </a:lnSpc>
              <a:spcBef>
                <a:spcPct val="0"/>
              </a:spcBef>
              <a:spcAft>
                <a:spcPct val="35000"/>
              </a:spcAft>
            </a:pPr>
            <a:r>
              <a:rPr lang="en" sz="1800" b="1" kern="1200" dirty="0">
                <a:effectLst/>
                <a:latin typeface="Calibri"/>
                <a:ea typeface="Times New Roman"/>
                <a:cs typeface="Arial"/>
              </a:rPr>
              <a:t>END</a:t>
            </a:r>
            <a:endParaRPr lang="fr-FR" sz="1800" kern="1200" dirty="0"/>
          </a:p>
        </p:txBody>
      </p:sp>
      <p:sp>
        <p:nvSpPr>
          <p:cNvPr id="6" name="Rectangle 5"/>
          <p:cNvSpPr/>
          <p:nvPr/>
        </p:nvSpPr>
        <p:spPr>
          <a:xfrm>
            <a:off x="4607999" y="3933056"/>
            <a:ext cx="2885598" cy="307777"/>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lvl="0" fontAlgn="auto">
              <a:spcBef>
                <a:spcPts val="0"/>
              </a:spcBef>
              <a:spcAft>
                <a:spcPts val="0"/>
              </a:spcAft>
            </a:pPr>
            <a:r>
              <a:rPr lang="en" sz="1400" dirty="0">
                <a:latin typeface="Calibri"/>
                <a:ea typeface="Times New Roman"/>
                <a:cs typeface="Arial"/>
              </a:rPr>
              <a:t>// error: p1 is already a parameter!</a:t>
            </a:r>
          </a:p>
        </p:txBody>
      </p:sp>
      <p:sp>
        <p:nvSpPr>
          <p:cNvPr id="10" name="Rectangle 9"/>
          <p:cNvSpPr/>
          <p:nvPr/>
        </p:nvSpPr>
        <p:spPr>
          <a:xfrm>
            <a:off x="4607999" y="4489375"/>
            <a:ext cx="2599879" cy="307777"/>
          </a:xfrm>
          <a:prstGeom prst="rect">
            <a:avLst/>
          </a:prstGeom>
          <a:gradFill>
            <a:gsLst>
              <a:gs pos="0">
                <a:srgbClr val="5E9EFF"/>
              </a:gs>
              <a:gs pos="39999">
                <a:srgbClr val="85C2FF"/>
              </a:gs>
              <a:gs pos="70000">
                <a:srgbClr val="C4D6EB"/>
              </a:gs>
              <a:gs pos="100000">
                <a:srgbClr val="FFEBFA"/>
              </a:gs>
            </a:gsLst>
            <a:lin ang="5400000" scaled="0"/>
          </a:gradFill>
        </p:spPr>
        <p:txBody>
          <a:bodyPr wrap="none">
            <a:spAutoFit/>
          </a:bodyPr>
          <a:lstStyle/>
          <a:p>
            <a:pPr lvl="0"/>
            <a:r>
              <a:rPr lang="en" sz="1400" dirty="0">
                <a:latin typeface="Calibri"/>
                <a:ea typeface="Times New Roman"/>
                <a:cs typeface="Arial"/>
              </a:rPr>
              <a:t>//error: bad return type</a:t>
            </a:r>
          </a:p>
        </p:txBody>
      </p:sp>
      <p:sp>
        <p:nvSpPr>
          <p:cNvPr id="11" name="Rectangle 10"/>
          <p:cNvSpPr/>
          <p:nvPr/>
        </p:nvSpPr>
        <p:spPr>
          <a:xfrm>
            <a:off x="4572000" y="4849996"/>
            <a:ext cx="4033406" cy="52322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lvl="0"/>
            <a:r>
              <a:rPr lang="en" sz="1400" dirty="0">
                <a:latin typeface="Calibri"/>
                <a:ea typeface="Times New Roman"/>
                <a:cs typeface="Arial"/>
              </a:rPr>
              <a:t>//the variable passed to the function will not have</a:t>
            </a:r>
          </a:p>
          <a:p>
            <a:pPr lvl="0"/>
            <a:r>
              <a:rPr lang="en" sz="1400" dirty="0">
                <a:latin typeface="Calibri"/>
                <a:ea typeface="Times New Roman"/>
                <a:cs typeface="Arial"/>
              </a:rPr>
              <a:t>//was modified</a:t>
            </a:r>
          </a:p>
        </p:txBody>
      </p:sp>
      <p:sp>
        <p:nvSpPr>
          <p:cNvPr id="12" name="Rectangle 11"/>
          <p:cNvSpPr/>
          <p:nvPr/>
        </p:nvSpPr>
        <p:spPr>
          <a:xfrm>
            <a:off x="4572000" y="5374957"/>
            <a:ext cx="4033406" cy="30777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lvl="0"/>
            <a:r>
              <a:rPr lang="en" sz="1400" dirty="0">
                <a:latin typeface="Calibri"/>
                <a:ea typeface="Times New Roman"/>
                <a:cs typeface="Arial"/>
              </a:rPr>
              <a:t>//error: cannot return multiple values</a:t>
            </a:r>
          </a:p>
        </p:txBody>
      </p:sp>
      <p:sp>
        <p:nvSpPr>
          <p:cNvPr id="13" name="Rectangle 12"/>
          <p:cNvSpPr/>
          <p:nvPr/>
        </p:nvSpPr>
        <p:spPr>
          <a:xfrm>
            <a:off x="4572000" y="5785519"/>
            <a:ext cx="4006097" cy="30777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lvl="0"/>
            <a:r>
              <a:rPr lang="en" sz="1400" dirty="0">
                <a:latin typeface="Calibri"/>
                <a:ea typeface="Times New Roman"/>
                <a:cs typeface="Arial"/>
              </a:rPr>
              <a:t>//error: this operation will never be executed</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916832"/>
            <a:ext cx="2160265" cy="141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3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80">
                                          <p:stCondLst>
                                            <p:cond delay="0"/>
                                          </p:stCondLst>
                                        </p:cTn>
                                        <p:tgtEl>
                                          <p:spTgt spid="10"/>
                                        </p:tgtEl>
                                      </p:cBhvr>
                                    </p:animEffect>
                                    <p:anim calcmode="lin" valueType="num">
                                      <p:cBhvr>
                                        <p:cTn id="3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4" dur="26">
                                          <p:stCondLst>
                                            <p:cond delay="650"/>
                                          </p:stCondLst>
                                        </p:cTn>
                                        <p:tgtEl>
                                          <p:spTgt spid="10"/>
                                        </p:tgtEl>
                                      </p:cBhvr>
                                      <p:to x="100000" y="60000"/>
                                    </p:animScale>
                                    <p:animScale>
                                      <p:cBhvr>
                                        <p:cTn id="45" dur="166" decel="50000">
                                          <p:stCondLst>
                                            <p:cond delay="676"/>
                                          </p:stCondLst>
                                        </p:cTn>
                                        <p:tgtEl>
                                          <p:spTgt spid="10"/>
                                        </p:tgtEl>
                                      </p:cBhvr>
                                      <p:to x="100000" y="100000"/>
                                    </p:animScale>
                                    <p:animScale>
                                      <p:cBhvr>
                                        <p:cTn id="46" dur="26">
                                          <p:stCondLst>
                                            <p:cond delay="1312"/>
                                          </p:stCondLst>
                                        </p:cTn>
                                        <p:tgtEl>
                                          <p:spTgt spid="10"/>
                                        </p:tgtEl>
                                      </p:cBhvr>
                                      <p:to x="100000" y="80000"/>
                                    </p:animScale>
                                    <p:animScale>
                                      <p:cBhvr>
                                        <p:cTn id="47" dur="166" decel="50000">
                                          <p:stCondLst>
                                            <p:cond delay="1338"/>
                                          </p:stCondLst>
                                        </p:cTn>
                                        <p:tgtEl>
                                          <p:spTgt spid="10"/>
                                        </p:tgtEl>
                                      </p:cBhvr>
                                      <p:to x="100000" y="100000"/>
                                    </p:animScale>
                                    <p:animScale>
                                      <p:cBhvr>
                                        <p:cTn id="48" dur="26">
                                          <p:stCondLst>
                                            <p:cond delay="1642"/>
                                          </p:stCondLst>
                                        </p:cTn>
                                        <p:tgtEl>
                                          <p:spTgt spid="10"/>
                                        </p:tgtEl>
                                      </p:cBhvr>
                                      <p:to x="100000" y="90000"/>
                                    </p:animScale>
                                    <p:animScale>
                                      <p:cBhvr>
                                        <p:cTn id="49" dur="166" decel="50000">
                                          <p:stCondLst>
                                            <p:cond delay="1668"/>
                                          </p:stCondLst>
                                        </p:cTn>
                                        <p:tgtEl>
                                          <p:spTgt spid="10"/>
                                        </p:tgtEl>
                                      </p:cBhvr>
                                      <p:to x="100000" y="100000"/>
                                    </p:animScale>
                                    <p:animScale>
                                      <p:cBhvr>
                                        <p:cTn id="50" dur="26">
                                          <p:stCondLst>
                                            <p:cond delay="1808"/>
                                          </p:stCondLst>
                                        </p:cTn>
                                        <p:tgtEl>
                                          <p:spTgt spid="10"/>
                                        </p:tgtEl>
                                      </p:cBhvr>
                                      <p:to x="100000" y="95000"/>
                                    </p:animScale>
                                    <p:animScale>
                                      <p:cBhvr>
                                        <p:cTn id="51" dur="166" decel="50000">
                                          <p:stCondLst>
                                            <p:cond delay="1834"/>
                                          </p:stCondLst>
                                        </p:cTn>
                                        <p:tgtEl>
                                          <p:spTgt spid="10"/>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80">
                                          <p:stCondLst>
                                            <p:cond delay="0"/>
                                          </p:stCondLst>
                                        </p:cTn>
                                        <p:tgtEl>
                                          <p:spTgt spid="11"/>
                                        </p:tgtEl>
                                      </p:cBhvr>
                                    </p:animEffect>
                                    <p:anim calcmode="lin" valueType="num">
                                      <p:cBhvr>
                                        <p:cTn id="5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2" dur="26">
                                          <p:stCondLst>
                                            <p:cond delay="650"/>
                                          </p:stCondLst>
                                        </p:cTn>
                                        <p:tgtEl>
                                          <p:spTgt spid="11"/>
                                        </p:tgtEl>
                                      </p:cBhvr>
                                      <p:to x="100000" y="60000"/>
                                    </p:animScale>
                                    <p:animScale>
                                      <p:cBhvr>
                                        <p:cTn id="63" dur="166" decel="50000">
                                          <p:stCondLst>
                                            <p:cond delay="676"/>
                                          </p:stCondLst>
                                        </p:cTn>
                                        <p:tgtEl>
                                          <p:spTgt spid="11"/>
                                        </p:tgtEl>
                                      </p:cBhvr>
                                      <p:to x="100000" y="100000"/>
                                    </p:animScale>
                                    <p:animScale>
                                      <p:cBhvr>
                                        <p:cTn id="64" dur="26">
                                          <p:stCondLst>
                                            <p:cond delay="1312"/>
                                          </p:stCondLst>
                                        </p:cTn>
                                        <p:tgtEl>
                                          <p:spTgt spid="11"/>
                                        </p:tgtEl>
                                      </p:cBhvr>
                                      <p:to x="100000" y="80000"/>
                                    </p:animScale>
                                    <p:animScale>
                                      <p:cBhvr>
                                        <p:cTn id="65" dur="166" decel="50000">
                                          <p:stCondLst>
                                            <p:cond delay="1338"/>
                                          </p:stCondLst>
                                        </p:cTn>
                                        <p:tgtEl>
                                          <p:spTgt spid="11"/>
                                        </p:tgtEl>
                                      </p:cBhvr>
                                      <p:to x="100000" y="100000"/>
                                    </p:animScale>
                                    <p:animScale>
                                      <p:cBhvr>
                                        <p:cTn id="66" dur="26">
                                          <p:stCondLst>
                                            <p:cond delay="1642"/>
                                          </p:stCondLst>
                                        </p:cTn>
                                        <p:tgtEl>
                                          <p:spTgt spid="11"/>
                                        </p:tgtEl>
                                      </p:cBhvr>
                                      <p:to x="100000" y="90000"/>
                                    </p:animScale>
                                    <p:animScale>
                                      <p:cBhvr>
                                        <p:cTn id="67" dur="166" decel="50000">
                                          <p:stCondLst>
                                            <p:cond delay="1668"/>
                                          </p:stCondLst>
                                        </p:cTn>
                                        <p:tgtEl>
                                          <p:spTgt spid="11"/>
                                        </p:tgtEl>
                                      </p:cBhvr>
                                      <p:to x="100000" y="100000"/>
                                    </p:animScale>
                                    <p:animScale>
                                      <p:cBhvr>
                                        <p:cTn id="68" dur="26">
                                          <p:stCondLst>
                                            <p:cond delay="1808"/>
                                          </p:stCondLst>
                                        </p:cTn>
                                        <p:tgtEl>
                                          <p:spTgt spid="11"/>
                                        </p:tgtEl>
                                      </p:cBhvr>
                                      <p:to x="100000" y="95000"/>
                                    </p:animScale>
                                    <p:animScale>
                                      <p:cBhvr>
                                        <p:cTn id="69" dur="166" decel="50000">
                                          <p:stCondLst>
                                            <p:cond delay="1834"/>
                                          </p:stCondLst>
                                        </p:cTn>
                                        <p:tgtEl>
                                          <p:spTgt spid="11"/>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80">
                                          <p:stCondLst>
                                            <p:cond delay="0"/>
                                          </p:stCondLst>
                                        </p:cTn>
                                        <p:tgtEl>
                                          <p:spTgt spid="12"/>
                                        </p:tgtEl>
                                      </p:cBhvr>
                                    </p:animEffect>
                                    <p:anim calcmode="lin" valueType="num">
                                      <p:cBhvr>
                                        <p:cTn id="7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0" dur="26">
                                          <p:stCondLst>
                                            <p:cond delay="650"/>
                                          </p:stCondLst>
                                        </p:cTn>
                                        <p:tgtEl>
                                          <p:spTgt spid="12"/>
                                        </p:tgtEl>
                                      </p:cBhvr>
                                      <p:to x="100000" y="60000"/>
                                    </p:animScale>
                                    <p:animScale>
                                      <p:cBhvr>
                                        <p:cTn id="81" dur="166" decel="50000">
                                          <p:stCondLst>
                                            <p:cond delay="676"/>
                                          </p:stCondLst>
                                        </p:cTn>
                                        <p:tgtEl>
                                          <p:spTgt spid="12"/>
                                        </p:tgtEl>
                                      </p:cBhvr>
                                      <p:to x="100000" y="100000"/>
                                    </p:animScale>
                                    <p:animScale>
                                      <p:cBhvr>
                                        <p:cTn id="82" dur="26">
                                          <p:stCondLst>
                                            <p:cond delay="1312"/>
                                          </p:stCondLst>
                                        </p:cTn>
                                        <p:tgtEl>
                                          <p:spTgt spid="12"/>
                                        </p:tgtEl>
                                      </p:cBhvr>
                                      <p:to x="100000" y="80000"/>
                                    </p:animScale>
                                    <p:animScale>
                                      <p:cBhvr>
                                        <p:cTn id="83" dur="166" decel="50000">
                                          <p:stCondLst>
                                            <p:cond delay="1338"/>
                                          </p:stCondLst>
                                        </p:cTn>
                                        <p:tgtEl>
                                          <p:spTgt spid="12"/>
                                        </p:tgtEl>
                                      </p:cBhvr>
                                      <p:to x="100000" y="100000"/>
                                    </p:animScale>
                                    <p:animScale>
                                      <p:cBhvr>
                                        <p:cTn id="84" dur="26">
                                          <p:stCondLst>
                                            <p:cond delay="1642"/>
                                          </p:stCondLst>
                                        </p:cTn>
                                        <p:tgtEl>
                                          <p:spTgt spid="12"/>
                                        </p:tgtEl>
                                      </p:cBhvr>
                                      <p:to x="100000" y="90000"/>
                                    </p:animScale>
                                    <p:animScale>
                                      <p:cBhvr>
                                        <p:cTn id="85" dur="166" decel="50000">
                                          <p:stCondLst>
                                            <p:cond delay="1668"/>
                                          </p:stCondLst>
                                        </p:cTn>
                                        <p:tgtEl>
                                          <p:spTgt spid="12"/>
                                        </p:tgtEl>
                                      </p:cBhvr>
                                      <p:to x="100000" y="100000"/>
                                    </p:animScale>
                                    <p:animScale>
                                      <p:cBhvr>
                                        <p:cTn id="86" dur="26">
                                          <p:stCondLst>
                                            <p:cond delay="1808"/>
                                          </p:stCondLst>
                                        </p:cTn>
                                        <p:tgtEl>
                                          <p:spTgt spid="12"/>
                                        </p:tgtEl>
                                      </p:cBhvr>
                                      <p:to x="100000" y="95000"/>
                                    </p:animScale>
                                    <p:animScale>
                                      <p:cBhvr>
                                        <p:cTn id="87" dur="166" decel="50000">
                                          <p:stCondLst>
                                            <p:cond delay="1834"/>
                                          </p:stCondLst>
                                        </p:cTn>
                                        <p:tgtEl>
                                          <p:spTgt spid="12"/>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4871442"/>
          </a:xfrm>
        </p:spPr>
        <p:txBody>
          <a:bodyPr rtlCol="0">
            <a:normAutofit/>
          </a:bodyPr>
          <a:lstStyle/>
          <a:p>
            <a:pPr marL="0" indent="0">
              <a:spcBef>
                <a:spcPts val="1000"/>
              </a:spcBef>
              <a:spcAft>
                <a:spcPts val="400"/>
              </a:spcAft>
              <a:buNone/>
            </a:pPr>
            <a:r>
              <a:rPr lang="en" b="1" dirty="0">
                <a:solidFill>
                  <a:srgbClr val="4F81BD"/>
                </a:solidFill>
                <a:effectLst>
                  <a:outerShdw blurRad="38100" dist="38100" dir="2700000" algn="tl">
                    <a:srgbClr val="000000">
                      <a:alpha val="43137"/>
                    </a:srgbClr>
                  </a:outerShdw>
                </a:effectLst>
                <a:latin typeface="Cambria"/>
                <a:ea typeface="Times New Roman"/>
                <a:cs typeface="Times New Roman"/>
              </a:rPr>
              <a:t>Definition</a:t>
            </a: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Simple functions</a:t>
            </a:r>
          </a:p>
        </p:txBody>
      </p:sp>
      <p:sp>
        <p:nvSpPr>
          <p:cNvPr id="3" name="Flèche droite 2"/>
          <p:cNvSpPr/>
          <p:nvPr/>
        </p:nvSpPr>
        <p:spPr>
          <a:xfrm>
            <a:off x="1618330" y="2348880"/>
            <a:ext cx="6521124" cy="4064000"/>
          </a:xfrm>
          <a:prstGeom prst="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2">
              <a:hueOff val="0"/>
              <a:satOff val="0"/>
              <a:lumOff val="0"/>
              <a:alphaOff val="0"/>
            </a:schemeClr>
          </a:lnRef>
          <a:fillRef idx="3">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Forme libre 3"/>
          <p:cNvSpPr/>
          <p:nvPr/>
        </p:nvSpPr>
        <p:spPr>
          <a:xfrm>
            <a:off x="469971" y="3212976"/>
            <a:ext cx="7667055" cy="2263797"/>
          </a:xfrm>
          <a:custGeom>
            <a:avLst/>
            <a:gdLst>
              <a:gd name="connsiteX0" fmla="*/ 0 w 7667055"/>
              <a:gd name="connsiteY0" fmla="*/ 413312 h 2479820"/>
              <a:gd name="connsiteX1" fmla="*/ 413312 w 7667055"/>
              <a:gd name="connsiteY1" fmla="*/ 0 h 2479820"/>
              <a:gd name="connsiteX2" fmla="*/ 7253743 w 7667055"/>
              <a:gd name="connsiteY2" fmla="*/ 0 h 2479820"/>
              <a:gd name="connsiteX3" fmla="*/ 7667055 w 7667055"/>
              <a:gd name="connsiteY3" fmla="*/ 413312 h 2479820"/>
              <a:gd name="connsiteX4" fmla="*/ 7667055 w 7667055"/>
              <a:gd name="connsiteY4" fmla="*/ 2066508 h 2479820"/>
              <a:gd name="connsiteX5" fmla="*/ 7253743 w 7667055"/>
              <a:gd name="connsiteY5" fmla="*/ 2479820 h 2479820"/>
              <a:gd name="connsiteX6" fmla="*/ 413312 w 7667055"/>
              <a:gd name="connsiteY6" fmla="*/ 2479820 h 2479820"/>
              <a:gd name="connsiteX7" fmla="*/ 0 w 7667055"/>
              <a:gd name="connsiteY7" fmla="*/ 2066508 h 2479820"/>
              <a:gd name="connsiteX8" fmla="*/ 0 w 7667055"/>
              <a:gd name="connsiteY8" fmla="*/ 413312 h 247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7055" h="2479820">
                <a:moveTo>
                  <a:pt x="0" y="413312"/>
                </a:moveTo>
                <a:cubicBezTo>
                  <a:pt x="0" y="185046"/>
                  <a:pt x="185046" y="0"/>
                  <a:pt x="413312" y="0"/>
                </a:cubicBezTo>
                <a:lnTo>
                  <a:pt x="7253743" y="0"/>
                </a:lnTo>
                <a:cubicBezTo>
                  <a:pt x="7482009" y="0"/>
                  <a:pt x="7667055" y="185046"/>
                  <a:pt x="7667055" y="413312"/>
                </a:cubicBezTo>
                <a:lnTo>
                  <a:pt x="7667055" y="2066508"/>
                </a:lnTo>
                <a:cubicBezTo>
                  <a:pt x="7667055" y="2294774"/>
                  <a:pt x="7482009" y="2479820"/>
                  <a:pt x="7253743" y="2479820"/>
                </a:cubicBezTo>
                <a:lnTo>
                  <a:pt x="413312" y="2479820"/>
                </a:lnTo>
                <a:cubicBezTo>
                  <a:pt x="185046" y="2479820"/>
                  <a:pt x="0" y="2294774"/>
                  <a:pt x="0" y="2066508"/>
                </a:cubicBezTo>
                <a:lnTo>
                  <a:pt x="0" y="413312"/>
                </a:lnTo>
                <a:close/>
              </a:path>
            </a:pathLst>
          </a:custGeom>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220115" tIns="220115" rIns="220115" bIns="220115" numCol="1" spcCol="1270" anchor="ctr" anchorCtr="0">
            <a:noAutofit/>
          </a:bodyPr>
          <a:lstStyle/>
          <a:p>
            <a:pPr lvl="0" algn="ctr" defTabSz="1155700">
              <a:lnSpc>
                <a:spcPct val="90000"/>
              </a:lnSpc>
              <a:spcBef>
                <a:spcPct val="0"/>
              </a:spcBef>
              <a:spcAft>
                <a:spcPct val="35000"/>
              </a:spcAft>
            </a:pPr>
            <a:r>
              <a:rPr lang="en" sz="2600" b="1" i="1" kern="1200" dirty="0"/>
              <a:t>Function</a:t>
            </a:r>
            <a:endParaRPr lang="fr-FR" sz="2600" i="1" kern="1200" dirty="0"/>
          </a:p>
          <a:p>
            <a:pPr lvl="0" algn="ctr" defTabSz="1155700">
              <a:lnSpc>
                <a:spcPct val="90000"/>
              </a:lnSpc>
              <a:spcBef>
                <a:spcPct val="0"/>
              </a:spcBef>
              <a:spcAft>
                <a:spcPct val="35000"/>
              </a:spcAft>
            </a:pPr>
            <a:r>
              <a:rPr lang="en" sz="2600" i="1" kern="1200" dirty="0"/>
              <a:t>A function is an independent algorithm. The call (with or without parameter) to the function triggers the execution of its block of instructions. A function terminates with or without returning a value.</a:t>
            </a:r>
            <a:endParaRPr lang="fr-FR" sz="2600" kern="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2132856"/>
            <a:ext cx="8150730" cy="2952328"/>
          </a:xfrm>
        </p:spPr>
        <p:txBody>
          <a:bodyPr rtlCol="0">
            <a:noAutofit/>
          </a:bodyPr>
          <a:lstStyle/>
          <a:p>
            <a:pPr marL="800100" indent="-457200" algn="just">
              <a:spcAft>
                <a:spcPts val="0"/>
              </a:spcAft>
              <a:buBlip>
                <a:blip r:embed="rId4"/>
              </a:buBlip>
            </a:pPr>
            <a:r>
              <a:rPr lang="en" sz="2800" dirty="0">
                <a:ea typeface="Times New Roman"/>
                <a:cs typeface="Arial"/>
              </a:rPr>
              <a:t>By using strings in functions, we are going to study a way to directly modify a variable of the calling program in the function.</a:t>
            </a:r>
          </a:p>
          <a:p>
            <a:pPr marL="800100" indent="-457200" algn="just">
              <a:spcAft>
                <a:spcPts val="0"/>
              </a:spcAft>
              <a:buBlip>
                <a:blip r:embed="rId4"/>
              </a:buBlip>
            </a:pPr>
            <a:r>
              <a:rPr lang="en" sz="2800" dirty="0">
                <a:ea typeface="Times New Roman"/>
                <a:cs typeface="Arial"/>
              </a:rPr>
              <a:t>Imagine a function that converts a string to lowercase.</a:t>
            </a:r>
          </a:p>
        </p:txBody>
      </p:sp>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instance parameters</a:t>
            </a:r>
          </a:p>
        </p:txBody>
      </p:sp>
    </p:spTree>
    <p:extLst>
      <p:ext uri="{BB962C8B-B14F-4D97-AF65-F5344CB8AC3E}">
        <p14:creationId xmlns:p14="http://schemas.microsoft.com/office/powerpoint/2010/main" val="125308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39552" y="2348880"/>
            <a:ext cx="3334867" cy="3456384"/>
          </a:xfrm>
        </p:spPr>
        <p:txBody>
          <a:bodyPr rtlCol="0">
            <a:noAutofit/>
          </a:bodyPr>
          <a:lstStyle/>
          <a:p>
            <a:pPr marL="0" lvl="0" indent="0">
              <a:lnSpc>
                <a:spcPct val="110000"/>
              </a:lnSpc>
              <a:spcBef>
                <a:spcPts val="1000"/>
              </a:spcBef>
              <a:spcAft>
                <a:spcPts val="400"/>
              </a:spcAft>
              <a:buNone/>
              <a:tabLst>
                <a:tab pos="1343025" algn="l"/>
              </a:tabLst>
            </a:pPr>
            <a:r>
              <a:rPr lang="en" sz="2400" b="1" dirty="0">
                <a:solidFill>
                  <a:srgbClr val="4F81BD"/>
                </a:solidFill>
                <a:effectLst>
                  <a:outerShdw blurRad="38100" dist="38100" dir="2700000" algn="tl">
                    <a:srgbClr val="000000">
                      <a:alpha val="43137"/>
                    </a:srgbClr>
                  </a:outerShdw>
                </a:effectLst>
                <a:latin typeface="Cambria"/>
                <a:ea typeface="Times New Roman"/>
                <a:cs typeface="Times New Roman"/>
              </a:rPr>
              <a:t>Function that returns an instance</a:t>
            </a:r>
          </a:p>
          <a:p>
            <a:pPr marL="800100" indent="-457200" algn="just">
              <a:spcAft>
                <a:spcPts val="0"/>
              </a:spcAft>
              <a:buBlip>
                <a:blip r:embed="rId4"/>
              </a:buBlip>
            </a:pPr>
            <a:r>
              <a:rPr lang="en" sz="2000" dirty="0">
                <a:ea typeface="Times New Roman"/>
                <a:cs typeface="Arial"/>
              </a:rPr>
              <a:t>The first approach consists of defining the data (the string to be converted) and the result (the lowercase string).</a:t>
            </a:r>
          </a:p>
          <a:p>
            <a:pPr marL="800100" indent="-457200" algn="just">
              <a:spcAft>
                <a:spcPts val="0"/>
              </a:spcAft>
              <a:buBlip>
                <a:blip r:embed="rId4"/>
              </a:buBlip>
            </a:pPr>
            <a:r>
              <a:rPr lang="en" sz="2000" dirty="0">
                <a:ea typeface="Times New Roman"/>
                <a:cs typeface="Arial"/>
              </a:rPr>
              <a:t>The signature of the function would then be:</a:t>
            </a:r>
          </a:p>
        </p:txBody>
      </p:sp>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instance parameters</a:t>
            </a:r>
          </a:p>
        </p:txBody>
      </p:sp>
      <p:sp>
        <p:nvSpPr>
          <p:cNvPr id="2" name="Rectangle 1"/>
          <p:cNvSpPr/>
          <p:nvPr/>
        </p:nvSpPr>
        <p:spPr>
          <a:xfrm>
            <a:off x="3989917" y="2276872"/>
            <a:ext cx="4968552" cy="3970318"/>
          </a:xfrm>
          <a:prstGeom prst="rect">
            <a:avLst/>
          </a:prstGeom>
          <a:ln>
            <a:solidFill>
              <a:schemeClr val="accent3"/>
            </a:solidFill>
          </a:ln>
          <a:effectLst>
            <a:outerShdw blurRad="50800" dist="38100" dir="18900000" algn="bl" rotWithShape="0">
              <a:prstClr val="black">
                <a:alpha val="40000"/>
              </a:prstClr>
            </a:outerShdw>
          </a:effectLst>
          <a:scene3d>
            <a:camera prst="orthographicFront"/>
            <a:lightRig rig="sunset" dir="t"/>
          </a:scene3d>
          <a:sp3d prstMaterial="metal"/>
        </p:spPr>
        <p:txBody>
          <a:bodyPr wrap="square">
            <a:spAutoFit/>
          </a:bodyPr>
          <a:lstStyle/>
          <a:p>
            <a:pPr indent="228600">
              <a:spcAft>
                <a:spcPts val="0"/>
              </a:spcAft>
            </a:pPr>
            <a:r>
              <a:rPr lang="en" sz="1400" b="1" dirty="0">
                <a:latin typeface="Calibri"/>
                <a:ea typeface="Times New Roman"/>
                <a:cs typeface="Arial"/>
              </a:rPr>
              <a:t>function </a:t>
            </a:r>
            <a:r>
              <a:rPr lang="en" sz="1400" dirty="0">
                <a:latin typeface="Calibri"/>
                <a:ea typeface="Times New Roman"/>
                <a:cs typeface="Arial"/>
              </a:rPr>
              <a:t>convertToLowercase (c: String) : String</a:t>
            </a:r>
          </a:p>
          <a:p>
            <a:pPr indent="228600">
              <a:spcAft>
                <a:spcPts val="0"/>
              </a:spcAft>
            </a:pPr>
            <a:r>
              <a:rPr lang="en" sz="1400" b="1" dirty="0">
                <a:latin typeface="Calibri"/>
                <a:ea typeface="Times New Roman"/>
                <a:cs typeface="Arial"/>
              </a:rPr>
              <a:t>variables: </a:t>
            </a:r>
            <a:r>
              <a:rPr lang="en" sz="1400" dirty="0">
                <a:latin typeface="Calibri"/>
                <a:ea typeface="Times New Roman"/>
                <a:cs typeface="Arial"/>
              </a:rPr>
              <a:t>char:character;</a:t>
            </a:r>
          </a:p>
          <a:p>
            <a:pPr indent="228600">
              <a:spcAft>
                <a:spcPts val="0"/>
              </a:spcAft>
            </a:pPr>
            <a:r>
              <a:rPr lang="en" sz="1400" dirty="0">
                <a:latin typeface="Calibri"/>
                <a:ea typeface="Times New Roman"/>
                <a:cs typeface="Arial"/>
              </a:rPr>
              <a:t>index: integer;</a:t>
            </a:r>
          </a:p>
          <a:p>
            <a:pPr indent="228600">
              <a:spcAft>
                <a:spcPts val="0"/>
              </a:spcAft>
            </a:pPr>
            <a:r>
              <a:rPr lang="en" sz="1400" dirty="0">
                <a:latin typeface="Calibri"/>
                <a:ea typeface="Times New Roman"/>
                <a:cs typeface="Arial"/>
              </a:rPr>
              <a:t>result: String;</a:t>
            </a:r>
          </a:p>
          <a:p>
            <a:pPr indent="228600">
              <a:spcAft>
                <a:spcPts val="0"/>
              </a:spcAft>
            </a:pPr>
            <a:r>
              <a:rPr lang="en" sz="1400" b="1" dirty="0">
                <a:latin typeface="Calibri"/>
                <a:ea typeface="Times New Roman"/>
                <a:cs typeface="Arial"/>
              </a:rPr>
              <a:t>Beginning</a:t>
            </a:r>
          </a:p>
          <a:p>
            <a:pPr indent="228600">
              <a:spcAft>
                <a:spcPts val="0"/>
              </a:spcAft>
            </a:pPr>
            <a:r>
              <a:rPr lang="en" sz="1400" dirty="0">
                <a:latin typeface="Calibri"/>
                <a:ea typeface="Times New Roman"/>
                <a:cs typeface="Arial"/>
              </a:rPr>
              <a:t>result </a:t>
            </a:r>
            <a:r>
              <a:rPr lang="en" sz="1400" dirty="0">
                <a:latin typeface="Calibri"/>
                <a:ea typeface="Times New Roman"/>
                <a:cs typeface="Arial"/>
                <a:sym typeface="Wingdings"/>
              </a:rPr>
              <a:t> </a:t>
            </a:r>
            <a:r>
              <a:rPr lang="en" sz="1400" dirty="0">
                <a:latin typeface="Calibri"/>
                <a:ea typeface="Times New Roman"/>
                <a:cs typeface="Arial"/>
              </a:rPr>
              <a:t>new String(c);</a:t>
            </a:r>
          </a:p>
          <a:p>
            <a:pPr indent="228600">
              <a:spcAft>
                <a:spcPts val="0"/>
              </a:spcAft>
            </a:pPr>
            <a:r>
              <a:rPr lang="en" sz="1400" dirty="0">
                <a:latin typeface="Calibri"/>
                <a:ea typeface="Times New Roman"/>
                <a:cs typeface="Arial"/>
              </a:rPr>
              <a:t>index </a:t>
            </a:r>
            <a:r>
              <a:rPr lang="en" sz="1400" dirty="0">
                <a:latin typeface="Calibri"/>
                <a:ea typeface="Times New Roman"/>
                <a:cs typeface="Arial"/>
                <a:sym typeface="Wingdings"/>
              </a:rPr>
              <a:t> </a:t>
            </a:r>
            <a:r>
              <a:rPr lang="en" sz="1400" dirty="0">
                <a:latin typeface="Calibri"/>
                <a:ea typeface="Times New Roman"/>
                <a:cs typeface="Arial"/>
              </a:rPr>
              <a:t>0;</a:t>
            </a:r>
          </a:p>
          <a:p>
            <a:pPr indent="228600">
              <a:spcAft>
                <a:spcPts val="0"/>
              </a:spcAft>
            </a:pPr>
            <a:r>
              <a:rPr lang="en" sz="1400" dirty="0">
                <a:latin typeface="Calibri"/>
                <a:ea typeface="Times New Roman"/>
                <a:cs typeface="Arial"/>
              </a:rPr>
              <a:t>while(index&lt; </a:t>
            </a:r>
            <a:r>
              <a:rPr lang="en" sz="1400" dirty="0" err="1">
                <a:latin typeface="Calibri"/>
                <a:ea typeface="Times New Roman"/>
                <a:cs typeface="Arial"/>
              </a:rPr>
              <a:t>result.length </a:t>
            </a:r>
            <a:r>
              <a:rPr lang="en" sz="1400" dirty="0">
                <a:latin typeface="Calibri"/>
                <a:ea typeface="Times New Roman"/>
                <a:cs typeface="Arial"/>
              </a:rPr>
              <a:t>()) do</a:t>
            </a:r>
          </a:p>
          <a:p>
            <a:pPr indent="228600">
              <a:spcAft>
                <a:spcPts val="0"/>
              </a:spcAft>
            </a:pPr>
            <a:r>
              <a:rPr lang="en" sz="1400" dirty="0">
                <a:latin typeface="Calibri"/>
                <a:ea typeface="Times New Roman"/>
                <a:cs typeface="Arial"/>
              </a:rPr>
              <a:t>{</a:t>
            </a:r>
          </a:p>
          <a:p>
            <a:pPr indent="228600">
              <a:spcAft>
                <a:spcPts val="0"/>
              </a:spcAft>
            </a:pPr>
            <a:r>
              <a:rPr lang="en" sz="1400" dirty="0">
                <a:latin typeface="Calibri"/>
                <a:ea typeface="Times New Roman"/>
                <a:cs typeface="Arial"/>
              </a:rPr>
              <a:t>because </a:t>
            </a:r>
            <a:r>
              <a:rPr lang="en" sz="1400" dirty="0">
                <a:latin typeface="Calibri"/>
                <a:ea typeface="Times New Roman"/>
                <a:cs typeface="Arial"/>
                <a:sym typeface="Wingdings"/>
              </a:rPr>
              <a:t></a:t>
            </a:r>
            <a:r>
              <a:rPr lang="en" sz="1400" dirty="0">
                <a:latin typeface="Calibri"/>
                <a:ea typeface="Times New Roman"/>
                <a:cs typeface="Arial"/>
              </a:rPr>
              <a:t> </a:t>
            </a:r>
            <a:r>
              <a:rPr lang="en" sz="1400" dirty="0" err="1">
                <a:latin typeface="Calibri"/>
                <a:ea typeface="Times New Roman"/>
                <a:cs typeface="Arial"/>
              </a:rPr>
              <a:t>result.iemeChar </a:t>
            </a:r>
            <a:r>
              <a:rPr lang="en" sz="1400" dirty="0">
                <a:latin typeface="Calibri"/>
                <a:ea typeface="Times New Roman"/>
                <a:cs typeface="Arial"/>
              </a:rPr>
              <a:t>(index);</a:t>
            </a:r>
          </a:p>
          <a:p>
            <a:pPr indent="228600">
              <a:spcAft>
                <a:spcPts val="0"/>
              </a:spcAft>
            </a:pPr>
            <a:r>
              <a:rPr lang="en" sz="1400" dirty="0">
                <a:latin typeface="Calibri"/>
                <a:ea typeface="Times New Roman"/>
                <a:cs typeface="Arial"/>
              </a:rPr>
              <a:t>if ((char </a:t>
            </a:r>
            <a:r>
              <a:rPr lang="en" sz="1400" dirty="0">
                <a:latin typeface="Calibri"/>
                <a:ea typeface="Times New Roman"/>
                <a:cs typeface="Arial"/>
                <a:sym typeface="Symbol"/>
              </a:rPr>
              <a:t> </a:t>
            </a:r>
            <a:r>
              <a:rPr lang="en" sz="1400" dirty="0">
                <a:latin typeface="Calibri"/>
                <a:ea typeface="Times New Roman"/>
                <a:cs typeface="Arial"/>
              </a:rPr>
              <a:t>'A') AND (char </a:t>
            </a:r>
            <a:r>
              <a:rPr lang="en" sz="1400" dirty="0">
                <a:latin typeface="Calibri"/>
                <a:ea typeface="Times New Roman"/>
                <a:cs typeface="Arial"/>
                <a:sym typeface="Symbol"/>
              </a:rPr>
              <a:t> </a:t>
            </a:r>
            <a:r>
              <a:rPr lang="en" sz="1400" dirty="0">
                <a:latin typeface="Calibri"/>
                <a:ea typeface="Times New Roman"/>
                <a:cs typeface="Arial"/>
              </a:rPr>
              <a:t>'Z')) then</a:t>
            </a:r>
          </a:p>
          <a:p>
            <a:pPr indent="228600">
              <a:spcAft>
                <a:spcPts val="0"/>
              </a:spcAft>
            </a:pPr>
            <a:r>
              <a:rPr lang="en" sz="1400" dirty="0">
                <a:latin typeface="Calibri"/>
                <a:ea typeface="Times New Roman"/>
                <a:cs typeface="Arial"/>
              </a:rPr>
              <a:t>{ char </a:t>
            </a:r>
            <a:r>
              <a:rPr lang="en" sz="1400" dirty="0">
                <a:latin typeface="Calibri"/>
                <a:ea typeface="Times New Roman"/>
                <a:cs typeface="Arial"/>
                <a:sym typeface="Wingdings"/>
              </a:rPr>
              <a:t> </a:t>
            </a:r>
            <a:r>
              <a:rPr lang="en" sz="1400" dirty="0">
                <a:latin typeface="Calibri"/>
                <a:ea typeface="Times New Roman"/>
                <a:cs typeface="Arial"/>
              </a:rPr>
              <a:t>char + ('a' – 'A');</a:t>
            </a:r>
          </a:p>
          <a:p>
            <a:pPr indent="228600">
              <a:spcAft>
                <a:spcPts val="0"/>
              </a:spcAft>
            </a:pPr>
            <a:r>
              <a:rPr lang="en" sz="1400" dirty="0">
                <a:latin typeface="Calibri"/>
                <a:ea typeface="Times New Roman"/>
                <a:cs typeface="Arial"/>
              </a:rPr>
              <a:t>  </a:t>
            </a:r>
            <a:r>
              <a:rPr lang="en" sz="1400" dirty="0" err="1">
                <a:latin typeface="Calibri"/>
                <a:ea typeface="Times New Roman"/>
                <a:cs typeface="Arial"/>
              </a:rPr>
              <a:t>result.modifierIth </a:t>
            </a:r>
            <a:r>
              <a:rPr lang="en" sz="1400" dirty="0">
                <a:latin typeface="Calibri"/>
                <a:ea typeface="Times New Roman"/>
                <a:cs typeface="Arial"/>
              </a:rPr>
              <a:t>( </a:t>
            </a:r>
            <a:r>
              <a:rPr lang="en" sz="1400" dirty="0" err="1">
                <a:latin typeface="Calibri"/>
                <a:ea typeface="Times New Roman"/>
                <a:cs typeface="Arial"/>
              </a:rPr>
              <a:t>index, char </a:t>
            </a:r>
            <a:r>
              <a:rPr lang="en" sz="1400" dirty="0">
                <a:latin typeface="Calibri"/>
                <a:ea typeface="Times New Roman"/>
                <a:cs typeface="Arial"/>
              </a:rPr>
              <a:t>);</a:t>
            </a:r>
          </a:p>
          <a:p>
            <a:pPr indent="228600">
              <a:spcAft>
                <a:spcPts val="0"/>
              </a:spcAft>
            </a:pPr>
            <a:r>
              <a:rPr lang="en" sz="1400" dirty="0">
                <a:latin typeface="Calibri"/>
                <a:ea typeface="Times New Roman"/>
                <a:cs typeface="Arial"/>
              </a:rPr>
              <a:t>}</a:t>
            </a:r>
          </a:p>
          <a:p>
            <a:pPr indent="228600">
              <a:spcAft>
                <a:spcPts val="0"/>
              </a:spcAft>
            </a:pPr>
            <a:r>
              <a:rPr lang="en" sz="1400" dirty="0">
                <a:latin typeface="Calibri"/>
                <a:ea typeface="Times New Roman"/>
                <a:cs typeface="Arial"/>
              </a:rPr>
              <a:t>index </a:t>
            </a:r>
            <a:r>
              <a:rPr lang="en" sz="1400" dirty="0">
                <a:latin typeface="Calibri"/>
                <a:ea typeface="Times New Roman"/>
                <a:cs typeface="Arial"/>
                <a:sym typeface="Wingdings"/>
              </a:rPr>
              <a:t> </a:t>
            </a:r>
            <a:r>
              <a:rPr lang="en" sz="1400" dirty="0">
                <a:latin typeface="Calibri"/>
                <a:ea typeface="Times New Roman"/>
                <a:cs typeface="Arial"/>
              </a:rPr>
              <a:t>index+1;</a:t>
            </a:r>
          </a:p>
          <a:p>
            <a:pPr indent="228600">
              <a:spcAft>
                <a:spcPts val="0"/>
              </a:spcAft>
            </a:pPr>
            <a:r>
              <a:rPr lang="en" sz="1400" dirty="0">
                <a:latin typeface="Calibri"/>
                <a:ea typeface="Times New Roman"/>
                <a:cs typeface="Arial"/>
              </a:rPr>
              <a:t>}</a:t>
            </a:r>
          </a:p>
          <a:p>
            <a:pPr indent="228600">
              <a:spcAft>
                <a:spcPts val="0"/>
              </a:spcAft>
            </a:pPr>
            <a:r>
              <a:rPr lang="en" sz="1400" dirty="0">
                <a:latin typeface="Calibri"/>
                <a:ea typeface="Times New Roman"/>
                <a:cs typeface="Arial"/>
              </a:rPr>
              <a:t>Returns result;</a:t>
            </a:r>
          </a:p>
          <a:p>
            <a:pPr indent="228600">
              <a:spcAft>
                <a:spcPts val="0"/>
              </a:spcAft>
            </a:pPr>
            <a:r>
              <a:rPr lang="en" sz="1400" b="1" dirty="0">
                <a:latin typeface="Calibri"/>
                <a:ea typeface="Times New Roman"/>
                <a:cs typeface="Arial"/>
              </a:rPr>
              <a:t>END</a:t>
            </a:r>
            <a:endParaRPr lang="fr-FR" sz="1400" b="1" dirty="0">
              <a:effectLst/>
              <a:latin typeface="Calibri"/>
              <a:ea typeface="Times New Roman"/>
              <a:cs typeface="Arial"/>
            </a:endParaRPr>
          </a:p>
        </p:txBody>
      </p:sp>
      <p:sp>
        <p:nvSpPr>
          <p:cNvPr id="3" name="Émoticône 2"/>
          <p:cNvSpPr/>
          <p:nvPr/>
        </p:nvSpPr>
        <p:spPr>
          <a:xfrm>
            <a:off x="6228184" y="5810418"/>
            <a:ext cx="936104" cy="86409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8" name="Rectangle 7"/>
          <p:cNvSpPr/>
          <p:nvPr/>
        </p:nvSpPr>
        <p:spPr>
          <a:xfrm>
            <a:off x="3989917" y="2780928"/>
            <a:ext cx="4572000" cy="2308324"/>
          </a:xfrm>
          <a:prstGeom prst="rect">
            <a:avLst/>
          </a:prstGeom>
          <a:ln>
            <a:solidFill>
              <a:schemeClr val="accent3"/>
            </a:solidFill>
          </a:ln>
          <a:effectLst>
            <a:innerShdw blurRad="63500" dist="50800" dir="13500000">
              <a:prstClr val="black">
                <a:alpha val="50000"/>
              </a:prstClr>
            </a:innerShdw>
          </a:effectLst>
        </p:spPr>
        <p:txBody>
          <a:bodyPr>
            <a:spAutoFit/>
          </a:bodyPr>
          <a:lstStyle/>
          <a:p>
            <a:pPr indent="228600">
              <a:spcAft>
                <a:spcPts val="0"/>
              </a:spcAft>
            </a:pPr>
            <a:r>
              <a:rPr lang="en" dirty="0">
                <a:latin typeface="Calibri"/>
                <a:ea typeface="Times New Roman"/>
                <a:cs typeface="Arial"/>
              </a:rPr>
              <a:t>And its use:</a:t>
            </a:r>
          </a:p>
          <a:p>
            <a:pPr indent="228600">
              <a:spcAft>
                <a:spcPts val="0"/>
              </a:spcAft>
            </a:pPr>
            <a:r>
              <a:rPr lang="en" b="1" dirty="0">
                <a:latin typeface="Calibri"/>
                <a:ea typeface="Times New Roman"/>
                <a:cs typeface="Arial"/>
              </a:rPr>
              <a:t>Algorithm </a:t>
            </a:r>
            <a:r>
              <a:rPr lang="en" dirty="0">
                <a:latin typeface="Calibri"/>
                <a:ea typeface="Times New Roman"/>
                <a:cs typeface="Arial"/>
              </a:rPr>
              <a:t>uses_function_lowercase</a:t>
            </a:r>
          </a:p>
          <a:p>
            <a:pPr indent="228600">
              <a:spcAft>
                <a:spcPts val="0"/>
              </a:spcAft>
            </a:pPr>
            <a:r>
              <a:rPr lang="en" b="1" dirty="0">
                <a:latin typeface="Calibri"/>
                <a:ea typeface="Times New Roman"/>
                <a:cs typeface="Arial"/>
              </a:rPr>
              <a:t>Variables: </a:t>
            </a:r>
            <a:r>
              <a:rPr lang="en" dirty="0">
                <a:latin typeface="Calibri"/>
                <a:ea typeface="Times New Roman"/>
                <a:cs typeface="Arial"/>
              </a:rPr>
              <a:t>ch1, ch2: </a:t>
            </a:r>
            <a:r>
              <a:rPr lang="en" dirty="0" err="1">
                <a:latin typeface="Calibri"/>
                <a:ea typeface="Times New Roman"/>
                <a:cs typeface="Arial"/>
              </a:rPr>
              <a:t>String </a:t>
            </a:r>
            <a:r>
              <a:rPr lang="en" dirty="0">
                <a:latin typeface="Calibri"/>
                <a:ea typeface="Times New Roman"/>
                <a:cs typeface="Arial"/>
              </a:rPr>
              <a:t>;</a:t>
            </a:r>
            <a:endParaRPr lang="fr-FR" dirty="0">
              <a:latin typeface="Calibri"/>
              <a:ea typeface="Times New Roman"/>
              <a:cs typeface="Arial"/>
            </a:endParaRPr>
          </a:p>
          <a:p>
            <a:pPr indent="228600">
              <a:spcAft>
                <a:spcPts val="0"/>
              </a:spcAft>
            </a:pPr>
            <a:r>
              <a:rPr lang="en" dirty="0">
                <a:latin typeface="Calibri"/>
                <a:ea typeface="Times New Roman"/>
                <a:cs typeface="Arial"/>
              </a:rPr>
              <a:t>Beginning</a:t>
            </a:r>
            <a:endParaRPr lang="fr-FR" dirty="0">
              <a:latin typeface="Calibri"/>
              <a:ea typeface="Times New Roman"/>
              <a:cs typeface="Arial"/>
            </a:endParaRPr>
          </a:p>
          <a:p>
            <a:pPr indent="228600">
              <a:spcAft>
                <a:spcPts val="0"/>
              </a:spcAft>
            </a:pPr>
            <a:r>
              <a:rPr lang="en" dirty="0">
                <a:latin typeface="Calibri"/>
                <a:ea typeface="Times New Roman"/>
                <a:cs typeface="Arial"/>
              </a:rPr>
              <a:t>ch1 </a:t>
            </a:r>
            <a:r>
              <a:rPr lang="en" dirty="0">
                <a:latin typeface="Calibri"/>
                <a:ea typeface="Times New Roman"/>
                <a:cs typeface="Arial"/>
                <a:sym typeface="Wingdings"/>
              </a:rPr>
              <a:t> </a:t>
            </a:r>
            <a:r>
              <a:rPr lang="en" dirty="0" err="1">
                <a:latin typeface="Calibri"/>
                <a:ea typeface="Times New Roman"/>
                <a:cs typeface="Arial"/>
              </a:rPr>
              <a:t>String </a:t>
            </a:r>
            <a:r>
              <a:rPr lang="en" dirty="0">
                <a:latin typeface="Calibri"/>
                <a:ea typeface="Times New Roman"/>
                <a:cs typeface="Arial"/>
              </a:rPr>
              <a:t>(“ </a:t>
            </a:r>
            <a:r>
              <a:rPr lang="en" dirty="0" err="1">
                <a:latin typeface="Calibri"/>
                <a:ea typeface="Times New Roman"/>
                <a:cs typeface="Arial"/>
              </a:rPr>
              <a:t>TlEmSani </a:t>
            </a:r>
            <a:r>
              <a:rPr lang="en" dirty="0">
                <a:latin typeface="Calibri"/>
                <a:ea typeface="Times New Roman"/>
                <a:cs typeface="Arial"/>
              </a:rPr>
              <a:t>”);</a:t>
            </a:r>
            <a:endParaRPr lang="fr-FR" dirty="0">
              <a:latin typeface="Calibri"/>
              <a:ea typeface="Times New Roman"/>
              <a:cs typeface="Arial"/>
            </a:endParaRPr>
          </a:p>
          <a:p>
            <a:pPr indent="228600">
              <a:spcAft>
                <a:spcPts val="0"/>
              </a:spcAft>
            </a:pPr>
            <a:r>
              <a:rPr lang="en" dirty="0">
                <a:latin typeface="Calibri"/>
                <a:ea typeface="Times New Roman"/>
                <a:cs typeface="Arial"/>
              </a:rPr>
              <a:t> ch2 </a:t>
            </a:r>
            <a:r>
              <a:rPr lang="en" dirty="0">
                <a:latin typeface="Calibri"/>
                <a:ea typeface="Times New Roman"/>
                <a:cs typeface="Arial"/>
                <a:sym typeface="Wingdings"/>
              </a:rPr>
              <a:t> </a:t>
            </a:r>
            <a:r>
              <a:rPr lang="en" dirty="0">
                <a:latin typeface="Calibri"/>
                <a:ea typeface="Times New Roman"/>
                <a:cs typeface="Arial"/>
              </a:rPr>
              <a:t>convertToLowercase(ch1);</a:t>
            </a:r>
          </a:p>
          <a:p>
            <a:pPr indent="228600">
              <a:spcAft>
                <a:spcPts val="0"/>
              </a:spcAft>
            </a:pPr>
            <a:r>
              <a:rPr lang="en" dirty="0">
                <a:latin typeface="Calibri"/>
                <a:ea typeface="Times New Roman"/>
                <a:cs typeface="Arial"/>
              </a:rPr>
              <a:t>ch2.write();</a:t>
            </a:r>
          </a:p>
          <a:p>
            <a:pPr indent="228600">
              <a:spcAft>
                <a:spcPts val="0"/>
              </a:spcAft>
            </a:pPr>
            <a:r>
              <a:rPr lang="en" dirty="0">
                <a:latin typeface="Calibri"/>
                <a:ea typeface="Times New Roman"/>
                <a:cs typeface="Arial"/>
              </a:rPr>
              <a:t>END</a:t>
            </a:r>
            <a:endParaRPr lang="fr-FR" dirty="0">
              <a:effectLst/>
              <a:latin typeface="Calibri"/>
              <a:ea typeface="Times New Roman"/>
              <a:cs typeface="Arial"/>
            </a:endParaRPr>
          </a:p>
        </p:txBody>
      </p:sp>
      <p:sp>
        <p:nvSpPr>
          <p:cNvPr id="9" name="Soleil 8"/>
          <p:cNvSpPr/>
          <p:nvPr/>
        </p:nvSpPr>
        <p:spPr>
          <a:xfrm>
            <a:off x="6228184" y="5540388"/>
            <a:ext cx="612068" cy="540060"/>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895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1" nodeType="after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instance parameters</a:t>
            </a:r>
          </a:p>
        </p:txBody>
      </p:sp>
      <p:sp>
        <p:nvSpPr>
          <p:cNvPr id="60" name="Rectangle 59"/>
          <p:cNvSpPr/>
          <p:nvPr/>
        </p:nvSpPr>
        <p:spPr>
          <a:xfrm>
            <a:off x="2267744" y="1844824"/>
            <a:ext cx="6120680" cy="4680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1" name="Zone de texte 688"/>
          <p:cNvSpPr txBox="1"/>
          <p:nvPr/>
        </p:nvSpPr>
        <p:spPr>
          <a:xfrm>
            <a:off x="2843808" y="2862262"/>
            <a:ext cx="2217897" cy="257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100" dirty="0" err="1">
                <a:effectLst/>
                <a:latin typeface="Calibri"/>
                <a:ea typeface="Times New Roman"/>
                <a:cs typeface="Arial"/>
              </a:rPr>
              <a:t>use_lowercase_function</a:t>
            </a:r>
            <a:endParaRPr lang="fr-FR" sz="1600" dirty="0">
              <a:effectLst/>
              <a:latin typeface="Calibri"/>
              <a:ea typeface="Times New Roman"/>
              <a:cs typeface="Arial"/>
            </a:endParaRPr>
          </a:p>
        </p:txBody>
      </p:sp>
      <p:cxnSp>
        <p:nvCxnSpPr>
          <p:cNvPr id="62" name="Connecteur droit 61"/>
          <p:cNvCxnSpPr/>
          <p:nvPr/>
        </p:nvCxnSpPr>
        <p:spPr>
          <a:xfrm>
            <a:off x="5283999" y="2471737"/>
            <a:ext cx="0" cy="3781425"/>
          </a:xfrm>
          <a:prstGeom prst="line">
            <a:avLst/>
          </a:prstGeom>
          <a:ln/>
        </p:spPr>
        <p:style>
          <a:lnRef idx="3">
            <a:schemeClr val="accent6"/>
          </a:lnRef>
          <a:fillRef idx="0">
            <a:schemeClr val="accent6"/>
          </a:fillRef>
          <a:effectRef idx="2">
            <a:schemeClr val="accent6"/>
          </a:effectRef>
          <a:fontRef idx="minor">
            <a:schemeClr val="tx1"/>
          </a:fontRef>
        </p:style>
      </p:cxnSp>
      <p:sp>
        <p:nvSpPr>
          <p:cNvPr id="63" name="Zone de texte 685"/>
          <p:cNvSpPr txBox="1"/>
          <p:nvPr/>
        </p:nvSpPr>
        <p:spPr>
          <a:xfrm>
            <a:off x="5602693" y="3357562"/>
            <a:ext cx="1620370" cy="82752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en" sz="1100" dirty="0">
                <a:effectLst/>
                <a:ea typeface="Times New Roman"/>
                <a:cs typeface="Arial"/>
              </a:rPr>
              <a:t> </a:t>
            </a:r>
          </a:p>
          <a:p>
            <a:pPr algn="ctr">
              <a:spcAft>
                <a:spcPts val="0"/>
              </a:spcAft>
            </a:pPr>
            <a:r>
              <a:rPr lang="en" sz="1400" dirty="0">
                <a:effectLst/>
                <a:ea typeface="Times New Roman"/>
                <a:cs typeface="Arial"/>
              </a:rPr>
              <a:t>“ </a:t>
            </a:r>
            <a:r>
              <a:rPr lang="en" sz="1400" dirty="0" err="1">
                <a:effectLst/>
                <a:ea typeface="Times New Roman"/>
                <a:cs typeface="Arial"/>
              </a:rPr>
              <a:t>TlEmSani </a:t>
            </a:r>
            <a:r>
              <a:rPr lang="en" sz="1400" dirty="0">
                <a:effectLst/>
                <a:ea typeface="Times New Roman"/>
                <a:cs typeface="Arial"/>
              </a:rPr>
              <a:t>”</a:t>
            </a:r>
          </a:p>
          <a:p>
            <a:pPr indent="228600">
              <a:spcAft>
                <a:spcPts val="0"/>
              </a:spcAft>
            </a:pPr>
            <a:r>
              <a:rPr lang="en" sz="1100" dirty="0">
                <a:effectLst/>
                <a:ea typeface="Times New Roman"/>
                <a:cs typeface="Arial"/>
              </a:rPr>
              <a:t> </a:t>
            </a:r>
          </a:p>
        </p:txBody>
      </p:sp>
      <p:sp>
        <p:nvSpPr>
          <p:cNvPr id="64" name="Zone de texte 686"/>
          <p:cNvSpPr txBox="1"/>
          <p:nvPr/>
        </p:nvSpPr>
        <p:spPr>
          <a:xfrm>
            <a:off x="5652120" y="4414837"/>
            <a:ext cx="1620370" cy="830122"/>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en" sz="1100" dirty="0">
                <a:effectLst/>
                <a:ea typeface="Times New Roman"/>
                <a:cs typeface="Arial"/>
              </a:rPr>
              <a:t> </a:t>
            </a:r>
          </a:p>
          <a:p>
            <a:pPr algn="ctr">
              <a:spcAft>
                <a:spcPts val="0"/>
              </a:spcAft>
            </a:pPr>
            <a:r>
              <a:rPr lang="en" sz="1600" dirty="0">
                <a:effectLst/>
                <a:ea typeface="Times New Roman"/>
                <a:cs typeface="Arial"/>
              </a:rPr>
              <a:t>“tlemsani”</a:t>
            </a:r>
          </a:p>
        </p:txBody>
      </p:sp>
      <p:sp>
        <p:nvSpPr>
          <p:cNvPr id="65" name="Zone de texte 55"/>
          <p:cNvSpPr txBox="1"/>
          <p:nvPr/>
        </p:nvSpPr>
        <p:spPr>
          <a:xfrm>
            <a:off x="5580112" y="2492896"/>
            <a:ext cx="1565575"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600"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rPr>
              <a:t>Instances</a:t>
            </a:r>
          </a:p>
        </p:txBody>
      </p:sp>
      <p:sp>
        <p:nvSpPr>
          <p:cNvPr id="66" name="Zone de texte 692"/>
          <p:cNvSpPr txBox="1"/>
          <p:nvPr/>
        </p:nvSpPr>
        <p:spPr>
          <a:xfrm>
            <a:off x="2987823" y="4149080"/>
            <a:ext cx="1669946" cy="257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200" dirty="0" err="1">
                <a:effectLst/>
                <a:latin typeface="Calibri"/>
                <a:ea typeface="Times New Roman"/>
                <a:cs typeface="Arial"/>
              </a:rPr>
              <a:t>convertToLowercase</a:t>
            </a:r>
            <a:endParaRPr lang="fr-FR" dirty="0">
              <a:effectLst/>
              <a:latin typeface="Calibri"/>
              <a:ea typeface="Times New Roman"/>
              <a:cs typeface="Arial"/>
            </a:endParaRPr>
          </a:p>
        </p:txBody>
      </p:sp>
      <p:sp>
        <p:nvSpPr>
          <p:cNvPr id="67" name="Rectangle 66"/>
          <p:cNvSpPr/>
          <p:nvPr/>
        </p:nvSpPr>
        <p:spPr>
          <a:xfrm>
            <a:off x="3183519" y="3143249"/>
            <a:ext cx="1761271" cy="971550"/>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8" name="Rectangle 67"/>
          <p:cNvSpPr/>
          <p:nvPr/>
        </p:nvSpPr>
        <p:spPr>
          <a:xfrm>
            <a:off x="3213281" y="4581128"/>
            <a:ext cx="1761271" cy="1828800"/>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69" name="Groupe 68"/>
          <p:cNvGrpSpPr/>
          <p:nvPr/>
        </p:nvGrpSpPr>
        <p:grpSpPr>
          <a:xfrm>
            <a:off x="3287891" y="5935522"/>
            <a:ext cx="1552528" cy="352425"/>
            <a:chOff x="0" y="0"/>
            <a:chExt cx="1133475" cy="352425"/>
          </a:xfrm>
        </p:grpSpPr>
        <p:sp>
          <p:nvSpPr>
            <p:cNvPr id="70" name="Rectangle à coins arrondis 69"/>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 sz="1400" dirty="0">
                  <a:effectLst/>
                  <a:latin typeface="Calibri"/>
                  <a:ea typeface="Times New Roman"/>
                  <a:cs typeface="Arial"/>
                </a:rPr>
                <a:t>result</a:t>
              </a:r>
            </a:p>
          </p:txBody>
        </p:sp>
        <p:cxnSp>
          <p:nvCxnSpPr>
            <p:cNvPr id="71" name="Connecteur droit 70"/>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72" name="Ellipse 71"/>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73" name="Rectangle à coins arrondis 72"/>
          <p:cNvSpPr/>
          <p:nvPr/>
        </p:nvSpPr>
        <p:spPr>
          <a:xfrm>
            <a:off x="3287891" y="5068747"/>
            <a:ext cx="1552528"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 sz="1400" dirty="0">
                <a:effectLst/>
                <a:latin typeface="Calibri"/>
                <a:ea typeface="Times New Roman"/>
                <a:cs typeface="Arial"/>
              </a:rPr>
              <a:t>Index = </a:t>
            </a:r>
            <a:r>
              <a:rPr lang="en" sz="1400" dirty="0">
                <a:latin typeface="Calibri"/>
                <a:ea typeface="Times New Roman"/>
                <a:cs typeface="Arial"/>
              </a:rPr>
              <a:t>6</a:t>
            </a:r>
            <a:endParaRPr lang="fr-FR" sz="1400" dirty="0">
              <a:effectLst/>
              <a:latin typeface="Calibri"/>
              <a:ea typeface="Times New Roman"/>
              <a:cs typeface="Arial"/>
            </a:endParaRPr>
          </a:p>
        </p:txBody>
      </p:sp>
      <p:sp>
        <p:nvSpPr>
          <p:cNvPr id="74" name="Rectangle à coins arrondis 73"/>
          <p:cNvSpPr/>
          <p:nvPr/>
        </p:nvSpPr>
        <p:spPr>
          <a:xfrm>
            <a:off x="3287891" y="5459272"/>
            <a:ext cx="1552528"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 sz="1600" dirty="0">
                <a:effectLst/>
                <a:latin typeface="Calibri"/>
                <a:ea typeface="Times New Roman"/>
                <a:cs typeface="Arial"/>
              </a:rPr>
              <a:t>char='i '</a:t>
            </a:r>
          </a:p>
        </p:txBody>
      </p:sp>
      <p:sp>
        <p:nvSpPr>
          <p:cNvPr id="75" name="Zone de texte 38"/>
          <p:cNvSpPr txBox="1"/>
          <p:nvPr/>
        </p:nvSpPr>
        <p:spPr>
          <a:xfrm>
            <a:off x="3563888" y="2492896"/>
            <a:ext cx="1213320"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en" sz="1400"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rPr>
              <a:t>variables</a:t>
            </a:r>
          </a:p>
        </p:txBody>
      </p:sp>
      <p:grpSp>
        <p:nvGrpSpPr>
          <p:cNvPr id="76" name="Groupe 75"/>
          <p:cNvGrpSpPr/>
          <p:nvPr/>
        </p:nvGrpSpPr>
        <p:grpSpPr>
          <a:xfrm>
            <a:off x="3274845" y="3252787"/>
            <a:ext cx="1552528" cy="352425"/>
            <a:chOff x="0" y="0"/>
            <a:chExt cx="1133475" cy="352425"/>
          </a:xfrm>
        </p:grpSpPr>
        <p:sp>
          <p:nvSpPr>
            <p:cNvPr id="77" name="Rectangle à coins arrondis 76"/>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en" sz="1400" dirty="0">
                  <a:effectLst/>
                  <a:latin typeface="Calibri"/>
                  <a:ea typeface="Times New Roman"/>
                  <a:cs typeface="Arial"/>
                </a:rPr>
                <a:t>ch1</a:t>
              </a:r>
            </a:p>
          </p:txBody>
        </p:sp>
        <p:cxnSp>
          <p:nvCxnSpPr>
            <p:cNvPr id="78" name="Connecteur droit 77"/>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79" name="Ellipse 78"/>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80" name="Groupe 79"/>
          <p:cNvGrpSpPr/>
          <p:nvPr/>
        </p:nvGrpSpPr>
        <p:grpSpPr>
          <a:xfrm>
            <a:off x="3287891" y="3681412"/>
            <a:ext cx="1552528" cy="352425"/>
            <a:chOff x="0" y="0"/>
            <a:chExt cx="1133475" cy="352425"/>
          </a:xfrm>
        </p:grpSpPr>
        <p:sp>
          <p:nvSpPr>
            <p:cNvPr id="81" name="Rectangle à coins arrondis 80"/>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en" sz="1400" dirty="0">
                  <a:effectLst/>
                  <a:latin typeface="Calibri"/>
                  <a:ea typeface="Times New Roman"/>
                  <a:cs typeface="Arial"/>
                </a:rPr>
                <a:t>ch2</a:t>
              </a:r>
            </a:p>
          </p:txBody>
        </p:sp>
        <p:cxnSp>
          <p:nvCxnSpPr>
            <p:cNvPr id="82" name="Connecteur droit 81"/>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83" name="Ellipse 82"/>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nvGrpSpPr>
          <p:cNvPr id="84" name="Groupe 83"/>
          <p:cNvGrpSpPr/>
          <p:nvPr/>
        </p:nvGrpSpPr>
        <p:grpSpPr>
          <a:xfrm>
            <a:off x="3287891" y="4668697"/>
            <a:ext cx="1552528" cy="352425"/>
            <a:chOff x="0" y="0"/>
            <a:chExt cx="1133475" cy="352425"/>
          </a:xfrm>
        </p:grpSpPr>
        <p:sp>
          <p:nvSpPr>
            <p:cNvPr id="85" name="Rectangle à coins arrondis 84"/>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en" sz="1400" dirty="0">
                  <a:effectLst/>
                  <a:latin typeface="Calibri"/>
                  <a:ea typeface="Times New Roman"/>
                  <a:cs typeface="Arial"/>
                </a:rPr>
                <a:t>vs</a:t>
              </a:r>
            </a:p>
          </p:txBody>
        </p:sp>
        <p:cxnSp>
          <p:nvCxnSpPr>
            <p:cNvPr id="86" name="Connecteur droit 85"/>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87" name="Ellipse 86"/>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88" name="Arc 87"/>
          <p:cNvSpPr/>
          <p:nvPr/>
        </p:nvSpPr>
        <p:spPr>
          <a:xfrm>
            <a:off x="4409886" y="4033837"/>
            <a:ext cx="1922880" cy="952500"/>
          </a:xfrm>
          <a:prstGeom prst="arc">
            <a:avLst>
              <a:gd name="adj1" fmla="val 9600482"/>
              <a:gd name="adj2" fmla="val 1761891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9" name="Arc 88"/>
          <p:cNvSpPr/>
          <p:nvPr/>
        </p:nvSpPr>
        <p:spPr>
          <a:xfrm flipV="1">
            <a:off x="4657769" y="3138487"/>
            <a:ext cx="944924" cy="533400"/>
          </a:xfrm>
          <a:prstGeom prst="arc">
            <a:avLst>
              <a:gd name="adj1" fmla="val 10920245"/>
              <a:gd name="adj2" fmla="val 2040054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0" name="Arc 89"/>
          <p:cNvSpPr/>
          <p:nvPr/>
        </p:nvSpPr>
        <p:spPr>
          <a:xfrm flipV="1">
            <a:off x="4558448" y="3495277"/>
            <a:ext cx="1774318" cy="1085850"/>
          </a:xfrm>
          <a:prstGeom prst="arc">
            <a:avLst>
              <a:gd name="adj1" fmla="val 10092155"/>
              <a:gd name="adj2" fmla="val 17400724"/>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1" name="Arc 90"/>
          <p:cNvSpPr/>
          <p:nvPr/>
        </p:nvSpPr>
        <p:spPr>
          <a:xfrm>
            <a:off x="4488165" y="4700587"/>
            <a:ext cx="1735179" cy="1666875"/>
          </a:xfrm>
          <a:prstGeom prst="arc">
            <a:avLst>
              <a:gd name="adj1" fmla="val 8644036"/>
              <a:gd name="adj2" fmla="val 1761891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2" name="Rectangle à coins arrondis 91"/>
          <p:cNvSpPr/>
          <p:nvPr/>
        </p:nvSpPr>
        <p:spPr>
          <a:xfrm>
            <a:off x="2656667" y="1982552"/>
            <a:ext cx="5328592" cy="4383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 b="1" dirty="0">
                <a:ea typeface="Times New Roman"/>
                <a:cs typeface="Arial"/>
              </a:rPr>
              <a:t>Algorithm </a:t>
            </a:r>
            <a:r>
              <a:rPr lang="en" dirty="0">
                <a:ea typeface="Times New Roman"/>
                <a:cs typeface="Arial"/>
              </a:rPr>
              <a:t>use-convert-lowercase</a:t>
            </a:r>
          </a:p>
        </p:txBody>
      </p:sp>
      <p:graphicFrame>
        <p:nvGraphicFramePr>
          <p:cNvPr id="93" name="Diagramme 92"/>
          <p:cNvGraphicFramePr/>
          <p:nvPr>
            <p:extLst>
              <p:ext uri="{D42A27DB-BD31-4B8C-83A1-F6EECF244321}">
                <p14:modId xmlns:p14="http://schemas.microsoft.com/office/powerpoint/2010/main" val="2340906981"/>
              </p:ext>
            </p:extLst>
          </p:nvPr>
        </p:nvGraphicFramePr>
        <p:xfrm>
          <a:off x="611560" y="3097733"/>
          <a:ext cx="1496313" cy="2092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84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down)">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73"/>
                                        </p:tgtEl>
                                        <p:attrNameLst>
                                          <p:attrName>style.color</p:attrName>
                                        </p:attrNameLst>
                                      </p:cBhvr>
                                      <p:to>
                                        <a:schemeClr val="bg1"/>
                                      </p:to>
                                    </p:animClr>
                                    <p:animClr clrSpc="rgb" dir="cw">
                                      <p:cBhvr>
                                        <p:cTn id="17" dur="250" autoRev="1" fill="remove"/>
                                        <p:tgtEl>
                                          <p:spTgt spid="73"/>
                                        </p:tgtEl>
                                        <p:attrNameLst>
                                          <p:attrName>fillcolor</p:attrName>
                                        </p:attrNameLst>
                                      </p:cBhvr>
                                      <p:to>
                                        <a:schemeClr val="bg1"/>
                                      </p:to>
                                    </p:animClr>
                                    <p:set>
                                      <p:cBhvr>
                                        <p:cTn id="18" dur="250" autoRev="1" fill="remove"/>
                                        <p:tgtEl>
                                          <p:spTgt spid="73"/>
                                        </p:tgtEl>
                                        <p:attrNameLst>
                                          <p:attrName>fill.type</p:attrName>
                                        </p:attrNameLst>
                                      </p:cBhvr>
                                      <p:to>
                                        <p:strVal val="solid"/>
                                      </p:to>
                                    </p:set>
                                    <p:set>
                                      <p:cBhvr>
                                        <p:cTn id="19" dur="250" autoRev="1" fill="remove"/>
                                        <p:tgtEl>
                                          <p:spTgt spid="73"/>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74"/>
                                        </p:tgtEl>
                                      </p:cBhvr>
                                    </p:animEffect>
                                    <p:animScale>
                                      <p:cBhvr>
                                        <p:cTn id="24" dur="250" autoRev="1" fill="hold"/>
                                        <p:tgtEl>
                                          <p:spTgt spid="7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down)">
                                      <p:cBhvr>
                                        <p:cTn id="34" dur="5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wipe(down)">
                                      <p:cBhvr>
                                        <p:cTn id="3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3" grpId="0" animBg="1"/>
      <p:bldP spid="74" grpId="0" animBg="1"/>
      <p:bldP spid="88" grpId="0" animBg="1"/>
      <p:bldP spid="89" grpId="0" animBg="1"/>
      <p:bldP spid="90" grpId="0" animBg="1"/>
      <p:bldP spid="9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39552" y="2348880"/>
            <a:ext cx="3744416" cy="4392488"/>
          </a:xfrm>
        </p:spPr>
        <p:txBody>
          <a:bodyPr rtlCol="0">
            <a:noAutofit/>
          </a:bodyPr>
          <a:lstStyle/>
          <a:p>
            <a:pPr marL="0" lvl="0" indent="0">
              <a:spcBef>
                <a:spcPts val="1000"/>
              </a:spcBef>
              <a:spcAft>
                <a:spcPts val="400"/>
              </a:spcAft>
              <a:buNone/>
            </a:pPr>
            <a:r>
              <a:rPr lang="en" sz="2400" b="1" dirty="0">
                <a:solidFill>
                  <a:srgbClr val="4F81BD"/>
                </a:solidFill>
                <a:latin typeface="Cambria"/>
                <a:ea typeface="Times New Roman"/>
                <a:cs typeface="Times New Roman"/>
              </a:rPr>
              <a:t>Function that modifies a parameter instance</a:t>
            </a:r>
          </a:p>
          <a:p>
            <a:pPr marL="354013" indent="-354013" algn="just">
              <a:spcAft>
                <a:spcPts val="0"/>
              </a:spcAft>
              <a:buBlip>
                <a:blip r:embed="rId4"/>
              </a:buBlip>
            </a:pPr>
            <a:r>
              <a:rPr lang="en" sz="2000" dirty="0">
                <a:ea typeface="Times New Roman"/>
                <a:cs typeface="Arial"/>
              </a:rPr>
              <a:t>Another solution would be to directly convert the instance passed into a parameter. The signature of the function then becomes:</a:t>
            </a:r>
          </a:p>
          <a:p>
            <a:pPr marL="0" indent="0" algn="ctr">
              <a:spcAft>
                <a:spcPts val="0"/>
              </a:spcAft>
              <a:buNone/>
            </a:pPr>
            <a:r>
              <a:rPr lang="en" sz="1400" b="1" dirty="0">
                <a:ea typeface="Times New Roman"/>
                <a:cs typeface="Arial"/>
              </a:rPr>
              <a:t>function </a:t>
            </a:r>
            <a:r>
              <a:rPr lang="en" sz="1400" dirty="0">
                <a:ea typeface="Times New Roman"/>
                <a:cs typeface="Arial"/>
              </a:rPr>
              <a:t>convertToLowercase (string): empty</a:t>
            </a:r>
          </a:p>
          <a:p>
            <a:pPr marL="354013" indent="-354013" algn="just">
              <a:spcAft>
                <a:spcPts val="0"/>
              </a:spcAft>
              <a:buBlip>
                <a:blip r:embed="rId4"/>
              </a:buBlip>
            </a:pPr>
            <a:r>
              <a:rPr lang="en" sz="2000" dirty="0">
                <a:ea typeface="Times New Roman"/>
                <a:cs typeface="Arial"/>
              </a:rPr>
              <a:t>This function works directly on the instance indicated by the calling program.</a:t>
            </a:r>
          </a:p>
          <a:p>
            <a:pPr marL="354013" indent="-354013" algn="just">
              <a:spcAft>
                <a:spcPts val="0"/>
              </a:spcAft>
              <a:buBlip>
                <a:blip r:embed="rId4"/>
              </a:buBlip>
            </a:pPr>
            <a:endParaRPr lang="fr-FR" sz="2000" dirty="0">
              <a:ea typeface="Times New Roman"/>
              <a:cs typeface="Arial"/>
            </a:endParaRPr>
          </a:p>
        </p:txBody>
      </p:sp>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instance parameters</a:t>
            </a:r>
          </a:p>
        </p:txBody>
      </p:sp>
      <p:sp>
        <p:nvSpPr>
          <p:cNvPr id="4" name="Rectangle 3"/>
          <p:cNvSpPr/>
          <p:nvPr/>
        </p:nvSpPr>
        <p:spPr>
          <a:xfrm>
            <a:off x="4307366" y="2204864"/>
            <a:ext cx="4657122" cy="4031873"/>
          </a:xfrm>
          <a:prstGeom prst="rect">
            <a:avLst/>
          </a:prstGeom>
          <a:ln>
            <a:solidFill>
              <a:schemeClr val="accent3">
                <a:lumMod val="75000"/>
              </a:schemeClr>
            </a:solidFill>
          </a:ln>
        </p:spPr>
        <p:txBody>
          <a:bodyPr wrap="square">
            <a:spAutoFit/>
          </a:bodyPr>
          <a:lstStyle/>
          <a:p>
            <a:pPr indent="228600">
              <a:spcAft>
                <a:spcPts val="0"/>
              </a:spcAft>
            </a:pPr>
            <a:r>
              <a:rPr lang="en" sz="1600" b="1" dirty="0">
                <a:latin typeface="Calibri"/>
                <a:ea typeface="Times New Roman"/>
                <a:cs typeface="Arial"/>
              </a:rPr>
              <a:t>function </a:t>
            </a:r>
            <a:r>
              <a:rPr lang="en" sz="1600" dirty="0">
                <a:latin typeface="Calibri"/>
                <a:ea typeface="Times New Roman"/>
                <a:cs typeface="Arial"/>
              </a:rPr>
              <a:t>convertToLowercase ( </a:t>
            </a:r>
            <a:r>
              <a:rPr lang="en" sz="1600" dirty="0" err="1">
                <a:latin typeface="Calibri"/>
                <a:ea typeface="Times New Roman"/>
                <a:cs typeface="Arial"/>
              </a:rPr>
              <a:t>ch </a:t>
            </a:r>
            <a:r>
              <a:rPr lang="en" sz="1600" dirty="0">
                <a:latin typeface="Calibri"/>
                <a:ea typeface="Times New Roman"/>
                <a:cs typeface="Arial"/>
              </a:rPr>
              <a:t>:String) :empty</a:t>
            </a:r>
          </a:p>
          <a:p>
            <a:pPr indent="228600">
              <a:spcAft>
                <a:spcPts val="0"/>
              </a:spcAft>
            </a:pPr>
            <a:r>
              <a:rPr lang="en" sz="1600" b="1" dirty="0">
                <a:latin typeface="Calibri"/>
                <a:ea typeface="Times New Roman"/>
                <a:cs typeface="Arial"/>
              </a:rPr>
              <a:t>variables </a:t>
            </a:r>
            <a:r>
              <a:rPr lang="en" sz="1600" dirty="0">
                <a:latin typeface="Calibri"/>
                <a:ea typeface="Times New Roman"/>
                <a:cs typeface="Arial"/>
              </a:rPr>
              <a:t>: char: </a:t>
            </a:r>
            <a:r>
              <a:rPr lang="en" sz="1600" dirty="0" err="1">
                <a:latin typeface="Calibri"/>
                <a:ea typeface="Times New Roman"/>
                <a:cs typeface="Arial"/>
              </a:rPr>
              <a:t>character </a:t>
            </a:r>
            <a:r>
              <a:rPr lang="en" sz="1600" dirty="0">
                <a:latin typeface="Calibri"/>
                <a:ea typeface="Times New Roman"/>
                <a:cs typeface="Arial"/>
              </a:rPr>
              <a:t>;</a:t>
            </a:r>
          </a:p>
          <a:p>
            <a:pPr indent="228600">
              <a:spcAft>
                <a:spcPts val="0"/>
              </a:spcAft>
            </a:pPr>
            <a:r>
              <a:rPr lang="en" sz="1600" dirty="0">
                <a:latin typeface="Calibri"/>
                <a:ea typeface="Times New Roman"/>
                <a:cs typeface="Arial"/>
              </a:rPr>
              <a:t>index: integer;</a:t>
            </a:r>
          </a:p>
          <a:p>
            <a:pPr indent="228600">
              <a:spcAft>
                <a:spcPts val="0"/>
              </a:spcAft>
            </a:pPr>
            <a:r>
              <a:rPr lang="en" sz="1600" b="1" dirty="0">
                <a:latin typeface="Calibri"/>
                <a:ea typeface="Times New Roman"/>
                <a:cs typeface="Arial"/>
              </a:rPr>
              <a:t>Beginning</a:t>
            </a:r>
            <a:endParaRPr lang="fr-FR" sz="1600" dirty="0">
              <a:latin typeface="Calibri"/>
              <a:ea typeface="Times New Roman"/>
              <a:cs typeface="Arial"/>
            </a:endParaRPr>
          </a:p>
          <a:p>
            <a:pPr indent="449580">
              <a:spcAft>
                <a:spcPts val="0"/>
              </a:spcAft>
            </a:pPr>
            <a:r>
              <a:rPr lang="en" sz="1600" dirty="0">
                <a:latin typeface="Calibri"/>
                <a:ea typeface="Times New Roman"/>
                <a:cs typeface="Arial"/>
              </a:rPr>
              <a:t>Index </a:t>
            </a:r>
            <a:r>
              <a:rPr lang="en" sz="1600" dirty="0">
                <a:latin typeface="Calibri"/>
                <a:ea typeface="Times New Roman"/>
                <a:cs typeface="Arial"/>
                <a:sym typeface="Wingdings"/>
              </a:rPr>
              <a:t> </a:t>
            </a:r>
            <a:r>
              <a:rPr lang="en" sz="1600" dirty="0">
                <a:latin typeface="Calibri"/>
                <a:ea typeface="Times New Roman"/>
                <a:cs typeface="Arial"/>
              </a:rPr>
              <a:t>0;</a:t>
            </a:r>
          </a:p>
          <a:p>
            <a:pPr indent="228600">
              <a:spcAft>
                <a:spcPts val="0"/>
              </a:spcAft>
            </a:pPr>
            <a:r>
              <a:rPr lang="en" sz="1600" dirty="0">
                <a:latin typeface="Calibri"/>
                <a:ea typeface="Times New Roman"/>
                <a:cs typeface="Arial"/>
              </a:rPr>
              <a:t>while(index &lt; ch.length()) do</a:t>
            </a:r>
          </a:p>
          <a:p>
            <a:pPr indent="228600">
              <a:spcAft>
                <a:spcPts val="0"/>
              </a:spcAft>
            </a:pPr>
            <a:r>
              <a:rPr lang="en" sz="1600" dirty="0">
                <a:latin typeface="Calibri"/>
                <a:ea typeface="Times New Roman"/>
                <a:cs typeface="Arial"/>
              </a:rPr>
              <a:t>{</a:t>
            </a:r>
          </a:p>
          <a:p>
            <a:pPr indent="228600">
              <a:spcAft>
                <a:spcPts val="0"/>
              </a:spcAft>
            </a:pPr>
            <a:r>
              <a:rPr lang="en" sz="1600" dirty="0">
                <a:latin typeface="Calibri"/>
                <a:ea typeface="Times New Roman"/>
                <a:cs typeface="Arial"/>
              </a:rPr>
              <a:t>car </a:t>
            </a:r>
            <a:r>
              <a:rPr lang="en" sz="1600" dirty="0">
                <a:latin typeface="Calibri"/>
                <a:ea typeface="Times New Roman"/>
                <a:cs typeface="Arial"/>
                <a:sym typeface="Wingdings"/>
              </a:rPr>
              <a:t> </a:t>
            </a:r>
            <a:r>
              <a:rPr lang="en" sz="1600" dirty="0">
                <a:latin typeface="Calibri"/>
                <a:ea typeface="Times New Roman"/>
                <a:cs typeface="Arial"/>
              </a:rPr>
              <a:t>ch.iemeCar();</a:t>
            </a:r>
          </a:p>
          <a:p>
            <a:pPr indent="228600">
              <a:spcAft>
                <a:spcPts val="0"/>
              </a:spcAft>
            </a:pPr>
            <a:r>
              <a:rPr lang="en" sz="1600" dirty="0">
                <a:latin typeface="Calibri"/>
                <a:ea typeface="Times New Roman"/>
                <a:cs typeface="Arial"/>
              </a:rPr>
              <a:t>if ((char </a:t>
            </a:r>
            <a:r>
              <a:rPr lang="en" sz="1600" dirty="0">
                <a:latin typeface="Calibri"/>
                <a:ea typeface="Times New Roman"/>
                <a:cs typeface="Arial"/>
                <a:sym typeface="Symbol"/>
              </a:rPr>
              <a:t> </a:t>
            </a:r>
            <a:r>
              <a:rPr lang="en" sz="1600" dirty="0">
                <a:latin typeface="Calibri"/>
                <a:ea typeface="Times New Roman"/>
                <a:cs typeface="Arial"/>
              </a:rPr>
              <a:t>'A') AND (char </a:t>
            </a:r>
            <a:r>
              <a:rPr lang="en" sz="1600" dirty="0">
                <a:latin typeface="Calibri"/>
                <a:ea typeface="Times New Roman"/>
                <a:cs typeface="Arial"/>
                <a:sym typeface="Symbol"/>
              </a:rPr>
              <a:t> </a:t>
            </a:r>
            <a:r>
              <a:rPr lang="en" sz="1600" dirty="0">
                <a:latin typeface="Calibri"/>
                <a:ea typeface="Times New Roman"/>
                <a:cs typeface="Arial"/>
              </a:rPr>
              <a:t>'Z')) then</a:t>
            </a:r>
          </a:p>
          <a:p>
            <a:pPr indent="228600">
              <a:spcAft>
                <a:spcPts val="0"/>
              </a:spcAft>
            </a:pPr>
            <a:r>
              <a:rPr lang="en" sz="1600" dirty="0">
                <a:latin typeface="Calibri"/>
                <a:ea typeface="Times New Roman"/>
                <a:cs typeface="Arial"/>
              </a:rPr>
              <a:t>{ char </a:t>
            </a:r>
            <a:r>
              <a:rPr lang="en" sz="1600" dirty="0">
                <a:latin typeface="Calibri"/>
                <a:ea typeface="Times New Roman"/>
                <a:cs typeface="Arial"/>
                <a:sym typeface="Wingdings"/>
              </a:rPr>
              <a:t> </a:t>
            </a:r>
            <a:r>
              <a:rPr lang="en" sz="1600" dirty="0">
                <a:latin typeface="Calibri"/>
                <a:ea typeface="Times New Roman"/>
                <a:cs typeface="Arial"/>
              </a:rPr>
              <a:t>char + ('a' – 'A');</a:t>
            </a:r>
          </a:p>
          <a:p>
            <a:pPr indent="228600">
              <a:spcAft>
                <a:spcPts val="0"/>
              </a:spcAft>
            </a:pPr>
            <a:r>
              <a:rPr lang="en" sz="1600" dirty="0">
                <a:latin typeface="Calibri"/>
                <a:ea typeface="Times New Roman"/>
                <a:cs typeface="Arial"/>
              </a:rPr>
              <a:t>ch.modifierIth(subscript, char);</a:t>
            </a:r>
          </a:p>
          <a:p>
            <a:pPr indent="228600">
              <a:spcAft>
                <a:spcPts val="0"/>
              </a:spcAft>
            </a:pPr>
            <a:r>
              <a:rPr lang="en" sz="1600" dirty="0">
                <a:latin typeface="Calibri"/>
                <a:ea typeface="Times New Roman"/>
                <a:cs typeface="Arial"/>
              </a:rPr>
              <a:t>}</a:t>
            </a:r>
          </a:p>
          <a:p>
            <a:pPr indent="228600">
              <a:spcAft>
                <a:spcPts val="0"/>
              </a:spcAft>
            </a:pPr>
            <a:r>
              <a:rPr lang="en" sz="1600" dirty="0">
                <a:latin typeface="Calibri"/>
                <a:ea typeface="Times New Roman"/>
                <a:cs typeface="Arial"/>
              </a:rPr>
              <a:t>index </a:t>
            </a:r>
            <a:r>
              <a:rPr lang="en" sz="1600" dirty="0">
                <a:latin typeface="Calibri"/>
                <a:ea typeface="Times New Roman"/>
                <a:cs typeface="Arial"/>
                <a:sym typeface="Wingdings"/>
              </a:rPr>
              <a:t> </a:t>
            </a:r>
            <a:r>
              <a:rPr lang="en" sz="1600" dirty="0">
                <a:latin typeface="Calibri"/>
                <a:ea typeface="Times New Roman"/>
                <a:cs typeface="Arial"/>
              </a:rPr>
              <a:t>index + 1;</a:t>
            </a:r>
          </a:p>
          <a:p>
            <a:pPr indent="228600">
              <a:spcAft>
                <a:spcPts val="0"/>
              </a:spcAft>
            </a:pPr>
            <a:r>
              <a:rPr lang="en" sz="1600" dirty="0">
                <a:latin typeface="Calibri"/>
                <a:ea typeface="Times New Roman"/>
                <a:cs typeface="Arial"/>
              </a:rPr>
              <a:t>}</a:t>
            </a:r>
          </a:p>
          <a:p>
            <a:pPr indent="449580">
              <a:spcAft>
                <a:spcPts val="0"/>
              </a:spcAft>
            </a:pPr>
            <a:r>
              <a:rPr lang="en" sz="1600" dirty="0">
                <a:latin typeface="Calibri"/>
                <a:ea typeface="Times New Roman"/>
                <a:cs typeface="Arial"/>
              </a:rPr>
              <a:t>return ;</a:t>
            </a:r>
          </a:p>
          <a:p>
            <a:pPr indent="228600">
              <a:spcAft>
                <a:spcPts val="0"/>
              </a:spcAft>
            </a:pPr>
            <a:r>
              <a:rPr lang="en" sz="1600" b="1" dirty="0">
                <a:latin typeface="Calibri"/>
                <a:ea typeface="Times New Roman"/>
                <a:cs typeface="Arial"/>
              </a:rPr>
              <a:t>END</a:t>
            </a:r>
            <a:endParaRPr lang="fr-FR" sz="1600" dirty="0">
              <a:effectLst/>
              <a:latin typeface="Calibri"/>
              <a:ea typeface="Times New Roman"/>
              <a:cs typeface="Arial"/>
            </a:endParaRPr>
          </a:p>
        </p:txBody>
      </p:sp>
      <p:sp>
        <p:nvSpPr>
          <p:cNvPr id="10" name="Émoticône 9"/>
          <p:cNvSpPr/>
          <p:nvPr/>
        </p:nvSpPr>
        <p:spPr>
          <a:xfrm>
            <a:off x="6228184" y="5810418"/>
            <a:ext cx="936104" cy="86409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11" name="Rectangle 10"/>
          <p:cNvSpPr/>
          <p:nvPr/>
        </p:nvSpPr>
        <p:spPr>
          <a:xfrm>
            <a:off x="4572000" y="3229781"/>
            <a:ext cx="4836634" cy="2031325"/>
          </a:xfrm>
          <a:prstGeom prst="rect">
            <a:avLst/>
          </a:prstGeom>
          <a:noFill/>
          <a:ln>
            <a:solidFill>
              <a:schemeClr val="accent3">
                <a:lumMod val="75000"/>
              </a:schemeClr>
            </a:solidFill>
          </a:ln>
        </p:spPr>
        <p:txBody>
          <a:bodyPr wrap="square">
            <a:spAutoFit/>
          </a:bodyPr>
          <a:lstStyle/>
          <a:p>
            <a:r>
              <a:rPr lang="en" dirty="0"/>
              <a:t>Algorithm uses-lowercase-function</a:t>
            </a:r>
          </a:p>
          <a:p>
            <a:r>
              <a:rPr lang="en" b="1" dirty="0"/>
              <a:t>variables </a:t>
            </a:r>
            <a:r>
              <a:rPr lang="en" dirty="0"/>
              <a:t>: ch1: String;</a:t>
            </a:r>
          </a:p>
          <a:p>
            <a:r>
              <a:rPr lang="en" b="1" dirty="0"/>
              <a:t>Beginning</a:t>
            </a:r>
            <a:endParaRPr lang="fr-FR" dirty="0"/>
          </a:p>
          <a:p>
            <a:r>
              <a:rPr lang="en" dirty="0"/>
              <a:t>ch1 </a:t>
            </a:r>
            <a:r>
              <a:rPr lang="en" dirty="0">
                <a:sym typeface="Wingdings"/>
              </a:rPr>
              <a:t> </a:t>
            </a:r>
            <a:r>
              <a:rPr lang="en" dirty="0"/>
              <a:t>“ </a:t>
            </a:r>
            <a:r>
              <a:rPr lang="en" dirty="0" err="1"/>
              <a:t>TleMsaNi </a:t>
            </a:r>
            <a:r>
              <a:rPr lang="en" dirty="0"/>
              <a:t>”;</a:t>
            </a:r>
          </a:p>
          <a:p>
            <a:r>
              <a:rPr lang="en" dirty="0"/>
              <a:t> </a:t>
            </a:r>
            <a:r>
              <a:rPr lang="en" dirty="0" err="1"/>
              <a:t>convertToLowercase </a:t>
            </a:r>
            <a:r>
              <a:rPr lang="en" dirty="0"/>
              <a:t>(ch1);</a:t>
            </a:r>
          </a:p>
          <a:p>
            <a:r>
              <a:rPr lang="en" dirty="0"/>
              <a:t> </a:t>
            </a:r>
            <a:r>
              <a:rPr lang="en" dirty="0" err="1"/>
              <a:t>write </a:t>
            </a:r>
            <a:r>
              <a:rPr lang="en" dirty="0"/>
              <a:t>(ch1);</a:t>
            </a:r>
          </a:p>
          <a:p>
            <a:r>
              <a:rPr lang="en" b="1" dirty="0"/>
              <a:t>END</a:t>
            </a:r>
            <a:endParaRPr lang="fr-FR" dirty="0"/>
          </a:p>
        </p:txBody>
      </p:sp>
      <p:sp>
        <p:nvSpPr>
          <p:cNvPr id="12" name="Soleil 11"/>
          <p:cNvSpPr/>
          <p:nvPr/>
        </p:nvSpPr>
        <p:spPr>
          <a:xfrm>
            <a:off x="6099599" y="5190295"/>
            <a:ext cx="612068" cy="540060"/>
          </a:xfrm>
          <a:prstGeom prst="su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9334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110536" y="260648"/>
            <a:ext cx="6963765"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instance parameters</a:t>
            </a:r>
          </a:p>
        </p:txBody>
      </p:sp>
      <p:sp>
        <p:nvSpPr>
          <p:cNvPr id="60" name="Rectangle 59"/>
          <p:cNvSpPr/>
          <p:nvPr/>
        </p:nvSpPr>
        <p:spPr>
          <a:xfrm>
            <a:off x="2267744" y="1844824"/>
            <a:ext cx="6120680" cy="4680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61" name="Zone de texte 688"/>
          <p:cNvSpPr txBox="1"/>
          <p:nvPr/>
        </p:nvSpPr>
        <p:spPr>
          <a:xfrm>
            <a:off x="2843808" y="2862262"/>
            <a:ext cx="2217897" cy="257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100" dirty="0" err="1">
                <a:solidFill>
                  <a:prstClr val="black"/>
                </a:solidFill>
                <a:latin typeface="Calibri"/>
                <a:ea typeface="Times New Roman"/>
                <a:cs typeface="Arial"/>
              </a:rPr>
              <a:t>use_lowercase_function</a:t>
            </a:r>
            <a:endParaRPr lang="fr-FR" sz="1600" dirty="0">
              <a:solidFill>
                <a:prstClr val="black"/>
              </a:solidFill>
              <a:latin typeface="Calibri"/>
              <a:ea typeface="Times New Roman"/>
              <a:cs typeface="Arial"/>
            </a:endParaRPr>
          </a:p>
        </p:txBody>
      </p:sp>
      <p:cxnSp>
        <p:nvCxnSpPr>
          <p:cNvPr id="62" name="Connecteur droit 61"/>
          <p:cNvCxnSpPr/>
          <p:nvPr/>
        </p:nvCxnSpPr>
        <p:spPr>
          <a:xfrm>
            <a:off x="5283999" y="2471737"/>
            <a:ext cx="0" cy="3781425"/>
          </a:xfrm>
          <a:prstGeom prst="line">
            <a:avLst/>
          </a:prstGeom>
          <a:ln/>
        </p:spPr>
        <p:style>
          <a:lnRef idx="3">
            <a:schemeClr val="accent6"/>
          </a:lnRef>
          <a:fillRef idx="0">
            <a:schemeClr val="accent6"/>
          </a:fillRef>
          <a:effectRef idx="2">
            <a:schemeClr val="accent6"/>
          </a:effectRef>
          <a:fontRef idx="minor">
            <a:schemeClr val="tx1"/>
          </a:fontRef>
        </p:style>
      </p:cxnSp>
      <p:sp>
        <p:nvSpPr>
          <p:cNvPr id="63" name="Zone de texte 685"/>
          <p:cNvSpPr txBox="1"/>
          <p:nvPr/>
        </p:nvSpPr>
        <p:spPr>
          <a:xfrm>
            <a:off x="5602693" y="3357562"/>
            <a:ext cx="1620370" cy="827522"/>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en" sz="1100" dirty="0">
                <a:solidFill>
                  <a:prstClr val="black"/>
                </a:solidFill>
                <a:ea typeface="Times New Roman"/>
                <a:cs typeface="Arial"/>
              </a:rPr>
              <a:t> </a:t>
            </a:r>
          </a:p>
          <a:p>
            <a:pPr algn="ctr">
              <a:spcAft>
                <a:spcPts val="0"/>
              </a:spcAft>
            </a:pPr>
            <a:r>
              <a:rPr lang="en" sz="1400" dirty="0">
                <a:ea typeface="Times New Roman"/>
                <a:cs typeface="Arial"/>
              </a:rPr>
              <a:t>“ </a:t>
            </a:r>
            <a:r>
              <a:rPr lang="en" sz="1400" dirty="0" err="1">
                <a:ea typeface="Times New Roman"/>
                <a:cs typeface="Arial"/>
              </a:rPr>
              <a:t>Tlemsa Ni </a:t>
            </a:r>
            <a:r>
              <a:rPr lang="en" sz="1400" dirty="0">
                <a:ea typeface="Times New Roman"/>
                <a:cs typeface="Arial"/>
              </a:rPr>
              <a:t>”</a:t>
            </a:r>
            <a:r>
              <a:rPr lang="en" sz="1100" dirty="0">
                <a:solidFill>
                  <a:prstClr val="black"/>
                </a:solidFill>
                <a:ea typeface="Times New Roman"/>
                <a:cs typeface="Arial"/>
              </a:rPr>
              <a:t> </a:t>
            </a:r>
          </a:p>
        </p:txBody>
      </p:sp>
      <p:sp>
        <p:nvSpPr>
          <p:cNvPr id="65" name="Zone de texte 55"/>
          <p:cNvSpPr txBox="1"/>
          <p:nvPr/>
        </p:nvSpPr>
        <p:spPr>
          <a:xfrm>
            <a:off x="5580112" y="2492896"/>
            <a:ext cx="1565575"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600" b="1" dirty="0">
                <a:solidFill>
                  <a:srgbClr val="F79646">
                    <a:lumMod val="75000"/>
                  </a:srgbClr>
                </a:solidFill>
                <a:effectLst>
                  <a:outerShdw blurRad="38100" dist="38100" dir="2700000" algn="tl">
                    <a:srgbClr val="000000">
                      <a:alpha val="43137"/>
                    </a:srgbClr>
                  </a:outerShdw>
                </a:effectLst>
                <a:latin typeface="Calibri"/>
                <a:ea typeface="Times New Roman"/>
                <a:cs typeface="Arial"/>
              </a:rPr>
              <a:t>Instances</a:t>
            </a:r>
          </a:p>
        </p:txBody>
      </p:sp>
      <p:sp>
        <p:nvSpPr>
          <p:cNvPr id="66" name="Zone de texte 692"/>
          <p:cNvSpPr txBox="1"/>
          <p:nvPr/>
        </p:nvSpPr>
        <p:spPr>
          <a:xfrm>
            <a:off x="2987823" y="4149080"/>
            <a:ext cx="1669946" cy="257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200" dirty="0" err="1">
                <a:solidFill>
                  <a:prstClr val="black"/>
                </a:solidFill>
                <a:latin typeface="Calibri"/>
                <a:ea typeface="Times New Roman"/>
                <a:cs typeface="Arial"/>
              </a:rPr>
              <a:t>convertToLowercase</a:t>
            </a:r>
            <a:endParaRPr lang="fr-FR" dirty="0">
              <a:solidFill>
                <a:prstClr val="black"/>
              </a:solidFill>
              <a:latin typeface="Calibri"/>
              <a:ea typeface="Times New Roman"/>
              <a:cs typeface="Arial"/>
            </a:endParaRPr>
          </a:p>
        </p:txBody>
      </p:sp>
      <p:sp>
        <p:nvSpPr>
          <p:cNvPr id="67" name="Rectangle 66"/>
          <p:cNvSpPr/>
          <p:nvPr/>
        </p:nvSpPr>
        <p:spPr>
          <a:xfrm>
            <a:off x="3183519" y="3143249"/>
            <a:ext cx="1761271" cy="528638"/>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white"/>
              </a:solidFill>
            </a:endParaRPr>
          </a:p>
        </p:txBody>
      </p:sp>
      <p:sp>
        <p:nvSpPr>
          <p:cNvPr id="68" name="Rectangle 67"/>
          <p:cNvSpPr/>
          <p:nvPr/>
        </p:nvSpPr>
        <p:spPr>
          <a:xfrm>
            <a:off x="3213281" y="4581128"/>
            <a:ext cx="1761271" cy="1368152"/>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white"/>
              </a:solidFill>
            </a:endParaRPr>
          </a:p>
        </p:txBody>
      </p:sp>
      <p:sp>
        <p:nvSpPr>
          <p:cNvPr id="73" name="Rectangle à coins arrondis 72"/>
          <p:cNvSpPr/>
          <p:nvPr/>
        </p:nvSpPr>
        <p:spPr>
          <a:xfrm>
            <a:off x="3287891" y="5068747"/>
            <a:ext cx="1552528"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 sz="1400" dirty="0">
                <a:solidFill>
                  <a:prstClr val="black"/>
                </a:solidFill>
                <a:latin typeface="Calibri"/>
                <a:ea typeface="Times New Roman"/>
                <a:cs typeface="Arial"/>
              </a:rPr>
              <a:t>Index = 4</a:t>
            </a:r>
          </a:p>
        </p:txBody>
      </p:sp>
      <p:sp>
        <p:nvSpPr>
          <p:cNvPr id="74" name="Rectangle à coins arrondis 73"/>
          <p:cNvSpPr/>
          <p:nvPr/>
        </p:nvSpPr>
        <p:spPr>
          <a:xfrm>
            <a:off x="3287891" y="5459272"/>
            <a:ext cx="1552528"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 sz="1600" dirty="0">
                <a:solidFill>
                  <a:prstClr val="black"/>
                </a:solidFill>
                <a:latin typeface="Calibri"/>
                <a:ea typeface="Times New Roman"/>
                <a:cs typeface="Arial"/>
              </a:rPr>
              <a:t>char='m '</a:t>
            </a:r>
          </a:p>
        </p:txBody>
      </p:sp>
      <p:sp>
        <p:nvSpPr>
          <p:cNvPr id="75" name="Zone de texte 38"/>
          <p:cNvSpPr txBox="1"/>
          <p:nvPr/>
        </p:nvSpPr>
        <p:spPr>
          <a:xfrm>
            <a:off x="3563888" y="2492896"/>
            <a:ext cx="1213320"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28600" algn="ctr">
              <a:spcAft>
                <a:spcPts val="0"/>
              </a:spcAft>
            </a:pPr>
            <a:r>
              <a:rPr lang="en" sz="1400" b="1" dirty="0">
                <a:solidFill>
                  <a:srgbClr val="F79646">
                    <a:lumMod val="75000"/>
                  </a:srgbClr>
                </a:solidFill>
                <a:effectLst>
                  <a:outerShdw blurRad="38100" dist="38100" dir="2700000" algn="tl">
                    <a:srgbClr val="000000">
                      <a:alpha val="43137"/>
                    </a:srgbClr>
                  </a:outerShdw>
                </a:effectLst>
                <a:latin typeface="Calibri"/>
                <a:ea typeface="Times New Roman"/>
                <a:cs typeface="Arial"/>
              </a:rPr>
              <a:t>variables</a:t>
            </a:r>
          </a:p>
        </p:txBody>
      </p:sp>
      <p:grpSp>
        <p:nvGrpSpPr>
          <p:cNvPr id="76" name="Groupe 75"/>
          <p:cNvGrpSpPr/>
          <p:nvPr/>
        </p:nvGrpSpPr>
        <p:grpSpPr>
          <a:xfrm>
            <a:off x="3274845" y="3252787"/>
            <a:ext cx="1552528" cy="352425"/>
            <a:chOff x="0" y="0"/>
            <a:chExt cx="1133475" cy="352425"/>
          </a:xfrm>
        </p:grpSpPr>
        <p:sp>
          <p:nvSpPr>
            <p:cNvPr id="77" name="Rectangle à coins arrondis 76"/>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en" sz="1400" dirty="0">
                  <a:solidFill>
                    <a:prstClr val="black"/>
                  </a:solidFill>
                  <a:latin typeface="Calibri"/>
                  <a:ea typeface="Times New Roman"/>
                  <a:cs typeface="Arial"/>
                </a:rPr>
                <a:t>ch1</a:t>
              </a:r>
            </a:p>
          </p:txBody>
        </p:sp>
        <p:cxnSp>
          <p:nvCxnSpPr>
            <p:cNvPr id="78" name="Connecteur droit 77"/>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79" name="Ellipse 78"/>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grpSp>
      <p:grpSp>
        <p:nvGrpSpPr>
          <p:cNvPr id="84" name="Groupe 83"/>
          <p:cNvGrpSpPr/>
          <p:nvPr/>
        </p:nvGrpSpPr>
        <p:grpSpPr>
          <a:xfrm>
            <a:off x="3287891" y="4668697"/>
            <a:ext cx="1552528" cy="352425"/>
            <a:chOff x="0" y="0"/>
            <a:chExt cx="1133475" cy="352425"/>
          </a:xfrm>
        </p:grpSpPr>
        <p:sp>
          <p:nvSpPr>
            <p:cNvPr id="85" name="Rectangle à coins arrondis 84"/>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28600" algn="ctr">
                <a:spcAft>
                  <a:spcPts val="0"/>
                </a:spcAft>
              </a:pPr>
              <a:r>
                <a:rPr lang="en" sz="1400" dirty="0" err="1">
                  <a:solidFill>
                    <a:prstClr val="black"/>
                  </a:solidFill>
                  <a:latin typeface="Calibri"/>
                  <a:ea typeface="Times New Roman"/>
                  <a:cs typeface="Arial"/>
                </a:rPr>
                <a:t>ch</a:t>
              </a:r>
              <a:r>
                <a:rPr lang="en" sz="1400" dirty="0">
                  <a:solidFill>
                    <a:prstClr val="black"/>
                  </a:solidFill>
                  <a:latin typeface="Calibri"/>
                  <a:ea typeface="Times New Roman"/>
                  <a:cs typeface="Arial"/>
                </a:rPr>
                <a:t> </a:t>
              </a:r>
            </a:p>
          </p:txBody>
        </p:sp>
        <p:cxnSp>
          <p:nvCxnSpPr>
            <p:cNvPr id="86" name="Connecteur droit 85"/>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87" name="Ellipse 86"/>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grpSp>
      <p:sp>
        <p:nvSpPr>
          <p:cNvPr id="88" name="Arc 87"/>
          <p:cNvSpPr/>
          <p:nvPr/>
        </p:nvSpPr>
        <p:spPr>
          <a:xfrm>
            <a:off x="4409886" y="4033837"/>
            <a:ext cx="1922880" cy="952500"/>
          </a:xfrm>
          <a:prstGeom prst="arc">
            <a:avLst>
              <a:gd name="adj1" fmla="val 9600482"/>
              <a:gd name="adj2" fmla="val 1761891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89" name="Arc 88"/>
          <p:cNvSpPr/>
          <p:nvPr/>
        </p:nvSpPr>
        <p:spPr>
          <a:xfrm flipV="1">
            <a:off x="4657769" y="3138487"/>
            <a:ext cx="944924" cy="533400"/>
          </a:xfrm>
          <a:prstGeom prst="arc">
            <a:avLst>
              <a:gd name="adj1" fmla="val 10920245"/>
              <a:gd name="adj2" fmla="val 20400543"/>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solidFill>
                <a:prstClr val="black"/>
              </a:solidFill>
            </a:endParaRPr>
          </a:p>
        </p:txBody>
      </p:sp>
      <p:sp>
        <p:nvSpPr>
          <p:cNvPr id="92" name="Rectangle à coins arrondis 91"/>
          <p:cNvSpPr/>
          <p:nvPr/>
        </p:nvSpPr>
        <p:spPr>
          <a:xfrm>
            <a:off x="2656667" y="1982552"/>
            <a:ext cx="5328592" cy="4383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 b="1" dirty="0">
                <a:solidFill>
                  <a:prstClr val="white"/>
                </a:solidFill>
                <a:ea typeface="Times New Roman"/>
                <a:cs typeface="Arial"/>
              </a:rPr>
              <a:t>Algorithm </a:t>
            </a:r>
            <a:r>
              <a:rPr lang="en" dirty="0">
                <a:solidFill>
                  <a:prstClr val="white"/>
                </a:solidFill>
                <a:ea typeface="Times New Roman"/>
                <a:cs typeface="Arial"/>
              </a:rPr>
              <a:t>use-convert-lowercase</a:t>
            </a:r>
          </a:p>
        </p:txBody>
      </p:sp>
      <p:graphicFrame>
        <p:nvGraphicFramePr>
          <p:cNvPr id="93" name="Diagramme 92"/>
          <p:cNvGraphicFramePr/>
          <p:nvPr>
            <p:extLst>
              <p:ext uri="{D42A27DB-BD31-4B8C-83A1-F6EECF244321}">
                <p14:modId xmlns:p14="http://schemas.microsoft.com/office/powerpoint/2010/main" val="3720435109"/>
              </p:ext>
            </p:extLst>
          </p:nvPr>
        </p:nvGraphicFramePr>
        <p:xfrm>
          <a:off x="611560" y="3097733"/>
          <a:ext cx="1496313" cy="2092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08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inVertical)">
                                      <p:cBhvr>
                                        <p:cTn id="7" dur="500"/>
                                        <p:tgtEl>
                                          <p:spTgt spid="8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barn(inVertical)">
                                      <p:cBhvr>
                                        <p:cTn id="10" dur="500"/>
                                        <p:tgtEl>
                                          <p:spTgt spid="88"/>
                                        </p:tgtEl>
                                      </p:cBhvr>
                                    </p:animEffect>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73"/>
                                        </p:tgtEl>
                                      </p:cBhvr>
                                    </p:animEffect>
                                    <p:animScale>
                                      <p:cBhvr>
                                        <p:cTn id="14" dur="250" autoRev="1" fill="hold"/>
                                        <p:tgtEl>
                                          <p:spTgt spid="73"/>
                                        </p:tgtEl>
                                      </p:cBhvr>
                                      <p:by x="105000" y="105000"/>
                                    </p:animScale>
                                  </p:childTnLst>
                                </p:cTn>
                              </p:par>
                            </p:childTnLst>
                          </p:cTn>
                        </p:par>
                        <p:par>
                          <p:cTn id="15" fill="hold">
                            <p:stCondLst>
                              <p:cond delay="1000"/>
                            </p:stCondLst>
                            <p:childTnLst>
                              <p:par>
                                <p:cTn id="16" presetID="26" presetClass="emph" presetSubtype="0" fill="hold" grpId="0" nodeType="afterEffect">
                                  <p:stCondLst>
                                    <p:cond delay="0"/>
                                  </p:stCondLst>
                                  <p:childTnLst>
                                    <p:animEffect transition="out" filter="fade">
                                      <p:cBhvr>
                                        <p:cTn id="17" dur="500" tmFilter="0, 0; .2, .5; .8, .5; 1, 0"/>
                                        <p:tgtEl>
                                          <p:spTgt spid="74"/>
                                        </p:tgtEl>
                                      </p:cBhvr>
                                    </p:animEffect>
                                    <p:animScale>
                                      <p:cBhvr>
                                        <p:cTn id="18" dur="250" autoRev="1" fill="hold"/>
                                        <p:tgtEl>
                                          <p:spTgt spid="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88" grpId="0" animBg="1"/>
      <p:bldP spid="8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2132856"/>
            <a:ext cx="3118843" cy="1800200"/>
          </a:xfrm>
        </p:spPr>
        <p:txBody>
          <a:bodyPr rtlCol="0">
            <a:noAutofit/>
          </a:bodyPr>
          <a:lstStyle/>
          <a:p>
            <a:pPr marL="0" indent="0">
              <a:spcBef>
                <a:spcPts val="1000"/>
              </a:spcBef>
              <a:spcAft>
                <a:spcPts val="400"/>
              </a:spcAft>
              <a:buNone/>
            </a:pPr>
            <a:r>
              <a:rPr lang="en" sz="2800" b="1" dirty="0">
                <a:solidFill>
                  <a:srgbClr val="4F81BD"/>
                </a:solidFill>
                <a:latin typeface="Cambria"/>
                <a:ea typeface="Times New Roman"/>
                <a:cs typeface="Times New Roman"/>
              </a:rPr>
              <a:t>Definition</a:t>
            </a:r>
          </a:p>
          <a:p>
            <a:pPr algn="just">
              <a:buBlip>
                <a:blip r:embed="rId4"/>
              </a:buBlip>
            </a:pPr>
            <a:r>
              <a:rPr lang="en" sz="2000" dirty="0">
                <a:ea typeface="Times New Roman"/>
                <a:cs typeface="Arial"/>
              </a:rPr>
              <a:t>Two conditions are necessary to be able to use recursion:</a:t>
            </a:r>
          </a:p>
          <a:p>
            <a:pPr marL="0" indent="0">
              <a:spcBef>
                <a:spcPts val="1000"/>
              </a:spcBef>
              <a:spcAft>
                <a:spcPts val="400"/>
              </a:spcAft>
              <a:buNone/>
            </a:pP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graphicFrame>
        <p:nvGraphicFramePr>
          <p:cNvPr id="2" name="Diagramme 1"/>
          <p:cNvGraphicFramePr/>
          <p:nvPr>
            <p:extLst>
              <p:ext uri="{D42A27DB-BD31-4B8C-83A1-F6EECF244321}">
                <p14:modId xmlns:p14="http://schemas.microsoft.com/office/powerpoint/2010/main" val="1833536108"/>
              </p:ext>
            </p:extLst>
          </p:nvPr>
        </p:nvGraphicFramePr>
        <p:xfrm>
          <a:off x="4355976" y="1772816"/>
          <a:ext cx="3624064" cy="4424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me 2"/>
          <p:cNvGraphicFramePr/>
          <p:nvPr>
            <p:extLst>
              <p:ext uri="{D42A27DB-BD31-4B8C-83A1-F6EECF244321}">
                <p14:modId xmlns:p14="http://schemas.microsoft.com/office/powerpoint/2010/main" val="2956521929"/>
              </p:ext>
            </p:extLst>
          </p:nvPr>
        </p:nvGraphicFramePr>
        <p:xfrm>
          <a:off x="-320532" y="3284984"/>
          <a:ext cx="4932040" cy="381642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0764" y="1854330"/>
            <a:ext cx="2736304" cy="259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632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graphicFrame>
        <p:nvGraphicFramePr>
          <p:cNvPr id="6" name="Diagramme 5"/>
          <p:cNvGraphicFramePr/>
          <p:nvPr>
            <p:extLst>
              <p:ext uri="{D42A27DB-BD31-4B8C-83A1-F6EECF244321}">
                <p14:modId xmlns:p14="http://schemas.microsoft.com/office/powerpoint/2010/main" val="1835061886"/>
              </p:ext>
            </p:extLst>
          </p:nvPr>
        </p:nvGraphicFramePr>
        <p:xfrm>
          <a:off x="323528" y="1988840"/>
          <a:ext cx="398410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me 16"/>
          <p:cNvGraphicFramePr/>
          <p:nvPr>
            <p:extLst>
              <p:ext uri="{D42A27DB-BD31-4B8C-83A1-F6EECF244321}">
                <p14:modId xmlns:p14="http://schemas.microsoft.com/office/powerpoint/2010/main" val="3590540175"/>
              </p:ext>
            </p:extLst>
          </p:nvPr>
        </p:nvGraphicFramePr>
        <p:xfrm>
          <a:off x="4592415" y="2780928"/>
          <a:ext cx="4372073" cy="31121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8" name="Imag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07904" y="4725144"/>
            <a:ext cx="1296144" cy="12961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910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4" name="Rectangle 3"/>
          <p:cNvSpPr/>
          <p:nvPr/>
        </p:nvSpPr>
        <p:spPr>
          <a:xfrm>
            <a:off x="847999" y="2188449"/>
            <a:ext cx="7468417" cy="33123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9" name="Rectangle 8"/>
          <p:cNvSpPr/>
          <p:nvPr/>
        </p:nvSpPr>
        <p:spPr>
          <a:xfrm>
            <a:off x="847999" y="2348880"/>
            <a:ext cx="8044481" cy="3139321"/>
          </a:xfrm>
          <a:prstGeom prst="rect">
            <a:avLst/>
          </a:prstGeom>
        </p:spPr>
        <p:txBody>
          <a:bodyPr wrap="square">
            <a:spAutoFit/>
          </a:bodyPr>
          <a:lstStyle/>
          <a:p>
            <a:pPr indent="228600">
              <a:spcAft>
                <a:spcPts val="0"/>
              </a:spcAft>
            </a:pPr>
            <a:r>
              <a:rPr lang="en" b="1" dirty="0">
                <a:latin typeface="Calibri"/>
                <a:ea typeface="Times New Roman"/>
                <a:cs typeface="Arial"/>
              </a:rPr>
              <a:t>function</a:t>
            </a:r>
            <a:r>
              <a:rPr lang="en" dirty="0">
                <a:latin typeface="Calibri"/>
                <a:ea typeface="Times New Roman"/>
                <a:cs typeface="Arial"/>
              </a:rPr>
              <a:t> </a:t>
            </a:r>
            <a:r>
              <a:rPr lang="en" b="1" dirty="0">
                <a:solidFill>
                  <a:srgbClr val="FF0000"/>
                </a:solidFill>
                <a:latin typeface="Calibri"/>
                <a:ea typeface="Times New Roman"/>
                <a:cs typeface="Arial"/>
              </a:rPr>
              <a:t>functionRecursive( </a:t>
            </a:r>
            <a:r>
              <a:rPr lang="en" sz="1600" i="1" dirty="0">
                <a:latin typeface="Calibri"/>
                <a:ea typeface="Times New Roman"/>
                <a:cs typeface="Arial"/>
              </a:rPr>
              <a:t>list of parameters </a:t>
            </a:r>
            <a:r>
              <a:rPr lang="en" b="1" dirty="0">
                <a:solidFill>
                  <a:srgbClr val="FF0000"/>
                </a:solidFill>
                <a:latin typeface="Calibri"/>
                <a:ea typeface="Times New Roman"/>
                <a:cs typeface="Arial"/>
              </a:rPr>
              <a:t>) </a:t>
            </a:r>
            <a:r>
              <a:rPr lang="en" dirty="0">
                <a:latin typeface="Calibri"/>
                <a:ea typeface="Times New Roman"/>
                <a:cs typeface="Arial"/>
              </a:rPr>
              <a:t>: </a:t>
            </a:r>
            <a:r>
              <a:rPr lang="en" sz="1600" dirty="0">
                <a:latin typeface="Calibri"/>
                <a:ea typeface="Times New Roman"/>
                <a:cs typeface="Arial"/>
              </a:rPr>
              <a:t>returnType</a:t>
            </a:r>
          </a:p>
          <a:p>
            <a:pPr indent="228600">
              <a:spcAft>
                <a:spcPts val="0"/>
              </a:spcAft>
            </a:pPr>
            <a:r>
              <a:rPr lang="en" sz="1600" b="1" dirty="0">
                <a:latin typeface="Calibri"/>
                <a:ea typeface="Times New Roman"/>
                <a:cs typeface="Arial"/>
              </a:rPr>
              <a:t>Beginning</a:t>
            </a:r>
          </a:p>
          <a:p>
            <a:pPr indent="228600">
              <a:spcAft>
                <a:spcPts val="0"/>
              </a:spcAft>
            </a:pPr>
            <a:r>
              <a:rPr lang="en" dirty="0">
                <a:latin typeface="Calibri"/>
                <a:ea typeface="Times New Roman"/>
                <a:cs typeface="Arial"/>
              </a:rPr>
              <a:t> </a:t>
            </a:r>
            <a:r>
              <a:rPr lang="en"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rPr>
              <a:t>if </a:t>
            </a:r>
            <a:r>
              <a:rPr lang="en" b="1" dirty="0">
                <a:solidFill>
                  <a:schemeClr val="tx2"/>
                </a:solidFill>
                <a:latin typeface="Calibri"/>
                <a:ea typeface="Times New Roman"/>
                <a:cs typeface="Arial"/>
              </a:rPr>
              <a:t>(stopping condition) </a:t>
            </a:r>
            <a:r>
              <a:rPr lang="en"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rPr>
              <a:t>then</a:t>
            </a:r>
          </a:p>
          <a:p>
            <a:pPr indent="228600">
              <a:spcAft>
                <a:spcPts val="0"/>
              </a:spcAft>
            </a:pPr>
            <a:r>
              <a:rPr lang="en" dirty="0">
                <a:latin typeface="Calibri"/>
                <a:ea typeface="Times New Roman"/>
                <a:cs typeface="Arial"/>
              </a:rPr>
              <a:t>  </a:t>
            </a:r>
            <a:r>
              <a:rPr lang="en" b="1" dirty="0">
                <a:solidFill>
                  <a:schemeClr val="accent6">
                    <a:lumMod val="75000"/>
                  </a:schemeClr>
                </a:solidFill>
                <a:latin typeface="Calibri"/>
                <a:ea typeface="Times New Roman"/>
                <a:cs typeface="Arial"/>
              </a:rPr>
              <a:t>{</a:t>
            </a:r>
          </a:p>
          <a:p>
            <a:pPr indent="228600">
              <a:spcAft>
                <a:spcPts val="0"/>
              </a:spcAft>
            </a:pPr>
            <a:r>
              <a:rPr lang="en" dirty="0">
                <a:latin typeface="Calibri"/>
                <a:ea typeface="Times New Roman"/>
                <a:cs typeface="Arial"/>
              </a:rPr>
              <a:t>  </a:t>
            </a:r>
            <a:r>
              <a:rPr lang="en" b="1" dirty="0">
                <a:latin typeface="Calibri"/>
                <a:ea typeface="Times New Roman"/>
                <a:cs typeface="Arial"/>
              </a:rPr>
              <a:t>return(…) ;</a:t>
            </a:r>
          </a:p>
          <a:p>
            <a:pPr indent="228600">
              <a:spcAft>
                <a:spcPts val="0"/>
              </a:spcAft>
            </a:pPr>
            <a:r>
              <a:rPr lang="en" dirty="0">
                <a:latin typeface="Calibri"/>
                <a:ea typeface="Times New Roman"/>
                <a:cs typeface="Arial"/>
              </a:rPr>
              <a:t> </a:t>
            </a:r>
            <a:r>
              <a:rPr lang="en" b="1" dirty="0">
                <a:solidFill>
                  <a:schemeClr val="accent6">
                    <a:lumMod val="75000"/>
                  </a:schemeClr>
                </a:solidFill>
                <a:latin typeface="Calibri"/>
                <a:ea typeface="Times New Roman"/>
                <a:cs typeface="Arial"/>
              </a:rPr>
              <a:t>}</a:t>
            </a:r>
          </a:p>
          <a:p>
            <a:pPr indent="228600">
              <a:spcAft>
                <a:spcPts val="0"/>
              </a:spcAft>
            </a:pPr>
            <a:r>
              <a:rPr lang="en" dirty="0">
                <a:latin typeface="Calibri"/>
                <a:ea typeface="Times New Roman"/>
                <a:cs typeface="Arial"/>
              </a:rPr>
              <a:t> </a:t>
            </a:r>
            <a:r>
              <a:rPr lang="en" b="1" dirty="0">
                <a:solidFill>
                  <a:schemeClr val="accent6">
                    <a:lumMod val="75000"/>
                  </a:schemeClr>
                </a:solidFill>
                <a:effectLst>
                  <a:outerShdw blurRad="38100" dist="38100" dir="2700000" algn="tl">
                    <a:srgbClr val="000000">
                      <a:alpha val="43137"/>
                    </a:srgbClr>
                  </a:outerShdw>
                </a:effectLst>
                <a:latin typeface="Calibri"/>
                <a:ea typeface="Times New Roman"/>
                <a:cs typeface="Arial"/>
              </a:rPr>
              <a:t>Otherwise</a:t>
            </a:r>
          </a:p>
          <a:p>
            <a:pPr indent="449580">
              <a:spcAft>
                <a:spcPts val="0"/>
              </a:spcAft>
            </a:pPr>
            <a:r>
              <a:rPr lang="en" dirty="0">
                <a:latin typeface="Calibri"/>
                <a:ea typeface="Times New Roman"/>
                <a:cs typeface="Arial"/>
              </a:rPr>
              <a:t> </a:t>
            </a:r>
            <a:r>
              <a:rPr lang="en" b="1" dirty="0">
                <a:solidFill>
                  <a:schemeClr val="accent6">
                    <a:lumMod val="75000"/>
                  </a:schemeClr>
                </a:solidFill>
                <a:latin typeface="Calibri"/>
                <a:ea typeface="Times New Roman"/>
                <a:cs typeface="Arial"/>
              </a:rPr>
              <a:t>{</a:t>
            </a:r>
          </a:p>
          <a:p>
            <a:pPr indent="449580">
              <a:spcAft>
                <a:spcPts val="0"/>
              </a:spcAft>
            </a:pPr>
            <a:r>
              <a:rPr lang="en" dirty="0">
                <a:latin typeface="Calibri"/>
                <a:ea typeface="Times New Roman"/>
                <a:cs typeface="Arial"/>
              </a:rPr>
              <a:t>  </a:t>
            </a:r>
            <a:r>
              <a:rPr lang="en" b="1" dirty="0">
                <a:latin typeface="Calibri"/>
                <a:ea typeface="Times New Roman"/>
                <a:cs typeface="Arial"/>
              </a:rPr>
              <a:t>return( </a:t>
            </a:r>
            <a:r>
              <a:rPr lang="en" b="1" dirty="0">
                <a:solidFill>
                  <a:srgbClr val="FF0000"/>
                </a:solidFill>
                <a:latin typeface="Calibri"/>
                <a:ea typeface="Times New Roman"/>
                <a:cs typeface="Arial"/>
              </a:rPr>
              <a:t>recursivefunction( </a:t>
            </a:r>
            <a:r>
              <a:rPr lang="en" sz="1600" i="1" dirty="0">
                <a:latin typeface="Calibri"/>
                <a:ea typeface="Times New Roman"/>
                <a:cs typeface="Arial"/>
              </a:rPr>
              <a:t>read new parameters </a:t>
            </a:r>
            <a:r>
              <a:rPr lang="en" b="1" dirty="0">
                <a:solidFill>
                  <a:srgbClr val="FF0000"/>
                </a:solidFill>
                <a:latin typeface="Calibri"/>
                <a:ea typeface="Times New Roman"/>
                <a:cs typeface="Arial"/>
              </a:rPr>
              <a:t>) </a:t>
            </a:r>
            <a:r>
              <a:rPr lang="en" b="1" dirty="0">
                <a:latin typeface="Calibri"/>
                <a:ea typeface="Times New Roman"/>
                <a:cs typeface="Arial"/>
              </a:rPr>
              <a:t>) </a:t>
            </a:r>
            <a:r>
              <a:rPr lang="en" dirty="0">
                <a:latin typeface="Calibri"/>
                <a:ea typeface="Times New Roman"/>
                <a:cs typeface="Arial"/>
              </a:rPr>
              <a:t>;</a:t>
            </a:r>
          </a:p>
          <a:p>
            <a:pPr indent="449580">
              <a:spcAft>
                <a:spcPts val="0"/>
              </a:spcAft>
            </a:pPr>
            <a:r>
              <a:rPr lang="en" dirty="0">
                <a:latin typeface="Calibri"/>
                <a:ea typeface="Times New Roman"/>
                <a:cs typeface="Arial"/>
              </a:rPr>
              <a:t> </a:t>
            </a:r>
            <a:r>
              <a:rPr lang="en" b="1" dirty="0">
                <a:solidFill>
                  <a:schemeClr val="accent6">
                    <a:lumMod val="75000"/>
                  </a:schemeClr>
                </a:solidFill>
                <a:latin typeface="Calibri"/>
                <a:ea typeface="Times New Roman"/>
                <a:cs typeface="Arial"/>
              </a:rPr>
              <a:t>}</a:t>
            </a:r>
          </a:p>
          <a:p>
            <a:pPr indent="228600">
              <a:spcAft>
                <a:spcPts val="0"/>
              </a:spcAft>
            </a:pPr>
            <a:r>
              <a:rPr lang="en" b="1" dirty="0">
                <a:latin typeface="Calibri"/>
                <a:ea typeface="Times New Roman"/>
                <a:cs typeface="Arial"/>
              </a:rPr>
              <a:t>END</a:t>
            </a:r>
            <a:endParaRPr lang="fr-FR" b="1" dirty="0">
              <a:effectLst/>
              <a:latin typeface="Calibri"/>
              <a:ea typeface="Times New Roman"/>
              <a:cs typeface="Arial"/>
            </a:endParaRPr>
          </a:p>
        </p:txBody>
      </p:sp>
    </p:spTree>
    <p:extLst>
      <p:ext uri="{BB962C8B-B14F-4D97-AF65-F5344CB8AC3E}">
        <p14:creationId xmlns:p14="http://schemas.microsoft.com/office/powerpoint/2010/main" val="19302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1772816"/>
            <a:ext cx="8303419" cy="4176464"/>
          </a:xfrm>
        </p:spPr>
        <p:txBody>
          <a:bodyPr rtlCol="0">
            <a:noAutofit/>
          </a:bodyPr>
          <a:lstStyle/>
          <a:p>
            <a:pPr marL="0" indent="0">
              <a:spcBef>
                <a:spcPts val="1000"/>
              </a:spcBef>
              <a:spcAft>
                <a:spcPts val="400"/>
              </a:spcAft>
              <a:buNone/>
            </a:pPr>
            <a:r>
              <a:rPr lang="en" sz="2800" b="1" dirty="0">
                <a:solidFill>
                  <a:srgbClr val="4F81BD"/>
                </a:solidFill>
                <a:latin typeface="Cambria"/>
                <a:ea typeface="Times New Roman"/>
                <a:cs typeface="Times New Roman"/>
              </a:rPr>
              <a:t>The factorial function</a:t>
            </a:r>
          </a:p>
          <a:p>
            <a:pPr marL="0" indent="0">
              <a:spcBef>
                <a:spcPts val="1000"/>
              </a:spcBef>
              <a:spcAft>
                <a:spcPts val="400"/>
              </a:spcAft>
              <a:buNone/>
            </a:pPr>
            <a:r>
              <a:rPr lang="en" sz="2800" b="1" i="1" dirty="0">
                <a:solidFill>
                  <a:schemeClr val="tx2"/>
                </a:solidFill>
              </a:rPr>
              <a:t>Definition</a:t>
            </a:r>
          </a:p>
          <a:p>
            <a:pPr algn="just">
              <a:buBlip>
                <a:blip r:embed="rId4"/>
              </a:buBlip>
            </a:pPr>
            <a:r>
              <a:rPr lang="en" sz="2000" dirty="0">
                <a:ea typeface="Times New Roman"/>
                <a:cs typeface="Arial"/>
              </a:rPr>
              <a:t>In mathematics, the factorial function is defined by:</a:t>
            </a:r>
          </a:p>
          <a:p>
            <a:pPr marL="0" indent="0" algn="ctr">
              <a:buNone/>
            </a:pPr>
            <a:r>
              <a:rPr lang="en" sz="1600" dirty="0">
                <a:ea typeface="Times New Roman"/>
                <a:cs typeface="Arial"/>
              </a:rPr>
              <a:t> </a:t>
            </a:r>
            <a:r>
              <a:rPr lang="en" sz="2000" b="1" dirty="0">
                <a:ea typeface="Times New Roman"/>
                <a:cs typeface="Arial"/>
              </a:rPr>
              <a:t>Factorial(n)= </a:t>
            </a:r>
            <a:r>
              <a:rPr lang="en" sz="2400" b="1" dirty="0">
                <a:ea typeface="Times New Roman"/>
                <a:cs typeface="Arial"/>
              </a:rPr>
              <a:t>n! </a:t>
            </a:r>
            <a:r>
              <a:rPr lang="en" sz="2000" b="1" dirty="0">
                <a:ea typeface="Times New Roman"/>
                <a:cs typeface="Arial"/>
              </a:rPr>
              <a:t>= 1 x 2 x … x (n-1) x n.</a:t>
            </a:r>
          </a:p>
          <a:p>
            <a:pPr marL="0" indent="0">
              <a:buNone/>
            </a:pPr>
            <a:r>
              <a:rPr lang="en" sz="1600" b="1" dirty="0">
                <a:ea typeface="Times New Roman"/>
                <a:cs typeface="Arial"/>
              </a:rPr>
              <a:t>SO</a:t>
            </a:r>
          </a:p>
          <a:p>
            <a:pPr lvl="1" algn="just">
              <a:buBlip>
                <a:blip r:embed="rId5"/>
              </a:buBlip>
            </a:pPr>
            <a:r>
              <a:rPr lang="en" sz="1600" dirty="0">
                <a:ea typeface="Times New Roman"/>
                <a:cs typeface="Arial"/>
              </a:rPr>
              <a:t>Factorial(1)= 1,</a:t>
            </a:r>
          </a:p>
          <a:p>
            <a:pPr lvl="1" algn="just">
              <a:buBlip>
                <a:blip r:embed="rId5"/>
              </a:buBlip>
            </a:pPr>
            <a:r>
              <a:rPr lang="en" sz="1600" dirty="0">
                <a:ea typeface="Times New Roman"/>
                <a:cs typeface="Arial"/>
              </a:rPr>
              <a:t>Factorial(2)=2,</a:t>
            </a:r>
          </a:p>
          <a:p>
            <a:pPr lvl="1" algn="just">
              <a:buBlip>
                <a:blip r:embed="rId5"/>
              </a:buBlip>
            </a:pPr>
            <a:r>
              <a:rPr lang="en" sz="1600" dirty="0">
                <a:ea typeface="Times New Roman"/>
                <a:cs typeface="Arial"/>
              </a:rPr>
              <a:t>Factorial(3)= 1 x 2 x 3 = 6</a:t>
            </a:r>
          </a:p>
          <a:p>
            <a:pPr lvl="1" algn="just">
              <a:buBlip>
                <a:blip r:embed="rId5"/>
              </a:buBlip>
            </a:pPr>
            <a:r>
              <a:rPr lang="en" sz="1600" dirty="0">
                <a:ea typeface="Times New Roman"/>
                <a:cs typeface="Arial"/>
              </a:rPr>
              <a:t>and Factorial(4)= 1 x2 x 3 x 4 = 24</a:t>
            </a:r>
          </a:p>
          <a:p>
            <a:pPr algn="just">
              <a:buBlip>
                <a:blip r:embed="rId4"/>
              </a:buBlip>
            </a:pPr>
            <a:r>
              <a:rPr lang="en" sz="2000" dirty="0">
                <a:ea typeface="Times New Roman"/>
                <a:cs typeface="Arial"/>
              </a:rPr>
              <a:t>We can rewrite the factorial function(n) in a recurrent way strictly equivalent to the previous one:</a:t>
            </a:r>
          </a:p>
          <a:p>
            <a:pPr lvl="1" algn="just">
              <a:buBlip>
                <a:blip r:embed="rId6"/>
              </a:buBlip>
            </a:pPr>
            <a:r>
              <a:rPr lang="en" sz="1600" b="1" dirty="0">
                <a:ea typeface="Times New Roman"/>
                <a:cs typeface="Arial"/>
              </a:rPr>
              <a:t>Factorial(1)=1;</a:t>
            </a:r>
          </a:p>
          <a:p>
            <a:pPr lvl="1" algn="just">
              <a:buBlip>
                <a:blip r:embed="rId6"/>
              </a:buBlip>
            </a:pPr>
            <a:r>
              <a:rPr lang="en" sz="1600" b="1" dirty="0">
                <a:ea typeface="Times New Roman"/>
                <a:cs typeface="Arial"/>
              </a:rPr>
              <a:t>Factorial(n)= nx Factorial(n-1), for n &gt;0.</a:t>
            </a:r>
          </a:p>
          <a:p>
            <a:pPr marL="0" indent="0">
              <a:spcBef>
                <a:spcPts val="1000"/>
              </a:spcBef>
              <a:spcAft>
                <a:spcPts val="400"/>
              </a:spcAft>
              <a:buNone/>
            </a:pP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4" name="Rectangle 3"/>
          <p:cNvSpPr/>
          <p:nvPr/>
        </p:nvSpPr>
        <p:spPr>
          <a:xfrm>
            <a:off x="2915816" y="3284984"/>
            <a:ext cx="4392488" cy="43204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46318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1772816"/>
            <a:ext cx="4559003" cy="576064"/>
          </a:xfrm>
        </p:spPr>
        <p:txBody>
          <a:bodyPr rtlCol="0">
            <a:noAutofit/>
          </a:bodyPr>
          <a:lstStyle/>
          <a:p>
            <a:pPr marL="0" indent="0">
              <a:spcBef>
                <a:spcPts val="1000"/>
              </a:spcBef>
              <a:spcAft>
                <a:spcPts val="400"/>
              </a:spcAft>
              <a:buNone/>
            </a:pPr>
            <a:r>
              <a:rPr lang="en" sz="2800" b="1" dirty="0">
                <a:solidFill>
                  <a:srgbClr val="4F81BD"/>
                </a:solidFill>
                <a:latin typeface="Cambria"/>
                <a:ea typeface="Times New Roman"/>
                <a:cs typeface="Times New Roman"/>
              </a:rPr>
              <a:t>The factorial function</a:t>
            </a:r>
            <a:r>
              <a:rPr lang="en" sz="1600" dirty="0">
                <a:ea typeface="Times New Roman"/>
                <a:cs typeface="Arial"/>
              </a:rPr>
              <a:t> </a:t>
            </a: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graphicFrame>
        <p:nvGraphicFramePr>
          <p:cNvPr id="3" name="Diagramme 2"/>
          <p:cNvGraphicFramePr/>
          <p:nvPr>
            <p:extLst>
              <p:ext uri="{D42A27DB-BD31-4B8C-83A1-F6EECF244321}">
                <p14:modId xmlns:p14="http://schemas.microsoft.com/office/powerpoint/2010/main" val="3113657053"/>
              </p:ext>
            </p:extLst>
          </p:nvPr>
        </p:nvGraphicFramePr>
        <p:xfrm>
          <a:off x="4499992" y="1340768"/>
          <a:ext cx="4320480" cy="5373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me 5"/>
          <p:cNvGraphicFramePr/>
          <p:nvPr>
            <p:extLst>
              <p:ext uri="{D42A27DB-BD31-4B8C-83A1-F6EECF244321}">
                <p14:modId xmlns:p14="http://schemas.microsoft.com/office/powerpoint/2010/main" val="3876210699"/>
              </p:ext>
            </p:extLst>
          </p:nvPr>
        </p:nvGraphicFramePr>
        <p:xfrm>
          <a:off x="467544" y="2348880"/>
          <a:ext cx="3888432"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8756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4871442"/>
          </a:xfrm>
        </p:spPr>
        <p:txBody>
          <a:bodyPr rtlCol="0">
            <a:normAutofit/>
          </a:bodyPr>
          <a:lstStyle/>
          <a:p>
            <a:pPr marL="0" indent="0">
              <a:spcBef>
                <a:spcPts val="1000"/>
              </a:spcBef>
              <a:spcAft>
                <a:spcPts val="400"/>
              </a:spcAft>
              <a:buNone/>
            </a:pPr>
            <a:r>
              <a:rPr lang="en" b="1" dirty="0">
                <a:solidFill>
                  <a:srgbClr val="4F81BD"/>
                </a:solidFill>
                <a:effectLst>
                  <a:outerShdw blurRad="38100" dist="38100" dir="2700000" algn="tl">
                    <a:srgbClr val="000000">
                      <a:alpha val="43137"/>
                    </a:srgbClr>
                  </a:outerShdw>
                </a:effectLst>
                <a:latin typeface="Cambria"/>
                <a:ea typeface="Times New Roman"/>
                <a:cs typeface="Times New Roman"/>
              </a:rPr>
              <a:t>Definition</a:t>
            </a: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
        <p:nvSpPr>
          <p:cNvPr id="3" name="Flèche droite 2"/>
          <p:cNvSpPr/>
          <p:nvPr/>
        </p:nvSpPr>
        <p:spPr>
          <a:xfrm>
            <a:off x="1618330" y="2348880"/>
            <a:ext cx="6521124" cy="4064000"/>
          </a:xfrm>
          <a:prstGeom prst="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 name="Forme libre 3"/>
          <p:cNvSpPr/>
          <p:nvPr/>
        </p:nvSpPr>
        <p:spPr>
          <a:xfrm>
            <a:off x="469971" y="3140969"/>
            <a:ext cx="7667055" cy="2479820"/>
          </a:xfrm>
          <a:custGeom>
            <a:avLst/>
            <a:gdLst>
              <a:gd name="connsiteX0" fmla="*/ 0 w 7667055"/>
              <a:gd name="connsiteY0" fmla="*/ 413312 h 2479820"/>
              <a:gd name="connsiteX1" fmla="*/ 413312 w 7667055"/>
              <a:gd name="connsiteY1" fmla="*/ 0 h 2479820"/>
              <a:gd name="connsiteX2" fmla="*/ 7253743 w 7667055"/>
              <a:gd name="connsiteY2" fmla="*/ 0 h 2479820"/>
              <a:gd name="connsiteX3" fmla="*/ 7667055 w 7667055"/>
              <a:gd name="connsiteY3" fmla="*/ 413312 h 2479820"/>
              <a:gd name="connsiteX4" fmla="*/ 7667055 w 7667055"/>
              <a:gd name="connsiteY4" fmla="*/ 2066508 h 2479820"/>
              <a:gd name="connsiteX5" fmla="*/ 7253743 w 7667055"/>
              <a:gd name="connsiteY5" fmla="*/ 2479820 h 2479820"/>
              <a:gd name="connsiteX6" fmla="*/ 413312 w 7667055"/>
              <a:gd name="connsiteY6" fmla="*/ 2479820 h 2479820"/>
              <a:gd name="connsiteX7" fmla="*/ 0 w 7667055"/>
              <a:gd name="connsiteY7" fmla="*/ 2066508 h 2479820"/>
              <a:gd name="connsiteX8" fmla="*/ 0 w 7667055"/>
              <a:gd name="connsiteY8" fmla="*/ 413312 h 247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7055" h="2479820">
                <a:moveTo>
                  <a:pt x="0" y="413312"/>
                </a:moveTo>
                <a:cubicBezTo>
                  <a:pt x="0" y="185046"/>
                  <a:pt x="185046" y="0"/>
                  <a:pt x="413312" y="0"/>
                </a:cubicBezTo>
                <a:lnTo>
                  <a:pt x="7253743" y="0"/>
                </a:lnTo>
                <a:cubicBezTo>
                  <a:pt x="7482009" y="0"/>
                  <a:pt x="7667055" y="185046"/>
                  <a:pt x="7667055" y="413312"/>
                </a:cubicBezTo>
                <a:lnTo>
                  <a:pt x="7667055" y="2066508"/>
                </a:lnTo>
                <a:cubicBezTo>
                  <a:pt x="7667055" y="2294774"/>
                  <a:pt x="7482009" y="2479820"/>
                  <a:pt x="7253743" y="2479820"/>
                </a:cubicBezTo>
                <a:lnTo>
                  <a:pt x="413312" y="2479820"/>
                </a:lnTo>
                <a:cubicBezTo>
                  <a:pt x="185046" y="2479820"/>
                  <a:pt x="0" y="2294774"/>
                  <a:pt x="0" y="2066508"/>
                </a:cubicBezTo>
                <a:lnTo>
                  <a:pt x="0" y="41331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235355" tIns="235355" rIns="235355" bIns="235355" numCol="1" spcCol="1270" anchor="ctr" anchorCtr="0">
            <a:noAutofit/>
          </a:bodyPr>
          <a:lstStyle/>
          <a:p>
            <a:pPr lvl="0" algn="ctr" defTabSz="1333500">
              <a:lnSpc>
                <a:spcPct val="90000"/>
              </a:lnSpc>
              <a:spcBef>
                <a:spcPct val="0"/>
              </a:spcBef>
              <a:spcAft>
                <a:spcPct val="35000"/>
              </a:spcAft>
            </a:pPr>
            <a:r>
              <a:rPr lang="en" sz="3000" b="1" i="1" kern="1200" dirty="0"/>
              <a:t>Procedure</a:t>
            </a:r>
          </a:p>
          <a:p>
            <a:pPr lvl="0" algn="ctr" defTabSz="1333500">
              <a:lnSpc>
                <a:spcPct val="90000"/>
              </a:lnSpc>
              <a:spcBef>
                <a:spcPct val="0"/>
              </a:spcBef>
              <a:spcAft>
                <a:spcPct val="35000"/>
              </a:spcAft>
            </a:pPr>
            <a:r>
              <a:rPr lang="en" sz="3000" b="1" i="1" kern="1200" dirty="0"/>
              <a:t>A procedure is a function that returns empty: no value is returned.</a:t>
            </a:r>
          </a:p>
          <a:p>
            <a:pPr lvl="0" algn="ctr" defTabSz="1333500">
              <a:lnSpc>
                <a:spcPct val="90000"/>
              </a:lnSpc>
              <a:spcBef>
                <a:spcPct val="0"/>
              </a:spcBef>
              <a:spcAft>
                <a:spcPct val="35000"/>
              </a:spcAft>
            </a:pPr>
            <a:endParaRPr lang="fr-FR" sz="3000" kern="1200" dirty="0"/>
          </a:p>
        </p:txBody>
      </p:sp>
    </p:spTree>
    <p:extLst>
      <p:ext uri="{BB962C8B-B14F-4D97-AF65-F5344CB8AC3E}">
        <p14:creationId xmlns:p14="http://schemas.microsoft.com/office/powerpoint/2010/main" val="24751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517053" y="1772816"/>
            <a:ext cx="4559003" cy="576064"/>
          </a:xfrm>
        </p:spPr>
        <p:txBody>
          <a:bodyPr rtlCol="0">
            <a:noAutofit/>
          </a:bodyPr>
          <a:lstStyle/>
          <a:p>
            <a:pPr marL="0" indent="0">
              <a:spcBef>
                <a:spcPts val="1000"/>
              </a:spcBef>
              <a:spcAft>
                <a:spcPts val="400"/>
              </a:spcAft>
              <a:buNone/>
            </a:pPr>
            <a:r>
              <a:rPr lang="en" sz="2800" b="1" dirty="0">
                <a:solidFill>
                  <a:srgbClr val="4F81BD"/>
                </a:solidFill>
                <a:latin typeface="Cambria"/>
                <a:ea typeface="Times New Roman"/>
                <a:cs typeface="Times New Roman"/>
              </a:rPr>
              <a:t>The factorial function</a:t>
            </a:r>
            <a:r>
              <a:rPr lang="en" sz="1600" dirty="0">
                <a:ea typeface="Times New Roman"/>
                <a:cs typeface="Arial"/>
              </a:rPr>
              <a:t> </a:t>
            </a: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2" name="Rectangle à coins arrondis 1"/>
          <p:cNvSpPr/>
          <p:nvPr/>
        </p:nvSpPr>
        <p:spPr>
          <a:xfrm>
            <a:off x="1259632" y="2420888"/>
            <a:ext cx="6912768" cy="39604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56" name="Rectangle 55"/>
          <p:cNvSpPr/>
          <p:nvPr/>
        </p:nvSpPr>
        <p:spPr>
          <a:xfrm>
            <a:off x="2836000" y="2881529"/>
            <a:ext cx="1438275" cy="3158064"/>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Rectangle 56"/>
          <p:cNvSpPr/>
          <p:nvPr/>
        </p:nvSpPr>
        <p:spPr>
          <a:xfrm>
            <a:off x="4664800" y="3538753"/>
            <a:ext cx="1381125" cy="2183911"/>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Rectangle 57"/>
          <p:cNvSpPr/>
          <p:nvPr/>
        </p:nvSpPr>
        <p:spPr>
          <a:xfrm>
            <a:off x="6512650" y="4110254"/>
            <a:ext cx="1371600" cy="1369176"/>
          </a:xfrm>
          <a:prstGeom prst="rect">
            <a:avLst/>
          </a:prstGeom>
          <a:ln/>
        </p:spPr>
        <p:style>
          <a:lnRef idx="0">
            <a:schemeClr val="dk1"/>
          </a:lnRef>
          <a:fillRef idx="3">
            <a:schemeClr val="dk1"/>
          </a:fillRef>
          <a:effectRef idx="3">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Rectangle 58"/>
          <p:cNvSpPr/>
          <p:nvPr/>
        </p:nvSpPr>
        <p:spPr>
          <a:xfrm>
            <a:off x="2978875" y="298630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lang="en" sz="1400" b="1" kern="0" dirty="0">
                <a:solidFill>
                  <a:schemeClr val="bg1"/>
                </a:solidFill>
                <a:latin typeface="Calibri"/>
                <a:ea typeface="Times New Roman"/>
                <a:cs typeface="Arial"/>
              </a:rPr>
              <a:t>n </a:t>
            </a:r>
            <a:r>
              <a:rPr kumimoji="0" lang="en" sz="1400" b="1" i="0" u="none" strike="noStrike" kern="0" normalizeH="0" baseline="0" noProof="0" dirty="0">
                <a:solidFill>
                  <a:schemeClr val="bg1"/>
                </a:solidFill>
                <a:uLnTx/>
                <a:uFillTx/>
                <a:latin typeface="Calibri"/>
                <a:ea typeface="Times New Roman"/>
                <a:cs typeface="Arial"/>
              </a:rPr>
              <a:t>b = 3</a:t>
            </a:r>
            <a:endParaRPr kumimoji="0" lang="fr-FR" sz="2000" b="1" i="0" u="none" strike="noStrike" kern="0" normalizeH="0" baseline="0" noProof="0" dirty="0">
              <a:solidFill>
                <a:schemeClr val="bg1"/>
              </a:solidFill>
              <a:uLnTx/>
              <a:uFillTx/>
              <a:latin typeface="Calibri"/>
              <a:ea typeface="Times New Roman"/>
              <a:cs typeface="Arial"/>
            </a:endParaRPr>
          </a:p>
        </p:txBody>
      </p:sp>
      <p:sp>
        <p:nvSpPr>
          <p:cNvPr id="60" name="Rectangle 59"/>
          <p:cNvSpPr/>
          <p:nvPr/>
        </p:nvSpPr>
        <p:spPr>
          <a:xfrm>
            <a:off x="2978875" y="33006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1" i="0" u="none" strike="noStrike" kern="0" normalizeH="0" baseline="0" noProof="0" dirty="0">
                <a:solidFill>
                  <a:schemeClr val="bg1"/>
                </a:solidFill>
                <a:uLnTx/>
                <a:uFillTx/>
                <a:latin typeface="Calibri"/>
                <a:ea typeface="Times New Roman"/>
                <a:cs typeface="Arial"/>
              </a:rPr>
              <a:t>f=3 x factorial(2)</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61" name="Rectangle 60"/>
          <p:cNvSpPr/>
          <p:nvPr/>
        </p:nvSpPr>
        <p:spPr>
          <a:xfrm>
            <a:off x="4750525" y="363400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200" b="1" i="0" u="none" strike="noStrike" kern="0" normalizeH="0" baseline="0" noProof="0" dirty="0">
                <a:solidFill>
                  <a:schemeClr val="bg1"/>
                </a:solidFill>
                <a:uLnTx/>
                <a:uFillTx/>
                <a:latin typeface="Calibri"/>
                <a:ea typeface="Times New Roman"/>
                <a:cs typeface="Arial"/>
              </a:rPr>
              <a:t>number = 2</a:t>
            </a:r>
            <a:endParaRPr kumimoji="0" lang="fr-FR" b="1" i="0" u="none" strike="noStrike" kern="0" normalizeH="0" baseline="0" noProof="0" dirty="0">
              <a:solidFill>
                <a:schemeClr val="bg1"/>
              </a:solidFill>
              <a:uLnTx/>
              <a:uFillTx/>
              <a:latin typeface="Calibri"/>
              <a:ea typeface="Times New Roman"/>
              <a:cs typeface="Arial"/>
            </a:endParaRPr>
          </a:p>
        </p:txBody>
      </p:sp>
      <p:sp>
        <p:nvSpPr>
          <p:cNvPr id="62" name="Rectangle 61"/>
          <p:cNvSpPr/>
          <p:nvPr/>
        </p:nvSpPr>
        <p:spPr>
          <a:xfrm>
            <a:off x="4750525" y="39483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1" i="0" u="none" strike="noStrike" kern="0" normalizeH="0" baseline="0" noProof="0" dirty="0">
                <a:solidFill>
                  <a:schemeClr val="bg1"/>
                </a:solidFill>
                <a:uLnTx/>
                <a:uFillTx/>
                <a:latin typeface="Calibri"/>
                <a:ea typeface="Times New Roman"/>
                <a:cs typeface="Arial"/>
              </a:rPr>
              <a:t>f=2 x factorial(1)</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63" name="Rectangle 62"/>
          <p:cNvSpPr/>
          <p:nvPr/>
        </p:nvSpPr>
        <p:spPr>
          <a:xfrm>
            <a:off x="6579325" y="418645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200" b="1" i="0" u="none" strike="noStrike" kern="0" normalizeH="0" baseline="0" noProof="0" dirty="0">
                <a:solidFill>
                  <a:schemeClr val="bg1"/>
                </a:solidFill>
                <a:uLnTx/>
                <a:uFillTx/>
                <a:latin typeface="Calibri"/>
                <a:ea typeface="Times New Roman"/>
                <a:cs typeface="Arial"/>
              </a:rPr>
              <a:t>number = 1</a:t>
            </a:r>
            <a:endParaRPr kumimoji="0" lang="fr-FR" b="1" i="0" u="none" strike="noStrike" kern="0" normalizeH="0" baseline="0" noProof="0" dirty="0">
              <a:solidFill>
                <a:schemeClr val="bg1"/>
              </a:solidFill>
              <a:uLnTx/>
              <a:uFillTx/>
              <a:latin typeface="Calibri"/>
              <a:ea typeface="Times New Roman"/>
              <a:cs typeface="Arial"/>
            </a:endParaRPr>
          </a:p>
        </p:txBody>
      </p:sp>
      <p:sp>
        <p:nvSpPr>
          <p:cNvPr id="64" name="Rectangle 63"/>
          <p:cNvSpPr/>
          <p:nvPr/>
        </p:nvSpPr>
        <p:spPr>
          <a:xfrm>
            <a:off x="6579325" y="4500779"/>
            <a:ext cx="1200150" cy="46672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1" i="0" u="none" strike="noStrike" kern="0" normalizeH="0" baseline="0" noProof="0" dirty="0">
                <a:solidFill>
                  <a:schemeClr val="bg1"/>
                </a:solidFill>
                <a:uLnTx/>
                <a:uFillTx/>
                <a:latin typeface="Calibri"/>
                <a:ea typeface="Times New Roman"/>
                <a:cs typeface="Arial"/>
              </a:rPr>
              <a:t>If (nb=1) then f=1</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65" name="Rectangle 64"/>
          <p:cNvSpPr/>
          <p:nvPr/>
        </p:nvSpPr>
        <p:spPr>
          <a:xfrm>
            <a:off x="6579325" y="506275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50" b="1" i="0" u="none" strike="noStrike" kern="0" normalizeH="0" baseline="0" noProof="0" dirty="0">
                <a:solidFill>
                  <a:schemeClr val="bg1"/>
                </a:solidFill>
                <a:uLnTx/>
                <a:uFillTx/>
                <a:latin typeface="Calibri"/>
                <a:ea typeface="Times New Roman"/>
                <a:cs typeface="Arial"/>
              </a:rPr>
              <a:t>Return(1)</a:t>
            </a:r>
            <a:endParaRPr kumimoji="0" lang="fr-FR" sz="1400" b="1" i="0" u="none" strike="noStrike" kern="0" normalizeH="0" baseline="0" noProof="0" dirty="0">
              <a:solidFill>
                <a:schemeClr val="bg1"/>
              </a:solidFill>
              <a:uLnTx/>
              <a:uFillTx/>
              <a:latin typeface="Calibri"/>
              <a:ea typeface="Times New Roman"/>
              <a:cs typeface="Arial"/>
            </a:endParaRPr>
          </a:p>
        </p:txBody>
      </p:sp>
      <p:sp>
        <p:nvSpPr>
          <p:cNvPr id="66" name="Flèche droite 65"/>
          <p:cNvSpPr/>
          <p:nvPr/>
        </p:nvSpPr>
        <p:spPr>
          <a:xfrm>
            <a:off x="4217125" y="3310154"/>
            <a:ext cx="533400" cy="219075"/>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Flèche droite 66"/>
          <p:cNvSpPr/>
          <p:nvPr/>
        </p:nvSpPr>
        <p:spPr>
          <a:xfrm>
            <a:off x="5979250" y="3957854"/>
            <a:ext cx="533400" cy="219075"/>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8" name="Zone de texte 717"/>
          <p:cNvSpPr txBox="1"/>
          <p:nvPr/>
        </p:nvSpPr>
        <p:spPr>
          <a:xfrm>
            <a:off x="2987432" y="2561081"/>
            <a:ext cx="1200150" cy="2476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400" b="1" i="0" u="none" strike="noStrike" kern="0" cap="none" spc="0" normalizeH="0" baseline="0" noProof="0" dirty="0">
                <a:ln>
                  <a:noFill/>
                </a:ln>
                <a:solidFill>
                  <a:sysClr val="windowText" lastClr="000000"/>
                </a:solidFill>
                <a:effectLst/>
                <a:uLnTx/>
                <a:uFillTx/>
                <a:latin typeface="Calibri"/>
                <a:ea typeface="Times New Roman"/>
                <a:cs typeface="Arial"/>
              </a:rPr>
              <a:t>factorial(3)</a:t>
            </a:r>
            <a:endParaRPr kumimoji="0" lang="fr-FR" b="1"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sp>
        <p:nvSpPr>
          <p:cNvPr id="69" name="Zone de texte 718"/>
          <p:cNvSpPr txBox="1"/>
          <p:nvPr/>
        </p:nvSpPr>
        <p:spPr>
          <a:xfrm>
            <a:off x="4750525" y="3209153"/>
            <a:ext cx="1200150" cy="2476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400" b="1" i="0" u="none" strike="noStrike" kern="0" cap="none" spc="0" normalizeH="0" baseline="0" noProof="0" dirty="0">
                <a:ln>
                  <a:noFill/>
                </a:ln>
                <a:effectLst/>
                <a:uLnTx/>
                <a:uFillTx/>
                <a:latin typeface="Calibri"/>
                <a:ea typeface="Times New Roman"/>
                <a:cs typeface="Arial"/>
              </a:rPr>
              <a:t>factorial(2)</a:t>
            </a:r>
            <a:endParaRPr kumimoji="0" lang="fr-FR" b="1" i="0" u="none" strike="noStrike" kern="0" cap="none" spc="0" normalizeH="0" baseline="0" noProof="0" dirty="0">
              <a:ln>
                <a:noFill/>
              </a:ln>
              <a:effectLst/>
              <a:uLnTx/>
              <a:uFillTx/>
              <a:latin typeface="Calibri"/>
              <a:ea typeface="Times New Roman"/>
              <a:cs typeface="Arial"/>
            </a:endParaRPr>
          </a:p>
        </p:txBody>
      </p:sp>
      <p:sp>
        <p:nvSpPr>
          <p:cNvPr id="70" name="Rectangle 69"/>
          <p:cNvSpPr/>
          <p:nvPr/>
        </p:nvSpPr>
        <p:spPr>
          <a:xfrm>
            <a:off x="2978875" y="3605429"/>
            <a:ext cx="1200150" cy="16668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200" b="1" i="0" u="none" strike="noStrike" kern="0" normalizeH="0" baseline="0" noProof="0" dirty="0">
                <a:solidFill>
                  <a:schemeClr val="bg1"/>
                </a:solidFill>
                <a:uLnTx/>
                <a:uFillTx/>
                <a:latin typeface="Calibri"/>
                <a:ea typeface="Times New Roman"/>
                <a:cs typeface="Arial"/>
              </a:rPr>
              <a:t>Temporary suspension from office</a:t>
            </a:r>
            <a:endParaRPr kumimoji="0" lang="fr-FR" b="1" i="0" u="none" strike="noStrike" kern="0" normalizeH="0" baseline="0" noProof="0" dirty="0">
              <a:solidFill>
                <a:schemeClr val="bg1"/>
              </a:solidFill>
              <a:uLnTx/>
              <a:uFillTx/>
              <a:latin typeface="Calibri"/>
              <a:ea typeface="Times New Roman"/>
              <a:cs typeface="Arial"/>
            </a:endParaRPr>
          </a:p>
        </p:txBody>
      </p:sp>
      <p:sp>
        <p:nvSpPr>
          <p:cNvPr id="71" name="Rectangle 70"/>
          <p:cNvSpPr/>
          <p:nvPr/>
        </p:nvSpPr>
        <p:spPr>
          <a:xfrm>
            <a:off x="4750525" y="4272179"/>
            <a:ext cx="1200150" cy="69532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1" i="0" u="none" strike="noStrike" kern="0" normalizeH="0" baseline="0" noProof="0" dirty="0">
                <a:solidFill>
                  <a:schemeClr val="bg1"/>
                </a:solidFill>
                <a:uLnTx/>
                <a:uFillTx/>
                <a:latin typeface="Calibri"/>
                <a:ea typeface="Times New Roman"/>
                <a:cs typeface="Arial"/>
              </a:rPr>
              <a:t>Temporary suspension from office</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72" name="Rectangle 71"/>
          <p:cNvSpPr/>
          <p:nvPr/>
        </p:nvSpPr>
        <p:spPr>
          <a:xfrm>
            <a:off x="4779100" y="50151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100" b="1" i="0" u="none" strike="noStrike" kern="0" normalizeH="0" baseline="0" noProof="0" dirty="0">
                <a:solidFill>
                  <a:schemeClr val="bg1"/>
                </a:solidFill>
                <a:uLnTx/>
                <a:uFillTx/>
                <a:latin typeface="Calibri"/>
                <a:ea typeface="Times New Roman"/>
                <a:cs typeface="Arial"/>
              </a:rPr>
              <a:t>f=2x1</a:t>
            </a:r>
            <a:endParaRPr kumimoji="0" lang="fr-FR" sz="1600" b="1" i="0" u="none" strike="noStrike" kern="0" normalizeH="0" baseline="0" noProof="0" dirty="0">
              <a:solidFill>
                <a:schemeClr val="bg1"/>
              </a:solidFill>
              <a:uLnTx/>
              <a:uFillTx/>
              <a:latin typeface="Calibri"/>
              <a:ea typeface="Times New Roman"/>
              <a:cs typeface="Arial"/>
            </a:endParaRPr>
          </a:p>
        </p:txBody>
      </p:sp>
      <p:sp>
        <p:nvSpPr>
          <p:cNvPr id="73" name="Rectangle 72"/>
          <p:cNvSpPr/>
          <p:nvPr/>
        </p:nvSpPr>
        <p:spPr>
          <a:xfrm>
            <a:off x="4779100" y="53199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1" i="0" u="none" strike="noStrike" kern="0" normalizeH="0" baseline="0" noProof="0" dirty="0">
                <a:solidFill>
                  <a:schemeClr val="bg1"/>
                </a:solidFill>
                <a:uLnTx/>
                <a:uFillTx/>
                <a:latin typeface="Calibri"/>
                <a:ea typeface="Times New Roman"/>
                <a:cs typeface="Arial"/>
              </a:rPr>
              <a:t>Return(2)</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74" name="Rectangle 73"/>
          <p:cNvSpPr/>
          <p:nvPr/>
        </p:nvSpPr>
        <p:spPr>
          <a:xfrm>
            <a:off x="2978875" y="5319929"/>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50" b="1" i="0" u="none" strike="noStrike" kern="0" normalizeH="0" baseline="0" noProof="0" dirty="0">
                <a:solidFill>
                  <a:schemeClr val="bg1"/>
                </a:solidFill>
                <a:uLnTx/>
                <a:uFillTx/>
                <a:latin typeface="Calibri"/>
                <a:ea typeface="Times New Roman"/>
                <a:cs typeface="Arial"/>
              </a:rPr>
              <a:t>f=3 x2</a:t>
            </a:r>
            <a:endParaRPr kumimoji="0" lang="fr-FR" sz="1400" b="1" i="0" u="none" strike="noStrike" kern="0" normalizeH="0" baseline="0" noProof="0" dirty="0">
              <a:solidFill>
                <a:schemeClr val="bg1"/>
              </a:solidFill>
              <a:uLnTx/>
              <a:uFillTx/>
              <a:latin typeface="Calibri"/>
              <a:ea typeface="Times New Roman"/>
              <a:cs typeface="Arial"/>
            </a:endParaRPr>
          </a:p>
        </p:txBody>
      </p:sp>
      <p:sp>
        <p:nvSpPr>
          <p:cNvPr id="75" name="Rectangle 74"/>
          <p:cNvSpPr/>
          <p:nvPr/>
        </p:nvSpPr>
        <p:spPr>
          <a:xfrm>
            <a:off x="2978875" y="5634254"/>
            <a:ext cx="1200150" cy="257175"/>
          </a:xfrm>
          <a:prstGeom prst="rect">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000" b="1" i="0" u="none" strike="noStrike" kern="0" normalizeH="0" baseline="0" noProof="0" dirty="0">
                <a:solidFill>
                  <a:schemeClr val="bg1"/>
                </a:solidFill>
                <a:uLnTx/>
                <a:uFillTx/>
                <a:latin typeface="Calibri"/>
                <a:ea typeface="Times New Roman"/>
                <a:cs typeface="Arial"/>
              </a:rPr>
              <a:t>Return(6)</a:t>
            </a:r>
            <a:endParaRPr kumimoji="0" lang="fr-FR" sz="1200" b="1" i="0" u="none" strike="noStrike" kern="0" normalizeH="0" baseline="0" noProof="0" dirty="0">
              <a:solidFill>
                <a:schemeClr val="bg1"/>
              </a:solidFill>
              <a:uLnTx/>
              <a:uFillTx/>
              <a:latin typeface="Calibri"/>
              <a:ea typeface="Times New Roman"/>
              <a:cs typeface="Arial"/>
            </a:endParaRPr>
          </a:p>
        </p:txBody>
      </p:sp>
      <p:sp>
        <p:nvSpPr>
          <p:cNvPr id="76" name="Flèche gauche 75"/>
          <p:cNvSpPr/>
          <p:nvPr/>
        </p:nvSpPr>
        <p:spPr>
          <a:xfrm>
            <a:off x="6045925" y="5024654"/>
            <a:ext cx="466725" cy="247650"/>
          </a:xfrm>
          <a:prstGeom prst="leftArrow">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7" name="Flèche gauche 76"/>
          <p:cNvSpPr/>
          <p:nvPr/>
        </p:nvSpPr>
        <p:spPr>
          <a:xfrm>
            <a:off x="4226650" y="5329454"/>
            <a:ext cx="466725" cy="247650"/>
          </a:xfrm>
          <a:prstGeom prst="leftArrow">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8" name="Zone de texte 733"/>
          <p:cNvSpPr txBox="1"/>
          <p:nvPr/>
        </p:nvSpPr>
        <p:spPr>
          <a:xfrm>
            <a:off x="1550125" y="2668122"/>
            <a:ext cx="1200150" cy="2476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200" b="1" dirty="0">
                <a:solidFill>
                  <a:schemeClr val="tx2"/>
                </a:solidFill>
                <a:effectLst/>
                <a:latin typeface="Calibri"/>
                <a:ea typeface="Times New Roman"/>
                <a:cs typeface="Arial"/>
              </a:rPr>
              <a:t>Parameter = 3</a:t>
            </a:r>
            <a:endParaRPr lang="fr-FR" sz="1600" b="1" dirty="0">
              <a:solidFill>
                <a:schemeClr val="tx2"/>
              </a:solidFill>
              <a:effectLst/>
              <a:latin typeface="Calibri"/>
              <a:ea typeface="Times New Roman"/>
              <a:cs typeface="Arial"/>
            </a:endParaRPr>
          </a:p>
        </p:txBody>
      </p:sp>
      <p:cxnSp>
        <p:nvCxnSpPr>
          <p:cNvPr id="79" name="Connecteur droit avec flèche 78"/>
          <p:cNvCxnSpPr/>
          <p:nvPr/>
        </p:nvCxnSpPr>
        <p:spPr>
          <a:xfrm>
            <a:off x="2302600" y="2986304"/>
            <a:ext cx="5334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80" name="Zone de texte 735"/>
          <p:cNvSpPr txBox="1"/>
          <p:nvPr/>
        </p:nvSpPr>
        <p:spPr>
          <a:xfrm>
            <a:off x="1826820" y="5585417"/>
            <a:ext cx="560562" cy="38100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 sz="1400" b="1" dirty="0">
                <a:effectLst/>
                <a:latin typeface="Calibri"/>
                <a:ea typeface="Times New Roman"/>
                <a:cs typeface="Arial"/>
              </a:rPr>
              <a:t>6</a:t>
            </a:r>
            <a:endParaRPr lang="fr-FR" b="1" dirty="0">
              <a:effectLst/>
              <a:latin typeface="Calibri"/>
              <a:ea typeface="Times New Roman"/>
              <a:cs typeface="Arial"/>
            </a:endParaRPr>
          </a:p>
        </p:txBody>
      </p:sp>
      <p:cxnSp>
        <p:nvCxnSpPr>
          <p:cNvPr id="81" name="Connecteur droit avec flèche 80"/>
          <p:cNvCxnSpPr/>
          <p:nvPr/>
        </p:nvCxnSpPr>
        <p:spPr>
          <a:xfrm flipH="1">
            <a:off x="2378800" y="5758079"/>
            <a:ext cx="4572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82" name="Groupe 81"/>
          <p:cNvGrpSpPr/>
          <p:nvPr/>
        </p:nvGrpSpPr>
        <p:grpSpPr>
          <a:xfrm>
            <a:off x="2103694" y="3137287"/>
            <a:ext cx="587375" cy="633857"/>
            <a:chOff x="0" y="298005"/>
            <a:chExt cx="1496313" cy="1496313"/>
          </a:xfrm>
          <a:scene3d>
            <a:camera prst="orthographicFront">
              <a:rot lat="0" lon="0" rev="0"/>
            </a:camera>
            <a:lightRig rig="contrasting" dir="t">
              <a:rot lat="0" lon="0" rev="1200000"/>
            </a:lightRig>
          </a:scene3d>
        </p:grpSpPr>
        <p:sp>
          <p:nvSpPr>
            <p:cNvPr id="83" name="Ellipse 82"/>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GB"/>
            </a:p>
          </p:txBody>
        </p:sp>
        <p:sp>
          <p:nvSpPr>
            <p:cNvPr id="84"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 sz="3200" b="1" kern="1200" dirty="0"/>
                <a:t>1</a:t>
              </a:r>
            </a:p>
          </p:txBody>
        </p:sp>
      </p:grpSp>
      <p:grpSp>
        <p:nvGrpSpPr>
          <p:cNvPr id="85" name="Groupe 84"/>
          <p:cNvGrpSpPr/>
          <p:nvPr/>
        </p:nvGrpSpPr>
        <p:grpSpPr>
          <a:xfrm>
            <a:off x="4320287" y="2575296"/>
            <a:ext cx="587375" cy="633857"/>
            <a:chOff x="0" y="298005"/>
            <a:chExt cx="1496313" cy="1496313"/>
          </a:xfrm>
          <a:scene3d>
            <a:camera prst="orthographicFront">
              <a:rot lat="0" lon="0" rev="0"/>
            </a:camera>
            <a:lightRig rig="contrasting" dir="t">
              <a:rot lat="0" lon="0" rev="1200000"/>
            </a:lightRig>
          </a:scene3d>
        </p:grpSpPr>
        <p:sp>
          <p:nvSpPr>
            <p:cNvPr id="86" name="Ellipse 85"/>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GB"/>
            </a:p>
          </p:txBody>
        </p:sp>
        <p:sp>
          <p:nvSpPr>
            <p:cNvPr id="87"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 sz="3200" b="1" kern="1200" dirty="0"/>
                <a:t>2</a:t>
              </a:r>
            </a:p>
          </p:txBody>
        </p:sp>
      </p:grpSp>
      <p:grpSp>
        <p:nvGrpSpPr>
          <p:cNvPr id="88" name="Groupe 87"/>
          <p:cNvGrpSpPr/>
          <p:nvPr/>
        </p:nvGrpSpPr>
        <p:grpSpPr>
          <a:xfrm>
            <a:off x="6129451" y="3268727"/>
            <a:ext cx="587375" cy="633857"/>
            <a:chOff x="0" y="298005"/>
            <a:chExt cx="1496313" cy="1496313"/>
          </a:xfrm>
          <a:scene3d>
            <a:camera prst="orthographicFront">
              <a:rot lat="0" lon="0" rev="0"/>
            </a:camera>
            <a:lightRig rig="contrasting" dir="t">
              <a:rot lat="0" lon="0" rev="1200000"/>
            </a:lightRig>
          </a:scene3d>
        </p:grpSpPr>
        <p:sp>
          <p:nvSpPr>
            <p:cNvPr id="89" name="Ellipse 88"/>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GB"/>
            </a:p>
          </p:txBody>
        </p:sp>
        <p:sp>
          <p:nvSpPr>
            <p:cNvPr id="90"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 sz="3200" b="1" kern="1200" dirty="0"/>
                <a:t>3</a:t>
              </a:r>
            </a:p>
          </p:txBody>
        </p:sp>
      </p:grpSp>
      <p:grpSp>
        <p:nvGrpSpPr>
          <p:cNvPr id="91" name="Groupe 90"/>
          <p:cNvGrpSpPr/>
          <p:nvPr/>
        </p:nvGrpSpPr>
        <p:grpSpPr>
          <a:xfrm>
            <a:off x="6061245" y="5386604"/>
            <a:ext cx="587375" cy="633857"/>
            <a:chOff x="0" y="298005"/>
            <a:chExt cx="1496313" cy="1496313"/>
          </a:xfrm>
          <a:scene3d>
            <a:camera prst="orthographicFront">
              <a:rot lat="0" lon="0" rev="0"/>
            </a:camera>
            <a:lightRig rig="contrasting" dir="t">
              <a:rot lat="0" lon="0" rev="1200000"/>
            </a:lightRig>
          </a:scene3d>
        </p:grpSpPr>
        <p:sp>
          <p:nvSpPr>
            <p:cNvPr id="92" name="Ellipse 91"/>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GB"/>
            </a:p>
          </p:txBody>
        </p:sp>
        <p:sp>
          <p:nvSpPr>
            <p:cNvPr id="93"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 sz="3200" b="1" kern="1200" dirty="0"/>
                <a:t>4</a:t>
              </a:r>
            </a:p>
          </p:txBody>
        </p:sp>
      </p:grpSp>
      <p:grpSp>
        <p:nvGrpSpPr>
          <p:cNvPr id="94" name="Groupe 93"/>
          <p:cNvGrpSpPr/>
          <p:nvPr/>
        </p:nvGrpSpPr>
        <p:grpSpPr>
          <a:xfrm>
            <a:off x="4307390" y="5722665"/>
            <a:ext cx="587375" cy="633857"/>
            <a:chOff x="0" y="298005"/>
            <a:chExt cx="1496313" cy="1496313"/>
          </a:xfrm>
          <a:scene3d>
            <a:camera prst="orthographicFront">
              <a:rot lat="0" lon="0" rev="0"/>
            </a:camera>
            <a:lightRig rig="contrasting" dir="t">
              <a:rot lat="0" lon="0" rev="1200000"/>
            </a:lightRig>
          </a:scene3d>
        </p:grpSpPr>
        <p:sp>
          <p:nvSpPr>
            <p:cNvPr id="95" name="Ellipse 94"/>
            <p:cNvSpPr/>
            <p:nvPr/>
          </p:nvSpPr>
          <p:spPr>
            <a:xfrm>
              <a:off x="0" y="298005"/>
              <a:ext cx="1496313" cy="1496313"/>
            </a:xfrm>
            <a:prstGeom prst="ellipse">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GB"/>
            </a:p>
          </p:txBody>
        </p:sp>
        <p:sp>
          <p:nvSpPr>
            <p:cNvPr id="96" name="Ellipse 4"/>
            <p:cNvSpPr/>
            <p:nvPr/>
          </p:nvSpPr>
          <p:spPr>
            <a:xfrm>
              <a:off x="219130" y="517135"/>
              <a:ext cx="1058053" cy="10580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 sz="3200" b="1" kern="1200" dirty="0"/>
                <a:t>5</a:t>
              </a:r>
            </a:p>
          </p:txBody>
        </p:sp>
      </p:grpSp>
      <p:sp>
        <p:nvSpPr>
          <p:cNvPr id="97" name="Zone de texte 718"/>
          <p:cNvSpPr txBox="1"/>
          <p:nvPr/>
        </p:nvSpPr>
        <p:spPr>
          <a:xfrm>
            <a:off x="6579325" y="3754976"/>
            <a:ext cx="1200150" cy="2476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400" b="1" i="0" u="none" strike="noStrike" kern="0" cap="none" spc="0" normalizeH="0" baseline="0" noProof="0" dirty="0">
                <a:ln>
                  <a:noFill/>
                </a:ln>
                <a:effectLst/>
                <a:uLnTx/>
                <a:uFillTx/>
                <a:latin typeface="Calibri"/>
                <a:ea typeface="Times New Roman"/>
                <a:cs typeface="Arial"/>
              </a:rPr>
              <a:t>factorial(1)</a:t>
            </a:r>
            <a:endParaRPr kumimoji="0" lang="fr-FR" b="1" i="0" u="none" strike="noStrike" kern="0" cap="none" spc="0" normalizeH="0" baseline="0" noProof="0" dirty="0">
              <a:ln>
                <a:noFill/>
              </a:ln>
              <a:effectLst/>
              <a:uLnTx/>
              <a:uFillTx/>
              <a:latin typeface="Calibri"/>
              <a:ea typeface="Times New Roman"/>
              <a:cs typeface="Arial"/>
            </a:endParaRPr>
          </a:p>
        </p:txBody>
      </p:sp>
      <p:graphicFrame>
        <p:nvGraphicFramePr>
          <p:cNvPr id="4" name="Diagramme 3"/>
          <p:cNvGraphicFramePr/>
          <p:nvPr>
            <p:extLst>
              <p:ext uri="{D42A27DB-BD31-4B8C-83A1-F6EECF244321}">
                <p14:modId xmlns:p14="http://schemas.microsoft.com/office/powerpoint/2010/main" val="4131837120"/>
              </p:ext>
            </p:extLst>
          </p:nvPr>
        </p:nvGraphicFramePr>
        <p:xfrm>
          <a:off x="5480858" y="2049313"/>
          <a:ext cx="2471936" cy="879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13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80">
                                          <p:stCondLst>
                                            <p:cond delay="0"/>
                                          </p:stCondLst>
                                        </p:cTn>
                                        <p:tgtEl>
                                          <p:spTgt spid="82"/>
                                        </p:tgtEl>
                                      </p:cBhvr>
                                    </p:animEffect>
                                    <p:anim calcmode="lin" valueType="num">
                                      <p:cBhvr>
                                        <p:cTn id="8"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3" dur="26">
                                          <p:stCondLst>
                                            <p:cond delay="650"/>
                                          </p:stCondLst>
                                        </p:cTn>
                                        <p:tgtEl>
                                          <p:spTgt spid="82"/>
                                        </p:tgtEl>
                                      </p:cBhvr>
                                      <p:to x="100000" y="60000"/>
                                    </p:animScale>
                                    <p:animScale>
                                      <p:cBhvr>
                                        <p:cTn id="14" dur="166" decel="50000">
                                          <p:stCondLst>
                                            <p:cond delay="676"/>
                                          </p:stCondLst>
                                        </p:cTn>
                                        <p:tgtEl>
                                          <p:spTgt spid="82"/>
                                        </p:tgtEl>
                                      </p:cBhvr>
                                      <p:to x="100000" y="100000"/>
                                    </p:animScale>
                                    <p:animScale>
                                      <p:cBhvr>
                                        <p:cTn id="15" dur="26">
                                          <p:stCondLst>
                                            <p:cond delay="1312"/>
                                          </p:stCondLst>
                                        </p:cTn>
                                        <p:tgtEl>
                                          <p:spTgt spid="82"/>
                                        </p:tgtEl>
                                      </p:cBhvr>
                                      <p:to x="100000" y="80000"/>
                                    </p:animScale>
                                    <p:animScale>
                                      <p:cBhvr>
                                        <p:cTn id="16" dur="166" decel="50000">
                                          <p:stCondLst>
                                            <p:cond delay="1338"/>
                                          </p:stCondLst>
                                        </p:cTn>
                                        <p:tgtEl>
                                          <p:spTgt spid="82"/>
                                        </p:tgtEl>
                                      </p:cBhvr>
                                      <p:to x="100000" y="100000"/>
                                    </p:animScale>
                                    <p:animScale>
                                      <p:cBhvr>
                                        <p:cTn id="17" dur="26">
                                          <p:stCondLst>
                                            <p:cond delay="1642"/>
                                          </p:stCondLst>
                                        </p:cTn>
                                        <p:tgtEl>
                                          <p:spTgt spid="82"/>
                                        </p:tgtEl>
                                      </p:cBhvr>
                                      <p:to x="100000" y="90000"/>
                                    </p:animScale>
                                    <p:animScale>
                                      <p:cBhvr>
                                        <p:cTn id="18" dur="166" decel="50000">
                                          <p:stCondLst>
                                            <p:cond delay="1668"/>
                                          </p:stCondLst>
                                        </p:cTn>
                                        <p:tgtEl>
                                          <p:spTgt spid="82"/>
                                        </p:tgtEl>
                                      </p:cBhvr>
                                      <p:to x="100000" y="100000"/>
                                    </p:animScale>
                                    <p:animScale>
                                      <p:cBhvr>
                                        <p:cTn id="19" dur="26">
                                          <p:stCondLst>
                                            <p:cond delay="1808"/>
                                          </p:stCondLst>
                                        </p:cTn>
                                        <p:tgtEl>
                                          <p:spTgt spid="82"/>
                                        </p:tgtEl>
                                      </p:cBhvr>
                                      <p:to x="100000" y="95000"/>
                                    </p:animScale>
                                    <p:animScale>
                                      <p:cBhvr>
                                        <p:cTn id="20" dur="166" decel="50000">
                                          <p:stCondLst>
                                            <p:cond delay="1834"/>
                                          </p:stCondLst>
                                        </p:cTn>
                                        <p:tgtEl>
                                          <p:spTgt spid="82"/>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barn(inVertical)">
                                      <p:cBhvr>
                                        <p:cTn id="32" dur="500"/>
                                        <p:tgtEl>
                                          <p:spTgt spid="68"/>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arn(inVertical)">
                                      <p:cBhvr>
                                        <p:cTn id="36" dur="500"/>
                                        <p:tgtEl>
                                          <p:spTgt spid="56"/>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down)">
                                      <p:cBhvr>
                                        <p:cTn id="53" dur="580">
                                          <p:stCondLst>
                                            <p:cond delay="0"/>
                                          </p:stCondLst>
                                        </p:cTn>
                                        <p:tgtEl>
                                          <p:spTgt spid="85"/>
                                        </p:tgtEl>
                                      </p:cBhvr>
                                    </p:animEffect>
                                    <p:anim calcmode="lin" valueType="num">
                                      <p:cBhvr>
                                        <p:cTn id="54"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59" dur="26">
                                          <p:stCondLst>
                                            <p:cond delay="650"/>
                                          </p:stCondLst>
                                        </p:cTn>
                                        <p:tgtEl>
                                          <p:spTgt spid="85"/>
                                        </p:tgtEl>
                                      </p:cBhvr>
                                      <p:to x="100000" y="60000"/>
                                    </p:animScale>
                                    <p:animScale>
                                      <p:cBhvr>
                                        <p:cTn id="60" dur="166" decel="50000">
                                          <p:stCondLst>
                                            <p:cond delay="676"/>
                                          </p:stCondLst>
                                        </p:cTn>
                                        <p:tgtEl>
                                          <p:spTgt spid="85"/>
                                        </p:tgtEl>
                                      </p:cBhvr>
                                      <p:to x="100000" y="100000"/>
                                    </p:animScale>
                                    <p:animScale>
                                      <p:cBhvr>
                                        <p:cTn id="61" dur="26">
                                          <p:stCondLst>
                                            <p:cond delay="1312"/>
                                          </p:stCondLst>
                                        </p:cTn>
                                        <p:tgtEl>
                                          <p:spTgt spid="85"/>
                                        </p:tgtEl>
                                      </p:cBhvr>
                                      <p:to x="100000" y="80000"/>
                                    </p:animScale>
                                    <p:animScale>
                                      <p:cBhvr>
                                        <p:cTn id="62" dur="166" decel="50000">
                                          <p:stCondLst>
                                            <p:cond delay="1338"/>
                                          </p:stCondLst>
                                        </p:cTn>
                                        <p:tgtEl>
                                          <p:spTgt spid="85"/>
                                        </p:tgtEl>
                                      </p:cBhvr>
                                      <p:to x="100000" y="100000"/>
                                    </p:animScale>
                                    <p:animScale>
                                      <p:cBhvr>
                                        <p:cTn id="63" dur="26">
                                          <p:stCondLst>
                                            <p:cond delay="1642"/>
                                          </p:stCondLst>
                                        </p:cTn>
                                        <p:tgtEl>
                                          <p:spTgt spid="85"/>
                                        </p:tgtEl>
                                      </p:cBhvr>
                                      <p:to x="100000" y="90000"/>
                                    </p:animScale>
                                    <p:animScale>
                                      <p:cBhvr>
                                        <p:cTn id="64" dur="166" decel="50000">
                                          <p:stCondLst>
                                            <p:cond delay="1668"/>
                                          </p:stCondLst>
                                        </p:cTn>
                                        <p:tgtEl>
                                          <p:spTgt spid="85"/>
                                        </p:tgtEl>
                                      </p:cBhvr>
                                      <p:to x="100000" y="100000"/>
                                    </p:animScale>
                                    <p:animScale>
                                      <p:cBhvr>
                                        <p:cTn id="65" dur="26">
                                          <p:stCondLst>
                                            <p:cond delay="1808"/>
                                          </p:stCondLst>
                                        </p:cTn>
                                        <p:tgtEl>
                                          <p:spTgt spid="85"/>
                                        </p:tgtEl>
                                      </p:cBhvr>
                                      <p:to x="100000" y="95000"/>
                                    </p:animScale>
                                    <p:animScale>
                                      <p:cBhvr>
                                        <p:cTn id="66" dur="166" decel="50000">
                                          <p:stCondLst>
                                            <p:cond delay="1834"/>
                                          </p:stCondLst>
                                        </p:cTn>
                                        <p:tgtEl>
                                          <p:spTgt spid="85"/>
                                        </p:tgtEl>
                                      </p:cBhvr>
                                      <p:to x="100000" y="100000"/>
                                    </p:animScale>
                                  </p:childTnLst>
                                </p:cTn>
                              </p:par>
                              <p:par>
                                <p:cTn id="67" presetID="53" presetClass="entr" presetSubtype="16"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childTnLst>
                          </p:cTn>
                        </p:par>
                        <p:par>
                          <p:cTn id="72" fill="hold">
                            <p:stCondLst>
                              <p:cond delay="2000"/>
                            </p:stCondLst>
                            <p:childTnLst>
                              <p:par>
                                <p:cTn id="73" presetID="16" presetClass="entr" presetSubtype="21" fill="hold" grpId="0"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barn(inVertical)">
                                      <p:cBhvr>
                                        <p:cTn id="75" dur="500"/>
                                        <p:tgtEl>
                                          <p:spTgt spid="69"/>
                                        </p:tgtEl>
                                      </p:cBhvr>
                                    </p:animEffect>
                                  </p:childTnLst>
                                </p:cTn>
                              </p:par>
                            </p:childTnLst>
                          </p:cTn>
                        </p:par>
                        <p:par>
                          <p:cTn id="76" fill="hold">
                            <p:stCondLst>
                              <p:cond delay="2500"/>
                            </p:stCondLst>
                            <p:childTnLst>
                              <p:par>
                                <p:cTn id="77" presetID="16" presetClass="entr" presetSubtype="21"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arn(inVertical)">
                                      <p:cBhvr>
                                        <p:cTn id="79" dur="500"/>
                                        <p:tgtEl>
                                          <p:spTgt spid="57"/>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500"/>
                                        <p:tgtEl>
                                          <p:spTgt spid="62"/>
                                        </p:tgtEl>
                                      </p:cBhvr>
                                    </p:animEffect>
                                  </p:childTnLst>
                                </p:cTn>
                              </p:par>
                            </p:childTnLst>
                          </p:cTn>
                        </p:par>
                        <p:par>
                          <p:cTn id="88" fill="hold">
                            <p:stCondLst>
                              <p:cond delay="4000"/>
                            </p:stCondLst>
                            <p:childTnLst>
                              <p:par>
                                <p:cTn id="89" presetID="10" presetClass="entr" presetSubtype="0"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wipe(down)">
                                      <p:cBhvr>
                                        <p:cTn id="96" dur="580">
                                          <p:stCondLst>
                                            <p:cond delay="0"/>
                                          </p:stCondLst>
                                        </p:cTn>
                                        <p:tgtEl>
                                          <p:spTgt spid="88"/>
                                        </p:tgtEl>
                                      </p:cBhvr>
                                    </p:animEffect>
                                    <p:anim calcmode="lin" valueType="num">
                                      <p:cBhvr>
                                        <p:cTn id="97"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02" dur="26">
                                          <p:stCondLst>
                                            <p:cond delay="650"/>
                                          </p:stCondLst>
                                        </p:cTn>
                                        <p:tgtEl>
                                          <p:spTgt spid="88"/>
                                        </p:tgtEl>
                                      </p:cBhvr>
                                      <p:to x="100000" y="60000"/>
                                    </p:animScale>
                                    <p:animScale>
                                      <p:cBhvr>
                                        <p:cTn id="103" dur="166" decel="50000">
                                          <p:stCondLst>
                                            <p:cond delay="676"/>
                                          </p:stCondLst>
                                        </p:cTn>
                                        <p:tgtEl>
                                          <p:spTgt spid="88"/>
                                        </p:tgtEl>
                                      </p:cBhvr>
                                      <p:to x="100000" y="100000"/>
                                    </p:animScale>
                                    <p:animScale>
                                      <p:cBhvr>
                                        <p:cTn id="104" dur="26">
                                          <p:stCondLst>
                                            <p:cond delay="1312"/>
                                          </p:stCondLst>
                                        </p:cTn>
                                        <p:tgtEl>
                                          <p:spTgt spid="88"/>
                                        </p:tgtEl>
                                      </p:cBhvr>
                                      <p:to x="100000" y="80000"/>
                                    </p:animScale>
                                    <p:animScale>
                                      <p:cBhvr>
                                        <p:cTn id="105" dur="166" decel="50000">
                                          <p:stCondLst>
                                            <p:cond delay="1338"/>
                                          </p:stCondLst>
                                        </p:cTn>
                                        <p:tgtEl>
                                          <p:spTgt spid="88"/>
                                        </p:tgtEl>
                                      </p:cBhvr>
                                      <p:to x="100000" y="100000"/>
                                    </p:animScale>
                                    <p:animScale>
                                      <p:cBhvr>
                                        <p:cTn id="106" dur="26">
                                          <p:stCondLst>
                                            <p:cond delay="1642"/>
                                          </p:stCondLst>
                                        </p:cTn>
                                        <p:tgtEl>
                                          <p:spTgt spid="88"/>
                                        </p:tgtEl>
                                      </p:cBhvr>
                                      <p:to x="100000" y="90000"/>
                                    </p:animScale>
                                    <p:animScale>
                                      <p:cBhvr>
                                        <p:cTn id="107" dur="166" decel="50000">
                                          <p:stCondLst>
                                            <p:cond delay="1668"/>
                                          </p:stCondLst>
                                        </p:cTn>
                                        <p:tgtEl>
                                          <p:spTgt spid="88"/>
                                        </p:tgtEl>
                                      </p:cBhvr>
                                      <p:to x="100000" y="100000"/>
                                    </p:animScale>
                                    <p:animScale>
                                      <p:cBhvr>
                                        <p:cTn id="108" dur="26">
                                          <p:stCondLst>
                                            <p:cond delay="1808"/>
                                          </p:stCondLst>
                                        </p:cTn>
                                        <p:tgtEl>
                                          <p:spTgt spid="88"/>
                                        </p:tgtEl>
                                      </p:cBhvr>
                                      <p:to x="100000" y="95000"/>
                                    </p:animScale>
                                    <p:animScale>
                                      <p:cBhvr>
                                        <p:cTn id="109" dur="166" decel="50000">
                                          <p:stCondLst>
                                            <p:cond delay="1834"/>
                                          </p:stCondLst>
                                        </p:cTn>
                                        <p:tgtEl>
                                          <p:spTgt spid="88"/>
                                        </p:tgtEl>
                                      </p:cBhvr>
                                      <p:to x="100000" y="100000"/>
                                    </p:animScale>
                                  </p:childTnLst>
                                </p:cTn>
                              </p:par>
                              <p:par>
                                <p:cTn id="110" presetID="53" presetClass="entr" presetSubtype="16" fill="hold" grpId="0" nodeType="withEffect">
                                  <p:stCondLst>
                                    <p:cond delay="0"/>
                                  </p:stCondLst>
                                  <p:childTnLst>
                                    <p:set>
                                      <p:cBhvr>
                                        <p:cTn id="111" dur="1" fill="hold">
                                          <p:stCondLst>
                                            <p:cond delay="0"/>
                                          </p:stCondLst>
                                        </p:cTn>
                                        <p:tgtEl>
                                          <p:spTgt spid="71"/>
                                        </p:tgtEl>
                                        <p:attrNameLst>
                                          <p:attrName>style.visibility</p:attrName>
                                        </p:attrNameLst>
                                      </p:cBhvr>
                                      <p:to>
                                        <p:strVal val="visible"/>
                                      </p:to>
                                    </p:set>
                                    <p:anim calcmode="lin" valueType="num">
                                      <p:cBhvr>
                                        <p:cTn id="112" dur="500" fill="hold"/>
                                        <p:tgtEl>
                                          <p:spTgt spid="71"/>
                                        </p:tgtEl>
                                        <p:attrNameLst>
                                          <p:attrName>ppt_w</p:attrName>
                                        </p:attrNameLst>
                                      </p:cBhvr>
                                      <p:tavLst>
                                        <p:tav tm="0">
                                          <p:val>
                                            <p:fltVal val="0"/>
                                          </p:val>
                                        </p:tav>
                                        <p:tav tm="100000">
                                          <p:val>
                                            <p:strVal val="#ppt_w"/>
                                          </p:val>
                                        </p:tav>
                                      </p:tavLst>
                                    </p:anim>
                                    <p:anim calcmode="lin" valueType="num">
                                      <p:cBhvr>
                                        <p:cTn id="113" dur="500" fill="hold"/>
                                        <p:tgtEl>
                                          <p:spTgt spid="71"/>
                                        </p:tgtEl>
                                        <p:attrNameLst>
                                          <p:attrName>ppt_h</p:attrName>
                                        </p:attrNameLst>
                                      </p:cBhvr>
                                      <p:tavLst>
                                        <p:tav tm="0">
                                          <p:val>
                                            <p:fltVal val="0"/>
                                          </p:val>
                                        </p:tav>
                                        <p:tav tm="100000">
                                          <p:val>
                                            <p:strVal val="#ppt_h"/>
                                          </p:val>
                                        </p:tav>
                                      </p:tavLst>
                                    </p:anim>
                                    <p:animEffect transition="in" filter="fade">
                                      <p:cBhvr>
                                        <p:cTn id="114" dur="500"/>
                                        <p:tgtEl>
                                          <p:spTgt spid="71"/>
                                        </p:tgtEl>
                                      </p:cBhvr>
                                    </p:animEffect>
                                  </p:childTnLst>
                                </p:cTn>
                              </p:par>
                            </p:childTnLst>
                          </p:cTn>
                        </p:par>
                        <p:par>
                          <p:cTn id="115" fill="hold">
                            <p:stCondLst>
                              <p:cond delay="2000"/>
                            </p:stCondLst>
                            <p:childTnLst>
                              <p:par>
                                <p:cTn id="116" presetID="16" presetClass="entr" presetSubtype="21" fill="hold" grpId="0" nodeType="after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barn(inVertical)">
                                      <p:cBhvr>
                                        <p:cTn id="118" dur="500"/>
                                        <p:tgtEl>
                                          <p:spTgt spid="97"/>
                                        </p:tgtEl>
                                      </p:cBhvr>
                                    </p:animEffect>
                                  </p:childTnLst>
                                </p:cTn>
                              </p:par>
                            </p:childTnLst>
                          </p:cTn>
                        </p:par>
                        <p:par>
                          <p:cTn id="119" fill="hold">
                            <p:stCondLst>
                              <p:cond delay="2500"/>
                            </p:stCondLst>
                            <p:childTnLst>
                              <p:par>
                                <p:cTn id="120" presetID="16" presetClass="entr" presetSubtype="21" fill="hold" grpId="0" nodeType="after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barn(inVertical)">
                                      <p:cBhvr>
                                        <p:cTn id="122" dur="500"/>
                                        <p:tgtEl>
                                          <p:spTgt spid="58"/>
                                        </p:tgtEl>
                                      </p:cBhvr>
                                    </p:animEffect>
                                  </p:childTnLst>
                                </p:cTn>
                              </p:par>
                            </p:childTnLst>
                          </p:cTn>
                        </p:par>
                        <p:par>
                          <p:cTn id="123" fill="hold">
                            <p:stCondLst>
                              <p:cond delay="3000"/>
                            </p:stCondLst>
                            <p:childTnLst>
                              <p:par>
                                <p:cTn id="124" presetID="10" presetClass="entr" presetSubtype="0"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childTnLst>
                          </p:cTn>
                        </p:par>
                        <p:par>
                          <p:cTn id="127" fill="hold">
                            <p:stCondLst>
                              <p:cond delay="3500"/>
                            </p:stCondLst>
                            <p:childTnLst>
                              <p:par>
                                <p:cTn id="128" presetID="10" presetClass="entr" presetSubtype="0" fill="hold" grpId="0" nodeType="after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fade">
                                      <p:cBhvr>
                                        <p:cTn id="130" dur="500"/>
                                        <p:tgtEl>
                                          <p:spTgt spid="64"/>
                                        </p:tgtEl>
                                      </p:cBhvr>
                                    </p:animEffect>
                                  </p:childTnLst>
                                </p:cTn>
                              </p:par>
                            </p:childTnLst>
                          </p:cTn>
                        </p:par>
                        <p:par>
                          <p:cTn id="131" fill="hold">
                            <p:stCondLst>
                              <p:cond delay="4000"/>
                            </p:stCondLst>
                            <p:childTnLst>
                              <p:par>
                                <p:cTn id="132" presetID="10" presetClass="entr" presetSubtype="0"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fade">
                                      <p:cBhvr>
                                        <p:cTn id="134" dur="500"/>
                                        <p:tgtEl>
                                          <p:spTgt spid="65"/>
                                        </p:tgtEl>
                                      </p:cBhvr>
                                    </p:animEffect>
                                  </p:childTnLst>
                                </p:cTn>
                              </p:par>
                            </p:childTnLst>
                          </p:cTn>
                        </p:par>
                        <p:par>
                          <p:cTn id="135" fill="hold">
                            <p:stCondLst>
                              <p:cond delay="4500"/>
                            </p:stCondLst>
                            <p:childTnLst>
                              <p:par>
                                <p:cTn id="136" presetID="10" presetClass="entr" presetSubtype="0" fill="hold" grpId="0" nodeType="afterEffect">
                                  <p:stCondLst>
                                    <p:cond delay="0"/>
                                  </p:stCondLst>
                                  <p:childTnLst>
                                    <p:set>
                                      <p:cBhvr>
                                        <p:cTn id="137" dur="1" fill="hold">
                                          <p:stCondLst>
                                            <p:cond delay="0"/>
                                          </p:stCondLst>
                                        </p:cTn>
                                        <p:tgtEl>
                                          <p:spTgt spid="76"/>
                                        </p:tgtEl>
                                        <p:attrNameLst>
                                          <p:attrName>style.visibility</p:attrName>
                                        </p:attrNameLst>
                                      </p:cBhvr>
                                      <p:to>
                                        <p:strVal val="visible"/>
                                      </p:to>
                                    </p:set>
                                    <p:animEffect transition="in" filter="fade">
                                      <p:cBhvr>
                                        <p:cTn id="138" dur="500"/>
                                        <p:tgtEl>
                                          <p:spTgt spid="76"/>
                                        </p:tgtEl>
                                      </p:cBhvr>
                                    </p:animEffect>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down)">
                                      <p:cBhvr>
                                        <p:cTn id="143" dur="580">
                                          <p:stCondLst>
                                            <p:cond delay="0"/>
                                          </p:stCondLst>
                                        </p:cTn>
                                        <p:tgtEl>
                                          <p:spTgt spid="91"/>
                                        </p:tgtEl>
                                      </p:cBhvr>
                                    </p:animEffect>
                                    <p:anim calcmode="lin" valueType="num">
                                      <p:cBhvr>
                                        <p:cTn id="14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149" dur="26">
                                          <p:stCondLst>
                                            <p:cond delay="650"/>
                                          </p:stCondLst>
                                        </p:cTn>
                                        <p:tgtEl>
                                          <p:spTgt spid="91"/>
                                        </p:tgtEl>
                                      </p:cBhvr>
                                      <p:to x="100000" y="60000"/>
                                    </p:animScale>
                                    <p:animScale>
                                      <p:cBhvr>
                                        <p:cTn id="150" dur="166" decel="50000">
                                          <p:stCondLst>
                                            <p:cond delay="676"/>
                                          </p:stCondLst>
                                        </p:cTn>
                                        <p:tgtEl>
                                          <p:spTgt spid="91"/>
                                        </p:tgtEl>
                                      </p:cBhvr>
                                      <p:to x="100000" y="100000"/>
                                    </p:animScale>
                                    <p:animScale>
                                      <p:cBhvr>
                                        <p:cTn id="151" dur="26">
                                          <p:stCondLst>
                                            <p:cond delay="1312"/>
                                          </p:stCondLst>
                                        </p:cTn>
                                        <p:tgtEl>
                                          <p:spTgt spid="91"/>
                                        </p:tgtEl>
                                      </p:cBhvr>
                                      <p:to x="100000" y="80000"/>
                                    </p:animScale>
                                    <p:animScale>
                                      <p:cBhvr>
                                        <p:cTn id="152" dur="166" decel="50000">
                                          <p:stCondLst>
                                            <p:cond delay="1338"/>
                                          </p:stCondLst>
                                        </p:cTn>
                                        <p:tgtEl>
                                          <p:spTgt spid="91"/>
                                        </p:tgtEl>
                                      </p:cBhvr>
                                      <p:to x="100000" y="100000"/>
                                    </p:animScale>
                                    <p:animScale>
                                      <p:cBhvr>
                                        <p:cTn id="153" dur="26">
                                          <p:stCondLst>
                                            <p:cond delay="1642"/>
                                          </p:stCondLst>
                                        </p:cTn>
                                        <p:tgtEl>
                                          <p:spTgt spid="91"/>
                                        </p:tgtEl>
                                      </p:cBhvr>
                                      <p:to x="100000" y="90000"/>
                                    </p:animScale>
                                    <p:animScale>
                                      <p:cBhvr>
                                        <p:cTn id="154" dur="166" decel="50000">
                                          <p:stCondLst>
                                            <p:cond delay="1668"/>
                                          </p:stCondLst>
                                        </p:cTn>
                                        <p:tgtEl>
                                          <p:spTgt spid="91"/>
                                        </p:tgtEl>
                                      </p:cBhvr>
                                      <p:to x="100000" y="100000"/>
                                    </p:animScale>
                                    <p:animScale>
                                      <p:cBhvr>
                                        <p:cTn id="155" dur="26">
                                          <p:stCondLst>
                                            <p:cond delay="1808"/>
                                          </p:stCondLst>
                                        </p:cTn>
                                        <p:tgtEl>
                                          <p:spTgt spid="91"/>
                                        </p:tgtEl>
                                      </p:cBhvr>
                                      <p:to x="100000" y="95000"/>
                                    </p:animScale>
                                    <p:animScale>
                                      <p:cBhvr>
                                        <p:cTn id="156" dur="166" decel="50000">
                                          <p:stCondLst>
                                            <p:cond delay="1834"/>
                                          </p:stCondLst>
                                        </p:cTn>
                                        <p:tgtEl>
                                          <p:spTgt spid="91"/>
                                        </p:tgtEl>
                                      </p:cBhvr>
                                      <p:to x="100000" y="100000"/>
                                    </p:animScale>
                                  </p:childTnLst>
                                </p:cTn>
                              </p:par>
                            </p:childTnLst>
                          </p:cTn>
                        </p:par>
                        <p:par>
                          <p:cTn id="157" fill="hold">
                            <p:stCondLst>
                              <p:cond delay="2000"/>
                            </p:stCondLst>
                            <p:childTnLst>
                              <p:par>
                                <p:cTn id="158" presetID="10" presetClass="entr" presetSubtype="0" fill="hold" grpId="0" nodeType="afterEffect">
                                  <p:stCondLst>
                                    <p:cond delay="0"/>
                                  </p:stCondLst>
                                  <p:childTnLst>
                                    <p:set>
                                      <p:cBhvr>
                                        <p:cTn id="159" dur="1" fill="hold">
                                          <p:stCondLst>
                                            <p:cond delay="0"/>
                                          </p:stCondLst>
                                        </p:cTn>
                                        <p:tgtEl>
                                          <p:spTgt spid="72"/>
                                        </p:tgtEl>
                                        <p:attrNameLst>
                                          <p:attrName>style.visibility</p:attrName>
                                        </p:attrNameLst>
                                      </p:cBhvr>
                                      <p:to>
                                        <p:strVal val="visible"/>
                                      </p:to>
                                    </p:set>
                                    <p:animEffect transition="in" filter="fade">
                                      <p:cBhvr>
                                        <p:cTn id="160" dur="500"/>
                                        <p:tgtEl>
                                          <p:spTgt spid="72"/>
                                        </p:tgtEl>
                                      </p:cBhvr>
                                    </p:animEffect>
                                  </p:childTnLst>
                                </p:cTn>
                              </p:par>
                            </p:childTnLst>
                          </p:cTn>
                        </p:par>
                        <p:par>
                          <p:cTn id="161" fill="hold">
                            <p:stCondLst>
                              <p:cond delay="2500"/>
                            </p:stCondLst>
                            <p:childTnLst>
                              <p:par>
                                <p:cTn id="162" presetID="10" presetClass="entr" presetSubtype="0" fill="hold" grpId="0" nodeType="afterEffect">
                                  <p:stCondLst>
                                    <p:cond delay="0"/>
                                  </p:stCondLst>
                                  <p:childTnLst>
                                    <p:set>
                                      <p:cBhvr>
                                        <p:cTn id="163" dur="1" fill="hold">
                                          <p:stCondLst>
                                            <p:cond delay="0"/>
                                          </p:stCondLst>
                                        </p:cTn>
                                        <p:tgtEl>
                                          <p:spTgt spid="73"/>
                                        </p:tgtEl>
                                        <p:attrNameLst>
                                          <p:attrName>style.visibility</p:attrName>
                                        </p:attrNameLst>
                                      </p:cBhvr>
                                      <p:to>
                                        <p:strVal val="visible"/>
                                      </p:to>
                                    </p:set>
                                    <p:animEffect transition="in" filter="fade">
                                      <p:cBhvr>
                                        <p:cTn id="164" dur="500"/>
                                        <p:tgtEl>
                                          <p:spTgt spid="73"/>
                                        </p:tgtEl>
                                      </p:cBhvr>
                                    </p:animEffect>
                                  </p:childTnLst>
                                </p:cTn>
                              </p:par>
                            </p:childTnLst>
                          </p:cTn>
                        </p:par>
                        <p:par>
                          <p:cTn id="165" fill="hold">
                            <p:stCondLst>
                              <p:cond delay="3000"/>
                            </p:stCondLst>
                            <p:childTnLst>
                              <p:par>
                                <p:cTn id="166" presetID="10" presetClass="entr" presetSubtype="0" fill="hold" grpId="0"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500"/>
                                        <p:tgtEl>
                                          <p:spTgt spid="77"/>
                                        </p:tgtEl>
                                      </p:cBhvr>
                                    </p:animEffect>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94"/>
                                        </p:tgtEl>
                                        <p:attrNameLst>
                                          <p:attrName>style.visibility</p:attrName>
                                        </p:attrNameLst>
                                      </p:cBhvr>
                                      <p:to>
                                        <p:strVal val="visible"/>
                                      </p:to>
                                    </p:set>
                                    <p:animEffect transition="in" filter="wipe(down)">
                                      <p:cBhvr>
                                        <p:cTn id="173" dur="580">
                                          <p:stCondLst>
                                            <p:cond delay="0"/>
                                          </p:stCondLst>
                                        </p:cTn>
                                        <p:tgtEl>
                                          <p:spTgt spid="94"/>
                                        </p:tgtEl>
                                      </p:cBhvr>
                                    </p:animEffect>
                                    <p:anim calcmode="lin" valueType="num">
                                      <p:cBhvr>
                                        <p:cTn id="17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179" dur="26">
                                          <p:stCondLst>
                                            <p:cond delay="650"/>
                                          </p:stCondLst>
                                        </p:cTn>
                                        <p:tgtEl>
                                          <p:spTgt spid="94"/>
                                        </p:tgtEl>
                                      </p:cBhvr>
                                      <p:to x="100000" y="60000"/>
                                    </p:animScale>
                                    <p:animScale>
                                      <p:cBhvr>
                                        <p:cTn id="180" dur="166" decel="50000">
                                          <p:stCondLst>
                                            <p:cond delay="676"/>
                                          </p:stCondLst>
                                        </p:cTn>
                                        <p:tgtEl>
                                          <p:spTgt spid="94"/>
                                        </p:tgtEl>
                                      </p:cBhvr>
                                      <p:to x="100000" y="100000"/>
                                    </p:animScale>
                                    <p:animScale>
                                      <p:cBhvr>
                                        <p:cTn id="181" dur="26">
                                          <p:stCondLst>
                                            <p:cond delay="1312"/>
                                          </p:stCondLst>
                                        </p:cTn>
                                        <p:tgtEl>
                                          <p:spTgt spid="94"/>
                                        </p:tgtEl>
                                      </p:cBhvr>
                                      <p:to x="100000" y="80000"/>
                                    </p:animScale>
                                    <p:animScale>
                                      <p:cBhvr>
                                        <p:cTn id="182" dur="166" decel="50000">
                                          <p:stCondLst>
                                            <p:cond delay="1338"/>
                                          </p:stCondLst>
                                        </p:cTn>
                                        <p:tgtEl>
                                          <p:spTgt spid="94"/>
                                        </p:tgtEl>
                                      </p:cBhvr>
                                      <p:to x="100000" y="100000"/>
                                    </p:animScale>
                                    <p:animScale>
                                      <p:cBhvr>
                                        <p:cTn id="183" dur="26">
                                          <p:stCondLst>
                                            <p:cond delay="1642"/>
                                          </p:stCondLst>
                                        </p:cTn>
                                        <p:tgtEl>
                                          <p:spTgt spid="94"/>
                                        </p:tgtEl>
                                      </p:cBhvr>
                                      <p:to x="100000" y="90000"/>
                                    </p:animScale>
                                    <p:animScale>
                                      <p:cBhvr>
                                        <p:cTn id="184" dur="166" decel="50000">
                                          <p:stCondLst>
                                            <p:cond delay="1668"/>
                                          </p:stCondLst>
                                        </p:cTn>
                                        <p:tgtEl>
                                          <p:spTgt spid="94"/>
                                        </p:tgtEl>
                                      </p:cBhvr>
                                      <p:to x="100000" y="100000"/>
                                    </p:animScale>
                                    <p:animScale>
                                      <p:cBhvr>
                                        <p:cTn id="185" dur="26">
                                          <p:stCondLst>
                                            <p:cond delay="1808"/>
                                          </p:stCondLst>
                                        </p:cTn>
                                        <p:tgtEl>
                                          <p:spTgt spid="94"/>
                                        </p:tgtEl>
                                      </p:cBhvr>
                                      <p:to x="100000" y="95000"/>
                                    </p:animScale>
                                    <p:animScale>
                                      <p:cBhvr>
                                        <p:cTn id="186" dur="166" decel="50000">
                                          <p:stCondLst>
                                            <p:cond delay="1834"/>
                                          </p:stCondLst>
                                        </p:cTn>
                                        <p:tgtEl>
                                          <p:spTgt spid="94"/>
                                        </p:tgtEl>
                                      </p:cBhvr>
                                      <p:to x="100000" y="100000"/>
                                    </p:animScale>
                                  </p:childTnLst>
                                </p:cTn>
                              </p:par>
                            </p:childTnLst>
                          </p:cTn>
                        </p:par>
                        <p:par>
                          <p:cTn id="187" fill="hold">
                            <p:stCondLst>
                              <p:cond delay="2000"/>
                            </p:stCondLst>
                            <p:childTnLst>
                              <p:par>
                                <p:cTn id="188" presetID="10" presetClass="entr" presetSubtype="0" fill="hold" grpId="0" nodeType="afterEffect">
                                  <p:stCondLst>
                                    <p:cond delay="0"/>
                                  </p:stCondLst>
                                  <p:childTnLst>
                                    <p:set>
                                      <p:cBhvr>
                                        <p:cTn id="189" dur="1" fill="hold">
                                          <p:stCondLst>
                                            <p:cond delay="0"/>
                                          </p:stCondLst>
                                        </p:cTn>
                                        <p:tgtEl>
                                          <p:spTgt spid="74"/>
                                        </p:tgtEl>
                                        <p:attrNameLst>
                                          <p:attrName>style.visibility</p:attrName>
                                        </p:attrNameLst>
                                      </p:cBhvr>
                                      <p:to>
                                        <p:strVal val="visible"/>
                                      </p:to>
                                    </p:set>
                                    <p:animEffect transition="in" filter="fade">
                                      <p:cBhvr>
                                        <p:cTn id="190" dur="500"/>
                                        <p:tgtEl>
                                          <p:spTgt spid="74"/>
                                        </p:tgtEl>
                                      </p:cBhvr>
                                    </p:animEffect>
                                  </p:childTnLst>
                                </p:cTn>
                              </p:par>
                            </p:childTnLst>
                          </p:cTn>
                        </p:par>
                        <p:par>
                          <p:cTn id="191" fill="hold">
                            <p:stCondLst>
                              <p:cond delay="2500"/>
                            </p:stCondLst>
                            <p:childTnLst>
                              <p:par>
                                <p:cTn id="192" presetID="10" presetClass="entr" presetSubtype="0" fill="hold" grpId="0" nodeType="after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fade">
                                      <p:cBhvr>
                                        <p:cTn id="194" dur="500"/>
                                        <p:tgtEl>
                                          <p:spTgt spid="75"/>
                                        </p:tgtEl>
                                      </p:cBhvr>
                                    </p:animEffect>
                                  </p:childTnLst>
                                </p:cTn>
                              </p:par>
                            </p:childTnLst>
                          </p:cTn>
                        </p:par>
                        <p:par>
                          <p:cTn id="195" fill="hold">
                            <p:stCondLst>
                              <p:cond delay="3000"/>
                            </p:stCondLst>
                            <p:childTnLst>
                              <p:par>
                                <p:cTn id="196" presetID="22" presetClass="entr" presetSubtype="4" fill="hold" nodeType="afterEffect">
                                  <p:stCondLst>
                                    <p:cond delay="0"/>
                                  </p:stCondLst>
                                  <p:childTnLst>
                                    <p:set>
                                      <p:cBhvr>
                                        <p:cTn id="197" dur="1" fill="hold">
                                          <p:stCondLst>
                                            <p:cond delay="0"/>
                                          </p:stCondLst>
                                        </p:cTn>
                                        <p:tgtEl>
                                          <p:spTgt spid="81"/>
                                        </p:tgtEl>
                                        <p:attrNameLst>
                                          <p:attrName>style.visibility</p:attrName>
                                        </p:attrNameLst>
                                      </p:cBhvr>
                                      <p:to>
                                        <p:strVal val="visible"/>
                                      </p:to>
                                    </p:set>
                                    <p:animEffect transition="in" filter="wipe(down)">
                                      <p:cBhvr>
                                        <p:cTn id="198" dur="500"/>
                                        <p:tgtEl>
                                          <p:spTgt spid="81"/>
                                        </p:tgtEl>
                                      </p:cBhvr>
                                    </p:animEffect>
                                  </p:childTnLst>
                                </p:cTn>
                              </p:par>
                            </p:childTnLst>
                          </p:cTn>
                        </p:par>
                        <p:par>
                          <p:cTn id="199" fill="hold">
                            <p:stCondLst>
                              <p:cond delay="3500"/>
                            </p:stCondLst>
                            <p:childTnLst>
                              <p:par>
                                <p:cTn id="200" presetID="2" presetClass="entr" presetSubtype="4" fill="hold" grpId="0" nodeType="afterEffect">
                                  <p:stCondLst>
                                    <p:cond delay="0"/>
                                  </p:stCondLst>
                                  <p:childTnLst>
                                    <p:set>
                                      <p:cBhvr>
                                        <p:cTn id="201" dur="1" fill="hold">
                                          <p:stCondLst>
                                            <p:cond delay="0"/>
                                          </p:stCondLst>
                                        </p:cTn>
                                        <p:tgtEl>
                                          <p:spTgt spid="80"/>
                                        </p:tgtEl>
                                        <p:attrNameLst>
                                          <p:attrName>style.visibility</p:attrName>
                                        </p:attrNameLst>
                                      </p:cBhvr>
                                      <p:to>
                                        <p:strVal val="visible"/>
                                      </p:to>
                                    </p:set>
                                    <p:anim calcmode="lin" valueType="num">
                                      <p:cBhvr additive="base">
                                        <p:cTn id="202" dur="500" fill="hold"/>
                                        <p:tgtEl>
                                          <p:spTgt spid="80"/>
                                        </p:tgtEl>
                                        <p:attrNameLst>
                                          <p:attrName>ppt_x</p:attrName>
                                        </p:attrNameLst>
                                      </p:cBhvr>
                                      <p:tavLst>
                                        <p:tav tm="0">
                                          <p:val>
                                            <p:strVal val="#ppt_x"/>
                                          </p:val>
                                        </p:tav>
                                        <p:tav tm="100000">
                                          <p:val>
                                            <p:strVal val="#ppt_x"/>
                                          </p:val>
                                        </p:tav>
                                      </p:tavLst>
                                    </p:anim>
                                    <p:anim calcmode="lin" valueType="num">
                                      <p:cBhvr additive="base">
                                        <p:cTn id="203"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p:bldP spid="70" grpId="0" animBg="1"/>
      <p:bldP spid="71" grpId="0" animBg="1"/>
      <p:bldP spid="72" grpId="0" animBg="1"/>
      <p:bldP spid="73" grpId="0" animBg="1"/>
      <p:bldP spid="74" grpId="0" animBg="1"/>
      <p:bldP spid="75" grpId="0" animBg="1"/>
      <p:bldP spid="76" grpId="0" animBg="1"/>
      <p:bldP spid="77" grpId="0" animBg="1"/>
      <p:bldP spid="78" grpId="0"/>
      <p:bldP spid="80" grpId="0" animBg="1"/>
      <p:bldP spid="9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556792"/>
            <a:ext cx="4559003" cy="576064"/>
          </a:xfrm>
        </p:spPr>
        <p:txBody>
          <a:bodyPr rtlCol="0">
            <a:noAutofit/>
          </a:bodyPr>
          <a:lstStyle/>
          <a:p>
            <a:pPr marL="0" indent="0">
              <a:spcBef>
                <a:spcPts val="1000"/>
              </a:spcBef>
              <a:spcAft>
                <a:spcPts val="400"/>
              </a:spcAft>
              <a:buNone/>
            </a:pPr>
            <a:r>
              <a:rPr lang="en" sz="2800" b="1" dirty="0">
                <a:solidFill>
                  <a:srgbClr val="4F81BD"/>
                </a:solidFill>
                <a:latin typeface="Cambria"/>
                <a:ea typeface="Times New Roman"/>
                <a:cs typeface="Times New Roman"/>
              </a:rPr>
              <a:t>The factorial function</a:t>
            </a:r>
            <a:r>
              <a:rPr lang="en" sz="1600" dirty="0">
                <a:ea typeface="Times New Roman"/>
                <a:cs typeface="Arial"/>
              </a:rPr>
              <a:t> </a:t>
            </a: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3" name="Rectangle 2"/>
          <p:cNvSpPr/>
          <p:nvPr/>
        </p:nvSpPr>
        <p:spPr>
          <a:xfrm>
            <a:off x="703983" y="2060848"/>
            <a:ext cx="7776864" cy="1477328"/>
          </a:xfrm>
          <a:prstGeom prst="rect">
            <a:avLst/>
          </a:prstGeom>
        </p:spPr>
        <p:txBody>
          <a:bodyPr wrap="square">
            <a:spAutoFit/>
          </a:bodyPr>
          <a:lstStyle/>
          <a:p>
            <a:r>
              <a:rPr lang="en" dirty="0"/>
              <a:t>Finally, we calculated:</a:t>
            </a:r>
          </a:p>
          <a:p>
            <a:pPr lvl="1"/>
            <a:r>
              <a:rPr lang="en" b="1" dirty="0">
                <a:solidFill>
                  <a:schemeClr val="tx2"/>
                </a:solidFill>
              </a:rPr>
              <a:t>factorial(3) = 3 x factorial(2)</a:t>
            </a:r>
          </a:p>
          <a:p>
            <a:pPr lvl="1"/>
            <a:r>
              <a:rPr lang="en" b="1" dirty="0">
                <a:solidFill>
                  <a:schemeClr val="tx2"/>
                </a:solidFill>
              </a:rPr>
              <a:t>= 3 x (2 x factorial(1))</a:t>
            </a:r>
          </a:p>
          <a:p>
            <a:pPr lvl="1"/>
            <a:r>
              <a:rPr lang="en" b="1" dirty="0">
                <a:solidFill>
                  <a:schemeClr val="tx2"/>
                </a:solidFill>
              </a:rPr>
              <a:t>= 3x ( 2x (1) )</a:t>
            </a:r>
          </a:p>
          <a:p>
            <a:pPr lvl="1"/>
            <a:r>
              <a:rPr lang="en" b="1" dirty="0">
                <a:solidFill>
                  <a:schemeClr val="tx2"/>
                </a:solidFill>
              </a:rPr>
              <a:t>= 6</a:t>
            </a:r>
          </a:p>
        </p:txBody>
      </p:sp>
      <p:graphicFrame>
        <p:nvGraphicFramePr>
          <p:cNvPr id="50" name="Diagramme 49"/>
          <p:cNvGraphicFramePr/>
          <p:nvPr>
            <p:extLst>
              <p:ext uri="{D42A27DB-BD31-4B8C-83A1-F6EECF244321}">
                <p14:modId xmlns:p14="http://schemas.microsoft.com/office/powerpoint/2010/main" val="484209039"/>
              </p:ext>
            </p:extLst>
          </p:nvPr>
        </p:nvGraphicFramePr>
        <p:xfrm>
          <a:off x="1259632" y="3645024"/>
          <a:ext cx="5544616" cy="3068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697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80">
                                          <p:stCondLst>
                                            <p:cond delay="0"/>
                                          </p:stCondLst>
                                        </p:cTn>
                                        <p:tgtEl>
                                          <p:spTgt spid="50"/>
                                        </p:tgtEl>
                                      </p:cBhvr>
                                    </p:animEffect>
                                    <p:anim calcmode="lin" valueType="num">
                                      <p:cBhvr>
                                        <p:cTn id="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 dur="26">
                                          <p:stCondLst>
                                            <p:cond delay="650"/>
                                          </p:stCondLst>
                                        </p:cTn>
                                        <p:tgtEl>
                                          <p:spTgt spid="50"/>
                                        </p:tgtEl>
                                      </p:cBhvr>
                                      <p:to x="100000" y="60000"/>
                                    </p:animScale>
                                    <p:animScale>
                                      <p:cBhvr>
                                        <p:cTn id="14" dur="166" decel="50000">
                                          <p:stCondLst>
                                            <p:cond delay="676"/>
                                          </p:stCondLst>
                                        </p:cTn>
                                        <p:tgtEl>
                                          <p:spTgt spid="50"/>
                                        </p:tgtEl>
                                      </p:cBhvr>
                                      <p:to x="100000" y="100000"/>
                                    </p:animScale>
                                    <p:animScale>
                                      <p:cBhvr>
                                        <p:cTn id="15" dur="26">
                                          <p:stCondLst>
                                            <p:cond delay="1312"/>
                                          </p:stCondLst>
                                        </p:cTn>
                                        <p:tgtEl>
                                          <p:spTgt spid="50"/>
                                        </p:tgtEl>
                                      </p:cBhvr>
                                      <p:to x="100000" y="80000"/>
                                    </p:animScale>
                                    <p:animScale>
                                      <p:cBhvr>
                                        <p:cTn id="16" dur="166" decel="50000">
                                          <p:stCondLst>
                                            <p:cond delay="1338"/>
                                          </p:stCondLst>
                                        </p:cTn>
                                        <p:tgtEl>
                                          <p:spTgt spid="50"/>
                                        </p:tgtEl>
                                      </p:cBhvr>
                                      <p:to x="100000" y="100000"/>
                                    </p:animScale>
                                    <p:animScale>
                                      <p:cBhvr>
                                        <p:cTn id="17" dur="26">
                                          <p:stCondLst>
                                            <p:cond delay="1642"/>
                                          </p:stCondLst>
                                        </p:cTn>
                                        <p:tgtEl>
                                          <p:spTgt spid="50"/>
                                        </p:tgtEl>
                                      </p:cBhvr>
                                      <p:to x="100000" y="90000"/>
                                    </p:animScale>
                                    <p:animScale>
                                      <p:cBhvr>
                                        <p:cTn id="18" dur="166" decel="50000">
                                          <p:stCondLst>
                                            <p:cond delay="1668"/>
                                          </p:stCondLst>
                                        </p:cTn>
                                        <p:tgtEl>
                                          <p:spTgt spid="50"/>
                                        </p:tgtEl>
                                      </p:cBhvr>
                                      <p:to x="100000" y="100000"/>
                                    </p:animScale>
                                    <p:animScale>
                                      <p:cBhvr>
                                        <p:cTn id="19" dur="26">
                                          <p:stCondLst>
                                            <p:cond delay="1808"/>
                                          </p:stCondLst>
                                        </p:cTn>
                                        <p:tgtEl>
                                          <p:spTgt spid="50"/>
                                        </p:tgtEl>
                                      </p:cBhvr>
                                      <p:to x="100000" y="95000"/>
                                    </p:animScale>
                                    <p:animScale>
                                      <p:cBhvr>
                                        <p:cTn id="20" dur="166" decel="50000">
                                          <p:stCondLst>
                                            <p:cond delay="1834"/>
                                          </p:stCondLst>
                                        </p:cTn>
                                        <p:tgtEl>
                                          <p:spTgt spid="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772816"/>
            <a:ext cx="7488832" cy="576064"/>
          </a:xfrm>
        </p:spPr>
        <p:txBody>
          <a:bodyPr rtlCol="0">
            <a:noAutofit/>
          </a:bodyPr>
          <a:lstStyle/>
          <a:p>
            <a:pPr marL="0" indent="0">
              <a:spcBef>
                <a:spcPts val="1000"/>
              </a:spcBef>
              <a:spcAft>
                <a:spcPts val="400"/>
              </a:spcAft>
              <a:buNone/>
            </a:pPr>
            <a:r>
              <a:rPr lang="en" sz="2800" b="1" dirty="0">
                <a:solidFill>
                  <a:srgbClr val="4F81BD"/>
                </a:solidFill>
                <a:latin typeface="Cambria"/>
                <a:ea typeface="Times New Roman"/>
                <a:cs typeface="Times New Roman"/>
              </a:rPr>
              <a:t>Find a value in an array</a:t>
            </a: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3" name="Rectangle 2"/>
          <p:cNvSpPr/>
          <p:nvPr/>
        </p:nvSpPr>
        <p:spPr>
          <a:xfrm>
            <a:off x="251520" y="2322746"/>
            <a:ext cx="8496943" cy="1754326"/>
          </a:xfrm>
          <a:prstGeom prst="rect">
            <a:avLst/>
          </a:prstGeom>
        </p:spPr>
        <p:txBody>
          <a:bodyPr wrap="square">
            <a:spAutoFit/>
          </a:bodyPr>
          <a:lstStyle/>
          <a:p>
            <a:r>
              <a:rPr lang="en" dirty="0">
                <a:solidFill>
                  <a:prstClr val="black"/>
                </a:solidFill>
              </a:rPr>
              <a:t>Let's introduce the search function: it must contain as parameters the table studied, its size and the value sought.</a:t>
            </a:r>
          </a:p>
          <a:p>
            <a:r>
              <a:rPr lang="en" b="1" dirty="0">
                <a:solidFill>
                  <a:schemeClr val="accent1"/>
                </a:solidFill>
              </a:rPr>
              <a:t>Function search(t:array[] of integers, size:integer, value:integer):integer</a:t>
            </a:r>
          </a:p>
          <a:p>
            <a:r>
              <a:rPr lang="en" dirty="0">
                <a:solidFill>
                  <a:prstClr val="black"/>
                </a:solidFill>
              </a:rPr>
              <a:t>To search for a value in a table recursively, it is necessary to assume that this value has been found (or not) at the lower rank, therefore in the whole table except the </a:t>
            </a:r>
            <a:r>
              <a:rPr lang="en" baseline="30000" dirty="0">
                <a:solidFill>
                  <a:prstClr val="black"/>
                </a:solidFill>
              </a:rPr>
              <a:t>1st </a:t>
            </a:r>
            <a:r>
              <a:rPr lang="en" dirty="0">
                <a:solidFill>
                  <a:prstClr val="black"/>
                </a:solidFill>
              </a:rPr>
              <a:t>box</a:t>
            </a:r>
          </a:p>
        </p:txBody>
      </p:sp>
      <p:graphicFrame>
        <p:nvGraphicFramePr>
          <p:cNvPr id="2" name="Tableau 1"/>
          <p:cNvGraphicFramePr>
            <a:graphicFrameLocks noGrp="1"/>
          </p:cNvGraphicFramePr>
          <p:nvPr>
            <p:extLst>
              <p:ext uri="{D42A27DB-BD31-4B8C-83A1-F6EECF244321}">
                <p14:modId xmlns:p14="http://schemas.microsoft.com/office/powerpoint/2010/main" val="901356512"/>
              </p:ext>
            </p:extLst>
          </p:nvPr>
        </p:nvGraphicFramePr>
        <p:xfrm>
          <a:off x="1835696" y="4566647"/>
          <a:ext cx="4896546" cy="360040"/>
        </p:xfrm>
        <a:graphic>
          <a:graphicData uri="http://schemas.openxmlformats.org/drawingml/2006/table">
            <a:tbl>
              <a:tblPr firstRow="1" firstCol="1" bandRow="1">
                <a:tableStyleId>{5C22544A-7EE6-4342-B048-85BDC9FD1C3A}</a:tableStyleId>
              </a:tblPr>
              <a:tblGrid>
                <a:gridCol w="544329">
                  <a:extLst>
                    <a:ext uri="{9D8B030D-6E8A-4147-A177-3AD203B41FA5}">
                      <a16:colId xmlns:a16="http://schemas.microsoft.com/office/drawing/2014/main" val="20000"/>
                    </a:ext>
                  </a:extLst>
                </a:gridCol>
                <a:gridCol w="545136">
                  <a:extLst>
                    <a:ext uri="{9D8B030D-6E8A-4147-A177-3AD203B41FA5}">
                      <a16:colId xmlns:a16="http://schemas.microsoft.com/office/drawing/2014/main" val="20001"/>
                    </a:ext>
                  </a:extLst>
                </a:gridCol>
                <a:gridCol w="545136">
                  <a:extLst>
                    <a:ext uri="{9D8B030D-6E8A-4147-A177-3AD203B41FA5}">
                      <a16:colId xmlns:a16="http://schemas.microsoft.com/office/drawing/2014/main" val="20002"/>
                    </a:ext>
                  </a:extLst>
                </a:gridCol>
                <a:gridCol w="545136">
                  <a:extLst>
                    <a:ext uri="{9D8B030D-6E8A-4147-A177-3AD203B41FA5}">
                      <a16:colId xmlns:a16="http://schemas.microsoft.com/office/drawing/2014/main" val="20003"/>
                    </a:ext>
                  </a:extLst>
                </a:gridCol>
                <a:gridCol w="545136">
                  <a:extLst>
                    <a:ext uri="{9D8B030D-6E8A-4147-A177-3AD203B41FA5}">
                      <a16:colId xmlns:a16="http://schemas.microsoft.com/office/drawing/2014/main" val="20004"/>
                    </a:ext>
                  </a:extLst>
                </a:gridCol>
                <a:gridCol w="545136">
                  <a:extLst>
                    <a:ext uri="{9D8B030D-6E8A-4147-A177-3AD203B41FA5}">
                      <a16:colId xmlns:a16="http://schemas.microsoft.com/office/drawing/2014/main" val="20005"/>
                    </a:ext>
                  </a:extLst>
                </a:gridCol>
                <a:gridCol w="545136">
                  <a:extLst>
                    <a:ext uri="{9D8B030D-6E8A-4147-A177-3AD203B41FA5}">
                      <a16:colId xmlns:a16="http://schemas.microsoft.com/office/drawing/2014/main" val="20006"/>
                    </a:ext>
                  </a:extLst>
                </a:gridCol>
                <a:gridCol w="545136">
                  <a:extLst>
                    <a:ext uri="{9D8B030D-6E8A-4147-A177-3AD203B41FA5}">
                      <a16:colId xmlns:a16="http://schemas.microsoft.com/office/drawing/2014/main" val="20007"/>
                    </a:ext>
                  </a:extLst>
                </a:gridCol>
                <a:gridCol w="536265">
                  <a:extLst>
                    <a:ext uri="{9D8B030D-6E8A-4147-A177-3AD203B41FA5}">
                      <a16:colId xmlns:a16="http://schemas.microsoft.com/office/drawing/2014/main" val="20008"/>
                    </a:ext>
                  </a:extLst>
                </a:gridCol>
              </a:tblGrid>
              <a:tr h="360040">
                <a:tc>
                  <a:txBody>
                    <a:bodyPr/>
                    <a:lstStyle/>
                    <a:p>
                      <a:pPr marL="0" indent="0" algn="ctr">
                        <a:spcAft>
                          <a:spcPts val="0"/>
                        </a:spcAft>
                      </a:pPr>
                      <a:r>
                        <a:rPr lang="en" sz="1400" dirty="0">
                          <a:effectLst/>
                        </a:rPr>
                        <a:t>3</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en" sz="1400" dirty="0">
                          <a:effectLst/>
                        </a:rPr>
                        <a:t>5</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en" sz="1400" dirty="0">
                          <a:effectLst/>
                        </a:rPr>
                        <a:t>8</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en" sz="1400" dirty="0">
                          <a:effectLst/>
                        </a:rPr>
                        <a:t>5</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en" sz="1400" dirty="0">
                          <a:effectLst/>
                        </a:rPr>
                        <a:t>7</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en" sz="1400" dirty="0">
                          <a:effectLst/>
                        </a:rPr>
                        <a:t>2</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en" sz="1400" dirty="0">
                          <a:effectLst/>
                        </a:rPr>
                        <a:t>1</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en" sz="1400" dirty="0">
                          <a:effectLst/>
                        </a:rPr>
                        <a:t>8</a:t>
                      </a:r>
                      <a:endParaRPr lang="fr-FR" sz="1400" dirty="0">
                        <a:effectLst/>
                        <a:latin typeface="Calibri"/>
                        <a:ea typeface="Times New Roman"/>
                        <a:cs typeface="Arial"/>
                      </a:endParaRPr>
                    </a:p>
                  </a:txBody>
                  <a:tcPr marL="68580" marR="68580" marT="0" marB="0" anchor="ctr"/>
                </a:tc>
                <a:tc>
                  <a:txBody>
                    <a:bodyPr/>
                    <a:lstStyle/>
                    <a:p>
                      <a:pPr marL="0" indent="0" algn="ctr">
                        <a:spcAft>
                          <a:spcPts val="0"/>
                        </a:spcAft>
                      </a:pPr>
                      <a:r>
                        <a:rPr lang="en" sz="1400" dirty="0">
                          <a:effectLst/>
                        </a:rPr>
                        <a:t>4</a:t>
                      </a:r>
                      <a:endParaRPr lang="fr-FR" sz="1400" dirty="0">
                        <a:effectLst/>
                        <a:latin typeface="Calibri"/>
                        <a:ea typeface="Times New Roman"/>
                        <a:cs typeface="Arial"/>
                      </a:endParaRPr>
                    </a:p>
                  </a:txBody>
                  <a:tcPr marL="68580" marR="68580" marT="0" marB="0" anchor="ctr"/>
                </a:tc>
                <a:extLst>
                  <a:ext uri="{0D108BD9-81ED-4DB2-BD59-A6C34878D82A}">
                    <a16:rowId xmlns:a16="http://schemas.microsoft.com/office/drawing/2014/main" val="10000"/>
                  </a:ext>
                </a:extLst>
              </a:tr>
            </a:tbl>
          </a:graphicData>
        </a:graphic>
      </p:graphicFrame>
      <p:sp>
        <p:nvSpPr>
          <p:cNvPr id="8" name="Accolade ouvrante 7"/>
          <p:cNvSpPr/>
          <p:nvPr/>
        </p:nvSpPr>
        <p:spPr>
          <a:xfrm rot="16200000">
            <a:off x="4382125" y="2997308"/>
            <a:ext cx="240665" cy="4194158"/>
          </a:xfrm>
          <a:prstGeom prst="leftBrace">
            <a:avLst>
              <a:gd name="adj1" fmla="val 8333"/>
              <a:gd name="adj2" fmla="val 49447"/>
            </a:avLst>
          </a:prstGeom>
        </p:spPr>
        <p:style>
          <a:lnRef idx="2">
            <a:schemeClr val="dk1"/>
          </a:lnRef>
          <a:fillRef idx="0">
            <a:schemeClr val="dk1"/>
          </a:fillRef>
          <a:effectRef idx="1">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Zone de texte 56"/>
          <p:cNvSpPr txBox="1"/>
          <p:nvPr/>
        </p:nvSpPr>
        <p:spPr>
          <a:xfrm>
            <a:off x="2964160" y="5214719"/>
            <a:ext cx="3048000" cy="2305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28600">
              <a:spcAft>
                <a:spcPts val="0"/>
              </a:spcAft>
            </a:pPr>
            <a:r>
              <a:rPr lang="en" sz="1200" dirty="0">
                <a:effectLst/>
                <a:ea typeface="Times New Roman"/>
                <a:cs typeface="Arial"/>
              </a:rPr>
              <a:t>I know how to find the solution at the lower rank</a:t>
            </a:r>
          </a:p>
        </p:txBody>
      </p:sp>
    </p:spTree>
    <p:extLst>
      <p:ext uri="{BB962C8B-B14F-4D97-AF65-F5344CB8AC3E}">
        <p14:creationId xmlns:p14="http://schemas.microsoft.com/office/powerpoint/2010/main" val="41022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772816"/>
            <a:ext cx="7488832" cy="576064"/>
          </a:xfrm>
        </p:spPr>
        <p:txBody>
          <a:bodyPr rtlCol="0">
            <a:noAutofit/>
          </a:bodyPr>
          <a:lstStyle/>
          <a:p>
            <a:pPr marL="0" indent="0">
              <a:spcBef>
                <a:spcPts val="1000"/>
              </a:spcBef>
              <a:spcAft>
                <a:spcPts val="400"/>
              </a:spcAft>
              <a:buNone/>
            </a:pPr>
            <a:r>
              <a:rPr lang="en" sz="2800" b="1" dirty="0">
                <a:solidFill>
                  <a:srgbClr val="4F81BD"/>
                </a:solidFill>
                <a:latin typeface="Cambria"/>
                <a:ea typeface="Times New Roman"/>
                <a:cs typeface="Times New Roman"/>
              </a:rPr>
              <a:t>Find a value in an array</a:t>
            </a: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3" name="Rectangle 2"/>
          <p:cNvSpPr/>
          <p:nvPr/>
        </p:nvSpPr>
        <p:spPr>
          <a:xfrm>
            <a:off x="539552" y="2708920"/>
            <a:ext cx="3168352" cy="3693319"/>
          </a:xfrm>
          <a:prstGeom prst="rect">
            <a:avLst/>
          </a:prstGeom>
        </p:spPr>
        <p:txBody>
          <a:bodyPr wrap="square">
            <a:spAutoFit/>
          </a:bodyPr>
          <a:lstStyle/>
          <a:p>
            <a:pPr indent="228600" algn="just">
              <a:spcAft>
                <a:spcPts val="0"/>
              </a:spcAft>
            </a:pPr>
            <a:r>
              <a:rPr lang="en" dirty="0">
                <a:latin typeface="Calibri"/>
                <a:ea typeface="Times New Roman"/>
                <a:cs typeface="Arial"/>
              </a:rPr>
              <a:t>It therefore remains to test the 1 </a:t>
            </a:r>
            <a:r>
              <a:rPr lang="en" baseline="30000" dirty="0">
                <a:latin typeface="Calibri"/>
                <a:ea typeface="Times New Roman"/>
                <a:cs typeface="Arial"/>
              </a:rPr>
              <a:t>st </a:t>
            </a:r>
            <a:r>
              <a:rPr lang="en" dirty="0">
                <a:latin typeface="Calibri"/>
                <a:ea typeface="Times New Roman"/>
                <a:cs typeface="Arial"/>
              </a:rPr>
              <a:t>element: if it is equal to the value sought, its place is returned, otherwise the solution found at the lower rank is returned.</a:t>
            </a:r>
          </a:p>
          <a:p>
            <a:pPr indent="228600" algn="just">
              <a:spcAft>
                <a:spcPts val="0"/>
              </a:spcAft>
            </a:pPr>
            <a:r>
              <a:rPr lang="en" dirty="0">
                <a:latin typeface="Calibri"/>
                <a:ea typeface="Times New Roman"/>
                <a:cs typeface="Arial"/>
              </a:rPr>
              <a:t>The stop condition occurs simply when there are no cells left to test: the value has not been found.</a:t>
            </a:r>
          </a:p>
          <a:p>
            <a:pPr indent="228600" algn="just">
              <a:spcAft>
                <a:spcPts val="0"/>
              </a:spcAft>
            </a:pPr>
            <a:r>
              <a:rPr lang="en" dirty="0">
                <a:latin typeface="Calibri"/>
                <a:ea typeface="Times New Roman"/>
                <a:cs typeface="Arial"/>
              </a:rPr>
              <a:t>It is therefore necessary to also introduce the start rank of the element to be tested.</a:t>
            </a:r>
          </a:p>
          <a:p>
            <a:pPr indent="228600">
              <a:spcAft>
                <a:spcPts val="0"/>
              </a:spcAft>
            </a:pPr>
            <a:r>
              <a:rPr lang="en" dirty="0">
                <a:latin typeface="Calibri"/>
                <a:ea typeface="Times New Roman"/>
                <a:cs typeface="Arial"/>
              </a:rPr>
              <a:t> </a:t>
            </a:r>
          </a:p>
        </p:txBody>
      </p:sp>
      <p:sp>
        <p:nvSpPr>
          <p:cNvPr id="4" name="Rectangle 3"/>
          <p:cNvSpPr/>
          <p:nvPr/>
        </p:nvSpPr>
        <p:spPr>
          <a:xfrm>
            <a:off x="3923928" y="2879534"/>
            <a:ext cx="5105623"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spcAft>
                <a:spcPts val="0"/>
              </a:spcAft>
            </a:pPr>
            <a:r>
              <a:rPr lang="en" b="1" dirty="0">
                <a:solidFill>
                  <a:prstClr val="black"/>
                </a:solidFill>
                <a:latin typeface="Calibri"/>
                <a:ea typeface="Times New Roman"/>
                <a:cs typeface="Arial"/>
              </a:rPr>
              <a:t>Function </a:t>
            </a:r>
            <a:r>
              <a:rPr lang="en" dirty="0">
                <a:solidFill>
                  <a:prstClr val="black"/>
                </a:solidFill>
                <a:latin typeface="Calibri"/>
                <a:ea typeface="Times New Roman"/>
                <a:cs typeface="Arial"/>
              </a:rPr>
              <a:t>search(t:array[] of integers, size:integer, value:integer, start:integer):integer</a:t>
            </a:r>
          </a:p>
          <a:p>
            <a:pPr lvl="0" indent="228600">
              <a:spcAft>
                <a:spcPts val="0"/>
              </a:spcAft>
              <a:tabLst>
                <a:tab pos="1162050" algn="l"/>
              </a:tabLst>
            </a:pPr>
            <a:r>
              <a:rPr lang="en" b="1" dirty="0">
                <a:solidFill>
                  <a:prstClr val="black"/>
                </a:solidFill>
                <a:latin typeface="Calibri"/>
                <a:ea typeface="Times New Roman"/>
                <a:cs typeface="Arial"/>
              </a:rPr>
              <a:t>Beginning</a:t>
            </a:r>
            <a:endParaRPr lang="fr-FR" dirty="0">
              <a:solidFill>
                <a:prstClr val="black"/>
              </a:solidFill>
              <a:latin typeface="Calibri"/>
              <a:ea typeface="Times New Roman"/>
              <a:cs typeface="Arial"/>
            </a:endParaRPr>
          </a:p>
          <a:p>
            <a:pPr marL="228600" lvl="0" indent="228600">
              <a:spcAft>
                <a:spcPts val="0"/>
              </a:spcAft>
              <a:tabLst>
                <a:tab pos="1162050" algn="l"/>
              </a:tabLst>
            </a:pPr>
            <a:r>
              <a:rPr lang="en" dirty="0">
                <a:solidFill>
                  <a:prstClr val="black"/>
                </a:solidFill>
                <a:latin typeface="Calibri"/>
                <a:ea typeface="Times New Roman"/>
                <a:cs typeface="Arial"/>
              </a:rPr>
              <a:t>if (start </a:t>
            </a:r>
            <a:r>
              <a:rPr lang="en" dirty="0">
                <a:solidFill>
                  <a:prstClr val="black"/>
                </a:solidFill>
                <a:latin typeface="Calibri"/>
                <a:ea typeface="Times New Roman"/>
                <a:cs typeface="Arial"/>
                <a:sym typeface="Symbol"/>
              </a:rPr>
              <a:t> </a:t>
            </a:r>
            <a:r>
              <a:rPr lang="en" dirty="0">
                <a:solidFill>
                  <a:prstClr val="black"/>
                </a:solidFill>
                <a:latin typeface="Calibri"/>
                <a:ea typeface="Times New Roman"/>
                <a:cs typeface="Arial"/>
              </a:rPr>
              <a:t>size) then </a:t>
            </a:r>
            <a:r>
              <a:rPr lang="en" sz="1200" dirty="0">
                <a:solidFill>
                  <a:prstClr val="black"/>
                </a:solidFill>
                <a:latin typeface="Calibri"/>
                <a:ea typeface="Times New Roman"/>
                <a:cs typeface="Arial"/>
              </a:rPr>
              <a:t>//stop condition</a:t>
            </a:r>
            <a:endParaRPr lang="fr-FR" dirty="0">
              <a:solidFill>
                <a:prstClr val="black"/>
              </a:solidFill>
              <a:latin typeface="Calibri"/>
              <a:ea typeface="Times New Roman"/>
              <a:cs typeface="Arial"/>
            </a:endParaRPr>
          </a:p>
          <a:p>
            <a:pPr marL="228600" lvl="0" indent="228600">
              <a:spcAft>
                <a:spcPts val="0"/>
              </a:spcAft>
              <a:tabLst>
                <a:tab pos="1162050" algn="l"/>
              </a:tabLst>
            </a:pPr>
            <a:r>
              <a:rPr lang="en" dirty="0">
                <a:solidFill>
                  <a:prstClr val="black"/>
                </a:solidFill>
                <a:latin typeface="Calibri"/>
                <a:ea typeface="Times New Roman"/>
                <a:cs typeface="Arial"/>
              </a:rPr>
              <a:t>returns (-1);</a:t>
            </a:r>
          </a:p>
          <a:p>
            <a:pPr marL="228600" lvl="0" indent="228600">
              <a:spcAft>
                <a:spcPts val="0"/>
              </a:spcAft>
              <a:tabLst>
                <a:tab pos="1162050" algn="l"/>
              </a:tabLst>
            </a:pPr>
            <a:r>
              <a:rPr lang="en" dirty="0">
                <a:solidFill>
                  <a:prstClr val="black"/>
                </a:solidFill>
                <a:latin typeface="Calibri"/>
                <a:ea typeface="Times New Roman"/>
                <a:cs typeface="Arial"/>
              </a:rPr>
              <a:t>if (t[start]= value) </a:t>
            </a:r>
            <a:r>
              <a:rPr lang="en" sz="1200" dirty="0">
                <a:solidFill>
                  <a:prstClr val="black"/>
                </a:solidFill>
                <a:latin typeface="Calibri"/>
                <a:ea typeface="Times New Roman"/>
                <a:cs typeface="Arial"/>
              </a:rPr>
              <a:t>//we found</a:t>
            </a:r>
            <a:endParaRPr lang="fr-FR" dirty="0">
              <a:solidFill>
                <a:prstClr val="black"/>
              </a:solidFill>
              <a:latin typeface="Calibri"/>
              <a:ea typeface="Times New Roman"/>
              <a:cs typeface="Arial"/>
            </a:endParaRPr>
          </a:p>
          <a:p>
            <a:pPr marL="228600" lvl="0" indent="228600">
              <a:spcAft>
                <a:spcPts val="0"/>
              </a:spcAft>
              <a:tabLst>
                <a:tab pos="1162050" algn="l"/>
              </a:tabLst>
            </a:pPr>
            <a:r>
              <a:rPr lang="en" dirty="0">
                <a:solidFill>
                  <a:prstClr val="black"/>
                </a:solidFill>
                <a:latin typeface="Calibri"/>
                <a:ea typeface="Times New Roman"/>
                <a:cs typeface="Arial"/>
              </a:rPr>
              <a:t>returns </a:t>
            </a:r>
            <a:r>
              <a:rPr lang="en" i="1" dirty="0">
                <a:solidFill>
                  <a:prstClr val="black"/>
                </a:solidFill>
                <a:latin typeface="Calibri"/>
                <a:ea typeface="Times New Roman"/>
                <a:cs typeface="Arial"/>
              </a:rPr>
              <a:t>start </a:t>
            </a:r>
            <a:r>
              <a:rPr lang="en" dirty="0">
                <a:solidFill>
                  <a:prstClr val="black"/>
                </a:solidFill>
                <a:latin typeface="Calibri"/>
                <a:ea typeface="Times New Roman"/>
                <a:cs typeface="Arial"/>
              </a:rPr>
              <a:t>;</a:t>
            </a:r>
          </a:p>
          <a:p>
            <a:pPr marL="228600" lvl="0" indent="228600">
              <a:spcAft>
                <a:spcPts val="0"/>
              </a:spcAft>
              <a:tabLst>
                <a:tab pos="1162050" algn="l"/>
              </a:tabLst>
            </a:pPr>
            <a:r>
              <a:rPr lang="en" dirty="0">
                <a:solidFill>
                  <a:prstClr val="black"/>
                </a:solidFill>
                <a:latin typeface="Calibri"/>
                <a:ea typeface="Times New Roman"/>
                <a:cs typeface="Arial"/>
              </a:rPr>
              <a:t>returns (find( </a:t>
            </a:r>
            <a:r>
              <a:rPr lang="en" i="1" dirty="0">
                <a:solidFill>
                  <a:prstClr val="black"/>
                </a:solidFill>
                <a:latin typeface="Calibri"/>
                <a:ea typeface="Times New Roman"/>
                <a:cs typeface="Arial"/>
              </a:rPr>
              <a:t>t, size, value, start+1 </a:t>
            </a:r>
            <a:r>
              <a:rPr lang="en" dirty="0">
                <a:solidFill>
                  <a:prstClr val="black"/>
                </a:solidFill>
                <a:latin typeface="Calibri"/>
                <a:ea typeface="Times New Roman"/>
                <a:cs typeface="Arial"/>
              </a:rPr>
              <a:t>));</a:t>
            </a:r>
          </a:p>
          <a:p>
            <a:pPr lvl="0" indent="228600">
              <a:spcAft>
                <a:spcPts val="0"/>
              </a:spcAft>
              <a:tabLst>
                <a:tab pos="1162050" algn="l"/>
              </a:tabLst>
            </a:pPr>
            <a:r>
              <a:rPr lang="en" b="1" dirty="0">
                <a:solidFill>
                  <a:prstClr val="black"/>
                </a:solidFill>
                <a:latin typeface="Calibri"/>
                <a:ea typeface="Times New Roman"/>
                <a:cs typeface="Arial"/>
              </a:rPr>
              <a:t>END</a:t>
            </a:r>
            <a:endParaRPr lang="fr-FR" dirty="0">
              <a:solidFill>
                <a:prstClr val="black"/>
              </a:solidFill>
              <a:latin typeface="Calibri"/>
              <a:ea typeface="Times New Roman"/>
              <a:cs typeface="Arial"/>
            </a:endParaRPr>
          </a:p>
        </p:txBody>
      </p:sp>
    </p:spTree>
    <p:extLst>
      <p:ext uri="{BB962C8B-B14F-4D97-AF65-F5344CB8AC3E}">
        <p14:creationId xmlns:p14="http://schemas.microsoft.com/office/powerpoint/2010/main" val="111922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772816"/>
            <a:ext cx="7488832" cy="576064"/>
          </a:xfrm>
        </p:spPr>
        <p:txBody>
          <a:bodyPr rtlCol="0">
            <a:noAutofit/>
          </a:bodyPr>
          <a:lstStyle/>
          <a:p>
            <a:pPr marL="0" indent="0">
              <a:spcBef>
                <a:spcPts val="1000"/>
              </a:spcBef>
              <a:spcAft>
                <a:spcPts val="400"/>
              </a:spcAft>
              <a:buNone/>
            </a:pPr>
            <a:r>
              <a:rPr lang="en" sz="2800" b="1" dirty="0" err="1">
                <a:solidFill>
                  <a:srgbClr val="4F81BD"/>
                </a:solidFill>
                <a:latin typeface="Cambria"/>
                <a:ea typeface="Times New Roman"/>
                <a:cs typeface="Times New Roman"/>
              </a:rPr>
              <a:t>Fibonacci </a:t>
            </a: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3" name="Rectangle 2"/>
          <p:cNvSpPr/>
          <p:nvPr/>
        </p:nvSpPr>
        <p:spPr>
          <a:xfrm>
            <a:off x="539552" y="2420888"/>
            <a:ext cx="7848872" cy="3970318"/>
          </a:xfrm>
          <a:prstGeom prst="rect">
            <a:avLst/>
          </a:prstGeom>
        </p:spPr>
        <p:txBody>
          <a:bodyPr wrap="square">
            <a:spAutoFit/>
          </a:bodyPr>
          <a:lstStyle/>
          <a:p>
            <a:pPr marL="285750" indent="-285750" algn="just">
              <a:spcAft>
                <a:spcPts val="0"/>
              </a:spcAft>
              <a:buBlip>
                <a:blip r:embed="rId4"/>
              </a:buBlip>
            </a:pPr>
            <a:r>
              <a:rPr lang="en" dirty="0" err="1">
                <a:solidFill>
                  <a:prstClr val="black"/>
                </a:solidFill>
                <a:latin typeface="Calibri"/>
                <a:ea typeface="Times New Roman"/>
                <a:cs typeface="Arial"/>
              </a:rPr>
              <a:t>Fibonacci </a:t>
            </a:r>
            <a:r>
              <a:rPr lang="en" dirty="0">
                <a:solidFill>
                  <a:prstClr val="black"/>
                </a:solidFill>
                <a:latin typeface="Calibri"/>
                <a:ea typeface="Times New Roman"/>
                <a:cs typeface="Arial"/>
              </a:rPr>
              <a:t>sequence is a recurrent sequence in which each term depends on the previous two. It is defined by:</a:t>
            </a:r>
          </a:p>
          <a:p>
            <a:pPr algn="just">
              <a:spcAft>
                <a:spcPts val="0"/>
              </a:spcAft>
            </a:pPr>
            <a:r>
              <a:rPr lang="en" dirty="0">
                <a:solidFill>
                  <a:prstClr val="black"/>
                </a:solidFill>
                <a:latin typeface="Calibri"/>
                <a:ea typeface="Times New Roman"/>
                <a:cs typeface="Arial"/>
              </a:rPr>
              <a:t>U0= </a:t>
            </a:r>
            <a:r>
              <a:rPr lang="en" baseline="-25000" dirty="0">
                <a:solidFill>
                  <a:prstClr val="black"/>
                </a:solidFill>
                <a:latin typeface="Calibri"/>
                <a:ea typeface="Times New Roman"/>
                <a:cs typeface="Arial"/>
              </a:rPr>
              <a:t>0 </a:t>
            </a:r>
            <a:r>
              <a:rPr lang="en" dirty="0">
                <a:solidFill>
                  <a:prstClr val="black"/>
                </a:solidFill>
                <a:latin typeface="Calibri"/>
                <a:ea typeface="Times New Roman"/>
                <a:cs typeface="Arial"/>
              </a:rPr>
              <a:t>and U </a:t>
            </a:r>
            <a:r>
              <a:rPr lang="en" baseline="-25000" dirty="0">
                <a:solidFill>
                  <a:prstClr val="black"/>
                </a:solidFill>
                <a:latin typeface="Calibri"/>
                <a:ea typeface="Times New Roman"/>
                <a:cs typeface="Arial"/>
              </a:rPr>
              <a:t>1 </a:t>
            </a:r>
            <a:r>
              <a:rPr lang="en" dirty="0">
                <a:solidFill>
                  <a:prstClr val="black"/>
                </a:solidFill>
                <a:latin typeface="Calibri"/>
                <a:ea typeface="Times New Roman"/>
                <a:cs typeface="Arial"/>
              </a:rPr>
              <a:t>=1</a:t>
            </a:r>
          </a:p>
          <a:p>
            <a:pPr algn="just">
              <a:spcAft>
                <a:spcPts val="0"/>
              </a:spcAft>
            </a:pPr>
            <a:r>
              <a:rPr lang="en" dirty="0">
                <a:solidFill>
                  <a:prstClr val="black"/>
                </a:solidFill>
                <a:latin typeface="Calibri"/>
                <a:ea typeface="Times New Roman"/>
                <a:cs typeface="Arial"/>
              </a:rPr>
              <a:t>Un=U </a:t>
            </a:r>
            <a:r>
              <a:rPr lang="en" baseline="-25000" dirty="0">
                <a:solidFill>
                  <a:prstClr val="black"/>
                </a:solidFill>
                <a:latin typeface="Calibri"/>
                <a:ea typeface="Times New Roman"/>
                <a:cs typeface="Arial"/>
              </a:rPr>
              <a:t>n-1 </a:t>
            </a:r>
            <a:r>
              <a:rPr lang="en" dirty="0">
                <a:solidFill>
                  <a:prstClr val="black"/>
                </a:solidFill>
                <a:latin typeface="Calibri"/>
                <a:ea typeface="Times New Roman"/>
                <a:cs typeface="Arial"/>
              </a:rPr>
              <a:t>+ U </a:t>
            </a:r>
            <a:r>
              <a:rPr lang="en" baseline="-25000" dirty="0">
                <a:solidFill>
                  <a:prstClr val="black"/>
                </a:solidFill>
                <a:latin typeface="Calibri"/>
                <a:ea typeface="Times New Roman"/>
                <a:cs typeface="Arial"/>
              </a:rPr>
              <a:t>n-2 </a:t>
            </a:r>
            <a:r>
              <a:rPr lang="en" dirty="0">
                <a:solidFill>
                  <a:prstClr val="black"/>
                </a:solidFill>
                <a:latin typeface="Calibri"/>
                <a:ea typeface="Times New Roman"/>
                <a:cs typeface="Arial"/>
              </a:rPr>
              <a:t>, for any integer n such that 2 n</a:t>
            </a:r>
          </a:p>
          <a:p>
            <a:pPr marL="285750" indent="-285750" algn="just">
              <a:spcAft>
                <a:spcPts val="0"/>
              </a:spcAft>
              <a:buBlip>
                <a:blip r:embed="rId4"/>
              </a:buBlip>
            </a:pPr>
            <a:r>
              <a:rPr lang="en" dirty="0">
                <a:solidFill>
                  <a:prstClr val="black"/>
                </a:solidFill>
                <a:latin typeface="Calibri"/>
                <a:ea typeface="Times New Roman"/>
                <a:cs typeface="Arial"/>
              </a:rPr>
              <a:t>For example, U </a:t>
            </a:r>
            <a:r>
              <a:rPr lang="en" baseline="-25000" dirty="0">
                <a:solidFill>
                  <a:prstClr val="black"/>
                </a:solidFill>
                <a:latin typeface="Calibri"/>
                <a:ea typeface="Times New Roman"/>
                <a:cs typeface="Arial"/>
              </a:rPr>
              <a:t>2 </a:t>
            </a:r>
            <a:r>
              <a:rPr lang="en" dirty="0">
                <a:solidFill>
                  <a:prstClr val="black"/>
                </a:solidFill>
                <a:latin typeface="Calibri"/>
                <a:ea typeface="Times New Roman"/>
                <a:cs typeface="Arial"/>
              </a:rPr>
              <a:t>=U </a:t>
            </a:r>
            <a:r>
              <a:rPr lang="en" baseline="-25000" dirty="0">
                <a:solidFill>
                  <a:prstClr val="black"/>
                </a:solidFill>
                <a:latin typeface="Calibri"/>
                <a:ea typeface="Times New Roman"/>
                <a:cs typeface="Arial"/>
              </a:rPr>
              <a:t>1 </a:t>
            </a:r>
            <a:r>
              <a:rPr lang="en" dirty="0">
                <a:solidFill>
                  <a:prstClr val="black"/>
                </a:solidFill>
                <a:latin typeface="Calibri"/>
                <a:ea typeface="Times New Roman"/>
                <a:cs typeface="Arial"/>
              </a:rPr>
              <a:t>+U </a:t>
            </a:r>
            <a:r>
              <a:rPr lang="en" baseline="-25000" dirty="0">
                <a:solidFill>
                  <a:prstClr val="black"/>
                </a:solidFill>
                <a:latin typeface="Calibri"/>
                <a:ea typeface="Times New Roman"/>
                <a:cs typeface="Arial"/>
              </a:rPr>
              <a:t>0 </a:t>
            </a:r>
            <a:r>
              <a:rPr lang="en" dirty="0">
                <a:solidFill>
                  <a:prstClr val="black"/>
                </a:solidFill>
                <a:latin typeface="Calibri"/>
                <a:ea typeface="Times New Roman"/>
                <a:cs typeface="Arial"/>
              </a:rPr>
              <a:t>=1+0, U </a:t>
            </a:r>
            <a:r>
              <a:rPr lang="en" baseline="-25000" dirty="0">
                <a:solidFill>
                  <a:prstClr val="black"/>
                </a:solidFill>
                <a:latin typeface="Calibri"/>
                <a:ea typeface="Times New Roman"/>
                <a:cs typeface="Arial"/>
              </a:rPr>
              <a:t>3 </a:t>
            </a:r>
            <a:r>
              <a:rPr lang="en" dirty="0">
                <a:solidFill>
                  <a:prstClr val="black"/>
                </a:solidFill>
                <a:latin typeface="Calibri"/>
                <a:ea typeface="Times New Roman"/>
                <a:cs typeface="Arial"/>
              </a:rPr>
              <a:t>=U </a:t>
            </a:r>
            <a:r>
              <a:rPr lang="en" baseline="-25000" dirty="0">
                <a:solidFill>
                  <a:prstClr val="black"/>
                </a:solidFill>
                <a:latin typeface="Calibri"/>
                <a:ea typeface="Times New Roman"/>
                <a:cs typeface="Arial"/>
              </a:rPr>
              <a:t>2 </a:t>
            </a:r>
            <a:r>
              <a:rPr lang="en" dirty="0">
                <a:solidFill>
                  <a:prstClr val="black"/>
                </a:solidFill>
                <a:latin typeface="Calibri"/>
                <a:ea typeface="Times New Roman"/>
                <a:cs typeface="Arial"/>
              </a:rPr>
              <a:t>+U </a:t>
            </a:r>
            <a:r>
              <a:rPr lang="en" baseline="-25000" dirty="0">
                <a:solidFill>
                  <a:prstClr val="black"/>
                </a:solidFill>
                <a:latin typeface="Calibri"/>
                <a:ea typeface="Times New Roman"/>
                <a:cs typeface="Arial"/>
              </a:rPr>
              <a:t>1 </a:t>
            </a:r>
            <a:r>
              <a:rPr lang="en" dirty="0">
                <a:solidFill>
                  <a:prstClr val="black"/>
                </a:solidFill>
                <a:latin typeface="Calibri"/>
                <a:ea typeface="Times New Roman"/>
                <a:cs typeface="Arial"/>
              </a:rPr>
              <a:t>=1+1=2, U </a:t>
            </a:r>
            <a:r>
              <a:rPr lang="en" baseline="-25000" dirty="0">
                <a:solidFill>
                  <a:prstClr val="black"/>
                </a:solidFill>
                <a:latin typeface="Calibri"/>
                <a:ea typeface="Times New Roman"/>
                <a:cs typeface="Arial"/>
              </a:rPr>
              <a:t>4 </a:t>
            </a:r>
            <a:r>
              <a:rPr lang="en" dirty="0">
                <a:solidFill>
                  <a:prstClr val="black"/>
                </a:solidFill>
                <a:latin typeface="Calibri"/>
                <a:ea typeface="Times New Roman"/>
                <a:cs typeface="Arial"/>
              </a:rPr>
              <a:t>=U </a:t>
            </a:r>
            <a:r>
              <a:rPr lang="en" baseline="-25000" dirty="0">
                <a:solidFill>
                  <a:prstClr val="black"/>
                </a:solidFill>
                <a:latin typeface="Calibri"/>
                <a:ea typeface="Times New Roman"/>
                <a:cs typeface="Arial"/>
              </a:rPr>
              <a:t>3 </a:t>
            </a:r>
            <a:r>
              <a:rPr lang="en" dirty="0">
                <a:solidFill>
                  <a:prstClr val="black"/>
                </a:solidFill>
                <a:latin typeface="Calibri"/>
                <a:ea typeface="Times New Roman"/>
                <a:cs typeface="Arial"/>
              </a:rPr>
              <a:t>+U </a:t>
            </a:r>
            <a:r>
              <a:rPr lang="en" baseline="-25000" dirty="0">
                <a:solidFill>
                  <a:prstClr val="black"/>
                </a:solidFill>
                <a:latin typeface="Calibri"/>
                <a:ea typeface="Times New Roman"/>
                <a:cs typeface="Arial"/>
              </a:rPr>
              <a:t>2 </a:t>
            </a:r>
            <a:r>
              <a:rPr lang="en" dirty="0">
                <a:solidFill>
                  <a:prstClr val="black"/>
                </a:solidFill>
                <a:latin typeface="Calibri"/>
                <a:ea typeface="Times New Roman"/>
                <a:cs typeface="Arial"/>
              </a:rPr>
              <a:t>=3.</a:t>
            </a:r>
          </a:p>
          <a:p>
            <a:pPr marL="285750" indent="-285750" algn="just">
              <a:spcAft>
                <a:spcPts val="0"/>
              </a:spcAft>
              <a:buBlip>
                <a:blip r:embed="rId4"/>
              </a:buBlip>
            </a:pPr>
            <a:r>
              <a:rPr lang="en" dirty="0">
                <a:solidFill>
                  <a:prstClr val="black"/>
                </a:solidFill>
                <a:latin typeface="Calibri"/>
                <a:ea typeface="Times New Roman"/>
                <a:cs typeface="Arial"/>
              </a:rPr>
              <a:t>We want to calculate any term of the </a:t>
            </a:r>
            <a:r>
              <a:rPr lang="en" dirty="0" err="1">
                <a:solidFill>
                  <a:prstClr val="black"/>
                </a:solidFill>
                <a:latin typeface="Calibri"/>
                <a:ea typeface="Times New Roman"/>
                <a:cs typeface="Arial"/>
              </a:rPr>
              <a:t>Fibonacci sequence </a:t>
            </a:r>
            <a:r>
              <a:rPr lang="en" dirty="0">
                <a:solidFill>
                  <a:prstClr val="black"/>
                </a:solidFill>
                <a:latin typeface="Calibri"/>
                <a:ea typeface="Times New Roman"/>
                <a:cs typeface="Arial"/>
              </a:rPr>
              <a:t>of rank n, for any given integer n.</a:t>
            </a:r>
          </a:p>
          <a:p>
            <a:pPr marL="285750" indent="-285750" algn="just">
              <a:spcAft>
                <a:spcPts val="0"/>
              </a:spcAft>
              <a:buBlip>
                <a:blip r:embed="rId4"/>
              </a:buBlip>
            </a:pPr>
            <a:r>
              <a:rPr lang="en" dirty="0">
                <a:solidFill>
                  <a:prstClr val="black"/>
                </a:solidFill>
                <a:latin typeface="Calibri"/>
                <a:ea typeface="Times New Roman"/>
                <a:cs typeface="Arial"/>
              </a:rPr>
              <a:t>Two methods are available to us:</a:t>
            </a:r>
          </a:p>
          <a:p>
            <a:pPr marL="742950" lvl="1" indent="-285750" algn="just">
              <a:spcAft>
                <a:spcPts val="0"/>
              </a:spcAft>
              <a:buBlip>
                <a:blip r:embed="rId4"/>
              </a:buBlip>
            </a:pPr>
            <a:r>
              <a:rPr lang="en" dirty="0">
                <a:solidFill>
                  <a:prstClr val="black"/>
                </a:solidFill>
                <a:latin typeface="Calibri"/>
                <a:ea typeface="Times New Roman"/>
                <a:cs typeface="Arial"/>
              </a:rPr>
              <a:t>The iterative method, with a while loop that will calculate all the terms from the first to the nth.</a:t>
            </a:r>
          </a:p>
          <a:p>
            <a:pPr marL="742950" lvl="1" indent="-285750" algn="just">
              <a:spcAft>
                <a:spcPts val="0"/>
              </a:spcAft>
              <a:buBlip>
                <a:blip r:embed="rId4"/>
              </a:buBlip>
            </a:pPr>
            <a:r>
              <a:rPr lang="en" dirty="0">
                <a:solidFill>
                  <a:prstClr val="black"/>
                </a:solidFill>
                <a:latin typeface="Calibri"/>
                <a:ea typeface="Times New Roman"/>
                <a:cs typeface="Arial"/>
              </a:rPr>
              <a:t>The recursive method. It will be comparable to that used for the recursive calculation of factorial and follows very exactly the definition of the </a:t>
            </a:r>
            <a:r>
              <a:rPr lang="en" dirty="0" err="1">
                <a:solidFill>
                  <a:prstClr val="black"/>
                </a:solidFill>
                <a:latin typeface="Calibri"/>
                <a:ea typeface="Times New Roman"/>
                <a:cs typeface="Arial"/>
              </a:rPr>
              <a:t>Fibonacci sequence </a:t>
            </a:r>
            <a:r>
              <a:rPr lang="en" dirty="0">
                <a:solidFill>
                  <a:prstClr val="black"/>
                </a:solidFill>
                <a:latin typeface="Calibri"/>
                <a:ea typeface="Times New Roman"/>
                <a:cs typeface="Arial"/>
              </a:rPr>
              <a:t>.</a:t>
            </a:r>
          </a:p>
          <a:p>
            <a:pPr marL="742950" lvl="1" indent="-285750">
              <a:spcAft>
                <a:spcPts val="0"/>
              </a:spcAft>
              <a:buBlip>
                <a:blip r:embed="rId4"/>
              </a:buBlip>
            </a:pPr>
            <a:endParaRPr lang="fr-FR" dirty="0">
              <a:solidFill>
                <a:prstClr val="black"/>
              </a:solidFill>
              <a:latin typeface="Calibri"/>
              <a:ea typeface="Times New Roman"/>
              <a:cs typeface="Arial"/>
            </a:endParaRPr>
          </a:p>
        </p:txBody>
      </p:sp>
    </p:spTree>
    <p:extLst>
      <p:ext uri="{BB962C8B-B14F-4D97-AF65-F5344CB8AC3E}">
        <p14:creationId xmlns:p14="http://schemas.microsoft.com/office/powerpoint/2010/main" val="4630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556792"/>
            <a:ext cx="7488832" cy="576064"/>
          </a:xfrm>
        </p:spPr>
        <p:txBody>
          <a:bodyPr rtlCol="0">
            <a:noAutofit/>
          </a:bodyPr>
          <a:lstStyle/>
          <a:p>
            <a:pPr marL="0" indent="0">
              <a:spcBef>
                <a:spcPts val="1000"/>
              </a:spcBef>
              <a:spcAft>
                <a:spcPts val="400"/>
              </a:spcAft>
              <a:buNone/>
            </a:pPr>
            <a:r>
              <a:rPr lang="en" sz="2800" b="1" dirty="0" err="1">
                <a:solidFill>
                  <a:srgbClr val="4F81BD"/>
                </a:solidFill>
                <a:latin typeface="Cambria"/>
                <a:ea typeface="Times New Roman"/>
                <a:cs typeface="Times New Roman"/>
              </a:rPr>
              <a:t>Fibonacci </a:t>
            </a: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3" name="Rectangle 2"/>
          <p:cNvSpPr/>
          <p:nvPr/>
        </p:nvSpPr>
        <p:spPr>
          <a:xfrm>
            <a:off x="539552" y="1916832"/>
            <a:ext cx="7848872" cy="1200329"/>
          </a:xfrm>
          <a:prstGeom prst="rect">
            <a:avLst/>
          </a:prstGeom>
        </p:spPr>
        <p:txBody>
          <a:bodyPr wrap="square">
            <a:spAutoFit/>
          </a:bodyPr>
          <a:lstStyle/>
          <a:p>
            <a:pPr marL="285750" indent="-285750" algn="just">
              <a:spcAft>
                <a:spcPts val="0"/>
              </a:spcAft>
              <a:buBlip>
                <a:blip r:embed="rId4"/>
              </a:buBlip>
            </a:pPr>
            <a:r>
              <a:rPr lang="en" dirty="0">
                <a:solidFill>
                  <a:prstClr val="black"/>
                </a:solidFill>
                <a:latin typeface="Calibri"/>
                <a:ea typeface="Times New Roman"/>
                <a:cs typeface="Arial"/>
              </a:rPr>
              <a:t>To write U(n), we assume that the values returned by U(n-1) and U(n-2) are known and correct.</a:t>
            </a:r>
          </a:p>
          <a:p>
            <a:pPr marL="285750" indent="-285750" algn="just">
              <a:spcAft>
                <a:spcPts val="0"/>
              </a:spcAft>
              <a:buBlip>
                <a:blip r:embed="rId4"/>
              </a:buBlip>
            </a:pPr>
            <a:r>
              <a:rPr lang="en" dirty="0">
                <a:solidFill>
                  <a:prstClr val="black"/>
                </a:solidFill>
                <a:latin typeface="Calibri"/>
                <a:ea typeface="Times New Roman"/>
                <a:cs typeface="Arial"/>
              </a:rPr>
              <a:t>The algorithm is written in the same spirit as that of the factorial calculation, by simply relying on the mathematical definition of the sequence:</a:t>
            </a:r>
          </a:p>
        </p:txBody>
      </p:sp>
      <p:graphicFrame>
        <p:nvGraphicFramePr>
          <p:cNvPr id="2" name="Diagramme 1"/>
          <p:cNvGraphicFramePr/>
          <p:nvPr>
            <p:extLst>
              <p:ext uri="{D42A27DB-BD31-4B8C-83A1-F6EECF244321}">
                <p14:modId xmlns:p14="http://schemas.microsoft.com/office/powerpoint/2010/main" val="1617014681"/>
              </p:ext>
            </p:extLst>
          </p:nvPr>
        </p:nvGraphicFramePr>
        <p:xfrm>
          <a:off x="683568" y="2661012"/>
          <a:ext cx="8064896" cy="47971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65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628800"/>
            <a:ext cx="5832648" cy="576064"/>
          </a:xfrm>
        </p:spPr>
        <p:txBody>
          <a:bodyPr rtlCol="0">
            <a:noAutofit/>
          </a:bodyPr>
          <a:lstStyle/>
          <a:p>
            <a:pPr marL="0" indent="0">
              <a:spcBef>
                <a:spcPts val="1000"/>
              </a:spcBef>
              <a:spcAft>
                <a:spcPts val="400"/>
              </a:spcAft>
              <a:buNone/>
            </a:pPr>
            <a:r>
              <a:rPr lang="en" sz="2800" b="1" dirty="0">
                <a:solidFill>
                  <a:srgbClr val="4F81BD"/>
                </a:solidFill>
                <a:latin typeface="Cambria"/>
                <a:ea typeface="Times New Roman"/>
                <a:cs typeface="Times New Roman"/>
              </a:rPr>
              <a:t>Mistakes not to make</a:t>
            </a:r>
            <a:endParaRPr lang="fr-FR" sz="2800" dirty="0">
              <a:ea typeface="Times New Roman"/>
              <a:cs typeface="Arial"/>
            </a:endParaRPr>
          </a:p>
        </p:txBody>
      </p:sp>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4" name="Forme libre 3"/>
          <p:cNvSpPr/>
          <p:nvPr/>
        </p:nvSpPr>
        <p:spPr>
          <a:xfrm>
            <a:off x="3285023" y="2278511"/>
            <a:ext cx="4644876" cy="829478"/>
          </a:xfrm>
          <a:custGeom>
            <a:avLst/>
            <a:gdLst>
              <a:gd name="connsiteX0" fmla="*/ 0 w 4644876"/>
              <a:gd name="connsiteY0" fmla="*/ 0 h 829476"/>
              <a:gd name="connsiteX1" fmla="*/ 4230138 w 4644876"/>
              <a:gd name="connsiteY1" fmla="*/ 0 h 829476"/>
              <a:gd name="connsiteX2" fmla="*/ 4644876 w 4644876"/>
              <a:gd name="connsiteY2" fmla="*/ 414738 h 829476"/>
              <a:gd name="connsiteX3" fmla="*/ 4230138 w 4644876"/>
              <a:gd name="connsiteY3" fmla="*/ 829476 h 829476"/>
              <a:gd name="connsiteX4" fmla="*/ 0 w 4644876"/>
              <a:gd name="connsiteY4" fmla="*/ 829476 h 829476"/>
              <a:gd name="connsiteX5" fmla="*/ 0 w 4644876"/>
              <a:gd name="connsiteY5" fmla="*/ 0 h 8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876" h="829476">
                <a:moveTo>
                  <a:pt x="4644876" y="829475"/>
                </a:moveTo>
                <a:lnTo>
                  <a:pt x="414738" y="829475"/>
                </a:lnTo>
                <a:lnTo>
                  <a:pt x="0" y="414738"/>
                </a:lnTo>
                <a:lnTo>
                  <a:pt x="414738" y="1"/>
                </a:lnTo>
                <a:lnTo>
                  <a:pt x="4644876" y="1"/>
                </a:lnTo>
                <a:lnTo>
                  <a:pt x="4644876" y="82947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73145" tIns="57151" rIns="106680" bIns="57151" numCol="1" spcCol="1270" anchor="ctr" anchorCtr="0">
            <a:noAutofit/>
          </a:bodyPr>
          <a:lstStyle/>
          <a:p>
            <a:pPr lvl="0" algn="ctr" defTabSz="666750" rtl="0">
              <a:lnSpc>
                <a:spcPct val="90000"/>
              </a:lnSpc>
              <a:spcBef>
                <a:spcPct val="0"/>
              </a:spcBef>
              <a:spcAft>
                <a:spcPct val="35000"/>
              </a:spcAft>
            </a:pPr>
            <a:r>
              <a:rPr lang="en" sz="1500" kern="1200" dirty="0"/>
              <a:t>Don't put a while loop in a recursive function (it's wrong in 99% of cases).</a:t>
            </a:r>
          </a:p>
        </p:txBody>
      </p:sp>
      <p:sp>
        <p:nvSpPr>
          <p:cNvPr id="6" name="Ellipse 5"/>
          <p:cNvSpPr/>
          <p:nvPr/>
        </p:nvSpPr>
        <p:spPr>
          <a:xfrm>
            <a:off x="2870284" y="2278512"/>
            <a:ext cx="829476" cy="829476"/>
          </a:xfrm>
          <a:prstGeom prst="ellipse">
            <a:avLst/>
          </a:prstGeom>
          <a:blipFill>
            <a:blip r:embed="rId4" cstate="print">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GB"/>
          </a:p>
        </p:txBody>
      </p:sp>
      <p:sp>
        <p:nvSpPr>
          <p:cNvPr id="8" name="Forme libre 7"/>
          <p:cNvSpPr/>
          <p:nvPr/>
        </p:nvSpPr>
        <p:spPr>
          <a:xfrm>
            <a:off x="3285023" y="3355592"/>
            <a:ext cx="4644876" cy="829478"/>
          </a:xfrm>
          <a:custGeom>
            <a:avLst/>
            <a:gdLst>
              <a:gd name="connsiteX0" fmla="*/ 0 w 4644876"/>
              <a:gd name="connsiteY0" fmla="*/ 0 h 829476"/>
              <a:gd name="connsiteX1" fmla="*/ 4230138 w 4644876"/>
              <a:gd name="connsiteY1" fmla="*/ 0 h 829476"/>
              <a:gd name="connsiteX2" fmla="*/ 4644876 w 4644876"/>
              <a:gd name="connsiteY2" fmla="*/ 414738 h 829476"/>
              <a:gd name="connsiteX3" fmla="*/ 4230138 w 4644876"/>
              <a:gd name="connsiteY3" fmla="*/ 829476 h 829476"/>
              <a:gd name="connsiteX4" fmla="*/ 0 w 4644876"/>
              <a:gd name="connsiteY4" fmla="*/ 829476 h 829476"/>
              <a:gd name="connsiteX5" fmla="*/ 0 w 4644876"/>
              <a:gd name="connsiteY5" fmla="*/ 0 h 8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876" h="829476">
                <a:moveTo>
                  <a:pt x="4644876" y="829475"/>
                </a:moveTo>
                <a:lnTo>
                  <a:pt x="414738" y="829475"/>
                </a:lnTo>
                <a:lnTo>
                  <a:pt x="0" y="414738"/>
                </a:lnTo>
                <a:lnTo>
                  <a:pt x="414738" y="1"/>
                </a:lnTo>
                <a:lnTo>
                  <a:pt x="4644876" y="1"/>
                </a:lnTo>
                <a:lnTo>
                  <a:pt x="4644876" y="82947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73145" tIns="57151" rIns="106680" bIns="57151" numCol="1" spcCol="1270" anchor="ctr" anchorCtr="0">
            <a:noAutofit/>
          </a:bodyPr>
          <a:lstStyle/>
          <a:p>
            <a:pPr lvl="0" algn="ctr" defTabSz="666750" rtl="0">
              <a:lnSpc>
                <a:spcPct val="90000"/>
              </a:lnSpc>
              <a:spcBef>
                <a:spcPct val="0"/>
              </a:spcBef>
              <a:spcAft>
                <a:spcPct val="35000"/>
              </a:spcAft>
            </a:pPr>
            <a:r>
              <a:rPr lang="en" sz="1500" kern="1200" dirty="0"/>
              <a:t>Do not forget the stopping condition.</a:t>
            </a:r>
          </a:p>
        </p:txBody>
      </p:sp>
      <p:sp>
        <p:nvSpPr>
          <p:cNvPr id="9" name="Ellipse 8"/>
          <p:cNvSpPr/>
          <p:nvPr/>
        </p:nvSpPr>
        <p:spPr>
          <a:xfrm>
            <a:off x="2870284" y="3355593"/>
            <a:ext cx="829476" cy="829476"/>
          </a:xfrm>
          <a:prstGeom prst="ellipse">
            <a:avLst/>
          </a:prstGeom>
          <a:blipFill>
            <a:blip r:embed="rId4" cstate="print">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GB"/>
          </a:p>
        </p:txBody>
      </p:sp>
      <p:sp>
        <p:nvSpPr>
          <p:cNvPr id="10" name="Forme libre 9"/>
          <p:cNvSpPr/>
          <p:nvPr/>
        </p:nvSpPr>
        <p:spPr>
          <a:xfrm>
            <a:off x="3285023" y="4432673"/>
            <a:ext cx="4644876" cy="829477"/>
          </a:xfrm>
          <a:custGeom>
            <a:avLst/>
            <a:gdLst>
              <a:gd name="connsiteX0" fmla="*/ 0 w 4644876"/>
              <a:gd name="connsiteY0" fmla="*/ 0 h 829476"/>
              <a:gd name="connsiteX1" fmla="*/ 4230138 w 4644876"/>
              <a:gd name="connsiteY1" fmla="*/ 0 h 829476"/>
              <a:gd name="connsiteX2" fmla="*/ 4644876 w 4644876"/>
              <a:gd name="connsiteY2" fmla="*/ 414738 h 829476"/>
              <a:gd name="connsiteX3" fmla="*/ 4230138 w 4644876"/>
              <a:gd name="connsiteY3" fmla="*/ 829476 h 829476"/>
              <a:gd name="connsiteX4" fmla="*/ 0 w 4644876"/>
              <a:gd name="connsiteY4" fmla="*/ 829476 h 829476"/>
              <a:gd name="connsiteX5" fmla="*/ 0 w 4644876"/>
              <a:gd name="connsiteY5" fmla="*/ 0 h 8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876" h="829476">
                <a:moveTo>
                  <a:pt x="4644876" y="829475"/>
                </a:moveTo>
                <a:lnTo>
                  <a:pt x="414738" y="829475"/>
                </a:lnTo>
                <a:lnTo>
                  <a:pt x="0" y="414738"/>
                </a:lnTo>
                <a:lnTo>
                  <a:pt x="414738" y="1"/>
                </a:lnTo>
                <a:lnTo>
                  <a:pt x="4644876" y="1"/>
                </a:lnTo>
                <a:lnTo>
                  <a:pt x="4644876" y="82947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73145" tIns="57151" rIns="106680" bIns="57150" numCol="1" spcCol="1270" anchor="ctr" anchorCtr="0">
            <a:noAutofit/>
          </a:bodyPr>
          <a:lstStyle/>
          <a:p>
            <a:pPr lvl="0" algn="ctr" defTabSz="666750" rtl="0">
              <a:lnSpc>
                <a:spcPct val="90000"/>
              </a:lnSpc>
              <a:spcBef>
                <a:spcPct val="0"/>
              </a:spcBef>
              <a:spcAft>
                <a:spcPct val="35000"/>
              </a:spcAft>
            </a:pPr>
            <a:r>
              <a:rPr lang="en" sz="1500" kern="1200" dirty="0"/>
              <a:t>Do not hesitate to use the result of the function you are writing.</a:t>
            </a:r>
          </a:p>
        </p:txBody>
      </p:sp>
      <p:sp>
        <p:nvSpPr>
          <p:cNvPr id="11" name="Ellipse 10"/>
          <p:cNvSpPr/>
          <p:nvPr/>
        </p:nvSpPr>
        <p:spPr>
          <a:xfrm>
            <a:off x="2870284" y="4432674"/>
            <a:ext cx="829476" cy="829476"/>
          </a:xfrm>
          <a:prstGeom prst="ellipse">
            <a:avLst/>
          </a:prstGeom>
          <a:blipFill>
            <a:blip r:embed="rId4" cstate="print">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GB"/>
          </a:p>
        </p:txBody>
      </p:sp>
      <p:sp>
        <p:nvSpPr>
          <p:cNvPr id="12" name="Forme libre 11"/>
          <p:cNvSpPr/>
          <p:nvPr/>
        </p:nvSpPr>
        <p:spPr>
          <a:xfrm>
            <a:off x="3285023" y="5509754"/>
            <a:ext cx="4644876" cy="829477"/>
          </a:xfrm>
          <a:custGeom>
            <a:avLst/>
            <a:gdLst>
              <a:gd name="connsiteX0" fmla="*/ 0 w 4644876"/>
              <a:gd name="connsiteY0" fmla="*/ 0 h 829476"/>
              <a:gd name="connsiteX1" fmla="*/ 4230138 w 4644876"/>
              <a:gd name="connsiteY1" fmla="*/ 0 h 829476"/>
              <a:gd name="connsiteX2" fmla="*/ 4644876 w 4644876"/>
              <a:gd name="connsiteY2" fmla="*/ 414738 h 829476"/>
              <a:gd name="connsiteX3" fmla="*/ 4230138 w 4644876"/>
              <a:gd name="connsiteY3" fmla="*/ 829476 h 829476"/>
              <a:gd name="connsiteX4" fmla="*/ 0 w 4644876"/>
              <a:gd name="connsiteY4" fmla="*/ 829476 h 829476"/>
              <a:gd name="connsiteX5" fmla="*/ 0 w 4644876"/>
              <a:gd name="connsiteY5" fmla="*/ 0 h 82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876" h="829476">
                <a:moveTo>
                  <a:pt x="4644876" y="829475"/>
                </a:moveTo>
                <a:lnTo>
                  <a:pt x="414738" y="829475"/>
                </a:lnTo>
                <a:lnTo>
                  <a:pt x="0" y="414738"/>
                </a:lnTo>
                <a:lnTo>
                  <a:pt x="414738" y="1"/>
                </a:lnTo>
                <a:lnTo>
                  <a:pt x="4644876" y="1"/>
                </a:lnTo>
                <a:lnTo>
                  <a:pt x="4644876" y="829475"/>
                </a:lnTo>
                <a:close/>
              </a:path>
            </a:pathLst>
          </a:cu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73145" tIns="57151" rIns="106680" bIns="57150" numCol="1" spcCol="1270" anchor="ctr" anchorCtr="0">
            <a:noAutofit/>
          </a:bodyPr>
          <a:lstStyle/>
          <a:p>
            <a:pPr lvl="0" algn="ctr" defTabSz="666750" rtl="0">
              <a:lnSpc>
                <a:spcPct val="90000"/>
              </a:lnSpc>
              <a:spcBef>
                <a:spcPct val="0"/>
              </a:spcBef>
              <a:spcAft>
                <a:spcPct val="35000"/>
              </a:spcAft>
            </a:pPr>
            <a:r>
              <a:rPr lang="en" sz="1500" kern="1200" dirty="0"/>
              <a:t>Do not put a return statement in the middle of your recursive function: the following statements would not be executed.</a:t>
            </a:r>
          </a:p>
        </p:txBody>
      </p:sp>
      <p:sp>
        <p:nvSpPr>
          <p:cNvPr id="13" name="Ellipse 12"/>
          <p:cNvSpPr/>
          <p:nvPr/>
        </p:nvSpPr>
        <p:spPr>
          <a:xfrm>
            <a:off x="2870284" y="5509755"/>
            <a:ext cx="829476" cy="829476"/>
          </a:xfrm>
          <a:prstGeom prst="ellipse">
            <a:avLst/>
          </a:prstGeom>
          <a:blipFill>
            <a:blip r:embed="rId4" cstate="print">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GB"/>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140968"/>
            <a:ext cx="2108727" cy="23042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28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graphicFrame>
        <p:nvGraphicFramePr>
          <p:cNvPr id="4" name="Diagramme 3"/>
          <p:cNvGraphicFramePr/>
          <p:nvPr>
            <p:extLst>
              <p:ext uri="{D42A27DB-BD31-4B8C-83A1-F6EECF244321}">
                <p14:modId xmlns:p14="http://schemas.microsoft.com/office/powerpoint/2010/main" val="4241032040"/>
              </p:ext>
            </p:extLst>
          </p:nvPr>
        </p:nvGraphicFramePr>
        <p:xfrm>
          <a:off x="899592" y="1772816"/>
          <a:ext cx="7008440" cy="2392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me 5"/>
          <p:cNvGraphicFramePr/>
          <p:nvPr>
            <p:extLst>
              <p:ext uri="{D42A27DB-BD31-4B8C-83A1-F6EECF244321}">
                <p14:modId xmlns:p14="http://schemas.microsoft.com/office/powerpoint/2010/main" val="2237890629"/>
              </p:ext>
            </p:extLst>
          </p:nvPr>
        </p:nvGraphicFramePr>
        <p:xfrm>
          <a:off x="755576" y="4221088"/>
          <a:ext cx="6096000" cy="10801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angle 7"/>
          <p:cNvSpPr/>
          <p:nvPr/>
        </p:nvSpPr>
        <p:spPr>
          <a:xfrm>
            <a:off x="2260868" y="5445224"/>
            <a:ext cx="4572000" cy="646331"/>
          </a:xfrm>
          <a:prstGeom prst="rect">
            <a:avLst/>
          </a:prstGeom>
        </p:spPr>
        <p:txBody>
          <a:bodyPr>
            <a:spAutoFit/>
          </a:bodyPr>
          <a:lstStyle/>
          <a:p>
            <a:pPr algn="ctr"/>
            <a:r>
              <a:rPr lang="en" b="1" dirty="0">
                <a:solidFill>
                  <a:schemeClr val="accent6">
                    <a:lumMod val="75000"/>
                  </a:schemeClr>
                </a:solidFill>
              </a:rPr>
              <a:t>Does the previous factorial function use tail recursion?</a:t>
            </a:r>
          </a:p>
        </p:txBody>
      </p:sp>
    </p:spTree>
    <p:extLst>
      <p:ext uri="{BB962C8B-B14F-4D97-AF65-F5344CB8AC3E}">
        <p14:creationId xmlns:p14="http://schemas.microsoft.com/office/powerpoint/2010/main" val="21321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2" name="Rectangle 1"/>
          <p:cNvSpPr/>
          <p:nvPr/>
        </p:nvSpPr>
        <p:spPr>
          <a:xfrm>
            <a:off x="113543" y="1700808"/>
            <a:ext cx="3954263" cy="1754326"/>
          </a:xfrm>
          <a:prstGeom prst="rect">
            <a:avLst/>
          </a:prstGeom>
          <a:ln>
            <a:solidFill>
              <a:schemeClr val="accent1"/>
            </a:solidFill>
          </a:ln>
        </p:spPr>
        <p:txBody>
          <a:bodyPr wrap="square">
            <a:spAutoFit/>
          </a:bodyPr>
          <a:lstStyle/>
          <a:p>
            <a:pPr>
              <a:spcAft>
                <a:spcPts val="0"/>
              </a:spcAft>
            </a:pPr>
            <a:r>
              <a:rPr lang="en" dirty="0">
                <a:latin typeface="Calibri"/>
                <a:ea typeface="Times New Roman"/>
                <a:cs typeface="Arial"/>
              </a:rPr>
              <a:t>The factorial function ended with:</a:t>
            </a:r>
          </a:p>
          <a:p>
            <a:pPr indent="449580">
              <a:spcAft>
                <a:spcPts val="0"/>
              </a:spcAft>
            </a:pPr>
            <a:r>
              <a:rPr lang="en" b="1" dirty="0">
                <a:latin typeface="Calibri"/>
                <a:ea typeface="Times New Roman"/>
                <a:cs typeface="Arial"/>
              </a:rPr>
              <a:t>returns(nb x </a:t>
            </a:r>
            <a:r>
              <a:rPr lang="en" b="1" i="1" dirty="0">
                <a:latin typeface="Calibri"/>
                <a:ea typeface="Times New Roman"/>
                <a:cs typeface="Arial"/>
              </a:rPr>
              <a:t>factorial </a:t>
            </a:r>
            <a:r>
              <a:rPr lang="en" b="1" dirty="0">
                <a:latin typeface="Calibri"/>
                <a:ea typeface="Times New Roman"/>
                <a:cs typeface="Arial"/>
              </a:rPr>
              <a:t>(nb-1));</a:t>
            </a:r>
          </a:p>
          <a:p>
            <a:pPr indent="228600" algn="ctr">
              <a:spcAft>
                <a:spcPts val="0"/>
              </a:spcAft>
            </a:pPr>
            <a:r>
              <a:rPr lang="en" i="1" dirty="0">
                <a:solidFill>
                  <a:schemeClr val="tx2"/>
                </a:solidFill>
                <a:latin typeface="Calibri"/>
                <a:ea typeface="Times New Roman"/>
                <a:cs typeface="Arial"/>
              </a:rPr>
              <a:t>It is not a terminal recursion, the evaluation of the factorial recursive call (nb-1) is followed by the multiplication by nb before the return.</a:t>
            </a:r>
            <a:endParaRPr lang="fr-FR" i="1" dirty="0">
              <a:solidFill>
                <a:schemeClr val="tx2"/>
              </a:solidFill>
              <a:effectLst/>
              <a:latin typeface="Calibri"/>
              <a:ea typeface="Times New Roman"/>
              <a:cs typeface="Arial"/>
            </a:endParaRPr>
          </a:p>
        </p:txBody>
      </p:sp>
      <p:sp>
        <p:nvSpPr>
          <p:cNvPr id="9" name="Forme libre 8"/>
          <p:cNvSpPr/>
          <p:nvPr/>
        </p:nvSpPr>
        <p:spPr>
          <a:xfrm>
            <a:off x="4205783" y="1700808"/>
            <a:ext cx="4830713" cy="460800"/>
          </a:xfrm>
          <a:custGeom>
            <a:avLst/>
            <a:gdLst>
              <a:gd name="connsiteX0" fmla="*/ 0 w 5075535"/>
              <a:gd name="connsiteY0" fmla="*/ 0 h 460800"/>
              <a:gd name="connsiteX1" fmla="*/ 5075535 w 5075535"/>
              <a:gd name="connsiteY1" fmla="*/ 0 h 460800"/>
              <a:gd name="connsiteX2" fmla="*/ 5075535 w 5075535"/>
              <a:gd name="connsiteY2" fmla="*/ 460800 h 460800"/>
              <a:gd name="connsiteX3" fmla="*/ 0 w 5075535"/>
              <a:gd name="connsiteY3" fmla="*/ 460800 h 460800"/>
              <a:gd name="connsiteX4" fmla="*/ 0 w 5075535"/>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535" h="460800">
                <a:moveTo>
                  <a:pt x="0" y="0"/>
                </a:moveTo>
                <a:lnTo>
                  <a:pt x="5075535" y="0"/>
                </a:lnTo>
                <a:lnTo>
                  <a:pt x="5075535" y="460800"/>
                </a:lnTo>
                <a:lnTo>
                  <a:pt x="0" y="4608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shade val="50000"/>
              <a:hueOff val="0"/>
              <a:satOff val="0"/>
              <a:lumOff val="0"/>
              <a:alphaOff val="0"/>
            </a:schemeClr>
          </a:lnRef>
          <a:fillRef idx="1">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 sz="1600" kern="1200" dirty="0"/>
              <a:t>tail recursion version</a:t>
            </a:r>
          </a:p>
        </p:txBody>
      </p:sp>
      <p:sp>
        <p:nvSpPr>
          <p:cNvPr id="10" name="Forme libre 9"/>
          <p:cNvSpPr/>
          <p:nvPr/>
        </p:nvSpPr>
        <p:spPr>
          <a:xfrm>
            <a:off x="4205783" y="2161608"/>
            <a:ext cx="4830713" cy="1756800"/>
          </a:xfrm>
          <a:custGeom>
            <a:avLst/>
            <a:gdLst>
              <a:gd name="connsiteX0" fmla="*/ 0 w 5075535"/>
              <a:gd name="connsiteY0" fmla="*/ 0 h 1756800"/>
              <a:gd name="connsiteX1" fmla="*/ 5075535 w 5075535"/>
              <a:gd name="connsiteY1" fmla="*/ 0 h 1756800"/>
              <a:gd name="connsiteX2" fmla="*/ 5075535 w 5075535"/>
              <a:gd name="connsiteY2" fmla="*/ 1756800 h 1756800"/>
              <a:gd name="connsiteX3" fmla="*/ 0 w 5075535"/>
              <a:gd name="connsiteY3" fmla="*/ 1756800 h 1756800"/>
              <a:gd name="connsiteX4" fmla="*/ 0 w 5075535"/>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535" h="1756800">
                <a:moveTo>
                  <a:pt x="0" y="0"/>
                </a:moveTo>
                <a:lnTo>
                  <a:pt x="5075535" y="0"/>
                </a:lnTo>
                <a:lnTo>
                  <a:pt x="5075535" y="1756800"/>
                </a:lnTo>
                <a:lnTo>
                  <a:pt x="0" y="17568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lvl="1" algn="l" defTabSz="711200">
              <a:lnSpc>
                <a:spcPct val="90000"/>
              </a:lnSpc>
              <a:spcBef>
                <a:spcPct val="0"/>
              </a:spcBef>
              <a:spcAft>
                <a:spcPct val="15000"/>
              </a:spcAft>
            </a:pPr>
            <a:r>
              <a:rPr lang="en" sz="1600" b="1" kern="1200" dirty="0"/>
              <a:t>function </a:t>
            </a:r>
            <a:r>
              <a:rPr lang="en" sz="1600" kern="1200" dirty="0"/>
              <a:t>(nb: integer, result: integer): integer</a:t>
            </a:r>
          </a:p>
          <a:p>
            <a:pPr marL="0" lvl="1" algn="l" defTabSz="711200">
              <a:lnSpc>
                <a:spcPct val="90000"/>
              </a:lnSpc>
              <a:spcBef>
                <a:spcPct val="0"/>
              </a:spcBef>
              <a:spcAft>
                <a:spcPct val="15000"/>
              </a:spcAft>
            </a:pPr>
            <a:r>
              <a:rPr lang="en" sz="1600" b="1" kern="1200" dirty="0"/>
              <a:t>Beginning</a:t>
            </a:r>
            <a:endParaRPr lang="fr-FR" sz="1600" kern="1200" dirty="0"/>
          </a:p>
          <a:p>
            <a:pPr marL="171450" lvl="2" algn="l" defTabSz="711200">
              <a:lnSpc>
                <a:spcPct val="90000"/>
              </a:lnSpc>
              <a:spcBef>
                <a:spcPct val="0"/>
              </a:spcBef>
              <a:spcAft>
                <a:spcPct val="15000"/>
              </a:spcAft>
            </a:pPr>
            <a:r>
              <a:rPr lang="en" sz="1600" kern="1200" dirty="0"/>
              <a:t>if (nb = 1) then</a:t>
            </a:r>
          </a:p>
          <a:p>
            <a:pPr marL="171450" lvl="2" algn="l" defTabSz="711200">
              <a:lnSpc>
                <a:spcPct val="90000"/>
              </a:lnSpc>
              <a:spcBef>
                <a:spcPct val="0"/>
              </a:spcBef>
              <a:spcAft>
                <a:spcPct val="15000"/>
              </a:spcAft>
            </a:pPr>
            <a:r>
              <a:rPr lang="en" sz="1600" kern="1200" dirty="0"/>
              <a:t>returns result;</a:t>
            </a:r>
          </a:p>
          <a:p>
            <a:pPr marL="171450" lvl="2" algn="l" defTabSz="711200">
              <a:lnSpc>
                <a:spcPct val="90000"/>
              </a:lnSpc>
              <a:spcBef>
                <a:spcPct val="0"/>
              </a:spcBef>
              <a:spcAft>
                <a:spcPct val="15000"/>
              </a:spcAft>
            </a:pPr>
            <a:r>
              <a:rPr lang="en" sz="1600" kern="1200" dirty="0"/>
              <a:t>return( </a:t>
            </a:r>
            <a:r>
              <a:rPr lang="en" sz="1600" i="1" kern="1200" dirty="0"/>
              <a:t>factorial </a:t>
            </a:r>
            <a:r>
              <a:rPr lang="en" sz="1600" kern="1200" dirty="0"/>
              <a:t>(nb-1, nb x result);</a:t>
            </a:r>
          </a:p>
          <a:p>
            <a:pPr marL="0" lvl="1" algn="l" defTabSz="711200">
              <a:lnSpc>
                <a:spcPct val="90000"/>
              </a:lnSpc>
              <a:spcBef>
                <a:spcPct val="0"/>
              </a:spcBef>
              <a:spcAft>
                <a:spcPct val="15000"/>
              </a:spcAft>
            </a:pPr>
            <a:r>
              <a:rPr lang="en" sz="1600" b="1" kern="1200" dirty="0"/>
              <a:t>END</a:t>
            </a:r>
            <a:endParaRPr lang="fr-FR" sz="1600" kern="1200" dirty="0"/>
          </a:p>
        </p:txBody>
      </p:sp>
      <p:graphicFrame>
        <p:nvGraphicFramePr>
          <p:cNvPr id="11" name="Diagramme 10"/>
          <p:cNvGraphicFramePr/>
          <p:nvPr>
            <p:extLst>
              <p:ext uri="{D42A27DB-BD31-4B8C-83A1-F6EECF244321}">
                <p14:modId xmlns:p14="http://schemas.microsoft.com/office/powerpoint/2010/main" val="1098529166"/>
              </p:ext>
            </p:extLst>
          </p:nvPr>
        </p:nvGraphicFramePr>
        <p:xfrm>
          <a:off x="3635896" y="4293096"/>
          <a:ext cx="4896544" cy="2058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320082" y="4221088"/>
            <a:ext cx="3048569" cy="923330"/>
          </a:xfrm>
          <a:prstGeom prst="rect">
            <a:avLst/>
          </a:prstGeom>
        </p:spPr>
        <p:txBody>
          <a:bodyPr wrap="square">
            <a:spAutoFit/>
          </a:bodyPr>
          <a:lstStyle/>
          <a:p>
            <a:pPr lvl="0"/>
            <a:r>
              <a:rPr lang="en" dirty="0"/>
              <a:t>This function is called by initially setting the result to 1:</a:t>
            </a:r>
          </a:p>
        </p:txBody>
      </p:sp>
    </p:spTree>
    <p:extLst>
      <p:ext uri="{BB962C8B-B14F-4D97-AF65-F5344CB8AC3E}">
        <p14:creationId xmlns:p14="http://schemas.microsoft.com/office/powerpoint/2010/main" val="20697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Graphic spid="11" grpId="0">
        <p:bldAsOne/>
      </p:bldGraphic>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585295" y="260648"/>
            <a:ext cx="4014240" cy="769441"/>
          </a:xfrm>
          <a:prstGeom prst="rect">
            <a:avLst/>
          </a:prstGeom>
          <a:noFill/>
        </p:spPr>
        <p:txBody>
          <a:bodyPr wrap="none" lIns="91440" tIns="45720" rIns="91440" bIns="45720">
            <a:spAutoFit/>
          </a:bodyPr>
          <a:lstStyle/>
          <a:p>
            <a:pPr algn="ctr"/>
            <a:r>
              <a:rPr lang="en" sz="4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Recursion</a:t>
            </a:r>
          </a:p>
        </p:txBody>
      </p:sp>
      <p:sp>
        <p:nvSpPr>
          <p:cNvPr id="2" name="Rectangle 1"/>
          <p:cNvSpPr/>
          <p:nvPr/>
        </p:nvSpPr>
        <p:spPr>
          <a:xfrm>
            <a:off x="117090" y="1795814"/>
            <a:ext cx="4022862" cy="923330"/>
          </a:xfrm>
          <a:prstGeom prst="rect">
            <a:avLst/>
          </a:prstGeom>
          <a:ln>
            <a:solidFill>
              <a:schemeClr val="accent1"/>
            </a:solidFill>
          </a:ln>
        </p:spPr>
        <p:txBody>
          <a:bodyPr wrap="square">
            <a:spAutoFit/>
          </a:bodyPr>
          <a:lstStyle/>
          <a:p>
            <a:pPr>
              <a:spcAft>
                <a:spcPts val="0"/>
              </a:spcAft>
            </a:pPr>
            <a:r>
              <a:rPr lang="en" dirty="0"/>
              <a:t>This terminal factorial function is often transformed by the compiler into an iterative function.</a:t>
            </a:r>
            <a:endParaRPr lang="fr-FR" i="1" dirty="0">
              <a:solidFill>
                <a:srgbClr val="1F497D"/>
              </a:solidFill>
              <a:latin typeface="Calibri"/>
              <a:ea typeface="Times New Roman"/>
              <a:cs typeface="Arial"/>
            </a:endParaRPr>
          </a:p>
        </p:txBody>
      </p:sp>
      <p:sp>
        <p:nvSpPr>
          <p:cNvPr id="3" name="Rectangle 2"/>
          <p:cNvSpPr/>
          <p:nvPr/>
        </p:nvSpPr>
        <p:spPr>
          <a:xfrm>
            <a:off x="4313535" y="1700808"/>
            <a:ext cx="4572000" cy="286232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indent="228600">
              <a:spcAft>
                <a:spcPts val="0"/>
              </a:spcAft>
            </a:pPr>
            <a:r>
              <a:rPr lang="en" b="1" dirty="0">
                <a:latin typeface="Calibri"/>
                <a:ea typeface="Times New Roman"/>
                <a:cs typeface="Arial"/>
              </a:rPr>
              <a:t>function </a:t>
            </a:r>
            <a:r>
              <a:rPr lang="en" dirty="0">
                <a:latin typeface="Calibri"/>
                <a:ea typeface="Times New Roman"/>
                <a:cs typeface="Arial"/>
              </a:rPr>
              <a:t>(nb: integer): integer</a:t>
            </a:r>
          </a:p>
          <a:p>
            <a:pPr indent="228600">
              <a:spcAft>
                <a:spcPts val="0"/>
              </a:spcAft>
            </a:pPr>
            <a:r>
              <a:rPr lang="en" b="1" dirty="0">
                <a:latin typeface="Calibri"/>
                <a:ea typeface="Times New Roman"/>
                <a:cs typeface="Arial"/>
              </a:rPr>
              <a:t>Variables: </a:t>
            </a:r>
            <a:r>
              <a:rPr lang="en" dirty="0">
                <a:latin typeface="Calibri"/>
                <a:ea typeface="Times New Roman"/>
                <a:cs typeface="Arial"/>
              </a:rPr>
              <a:t>result: integer;</a:t>
            </a:r>
          </a:p>
          <a:p>
            <a:pPr indent="228600">
              <a:spcAft>
                <a:spcPts val="0"/>
              </a:spcAft>
            </a:pPr>
            <a:r>
              <a:rPr lang="en" b="1" dirty="0">
                <a:latin typeface="Calibri"/>
                <a:ea typeface="Times New Roman"/>
                <a:cs typeface="Arial"/>
              </a:rPr>
              <a:t>Beginning</a:t>
            </a:r>
            <a:endParaRPr lang="fr-FR" dirty="0">
              <a:latin typeface="Calibri"/>
              <a:ea typeface="Times New Roman"/>
              <a:cs typeface="Arial"/>
            </a:endParaRPr>
          </a:p>
          <a:p>
            <a:pPr indent="228600">
              <a:spcAft>
                <a:spcPts val="0"/>
              </a:spcAft>
            </a:pPr>
            <a:r>
              <a:rPr lang="en" dirty="0">
                <a:latin typeface="Calibri"/>
                <a:ea typeface="Times New Roman"/>
                <a:cs typeface="Arial"/>
              </a:rPr>
              <a:t>result </a:t>
            </a:r>
            <a:r>
              <a:rPr lang="en" dirty="0">
                <a:latin typeface="Calibri"/>
                <a:ea typeface="Times New Roman"/>
                <a:cs typeface="Arial"/>
                <a:sym typeface="Wingdings"/>
              </a:rPr>
              <a:t> </a:t>
            </a:r>
            <a:r>
              <a:rPr lang="en" dirty="0">
                <a:latin typeface="Calibri"/>
                <a:ea typeface="Times New Roman"/>
                <a:cs typeface="Arial"/>
              </a:rPr>
              <a:t>1;</a:t>
            </a:r>
          </a:p>
          <a:p>
            <a:pPr indent="228600">
              <a:spcAft>
                <a:spcPts val="0"/>
              </a:spcAft>
            </a:pPr>
            <a:r>
              <a:rPr lang="en" dirty="0">
                <a:latin typeface="Calibri"/>
                <a:ea typeface="Times New Roman"/>
                <a:cs typeface="Arial"/>
              </a:rPr>
              <a:t>while (nb </a:t>
            </a:r>
            <a:r>
              <a:rPr lang="en" dirty="0">
                <a:latin typeface="Calibri"/>
                <a:ea typeface="Times New Roman"/>
                <a:cs typeface="Arial"/>
                <a:sym typeface="Symbol"/>
              </a:rPr>
              <a:t> </a:t>
            </a:r>
            <a:r>
              <a:rPr lang="en" dirty="0">
                <a:latin typeface="Calibri"/>
                <a:ea typeface="Times New Roman"/>
                <a:cs typeface="Arial"/>
              </a:rPr>
              <a:t>1) then {</a:t>
            </a:r>
          </a:p>
          <a:p>
            <a:pPr indent="228600">
              <a:spcAft>
                <a:spcPts val="0"/>
              </a:spcAft>
            </a:pPr>
            <a:r>
              <a:rPr lang="en" dirty="0">
                <a:latin typeface="Calibri"/>
                <a:ea typeface="Times New Roman"/>
                <a:cs typeface="Arial"/>
              </a:rPr>
              <a:t>result </a:t>
            </a:r>
            <a:r>
              <a:rPr lang="en" dirty="0">
                <a:latin typeface="Calibri"/>
                <a:ea typeface="Times New Roman"/>
                <a:cs typeface="Arial"/>
                <a:sym typeface="Wingdings"/>
              </a:rPr>
              <a:t> </a:t>
            </a:r>
            <a:r>
              <a:rPr lang="en" dirty="0">
                <a:latin typeface="Calibri"/>
                <a:ea typeface="Times New Roman"/>
                <a:cs typeface="Arial"/>
              </a:rPr>
              <a:t>nb x result;</a:t>
            </a:r>
          </a:p>
          <a:p>
            <a:pPr indent="228600">
              <a:spcAft>
                <a:spcPts val="0"/>
              </a:spcAft>
            </a:pPr>
            <a:r>
              <a:rPr lang="en" dirty="0">
                <a:latin typeface="Calibri"/>
                <a:ea typeface="Times New Roman"/>
                <a:cs typeface="Arial"/>
              </a:rPr>
              <a:t>count </a:t>
            </a:r>
            <a:r>
              <a:rPr lang="en" dirty="0">
                <a:latin typeface="Calibri"/>
                <a:ea typeface="Times New Roman"/>
                <a:cs typeface="Arial"/>
                <a:sym typeface="Wingdings"/>
              </a:rPr>
              <a:t> </a:t>
            </a:r>
            <a:r>
              <a:rPr lang="en" dirty="0">
                <a:latin typeface="Calibri"/>
                <a:ea typeface="Times New Roman"/>
                <a:cs typeface="Arial"/>
              </a:rPr>
              <a:t>count – 1;</a:t>
            </a:r>
          </a:p>
          <a:p>
            <a:pPr indent="228600">
              <a:spcAft>
                <a:spcPts val="0"/>
              </a:spcAft>
            </a:pPr>
            <a:r>
              <a:rPr lang="en" dirty="0">
                <a:latin typeface="Calibri"/>
                <a:ea typeface="Times New Roman"/>
                <a:cs typeface="Arial"/>
              </a:rPr>
              <a:t>}</a:t>
            </a:r>
          </a:p>
          <a:p>
            <a:pPr indent="228600">
              <a:spcAft>
                <a:spcPts val="0"/>
              </a:spcAft>
            </a:pPr>
            <a:r>
              <a:rPr lang="en" dirty="0">
                <a:latin typeface="Calibri"/>
                <a:ea typeface="Times New Roman"/>
                <a:cs typeface="Arial"/>
              </a:rPr>
              <a:t>return(result);</a:t>
            </a:r>
          </a:p>
          <a:p>
            <a:pPr indent="228600">
              <a:spcAft>
                <a:spcPts val="0"/>
              </a:spcAft>
            </a:pPr>
            <a:r>
              <a:rPr lang="en" b="1" dirty="0">
                <a:latin typeface="Calibri"/>
                <a:ea typeface="Times New Roman"/>
                <a:cs typeface="Arial"/>
              </a:rPr>
              <a:t>END</a:t>
            </a:r>
            <a:endParaRPr lang="fr-FR" dirty="0">
              <a:effectLst/>
              <a:latin typeface="Calibri"/>
              <a:ea typeface="Times New Roman"/>
              <a:cs typeface="Arial"/>
            </a:endParaRPr>
          </a:p>
        </p:txBody>
      </p:sp>
      <p:sp>
        <p:nvSpPr>
          <p:cNvPr id="4" name="Rectangle 3"/>
          <p:cNvSpPr/>
          <p:nvPr/>
        </p:nvSpPr>
        <p:spPr>
          <a:xfrm>
            <a:off x="117090" y="3362801"/>
            <a:ext cx="4022862" cy="1200329"/>
          </a:xfrm>
          <a:prstGeom prst="rect">
            <a:avLst/>
          </a:prstGeom>
          <a:ln>
            <a:solidFill>
              <a:schemeClr val="accent1"/>
            </a:solidFill>
          </a:ln>
        </p:spPr>
        <p:txBody>
          <a:bodyPr wrap="square">
            <a:spAutoFit/>
          </a:bodyPr>
          <a:lstStyle/>
          <a:p>
            <a:pPr>
              <a:spcAft>
                <a:spcPts val="0"/>
              </a:spcAft>
            </a:pPr>
            <a:r>
              <a:rPr lang="en" dirty="0">
                <a:latin typeface="Calibri"/>
                <a:ea typeface="Times New Roman"/>
                <a:cs typeface="Arial"/>
              </a:rPr>
              <a:t>Concretely in Java, here are the calculation times in milliseconds obtained on a calculation of factorials in classical and terminal recursion.</a:t>
            </a:r>
            <a:endParaRPr lang="fr-FR" dirty="0">
              <a:effectLst/>
              <a:latin typeface="Calibri"/>
              <a:ea typeface="Times New Roman"/>
              <a:cs typeface="Arial"/>
            </a:endParaRPr>
          </a:p>
        </p:txBody>
      </p:sp>
      <p:graphicFrame>
        <p:nvGraphicFramePr>
          <p:cNvPr id="5" name="Tableau 4"/>
          <p:cNvGraphicFramePr>
            <a:graphicFrameLocks noGrp="1"/>
          </p:cNvGraphicFramePr>
          <p:nvPr>
            <p:extLst>
              <p:ext uri="{D42A27DB-BD31-4B8C-83A1-F6EECF244321}">
                <p14:modId xmlns:p14="http://schemas.microsoft.com/office/powerpoint/2010/main" val="3264808135"/>
              </p:ext>
            </p:extLst>
          </p:nvPr>
        </p:nvGraphicFramePr>
        <p:xfrm>
          <a:off x="1043608" y="5229200"/>
          <a:ext cx="7056785" cy="864096"/>
        </p:xfrm>
        <a:graphic>
          <a:graphicData uri="http://schemas.openxmlformats.org/drawingml/2006/table">
            <a:tbl>
              <a:tblPr firstRow="1" firstCol="1" bandRow="1">
                <a:tableStyleId>{3C2FFA5D-87B4-456A-9821-1D502468CF0F}</a:tableStyleId>
              </a:tblPr>
              <a:tblGrid>
                <a:gridCol w="1411190">
                  <a:extLst>
                    <a:ext uri="{9D8B030D-6E8A-4147-A177-3AD203B41FA5}">
                      <a16:colId xmlns:a16="http://schemas.microsoft.com/office/drawing/2014/main" val="20000"/>
                    </a:ext>
                  </a:extLst>
                </a:gridCol>
                <a:gridCol w="1411190">
                  <a:extLst>
                    <a:ext uri="{9D8B030D-6E8A-4147-A177-3AD203B41FA5}">
                      <a16:colId xmlns:a16="http://schemas.microsoft.com/office/drawing/2014/main" val="20001"/>
                    </a:ext>
                  </a:extLst>
                </a:gridCol>
                <a:gridCol w="1411190">
                  <a:extLst>
                    <a:ext uri="{9D8B030D-6E8A-4147-A177-3AD203B41FA5}">
                      <a16:colId xmlns:a16="http://schemas.microsoft.com/office/drawing/2014/main" val="20002"/>
                    </a:ext>
                  </a:extLst>
                </a:gridCol>
                <a:gridCol w="1411190">
                  <a:extLst>
                    <a:ext uri="{9D8B030D-6E8A-4147-A177-3AD203B41FA5}">
                      <a16:colId xmlns:a16="http://schemas.microsoft.com/office/drawing/2014/main" val="20003"/>
                    </a:ext>
                  </a:extLst>
                </a:gridCol>
                <a:gridCol w="1412025">
                  <a:extLst>
                    <a:ext uri="{9D8B030D-6E8A-4147-A177-3AD203B41FA5}">
                      <a16:colId xmlns:a16="http://schemas.microsoft.com/office/drawing/2014/main" val="20004"/>
                    </a:ext>
                  </a:extLst>
                </a:gridCol>
              </a:tblGrid>
              <a:tr h="288032">
                <a:tc>
                  <a:txBody>
                    <a:bodyPr/>
                    <a:lstStyle/>
                    <a:p>
                      <a:pPr indent="228600" algn="ctr">
                        <a:spcAft>
                          <a:spcPts val="0"/>
                        </a:spcAft>
                      </a:pPr>
                      <a:r>
                        <a:rPr lang="en" sz="1600" dirty="0">
                          <a:effectLst/>
                        </a:rPr>
                        <a:t>Recursion</a:t>
                      </a:r>
                      <a:endParaRPr lang="fr-FR" sz="1600" dirty="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10!</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70!</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120!</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184!</a:t>
                      </a:r>
                      <a:endParaRPr lang="fr-FR" sz="1600">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288032">
                <a:tc>
                  <a:txBody>
                    <a:bodyPr/>
                    <a:lstStyle/>
                    <a:p>
                      <a:pPr indent="228600" algn="ctr">
                        <a:spcAft>
                          <a:spcPts val="0"/>
                        </a:spcAft>
                      </a:pPr>
                      <a:r>
                        <a:rPr lang="en" sz="1600">
                          <a:effectLst/>
                        </a:rPr>
                        <a:t>Classic</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dirty="0">
                          <a:effectLst/>
                        </a:rPr>
                        <a:t>5</a:t>
                      </a:r>
                      <a:endParaRPr lang="fr-FR" sz="1600" dirty="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6</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7</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12</a:t>
                      </a:r>
                      <a:endParaRPr lang="fr-FR" sz="160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288032">
                <a:tc>
                  <a:txBody>
                    <a:bodyPr/>
                    <a:lstStyle/>
                    <a:p>
                      <a:pPr indent="228600" algn="ctr">
                        <a:spcAft>
                          <a:spcPts val="0"/>
                        </a:spcAft>
                      </a:pPr>
                      <a:r>
                        <a:rPr lang="en" sz="1600">
                          <a:effectLst/>
                        </a:rPr>
                        <a:t>terminal</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1</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a:effectLst/>
                        </a:rPr>
                        <a:t>2</a:t>
                      </a:r>
                      <a:endParaRPr lang="fr-FR" sz="1600">
                        <a:effectLst/>
                        <a:latin typeface="Calibri"/>
                        <a:ea typeface="Times New Roman"/>
                        <a:cs typeface="Arial"/>
                      </a:endParaRPr>
                    </a:p>
                  </a:txBody>
                  <a:tcPr marL="68580" marR="68580" marT="0" marB="0"/>
                </a:tc>
                <a:tc>
                  <a:txBody>
                    <a:bodyPr/>
                    <a:lstStyle/>
                    <a:p>
                      <a:pPr indent="228600" algn="ctr">
                        <a:spcAft>
                          <a:spcPts val="0"/>
                        </a:spcAft>
                      </a:pPr>
                      <a:r>
                        <a:rPr lang="en" sz="1600" dirty="0">
                          <a:effectLst/>
                        </a:rPr>
                        <a:t>5</a:t>
                      </a:r>
                      <a:endParaRPr lang="fr-FR" sz="1600" dirty="0">
                        <a:effectLst/>
                        <a:latin typeface="Calibri"/>
                        <a:ea typeface="Times New Roman"/>
                        <a:cs typeface="Arial"/>
                      </a:endParaRPr>
                    </a:p>
                  </a:txBody>
                  <a:tcPr marL="68580" marR="68580" marT="0" marB="0"/>
                </a:tc>
                <a:tc>
                  <a:txBody>
                    <a:bodyPr/>
                    <a:lstStyle/>
                    <a:p>
                      <a:pPr indent="228600" algn="ctr">
                        <a:spcAft>
                          <a:spcPts val="0"/>
                        </a:spcAft>
                      </a:pPr>
                      <a:r>
                        <a:rPr lang="en" sz="1600" dirty="0">
                          <a:effectLst/>
                        </a:rPr>
                        <a:t>5</a:t>
                      </a:r>
                      <a:endParaRPr lang="fr-FR" sz="1600" dirty="0">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5023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9" presetClass="emph" presetSubtype="0" grpId="0" nodeType="withEffect">
                                  <p:stCondLst>
                                    <p:cond delay="0"/>
                                  </p:stCondLst>
                                  <p:childTnLst>
                                    <p:set>
                                      <p:cBhvr rctx="PPT">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par>
                                <p:cTn id="14" presetID="9" presetClass="emph" presetSubtype="0" grpId="0" nodeType="withEffect">
                                  <p:stCondLst>
                                    <p:cond delay="0"/>
                                  </p:stCondLst>
                                  <p:childTnLst>
                                    <p:set>
                                      <p:cBhvr rctx="PPT">
                                        <p:cTn id="15" dur="indefinite"/>
                                        <p:tgtEl>
                                          <p:spTgt spid="3"/>
                                        </p:tgtEl>
                                        <p:attrNameLst>
                                          <p:attrName>style.opacity</p:attrName>
                                        </p:attrNameLst>
                                      </p:cBhvr>
                                      <p:to>
                                        <p:strVal val="0.5"/>
                                      </p:to>
                                    </p:set>
                                    <p:animEffect filter="image" prLst="opacity: 0.5">
                                      <p:cBhvr rctx="IE">
                                        <p:cTn id="1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4752528"/>
          </a:xfrm>
        </p:spPr>
        <p:txBody>
          <a:bodyPr rtlCol="0">
            <a:normAutofit fontScale="77500" lnSpcReduction="20000"/>
          </a:bodyPr>
          <a:lstStyle/>
          <a:p>
            <a:pPr marL="0" indent="0">
              <a:spcBef>
                <a:spcPts val="1000"/>
              </a:spcBef>
              <a:spcAft>
                <a:spcPts val="400"/>
              </a:spcAft>
              <a:buNone/>
            </a:pPr>
            <a:r>
              <a:rPr lang="en" b="1" dirty="0">
                <a:solidFill>
                  <a:srgbClr val="4F81BD"/>
                </a:solidFill>
                <a:effectLst>
                  <a:outerShdw blurRad="38100" dist="38100" dir="2700000" algn="tl">
                    <a:srgbClr val="000000">
                      <a:alpha val="43137"/>
                    </a:srgbClr>
                  </a:outerShdw>
                </a:effectLst>
                <a:ea typeface="Times New Roman"/>
                <a:cs typeface="Times New Roman"/>
              </a:rPr>
              <a:t>Definition</a:t>
            </a:r>
          </a:p>
          <a:p>
            <a:pPr marL="800100" indent="-457200" algn="just">
              <a:lnSpc>
                <a:spcPct val="110000"/>
              </a:lnSpc>
              <a:spcAft>
                <a:spcPts val="0"/>
              </a:spcAft>
              <a:buBlip>
                <a:blip r:embed="rId3"/>
              </a:buBlip>
              <a:tabLst>
                <a:tab pos="1343025" algn="l"/>
              </a:tabLst>
            </a:pPr>
            <a:r>
              <a:rPr lang="en" sz="3900" dirty="0">
                <a:ea typeface="Times New Roman"/>
                <a:cs typeface="Arial"/>
              </a:rPr>
              <a:t>The structure of a function is as follows:</a:t>
            </a:r>
          </a:p>
          <a:p>
            <a:pPr lvl="1" indent="0" algn="just">
              <a:lnSpc>
                <a:spcPct val="110000"/>
              </a:lnSpc>
              <a:spcAft>
                <a:spcPts val="0"/>
              </a:spcAft>
              <a:buNone/>
              <a:tabLst>
                <a:tab pos="1343025" algn="l"/>
              </a:tabLst>
            </a:pPr>
            <a:r>
              <a:rPr lang="en" b="1" dirty="0">
                <a:ea typeface="Times New Roman"/>
                <a:cs typeface="Arial"/>
              </a:rPr>
              <a:t>function </a:t>
            </a:r>
            <a:r>
              <a:rPr lang="en" dirty="0">
                <a:ea typeface="Times New Roman"/>
                <a:cs typeface="Arial"/>
              </a:rPr>
              <a:t>nomDeLaFonction </a:t>
            </a:r>
            <a:r>
              <a:rPr lang="en" b="1" dirty="0">
                <a:ea typeface="Times New Roman"/>
                <a:cs typeface="Arial"/>
              </a:rPr>
              <a:t>(list of parameters) </a:t>
            </a:r>
            <a:r>
              <a:rPr lang="en" dirty="0">
                <a:ea typeface="Times New Roman"/>
                <a:cs typeface="Arial"/>
              </a:rPr>
              <a:t>: typeReturn</a:t>
            </a:r>
          </a:p>
          <a:p>
            <a:pPr lvl="1" indent="0" algn="just">
              <a:lnSpc>
                <a:spcPct val="110000"/>
              </a:lnSpc>
              <a:spcAft>
                <a:spcPts val="0"/>
              </a:spcAft>
              <a:buNone/>
              <a:tabLst>
                <a:tab pos="1343025" algn="l"/>
              </a:tabLst>
            </a:pPr>
            <a:r>
              <a:rPr lang="en" b="1" dirty="0">
                <a:ea typeface="Times New Roman"/>
                <a:cs typeface="Arial"/>
              </a:rPr>
              <a:t>Beginning</a:t>
            </a:r>
          </a:p>
          <a:p>
            <a:pPr lvl="1" indent="0" algn="just">
              <a:lnSpc>
                <a:spcPct val="110000"/>
              </a:lnSpc>
              <a:spcAft>
                <a:spcPts val="0"/>
              </a:spcAft>
              <a:buNone/>
              <a:tabLst>
                <a:tab pos="1343025" algn="l"/>
              </a:tabLst>
            </a:pPr>
            <a:r>
              <a:rPr lang="en" dirty="0">
                <a:ea typeface="Times New Roman"/>
                <a:cs typeface="Arial"/>
              </a:rPr>
              <a:t>Instruction block;</a:t>
            </a:r>
          </a:p>
          <a:p>
            <a:pPr lvl="1" indent="0" algn="just">
              <a:lnSpc>
                <a:spcPct val="110000"/>
              </a:lnSpc>
              <a:spcAft>
                <a:spcPts val="0"/>
              </a:spcAft>
              <a:buNone/>
              <a:tabLst>
                <a:tab pos="1343025" algn="l"/>
              </a:tabLst>
            </a:pPr>
            <a:r>
              <a:rPr lang="en" b="1" dirty="0">
                <a:ea typeface="Times New Roman"/>
                <a:cs typeface="Arial"/>
              </a:rPr>
              <a:t>END</a:t>
            </a:r>
          </a:p>
          <a:p>
            <a:pPr marL="800100" indent="-457200" algn="just">
              <a:lnSpc>
                <a:spcPct val="110000"/>
              </a:lnSpc>
              <a:spcAft>
                <a:spcPts val="0"/>
              </a:spcAft>
              <a:buBlip>
                <a:blip r:embed="rId3"/>
              </a:buBlip>
              <a:tabLst>
                <a:tab pos="1343025" algn="l"/>
              </a:tabLst>
            </a:pPr>
            <a:r>
              <a:rPr lang="en" sz="3900" dirty="0">
                <a:ea typeface="Times New Roman"/>
                <a:cs typeface="Arial"/>
              </a:rPr>
              <a:t>Three steps are always necessary to execute a function:</a:t>
            </a:r>
          </a:p>
          <a:p>
            <a:pPr lvl="2">
              <a:spcAft>
                <a:spcPts val="0"/>
              </a:spcAft>
              <a:buFont typeface="+mj-lt"/>
              <a:buAutoNum type="arabicPeriod"/>
            </a:pPr>
            <a:r>
              <a:rPr lang="en" sz="2600" dirty="0">
                <a:ea typeface="Times New Roman"/>
                <a:cs typeface="Arial"/>
              </a:rPr>
              <a:t>The calling program interrupts its execution.</a:t>
            </a:r>
          </a:p>
          <a:p>
            <a:pPr lvl="2">
              <a:spcAft>
                <a:spcPts val="0"/>
              </a:spcAft>
              <a:buFont typeface="+mj-lt"/>
              <a:buAutoNum type="arabicPeriod"/>
            </a:pPr>
            <a:r>
              <a:rPr lang="en" sz="2600" dirty="0">
                <a:ea typeface="Times New Roman"/>
                <a:cs typeface="Arial"/>
              </a:rPr>
              <a:t>The called function performs its block of instructions. As soon as a return statement is executed, the function stops.</a:t>
            </a:r>
          </a:p>
          <a:p>
            <a:pPr lvl="2">
              <a:spcAft>
                <a:spcPts val="0"/>
              </a:spcAft>
              <a:buFont typeface="+mj-lt"/>
              <a:buAutoNum type="arabicPeriod"/>
            </a:pPr>
            <a:r>
              <a:rPr lang="en" sz="2600" dirty="0">
                <a:ea typeface="Times New Roman"/>
                <a:cs typeface="Arial"/>
              </a:rPr>
              <a:t>The calling program then resumes its execution.</a:t>
            </a:r>
          </a:p>
          <a:p>
            <a:pPr marL="0" indent="0">
              <a:spcBef>
                <a:spcPts val="1000"/>
              </a:spcBef>
              <a:spcAft>
                <a:spcPts val="400"/>
              </a:spcAft>
              <a:buNone/>
            </a:pPr>
            <a:endParaRPr lang="fr-FR" b="1" dirty="0">
              <a:solidFill>
                <a:srgbClr val="4F81BD"/>
              </a:solidFill>
              <a:effectLst>
                <a:outerShdw blurRad="38100" dist="38100" dir="2700000" algn="tl">
                  <a:srgbClr val="000000">
                    <a:alpha val="43137"/>
                  </a:srgbClr>
                </a:outerShdw>
              </a:effectLst>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
        <p:nvSpPr>
          <p:cNvPr id="2" name="Rectangle 1"/>
          <p:cNvSpPr/>
          <p:nvPr/>
        </p:nvSpPr>
        <p:spPr>
          <a:xfrm>
            <a:off x="971600" y="2564904"/>
            <a:ext cx="7704856" cy="151216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99375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barn(inVertical)">
                                      <p:cBhvr>
                                        <p:cTn id="14" dur="500"/>
                                        <p:tgtEl>
                                          <p:spTgt spid="5">
                                            <p:txEl>
                                              <p:pRg st="2" end="2"/>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arn(inVertical)">
                                      <p:cBhvr>
                                        <p:cTn id="23" dur="500"/>
                                        <p:tgtEl>
                                          <p:spTgt spid="5">
                                            <p:txEl>
                                              <p:pRg st="5" end="5"/>
                                            </p:txEl>
                                          </p:spTgt>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arn(inVertic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arn(inVertic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arn(inVertical)">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720080"/>
          </a:xfrm>
        </p:spPr>
        <p:txBody>
          <a:bodyPr rtlCol="0">
            <a:normAutofit/>
          </a:bodyPr>
          <a:lstStyle/>
          <a:p>
            <a:pPr marL="0" indent="0">
              <a:spcBef>
                <a:spcPts val="1000"/>
              </a:spcBef>
              <a:spcAft>
                <a:spcPts val="400"/>
              </a:spcAft>
              <a:buNone/>
            </a:pPr>
            <a:r>
              <a:rPr lang="en" b="1" dirty="0">
                <a:solidFill>
                  <a:srgbClr val="4F81BD"/>
                </a:solidFill>
                <a:effectLst>
                  <a:outerShdw blurRad="38100" dist="38100" dir="2700000" algn="tl">
                    <a:srgbClr val="000000">
                      <a:alpha val="43137"/>
                    </a:srgbClr>
                  </a:outerShdw>
                </a:effectLst>
                <a:ea typeface="Times New Roman"/>
                <a:cs typeface="Times New Roman"/>
              </a:rPr>
              <a:t>Definition</a:t>
            </a: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graphicFrame>
        <p:nvGraphicFramePr>
          <p:cNvPr id="2" name="Diagramme 1"/>
          <p:cNvGraphicFramePr/>
          <p:nvPr>
            <p:extLst>
              <p:ext uri="{D42A27DB-BD31-4B8C-83A1-F6EECF244321}">
                <p14:modId xmlns:p14="http://schemas.microsoft.com/office/powerpoint/2010/main" val="3091682361"/>
              </p:ext>
            </p:extLst>
          </p:nvPr>
        </p:nvGraphicFramePr>
        <p:xfrm>
          <a:off x="2051720" y="2420888"/>
          <a:ext cx="5688632" cy="391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224080" y="2768543"/>
            <a:ext cx="1364433"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STOP</a:t>
            </a: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079" y="2506847"/>
            <a:ext cx="1364433" cy="1446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5424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8329612" cy="4824536"/>
          </a:xfrm>
        </p:spPr>
        <p:txBody>
          <a:bodyPr rtlCol="0">
            <a:normAutofit fontScale="70000" lnSpcReduction="20000"/>
          </a:bodyPr>
          <a:lstStyle/>
          <a:p>
            <a:pPr marL="0" indent="0">
              <a:spcBef>
                <a:spcPts val="1000"/>
              </a:spcBef>
              <a:spcAft>
                <a:spcPts val="400"/>
              </a:spcAft>
              <a:buNone/>
            </a:pPr>
            <a:r>
              <a:rPr lang="en" sz="4000" b="1" dirty="0">
                <a:solidFill>
                  <a:srgbClr val="4F81BD"/>
                </a:solidFill>
                <a:effectLst>
                  <a:outerShdw blurRad="38100" dist="38100" dir="2700000" algn="tl">
                    <a:srgbClr val="000000">
                      <a:alpha val="43137"/>
                    </a:srgbClr>
                  </a:outerShdw>
                </a:effectLst>
                <a:latin typeface="Cambria"/>
                <a:ea typeface="Times New Roman"/>
                <a:cs typeface="Times New Roman"/>
              </a:rPr>
              <a:t>Definition</a:t>
            </a:r>
          </a:p>
          <a:p>
            <a:pPr marL="800100" indent="-457200" algn="just">
              <a:lnSpc>
                <a:spcPct val="110000"/>
              </a:lnSpc>
              <a:spcAft>
                <a:spcPts val="0"/>
              </a:spcAft>
              <a:buBlip>
                <a:blip r:embed="rId3"/>
              </a:buBlip>
              <a:tabLst>
                <a:tab pos="1343025" algn="l"/>
              </a:tabLst>
            </a:pPr>
            <a:r>
              <a:rPr lang="en" sz="3500" dirty="0">
                <a:ea typeface="Times New Roman"/>
                <a:cs typeface="Arial"/>
              </a:rPr>
              <a:t>The programmer must think about designing and writing functions to improve his program; He will win on several points:</a:t>
            </a:r>
          </a:p>
          <a:p>
            <a:pPr marL="1200150" lvl="1" indent="-457200" algn="just">
              <a:lnSpc>
                <a:spcPct val="110000"/>
              </a:lnSpc>
              <a:spcAft>
                <a:spcPts val="0"/>
              </a:spcAft>
              <a:buBlip>
                <a:blip r:embed="rId4"/>
              </a:buBlip>
              <a:tabLst>
                <a:tab pos="1343025" algn="l"/>
              </a:tabLst>
            </a:pPr>
            <a:r>
              <a:rPr lang="en" sz="3100" dirty="0">
                <a:ea typeface="Times New Roman"/>
                <a:cs typeface="Arial"/>
              </a:rPr>
              <a:t>The code of the algorithms is simpler, clearer and shorter. In an algorithm, calling a function is done in a single line and the function can be called multiple times.</a:t>
            </a:r>
          </a:p>
          <a:p>
            <a:pPr marL="1200150" lvl="1" indent="-457200" algn="just">
              <a:lnSpc>
                <a:spcPct val="110000"/>
              </a:lnSpc>
              <a:spcAft>
                <a:spcPts val="0"/>
              </a:spcAft>
              <a:buBlip>
                <a:blip r:embed="rId4"/>
              </a:buBlip>
              <a:tabLst>
                <a:tab pos="1343025" algn="l"/>
              </a:tabLst>
            </a:pPr>
            <a:r>
              <a:rPr lang="en" sz="3100" dirty="0">
                <a:ea typeface="Times New Roman"/>
                <a:cs typeface="Arial"/>
              </a:rPr>
              <a:t>A single modification in the function will automatically be passed on to all the algorithms that use this function.</a:t>
            </a:r>
          </a:p>
          <a:p>
            <a:pPr marL="1200150" lvl="1" indent="-457200" algn="just">
              <a:lnSpc>
                <a:spcPct val="110000"/>
              </a:lnSpc>
              <a:spcAft>
                <a:spcPts val="0"/>
              </a:spcAft>
              <a:buBlip>
                <a:blip r:embed="rId4"/>
              </a:buBlip>
              <a:tabLst>
                <a:tab pos="1343025" algn="l"/>
              </a:tabLst>
            </a:pPr>
            <a:r>
              <a:rPr lang="en" sz="3100" dirty="0">
                <a:ea typeface="Times New Roman"/>
                <a:cs typeface="Arial"/>
              </a:rPr>
              <a:t>The use of generic functions in different algorithms makes it possible to carry out its work and to save time.</a:t>
            </a:r>
          </a:p>
          <a:p>
            <a:pPr marL="857250" lvl="1" indent="-457200">
              <a:spcBef>
                <a:spcPts val="1000"/>
              </a:spcBef>
              <a:spcAft>
                <a:spcPts val="400"/>
              </a:spcAft>
              <a:buBlip>
                <a:blip r:embed="rId4"/>
              </a:buBlip>
            </a:pPr>
            <a:endParaRPr lang="fr-FR"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Tree>
    <p:extLst>
      <p:ext uri="{BB962C8B-B14F-4D97-AF65-F5344CB8AC3E}">
        <p14:creationId xmlns:p14="http://schemas.microsoft.com/office/powerpoint/2010/main" val="6278069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3782764" cy="5157192"/>
          </a:xfrm>
        </p:spPr>
        <p:txBody>
          <a:bodyPr rtlCol="0">
            <a:normAutofit fontScale="77500" lnSpcReduction="20000"/>
          </a:bodyPr>
          <a:lstStyle/>
          <a:p>
            <a:pPr marL="0" indent="0">
              <a:lnSpc>
                <a:spcPct val="110000"/>
              </a:lnSpc>
              <a:spcBef>
                <a:spcPts val="1000"/>
              </a:spcBef>
              <a:spcAft>
                <a:spcPts val="400"/>
              </a:spcAft>
              <a:buNone/>
              <a:tabLst>
                <a:tab pos="1343025" algn="l"/>
              </a:tabLst>
            </a:pPr>
            <a:r>
              <a:rPr lang="en" sz="4000" b="1" dirty="0">
                <a:solidFill>
                  <a:srgbClr val="4F81BD"/>
                </a:solidFill>
                <a:effectLst>
                  <a:outerShdw blurRad="38100" dist="38100" dir="2700000" algn="tl">
                    <a:srgbClr val="000000">
                      <a:alpha val="43137"/>
                    </a:srgbClr>
                  </a:outerShdw>
                </a:effectLst>
                <a:latin typeface="Cambria"/>
                <a:ea typeface="Times New Roman"/>
                <a:cs typeface="Times New Roman"/>
              </a:rPr>
              <a:t>Function without returned value</a:t>
            </a:r>
          </a:p>
          <a:p>
            <a:pPr marL="442913" indent="-442913" algn="just">
              <a:lnSpc>
                <a:spcPct val="110000"/>
              </a:lnSpc>
              <a:spcAft>
                <a:spcPts val="0"/>
              </a:spcAft>
              <a:buBlip>
                <a:blip r:embed="rId3"/>
              </a:buBlip>
              <a:tabLst>
                <a:tab pos="1343025" algn="l"/>
              </a:tabLst>
            </a:pPr>
            <a:r>
              <a:rPr lang="en" sz="3500" dirty="0">
                <a:ea typeface="Times New Roman"/>
                <a:cs typeface="Arial"/>
              </a:rPr>
              <a:t>Let's learn how to write and use a simple function that should display "hello". This function does not return a value: this is signaled by specifying that it returns empty.</a:t>
            </a:r>
          </a:p>
          <a:p>
            <a:pPr marL="400050" lvl="1" indent="0">
              <a:spcBef>
                <a:spcPts val="1000"/>
              </a:spcBef>
              <a:spcAft>
                <a:spcPts val="400"/>
              </a:spcAft>
              <a:buNone/>
            </a:pPr>
            <a:endParaRPr lang="fr-FR"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
        <p:nvSpPr>
          <p:cNvPr id="3" name="Rectangle 2"/>
          <p:cNvSpPr/>
          <p:nvPr/>
        </p:nvSpPr>
        <p:spPr>
          <a:xfrm>
            <a:off x="4630176" y="2924944"/>
            <a:ext cx="4046280" cy="187220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Rectangle 6"/>
          <p:cNvSpPr/>
          <p:nvPr/>
        </p:nvSpPr>
        <p:spPr>
          <a:xfrm>
            <a:off x="4788024" y="3140968"/>
            <a:ext cx="3567455" cy="1477328"/>
          </a:xfrm>
          <a:prstGeom prst="rect">
            <a:avLst/>
          </a:prstGeom>
        </p:spPr>
        <p:txBody>
          <a:bodyPr wrap="square">
            <a:spAutoFit/>
          </a:bodyPr>
          <a:lstStyle/>
          <a:p>
            <a:r>
              <a:rPr lang="en" b="1" dirty="0">
                <a:solidFill>
                  <a:schemeClr val="bg1"/>
                </a:solidFill>
              </a:rPr>
              <a:t>function</a:t>
            </a:r>
            <a:r>
              <a:rPr lang="en" dirty="0">
                <a:solidFill>
                  <a:schemeClr val="bg1"/>
                </a:solidFill>
              </a:rPr>
              <a:t> </a:t>
            </a:r>
            <a:r>
              <a:rPr lang="en" dirty="0" err="1">
                <a:solidFill>
                  <a:schemeClr val="bg1"/>
                </a:solidFill>
              </a:rPr>
              <a:t>displaysHello </a:t>
            </a:r>
            <a:r>
              <a:rPr lang="en" b="1" i="1" dirty="0">
                <a:solidFill>
                  <a:schemeClr val="bg1"/>
                </a:solidFill>
              </a:rPr>
              <a:t>() </a:t>
            </a:r>
            <a:r>
              <a:rPr lang="en" dirty="0">
                <a:solidFill>
                  <a:schemeClr val="bg1"/>
                </a:solidFill>
              </a:rPr>
              <a:t>: empty</a:t>
            </a:r>
          </a:p>
          <a:p>
            <a:r>
              <a:rPr lang="en" b="1" dirty="0">
                <a:solidFill>
                  <a:schemeClr val="bg1"/>
                </a:solidFill>
              </a:rPr>
              <a:t>Beginning</a:t>
            </a:r>
            <a:endParaRPr lang="fr-FR" dirty="0">
              <a:solidFill>
                <a:schemeClr val="bg1"/>
              </a:solidFill>
            </a:endParaRPr>
          </a:p>
          <a:p>
            <a:r>
              <a:rPr lang="en" dirty="0">
                <a:solidFill>
                  <a:schemeClr val="bg1"/>
                </a:solidFill>
              </a:rPr>
              <a:t>write(''hello'');</a:t>
            </a:r>
          </a:p>
          <a:p>
            <a:r>
              <a:rPr lang="en" dirty="0">
                <a:solidFill>
                  <a:schemeClr val="bg1"/>
                </a:solidFill>
              </a:rPr>
              <a:t>return ;</a:t>
            </a:r>
          </a:p>
          <a:p>
            <a:r>
              <a:rPr lang="en" b="1" dirty="0">
                <a:solidFill>
                  <a:schemeClr val="bg1"/>
                </a:solidFill>
              </a:rPr>
              <a:t>END</a:t>
            </a:r>
            <a:endParaRPr lang="fr-FR" dirty="0">
              <a:solidFill>
                <a:schemeClr val="bg1"/>
              </a:solidFill>
            </a:endParaRPr>
          </a:p>
        </p:txBody>
      </p:sp>
    </p:spTree>
    <p:extLst>
      <p:ext uri="{BB962C8B-B14F-4D97-AF65-F5344CB8AC3E}">
        <p14:creationId xmlns:p14="http://schemas.microsoft.com/office/powerpoint/2010/main" val="201492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357188" y="1700808"/>
            <a:ext cx="3782764" cy="5157192"/>
          </a:xfrm>
        </p:spPr>
        <p:txBody>
          <a:bodyPr rtlCol="0">
            <a:normAutofit fontScale="70000" lnSpcReduction="20000"/>
          </a:bodyPr>
          <a:lstStyle/>
          <a:p>
            <a:pPr marL="0" indent="0">
              <a:lnSpc>
                <a:spcPct val="110000"/>
              </a:lnSpc>
              <a:spcBef>
                <a:spcPts val="1000"/>
              </a:spcBef>
              <a:spcAft>
                <a:spcPts val="400"/>
              </a:spcAft>
              <a:buNone/>
              <a:tabLst>
                <a:tab pos="1343025" algn="l"/>
              </a:tabLst>
            </a:pPr>
            <a:r>
              <a:rPr lang="en" sz="4000" b="1" dirty="0">
                <a:solidFill>
                  <a:srgbClr val="4F81BD"/>
                </a:solidFill>
                <a:effectLst>
                  <a:outerShdw blurRad="38100" dist="38100" dir="2700000" algn="tl">
                    <a:srgbClr val="000000">
                      <a:alpha val="43137"/>
                    </a:srgbClr>
                  </a:outerShdw>
                </a:effectLst>
                <a:latin typeface="Cambria"/>
                <a:ea typeface="Times New Roman"/>
                <a:cs typeface="Times New Roman"/>
              </a:rPr>
              <a:t>Function without returned value</a:t>
            </a:r>
          </a:p>
          <a:p>
            <a:pPr marL="442913" indent="-442913" algn="just">
              <a:lnSpc>
                <a:spcPct val="110000"/>
              </a:lnSpc>
              <a:spcAft>
                <a:spcPts val="0"/>
              </a:spcAft>
              <a:buBlip>
                <a:blip r:embed="rId3"/>
              </a:buBlip>
              <a:tabLst>
                <a:tab pos="1343025" algn="l"/>
              </a:tabLst>
            </a:pPr>
            <a:r>
              <a:rPr lang="en" sz="3500" dirty="0">
                <a:ea typeface="Times New Roman"/>
                <a:cs typeface="Arial"/>
              </a:rPr>
              <a:t>A function always ends with the statement it returns. This function will carry out the instructions located between Start and End.</a:t>
            </a:r>
          </a:p>
          <a:p>
            <a:pPr marL="442913" indent="-442913" algn="just">
              <a:lnSpc>
                <a:spcPct val="110000"/>
              </a:lnSpc>
              <a:spcAft>
                <a:spcPts val="0"/>
              </a:spcAft>
              <a:buBlip>
                <a:blip r:embed="rId3"/>
              </a:buBlip>
              <a:tabLst>
                <a:tab pos="1343025" algn="l"/>
              </a:tabLst>
            </a:pPr>
            <a:r>
              <a:rPr lang="en" sz="3500" dirty="0">
                <a:ea typeface="Times New Roman"/>
                <a:cs typeface="Arial"/>
              </a:rPr>
              <a:t>Let's write an algorithm that calls the </a:t>
            </a:r>
            <a:r>
              <a:rPr lang="en" sz="3500" dirty="0" err="1">
                <a:ea typeface="Times New Roman"/>
                <a:cs typeface="Arial"/>
              </a:rPr>
              <a:t>displayHello </a:t>
            </a:r>
            <a:r>
              <a:rPr lang="en" sz="3500" dirty="0">
                <a:ea typeface="Times New Roman"/>
                <a:cs typeface="Arial"/>
              </a:rPr>
              <a:t>() function.</a:t>
            </a:r>
          </a:p>
          <a:p>
            <a:pPr marL="400050" lvl="1" indent="0">
              <a:spcBef>
                <a:spcPts val="1000"/>
              </a:spcBef>
              <a:spcAft>
                <a:spcPts val="400"/>
              </a:spcAft>
              <a:buNone/>
            </a:pPr>
            <a:endParaRPr lang="fr-FR" b="1" dirty="0">
              <a:solidFill>
                <a:srgbClr val="4F81BD"/>
              </a:solidFill>
              <a:effectLst>
                <a:outerShdw blurRad="38100" dist="38100" dir="2700000" algn="tl">
                  <a:srgbClr val="000000">
                    <a:alpha val="43137"/>
                  </a:srgbClr>
                </a:outerShdw>
              </a:effectLst>
              <a:latin typeface="Cambria"/>
              <a:ea typeface="Times New Roman"/>
              <a:cs typeface="Times New Roman"/>
            </a:endParaRPr>
          </a:p>
        </p:txBody>
      </p:sp>
      <p:sp>
        <p:nvSpPr>
          <p:cNvPr id="6" name="Rectangle 5"/>
          <p:cNvSpPr/>
          <p:nvPr/>
        </p:nvSpPr>
        <p:spPr>
          <a:xfrm>
            <a:off x="683568" y="260648"/>
            <a:ext cx="7455887" cy="923330"/>
          </a:xfrm>
          <a:prstGeom prst="rect">
            <a:avLst/>
          </a:prstGeom>
          <a:noFill/>
        </p:spPr>
        <p:txBody>
          <a:bodyPr wrap="none" lIns="91440" tIns="45720" rIns="91440" bIns="45720">
            <a:spAutoFit/>
          </a:bodyPr>
          <a:lstStyle/>
          <a:p>
            <a:pPr algn="ctr"/>
            <a:r>
              <a:rPr lang="en"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Simple functions</a:t>
            </a:r>
          </a:p>
        </p:txBody>
      </p:sp>
      <p:sp>
        <p:nvSpPr>
          <p:cNvPr id="3" name="Rectangle 2"/>
          <p:cNvSpPr/>
          <p:nvPr/>
        </p:nvSpPr>
        <p:spPr>
          <a:xfrm>
            <a:off x="4630176" y="2924944"/>
            <a:ext cx="4046280" cy="141635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7" name="Rectangle 6"/>
          <p:cNvSpPr/>
          <p:nvPr/>
        </p:nvSpPr>
        <p:spPr>
          <a:xfrm>
            <a:off x="4788024" y="3140968"/>
            <a:ext cx="3567455" cy="1200329"/>
          </a:xfrm>
          <a:prstGeom prst="rect">
            <a:avLst/>
          </a:prstGeom>
        </p:spPr>
        <p:txBody>
          <a:bodyPr wrap="square">
            <a:spAutoFit/>
          </a:bodyPr>
          <a:lstStyle/>
          <a:p>
            <a:r>
              <a:rPr lang="en" b="1" dirty="0">
                <a:solidFill>
                  <a:prstClr val="white"/>
                </a:solidFill>
              </a:rPr>
              <a:t>Algorithm uses-function</a:t>
            </a:r>
          </a:p>
          <a:p>
            <a:r>
              <a:rPr lang="en" b="1" dirty="0">
                <a:solidFill>
                  <a:prstClr val="white"/>
                </a:solidFill>
              </a:rPr>
              <a:t>Beginning</a:t>
            </a:r>
          </a:p>
          <a:p>
            <a:r>
              <a:rPr lang="en" b="1" dirty="0">
                <a:solidFill>
                  <a:prstClr val="white"/>
                </a:solidFill>
              </a:rPr>
              <a:t> </a:t>
            </a:r>
            <a:r>
              <a:rPr lang="en" b="1" dirty="0" err="1">
                <a:solidFill>
                  <a:prstClr val="white"/>
                </a:solidFill>
              </a:rPr>
              <a:t>showHello </a:t>
            </a:r>
            <a:r>
              <a:rPr lang="en" b="1" dirty="0">
                <a:solidFill>
                  <a:prstClr val="white"/>
                </a:solidFill>
              </a:rPr>
              <a:t>();</a:t>
            </a:r>
          </a:p>
          <a:p>
            <a:r>
              <a:rPr lang="en" b="1" dirty="0">
                <a:solidFill>
                  <a:prstClr val="white"/>
                </a:solidFill>
              </a:rPr>
              <a:t>END</a:t>
            </a:r>
          </a:p>
        </p:txBody>
      </p:sp>
    </p:spTree>
    <p:extLst>
      <p:ext uri="{BB962C8B-B14F-4D97-AF65-F5344CB8AC3E}">
        <p14:creationId xmlns:p14="http://schemas.microsoft.com/office/powerpoint/2010/main" val="31922022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theme/theme1.xml><?xml version="1.0" encoding="utf-8"?>
<a:theme xmlns:a="http://schemas.openxmlformats.org/drawingml/2006/main" name="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Template>
  <TotalTime>2668</TotalTime>
  <Words>4171</Words>
  <Application>Microsoft Office PowerPoint</Application>
  <PresentationFormat>Affichage à l'écran (4:3)</PresentationFormat>
  <Paragraphs>652</Paragraphs>
  <Slides>49</Slides>
  <Notes>37</Notes>
  <HiddenSlides>0</HiddenSlides>
  <MMClips>0</MMClips>
  <ScaleCrop>false</ScaleCrop>
  <HeadingPairs>
    <vt:vector size="6" baseType="variant">
      <vt:variant>
        <vt:lpstr>Polices utilisées</vt:lpstr>
      </vt:variant>
      <vt:variant>
        <vt:i4>5</vt:i4>
      </vt:variant>
      <vt:variant>
        <vt:lpstr>Thème</vt:lpstr>
      </vt:variant>
      <vt:variant>
        <vt:i4>26</vt:i4>
      </vt:variant>
      <vt:variant>
        <vt:lpstr>Titres des diapositives</vt:lpstr>
      </vt:variant>
      <vt:variant>
        <vt:i4>49</vt:i4>
      </vt:variant>
    </vt:vector>
  </HeadingPairs>
  <TitlesOfParts>
    <vt:vector size="80" baseType="lpstr">
      <vt:lpstr>Arial</vt:lpstr>
      <vt:lpstr>Calibri</vt:lpstr>
      <vt:lpstr>Cambria</vt:lpstr>
      <vt:lpstr>Times New Roman</vt:lpstr>
      <vt:lpstr>Wingdings</vt:lpstr>
      <vt:lpstr>59</vt:lpstr>
      <vt:lpstr>1_59</vt:lpstr>
      <vt:lpstr>2_59</vt:lpstr>
      <vt:lpstr>3_59</vt:lpstr>
      <vt:lpstr>4_59</vt:lpstr>
      <vt:lpstr>5_59</vt:lpstr>
      <vt:lpstr>6_59</vt:lpstr>
      <vt:lpstr>7_59</vt:lpstr>
      <vt:lpstr>8_59</vt:lpstr>
      <vt:lpstr>9_59</vt:lpstr>
      <vt:lpstr>10_59</vt:lpstr>
      <vt:lpstr>11_59</vt:lpstr>
      <vt:lpstr>12_59</vt:lpstr>
      <vt:lpstr>13_59</vt:lpstr>
      <vt:lpstr>14_59</vt:lpstr>
      <vt:lpstr>15_59</vt:lpstr>
      <vt:lpstr>16_59</vt:lpstr>
      <vt:lpstr>17_59</vt:lpstr>
      <vt:lpstr>18_59</vt:lpstr>
      <vt:lpstr>19_59</vt:lpstr>
      <vt:lpstr>20_59</vt:lpstr>
      <vt:lpstr>21_59</vt:lpstr>
      <vt:lpstr>22_59</vt:lpstr>
      <vt:lpstr>23_59</vt:lpstr>
      <vt:lpstr>24_59</vt:lpstr>
      <vt:lpstr>25_59</vt:lpstr>
      <vt:lpstr>CHAPTER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click</dc:creator>
  <cp:lastModifiedBy>TLEMSANI</cp:lastModifiedBy>
  <cp:revision>201</cp:revision>
  <dcterms:created xsi:type="dcterms:W3CDTF">2012-09-12T12:26:33Z</dcterms:created>
  <dcterms:modified xsi:type="dcterms:W3CDTF">2023-08-09T09:49:05Z</dcterms:modified>
</cp:coreProperties>
</file>