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2"/>
  </p:notesMasterIdLst>
  <p:handoutMasterIdLst>
    <p:handoutMasterId r:id="rId23"/>
  </p:handoutMasterIdLst>
  <p:sldIdLst>
    <p:sldId id="257" r:id="rId5"/>
    <p:sldId id="258" r:id="rId6"/>
    <p:sldId id="277" r:id="rId7"/>
    <p:sldId id="267" r:id="rId8"/>
    <p:sldId id="278" r:id="rId9"/>
    <p:sldId id="264" r:id="rId10"/>
    <p:sldId id="280" r:id="rId11"/>
    <p:sldId id="279" r:id="rId12"/>
    <p:sldId id="282" r:id="rId13"/>
    <p:sldId id="281" r:id="rId14"/>
    <p:sldId id="284" r:id="rId15"/>
    <p:sldId id="283" r:id="rId16"/>
    <p:sldId id="285" r:id="rId17"/>
    <p:sldId id="287" r:id="rId18"/>
    <p:sldId id="286" r:id="rId19"/>
    <p:sldId id="288" r:id="rId20"/>
    <p:sldId id="289" r:id="rId2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67" d="100"/>
          <a:sy n="67" d="100"/>
        </p:scale>
        <p:origin x="644" y="56"/>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4768900-2D20-4204-80FD-808ABF1CEF47}" type="datetime1">
              <a:rPr lang="fr-FR" smtClean="0"/>
              <a:t>08/05/2020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fr-FR" smtClean="0"/>
              <a:pPr algn="r" rtl="0"/>
              <a:t>‹N°›</a:t>
            </a:fld>
            <a:endParaRPr lang="fr-F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BD88ADC6-01F8-4A96-84DA-4CBEB5C68C32}" type="datetime1">
              <a:rPr lang="fr-FR" smtClean="0"/>
              <a:pPr/>
              <a:t>08/05/2020</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2E61351F-DBB1-4664-ADA9-83BC7CB8848D}" type="slidenum">
              <a:rPr lang="fr-FR" smtClean="0"/>
              <a:pPr algn="r"/>
              <a:t>‹N°›</a:t>
            </a:fld>
            <a:endParaRPr lang="fr-F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2E61351F-DBB1-4664-ADA9-83BC7CB8848D}" type="slidenum">
              <a:rPr lang="fr-FR" smtClean="0"/>
              <a:pPr algn="r"/>
              <a:t>1</a:t>
            </a:fld>
            <a:endParaRPr lang="fr-FR" dirty="0"/>
          </a:p>
        </p:txBody>
      </p:sp>
    </p:spTree>
    <p:extLst>
      <p:ext uri="{BB962C8B-B14F-4D97-AF65-F5344CB8AC3E}">
        <p14:creationId xmlns:p14="http://schemas.microsoft.com/office/powerpoint/2010/main" val="30065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2E61351F-DBB1-4664-ADA9-83BC7CB8848D}" type="slidenum">
              <a:rPr lang="fr-FR" smtClean="0"/>
              <a:pPr algn="r"/>
              <a:t>2</a:t>
            </a:fld>
            <a:endParaRPr lang="fr-FR" dirty="0"/>
          </a:p>
        </p:txBody>
      </p:sp>
    </p:spTree>
    <p:extLst>
      <p:ext uri="{BB962C8B-B14F-4D97-AF65-F5344CB8AC3E}">
        <p14:creationId xmlns:p14="http://schemas.microsoft.com/office/powerpoint/2010/main" val="164524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image de diapositive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algn="r" rtl="0"/>
            <a:fld id="{2E61351F-DBB1-4664-ADA9-83BC7CB8848D}" type="slidenum">
              <a:rPr lang="fr-FR" smtClean="0"/>
              <a:pPr algn="r" rtl="0"/>
              <a:t>4</a:t>
            </a:fld>
            <a:endParaRPr lang="fr-FR" dirty="0"/>
          </a:p>
        </p:txBody>
      </p:sp>
    </p:spTree>
    <p:extLst>
      <p:ext uri="{BB962C8B-B14F-4D97-AF65-F5344CB8AC3E}">
        <p14:creationId xmlns:p14="http://schemas.microsoft.com/office/powerpoint/2010/main" val="225588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2E61351F-DBB1-4664-ADA9-83BC7CB8848D}" type="slidenum">
              <a:rPr lang="fr-FR" smtClean="0"/>
              <a:pPr algn="r"/>
              <a:t>6</a:t>
            </a:fld>
            <a:endParaRPr lang="fr-FR" dirty="0"/>
          </a:p>
        </p:txBody>
      </p:sp>
    </p:spTree>
    <p:extLst>
      <p:ext uri="{BB962C8B-B14F-4D97-AF65-F5344CB8AC3E}">
        <p14:creationId xmlns:p14="http://schemas.microsoft.com/office/powerpoint/2010/main" val="252068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fr-FR"/>
              <a:t>Modifiez le style du titre</a:t>
            </a:r>
            <a:endParaRPr lang="en-US" dirty="0"/>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18D0247-23CB-40FE-8B87-806767E99564}" type="datetime1">
              <a:rPr lang="fr-FR" smtClean="0"/>
              <a:pPr/>
              <a:t>08/05/2020</a:t>
            </a:fld>
            <a:endParaRPr lang="fr-FR" dirty="0"/>
          </a:p>
        </p:txBody>
      </p:sp>
      <p:sp>
        <p:nvSpPr>
          <p:cNvPr id="5" name="Footer Placeholder 4"/>
          <p:cNvSpPr>
            <a:spLocks noGrp="1"/>
          </p:cNvSpPr>
          <p:nvPr>
            <p:ph type="ftr" sz="quarter" idx="11"/>
          </p:nvPr>
        </p:nvSpPr>
        <p:spPr>
          <a:xfrm>
            <a:off x="2415871" y="329308"/>
            <a:ext cx="4972620" cy="309201"/>
          </a:xfrm>
        </p:spPr>
        <p:txBody>
          <a:bodyPr/>
          <a:lstStyle/>
          <a:p>
            <a:endParaRPr lang="fr-FR" dirty="0"/>
          </a:p>
        </p:txBody>
      </p:sp>
      <p:sp>
        <p:nvSpPr>
          <p:cNvPr id="6" name="Slide Number Placeholder 5"/>
          <p:cNvSpPr>
            <a:spLocks noGrp="1"/>
          </p:cNvSpPr>
          <p:nvPr>
            <p:ph type="sldNum" sz="quarter" idx="12"/>
          </p:nvPr>
        </p:nvSpPr>
        <p:spPr>
          <a:xfrm>
            <a:off x="1437290" y="798973"/>
            <a:ext cx="810808" cy="503578"/>
          </a:xfrm>
        </p:spPr>
        <p:txBody>
          <a:bodyPr/>
          <a:lstStyle/>
          <a:p>
            <a:pPr algn="r"/>
            <a:fld id="{81FEFA0A-2F20-4B60-98C6-5FFDA469AA1C}" type="slidenum">
              <a:rPr lang="fr-FR" noProof="0" smtClean="0"/>
              <a:pPr algn="r"/>
              <a:t>‹N°›</a:t>
            </a:fld>
            <a:endParaRPr lang="fr-FR" noProof="0" dirty="0"/>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794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160AAC-ACE4-4023-B93E-66C509F26BAC}" type="datetime1">
              <a:rPr lang="fr-FR" smtClean="0"/>
              <a:pPr/>
              <a:t>08/05/2020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99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A63F6A-C3D6-4B2A-A158-2EEA536C1B69}" type="datetime1">
              <a:rPr lang="fr-FR" smtClean="0"/>
              <a:pPr/>
              <a:t>08/05/2020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692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592FB8-E528-472D-9FF3-FF925272019B}" type="datetime1">
              <a:rPr lang="fr-FR" smtClean="0"/>
              <a:pPr/>
              <a:t>08/05/2020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506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fr-FR"/>
              <a:t>Modifiez le style du titre</a:t>
            </a:r>
            <a:endParaRPr lang="en-US" dirty="0"/>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D4EE65B-B657-4B89-AE60-5F2D128EBA26}" type="datetime1">
              <a:rPr lang="fr-FR" smtClean="0"/>
              <a:pPr/>
              <a:t>08/05/2020</a:t>
            </a:fld>
            <a:endParaRPr lang="fr-FR" dirty="0"/>
          </a:p>
        </p:txBody>
      </p:sp>
      <p:sp>
        <p:nvSpPr>
          <p:cNvPr id="5" name="Footer Placeholder 4"/>
          <p:cNvSpPr>
            <a:spLocks noGrp="1"/>
          </p:cNvSpPr>
          <p:nvPr>
            <p:ph type="ftr" sz="quarter" idx="11"/>
          </p:nvPr>
        </p:nvSpPr>
        <p:spPr/>
        <p:txBody>
          <a:bodyPr/>
          <a:lstStyle/>
          <a:p>
            <a:pPr rtl="0"/>
            <a:endParaRPr lang="fr-FR" dirty="0"/>
          </a:p>
        </p:txBody>
      </p:sp>
      <p:sp>
        <p:nvSpPr>
          <p:cNvPr id="6" name="Slide Number Placeholder 5"/>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285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6954" y="2010879"/>
            <a:ext cx="464394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2101" y="2017343"/>
            <a:ext cx="464394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409B98F-45C9-485B-9A6F-F69D22493537}" type="datetime1">
              <a:rPr lang="fr-FR" smtClean="0"/>
              <a:pPr/>
              <a:t>08/05/2020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073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6814" y="2824270"/>
            <a:ext cx="464394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0692" y="2821491"/>
            <a:ext cx="464394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040126-2EEC-45BE-AF59-A2BD534CFE5E}" type="datetime1">
              <a:rPr lang="fr-FR" smtClean="0"/>
              <a:pPr/>
              <a:t>08/05/2020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40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D4EE65B-B657-4B89-AE60-5F2D128EBA26}" type="datetime1">
              <a:rPr lang="fr-FR" smtClean="0"/>
              <a:pPr/>
              <a:t>08/05/2020</a:t>
            </a:fld>
            <a:endParaRPr lang="fr-FR" dirty="0"/>
          </a:p>
        </p:txBody>
      </p:sp>
      <p:sp>
        <p:nvSpPr>
          <p:cNvPr id="4" name="Footer Placeholder 3"/>
          <p:cNvSpPr>
            <a:spLocks noGrp="1"/>
          </p:cNvSpPr>
          <p:nvPr>
            <p:ph type="ftr" sz="quarter" idx="11"/>
          </p:nvPr>
        </p:nvSpPr>
        <p:spPr/>
        <p:txBody>
          <a:bodyPr/>
          <a:lstStyle/>
          <a:p>
            <a:pPr rtl="0"/>
            <a:endParaRPr lang="fr-FR" dirty="0"/>
          </a:p>
        </p:txBody>
      </p:sp>
      <p:sp>
        <p:nvSpPr>
          <p:cNvPr id="5" name="Slide Number Placeholder 4"/>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491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5337C-83B3-4F6C-9EF3-B107EAA42784}" type="datetime1">
              <a:rPr lang="fr-FR" smtClean="0"/>
              <a:pPr/>
              <a:t>08/05/2020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pPr algn="r"/>
            <a:fld id="{81FEFA0A-2F20-4B60-98C6-5FFDA469AA1C}" type="slidenum">
              <a:rPr lang="fr-FR" smtClean="0"/>
              <a:pPr algn="r"/>
              <a:t>‹N°›</a:t>
            </a:fld>
            <a:endParaRPr lang="fr-FR" dirty="0"/>
          </a:p>
        </p:txBody>
      </p:sp>
    </p:spTree>
    <p:extLst>
      <p:ext uri="{BB962C8B-B14F-4D97-AF65-F5344CB8AC3E}">
        <p14:creationId xmlns:p14="http://schemas.microsoft.com/office/powerpoint/2010/main" val="6426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fr-FR"/>
              <a:t>Modifiez le style du titre</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5B1090A-31AA-4741-8E08-36A2470B2251}" type="datetime1">
              <a:rPr lang="fr-FR" smtClean="0"/>
              <a:pPr/>
              <a:t>08/05/2020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pPr algn="r"/>
            <a:fld id="{81FEFA0A-2F20-4B60-98C6-5FFDA469AA1C}" type="slidenum">
              <a:rPr lang="fr-FR" smtClean="0"/>
              <a:pPr algn="r"/>
              <a:t>‹N°›</a:t>
            </a:fld>
            <a:endParaRPr lang="fr-FR" dirty="0"/>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052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fr-FR"/>
              <a:t>Modifiez le style du titre</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r-FR"/>
              <a:t>Cliquez sur l'icône pour ajouter une image</a:t>
            </a:r>
            <a:endParaRPr lang="en-US" dirty="0"/>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E36636D-D922-432D-A958-524484B5923D}" type="datetimeFigureOut">
              <a:rPr lang="en-US" smtClean="0"/>
              <a:pPr/>
              <a:t>5/8/2020</a:t>
            </a:fld>
            <a:endParaRPr lang="en-US" dirty="0"/>
          </a:p>
        </p:txBody>
      </p:sp>
      <p:sp>
        <p:nvSpPr>
          <p:cNvPr id="6" name="Footer Placeholder 5"/>
          <p:cNvSpPr>
            <a:spLocks noGrp="1"/>
          </p:cNvSpPr>
          <p:nvPr>
            <p:ph type="ftr" sz="quarter" idx="11"/>
          </p:nvPr>
        </p:nvSpPr>
        <p:spPr>
          <a:xfrm>
            <a:off x="1447005" y="318641"/>
            <a:ext cx="5539561" cy="320931"/>
          </a:xfrm>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494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D4EE65B-B657-4B89-AE60-5F2D128EBA26}" type="datetime1">
              <a:rPr lang="fr-FR" smtClean="0"/>
              <a:pPr/>
              <a:t>08/05/2020</a:t>
            </a:fld>
            <a:endParaRPr lang="fr-FR" dirty="0"/>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fr-FR" dirty="0"/>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pPr algn="r"/>
            <a:fld id="{81FEFA0A-2F20-4B60-98C6-5FFDA469AA1C}" type="slidenum">
              <a:rPr lang="fr-FR" smtClean="0"/>
              <a:pPr algn="r"/>
              <a:t>‹N°›</a:t>
            </a:fld>
            <a:endParaRPr lang="fr-FR" dirty="0"/>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5811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5.bin"/><Relationship Id="rId3" Type="http://schemas.openxmlformats.org/officeDocument/2006/relationships/image" Target="../media/image28.emf"/><Relationship Id="rId7" Type="http://schemas.openxmlformats.org/officeDocument/2006/relationships/oleObject" Target="../embeddings/oleObject12.bin"/><Relationship Id="rId12" Type="http://schemas.openxmlformats.org/officeDocument/2006/relationships/image" Target="../media/image25.e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7.emf"/><Relationship Id="rId1" Type="http://schemas.openxmlformats.org/officeDocument/2006/relationships/vmlDrawing" Target="../drawings/vmlDrawing5.vml"/><Relationship Id="rId6" Type="http://schemas.openxmlformats.org/officeDocument/2006/relationships/image" Target="../media/image22.e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4.wmf"/><Relationship Id="rId4" Type="http://schemas.openxmlformats.org/officeDocument/2006/relationships/image" Target="../media/image29.emf"/><Relationship Id="rId9" Type="http://schemas.openxmlformats.org/officeDocument/2006/relationships/oleObject" Target="../embeddings/oleObject13.bin"/><Relationship Id="rId1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emf"/><Relationship Id="rId3" Type="http://schemas.openxmlformats.org/officeDocument/2006/relationships/image" Target="../media/image12.emf"/><Relationship Id="rId7" Type="http://schemas.openxmlformats.org/officeDocument/2006/relationships/image" Target="../media/image9.e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8.emf"/><Relationship Id="rId10" Type="http://schemas.openxmlformats.org/officeDocument/2006/relationships/image" Target="../media/image10.e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r>
              <a:rPr lang="fr-FR" i="1" dirty="0"/>
              <a:t>Stéréoisomérie de Conformation</a:t>
            </a:r>
            <a:endParaRPr lang="fr-FR" dirty="0"/>
          </a:p>
        </p:txBody>
      </p:sp>
      <p:sp>
        <p:nvSpPr>
          <p:cNvPr id="3" name="Sous-titre 2"/>
          <p:cNvSpPr>
            <a:spLocks noGrp="1"/>
          </p:cNvSpPr>
          <p:nvPr>
            <p:ph type="subTitle" idx="1"/>
          </p:nvPr>
        </p:nvSpPr>
        <p:spPr/>
        <p:txBody>
          <a:bodyPr rtlCol="0"/>
          <a:lstStyle/>
          <a:p>
            <a:pPr rtl="0"/>
            <a:r>
              <a:rPr lang="fr-FR" dirty="0"/>
              <a:t>Par: A. Safer</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51C56-3C70-46CD-A8C9-0B77BF89B468}"/>
              </a:ext>
            </a:extLst>
          </p:cNvPr>
          <p:cNvSpPr>
            <a:spLocks noGrp="1"/>
          </p:cNvSpPr>
          <p:nvPr>
            <p:ph type="title"/>
          </p:nvPr>
        </p:nvSpPr>
        <p:spPr>
          <a:xfrm>
            <a:off x="1509503" y="199173"/>
            <a:ext cx="8833382" cy="636980"/>
          </a:xfrm>
        </p:spPr>
        <p:txBody>
          <a:bodyPr>
            <a:normAutofit fontScale="90000"/>
          </a:bodyPr>
          <a:lstStyle/>
          <a:p>
            <a:pPr>
              <a:lnSpc>
                <a:spcPct val="100000"/>
              </a:lnSpc>
            </a:pPr>
            <a:r>
              <a:rPr lang="fr-FR" dirty="0">
                <a:solidFill>
                  <a:srgbClr val="C00000"/>
                </a:solidFill>
              </a:rPr>
              <a:t>Exemple 2: le butane C</a:t>
            </a:r>
            <a:r>
              <a:rPr lang="fr-FR" baseline="-25000" dirty="0">
                <a:solidFill>
                  <a:srgbClr val="C00000"/>
                </a:solidFill>
              </a:rPr>
              <a:t>4</a:t>
            </a:r>
            <a:r>
              <a:rPr lang="fr-FR" dirty="0">
                <a:solidFill>
                  <a:srgbClr val="C00000"/>
                </a:solidFill>
              </a:rPr>
              <a:t>H</a:t>
            </a:r>
            <a:r>
              <a:rPr lang="fr-FR" baseline="-25000" dirty="0">
                <a:solidFill>
                  <a:srgbClr val="C00000"/>
                </a:solidFill>
              </a:rPr>
              <a:t>10</a:t>
            </a:r>
            <a:br>
              <a:rPr lang="fr-FR" baseline="-25000" dirty="0"/>
            </a:br>
            <a:br>
              <a:rPr lang="fr-FR" baseline="-25000" dirty="0"/>
            </a:br>
            <a:endParaRPr lang="fr-FR" sz="2700" baseline="-25000" dirty="0"/>
          </a:p>
        </p:txBody>
      </p:sp>
      <p:pic>
        <p:nvPicPr>
          <p:cNvPr id="6" name="Espace réservé du contenu 5">
            <a:extLst>
              <a:ext uri="{FF2B5EF4-FFF2-40B4-BE49-F238E27FC236}">
                <a16:creationId xmlns:a16="http://schemas.microsoft.com/office/drawing/2014/main" id="{7C5E7219-E98D-483D-A4FC-23D665CB89FA}"/>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701924" y="1817044"/>
            <a:ext cx="9350052" cy="3837245"/>
          </a:xfrm>
          <a:prstGeom prst="rect">
            <a:avLst/>
          </a:prstGeom>
        </p:spPr>
      </p:pic>
      <p:pic>
        <p:nvPicPr>
          <p:cNvPr id="4" name="Image 3">
            <a:extLst>
              <a:ext uri="{FF2B5EF4-FFF2-40B4-BE49-F238E27FC236}">
                <a16:creationId xmlns:a16="http://schemas.microsoft.com/office/drawing/2014/main" id="{827DF859-C330-49F5-B32E-03972C27DAE8}"/>
              </a:ext>
            </a:extLst>
          </p:cNvPr>
          <p:cNvPicPr>
            <a:picLocks noChangeAspect="1"/>
          </p:cNvPicPr>
          <p:nvPr/>
        </p:nvPicPr>
        <p:blipFill rotWithShape="1">
          <a:blip r:embed="rId4">
            <a:clrChange>
              <a:clrFrom>
                <a:srgbClr val="FFFFFF"/>
              </a:clrFrom>
              <a:clrTo>
                <a:srgbClr val="FFFFFF">
                  <a:alpha val="0"/>
                </a:srgbClr>
              </a:clrTo>
            </a:clrChange>
          </a:blip>
          <a:srcRect r="9202"/>
          <a:stretch/>
        </p:blipFill>
        <p:spPr>
          <a:xfrm>
            <a:off x="10403904" y="476867"/>
            <a:ext cx="1296144" cy="1144482"/>
          </a:xfrm>
          <a:prstGeom prst="rect">
            <a:avLst/>
          </a:prstGeom>
        </p:spPr>
      </p:pic>
      <p:graphicFrame>
        <p:nvGraphicFramePr>
          <p:cNvPr id="8" name="Objet 7">
            <a:extLst>
              <a:ext uri="{FF2B5EF4-FFF2-40B4-BE49-F238E27FC236}">
                <a16:creationId xmlns:a16="http://schemas.microsoft.com/office/drawing/2014/main" id="{2F784775-3063-4AF9-BCCA-D8958E81CDC8}"/>
              </a:ext>
            </a:extLst>
          </p:cNvPr>
          <p:cNvGraphicFramePr>
            <a:graphicFrameLocks noChangeAspect="1"/>
          </p:cNvGraphicFramePr>
          <p:nvPr>
            <p:extLst>
              <p:ext uri="{D42A27DB-BD31-4B8C-83A1-F6EECF244321}">
                <p14:modId xmlns:p14="http://schemas.microsoft.com/office/powerpoint/2010/main" val="831470781"/>
              </p:ext>
            </p:extLst>
          </p:nvPr>
        </p:nvGraphicFramePr>
        <p:xfrm>
          <a:off x="2494012" y="1988840"/>
          <a:ext cx="839788" cy="833437"/>
        </p:xfrm>
        <a:graphic>
          <a:graphicData uri="http://schemas.openxmlformats.org/presentationml/2006/ole">
            <mc:AlternateContent xmlns:mc="http://schemas.openxmlformats.org/markup-compatibility/2006">
              <mc:Choice xmlns:v="urn:schemas-microsoft-com:vml" Requires="v">
                <p:oleObj spid="_x0000_s6207" name="CS ChemDraw Drawing" r:id="rId5" imgW="839236" imgH="833267" progId="ChemDraw.Document.6.0">
                  <p:embed/>
                </p:oleObj>
              </mc:Choice>
              <mc:Fallback>
                <p:oleObj name="CS ChemDraw Drawing" r:id="rId5" imgW="839236" imgH="833267" progId="ChemDraw.Document.6.0">
                  <p:embed/>
                  <p:pic>
                    <p:nvPicPr>
                      <p:cNvPr id="0" name=""/>
                      <p:cNvPicPr/>
                      <p:nvPr/>
                    </p:nvPicPr>
                    <p:blipFill>
                      <a:blip r:embed="rId6"/>
                      <a:stretch>
                        <a:fillRect/>
                      </a:stretch>
                    </p:blipFill>
                    <p:spPr>
                      <a:xfrm>
                        <a:off x="2494012" y="1988840"/>
                        <a:ext cx="839788" cy="833437"/>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D19A52B8-5BD4-401C-A582-8BD52B2D4C61}"/>
              </a:ext>
            </a:extLst>
          </p:cNvPr>
          <p:cNvGraphicFramePr>
            <a:graphicFrameLocks noChangeAspect="1"/>
          </p:cNvGraphicFramePr>
          <p:nvPr>
            <p:extLst>
              <p:ext uri="{D42A27DB-BD31-4B8C-83A1-F6EECF244321}">
                <p14:modId xmlns:p14="http://schemas.microsoft.com/office/powerpoint/2010/main" val="1732868745"/>
              </p:ext>
            </p:extLst>
          </p:nvPr>
        </p:nvGraphicFramePr>
        <p:xfrm>
          <a:off x="3142084" y="3429000"/>
          <a:ext cx="942975" cy="915987"/>
        </p:xfrm>
        <a:graphic>
          <a:graphicData uri="http://schemas.openxmlformats.org/presentationml/2006/ole">
            <mc:AlternateContent xmlns:mc="http://schemas.openxmlformats.org/markup-compatibility/2006">
              <mc:Choice xmlns:v="urn:schemas-microsoft-com:vml" Requires="v">
                <p:oleObj spid="_x0000_s6208" name="CS ChemDraw Drawing" r:id="rId7" imgW="943006" imgH="915721" progId="ChemDraw.Document.6.0">
                  <p:embed/>
                </p:oleObj>
              </mc:Choice>
              <mc:Fallback>
                <p:oleObj name="CS ChemDraw Drawing" r:id="rId7" imgW="943006" imgH="915721" progId="ChemDraw.Document.6.0">
                  <p:embed/>
                  <p:pic>
                    <p:nvPicPr>
                      <p:cNvPr id="0" name=""/>
                      <p:cNvPicPr/>
                      <p:nvPr/>
                    </p:nvPicPr>
                    <p:blipFill>
                      <a:blip r:embed="rId8"/>
                      <a:stretch>
                        <a:fillRect/>
                      </a:stretch>
                    </p:blipFill>
                    <p:spPr>
                      <a:xfrm>
                        <a:off x="3142084" y="3429000"/>
                        <a:ext cx="942975" cy="915987"/>
                      </a:xfrm>
                      <a:prstGeom prst="rect">
                        <a:avLst/>
                      </a:prstGeom>
                    </p:spPr>
                  </p:pic>
                </p:oleObj>
              </mc:Fallback>
            </mc:AlternateContent>
          </a:graphicData>
        </a:graphic>
      </p:graphicFrame>
      <p:graphicFrame>
        <p:nvGraphicFramePr>
          <p:cNvPr id="11" name="Objet 10">
            <a:extLst>
              <a:ext uri="{FF2B5EF4-FFF2-40B4-BE49-F238E27FC236}">
                <a16:creationId xmlns:a16="http://schemas.microsoft.com/office/drawing/2014/main" id="{685D709B-48E4-4401-B279-B1EDB7B7F887}"/>
              </a:ext>
            </a:extLst>
          </p:cNvPr>
          <p:cNvGraphicFramePr>
            <a:graphicFrameLocks noChangeAspect="1"/>
          </p:cNvGraphicFramePr>
          <p:nvPr>
            <p:extLst>
              <p:ext uri="{D42A27DB-BD31-4B8C-83A1-F6EECF244321}">
                <p14:modId xmlns:p14="http://schemas.microsoft.com/office/powerpoint/2010/main" val="997564130"/>
              </p:ext>
            </p:extLst>
          </p:nvPr>
        </p:nvGraphicFramePr>
        <p:xfrm>
          <a:off x="4437063" y="2033588"/>
          <a:ext cx="1062037" cy="742950"/>
        </p:xfrm>
        <a:graphic>
          <a:graphicData uri="http://schemas.openxmlformats.org/presentationml/2006/ole">
            <mc:AlternateContent xmlns:mc="http://schemas.openxmlformats.org/markup-compatibility/2006">
              <mc:Choice xmlns:v="urn:schemas-microsoft-com:vml" Requires="v">
                <p:oleObj spid="_x0000_s6209" name="CS ChemDraw Drawing" r:id="rId9" imgW="1062360" imgH="742680" progId="ChemDraw.Document.6.0">
                  <p:embed/>
                </p:oleObj>
              </mc:Choice>
              <mc:Fallback>
                <p:oleObj name="CS ChemDraw Drawing" r:id="rId9" imgW="1062360" imgH="742680" progId="ChemDraw.Document.6.0">
                  <p:embed/>
                  <p:pic>
                    <p:nvPicPr>
                      <p:cNvPr id="0" name=""/>
                      <p:cNvPicPr/>
                      <p:nvPr/>
                    </p:nvPicPr>
                    <p:blipFill>
                      <a:blip r:embed="rId10"/>
                      <a:stretch>
                        <a:fillRect/>
                      </a:stretch>
                    </p:blipFill>
                    <p:spPr>
                      <a:xfrm>
                        <a:off x="4437063" y="2033588"/>
                        <a:ext cx="1062037" cy="742950"/>
                      </a:xfrm>
                      <a:prstGeom prst="rect">
                        <a:avLst/>
                      </a:prstGeom>
                    </p:spPr>
                  </p:pic>
                </p:oleObj>
              </mc:Fallback>
            </mc:AlternateContent>
          </a:graphicData>
        </a:graphic>
      </p:graphicFrame>
      <p:graphicFrame>
        <p:nvGraphicFramePr>
          <p:cNvPr id="12" name="Objet 11">
            <a:extLst>
              <a:ext uri="{FF2B5EF4-FFF2-40B4-BE49-F238E27FC236}">
                <a16:creationId xmlns:a16="http://schemas.microsoft.com/office/drawing/2014/main" id="{C3B127DB-0D28-4090-A8D0-4DB66BA70B2F}"/>
              </a:ext>
            </a:extLst>
          </p:cNvPr>
          <p:cNvGraphicFramePr>
            <a:graphicFrameLocks noChangeAspect="1"/>
          </p:cNvGraphicFramePr>
          <p:nvPr>
            <p:extLst>
              <p:ext uri="{D42A27DB-BD31-4B8C-83A1-F6EECF244321}">
                <p14:modId xmlns:p14="http://schemas.microsoft.com/office/powerpoint/2010/main" val="3407281762"/>
              </p:ext>
            </p:extLst>
          </p:nvPr>
        </p:nvGraphicFramePr>
        <p:xfrm>
          <a:off x="5689601" y="4005064"/>
          <a:ext cx="898525" cy="946150"/>
        </p:xfrm>
        <a:graphic>
          <a:graphicData uri="http://schemas.openxmlformats.org/presentationml/2006/ole">
            <mc:AlternateContent xmlns:mc="http://schemas.openxmlformats.org/markup-compatibility/2006">
              <mc:Choice xmlns:v="urn:schemas-microsoft-com:vml" Requires="v">
                <p:oleObj spid="_x0000_s6210" name="CS ChemDraw Drawing" r:id="rId11" imgW="898815" imgH="946245" progId="ChemDraw.Document.6.0">
                  <p:embed/>
                </p:oleObj>
              </mc:Choice>
              <mc:Fallback>
                <p:oleObj name="CS ChemDraw Drawing" r:id="rId11" imgW="898815" imgH="946245" progId="ChemDraw.Document.6.0">
                  <p:embed/>
                  <p:pic>
                    <p:nvPicPr>
                      <p:cNvPr id="0" name=""/>
                      <p:cNvPicPr/>
                      <p:nvPr/>
                    </p:nvPicPr>
                    <p:blipFill>
                      <a:blip r:embed="rId12"/>
                      <a:stretch>
                        <a:fillRect/>
                      </a:stretch>
                    </p:blipFill>
                    <p:spPr>
                      <a:xfrm>
                        <a:off x="5689601" y="4005064"/>
                        <a:ext cx="898525" cy="946150"/>
                      </a:xfrm>
                      <a:prstGeom prst="rect">
                        <a:avLst/>
                      </a:prstGeom>
                    </p:spPr>
                  </p:pic>
                </p:oleObj>
              </mc:Fallback>
            </mc:AlternateContent>
          </a:graphicData>
        </a:graphic>
      </p:graphicFrame>
      <p:graphicFrame>
        <p:nvGraphicFramePr>
          <p:cNvPr id="13" name="Objet 12">
            <a:extLst>
              <a:ext uri="{FF2B5EF4-FFF2-40B4-BE49-F238E27FC236}">
                <a16:creationId xmlns:a16="http://schemas.microsoft.com/office/drawing/2014/main" id="{1BE5AD07-1795-47A1-8C44-5976C6594C55}"/>
              </a:ext>
            </a:extLst>
          </p:cNvPr>
          <p:cNvGraphicFramePr>
            <a:graphicFrameLocks noChangeAspect="1"/>
          </p:cNvGraphicFramePr>
          <p:nvPr>
            <p:extLst>
              <p:ext uri="{D42A27DB-BD31-4B8C-83A1-F6EECF244321}">
                <p14:modId xmlns:p14="http://schemas.microsoft.com/office/powerpoint/2010/main" val="3714221557"/>
              </p:ext>
            </p:extLst>
          </p:nvPr>
        </p:nvGraphicFramePr>
        <p:xfrm>
          <a:off x="6872076" y="2016274"/>
          <a:ext cx="919162" cy="833437"/>
        </p:xfrm>
        <a:graphic>
          <a:graphicData uri="http://schemas.openxmlformats.org/presentationml/2006/ole">
            <mc:AlternateContent xmlns:mc="http://schemas.openxmlformats.org/markup-compatibility/2006">
              <mc:Choice xmlns:v="urn:schemas-microsoft-com:vml" Requires="v">
                <p:oleObj spid="_x0000_s6211" name="CS ChemDraw Drawing" r:id="rId13" imgW="918937" imgH="833267" progId="ChemDraw.Document.6.0">
                  <p:embed/>
                </p:oleObj>
              </mc:Choice>
              <mc:Fallback>
                <p:oleObj name="CS ChemDraw Drawing" r:id="rId13" imgW="918937" imgH="833267" progId="ChemDraw.Document.6.0">
                  <p:embed/>
                  <p:pic>
                    <p:nvPicPr>
                      <p:cNvPr id="0" name=""/>
                      <p:cNvPicPr/>
                      <p:nvPr/>
                    </p:nvPicPr>
                    <p:blipFill>
                      <a:blip r:embed="rId14"/>
                      <a:stretch>
                        <a:fillRect/>
                      </a:stretch>
                    </p:blipFill>
                    <p:spPr>
                      <a:xfrm>
                        <a:off x="6872076" y="2016274"/>
                        <a:ext cx="919162" cy="833437"/>
                      </a:xfrm>
                      <a:prstGeom prst="rect">
                        <a:avLst/>
                      </a:prstGeom>
                    </p:spPr>
                  </p:pic>
                </p:oleObj>
              </mc:Fallback>
            </mc:AlternateContent>
          </a:graphicData>
        </a:graphic>
      </p:graphicFrame>
      <p:graphicFrame>
        <p:nvGraphicFramePr>
          <p:cNvPr id="14" name="Objet 13">
            <a:extLst>
              <a:ext uri="{FF2B5EF4-FFF2-40B4-BE49-F238E27FC236}">
                <a16:creationId xmlns:a16="http://schemas.microsoft.com/office/drawing/2014/main" id="{79D00CE1-D561-43DA-8E4B-B3E3DCEED559}"/>
              </a:ext>
            </a:extLst>
          </p:cNvPr>
          <p:cNvGraphicFramePr>
            <a:graphicFrameLocks noChangeAspect="1"/>
          </p:cNvGraphicFramePr>
          <p:nvPr>
            <p:extLst>
              <p:ext uri="{D42A27DB-BD31-4B8C-83A1-F6EECF244321}">
                <p14:modId xmlns:p14="http://schemas.microsoft.com/office/powerpoint/2010/main" val="2058613754"/>
              </p:ext>
            </p:extLst>
          </p:nvPr>
        </p:nvGraphicFramePr>
        <p:xfrm>
          <a:off x="8071991" y="3429000"/>
          <a:ext cx="941388" cy="917575"/>
        </p:xfrm>
        <a:graphic>
          <a:graphicData uri="http://schemas.openxmlformats.org/presentationml/2006/ole">
            <mc:AlternateContent xmlns:mc="http://schemas.openxmlformats.org/markup-compatibility/2006">
              <mc:Choice xmlns:v="urn:schemas-microsoft-com:vml" Requires="v">
                <p:oleObj spid="_x0000_s6212" name="CS ChemDraw Drawing" r:id="rId15" imgW="941428" imgH="917307" progId="ChemDraw.Document.6.0">
                  <p:embed/>
                </p:oleObj>
              </mc:Choice>
              <mc:Fallback>
                <p:oleObj name="CS ChemDraw Drawing" r:id="rId15" imgW="941428" imgH="917307" progId="ChemDraw.Document.6.0">
                  <p:embed/>
                  <p:pic>
                    <p:nvPicPr>
                      <p:cNvPr id="0" name=""/>
                      <p:cNvPicPr/>
                      <p:nvPr/>
                    </p:nvPicPr>
                    <p:blipFill>
                      <a:blip r:embed="rId16"/>
                      <a:stretch>
                        <a:fillRect/>
                      </a:stretch>
                    </p:blipFill>
                    <p:spPr>
                      <a:xfrm>
                        <a:off x="8071991" y="3429000"/>
                        <a:ext cx="941388" cy="917575"/>
                      </a:xfrm>
                      <a:prstGeom prst="rect">
                        <a:avLst/>
                      </a:prstGeom>
                    </p:spPr>
                  </p:pic>
                </p:oleObj>
              </mc:Fallback>
            </mc:AlternateContent>
          </a:graphicData>
        </a:graphic>
      </p:graphicFrame>
      <p:graphicFrame>
        <p:nvGraphicFramePr>
          <p:cNvPr id="15" name="Objet 14">
            <a:extLst>
              <a:ext uri="{FF2B5EF4-FFF2-40B4-BE49-F238E27FC236}">
                <a16:creationId xmlns:a16="http://schemas.microsoft.com/office/drawing/2014/main" id="{E8C8EEAE-DBA1-4C56-865E-E54B6B996E1E}"/>
              </a:ext>
            </a:extLst>
          </p:cNvPr>
          <p:cNvGraphicFramePr>
            <a:graphicFrameLocks noChangeAspect="1"/>
          </p:cNvGraphicFramePr>
          <p:nvPr>
            <p:extLst>
              <p:ext uri="{D42A27DB-BD31-4B8C-83A1-F6EECF244321}">
                <p14:modId xmlns:p14="http://schemas.microsoft.com/office/powerpoint/2010/main" val="2426636415"/>
              </p:ext>
            </p:extLst>
          </p:nvPr>
        </p:nvGraphicFramePr>
        <p:xfrm>
          <a:off x="9891562" y="2037258"/>
          <a:ext cx="839788" cy="833437"/>
        </p:xfrm>
        <a:graphic>
          <a:graphicData uri="http://schemas.openxmlformats.org/presentationml/2006/ole">
            <mc:AlternateContent xmlns:mc="http://schemas.openxmlformats.org/markup-compatibility/2006">
              <mc:Choice xmlns:v="urn:schemas-microsoft-com:vml" Requires="v">
                <p:oleObj spid="_x0000_s6213" name="CS ChemDraw Drawing" r:id="rId17" imgW="839236" imgH="833267" progId="ChemDraw.Document.6.0">
                  <p:embed/>
                </p:oleObj>
              </mc:Choice>
              <mc:Fallback>
                <p:oleObj name="CS ChemDraw Drawing" r:id="rId17" imgW="839236" imgH="833267" progId="ChemDraw.Document.6.0">
                  <p:embed/>
                  <p:pic>
                    <p:nvPicPr>
                      <p:cNvPr id="8" name="Objet 7">
                        <a:extLst>
                          <a:ext uri="{FF2B5EF4-FFF2-40B4-BE49-F238E27FC236}">
                            <a16:creationId xmlns:a16="http://schemas.microsoft.com/office/drawing/2014/main" id="{2F784775-3063-4AF9-BCCA-D8958E81CDC8}"/>
                          </a:ext>
                        </a:extLst>
                      </p:cNvPr>
                      <p:cNvPicPr/>
                      <p:nvPr/>
                    </p:nvPicPr>
                    <p:blipFill>
                      <a:blip r:embed="rId6"/>
                      <a:stretch>
                        <a:fillRect/>
                      </a:stretch>
                    </p:blipFill>
                    <p:spPr>
                      <a:xfrm>
                        <a:off x="9891562" y="2037258"/>
                        <a:ext cx="839788" cy="83343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3812F487-C548-4563-84E3-D44E63B0CC10}"/>
              </a:ext>
            </a:extLst>
          </p:cNvPr>
          <p:cNvSpPr/>
          <p:nvPr/>
        </p:nvSpPr>
        <p:spPr>
          <a:xfrm>
            <a:off x="2378764" y="2892005"/>
            <a:ext cx="1526639" cy="430887"/>
          </a:xfrm>
          <a:prstGeom prst="rect">
            <a:avLst/>
          </a:prstGeom>
        </p:spPr>
        <p:txBody>
          <a:bodyPr wrap="square">
            <a:spAutoFit/>
          </a:bodyPr>
          <a:lstStyle/>
          <a:p>
            <a:pPr algn="ctr"/>
            <a:r>
              <a:rPr lang="fr-FR" sz="1100" b="1" dirty="0">
                <a:solidFill>
                  <a:srgbClr val="C00000"/>
                </a:solidFill>
                <a:latin typeface="Arial" panose="020B0604020202020204" pitchFamily="34" charset="0"/>
              </a:rPr>
              <a:t>Forme la moins stable</a:t>
            </a:r>
            <a:endParaRPr lang="fr-FR" sz="1100" dirty="0">
              <a:solidFill>
                <a:srgbClr val="C00000"/>
              </a:solidFill>
            </a:endParaRPr>
          </a:p>
        </p:txBody>
      </p:sp>
      <p:sp>
        <p:nvSpPr>
          <p:cNvPr id="17" name="Rectangle 16">
            <a:extLst>
              <a:ext uri="{FF2B5EF4-FFF2-40B4-BE49-F238E27FC236}">
                <a16:creationId xmlns:a16="http://schemas.microsoft.com/office/drawing/2014/main" id="{D255C5DC-D58E-4C1D-B863-704C1761263C}"/>
              </a:ext>
            </a:extLst>
          </p:cNvPr>
          <p:cNvSpPr/>
          <p:nvPr/>
        </p:nvSpPr>
        <p:spPr>
          <a:xfrm>
            <a:off x="2782044" y="4520327"/>
            <a:ext cx="1524782" cy="430887"/>
          </a:xfrm>
          <a:prstGeom prst="rect">
            <a:avLst/>
          </a:prstGeom>
        </p:spPr>
        <p:txBody>
          <a:bodyPr wrap="square">
            <a:spAutoFit/>
          </a:bodyPr>
          <a:lstStyle/>
          <a:p>
            <a:pPr algn="ctr"/>
            <a:r>
              <a:rPr lang="fr-FR" sz="1100" b="1" dirty="0">
                <a:solidFill>
                  <a:srgbClr val="C00000"/>
                </a:solidFill>
                <a:latin typeface="Arial" panose="020B0604020202020204" pitchFamily="34" charset="0"/>
              </a:rPr>
              <a:t>moindre répulsion électronique </a:t>
            </a:r>
            <a:endParaRPr lang="fr-FR" dirty="0">
              <a:solidFill>
                <a:srgbClr val="C00000"/>
              </a:solidFill>
            </a:endParaRPr>
          </a:p>
        </p:txBody>
      </p:sp>
      <p:sp>
        <p:nvSpPr>
          <p:cNvPr id="18" name="Rectangle 17">
            <a:extLst>
              <a:ext uri="{FF2B5EF4-FFF2-40B4-BE49-F238E27FC236}">
                <a16:creationId xmlns:a16="http://schemas.microsoft.com/office/drawing/2014/main" id="{38136BC9-05AD-4868-8D77-F18950C6A994}"/>
              </a:ext>
            </a:extLst>
          </p:cNvPr>
          <p:cNvSpPr/>
          <p:nvPr/>
        </p:nvSpPr>
        <p:spPr>
          <a:xfrm>
            <a:off x="4833423" y="3574177"/>
            <a:ext cx="2521977" cy="430887"/>
          </a:xfrm>
          <a:prstGeom prst="rect">
            <a:avLst/>
          </a:prstGeom>
        </p:spPr>
        <p:txBody>
          <a:bodyPr wrap="square">
            <a:spAutoFit/>
          </a:bodyPr>
          <a:lstStyle/>
          <a:p>
            <a:pPr algn="ctr"/>
            <a:r>
              <a:rPr lang="fr-FR" sz="1100" b="1" dirty="0">
                <a:solidFill>
                  <a:srgbClr val="C00000"/>
                </a:solidFill>
                <a:latin typeface="Arial" panose="020B0604020202020204" pitchFamily="34" charset="0"/>
              </a:rPr>
              <a:t>La plus stable : moindre répulsion électronique + gêne stérique </a:t>
            </a:r>
            <a:endParaRPr lang="fr-FR" dirty="0">
              <a:solidFill>
                <a:srgbClr val="C00000"/>
              </a:solidFill>
            </a:endParaRPr>
          </a:p>
        </p:txBody>
      </p:sp>
      <p:sp>
        <p:nvSpPr>
          <p:cNvPr id="22" name="Rectangle 21">
            <a:extLst>
              <a:ext uri="{FF2B5EF4-FFF2-40B4-BE49-F238E27FC236}">
                <a16:creationId xmlns:a16="http://schemas.microsoft.com/office/drawing/2014/main" id="{BF34969D-DA0D-47F4-97E0-C34D7956A295}"/>
              </a:ext>
            </a:extLst>
          </p:cNvPr>
          <p:cNvSpPr/>
          <p:nvPr/>
        </p:nvSpPr>
        <p:spPr>
          <a:xfrm>
            <a:off x="7881999" y="4478139"/>
            <a:ext cx="1524782" cy="430887"/>
          </a:xfrm>
          <a:prstGeom prst="rect">
            <a:avLst/>
          </a:prstGeom>
        </p:spPr>
        <p:txBody>
          <a:bodyPr wrap="square">
            <a:spAutoFit/>
          </a:bodyPr>
          <a:lstStyle/>
          <a:p>
            <a:pPr algn="ctr"/>
            <a:r>
              <a:rPr lang="fr-FR" sz="1100" b="1" dirty="0">
                <a:solidFill>
                  <a:srgbClr val="C00000"/>
                </a:solidFill>
                <a:latin typeface="Arial" panose="020B0604020202020204" pitchFamily="34" charset="0"/>
              </a:rPr>
              <a:t>moindre répulsion électronique </a:t>
            </a:r>
            <a:endParaRPr lang="fr-FR" dirty="0">
              <a:solidFill>
                <a:srgbClr val="C00000"/>
              </a:solidFill>
            </a:endParaRPr>
          </a:p>
        </p:txBody>
      </p:sp>
      <p:sp>
        <p:nvSpPr>
          <p:cNvPr id="25" name="Rectangle 24">
            <a:extLst>
              <a:ext uri="{FF2B5EF4-FFF2-40B4-BE49-F238E27FC236}">
                <a16:creationId xmlns:a16="http://schemas.microsoft.com/office/drawing/2014/main" id="{31FC0E50-84ED-4CF3-92ED-6D0421911CE5}"/>
              </a:ext>
            </a:extLst>
          </p:cNvPr>
          <p:cNvSpPr/>
          <p:nvPr/>
        </p:nvSpPr>
        <p:spPr>
          <a:xfrm>
            <a:off x="9506440" y="2923149"/>
            <a:ext cx="1526639" cy="430887"/>
          </a:xfrm>
          <a:prstGeom prst="rect">
            <a:avLst/>
          </a:prstGeom>
        </p:spPr>
        <p:txBody>
          <a:bodyPr wrap="square">
            <a:spAutoFit/>
          </a:bodyPr>
          <a:lstStyle/>
          <a:p>
            <a:pPr algn="ctr"/>
            <a:r>
              <a:rPr lang="fr-FR" sz="1100" b="1" dirty="0">
                <a:solidFill>
                  <a:srgbClr val="C00000"/>
                </a:solidFill>
                <a:latin typeface="Arial" panose="020B0604020202020204" pitchFamily="34" charset="0"/>
              </a:rPr>
              <a:t>Forme la moins stable</a:t>
            </a:r>
            <a:endParaRPr lang="fr-FR" sz="1100" dirty="0">
              <a:solidFill>
                <a:srgbClr val="C00000"/>
              </a:solidFill>
            </a:endParaRPr>
          </a:p>
        </p:txBody>
      </p:sp>
      <p:sp>
        <p:nvSpPr>
          <p:cNvPr id="26" name="Rectangle 25">
            <a:extLst>
              <a:ext uri="{FF2B5EF4-FFF2-40B4-BE49-F238E27FC236}">
                <a16:creationId xmlns:a16="http://schemas.microsoft.com/office/drawing/2014/main" id="{7F2217EA-33EB-42A7-B697-7EC0CE8A61E6}"/>
              </a:ext>
            </a:extLst>
          </p:cNvPr>
          <p:cNvSpPr/>
          <p:nvPr/>
        </p:nvSpPr>
        <p:spPr>
          <a:xfrm>
            <a:off x="4341499" y="3009341"/>
            <a:ext cx="1227425" cy="430887"/>
          </a:xfrm>
          <a:prstGeom prst="rect">
            <a:avLst/>
          </a:prstGeom>
        </p:spPr>
        <p:txBody>
          <a:bodyPr wrap="square">
            <a:spAutoFit/>
          </a:bodyPr>
          <a:lstStyle/>
          <a:p>
            <a:pPr algn="ctr"/>
            <a:r>
              <a:rPr lang="fr-FR" sz="1100" b="1" dirty="0">
                <a:solidFill>
                  <a:srgbClr val="C00000"/>
                </a:solidFill>
                <a:latin typeface="Arial" panose="020B0604020202020204" pitchFamily="34" charset="0"/>
              </a:rPr>
              <a:t>moindre gêne stérique </a:t>
            </a:r>
            <a:endParaRPr lang="fr-FR" dirty="0">
              <a:solidFill>
                <a:srgbClr val="C00000"/>
              </a:solidFill>
            </a:endParaRPr>
          </a:p>
        </p:txBody>
      </p:sp>
      <p:sp>
        <p:nvSpPr>
          <p:cNvPr id="27" name="Rectangle 26">
            <a:extLst>
              <a:ext uri="{FF2B5EF4-FFF2-40B4-BE49-F238E27FC236}">
                <a16:creationId xmlns:a16="http://schemas.microsoft.com/office/drawing/2014/main" id="{C627031E-6187-4DEB-8595-BFF9770AFB30}"/>
              </a:ext>
            </a:extLst>
          </p:cNvPr>
          <p:cNvSpPr/>
          <p:nvPr/>
        </p:nvSpPr>
        <p:spPr>
          <a:xfrm>
            <a:off x="6776819" y="3068379"/>
            <a:ext cx="1227425" cy="430887"/>
          </a:xfrm>
          <a:prstGeom prst="rect">
            <a:avLst/>
          </a:prstGeom>
        </p:spPr>
        <p:txBody>
          <a:bodyPr wrap="square">
            <a:spAutoFit/>
          </a:bodyPr>
          <a:lstStyle/>
          <a:p>
            <a:pPr algn="ctr"/>
            <a:r>
              <a:rPr lang="fr-FR" sz="1100" b="1" dirty="0">
                <a:solidFill>
                  <a:srgbClr val="C00000"/>
                </a:solidFill>
                <a:latin typeface="Arial" panose="020B0604020202020204" pitchFamily="34" charset="0"/>
              </a:rPr>
              <a:t>moindre gêne stérique </a:t>
            </a:r>
            <a:endParaRPr lang="fr-FR" dirty="0">
              <a:solidFill>
                <a:srgbClr val="C00000"/>
              </a:solidFill>
            </a:endParaRPr>
          </a:p>
        </p:txBody>
      </p:sp>
      <p:sp>
        <p:nvSpPr>
          <p:cNvPr id="3" name="Rectangle 2">
            <a:extLst>
              <a:ext uri="{FF2B5EF4-FFF2-40B4-BE49-F238E27FC236}">
                <a16:creationId xmlns:a16="http://schemas.microsoft.com/office/drawing/2014/main" id="{EFC3376D-84B8-4359-AB02-FF61ABA5AF39}"/>
              </a:ext>
            </a:extLst>
          </p:cNvPr>
          <p:cNvSpPr/>
          <p:nvPr/>
        </p:nvSpPr>
        <p:spPr>
          <a:xfrm>
            <a:off x="1630156" y="793408"/>
            <a:ext cx="8736138" cy="923330"/>
          </a:xfrm>
          <a:prstGeom prst="rect">
            <a:avLst/>
          </a:prstGeom>
        </p:spPr>
        <p:txBody>
          <a:bodyPr wrap="square">
            <a:spAutoFit/>
          </a:bodyPr>
          <a:lstStyle/>
          <a:p>
            <a:r>
              <a:rPr lang="fr-FR" dirty="0"/>
              <a:t>Règle générale : on constate que les substituants volumineux se placent préférentiellement en position équatoriale(interactions faibles). Lorsque le cyclohexane est substitué, la forme chaise pour laquelle le substituant se trouve en position équatoriale est la plus stable.</a:t>
            </a:r>
          </a:p>
        </p:txBody>
      </p:sp>
    </p:spTree>
    <p:extLst>
      <p:ext uri="{BB962C8B-B14F-4D97-AF65-F5344CB8AC3E}">
        <p14:creationId xmlns:p14="http://schemas.microsoft.com/office/powerpoint/2010/main" val="142568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9E280-51A7-4EBA-A2A7-F60421454338}"/>
              </a:ext>
            </a:extLst>
          </p:cNvPr>
          <p:cNvSpPr>
            <a:spLocks noGrp="1"/>
          </p:cNvSpPr>
          <p:nvPr>
            <p:ph type="title"/>
          </p:nvPr>
        </p:nvSpPr>
        <p:spPr/>
        <p:txBody>
          <a:bodyPr/>
          <a:lstStyle/>
          <a:p>
            <a:pPr marL="514350" indent="-514350">
              <a:buFont typeface="+mj-lt"/>
              <a:buAutoNum type="arabicPeriod" startAt="2"/>
            </a:pPr>
            <a:r>
              <a:rPr lang="fr-FR" dirty="0">
                <a:solidFill>
                  <a:srgbClr val="C00000"/>
                </a:solidFill>
              </a:rPr>
              <a:t>Composés cycliques </a:t>
            </a:r>
            <a:endParaRPr lang="fr-FR" dirty="0"/>
          </a:p>
        </p:txBody>
      </p:sp>
      <p:sp>
        <p:nvSpPr>
          <p:cNvPr id="3" name="Espace réservé du contenu 2">
            <a:extLst>
              <a:ext uri="{FF2B5EF4-FFF2-40B4-BE49-F238E27FC236}">
                <a16:creationId xmlns:a16="http://schemas.microsoft.com/office/drawing/2014/main" id="{E8220A05-7506-4E74-9E35-A3504A977D72}"/>
              </a:ext>
            </a:extLst>
          </p:cNvPr>
          <p:cNvSpPr>
            <a:spLocks noGrp="1"/>
          </p:cNvSpPr>
          <p:nvPr>
            <p:ph idx="1"/>
          </p:nvPr>
        </p:nvSpPr>
        <p:spPr/>
        <p:txBody>
          <a:bodyPr/>
          <a:lstStyle/>
          <a:p>
            <a:r>
              <a:rPr lang="fr-FR" b="1" dirty="0"/>
              <a:t>Remarque préliminaire :  </a:t>
            </a:r>
            <a:r>
              <a:rPr lang="fr-FR" dirty="0"/>
              <a:t>Ne confondez pas benzène (C</a:t>
            </a:r>
            <a:r>
              <a:rPr lang="fr-FR" baseline="-25000" dirty="0"/>
              <a:t>6</a:t>
            </a:r>
            <a:r>
              <a:rPr lang="fr-FR" dirty="0"/>
              <a:t>H</a:t>
            </a:r>
            <a:r>
              <a:rPr lang="fr-FR" baseline="-25000" dirty="0"/>
              <a:t>6</a:t>
            </a:r>
            <a:r>
              <a:rPr lang="fr-FR" dirty="0"/>
              <a:t>) et cyclohexane (C</a:t>
            </a:r>
            <a:r>
              <a:rPr lang="fr-FR" baseline="-25000" dirty="0"/>
              <a:t>6</a:t>
            </a:r>
            <a:r>
              <a:rPr lang="fr-FR" dirty="0"/>
              <a:t>H</a:t>
            </a:r>
            <a:r>
              <a:rPr lang="fr-FR" baseline="-25000" dirty="0"/>
              <a:t>12</a:t>
            </a:r>
            <a:r>
              <a:rPr lang="fr-FR" dirty="0"/>
              <a:t>). Le benzène est une molécules plane alors que celle du cyclohexane ne l’est pas.</a:t>
            </a:r>
          </a:p>
          <a:p>
            <a:endParaRPr lang="fr-FR" dirty="0"/>
          </a:p>
        </p:txBody>
      </p:sp>
      <p:pic>
        <p:nvPicPr>
          <p:cNvPr id="4" name="Image 3">
            <a:extLst>
              <a:ext uri="{FF2B5EF4-FFF2-40B4-BE49-F238E27FC236}">
                <a16:creationId xmlns:a16="http://schemas.microsoft.com/office/drawing/2014/main" id="{6F3E1AD4-AC06-4B8D-8745-51F753F33CA1}"/>
              </a:ext>
            </a:extLst>
          </p:cNvPr>
          <p:cNvPicPr>
            <a:picLocks noChangeAspect="1"/>
          </p:cNvPicPr>
          <p:nvPr/>
        </p:nvPicPr>
        <p:blipFill rotWithShape="1">
          <a:blip r:embed="rId2">
            <a:clrChange>
              <a:clrFrom>
                <a:srgbClr val="FFFFFF"/>
              </a:clrFrom>
              <a:clrTo>
                <a:srgbClr val="FFFFFF">
                  <a:alpha val="0"/>
                </a:srgbClr>
              </a:clrTo>
            </a:clrChange>
          </a:blip>
          <a:srcRect r="2514"/>
          <a:stretch/>
        </p:blipFill>
        <p:spPr>
          <a:xfrm>
            <a:off x="4881293" y="2852936"/>
            <a:ext cx="2618150" cy="1440160"/>
          </a:xfrm>
          <a:prstGeom prst="rect">
            <a:avLst/>
          </a:prstGeom>
        </p:spPr>
      </p:pic>
      <p:pic>
        <p:nvPicPr>
          <p:cNvPr id="5" name="Image 4">
            <a:extLst>
              <a:ext uri="{FF2B5EF4-FFF2-40B4-BE49-F238E27FC236}">
                <a16:creationId xmlns:a16="http://schemas.microsoft.com/office/drawing/2014/main" id="{DCAC012D-6740-41F3-9E6B-BD3233BF1D66}"/>
              </a:ext>
            </a:extLst>
          </p:cNvPr>
          <p:cNvPicPr>
            <a:picLocks noChangeAspect="1"/>
          </p:cNvPicPr>
          <p:nvPr/>
        </p:nvPicPr>
        <p:blipFill>
          <a:blip r:embed="rId3">
            <a:clrChange>
              <a:clrFrom>
                <a:srgbClr val="FFFFFF"/>
              </a:clrFrom>
              <a:clrTo>
                <a:srgbClr val="FFFFFF">
                  <a:alpha val="0"/>
                </a:srgbClr>
              </a:clrTo>
            </a:clrChange>
            <a:lum bright="-20000" contrast="20000"/>
          </a:blip>
          <a:stretch>
            <a:fillRect/>
          </a:stretch>
        </p:blipFill>
        <p:spPr>
          <a:xfrm>
            <a:off x="4582244" y="4504703"/>
            <a:ext cx="3407624" cy="1342800"/>
          </a:xfrm>
          <a:prstGeom prst="rect">
            <a:avLst/>
          </a:prstGeom>
        </p:spPr>
      </p:pic>
    </p:spTree>
    <p:extLst>
      <p:ext uri="{BB962C8B-B14F-4D97-AF65-F5344CB8AC3E}">
        <p14:creationId xmlns:p14="http://schemas.microsoft.com/office/powerpoint/2010/main" val="148576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8D868-8F30-4434-9FFF-0DD103476E78}"/>
              </a:ext>
            </a:extLst>
          </p:cNvPr>
          <p:cNvSpPr>
            <a:spLocks noGrp="1"/>
          </p:cNvSpPr>
          <p:nvPr>
            <p:ph type="title"/>
          </p:nvPr>
        </p:nvSpPr>
        <p:spPr/>
        <p:txBody>
          <a:bodyPr/>
          <a:lstStyle/>
          <a:p>
            <a:pPr marL="514350" indent="-514350">
              <a:buFont typeface="+mj-lt"/>
              <a:buAutoNum type="alphaUcPeriod"/>
            </a:pPr>
            <a:r>
              <a:rPr lang="fr-FR" dirty="0">
                <a:solidFill>
                  <a:srgbClr val="C00000"/>
                </a:solidFill>
              </a:rPr>
              <a:t>Le cyclohexane </a:t>
            </a:r>
            <a:br>
              <a:rPr lang="fr-FR" dirty="0"/>
            </a:br>
            <a:endParaRPr lang="fr-FR" dirty="0">
              <a:solidFill>
                <a:srgbClr val="C00000"/>
              </a:solidFill>
            </a:endParaRPr>
          </a:p>
        </p:txBody>
      </p:sp>
      <p:sp>
        <p:nvSpPr>
          <p:cNvPr id="3" name="Espace réservé du contenu 2">
            <a:extLst>
              <a:ext uri="{FF2B5EF4-FFF2-40B4-BE49-F238E27FC236}">
                <a16:creationId xmlns:a16="http://schemas.microsoft.com/office/drawing/2014/main" id="{73E0B657-7979-4EBB-BB6B-D4B6058E2A0B}"/>
              </a:ext>
            </a:extLst>
          </p:cNvPr>
          <p:cNvSpPr>
            <a:spLocks noGrp="1"/>
          </p:cNvSpPr>
          <p:nvPr>
            <p:ph idx="1"/>
          </p:nvPr>
        </p:nvSpPr>
        <p:spPr>
          <a:xfrm>
            <a:off x="1451202" y="1870609"/>
            <a:ext cx="9600774" cy="3450613"/>
          </a:xfrm>
        </p:spPr>
        <p:txBody>
          <a:bodyPr>
            <a:normAutofit fontScale="92500"/>
          </a:bodyPr>
          <a:lstStyle/>
          <a:p>
            <a:pPr algn="just"/>
            <a:r>
              <a:rPr lang="fr-FR" dirty="0"/>
              <a:t>Le cyclohexane est un hydrocarbure cyclique sature de formule brute C</a:t>
            </a:r>
            <a:r>
              <a:rPr lang="fr-FR" baseline="-25000" dirty="0"/>
              <a:t>6</a:t>
            </a:r>
            <a:r>
              <a:rPr lang="fr-FR" dirty="0"/>
              <a:t>H</a:t>
            </a:r>
            <a:r>
              <a:rPr lang="fr-FR" baseline="-25000" dirty="0"/>
              <a:t>12</a:t>
            </a:r>
            <a:r>
              <a:rPr lang="fr-FR" dirty="0"/>
              <a:t>. La rotation autour des axes C-C permet d’adopter une </a:t>
            </a:r>
            <a:r>
              <a:rPr lang="fr-FR" dirty="0" err="1"/>
              <a:t>infinite</a:t>
            </a:r>
            <a:r>
              <a:rPr lang="fr-FR" dirty="0"/>
              <a:t> de conformations. Cependant, deux conformations remarquables sont obtenues pour le cyclohexane, il s’agit des formes </a:t>
            </a:r>
            <a:r>
              <a:rPr lang="fr-FR" dirty="0" err="1"/>
              <a:t>appelees</a:t>
            </a:r>
            <a:r>
              <a:rPr lang="fr-FR" dirty="0"/>
              <a:t> "chaise" et "bateau" :</a:t>
            </a:r>
          </a:p>
          <a:p>
            <a:pPr algn="just"/>
            <a:endParaRPr lang="fr-FR" dirty="0"/>
          </a:p>
          <a:p>
            <a:pPr algn="just"/>
            <a:endParaRPr lang="fr-FR" dirty="0"/>
          </a:p>
          <a:p>
            <a:pPr algn="just"/>
            <a:r>
              <a:rPr lang="fr-FR" dirty="0"/>
              <a:t>Ces deux formes se transforment l’une en l’autre avec facilite. Toutefois, la forme chaise est plus stable. La différence d'énergie entre les conformations chaise et bateau est telle qu'à la température ordinaire, 99 % des molécules de cyclohexane sont sous forme chaise. Dans la forme chaise, les douze liaisons C-H se divisent en deux groupes :</a:t>
            </a:r>
          </a:p>
          <a:p>
            <a:pPr marL="0" indent="0" algn="just">
              <a:buNone/>
            </a:pPr>
            <a:endParaRPr lang="fr-FR" dirty="0"/>
          </a:p>
        </p:txBody>
      </p:sp>
      <p:graphicFrame>
        <p:nvGraphicFramePr>
          <p:cNvPr id="4" name="Objet 3">
            <a:extLst>
              <a:ext uri="{FF2B5EF4-FFF2-40B4-BE49-F238E27FC236}">
                <a16:creationId xmlns:a16="http://schemas.microsoft.com/office/drawing/2014/main" id="{199EBB19-D99A-4F61-926F-68F206327422}"/>
              </a:ext>
            </a:extLst>
          </p:cNvPr>
          <p:cNvGraphicFramePr>
            <a:graphicFrameLocks noChangeAspect="1"/>
          </p:cNvGraphicFramePr>
          <p:nvPr>
            <p:extLst>
              <p:ext uri="{D42A27DB-BD31-4B8C-83A1-F6EECF244321}">
                <p14:modId xmlns:p14="http://schemas.microsoft.com/office/powerpoint/2010/main" val="918206025"/>
              </p:ext>
            </p:extLst>
          </p:nvPr>
        </p:nvGraphicFramePr>
        <p:xfrm>
          <a:off x="4582244" y="2852936"/>
          <a:ext cx="3200635" cy="987674"/>
        </p:xfrm>
        <a:graphic>
          <a:graphicData uri="http://schemas.openxmlformats.org/presentationml/2006/ole">
            <mc:AlternateContent xmlns:mc="http://schemas.openxmlformats.org/markup-compatibility/2006">
              <mc:Choice xmlns:v="urn:schemas-microsoft-com:vml" Requires="v">
                <p:oleObj spid="_x0000_s7174" name="CS ChemDraw Drawing" r:id="rId3" imgW="2866106" imgH="883612" progId="ChemDraw.Document.6.0">
                  <p:embed/>
                </p:oleObj>
              </mc:Choice>
              <mc:Fallback>
                <p:oleObj name="CS ChemDraw Drawing" r:id="rId3" imgW="2866106" imgH="883612" progId="ChemDraw.Document.6.0">
                  <p:embed/>
                  <p:pic>
                    <p:nvPicPr>
                      <p:cNvPr id="0" name=""/>
                      <p:cNvPicPr/>
                      <p:nvPr/>
                    </p:nvPicPr>
                    <p:blipFill>
                      <a:blip r:embed="rId4"/>
                      <a:stretch>
                        <a:fillRect/>
                      </a:stretch>
                    </p:blipFill>
                    <p:spPr>
                      <a:xfrm>
                        <a:off x="4582244" y="2852936"/>
                        <a:ext cx="3200635" cy="987674"/>
                      </a:xfrm>
                      <a:prstGeom prst="rect">
                        <a:avLst/>
                      </a:prstGeom>
                    </p:spPr>
                  </p:pic>
                </p:oleObj>
              </mc:Fallback>
            </mc:AlternateContent>
          </a:graphicData>
        </a:graphic>
      </p:graphicFrame>
    </p:spTree>
    <p:extLst>
      <p:ext uri="{BB962C8B-B14F-4D97-AF65-F5344CB8AC3E}">
        <p14:creationId xmlns:p14="http://schemas.microsoft.com/office/powerpoint/2010/main" val="3997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5B5EEA-0A03-4222-93EB-14A271AF2BA7}"/>
              </a:ext>
            </a:extLst>
          </p:cNvPr>
          <p:cNvSpPr>
            <a:spLocks noGrp="1"/>
          </p:cNvSpPr>
          <p:nvPr>
            <p:ph idx="1"/>
          </p:nvPr>
        </p:nvSpPr>
        <p:spPr>
          <a:xfrm>
            <a:off x="1294025" y="476672"/>
            <a:ext cx="9600774" cy="3450613"/>
          </a:xfrm>
        </p:spPr>
        <p:txBody>
          <a:bodyPr/>
          <a:lstStyle/>
          <a:p>
            <a:r>
              <a:rPr lang="fr-FR" b="1" dirty="0">
                <a:solidFill>
                  <a:srgbClr val="C00000"/>
                </a:solidFill>
              </a:rPr>
              <a:t>les liaisons axiales: </a:t>
            </a:r>
            <a:r>
              <a:rPr lang="fr-FR" dirty="0"/>
              <a:t>elle sont perpendiculaires au plan moyen du cycle(verticales sur le dessin).</a:t>
            </a:r>
          </a:p>
          <a:p>
            <a:r>
              <a:rPr lang="fr-FR" b="1" dirty="0">
                <a:solidFill>
                  <a:srgbClr val="C00000"/>
                </a:solidFill>
              </a:rPr>
              <a:t>les liaisons équatoriales </a:t>
            </a:r>
            <a:r>
              <a:rPr lang="fr-FR" dirty="0"/>
              <a:t>: situées approximativement dans le plan moyen du cycle.</a:t>
            </a:r>
          </a:p>
        </p:txBody>
      </p:sp>
      <p:pic>
        <p:nvPicPr>
          <p:cNvPr id="4" name="Image 3">
            <a:extLst>
              <a:ext uri="{FF2B5EF4-FFF2-40B4-BE49-F238E27FC236}">
                <a16:creationId xmlns:a16="http://schemas.microsoft.com/office/drawing/2014/main" id="{BF99A5B2-6204-4AA7-AB09-DE4791E3D0C4}"/>
              </a:ext>
            </a:extLst>
          </p:cNvPr>
          <p:cNvPicPr>
            <a:picLocks noChangeAspect="1"/>
          </p:cNvPicPr>
          <p:nvPr/>
        </p:nvPicPr>
        <p:blipFill>
          <a:blip r:embed="rId2">
            <a:clrChange>
              <a:clrFrom>
                <a:srgbClr val="FEFEFE"/>
              </a:clrFrom>
              <a:clrTo>
                <a:srgbClr val="FEFEFE">
                  <a:alpha val="0"/>
                </a:srgbClr>
              </a:clrTo>
            </a:clrChange>
            <a:lum bright="-20000" contrast="20000"/>
          </a:blip>
          <a:stretch>
            <a:fillRect/>
          </a:stretch>
        </p:blipFill>
        <p:spPr>
          <a:xfrm>
            <a:off x="4438228" y="2105963"/>
            <a:ext cx="2880191" cy="1821322"/>
          </a:xfrm>
          <a:prstGeom prst="rect">
            <a:avLst/>
          </a:prstGeom>
        </p:spPr>
      </p:pic>
    </p:spTree>
    <p:extLst>
      <p:ext uri="{BB962C8B-B14F-4D97-AF65-F5344CB8AC3E}">
        <p14:creationId xmlns:p14="http://schemas.microsoft.com/office/powerpoint/2010/main" val="21630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5A603-C9A5-42B1-811B-489A46168398}"/>
              </a:ext>
            </a:extLst>
          </p:cNvPr>
          <p:cNvSpPr>
            <a:spLocks noGrp="1"/>
          </p:cNvSpPr>
          <p:nvPr>
            <p:ph type="title"/>
          </p:nvPr>
        </p:nvSpPr>
        <p:spPr/>
        <p:txBody>
          <a:bodyPr/>
          <a:lstStyle/>
          <a:p>
            <a:r>
              <a:rPr lang="fr-FR" b="1" dirty="0">
                <a:solidFill>
                  <a:srgbClr val="C00000"/>
                </a:solidFill>
              </a:rPr>
              <a:t>Aspect énergétique</a:t>
            </a:r>
            <a:r>
              <a:rPr lang="fr-FR" dirty="0">
                <a:solidFill>
                  <a:srgbClr val="C00000"/>
                </a:solidFill>
              </a:rPr>
              <a:t>: </a:t>
            </a:r>
          </a:p>
        </p:txBody>
      </p:sp>
      <p:sp>
        <p:nvSpPr>
          <p:cNvPr id="3" name="Espace réservé du contenu 2">
            <a:extLst>
              <a:ext uri="{FF2B5EF4-FFF2-40B4-BE49-F238E27FC236}">
                <a16:creationId xmlns:a16="http://schemas.microsoft.com/office/drawing/2014/main" id="{00932EE1-FA3B-4BB3-9754-1FC474F6DCF2}"/>
              </a:ext>
            </a:extLst>
          </p:cNvPr>
          <p:cNvSpPr>
            <a:spLocks noGrp="1"/>
          </p:cNvSpPr>
          <p:nvPr>
            <p:ph idx="1"/>
          </p:nvPr>
        </p:nvSpPr>
        <p:spPr>
          <a:xfrm>
            <a:off x="1451202" y="1853755"/>
            <a:ext cx="9600774" cy="2133347"/>
          </a:xfrm>
        </p:spPr>
        <p:txBody>
          <a:bodyPr/>
          <a:lstStyle/>
          <a:p>
            <a:pPr marL="0" indent="0" algn="just">
              <a:buNone/>
            </a:pPr>
            <a:r>
              <a:rPr lang="fr-FR" dirty="0"/>
              <a:t>A température ambiante, l’agitation thermique permet d’obtenir toutes les conformations. Les conformations chaises sont de loin les plus stables et les plus abondantes (99 % des conformères). En effet, pour les conformations chaise, toutes les liaisons sont décalées, ce qui est favorable énergiquement. Le cas est diffèrent pour les autres conformations, telles que des conformations bateau et des conformations croisées.</a:t>
            </a:r>
          </a:p>
        </p:txBody>
      </p:sp>
      <p:pic>
        <p:nvPicPr>
          <p:cNvPr id="4" name="Image 3">
            <a:extLst>
              <a:ext uri="{FF2B5EF4-FFF2-40B4-BE49-F238E27FC236}">
                <a16:creationId xmlns:a16="http://schemas.microsoft.com/office/drawing/2014/main" id="{6E38CD52-E889-4271-863C-64B30F7FFABB}"/>
              </a:ext>
            </a:extLst>
          </p:cNvPr>
          <p:cNvPicPr>
            <a:picLocks noChangeAspect="1"/>
          </p:cNvPicPr>
          <p:nvPr/>
        </p:nvPicPr>
        <p:blipFill>
          <a:blip r:embed="rId2"/>
          <a:stretch>
            <a:fillRect/>
          </a:stretch>
        </p:blipFill>
        <p:spPr>
          <a:xfrm>
            <a:off x="6022404" y="3842790"/>
            <a:ext cx="1990846" cy="1857555"/>
          </a:xfrm>
          <a:prstGeom prst="rect">
            <a:avLst/>
          </a:prstGeom>
        </p:spPr>
      </p:pic>
      <p:grpSp>
        <p:nvGrpSpPr>
          <p:cNvPr id="12" name="Groupe 11">
            <a:extLst>
              <a:ext uri="{FF2B5EF4-FFF2-40B4-BE49-F238E27FC236}">
                <a16:creationId xmlns:a16="http://schemas.microsoft.com/office/drawing/2014/main" id="{A458AAEE-3B5B-479C-9AA2-B2B39759C9E9}"/>
              </a:ext>
            </a:extLst>
          </p:cNvPr>
          <p:cNvGrpSpPr/>
          <p:nvPr/>
        </p:nvGrpSpPr>
        <p:grpSpPr>
          <a:xfrm>
            <a:off x="2983678" y="3842790"/>
            <a:ext cx="2060294" cy="1805796"/>
            <a:chOff x="8253628" y="3534214"/>
            <a:chExt cx="2060294" cy="1805796"/>
          </a:xfrm>
        </p:grpSpPr>
        <p:pic>
          <p:nvPicPr>
            <p:cNvPr id="5" name="Image 4">
              <a:extLst>
                <a:ext uri="{FF2B5EF4-FFF2-40B4-BE49-F238E27FC236}">
                  <a16:creationId xmlns:a16="http://schemas.microsoft.com/office/drawing/2014/main" id="{30B9EC76-E116-472F-B66F-A8C717683C49}"/>
                </a:ext>
              </a:extLst>
            </p:cNvPr>
            <p:cNvPicPr>
              <a:picLocks noChangeAspect="1"/>
            </p:cNvPicPr>
            <p:nvPr/>
          </p:nvPicPr>
          <p:blipFill>
            <a:blip r:embed="rId3"/>
            <a:stretch>
              <a:fillRect/>
            </a:stretch>
          </p:blipFill>
          <p:spPr>
            <a:xfrm>
              <a:off x="8253628" y="3534214"/>
              <a:ext cx="2060294" cy="1805796"/>
            </a:xfrm>
            <a:prstGeom prst="rect">
              <a:avLst/>
            </a:prstGeom>
          </p:spPr>
        </p:pic>
        <p:cxnSp>
          <p:nvCxnSpPr>
            <p:cNvPr id="7" name="Connecteur droit 6">
              <a:extLst>
                <a:ext uri="{FF2B5EF4-FFF2-40B4-BE49-F238E27FC236}">
                  <a16:creationId xmlns:a16="http://schemas.microsoft.com/office/drawing/2014/main" id="{CE04BD34-2EA4-498B-A85E-AAF5E2D757BA}"/>
                </a:ext>
              </a:extLst>
            </p:cNvPr>
            <p:cNvCxnSpPr>
              <a:cxnSpLocks/>
            </p:cNvCxnSpPr>
            <p:nvPr/>
          </p:nvCxnSpPr>
          <p:spPr>
            <a:xfrm flipV="1">
              <a:off x="9101511" y="4149080"/>
              <a:ext cx="377277" cy="789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57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CE641-0C15-4105-BC94-C5C31D8069E9}"/>
              </a:ext>
            </a:extLst>
          </p:cNvPr>
          <p:cNvSpPr>
            <a:spLocks noGrp="1"/>
          </p:cNvSpPr>
          <p:nvPr>
            <p:ph type="title"/>
          </p:nvPr>
        </p:nvSpPr>
        <p:spPr/>
        <p:txBody>
          <a:bodyPr/>
          <a:lstStyle/>
          <a:p>
            <a:r>
              <a:rPr lang="fr-FR" dirty="0"/>
              <a:t>Profil énergétique</a:t>
            </a:r>
          </a:p>
        </p:txBody>
      </p:sp>
      <p:pic>
        <p:nvPicPr>
          <p:cNvPr id="4" name="Espace réservé du contenu 3">
            <a:extLst>
              <a:ext uri="{FF2B5EF4-FFF2-40B4-BE49-F238E27FC236}">
                <a16:creationId xmlns:a16="http://schemas.microsoft.com/office/drawing/2014/main" id="{B1AA3B91-319D-4947-A2DA-FA4BFCB6664F}"/>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762295" y="2132856"/>
            <a:ext cx="6978588" cy="3510690"/>
          </a:xfrm>
          <a:prstGeom prst="rect">
            <a:avLst/>
          </a:prstGeom>
        </p:spPr>
      </p:pic>
    </p:spTree>
    <p:extLst>
      <p:ext uri="{BB962C8B-B14F-4D97-AF65-F5344CB8AC3E}">
        <p14:creationId xmlns:p14="http://schemas.microsoft.com/office/powerpoint/2010/main" val="4592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864F8-537C-4AC0-AC30-6747E1EC18F4}"/>
              </a:ext>
            </a:extLst>
          </p:cNvPr>
          <p:cNvSpPr>
            <a:spLocks noGrp="1"/>
          </p:cNvSpPr>
          <p:nvPr>
            <p:ph type="title"/>
          </p:nvPr>
        </p:nvSpPr>
        <p:spPr/>
        <p:txBody>
          <a:bodyPr/>
          <a:lstStyle/>
          <a:p>
            <a:r>
              <a:rPr lang="fr-FR" dirty="0"/>
              <a:t>Les cyclohexanes monosubstitués</a:t>
            </a:r>
          </a:p>
        </p:txBody>
      </p:sp>
      <p:sp>
        <p:nvSpPr>
          <p:cNvPr id="3" name="Espace réservé du contenu 2">
            <a:extLst>
              <a:ext uri="{FF2B5EF4-FFF2-40B4-BE49-F238E27FC236}">
                <a16:creationId xmlns:a16="http://schemas.microsoft.com/office/drawing/2014/main" id="{E5DA604D-D815-4AAC-B3F5-3EF89A015E30}"/>
              </a:ext>
            </a:extLst>
          </p:cNvPr>
          <p:cNvSpPr>
            <a:spLocks noGrp="1"/>
          </p:cNvSpPr>
          <p:nvPr>
            <p:ph idx="1"/>
          </p:nvPr>
        </p:nvSpPr>
        <p:spPr>
          <a:xfrm>
            <a:off x="1451202" y="1853755"/>
            <a:ext cx="9600774" cy="3450613"/>
          </a:xfrm>
        </p:spPr>
        <p:txBody>
          <a:bodyPr/>
          <a:lstStyle/>
          <a:p>
            <a:r>
              <a:rPr lang="fr-FR" dirty="0"/>
              <a:t>La conformation la plus stable d’un cyclohexane monosubstitué est la conformation chaise pour laquelle le substituant est en </a:t>
            </a:r>
            <a:r>
              <a:rPr lang="fr-FR" b="1" dirty="0"/>
              <a:t>position équatoriale</a:t>
            </a:r>
            <a:r>
              <a:rPr lang="fr-FR" dirty="0"/>
              <a:t>. </a:t>
            </a:r>
          </a:p>
          <a:p>
            <a:pPr marL="0" indent="0">
              <a:buNone/>
            </a:pPr>
            <a:r>
              <a:rPr lang="fr-FR" dirty="0"/>
              <a:t>Exemple:</a:t>
            </a:r>
          </a:p>
        </p:txBody>
      </p:sp>
      <p:pic>
        <p:nvPicPr>
          <p:cNvPr id="4" name="Image 3">
            <a:extLst>
              <a:ext uri="{FF2B5EF4-FFF2-40B4-BE49-F238E27FC236}">
                <a16:creationId xmlns:a16="http://schemas.microsoft.com/office/drawing/2014/main" id="{D729881F-8AEA-427B-A6CD-204FCACFFF41}"/>
              </a:ext>
            </a:extLst>
          </p:cNvPr>
          <p:cNvPicPr>
            <a:picLocks noChangeAspect="1"/>
          </p:cNvPicPr>
          <p:nvPr/>
        </p:nvPicPr>
        <p:blipFill>
          <a:blip r:embed="rId2">
            <a:clrChange>
              <a:clrFrom>
                <a:srgbClr val="FFFFFF"/>
              </a:clrFrom>
              <a:clrTo>
                <a:srgbClr val="FFFFFF">
                  <a:alpha val="0"/>
                </a:srgbClr>
              </a:clrTo>
            </a:clrChange>
            <a:lum bright="-20000" contrast="20000"/>
          </a:blip>
          <a:stretch>
            <a:fillRect/>
          </a:stretch>
        </p:blipFill>
        <p:spPr>
          <a:xfrm>
            <a:off x="8182644" y="2276872"/>
            <a:ext cx="3034696" cy="1457960"/>
          </a:xfrm>
          <a:prstGeom prst="rect">
            <a:avLst/>
          </a:prstGeom>
        </p:spPr>
      </p:pic>
      <p:pic>
        <p:nvPicPr>
          <p:cNvPr id="6" name="Image 5">
            <a:extLst>
              <a:ext uri="{FF2B5EF4-FFF2-40B4-BE49-F238E27FC236}">
                <a16:creationId xmlns:a16="http://schemas.microsoft.com/office/drawing/2014/main" id="{96C20F9D-81F0-4725-837D-78E282AFD30E}"/>
              </a:ext>
            </a:extLst>
          </p:cNvPr>
          <p:cNvPicPr>
            <a:picLocks noChangeAspect="1"/>
          </p:cNvPicPr>
          <p:nvPr/>
        </p:nvPicPr>
        <p:blipFill rotWithShape="1">
          <a:blip r:embed="rId3">
            <a:clrChange>
              <a:clrFrom>
                <a:srgbClr val="FFFFFF"/>
              </a:clrFrom>
              <a:clrTo>
                <a:srgbClr val="FFFFFF">
                  <a:alpha val="0"/>
                </a:srgbClr>
              </a:clrTo>
            </a:clrChange>
            <a:lum bright="-20000" contrast="40000"/>
          </a:blip>
          <a:srcRect t="1" r="4225" b="2792"/>
          <a:stretch/>
        </p:blipFill>
        <p:spPr>
          <a:xfrm>
            <a:off x="3259938" y="3140969"/>
            <a:ext cx="2906482" cy="2520280"/>
          </a:xfrm>
          <a:prstGeom prst="rect">
            <a:avLst/>
          </a:prstGeom>
        </p:spPr>
      </p:pic>
    </p:spTree>
    <p:extLst>
      <p:ext uri="{BB962C8B-B14F-4D97-AF65-F5344CB8AC3E}">
        <p14:creationId xmlns:p14="http://schemas.microsoft.com/office/powerpoint/2010/main" val="70314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895DC-D6F6-437A-A65D-F5B672EF088E}"/>
              </a:ext>
            </a:extLst>
          </p:cNvPr>
          <p:cNvSpPr>
            <a:spLocks noGrp="1"/>
          </p:cNvSpPr>
          <p:nvPr>
            <p:ph type="title" idx="4294967295"/>
          </p:nvPr>
        </p:nvSpPr>
        <p:spPr>
          <a:xfrm>
            <a:off x="2587625" y="363538"/>
            <a:ext cx="9601200" cy="1049337"/>
          </a:xfrm>
        </p:spPr>
        <p:txBody>
          <a:bodyPr/>
          <a:lstStyle/>
          <a:p>
            <a:r>
              <a:rPr lang="fr-FR" dirty="0">
                <a:solidFill>
                  <a:srgbClr val="C00000"/>
                </a:solidFill>
              </a:rPr>
              <a:t>Exercices d’application</a:t>
            </a:r>
          </a:p>
        </p:txBody>
      </p:sp>
      <p:pic>
        <p:nvPicPr>
          <p:cNvPr id="8" name="Image 7">
            <a:extLst>
              <a:ext uri="{FF2B5EF4-FFF2-40B4-BE49-F238E27FC236}">
                <a16:creationId xmlns:a16="http://schemas.microsoft.com/office/drawing/2014/main" id="{692F77A0-0AA6-4E08-94C6-EA586D63D2A7}"/>
              </a:ext>
            </a:extLst>
          </p:cNvPr>
          <p:cNvPicPr>
            <a:picLocks noChangeAspect="1"/>
          </p:cNvPicPr>
          <p:nvPr/>
        </p:nvPicPr>
        <p:blipFill>
          <a:blip r:embed="rId2">
            <a:clrChange>
              <a:clrFrom>
                <a:srgbClr val="FFFFFF"/>
              </a:clrFrom>
              <a:clrTo>
                <a:srgbClr val="FFFFFF">
                  <a:alpha val="0"/>
                </a:srgbClr>
              </a:clrTo>
            </a:clrChange>
            <a:lum bright="-20000" contrast="20000"/>
          </a:blip>
          <a:stretch>
            <a:fillRect/>
          </a:stretch>
        </p:blipFill>
        <p:spPr>
          <a:xfrm>
            <a:off x="2133972" y="912781"/>
            <a:ext cx="7434070" cy="5032437"/>
          </a:xfrm>
          <a:prstGeom prst="rect">
            <a:avLst/>
          </a:prstGeom>
        </p:spPr>
      </p:pic>
    </p:spTree>
    <p:extLst>
      <p:ext uri="{BB962C8B-B14F-4D97-AF65-F5344CB8AC3E}">
        <p14:creationId xmlns:p14="http://schemas.microsoft.com/office/powerpoint/2010/main" val="301541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201" y="1262921"/>
            <a:ext cx="9600774" cy="1049235"/>
          </a:xfrm>
        </p:spPr>
        <p:txBody>
          <a:bodyPr rtlCol="0"/>
          <a:lstStyle/>
          <a:p>
            <a:pPr rtl="0"/>
            <a:r>
              <a:rPr lang="fr-FR" dirty="0"/>
              <a:t>Introduction</a:t>
            </a:r>
          </a:p>
        </p:txBody>
      </p:sp>
      <p:sp>
        <p:nvSpPr>
          <p:cNvPr id="4" name="Espace réservé du pied de page 3">
            <a:extLst>
              <a:ext uri="{FF2B5EF4-FFF2-40B4-BE49-F238E27FC236}">
                <a16:creationId xmlns:a16="http://schemas.microsoft.com/office/drawing/2014/main" id="{2E6C0F27-03F6-480E-9D28-4231DF83B147}"/>
              </a:ext>
            </a:extLst>
          </p:cNvPr>
          <p:cNvSpPr>
            <a:spLocks noGrp="1"/>
          </p:cNvSpPr>
          <p:nvPr>
            <p:ph type="ftr" sz="quarter" idx="11"/>
          </p:nvPr>
        </p:nvSpPr>
        <p:spPr/>
        <p:txBody>
          <a:bodyPr/>
          <a:lstStyle/>
          <a:p>
            <a:r>
              <a:rPr lang="fr-FR" dirty="0"/>
              <a:t>A. Safer</a:t>
            </a:r>
          </a:p>
        </p:txBody>
      </p:sp>
      <p:sp>
        <p:nvSpPr>
          <p:cNvPr id="5" name="Espace réservé du numéro de diapositive 4">
            <a:extLst>
              <a:ext uri="{FF2B5EF4-FFF2-40B4-BE49-F238E27FC236}">
                <a16:creationId xmlns:a16="http://schemas.microsoft.com/office/drawing/2014/main" id="{13BFD906-1D6A-4A96-A4D8-5486A2E612F3}"/>
              </a:ext>
            </a:extLst>
          </p:cNvPr>
          <p:cNvSpPr>
            <a:spLocks noGrp="1"/>
          </p:cNvSpPr>
          <p:nvPr>
            <p:ph type="sldNum" sz="quarter" idx="12"/>
          </p:nvPr>
        </p:nvSpPr>
        <p:spPr/>
        <p:txBody>
          <a:bodyPr/>
          <a:lstStyle/>
          <a:p>
            <a:pPr algn="r"/>
            <a:fld id="{81FEFA0A-2F20-4B60-98C6-5FFDA469AA1C}" type="slidenum">
              <a:rPr lang="fr-FR" smtClean="0"/>
              <a:pPr algn="r"/>
              <a:t>2</a:t>
            </a:fld>
            <a:endParaRPr lang="fr-FR" dirty="0"/>
          </a:p>
        </p:txBody>
      </p:sp>
      <p:sp>
        <p:nvSpPr>
          <p:cNvPr id="3" name="Espace réservé du texte 2"/>
          <p:cNvSpPr>
            <a:spLocks noGrp="1"/>
          </p:cNvSpPr>
          <p:nvPr>
            <p:ph type="body" idx="4294967295"/>
          </p:nvPr>
        </p:nvSpPr>
        <p:spPr>
          <a:xfrm>
            <a:off x="885339" y="1836417"/>
            <a:ext cx="10009188" cy="3816350"/>
          </a:xfrm>
        </p:spPr>
        <p:txBody>
          <a:bodyPr rtlCol="0">
            <a:normAutofit/>
          </a:bodyPr>
          <a:lstStyle/>
          <a:p>
            <a:pPr marL="342900" indent="-342900" algn="just">
              <a:lnSpc>
                <a:spcPct val="150000"/>
              </a:lnSpc>
              <a:buFont typeface="Arial" panose="020B0604020202020204" pitchFamily="34" charset="0"/>
              <a:buChar char="•"/>
            </a:pPr>
            <a:r>
              <a:rPr lang="fr-FR" dirty="0"/>
              <a:t>Les liaisons C-C sont des liaisons simples qui permettent la possibilité de </a:t>
            </a:r>
            <a:r>
              <a:rPr lang="fr-FR" b="1" i="1" dirty="0"/>
              <a:t>rotations autour de ces liaisons. </a:t>
            </a:r>
            <a:r>
              <a:rPr lang="fr-FR" dirty="0"/>
              <a:t>En fonction de ces rotations, la molécule adopte </a:t>
            </a:r>
            <a:r>
              <a:rPr lang="fr-FR" b="1" i="1" dirty="0"/>
              <a:t>différentes conformations</a:t>
            </a:r>
            <a:endParaRPr lang="fr-FR" dirty="0"/>
          </a:p>
          <a:p>
            <a:pPr marL="342900" indent="-342900" algn="just">
              <a:lnSpc>
                <a:spcPct val="150000"/>
              </a:lnSpc>
              <a:buFont typeface="Arial" panose="020B0604020202020204" pitchFamily="34" charset="0"/>
              <a:buChar char="•"/>
            </a:pPr>
            <a:r>
              <a:rPr lang="fr-FR" dirty="0"/>
              <a:t>L’étude de ces différentes conformations est appelée </a:t>
            </a:r>
            <a:r>
              <a:rPr lang="fr-FR" b="1" i="1" dirty="0"/>
              <a:t>analyse conformationnelle.</a:t>
            </a:r>
          </a:p>
          <a:p>
            <a:pPr marL="342900" indent="-342900" algn="just">
              <a:buFont typeface="Arial" panose="020B0604020202020204" pitchFamily="34" charset="0"/>
              <a:buChar char="•"/>
            </a:pPr>
            <a:r>
              <a:rPr lang="fr-FR" dirty="0"/>
              <a:t>Du fait du fait des interactions interatomiques qui existent, toutes les conformations d’un composé ne sont pas identiques.</a:t>
            </a:r>
          </a:p>
          <a:p>
            <a:pPr marL="342900" indent="-342900" algn="just">
              <a:buFont typeface="Arial" panose="020B0604020202020204" pitchFamily="34" charset="0"/>
              <a:buChar char="•"/>
            </a:pPr>
            <a:r>
              <a:rPr lang="fr-FR" dirty="0"/>
              <a:t>Pour la représentation des différentes conformations on peut utiliser soit </a:t>
            </a:r>
            <a:r>
              <a:rPr lang="fr-FR" b="1" dirty="0"/>
              <a:t>les formules en perspectives </a:t>
            </a:r>
            <a:r>
              <a:rPr lang="fr-FR" dirty="0"/>
              <a:t>soit la </a:t>
            </a:r>
            <a:r>
              <a:rPr lang="fr-FR" b="1" dirty="0"/>
              <a:t>projection de Newman</a:t>
            </a:r>
            <a:r>
              <a:rPr lang="fr-FR" dirty="0"/>
              <a:t>.</a:t>
            </a:r>
            <a:endParaRPr lang="fr-FR" b="1" i="1"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51CA2-F940-4523-BAAB-E8D99426C94B}"/>
              </a:ext>
            </a:extLst>
          </p:cNvPr>
          <p:cNvSpPr>
            <a:spLocks noGrp="1"/>
          </p:cNvSpPr>
          <p:nvPr>
            <p:ph type="title"/>
          </p:nvPr>
        </p:nvSpPr>
        <p:spPr/>
        <p:txBody>
          <a:bodyPr/>
          <a:lstStyle/>
          <a:p>
            <a:r>
              <a:rPr lang="fr-FR" dirty="0" err="1"/>
              <a:t>Définiton</a:t>
            </a:r>
            <a:endParaRPr lang="fr-FR" dirty="0"/>
          </a:p>
        </p:txBody>
      </p:sp>
      <p:sp>
        <p:nvSpPr>
          <p:cNvPr id="3" name="Rectangle 2">
            <a:extLst>
              <a:ext uri="{FF2B5EF4-FFF2-40B4-BE49-F238E27FC236}">
                <a16:creationId xmlns:a16="http://schemas.microsoft.com/office/drawing/2014/main" id="{670E2F34-72C2-40BD-BE4C-59259C02142D}"/>
              </a:ext>
            </a:extLst>
          </p:cNvPr>
          <p:cNvSpPr/>
          <p:nvPr/>
        </p:nvSpPr>
        <p:spPr>
          <a:xfrm>
            <a:off x="1451202" y="1916832"/>
            <a:ext cx="9600774" cy="1477328"/>
          </a:xfrm>
          <a:prstGeom prst="rect">
            <a:avLst/>
          </a:prstGeom>
        </p:spPr>
        <p:txBody>
          <a:bodyPr wrap="square">
            <a:spAutoFit/>
          </a:bodyPr>
          <a:lstStyle/>
          <a:p>
            <a:pPr marL="285750" indent="-285750" algn="just">
              <a:buFont typeface="Arial" panose="020B0604020202020204" pitchFamily="34" charset="0"/>
              <a:buChar char="•"/>
            </a:pPr>
            <a:r>
              <a:rPr lang="fr-FR" dirty="0"/>
              <a:t>La stéréoisomérie de conformation est la Stéréoisomérie dans laquelle on peut passer d’un conformère à un autre (non séparables), par une simple rotation autour de la liaison C-C (énergie faible).</a:t>
            </a:r>
          </a:p>
          <a:p>
            <a:pPr marL="285750" indent="-285750" algn="just">
              <a:buFont typeface="Arial" panose="020B0604020202020204" pitchFamily="34" charset="0"/>
              <a:buChar char="•"/>
            </a:pPr>
            <a:r>
              <a:rPr lang="fr-FR" dirty="0"/>
              <a:t>Pour une molécule de configuration donnée, il peut correspondre une infinité de structures pour cette obtenue par rotation autour de la liaison C-C.  Ces structures sont appelées </a:t>
            </a:r>
            <a:r>
              <a:rPr lang="fr-FR" b="1" dirty="0"/>
              <a:t>conformères</a:t>
            </a:r>
            <a:r>
              <a:rPr lang="fr-FR" dirty="0"/>
              <a:t>. </a:t>
            </a:r>
          </a:p>
        </p:txBody>
      </p:sp>
      <p:graphicFrame>
        <p:nvGraphicFramePr>
          <p:cNvPr id="5" name="Objet 4">
            <a:extLst>
              <a:ext uri="{FF2B5EF4-FFF2-40B4-BE49-F238E27FC236}">
                <a16:creationId xmlns:a16="http://schemas.microsoft.com/office/drawing/2014/main" id="{8CC30607-365B-44A8-87F2-68F9979F2DEA}"/>
              </a:ext>
            </a:extLst>
          </p:cNvPr>
          <p:cNvGraphicFramePr>
            <a:graphicFrameLocks noChangeAspect="1"/>
          </p:cNvGraphicFramePr>
          <p:nvPr>
            <p:extLst>
              <p:ext uri="{D42A27DB-BD31-4B8C-83A1-F6EECF244321}">
                <p14:modId xmlns:p14="http://schemas.microsoft.com/office/powerpoint/2010/main" val="181584011"/>
              </p:ext>
            </p:extLst>
          </p:nvPr>
        </p:nvGraphicFramePr>
        <p:xfrm>
          <a:off x="2840037" y="3789040"/>
          <a:ext cx="6508750" cy="1195387"/>
        </p:xfrm>
        <a:graphic>
          <a:graphicData uri="http://schemas.openxmlformats.org/presentationml/2006/ole">
            <mc:AlternateContent xmlns:mc="http://schemas.openxmlformats.org/markup-compatibility/2006">
              <mc:Choice xmlns:v="urn:schemas-microsoft-com:vml" Requires="v">
                <p:oleObj spid="_x0000_s2056" name="CS ChemDraw Drawing" r:id="rId3" imgW="6509108" imgH="1195988" progId="ChemDraw.Document.6.0">
                  <p:embed/>
                </p:oleObj>
              </mc:Choice>
              <mc:Fallback>
                <p:oleObj name="CS ChemDraw Drawing" r:id="rId3" imgW="6509108" imgH="1195988" progId="ChemDraw.Document.6.0">
                  <p:embed/>
                  <p:pic>
                    <p:nvPicPr>
                      <p:cNvPr id="0" name=""/>
                      <p:cNvPicPr/>
                      <p:nvPr/>
                    </p:nvPicPr>
                    <p:blipFill>
                      <a:blip r:embed="rId4"/>
                      <a:stretch>
                        <a:fillRect/>
                      </a:stretch>
                    </p:blipFill>
                    <p:spPr>
                      <a:xfrm>
                        <a:off x="2840037" y="3789040"/>
                        <a:ext cx="6508750" cy="1195387"/>
                      </a:xfrm>
                      <a:prstGeom prst="rect">
                        <a:avLst/>
                      </a:prstGeom>
                    </p:spPr>
                  </p:pic>
                </p:oleObj>
              </mc:Fallback>
            </mc:AlternateContent>
          </a:graphicData>
        </a:graphic>
      </p:graphicFrame>
    </p:spTree>
    <p:extLst>
      <p:ext uri="{BB962C8B-B14F-4D97-AF65-F5344CB8AC3E}">
        <p14:creationId xmlns:p14="http://schemas.microsoft.com/office/powerpoint/2010/main" val="7915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r>
              <a:rPr lang="fr-FR" b="1" dirty="0"/>
              <a:t>Projection en perspectives et projection de Newman</a:t>
            </a:r>
            <a:br>
              <a:rPr lang="fr-FR" dirty="0"/>
            </a:br>
            <a:endParaRPr lang="fr-FR" dirty="0"/>
          </a:p>
        </p:txBody>
      </p:sp>
      <p:sp>
        <p:nvSpPr>
          <p:cNvPr id="3" name="Espace réservé du texte 2"/>
          <p:cNvSpPr>
            <a:spLocks noGrp="1"/>
          </p:cNvSpPr>
          <p:nvPr>
            <p:ph type="body" idx="1"/>
          </p:nvPr>
        </p:nvSpPr>
        <p:spPr>
          <a:xfrm>
            <a:off x="1053852" y="2023004"/>
            <a:ext cx="4837138" cy="801943"/>
          </a:xfrm>
        </p:spPr>
        <p:txBody>
          <a:bodyPr rtlCol="0"/>
          <a:lstStyle/>
          <a:p>
            <a:r>
              <a:rPr lang="fr-FR" b="1" dirty="0"/>
              <a:t>projection en perspectives</a:t>
            </a:r>
            <a:endParaRPr lang="fr-FR" dirty="0"/>
          </a:p>
        </p:txBody>
      </p:sp>
      <p:sp>
        <p:nvSpPr>
          <p:cNvPr id="5" name="Espace réservé du texte 4"/>
          <p:cNvSpPr>
            <a:spLocks noGrp="1"/>
          </p:cNvSpPr>
          <p:nvPr>
            <p:ph type="body" sz="quarter" idx="3"/>
          </p:nvPr>
        </p:nvSpPr>
        <p:spPr/>
        <p:txBody>
          <a:bodyPr rtlCol="0"/>
          <a:lstStyle/>
          <a:p>
            <a:r>
              <a:rPr lang="fr-FR" b="1" dirty="0"/>
              <a:t>projection de Newman</a:t>
            </a:r>
            <a:endParaRPr lang="fr-FR" dirty="0"/>
          </a:p>
        </p:txBody>
      </p:sp>
      <p:graphicFrame>
        <p:nvGraphicFramePr>
          <p:cNvPr id="10" name="Objet 9">
            <a:extLst>
              <a:ext uri="{FF2B5EF4-FFF2-40B4-BE49-F238E27FC236}">
                <a16:creationId xmlns:a16="http://schemas.microsoft.com/office/drawing/2014/main" id="{89E8B67F-99BC-4874-BF9E-16E0C44D0EB3}"/>
              </a:ext>
            </a:extLst>
          </p:cNvPr>
          <p:cNvGraphicFramePr>
            <a:graphicFrameLocks noChangeAspect="1"/>
          </p:cNvGraphicFramePr>
          <p:nvPr>
            <p:extLst>
              <p:ext uri="{D42A27DB-BD31-4B8C-83A1-F6EECF244321}">
                <p14:modId xmlns:p14="http://schemas.microsoft.com/office/powerpoint/2010/main" val="4212606028"/>
              </p:ext>
            </p:extLst>
          </p:nvPr>
        </p:nvGraphicFramePr>
        <p:xfrm>
          <a:off x="1125538" y="2692400"/>
          <a:ext cx="4932362" cy="2339975"/>
        </p:xfrm>
        <a:graphic>
          <a:graphicData uri="http://schemas.openxmlformats.org/presentationml/2006/ole">
            <mc:AlternateContent xmlns:mc="http://schemas.openxmlformats.org/markup-compatibility/2006">
              <mc:Choice xmlns:v="urn:schemas-microsoft-com:vml" Requires="v">
                <p:oleObj spid="_x0000_s1035" name="CS ChemDraw Drawing" r:id="rId4" imgW="3503326" imgH="1664155" progId="ChemDraw.Document.6.0">
                  <p:embed/>
                </p:oleObj>
              </mc:Choice>
              <mc:Fallback>
                <p:oleObj name="CS ChemDraw Drawing" r:id="rId4" imgW="3503326" imgH="1664155" progId="ChemDraw.Document.6.0">
                  <p:embed/>
                  <p:pic>
                    <p:nvPicPr>
                      <p:cNvPr id="0" name=""/>
                      <p:cNvPicPr/>
                      <p:nvPr/>
                    </p:nvPicPr>
                    <p:blipFill>
                      <a:blip r:embed="rId5"/>
                      <a:stretch>
                        <a:fillRect/>
                      </a:stretch>
                    </p:blipFill>
                    <p:spPr>
                      <a:xfrm>
                        <a:off x="1125538" y="2692400"/>
                        <a:ext cx="4932362" cy="2339975"/>
                      </a:xfrm>
                      <a:prstGeom prst="rect">
                        <a:avLst/>
                      </a:prstGeom>
                    </p:spPr>
                  </p:pic>
                </p:oleObj>
              </mc:Fallback>
            </mc:AlternateContent>
          </a:graphicData>
        </a:graphic>
      </p:graphicFrame>
      <p:pic>
        <p:nvPicPr>
          <p:cNvPr id="21" name="Image 20">
            <a:extLst>
              <a:ext uri="{FF2B5EF4-FFF2-40B4-BE49-F238E27FC236}">
                <a16:creationId xmlns:a16="http://schemas.microsoft.com/office/drawing/2014/main" id="{D581405D-8147-40F2-9B7F-E9AF3C18A2CC}"/>
              </a:ext>
            </a:extLst>
          </p:cNvPr>
          <p:cNvPicPr>
            <a:picLocks noChangeAspect="1"/>
          </p:cNvPicPr>
          <p:nvPr/>
        </p:nvPicPr>
        <p:blipFill rotWithShape="1">
          <a:blip r:embed="rId6">
            <a:clrChange>
              <a:clrFrom>
                <a:srgbClr val="FFFFFF"/>
              </a:clrFrom>
              <a:clrTo>
                <a:srgbClr val="FFFFFF">
                  <a:alpha val="0"/>
                </a:srgbClr>
              </a:clrTo>
            </a:clrChange>
            <a:lum bright="-9000"/>
          </a:blip>
          <a:srcRect r="2551" b="4167"/>
          <a:stretch/>
        </p:blipFill>
        <p:spPr>
          <a:xfrm>
            <a:off x="6283952" y="3140968"/>
            <a:ext cx="4418972" cy="1656184"/>
          </a:xfrm>
          <a:prstGeom prst="rect">
            <a:avLst/>
          </a:prstGeom>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DB125-D42D-46C5-BA72-A533636BA32B}"/>
              </a:ext>
            </a:extLst>
          </p:cNvPr>
          <p:cNvSpPr>
            <a:spLocks noGrp="1"/>
          </p:cNvSpPr>
          <p:nvPr>
            <p:ph type="title"/>
          </p:nvPr>
        </p:nvSpPr>
        <p:spPr/>
        <p:txBody>
          <a:bodyPr/>
          <a:lstStyle/>
          <a:p>
            <a:pPr marL="514350" indent="-514350">
              <a:buFont typeface="+mj-lt"/>
              <a:buAutoNum type="arabicPeriod"/>
            </a:pPr>
            <a:r>
              <a:rPr lang="fr-FR" dirty="0">
                <a:solidFill>
                  <a:srgbClr val="C00000"/>
                </a:solidFill>
              </a:rPr>
              <a:t>Composés acycliques</a:t>
            </a:r>
            <a:br>
              <a:rPr lang="fr-FR" dirty="0"/>
            </a:br>
            <a:r>
              <a:rPr lang="fr-FR" sz="2800" cap="none" dirty="0">
                <a:latin typeface="Times New Roman" panose="02020603050405020304" pitchFamily="18" charset="0"/>
                <a:cs typeface="Times New Roman" panose="02020603050405020304" pitchFamily="18" charset="0"/>
              </a:rPr>
              <a:t>Exemple1</a:t>
            </a:r>
            <a:r>
              <a:rPr lang="fr-FR" sz="2800" dirty="0">
                <a:latin typeface="Times New Roman" panose="02020603050405020304" pitchFamily="18" charset="0"/>
                <a:cs typeface="Times New Roman" panose="02020603050405020304" pitchFamily="18" charset="0"/>
              </a:rPr>
              <a:t> : CH</a:t>
            </a:r>
            <a:r>
              <a:rPr lang="fr-FR" sz="2800" baseline="-25000" dirty="0">
                <a:latin typeface="Times New Roman" panose="02020603050405020304" pitchFamily="18" charset="0"/>
                <a:cs typeface="Times New Roman" panose="02020603050405020304" pitchFamily="18" charset="0"/>
              </a:rPr>
              <a:t>3</a:t>
            </a:r>
            <a:r>
              <a:rPr lang="fr-FR" sz="2800" dirty="0">
                <a:latin typeface="Times New Roman" panose="02020603050405020304" pitchFamily="18" charset="0"/>
                <a:cs typeface="Times New Roman" panose="02020603050405020304" pitchFamily="18" charset="0"/>
              </a:rPr>
              <a:t>-CH</a:t>
            </a:r>
            <a:r>
              <a:rPr lang="fr-FR" sz="2800" baseline="-25000" dirty="0">
                <a:latin typeface="Times New Roman" panose="02020603050405020304" pitchFamily="18" charset="0"/>
                <a:cs typeface="Times New Roman" panose="02020603050405020304" pitchFamily="18" charset="0"/>
              </a:rPr>
              <a:t>3</a:t>
            </a:r>
          </a:p>
        </p:txBody>
      </p:sp>
      <p:sp>
        <p:nvSpPr>
          <p:cNvPr id="3" name="Espace réservé du texte 2">
            <a:extLst>
              <a:ext uri="{FF2B5EF4-FFF2-40B4-BE49-F238E27FC236}">
                <a16:creationId xmlns:a16="http://schemas.microsoft.com/office/drawing/2014/main" id="{832F98D3-5FD9-4596-974C-56FB6C9E7ADE}"/>
              </a:ext>
            </a:extLst>
          </p:cNvPr>
          <p:cNvSpPr>
            <a:spLocks noGrp="1"/>
          </p:cNvSpPr>
          <p:nvPr>
            <p:ph type="body" idx="1"/>
          </p:nvPr>
        </p:nvSpPr>
        <p:spPr/>
        <p:txBody>
          <a:bodyPr/>
          <a:lstStyle/>
          <a:p>
            <a:r>
              <a:rPr lang="fr-FR" dirty="0"/>
              <a:t>conformation éclipsée</a:t>
            </a:r>
          </a:p>
        </p:txBody>
      </p:sp>
      <p:pic>
        <p:nvPicPr>
          <p:cNvPr id="8" name="Espace réservé du contenu 7">
            <a:extLst>
              <a:ext uri="{FF2B5EF4-FFF2-40B4-BE49-F238E27FC236}">
                <a16:creationId xmlns:a16="http://schemas.microsoft.com/office/drawing/2014/main" id="{AB7A15E7-AA1D-4278-B3B8-164B09871E10}"/>
              </a:ext>
            </a:extLst>
          </p:cNvPr>
          <p:cNvPicPr>
            <a:picLocks noGrp="1" noChangeAspect="1"/>
          </p:cNvPicPr>
          <p:nvPr>
            <p:ph sz="half" idx="2"/>
          </p:nvPr>
        </p:nvPicPr>
        <p:blipFill rotWithShape="1">
          <a:blip r:embed="rId2">
            <a:clrChange>
              <a:clrFrom>
                <a:srgbClr val="FFFFFF"/>
              </a:clrFrom>
              <a:clrTo>
                <a:srgbClr val="FFFFFF">
                  <a:alpha val="0"/>
                </a:srgbClr>
              </a:clrTo>
            </a:clrChange>
          </a:blip>
          <a:srcRect l="7813"/>
          <a:stretch/>
        </p:blipFill>
        <p:spPr>
          <a:xfrm>
            <a:off x="923276" y="3103722"/>
            <a:ext cx="5455368" cy="1233326"/>
          </a:xfrm>
          <a:prstGeom prst="rect">
            <a:avLst/>
          </a:prstGeom>
          <a:ln w="6350">
            <a:solidFill>
              <a:srgbClr val="C00000"/>
            </a:solidFill>
          </a:ln>
        </p:spPr>
      </p:pic>
      <p:sp>
        <p:nvSpPr>
          <p:cNvPr id="5" name="Espace réservé du texte 4">
            <a:extLst>
              <a:ext uri="{FF2B5EF4-FFF2-40B4-BE49-F238E27FC236}">
                <a16:creationId xmlns:a16="http://schemas.microsoft.com/office/drawing/2014/main" id="{3262AB44-B80D-45B5-BC3E-BEDDE4039119}"/>
              </a:ext>
            </a:extLst>
          </p:cNvPr>
          <p:cNvSpPr>
            <a:spLocks noGrp="1"/>
          </p:cNvSpPr>
          <p:nvPr>
            <p:ph type="body" sz="quarter" idx="3"/>
          </p:nvPr>
        </p:nvSpPr>
        <p:spPr/>
        <p:txBody>
          <a:bodyPr/>
          <a:lstStyle/>
          <a:p>
            <a:r>
              <a:rPr lang="fr-FR" dirty="0"/>
              <a:t>conformation décalée</a:t>
            </a:r>
          </a:p>
        </p:txBody>
      </p:sp>
      <p:pic>
        <p:nvPicPr>
          <p:cNvPr id="7" name="Espace réservé du contenu 6">
            <a:extLst>
              <a:ext uri="{FF2B5EF4-FFF2-40B4-BE49-F238E27FC236}">
                <a16:creationId xmlns:a16="http://schemas.microsoft.com/office/drawing/2014/main" id="{82E4E204-F2FF-4DC2-8E7D-A4FA130031F6}"/>
              </a:ext>
            </a:extLst>
          </p:cNvPr>
          <p:cNvPicPr>
            <a:picLocks noGrp="1" noChangeAspect="1"/>
          </p:cNvPicPr>
          <p:nvPr>
            <p:ph sz="quarter" idx="4"/>
          </p:nvPr>
        </p:nvPicPr>
        <p:blipFill rotWithShape="1">
          <a:blip r:embed="rId3">
            <a:clrChange>
              <a:clrFrom>
                <a:srgbClr val="FFFFFF"/>
              </a:clrFrom>
              <a:clrTo>
                <a:srgbClr val="FFFFFF">
                  <a:alpha val="0"/>
                </a:srgbClr>
              </a:clrTo>
            </a:clrChange>
          </a:blip>
          <a:srcRect l="7190" b="10914"/>
          <a:stretch/>
        </p:blipFill>
        <p:spPr>
          <a:xfrm>
            <a:off x="6670476" y="3103722"/>
            <a:ext cx="4879304" cy="1233326"/>
          </a:xfrm>
          <a:prstGeom prst="rect">
            <a:avLst/>
          </a:prstGeom>
          <a:ln w="9525">
            <a:solidFill>
              <a:srgbClr val="C00000"/>
            </a:solidFill>
          </a:ln>
        </p:spPr>
      </p:pic>
    </p:spTree>
    <p:extLst>
      <p:ext uri="{BB962C8B-B14F-4D97-AF65-F5344CB8AC3E}">
        <p14:creationId xmlns:p14="http://schemas.microsoft.com/office/powerpoint/2010/main" val="257648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892" y="168078"/>
            <a:ext cx="9600774" cy="1049235"/>
          </a:xfrm>
        </p:spPr>
        <p:txBody>
          <a:bodyPr rtlCol="0"/>
          <a:lstStyle/>
          <a:p>
            <a:r>
              <a:rPr lang="fr-FR" dirty="0">
                <a:solidFill>
                  <a:srgbClr val="C00000"/>
                </a:solidFill>
              </a:rPr>
              <a:t>Aspect énergétique: </a:t>
            </a:r>
          </a:p>
        </p:txBody>
      </p:sp>
      <p:sp>
        <p:nvSpPr>
          <p:cNvPr id="3" name="Rectangle 2">
            <a:extLst>
              <a:ext uri="{FF2B5EF4-FFF2-40B4-BE49-F238E27FC236}">
                <a16:creationId xmlns:a16="http://schemas.microsoft.com/office/drawing/2014/main" id="{76F11B38-788D-4748-8AC2-AE498598FE12}"/>
              </a:ext>
            </a:extLst>
          </p:cNvPr>
          <p:cNvSpPr/>
          <p:nvPr/>
        </p:nvSpPr>
        <p:spPr>
          <a:xfrm>
            <a:off x="1557908" y="587614"/>
            <a:ext cx="9600774" cy="2952027"/>
          </a:xfrm>
          <a:prstGeom prst="rect">
            <a:avLst/>
          </a:prstGeom>
        </p:spPr>
        <p:txBody>
          <a:bodyPr wrap="square">
            <a:spAutoFit/>
          </a:bodyPr>
          <a:lstStyle/>
          <a:p>
            <a:pPr algn="just">
              <a:lnSpc>
                <a:spcPct val="150000"/>
              </a:lnSpc>
            </a:pPr>
            <a:r>
              <a:rPr lang="fr-FR" dirty="0">
                <a:solidFill>
                  <a:srgbClr val="000000"/>
                </a:solidFill>
              </a:rPr>
              <a:t>Si l'on considère l'Energie potentielle de la molécule d’éthane (CH</a:t>
            </a:r>
            <a:r>
              <a:rPr lang="fr-FR" baseline="-25000" dirty="0">
                <a:solidFill>
                  <a:srgbClr val="000000"/>
                </a:solidFill>
              </a:rPr>
              <a:t>3</a:t>
            </a:r>
            <a:r>
              <a:rPr lang="fr-FR" dirty="0">
                <a:solidFill>
                  <a:srgbClr val="000000"/>
                </a:solidFill>
              </a:rPr>
              <a:t>-CH</a:t>
            </a:r>
            <a:r>
              <a:rPr lang="fr-FR" baseline="-25000" dirty="0">
                <a:solidFill>
                  <a:srgbClr val="000000"/>
                </a:solidFill>
              </a:rPr>
              <a:t>3</a:t>
            </a:r>
            <a:r>
              <a:rPr lang="fr-FR" dirty="0">
                <a:solidFill>
                  <a:srgbClr val="000000"/>
                </a:solidFill>
              </a:rPr>
              <a:t>), on s'aperçoit qu'elle varie suivant la position respective des hydrogènes des deux carbones adjacents. D’un point de vue </a:t>
            </a:r>
            <a:r>
              <a:rPr lang="fr-FR" dirty="0" err="1">
                <a:solidFill>
                  <a:srgbClr val="000000"/>
                </a:solidFill>
              </a:rPr>
              <a:t>énergetique</a:t>
            </a:r>
            <a:r>
              <a:rPr lang="fr-FR" dirty="0">
                <a:solidFill>
                  <a:srgbClr val="000000"/>
                </a:solidFill>
              </a:rPr>
              <a:t>, il existe deux positions extrêmes :</a:t>
            </a:r>
          </a:p>
          <a:p>
            <a:pPr marL="285750" indent="-285750" algn="just">
              <a:lnSpc>
                <a:spcPct val="150000"/>
              </a:lnSpc>
              <a:buFontTx/>
              <a:buChar char="-"/>
            </a:pPr>
            <a:r>
              <a:rPr lang="fr-FR" dirty="0"/>
              <a:t>l’éthane </a:t>
            </a:r>
            <a:r>
              <a:rPr lang="fr-FR" b="1" dirty="0"/>
              <a:t>éclipsé</a:t>
            </a:r>
            <a:r>
              <a:rPr lang="fr-FR" dirty="0"/>
              <a:t>, conformation la </a:t>
            </a:r>
            <a:r>
              <a:rPr lang="fr-FR" b="1" dirty="0"/>
              <a:t>moins stable </a:t>
            </a:r>
            <a:r>
              <a:rPr lang="fr-FR" dirty="0"/>
              <a:t>(Energie potentielle maximale)</a:t>
            </a:r>
          </a:p>
          <a:p>
            <a:pPr marL="285750" indent="-285750" algn="just">
              <a:lnSpc>
                <a:spcPct val="150000"/>
              </a:lnSpc>
              <a:buFontTx/>
              <a:buChar char="-"/>
            </a:pPr>
            <a:r>
              <a:rPr lang="fr-FR" dirty="0"/>
              <a:t>l’éthane </a:t>
            </a:r>
            <a:r>
              <a:rPr lang="fr-FR" b="1" dirty="0"/>
              <a:t>décalé</a:t>
            </a:r>
            <a:r>
              <a:rPr lang="fr-FR" dirty="0"/>
              <a:t>, conformation la </a:t>
            </a:r>
            <a:r>
              <a:rPr lang="fr-FR" b="1" dirty="0"/>
              <a:t>plus stable </a:t>
            </a:r>
            <a:r>
              <a:rPr lang="fr-FR" dirty="0"/>
              <a:t>(Energie potentielle minimale).</a:t>
            </a:r>
          </a:p>
          <a:p>
            <a:pPr algn="just">
              <a:lnSpc>
                <a:spcPct val="150000"/>
              </a:lnSpc>
            </a:pPr>
            <a:r>
              <a:rPr lang="fr-FR" dirty="0"/>
              <a:t>Cela s’explique par les répulsions électroniques (des doubles liants) et les gênes stériques qui sont minimales dans une forme décalée et maximales dans la forme éclipsée.</a:t>
            </a:r>
          </a:p>
        </p:txBody>
      </p:sp>
      <p:graphicFrame>
        <p:nvGraphicFramePr>
          <p:cNvPr id="5" name="Objet 4">
            <a:extLst>
              <a:ext uri="{FF2B5EF4-FFF2-40B4-BE49-F238E27FC236}">
                <a16:creationId xmlns:a16="http://schemas.microsoft.com/office/drawing/2014/main" id="{251CFC03-767A-4845-9869-A05F4F894A6C}"/>
              </a:ext>
            </a:extLst>
          </p:cNvPr>
          <p:cNvGraphicFramePr>
            <a:graphicFrameLocks noChangeAspect="1"/>
          </p:cNvGraphicFramePr>
          <p:nvPr>
            <p:extLst>
              <p:ext uri="{D42A27DB-BD31-4B8C-83A1-F6EECF244321}">
                <p14:modId xmlns:p14="http://schemas.microsoft.com/office/powerpoint/2010/main" val="1296585292"/>
              </p:ext>
            </p:extLst>
          </p:nvPr>
        </p:nvGraphicFramePr>
        <p:xfrm>
          <a:off x="3574132" y="3933256"/>
          <a:ext cx="4803943" cy="1370932"/>
        </p:xfrm>
        <a:graphic>
          <a:graphicData uri="http://schemas.openxmlformats.org/presentationml/2006/ole">
            <mc:AlternateContent xmlns:mc="http://schemas.openxmlformats.org/markup-compatibility/2006">
              <mc:Choice xmlns:v="urn:schemas-microsoft-com:vml" Requires="v">
                <p:oleObj spid="_x0000_s3082" name="CS ChemDraw Drawing" r:id="rId4" imgW="4027700" imgH="1148814" progId="ChemDraw.Document.6.0">
                  <p:embed/>
                </p:oleObj>
              </mc:Choice>
              <mc:Fallback>
                <p:oleObj name="CS ChemDraw Drawing" r:id="rId4" imgW="4027700" imgH="1148814" progId="ChemDraw.Document.6.0">
                  <p:embed/>
                  <p:pic>
                    <p:nvPicPr>
                      <p:cNvPr id="0" name=""/>
                      <p:cNvPicPr/>
                      <p:nvPr/>
                    </p:nvPicPr>
                    <p:blipFill>
                      <a:blip r:embed="rId5"/>
                      <a:stretch>
                        <a:fillRect/>
                      </a:stretch>
                    </p:blipFill>
                    <p:spPr>
                      <a:xfrm>
                        <a:off x="3574132" y="3933256"/>
                        <a:ext cx="4803943" cy="1370932"/>
                      </a:xfrm>
                      <a:prstGeom prst="rect">
                        <a:avLst/>
                      </a:prstGeom>
                    </p:spPr>
                  </p:pic>
                </p:oleObj>
              </mc:Fallback>
            </mc:AlternateContent>
          </a:graphicData>
        </a:graphic>
      </p:graphicFrame>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ACFD1-FDE3-4918-80AD-27B10F4820B7}"/>
              </a:ext>
            </a:extLst>
          </p:cNvPr>
          <p:cNvSpPr>
            <a:spLocks noGrp="1"/>
          </p:cNvSpPr>
          <p:nvPr>
            <p:ph type="title"/>
          </p:nvPr>
        </p:nvSpPr>
        <p:spPr/>
        <p:txBody>
          <a:bodyPr/>
          <a:lstStyle/>
          <a:p>
            <a:r>
              <a:rPr lang="fr-FR" dirty="0">
                <a:solidFill>
                  <a:srgbClr val="C00000"/>
                </a:solidFill>
              </a:rPr>
              <a:t>barrière d'énergie</a:t>
            </a:r>
          </a:p>
        </p:txBody>
      </p:sp>
      <p:sp>
        <p:nvSpPr>
          <p:cNvPr id="3" name="Espace réservé du contenu 2">
            <a:extLst>
              <a:ext uri="{FF2B5EF4-FFF2-40B4-BE49-F238E27FC236}">
                <a16:creationId xmlns:a16="http://schemas.microsoft.com/office/drawing/2014/main" id="{86BD5C9C-9DBC-44C9-A8FE-FB83911517A2}"/>
              </a:ext>
            </a:extLst>
          </p:cNvPr>
          <p:cNvSpPr>
            <a:spLocks noGrp="1"/>
          </p:cNvSpPr>
          <p:nvPr>
            <p:ph idx="1"/>
          </p:nvPr>
        </p:nvSpPr>
        <p:spPr>
          <a:xfrm>
            <a:off x="1451202" y="1853755"/>
            <a:ext cx="9600774" cy="3861539"/>
          </a:xfrm>
        </p:spPr>
        <p:txBody>
          <a:bodyPr>
            <a:normAutofit fontScale="85000" lnSpcReduction="20000"/>
          </a:bodyPr>
          <a:lstStyle/>
          <a:p>
            <a:pPr algn="just"/>
            <a:r>
              <a:rPr lang="fr-FR" dirty="0"/>
              <a:t>Pour que les molécules d'éthane d'un échantillon puissent passer d'une conformation à une autre, il faut qu'elles disposent d'une énergie cinétique suffisante. A température ambiante, l'énergie cinétique disponible est d'environ 2.5 KJ/mol</a:t>
            </a:r>
          </a:p>
          <a:p>
            <a:pPr algn="just"/>
            <a:r>
              <a:rPr lang="fr-FR" dirty="0"/>
              <a:t>Mais lors de chocs entre molécules, certaines peuvent acquérir une énergie cinétique supérieure à la moyenne et suffisante. En effet, occasionnellement, (plusieurs fois par seconde), certaines molécules acquièrent assez d'énergie  suite aux chocs dues à l’agitation thermiques pour franchir la barrière en passant par une conformation éclipsée.</a:t>
            </a:r>
          </a:p>
          <a:p>
            <a:pPr algn="just"/>
            <a:r>
              <a:rPr lang="fr-FR" dirty="0"/>
              <a:t>On dit dans ce cas que la rotation est une "</a:t>
            </a:r>
            <a:r>
              <a:rPr lang="fr-FR" b="1" i="1" dirty="0"/>
              <a:t>rotation libre à crans</a:t>
            </a:r>
            <a:r>
              <a:rPr lang="fr-FR" dirty="0"/>
              <a:t>". pour permettre de passer la barrière.</a:t>
            </a:r>
          </a:p>
          <a:p>
            <a:pPr algn="just"/>
            <a:r>
              <a:rPr lang="fr-FR" dirty="0"/>
              <a:t>On considère alors que les molécules d'éthane sont en rotation permanente mais qu'elles se trouvent statistiquement le plus souvent dans une conformation proche de celle de plus basse énergie potentielle. On dit que chaque molécule "passe la plupart de son temps" dans la conformation la plus stable, c'est-à-dire la conformation décalée.</a:t>
            </a:r>
          </a:p>
        </p:txBody>
      </p:sp>
    </p:spTree>
    <p:extLst>
      <p:ext uri="{BB962C8B-B14F-4D97-AF65-F5344CB8AC3E}">
        <p14:creationId xmlns:p14="http://schemas.microsoft.com/office/powerpoint/2010/main" val="28590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71F2B-1128-4ED3-8F4D-825FFAAB9C5A}"/>
              </a:ext>
            </a:extLst>
          </p:cNvPr>
          <p:cNvSpPr>
            <a:spLocks noGrp="1"/>
          </p:cNvSpPr>
          <p:nvPr>
            <p:ph type="title"/>
          </p:nvPr>
        </p:nvSpPr>
        <p:spPr/>
        <p:txBody>
          <a:bodyPr>
            <a:normAutofit/>
          </a:bodyPr>
          <a:lstStyle/>
          <a:p>
            <a:r>
              <a:rPr lang="fr-FR" dirty="0">
                <a:solidFill>
                  <a:srgbClr val="C00000"/>
                </a:solidFill>
              </a:rPr>
              <a:t>la courbe DE L'énergie potentielle relative des différentes conformations</a:t>
            </a:r>
          </a:p>
        </p:txBody>
      </p:sp>
      <p:pic>
        <p:nvPicPr>
          <p:cNvPr id="4" name="Espace réservé du contenu 3">
            <a:extLst>
              <a:ext uri="{FF2B5EF4-FFF2-40B4-BE49-F238E27FC236}">
                <a16:creationId xmlns:a16="http://schemas.microsoft.com/office/drawing/2014/main" id="{707818C2-3411-4F6B-9A17-1EEB8DFAD111}"/>
              </a:ext>
            </a:extLst>
          </p:cNvPr>
          <p:cNvPicPr>
            <a:picLocks noGrp="1" noChangeAspect="1"/>
          </p:cNvPicPr>
          <p:nvPr>
            <p:ph idx="1"/>
          </p:nvPr>
        </p:nvPicPr>
        <p:blipFill>
          <a:blip r:embed="rId3">
            <a:clrChange>
              <a:clrFrom>
                <a:srgbClr val="FFFFFF"/>
              </a:clrFrom>
              <a:clrTo>
                <a:srgbClr val="FFFFFF">
                  <a:alpha val="0"/>
                </a:srgbClr>
              </a:clrTo>
            </a:clrChange>
            <a:lum bright="-20000" contrast="40000"/>
          </a:blip>
          <a:stretch>
            <a:fillRect/>
          </a:stretch>
        </p:blipFill>
        <p:spPr>
          <a:xfrm>
            <a:off x="1904304" y="1853755"/>
            <a:ext cx="8078540" cy="3888432"/>
          </a:xfrm>
          <a:prstGeom prst="rect">
            <a:avLst/>
          </a:prstGeom>
        </p:spPr>
      </p:pic>
      <p:graphicFrame>
        <p:nvGraphicFramePr>
          <p:cNvPr id="5" name="Objet 4">
            <a:extLst>
              <a:ext uri="{FF2B5EF4-FFF2-40B4-BE49-F238E27FC236}">
                <a16:creationId xmlns:a16="http://schemas.microsoft.com/office/drawing/2014/main" id="{A2814D5C-49FE-4A79-B864-9CF604CA7133}"/>
              </a:ext>
            </a:extLst>
          </p:cNvPr>
          <p:cNvGraphicFramePr>
            <a:graphicFrameLocks noChangeAspect="1"/>
          </p:cNvGraphicFramePr>
          <p:nvPr>
            <p:extLst>
              <p:ext uri="{D42A27DB-BD31-4B8C-83A1-F6EECF244321}">
                <p14:modId xmlns:p14="http://schemas.microsoft.com/office/powerpoint/2010/main" val="1310153301"/>
              </p:ext>
            </p:extLst>
          </p:nvPr>
        </p:nvGraphicFramePr>
        <p:xfrm>
          <a:off x="3358108" y="2132856"/>
          <a:ext cx="751188" cy="689539"/>
        </p:xfrm>
        <a:graphic>
          <a:graphicData uri="http://schemas.openxmlformats.org/presentationml/2006/ole">
            <mc:AlternateContent xmlns:mc="http://schemas.openxmlformats.org/markup-compatibility/2006">
              <mc:Choice xmlns:v="urn:schemas-microsoft-com:vml" Requires="v">
                <p:oleObj spid="_x0000_s4147" name="CS ChemDraw Drawing" r:id="rId4" imgW="522402" imgH="480060" progId="ChemDraw.Document.6.0">
                  <p:embed/>
                </p:oleObj>
              </mc:Choice>
              <mc:Fallback>
                <p:oleObj name="CS ChemDraw Drawing" r:id="rId4" imgW="522402" imgH="480060" progId="ChemDraw.Document.6.0">
                  <p:embed/>
                  <p:pic>
                    <p:nvPicPr>
                      <p:cNvPr id="0" name=""/>
                      <p:cNvPicPr/>
                      <p:nvPr/>
                    </p:nvPicPr>
                    <p:blipFill>
                      <a:blip r:embed="rId5"/>
                      <a:stretch>
                        <a:fillRect/>
                      </a:stretch>
                    </p:blipFill>
                    <p:spPr>
                      <a:xfrm>
                        <a:off x="3358108" y="2132856"/>
                        <a:ext cx="751188" cy="689539"/>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47ACCFE4-04CF-4A44-B82E-214838363900}"/>
              </a:ext>
            </a:extLst>
          </p:cNvPr>
          <p:cNvGraphicFramePr>
            <a:graphicFrameLocks noChangeAspect="1"/>
          </p:cNvGraphicFramePr>
          <p:nvPr>
            <p:extLst>
              <p:ext uri="{D42A27DB-BD31-4B8C-83A1-F6EECF244321}">
                <p14:modId xmlns:p14="http://schemas.microsoft.com/office/powerpoint/2010/main" val="2457933935"/>
              </p:ext>
            </p:extLst>
          </p:nvPr>
        </p:nvGraphicFramePr>
        <p:xfrm>
          <a:off x="3934172" y="3871630"/>
          <a:ext cx="616305" cy="612453"/>
        </p:xfrm>
        <a:graphic>
          <a:graphicData uri="http://schemas.openxmlformats.org/presentationml/2006/ole">
            <mc:AlternateContent xmlns:mc="http://schemas.openxmlformats.org/markup-compatibility/2006">
              <mc:Choice xmlns:v="urn:schemas-microsoft-com:vml" Requires="v">
                <p:oleObj spid="_x0000_s4148" name="CS ChemDraw Drawing" r:id="rId6" imgW="508592" imgH="505431" progId="ChemDraw.Document.6.0">
                  <p:embed/>
                </p:oleObj>
              </mc:Choice>
              <mc:Fallback>
                <p:oleObj name="CS ChemDraw Drawing" r:id="rId6" imgW="508592" imgH="505431" progId="ChemDraw.Document.6.0">
                  <p:embed/>
                  <p:pic>
                    <p:nvPicPr>
                      <p:cNvPr id="0" name=""/>
                      <p:cNvPicPr/>
                      <p:nvPr/>
                    </p:nvPicPr>
                    <p:blipFill>
                      <a:blip r:embed="rId7"/>
                      <a:stretch>
                        <a:fillRect/>
                      </a:stretch>
                    </p:blipFill>
                    <p:spPr>
                      <a:xfrm>
                        <a:off x="3934172" y="3871630"/>
                        <a:ext cx="616305" cy="612453"/>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A3798DC3-2307-4E0F-9631-6044660D4603}"/>
              </a:ext>
            </a:extLst>
          </p:cNvPr>
          <p:cNvGraphicFramePr>
            <a:graphicFrameLocks noChangeAspect="1"/>
          </p:cNvGraphicFramePr>
          <p:nvPr>
            <p:extLst>
              <p:ext uri="{D42A27DB-BD31-4B8C-83A1-F6EECF244321}">
                <p14:modId xmlns:p14="http://schemas.microsoft.com/office/powerpoint/2010/main" val="216525633"/>
              </p:ext>
            </p:extLst>
          </p:nvPr>
        </p:nvGraphicFramePr>
        <p:xfrm>
          <a:off x="4840389" y="2100486"/>
          <a:ext cx="751188" cy="689539"/>
        </p:xfrm>
        <a:graphic>
          <a:graphicData uri="http://schemas.openxmlformats.org/presentationml/2006/ole">
            <mc:AlternateContent xmlns:mc="http://schemas.openxmlformats.org/markup-compatibility/2006">
              <mc:Choice xmlns:v="urn:schemas-microsoft-com:vml" Requires="v">
                <p:oleObj spid="_x0000_s4149" name="CS ChemDraw Drawing" r:id="rId8" imgW="522402" imgH="480060" progId="ChemDraw.Document.6.0">
                  <p:embed/>
                </p:oleObj>
              </mc:Choice>
              <mc:Fallback>
                <p:oleObj name="CS ChemDraw Drawing" r:id="rId8" imgW="522402" imgH="480060" progId="ChemDraw.Document.6.0">
                  <p:embed/>
                  <p:pic>
                    <p:nvPicPr>
                      <p:cNvPr id="5" name="Objet 4">
                        <a:extLst>
                          <a:ext uri="{FF2B5EF4-FFF2-40B4-BE49-F238E27FC236}">
                            <a16:creationId xmlns:a16="http://schemas.microsoft.com/office/drawing/2014/main" id="{A2814D5C-49FE-4A79-B864-9CF604CA7133}"/>
                          </a:ext>
                        </a:extLst>
                      </p:cNvPr>
                      <p:cNvPicPr/>
                      <p:nvPr/>
                    </p:nvPicPr>
                    <p:blipFill>
                      <a:blip r:embed="rId5"/>
                      <a:stretch>
                        <a:fillRect/>
                      </a:stretch>
                    </p:blipFill>
                    <p:spPr>
                      <a:xfrm>
                        <a:off x="4840389" y="2100486"/>
                        <a:ext cx="751188" cy="689539"/>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6E0BF01F-58D0-4009-A351-9DB47F507D78}"/>
              </a:ext>
            </a:extLst>
          </p:cNvPr>
          <p:cNvGraphicFramePr>
            <a:graphicFrameLocks noChangeAspect="1"/>
          </p:cNvGraphicFramePr>
          <p:nvPr>
            <p:extLst>
              <p:ext uri="{D42A27DB-BD31-4B8C-83A1-F6EECF244321}">
                <p14:modId xmlns:p14="http://schemas.microsoft.com/office/powerpoint/2010/main" val="731001545"/>
              </p:ext>
            </p:extLst>
          </p:nvPr>
        </p:nvGraphicFramePr>
        <p:xfrm>
          <a:off x="5786438" y="3797300"/>
          <a:ext cx="615950" cy="614363"/>
        </p:xfrm>
        <a:graphic>
          <a:graphicData uri="http://schemas.openxmlformats.org/presentationml/2006/ole">
            <mc:AlternateContent xmlns:mc="http://schemas.openxmlformats.org/markup-compatibility/2006">
              <mc:Choice xmlns:v="urn:schemas-microsoft-com:vml" Requires="v">
                <p:oleObj spid="_x0000_s4150" name="CS ChemDraw Drawing" r:id="rId9" imgW="507408" imgH="505827" progId="ChemDraw.Document.6.0">
                  <p:embed/>
                </p:oleObj>
              </mc:Choice>
              <mc:Fallback>
                <p:oleObj name="CS ChemDraw Drawing" r:id="rId9" imgW="507408" imgH="505827" progId="ChemDraw.Document.6.0">
                  <p:embed/>
                  <p:pic>
                    <p:nvPicPr>
                      <p:cNvPr id="6" name="Objet 5">
                        <a:extLst>
                          <a:ext uri="{FF2B5EF4-FFF2-40B4-BE49-F238E27FC236}">
                            <a16:creationId xmlns:a16="http://schemas.microsoft.com/office/drawing/2014/main" id="{47ACCFE4-04CF-4A44-B82E-214838363900}"/>
                          </a:ext>
                        </a:extLst>
                      </p:cNvPr>
                      <p:cNvPicPr/>
                      <p:nvPr/>
                    </p:nvPicPr>
                    <p:blipFill>
                      <a:blip r:embed="rId10"/>
                      <a:stretch>
                        <a:fillRect/>
                      </a:stretch>
                    </p:blipFill>
                    <p:spPr>
                      <a:xfrm>
                        <a:off x="5786438" y="3797300"/>
                        <a:ext cx="615950" cy="614363"/>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50E563FD-812F-4072-A6BC-5BB50F9D5A41}"/>
              </a:ext>
            </a:extLst>
          </p:cNvPr>
          <p:cNvGraphicFramePr>
            <a:graphicFrameLocks noChangeAspect="1"/>
          </p:cNvGraphicFramePr>
          <p:nvPr>
            <p:extLst>
              <p:ext uri="{D42A27DB-BD31-4B8C-83A1-F6EECF244321}">
                <p14:modId xmlns:p14="http://schemas.microsoft.com/office/powerpoint/2010/main" val="449491244"/>
              </p:ext>
            </p:extLst>
          </p:nvPr>
        </p:nvGraphicFramePr>
        <p:xfrm>
          <a:off x="6683204" y="2100485"/>
          <a:ext cx="751188" cy="689539"/>
        </p:xfrm>
        <a:graphic>
          <a:graphicData uri="http://schemas.openxmlformats.org/presentationml/2006/ole">
            <mc:AlternateContent xmlns:mc="http://schemas.openxmlformats.org/markup-compatibility/2006">
              <mc:Choice xmlns:v="urn:schemas-microsoft-com:vml" Requires="v">
                <p:oleObj spid="_x0000_s4151" name="CS ChemDraw Drawing" r:id="rId11" imgW="522402" imgH="480060" progId="ChemDraw.Document.6.0">
                  <p:embed/>
                </p:oleObj>
              </mc:Choice>
              <mc:Fallback>
                <p:oleObj name="CS ChemDraw Drawing" r:id="rId11" imgW="522402" imgH="480060" progId="ChemDraw.Document.6.0">
                  <p:embed/>
                  <p:pic>
                    <p:nvPicPr>
                      <p:cNvPr id="7" name="Objet 6">
                        <a:extLst>
                          <a:ext uri="{FF2B5EF4-FFF2-40B4-BE49-F238E27FC236}">
                            <a16:creationId xmlns:a16="http://schemas.microsoft.com/office/drawing/2014/main" id="{A3798DC3-2307-4E0F-9631-6044660D4603}"/>
                          </a:ext>
                        </a:extLst>
                      </p:cNvPr>
                      <p:cNvPicPr/>
                      <p:nvPr/>
                    </p:nvPicPr>
                    <p:blipFill>
                      <a:blip r:embed="rId5"/>
                      <a:stretch>
                        <a:fillRect/>
                      </a:stretch>
                    </p:blipFill>
                    <p:spPr>
                      <a:xfrm>
                        <a:off x="6683204" y="2100485"/>
                        <a:ext cx="751188" cy="689539"/>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E5ECC2FC-9803-4BFF-9B65-3C392E0A60FE}"/>
              </a:ext>
            </a:extLst>
          </p:cNvPr>
          <p:cNvGraphicFramePr>
            <a:graphicFrameLocks noChangeAspect="1"/>
          </p:cNvGraphicFramePr>
          <p:nvPr>
            <p:extLst>
              <p:ext uri="{D42A27DB-BD31-4B8C-83A1-F6EECF244321}">
                <p14:modId xmlns:p14="http://schemas.microsoft.com/office/powerpoint/2010/main" val="1750925961"/>
              </p:ext>
            </p:extLst>
          </p:nvPr>
        </p:nvGraphicFramePr>
        <p:xfrm>
          <a:off x="7749056" y="3894757"/>
          <a:ext cx="615950" cy="614363"/>
        </p:xfrm>
        <a:graphic>
          <a:graphicData uri="http://schemas.openxmlformats.org/presentationml/2006/ole">
            <mc:AlternateContent xmlns:mc="http://schemas.openxmlformats.org/markup-compatibility/2006">
              <mc:Choice xmlns:v="urn:schemas-microsoft-com:vml" Requires="v">
                <p:oleObj spid="_x0000_s4152" name="CS ChemDraw Drawing" r:id="rId12" imgW="507408" imgH="505827" progId="ChemDraw.Document.6.0">
                  <p:embed/>
                </p:oleObj>
              </mc:Choice>
              <mc:Fallback>
                <p:oleObj name="CS ChemDraw Drawing" r:id="rId12" imgW="507408" imgH="505827" progId="ChemDraw.Document.6.0">
                  <p:embed/>
                  <p:pic>
                    <p:nvPicPr>
                      <p:cNvPr id="8" name="Objet 7">
                        <a:extLst>
                          <a:ext uri="{FF2B5EF4-FFF2-40B4-BE49-F238E27FC236}">
                            <a16:creationId xmlns:a16="http://schemas.microsoft.com/office/drawing/2014/main" id="{6E0BF01F-58D0-4009-A351-9DB47F507D78}"/>
                          </a:ext>
                        </a:extLst>
                      </p:cNvPr>
                      <p:cNvPicPr/>
                      <p:nvPr/>
                    </p:nvPicPr>
                    <p:blipFill>
                      <a:blip r:embed="rId13"/>
                      <a:stretch>
                        <a:fillRect/>
                      </a:stretch>
                    </p:blipFill>
                    <p:spPr>
                      <a:xfrm>
                        <a:off x="7749056" y="3894757"/>
                        <a:ext cx="615950" cy="614363"/>
                      </a:xfrm>
                      <a:prstGeom prst="rect">
                        <a:avLst/>
                      </a:prstGeom>
                    </p:spPr>
                  </p:pic>
                </p:oleObj>
              </mc:Fallback>
            </mc:AlternateContent>
          </a:graphicData>
        </a:graphic>
      </p:graphicFrame>
      <p:graphicFrame>
        <p:nvGraphicFramePr>
          <p:cNvPr id="11" name="Objet 10">
            <a:extLst>
              <a:ext uri="{FF2B5EF4-FFF2-40B4-BE49-F238E27FC236}">
                <a16:creationId xmlns:a16="http://schemas.microsoft.com/office/drawing/2014/main" id="{EE5CC3A3-C198-4101-95E2-9AAD447029DE}"/>
              </a:ext>
            </a:extLst>
          </p:cNvPr>
          <p:cNvGraphicFramePr>
            <a:graphicFrameLocks noChangeAspect="1"/>
          </p:cNvGraphicFramePr>
          <p:nvPr>
            <p:extLst>
              <p:ext uri="{D42A27DB-BD31-4B8C-83A1-F6EECF244321}">
                <p14:modId xmlns:p14="http://schemas.microsoft.com/office/powerpoint/2010/main" val="3296481669"/>
              </p:ext>
            </p:extLst>
          </p:nvPr>
        </p:nvGraphicFramePr>
        <p:xfrm>
          <a:off x="8526019" y="2132855"/>
          <a:ext cx="751188" cy="689539"/>
        </p:xfrm>
        <a:graphic>
          <a:graphicData uri="http://schemas.openxmlformats.org/presentationml/2006/ole">
            <mc:AlternateContent xmlns:mc="http://schemas.openxmlformats.org/markup-compatibility/2006">
              <mc:Choice xmlns:v="urn:schemas-microsoft-com:vml" Requires="v">
                <p:oleObj spid="_x0000_s4153" name="CS ChemDraw Drawing" r:id="rId14" imgW="522402" imgH="480060" progId="ChemDraw.Document.6.0">
                  <p:embed/>
                </p:oleObj>
              </mc:Choice>
              <mc:Fallback>
                <p:oleObj name="CS ChemDraw Drawing" r:id="rId14" imgW="522402" imgH="480060" progId="ChemDraw.Document.6.0">
                  <p:embed/>
                  <p:pic>
                    <p:nvPicPr>
                      <p:cNvPr id="9" name="Objet 8">
                        <a:extLst>
                          <a:ext uri="{FF2B5EF4-FFF2-40B4-BE49-F238E27FC236}">
                            <a16:creationId xmlns:a16="http://schemas.microsoft.com/office/drawing/2014/main" id="{50E563FD-812F-4072-A6BC-5BB50F9D5A41}"/>
                          </a:ext>
                        </a:extLst>
                      </p:cNvPr>
                      <p:cNvPicPr/>
                      <p:nvPr/>
                    </p:nvPicPr>
                    <p:blipFill>
                      <a:blip r:embed="rId5"/>
                      <a:stretch>
                        <a:fillRect/>
                      </a:stretch>
                    </p:blipFill>
                    <p:spPr>
                      <a:xfrm>
                        <a:off x="8526019" y="2132855"/>
                        <a:ext cx="751188" cy="689539"/>
                      </a:xfrm>
                      <a:prstGeom prst="rect">
                        <a:avLst/>
                      </a:prstGeom>
                    </p:spPr>
                  </p:pic>
                </p:oleObj>
              </mc:Fallback>
            </mc:AlternateContent>
          </a:graphicData>
        </a:graphic>
      </p:graphicFrame>
    </p:spTree>
    <p:extLst>
      <p:ext uri="{BB962C8B-B14F-4D97-AF65-F5344CB8AC3E}">
        <p14:creationId xmlns:p14="http://schemas.microsoft.com/office/powerpoint/2010/main" val="33375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8B7C5CC-4EE3-48A1-A7D4-DB1C9CCB9602}"/>
              </a:ext>
            </a:extLst>
          </p:cNvPr>
          <p:cNvPicPr>
            <a:picLocks noChangeAspect="1"/>
          </p:cNvPicPr>
          <p:nvPr/>
        </p:nvPicPr>
        <p:blipFill rotWithShape="1">
          <a:blip r:embed="rId2"/>
          <a:srcRect l="4867" t="17220" r="5361"/>
          <a:stretch/>
        </p:blipFill>
        <p:spPr>
          <a:xfrm>
            <a:off x="1269876" y="310386"/>
            <a:ext cx="10297144" cy="5803215"/>
          </a:xfrm>
          <a:prstGeom prst="rect">
            <a:avLst/>
          </a:prstGeom>
        </p:spPr>
      </p:pic>
      <p:pic>
        <p:nvPicPr>
          <p:cNvPr id="22" name="Image 21">
            <a:extLst>
              <a:ext uri="{FF2B5EF4-FFF2-40B4-BE49-F238E27FC236}">
                <a16:creationId xmlns:a16="http://schemas.microsoft.com/office/drawing/2014/main" id="{BF28516B-2526-486E-A8EE-7BC360BC3716}"/>
              </a:ext>
            </a:extLst>
          </p:cNvPr>
          <p:cNvPicPr>
            <a:picLocks noChangeAspect="1"/>
          </p:cNvPicPr>
          <p:nvPr/>
        </p:nvPicPr>
        <p:blipFill>
          <a:blip r:embed="rId3"/>
          <a:stretch>
            <a:fillRect/>
          </a:stretch>
        </p:blipFill>
        <p:spPr>
          <a:xfrm>
            <a:off x="1706543" y="2988013"/>
            <a:ext cx="9536178" cy="2221137"/>
          </a:xfrm>
          <a:prstGeom prst="rect">
            <a:avLst/>
          </a:prstGeom>
        </p:spPr>
      </p:pic>
      <p:pic>
        <p:nvPicPr>
          <p:cNvPr id="9" name="Image 8">
            <a:extLst>
              <a:ext uri="{FF2B5EF4-FFF2-40B4-BE49-F238E27FC236}">
                <a16:creationId xmlns:a16="http://schemas.microsoft.com/office/drawing/2014/main" id="{3AD45C35-D03A-4BA4-8EE7-B69BA92FF401}"/>
              </a:ext>
            </a:extLst>
          </p:cNvPr>
          <p:cNvPicPr>
            <a:picLocks noChangeAspect="1"/>
          </p:cNvPicPr>
          <p:nvPr/>
        </p:nvPicPr>
        <p:blipFill>
          <a:blip r:embed="rId4"/>
          <a:stretch>
            <a:fillRect/>
          </a:stretch>
        </p:blipFill>
        <p:spPr>
          <a:xfrm>
            <a:off x="9890782" y="2393526"/>
            <a:ext cx="1258156" cy="1035474"/>
          </a:xfrm>
          <a:prstGeom prst="ellipse">
            <a:avLst/>
          </a:prstGeom>
        </p:spPr>
      </p:pic>
      <p:pic>
        <p:nvPicPr>
          <p:cNvPr id="6" name="Image 5">
            <a:extLst>
              <a:ext uri="{FF2B5EF4-FFF2-40B4-BE49-F238E27FC236}">
                <a16:creationId xmlns:a16="http://schemas.microsoft.com/office/drawing/2014/main" id="{713E7DAC-75B5-4E90-9BE6-803C5E0FDE6B}"/>
              </a:ext>
            </a:extLst>
          </p:cNvPr>
          <p:cNvPicPr>
            <a:picLocks noChangeAspect="1"/>
          </p:cNvPicPr>
          <p:nvPr/>
        </p:nvPicPr>
        <p:blipFill>
          <a:blip r:embed="rId5"/>
          <a:stretch>
            <a:fillRect/>
          </a:stretch>
        </p:blipFill>
        <p:spPr>
          <a:xfrm>
            <a:off x="6089793" y="3798485"/>
            <a:ext cx="936104" cy="1012744"/>
          </a:xfrm>
          <a:prstGeom prst="ellipse">
            <a:avLst/>
          </a:prstGeom>
        </p:spPr>
      </p:pic>
      <p:pic>
        <p:nvPicPr>
          <p:cNvPr id="4" name="Image 3">
            <a:extLst>
              <a:ext uri="{FF2B5EF4-FFF2-40B4-BE49-F238E27FC236}">
                <a16:creationId xmlns:a16="http://schemas.microsoft.com/office/drawing/2014/main" id="{9BF8B822-8BDC-4C84-8F2F-3C46C631FC3B}"/>
              </a:ext>
            </a:extLst>
          </p:cNvPr>
          <p:cNvPicPr>
            <a:picLocks noChangeAspect="1"/>
          </p:cNvPicPr>
          <p:nvPr/>
        </p:nvPicPr>
        <p:blipFill>
          <a:blip r:embed="rId6"/>
          <a:stretch>
            <a:fillRect/>
          </a:stretch>
        </p:blipFill>
        <p:spPr>
          <a:xfrm>
            <a:off x="1917948" y="2238582"/>
            <a:ext cx="965250" cy="933498"/>
          </a:xfrm>
          <a:prstGeom prst="rect">
            <a:avLst/>
          </a:prstGeom>
        </p:spPr>
      </p:pic>
      <p:pic>
        <p:nvPicPr>
          <p:cNvPr id="10" name="Image 9">
            <a:extLst>
              <a:ext uri="{FF2B5EF4-FFF2-40B4-BE49-F238E27FC236}">
                <a16:creationId xmlns:a16="http://schemas.microsoft.com/office/drawing/2014/main" id="{4298A48F-D8C1-4402-9812-5A5E201CE2DC}"/>
              </a:ext>
            </a:extLst>
          </p:cNvPr>
          <p:cNvPicPr>
            <a:picLocks noChangeAspect="1"/>
          </p:cNvPicPr>
          <p:nvPr/>
        </p:nvPicPr>
        <p:blipFill>
          <a:blip r:embed="rId7"/>
          <a:stretch>
            <a:fillRect/>
          </a:stretch>
        </p:blipFill>
        <p:spPr>
          <a:xfrm>
            <a:off x="3430116" y="3850518"/>
            <a:ext cx="936104" cy="909204"/>
          </a:xfrm>
          <a:prstGeom prst="ellipse">
            <a:avLst/>
          </a:prstGeom>
        </p:spPr>
      </p:pic>
      <p:pic>
        <p:nvPicPr>
          <p:cNvPr id="8" name="Image 7">
            <a:extLst>
              <a:ext uri="{FF2B5EF4-FFF2-40B4-BE49-F238E27FC236}">
                <a16:creationId xmlns:a16="http://schemas.microsoft.com/office/drawing/2014/main" id="{0577544A-3C34-4BFE-A3EF-76B96A4C71D1}"/>
              </a:ext>
            </a:extLst>
          </p:cNvPr>
          <p:cNvPicPr>
            <a:picLocks noChangeAspect="1"/>
          </p:cNvPicPr>
          <p:nvPr/>
        </p:nvPicPr>
        <p:blipFill>
          <a:blip r:embed="rId8"/>
          <a:stretch>
            <a:fillRect/>
          </a:stretch>
        </p:blipFill>
        <p:spPr>
          <a:xfrm>
            <a:off x="8359301" y="3940810"/>
            <a:ext cx="1470232" cy="1120460"/>
          </a:xfrm>
          <a:prstGeom prst="ellipse">
            <a:avLst/>
          </a:prstGeom>
        </p:spPr>
      </p:pic>
      <p:pic>
        <p:nvPicPr>
          <p:cNvPr id="5" name="Image 4">
            <a:extLst>
              <a:ext uri="{FF2B5EF4-FFF2-40B4-BE49-F238E27FC236}">
                <a16:creationId xmlns:a16="http://schemas.microsoft.com/office/drawing/2014/main" id="{12082F82-F73C-4AF1-A7F2-593D56060947}"/>
              </a:ext>
            </a:extLst>
          </p:cNvPr>
          <p:cNvPicPr>
            <a:picLocks noChangeAspect="1"/>
          </p:cNvPicPr>
          <p:nvPr/>
        </p:nvPicPr>
        <p:blipFill rotWithShape="1">
          <a:blip r:embed="rId9"/>
          <a:srcRect b="8125"/>
          <a:stretch/>
        </p:blipFill>
        <p:spPr>
          <a:xfrm>
            <a:off x="4831283" y="2231265"/>
            <a:ext cx="1136708" cy="933498"/>
          </a:xfrm>
          <a:prstGeom prst="ellipse">
            <a:avLst/>
          </a:prstGeom>
        </p:spPr>
      </p:pic>
      <p:pic>
        <p:nvPicPr>
          <p:cNvPr id="7" name="Image 6">
            <a:extLst>
              <a:ext uri="{FF2B5EF4-FFF2-40B4-BE49-F238E27FC236}">
                <a16:creationId xmlns:a16="http://schemas.microsoft.com/office/drawing/2014/main" id="{6C7F74E8-4E6E-4B89-B9C9-CF4A5AE286A1}"/>
              </a:ext>
            </a:extLst>
          </p:cNvPr>
          <p:cNvPicPr>
            <a:picLocks noChangeAspect="1"/>
          </p:cNvPicPr>
          <p:nvPr/>
        </p:nvPicPr>
        <p:blipFill rotWithShape="1">
          <a:blip r:embed="rId10"/>
          <a:srcRect l="11429"/>
          <a:stretch/>
        </p:blipFill>
        <p:spPr>
          <a:xfrm>
            <a:off x="7102524" y="2003868"/>
            <a:ext cx="1366759" cy="1187511"/>
          </a:xfrm>
          <a:prstGeom prst="ellipse">
            <a:avLst/>
          </a:prstGeom>
        </p:spPr>
      </p:pic>
    </p:spTree>
    <p:extLst>
      <p:ext uri="{BB962C8B-B14F-4D97-AF65-F5344CB8AC3E}">
        <p14:creationId xmlns:p14="http://schemas.microsoft.com/office/powerpoint/2010/main" val="45094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Galerie</Template>
  <TotalTime>470</TotalTime>
  <Words>822</Words>
  <Application>Microsoft Office PowerPoint</Application>
  <PresentationFormat>Personnalisé</PresentationFormat>
  <Paragraphs>58</Paragraphs>
  <Slides>17</Slides>
  <Notes>4</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3" baseType="lpstr">
      <vt:lpstr>Arial</vt:lpstr>
      <vt:lpstr>Euphemia</vt:lpstr>
      <vt:lpstr>Gill Sans MT</vt:lpstr>
      <vt:lpstr>Times New Roman</vt:lpstr>
      <vt:lpstr>Galerie</vt:lpstr>
      <vt:lpstr>CS ChemDraw Drawing</vt:lpstr>
      <vt:lpstr>Stéréoisomérie de Conformation</vt:lpstr>
      <vt:lpstr>Introduction</vt:lpstr>
      <vt:lpstr>Définiton</vt:lpstr>
      <vt:lpstr>Projection en perspectives et projection de Newman </vt:lpstr>
      <vt:lpstr>Composés acycliques Exemple1 : CH3-CH3</vt:lpstr>
      <vt:lpstr>Aspect énergétique: </vt:lpstr>
      <vt:lpstr>barrière d'énergie</vt:lpstr>
      <vt:lpstr>la courbe DE L'énergie potentielle relative des différentes conformations</vt:lpstr>
      <vt:lpstr>Présentation PowerPoint</vt:lpstr>
      <vt:lpstr>Exemple 2: le butane C4H10  </vt:lpstr>
      <vt:lpstr>Composés cycliques </vt:lpstr>
      <vt:lpstr>Le cyclohexane  </vt:lpstr>
      <vt:lpstr>Présentation PowerPoint</vt:lpstr>
      <vt:lpstr>Aspect énergétique: </vt:lpstr>
      <vt:lpstr>Profil énergétique</vt:lpstr>
      <vt:lpstr>Les cyclohexanes monosubstitués</vt:lpstr>
      <vt:lpstr>Exercices d’application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Stéréoisomérie de Conformation</dc:title>
  <dc:creator>safer</dc:creator>
  <cp:lastModifiedBy>safer</cp:lastModifiedBy>
  <cp:revision>36</cp:revision>
  <dcterms:created xsi:type="dcterms:W3CDTF">2020-05-05T13:29:40Z</dcterms:created>
  <dcterms:modified xsi:type="dcterms:W3CDTF">2020-05-08T18:25:57Z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