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66" r:id="rId5"/>
    <p:sldId id="308" r:id="rId6"/>
    <p:sldId id="311" r:id="rId7"/>
    <p:sldId id="309" r:id="rId8"/>
    <p:sldId id="310" r:id="rId9"/>
    <p:sldId id="312" r:id="rId10"/>
    <p:sldId id="313" r:id="rId11"/>
    <p:sldId id="314" r:id="rId12"/>
    <p:sldId id="315" r:id="rId13"/>
    <p:sldId id="316" r:id="rId14"/>
    <p:sldId id="317" r:id="rId15"/>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19" autoAdjust="0"/>
  </p:normalViewPr>
  <p:slideViewPr>
    <p:cSldViewPr snapToGrid="0">
      <p:cViewPr varScale="1">
        <p:scale>
          <a:sx n="72" d="100"/>
          <a:sy n="72" d="100"/>
        </p:scale>
        <p:origin x="534" y="96"/>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fr-FR" noProof="0" dirty="0"/>
            <a:t>Dessiner et détecter les états d ’indisponibilité</a:t>
          </a:r>
        </a:p>
      </dgm:t>
    </dgm:pt>
    <dgm:pt modelId="{CAD7EF86-FB23-41F6-BF42-040B36DEFDB1}" type="parTrans" cxnId="{C7AD8469-3C68-4AF9-AB82-79B0043AA120}">
      <dgm:prSet/>
      <dgm:spPr/>
      <dgm:t>
        <a:bodyPr rtlCol="0"/>
        <a:lstStyle/>
        <a:p>
          <a:pPr rtl="0"/>
          <a:endParaRPr lang="fr-FR" noProof="0" dirty="0"/>
        </a:p>
      </dgm:t>
    </dgm:pt>
    <dgm:pt modelId="{5B62599A-5C9B-48E7-896E-EA782AC60C8B}" type="sibTrans" cxnId="{C7AD8469-3C68-4AF9-AB82-79B0043AA120}">
      <dgm:prSet/>
      <dgm:spPr/>
      <dgm:t>
        <a:bodyPr rtlCol="0"/>
        <a:lstStyle/>
        <a:p>
          <a:pPr rtl="0"/>
          <a:endParaRPr lang="fr-FR" noProof="0" dirty="0"/>
        </a:p>
      </dgm:t>
    </dgm:pt>
    <dgm:pt modelId="{49225C73-1633-42F1-AB3B-7CB183E5F8B8}">
      <dgm:prSet/>
      <dgm:spPr/>
      <dgm:t>
        <a:bodyPr rtlCol="0"/>
        <a:lstStyle/>
        <a:p>
          <a:pPr rtl="0">
            <a:lnSpc>
              <a:spcPct val="100000"/>
            </a:lnSpc>
            <a:defRPr cap="all"/>
          </a:pPr>
          <a:r>
            <a:rPr lang="fr-FR" noProof="0" dirty="0"/>
            <a:t>Etablir la matrice de transition.</a:t>
          </a:r>
        </a:p>
      </dgm:t>
    </dgm:pt>
    <dgm:pt modelId="{1A0E2090-1D4F-438A-8766-B6030CE01ADD}" type="parTrans" cxnId="{A9154303-8225-4248-91DC-1B0156A35F07}">
      <dgm:prSet/>
      <dgm:spPr/>
      <dgm:t>
        <a:bodyPr rtlCol="0"/>
        <a:lstStyle/>
        <a:p>
          <a:pPr rtl="0"/>
          <a:endParaRPr lang="fr-FR" noProof="0" dirty="0"/>
        </a:p>
      </dgm:t>
    </dgm:pt>
    <dgm:pt modelId="{9646853A-8964-4519-A5B1-0B7D18B2983D}" type="sibTrans" cxnId="{A9154303-8225-4248-91DC-1B0156A35F07}">
      <dgm:prSet/>
      <dgm:spPr/>
      <dgm:t>
        <a:bodyPr rtlCol="0"/>
        <a:lstStyle/>
        <a:p>
          <a:pPr rtl="0"/>
          <a:endParaRPr lang="fr-FR" noProof="0" dirty="0"/>
        </a:p>
      </dgm:t>
    </dgm:pt>
    <dgm:pt modelId="{1C383F32-22E8-4F62-A3E0-BDC3D5F48992}">
      <dgm:prSet/>
      <dgm:spPr/>
      <dgm:t>
        <a:bodyPr rtlCol="0"/>
        <a:lstStyle/>
        <a:p>
          <a:pPr rtl="0">
            <a:lnSpc>
              <a:spcPct val="100000"/>
            </a:lnSpc>
            <a:defRPr cap="all"/>
          </a:pPr>
          <a:r>
            <a:rPr lang="fr-FR" noProof="0" dirty="0"/>
            <a:t>Résoudre un système d’</a:t>
          </a:r>
          <a:r>
            <a:rPr lang="fr-FR" noProof="0" dirty="0" err="1"/>
            <a:t>equations</a:t>
          </a:r>
          <a:r>
            <a:rPr lang="fr-FR" noProof="0" dirty="0"/>
            <a:t> .</a:t>
          </a:r>
        </a:p>
      </dgm:t>
    </dgm:pt>
    <dgm:pt modelId="{A7920A2F-3244-4159-AF04-6A1D38B7B317}" type="parTrans" cxnId="{C4CCE57E-E871-46D6-BAD5-880252C95D22}">
      <dgm:prSet/>
      <dgm:spPr/>
      <dgm:t>
        <a:bodyPr rtlCol="0"/>
        <a:lstStyle/>
        <a:p>
          <a:pPr rtl="0"/>
          <a:endParaRPr lang="fr-FR" noProof="0" dirty="0"/>
        </a:p>
      </dgm:t>
    </dgm:pt>
    <dgm:pt modelId="{8500F72A-2C6D-4FDF-9C1D-CA691380EB0B}" type="sibTrans" cxnId="{C4CCE57E-E871-46D6-BAD5-880252C95D22}">
      <dgm:prSet/>
      <dgm:spPr/>
      <dgm:t>
        <a:bodyPr rtlCol="0"/>
        <a:lstStyle/>
        <a:p>
          <a:pPr rtl="0"/>
          <a:endParaRPr lang="fr-FR" noProof="0" dirty="0"/>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rtl="0">
            <a:lnSpc>
              <a:spcPct val="100000"/>
            </a:lnSpc>
            <a:spcBef>
              <a:spcPct val="0"/>
            </a:spcBef>
            <a:spcAft>
              <a:spcPct val="35000"/>
            </a:spcAft>
            <a:buNone/>
            <a:defRPr cap="all"/>
          </a:pPr>
          <a:r>
            <a:rPr lang="fr-FR" sz="2000" kern="1200" noProof="0" dirty="0"/>
            <a:t>Dessiner et détecter les états d ’indisponibilité</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rtl="0">
            <a:lnSpc>
              <a:spcPct val="100000"/>
            </a:lnSpc>
            <a:spcBef>
              <a:spcPct val="0"/>
            </a:spcBef>
            <a:spcAft>
              <a:spcPct val="35000"/>
            </a:spcAft>
            <a:buNone/>
            <a:defRPr cap="all"/>
          </a:pPr>
          <a:r>
            <a:rPr lang="fr-FR" sz="2000" kern="1200" noProof="0" dirty="0"/>
            <a:t>Etablir la matrice de transition.</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889000" rtl="0">
            <a:lnSpc>
              <a:spcPct val="100000"/>
            </a:lnSpc>
            <a:spcBef>
              <a:spcPct val="0"/>
            </a:spcBef>
            <a:spcAft>
              <a:spcPct val="35000"/>
            </a:spcAft>
            <a:buNone/>
            <a:defRPr cap="all"/>
          </a:pPr>
          <a:r>
            <a:rPr lang="fr-FR" sz="2000" kern="1200" noProof="0" dirty="0"/>
            <a:t>Résoudre un système d’</a:t>
          </a:r>
          <a:r>
            <a:rPr lang="fr-FR" sz="2000" kern="1200" noProof="0" dirty="0" err="1"/>
            <a:t>equations</a:t>
          </a:r>
          <a:r>
            <a:rPr lang="fr-FR" sz="2000" kern="1200" noProof="0" dirty="0"/>
            <a:t> .</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Liste d’icônes en forme de feuilles avec étiquettes"/>
  <dgm:desc val="Permet de représenter des blocs d’informations non séquentiels ou groupés accompagnés d’éléments visuels associés. Fonctionne de manière optimale avec des icônes ou des petites images avec de courtes légendes de text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3.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B00FB3-878C-48C2-8C7D-21F9269E0B92}" type="datetimeFigureOut">
              <a:rPr lang="fr-FR" smtClean="0"/>
              <a:t>01/01/2023</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C63EFA-D7B4-42C0-A4A1-6A6729E7549E}" type="slidenum">
              <a:rPr lang="fr-FR" smtClean="0"/>
              <a:t>‹N°›</a:t>
            </a:fld>
            <a:endParaRPr lang="fr-FR" dirty="0"/>
          </a:p>
        </p:txBody>
      </p:sp>
    </p:spTree>
    <p:extLst>
      <p:ext uri="{BB962C8B-B14F-4D97-AF65-F5344CB8AC3E}">
        <p14:creationId xmlns:p14="http://schemas.microsoft.com/office/powerpoint/2010/main" val="403859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A74C6-9610-4EFF-A8CF-5CEBE7B27DC5}" type="datetimeFigureOut">
              <a:rPr lang="fr-FR" noProof="0" smtClean="0"/>
              <a:t>01/01/2023</a:t>
            </a:fld>
            <a:endParaRPr lang="fr-FR" noProof="0"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FD56-AA2F-4452-9FAC-B4C8D48F1372}" type="slidenum">
              <a:rPr lang="fr-FR" noProof="0" smtClean="0"/>
              <a:t>‹N°›</a:t>
            </a:fld>
            <a:endParaRPr lang="fr-FR" noProof="0" dirty="0"/>
          </a:p>
        </p:txBody>
      </p:sp>
    </p:spTree>
    <p:extLst>
      <p:ext uri="{BB962C8B-B14F-4D97-AF65-F5344CB8AC3E}">
        <p14:creationId xmlns:p14="http://schemas.microsoft.com/office/powerpoint/2010/main" val="84143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1FD56-AA2F-4452-9FAC-B4C8D48F1372}" type="slidenum">
              <a:rPr lang="fr-FR" smtClean="0"/>
              <a:t>1</a:t>
            </a:fld>
            <a:endParaRPr lang="fr-FR" dirty="0"/>
          </a:p>
        </p:txBody>
      </p:sp>
    </p:spTree>
    <p:extLst>
      <p:ext uri="{BB962C8B-B14F-4D97-AF65-F5344CB8AC3E}">
        <p14:creationId xmlns:p14="http://schemas.microsoft.com/office/powerpoint/2010/main" val="139647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1FD56-AA2F-4452-9FAC-B4C8D48F1372}" type="slidenum">
              <a:rPr lang="fr-FR" smtClean="0"/>
              <a:t>2</a:t>
            </a:fld>
            <a:endParaRPr lang="fr-FR" dirty="0"/>
          </a:p>
        </p:txBody>
      </p:sp>
    </p:spTree>
    <p:extLst>
      <p:ext uri="{BB962C8B-B14F-4D97-AF65-F5344CB8AC3E}">
        <p14:creationId xmlns:p14="http://schemas.microsoft.com/office/powerpoint/2010/main" val="187257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fr-FR" noProof="0"/>
              <a:t>Modifiez le style des sous-titres du masque</a:t>
            </a:r>
            <a:endParaRPr lang="fr-FR" noProof="0" dirty="0"/>
          </a:p>
        </p:txBody>
      </p:sp>
      <p:cxnSp>
        <p:nvCxnSpPr>
          <p:cNvPr id="9" name="Connecteur droit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FFBB5C9-59A7-4770-B2AA-641F3C63B4C9}" type="datetime1">
              <a:rPr lang="fr-FR" noProof="0" smtClean="0"/>
              <a:t>01/01/2023</a:t>
            </a:fld>
            <a:endParaRPr lang="fr-FR" noProof="0" dirty="0"/>
          </a:p>
        </p:txBody>
      </p:sp>
      <p:sp>
        <p:nvSpPr>
          <p:cNvPr id="5" name="Espace réservé du pied de page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fr-FR" noProof="0" dirty="0"/>
          </a:p>
        </p:txBody>
      </p:sp>
      <p:sp>
        <p:nvSpPr>
          <p:cNvPr id="6" name="Espace réservé du numéro de diapositive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3897ECEE-8444-4057-BCDC-70E869F964AE}" type="datetime1">
              <a:rPr lang="fr-FR" noProof="0" smtClean="0"/>
              <a:t>01/01/2023</a:t>
            </a:fld>
            <a:endParaRPr lang="fr-FR" noProof="0" dirty="0"/>
          </a:p>
        </p:txBody>
      </p:sp>
      <p:sp>
        <p:nvSpPr>
          <p:cNvPr id="8" name="Espace réservé du pied de page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fr-FR" noProof="0" dirty="0"/>
          </a:p>
        </p:txBody>
      </p:sp>
      <p:sp>
        <p:nvSpPr>
          <p:cNvPr id="9" name="Espace réservé du numéro de diapositive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Cliquez pour modifier les styles du texte du masque</a:t>
            </a:r>
          </a:p>
        </p:txBody>
      </p:sp>
      <p:cxnSp>
        <p:nvCxnSpPr>
          <p:cNvPr id="9" name="Connecteur droit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e la date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D2E0D32C-F99B-4264-B2F8-362A1230B523}" type="datetime1">
              <a:rPr lang="fr-FR" noProof="0" smtClean="0"/>
              <a:t>01/01/2023</a:t>
            </a:fld>
            <a:endParaRPr lang="fr-FR" noProof="0" dirty="0"/>
          </a:p>
        </p:txBody>
      </p:sp>
      <p:sp>
        <p:nvSpPr>
          <p:cNvPr id="8" name="Espace réservé du pied de page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fr-FR" noProof="0" dirty="0"/>
          </a:p>
        </p:txBody>
      </p:sp>
      <p:sp>
        <p:nvSpPr>
          <p:cNvPr id="11" name="Espace réservé du numéro de diapositive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re 7"/>
          <p:cNvSpPr>
            <a:spLocks noGrp="1"/>
          </p:cNvSpPr>
          <p:nvPr>
            <p:ph type="title"/>
          </p:nvPr>
        </p:nvSpPr>
        <p:spPr>
          <a:xfrm>
            <a:off x="1097280" y="286603"/>
            <a:ext cx="10058400" cy="1450757"/>
          </a:xfrm>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097280" y="2120900"/>
            <a:ext cx="4639736" cy="3748193"/>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515944" y="2120900"/>
            <a:ext cx="4639736" cy="3748194"/>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 name="Espace réservé de la date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F7D72C39-303F-4AD1-B738-8E01CD1AAB10}" type="datetime1">
              <a:rPr lang="fr-FR" noProof="0" smtClean="0"/>
              <a:t>01/01/2023</a:t>
            </a:fld>
            <a:endParaRPr lang="fr-FR" noProof="0" dirty="0"/>
          </a:p>
        </p:txBody>
      </p:sp>
      <p:sp>
        <p:nvSpPr>
          <p:cNvPr id="9" name="Espace réservé du pied de page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fr-FR" noProof="0" dirty="0"/>
          </a:p>
        </p:txBody>
      </p:sp>
      <p:sp>
        <p:nvSpPr>
          <p:cNvPr id="10" name="Espace réservé du numéro de diapositive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re 9"/>
          <p:cNvSpPr>
            <a:spLocks noGrp="1"/>
          </p:cNvSpPr>
          <p:nvPr>
            <p:ph type="title"/>
          </p:nvPr>
        </p:nvSpPr>
        <p:spPr>
          <a:xfrm>
            <a:off x="1097280" y="286603"/>
            <a:ext cx="10058400" cy="1450757"/>
          </a:xfrm>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4" name="Espace réservé du contenu 3"/>
          <p:cNvSpPr>
            <a:spLocks noGrp="1"/>
          </p:cNvSpPr>
          <p:nvPr>
            <p:ph sz="half" idx="2"/>
          </p:nvPr>
        </p:nvSpPr>
        <p:spPr>
          <a:xfrm>
            <a:off x="1097280" y="2958274"/>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Cliquez pour modifier les styles du texte du masque</a:t>
            </a:r>
          </a:p>
        </p:txBody>
      </p:sp>
      <p:sp>
        <p:nvSpPr>
          <p:cNvPr id="6" name="Espace réservé du contenu 5"/>
          <p:cNvSpPr>
            <a:spLocks noGrp="1"/>
          </p:cNvSpPr>
          <p:nvPr>
            <p:ph sz="quarter" idx="4"/>
          </p:nvPr>
        </p:nvSpPr>
        <p:spPr>
          <a:xfrm>
            <a:off x="6515944" y="2958273"/>
            <a:ext cx="4639736" cy="2910821"/>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 name="Espace réservé de la date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F7F8CE47-D1E6-4DD8-AB34-2C9318886F0C}" type="datetime1">
              <a:rPr lang="fr-FR" noProof="0" smtClean="0"/>
              <a:t>01/01/2023</a:t>
            </a:fld>
            <a:endParaRPr lang="fr-FR" noProof="0" dirty="0"/>
          </a:p>
        </p:txBody>
      </p:sp>
      <p:sp>
        <p:nvSpPr>
          <p:cNvPr id="11" name="Espace réservé du pied de page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fr-FR" noProof="0" dirty="0"/>
          </a:p>
        </p:txBody>
      </p:sp>
      <p:sp>
        <p:nvSpPr>
          <p:cNvPr id="12" name="Espace réservé au numéro de diapositive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6" name="Espace réservé de la date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7F990BC9-279D-4310-92CE-1F5AE7EF8750}" type="datetime1">
              <a:rPr lang="fr-FR" noProof="0" smtClean="0"/>
              <a:t>01/01/2023</a:t>
            </a:fld>
            <a:endParaRPr lang="fr-FR" noProof="0" dirty="0"/>
          </a:p>
        </p:txBody>
      </p:sp>
      <p:sp>
        <p:nvSpPr>
          <p:cNvPr id="7" name="Espace réservé du pied de page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fr-FR" noProof="0" dirty="0"/>
          </a:p>
        </p:txBody>
      </p:sp>
      <p:sp>
        <p:nvSpPr>
          <p:cNvPr id="8" name="Espace réservé du numéro de diapositive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e la date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BFE5801A-B430-401E-B5DD-10F987106A20}" type="datetime1">
              <a:rPr lang="fr-FR" noProof="0" smtClean="0"/>
              <a:t>01/01/2023</a:t>
            </a:fld>
            <a:endParaRPr lang="fr-FR" noProof="0" dirty="0"/>
          </a:p>
        </p:txBody>
      </p:sp>
      <p:sp>
        <p:nvSpPr>
          <p:cNvPr id="3" name="Espace réservé du pied de page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fr-FR" noProof="0" dirty="0"/>
          </a:p>
        </p:txBody>
      </p:sp>
      <p:sp>
        <p:nvSpPr>
          <p:cNvPr id="4" name="Espace réservé du numéro de diapositive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458984" y="812799"/>
            <a:ext cx="5928344" cy="5294757"/>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a:xfrm>
            <a:off x="643464" y="6446520"/>
            <a:ext cx="3517568" cy="365125"/>
          </a:xfrm>
        </p:spPr>
        <p:txBody>
          <a:bodyPr rtlCol="0"/>
          <a:lstStyle>
            <a:lvl1pPr algn="l">
              <a:defRPr/>
            </a:lvl1pPr>
          </a:lstStyle>
          <a:p>
            <a:pPr rtl="0"/>
            <a:fld id="{AC21A69B-D4C2-4BD5-8B03-93209A425E14}" type="datetime1">
              <a:rPr lang="fr-FR" noProof="0" smtClean="0"/>
              <a:t>01/01/2023</a:t>
            </a:fld>
            <a:endParaRPr lang="fr-FR" noProof="0" dirty="0"/>
          </a:p>
        </p:txBody>
      </p:sp>
      <p:sp>
        <p:nvSpPr>
          <p:cNvPr id="6" name="Espace réservé du pied de page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fr-FR" noProof="0" smtClean="0"/>
              <a:pPr rtl="0"/>
              <a:t>‹N°›</a:t>
            </a:fld>
            <a:endParaRPr lang="fr-FR"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image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2" name="Titre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fr-FR" noProof="0"/>
              <a:t>Modifiez le style du titre</a:t>
            </a:r>
            <a:endParaRPr lang="fr-FR" noProof="0" dirty="0"/>
          </a:p>
        </p:txBody>
      </p:sp>
      <p:sp>
        <p:nvSpPr>
          <p:cNvPr id="4" name="Espace réservé du texte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Cliquez pour modifier les styles du texte du masque</a:t>
            </a:r>
          </a:p>
        </p:txBody>
      </p:sp>
      <p:sp>
        <p:nvSpPr>
          <p:cNvPr id="5" name="Espace réservé de la date 4"/>
          <p:cNvSpPr>
            <a:spLocks noGrp="1"/>
          </p:cNvSpPr>
          <p:nvPr>
            <p:ph type="dt" sz="half" idx="10"/>
          </p:nvPr>
        </p:nvSpPr>
        <p:spPr/>
        <p:txBody>
          <a:bodyPr rtlCol="0"/>
          <a:lstStyle>
            <a:lvl1pPr>
              <a:defRPr/>
            </a:lvl1pPr>
          </a:lstStyle>
          <a:p>
            <a:pPr rtl="0"/>
            <a:fld id="{EB14F60A-7B66-4829-887A-F663649423E8}" type="datetime1">
              <a:rPr lang="fr-FR" noProof="0" smtClean="0"/>
              <a:t>01/01/2023</a:t>
            </a:fld>
            <a:endParaRPr lang="fr-FR" noProof="0" dirty="0"/>
          </a:p>
        </p:txBody>
      </p:sp>
      <p:sp>
        <p:nvSpPr>
          <p:cNvPr id="6" name="Espace réservé au pied de page 5"/>
          <p:cNvSpPr>
            <a:spLocks noGrp="1"/>
          </p:cNvSpPr>
          <p:nvPr>
            <p:ph type="ftr" sz="quarter" idx="11"/>
          </p:nvPr>
        </p:nvSpPr>
        <p:spPr>
          <a:xfrm>
            <a:off x="1097279" y="6446838"/>
            <a:ext cx="6818262" cy="365125"/>
          </a:xfrm>
        </p:spPr>
        <p:txBody>
          <a:bodyPr rtlCol="0"/>
          <a:lstStyle/>
          <a:p>
            <a:pPr algn="l" rtl="0"/>
            <a:endParaRPr lang="fr-FR" noProof="0"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fr-FR" noProof="0" smtClean="0"/>
              <a:t>‹N°›</a:t>
            </a:fld>
            <a:endParaRPr lang="fr-FR"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Espace réservé du titre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03F65A44-474D-4549-A07C-6AAA0A9314B3}" type="datetime1">
              <a:rPr lang="fr-FR" noProof="0" smtClean="0"/>
              <a:t>01/01/2023</a:t>
            </a:fld>
            <a:endParaRPr lang="fr-FR" noProof="0" dirty="0"/>
          </a:p>
        </p:txBody>
      </p:sp>
      <p:sp>
        <p:nvSpPr>
          <p:cNvPr id="5" name="Espace réservé du pied de page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fr-FR" noProof="0" smtClean="0"/>
              <a:t>‹N°›</a:t>
            </a:fld>
            <a:endParaRPr lang="fr-FR" noProof="0" dirty="0"/>
          </a:p>
        </p:txBody>
      </p:sp>
      <p:cxnSp>
        <p:nvCxnSpPr>
          <p:cNvPr id="10" name="Connecteur droit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48.png"/><Relationship Id="rId3" Type="http://schemas.openxmlformats.org/officeDocument/2006/relationships/oleObject" Target="../embeddings/oleObject1.bin"/><Relationship Id="rId7" Type="http://schemas.openxmlformats.org/officeDocument/2006/relationships/oleObject" Target="../embeddings/oleObject7.bin"/><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51.png"/><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3.bin"/><Relationship Id="rId15" Type="http://schemas.openxmlformats.org/officeDocument/2006/relationships/image" Target="../media/image19.png"/><Relationship Id="rId4" Type="http://schemas.openxmlformats.org/officeDocument/2006/relationships/image" Target="../media/image9.wmf"/><Relationship Id="rId9" Type="http://schemas.openxmlformats.org/officeDocument/2006/relationships/image" Target="../media/image17.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9" Type="http://schemas.openxmlformats.org/officeDocument/2006/relationships/image" Target="../media/image67.png"/><Relationship Id="rId3" Type="http://schemas.openxmlformats.org/officeDocument/2006/relationships/oleObject" Target="../embeddings/oleObject3.bin"/><Relationship Id="rId42" Type="http://schemas.openxmlformats.org/officeDocument/2006/relationships/image" Target="../media/image22.png"/><Relationship Id="rId2" Type="http://schemas.openxmlformats.org/officeDocument/2006/relationships/slideLayout" Target="../slideLayouts/slideLayout2.xml"/><Relationship Id="rId41" Type="http://schemas.openxmlformats.org/officeDocument/2006/relationships/image" Target="../media/image21.png"/><Relationship Id="rId1" Type="http://schemas.openxmlformats.org/officeDocument/2006/relationships/vmlDrawing" Target="../drawings/vmlDrawing6.vml"/><Relationship Id="rId40" Type="http://schemas.openxmlformats.org/officeDocument/2006/relationships/image" Target="../media/image68.png"/><Relationship Id="rId45" Type="http://schemas.openxmlformats.org/officeDocument/2006/relationships/image" Target="../media/image23.png"/><Relationship Id="rId5" Type="http://schemas.openxmlformats.org/officeDocument/2006/relationships/image" Target="../media/image20.png"/><Relationship Id="rId44" Type="http://schemas.openxmlformats.org/officeDocument/2006/relationships/image" Target="../media/image72.png"/><Relationship Id="rId4" Type="http://schemas.openxmlformats.org/officeDocument/2006/relationships/image" Target="../media/image11.wmf"/><Relationship Id="rId43"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5.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itr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rtlCol="0">
            <a:normAutofit fontScale="90000"/>
          </a:bodyPr>
          <a:lstStyle/>
          <a:p>
            <a:r>
              <a:rPr lang="fr-FR" altLang="fr-FR" dirty="0"/>
              <a:t>SFS: Calcul de la disponibilité à partir </a:t>
            </a:r>
            <a:br>
              <a:rPr lang="fr-FR" altLang="fr-FR" dirty="0"/>
            </a:br>
            <a:r>
              <a:rPr lang="fr-FR" altLang="fr-FR" dirty="0"/>
              <a:t>de graphe d’états</a:t>
            </a:r>
            <a:endParaRPr lang="fr-FR" dirty="0"/>
          </a:p>
        </p:txBody>
      </p:sp>
      <p:sp>
        <p:nvSpPr>
          <p:cNvPr id="3" name="Sous-titr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0"/>
            <a:ext cx="4829101" cy="1640379"/>
          </a:xfrm>
        </p:spPr>
        <p:txBody>
          <a:bodyPr rtlCol="0">
            <a:normAutofit fontScale="77500" lnSpcReduction="20000"/>
          </a:bodyPr>
          <a:lstStyle/>
          <a:p>
            <a:pPr defTabSz="503238">
              <a:lnSpc>
                <a:spcPts val="1413"/>
              </a:lnSpc>
              <a:spcBef>
                <a:spcPts val="1100"/>
              </a:spcBef>
              <a:buSzTx/>
            </a:pPr>
            <a:r>
              <a:rPr lang="nl-NL" altLang="fr-FR" sz="2400" dirty="0">
                <a:solidFill>
                  <a:srgbClr val="000000"/>
                </a:solidFill>
                <a:latin typeface="Yu Gothic Regular" panose="020B0400000000000000" pitchFamily="34" charset="-128"/>
                <a:ea typeface="Yu Gothic Regular" panose="020B0400000000000000" pitchFamily="34" charset="-128"/>
              </a:rPr>
              <a:t>M2 RSID SFS 2022</a:t>
            </a:r>
          </a:p>
          <a:p>
            <a:pPr defTabSz="503238">
              <a:lnSpc>
                <a:spcPct val="300000"/>
              </a:lnSpc>
              <a:spcBef>
                <a:spcPts val="475"/>
              </a:spcBef>
              <a:buSzTx/>
            </a:pPr>
            <a:r>
              <a:rPr lang="nl-NL" altLang="fr-FR" sz="2400" dirty="0">
                <a:solidFill>
                  <a:srgbClr val="000000"/>
                </a:solidFill>
                <a:latin typeface="Yu Gothic Regular" panose="020B0400000000000000" pitchFamily="34" charset="-128"/>
                <a:ea typeface="Yu Gothic Regular" panose="020B0400000000000000" pitchFamily="34" charset="-128"/>
              </a:rPr>
              <a:t>Latifa.dekhici@univ-usto.dz</a:t>
            </a:r>
          </a:p>
        </p:txBody>
      </p:sp>
      <p:pic>
        <p:nvPicPr>
          <p:cNvPr id="6" name="Imag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Connecteur droit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dirty="0">
                <a:solidFill>
                  <a:srgbClr val="632523"/>
                </a:solidFill>
                <a:latin typeface="Arial Black" panose="020B0A04020102020204" pitchFamily="34" charset="0"/>
              </a:rPr>
              <a:t>Résolution des équations</a:t>
            </a:r>
            <a:endParaRPr lang="fr-FR" dirty="0"/>
          </a:p>
        </p:txBody>
      </p:sp>
      <p:graphicFrame>
        <p:nvGraphicFramePr>
          <p:cNvPr id="8" name="Objet 7">
            <a:extLst>
              <a:ext uri="{FF2B5EF4-FFF2-40B4-BE49-F238E27FC236}">
                <a16:creationId xmlns:a16="http://schemas.microsoft.com/office/drawing/2014/main" id="{852DB140-6FAB-40BA-9286-EDD0A6391464}"/>
              </a:ext>
            </a:extLst>
          </p:cNvPr>
          <p:cNvGraphicFramePr>
            <a:graphicFrameLocks noChangeAspect="1"/>
          </p:cNvGraphicFramePr>
          <p:nvPr/>
        </p:nvGraphicFramePr>
        <p:xfrm>
          <a:off x="6901345" y="2027997"/>
          <a:ext cx="1447524" cy="2251704"/>
        </p:xfrm>
        <a:graphic>
          <a:graphicData uri="http://schemas.openxmlformats.org/presentationml/2006/ole">
            <mc:AlternateContent xmlns:mc="http://schemas.openxmlformats.org/markup-compatibility/2006">
              <mc:Choice xmlns:v="urn:schemas-microsoft-com:vml" Requires="v">
                <p:oleObj spid="_x0000_s5138" name="Equation" r:id="rId3" imgW="114120" imgH="177480" progId="Equation.DSMT4">
                  <p:embed/>
                </p:oleObj>
              </mc:Choice>
              <mc:Fallback>
                <p:oleObj name="Equation" r:id="rId3" imgW="114120" imgH="177480" progId="Equation.DSMT4">
                  <p:embed/>
                  <p:pic>
                    <p:nvPicPr>
                      <p:cNvPr id="8" name="Objet 7">
                        <a:extLst>
                          <a:ext uri="{FF2B5EF4-FFF2-40B4-BE49-F238E27FC236}">
                            <a16:creationId xmlns:a16="http://schemas.microsoft.com/office/drawing/2014/main" id="{852DB140-6FAB-40BA-9286-EDD0A6391464}"/>
                          </a:ext>
                        </a:extLst>
                      </p:cNvPr>
                      <p:cNvPicPr/>
                      <p:nvPr/>
                    </p:nvPicPr>
                    <p:blipFill>
                      <a:blip r:embed="rId4"/>
                      <a:stretch>
                        <a:fillRect/>
                      </a:stretch>
                    </p:blipFill>
                    <p:spPr>
                      <a:xfrm>
                        <a:off x="6901345" y="2027997"/>
                        <a:ext cx="1447524" cy="2251704"/>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80296F59-9067-445F-B02D-52C4D6FC0329}"/>
              </a:ext>
            </a:extLst>
          </p:cNvPr>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5139" name="Equation" r:id="rId5" imgW="914400" imgH="198720" progId="Equation.DSMT4">
                  <p:embed/>
                </p:oleObj>
              </mc:Choice>
              <mc:Fallback>
                <p:oleObj name="Equation" r:id="rId5" imgW="914400" imgH="198720" progId="Equation.DSMT4">
                  <p:embed/>
                  <p:pic>
                    <p:nvPicPr>
                      <p:cNvPr id="10" name="Objet 9">
                        <a:extLst>
                          <a:ext uri="{FF2B5EF4-FFF2-40B4-BE49-F238E27FC236}">
                            <a16:creationId xmlns:a16="http://schemas.microsoft.com/office/drawing/2014/main" id="{80296F59-9067-445F-B02D-52C4D6FC0329}"/>
                          </a:ext>
                        </a:extLst>
                      </p:cNvPr>
                      <p:cNvPicPr/>
                      <p:nvPr/>
                    </p:nvPicPr>
                    <p:blipFill>
                      <a:blip r:embed="rId6"/>
                      <a:stretch>
                        <a:fillRect/>
                      </a:stretch>
                    </p:blipFill>
                    <p:spPr>
                      <a:xfrm>
                        <a:off x="4394200" y="2362200"/>
                        <a:ext cx="914400" cy="198438"/>
                      </a:xfrm>
                      <a:prstGeom prst="rect">
                        <a:avLst/>
                      </a:prstGeom>
                    </p:spPr>
                  </p:pic>
                </p:oleObj>
              </mc:Fallback>
            </mc:AlternateContent>
          </a:graphicData>
        </a:graphic>
      </p:graphicFrame>
      <p:graphicFrame>
        <p:nvGraphicFramePr>
          <p:cNvPr id="3" name="Objet 2">
            <a:extLst>
              <a:ext uri="{FF2B5EF4-FFF2-40B4-BE49-F238E27FC236}">
                <a16:creationId xmlns:a16="http://schemas.microsoft.com/office/drawing/2014/main" id="{0F266133-EFE8-41D2-B245-1464B8008BB6}"/>
              </a:ext>
            </a:extLst>
          </p:cNvPr>
          <p:cNvGraphicFramePr>
            <a:graphicFrameLocks noChangeAspect="1"/>
          </p:cNvGraphicFramePr>
          <p:nvPr>
            <p:extLst>
              <p:ext uri="{D42A27DB-BD31-4B8C-83A1-F6EECF244321}">
                <p14:modId xmlns:p14="http://schemas.microsoft.com/office/powerpoint/2010/main" val="1855238123"/>
              </p:ext>
            </p:extLst>
          </p:nvPr>
        </p:nvGraphicFramePr>
        <p:xfrm>
          <a:off x="4555398" y="2244725"/>
          <a:ext cx="1470516" cy="2205775"/>
        </p:xfrm>
        <a:graphic>
          <a:graphicData uri="http://schemas.openxmlformats.org/presentationml/2006/ole">
            <mc:AlternateContent xmlns:mc="http://schemas.openxmlformats.org/markup-compatibility/2006">
              <mc:Choice xmlns:v="urn:schemas-microsoft-com:vml" Requires="v">
                <p:oleObj spid="_x0000_s5140" name="Equation" r:id="rId7" imgW="558720" imgH="838080" progId="Equation.DSMT4">
                  <p:embed/>
                </p:oleObj>
              </mc:Choice>
              <mc:Fallback>
                <p:oleObj name="Equation" r:id="rId7" imgW="558720" imgH="838080" progId="Equation.DSMT4">
                  <p:embed/>
                  <p:pic>
                    <p:nvPicPr>
                      <p:cNvPr id="3" name="Objet 2">
                        <a:extLst>
                          <a:ext uri="{FF2B5EF4-FFF2-40B4-BE49-F238E27FC236}">
                            <a16:creationId xmlns:a16="http://schemas.microsoft.com/office/drawing/2014/main" id="{0F266133-EFE8-41D2-B245-1464B8008BB6}"/>
                          </a:ext>
                        </a:extLst>
                      </p:cNvPr>
                      <p:cNvPicPr/>
                      <p:nvPr/>
                    </p:nvPicPr>
                    <p:blipFill>
                      <a:blip r:embed="rId8"/>
                      <a:stretch>
                        <a:fillRect/>
                      </a:stretch>
                    </p:blipFill>
                    <p:spPr>
                      <a:xfrm>
                        <a:off x="4555398" y="2244725"/>
                        <a:ext cx="1470516" cy="2205775"/>
                      </a:xfrm>
                      <a:prstGeom prst="rect">
                        <a:avLst/>
                      </a:prstGeom>
                    </p:spPr>
                  </p:pic>
                </p:oleObj>
              </mc:Fallback>
            </mc:AlternateContent>
          </a:graphicData>
        </a:graphic>
      </p:graphicFrame>
      <p:grpSp>
        <p:nvGrpSpPr>
          <p:cNvPr id="6" name="Groupe 5">
            <a:extLst>
              <a:ext uri="{FF2B5EF4-FFF2-40B4-BE49-F238E27FC236}">
                <a16:creationId xmlns:a16="http://schemas.microsoft.com/office/drawing/2014/main" id="{3394E9F8-D518-45AB-B294-DA54B3219849}"/>
              </a:ext>
            </a:extLst>
          </p:cNvPr>
          <p:cNvGrpSpPr/>
          <p:nvPr/>
        </p:nvGrpSpPr>
        <p:grpSpPr>
          <a:xfrm>
            <a:off x="7192309" y="2407499"/>
            <a:ext cx="4314950" cy="2591995"/>
            <a:chOff x="4558918" y="3000812"/>
            <a:chExt cx="6164667" cy="1951777"/>
          </a:xfrm>
        </p:grpSpPr>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121D77EC-BD8F-4AF4-91CB-C83054760F0A}"/>
                    </a:ext>
                  </a:extLst>
                </p:cNvPr>
                <p:cNvSpPr txBox="1"/>
                <p:nvPr/>
              </p:nvSpPr>
              <p:spPr>
                <a:xfrm>
                  <a:off x="4576861" y="4674481"/>
                  <a:ext cx="6096001" cy="278108"/>
                </a:xfrm>
                <a:prstGeom prst="rect">
                  <a:avLst/>
                </a:prstGeom>
                <a:noFill/>
              </p:spPr>
              <p:txBody>
                <a:bodyPr wrap="square">
                  <a:spAutoFit/>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𝜇</m:t>
                      </m:r>
                      <m:r>
                        <a:rPr lang="fr-FR" i="1" smtClean="0">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3</m:t>
                      </m:r>
                    </m:oMath>
                  </a14:m>
                  <a:r>
                    <a:rPr lang="fr-FR" dirty="0">
                      <a:latin typeface="+mj-lt"/>
                    </a:rPr>
                    <a:t>+µ1 P4-µ.P5=0</a:t>
                  </a:r>
                </a:p>
              </p:txBody>
            </p:sp>
          </mc:Choice>
          <mc:Fallback>
            <p:sp>
              <p:nvSpPr>
                <p:cNvPr id="11" name="ZoneTexte 10">
                  <a:extLst>
                    <a:ext uri="{FF2B5EF4-FFF2-40B4-BE49-F238E27FC236}">
                      <a16:creationId xmlns:a16="http://schemas.microsoft.com/office/drawing/2014/main" id="{121D77EC-BD8F-4AF4-91CB-C83054760F0A}"/>
                    </a:ext>
                  </a:extLst>
                </p:cNvPr>
                <p:cNvSpPr txBox="1">
                  <a:spLocks noRot="1" noChangeAspect="1" noMove="1" noResize="1" noEditPoints="1" noAdjustHandles="1" noChangeArrowheads="1" noChangeShapeType="1" noTextEdit="1"/>
                </p:cNvSpPr>
                <p:nvPr/>
              </p:nvSpPr>
              <p:spPr>
                <a:xfrm>
                  <a:off x="4576861" y="4674481"/>
                  <a:ext cx="6096001" cy="278108"/>
                </a:xfrm>
                <a:prstGeom prst="rect">
                  <a:avLst/>
                </a:prstGeom>
                <a:blipFill>
                  <a:blip r:embed="rId9"/>
                  <a:stretch>
                    <a:fillRect l="-286" t="-10000"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90205AF3-A69A-4299-826D-4A23598816D1}"/>
                    </a:ext>
                  </a:extLst>
                </p:cNvPr>
                <p:cNvSpPr txBox="1"/>
                <p:nvPr/>
              </p:nvSpPr>
              <p:spPr>
                <a:xfrm>
                  <a:off x="4558918" y="3000812"/>
                  <a:ext cx="6096000" cy="369332"/>
                </a:xfrm>
                <a:prstGeom prst="rect">
                  <a:avLst/>
                </a:prstGeom>
                <a:noFill/>
              </p:spPr>
              <p:txBody>
                <a:bodyPr wrap="square">
                  <a:spAutoFit/>
                </a:bodyPr>
                <a:lstStyle/>
                <a:p>
                  <a14:m>
                    <m:oMath xmlns:m="http://schemas.openxmlformats.org/officeDocument/2006/math">
                      <m:d>
                        <m:dPr>
                          <m:ctrlPr>
                            <a:rPr lang="fr-FR" b="0" i="1" smtClean="0">
                              <a:latin typeface="Cambria Math" panose="02040503050406030204" pitchFamily="18" charset="0"/>
                            </a:rPr>
                          </m:ctrlPr>
                        </m:dPr>
                        <m:e>
                          <m:r>
                            <m:rPr>
                              <m:brk m:alnAt="7"/>
                            </m:rP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2</m:t>
                          </m:r>
                        </m:e>
                      </m:d>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1 </m:t>
                      </m:r>
                    </m:oMath>
                  </a14:m>
                  <a:r>
                    <a:rPr lang="fr-FR" dirty="0">
                      <a:latin typeface="+mj-lt"/>
                    </a:rPr>
                    <a:t>+</a:t>
                  </a:r>
                  <a:r>
                    <a:rPr lang="fr-FR" dirty="0">
                      <a:latin typeface="+mj-lt"/>
                      <a:ea typeface="Cambria Math" panose="02040503050406030204" pitchFamily="18" charset="0"/>
                    </a:rPr>
                    <a:t> </a:t>
                  </a:r>
                  <a14:m>
                    <m:oMath xmlns:m="http://schemas.openxmlformats.org/officeDocument/2006/math">
                      <m:r>
                        <a:rPr lang="fr-FR" i="1">
                          <a:latin typeface="Cambria Math" panose="02040503050406030204" pitchFamily="18" charset="0"/>
                          <a:ea typeface="Cambria Math" panose="02040503050406030204" pitchFamily="18" charset="0"/>
                        </a:rPr>
                        <m:t>𝜇</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5</m:t>
                      </m:r>
                    </m:oMath>
                  </a14:m>
                  <a:r>
                    <a:rPr lang="fr-FR" dirty="0">
                      <a:latin typeface="+mj-lt"/>
                    </a:rPr>
                    <a:t>=0</a:t>
                  </a:r>
                </a:p>
              </p:txBody>
            </p:sp>
          </mc:Choice>
          <mc:Fallback xmlns="">
            <p:sp>
              <p:nvSpPr>
                <p:cNvPr id="12" name="ZoneTexte 11">
                  <a:extLst>
                    <a:ext uri="{FF2B5EF4-FFF2-40B4-BE49-F238E27FC236}">
                      <a16:creationId xmlns:a16="http://schemas.microsoft.com/office/drawing/2014/main" id="{90205AF3-A69A-4299-826D-4A23598816D1}"/>
                    </a:ext>
                  </a:extLst>
                </p:cNvPr>
                <p:cNvSpPr txBox="1">
                  <a:spLocks noRot="1" noChangeAspect="1" noMove="1" noResize="1" noEditPoints="1" noAdjustHandles="1" noChangeArrowheads="1" noChangeShapeType="1" noTextEdit="1"/>
                </p:cNvSpPr>
                <p:nvPr/>
              </p:nvSpPr>
              <p:spPr>
                <a:xfrm>
                  <a:off x="4558918" y="3000812"/>
                  <a:ext cx="6096000" cy="369332"/>
                </a:xfrm>
                <a:prstGeom prst="rect">
                  <a:avLst/>
                </a:prstGeom>
                <a:blipFill>
                  <a:blip r:embed="rId13"/>
                  <a:stretch>
                    <a:fillRect t="-9836" b="-2459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3" name="ZoneTexte 12">
                  <a:extLst>
                    <a:ext uri="{FF2B5EF4-FFF2-40B4-BE49-F238E27FC236}">
                      <a16:creationId xmlns:a16="http://schemas.microsoft.com/office/drawing/2014/main" id="{F3A34FD6-EAFB-46B5-B9F3-4B6CCDD858FE}"/>
                    </a:ext>
                  </a:extLst>
                </p:cNvPr>
                <p:cNvSpPr txBox="1"/>
                <p:nvPr/>
              </p:nvSpPr>
              <p:spPr>
                <a:xfrm>
                  <a:off x="4576861" y="3392573"/>
                  <a:ext cx="6096000" cy="61651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1−</m:t>
                        </m:r>
                        <m:f>
                          <m:fPr>
                            <m:ctrlPr>
                              <a:rPr lang="fr-FR" b="0" i="1" smtClean="0">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𝜆</m:t>
                            </m:r>
                          </m:num>
                          <m:den>
                            <m:r>
                              <a:rPr lang="fr-FR" i="1">
                                <a:latin typeface="Cambria Math" panose="02040503050406030204" pitchFamily="18" charset="0"/>
                                <a:ea typeface="Cambria Math" panose="02040503050406030204" pitchFamily="18" charset="0"/>
                              </a:rPr>
                              <m:t>2</m:t>
                            </m:r>
                          </m:den>
                        </m:f>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2=0</m:t>
                        </m:r>
                      </m:oMath>
                    </m:oMathPara>
                  </a14:m>
                  <a:endParaRPr lang="fr-FR" dirty="0"/>
                </a:p>
              </p:txBody>
            </p:sp>
          </mc:Choice>
          <mc:Fallback>
            <p:sp>
              <p:nvSpPr>
                <p:cNvPr id="13" name="ZoneTexte 12">
                  <a:extLst>
                    <a:ext uri="{FF2B5EF4-FFF2-40B4-BE49-F238E27FC236}">
                      <a16:creationId xmlns:a16="http://schemas.microsoft.com/office/drawing/2014/main" id="{F3A34FD6-EAFB-46B5-B9F3-4B6CCDD858FE}"/>
                    </a:ext>
                  </a:extLst>
                </p:cNvPr>
                <p:cNvSpPr txBox="1">
                  <a:spLocks noRot="1" noChangeAspect="1" noMove="1" noResize="1" noEditPoints="1" noAdjustHandles="1" noChangeArrowheads="1" noChangeShapeType="1" noTextEdit="1"/>
                </p:cNvSpPr>
                <p:nvPr/>
              </p:nvSpPr>
              <p:spPr>
                <a:xfrm>
                  <a:off x="4576861" y="3392573"/>
                  <a:ext cx="6096000" cy="616515"/>
                </a:xfrm>
                <a:prstGeom prst="rect">
                  <a:avLst/>
                </a:prstGeom>
                <a:blipFill>
                  <a:blip r:embed="rId14"/>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60666790-48CA-40D9-BA71-3CECF8DFFF6C}"/>
                    </a:ext>
                  </a:extLst>
                </p:cNvPr>
                <p:cNvSpPr txBox="1"/>
                <p:nvPr/>
              </p:nvSpPr>
              <p:spPr>
                <a:xfrm>
                  <a:off x="4627584" y="3888209"/>
                  <a:ext cx="6096001" cy="374866"/>
                </a:xfrm>
                <a:prstGeom prst="rect">
                  <a:avLst/>
                </a:prstGeom>
                <a:noFill/>
              </p:spPr>
              <p:txBody>
                <a:bodyPr wrap="square">
                  <a:spAutoFit/>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1+</m:t>
                      </m:r>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𝜆</m:t>
                          </m:r>
                        </m:num>
                        <m:den>
                          <m:r>
                            <a:rPr lang="fr-FR" i="1">
                              <a:latin typeface="Cambria Math" panose="02040503050406030204" pitchFamily="18" charset="0"/>
                              <a:ea typeface="Cambria Math" panose="02040503050406030204" pitchFamily="18" charset="0"/>
                            </a:rPr>
                            <m:t>2</m:t>
                          </m:r>
                        </m:den>
                      </m:f>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2+</m:t>
                      </m:r>
                      <m:d>
                        <m:dPr>
                          <m:ctrlPr>
                            <a:rPr lang="fr-FR" i="1">
                              <a:latin typeface="Cambria Math" panose="02040503050406030204" pitchFamily="18" charset="0"/>
                            </a:rPr>
                          </m:ctrlPr>
                        </m:dPr>
                        <m:e>
                          <m:r>
                            <a:rPr lang="fr-FR" i="1">
                              <a:latin typeface="Cambria Math" panose="02040503050406030204" pitchFamily="18" charset="0"/>
                            </a:rPr>
                            <m:t>−</m:t>
                          </m:r>
                          <m:r>
                            <a:rPr lang="fr-FR" i="1">
                              <a:latin typeface="Cambria Math" panose="02040503050406030204" pitchFamily="18" charset="0"/>
                              <a:ea typeface="Cambria Math" panose="02040503050406030204" pitchFamily="18" charset="0"/>
                            </a:rPr>
                            <m:t>𝜆</m:t>
                          </m:r>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𝜇</m:t>
                          </m:r>
                          <m:r>
                            <a:rPr lang="fr-FR" i="1">
                              <a:latin typeface="Cambria Math" panose="02040503050406030204" pitchFamily="18" charset="0"/>
                              <a:ea typeface="Cambria Math" panose="02040503050406030204" pitchFamily="18" charset="0"/>
                            </a:rPr>
                            <m:t>2</m:t>
                          </m:r>
                        </m:e>
                      </m:d>
                      <m:r>
                        <a:rPr lang="fr-FR" i="1">
                          <a:latin typeface="+mj-lt"/>
                          <a:ea typeface="Cambria Math" panose="02040503050406030204" pitchFamily="18" charset="0"/>
                        </a:rPr>
                        <m:t>𝑃</m:t>
                      </m:r>
                      <m:r>
                        <a:rPr lang="fr-FR" i="1">
                          <a:latin typeface="+mj-lt"/>
                          <a:ea typeface="Cambria Math" panose="02040503050406030204" pitchFamily="18" charset="0"/>
                        </a:rPr>
                        <m:t>3</m:t>
                      </m:r>
                    </m:oMath>
                  </a14:m>
                  <a:r>
                    <a:rPr lang="fr-FR" dirty="0">
                      <a:latin typeface="+mj-lt"/>
                    </a:rPr>
                    <a:t>=0</a:t>
                  </a:r>
                </a:p>
              </p:txBody>
            </p:sp>
          </mc:Choice>
          <mc:Fallback>
            <p:sp>
              <p:nvSpPr>
                <p:cNvPr id="14" name="ZoneTexte 13">
                  <a:extLst>
                    <a:ext uri="{FF2B5EF4-FFF2-40B4-BE49-F238E27FC236}">
                      <a16:creationId xmlns:a16="http://schemas.microsoft.com/office/drawing/2014/main" id="{60666790-48CA-40D9-BA71-3CECF8DFFF6C}"/>
                    </a:ext>
                  </a:extLst>
                </p:cNvPr>
                <p:cNvSpPr txBox="1">
                  <a:spLocks noRot="1" noChangeAspect="1" noMove="1" noResize="1" noEditPoints="1" noAdjustHandles="1" noChangeArrowheads="1" noChangeShapeType="1" noTextEdit="1"/>
                </p:cNvSpPr>
                <p:nvPr/>
              </p:nvSpPr>
              <p:spPr>
                <a:xfrm>
                  <a:off x="4627584" y="3888209"/>
                  <a:ext cx="6096001" cy="374866"/>
                </a:xfrm>
                <a:prstGeom prst="rect">
                  <a:avLst/>
                </a:prstGeom>
                <a:blipFill>
                  <a:blip r:embed="rId15"/>
                  <a:stretch>
                    <a:fillRect b="-609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1D2B6AD4-77D6-48EB-9112-CA36254295D2}"/>
                    </a:ext>
                  </a:extLst>
                </p:cNvPr>
                <p:cNvSpPr txBox="1"/>
                <p:nvPr/>
              </p:nvSpPr>
              <p:spPr>
                <a:xfrm>
                  <a:off x="4576861" y="4218193"/>
                  <a:ext cx="6096000" cy="369332"/>
                </a:xfrm>
                <a:prstGeom prst="rect">
                  <a:avLst/>
                </a:prstGeom>
                <a:noFill/>
              </p:spPr>
              <p:txBody>
                <a:bodyPr wrap="square">
                  <a:spAutoFit/>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3</m:t>
                      </m:r>
                    </m:oMath>
                  </a14:m>
                  <a:r>
                    <a:rPr lang="fr-FR" dirty="0">
                      <a:latin typeface="+mj-lt"/>
                    </a:rPr>
                    <a:t> </a:t>
                  </a:r>
                  <a14:m>
                    <m:oMath xmlns:m="http://schemas.openxmlformats.org/officeDocument/2006/math">
                      <m:r>
                        <a:rPr lang="fr-FR" i="1">
                          <a:latin typeface="Cambria Math" panose="02040503050406030204" pitchFamily="18" charset="0"/>
                        </a:rPr>
                        <m:t>−</m:t>
                      </m:r>
                      <m:r>
                        <a:rPr lang="fr-FR" i="1">
                          <a:latin typeface="Cambria Math" panose="02040503050406030204" pitchFamily="18" charset="0"/>
                          <a:ea typeface="Cambria Math" panose="02040503050406030204" pitchFamily="18" charset="0"/>
                        </a:rPr>
                        <m:t>𝜇</m:t>
                      </m:r>
                      <m:r>
                        <a:rPr lang="fr-FR" i="1">
                          <a:latin typeface="Cambria Math" panose="02040503050406030204" pitchFamily="18" charset="0"/>
                          <a:ea typeface="Cambria Math" panose="02040503050406030204" pitchFamily="18" charset="0"/>
                        </a:rPr>
                        <m:t>1.</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4</m:t>
                      </m:r>
                    </m:oMath>
                  </a14:m>
                  <a:r>
                    <a:rPr lang="fr-FR" dirty="0">
                      <a:latin typeface="+mj-lt"/>
                    </a:rPr>
                    <a:t>=0</a:t>
                  </a:r>
                </a:p>
              </p:txBody>
            </p:sp>
          </mc:Choice>
          <mc:Fallback xmlns="">
            <p:sp>
              <p:nvSpPr>
                <p:cNvPr id="15" name="ZoneTexte 14">
                  <a:extLst>
                    <a:ext uri="{FF2B5EF4-FFF2-40B4-BE49-F238E27FC236}">
                      <a16:creationId xmlns:a16="http://schemas.microsoft.com/office/drawing/2014/main" id="{1D2B6AD4-77D6-48EB-9112-CA36254295D2}"/>
                    </a:ext>
                  </a:extLst>
                </p:cNvPr>
                <p:cNvSpPr txBox="1">
                  <a:spLocks noRot="1" noChangeAspect="1" noMove="1" noResize="1" noEditPoints="1" noAdjustHandles="1" noChangeArrowheads="1" noChangeShapeType="1" noTextEdit="1"/>
                </p:cNvSpPr>
                <p:nvPr/>
              </p:nvSpPr>
              <p:spPr>
                <a:xfrm>
                  <a:off x="4576861" y="4218193"/>
                  <a:ext cx="6096000" cy="369332"/>
                </a:xfrm>
                <a:prstGeom prst="rect">
                  <a:avLst/>
                </a:prstGeom>
                <a:blipFill>
                  <a:blip r:embed="rId16"/>
                  <a:stretch>
                    <a:fillRect t="-10000" b="-26667"/>
                  </a:stretch>
                </a:blipFill>
              </p:spPr>
              <p:txBody>
                <a:bodyPr/>
                <a:lstStyle/>
                <a:p>
                  <a:r>
                    <a:rPr lang="fr-FR">
                      <a:noFill/>
                    </a:rPr>
                    <a:t> </a:t>
                  </a:r>
                </a:p>
              </p:txBody>
            </p:sp>
          </mc:Fallback>
        </mc:AlternateContent>
      </p:grpSp>
      <p:pic>
        <p:nvPicPr>
          <p:cNvPr id="4" name="Image 3">
            <a:extLst>
              <a:ext uri="{FF2B5EF4-FFF2-40B4-BE49-F238E27FC236}">
                <a16:creationId xmlns:a16="http://schemas.microsoft.com/office/drawing/2014/main" id="{71508B69-096C-424C-BA09-E0474A4AC62C}"/>
              </a:ext>
            </a:extLst>
          </p:cNvPr>
          <p:cNvPicPr>
            <a:picLocks noChangeAspect="1"/>
          </p:cNvPicPr>
          <p:nvPr/>
        </p:nvPicPr>
        <p:blipFill>
          <a:blip r:embed="rId17"/>
          <a:stretch>
            <a:fillRect/>
          </a:stretch>
        </p:blipFill>
        <p:spPr>
          <a:xfrm>
            <a:off x="684741" y="2592165"/>
            <a:ext cx="3432941" cy="1164905"/>
          </a:xfrm>
          <a:prstGeom prst="rect">
            <a:avLst/>
          </a:prstGeom>
        </p:spPr>
      </p:pic>
    </p:spTree>
    <p:extLst>
      <p:ext uri="{BB962C8B-B14F-4D97-AF65-F5344CB8AC3E}">
        <p14:creationId xmlns:p14="http://schemas.microsoft.com/office/powerpoint/2010/main" val="366313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dirty="0">
                <a:solidFill>
                  <a:srgbClr val="632523"/>
                </a:solidFill>
                <a:latin typeface="Arial Black" panose="020B0A04020102020204" pitchFamily="34" charset="0"/>
              </a:rPr>
              <a:t>Calcul de la disponibilité A=P2+P4</a:t>
            </a:r>
            <a:endParaRPr lang="fr-FR" dirty="0"/>
          </a:p>
        </p:txBody>
      </p:sp>
      <p:graphicFrame>
        <p:nvGraphicFramePr>
          <p:cNvPr id="10" name="Objet 9">
            <a:extLst>
              <a:ext uri="{FF2B5EF4-FFF2-40B4-BE49-F238E27FC236}">
                <a16:creationId xmlns:a16="http://schemas.microsoft.com/office/drawing/2014/main" id="{80296F59-9067-445F-B02D-52C4D6FC0329}"/>
              </a:ext>
            </a:extLst>
          </p:cNvPr>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6158" name="Equation" r:id="rId3" imgW="914400" imgH="198720" progId="Equation.DSMT4">
                  <p:embed/>
                </p:oleObj>
              </mc:Choice>
              <mc:Fallback>
                <p:oleObj name="Equation" r:id="rId3" imgW="914400" imgH="198720" progId="Equation.DSMT4">
                  <p:embed/>
                  <p:pic>
                    <p:nvPicPr>
                      <p:cNvPr id="10" name="Objet 9">
                        <a:extLst>
                          <a:ext uri="{FF2B5EF4-FFF2-40B4-BE49-F238E27FC236}">
                            <a16:creationId xmlns:a16="http://schemas.microsoft.com/office/drawing/2014/main" id="{80296F59-9067-445F-B02D-52C4D6FC0329}"/>
                          </a:ext>
                        </a:extLst>
                      </p:cNvPr>
                      <p:cNvPicPr/>
                      <p:nvPr/>
                    </p:nvPicPr>
                    <p:blipFill>
                      <a:blip r:embed="rId4"/>
                      <a:stretch>
                        <a:fillRect/>
                      </a:stretch>
                    </p:blipFill>
                    <p:spPr>
                      <a:xfrm>
                        <a:off x="4394200" y="2362200"/>
                        <a:ext cx="914400" cy="1984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18" name="ZoneTexte 17">
                <a:extLst>
                  <a:ext uri="{FF2B5EF4-FFF2-40B4-BE49-F238E27FC236}">
                    <a16:creationId xmlns:a16="http://schemas.microsoft.com/office/drawing/2014/main" id="{7305732C-9737-44FF-9BF8-D60F2BDAE8E6}"/>
                  </a:ext>
                </a:extLst>
              </p:cNvPr>
              <p:cNvSpPr txBox="1"/>
              <p:nvPr/>
            </p:nvSpPr>
            <p:spPr>
              <a:xfrm>
                <a:off x="4539974" y="2459149"/>
                <a:ext cx="1987656" cy="1477328"/>
              </a:xfrm>
              <a:prstGeom prst="rect">
                <a:avLst/>
              </a:prstGeom>
              <a:noFill/>
            </p:spPr>
            <p:txBody>
              <a:bodyPr wrap="square">
                <a:spAutoFit/>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𝜆</m:t>
                    </m:r>
                    <m:r>
                      <a:rPr lang="fr-FR" i="1" smtClean="0">
                        <a:latin typeface="Cambria Math" panose="02040503050406030204" pitchFamily="18" charset="0"/>
                        <a:ea typeface="Cambria Math" panose="02040503050406030204" pitchFamily="18" charset="0"/>
                      </a:rPr>
                      <m:t>1</m:t>
                    </m:r>
                  </m:oMath>
                </a14:m>
                <a:r>
                  <a:rPr lang="fr-FR" dirty="0">
                    <a:latin typeface="+mj-lt"/>
                  </a:rPr>
                  <a:t>=0,5/</a:t>
                </a:r>
                <a14:m>
                  <m:oMath xmlns:m="http://schemas.openxmlformats.org/officeDocument/2006/math">
                    <m:r>
                      <a:rPr lang="fr-FR" i="1">
                        <a:latin typeface="Cambria Math" panose="02040503050406030204" pitchFamily="18" charset="0"/>
                        <a:ea typeface="Cambria Math" panose="02040503050406030204" pitchFamily="18" charset="0"/>
                      </a:rPr>
                      <m:t>𝜆</m:t>
                    </m:r>
                  </m:oMath>
                </a14:m>
                <a:r>
                  <a:rPr lang="fr-FR" dirty="0">
                    <a:latin typeface="+mj-lt"/>
                  </a:rPr>
                  <a:t>2=0,2</a:t>
                </a:r>
              </a:p>
              <a:p>
                <a14:m>
                  <m:oMath xmlns:m="http://schemas.openxmlformats.org/officeDocument/2006/math">
                    <m:r>
                      <a:rPr lang="fr-FR" i="1" smtClean="0">
                        <a:latin typeface="Cambria Math" panose="02040503050406030204" pitchFamily="18" charset="0"/>
                        <a:ea typeface="Cambria Math" panose="02040503050406030204" pitchFamily="18" charset="0"/>
                      </a:rPr>
                      <m:t>𝜆</m:t>
                    </m:r>
                  </m:oMath>
                </a14:m>
                <a:r>
                  <a:rPr lang="fr-FR" dirty="0">
                    <a:latin typeface="+mj-lt"/>
                  </a:rPr>
                  <a:t>=0,3</a:t>
                </a:r>
              </a:p>
              <a:p>
                <a14:m>
                  <m:oMath xmlns:m="http://schemas.openxmlformats.org/officeDocument/2006/math">
                    <m:r>
                      <a:rPr lang="fr-FR" i="1">
                        <a:latin typeface="Cambria Math" panose="02040503050406030204" pitchFamily="18" charset="0"/>
                        <a:ea typeface="Cambria Math" panose="02040503050406030204" pitchFamily="18" charset="0"/>
                      </a:rPr>
                      <m:t>𝜇</m:t>
                    </m:r>
                  </m:oMath>
                </a14:m>
                <a:r>
                  <a:rPr lang="fr-FR" dirty="0">
                    <a:latin typeface="+mj-lt"/>
                  </a:rPr>
                  <a:t>1=0,4</a:t>
                </a:r>
              </a:p>
              <a:p>
                <a14:m>
                  <m:oMath xmlns:m="http://schemas.openxmlformats.org/officeDocument/2006/math">
                    <m:r>
                      <a:rPr lang="fr-FR" i="1" smtClean="0">
                        <a:latin typeface="Cambria Math" panose="02040503050406030204" pitchFamily="18" charset="0"/>
                        <a:ea typeface="Cambria Math" panose="02040503050406030204" pitchFamily="18" charset="0"/>
                      </a:rPr>
                      <m:t>𝜇</m:t>
                    </m:r>
                    <m:r>
                      <a:rPr lang="fr-FR" b="0" i="0" smtClean="0">
                        <a:latin typeface="Cambria Math" panose="02040503050406030204" pitchFamily="18" charset="0"/>
                        <a:ea typeface="Cambria Math" panose="02040503050406030204" pitchFamily="18" charset="0"/>
                      </a:rPr>
                      <m:t>2</m:t>
                    </m:r>
                  </m:oMath>
                </a14:m>
                <a:r>
                  <a:rPr lang="fr-FR" dirty="0">
                    <a:latin typeface="+mj-lt"/>
                  </a:rPr>
                  <a:t>=0,7</a:t>
                </a:r>
              </a:p>
              <a:p>
                <a14:m>
                  <m:oMath xmlns:m="http://schemas.openxmlformats.org/officeDocument/2006/math">
                    <m:r>
                      <a:rPr lang="fr-FR" i="1" smtClean="0">
                        <a:latin typeface="Cambria Math" panose="02040503050406030204" pitchFamily="18" charset="0"/>
                        <a:ea typeface="Cambria Math" panose="02040503050406030204" pitchFamily="18" charset="0"/>
                      </a:rPr>
                      <m:t>𝜇</m:t>
                    </m:r>
                  </m:oMath>
                </a14:m>
                <a:r>
                  <a:rPr lang="fr-FR" dirty="0">
                    <a:latin typeface="+mj-lt"/>
                  </a:rPr>
                  <a:t>=0,1</a:t>
                </a:r>
              </a:p>
            </p:txBody>
          </p:sp>
        </mc:Choice>
        <mc:Fallback>
          <p:sp>
            <p:nvSpPr>
              <p:cNvPr id="18" name="ZoneTexte 17">
                <a:extLst>
                  <a:ext uri="{FF2B5EF4-FFF2-40B4-BE49-F238E27FC236}">
                    <a16:creationId xmlns:a16="http://schemas.microsoft.com/office/drawing/2014/main" id="{7305732C-9737-44FF-9BF8-D60F2BDAE8E6}"/>
                  </a:ext>
                </a:extLst>
              </p:cNvPr>
              <p:cNvSpPr txBox="1">
                <a:spLocks noRot="1" noChangeAspect="1" noMove="1" noResize="1" noEditPoints="1" noAdjustHandles="1" noChangeArrowheads="1" noChangeShapeType="1" noTextEdit="1"/>
              </p:cNvSpPr>
              <p:nvPr/>
            </p:nvSpPr>
            <p:spPr>
              <a:xfrm>
                <a:off x="4539974" y="2459149"/>
                <a:ext cx="1987656" cy="1477328"/>
              </a:xfrm>
              <a:prstGeom prst="rect">
                <a:avLst/>
              </a:prstGeom>
              <a:blipFill>
                <a:blip r:embed="rId5"/>
                <a:stretch>
                  <a:fillRect t="-2058" b="-5350"/>
                </a:stretch>
              </a:blipFill>
            </p:spPr>
            <p:txBody>
              <a:bodyPr/>
              <a:lstStyle/>
              <a:p>
                <a:r>
                  <a:rPr lang="fr-FR">
                    <a:noFill/>
                  </a:rPr>
                  <a:t> </a:t>
                </a:r>
              </a:p>
            </p:txBody>
          </p:sp>
        </mc:Fallback>
      </mc:AlternateContent>
      <p:grpSp>
        <p:nvGrpSpPr>
          <p:cNvPr id="25" name="Groupe 24">
            <a:extLst>
              <a:ext uri="{FF2B5EF4-FFF2-40B4-BE49-F238E27FC236}">
                <a16:creationId xmlns:a16="http://schemas.microsoft.com/office/drawing/2014/main" id="{E66F3A36-1D6B-4FE3-96F5-D42863DF7F6F}"/>
              </a:ext>
            </a:extLst>
          </p:cNvPr>
          <p:cNvGrpSpPr/>
          <p:nvPr/>
        </p:nvGrpSpPr>
        <p:grpSpPr>
          <a:xfrm>
            <a:off x="7123041" y="2232791"/>
            <a:ext cx="4618386" cy="2392417"/>
            <a:chOff x="5214900" y="3295774"/>
            <a:chExt cx="6113943" cy="2392417"/>
          </a:xfrm>
        </p:grpSpPr>
        <mc:AlternateContent xmlns:mc="http://schemas.openxmlformats.org/markup-compatibility/2006" xmlns:a14="http://schemas.microsoft.com/office/drawing/2010/main">
          <mc:Choice Requires="a14">
            <p:sp>
              <p:nvSpPr>
                <p:cNvPr id="19" name="ZoneTexte 18">
                  <a:extLst>
                    <a:ext uri="{FF2B5EF4-FFF2-40B4-BE49-F238E27FC236}">
                      <a16:creationId xmlns:a16="http://schemas.microsoft.com/office/drawing/2014/main" id="{6A73ADAB-867D-4B06-92E6-4C382E628B79}"/>
                    </a:ext>
                  </a:extLst>
                </p:cNvPr>
                <p:cNvSpPr txBox="1"/>
                <p:nvPr/>
              </p:nvSpPr>
              <p:spPr>
                <a:xfrm>
                  <a:off x="5232843" y="4969443"/>
                  <a:ext cx="6096000" cy="369332"/>
                </a:xfrm>
                <a:prstGeom prst="rect">
                  <a:avLst/>
                </a:prstGeom>
                <a:noFill/>
              </p:spPr>
              <p:txBody>
                <a:bodyPr wrap="square">
                  <a:spAutoFit/>
                </a:bodyPr>
                <a:lstStyle/>
                <a:p>
                  <a14:m>
                    <m:oMath xmlns:m="http://schemas.openxmlformats.org/officeDocument/2006/math">
                      <m:r>
                        <a:rPr lang="fr-FR" b="0" i="1" smtClean="0">
                          <a:latin typeface="Cambria Math" panose="02040503050406030204" pitchFamily="18" charset="0"/>
                          <a:ea typeface="Cambria Math" panose="02040503050406030204" pitchFamily="18" charset="0"/>
                        </a:rPr>
                        <m:t>0,7 </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3</m:t>
                      </m:r>
                    </m:oMath>
                  </a14:m>
                  <a:r>
                    <a:rPr lang="fr-FR" dirty="0">
                      <a:latin typeface="+mj-lt"/>
                    </a:rPr>
                    <a:t>+0,4 P4-0,1 .P5=0</a:t>
                  </a:r>
                </a:p>
              </p:txBody>
            </p:sp>
          </mc:Choice>
          <mc:Fallback xmlns="">
            <p:sp>
              <p:nvSpPr>
                <p:cNvPr id="19" name="ZoneTexte 18">
                  <a:extLst>
                    <a:ext uri="{FF2B5EF4-FFF2-40B4-BE49-F238E27FC236}">
                      <a16:creationId xmlns:a16="http://schemas.microsoft.com/office/drawing/2014/main" id="{6A73ADAB-867D-4B06-92E6-4C382E628B79}"/>
                    </a:ext>
                  </a:extLst>
                </p:cNvPr>
                <p:cNvSpPr txBox="1">
                  <a:spLocks noRot="1" noChangeAspect="1" noMove="1" noResize="1" noEditPoints="1" noAdjustHandles="1" noChangeArrowheads="1" noChangeShapeType="1" noTextEdit="1"/>
                </p:cNvSpPr>
                <p:nvPr/>
              </p:nvSpPr>
              <p:spPr>
                <a:xfrm>
                  <a:off x="5232843" y="4969443"/>
                  <a:ext cx="6096000" cy="369332"/>
                </a:xfrm>
                <a:prstGeom prst="rect">
                  <a:avLst/>
                </a:prstGeom>
                <a:blipFill>
                  <a:blip r:embed="rId39"/>
                  <a:stretch>
                    <a:fillRect t="-10000"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0" name="ZoneTexte 19">
                  <a:extLst>
                    <a:ext uri="{FF2B5EF4-FFF2-40B4-BE49-F238E27FC236}">
                      <a16:creationId xmlns:a16="http://schemas.microsoft.com/office/drawing/2014/main" id="{776BCF4A-51F1-483F-8BD9-497CB5FE905B}"/>
                    </a:ext>
                  </a:extLst>
                </p:cNvPr>
                <p:cNvSpPr txBox="1"/>
                <p:nvPr/>
              </p:nvSpPr>
              <p:spPr>
                <a:xfrm>
                  <a:off x="5214900" y="3295774"/>
                  <a:ext cx="6096000" cy="369332"/>
                </a:xfrm>
                <a:prstGeom prst="rect">
                  <a:avLst/>
                </a:prstGeom>
                <a:noFill/>
              </p:spPr>
              <p:txBody>
                <a:bodyPr wrap="square">
                  <a:spAutoFit/>
                </a:bodyPr>
                <a:lstStyle/>
                <a:p>
                  <a14:m>
                    <m:oMath xmlns:m="http://schemas.openxmlformats.org/officeDocument/2006/math">
                      <m:d>
                        <m:dPr>
                          <m:ctrlPr>
                            <a:rPr lang="fr-FR" b="0" i="1" smtClean="0">
                              <a:latin typeface="Cambria Math" panose="02040503050406030204" pitchFamily="18" charset="0"/>
                            </a:rPr>
                          </m:ctrlPr>
                        </m:dPr>
                        <m:e>
                          <m:r>
                            <m:rPr>
                              <m:brk m:alnAt="7"/>
                            </m:rPr>
                            <a:rPr lang="fr-FR" b="0" i="1" smtClean="0">
                              <a:latin typeface="Cambria Math" panose="02040503050406030204" pitchFamily="18" charset="0"/>
                            </a:rPr>
                            <m:t>−</m:t>
                          </m:r>
                          <m:r>
                            <a:rPr lang="fr-FR" b="0" i="1" smtClean="0">
                              <a:latin typeface="Cambria Math" panose="02040503050406030204" pitchFamily="18" charset="0"/>
                            </a:rPr>
                            <m:t>0,7</m:t>
                          </m:r>
                        </m:e>
                      </m:d>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1 </m:t>
                      </m:r>
                    </m:oMath>
                  </a14:m>
                  <a:r>
                    <a:rPr lang="fr-FR" dirty="0">
                      <a:latin typeface="+mj-lt"/>
                    </a:rPr>
                    <a:t>+</a:t>
                  </a:r>
                  <a:r>
                    <a:rPr lang="fr-FR" dirty="0">
                      <a:latin typeface="+mj-lt"/>
                      <a:ea typeface="Cambria Math" panose="02040503050406030204" pitchFamily="18" charset="0"/>
                    </a:rPr>
                    <a:t> 0,1</a:t>
                  </a:r>
                  <a14:m>
                    <m:oMath xmlns:m="http://schemas.openxmlformats.org/officeDocument/2006/math">
                      <m:r>
                        <a:rPr lang="fr-FR" i="1">
                          <a:latin typeface="Cambria Math" panose="02040503050406030204" pitchFamily="18" charset="0"/>
                          <a:ea typeface="Cambria Math" panose="02040503050406030204" pitchFamily="18" charset="0"/>
                        </a:rPr>
                        <m:t>.</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5</m:t>
                      </m:r>
                    </m:oMath>
                  </a14:m>
                  <a:r>
                    <a:rPr lang="fr-FR" dirty="0">
                      <a:latin typeface="+mj-lt"/>
                    </a:rPr>
                    <a:t>=0</a:t>
                  </a:r>
                </a:p>
              </p:txBody>
            </p:sp>
          </mc:Choice>
          <mc:Fallback xmlns="">
            <p:sp>
              <p:nvSpPr>
                <p:cNvPr id="20" name="ZoneTexte 19">
                  <a:extLst>
                    <a:ext uri="{FF2B5EF4-FFF2-40B4-BE49-F238E27FC236}">
                      <a16:creationId xmlns:a16="http://schemas.microsoft.com/office/drawing/2014/main" id="{776BCF4A-51F1-483F-8BD9-497CB5FE905B}"/>
                    </a:ext>
                  </a:extLst>
                </p:cNvPr>
                <p:cNvSpPr txBox="1">
                  <a:spLocks noRot="1" noChangeAspect="1" noMove="1" noResize="1" noEditPoints="1" noAdjustHandles="1" noChangeArrowheads="1" noChangeShapeType="1" noTextEdit="1"/>
                </p:cNvSpPr>
                <p:nvPr/>
              </p:nvSpPr>
              <p:spPr>
                <a:xfrm>
                  <a:off x="5214900" y="3295774"/>
                  <a:ext cx="6096000" cy="369332"/>
                </a:xfrm>
                <a:prstGeom prst="rect">
                  <a:avLst/>
                </a:prstGeom>
                <a:blipFill>
                  <a:blip r:embed="rId40"/>
                  <a:stretch>
                    <a:fillRect t="-8197" b="-2459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1" name="ZoneTexte 20">
                  <a:extLst>
                    <a:ext uri="{FF2B5EF4-FFF2-40B4-BE49-F238E27FC236}">
                      <a16:creationId xmlns:a16="http://schemas.microsoft.com/office/drawing/2014/main" id="{05601B84-64ED-4311-8E26-F2DF02249E68}"/>
                    </a:ext>
                  </a:extLst>
                </p:cNvPr>
                <p:cNvSpPr txBox="1"/>
                <p:nvPr/>
              </p:nvSpPr>
              <p:spPr>
                <a:xfrm>
                  <a:off x="5232843" y="3687535"/>
                  <a:ext cx="6096000" cy="369332"/>
                </a:xfrm>
                <a:prstGeom prst="rect">
                  <a:avLst/>
                </a:prstGeom>
                <a:noFill/>
              </p:spPr>
              <p:txBody>
                <a:bodyPr wrap="square">
                  <a:spAutoFit/>
                </a:bodyPr>
                <a:lstStyle/>
                <a:p>
                  <a:r>
                    <a:rPr lang="fr-FR" b="0" dirty="0">
                      <a:latin typeface="+mj-lt"/>
                      <a:ea typeface="Cambria Math" panose="02040503050406030204" pitchFamily="18" charset="0"/>
                    </a:rPr>
                    <a:t>0,5</a:t>
                  </a:r>
                  <a14:m>
                    <m:oMath xmlns:m="http://schemas.openxmlformats.org/officeDocument/2006/math">
                      <m:r>
                        <a:rPr lang="fr-FR" b="0" i="0"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1−0,1</m:t>
                      </m:r>
                      <m:r>
                        <a:rPr lang="fr-FR" b="0" i="1" smtClean="0">
                          <a:latin typeface="Cambria Math" panose="02040503050406030204" pitchFamily="18" charset="0"/>
                          <a:ea typeface="Cambria Math" panose="02040503050406030204" pitchFamily="18" charset="0"/>
                        </a:rPr>
                        <m:t>5 </m:t>
                      </m:r>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2=0</m:t>
                      </m:r>
                    </m:oMath>
                  </a14:m>
                  <a:endParaRPr lang="fr-FR" dirty="0">
                    <a:latin typeface="+mj-lt"/>
                  </a:endParaRPr>
                </a:p>
              </p:txBody>
            </p:sp>
          </mc:Choice>
          <mc:Fallback>
            <p:sp>
              <p:nvSpPr>
                <p:cNvPr id="21" name="ZoneTexte 20">
                  <a:extLst>
                    <a:ext uri="{FF2B5EF4-FFF2-40B4-BE49-F238E27FC236}">
                      <a16:creationId xmlns:a16="http://schemas.microsoft.com/office/drawing/2014/main" id="{05601B84-64ED-4311-8E26-F2DF02249E68}"/>
                    </a:ext>
                  </a:extLst>
                </p:cNvPr>
                <p:cNvSpPr txBox="1">
                  <a:spLocks noRot="1" noChangeAspect="1" noMove="1" noResize="1" noEditPoints="1" noAdjustHandles="1" noChangeArrowheads="1" noChangeShapeType="1" noTextEdit="1"/>
                </p:cNvSpPr>
                <p:nvPr/>
              </p:nvSpPr>
              <p:spPr>
                <a:xfrm>
                  <a:off x="5232843" y="3687535"/>
                  <a:ext cx="6096000" cy="369332"/>
                </a:xfrm>
                <a:prstGeom prst="rect">
                  <a:avLst/>
                </a:prstGeom>
                <a:blipFill>
                  <a:blip r:embed="rId41"/>
                  <a:stretch>
                    <a:fillRect l="-1192" t="-10000" b="-2666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22" name="ZoneTexte 21">
                  <a:extLst>
                    <a:ext uri="{FF2B5EF4-FFF2-40B4-BE49-F238E27FC236}">
                      <a16:creationId xmlns:a16="http://schemas.microsoft.com/office/drawing/2014/main" id="{357BDC2C-B33B-4863-BA0B-61F538652A0D}"/>
                    </a:ext>
                  </a:extLst>
                </p:cNvPr>
                <p:cNvSpPr txBox="1"/>
                <p:nvPr/>
              </p:nvSpPr>
              <p:spPr>
                <a:xfrm>
                  <a:off x="5214900" y="4076130"/>
                  <a:ext cx="6096000" cy="369332"/>
                </a:xfrm>
                <a:prstGeom prst="rect">
                  <a:avLst/>
                </a:prstGeom>
                <a:noFill/>
              </p:spPr>
              <p:txBody>
                <a:bodyPr wrap="square">
                  <a:spAutoFit/>
                </a:bodyPr>
                <a:lstStyle/>
                <a:p>
                  <a:r>
                    <a:rPr lang="fr-FR" b="0" dirty="0">
                      <a:latin typeface="+mj-lt"/>
                      <a:ea typeface="Cambria Math" panose="02040503050406030204" pitchFamily="18" charset="0"/>
                    </a:rPr>
                    <a:t>0,2 </a:t>
                  </a:r>
                  <a14:m>
                    <m:oMath xmlns:m="http://schemas.openxmlformats.org/officeDocument/2006/math">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1+0,15</m:t>
                      </m:r>
                      <m:r>
                        <a:rPr lang="fr-FR" b="0" i="1" smtClean="0">
                          <a:latin typeface="Cambria Math" panose="02040503050406030204" pitchFamily="18" charset="0"/>
                          <a:ea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2−</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3</m:t>
                      </m:r>
                    </m:oMath>
                  </a14:m>
                  <a:r>
                    <a:rPr lang="fr-FR" dirty="0">
                      <a:latin typeface="+mj-lt"/>
                    </a:rPr>
                    <a:t>=0</a:t>
                  </a:r>
                </a:p>
              </p:txBody>
            </p:sp>
          </mc:Choice>
          <mc:Fallback>
            <p:sp>
              <p:nvSpPr>
                <p:cNvPr id="22" name="ZoneTexte 21">
                  <a:extLst>
                    <a:ext uri="{FF2B5EF4-FFF2-40B4-BE49-F238E27FC236}">
                      <a16:creationId xmlns:a16="http://schemas.microsoft.com/office/drawing/2014/main" id="{357BDC2C-B33B-4863-BA0B-61F538652A0D}"/>
                    </a:ext>
                  </a:extLst>
                </p:cNvPr>
                <p:cNvSpPr txBox="1">
                  <a:spLocks noRot="1" noChangeAspect="1" noMove="1" noResize="1" noEditPoints="1" noAdjustHandles="1" noChangeArrowheads="1" noChangeShapeType="1" noTextEdit="1"/>
                </p:cNvSpPr>
                <p:nvPr/>
              </p:nvSpPr>
              <p:spPr>
                <a:xfrm>
                  <a:off x="5214900" y="4076130"/>
                  <a:ext cx="6096000" cy="369332"/>
                </a:xfrm>
                <a:prstGeom prst="rect">
                  <a:avLst/>
                </a:prstGeom>
                <a:blipFill>
                  <a:blip r:embed="rId42"/>
                  <a:stretch>
                    <a:fillRect l="-1058" t="-8197"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B9B36A29-A205-4D54-9CF8-8396131DBFFD}"/>
                    </a:ext>
                  </a:extLst>
                </p:cNvPr>
                <p:cNvSpPr txBox="1"/>
                <p:nvPr/>
              </p:nvSpPr>
              <p:spPr>
                <a:xfrm>
                  <a:off x="5232843" y="4513155"/>
                  <a:ext cx="6096000" cy="369332"/>
                </a:xfrm>
                <a:prstGeom prst="rect">
                  <a:avLst/>
                </a:prstGeom>
                <a:noFill/>
              </p:spPr>
              <p:txBody>
                <a:bodyPr wrap="square">
                  <a:spAutoFit/>
                </a:bodyPr>
                <a:lstStyle/>
                <a:p>
                  <a:r>
                    <a:rPr lang="fr-FR" b="0" dirty="0">
                      <a:latin typeface="+mj-lt"/>
                      <a:ea typeface="Cambria Math" panose="02040503050406030204" pitchFamily="18" charset="0"/>
                    </a:rPr>
                    <a:t>0,3 </a:t>
                  </a:r>
                  <a14:m>
                    <m:oMath xmlns:m="http://schemas.openxmlformats.org/officeDocument/2006/math">
                      <m:r>
                        <a:rPr lang="fr-FR" b="0" i="1" smtClean="0">
                          <a:latin typeface="Cambria Math" panose="02040503050406030204" pitchFamily="18" charset="0"/>
                          <a:ea typeface="Cambria Math" panose="02040503050406030204" pitchFamily="18" charset="0"/>
                        </a:rPr>
                        <m:t>𝑃</m:t>
                      </m:r>
                      <m:r>
                        <a:rPr lang="fr-FR" b="0" i="1" smtClean="0">
                          <a:latin typeface="Cambria Math" panose="02040503050406030204" pitchFamily="18" charset="0"/>
                          <a:ea typeface="Cambria Math" panose="02040503050406030204" pitchFamily="18" charset="0"/>
                        </a:rPr>
                        <m:t>3</m:t>
                      </m:r>
                    </m:oMath>
                  </a14:m>
                  <a:r>
                    <a:rPr lang="fr-FR" dirty="0">
                      <a:latin typeface="+mj-lt"/>
                    </a:rPr>
                    <a:t> </a:t>
                  </a:r>
                  <a14:m>
                    <m:oMath xmlns:m="http://schemas.openxmlformats.org/officeDocument/2006/math">
                      <m:r>
                        <a:rPr lang="fr-FR" i="1">
                          <a:latin typeface="Cambria Math" panose="02040503050406030204" pitchFamily="18" charset="0"/>
                        </a:rPr>
                        <m:t>−</m:t>
                      </m:r>
                      <m:r>
                        <a:rPr lang="fr-FR" b="0" i="1" smtClean="0">
                          <a:latin typeface="Cambria Math" panose="02040503050406030204" pitchFamily="18" charset="0"/>
                        </a:rPr>
                        <m:t>0,4 </m:t>
                      </m:r>
                      <m:r>
                        <a:rPr lang="fr-FR" i="1">
                          <a:latin typeface="Cambria Math" panose="02040503050406030204" pitchFamily="18" charset="0"/>
                          <a:ea typeface="Cambria Math" panose="02040503050406030204" pitchFamily="18" charset="0"/>
                        </a:rPr>
                        <m:t>𝑃</m:t>
                      </m:r>
                      <m:r>
                        <a:rPr lang="fr-FR" i="1">
                          <a:latin typeface="Cambria Math" panose="02040503050406030204" pitchFamily="18" charset="0"/>
                          <a:ea typeface="Cambria Math" panose="02040503050406030204" pitchFamily="18" charset="0"/>
                        </a:rPr>
                        <m:t>4</m:t>
                      </m:r>
                    </m:oMath>
                  </a14:m>
                  <a:r>
                    <a:rPr lang="fr-FR" dirty="0">
                      <a:latin typeface="+mj-lt"/>
                    </a:rPr>
                    <a:t>=0</a:t>
                  </a:r>
                </a:p>
              </p:txBody>
            </p:sp>
          </mc:Choice>
          <mc:Fallback xmlns="">
            <p:sp>
              <p:nvSpPr>
                <p:cNvPr id="23" name="ZoneTexte 22">
                  <a:extLst>
                    <a:ext uri="{FF2B5EF4-FFF2-40B4-BE49-F238E27FC236}">
                      <a16:creationId xmlns:a16="http://schemas.microsoft.com/office/drawing/2014/main" id="{B9B36A29-A205-4D54-9CF8-8396131DBFFD}"/>
                    </a:ext>
                  </a:extLst>
                </p:cNvPr>
                <p:cNvSpPr txBox="1">
                  <a:spLocks noRot="1" noChangeAspect="1" noMove="1" noResize="1" noEditPoints="1" noAdjustHandles="1" noChangeArrowheads="1" noChangeShapeType="1" noTextEdit="1"/>
                </p:cNvSpPr>
                <p:nvPr/>
              </p:nvSpPr>
              <p:spPr>
                <a:xfrm>
                  <a:off x="5232843" y="4513155"/>
                  <a:ext cx="6096000" cy="369332"/>
                </a:xfrm>
                <a:prstGeom prst="rect">
                  <a:avLst/>
                </a:prstGeom>
                <a:blipFill>
                  <a:blip r:embed="rId43"/>
                  <a:stretch>
                    <a:fillRect l="-1135" t="-9836" b="-2459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4" name="ZoneTexte 23">
                  <a:extLst>
                    <a:ext uri="{FF2B5EF4-FFF2-40B4-BE49-F238E27FC236}">
                      <a16:creationId xmlns:a16="http://schemas.microsoft.com/office/drawing/2014/main" id="{C606C79F-4EAD-41D0-AB2C-8B85671168AE}"/>
                    </a:ext>
                  </a:extLst>
                </p:cNvPr>
                <p:cNvSpPr txBox="1"/>
                <p:nvPr/>
              </p:nvSpPr>
              <p:spPr>
                <a:xfrm>
                  <a:off x="5308600" y="5318859"/>
                  <a:ext cx="4396852"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3+</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4+</m:t>
                        </m:r>
                        <m:r>
                          <a:rPr lang="fr-FR" b="0" i="1" smtClean="0">
                            <a:latin typeface="Cambria Math" panose="02040503050406030204" pitchFamily="18" charset="0"/>
                            <a:ea typeface="Cambria Math" panose="02040503050406030204" pitchFamily="18" charset="0"/>
                          </a:rPr>
                          <m:t>𝑝</m:t>
                        </m:r>
                        <m:r>
                          <a:rPr lang="fr-FR" b="0" i="1" smtClean="0">
                            <a:latin typeface="Cambria Math" panose="02040503050406030204" pitchFamily="18" charset="0"/>
                            <a:ea typeface="Cambria Math" panose="02040503050406030204" pitchFamily="18" charset="0"/>
                          </a:rPr>
                          <m:t>5=1</m:t>
                        </m:r>
                      </m:oMath>
                    </m:oMathPara>
                  </a14:m>
                  <a:endParaRPr lang="fr-FR" dirty="0">
                    <a:latin typeface="+mj-lt"/>
                  </a:endParaRPr>
                </a:p>
              </p:txBody>
            </p:sp>
          </mc:Choice>
          <mc:Fallback xmlns="">
            <p:sp>
              <p:nvSpPr>
                <p:cNvPr id="24" name="ZoneTexte 23">
                  <a:extLst>
                    <a:ext uri="{FF2B5EF4-FFF2-40B4-BE49-F238E27FC236}">
                      <a16:creationId xmlns:a16="http://schemas.microsoft.com/office/drawing/2014/main" id="{C606C79F-4EAD-41D0-AB2C-8B85671168AE}"/>
                    </a:ext>
                  </a:extLst>
                </p:cNvPr>
                <p:cNvSpPr txBox="1">
                  <a:spLocks noRot="1" noChangeAspect="1" noMove="1" noResize="1" noEditPoints="1" noAdjustHandles="1" noChangeArrowheads="1" noChangeShapeType="1" noTextEdit="1"/>
                </p:cNvSpPr>
                <p:nvPr/>
              </p:nvSpPr>
              <p:spPr>
                <a:xfrm>
                  <a:off x="5308600" y="5318859"/>
                  <a:ext cx="4396852" cy="369332"/>
                </a:xfrm>
                <a:prstGeom prst="rect">
                  <a:avLst/>
                </a:prstGeom>
                <a:blipFill>
                  <a:blip r:embed="rId44"/>
                  <a:stretch>
                    <a:fillRect l="-394" b="-14754"/>
                  </a:stretch>
                </a:blipFill>
              </p:spPr>
              <p:txBody>
                <a:bodyPr/>
                <a:lstStyle/>
                <a:p>
                  <a:r>
                    <a:rPr lang="fr-FR">
                      <a:noFill/>
                    </a:rPr>
                    <a:t> </a:t>
                  </a:r>
                </a:p>
              </p:txBody>
            </p:sp>
          </mc:Fallback>
        </mc:AlternateContent>
      </p:grpSp>
      <p:pic>
        <p:nvPicPr>
          <p:cNvPr id="3" name="Image 2">
            <a:extLst>
              <a:ext uri="{FF2B5EF4-FFF2-40B4-BE49-F238E27FC236}">
                <a16:creationId xmlns:a16="http://schemas.microsoft.com/office/drawing/2014/main" id="{9C82DC6A-D33F-451B-B005-016FF76DE70B}"/>
              </a:ext>
            </a:extLst>
          </p:cNvPr>
          <p:cNvPicPr>
            <a:picLocks noChangeAspect="1"/>
          </p:cNvPicPr>
          <p:nvPr/>
        </p:nvPicPr>
        <p:blipFill>
          <a:blip r:embed="rId45"/>
          <a:stretch>
            <a:fillRect/>
          </a:stretch>
        </p:blipFill>
        <p:spPr>
          <a:xfrm>
            <a:off x="1097280" y="2290945"/>
            <a:ext cx="2847284" cy="1813736"/>
          </a:xfrm>
          <a:prstGeom prst="rect">
            <a:avLst/>
          </a:prstGeom>
        </p:spPr>
      </p:pic>
    </p:spTree>
    <p:extLst>
      <p:ext uri="{BB962C8B-B14F-4D97-AF65-F5344CB8AC3E}">
        <p14:creationId xmlns:p14="http://schemas.microsoft.com/office/powerpoint/2010/main" val="194391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rtlCol="0">
            <a:normAutofit/>
          </a:bodyPr>
          <a:lstStyle/>
          <a:p>
            <a:r>
              <a:rPr kumimoji="1" lang="fr-FR" altLang="fr-FR" dirty="0">
                <a:solidFill>
                  <a:srgbClr val="632523"/>
                </a:solidFill>
                <a:latin typeface="Arial Black" panose="020B0A04020102020204" pitchFamily="34" charset="0"/>
              </a:rPr>
              <a:t>Chaine de Markov :calculer la disponibilité</a:t>
            </a:r>
            <a:endParaRPr lang="fr-FR" altLang="fr-FR" dirty="0"/>
          </a:p>
        </p:txBody>
      </p:sp>
      <p:graphicFrame>
        <p:nvGraphicFramePr>
          <p:cNvPr id="4" name="Espace réservé du contenu 2" descr="Graphique SmartArt">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38924116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altLang="fr-FR" dirty="0">
                <a:solidFill>
                  <a:srgbClr val="632523"/>
                </a:solidFill>
                <a:latin typeface="Arial Black" panose="020B0A04020102020204" pitchFamily="34" charset="0"/>
              </a:rPr>
              <a:t>Chaine de Markov :Quelles équations</a:t>
            </a:r>
            <a:endParaRPr lang="fr-FR" dirty="0"/>
          </a:p>
        </p:txBody>
      </p:sp>
      <p:sp>
        <p:nvSpPr>
          <p:cNvPr id="7" name="ZoneTexte 6">
            <a:extLst>
              <a:ext uri="{FF2B5EF4-FFF2-40B4-BE49-F238E27FC236}">
                <a16:creationId xmlns:a16="http://schemas.microsoft.com/office/drawing/2014/main" id="{A2F593B2-0A29-4681-9AF5-2D61B8F0D7A9}"/>
              </a:ext>
            </a:extLst>
          </p:cNvPr>
          <p:cNvSpPr txBox="1"/>
          <p:nvPr/>
        </p:nvSpPr>
        <p:spPr>
          <a:xfrm>
            <a:off x="3264897" y="2690336"/>
            <a:ext cx="4485523" cy="1477328"/>
          </a:xfrm>
          <a:prstGeom prst="rect">
            <a:avLst/>
          </a:prstGeom>
          <a:noFill/>
        </p:spPr>
        <p:txBody>
          <a:bodyPr wrap="none" rtlCol="0">
            <a:spAutoFit/>
          </a:bodyPr>
          <a:lstStyle/>
          <a:p>
            <a:r>
              <a:rPr lang="fr-FR" dirty="0">
                <a:latin typeface="+mj-lt"/>
              </a:rPr>
              <a:t>M matrice des transition</a:t>
            </a:r>
          </a:p>
          <a:p>
            <a:r>
              <a:rPr lang="fr-FR" dirty="0">
                <a:latin typeface="+mj-lt"/>
              </a:rPr>
              <a:t>P vecteur des probabilités de rester dans les états</a:t>
            </a:r>
          </a:p>
          <a:p>
            <a:r>
              <a:rPr lang="fr-FR" dirty="0">
                <a:latin typeface="+mj-lt"/>
              </a:rPr>
              <a:t>Somme des P=1</a:t>
            </a:r>
          </a:p>
          <a:p>
            <a:r>
              <a:rPr lang="fr-FR" dirty="0">
                <a:latin typeface="+mj-lt"/>
              </a:rPr>
              <a:t>Somme </a:t>
            </a:r>
            <a:r>
              <a:rPr lang="fr-FR">
                <a:latin typeface="+mj-lt"/>
              </a:rPr>
              <a:t>des P.M</a:t>
            </a:r>
            <a:r>
              <a:rPr lang="fr-FR" dirty="0">
                <a:latin typeface="+mj-lt"/>
              </a:rPr>
              <a:t>=0</a:t>
            </a:r>
          </a:p>
          <a:p>
            <a:endParaRPr lang="fr-FR" dirty="0"/>
          </a:p>
        </p:txBody>
      </p:sp>
    </p:spTree>
    <p:extLst>
      <p:ext uri="{BB962C8B-B14F-4D97-AF65-F5344CB8AC3E}">
        <p14:creationId xmlns:p14="http://schemas.microsoft.com/office/powerpoint/2010/main" val="113343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altLang="fr-FR" dirty="0">
                <a:solidFill>
                  <a:srgbClr val="632523"/>
                </a:solidFill>
                <a:latin typeface="Arial Black" panose="020B0A04020102020204" pitchFamily="34" charset="0"/>
              </a:rPr>
              <a:t>Chaine de Markov :Exemple 1 Composant réparable</a:t>
            </a:r>
            <a:endParaRPr lang="fr-FR" dirty="0"/>
          </a:p>
        </p:txBody>
      </p:sp>
      <p:pic>
        <p:nvPicPr>
          <p:cNvPr id="4" name="Picture 2">
            <a:extLst>
              <a:ext uri="{FF2B5EF4-FFF2-40B4-BE49-F238E27FC236}">
                <a16:creationId xmlns:a16="http://schemas.microsoft.com/office/drawing/2014/main" id="{5C9B7FEB-C869-4DAD-9BF0-77D237BC1936}"/>
              </a:ext>
            </a:extLst>
          </p:cNvPr>
          <p:cNvPicPr>
            <a:picLocks noGrp="1" noChangeAspect="1" noChangeArrowheads="1"/>
          </p:cNvPicPr>
          <p:nvPr>
            <p:ph idx="1"/>
          </p:nvPr>
        </p:nvPicPr>
        <p:blipFill>
          <a:blip r:embed="rId2" cstate="print"/>
          <a:srcRect t="23056" r="42937"/>
          <a:stretch>
            <a:fillRect/>
          </a:stretch>
        </p:blipFill>
        <p:spPr bwMode="auto">
          <a:xfrm>
            <a:off x="3661585" y="2669554"/>
            <a:ext cx="4929156" cy="2638080"/>
          </a:xfrm>
          <a:prstGeom prst="plaque">
            <a:avLst>
              <a:gd name="adj" fmla="val 22383"/>
            </a:avLst>
          </a:prstGeom>
          <a:noFill/>
          <a:ln>
            <a:noFill/>
          </a:ln>
          <a:effectLst/>
        </p:spPr>
      </p:pic>
    </p:spTree>
    <p:extLst>
      <p:ext uri="{BB962C8B-B14F-4D97-AF65-F5344CB8AC3E}">
        <p14:creationId xmlns:p14="http://schemas.microsoft.com/office/powerpoint/2010/main" val="143058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dirty="0">
                <a:solidFill>
                  <a:srgbClr val="632523"/>
                </a:solidFill>
                <a:latin typeface="Arial Black" panose="020B0A04020102020204" pitchFamily="34" charset="0"/>
              </a:rPr>
              <a:t>Matrice de transition M</a:t>
            </a:r>
            <a:endParaRPr lang="fr-FR" dirty="0"/>
          </a:p>
        </p:txBody>
      </p:sp>
      <p:graphicFrame>
        <p:nvGraphicFramePr>
          <p:cNvPr id="8" name="Objet 7">
            <a:extLst>
              <a:ext uri="{FF2B5EF4-FFF2-40B4-BE49-F238E27FC236}">
                <a16:creationId xmlns:a16="http://schemas.microsoft.com/office/drawing/2014/main" id="{852DB140-6FAB-40BA-9286-EDD0A6391464}"/>
              </a:ext>
            </a:extLst>
          </p:cNvPr>
          <p:cNvGraphicFramePr>
            <a:graphicFrameLocks noChangeAspect="1"/>
          </p:cNvGraphicFramePr>
          <p:nvPr>
            <p:extLst>
              <p:ext uri="{D42A27DB-BD31-4B8C-83A1-F6EECF244321}">
                <p14:modId xmlns:p14="http://schemas.microsoft.com/office/powerpoint/2010/main" val="2449296489"/>
              </p:ext>
            </p:extLst>
          </p:nvPr>
        </p:nvGraphicFramePr>
        <p:xfrm>
          <a:off x="6901345" y="2027997"/>
          <a:ext cx="1447524" cy="2251704"/>
        </p:xfrm>
        <a:graphic>
          <a:graphicData uri="http://schemas.openxmlformats.org/presentationml/2006/ole">
            <mc:AlternateContent xmlns:mc="http://schemas.openxmlformats.org/markup-compatibility/2006">
              <mc:Choice xmlns:v="urn:schemas-microsoft-com:vml" Requires="v">
                <p:oleObj spid="_x0000_s1051"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6901345" y="2027997"/>
                        <a:ext cx="1447524" cy="2251704"/>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01B87763-1180-4949-A37A-54AF3BF6D41C}"/>
              </a:ext>
            </a:extLst>
          </p:cNvPr>
          <p:cNvGraphicFramePr>
            <a:graphicFrameLocks noChangeAspect="1"/>
          </p:cNvGraphicFramePr>
          <p:nvPr>
            <p:extLst>
              <p:ext uri="{D42A27DB-BD31-4B8C-83A1-F6EECF244321}">
                <p14:modId xmlns:p14="http://schemas.microsoft.com/office/powerpoint/2010/main" val="2124109574"/>
              </p:ext>
            </p:extLst>
          </p:nvPr>
        </p:nvGraphicFramePr>
        <p:xfrm>
          <a:off x="1510266" y="2155788"/>
          <a:ext cx="2087562" cy="939800"/>
        </p:xfrm>
        <a:graphic>
          <a:graphicData uri="http://schemas.openxmlformats.org/presentationml/2006/ole">
            <mc:AlternateContent xmlns:mc="http://schemas.openxmlformats.org/markup-compatibility/2006">
              <mc:Choice xmlns:v="urn:schemas-microsoft-com:vml" Requires="v">
                <p:oleObj spid="_x0000_s1052" name="Equation" r:id="rId5" imgW="1015920" imgH="457200" progId="Equation.DSMT4">
                  <p:embed/>
                </p:oleObj>
              </mc:Choice>
              <mc:Fallback>
                <p:oleObj name="Equation" r:id="rId5" imgW="1015920" imgH="457200" progId="Equation.DSMT4">
                  <p:embed/>
                  <p:pic>
                    <p:nvPicPr>
                      <p:cNvPr id="0" name=""/>
                      <p:cNvPicPr/>
                      <p:nvPr/>
                    </p:nvPicPr>
                    <p:blipFill>
                      <a:blip r:embed="rId6"/>
                      <a:stretch>
                        <a:fillRect/>
                      </a:stretch>
                    </p:blipFill>
                    <p:spPr>
                      <a:xfrm>
                        <a:off x="1510266" y="2155788"/>
                        <a:ext cx="2087562" cy="939800"/>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80296F59-9067-445F-B02D-52C4D6FC0329}"/>
              </a:ext>
            </a:extLst>
          </p:cNvPr>
          <p:cNvGraphicFramePr>
            <a:graphicFrameLocks noChangeAspect="1"/>
          </p:cNvGraphicFramePr>
          <p:nvPr>
            <p:extLst>
              <p:ext uri="{D42A27DB-BD31-4B8C-83A1-F6EECF244321}">
                <p14:modId xmlns:p14="http://schemas.microsoft.com/office/powerpoint/2010/main" val="356184917"/>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053"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4394200" y="2362200"/>
                        <a:ext cx="914400" cy="198438"/>
                      </a:xfrm>
                      <a:prstGeom prst="rect">
                        <a:avLst/>
                      </a:prstGeom>
                    </p:spPr>
                  </p:pic>
                </p:oleObj>
              </mc:Fallback>
            </mc:AlternateContent>
          </a:graphicData>
        </a:graphic>
      </p:graphicFrame>
      <p:graphicFrame>
        <p:nvGraphicFramePr>
          <p:cNvPr id="3" name="Objet 2">
            <a:extLst>
              <a:ext uri="{FF2B5EF4-FFF2-40B4-BE49-F238E27FC236}">
                <a16:creationId xmlns:a16="http://schemas.microsoft.com/office/drawing/2014/main" id="{0F266133-EFE8-41D2-B245-1464B8008BB6}"/>
              </a:ext>
            </a:extLst>
          </p:cNvPr>
          <p:cNvGraphicFramePr>
            <a:graphicFrameLocks noChangeAspect="1"/>
          </p:cNvGraphicFramePr>
          <p:nvPr>
            <p:extLst>
              <p:ext uri="{D42A27DB-BD31-4B8C-83A1-F6EECF244321}">
                <p14:modId xmlns:p14="http://schemas.microsoft.com/office/powerpoint/2010/main" val="2446593103"/>
              </p:ext>
            </p:extLst>
          </p:nvPr>
        </p:nvGraphicFramePr>
        <p:xfrm>
          <a:off x="1826660" y="3997840"/>
          <a:ext cx="1771168" cy="1581400"/>
        </p:xfrm>
        <a:graphic>
          <a:graphicData uri="http://schemas.openxmlformats.org/presentationml/2006/ole">
            <mc:AlternateContent xmlns:mc="http://schemas.openxmlformats.org/markup-compatibility/2006">
              <mc:Choice xmlns:v="urn:schemas-microsoft-com:vml" Requires="v">
                <p:oleObj spid="_x0000_s1054" name="Equation" r:id="rId9" imgW="711000" imgH="634680" progId="Equation.DSMT4">
                  <p:embed/>
                </p:oleObj>
              </mc:Choice>
              <mc:Fallback>
                <p:oleObj name="Equation" r:id="rId9" imgW="711000" imgH="634680" progId="Equation.DSMT4">
                  <p:embed/>
                  <p:pic>
                    <p:nvPicPr>
                      <p:cNvPr id="0" name=""/>
                      <p:cNvPicPr/>
                      <p:nvPr/>
                    </p:nvPicPr>
                    <p:blipFill>
                      <a:blip r:embed="rId10"/>
                      <a:stretch>
                        <a:fillRect/>
                      </a:stretch>
                    </p:blipFill>
                    <p:spPr>
                      <a:xfrm>
                        <a:off x="1826660" y="3997840"/>
                        <a:ext cx="1771168" cy="1581400"/>
                      </a:xfrm>
                      <a:prstGeom prst="rect">
                        <a:avLst/>
                      </a:prstGeom>
                    </p:spPr>
                  </p:pic>
                </p:oleObj>
              </mc:Fallback>
            </mc:AlternateContent>
          </a:graphicData>
        </a:graphic>
      </p:graphicFrame>
    </p:spTree>
    <p:extLst>
      <p:ext uri="{BB962C8B-B14F-4D97-AF65-F5344CB8AC3E}">
        <p14:creationId xmlns:p14="http://schemas.microsoft.com/office/powerpoint/2010/main" val="168523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dirty="0">
                <a:solidFill>
                  <a:srgbClr val="632523"/>
                </a:solidFill>
                <a:latin typeface="Arial Black" panose="020B0A04020102020204" pitchFamily="34" charset="0"/>
              </a:rPr>
              <a:t>Résolution des équations</a:t>
            </a:r>
            <a:endParaRPr lang="fr-FR" dirty="0"/>
          </a:p>
        </p:txBody>
      </p:sp>
      <p:graphicFrame>
        <p:nvGraphicFramePr>
          <p:cNvPr id="8" name="Objet 7">
            <a:extLst>
              <a:ext uri="{FF2B5EF4-FFF2-40B4-BE49-F238E27FC236}">
                <a16:creationId xmlns:a16="http://schemas.microsoft.com/office/drawing/2014/main" id="{852DB140-6FAB-40BA-9286-EDD0A6391464}"/>
              </a:ext>
            </a:extLst>
          </p:cNvPr>
          <p:cNvGraphicFramePr>
            <a:graphicFrameLocks noChangeAspect="1"/>
          </p:cNvGraphicFramePr>
          <p:nvPr/>
        </p:nvGraphicFramePr>
        <p:xfrm>
          <a:off x="6901345" y="2027997"/>
          <a:ext cx="1447524" cy="2251704"/>
        </p:xfrm>
        <a:graphic>
          <a:graphicData uri="http://schemas.openxmlformats.org/presentationml/2006/ole">
            <mc:AlternateContent xmlns:mc="http://schemas.openxmlformats.org/markup-compatibility/2006">
              <mc:Choice xmlns:v="urn:schemas-microsoft-com:vml" Requires="v">
                <p:oleObj spid="_x0000_s2062" name="Equation" r:id="rId3" imgW="114120" imgH="177480" progId="Equation.DSMT4">
                  <p:embed/>
                </p:oleObj>
              </mc:Choice>
              <mc:Fallback>
                <p:oleObj name="Equation" r:id="rId3" imgW="114120" imgH="177480" progId="Equation.DSMT4">
                  <p:embed/>
                  <p:pic>
                    <p:nvPicPr>
                      <p:cNvPr id="8" name="Objet 7">
                        <a:extLst>
                          <a:ext uri="{FF2B5EF4-FFF2-40B4-BE49-F238E27FC236}">
                            <a16:creationId xmlns:a16="http://schemas.microsoft.com/office/drawing/2014/main" id="{852DB140-6FAB-40BA-9286-EDD0A6391464}"/>
                          </a:ext>
                        </a:extLst>
                      </p:cNvPr>
                      <p:cNvPicPr/>
                      <p:nvPr/>
                    </p:nvPicPr>
                    <p:blipFill>
                      <a:blip r:embed="rId4"/>
                      <a:stretch>
                        <a:fillRect/>
                      </a:stretch>
                    </p:blipFill>
                    <p:spPr>
                      <a:xfrm>
                        <a:off x="6901345" y="2027997"/>
                        <a:ext cx="1447524" cy="2251704"/>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01B87763-1180-4949-A37A-54AF3BF6D41C}"/>
              </a:ext>
            </a:extLst>
          </p:cNvPr>
          <p:cNvGraphicFramePr>
            <a:graphicFrameLocks noChangeAspect="1"/>
          </p:cNvGraphicFramePr>
          <p:nvPr>
            <p:extLst>
              <p:ext uri="{D42A27DB-BD31-4B8C-83A1-F6EECF244321}">
                <p14:modId xmlns:p14="http://schemas.microsoft.com/office/powerpoint/2010/main" val="50876364"/>
              </p:ext>
            </p:extLst>
          </p:nvPr>
        </p:nvGraphicFramePr>
        <p:xfrm>
          <a:off x="5665454" y="2027997"/>
          <a:ext cx="4279900" cy="3783012"/>
        </p:xfrm>
        <a:graphic>
          <a:graphicData uri="http://schemas.openxmlformats.org/presentationml/2006/ole">
            <mc:AlternateContent xmlns:mc="http://schemas.openxmlformats.org/markup-compatibility/2006">
              <mc:Choice xmlns:v="urn:schemas-microsoft-com:vml" Requires="v">
                <p:oleObj spid="_x0000_s2063" name="Equation" r:id="rId5" imgW="1523880" imgH="1346040" progId="Equation.DSMT4">
                  <p:embed/>
                </p:oleObj>
              </mc:Choice>
              <mc:Fallback>
                <p:oleObj name="Equation" r:id="rId5" imgW="1523880" imgH="1346040" progId="Equation.DSMT4">
                  <p:embed/>
                  <p:pic>
                    <p:nvPicPr>
                      <p:cNvPr id="9" name="Objet 8">
                        <a:extLst>
                          <a:ext uri="{FF2B5EF4-FFF2-40B4-BE49-F238E27FC236}">
                            <a16:creationId xmlns:a16="http://schemas.microsoft.com/office/drawing/2014/main" id="{01B87763-1180-4949-A37A-54AF3BF6D41C}"/>
                          </a:ext>
                        </a:extLst>
                      </p:cNvPr>
                      <p:cNvPicPr/>
                      <p:nvPr/>
                    </p:nvPicPr>
                    <p:blipFill>
                      <a:blip r:embed="rId6"/>
                      <a:stretch>
                        <a:fillRect/>
                      </a:stretch>
                    </p:blipFill>
                    <p:spPr>
                      <a:xfrm>
                        <a:off x="5665454" y="2027997"/>
                        <a:ext cx="4279900" cy="3783012"/>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80296F59-9067-445F-B02D-52C4D6FC0329}"/>
              </a:ext>
            </a:extLst>
          </p:cNvPr>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2064" name="Equation" r:id="rId7" imgW="914400" imgH="198720" progId="Equation.DSMT4">
                  <p:embed/>
                </p:oleObj>
              </mc:Choice>
              <mc:Fallback>
                <p:oleObj name="Equation" r:id="rId7" imgW="914400" imgH="198720" progId="Equation.DSMT4">
                  <p:embed/>
                  <p:pic>
                    <p:nvPicPr>
                      <p:cNvPr id="10" name="Objet 9">
                        <a:extLst>
                          <a:ext uri="{FF2B5EF4-FFF2-40B4-BE49-F238E27FC236}">
                            <a16:creationId xmlns:a16="http://schemas.microsoft.com/office/drawing/2014/main" id="{80296F59-9067-445F-B02D-52C4D6FC0329}"/>
                          </a:ext>
                        </a:extLst>
                      </p:cNvPr>
                      <p:cNvPicPr/>
                      <p:nvPr/>
                    </p:nvPicPr>
                    <p:blipFill>
                      <a:blip r:embed="rId8"/>
                      <a:stretch>
                        <a:fillRect/>
                      </a:stretch>
                    </p:blipFill>
                    <p:spPr>
                      <a:xfrm>
                        <a:off x="4394200" y="2362200"/>
                        <a:ext cx="914400" cy="198438"/>
                      </a:xfrm>
                      <a:prstGeom prst="rect">
                        <a:avLst/>
                      </a:prstGeom>
                    </p:spPr>
                  </p:pic>
                </p:oleObj>
              </mc:Fallback>
            </mc:AlternateContent>
          </a:graphicData>
        </a:graphic>
      </p:graphicFrame>
      <p:graphicFrame>
        <p:nvGraphicFramePr>
          <p:cNvPr id="3" name="Objet 2">
            <a:extLst>
              <a:ext uri="{FF2B5EF4-FFF2-40B4-BE49-F238E27FC236}">
                <a16:creationId xmlns:a16="http://schemas.microsoft.com/office/drawing/2014/main" id="{0F266133-EFE8-41D2-B245-1464B8008BB6}"/>
              </a:ext>
            </a:extLst>
          </p:cNvPr>
          <p:cNvGraphicFramePr>
            <a:graphicFrameLocks noChangeAspect="1"/>
          </p:cNvGraphicFramePr>
          <p:nvPr>
            <p:extLst>
              <p:ext uri="{D42A27DB-BD31-4B8C-83A1-F6EECF244321}">
                <p14:modId xmlns:p14="http://schemas.microsoft.com/office/powerpoint/2010/main" val="1035341444"/>
              </p:ext>
            </p:extLst>
          </p:nvPr>
        </p:nvGraphicFramePr>
        <p:xfrm>
          <a:off x="1897396" y="2027997"/>
          <a:ext cx="2751466" cy="2456666"/>
        </p:xfrm>
        <a:graphic>
          <a:graphicData uri="http://schemas.openxmlformats.org/presentationml/2006/ole">
            <mc:AlternateContent xmlns:mc="http://schemas.openxmlformats.org/markup-compatibility/2006">
              <mc:Choice xmlns:v="urn:schemas-microsoft-com:vml" Requires="v">
                <p:oleObj spid="_x0000_s2065" name="Equation" r:id="rId9" imgW="711000" imgH="634680" progId="Equation.DSMT4">
                  <p:embed/>
                </p:oleObj>
              </mc:Choice>
              <mc:Fallback>
                <p:oleObj name="Equation" r:id="rId9" imgW="711000" imgH="634680" progId="Equation.DSMT4">
                  <p:embed/>
                  <p:pic>
                    <p:nvPicPr>
                      <p:cNvPr id="3" name="Objet 2">
                        <a:extLst>
                          <a:ext uri="{FF2B5EF4-FFF2-40B4-BE49-F238E27FC236}">
                            <a16:creationId xmlns:a16="http://schemas.microsoft.com/office/drawing/2014/main" id="{0F266133-EFE8-41D2-B245-1464B8008BB6}"/>
                          </a:ext>
                        </a:extLst>
                      </p:cNvPr>
                      <p:cNvPicPr/>
                      <p:nvPr/>
                    </p:nvPicPr>
                    <p:blipFill>
                      <a:blip r:embed="rId10"/>
                      <a:stretch>
                        <a:fillRect/>
                      </a:stretch>
                    </p:blipFill>
                    <p:spPr>
                      <a:xfrm>
                        <a:off x="1897396" y="2027997"/>
                        <a:ext cx="2751466" cy="2456666"/>
                      </a:xfrm>
                      <a:prstGeom prst="rect">
                        <a:avLst/>
                      </a:prstGeom>
                    </p:spPr>
                  </p:pic>
                </p:oleObj>
              </mc:Fallback>
            </mc:AlternateContent>
          </a:graphicData>
        </a:graphic>
      </p:graphicFrame>
    </p:spTree>
    <p:extLst>
      <p:ext uri="{BB962C8B-B14F-4D97-AF65-F5344CB8AC3E}">
        <p14:creationId xmlns:p14="http://schemas.microsoft.com/office/powerpoint/2010/main" val="78374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dirty="0">
                <a:solidFill>
                  <a:srgbClr val="632523"/>
                </a:solidFill>
                <a:latin typeface="Arial Black" panose="020B0A04020102020204" pitchFamily="34" charset="0"/>
              </a:rPr>
              <a:t>Calcul de la disponibilité A=P2</a:t>
            </a:r>
            <a:endParaRPr lang="fr-FR" dirty="0"/>
          </a:p>
        </p:txBody>
      </p:sp>
      <p:pic>
        <p:nvPicPr>
          <p:cNvPr id="6" name="Picture 3">
            <a:extLst>
              <a:ext uri="{FF2B5EF4-FFF2-40B4-BE49-F238E27FC236}">
                <a16:creationId xmlns:a16="http://schemas.microsoft.com/office/drawing/2014/main" id="{C6D2A3FE-F710-44C4-896F-EFFCC8BD4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275" y="2560638"/>
            <a:ext cx="8089042" cy="20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t 7">
            <a:extLst>
              <a:ext uri="{FF2B5EF4-FFF2-40B4-BE49-F238E27FC236}">
                <a16:creationId xmlns:a16="http://schemas.microsoft.com/office/drawing/2014/main" id="{852DB140-6FAB-40BA-9286-EDD0A6391464}"/>
              </a:ext>
            </a:extLst>
          </p:cNvPr>
          <p:cNvGraphicFramePr>
            <a:graphicFrameLocks noChangeAspect="1"/>
          </p:cNvGraphicFramePr>
          <p:nvPr/>
        </p:nvGraphicFramePr>
        <p:xfrm>
          <a:off x="6901345" y="2027997"/>
          <a:ext cx="1447524" cy="2251704"/>
        </p:xfrm>
        <a:graphic>
          <a:graphicData uri="http://schemas.openxmlformats.org/presentationml/2006/ole">
            <mc:AlternateContent xmlns:mc="http://schemas.openxmlformats.org/markup-compatibility/2006">
              <mc:Choice xmlns:v="urn:schemas-microsoft-com:vml" Requires="v">
                <p:oleObj spid="_x0000_s3080" name="Equation" r:id="rId4" imgW="114120" imgH="177480" progId="Equation.DSMT4">
                  <p:embed/>
                </p:oleObj>
              </mc:Choice>
              <mc:Fallback>
                <p:oleObj name="Equation" r:id="rId4" imgW="114120" imgH="177480" progId="Equation.DSMT4">
                  <p:embed/>
                  <p:pic>
                    <p:nvPicPr>
                      <p:cNvPr id="8" name="Objet 7">
                        <a:extLst>
                          <a:ext uri="{FF2B5EF4-FFF2-40B4-BE49-F238E27FC236}">
                            <a16:creationId xmlns:a16="http://schemas.microsoft.com/office/drawing/2014/main" id="{852DB140-6FAB-40BA-9286-EDD0A6391464}"/>
                          </a:ext>
                        </a:extLst>
                      </p:cNvPr>
                      <p:cNvPicPr/>
                      <p:nvPr/>
                    </p:nvPicPr>
                    <p:blipFill>
                      <a:blip r:embed="rId5"/>
                      <a:stretch>
                        <a:fillRect/>
                      </a:stretch>
                    </p:blipFill>
                    <p:spPr>
                      <a:xfrm>
                        <a:off x="6901345" y="2027997"/>
                        <a:ext cx="1447524" cy="2251704"/>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80296F59-9067-445F-B02D-52C4D6FC0329}"/>
              </a:ext>
            </a:extLst>
          </p:cNvPr>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081" name="Equation" r:id="rId6" imgW="914400" imgH="198720" progId="Equation.DSMT4">
                  <p:embed/>
                </p:oleObj>
              </mc:Choice>
              <mc:Fallback>
                <p:oleObj name="Equation" r:id="rId6" imgW="914400" imgH="198720" progId="Equation.DSMT4">
                  <p:embed/>
                  <p:pic>
                    <p:nvPicPr>
                      <p:cNvPr id="10" name="Objet 9">
                        <a:extLst>
                          <a:ext uri="{FF2B5EF4-FFF2-40B4-BE49-F238E27FC236}">
                            <a16:creationId xmlns:a16="http://schemas.microsoft.com/office/drawing/2014/main" id="{80296F59-9067-445F-B02D-52C4D6FC0329}"/>
                          </a:ext>
                        </a:extLst>
                      </p:cNvPr>
                      <p:cNvPicPr/>
                      <p:nvPr/>
                    </p:nvPicPr>
                    <p:blipFill>
                      <a:blip r:embed="rId7"/>
                      <a:stretch>
                        <a:fillRect/>
                      </a:stretch>
                    </p:blipFill>
                    <p:spPr>
                      <a:xfrm>
                        <a:off x="4394200"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3145569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altLang="fr-FR" dirty="0">
                <a:solidFill>
                  <a:srgbClr val="632523"/>
                </a:solidFill>
                <a:latin typeface="Arial Black" panose="020B0A04020102020204" pitchFamily="34" charset="0"/>
              </a:rPr>
              <a:t>Chaine de Markov :Exemple fictif E2 et E4 indisponible</a:t>
            </a:r>
            <a:endParaRPr lang="fr-FR" dirty="0"/>
          </a:p>
        </p:txBody>
      </p:sp>
      <p:grpSp>
        <p:nvGrpSpPr>
          <p:cNvPr id="50" name="Groupe 49">
            <a:extLst>
              <a:ext uri="{FF2B5EF4-FFF2-40B4-BE49-F238E27FC236}">
                <a16:creationId xmlns:a16="http://schemas.microsoft.com/office/drawing/2014/main" id="{6D989E8D-9166-4B9C-B0AA-C42C54B13FC3}"/>
              </a:ext>
            </a:extLst>
          </p:cNvPr>
          <p:cNvGrpSpPr/>
          <p:nvPr/>
        </p:nvGrpSpPr>
        <p:grpSpPr>
          <a:xfrm>
            <a:off x="3797639" y="2755523"/>
            <a:ext cx="4596722" cy="3048930"/>
            <a:chOff x="2169790" y="1949992"/>
            <a:chExt cx="5827392" cy="3377383"/>
          </a:xfrm>
        </p:grpSpPr>
        <p:sp>
          <p:nvSpPr>
            <p:cNvPr id="51" name="Ellipse 50">
              <a:extLst>
                <a:ext uri="{FF2B5EF4-FFF2-40B4-BE49-F238E27FC236}">
                  <a16:creationId xmlns:a16="http://schemas.microsoft.com/office/drawing/2014/main" id="{87B331C9-0F38-4CD9-BCE7-ABE2E8939E40}"/>
                </a:ext>
              </a:extLst>
            </p:cNvPr>
            <p:cNvSpPr/>
            <p:nvPr/>
          </p:nvSpPr>
          <p:spPr>
            <a:xfrm>
              <a:off x="2438400" y="2796209"/>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E1</a:t>
              </a:r>
            </a:p>
          </p:txBody>
        </p:sp>
        <p:sp>
          <p:nvSpPr>
            <p:cNvPr id="52" name="Ellipse 51">
              <a:extLst>
                <a:ext uri="{FF2B5EF4-FFF2-40B4-BE49-F238E27FC236}">
                  <a16:creationId xmlns:a16="http://schemas.microsoft.com/office/drawing/2014/main" id="{51DB34A0-3C83-49AF-B1CA-E393BB814EBE}"/>
                </a:ext>
              </a:extLst>
            </p:cNvPr>
            <p:cNvSpPr/>
            <p:nvPr/>
          </p:nvSpPr>
          <p:spPr>
            <a:xfrm>
              <a:off x="4087288" y="1949992"/>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E2</a:t>
              </a:r>
            </a:p>
          </p:txBody>
        </p:sp>
        <p:sp>
          <p:nvSpPr>
            <p:cNvPr id="53" name="Ellipse 52">
              <a:extLst>
                <a:ext uri="{FF2B5EF4-FFF2-40B4-BE49-F238E27FC236}">
                  <a16:creationId xmlns:a16="http://schemas.microsoft.com/office/drawing/2014/main" id="{4C8C1220-3B22-4BC2-9E0D-211CB5C90289}"/>
                </a:ext>
              </a:extLst>
            </p:cNvPr>
            <p:cNvSpPr/>
            <p:nvPr/>
          </p:nvSpPr>
          <p:spPr>
            <a:xfrm>
              <a:off x="2869095" y="4479236"/>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E5</a:t>
              </a:r>
            </a:p>
          </p:txBody>
        </p:sp>
        <p:sp>
          <p:nvSpPr>
            <p:cNvPr id="54" name="Ellipse 53">
              <a:extLst>
                <a:ext uri="{FF2B5EF4-FFF2-40B4-BE49-F238E27FC236}">
                  <a16:creationId xmlns:a16="http://schemas.microsoft.com/office/drawing/2014/main" id="{149F933E-286A-4809-9E7C-CCA934D3B849}"/>
                </a:ext>
              </a:extLst>
            </p:cNvPr>
            <p:cNvSpPr/>
            <p:nvPr/>
          </p:nvSpPr>
          <p:spPr>
            <a:xfrm>
              <a:off x="7135791" y="2400332"/>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E4</a:t>
              </a:r>
            </a:p>
          </p:txBody>
        </p:sp>
        <p:sp>
          <p:nvSpPr>
            <p:cNvPr id="55" name="Ellipse 54">
              <a:extLst>
                <a:ext uri="{FF2B5EF4-FFF2-40B4-BE49-F238E27FC236}">
                  <a16:creationId xmlns:a16="http://schemas.microsoft.com/office/drawing/2014/main" id="{EA86847A-E098-401D-AABF-8D775C337177}"/>
                </a:ext>
              </a:extLst>
            </p:cNvPr>
            <p:cNvSpPr/>
            <p:nvPr/>
          </p:nvSpPr>
          <p:spPr>
            <a:xfrm>
              <a:off x="5665304" y="2524539"/>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E3</a:t>
              </a:r>
            </a:p>
          </p:txBody>
        </p:sp>
        <p:cxnSp>
          <p:nvCxnSpPr>
            <p:cNvPr id="56" name="Connecteur droit avec flèche 55">
              <a:extLst>
                <a:ext uri="{FF2B5EF4-FFF2-40B4-BE49-F238E27FC236}">
                  <a16:creationId xmlns:a16="http://schemas.microsoft.com/office/drawing/2014/main" id="{735E1CE8-7EAF-4853-9ACF-6C2093D4323F}"/>
                </a:ext>
              </a:extLst>
            </p:cNvPr>
            <p:cNvCxnSpPr>
              <a:stCxn id="51" idx="7"/>
              <a:endCxn id="52" idx="2"/>
            </p:cNvCxnSpPr>
            <p:nvPr/>
          </p:nvCxnSpPr>
          <p:spPr>
            <a:xfrm flipV="1">
              <a:off x="3173643" y="2374062"/>
              <a:ext cx="913645" cy="546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eur : en arc 56">
              <a:extLst>
                <a:ext uri="{FF2B5EF4-FFF2-40B4-BE49-F238E27FC236}">
                  <a16:creationId xmlns:a16="http://schemas.microsoft.com/office/drawing/2014/main" id="{5C800215-48D4-439E-B892-9EAD990EEAC7}"/>
                </a:ext>
              </a:extLst>
            </p:cNvPr>
            <p:cNvCxnSpPr>
              <a:stCxn id="51" idx="6"/>
              <a:endCxn id="55" idx="3"/>
            </p:cNvCxnSpPr>
            <p:nvPr/>
          </p:nvCxnSpPr>
          <p:spPr>
            <a:xfrm>
              <a:off x="3299791" y="3220279"/>
              <a:ext cx="2491661" cy="28192"/>
            </a:xfrm>
            <a:prstGeom prst="curvedConnector4">
              <a:avLst>
                <a:gd name="adj1" fmla="val 47469"/>
                <a:gd name="adj2" fmla="val 91086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eur : en arc 57">
              <a:extLst>
                <a:ext uri="{FF2B5EF4-FFF2-40B4-BE49-F238E27FC236}">
                  <a16:creationId xmlns:a16="http://schemas.microsoft.com/office/drawing/2014/main" id="{33279153-229D-4B37-BC10-1C97E97C62F6}"/>
                </a:ext>
              </a:extLst>
            </p:cNvPr>
            <p:cNvCxnSpPr>
              <a:cxnSpLocks/>
              <a:stCxn id="55" idx="5"/>
              <a:endCxn id="53" idx="7"/>
            </p:cNvCxnSpPr>
            <p:nvPr/>
          </p:nvCxnSpPr>
          <p:spPr>
            <a:xfrm rot="5400000">
              <a:off x="4324957" y="2527853"/>
              <a:ext cx="1354972" cy="279620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necteur : en arc 58">
              <a:extLst>
                <a:ext uri="{FF2B5EF4-FFF2-40B4-BE49-F238E27FC236}">
                  <a16:creationId xmlns:a16="http://schemas.microsoft.com/office/drawing/2014/main" id="{77D22FAD-EFA6-4581-BEAB-B5A630B0C31B}"/>
                </a:ext>
              </a:extLst>
            </p:cNvPr>
            <p:cNvCxnSpPr>
              <a:cxnSpLocks/>
              <a:stCxn id="55" idx="7"/>
              <a:endCxn id="54" idx="2"/>
            </p:cNvCxnSpPr>
            <p:nvPr/>
          </p:nvCxnSpPr>
          <p:spPr>
            <a:xfrm rot="16200000" flipH="1">
              <a:off x="6680341" y="2368952"/>
              <a:ext cx="175656" cy="735244"/>
            </a:xfrm>
            <a:prstGeom prst="curvedConnector4">
              <a:avLst>
                <a:gd name="adj1" fmla="val -130141"/>
                <a:gd name="adj2" fmla="val 585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eur : en arc 59">
              <a:extLst>
                <a:ext uri="{FF2B5EF4-FFF2-40B4-BE49-F238E27FC236}">
                  <a16:creationId xmlns:a16="http://schemas.microsoft.com/office/drawing/2014/main" id="{0FD97C62-B7F3-467E-8446-F8EBF16FB523}"/>
                </a:ext>
              </a:extLst>
            </p:cNvPr>
            <p:cNvCxnSpPr>
              <a:stCxn id="54" idx="4"/>
              <a:endCxn id="53" idx="6"/>
            </p:cNvCxnSpPr>
            <p:nvPr/>
          </p:nvCxnSpPr>
          <p:spPr>
            <a:xfrm rot="5400000">
              <a:off x="4821070" y="2157888"/>
              <a:ext cx="1654835" cy="383600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eur : en arc 60">
              <a:extLst>
                <a:ext uri="{FF2B5EF4-FFF2-40B4-BE49-F238E27FC236}">
                  <a16:creationId xmlns:a16="http://schemas.microsoft.com/office/drawing/2014/main" id="{DA7EB7D0-5A95-4F4A-84D6-428955685FC3}"/>
                </a:ext>
              </a:extLst>
            </p:cNvPr>
            <p:cNvCxnSpPr>
              <a:stCxn id="53" idx="2"/>
              <a:endCxn id="51" idx="3"/>
            </p:cNvCxnSpPr>
            <p:nvPr/>
          </p:nvCxnSpPr>
          <p:spPr>
            <a:xfrm rot="10800000">
              <a:off x="2564549" y="3520142"/>
              <a:ext cx="304547" cy="138316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D29012D8-BEE8-463D-A6E0-F1179CF6099E}"/>
                </a:ext>
              </a:extLst>
            </p:cNvPr>
            <p:cNvSpPr txBox="1"/>
            <p:nvPr/>
          </p:nvSpPr>
          <p:spPr>
            <a:xfrm>
              <a:off x="3299789" y="2489721"/>
              <a:ext cx="609097" cy="461665"/>
            </a:xfrm>
            <a:prstGeom prst="rect">
              <a:avLst/>
            </a:prstGeom>
            <a:noFill/>
          </p:spPr>
          <p:txBody>
            <a:bodyPr wrap="square" rtlCol="0">
              <a:spAutoFit/>
            </a:bodyPr>
            <a:lstStyle/>
            <a:p>
              <a:r>
                <a:rPr lang="el-GR" sz="2400" b="1" dirty="0"/>
                <a:t>λ</a:t>
              </a:r>
              <a:r>
                <a:rPr lang="fr-FR" sz="2400" b="1" dirty="0"/>
                <a:t>1</a:t>
              </a:r>
            </a:p>
          </p:txBody>
        </p:sp>
        <p:sp>
          <p:nvSpPr>
            <p:cNvPr id="63" name="ZoneTexte 62">
              <a:extLst>
                <a:ext uri="{FF2B5EF4-FFF2-40B4-BE49-F238E27FC236}">
                  <a16:creationId xmlns:a16="http://schemas.microsoft.com/office/drawing/2014/main" id="{A1EA3688-9903-497F-89EE-46E55BAFD0E6}"/>
                </a:ext>
              </a:extLst>
            </p:cNvPr>
            <p:cNvSpPr txBox="1"/>
            <p:nvPr/>
          </p:nvSpPr>
          <p:spPr>
            <a:xfrm>
              <a:off x="3854473" y="3695125"/>
              <a:ext cx="611255" cy="461665"/>
            </a:xfrm>
            <a:prstGeom prst="rect">
              <a:avLst/>
            </a:prstGeom>
            <a:noFill/>
          </p:spPr>
          <p:txBody>
            <a:bodyPr wrap="square">
              <a:spAutoFit/>
            </a:bodyPr>
            <a:lstStyle/>
            <a:p>
              <a:r>
                <a:rPr lang="el-GR" sz="2400" b="1" dirty="0"/>
                <a:t>µ</a:t>
              </a:r>
              <a:r>
                <a:rPr lang="fr-FR" sz="2400" b="1" dirty="0"/>
                <a:t>2</a:t>
              </a:r>
            </a:p>
          </p:txBody>
        </p:sp>
        <p:sp>
          <p:nvSpPr>
            <p:cNvPr id="64" name="ZoneTexte 63">
              <a:extLst>
                <a:ext uri="{FF2B5EF4-FFF2-40B4-BE49-F238E27FC236}">
                  <a16:creationId xmlns:a16="http://schemas.microsoft.com/office/drawing/2014/main" id="{36EA04DB-37FB-47CA-8DD7-975177CDD62C}"/>
                </a:ext>
              </a:extLst>
            </p:cNvPr>
            <p:cNvSpPr txBox="1"/>
            <p:nvPr/>
          </p:nvSpPr>
          <p:spPr>
            <a:xfrm>
              <a:off x="2169790" y="4080283"/>
              <a:ext cx="394757" cy="461665"/>
            </a:xfrm>
            <a:prstGeom prst="rect">
              <a:avLst/>
            </a:prstGeom>
            <a:noFill/>
          </p:spPr>
          <p:txBody>
            <a:bodyPr wrap="square">
              <a:spAutoFit/>
            </a:bodyPr>
            <a:lstStyle/>
            <a:p>
              <a:r>
                <a:rPr lang="el-GR" sz="2400" b="1" dirty="0"/>
                <a:t>µ</a:t>
              </a:r>
              <a:endParaRPr lang="fr-FR" sz="2400" b="1" dirty="0"/>
            </a:p>
          </p:txBody>
        </p:sp>
        <p:sp>
          <p:nvSpPr>
            <p:cNvPr id="65" name="ZoneTexte 64">
              <a:extLst>
                <a:ext uri="{FF2B5EF4-FFF2-40B4-BE49-F238E27FC236}">
                  <a16:creationId xmlns:a16="http://schemas.microsoft.com/office/drawing/2014/main" id="{822D00CD-559D-42D9-95A6-AEFD4DEB14B3}"/>
                </a:ext>
              </a:extLst>
            </p:cNvPr>
            <p:cNvSpPr txBox="1"/>
            <p:nvPr/>
          </p:nvSpPr>
          <p:spPr>
            <a:xfrm>
              <a:off x="5151653" y="2989445"/>
              <a:ext cx="651327" cy="461665"/>
            </a:xfrm>
            <a:prstGeom prst="rect">
              <a:avLst/>
            </a:prstGeom>
            <a:noFill/>
          </p:spPr>
          <p:txBody>
            <a:bodyPr wrap="square" rtlCol="0">
              <a:spAutoFit/>
            </a:bodyPr>
            <a:lstStyle/>
            <a:p>
              <a:r>
                <a:rPr lang="el-GR" sz="2400" b="1" dirty="0"/>
                <a:t>λ</a:t>
              </a:r>
              <a:r>
                <a:rPr lang="fr-FR" sz="2400" b="1" dirty="0"/>
                <a:t>2</a:t>
              </a:r>
            </a:p>
          </p:txBody>
        </p:sp>
        <p:sp>
          <p:nvSpPr>
            <p:cNvPr id="66" name="ZoneTexte 65">
              <a:extLst>
                <a:ext uri="{FF2B5EF4-FFF2-40B4-BE49-F238E27FC236}">
                  <a16:creationId xmlns:a16="http://schemas.microsoft.com/office/drawing/2014/main" id="{0ECA8A00-192F-4BF2-A486-4474B005D9C6}"/>
                </a:ext>
              </a:extLst>
            </p:cNvPr>
            <p:cNvSpPr txBox="1"/>
            <p:nvPr/>
          </p:nvSpPr>
          <p:spPr>
            <a:xfrm>
              <a:off x="6790517" y="2181117"/>
              <a:ext cx="333746" cy="461665"/>
            </a:xfrm>
            <a:prstGeom prst="rect">
              <a:avLst/>
            </a:prstGeom>
            <a:noFill/>
          </p:spPr>
          <p:txBody>
            <a:bodyPr wrap="none" rtlCol="0">
              <a:spAutoFit/>
            </a:bodyPr>
            <a:lstStyle/>
            <a:p>
              <a:r>
                <a:rPr lang="el-GR" sz="2400" b="1" dirty="0"/>
                <a:t>λ</a:t>
              </a:r>
              <a:endParaRPr lang="fr-FR" sz="2400" b="1" dirty="0"/>
            </a:p>
          </p:txBody>
        </p:sp>
        <p:sp>
          <p:nvSpPr>
            <p:cNvPr id="67" name="ZoneTexte 66">
              <a:extLst>
                <a:ext uri="{FF2B5EF4-FFF2-40B4-BE49-F238E27FC236}">
                  <a16:creationId xmlns:a16="http://schemas.microsoft.com/office/drawing/2014/main" id="{A15DC8BA-58FE-4B1C-91C3-30B591A6598B}"/>
                </a:ext>
              </a:extLst>
            </p:cNvPr>
            <p:cNvSpPr txBox="1"/>
            <p:nvPr/>
          </p:nvSpPr>
          <p:spPr>
            <a:xfrm>
              <a:off x="5828416" y="4060878"/>
              <a:ext cx="572131" cy="461665"/>
            </a:xfrm>
            <a:prstGeom prst="rect">
              <a:avLst/>
            </a:prstGeom>
            <a:noFill/>
          </p:spPr>
          <p:txBody>
            <a:bodyPr wrap="square">
              <a:spAutoFit/>
            </a:bodyPr>
            <a:lstStyle/>
            <a:p>
              <a:r>
                <a:rPr lang="el-GR" sz="2400" b="1" dirty="0"/>
                <a:t>µ</a:t>
              </a:r>
              <a:r>
                <a:rPr lang="fr-FR" sz="2400" b="1" dirty="0"/>
                <a:t>1</a:t>
              </a:r>
            </a:p>
          </p:txBody>
        </p:sp>
      </p:grpSp>
    </p:spTree>
    <p:extLst>
      <p:ext uri="{BB962C8B-B14F-4D97-AF65-F5344CB8AC3E}">
        <p14:creationId xmlns:p14="http://schemas.microsoft.com/office/powerpoint/2010/main" val="350006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D8DB5-3D53-4FEB-A376-1063A672E4BA}"/>
              </a:ext>
            </a:extLst>
          </p:cNvPr>
          <p:cNvSpPr>
            <a:spLocks noGrp="1"/>
          </p:cNvSpPr>
          <p:nvPr>
            <p:ph type="title"/>
          </p:nvPr>
        </p:nvSpPr>
        <p:spPr/>
        <p:txBody>
          <a:bodyPr>
            <a:normAutofit/>
          </a:bodyPr>
          <a:lstStyle/>
          <a:p>
            <a:r>
              <a:rPr kumimoji="1" lang="fr-FR" dirty="0">
                <a:solidFill>
                  <a:srgbClr val="632523"/>
                </a:solidFill>
                <a:latin typeface="Arial Black" panose="020B0A04020102020204" pitchFamily="34" charset="0"/>
              </a:rPr>
              <a:t>Matrice de transition M</a:t>
            </a:r>
            <a:endParaRPr lang="fr-FR" dirty="0"/>
          </a:p>
        </p:txBody>
      </p:sp>
      <p:graphicFrame>
        <p:nvGraphicFramePr>
          <p:cNvPr id="8" name="Objet 7">
            <a:extLst>
              <a:ext uri="{FF2B5EF4-FFF2-40B4-BE49-F238E27FC236}">
                <a16:creationId xmlns:a16="http://schemas.microsoft.com/office/drawing/2014/main" id="{852DB140-6FAB-40BA-9286-EDD0A6391464}"/>
              </a:ext>
            </a:extLst>
          </p:cNvPr>
          <p:cNvGraphicFramePr>
            <a:graphicFrameLocks noChangeAspect="1"/>
          </p:cNvGraphicFramePr>
          <p:nvPr/>
        </p:nvGraphicFramePr>
        <p:xfrm>
          <a:off x="6901345" y="2027997"/>
          <a:ext cx="1447524" cy="2251704"/>
        </p:xfrm>
        <a:graphic>
          <a:graphicData uri="http://schemas.openxmlformats.org/presentationml/2006/ole">
            <mc:AlternateContent xmlns:mc="http://schemas.openxmlformats.org/markup-compatibility/2006">
              <mc:Choice xmlns:v="urn:schemas-microsoft-com:vml" Requires="v">
                <p:oleObj spid="_x0000_s4118" name="Equation" r:id="rId3" imgW="114120" imgH="177480" progId="Equation.DSMT4">
                  <p:embed/>
                </p:oleObj>
              </mc:Choice>
              <mc:Fallback>
                <p:oleObj name="Equation" r:id="rId3" imgW="114120" imgH="177480" progId="Equation.DSMT4">
                  <p:embed/>
                  <p:pic>
                    <p:nvPicPr>
                      <p:cNvPr id="8" name="Objet 7">
                        <a:extLst>
                          <a:ext uri="{FF2B5EF4-FFF2-40B4-BE49-F238E27FC236}">
                            <a16:creationId xmlns:a16="http://schemas.microsoft.com/office/drawing/2014/main" id="{852DB140-6FAB-40BA-9286-EDD0A6391464}"/>
                          </a:ext>
                        </a:extLst>
                      </p:cNvPr>
                      <p:cNvPicPr/>
                      <p:nvPr/>
                    </p:nvPicPr>
                    <p:blipFill>
                      <a:blip r:embed="rId4"/>
                      <a:stretch>
                        <a:fillRect/>
                      </a:stretch>
                    </p:blipFill>
                    <p:spPr>
                      <a:xfrm>
                        <a:off x="6901345" y="2027997"/>
                        <a:ext cx="1447524" cy="2251704"/>
                      </a:xfrm>
                      <a:prstGeom prst="rect">
                        <a:avLst/>
                      </a:prstGeom>
                    </p:spPr>
                  </p:pic>
                </p:oleObj>
              </mc:Fallback>
            </mc:AlternateContent>
          </a:graphicData>
        </a:graphic>
      </p:graphicFrame>
      <p:graphicFrame>
        <p:nvGraphicFramePr>
          <p:cNvPr id="10" name="Objet 9">
            <a:extLst>
              <a:ext uri="{FF2B5EF4-FFF2-40B4-BE49-F238E27FC236}">
                <a16:creationId xmlns:a16="http://schemas.microsoft.com/office/drawing/2014/main" id="{80296F59-9067-445F-B02D-52C4D6FC0329}"/>
              </a:ext>
            </a:extLst>
          </p:cNvPr>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4119" name="Equation" r:id="rId5" imgW="914400" imgH="198720" progId="Equation.DSMT4">
                  <p:embed/>
                </p:oleObj>
              </mc:Choice>
              <mc:Fallback>
                <p:oleObj name="Equation" r:id="rId5" imgW="914400" imgH="198720" progId="Equation.DSMT4">
                  <p:embed/>
                  <p:pic>
                    <p:nvPicPr>
                      <p:cNvPr id="10" name="Objet 9">
                        <a:extLst>
                          <a:ext uri="{FF2B5EF4-FFF2-40B4-BE49-F238E27FC236}">
                            <a16:creationId xmlns:a16="http://schemas.microsoft.com/office/drawing/2014/main" id="{80296F59-9067-445F-B02D-52C4D6FC0329}"/>
                          </a:ext>
                        </a:extLst>
                      </p:cNvPr>
                      <p:cNvPicPr/>
                      <p:nvPr/>
                    </p:nvPicPr>
                    <p:blipFill>
                      <a:blip r:embed="rId6"/>
                      <a:stretch>
                        <a:fillRect/>
                      </a:stretch>
                    </p:blipFill>
                    <p:spPr>
                      <a:xfrm>
                        <a:off x="4394200" y="2362200"/>
                        <a:ext cx="914400" cy="198438"/>
                      </a:xfrm>
                      <a:prstGeom prst="rect">
                        <a:avLst/>
                      </a:prstGeom>
                    </p:spPr>
                  </p:pic>
                </p:oleObj>
              </mc:Fallback>
            </mc:AlternateContent>
          </a:graphicData>
        </a:graphic>
      </p:graphicFrame>
      <p:grpSp>
        <p:nvGrpSpPr>
          <p:cNvPr id="7" name="Groupe 6">
            <a:extLst>
              <a:ext uri="{FF2B5EF4-FFF2-40B4-BE49-F238E27FC236}">
                <a16:creationId xmlns:a16="http://schemas.microsoft.com/office/drawing/2014/main" id="{0983B8A0-073E-4058-B5B4-E6607EF63F30}"/>
              </a:ext>
            </a:extLst>
          </p:cNvPr>
          <p:cNvGrpSpPr/>
          <p:nvPr/>
        </p:nvGrpSpPr>
        <p:grpSpPr>
          <a:xfrm>
            <a:off x="6665843" y="1947141"/>
            <a:ext cx="4596722" cy="3048930"/>
            <a:chOff x="2169790" y="1949992"/>
            <a:chExt cx="5827392" cy="3377383"/>
          </a:xfrm>
        </p:grpSpPr>
        <p:sp>
          <p:nvSpPr>
            <p:cNvPr id="11" name="Ellipse 10">
              <a:extLst>
                <a:ext uri="{FF2B5EF4-FFF2-40B4-BE49-F238E27FC236}">
                  <a16:creationId xmlns:a16="http://schemas.microsoft.com/office/drawing/2014/main" id="{6DC0F61E-D835-4096-B447-B384AC12AE7C}"/>
                </a:ext>
              </a:extLst>
            </p:cNvPr>
            <p:cNvSpPr/>
            <p:nvPr/>
          </p:nvSpPr>
          <p:spPr>
            <a:xfrm>
              <a:off x="2438400" y="2796209"/>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E1</a:t>
              </a:r>
            </a:p>
          </p:txBody>
        </p:sp>
        <p:sp>
          <p:nvSpPr>
            <p:cNvPr id="12" name="Ellipse 11">
              <a:extLst>
                <a:ext uri="{FF2B5EF4-FFF2-40B4-BE49-F238E27FC236}">
                  <a16:creationId xmlns:a16="http://schemas.microsoft.com/office/drawing/2014/main" id="{69862CFF-B97E-45A8-8CD1-F539997CCF32}"/>
                </a:ext>
              </a:extLst>
            </p:cNvPr>
            <p:cNvSpPr/>
            <p:nvPr/>
          </p:nvSpPr>
          <p:spPr>
            <a:xfrm>
              <a:off x="4087288" y="1949992"/>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E2</a:t>
              </a:r>
            </a:p>
          </p:txBody>
        </p:sp>
        <p:sp>
          <p:nvSpPr>
            <p:cNvPr id="13" name="Ellipse 12">
              <a:extLst>
                <a:ext uri="{FF2B5EF4-FFF2-40B4-BE49-F238E27FC236}">
                  <a16:creationId xmlns:a16="http://schemas.microsoft.com/office/drawing/2014/main" id="{4CE9C953-D5BB-4C58-9594-5D2238B40E8A}"/>
                </a:ext>
              </a:extLst>
            </p:cNvPr>
            <p:cNvSpPr/>
            <p:nvPr/>
          </p:nvSpPr>
          <p:spPr>
            <a:xfrm>
              <a:off x="2869095" y="4479236"/>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E5</a:t>
              </a:r>
            </a:p>
          </p:txBody>
        </p:sp>
        <p:sp>
          <p:nvSpPr>
            <p:cNvPr id="14" name="Ellipse 13">
              <a:extLst>
                <a:ext uri="{FF2B5EF4-FFF2-40B4-BE49-F238E27FC236}">
                  <a16:creationId xmlns:a16="http://schemas.microsoft.com/office/drawing/2014/main" id="{572ED12F-932B-4183-9BC7-C8A8C6E44584}"/>
                </a:ext>
              </a:extLst>
            </p:cNvPr>
            <p:cNvSpPr/>
            <p:nvPr/>
          </p:nvSpPr>
          <p:spPr>
            <a:xfrm>
              <a:off x="7135791" y="2400332"/>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E4</a:t>
              </a:r>
            </a:p>
          </p:txBody>
        </p:sp>
        <p:sp>
          <p:nvSpPr>
            <p:cNvPr id="15" name="Ellipse 14">
              <a:extLst>
                <a:ext uri="{FF2B5EF4-FFF2-40B4-BE49-F238E27FC236}">
                  <a16:creationId xmlns:a16="http://schemas.microsoft.com/office/drawing/2014/main" id="{04111E50-4EBA-4254-A29B-A933FDB7B9DE}"/>
                </a:ext>
              </a:extLst>
            </p:cNvPr>
            <p:cNvSpPr/>
            <p:nvPr/>
          </p:nvSpPr>
          <p:spPr>
            <a:xfrm>
              <a:off x="5665304" y="2524539"/>
              <a:ext cx="861391" cy="84813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E3</a:t>
              </a:r>
            </a:p>
          </p:txBody>
        </p:sp>
        <p:cxnSp>
          <p:nvCxnSpPr>
            <p:cNvPr id="16" name="Connecteur droit avec flèche 15">
              <a:extLst>
                <a:ext uri="{FF2B5EF4-FFF2-40B4-BE49-F238E27FC236}">
                  <a16:creationId xmlns:a16="http://schemas.microsoft.com/office/drawing/2014/main" id="{230D4E3F-A66A-461F-BCF2-1E783A105A3A}"/>
                </a:ext>
              </a:extLst>
            </p:cNvPr>
            <p:cNvCxnSpPr>
              <a:stCxn id="11" idx="7"/>
              <a:endCxn id="12" idx="2"/>
            </p:cNvCxnSpPr>
            <p:nvPr/>
          </p:nvCxnSpPr>
          <p:spPr>
            <a:xfrm flipV="1">
              <a:off x="3173643" y="2374062"/>
              <a:ext cx="913645" cy="546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 en arc 16">
              <a:extLst>
                <a:ext uri="{FF2B5EF4-FFF2-40B4-BE49-F238E27FC236}">
                  <a16:creationId xmlns:a16="http://schemas.microsoft.com/office/drawing/2014/main" id="{D755AFC8-8A3B-4CEF-A2DE-86B4A8E1255F}"/>
                </a:ext>
              </a:extLst>
            </p:cNvPr>
            <p:cNvCxnSpPr>
              <a:stCxn id="11" idx="6"/>
              <a:endCxn id="15" idx="3"/>
            </p:cNvCxnSpPr>
            <p:nvPr/>
          </p:nvCxnSpPr>
          <p:spPr>
            <a:xfrm>
              <a:off x="3299791" y="3220279"/>
              <a:ext cx="2491661" cy="28192"/>
            </a:xfrm>
            <a:prstGeom prst="curvedConnector4">
              <a:avLst>
                <a:gd name="adj1" fmla="val 47469"/>
                <a:gd name="adj2" fmla="val 91086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rc 17">
              <a:extLst>
                <a:ext uri="{FF2B5EF4-FFF2-40B4-BE49-F238E27FC236}">
                  <a16:creationId xmlns:a16="http://schemas.microsoft.com/office/drawing/2014/main" id="{5E30FBDC-9A9E-4897-ADC1-748371B03C92}"/>
                </a:ext>
              </a:extLst>
            </p:cNvPr>
            <p:cNvCxnSpPr>
              <a:cxnSpLocks/>
              <a:stCxn id="15" idx="5"/>
              <a:endCxn id="13" idx="7"/>
            </p:cNvCxnSpPr>
            <p:nvPr/>
          </p:nvCxnSpPr>
          <p:spPr>
            <a:xfrm rot="5400000">
              <a:off x="4324957" y="2527853"/>
              <a:ext cx="1354972" cy="2796209"/>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 en arc 18">
              <a:extLst>
                <a:ext uri="{FF2B5EF4-FFF2-40B4-BE49-F238E27FC236}">
                  <a16:creationId xmlns:a16="http://schemas.microsoft.com/office/drawing/2014/main" id="{DD997492-F398-4DC0-BC80-12E424BEAC45}"/>
                </a:ext>
              </a:extLst>
            </p:cNvPr>
            <p:cNvCxnSpPr>
              <a:cxnSpLocks/>
              <a:stCxn id="15" idx="7"/>
              <a:endCxn id="14" idx="2"/>
            </p:cNvCxnSpPr>
            <p:nvPr/>
          </p:nvCxnSpPr>
          <p:spPr>
            <a:xfrm rot="16200000" flipH="1">
              <a:off x="6680341" y="2368952"/>
              <a:ext cx="175656" cy="735244"/>
            </a:xfrm>
            <a:prstGeom prst="curvedConnector4">
              <a:avLst>
                <a:gd name="adj1" fmla="val -130141"/>
                <a:gd name="adj2" fmla="val 585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rc 19">
              <a:extLst>
                <a:ext uri="{FF2B5EF4-FFF2-40B4-BE49-F238E27FC236}">
                  <a16:creationId xmlns:a16="http://schemas.microsoft.com/office/drawing/2014/main" id="{36E10C26-48AE-4CB9-9FB5-DA95B968EF4C}"/>
                </a:ext>
              </a:extLst>
            </p:cNvPr>
            <p:cNvCxnSpPr>
              <a:stCxn id="14" idx="4"/>
              <a:endCxn id="13" idx="6"/>
            </p:cNvCxnSpPr>
            <p:nvPr/>
          </p:nvCxnSpPr>
          <p:spPr>
            <a:xfrm rot="5400000">
              <a:off x="4821070" y="2157888"/>
              <a:ext cx="1654835" cy="383600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 en arc 20">
              <a:extLst>
                <a:ext uri="{FF2B5EF4-FFF2-40B4-BE49-F238E27FC236}">
                  <a16:creationId xmlns:a16="http://schemas.microsoft.com/office/drawing/2014/main" id="{5F8A1BE1-6D35-48F2-848F-00713B5A4089}"/>
                </a:ext>
              </a:extLst>
            </p:cNvPr>
            <p:cNvCxnSpPr>
              <a:stCxn id="13" idx="2"/>
              <a:endCxn id="11" idx="3"/>
            </p:cNvCxnSpPr>
            <p:nvPr/>
          </p:nvCxnSpPr>
          <p:spPr>
            <a:xfrm rot="10800000">
              <a:off x="2564549" y="3520142"/>
              <a:ext cx="304547" cy="138316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BFE78250-1441-4408-9571-6FCD4D60D423}"/>
                </a:ext>
              </a:extLst>
            </p:cNvPr>
            <p:cNvSpPr txBox="1"/>
            <p:nvPr/>
          </p:nvSpPr>
          <p:spPr>
            <a:xfrm>
              <a:off x="3299789" y="2489721"/>
              <a:ext cx="609097" cy="461665"/>
            </a:xfrm>
            <a:prstGeom prst="rect">
              <a:avLst/>
            </a:prstGeom>
            <a:noFill/>
          </p:spPr>
          <p:txBody>
            <a:bodyPr wrap="square" rtlCol="0">
              <a:spAutoFit/>
            </a:bodyPr>
            <a:lstStyle/>
            <a:p>
              <a:r>
                <a:rPr lang="el-GR" sz="2400" b="1" dirty="0"/>
                <a:t>λ</a:t>
              </a:r>
              <a:r>
                <a:rPr lang="fr-FR" sz="2400" b="1" dirty="0"/>
                <a:t>1</a:t>
              </a:r>
            </a:p>
          </p:txBody>
        </p:sp>
        <p:sp>
          <p:nvSpPr>
            <p:cNvPr id="23" name="ZoneTexte 22">
              <a:extLst>
                <a:ext uri="{FF2B5EF4-FFF2-40B4-BE49-F238E27FC236}">
                  <a16:creationId xmlns:a16="http://schemas.microsoft.com/office/drawing/2014/main" id="{12455E13-6B9C-4C2B-97CB-E5C5C03EA31A}"/>
                </a:ext>
              </a:extLst>
            </p:cNvPr>
            <p:cNvSpPr txBox="1"/>
            <p:nvPr/>
          </p:nvSpPr>
          <p:spPr>
            <a:xfrm>
              <a:off x="3854473" y="3695125"/>
              <a:ext cx="611255" cy="461665"/>
            </a:xfrm>
            <a:prstGeom prst="rect">
              <a:avLst/>
            </a:prstGeom>
            <a:noFill/>
          </p:spPr>
          <p:txBody>
            <a:bodyPr wrap="square">
              <a:spAutoFit/>
            </a:bodyPr>
            <a:lstStyle/>
            <a:p>
              <a:r>
                <a:rPr lang="el-GR" sz="2400" b="1" dirty="0"/>
                <a:t>µ</a:t>
              </a:r>
              <a:r>
                <a:rPr lang="fr-FR" sz="2400" b="1" dirty="0"/>
                <a:t>2</a:t>
              </a:r>
            </a:p>
          </p:txBody>
        </p:sp>
        <p:sp>
          <p:nvSpPr>
            <p:cNvPr id="24" name="ZoneTexte 23">
              <a:extLst>
                <a:ext uri="{FF2B5EF4-FFF2-40B4-BE49-F238E27FC236}">
                  <a16:creationId xmlns:a16="http://schemas.microsoft.com/office/drawing/2014/main" id="{23B20A07-2837-48D9-9F8D-17BA3A519E5D}"/>
                </a:ext>
              </a:extLst>
            </p:cNvPr>
            <p:cNvSpPr txBox="1"/>
            <p:nvPr/>
          </p:nvSpPr>
          <p:spPr>
            <a:xfrm>
              <a:off x="2169790" y="4080283"/>
              <a:ext cx="394757" cy="461665"/>
            </a:xfrm>
            <a:prstGeom prst="rect">
              <a:avLst/>
            </a:prstGeom>
            <a:noFill/>
          </p:spPr>
          <p:txBody>
            <a:bodyPr wrap="square">
              <a:spAutoFit/>
            </a:bodyPr>
            <a:lstStyle/>
            <a:p>
              <a:r>
                <a:rPr lang="el-GR" sz="2400" b="1" dirty="0"/>
                <a:t>µ</a:t>
              </a:r>
              <a:endParaRPr lang="fr-FR" sz="2400" b="1" dirty="0"/>
            </a:p>
          </p:txBody>
        </p:sp>
        <p:sp>
          <p:nvSpPr>
            <p:cNvPr id="25" name="ZoneTexte 24">
              <a:extLst>
                <a:ext uri="{FF2B5EF4-FFF2-40B4-BE49-F238E27FC236}">
                  <a16:creationId xmlns:a16="http://schemas.microsoft.com/office/drawing/2014/main" id="{BF6641D5-C20B-4F46-B51F-E69FDEB4E63C}"/>
                </a:ext>
              </a:extLst>
            </p:cNvPr>
            <p:cNvSpPr txBox="1"/>
            <p:nvPr/>
          </p:nvSpPr>
          <p:spPr>
            <a:xfrm>
              <a:off x="5151653" y="2989445"/>
              <a:ext cx="651327" cy="461665"/>
            </a:xfrm>
            <a:prstGeom prst="rect">
              <a:avLst/>
            </a:prstGeom>
            <a:noFill/>
          </p:spPr>
          <p:txBody>
            <a:bodyPr wrap="square" rtlCol="0">
              <a:spAutoFit/>
            </a:bodyPr>
            <a:lstStyle/>
            <a:p>
              <a:r>
                <a:rPr lang="el-GR" sz="2400" b="1" dirty="0"/>
                <a:t>λ</a:t>
              </a:r>
              <a:r>
                <a:rPr lang="fr-FR" sz="2400" b="1" dirty="0"/>
                <a:t>2</a:t>
              </a:r>
            </a:p>
          </p:txBody>
        </p:sp>
        <p:sp>
          <p:nvSpPr>
            <p:cNvPr id="26" name="ZoneTexte 25">
              <a:extLst>
                <a:ext uri="{FF2B5EF4-FFF2-40B4-BE49-F238E27FC236}">
                  <a16:creationId xmlns:a16="http://schemas.microsoft.com/office/drawing/2014/main" id="{8F0C4CE1-6BCD-4B86-9576-64EDA6913D99}"/>
                </a:ext>
              </a:extLst>
            </p:cNvPr>
            <p:cNvSpPr txBox="1"/>
            <p:nvPr/>
          </p:nvSpPr>
          <p:spPr>
            <a:xfrm>
              <a:off x="6790517" y="2181117"/>
              <a:ext cx="333746" cy="461665"/>
            </a:xfrm>
            <a:prstGeom prst="rect">
              <a:avLst/>
            </a:prstGeom>
            <a:noFill/>
          </p:spPr>
          <p:txBody>
            <a:bodyPr wrap="none" rtlCol="0">
              <a:spAutoFit/>
            </a:bodyPr>
            <a:lstStyle/>
            <a:p>
              <a:r>
                <a:rPr lang="el-GR" sz="2400" b="1" dirty="0"/>
                <a:t>λ</a:t>
              </a:r>
              <a:endParaRPr lang="fr-FR" sz="2400" b="1" dirty="0"/>
            </a:p>
          </p:txBody>
        </p:sp>
        <p:sp>
          <p:nvSpPr>
            <p:cNvPr id="27" name="ZoneTexte 26">
              <a:extLst>
                <a:ext uri="{FF2B5EF4-FFF2-40B4-BE49-F238E27FC236}">
                  <a16:creationId xmlns:a16="http://schemas.microsoft.com/office/drawing/2014/main" id="{A2CC6004-2881-4EF2-AFBD-124B32915909}"/>
                </a:ext>
              </a:extLst>
            </p:cNvPr>
            <p:cNvSpPr txBox="1"/>
            <p:nvPr/>
          </p:nvSpPr>
          <p:spPr>
            <a:xfrm>
              <a:off x="5828416" y="4060878"/>
              <a:ext cx="572131" cy="461665"/>
            </a:xfrm>
            <a:prstGeom prst="rect">
              <a:avLst/>
            </a:prstGeom>
            <a:noFill/>
          </p:spPr>
          <p:txBody>
            <a:bodyPr wrap="square">
              <a:spAutoFit/>
            </a:bodyPr>
            <a:lstStyle/>
            <a:p>
              <a:r>
                <a:rPr lang="el-GR" sz="2400" b="1" dirty="0"/>
                <a:t>µ</a:t>
              </a:r>
              <a:r>
                <a:rPr lang="fr-FR" sz="2400" b="1" dirty="0"/>
                <a:t>1</a:t>
              </a:r>
            </a:p>
          </p:txBody>
        </p:sp>
      </p:grpSp>
      <mc:AlternateContent xmlns:mc="http://schemas.openxmlformats.org/markup-compatibility/2006">
        <mc:Choice xmlns:a14="http://schemas.microsoft.com/office/drawing/2010/main" Requires="a14">
          <p:sp>
            <p:nvSpPr>
              <p:cNvPr id="4" name="ZoneTexte 3">
                <a:extLst>
                  <a:ext uri="{FF2B5EF4-FFF2-40B4-BE49-F238E27FC236}">
                    <a16:creationId xmlns:a16="http://schemas.microsoft.com/office/drawing/2014/main" id="{01677A47-78C2-4F84-A9A1-220D391A611D}"/>
                  </a:ext>
                </a:extLst>
              </p:cNvPr>
              <p:cNvSpPr txBox="1"/>
              <p:nvPr/>
            </p:nvSpPr>
            <p:spPr>
              <a:xfrm>
                <a:off x="1470394" y="2098004"/>
                <a:ext cx="4739246" cy="1609864"/>
              </a:xfrm>
              <a:prstGeom prst="rect">
                <a:avLst/>
              </a:prstGeom>
              <a:noFill/>
            </p:spPr>
            <p:txBody>
              <a:bodyPr wrap="none" lIns="0" tIns="0" rIns="0" bIns="0" rtlCol="0">
                <a:spAutoFit/>
              </a:bodyPr>
              <a:lstStyle/>
              <a:p>
                <a14:m>
                  <m:oMath xmlns:m="http://schemas.openxmlformats.org/officeDocument/2006/math">
                    <m:m>
                      <m:mPr>
                        <m:mcs>
                          <m:mc>
                            <m:mcPr>
                              <m:count m:val="3"/>
                              <m:mcJc m:val="center"/>
                            </m:mcPr>
                          </m:mc>
                        </m:mcs>
                        <m:ctrlPr>
                          <a:rPr lang="fr-FR" i="1" smtClean="0">
                            <a:latin typeface="Cambria Math" panose="02040503050406030204" pitchFamily="18" charset="0"/>
                          </a:rPr>
                        </m:ctrlPr>
                      </m:mPr>
                      <m:mr>
                        <m:e>
                          <m:r>
                            <m:rPr>
                              <m:brk m:alnAt="7"/>
                            </m:rP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1−</m:t>
                          </m:r>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2</m:t>
                          </m:r>
                        </m:e>
                        <m:e>
                          <m:r>
                            <a:rPr lang="fr-FR"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1</m:t>
                          </m:r>
                        </m:e>
                        <m:e>
                          <m:r>
                            <a:rPr lang="fr-FR"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2</m:t>
                          </m:r>
                        </m:e>
                      </m:mr>
                      <m:mr>
                        <m:e>
                          <m:r>
                            <a:rPr lang="fr-FR" b="0" i="1" smtClean="0">
                              <a:latin typeface="Cambria Math" panose="02040503050406030204" pitchFamily="18" charset="0"/>
                            </a:rPr>
                            <m:t>0</m:t>
                          </m:r>
                        </m:e>
                        <m:e>
                          <m:r>
                            <a:rPr lang="fr-FR" b="0" i="1" smtClean="0">
                              <a:latin typeface="Cambria Math" panose="02040503050406030204" pitchFamily="18" charset="0"/>
                            </a:rPr>
                            <m:t>−</m:t>
                          </m:r>
                          <m:r>
                            <m:rPr>
                              <m:nor/>
                            </m:rPr>
                            <a:rPr lang="el-GR" b="1" dirty="0"/>
                            <m:t>λ</m:t>
                          </m:r>
                          <m:r>
                            <m:rPr>
                              <m:nor/>
                            </m:rPr>
                            <a:rPr lang="fr-FR" b="1" dirty="0"/>
                            <m:t>/2 </m:t>
                          </m:r>
                        </m:e>
                        <m:e>
                          <m:r>
                            <m:rPr>
                              <m:nor/>
                            </m:rPr>
                            <a:rPr lang="el-GR" b="1" dirty="0"/>
                            <m:t>λ</m:t>
                          </m:r>
                          <m:r>
                            <m:rPr>
                              <m:nor/>
                            </m:rPr>
                            <a:rPr lang="fr-FR" b="1" dirty="0"/>
                            <m:t>/2 </m:t>
                          </m:r>
                        </m:e>
                      </m:mr>
                      <m:mr>
                        <m:e>
                          <m:r>
                            <a:rPr lang="fr-FR" b="0" i="1" smtClean="0">
                              <a:latin typeface="Cambria Math" panose="02040503050406030204" pitchFamily="18" charset="0"/>
                            </a:rPr>
                            <m:t>0</m:t>
                          </m:r>
                        </m:e>
                        <m:e>
                          <m:r>
                            <a:rPr lang="fr-FR" b="0" i="1" smtClean="0">
                              <a:latin typeface="Cambria Math" panose="02040503050406030204" pitchFamily="18" charset="0"/>
                            </a:rPr>
                            <m:t>0</m:t>
                          </m:r>
                        </m:e>
                        <m:e>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𝜆</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𝜇</m:t>
                          </m:r>
                          <m:r>
                            <a:rPr lang="fr-FR" b="0" i="1" smtClean="0">
                              <a:latin typeface="Cambria Math" panose="02040503050406030204" pitchFamily="18" charset="0"/>
                              <a:ea typeface="Cambria Math" panose="02040503050406030204" pitchFamily="18" charset="0"/>
                            </a:rPr>
                            <m:t>2</m:t>
                          </m:r>
                        </m:e>
                      </m:mr>
                    </m:m>
                  </m:oMath>
                </a14:m>
                <a:r>
                  <a:rPr lang="fr-FR" dirty="0"/>
                  <a:t>        </a:t>
                </a:r>
                <a14:m>
                  <m:oMath xmlns:m="http://schemas.openxmlformats.org/officeDocument/2006/math">
                    <m:m>
                      <m:mPr>
                        <m:mcs>
                          <m:mc>
                            <m:mcPr>
                              <m:count m:val="3"/>
                              <m:mcJc m:val="center"/>
                            </m:mcPr>
                          </m:mc>
                        </m:mcs>
                        <m:ctrlPr>
                          <a:rPr lang="fr-FR" i="1">
                            <a:latin typeface="Cambria Math" panose="02040503050406030204" pitchFamily="18" charset="0"/>
                          </a:rPr>
                        </m:ctrlPr>
                      </m:mPr>
                      <m:mr>
                        <m:e>
                          <m:r>
                            <m:rPr>
                              <m:brk m:alnAt="7"/>
                            </m:rPr>
                            <a:rPr lang="fr-FR" b="0" i="1" smtClean="0">
                              <a:latin typeface="Cambria Math" panose="02040503050406030204" pitchFamily="18" charset="0"/>
                            </a:rPr>
                            <m:t>0</m:t>
                          </m:r>
                        </m:e>
                        <m:e>
                          <m:r>
                            <a:rPr lang="fr-FR" b="0" i="1" smtClean="0">
                              <a:latin typeface="Cambria Math" panose="02040503050406030204" pitchFamily="18" charset="0"/>
                            </a:rPr>
                            <m:t>0</m:t>
                          </m:r>
                        </m:e>
                        <m:e/>
                      </m:mr>
                      <m:mr>
                        <m:e>
                          <m:r>
                            <a:rPr lang="fr-FR" b="0" i="1" smtClean="0">
                              <a:latin typeface="Cambria Math" panose="02040503050406030204" pitchFamily="18" charset="0"/>
                            </a:rPr>
                            <m:t>0</m:t>
                          </m:r>
                        </m:e>
                        <m:e>
                          <m:r>
                            <a:rPr lang="fr-FR" b="0" i="1" smtClean="0">
                              <a:latin typeface="Cambria Math" panose="02040503050406030204" pitchFamily="18" charset="0"/>
                            </a:rPr>
                            <m:t>   0</m:t>
                          </m:r>
                        </m:e>
                        <m:e/>
                      </m:mr>
                      <m:mr>
                        <m:e>
                          <m:r>
                            <a:rPr lang="fr-FR" i="1" smtClean="0">
                              <a:latin typeface="Cambria Math" panose="02040503050406030204" pitchFamily="18" charset="0"/>
                              <a:ea typeface="Cambria Math" panose="02040503050406030204" pitchFamily="18" charset="0"/>
                            </a:rPr>
                            <m:t>𝜆</m:t>
                          </m:r>
                        </m:e>
                        <m:e>
                          <m:r>
                            <a:rPr lang="fr-FR" b="0" i="1" smtClean="0">
                              <a:latin typeface="Cambria Math" panose="02040503050406030204" pitchFamily="18" charset="0"/>
                            </a:rPr>
                            <m:t>  </m:t>
                          </m:r>
                          <m:r>
                            <a:rPr lang="fr-FR" i="1" smtClean="0">
                              <a:latin typeface="Cambria Math" panose="02040503050406030204" pitchFamily="18" charset="0"/>
                              <a:ea typeface="Cambria Math" panose="02040503050406030204" pitchFamily="18" charset="0"/>
                            </a:rPr>
                            <m:t>𝜇</m:t>
                          </m:r>
                          <m:r>
                            <a:rPr lang="fr-FR" b="0" i="1" smtClean="0">
                              <a:latin typeface="Cambria Math" panose="02040503050406030204" pitchFamily="18" charset="0"/>
                              <a:ea typeface="Cambria Math" panose="02040503050406030204" pitchFamily="18" charset="0"/>
                            </a:rPr>
                            <m:t>2</m:t>
                          </m:r>
                        </m:e>
                        <m:e/>
                      </m:mr>
                    </m:m>
                  </m:oMath>
                </a14:m>
                <a:endParaRPr lang="fr-FR" dirty="0"/>
              </a:p>
              <a:p>
                <a:pPr algn="ctr"/>
                <a14:m>
                  <m:oMath xmlns:m="http://schemas.openxmlformats.org/officeDocument/2006/math">
                    <m:m>
                      <m:mPr>
                        <m:mcs>
                          <m:mc>
                            <m:mcPr>
                              <m:count m:val="3"/>
                              <m:mcJc m:val="center"/>
                            </m:mcPr>
                          </m:mc>
                        </m:mcs>
                        <m:ctrlPr>
                          <a:rPr lang="fr-FR" i="1" smtClean="0">
                            <a:latin typeface="Cambria Math" panose="02040503050406030204" pitchFamily="18" charset="0"/>
                          </a:rPr>
                        </m:ctrlPr>
                      </m:mPr>
                      <m:mr>
                        <m:e>
                          <m:r>
                            <m:rPr>
                              <m:brk m:alnAt="7"/>
                            </m:rPr>
                            <a:rPr lang="fr-FR" b="0" i="1" smtClean="0">
                              <a:latin typeface="Cambria Math" panose="02040503050406030204" pitchFamily="18" charset="0"/>
                            </a:rPr>
                            <m:t> </m:t>
                          </m:r>
                          <m:r>
                            <a:rPr lang="fr-FR" b="0" i="1" smtClean="0">
                              <a:latin typeface="Cambria Math" panose="02040503050406030204" pitchFamily="18" charset="0"/>
                            </a:rPr>
                            <m:t>0</m:t>
                          </m:r>
                        </m:e>
                        <m:e>
                          <m:r>
                            <a:rPr lang="fr-FR" b="0" i="1" smtClean="0">
                              <a:latin typeface="Cambria Math" panose="02040503050406030204" pitchFamily="18" charset="0"/>
                            </a:rPr>
                            <m:t>       0</m:t>
                          </m:r>
                        </m:e>
                        <m:e>
                          <m:r>
                            <a:rPr lang="fr-FR" b="0" i="1" smtClean="0">
                              <a:latin typeface="Cambria Math" panose="02040503050406030204" pitchFamily="18" charset="0"/>
                            </a:rPr>
                            <m:t>        0</m:t>
                          </m:r>
                        </m:e>
                      </m:mr>
                      <m:mr>
                        <m:e>
                          <m:r>
                            <a:rPr lang="fr-FR" b="0" i="1" smtClean="0">
                              <a:latin typeface="Cambria Math" panose="02040503050406030204" pitchFamily="18" charset="0"/>
                            </a:rPr>
                            <m:t>    </m:t>
                          </m:r>
                          <m:r>
                            <a:rPr lang="fr-FR" i="1" smtClean="0">
                              <a:latin typeface="Cambria Math" panose="02040503050406030204" pitchFamily="18" charset="0"/>
                              <a:ea typeface="Cambria Math" panose="02040503050406030204" pitchFamily="18" charset="0"/>
                            </a:rPr>
                            <m:t>𝜇</m:t>
                          </m:r>
                        </m:e>
                        <m:e>
                          <m:r>
                            <a:rPr lang="fr-FR" b="0" i="1" smtClean="0">
                              <a:latin typeface="Cambria Math" panose="02040503050406030204" pitchFamily="18" charset="0"/>
                            </a:rPr>
                            <m:t>       0</m:t>
                          </m:r>
                        </m:e>
                        <m:e>
                          <m:r>
                            <a:rPr lang="fr-FR" b="0" i="1" smtClean="0">
                              <a:latin typeface="Cambria Math" panose="02040503050406030204" pitchFamily="18" charset="0"/>
                            </a:rPr>
                            <m:t>       0</m:t>
                          </m:r>
                        </m:e>
                      </m:mr>
                      <m:mr>
                        <m:e/>
                        <m:e/>
                        <m:e/>
                      </m:mr>
                    </m:m>
                  </m:oMath>
                </a14:m>
                <a:r>
                  <a:rPr lang="fr-FR" dirty="0"/>
                  <a:t> </a:t>
                </a:r>
                <a14:m>
                  <m:oMath xmlns:m="http://schemas.openxmlformats.org/officeDocument/2006/math">
                    <m:m>
                      <m:mPr>
                        <m:mcs>
                          <m:mc>
                            <m:mcPr>
                              <m:count m:val="3"/>
                              <m:mcJc m:val="center"/>
                            </m:mcPr>
                          </m:mc>
                        </m:mcs>
                        <m:ctrlPr>
                          <a:rPr lang="fr-FR" i="1">
                            <a:latin typeface="Cambria Math" panose="02040503050406030204" pitchFamily="18" charset="0"/>
                          </a:rPr>
                        </m:ctrlPr>
                      </m:mPr>
                      <m:mr>
                        <m:e>
                          <m:r>
                            <m:rPr>
                              <m:brk m:alnAt="7"/>
                            </m:rPr>
                            <a:rPr lang="fr-FR" b="0" i="1" smtClean="0">
                              <a:latin typeface="Cambria Math" panose="02040503050406030204" pitchFamily="18" charset="0"/>
                            </a:rPr>
                            <m:t> </m:t>
                          </m:r>
                          <m:r>
                            <a:rPr lang="fr-FR" b="0" i="1" smtClean="0">
                              <a:latin typeface="Cambria Math" panose="02040503050406030204" pitchFamily="18" charset="0"/>
                            </a:rPr>
                            <m:t>            −</m:t>
                          </m:r>
                          <m:r>
                            <a:rPr lang="fr-FR" b="0" i="1" smtClean="0">
                              <a:latin typeface="Cambria Math" panose="02040503050406030204" pitchFamily="18" charset="0"/>
                              <a:ea typeface="Cambria Math" panose="02040503050406030204" pitchFamily="18" charset="0"/>
                            </a:rPr>
                            <m:t>𝜇</m:t>
                          </m:r>
                          <m:r>
                            <a:rPr lang="fr-FR" b="0" i="1" smtClean="0">
                              <a:latin typeface="Cambria Math" panose="02040503050406030204" pitchFamily="18" charset="0"/>
                              <a:ea typeface="Cambria Math" panose="02040503050406030204" pitchFamily="18" charset="0"/>
                            </a:rPr>
                            <m:t>1</m:t>
                          </m:r>
                        </m:e>
                        <m:e>
                          <m:r>
                            <a:rPr lang="fr-FR" b="0" i="1" smtClean="0">
                              <a:latin typeface="Cambria Math" panose="02040503050406030204" pitchFamily="18" charset="0"/>
                            </a:rPr>
                            <m:t>   </m:t>
                          </m:r>
                          <m:r>
                            <a:rPr lang="fr-FR" i="1" smtClean="0">
                              <a:latin typeface="Cambria Math" panose="02040503050406030204" pitchFamily="18" charset="0"/>
                              <a:ea typeface="Cambria Math" panose="02040503050406030204" pitchFamily="18" charset="0"/>
                            </a:rPr>
                            <m:t>𝜇</m:t>
                          </m:r>
                          <m:r>
                            <a:rPr lang="fr-FR" b="0" i="1" smtClean="0">
                              <a:latin typeface="Cambria Math" panose="02040503050406030204" pitchFamily="18" charset="0"/>
                              <a:ea typeface="Cambria Math" panose="02040503050406030204" pitchFamily="18" charset="0"/>
                            </a:rPr>
                            <m:t>1</m:t>
                          </m:r>
                        </m:e>
                        <m:e/>
                      </m:mr>
                      <m:mr>
                        <m:e>
                          <m:r>
                            <a:rPr lang="fr-FR" b="0" i="1" smtClean="0">
                              <a:latin typeface="Cambria Math" panose="02040503050406030204" pitchFamily="18" charset="0"/>
                            </a:rPr>
                            <m:t>0</m:t>
                          </m:r>
                        </m:e>
                        <m:e>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𝜇</m:t>
                          </m:r>
                        </m:e>
                        <m:e/>
                      </m:mr>
                      <m:mr>
                        <m:e/>
                        <m:e/>
                        <m:e/>
                      </m:mr>
                    </m:m>
                  </m:oMath>
                </a14:m>
                <a:endParaRPr lang="fr-FR" dirty="0"/>
              </a:p>
            </p:txBody>
          </p:sp>
        </mc:Choice>
        <mc:Fallback>
          <p:sp>
            <p:nvSpPr>
              <p:cNvPr id="4" name="ZoneTexte 3">
                <a:extLst>
                  <a:ext uri="{FF2B5EF4-FFF2-40B4-BE49-F238E27FC236}">
                    <a16:creationId xmlns:a16="http://schemas.microsoft.com/office/drawing/2014/main" id="{01677A47-78C2-4F84-A9A1-220D391A611D}"/>
                  </a:ext>
                </a:extLst>
              </p:cNvPr>
              <p:cNvSpPr txBox="1">
                <a:spLocks noRot="1" noChangeAspect="1" noMove="1" noResize="1" noEditPoints="1" noAdjustHandles="1" noChangeArrowheads="1" noChangeShapeType="1" noTextEdit="1"/>
              </p:cNvSpPr>
              <p:nvPr/>
            </p:nvSpPr>
            <p:spPr>
              <a:xfrm>
                <a:off x="1470394" y="2098004"/>
                <a:ext cx="4739246" cy="1609864"/>
              </a:xfrm>
              <a:prstGeom prst="rect">
                <a:avLst/>
              </a:prstGeom>
              <a:blipFill>
                <a:blip r:embed="rId7"/>
                <a:stretch>
                  <a:fillRect/>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6A1C7C31-2B29-439C-BF12-7DA511E2EBAF}"/>
              </a:ext>
            </a:extLst>
          </p:cNvPr>
          <p:cNvSpPr txBox="1"/>
          <p:nvPr/>
        </p:nvSpPr>
        <p:spPr>
          <a:xfrm>
            <a:off x="871231" y="2617453"/>
            <a:ext cx="510076" cy="369332"/>
          </a:xfrm>
          <a:prstGeom prst="rect">
            <a:avLst/>
          </a:prstGeom>
          <a:noFill/>
        </p:spPr>
        <p:txBody>
          <a:bodyPr wrap="none" rtlCol="0">
            <a:spAutoFit/>
          </a:bodyPr>
          <a:lstStyle/>
          <a:p>
            <a:r>
              <a:rPr lang="fr-FR" dirty="0">
                <a:latin typeface="+mj-lt"/>
              </a:rPr>
              <a:t>M=</a:t>
            </a:r>
          </a:p>
        </p:txBody>
      </p:sp>
      <p:cxnSp>
        <p:nvCxnSpPr>
          <p:cNvPr id="28" name="Connecteur : en arc 27">
            <a:extLst>
              <a:ext uri="{FF2B5EF4-FFF2-40B4-BE49-F238E27FC236}">
                <a16:creationId xmlns:a16="http://schemas.microsoft.com/office/drawing/2014/main" id="{30417CE7-3BD1-4FA7-96B6-5BC019444D79}"/>
              </a:ext>
            </a:extLst>
          </p:cNvPr>
          <p:cNvCxnSpPr>
            <a:stCxn id="12" idx="6"/>
            <a:endCxn id="15" idx="1"/>
          </p:cNvCxnSpPr>
          <p:nvPr/>
        </p:nvCxnSpPr>
        <p:spPr>
          <a:xfrm>
            <a:off x="8857866" y="2329970"/>
            <a:ext cx="664791" cy="24797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7580D2DD-FF7E-4F29-85F0-468C5EC3AB0D}"/>
              </a:ext>
            </a:extLst>
          </p:cNvPr>
          <p:cNvSpPr txBox="1"/>
          <p:nvPr/>
        </p:nvSpPr>
        <p:spPr>
          <a:xfrm>
            <a:off x="8928837" y="1964280"/>
            <a:ext cx="801926" cy="461665"/>
          </a:xfrm>
          <a:prstGeom prst="rect">
            <a:avLst/>
          </a:prstGeom>
          <a:noFill/>
        </p:spPr>
        <p:txBody>
          <a:bodyPr wrap="square" rtlCol="0">
            <a:spAutoFit/>
          </a:bodyPr>
          <a:lstStyle/>
          <a:p>
            <a:r>
              <a:rPr lang="el-GR" sz="2400" b="1" dirty="0"/>
              <a:t>λ</a:t>
            </a:r>
            <a:r>
              <a:rPr lang="fr-FR" sz="2400" b="1" dirty="0"/>
              <a:t>/2</a:t>
            </a:r>
          </a:p>
        </p:txBody>
      </p:sp>
    </p:spTree>
    <p:extLst>
      <p:ext uri="{BB962C8B-B14F-4D97-AF65-F5344CB8AC3E}">
        <p14:creationId xmlns:p14="http://schemas.microsoft.com/office/powerpoint/2010/main" val="2638917532"/>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81_TF11437505.potx" id="{B6B28B30-434A-44ED-A7AD-D9002B198BFB}" vid="{9C6040AD-F912-4FA0-BF90-A78807B94E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{D891EDD2-658C-48A2-81A8-312C450CFA4E}tf11437505_win32</Template>
  <TotalTime>1047</TotalTime>
  <Words>283</Words>
  <Application>Microsoft Office PowerPoint</Application>
  <PresentationFormat>Grand écran</PresentationFormat>
  <Paragraphs>64</Paragraphs>
  <Slides>11</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9" baseType="lpstr">
      <vt:lpstr>Yu Gothic Regular</vt:lpstr>
      <vt:lpstr>Arial Black</vt:lpstr>
      <vt:lpstr>Calibri</vt:lpstr>
      <vt:lpstr>Cambria Math</vt:lpstr>
      <vt:lpstr>Georgia Pro Cond Light</vt:lpstr>
      <vt:lpstr>Speak Pro</vt:lpstr>
      <vt:lpstr>RetrospectVTI</vt:lpstr>
      <vt:lpstr>Equation</vt:lpstr>
      <vt:lpstr>SFS: Calcul de la disponibilité à partir  de graphe d’états</vt:lpstr>
      <vt:lpstr>Chaine de Markov :calculer la disponibilité</vt:lpstr>
      <vt:lpstr>Chaine de Markov :Quelles équations</vt:lpstr>
      <vt:lpstr>Chaine de Markov :Exemple 1 Composant réparable</vt:lpstr>
      <vt:lpstr>Matrice de transition M</vt:lpstr>
      <vt:lpstr>Résolution des équations</vt:lpstr>
      <vt:lpstr>Calcul de la disponibilité A=P2</vt:lpstr>
      <vt:lpstr>Chaine de Markov :Exemple fictif E2 et E4 indisponible</vt:lpstr>
      <vt:lpstr>Matrice de transition M</vt:lpstr>
      <vt:lpstr>Résolution des équations</vt:lpstr>
      <vt:lpstr>Calcul de la disponibilité A=P2+P4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SFS: Calcul de la disponibilité à partir  de graphe d’états</dc:title>
  <dc:creator>latifa DEKHICI</dc:creator>
  <cp:lastModifiedBy>latifa DEKHICI</cp:lastModifiedBy>
  <cp:revision>24</cp:revision>
  <dcterms:created xsi:type="dcterms:W3CDTF">2022-12-30T19:34:53Z</dcterms:created>
  <dcterms:modified xsi:type="dcterms:W3CDTF">2023-01-01T09:24:29Z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