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57" r:id="rId4"/>
    <p:sldId id="258" r:id="rId5"/>
    <p:sldId id="263" r:id="rId6"/>
    <p:sldId id="262" r:id="rId7"/>
    <p:sldId id="875" r:id="rId8"/>
    <p:sldId id="865" r:id="rId9"/>
    <p:sldId id="867" r:id="rId10"/>
    <p:sldId id="868" r:id="rId11"/>
    <p:sldId id="873" r:id="rId12"/>
    <p:sldId id="87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20" autoAdjust="0"/>
  </p:normalViewPr>
  <p:slideViewPr>
    <p:cSldViewPr snapToGrid="0">
      <p:cViewPr varScale="1">
        <p:scale>
          <a:sx n="70" d="100"/>
          <a:sy n="70" d="100"/>
        </p:scale>
        <p:origin x="476" y="48"/>
      </p:cViewPr>
      <p:guideLst/>
    </p:cSldViewPr>
  </p:slideViewPr>
  <p:notesTextViewPr>
    <p:cViewPr>
      <p:scale>
        <a:sx n="1" d="1"/>
        <a:sy n="1" d="1"/>
      </p:scale>
      <p:origin x="0" y="-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B9703-49C1-4302-B4E6-FE5D8ADEAA93}" type="datetimeFigureOut">
              <a:rPr lang="fr-FR" smtClean="0"/>
              <a:t>13/10/2024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B7D99-9787-42E5-BE24-5E5E23AD2FE9}" type="slidenum">
              <a:rPr lang="fr-FR" smtClean="0"/>
              <a:t>‹N°›</a:t>
            </a:fld>
            <a:endParaRPr lang="fr-FR"/>
          </a:p>
        </p:txBody>
      </p:sp>
    </p:spTree>
    <p:extLst>
      <p:ext uri="{BB962C8B-B14F-4D97-AF65-F5344CB8AC3E}">
        <p14:creationId xmlns:p14="http://schemas.microsoft.com/office/powerpoint/2010/main" val="374538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uide2research.com/wp-content/uploads/2020/07/brief-history-of-data-science.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tascientest.com/formation-data-scienti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scientest.com/introduction-au-nlp-natural-language-process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Chapitre 1. Introduction aux sciences de données </a:t>
            </a:r>
          </a:p>
          <a:p>
            <a:r>
              <a:rPr lang="fr-FR" dirty="0"/>
              <a:t>Qu'est-ce qu’une science de données?</a:t>
            </a:r>
          </a:p>
          <a:p>
            <a:r>
              <a:rPr lang="fr-FR" dirty="0"/>
              <a:t> Origines et enjeux de la science des données </a:t>
            </a:r>
          </a:p>
          <a:p>
            <a:r>
              <a:rPr lang="fr-FR" dirty="0"/>
              <a:t>Facettes et types de données </a:t>
            </a:r>
          </a:p>
          <a:p>
            <a:r>
              <a:rPr lang="fr-FR" dirty="0"/>
              <a:t>Comment fonctionne la science des données? </a:t>
            </a:r>
          </a:p>
          <a:p>
            <a:r>
              <a:rPr lang="fr-FR" dirty="0"/>
              <a:t>Cas d'usage et domaines d'application </a:t>
            </a:r>
          </a:p>
          <a:p>
            <a:r>
              <a:rPr lang="fr-FR" dirty="0"/>
              <a:t>L'écosystème du big data et la science des données </a:t>
            </a:r>
          </a:p>
          <a:p>
            <a:pPr marL="0" indent="0">
              <a:buNone/>
            </a:pPr>
            <a:r>
              <a:rPr lang="fr-FR" dirty="0"/>
              <a:t>Chapitre 2. Le processus de science des données </a:t>
            </a:r>
          </a:p>
          <a:p>
            <a:pPr marL="0" indent="0">
              <a:buNone/>
            </a:pPr>
            <a:r>
              <a:rPr lang="fr-FR" dirty="0"/>
              <a:t>•Rôles et responsabilités dans un projet de science des données </a:t>
            </a:r>
          </a:p>
          <a:p>
            <a:pPr marL="0" indent="0">
              <a:buNone/>
            </a:pPr>
            <a:r>
              <a:rPr lang="fr-FR" dirty="0"/>
              <a:t>•Présentation du cycle de vie d'un projet de science des données </a:t>
            </a:r>
          </a:p>
          <a:p>
            <a:pPr marL="0" indent="0">
              <a:buNone/>
            </a:pPr>
            <a:r>
              <a:rPr lang="fr-FR" dirty="0"/>
              <a:t>•Étape 1 : Définir les objectifs de recherche et créer une charte de projet </a:t>
            </a:r>
          </a:p>
          <a:p>
            <a:pPr marL="0" indent="0">
              <a:buNone/>
            </a:pPr>
            <a:r>
              <a:rPr lang="fr-FR" dirty="0"/>
              <a:t>•Étape 2 : Récupération des données </a:t>
            </a:r>
          </a:p>
          <a:p>
            <a:pPr marL="0" indent="0">
              <a:buNone/>
            </a:pPr>
            <a:r>
              <a:rPr lang="fr-FR" dirty="0"/>
              <a:t>•Étape 3 : Nettoyer, intégrer et transformer les données </a:t>
            </a:r>
          </a:p>
          <a:p>
            <a:pPr marL="0" indent="0">
              <a:buNone/>
            </a:pPr>
            <a:r>
              <a:rPr lang="fr-FR" dirty="0"/>
              <a:t>•Étape 4 : Analyse exploratoire des données</a:t>
            </a:r>
          </a:p>
          <a:p>
            <a:pPr marL="0" indent="0">
              <a:buNone/>
            </a:pPr>
            <a:r>
              <a:rPr lang="fr-FR" dirty="0"/>
              <a:t> •Étape 5 : Construire les modèles </a:t>
            </a:r>
          </a:p>
          <a:p>
            <a:pPr marL="0" indent="0">
              <a:buNone/>
            </a:pPr>
            <a:r>
              <a:rPr lang="fr-FR" dirty="0"/>
              <a:t>•Étape 6 : Présentation des résultats et création d'applications au-dessus d'eux</a:t>
            </a:r>
          </a:p>
          <a:p>
            <a:pPr marL="0" indent="0">
              <a:buNone/>
            </a:pPr>
            <a:r>
              <a:rPr lang="fr-FR" dirty="0"/>
              <a:t>Chapitre 3 : Outils et technologies utilisés en Data Science</a:t>
            </a:r>
          </a:p>
          <a:p>
            <a:pPr marL="0" indent="0">
              <a:buNone/>
            </a:pPr>
            <a:endParaRPr lang="fr-FR" dirty="0"/>
          </a:p>
          <a:p>
            <a:pPr marL="0" indent="0">
              <a:buNone/>
            </a:pPr>
            <a:r>
              <a:rPr lang="fr-FR" dirty="0"/>
              <a:t>• Les outils de stockage de données </a:t>
            </a:r>
          </a:p>
          <a:p>
            <a:pPr marL="0" indent="0">
              <a:buNone/>
            </a:pPr>
            <a:r>
              <a:rPr lang="fr-FR" dirty="0"/>
              <a:t>• Les outils de préparation de données </a:t>
            </a:r>
          </a:p>
          <a:p>
            <a:pPr marL="0" indent="0">
              <a:buNone/>
            </a:pPr>
            <a:r>
              <a:rPr lang="fr-FR" dirty="0"/>
              <a:t>• Les outils de visualisation de données </a:t>
            </a:r>
          </a:p>
          <a:p>
            <a:pPr marL="0" indent="0">
              <a:buNone/>
            </a:pPr>
            <a:r>
              <a:rPr lang="fr-FR" dirty="0"/>
              <a:t>• Les outils IDE notebooks </a:t>
            </a:r>
          </a:p>
          <a:p>
            <a:pPr marL="0" indent="0">
              <a:buNone/>
            </a:pPr>
            <a:r>
              <a:rPr lang="fr-FR" dirty="0"/>
              <a:t>• Les plateformes complètes de Data science</a:t>
            </a:r>
          </a:p>
          <a:p>
            <a:r>
              <a:rPr lang="fr-FR" dirty="0"/>
              <a:t>Chapitre 4 : Principes de Base de l'Algèbre Linéaire </a:t>
            </a:r>
          </a:p>
          <a:p>
            <a:pPr marL="0" indent="0">
              <a:buNone/>
            </a:pPr>
            <a:r>
              <a:rPr lang="fr-FR" dirty="0"/>
              <a:t>  Vecteurs et Espaces Vectoriels : </a:t>
            </a:r>
          </a:p>
          <a:p>
            <a:pPr marL="0" indent="0">
              <a:buNone/>
            </a:pPr>
            <a:r>
              <a:rPr lang="fr-FR" dirty="0"/>
              <a:t> o Définition et opérations sur les vecteurs. </a:t>
            </a:r>
          </a:p>
          <a:p>
            <a:pPr marL="0" indent="0">
              <a:buNone/>
            </a:pPr>
            <a:r>
              <a:rPr lang="fr-FR" dirty="0"/>
              <a:t> o Espaces vectoriels et sous-espaces. </a:t>
            </a:r>
          </a:p>
          <a:p>
            <a:pPr marL="0" indent="0">
              <a:buNone/>
            </a:pPr>
            <a:r>
              <a:rPr lang="fr-FR" dirty="0"/>
              <a:t>• Matrices </a:t>
            </a:r>
          </a:p>
          <a:p>
            <a:pPr marL="0" indent="0">
              <a:buNone/>
            </a:pPr>
            <a:r>
              <a:rPr lang="fr-FR" dirty="0"/>
              <a:t>Définition, types de matrices, opérations sur les matrices (addition, multiplication, inversion). </a:t>
            </a:r>
          </a:p>
          <a:p>
            <a:pPr marL="0" indent="0">
              <a:buNone/>
            </a:pPr>
            <a:r>
              <a:rPr lang="fr-FR" dirty="0"/>
              <a:t>o Matrices spéciales (matrices diagonales, orthogonales, identités).</a:t>
            </a:r>
          </a:p>
          <a:p>
            <a:pPr marL="0" indent="0">
              <a:buNone/>
            </a:pPr>
            <a:r>
              <a:rPr lang="fr-FR" dirty="0"/>
              <a:t> • Systèmes d'Équations Linéaires : </a:t>
            </a:r>
          </a:p>
          <a:p>
            <a:pPr marL="0" indent="0">
              <a:buNone/>
            </a:pPr>
            <a:r>
              <a:rPr lang="fr-FR" dirty="0"/>
              <a:t>o Résolution des systèmes linéaires (méthode de Gauss-Jordan, décomposition LU). </a:t>
            </a:r>
          </a:p>
          <a:p>
            <a:pPr marL="0" indent="0">
              <a:buNone/>
            </a:pPr>
            <a:r>
              <a:rPr lang="fr-FR" dirty="0"/>
              <a:t>o Applications pratiques en sciences des données. </a:t>
            </a:r>
          </a:p>
          <a:p>
            <a:endParaRPr lang="fr-FR" dirty="0"/>
          </a:p>
          <a:p>
            <a:pPr marL="0" indent="0">
              <a:buNone/>
            </a:pPr>
            <a:r>
              <a:rPr lang="fr-FR" dirty="0"/>
              <a:t>Chapitre 5 : Modèles Linéaires </a:t>
            </a:r>
          </a:p>
          <a:p>
            <a:pPr marL="0" indent="0">
              <a:buNone/>
            </a:pPr>
            <a:r>
              <a:rPr lang="fr-FR" dirty="0"/>
              <a:t>• Régression Linéaire Simple : </a:t>
            </a:r>
          </a:p>
          <a:p>
            <a:pPr marL="0" indent="0">
              <a:buNone/>
            </a:pPr>
            <a:r>
              <a:rPr lang="fr-FR" dirty="0"/>
              <a:t>o Modèle de régression linéaire simple, estimation des paramètres. </a:t>
            </a:r>
          </a:p>
          <a:p>
            <a:pPr marL="0" indent="0">
              <a:buNone/>
            </a:pPr>
            <a:r>
              <a:rPr lang="fr-FR" dirty="0"/>
              <a:t>o Interprétation des résultats, erreurs et diagnostics. </a:t>
            </a:r>
          </a:p>
          <a:p>
            <a:pPr marL="0" indent="0">
              <a:buNone/>
            </a:pPr>
            <a:r>
              <a:rPr lang="fr-FR" dirty="0"/>
              <a:t>• Régression Linéaire Multiple : </a:t>
            </a:r>
          </a:p>
          <a:p>
            <a:pPr marL="0" indent="0">
              <a:buNone/>
            </a:pPr>
            <a:r>
              <a:rPr lang="fr-FR" dirty="0"/>
              <a:t>o Extension aux modèles à plusieurs variables explicatives. </a:t>
            </a:r>
          </a:p>
          <a:p>
            <a:pPr marL="0" indent="0">
              <a:buNone/>
            </a:pPr>
            <a:r>
              <a:rPr lang="fr-FR" dirty="0"/>
              <a:t>o Sélection de modèles et régularisation (Ridge, Lasso).</a:t>
            </a:r>
          </a:p>
          <a:p>
            <a:pPr marL="0" indent="0">
              <a:buNone/>
            </a:pPr>
            <a:endParaRPr lang="fr-FR" dirty="0"/>
          </a:p>
          <a:p>
            <a:r>
              <a:rPr lang="fr-FR" dirty="0"/>
              <a:t>Chapitre 6 : Algèbre Linéaire Avancée </a:t>
            </a:r>
          </a:p>
          <a:p>
            <a:pPr marL="0" indent="0">
              <a:buNone/>
            </a:pPr>
            <a:r>
              <a:rPr lang="fr-FR" dirty="0"/>
              <a:t>• Valeurs Propres et Vecteurs Propres : </a:t>
            </a:r>
          </a:p>
          <a:p>
            <a:pPr marL="0" indent="0">
              <a:buNone/>
            </a:pPr>
            <a:r>
              <a:rPr lang="fr-FR" dirty="0"/>
              <a:t>o Calcul et interprétation des valeurs propres et des vecteurs propres. </a:t>
            </a:r>
          </a:p>
          <a:p>
            <a:pPr marL="0" indent="0">
              <a:buNone/>
            </a:pPr>
            <a:r>
              <a:rPr lang="fr-FR" dirty="0"/>
              <a:t>o Applications en réduction de dimensionnalité (analyse en composantes principales). </a:t>
            </a:r>
          </a:p>
          <a:p>
            <a:pPr marL="0" indent="0">
              <a:buNone/>
            </a:pPr>
            <a:r>
              <a:rPr lang="fr-FR" dirty="0"/>
              <a:t>• Décomposition en Valeurs Singulières (SVD) : </a:t>
            </a:r>
          </a:p>
          <a:p>
            <a:pPr marL="0" indent="0">
              <a:buNone/>
            </a:pPr>
            <a:r>
              <a:rPr lang="fr-FR" dirty="0"/>
              <a:t>o Théorie et calcul de la décomposition en valeurs singulières. </a:t>
            </a:r>
          </a:p>
          <a:p>
            <a:pPr marL="0" indent="0">
              <a:buNone/>
            </a:pPr>
            <a:r>
              <a:rPr lang="fr-FR" dirty="0"/>
              <a:t>o Applications pratiques (compression d'images, filtrage collaboratif).</a:t>
            </a:r>
          </a:p>
          <a:p>
            <a:endParaRPr lang="fr-FR" dirty="0"/>
          </a:p>
          <a:p>
            <a:r>
              <a:rPr lang="fr-FR" dirty="0"/>
              <a:t>Chapitre 7 : Méthodes Numériques en Sciences des Données </a:t>
            </a:r>
          </a:p>
          <a:p>
            <a:pPr marL="0" indent="0">
              <a:buNone/>
            </a:pPr>
            <a:r>
              <a:rPr lang="fr-FR" dirty="0"/>
              <a:t>• Techniques d'Optimisation : </a:t>
            </a:r>
          </a:p>
          <a:p>
            <a:pPr marL="0" indent="0">
              <a:buNone/>
            </a:pPr>
            <a:r>
              <a:rPr lang="fr-FR" dirty="0"/>
              <a:t>o Introduction aux méthodes d'optimisation (gradient </a:t>
            </a:r>
            <a:r>
              <a:rPr lang="fr-FR" dirty="0" err="1"/>
              <a:t>descent</a:t>
            </a:r>
            <a:r>
              <a:rPr lang="fr-FR" dirty="0"/>
              <a:t>, </a:t>
            </a:r>
            <a:r>
              <a:rPr lang="fr-FR" dirty="0" err="1"/>
              <a:t>NewtonRaphson</a:t>
            </a:r>
            <a:r>
              <a:rPr lang="fr-FR" dirty="0"/>
              <a:t>). </a:t>
            </a:r>
          </a:p>
          <a:p>
            <a:pPr marL="0" indent="0">
              <a:buNone/>
            </a:pPr>
            <a:r>
              <a:rPr lang="fr-FR" dirty="0"/>
              <a:t>o Applications en apprentissage machine. </a:t>
            </a:r>
          </a:p>
          <a:p>
            <a:pPr marL="0" indent="0">
              <a:buNone/>
            </a:pPr>
            <a:r>
              <a:rPr lang="fr-FR" dirty="0"/>
              <a:t>• Algorithmes Numériques : </a:t>
            </a:r>
          </a:p>
          <a:p>
            <a:pPr marL="0" indent="0">
              <a:buNone/>
            </a:pPr>
            <a:r>
              <a:rPr lang="fr-FR" dirty="0"/>
              <a:t>o Résolution numérique des systèmes d'équations. </a:t>
            </a:r>
          </a:p>
          <a:p>
            <a:pPr marL="0" indent="0">
              <a:buNone/>
            </a:pPr>
            <a:r>
              <a:rPr lang="fr-FR" dirty="0"/>
              <a:t>o Techniques de recherche de racines et d'intégration numérique.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F4B7D99-9787-42E5-BE24-5E5E23AD2FE9}" type="slidenum">
              <a:rPr lang="fr-FR" smtClean="0"/>
              <a:t>2</a:t>
            </a:fld>
            <a:endParaRPr lang="fr-FR"/>
          </a:p>
        </p:txBody>
      </p:sp>
    </p:spTree>
    <p:extLst>
      <p:ext uri="{BB962C8B-B14F-4D97-AF65-F5344CB8AC3E}">
        <p14:creationId xmlns:p14="http://schemas.microsoft.com/office/powerpoint/2010/main" val="338636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 La science des données englobe </a:t>
            </a:r>
            <a:r>
              <a:rPr lang="fr-FR" sz="1200" b="1" i="0" kern="1200" dirty="0">
                <a:solidFill>
                  <a:schemeClr val="tx1"/>
                </a:solidFill>
                <a:effectLst/>
                <a:latin typeface="+mn-lt"/>
                <a:ea typeface="+mn-ea"/>
                <a:cs typeface="+mn-cs"/>
              </a:rPr>
              <a:t>une large variété d’outils et de techniques</a:t>
            </a:r>
            <a:r>
              <a:rPr lang="fr-FR" sz="1200" b="0" i="0" kern="1200" dirty="0">
                <a:solidFill>
                  <a:schemeClr val="tx1"/>
                </a:solidFill>
                <a:effectLst/>
                <a:latin typeface="+mn-lt"/>
                <a:ea typeface="+mn-ea"/>
                <a:cs typeface="+mn-cs"/>
              </a:rPr>
              <a:t> telles que la programmation informatique, l’</a:t>
            </a:r>
            <a:r>
              <a:rPr lang="fr-FR" sz="1200" b="1" i="0" kern="1200" dirty="0">
                <a:solidFill>
                  <a:schemeClr val="tx1"/>
                </a:solidFill>
                <a:effectLst/>
                <a:latin typeface="+mn-lt"/>
                <a:ea typeface="+mn-ea"/>
                <a:cs typeface="+mn-cs"/>
              </a:rPr>
              <a:t>analyse prédictive</a:t>
            </a:r>
            <a:r>
              <a:rPr lang="fr-FR" sz="1200" b="0" i="0" kern="1200" dirty="0">
                <a:solidFill>
                  <a:schemeClr val="tx1"/>
                </a:solidFill>
                <a:effectLst/>
                <a:latin typeface="+mn-lt"/>
                <a:ea typeface="+mn-ea"/>
                <a:cs typeface="+mn-cs"/>
              </a:rPr>
              <a:t>, les </a:t>
            </a:r>
            <a:r>
              <a:rPr lang="fr-FR" sz="1200" b="1" i="0" kern="1200" dirty="0">
                <a:solidFill>
                  <a:schemeClr val="tx1"/>
                </a:solidFill>
                <a:effectLst/>
                <a:latin typeface="+mn-lt"/>
                <a:ea typeface="+mn-ea"/>
                <a:cs typeface="+mn-cs"/>
              </a:rPr>
              <a:t>mathématiques</a:t>
            </a:r>
            <a:r>
              <a:rPr lang="fr-FR" sz="1200" b="0" i="0" kern="1200" dirty="0">
                <a:solidFill>
                  <a:schemeClr val="tx1"/>
                </a:solidFill>
                <a:effectLst/>
                <a:latin typeface="+mn-lt"/>
                <a:ea typeface="+mn-ea"/>
                <a:cs typeface="+mn-cs"/>
              </a:rPr>
              <a:t>, les </a:t>
            </a:r>
            <a:r>
              <a:rPr lang="fr-FR" sz="1200" b="1" i="0" kern="1200" dirty="0">
                <a:solidFill>
                  <a:schemeClr val="tx1"/>
                </a:solidFill>
                <a:effectLst/>
                <a:latin typeface="+mn-lt"/>
                <a:ea typeface="+mn-ea"/>
                <a:cs typeface="+mn-cs"/>
              </a:rPr>
              <a:t>statistiques</a:t>
            </a:r>
            <a:r>
              <a:rPr lang="fr-FR" sz="1200" b="0" i="0" kern="1200" dirty="0">
                <a:solidFill>
                  <a:schemeClr val="tx1"/>
                </a:solidFill>
                <a:effectLst/>
                <a:latin typeface="+mn-lt"/>
                <a:ea typeface="+mn-ea"/>
                <a:cs typeface="+mn-cs"/>
              </a:rPr>
              <a:t> ou l’</a:t>
            </a:r>
            <a:r>
              <a:rPr lang="fr-FR" sz="1200" b="1" i="0" kern="1200" dirty="0">
                <a:solidFill>
                  <a:schemeClr val="tx1"/>
                </a:solidFill>
                <a:effectLst/>
                <a:latin typeface="+mn-lt"/>
                <a:ea typeface="+mn-ea"/>
                <a:cs typeface="+mn-cs"/>
              </a:rPr>
              <a:t>intelligence artificielle</a:t>
            </a:r>
            <a:r>
              <a:rPr lang="fr-FR" sz="1200" b="0" i="0" kern="1200" dirty="0">
                <a:solidFill>
                  <a:schemeClr val="tx1"/>
                </a:solidFill>
                <a:effectLst/>
                <a:latin typeface="+mn-lt"/>
                <a:ea typeface="+mn-ea"/>
                <a:cs typeface="+mn-cs"/>
              </a:rPr>
              <a:t>. Désormais, la Data Science inclut aussi les </a:t>
            </a:r>
            <a:r>
              <a:rPr lang="fr-FR" sz="1200" b="1" i="0" kern="1200" dirty="0">
                <a:solidFill>
                  <a:schemeClr val="tx1"/>
                </a:solidFill>
                <a:effectLst/>
                <a:latin typeface="+mn-lt"/>
                <a:ea typeface="+mn-ea"/>
                <a:cs typeface="+mn-cs"/>
              </a:rPr>
              <a:t>algorithmes de Machine Learning</a:t>
            </a:r>
            <a:r>
              <a:rPr lang="fr-FR" sz="1200" b="0" i="0" kern="1200" dirty="0">
                <a:solidFill>
                  <a:schemeClr val="tx1"/>
                </a:solidFill>
                <a:effectLst/>
                <a:latin typeface="+mn-lt"/>
                <a:ea typeface="+mn-ea"/>
                <a:cs typeface="+mn-cs"/>
              </a:rPr>
              <a:t>. De nos jours, presque toutes les entreprises affirment pratiquer la Data Science sous une forme ou une autre. Cependant, les méthodes et approches employées peuvent varier d’une organisation à l’autre. Il devient donc très compliqué d’offrir une définition précise de la </a:t>
            </a:r>
            <a:r>
              <a:rPr lang="fr-FR" sz="1200" b="1" i="0" kern="1200" dirty="0">
                <a:solidFill>
                  <a:schemeClr val="tx1"/>
                </a:solidFill>
                <a:effectLst/>
                <a:latin typeface="+mn-lt"/>
                <a:ea typeface="+mn-ea"/>
                <a:cs typeface="+mn-cs"/>
              </a:rPr>
              <a:t>Data Science</a:t>
            </a:r>
            <a:r>
              <a:rPr lang="fr-FR" sz="1200" b="0" i="0" kern="1200" dirty="0">
                <a:solidFill>
                  <a:schemeClr val="tx1"/>
                </a:solidFill>
                <a:effectLst/>
                <a:latin typeface="+mn-lt"/>
                <a:ea typeface="+mn-ea"/>
                <a:cs typeface="+mn-cs"/>
              </a:rPr>
              <a:t>. D’autant que de nouvelles technologies apparaissent sans cesse et transforment continuellement ce domaine. Ainsi, pour définir la </a:t>
            </a:r>
            <a:r>
              <a:rPr lang="fr-FR" sz="1200" b="1" i="0" kern="1200" dirty="0">
                <a:solidFill>
                  <a:schemeClr val="tx1"/>
                </a:solidFill>
                <a:effectLst/>
                <a:latin typeface="+mn-lt"/>
                <a:ea typeface="+mn-ea"/>
                <a:cs typeface="+mn-cs"/>
              </a:rPr>
              <a:t>science des données</a:t>
            </a:r>
            <a:r>
              <a:rPr lang="fr-FR" sz="1200" b="0" i="0" kern="1200" dirty="0">
                <a:solidFill>
                  <a:schemeClr val="tx1"/>
                </a:solidFill>
                <a:effectLst/>
                <a:latin typeface="+mn-lt"/>
                <a:ea typeface="+mn-ea"/>
                <a:cs typeface="+mn-cs"/>
              </a:rPr>
              <a:t>, la meilleure question à se poser est ” pourquoi ? “.</a:t>
            </a:r>
            <a:endParaRPr lang="en-GB" dirty="0"/>
          </a:p>
          <a:p>
            <a:endParaRPr lang="fr-FR" dirty="0"/>
          </a:p>
        </p:txBody>
      </p:sp>
      <p:sp>
        <p:nvSpPr>
          <p:cNvPr id="4" name="Espace réservé du numéro de diapositive 3"/>
          <p:cNvSpPr>
            <a:spLocks noGrp="1"/>
          </p:cNvSpPr>
          <p:nvPr>
            <p:ph type="sldNum" sz="quarter" idx="5"/>
          </p:nvPr>
        </p:nvSpPr>
        <p:spPr/>
        <p:txBody>
          <a:bodyPr/>
          <a:lstStyle/>
          <a:p>
            <a:fld id="{2F4B7D99-9787-42E5-BE24-5E5E23AD2FE9}" type="slidenum">
              <a:rPr lang="fr-FR" smtClean="0"/>
              <a:t>5</a:t>
            </a:fld>
            <a:endParaRPr lang="fr-FR"/>
          </a:p>
        </p:txBody>
      </p:sp>
    </p:spTree>
    <p:extLst>
      <p:ext uri="{BB962C8B-B14F-4D97-AF65-F5344CB8AC3E}">
        <p14:creationId xmlns:p14="http://schemas.microsoft.com/office/powerpoint/2010/main" val="204562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en-GB" sz="1200" b="1" i="0" u="sng" kern="1200" dirty="0">
                <a:solidFill>
                  <a:schemeClr val="tx1"/>
                </a:solidFill>
                <a:effectLst/>
                <a:latin typeface="+mn-lt"/>
                <a:ea typeface="+mn-ea"/>
                <a:cs typeface="+mn-cs"/>
              </a:rPr>
              <a:t>Brief History of Data Science</a:t>
            </a:r>
            <a:endParaRPr lang="en-GB" sz="1200" b="1"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Data science is not an entirely new field. It has been around for decades now, but over the last 50 years, the discipline has gained immense popularity.</a:t>
            </a:r>
          </a:p>
          <a:p>
            <a:pPr fontAlgn="base"/>
            <a:r>
              <a:rPr lang="en-GB" sz="1200" b="1" i="0" kern="1200" dirty="0">
                <a:solidFill>
                  <a:schemeClr val="tx1"/>
                </a:solidFill>
                <a:effectLst/>
                <a:latin typeface="+mn-lt"/>
                <a:ea typeface="+mn-ea"/>
                <a:cs typeface="+mn-cs"/>
              </a:rPr>
              <a:t>John Tukey and Peter </a:t>
            </a:r>
            <a:r>
              <a:rPr lang="en-GB" sz="1200" b="1" i="0" kern="1200" dirty="0" err="1">
                <a:solidFill>
                  <a:schemeClr val="tx1"/>
                </a:solidFill>
                <a:effectLst/>
                <a:latin typeface="+mn-lt"/>
                <a:ea typeface="+mn-ea"/>
                <a:cs typeface="+mn-cs"/>
              </a:rPr>
              <a:t>Naur</a:t>
            </a:r>
            <a:r>
              <a:rPr lang="en-GB" sz="1200" b="1" i="0" kern="1200" dirty="0">
                <a:solidFill>
                  <a:schemeClr val="tx1"/>
                </a:solidFill>
                <a:effectLst/>
                <a:latin typeface="+mn-lt"/>
                <a:ea typeface="+mn-ea"/>
                <a:cs typeface="+mn-cs"/>
              </a:rPr>
              <a:t> Predictions</a:t>
            </a:r>
          </a:p>
          <a:p>
            <a:pPr fontAlgn="base"/>
            <a:r>
              <a:rPr lang="en-GB" sz="1200" b="0" i="0" kern="1200" dirty="0">
                <a:solidFill>
                  <a:schemeClr val="tx1"/>
                </a:solidFill>
                <a:effectLst/>
                <a:latin typeface="+mn-lt"/>
                <a:ea typeface="+mn-ea"/>
                <a:cs typeface="+mn-cs"/>
              </a:rPr>
              <a:t>A trip down the memory lane takes us back to 1962 when John W. Tukey, a renowned mathematician, first predicted the impact of modern-day computers on empirical science and data analysis. Regarding the imminent shift in the world of statistics, Tukey wrote in The Future of Data Analysis “… Data analysis, and the parts of statistics which adhere to it, must…take on the characteristics of science rather than those of mathematics… data analysis is intrinsically an empirical science…” (Tukey, 1962).</a:t>
            </a:r>
          </a:p>
          <a:p>
            <a:pPr fontAlgn="base"/>
            <a:r>
              <a:rPr lang="en-GB" sz="1200" b="0" i="0" kern="1200" dirty="0">
                <a:solidFill>
                  <a:schemeClr val="tx1"/>
                </a:solidFill>
                <a:effectLst/>
                <a:latin typeface="+mn-lt"/>
                <a:ea typeface="+mn-ea"/>
                <a:cs typeface="+mn-cs"/>
              </a:rPr>
              <a:t>To back Tukey’s predictions, in 1974, Peter </a:t>
            </a:r>
            <a:r>
              <a:rPr lang="en-GB" sz="1200" b="0" i="0" kern="1200" dirty="0" err="1">
                <a:solidFill>
                  <a:schemeClr val="tx1"/>
                </a:solidFill>
                <a:effectLst/>
                <a:latin typeface="+mn-lt"/>
                <a:ea typeface="+mn-ea"/>
                <a:cs typeface="+mn-cs"/>
              </a:rPr>
              <a:t>Naur</a:t>
            </a:r>
            <a:r>
              <a:rPr lang="en-GB" sz="1200" b="0" i="0" kern="1200" dirty="0">
                <a:solidFill>
                  <a:schemeClr val="tx1"/>
                </a:solidFill>
                <a:effectLst/>
                <a:latin typeface="+mn-lt"/>
                <a:ea typeface="+mn-ea"/>
                <a:cs typeface="+mn-cs"/>
              </a:rPr>
              <a:t>⁠—a pioneer in computer science⁠—described the basic concepts of the approaches and techniques used in data science in his book “Concise Survey of Computer Methods.” </a:t>
            </a:r>
            <a:r>
              <a:rPr lang="en-GB" sz="1200" b="0" i="0" kern="1200" dirty="0" err="1">
                <a:solidFill>
                  <a:schemeClr val="tx1"/>
                </a:solidFill>
                <a:effectLst/>
                <a:latin typeface="+mn-lt"/>
                <a:ea typeface="+mn-ea"/>
                <a:cs typeface="+mn-cs"/>
              </a:rPr>
              <a:t>Naur</a:t>
            </a:r>
            <a:r>
              <a:rPr lang="en-GB" sz="1200" b="0" i="0" kern="1200" dirty="0">
                <a:solidFill>
                  <a:schemeClr val="tx1"/>
                </a:solidFill>
                <a:effectLst/>
                <a:latin typeface="+mn-lt"/>
                <a:ea typeface="+mn-ea"/>
                <a:cs typeface="+mn-cs"/>
              </a:rPr>
              <a:t> presented his definition of data science saying “… data science is the science of dealing with data, once they have been established, while the relation of the data to what they represent is delegated to other fields and sciences…” (</a:t>
            </a:r>
            <a:r>
              <a:rPr lang="en-GB" sz="1200" b="0" i="0" kern="1200" dirty="0" err="1">
                <a:solidFill>
                  <a:schemeClr val="tx1"/>
                </a:solidFill>
                <a:effectLst/>
                <a:latin typeface="+mn-lt"/>
                <a:ea typeface="+mn-ea"/>
                <a:cs typeface="+mn-cs"/>
              </a:rPr>
              <a:t>Naur</a:t>
            </a:r>
            <a:r>
              <a:rPr lang="en-GB" sz="1200" b="0" i="0" kern="1200" dirty="0">
                <a:solidFill>
                  <a:schemeClr val="tx1"/>
                </a:solidFill>
                <a:effectLst/>
                <a:latin typeface="+mn-lt"/>
                <a:ea typeface="+mn-ea"/>
                <a:cs typeface="+mn-cs"/>
              </a:rPr>
              <a:t>, 1974).</a:t>
            </a:r>
          </a:p>
          <a:p>
            <a:pPr fontAlgn="base"/>
            <a:r>
              <a:rPr lang="en-GB" sz="1200" b="1" i="0" kern="1200" dirty="0">
                <a:solidFill>
                  <a:schemeClr val="tx1"/>
                </a:solidFill>
                <a:effectLst/>
                <a:latin typeface="+mn-lt"/>
                <a:ea typeface="+mn-ea"/>
                <a:cs typeface="+mn-cs"/>
              </a:rPr>
              <a:t>Development of Computers</a:t>
            </a:r>
          </a:p>
          <a:p>
            <a:pPr fontAlgn="base"/>
            <a:r>
              <a:rPr lang="en-GB" sz="1200" b="0" i="0" kern="1200" dirty="0">
                <a:solidFill>
                  <a:schemeClr val="tx1"/>
                </a:solidFill>
                <a:effectLst/>
                <a:latin typeface="+mn-lt"/>
                <a:ea typeface="+mn-ea"/>
                <a:cs typeface="+mn-cs"/>
              </a:rPr>
              <a:t>The data science of today is not the perfect match of </a:t>
            </a:r>
            <a:r>
              <a:rPr lang="en-GB" sz="1200" b="0" i="0" kern="1200" dirty="0" err="1">
                <a:solidFill>
                  <a:schemeClr val="tx1"/>
                </a:solidFill>
                <a:effectLst/>
                <a:latin typeface="+mn-lt"/>
                <a:ea typeface="+mn-ea"/>
                <a:cs typeface="+mn-cs"/>
              </a:rPr>
              <a:t>Naur’s</a:t>
            </a:r>
            <a:r>
              <a:rPr lang="en-GB" sz="1200" b="0" i="0" kern="1200" dirty="0">
                <a:solidFill>
                  <a:schemeClr val="tx1"/>
                </a:solidFill>
                <a:effectLst/>
                <a:latin typeface="+mn-lt"/>
                <a:ea typeface="+mn-ea"/>
                <a:cs typeface="+mn-cs"/>
              </a:rPr>
              <a:t> definition and is a far cry from what Tukey envisioned. After all, before the development of computers, any analysis that was performed was far more rudimentary than those that are possible today. The advent of computers cleared the way for efficient data collection and intricate and large-scale data analyses akin to what people witness today.</a:t>
            </a:r>
          </a:p>
          <a:p>
            <a:pPr fontAlgn="base"/>
            <a:r>
              <a:rPr lang="en-GB" sz="1200" b="0" i="0" kern="1200" dirty="0">
                <a:solidFill>
                  <a:schemeClr val="tx1"/>
                </a:solidFill>
                <a:effectLst/>
                <a:latin typeface="+mn-lt"/>
                <a:ea typeface="+mn-ea"/>
                <a:cs typeface="+mn-cs"/>
              </a:rPr>
              <a:t>In particular, in 1981, IBM developed the first personal computer, trailblazing what panned out to be a well-trodden avenue. In 1983, Apple created Lisa, the developer’s first personal computer with a graphical user interface (Computer History, 2020). With two tech behemoths leading the way, and as other companies jumped on the bandwagon, computing gathered pace and throughout that decade,  evolved more rapidly.</a:t>
            </a:r>
          </a:p>
          <a:p>
            <a:pPr fontAlgn="base"/>
            <a:r>
              <a:rPr lang="en-GB" sz="1200" b="0" i="0" kern="1200" dirty="0">
                <a:solidFill>
                  <a:schemeClr val="tx1"/>
                </a:solidFill>
                <a:effectLst/>
                <a:latin typeface="+mn-lt"/>
                <a:ea typeface="+mn-ea"/>
                <a:cs typeface="+mn-cs"/>
              </a:rPr>
              <a:t>The evolution of computing enabled companies to collect data more easily, but converting it into knowledge and information was not feasible. It took nearly two decades, since the development of personal computers, to successfully gather insights from data collected through computers (University of Wisconsin, 2017).</a:t>
            </a:r>
          </a:p>
          <a:p>
            <a:pPr fontAlgn="base"/>
            <a:r>
              <a:rPr lang="en-GB" sz="1200" b="1" i="0" kern="1200" dirty="0">
                <a:solidFill>
                  <a:schemeClr val="tx1"/>
                </a:solidFill>
                <a:effectLst/>
                <a:latin typeface="+mn-lt"/>
                <a:ea typeface="+mn-ea"/>
                <a:cs typeface="+mn-cs"/>
              </a:rPr>
              <a:t>The Emergence of Data Science as a Discipline</a:t>
            </a:r>
          </a:p>
          <a:p>
            <a:pPr fontAlgn="base"/>
            <a:r>
              <a:rPr lang="en-GB" sz="1200" b="0" i="0" kern="1200" dirty="0">
                <a:solidFill>
                  <a:schemeClr val="tx1"/>
                </a:solidFill>
                <a:effectLst/>
                <a:latin typeface="+mn-lt"/>
                <a:ea typeface="+mn-ea"/>
                <a:cs typeface="+mn-cs"/>
              </a:rPr>
              <a:t>2000 was a new dawn for data science. Throughout the 2000s multiple academic journals started to recognize data science as a discipline on the rise. For example, in 2005, the National Science Board (NSB) recommended a definitive career path for data science to impart knowledge and ensure aspiring data scientists could collect and manage data more effectively (University of Wisconsin, 2017). As companies began to view data as a precious commodity upon which they could gather insights to inform better decisions, the role of data professionals became more prominent. </a:t>
            </a:r>
          </a:p>
          <a:p>
            <a:pPr fontAlgn="base"/>
            <a:r>
              <a:rPr lang="en-GB" sz="1200" b="0" i="0" kern="1200" dirty="0">
                <a:solidFill>
                  <a:schemeClr val="tx1"/>
                </a:solidFill>
                <a:effectLst/>
                <a:latin typeface="+mn-lt"/>
                <a:ea typeface="+mn-ea"/>
                <a:cs typeface="+mn-cs"/>
              </a:rPr>
              <a:t>In 2010, the tremendous advancement in computing technology brought data science to the fore. The discipline took a turn for the better and the advent of mobile devices, such as Apple’s iPad and iPhone further gave the evolution a much-needed impetus (University of Wisconsin, 2017). From this point on, data science became a mainstay and it began to permeate nearly every industry. </a:t>
            </a:r>
          </a:p>
          <a:p>
            <a:pPr fontAlgn="base"/>
            <a:r>
              <a:rPr lang="en-GB" sz="1200" b="0" i="0" kern="1200" dirty="0">
                <a:solidFill>
                  <a:schemeClr val="tx1"/>
                </a:solidFill>
                <a:effectLst/>
                <a:latin typeface="+mn-lt"/>
                <a:ea typeface="+mn-ea"/>
                <a:cs typeface="+mn-cs"/>
              </a:rPr>
              <a:t>Over the past decade, data science has evolved into one of the most popular niches. Academic institutions, companies, and governments are constantly striving to hire data science professionals (National Academies Press, 2018). Still, data science is not formally delineated and the concepts, main tenets, skills, knowledge, and ethics that govern this discipline are points of active, polarized discussion. Its evolution is on high gear, but people in this niche continue to play by the present rules (National Academies Press, 2018).</a:t>
            </a:r>
          </a:p>
          <a:p>
            <a:br>
              <a:rPr lang="en-GB" sz="1200" b="0" i="0" u="none" strike="noStrike" kern="1200" dirty="0">
                <a:solidFill>
                  <a:schemeClr val="tx1"/>
                </a:solidFill>
                <a:effectLst/>
                <a:latin typeface="+mn-lt"/>
                <a:ea typeface="+mn-ea"/>
                <a:cs typeface="+mn-cs"/>
                <a:hlinkClick r:id="rId3"/>
              </a:rPr>
            </a:br>
            <a:endParaRPr lang="en-GB" dirty="0"/>
          </a:p>
          <a:p>
            <a:endParaRPr lang="fr-FR" dirty="0"/>
          </a:p>
        </p:txBody>
      </p:sp>
      <p:sp>
        <p:nvSpPr>
          <p:cNvPr id="4" name="Espace réservé du numéro de diapositive 3"/>
          <p:cNvSpPr>
            <a:spLocks noGrp="1"/>
          </p:cNvSpPr>
          <p:nvPr>
            <p:ph type="sldNum" sz="quarter" idx="5"/>
          </p:nvPr>
        </p:nvSpPr>
        <p:spPr/>
        <p:txBody>
          <a:bodyPr/>
          <a:lstStyle/>
          <a:p>
            <a:fld id="{2F4B7D99-9787-42E5-BE24-5E5E23AD2FE9}" type="slidenum">
              <a:rPr lang="fr-FR" smtClean="0"/>
              <a:t>6</a:t>
            </a:fld>
            <a:endParaRPr lang="fr-FR"/>
          </a:p>
        </p:txBody>
      </p:sp>
    </p:spTree>
    <p:extLst>
      <p:ext uri="{BB962C8B-B14F-4D97-AF65-F5344CB8AC3E}">
        <p14:creationId xmlns:p14="http://schemas.microsoft.com/office/powerpoint/2010/main" val="196112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En s’appuyant sur ces découvertes, il est possible de créer de nouveaux produits et services innovants, de résoudre des problèmes concrets, d’améliorer ses performances comme jamais auparavant. La Data Science permet de prendre </a:t>
            </a:r>
            <a:r>
              <a:rPr lang="fr-FR" sz="1200" b="1" i="0" kern="1200" dirty="0">
                <a:solidFill>
                  <a:schemeClr val="tx1"/>
                </a:solidFill>
                <a:effectLst/>
                <a:latin typeface="+mn-lt"/>
                <a:ea typeface="+mn-ea"/>
                <a:cs typeface="+mn-cs"/>
              </a:rPr>
              <a:t>des décisions basées sur les données, plutôt que sur une simple intuition</a:t>
            </a:r>
            <a:r>
              <a:rPr lang="fr-FR" sz="1200" b="0" i="0" kern="1200" dirty="0">
                <a:solidFill>
                  <a:schemeClr val="tx1"/>
                </a:solidFill>
                <a:effectLst/>
                <a:latin typeface="+mn-lt"/>
                <a:ea typeface="+mn-ea"/>
                <a:cs typeface="+mn-cs"/>
              </a:rPr>
              <a:t>. Ainsi, elle révolutionne notre quotidien et nous permet de s’ouvrir à de nouveaux horizons. En bref, la data science représentera une science incontournable du monde demain !</a:t>
            </a:r>
            <a:endParaRPr lang="en-GB" dirty="0"/>
          </a:p>
        </p:txBody>
      </p:sp>
      <p:sp>
        <p:nvSpPr>
          <p:cNvPr id="4" name="Espace réservé du numéro de diapositive 3"/>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258578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La Data Science couvre</a:t>
            </a:r>
            <a:r>
              <a:rPr lang="fr-FR" sz="1200" b="1" i="0" kern="1200" dirty="0">
                <a:solidFill>
                  <a:schemeClr val="tx1"/>
                </a:solidFill>
                <a:effectLst/>
                <a:latin typeface="+mn-lt"/>
                <a:ea typeface="+mn-ea"/>
                <a:cs typeface="+mn-cs"/>
              </a:rPr>
              <a:t> une large variété de disciplines et de champs d’expertise</a:t>
            </a:r>
            <a:r>
              <a:rPr lang="fr-FR" sz="1200" b="0" i="0" kern="1200" dirty="0">
                <a:solidFill>
                  <a:schemeClr val="tx1"/>
                </a:solidFill>
                <a:effectLst/>
                <a:latin typeface="+mn-lt"/>
                <a:ea typeface="+mn-ea"/>
                <a:cs typeface="+mn-cs"/>
              </a:rPr>
              <a:t>. Son but reste toutefois de donner du sens aux données brutes. Pour y parvenir, les </a:t>
            </a:r>
            <a:r>
              <a:rPr lang="fr-FR" sz="1200" b="0" i="0" u="none" strike="noStrike" kern="1200" dirty="0">
                <a:solidFill>
                  <a:schemeClr val="tx1"/>
                </a:solidFill>
                <a:effectLst/>
                <a:latin typeface="+mn-lt"/>
                <a:ea typeface="+mn-ea"/>
                <a:cs typeface="+mn-cs"/>
                <a:hlinkClick r:id="rId3"/>
              </a:rPr>
              <a:t>Data </a:t>
            </a:r>
            <a:r>
              <a:rPr lang="fr-FR" sz="1200" b="0" i="0" u="none" strike="noStrike" kern="1200" dirty="0" err="1">
                <a:solidFill>
                  <a:schemeClr val="tx1"/>
                </a:solidFill>
                <a:effectLst/>
                <a:latin typeface="+mn-lt"/>
                <a:ea typeface="+mn-ea"/>
                <a:cs typeface="+mn-cs"/>
                <a:hlinkClick r:id="rId3"/>
              </a:rPr>
              <a:t>Scientists</a:t>
            </a:r>
            <a:r>
              <a:rPr lang="fr-FR" sz="1200" b="0" i="0" kern="1200" dirty="0">
                <a:solidFill>
                  <a:schemeClr val="tx1"/>
                </a:solidFill>
                <a:effectLst/>
                <a:latin typeface="+mn-lt"/>
                <a:ea typeface="+mn-ea"/>
                <a:cs typeface="+mn-cs"/>
              </a:rPr>
              <a:t> doivent posséder des compétences en ingénierie des données, en mathématiques, en statistique, en informatique et en</a:t>
            </a:r>
            <a:r>
              <a:rPr lang="fr-FR" sz="1200" b="1" i="0" kern="1200" dirty="0">
                <a:solidFill>
                  <a:schemeClr val="tx1"/>
                </a:solidFill>
                <a:effectLst/>
                <a:latin typeface="+mn-lt"/>
                <a:ea typeface="+mn-ea"/>
                <a:cs typeface="+mn-cs"/>
              </a:rPr>
              <a:t> Data </a:t>
            </a:r>
            <a:r>
              <a:rPr lang="fr-FR" sz="1200" b="1" i="0" kern="1200" dirty="0" err="1">
                <a:solidFill>
                  <a:schemeClr val="tx1"/>
                </a:solidFill>
                <a:effectLst/>
                <a:latin typeface="+mn-lt"/>
                <a:ea typeface="+mn-ea"/>
                <a:cs typeface="+mn-cs"/>
              </a:rPr>
              <a:t>Visualization</a:t>
            </a:r>
            <a:r>
              <a:rPr lang="fr-FR" sz="1200" b="0" i="0" kern="1200" dirty="0">
                <a:solidFill>
                  <a:schemeClr val="tx1"/>
                </a:solidFill>
                <a:effectLst/>
                <a:latin typeface="+mn-lt"/>
                <a:ea typeface="+mn-ea"/>
                <a:cs typeface="+mn-cs"/>
              </a:rPr>
              <a:t>. Ces compétences leur permettront de </a:t>
            </a:r>
            <a:r>
              <a:rPr lang="fr-FR" sz="1200" b="1" i="0" kern="1200" dirty="0">
                <a:solidFill>
                  <a:schemeClr val="tx1"/>
                </a:solidFill>
                <a:effectLst/>
                <a:latin typeface="+mn-lt"/>
                <a:ea typeface="+mn-ea"/>
                <a:cs typeface="+mn-cs"/>
              </a:rPr>
              <a:t>parcourir les vastes ensembles de données brutes </a:t>
            </a:r>
            <a:r>
              <a:rPr lang="fr-FR" sz="1200" b="0" i="0" kern="1200" dirty="0">
                <a:solidFill>
                  <a:schemeClr val="tx1"/>
                </a:solidFill>
                <a:effectLst/>
                <a:latin typeface="+mn-lt"/>
                <a:ea typeface="+mn-ea"/>
                <a:cs typeface="+mn-cs"/>
              </a:rPr>
              <a:t>pour en dégager les informations les plus pertinentes et les communiquer aux décideurs de leurs organisations. Les Data </a:t>
            </a:r>
            <a:r>
              <a:rPr lang="fr-FR" sz="1200" b="0" i="0" kern="1200" dirty="0" err="1">
                <a:solidFill>
                  <a:schemeClr val="tx1"/>
                </a:solidFill>
                <a:effectLst/>
                <a:latin typeface="+mn-lt"/>
                <a:ea typeface="+mn-ea"/>
                <a:cs typeface="+mn-cs"/>
              </a:rPr>
              <a:t>Scientists</a:t>
            </a:r>
            <a:r>
              <a:rPr lang="fr-FR" sz="1200" b="0" i="0" kern="1200" dirty="0">
                <a:solidFill>
                  <a:schemeClr val="tx1"/>
                </a:solidFill>
                <a:effectLst/>
                <a:latin typeface="+mn-lt"/>
                <a:ea typeface="+mn-ea"/>
                <a:cs typeface="+mn-cs"/>
              </a:rPr>
              <a:t> exploitent également </a:t>
            </a:r>
            <a:r>
              <a:rPr lang="fr-FR" sz="1200" b="1" i="0" kern="1200" dirty="0">
                <a:solidFill>
                  <a:schemeClr val="tx1"/>
                </a:solidFill>
                <a:effectLst/>
                <a:latin typeface="+mn-lt"/>
                <a:ea typeface="+mn-ea"/>
                <a:cs typeface="+mn-cs"/>
              </a:rPr>
              <a:t>l’intelligence artificielle</a:t>
            </a:r>
            <a:r>
              <a:rPr lang="fr-FR" sz="1200" b="0" i="0" kern="1200" dirty="0">
                <a:solidFill>
                  <a:schemeClr val="tx1"/>
                </a:solidFill>
                <a:effectLst/>
                <a:latin typeface="+mn-lt"/>
                <a:ea typeface="+mn-ea"/>
                <a:cs typeface="+mn-cs"/>
              </a:rPr>
              <a:t>, et plus particulièrement </a:t>
            </a:r>
            <a:r>
              <a:rPr lang="fr-FR" sz="1200" b="1" i="0" kern="1200" dirty="0">
                <a:solidFill>
                  <a:schemeClr val="tx1"/>
                </a:solidFill>
                <a:effectLst/>
                <a:latin typeface="+mn-lt"/>
                <a:ea typeface="+mn-ea"/>
                <a:cs typeface="+mn-cs"/>
              </a:rPr>
              <a:t>le Machine Learning </a:t>
            </a:r>
            <a:r>
              <a:rPr lang="fr-FR" sz="1200" b="0" i="0" kern="1200" dirty="0">
                <a:solidFill>
                  <a:schemeClr val="tx1"/>
                </a:solidFill>
                <a:effectLst/>
                <a:latin typeface="+mn-lt"/>
                <a:ea typeface="+mn-ea"/>
                <a:cs typeface="+mn-cs"/>
              </a:rPr>
              <a:t>et le </a:t>
            </a:r>
            <a:r>
              <a:rPr lang="fr-FR" sz="1200" b="1" i="0" kern="1200" dirty="0" err="1">
                <a:solidFill>
                  <a:schemeClr val="tx1"/>
                </a:solidFill>
                <a:effectLst/>
                <a:latin typeface="+mn-lt"/>
                <a:ea typeface="+mn-ea"/>
                <a:cs typeface="+mn-cs"/>
              </a:rPr>
              <a:t>Deep</a:t>
            </a:r>
            <a:r>
              <a:rPr lang="fr-FR" sz="1200" b="1" i="0" kern="1200" dirty="0">
                <a:solidFill>
                  <a:schemeClr val="tx1"/>
                </a:solidFill>
                <a:effectLst/>
                <a:latin typeface="+mn-lt"/>
                <a:ea typeface="+mn-ea"/>
                <a:cs typeface="+mn-cs"/>
              </a:rPr>
              <a:t> Learning</a:t>
            </a:r>
            <a:r>
              <a:rPr lang="fr-FR" sz="1200" b="0" i="0" kern="1200" dirty="0">
                <a:solidFill>
                  <a:schemeClr val="tx1"/>
                </a:solidFill>
                <a:effectLst/>
                <a:latin typeface="+mn-lt"/>
                <a:ea typeface="+mn-ea"/>
                <a:cs typeface="+mn-cs"/>
              </a:rPr>
              <a:t>. Ces technologies sont utilisées pour créer des modèles et réaliser des prédictions en utilisant des algorithmes et diverses techniques.</a:t>
            </a:r>
            <a:endParaRPr lang="en-GB" dirty="0"/>
          </a:p>
        </p:txBody>
      </p:sp>
      <p:sp>
        <p:nvSpPr>
          <p:cNvPr id="4" name="Espace réservé du numéro de diapositive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5524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kern="1200" dirty="0">
                <a:solidFill>
                  <a:schemeClr val="tx1"/>
                </a:solidFill>
                <a:effectLst/>
                <a:latin typeface="+mn-lt"/>
                <a:ea typeface="+mn-ea"/>
                <a:cs typeface="+mn-cs"/>
              </a:rPr>
              <a:t>De manière générale, la </a:t>
            </a:r>
            <a:r>
              <a:rPr lang="fr-FR" sz="1200" b="1" i="1" kern="1200" dirty="0">
                <a:solidFill>
                  <a:schemeClr val="tx1"/>
                </a:solidFill>
                <a:effectLst/>
                <a:latin typeface="+mn-lt"/>
                <a:ea typeface="+mn-ea"/>
                <a:cs typeface="+mn-cs"/>
              </a:rPr>
              <a:t>Data Science</a:t>
            </a:r>
            <a:r>
              <a:rPr lang="fr-FR" sz="1200" b="0" i="1" kern="1200" dirty="0">
                <a:solidFill>
                  <a:schemeClr val="tx1"/>
                </a:solidFill>
                <a:effectLst/>
                <a:latin typeface="+mn-lt"/>
                <a:ea typeface="+mn-ea"/>
                <a:cs typeface="+mn-cs"/>
              </a:rPr>
              <a:t> se décompose en cinq étapes. Chacune de ces étapes requiert différentes techniques, outils et compétences.</a:t>
            </a:r>
          </a:p>
          <a:p>
            <a:r>
              <a:rPr lang="fr-FR" sz="1200" b="0" i="0" kern="1200" dirty="0">
                <a:solidFill>
                  <a:schemeClr val="tx1"/>
                </a:solidFill>
                <a:effectLst/>
                <a:latin typeface="+mn-lt"/>
                <a:ea typeface="+mn-ea"/>
                <a:cs typeface="+mn-cs"/>
              </a:rPr>
              <a:t>Dans un premier temps, </a:t>
            </a:r>
            <a:r>
              <a:rPr lang="fr-FR" sz="1200" b="1" i="0" kern="1200" dirty="0">
                <a:solidFill>
                  <a:schemeClr val="tx1"/>
                </a:solidFill>
                <a:effectLst/>
                <a:latin typeface="+mn-lt"/>
                <a:ea typeface="+mn-ea"/>
                <a:cs typeface="+mn-cs"/>
              </a:rPr>
              <a:t>les données doivent être collectées</a:t>
            </a:r>
            <a:r>
              <a:rPr lang="fr-FR" sz="1200" b="0" i="0" kern="1200" dirty="0">
                <a:solidFill>
                  <a:schemeClr val="tx1"/>
                </a:solidFill>
                <a:effectLst/>
                <a:latin typeface="+mn-lt"/>
                <a:ea typeface="+mn-ea"/>
                <a:cs typeface="+mn-cs"/>
              </a:rPr>
              <a:t>, extraites à partir de différentes sources. Il s’agit ensuite de </a:t>
            </a:r>
            <a:r>
              <a:rPr lang="fr-FR" sz="1200" b="1" i="0" kern="1200" dirty="0">
                <a:solidFill>
                  <a:schemeClr val="tx1"/>
                </a:solidFill>
                <a:effectLst/>
                <a:latin typeface="+mn-lt"/>
                <a:ea typeface="+mn-ea"/>
                <a:cs typeface="+mn-cs"/>
              </a:rPr>
              <a:t>les entreposer dans une Data </a:t>
            </a:r>
            <a:r>
              <a:rPr lang="fr-FR" sz="1200" b="1" i="0" kern="1200" dirty="0" err="1">
                <a:solidFill>
                  <a:schemeClr val="tx1"/>
                </a:solidFill>
                <a:effectLst/>
                <a:latin typeface="+mn-lt"/>
                <a:ea typeface="+mn-ea"/>
                <a:cs typeface="+mn-cs"/>
              </a:rPr>
              <a:t>Warehouse</a:t>
            </a:r>
            <a:r>
              <a:rPr lang="fr-FR" sz="1200" b="0" i="0" kern="1200" dirty="0">
                <a:solidFill>
                  <a:schemeClr val="tx1"/>
                </a:solidFill>
                <a:effectLst/>
                <a:latin typeface="+mn-lt"/>
                <a:ea typeface="+mn-ea"/>
                <a:cs typeface="+mn-cs"/>
              </a:rPr>
              <a:t>, de les nettoyer, de les transformer afin qu’elles puissent être analysées. L’étape suivante est celle du traitement des données, par le biais du </a:t>
            </a:r>
            <a:r>
              <a:rPr lang="fr-FR" sz="1200" b="1" i="0" kern="1200" dirty="0">
                <a:solidFill>
                  <a:schemeClr val="tx1"/>
                </a:solidFill>
                <a:effectLst/>
                <a:latin typeface="+mn-lt"/>
                <a:ea typeface="+mn-ea"/>
                <a:cs typeface="+mn-cs"/>
              </a:rPr>
              <a:t>Data </a:t>
            </a:r>
            <a:r>
              <a:rPr lang="fr-FR" sz="1200" b="1" i="0" kern="1200" dirty="0" err="1">
                <a:solidFill>
                  <a:schemeClr val="tx1"/>
                </a:solidFill>
                <a:effectLst/>
                <a:latin typeface="+mn-lt"/>
                <a:ea typeface="+mn-ea"/>
                <a:cs typeface="+mn-cs"/>
              </a:rPr>
              <a:t>Mining</a:t>
            </a:r>
            <a:r>
              <a:rPr lang="fr-FR" sz="1200" b="0" i="0" kern="1200" dirty="0">
                <a:solidFill>
                  <a:schemeClr val="tx1"/>
                </a:solidFill>
                <a:effectLst/>
                <a:latin typeface="+mn-lt"/>
                <a:ea typeface="+mn-ea"/>
                <a:cs typeface="+mn-cs"/>
              </a:rPr>
              <a:t> (forage de données), du </a:t>
            </a:r>
            <a:r>
              <a:rPr lang="fr-FR" sz="1200" b="0" i="0" kern="1200" dirty="0" err="1">
                <a:solidFill>
                  <a:schemeClr val="tx1"/>
                </a:solidFill>
                <a:effectLst/>
                <a:latin typeface="+mn-lt"/>
                <a:ea typeface="+mn-ea"/>
                <a:cs typeface="+mn-cs"/>
              </a:rPr>
              <a:t>clustering</a:t>
            </a:r>
            <a:r>
              <a:rPr lang="fr-FR" sz="1200" b="0" i="0" kern="1200" dirty="0">
                <a:solidFill>
                  <a:schemeClr val="tx1"/>
                </a:solidFill>
                <a:effectLst/>
                <a:latin typeface="+mn-lt"/>
                <a:ea typeface="+mn-ea"/>
                <a:cs typeface="+mn-cs"/>
              </a:rPr>
              <a:t>, de la classification ou de la modélisation. Les </a:t>
            </a:r>
            <a:r>
              <a:rPr lang="fr-FR" sz="1200" b="1" i="0" kern="1200" dirty="0">
                <a:solidFill>
                  <a:schemeClr val="tx1"/>
                </a:solidFill>
                <a:effectLst/>
                <a:latin typeface="+mn-lt"/>
                <a:ea typeface="+mn-ea"/>
                <a:cs typeface="+mn-cs"/>
              </a:rPr>
              <a:t>données sont ensuite analysées </a:t>
            </a:r>
            <a:r>
              <a:rPr lang="fr-FR" sz="1200" b="0" i="0" kern="1200" dirty="0">
                <a:solidFill>
                  <a:schemeClr val="tx1"/>
                </a:solidFill>
                <a:effectLst/>
                <a:latin typeface="+mn-lt"/>
                <a:ea typeface="+mn-ea"/>
                <a:cs typeface="+mn-cs"/>
              </a:rPr>
              <a:t>à l’aide de techniques comme l’</a:t>
            </a:r>
            <a:r>
              <a:rPr lang="fr-FR" sz="1200" b="1" i="0" kern="1200" dirty="0">
                <a:solidFill>
                  <a:schemeClr val="tx1"/>
                </a:solidFill>
                <a:effectLst/>
                <a:latin typeface="+mn-lt"/>
                <a:ea typeface="+mn-ea"/>
                <a:cs typeface="+mn-cs"/>
              </a:rPr>
              <a:t>analyse prédictive</a:t>
            </a:r>
            <a:r>
              <a:rPr lang="fr-FR" sz="1200" b="0" i="0" kern="1200" dirty="0">
                <a:solidFill>
                  <a:schemeClr val="tx1"/>
                </a:solidFill>
                <a:effectLst/>
                <a:latin typeface="+mn-lt"/>
                <a:ea typeface="+mn-ea"/>
                <a:cs typeface="+mn-cs"/>
              </a:rPr>
              <a:t>, la </a:t>
            </a:r>
            <a:r>
              <a:rPr lang="fr-FR" sz="1200" b="1" i="0" kern="1200" dirty="0">
                <a:solidFill>
                  <a:schemeClr val="tx1"/>
                </a:solidFill>
                <a:effectLst/>
                <a:latin typeface="+mn-lt"/>
                <a:ea typeface="+mn-ea"/>
                <a:cs typeface="+mn-cs"/>
              </a:rPr>
              <a:t>régression</a:t>
            </a:r>
            <a:r>
              <a:rPr lang="fr-FR" sz="1200" b="0" i="0" kern="1200" dirty="0">
                <a:solidFill>
                  <a:schemeClr val="tx1"/>
                </a:solidFill>
                <a:effectLst/>
                <a:latin typeface="+mn-lt"/>
                <a:ea typeface="+mn-ea"/>
                <a:cs typeface="+mn-cs"/>
              </a:rPr>
              <a:t> ou le </a:t>
            </a:r>
            <a:r>
              <a:rPr lang="fr-FR" sz="1200" b="1" i="0" kern="1200" dirty="0" err="1">
                <a:solidFill>
                  <a:schemeClr val="tx1"/>
                </a:solidFill>
                <a:effectLst/>
                <a:latin typeface="+mn-lt"/>
                <a:ea typeface="+mn-ea"/>
                <a:cs typeface="+mn-cs"/>
              </a:rPr>
              <a:t>text</a:t>
            </a:r>
            <a:r>
              <a:rPr lang="fr-FR" sz="1200" b="1" i="0" kern="1200" dirty="0">
                <a:solidFill>
                  <a:schemeClr val="tx1"/>
                </a:solidFill>
                <a:effectLst/>
                <a:latin typeface="+mn-lt"/>
                <a:ea typeface="+mn-ea"/>
                <a:cs typeface="+mn-cs"/>
              </a:rPr>
              <a:t> </a:t>
            </a:r>
            <a:r>
              <a:rPr lang="fr-FR" sz="1200" b="1" i="0" kern="1200" dirty="0" err="1">
                <a:solidFill>
                  <a:schemeClr val="tx1"/>
                </a:solidFill>
                <a:effectLst/>
                <a:latin typeface="+mn-lt"/>
                <a:ea typeface="+mn-ea"/>
                <a:cs typeface="+mn-cs"/>
              </a:rPr>
              <a:t>mining</a:t>
            </a:r>
            <a:r>
              <a:rPr lang="fr-FR" sz="1200" b="0" i="0" kern="1200" dirty="0">
                <a:solidFill>
                  <a:schemeClr val="tx1"/>
                </a:solidFill>
                <a:effectLst/>
                <a:latin typeface="+mn-lt"/>
                <a:ea typeface="+mn-ea"/>
                <a:cs typeface="+mn-cs"/>
              </a:rPr>
              <a:t>. Enfin, la dernière étape consiste à communiquer les informations dégagées par le biais du </a:t>
            </a:r>
            <a:r>
              <a:rPr lang="fr-FR" sz="1200" b="1" i="0" kern="1200" dirty="0" err="1">
                <a:solidFill>
                  <a:schemeClr val="tx1"/>
                </a:solidFill>
                <a:effectLst/>
                <a:latin typeface="+mn-lt"/>
                <a:ea typeface="+mn-ea"/>
                <a:cs typeface="+mn-cs"/>
              </a:rPr>
              <a:t>reporting</a:t>
            </a:r>
            <a:r>
              <a:rPr lang="fr-FR" sz="1200" b="0" i="0" kern="1200" dirty="0">
                <a:solidFill>
                  <a:schemeClr val="tx1"/>
                </a:solidFill>
                <a:effectLst/>
                <a:latin typeface="+mn-lt"/>
                <a:ea typeface="+mn-ea"/>
                <a:cs typeface="+mn-cs"/>
              </a:rPr>
              <a:t>, du </a:t>
            </a:r>
            <a:r>
              <a:rPr lang="fr-FR" sz="1200" b="1" i="0" kern="1200" dirty="0" err="1">
                <a:solidFill>
                  <a:schemeClr val="tx1"/>
                </a:solidFill>
                <a:effectLst/>
                <a:latin typeface="+mn-lt"/>
                <a:ea typeface="+mn-ea"/>
                <a:cs typeface="+mn-cs"/>
              </a:rPr>
              <a:t>dashboarding</a:t>
            </a:r>
            <a:r>
              <a:rPr lang="fr-FR" sz="1200" b="0" i="0" kern="1200" dirty="0">
                <a:solidFill>
                  <a:schemeClr val="tx1"/>
                </a:solidFill>
                <a:effectLst/>
                <a:latin typeface="+mn-lt"/>
                <a:ea typeface="+mn-ea"/>
                <a:cs typeface="+mn-cs"/>
              </a:rPr>
              <a:t> ou de la Data </a:t>
            </a:r>
            <a:r>
              <a:rPr lang="fr-FR" sz="1200" b="0" i="0" kern="1200" dirty="0" err="1">
                <a:solidFill>
                  <a:schemeClr val="tx1"/>
                </a:solidFill>
                <a:effectLst/>
                <a:latin typeface="+mn-lt"/>
                <a:ea typeface="+mn-ea"/>
                <a:cs typeface="+mn-cs"/>
              </a:rPr>
              <a:t>Visualization</a:t>
            </a:r>
            <a:r>
              <a:rPr lang="fr-FR" sz="1200" b="0" i="0" kern="1200" dirty="0">
                <a:solidFill>
                  <a:schemeClr val="tx1"/>
                </a:solidFill>
                <a:effectLst/>
                <a:latin typeface="+mn-lt"/>
                <a:ea typeface="+mn-ea"/>
                <a:cs typeface="+mn-cs"/>
              </a:rPr>
              <a:t>.</a:t>
            </a:r>
            <a:endParaRPr lang="en-GB" dirty="0"/>
          </a:p>
        </p:txBody>
      </p:sp>
      <p:sp>
        <p:nvSpPr>
          <p:cNvPr id="4" name="Espace réservé du numéro de diapositive 3"/>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64282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b="0" i="0" kern="1200" dirty="0">
                <a:solidFill>
                  <a:schemeClr val="tx1"/>
                </a:solidFill>
                <a:effectLst/>
                <a:latin typeface="+mn-lt"/>
                <a:ea typeface="+mn-ea"/>
                <a:cs typeface="+mn-cs"/>
              </a:rPr>
              <a:t>Les cas d’usage de la Data Science sont aussi nombreux que variés. Cette technologie est utilisée pour </a:t>
            </a:r>
            <a:r>
              <a:rPr lang="fr-FR" sz="1200" b="1" i="0" kern="1200" dirty="0">
                <a:solidFill>
                  <a:schemeClr val="tx1"/>
                </a:solidFill>
                <a:effectLst/>
                <a:latin typeface="+mn-lt"/>
                <a:ea typeface="+mn-ea"/>
                <a:cs typeface="+mn-cs"/>
              </a:rPr>
              <a:t>assister la prise de décision en entreprise</a:t>
            </a:r>
            <a:r>
              <a:rPr lang="fr-FR" sz="1200" b="0" i="0" kern="1200" dirty="0">
                <a:solidFill>
                  <a:schemeClr val="tx1"/>
                </a:solidFill>
                <a:effectLst/>
                <a:latin typeface="+mn-lt"/>
                <a:ea typeface="+mn-ea"/>
                <a:cs typeface="+mn-cs"/>
              </a:rPr>
              <a:t>, mais permet aussi l’</a:t>
            </a:r>
            <a:r>
              <a:rPr lang="fr-FR" sz="1200" b="1" i="0" kern="1200" dirty="0">
                <a:solidFill>
                  <a:schemeClr val="tx1"/>
                </a:solidFill>
                <a:effectLst/>
                <a:latin typeface="+mn-lt"/>
                <a:ea typeface="+mn-ea"/>
                <a:cs typeface="+mn-cs"/>
              </a:rPr>
              <a:t>automatisation</a:t>
            </a:r>
            <a:r>
              <a:rPr lang="fr-FR" sz="1200" b="0" i="0" kern="1200" dirty="0">
                <a:solidFill>
                  <a:schemeClr val="tx1"/>
                </a:solidFill>
                <a:effectLst/>
                <a:latin typeface="+mn-lt"/>
                <a:ea typeface="+mn-ea"/>
                <a:cs typeface="+mn-cs"/>
              </a:rPr>
              <a:t> de certaines tâches.</a:t>
            </a:r>
          </a:p>
          <a:p>
            <a:pPr fontAlgn="base"/>
            <a:r>
              <a:rPr lang="fr-FR" sz="1200" b="0" i="0" kern="1200" dirty="0">
                <a:solidFill>
                  <a:schemeClr val="tx1"/>
                </a:solidFill>
                <a:effectLst/>
                <a:latin typeface="+mn-lt"/>
                <a:ea typeface="+mn-ea"/>
                <a:cs typeface="+mn-cs"/>
              </a:rPr>
              <a:t>Elle est utilisée à des fins de </a:t>
            </a:r>
            <a:r>
              <a:rPr lang="fr-FR" sz="1200" b="1" i="0" kern="1200" dirty="0">
                <a:solidFill>
                  <a:schemeClr val="tx1"/>
                </a:solidFill>
                <a:effectLst/>
                <a:latin typeface="+mn-lt"/>
                <a:ea typeface="+mn-ea"/>
                <a:cs typeface="+mn-cs"/>
              </a:rPr>
              <a:t>détection d’anomalies ou de fraude</a:t>
            </a:r>
            <a:r>
              <a:rPr lang="fr-FR" sz="1200" b="0" i="0" kern="1200" dirty="0">
                <a:solidFill>
                  <a:schemeClr val="tx1"/>
                </a:solidFill>
                <a:effectLst/>
                <a:latin typeface="+mn-lt"/>
                <a:ea typeface="+mn-ea"/>
                <a:cs typeface="+mn-cs"/>
              </a:rPr>
              <a:t>. La science des données permet aussi la classification, par exemple pour trier automatiquement les emails dans votre boîte.</a:t>
            </a:r>
          </a:p>
          <a:p>
            <a:pPr fontAlgn="base"/>
            <a:r>
              <a:rPr lang="fr-FR" sz="1200" b="0" i="0" kern="1200" dirty="0">
                <a:solidFill>
                  <a:schemeClr val="tx1"/>
                </a:solidFill>
                <a:effectLst/>
                <a:latin typeface="+mn-lt"/>
                <a:ea typeface="+mn-ea"/>
                <a:cs typeface="+mn-cs"/>
              </a:rPr>
              <a:t>Elle </a:t>
            </a:r>
            <a:r>
              <a:rPr lang="fr-FR" sz="1200" b="1" i="0" kern="1200" dirty="0">
                <a:solidFill>
                  <a:schemeClr val="tx1"/>
                </a:solidFill>
                <a:effectLst/>
                <a:latin typeface="+mn-lt"/>
                <a:ea typeface="+mn-ea"/>
                <a:cs typeface="+mn-cs"/>
              </a:rPr>
              <a:t>permet aussi la prédiction</a:t>
            </a:r>
            <a:r>
              <a:rPr lang="fr-FR" sz="1200" b="0" i="0" kern="1200" dirty="0">
                <a:solidFill>
                  <a:schemeClr val="tx1"/>
                </a:solidFill>
                <a:effectLst/>
                <a:latin typeface="+mn-lt"/>
                <a:ea typeface="+mn-ea"/>
                <a:cs typeface="+mn-cs"/>
              </a:rPr>
              <a:t>, par exemple pour les ventes ou les revenus. En l’utilisant, il est possible de détecter des tendances ou des ” patterns ” dans les ensembles de données.</a:t>
            </a:r>
          </a:p>
          <a:p>
            <a:pPr fontAlgn="base"/>
            <a:r>
              <a:rPr lang="fr-FR" sz="1200" b="0" i="0" kern="1200" dirty="0">
                <a:solidFill>
                  <a:schemeClr val="tx1"/>
                </a:solidFill>
                <a:effectLst/>
                <a:latin typeface="+mn-lt"/>
                <a:ea typeface="+mn-ea"/>
                <a:cs typeface="+mn-cs"/>
              </a:rPr>
              <a:t>La Data Science se cache aussi derrière les technologies de </a:t>
            </a:r>
            <a:r>
              <a:rPr lang="fr-FR" sz="1200" b="1" i="0" kern="1200" dirty="0">
                <a:solidFill>
                  <a:schemeClr val="tx1"/>
                </a:solidFill>
                <a:effectLst/>
                <a:latin typeface="+mn-lt"/>
                <a:ea typeface="+mn-ea"/>
                <a:cs typeface="+mn-cs"/>
              </a:rPr>
              <a:t>reconnaissance faciale, vocale ou textuelle</a:t>
            </a:r>
            <a:r>
              <a:rPr lang="fr-FR" sz="1200" b="0" i="0" kern="1200" dirty="0">
                <a:solidFill>
                  <a:schemeClr val="tx1"/>
                </a:solidFill>
                <a:effectLst/>
                <a:latin typeface="+mn-lt"/>
                <a:ea typeface="+mn-ea"/>
                <a:cs typeface="+mn-cs"/>
              </a:rPr>
              <a:t>. Elle alimente aussi les </a:t>
            </a:r>
            <a:r>
              <a:rPr lang="fr-FR" sz="1200" b="1" i="0" kern="1200" dirty="0">
                <a:solidFill>
                  <a:schemeClr val="tx1"/>
                </a:solidFill>
                <a:effectLst/>
                <a:latin typeface="+mn-lt"/>
                <a:ea typeface="+mn-ea"/>
                <a:cs typeface="+mn-cs"/>
              </a:rPr>
              <a:t>moteurs de recommandations</a:t>
            </a:r>
            <a:r>
              <a:rPr lang="fr-FR" sz="1200" b="0" i="0" kern="1200" dirty="0">
                <a:solidFill>
                  <a:schemeClr val="tx1"/>
                </a:solidFill>
                <a:effectLst/>
                <a:latin typeface="+mn-lt"/>
                <a:ea typeface="+mn-ea"/>
                <a:cs typeface="+mn-cs"/>
              </a:rPr>
              <a:t> capables de vous suggérer des produits ou du contenu en fonction de vos préférences.</a:t>
            </a:r>
          </a:p>
          <a:p>
            <a:pPr fontAlgn="base"/>
            <a:r>
              <a:rPr lang="fr-FR" sz="1200" b="0" i="0" kern="1200" dirty="0">
                <a:solidFill>
                  <a:schemeClr val="tx1"/>
                </a:solidFill>
                <a:effectLst/>
                <a:latin typeface="+mn-lt"/>
                <a:ea typeface="+mn-ea"/>
                <a:cs typeface="+mn-cs"/>
              </a:rPr>
              <a:t>D’un secteur d’activité à l’autre, la Data Science est exploitée de différentes manières. Dans </a:t>
            </a:r>
            <a:r>
              <a:rPr lang="fr-FR" sz="1200" b="1" i="0" kern="1200" dirty="0">
                <a:solidFill>
                  <a:schemeClr val="tx1"/>
                </a:solidFill>
                <a:effectLst/>
                <a:latin typeface="+mn-lt"/>
                <a:ea typeface="+mn-ea"/>
                <a:cs typeface="+mn-cs"/>
              </a:rPr>
              <a:t>le domaine de la santé</a:t>
            </a:r>
            <a:r>
              <a:rPr lang="fr-FR" sz="1200" b="0" i="0" kern="1200" dirty="0">
                <a:solidFill>
                  <a:schemeClr val="tx1"/>
                </a:solidFill>
                <a:effectLst/>
                <a:latin typeface="+mn-lt"/>
                <a:ea typeface="+mn-ea"/>
                <a:cs typeface="+mn-cs"/>
              </a:rPr>
              <a:t>, les données permettent aujourd’hui de mieux comprendre les maladies, de recourir à la médecine préventive, d’inventer de nouveaux traitements ou d’accélérer les diagnostics.</a:t>
            </a:r>
          </a:p>
          <a:p>
            <a:pPr fontAlgn="base"/>
            <a:r>
              <a:rPr lang="fr-FR" sz="1200" b="0" i="0" kern="1200" dirty="0">
                <a:solidFill>
                  <a:schemeClr val="tx1"/>
                </a:solidFill>
                <a:effectLst/>
                <a:latin typeface="+mn-lt"/>
                <a:ea typeface="+mn-ea"/>
                <a:cs typeface="+mn-cs"/>
              </a:rPr>
              <a:t>En </a:t>
            </a:r>
            <a:r>
              <a:rPr lang="fr-FR" sz="1200" b="1" i="0" kern="1200" dirty="0">
                <a:solidFill>
                  <a:schemeClr val="tx1"/>
                </a:solidFill>
                <a:effectLst/>
                <a:latin typeface="+mn-lt"/>
                <a:ea typeface="+mn-ea"/>
                <a:cs typeface="+mn-cs"/>
              </a:rPr>
              <a:t>logistique</a:t>
            </a:r>
            <a:r>
              <a:rPr lang="fr-FR" sz="1200" b="0" i="0" kern="1200" dirty="0">
                <a:solidFill>
                  <a:schemeClr val="tx1"/>
                </a:solidFill>
                <a:effectLst/>
                <a:latin typeface="+mn-lt"/>
                <a:ea typeface="+mn-ea"/>
                <a:cs typeface="+mn-cs"/>
              </a:rPr>
              <a:t>, la Data Science aide à optimiser les itinéraires et les opérations internes en temps réel en tenant compte de facteurs comme la météo ou le trafic. Dans </a:t>
            </a:r>
            <a:r>
              <a:rPr lang="fr-FR" sz="1200" b="1" i="0" kern="1200" dirty="0">
                <a:solidFill>
                  <a:schemeClr val="tx1"/>
                </a:solidFill>
                <a:effectLst/>
                <a:latin typeface="+mn-lt"/>
                <a:ea typeface="+mn-ea"/>
                <a:cs typeface="+mn-cs"/>
              </a:rPr>
              <a:t>la finance</a:t>
            </a:r>
            <a:r>
              <a:rPr lang="fr-FR" sz="1200" b="0" i="0" kern="1200" dirty="0">
                <a:solidFill>
                  <a:schemeClr val="tx1"/>
                </a:solidFill>
                <a:effectLst/>
                <a:latin typeface="+mn-lt"/>
                <a:ea typeface="+mn-ea"/>
                <a:cs typeface="+mn-cs"/>
              </a:rPr>
              <a:t>, elle permet d’automatiser le traitement des données d’accords de crédit grâce au </a:t>
            </a:r>
            <a:r>
              <a:rPr lang="fr-FR" sz="1200" b="0" i="0" u="none" strike="noStrike" kern="1200" dirty="0">
                <a:solidFill>
                  <a:schemeClr val="tx1"/>
                </a:solidFill>
                <a:effectLst/>
                <a:latin typeface="+mn-lt"/>
                <a:ea typeface="+mn-ea"/>
                <a:cs typeface="+mn-cs"/>
                <a:hlinkClick r:id="rId3"/>
              </a:rPr>
              <a:t>Traitement Naturel du Langage </a:t>
            </a:r>
            <a:r>
              <a:rPr lang="fr-FR" sz="1200" b="0" i="0" kern="1200" dirty="0">
                <a:solidFill>
                  <a:schemeClr val="tx1"/>
                </a:solidFill>
                <a:effectLst/>
                <a:latin typeface="+mn-lt"/>
                <a:ea typeface="+mn-ea"/>
                <a:cs typeface="+mn-cs"/>
              </a:rPr>
              <a:t>ou de détecter la fraude grâce au </a:t>
            </a:r>
            <a:r>
              <a:rPr lang="fr-FR" sz="1200" b="1" i="0" kern="1200" dirty="0">
                <a:solidFill>
                  <a:schemeClr val="tx1"/>
                </a:solidFill>
                <a:effectLst/>
                <a:latin typeface="+mn-lt"/>
                <a:ea typeface="+mn-ea"/>
                <a:cs typeface="+mn-cs"/>
              </a:rPr>
              <a:t>Machine Learning</a:t>
            </a:r>
            <a:r>
              <a:rPr lang="fr-FR" sz="1200" b="0" i="0" kern="1200" dirty="0">
                <a:solidFill>
                  <a:schemeClr val="tx1"/>
                </a:solidFill>
                <a:effectLst/>
                <a:latin typeface="+mn-lt"/>
                <a:ea typeface="+mn-ea"/>
                <a:cs typeface="+mn-cs"/>
              </a:rPr>
              <a:t>.</a:t>
            </a:r>
          </a:p>
          <a:p>
            <a:pPr fontAlgn="base"/>
            <a:r>
              <a:rPr lang="fr-FR" sz="1200" b="0" i="0" kern="1200" dirty="0">
                <a:solidFill>
                  <a:schemeClr val="tx1"/>
                </a:solidFill>
                <a:effectLst/>
                <a:latin typeface="+mn-lt"/>
                <a:ea typeface="+mn-ea"/>
                <a:cs typeface="+mn-cs"/>
              </a:rPr>
              <a:t>Les </a:t>
            </a:r>
            <a:r>
              <a:rPr lang="fr-FR" sz="1200" b="1" i="0" kern="1200" dirty="0">
                <a:solidFill>
                  <a:schemeClr val="tx1"/>
                </a:solidFill>
                <a:effectLst/>
                <a:latin typeface="+mn-lt"/>
                <a:ea typeface="+mn-ea"/>
                <a:cs typeface="+mn-cs"/>
              </a:rPr>
              <a:t>entreprises de </a:t>
            </a:r>
            <a:r>
              <a:rPr lang="fr-FR" sz="1200" b="1" i="0" kern="1200" dirty="0" err="1">
                <a:solidFill>
                  <a:schemeClr val="tx1"/>
                </a:solidFill>
                <a:effectLst/>
                <a:latin typeface="+mn-lt"/>
                <a:ea typeface="+mn-ea"/>
                <a:cs typeface="+mn-cs"/>
              </a:rPr>
              <a:t>retail</a:t>
            </a:r>
            <a:r>
              <a:rPr lang="fr-FR" sz="1200" b="0" i="0" kern="1200" dirty="0">
                <a:solidFill>
                  <a:schemeClr val="tx1"/>
                </a:solidFill>
                <a:effectLst/>
                <a:latin typeface="+mn-lt"/>
                <a:ea typeface="+mn-ea"/>
                <a:cs typeface="+mn-cs"/>
              </a:rPr>
              <a:t> l’utilisent pour le ciblage publicitaire et le marketing personnalisé. Les moteurs de recommandations, basés sur l’</a:t>
            </a:r>
            <a:r>
              <a:rPr lang="fr-FR" sz="1200" b="1" i="0" kern="1200" dirty="0">
                <a:solidFill>
                  <a:schemeClr val="tx1"/>
                </a:solidFill>
                <a:effectLst/>
                <a:latin typeface="+mn-lt"/>
                <a:ea typeface="+mn-ea"/>
                <a:cs typeface="+mn-cs"/>
              </a:rPr>
              <a:t>analyse des préférences</a:t>
            </a:r>
            <a:r>
              <a:rPr lang="fr-FR" sz="1200" b="0" i="0" kern="1200" dirty="0">
                <a:solidFill>
                  <a:schemeClr val="tx1"/>
                </a:solidFill>
                <a:effectLst/>
                <a:latin typeface="+mn-lt"/>
                <a:ea typeface="+mn-ea"/>
                <a:cs typeface="+mn-cs"/>
              </a:rPr>
              <a:t> du consommateur, sont utilisés par </a:t>
            </a:r>
            <a:r>
              <a:rPr lang="fr-FR" sz="1200" b="1" i="0" kern="1200" dirty="0">
                <a:solidFill>
                  <a:schemeClr val="tx1"/>
                </a:solidFill>
                <a:effectLst/>
                <a:latin typeface="+mn-lt"/>
                <a:ea typeface="+mn-ea"/>
                <a:cs typeface="+mn-cs"/>
              </a:rPr>
              <a:t>Google</a:t>
            </a:r>
            <a:r>
              <a:rPr lang="fr-FR" sz="1200" b="0" i="0" kern="1200" dirty="0">
                <a:solidFill>
                  <a:schemeClr val="tx1"/>
                </a:solidFill>
                <a:effectLst/>
                <a:latin typeface="+mn-lt"/>
                <a:ea typeface="+mn-ea"/>
                <a:cs typeface="+mn-cs"/>
              </a:rPr>
              <a:t> pour son moteur de recherche web, par les </a:t>
            </a:r>
            <a:r>
              <a:rPr lang="fr-FR" sz="1200" b="1" i="0" kern="1200" dirty="0">
                <a:solidFill>
                  <a:schemeClr val="tx1"/>
                </a:solidFill>
                <a:effectLst/>
                <a:latin typeface="+mn-lt"/>
                <a:ea typeface="+mn-ea"/>
                <a:cs typeface="+mn-cs"/>
              </a:rPr>
              <a:t>plateformes de streaming comme </a:t>
            </a:r>
            <a:r>
              <a:rPr lang="fr-FR" sz="1200" b="1" i="0" kern="1200" dirty="0" err="1">
                <a:solidFill>
                  <a:schemeClr val="tx1"/>
                </a:solidFill>
                <a:effectLst/>
                <a:latin typeface="+mn-lt"/>
                <a:ea typeface="+mn-ea"/>
                <a:cs typeface="+mn-cs"/>
              </a:rPr>
              <a:t>Netflix</a:t>
            </a:r>
            <a:r>
              <a:rPr lang="fr-FR" sz="1200" b="1" i="0" kern="1200" dirty="0">
                <a:solidFill>
                  <a:schemeClr val="tx1"/>
                </a:solidFill>
                <a:effectLst/>
                <a:latin typeface="+mn-lt"/>
                <a:ea typeface="+mn-ea"/>
                <a:cs typeface="+mn-cs"/>
              </a:rPr>
              <a:t> ou </a:t>
            </a:r>
            <a:r>
              <a:rPr lang="fr-FR" sz="1200" b="1" i="0" kern="1200" dirty="0" err="1">
                <a:solidFill>
                  <a:schemeClr val="tx1"/>
                </a:solidFill>
                <a:effectLst/>
                <a:latin typeface="+mn-lt"/>
                <a:ea typeface="+mn-ea"/>
                <a:cs typeface="+mn-cs"/>
              </a:rPr>
              <a:t>Spotify</a:t>
            </a:r>
            <a:r>
              <a:rPr lang="fr-FR" sz="1200" b="0" i="0" kern="1200" dirty="0">
                <a:solidFill>
                  <a:schemeClr val="tx1"/>
                </a:solidFill>
                <a:effectLst/>
                <a:latin typeface="+mn-lt"/>
                <a:ea typeface="+mn-ea"/>
                <a:cs typeface="+mn-cs"/>
              </a:rPr>
              <a:t>, et par les entreprises de e-commerce comme </a:t>
            </a:r>
            <a:r>
              <a:rPr lang="fr-FR" sz="1200" b="1" i="0" kern="1200" dirty="0">
                <a:solidFill>
                  <a:schemeClr val="tx1"/>
                </a:solidFill>
                <a:effectLst/>
                <a:latin typeface="+mn-lt"/>
                <a:ea typeface="+mn-ea"/>
                <a:cs typeface="+mn-cs"/>
              </a:rPr>
              <a:t>Amazon</a:t>
            </a:r>
            <a:r>
              <a:rPr lang="fr-FR" sz="1200" b="0" i="0" kern="1200" dirty="0">
                <a:solidFill>
                  <a:schemeClr val="tx1"/>
                </a:solidFill>
                <a:effectLst/>
                <a:latin typeface="+mn-lt"/>
                <a:ea typeface="+mn-ea"/>
                <a:cs typeface="+mn-cs"/>
              </a:rPr>
              <a:t>.</a:t>
            </a:r>
          </a:p>
          <a:p>
            <a:pPr fontAlgn="base"/>
            <a:r>
              <a:rPr lang="fr-FR" sz="1200" b="0" i="0" kern="1200" dirty="0">
                <a:solidFill>
                  <a:schemeClr val="tx1"/>
                </a:solidFill>
                <a:effectLst/>
                <a:latin typeface="+mn-lt"/>
                <a:ea typeface="+mn-ea"/>
                <a:cs typeface="+mn-cs"/>
              </a:rPr>
              <a:t>Les </a:t>
            </a:r>
            <a:r>
              <a:rPr lang="fr-FR" sz="1200" b="1" i="0" kern="1200" dirty="0">
                <a:solidFill>
                  <a:schemeClr val="tx1"/>
                </a:solidFill>
                <a:effectLst/>
                <a:latin typeface="+mn-lt"/>
                <a:ea typeface="+mn-ea"/>
                <a:cs typeface="+mn-cs"/>
              </a:rPr>
              <a:t>entreprises de </a:t>
            </a:r>
            <a:r>
              <a:rPr lang="fr-FR" sz="1200" b="1" i="0" kern="1200" dirty="0" err="1">
                <a:solidFill>
                  <a:schemeClr val="tx1"/>
                </a:solidFill>
                <a:effectLst/>
                <a:latin typeface="+mn-lt"/>
                <a:ea typeface="+mn-ea"/>
                <a:cs typeface="+mn-cs"/>
              </a:rPr>
              <a:t>cybersécurité</a:t>
            </a:r>
            <a:r>
              <a:rPr lang="fr-FR" sz="1200" b="0" i="0" kern="1200" dirty="0">
                <a:solidFill>
                  <a:schemeClr val="tx1"/>
                </a:solidFill>
                <a:effectLst/>
                <a:latin typeface="+mn-lt"/>
                <a:ea typeface="+mn-ea"/>
                <a:cs typeface="+mn-cs"/>
              </a:rPr>
              <a:t> se tournent vers l’IA et la science des données pour </a:t>
            </a:r>
            <a:r>
              <a:rPr lang="fr-FR" sz="1200" b="1" i="0" kern="1200" dirty="0">
                <a:solidFill>
                  <a:schemeClr val="tx1"/>
                </a:solidFill>
                <a:effectLst/>
                <a:latin typeface="+mn-lt"/>
                <a:ea typeface="+mn-ea"/>
                <a:cs typeface="+mn-cs"/>
              </a:rPr>
              <a:t>découvrir de nouveaux malwares</a:t>
            </a:r>
            <a:r>
              <a:rPr lang="fr-FR" sz="1200" b="0" i="0" kern="1200" dirty="0">
                <a:solidFill>
                  <a:schemeClr val="tx1"/>
                </a:solidFill>
                <a:effectLst/>
                <a:latin typeface="+mn-lt"/>
                <a:ea typeface="+mn-ea"/>
                <a:cs typeface="+mn-cs"/>
              </a:rPr>
              <a:t> au quotidien. Même les voitures autonomes reposent sur la Data Science et l’</a:t>
            </a:r>
            <a:r>
              <a:rPr lang="fr-FR" sz="1200" b="1" i="0" kern="1200" dirty="0">
                <a:solidFill>
                  <a:schemeClr val="tx1"/>
                </a:solidFill>
                <a:effectLst/>
                <a:latin typeface="+mn-lt"/>
                <a:ea typeface="+mn-ea"/>
                <a:cs typeface="+mn-cs"/>
              </a:rPr>
              <a:t>analyse prédictive</a:t>
            </a:r>
            <a:r>
              <a:rPr lang="fr-FR" sz="1200" b="0" i="0" kern="1200" dirty="0">
                <a:solidFill>
                  <a:schemeClr val="tx1"/>
                </a:solidFill>
                <a:effectLst/>
                <a:latin typeface="+mn-lt"/>
                <a:ea typeface="+mn-ea"/>
                <a:cs typeface="+mn-cs"/>
              </a:rPr>
              <a:t> pour ajuster leur vitesse, éviter les obstacles et les changements de voie dangereux ou choisir l’itinéraire le plus rapide.</a:t>
            </a:r>
          </a:p>
          <a:p>
            <a:endParaRPr lang="en-GB" dirty="0"/>
          </a:p>
        </p:txBody>
      </p:sp>
      <p:sp>
        <p:nvSpPr>
          <p:cNvPr id="4" name="Espace réservé du numéro de diapositive 3"/>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181548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a:effectLst/>
                <a:latin typeface="Calibri" panose="020F0502020204030204" pitchFamily="34" charset="0"/>
                <a:ea typeface="Calibri" panose="020F0502020204030204" pitchFamily="34" charset="0"/>
                <a:cs typeface="Arial" panose="020B0604020202020204" pitchFamily="34" charset="0"/>
              </a:rPr>
              <a:t>La science des données a été, dans les derniers temps, souvent liée aux données massives. Bien que la science des données existait avant l'apparition du terme données massives, le besoin de traiter des données massives et le développement rapide des infrastructures et outils de traitement des données massives font en sorte que la science des données émerge de plus en plus dans pratiquement tous les domaines. La science des données est liée aux données peu importe leur taille ou provenance.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Arial" panose="020B0604020202020204" pitchFamily="34" charset="0"/>
              </a:rPr>
              <a:t>Le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term</a:t>
            </a:r>
            <a:r>
              <a:rPr lang="fr-FR" sz="1800" kern="100" dirty="0">
                <a:effectLst/>
                <a:latin typeface="Calibri" panose="020F0502020204030204" pitchFamily="34" charset="0"/>
                <a:ea typeface="Calibri" panose="020F0502020204030204" pitchFamily="34" charset="0"/>
                <a:cs typeface="Arial" panose="020B0604020202020204" pitchFamily="34" charset="0"/>
              </a:rPr>
              <a:t> Big Data (données massives) est lié à trois caractéristiques fondamentales souvent appelées VVV ou 3V (Volume, Variété et Vélocité) comme le montre la figure suivante. Volume : décrit la quantité de données générées.</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Variété : décrit la diversité des types de données provenant de sources multiples. </a:t>
            </a: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Arial" panose="020B0604020202020204" pitchFamily="34" charset="0"/>
              </a:rPr>
              <a:t> Vélocité : décrit la fréquence à laquelle les données sont générées, capturées, partagées et traitées. Les trois caractéristiques des données massives engendrent, donc, beaucoup de dés techniques et computationnels pour les scientifiques de données an d'analyser ces données et d'en extraire des informations pertinentes en temps réel.</a:t>
            </a:r>
          </a:p>
          <a:p>
            <a:endParaRPr lang="fr-FR" dirty="0"/>
          </a:p>
        </p:txBody>
      </p:sp>
      <p:sp>
        <p:nvSpPr>
          <p:cNvPr id="4" name="Espace réservé du numéro de diapositive 3"/>
          <p:cNvSpPr>
            <a:spLocks noGrp="1"/>
          </p:cNvSpPr>
          <p:nvPr>
            <p:ph type="sldNum" sz="quarter" idx="5"/>
          </p:nvPr>
        </p:nvSpPr>
        <p:spPr/>
        <p:txBody>
          <a:bodyPr/>
          <a:lstStyle/>
          <a:p>
            <a:fld id="{2F4B7D99-9787-42E5-BE24-5E5E23AD2FE9}" type="slidenum">
              <a:rPr lang="fr-FR" smtClean="0"/>
              <a:t>12</a:t>
            </a:fld>
            <a:endParaRPr lang="fr-FR"/>
          </a:p>
        </p:txBody>
      </p:sp>
    </p:spTree>
    <p:extLst>
      <p:ext uri="{BB962C8B-B14F-4D97-AF65-F5344CB8AC3E}">
        <p14:creationId xmlns:p14="http://schemas.microsoft.com/office/powerpoint/2010/main" val="5854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7ABDA-B205-2DEB-FDC9-7445A64764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6814771-C05F-A3DD-F1DF-FCDDB047F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28F76E1-DD50-A028-1F58-1F37CC64748A}"/>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5" name="Espace réservé du pied de page 4">
            <a:extLst>
              <a:ext uri="{FF2B5EF4-FFF2-40B4-BE49-F238E27FC236}">
                <a16:creationId xmlns:a16="http://schemas.microsoft.com/office/drawing/2014/main" id="{AB4108B7-15F0-5F8D-CFA0-336D0E78EC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69BFAE-F79D-8E45-0920-E2AC960972E3}"/>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21206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7900F-D77C-9B6D-A1CE-DFAAE1E14D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F76F76-2390-AD66-3CD2-EFBFF22F463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0A7403-87AC-8785-BE75-9ECCE65ADAAE}"/>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5" name="Espace réservé du pied de page 4">
            <a:extLst>
              <a:ext uri="{FF2B5EF4-FFF2-40B4-BE49-F238E27FC236}">
                <a16:creationId xmlns:a16="http://schemas.microsoft.com/office/drawing/2014/main" id="{3B7DA149-D2B0-3F38-28F7-F00C623D11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09FA86-98CF-D997-7FA6-10EF686A8BD1}"/>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174181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B1C40AB-86CF-7877-1FAD-A34700C7BED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B3DED29-DC7D-BB5B-0F38-0953D6AA31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393EC8-DF19-1358-61A9-17C2A6D487A4}"/>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5" name="Espace réservé du pied de page 4">
            <a:extLst>
              <a:ext uri="{FF2B5EF4-FFF2-40B4-BE49-F238E27FC236}">
                <a16:creationId xmlns:a16="http://schemas.microsoft.com/office/drawing/2014/main" id="{4BA890D4-C44E-3233-9708-573319F158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F69A96-E810-FC36-B970-5D9A82CAC438}"/>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3359980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6C051A-6249-4ADA-BA28-6E01DD886ABE}"/>
              </a:ext>
            </a:extLst>
          </p:cNvPr>
          <p:cNvSpPr>
            <a:spLocks noGrp="1"/>
          </p:cNvSpPr>
          <p:nvPr>
            <p:ph type="body" idx="1" hasCustomPrompt="1"/>
          </p:nvPr>
        </p:nvSpPr>
        <p:spPr>
          <a:xfrm>
            <a:off x="3359696" y="5683559"/>
            <a:ext cx="7627714" cy="54062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a:t>
            </a:r>
          </a:p>
        </p:txBody>
      </p:sp>
      <p:sp>
        <p:nvSpPr>
          <p:cNvPr id="4" name="Date Placeholder 3">
            <a:extLst>
              <a:ext uri="{FF2B5EF4-FFF2-40B4-BE49-F238E27FC236}">
                <a16:creationId xmlns:a16="http://schemas.microsoft.com/office/drawing/2014/main" id="{176AD31F-0EE1-463E-9F3E-4301ECA6EC52}"/>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id="{796BECF9-BEF4-4ADC-842C-D63F4F639E23}"/>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43732F4A-4504-4B19-B34F-FF6861DE1080}"/>
              </a:ext>
            </a:extLst>
          </p:cNvPr>
          <p:cNvSpPr>
            <a:spLocks noGrp="1"/>
          </p:cNvSpPr>
          <p:nvPr>
            <p:ph type="sldNum" sz="quarter" idx="12"/>
          </p:nvPr>
        </p:nvSpPr>
        <p:spPr/>
        <p:txBody>
          <a:bodyPr/>
          <a:lstStyle/>
          <a:p>
            <a:fld id="{7F88F610-7B7C-44F0-8FE6-F62371B7351D}" type="slidenum">
              <a:rPr lang="en-US" smtClean="0"/>
              <a:t>‹N°›</a:t>
            </a:fld>
            <a:endParaRPr lang="en-US"/>
          </a:p>
        </p:txBody>
      </p:sp>
      <p:grpSp>
        <p:nvGrpSpPr>
          <p:cNvPr id="15" name="Group 14">
            <a:extLst>
              <a:ext uri="{FF2B5EF4-FFF2-40B4-BE49-F238E27FC236}">
                <a16:creationId xmlns:a16="http://schemas.microsoft.com/office/drawing/2014/main" id="{ABB2EC86-39EC-4A0E-8283-A78BDDF11DAC}"/>
              </a:ext>
            </a:extLst>
          </p:cNvPr>
          <p:cNvGrpSpPr/>
          <p:nvPr userDrawn="1"/>
        </p:nvGrpSpPr>
        <p:grpSpPr>
          <a:xfrm>
            <a:off x="1194323" y="311675"/>
            <a:ext cx="9793087" cy="5640746"/>
            <a:chOff x="1304261" y="373087"/>
            <a:chExt cx="9793087" cy="5640746"/>
          </a:xfrm>
        </p:grpSpPr>
        <p:sp>
          <p:nvSpPr>
            <p:cNvPr id="7" name="Freeform 678">
              <a:extLst>
                <a:ext uri="{FF2B5EF4-FFF2-40B4-BE49-F238E27FC236}">
                  <a16:creationId xmlns:a16="http://schemas.microsoft.com/office/drawing/2014/main" id="{1F9383C4-8D94-40A8-84A1-0865907A9149}"/>
                </a:ext>
              </a:extLst>
            </p:cNvPr>
            <p:cNvSpPr>
              <a:spLocks/>
            </p:cNvSpPr>
            <p:nvPr userDrawn="1"/>
          </p:nvSpPr>
          <p:spPr bwMode="auto">
            <a:xfrm>
              <a:off x="2135560" y="4877950"/>
              <a:ext cx="2254514" cy="540623"/>
            </a:xfrm>
            <a:custGeom>
              <a:avLst/>
              <a:gdLst>
                <a:gd name="T0" fmla="*/ 3136 w 3136"/>
                <a:gd name="T1" fmla="*/ 0 h 749"/>
                <a:gd name="T2" fmla="*/ 0 w 3136"/>
                <a:gd name="T3" fmla="*/ 749 h 749"/>
                <a:gd name="T4" fmla="*/ 0 w 3136"/>
                <a:gd name="T5" fmla="*/ 137 h 749"/>
                <a:gd name="T6" fmla="*/ 3136 w 3136"/>
                <a:gd name="T7" fmla="*/ 0 h 749"/>
              </a:gdLst>
              <a:ahLst/>
              <a:cxnLst>
                <a:cxn ang="0">
                  <a:pos x="T0" y="T1"/>
                </a:cxn>
                <a:cxn ang="0">
                  <a:pos x="T2" y="T3"/>
                </a:cxn>
                <a:cxn ang="0">
                  <a:pos x="T4" y="T5"/>
                </a:cxn>
                <a:cxn ang="0">
                  <a:pos x="T6" y="T7"/>
                </a:cxn>
              </a:cxnLst>
              <a:rect l="0" t="0" r="r" b="b"/>
              <a:pathLst>
                <a:path w="3136" h="749">
                  <a:moveTo>
                    <a:pt x="3136" y="0"/>
                  </a:moveTo>
                  <a:lnTo>
                    <a:pt x="0" y="749"/>
                  </a:lnTo>
                  <a:lnTo>
                    <a:pt x="0" y="137"/>
                  </a:lnTo>
                  <a:lnTo>
                    <a:pt x="3136"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79">
              <a:extLst>
                <a:ext uri="{FF2B5EF4-FFF2-40B4-BE49-F238E27FC236}">
                  <a16:creationId xmlns:a16="http://schemas.microsoft.com/office/drawing/2014/main" id="{F9FBCA31-A3C9-47B3-9325-E59166A53121}"/>
                </a:ext>
              </a:extLst>
            </p:cNvPr>
            <p:cNvSpPr>
              <a:spLocks/>
            </p:cNvSpPr>
            <p:nvPr userDrawn="1"/>
          </p:nvSpPr>
          <p:spPr bwMode="auto">
            <a:xfrm>
              <a:off x="2135560" y="5053364"/>
              <a:ext cx="1521222" cy="448602"/>
            </a:xfrm>
            <a:custGeom>
              <a:avLst/>
              <a:gdLst>
                <a:gd name="T0" fmla="*/ 0 w 2116"/>
                <a:gd name="T1" fmla="*/ 505 h 624"/>
                <a:gd name="T2" fmla="*/ 2116 w 2116"/>
                <a:gd name="T3" fmla="*/ 624 h 624"/>
                <a:gd name="T4" fmla="*/ 2116 w 2116"/>
                <a:gd name="T5" fmla="*/ 0 h 624"/>
                <a:gd name="T6" fmla="*/ 0 w 2116"/>
                <a:gd name="T7" fmla="*/ 505 h 624"/>
              </a:gdLst>
              <a:ahLst/>
              <a:cxnLst>
                <a:cxn ang="0">
                  <a:pos x="T0" y="T1"/>
                </a:cxn>
                <a:cxn ang="0">
                  <a:pos x="T2" y="T3"/>
                </a:cxn>
                <a:cxn ang="0">
                  <a:pos x="T4" y="T5"/>
                </a:cxn>
                <a:cxn ang="0">
                  <a:pos x="T6" y="T7"/>
                </a:cxn>
              </a:cxnLst>
              <a:rect l="0" t="0" r="r" b="b"/>
              <a:pathLst>
                <a:path w="2116" h="624">
                  <a:moveTo>
                    <a:pt x="0" y="505"/>
                  </a:moveTo>
                  <a:lnTo>
                    <a:pt x="2116" y="624"/>
                  </a:lnTo>
                  <a:lnTo>
                    <a:pt x="2116" y="0"/>
                  </a:lnTo>
                  <a:lnTo>
                    <a:pt x="0" y="50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80">
              <a:extLst>
                <a:ext uri="{FF2B5EF4-FFF2-40B4-BE49-F238E27FC236}">
                  <a16:creationId xmlns:a16="http://schemas.microsoft.com/office/drawing/2014/main" id="{0A97D035-4E7B-4C47-91E5-B936FA0F37F6}"/>
                </a:ext>
              </a:extLst>
            </p:cNvPr>
            <p:cNvSpPr>
              <a:spLocks/>
            </p:cNvSpPr>
            <p:nvPr userDrawn="1"/>
          </p:nvSpPr>
          <p:spPr bwMode="auto">
            <a:xfrm>
              <a:off x="2647427" y="5447330"/>
              <a:ext cx="1009356" cy="350830"/>
            </a:xfrm>
            <a:custGeom>
              <a:avLst/>
              <a:gdLst>
                <a:gd name="T0" fmla="*/ 1401 w 1401"/>
                <a:gd name="T1" fmla="*/ 79 h 491"/>
                <a:gd name="T2" fmla="*/ 0 w 1401"/>
                <a:gd name="T3" fmla="*/ 491 h 491"/>
                <a:gd name="T4" fmla="*/ 0 w 1401"/>
                <a:gd name="T5" fmla="*/ 0 h 491"/>
                <a:gd name="T6" fmla="*/ 1401 w 1401"/>
                <a:gd name="T7" fmla="*/ 79 h 491"/>
              </a:gdLst>
              <a:ahLst/>
              <a:cxnLst>
                <a:cxn ang="0">
                  <a:pos x="T0" y="T1"/>
                </a:cxn>
                <a:cxn ang="0">
                  <a:pos x="T2" y="T3"/>
                </a:cxn>
                <a:cxn ang="0">
                  <a:pos x="T4" y="T5"/>
                </a:cxn>
                <a:cxn ang="0">
                  <a:pos x="T6" y="T7"/>
                </a:cxn>
              </a:cxnLst>
              <a:rect l="0" t="0" r="r" b="b"/>
              <a:pathLst>
                <a:path w="1401" h="491">
                  <a:moveTo>
                    <a:pt x="1401" y="79"/>
                  </a:moveTo>
                  <a:lnTo>
                    <a:pt x="0" y="491"/>
                  </a:lnTo>
                  <a:lnTo>
                    <a:pt x="0" y="0"/>
                  </a:lnTo>
                  <a:lnTo>
                    <a:pt x="1401" y="79"/>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81">
              <a:extLst>
                <a:ext uri="{FF2B5EF4-FFF2-40B4-BE49-F238E27FC236}">
                  <a16:creationId xmlns:a16="http://schemas.microsoft.com/office/drawing/2014/main" id="{7C94B54F-8697-4CAE-B83E-A416BE587968}"/>
                </a:ext>
              </a:extLst>
            </p:cNvPr>
            <p:cNvSpPr>
              <a:spLocks/>
            </p:cNvSpPr>
            <p:nvPr userDrawn="1"/>
          </p:nvSpPr>
          <p:spPr bwMode="auto">
            <a:xfrm>
              <a:off x="2647427" y="5651500"/>
              <a:ext cx="506115" cy="362333"/>
            </a:xfrm>
            <a:custGeom>
              <a:avLst/>
              <a:gdLst>
                <a:gd name="T0" fmla="*/ 0 w 701"/>
                <a:gd name="T1" fmla="*/ 207 h 506"/>
                <a:gd name="T2" fmla="*/ 701 w 701"/>
                <a:gd name="T3" fmla="*/ 0 h 506"/>
                <a:gd name="T4" fmla="*/ 701 w 701"/>
                <a:gd name="T5" fmla="*/ 506 h 506"/>
                <a:gd name="T6" fmla="*/ 0 w 701"/>
                <a:gd name="T7" fmla="*/ 207 h 506"/>
              </a:gdLst>
              <a:ahLst/>
              <a:cxnLst>
                <a:cxn ang="0">
                  <a:pos x="T0" y="T1"/>
                </a:cxn>
                <a:cxn ang="0">
                  <a:pos x="T2" y="T3"/>
                </a:cxn>
                <a:cxn ang="0">
                  <a:pos x="T4" y="T5"/>
                </a:cxn>
                <a:cxn ang="0">
                  <a:pos x="T6" y="T7"/>
                </a:cxn>
              </a:cxnLst>
              <a:rect l="0" t="0" r="r" b="b"/>
              <a:pathLst>
                <a:path w="701" h="506">
                  <a:moveTo>
                    <a:pt x="0" y="207"/>
                  </a:moveTo>
                  <a:lnTo>
                    <a:pt x="701" y="0"/>
                  </a:lnTo>
                  <a:lnTo>
                    <a:pt x="701" y="506"/>
                  </a:lnTo>
                  <a:lnTo>
                    <a:pt x="0" y="2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6807482A-D2F9-4C65-88D7-D2C3813CA2D1}"/>
                </a:ext>
              </a:extLst>
            </p:cNvPr>
            <p:cNvGrpSpPr/>
            <p:nvPr userDrawn="1"/>
          </p:nvGrpSpPr>
          <p:grpSpPr>
            <a:xfrm>
              <a:off x="1304261" y="373087"/>
              <a:ext cx="9793087" cy="4613122"/>
              <a:chOff x="1847529" y="2291781"/>
              <a:chExt cx="3168972" cy="2798013"/>
            </a:xfrm>
          </p:grpSpPr>
          <p:sp>
            <p:nvSpPr>
              <p:cNvPr id="11" name="Freeform 682">
                <a:extLst>
                  <a:ext uri="{FF2B5EF4-FFF2-40B4-BE49-F238E27FC236}">
                    <a16:creationId xmlns:a16="http://schemas.microsoft.com/office/drawing/2014/main" id="{6DC1F29F-2EA3-46EF-94D8-DDF77E1D7DE2}"/>
                  </a:ext>
                </a:extLst>
              </p:cNvPr>
              <p:cNvSpPr>
                <a:spLocks/>
              </p:cNvSpPr>
              <p:nvPr userDrawn="1"/>
            </p:nvSpPr>
            <p:spPr bwMode="auto">
              <a:xfrm>
                <a:off x="1847529" y="2291781"/>
                <a:ext cx="3168972" cy="2798013"/>
              </a:xfrm>
              <a:custGeom>
                <a:avLst/>
                <a:gdLst>
                  <a:gd name="T0" fmla="*/ 4406 w 4406"/>
                  <a:gd name="T1" fmla="*/ 3891 h 3891"/>
                  <a:gd name="T2" fmla="*/ 0 w 4406"/>
                  <a:gd name="T3" fmla="*/ 3891 h 3891"/>
                  <a:gd name="T4" fmla="*/ 0 w 4406"/>
                  <a:gd name="T5" fmla="*/ 742 h 3891"/>
                  <a:gd name="T6" fmla="*/ 4406 w 4406"/>
                  <a:gd name="T7" fmla="*/ 0 h 3891"/>
                  <a:gd name="T8" fmla="*/ 4406 w 4406"/>
                  <a:gd name="T9" fmla="*/ 3891 h 3891"/>
                </a:gdLst>
                <a:ahLst/>
                <a:cxnLst>
                  <a:cxn ang="0">
                    <a:pos x="T0" y="T1"/>
                  </a:cxn>
                  <a:cxn ang="0">
                    <a:pos x="T2" y="T3"/>
                  </a:cxn>
                  <a:cxn ang="0">
                    <a:pos x="T4" y="T5"/>
                  </a:cxn>
                  <a:cxn ang="0">
                    <a:pos x="T6" y="T7"/>
                  </a:cxn>
                  <a:cxn ang="0">
                    <a:pos x="T8" y="T9"/>
                  </a:cxn>
                </a:cxnLst>
                <a:rect l="0" t="0" r="r" b="b"/>
                <a:pathLst>
                  <a:path w="4406" h="3891">
                    <a:moveTo>
                      <a:pt x="4406" y="3891"/>
                    </a:moveTo>
                    <a:lnTo>
                      <a:pt x="0" y="3891"/>
                    </a:lnTo>
                    <a:lnTo>
                      <a:pt x="0" y="742"/>
                    </a:lnTo>
                    <a:lnTo>
                      <a:pt x="4406" y="0"/>
                    </a:lnTo>
                    <a:lnTo>
                      <a:pt x="4406" y="389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83">
                <a:extLst>
                  <a:ext uri="{FF2B5EF4-FFF2-40B4-BE49-F238E27FC236}">
                    <a16:creationId xmlns:a16="http://schemas.microsoft.com/office/drawing/2014/main" id="{5ECE7455-3504-4CCA-A525-032C256EEF69}"/>
                  </a:ext>
                </a:extLst>
              </p:cNvPr>
              <p:cNvSpPr>
                <a:spLocks/>
              </p:cNvSpPr>
              <p:nvPr userDrawn="1"/>
            </p:nvSpPr>
            <p:spPr bwMode="auto">
              <a:xfrm>
                <a:off x="1975686" y="2559218"/>
                <a:ext cx="2912658" cy="2297649"/>
              </a:xfrm>
              <a:custGeom>
                <a:avLst/>
                <a:gdLst>
                  <a:gd name="T0" fmla="*/ 0 w 3801"/>
                  <a:gd name="T1" fmla="*/ 3195 h 3195"/>
                  <a:gd name="T2" fmla="*/ 0 w 3801"/>
                  <a:gd name="T3" fmla="*/ 635 h 3195"/>
                  <a:gd name="T4" fmla="*/ 3801 w 3801"/>
                  <a:gd name="T5" fmla="*/ 0 h 3195"/>
                  <a:gd name="T6" fmla="*/ 3801 w 3801"/>
                  <a:gd name="T7" fmla="*/ 3195 h 3195"/>
                  <a:gd name="T8" fmla="*/ 0 w 3801"/>
                  <a:gd name="T9" fmla="*/ 3195 h 3195"/>
                </a:gdLst>
                <a:ahLst/>
                <a:cxnLst>
                  <a:cxn ang="0">
                    <a:pos x="T0" y="T1"/>
                  </a:cxn>
                  <a:cxn ang="0">
                    <a:pos x="T2" y="T3"/>
                  </a:cxn>
                  <a:cxn ang="0">
                    <a:pos x="T4" y="T5"/>
                  </a:cxn>
                  <a:cxn ang="0">
                    <a:pos x="T6" y="T7"/>
                  </a:cxn>
                  <a:cxn ang="0">
                    <a:pos x="T8" y="T9"/>
                  </a:cxn>
                </a:cxnLst>
                <a:rect l="0" t="0" r="r" b="b"/>
                <a:pathLst>
                  <a:path w="3801" h="3195">
                    <a:moveTo>
                      <a:pt x="0" y="3195"/>
                    </a:moveTo>
                    <a:lnTo>
                      <a:pt x="0" y="635"/>
                    </a:lnTo>
                    <a:lnTo>
                      <a:pt x="3801" y="0"/>
                    </a:lnTo>
                    <a:lnTo>
                      <a:pt x="3801" y="3195"/>
                    </a:lnTo>
                    <a:lnTo>
                      <a:pt x="0" y="3195"/>
                    </a:lnTo>
                    <a:close/>
                  </a:path>
                </a:pathLst>
              </a:custGeom>
              <a:solidFill>
                <a:srgbClr val="FFFFFF"/>
              </a:solidFill>
              <a:ln>
                <a:noFill/>
              </a:ln>
              <a:effectLst>
                <a:outerShdw blurRad="254000" dist="127000" dir="10200000" algn="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itle 1">
            <a:extLst>
              <a:ext uri="{FF2B5EF4-FFF2-40B4-BE49-F238E27FC236}">
                <a16:creationId xmlns:a16="http://schemas.microsoft.com/office/drawing/2014/main" id="{E74D98FD-0D74-4671-87BF-B230EC2DC998}"/>
              </a:ext>
            </a:extLst>
          </p:cNvPr>
          <p:cNvSpPr>
            <a:spLocks noGrp="1"/>
          </p:cNvSpPr>
          <p:nvPr>
            <p:ph type="title" hasCustomPrompt="1"/>
          </p:nvPr>
        </p:nvSpPr>
        <p:spPr>
          <a:xfrm>
            <a:off x="1590366" y="1648326"/>
            <a:ext cx="9000999" cy="2852737"/>
          </a:xfrm>
        </p:spPr>
        <p:txBody>
          <a:bodyPr lIns="182880" rIns="182880" anchor="ctr"/>
          <a:lstStyle>
            <a:lvl1pPr algn="ctr">
              <a:defRPr sz="6000" b="0">
                <a:solidFill>
                  <a:schemeClr val="tx2"/>
                </a:solidFill>
              </a:defRPr>
            </a:lvl1pPr>
          </a:lstStyle>
          <a:p>
            <a:r>
              <a:rPr lang="en-US"/>
              <a:t>Your Quote Goes Here</a:t>
            </a:r>
          </a:p>
        </p:txBody>
      </p:sp>
      <p:sp>
        <p:nvSpPr>
          <p:cNvPr id="17" name="Freeform: Shape 16">
            <a:extLst>
              <a:ext uri="{FF2B5EF4-FFF2-40B4-BE49-F238E27FC236}">
                <a16:creationId xmlns:a16="http://schemas.microsoft.com/office/drawing/2014/main" id="{610A1CBA-3CCF-484B-BD26-E814FEC83852}"/>
              </a:ext>
            </a:extLst>
          </p:cNvPr>
          <p:cNvSpPr/>
          <p:nvPr userDrawn="1"/>
        </p:nvSpPr>
        <p:spPr>
          <a:xfrm>
            <a:off x="1981385" y="881157"/>
            <a:ext cx="1112207" cy="766277"/>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6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F4A2C-0173-66FF-C887-CB650A9915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A04979-386B-3C2A-0EFE-7832A5E5F13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59471B-2C66-77EE-3BA5-EB42BC2CB111}"/>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5" name="Espace réservé du pied de page 4">
            <a:extLst>
              <a:ext uri="{FF2B5EF4-FFF2-40B4-BE49-F238E27FC236}">
                <a16:creationId xmlns:a16="http://schemas.microsoft.com/office/drawing/2014/main" id="{9370BCD9-3DD4-5E10-5F2B-D07D6FCAD5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9DF38B-3072-83F9-9F30-8AAD59528F53}"/>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145603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10BF4-15FD-B905-75EC-29BC2F545F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17CB854-F66F-E9BF-BB85-A5F09B4EF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3A9856-F729-32EE-9B05-A052F066FA2F}"/>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5" name="Espace réservé du pied de page 4">
            <a:extLst>
              <a:ext uri="{FF2B5EF4-FFF2-40B4-BE49-F238E27FC236}">
                <a16:creationId xmlns:a16="http://schemas.microsoft.com/office/drawing/2014/main" id="{DB7C44EF-D411-37C5-EB30-2A1FD2826A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8E47CA-CA83-98B8-A87D-A7D924286716}"/>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44631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B1B8AD-98D6-DE7A-F051-E23B8FE3D6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9BDA13-E811-3509-37C6-213C31EF02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FCD5ED7-1F06-13FA-430A-6A69A634B3B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76A10B6-F538-0ED3-E12F-92E4B3B53BE7}"/>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6" name="Espace réservé du pied de page 5">
            <a:extLst>
              <a:ext uri="{FF2B5EF4-FFF2-40B4-BE49-F238E27FC236}">
                <a16:creationId xmlns:a16="http://schemas.microsoft.com/office/drawing/2014/main" id="{F175F5EB-C1FF-EB1D-C3F6-0B2A52D0F5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885FB6-5570-8F05-9F59-B6608212B5B7}"/>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213568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01FD51-FAD8-D8AE-295F-905872AF5DC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13FDA8-6313-CB77-5F89-086526725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4F16546-D9CF-7C89-403E-97440888D2B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E1A80B4-724A-6AEF-3114-51C154022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FD8532-7124-A35B-C367-651742DC58C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4BBE5B-CB4A-8530-4F6F-AD54FF1FE4CF}"/>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8" name="Espace réservé du pied de page 7">
            <a:extLst>
              <a:ext uri="{FF2B5EF4-FFF2-40B4-BE49-F238E27FC236}">
                <a16:creationId xmlns:a16="http://schemas.microsoft.com/office/drawing/2014/main" id="{7DF216DD-B5C1-E88B-B0FD-CF2F46E126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F34C0FD-5880-DD97-8F18-FC1C1E925555}"/>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367330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E3875-889C-5A81-C79D-542B828A5A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B777071-1522-F959-0660-5F620B92CA61}"/>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4" name="Espace réservé du pied de page 3">
            <a:extLst>
              <a:ext uri="{FF2B5EF4-FFF2-40B4-BE49-F238E27FC236}">
                <a16:creationId xmlns:a16="http://schemas.microsoft.com/office/drawing/2014/main" id="{7B0307E6-3FDC-535C-653B-DC77FBF9CE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7A1D78B-A59A-5D89-537B-3AFAB9946083}"/>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344266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689208-A13C-1480-0372-67309DB3F3C1}"/>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3" name="Espace réservé du pied de page 2">
            <a:extLst>
              <a:ext uri="{FF2B5EF4-FFF2-40B4-BE49-F238E27FC236}">
                <a16:creationId xmlns:a16="http://schemas.microsoft.com/office/drawing/2014/main" id="{5464BA08-E7EC-FCA9-6E0A-980D61036C8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133C2D0-8CCF-CA61-5A9B-4F11AC26EE67}"/>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1969707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1DB9C-0B58-120A-D8F9-91416FC82E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BC4E440-509A-0FC5-AD3B-54FFB5FEF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AD4F991-F4DD-4AFD-2839-F8772FEFA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2A3E46-3F23-0F13-D0DA-3ADCD1015173}"/>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6" name="Espace réservé du pied de page 5">
            <a:extLst>
              <a:ext uri="{FF2B5EF4-FFF2-40B4-BE49-F238E27FC236}">
                <a16:creationId xmlns:a16="http://schemas.microsoft.com/office/drawing/2014/main" id="{F5BE1EF8-FE1E-4EB6-87F9-28D48D291D3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4787FF-40D6-E08F-9BEC-3A94ABF17823}"/>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303763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43BD3-8F48-62E1-4764-F5917E4BBB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EC8E071-5417-2F9B-5898-4DE8ADE09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6D01962-3E71-F123-F135-3C62997D5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1339FC-47B3-6F86-5358-A4896A6FC86E}"/>
              </a:ext>
            </a:extLst>
          </p:cNvPr>
          <p:cNvSpPr>
            <a:spLocks noGrp="1"/>
          </p:cNvSpPr>
          <p:nvPr>
            <p:ph type="dt" sz="half" idx="10"/>
          </p:nvPr>
        </p:nvSpPr>
        <p:spPr/>
        <p:txBody>
          <a:bodyPr/>
          <a:lstStyle/>
          <a:p>
            <a:fld id="{8AC74C1A-FF21-4B98-AF85-105D07E2A4F7}" type="datetimeFigureOut">
              <a:rPr lang="fr-FR" smtClean="0"/>
              <a:t>13/10/2024</a:t>
            </a:fld>
            <a:endParaRPr lang="fr-FR"/>
          </a:p>
        </p:txBody>
      </p:sp>
      <p:sp>
        <p:nvSpPr>
          <p:cNvPr id="6" name="Espace réservé du pied de page 5">
            <a:extLst>
              <a:ext uri="{FF2B5EF4-FFF2-40B4-BE49-F238E27FC236}">
                <a16:creationId xmlns:a16="http://schemas.microsoft.com/office/drawing/2014/main" id="{E435EE69-EB2C-FEDF-2207-BC3041EA48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407E73-817D-05F1-CF65-BF2847242A4B}"/>
              </a:ext>
            </a:extLst>
          </p:cNvPr>
          <p:cNvSpPr>
            <a:spLocks noGrp="1"/>
          </p:cNvSpPr>
          <p:nvPr>
            <p:ph type="sldNum" sz="quarter" idx="12"/>
          </p:nvPr>
        </p:nvSpPr>
        <p:spPr/>
        <p:txBody>
          <a:bodyPr/>
          <a:lstStyle/>
          <a:p>
            <a:fld id="{32F7CE2B-44AA-4E5F-9F2E-87DE347FEC90}" type="slidenum">
              <a:rPr lang="fr-FR" smtClean="0"/>
              <a:t>‹N°›</a:t>
            </a:fld>
            <a:endParaRPr lang="fr-FR"/>
          </a:p>
        </p:txBody>
      </p:sp>
    </p:spTree>
    <p:extLst>
      <p:ext uri="{BB962C8B-B14F-4D97-AF65-F5344CB8AC3E}">
        <p14:creationId xmlns:p14="http://schemas.microsoft.com/office/powerpoint/2010/main" val="361663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CCF116-AD45-CE4E-F450-835F40285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5578B9-0905-AB3A-242F-9C7535627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D0207C-DD2D-1623-37A3-F77CBF8C2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74C1A-FF21-4B98-AF85-105D07E2A4F7}" type="datetimeFigureOut">
              <a:rPr lang="fr-FR" smtClean="0"/>
              <a:t>13/10/2024</a:t>
            </a:fld>
            <a:endParaRPr lang="fr-FR"/>
          </a:p>
        </p:txBody>
      </p:sp>
      <p:sp>
        <p:nvSpPr>
          <p:cNvPr id="5" name="Espace réservé du pied de page 4">
            <a:extLst>
              <a:ext uri="{FF2B5EF4-FFF2-40B4-BE49-F238E27FC236}">
                <a16:creationId xmlns:a16="http://schemas.microsoft.com/office/drawing/2014/main" id="{BFEF59AC-5FFF-1F14-F846-E89996ED7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B157A0-D706-6C93-754D-B6DED55E6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7CE2B-44AA-4E5F-9F2E-87DE347FEC90}" type="slidenum">
              <a:rPr lang="fr-FR" smtClean="0"/>
              <a:t>‹N°›</a:t>
            </a:fld>
            <a:endParaRPr lang="fr-FR"/>
          </a:p>
        </p:txBody>
      </p:sp>
    </p:spTree>
    <p:extLst>
      <p:ext uri="{BB962C8B-B14F-4D97-AF65-F5344CB8AC3E}">
        <p14:creationId xmlns:p14="http://schemas.microsoft.com/office/powerpoint/2010/main" val="973895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70074-C686-6BA5-0A50-9B9CDF607D61}"/>
              </a:ext>
            </a:extLst>
          </p:cNvPr>
          <p:cNvSpPr>
            <a:spLocks noGrp="1"/>
          </p:cNvSpPr>
          <p:nvPr>
            <p:ph type="ctrTitle"/>
          </p:nvPr>
        </p:nvSpPr>
        <p:spPr/>
        <p:txBody>
          <a:bodyPr/>
          <a:lstStyle/>
          <a:p>
            <a:r>
              <a:rPr lang="en-GB" b="1" dirty="0"/>
              <a:t>Introduction aux sciences des données</a:t>
            </a:r>
            <a:endParaRPr lang="fr-FR" b="1" dirty="0"/>
          </a:p>
        </p:txBody>
      </p:sp>
    </p:spTree>
    <p:extLst>
      <p:ext uri="{BB962C8B-B14F-4D97-AF65-F5344CB8AC3E}">
        <p14:creationId xmlns:p14="http://schemas.microsoft.com/office/powerpoint/2010/main" val="72560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838200" y="-128811"/>
            <a:ext cx="10515600" cy="1325563"/>
          </a:xfrm>
        </p:spPr>
        <p:txBody>
          <a:bodyPr/>
          <a:lstStyle/>
          <a:p>
            <a:pPr algn="ctr"/>
            <a:r>
              <a:rPr lang="fr-FR" b="1" dirty="0"/>
              <a:t>Cycle de vie de la Science de données </a:t>
            </a:r>
            <a:endParaRPr lang="en-GB" b="1" dirty="0"/>
          </a:p>
        </p:txBody>
      </p:sp>
      <p:sp>
        <p:nvSpPr>
          <p:cNvPr id="11" name="Espace réservé du contenu 10"/>
          <p:cNvSpPr>
            <a:spLocks noGrp="1"/>
          </p:cNvSpPr>
          <p:nvPr>
            <p:ph idx="1"/>
          </p:nvPr>
        </p:nvSpPr>
        <p:spPr/>
        <p:txBody>
          <a:bodyPr/>
          <a:lstStyle/>
          <a:p>
            <a:endParaRPr lang="en-GB"/>
          </a:p>
        </p:txBody>
      </p:sp>
      <p:sp>
        <p:nvSpPr>
          <p:cNvPr id="4" name="Espace réservé de la date 3"/>
          <p:cNvSpPr>
            <a:spLocks noGrp="1"/>
          </p:cNvSpPr>
          <p:nvPr>
            <p:ph type="dt" sz="half" idx="10"/>
          </p:nvPr>
        </p:nvSpPr>
        <p:spPr/>
        <p:txBody>
          <a:bodyPr/>
          <a:lstStyle/>
          <a:p>
            <a:r>
              <a:rPr lang="en-US"/>
              <a:t>Your Date Here</a:t>
            </a:r>
          </a:p>
        </p:txBody>
      </p:sp>
      <p:sp>
        <p:nvSpPr>
          <p:cNvPr id="5" name="Espace réservé du pied de page 4"/>
          <p:cNvSpPr>
            <a:spLocks noGrp="1"/>
          </p:cNvSpPr>
          <p:nvPr>
            <p:ph type="ftr" sz="quarter" idx="11"/>
          </p:nvPr>
        </p:nvSpPr>
        <p:spPr/>
        <p:txBody>
          <a:bodyPr/>
          <a:lstStyle/>
          <a:p>
            <a:r>
              <a:rPr lang="en-US"/>
              <a:t>Your Footer Here</a:t>
            </a:r>
          </a:p>
        </p:txBody>
      </p:sp>
      <p:sp>
        <p:nvSpPr>
          <p:cNvPr id="6" name="Espace réservé du numéro de diapositive 5"/>
          <p:cNvSpPr>
            <a:spLocks noGrp="1"/>
          </p:cNvSpPr>
          <p:nvPr>
            <p:ph type="sldNum" sz="quarter" idx="12"/>
          </p:nvPr>
        </p:nvSpPr>
        <p:spPr/>
        <p:txBody>
          <a:bodyPr/>
          <a:lstStyle/>
          <a:p>
            <a:fld id="{7F88F610-7B7C-44F0-8FE6-F62371B7351D}" type="slidenum">
              <a:rPr lang="en-US" smtClean="0"/>
              <a:pPr/>
              <a:t>10</a:t>
            </a:fld>
            <a:endParaRPr lang="en-US"/>
          </a:p>
        </p:txBody>
      </p:sp>
      <p:pic>
        <p:nvPicPr>
          <p:cNvPr id="6146" name="Picture 2" descr="Les 7 étapes d&amp;amp;#39;un projet data science | by Jérémy Bouzidi | Linked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 y="1196752"/>
            <a:ext cx="12192000" cy="566124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370B8F9-6255-AEAD-E41C-114020A2306D}"/>
              </a:ext>
            </a:extLst>
          </p:cNvPr>
          <p:cNvSpPr txBox="1"/>
          <p:nvPr/>
        </p:nvSpPr>
        <p:spPr>
          <a:xfrm>
            <a:off x="110067" y="5799667"/>
            <a:ext cx="2743200" cy="1058333"/>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66643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4919"/>
            <a:ext cx="10515600" cy="1325563"/>
          </a:xfrm>
        </p:spPr>
        <p:txBody>
          <a:bodyPr/>
          <a:lstStyle/>
          <a:p>
            <a:pPr algn="ctr"/>
            <a:r>
              <a:rPr lang="fr-FR" b="1" dirty="0"/>
              <a:t>Les cas d'usage et applications</a:t>
            </a:r>
            <a:endParaRPr lang="en-GB" b="1" dirty="0"/>
          </a:p>
        </p:txBody>
      </p:sp>
      <p:sp>
        <p:nvSpPr>
          <p:cNvPr id="3" name="Espace réservé du contenu 2"/>
          <p:cNvSpPr>
            <a:spLocks noGrp="1"/>
          </p:cNvSpPr>
          <p:nvPr>
            <p:ph idx="1"/>
          </p:nvPr>
        </p:nvSpPr>
        <p:spPr/>
        <p:txBody>
          <a:bodyPr/>
          <a:lstStyle/>
          <a:p>
            <a:endParaRPr lang="en-GB"/>
          </a:p>
        </p:txBody>
      </p:sp>
      <p:sp>
        <p:nvSpPr>
          <p:cNvPr id="4" name="Espace réservé de la date 3"/>
          <p:cNvSpPr>
            <a:spLocks noGrp="1"/>
          </p:cNvSpPr>
          <p:nvPr>
            <p:ph type="dt" sz="half" idx="10"/>
          </p:nvPr>
        </p:nvSpPr>
        <p:spPr/>
        <p:txBody>
          <a:bodyPr/>
          <a:lstStyle/>
          <a:p>
            <a:r>
              <a:rPr lang="en-US"/>
              <a:t>Your Date Here</a:t>
            </a:r>
          </a:p>
        </p:txBody>
      </p:sp>
      <p:sp>
        <p:nvSpPr>
          <p:cNvPr id="5" name="Espace réservé du pied de page 4"/>
          <p:cNvSpPr>
            <a:spLocks noGrp="1"/>
          </p:cNvSpPr>
          <p:nvPr>
            <p:ph type="ftr" sz="quarter" idx="11"/>
          </p:nvPr>
        </p:nvSpPr>
        <p:spPr/>
        <p:txBody>
          <a:bodyPr/>
          <a:lstStyle/>
          <a:p>
            <a:r>
              <a:rPr lang="en-US"/>
              <a:t>Your Footer Here</a:t>
            </a:r>
          </a:p>
        </p:txBody>
      </p:sp>
      <p:sp>
        <p:nvSpPr>
          <p:cNvPr id="6" name="Espace réservé du numéro de diapositive 5"/>
          <p:cNvSpPr>
            <a:spLocks noGrp="1"/>
          </p:cNvSpPr>
          <p:nvPr>
            <p:ph type="sldNum" sz="quarter" idx="12"/>
          </p:nvPr>
        </p:nvSpPr>
        <p:spPr/>
        <p:txBody>
          <a:bodyPr/>
          <a:lstStyle/>
          <a:p>
            <a:fld id="{7F88F610-7B7C-44F0-8FE6-F62371B7351D}" type="slidenum">
              <a:rPr lang="en-US" smtClean="0"/>
              <a:pPr/>
              <a:t>11</a:t>
            </a:fld>
            <a:endParaRPr lang="en-US"/>
          </a:p>
        </p:txBody>
      </p:sp>
      <p:pic>
        <p:nvPicPr>
          <p:cNvPr id="8194" name="Picture 2" descr="Why Data Science is Evolving so much? | by Syed Shamikh Iqbal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12192000" cy="544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3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AC9EC-6FC4-45DF-9C1D-1C2B9A6546BC}"/>
              </a:ext>
            </a:extLst>
          </p:cNvPr>
          <p:cNvSpPr>
            <a:spLocks noGrp="1"/>
          </p:cNvSpPr>
          <p:nvPr>
            <p:ph type="title"/>
          </p:nvPr>
        </p:nvSpPr>
        <p:spPr>
          <a:xfrm>
            <a:off x="0" y="0"/>
            <a:ext cx="12268200" cy="1325563"/>
          </a:xfrm>
        </p:spPr>
        <p:txBody>
          <a:bodyPr/>
          <a:lstStyle/>
          <a:p>
            <a:pPr algn="ctr"/>
            <a:r>
              <a:rPr lang="fr-FR" dirty="0"/>
              <a:t> </a:t>
            </a:r>
            <a:r>
              <a:rPr lang="fr-FR" b="1" dirty="0"/>
              <a:t>Big data et la science des données</a:t>
            </a:r>
          </a:p>
        </p:txBody>
      </p:sp>
      <p:pic>
        <p:nvPicPr>
          <p:cNvPr id="5" name="Image 4">
            <a:extLst>
              <a:ext uri="{FF2B5EF4-FFF2-40B4-BE49-F238E27FC236}">
                <a16:creationId xmlns:a16="http://schemas.microsoft.com/office/drawing/2014/main" id="{C817E7CA-55F7-1EE0-D35B-1E5A3033095D}"/>
              </a:ext>
            </a:extLst>
          </p:cNvPr>
          <p:cNvPicPr>
            <a:picLocks noChangeAspect="1"/>
          </p:cNvPicPr>
          <p:nvPr/>
        </p:nvPicPr>
        <p:blipFill>
          <a:blip r:embed="rId3"/>
          <a:srcRect l="1632" t="4270" r="-79"/>
          <a:stretch/>
        </p:blipFill>
        <p:spPr>
          <a:xfrm>
            <a:off x="1152604" y="2166897"/>
            <a:ext cx="9727987" cy="4034118"/>
          </a:xfrm>
          <a:prstGeom prst="rect">
            <a:avLst/>
          </a:prstGeom>
        </p:spPr>
      </p:pic>
    </p:spTree>
    <p:extLst>
      <p:ext uri="{BB962C8B-B14F-4D97-AF65-F5344CB8AC3E}">
        <p14:creationId xmlns:p14="http://schemas.microsoft.com/office/powerpoint/2010/main" val="342708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AEEC2A-4993-866E-B398-10D4FBE4AE8E}"/>
              </a:ext>
            </a:extLst>
          </p:cNvPr>
          <p:cNvSpPr>
            <a:spLocks noGrp="1"/>
          </p:cNvSpPr>
          <p:nvPr>
            <p:ph idx="1"/>
          </p:nvPr>
        </p:nvSpPr>
        <p:spPr>
          <a:xfrm>
            <a:off x="838200" y="426720"/>
            <a:ext cx="10515600" cy="5750243"/>
          </a:xfrm>
        </p:spPr>
        <p:txBody>
          <a:bodyPr>
            <a:normAutofit/>
          </a:bodyPr>
          <a:lstStyle/>
          <a:p>
            <a:pPr marL="0" indent="0">
              <a:buNone/>
            </a:pPr>
            <a:r>
              <a:rPr lang="fr-FR" sz="3600" b="1" dirty="0"/>
              <a:t>Programme du cours SD: </a:t>
            </a:r>
          </a:p>
          <a:p>
            <a:pPr marL="0" indent="0">
              <a:buNone/>
            </a:pPr>
            <a:endParaRPr lang="fr-FR" sz="3600" b="1" dirty="0"/>
          </a:p>
          <a:p>
            <a:pPr marL="514350" indent="-514350">
              <a:buAutoNum type="arabicPeriod"/>
            </a:pPr>
            <a:r>
              <a:rPr lang="fr-FR" dirty="0"/>
              <a:t>Introduction aux sciences de données </a:t>
            </a:r>
          </a:p>
          <a:p>
            <a:pPr marL="514350" indent="-514350">
              <a:buFont typeface="Arial" panose="020B0604020202020204" pitchFamily="34" charset="0"/>
              <a:buAutoNum type="arabicPeriod"/>
            </a:pPr>
            <a:r>
              <a:rPr lang="fr-FR" dirty="0"/>
              <a:t>Le processus de science des données </a:t>
            </a:r>
          </a:p>
          <a:p>
            <a:pPr marL="514350" indent="-514350">
              <a:buFont typeface="Arial" panose="020B0604020202020204" pitchFamily="34" charset="0"/>
              <a:buAutoNum type="arabicPeriod"/>
            </a:pPr>
            <a:r>
              <a:rPr lang="fr-FR" dirty="0"/>
              <a:t>Outils et technologies utilisés en Data Science</a:t>
            </a:r>
          </a:p>
          <a:p>
            <a:pPr marL="514350" indent="-514350">
              <a:buFont typeface="Arial" panose="020B0604020202020204" pitchFamily="34" charset="0"/>
              <a:buAutoNum type="arabicPeriod"/>
            </a:pPr>
            <a:r>
              <a:rPr lang="fr-FR" dirty="0"/>
              <a:t>Principes de Base de l'Algèbre Linéaire </a:t>
            </a:r>
          </a:p>
          <a:p>
            <a:pPr marL="514350" indent="-514350">
              <a:buFont typeface="Arial" panose="020B0604020202020204" pitchFamily="34" charset="0"/>
              <a:buAutoNum type="arabicPeriod"/>
            </a:pPr>
            <a:r>
              <a:rPr lang="fr-FR" dirty="0"/>
              <a:t>Modèles Linéaires </a:t>
            </a:r>
          </a:p>
          <a:p>
            <a:pPr marL="514350" indent="-514350">
              <a:buFont typeface="Arial" panose="020B0604020202020204" pitchFamily="34" charset="0"/>
              <a:buAutoNum type="arabicPeriod"/>
            </a:pPr>
            <a:r>
              <a:rPr lang="fr-FR" dirty="0"/>
              <a:t>Algèbre Linéaire Avancée </a:t>
            </a:r>
          </a:p>
          <a:p>
            <a:pPr marL="514350" indent="-514350">
              <a:buFont typeface="Arial" panose="020B0604020202020204" pitchFamily="34" charset="0"/>
              <a:buAutoNum type="arabicPeriod"/>
            </a:pPr>
            <a:r>
              <a:rPr lang="fr-FR" dirty="0"/>
              <a:t> Méthodes Numériques en Sciences des Données </a:t>
            </a:r>
          </a:p>
          <a:p>
            <a:pPr marL="514350" indent="-514350">
              <a:buFont typeface="Arial" panose="020B0604020202020204" pitchFamily="34" charset="0"/>
              <a:buAutoNum type="arabicPeriod"/>
            </a:pPr>
            <a:endParaRPr lang="fr-FR" dirty="0"/>
          </a:p>
          <a:p>
            <a:pPr marL="0" indent="0">
              <a:buNone/>
            </a:pPr>
            <a:endParaRPr lang="fr-FR" dirty="0"/>
          </a:p>
          <a:p>
            <a:pPr marL="514350" indent="-514350">
              <a:buFont typeface="Arial" panose="020B0604020202020204" pitchFamily="34" charset="0"/>
              <a:buAutoNum type="arabicPeriod"/>
            </a:pPr>
            <a:endParaRPr lang="fr-FR" dirty="0"/>
          </a:p>
          <a:p>
            <a:pPr marL="514350" indent="-514350">
              <a:buAutoNum type="arabicPeriod"/>
            </a:pPr>
            <a:endParaRPr lang="fr-FR" dirty="0"/>
          </a:p>
        </p:txBody>
      </p:sp>
    </p:spTree>
    <p:extLst>
      <p:ext uri="{BB962C8B-B14F-4D97-AF65-F5344CB8AC3E}">
        <p14:creationId xmlns:p14="http://schemas.microsoft.com/office/powerpoint/2010/main" val="303276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FDCAE3-B3D7-0558-8624-01CD9FB07128}"/>
              </a:ext>
            </a:extLst>
          </p:cNvPr>
          <p:cNvSpPr>
            <a:spLocks noGrp="1"/>
          </p:cNvSpPr>
          <p:nvPr>
            <p:ph type="title"/>
          </p:nvPr>
        </p:nvSpPr>
        <p:spPr/>
        <p:txBody>
          <a:bodyPr/>
          <a:lstStyle/>
          <a:p>
            <a:pPr algn="ctr"/>
            <a:r>
              <a:rPr lang="en-GB" b="1" dirty="0"/>
              <a:t>Introduction</a:t>
            </a:r>
            <a:r>
              <a:rPr lang="en-GB" dirty="0"/>
              <a:t>                                 </a:t>
            </a:r>
            <a:endParaRPr lang="fr-FR" dirty="0"/>
          </a:p>
        </p:txBody>
      </p:sp>
      <p:sp>
        <p:nvSpPr>
          <p:cNvPr id="3" name="Espace réservé du contenu 2">
            <a:extLst>
              <a:ext uri="{FF2B5EF4-FFF2-40B4-BE49-F238E27FC236}">
                <a16:creationId xmlns:a16="http://schemas.microsoft.com/office/drawing/2014/main" id="{A6DC016D-4C0B-0EF8-9542-940B99CC7626}"/>
              </a:ext>
            </a:extLst>
          </p:cNvPr>
          <p:cNvSpPr>
            <a:spLocks noGrp="1"/>
          </p:cNvSpPr>
          <p:nvPr>
            <p:ph idx="1"/>
          </p:nvPr>
        </p:nvSpPr>
        <p:spPr>
          <a:xfrm>
            <a:off x="838200" y="1825625"/>
            <a:ext cx="10515600" cy="1884226"/>
          </a:xfrm>
        </p:spPr>
        <p:txBody>
          <a:bodyPr>
            <a:normAutofit/>
          </a:bodyPr>
          <a:lstStyle/>
          <a:p>
            <a:pPr algn="just"/>
            <a:r>
              <a:rPr lang="fr-FR" sz="2000" dirty="0"/>
              <a:t>A la croisée de plusieurs champs disciplinaires : mathématiques, probabilités, statistiques, informatique, théorie de l’information et visualisation, la science des données met en œuvre différents outils d’analyse de données afin d’extraire automatiquement des informations utiles, des connaissances, à partir de données potentiellement massives. Le but ultime est de rendre cette information plus facile à exploiter, la protéger et la valoriser. Elle pourra servir de base ensuite à des processus d’évaluation et d’aide à la décision.</a:t>
            </a:r>
          </a:p>
        </p:txBody>
      </p:sp>
      <p:pic>
        <p:nvPicPr>
          <p:cNvPr id="6" name="Picture 2" descr="Que devrait savoir tout data scientist sur l'informatique? | by Zahra  Elhamraoui | Medium">
            <a:extLst>
              <a:ext uri="{FF2B5EF4-FFF2-40B4-BE49-F238E27FC236}">
                <a16:creationId xmlns:a16="http://schemas.microsoft.com/office/drawing/2014/main" id="{2662ED74-04AC-CA23-D7CC-4B79FC715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49" y="3709851"/>
            <a:ext cx="9990702" cy="3148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2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E9A65-F8A9-7C98-267E-D5AA8BB91C60}"/>
              </a:ext>
            </a:extLst>
          </p:cNvPr>
          <p:cNvSpPr>
            <a:spLocks noGrp="1"/>
          </p:cNvSpPr>
          <p:nvPr>
            <p:ph type="title"/>
          </p:nvPr>
        </p:nvSpPr>
        <p:spPr>
          <a:xfrm>
            <a:off x="838200" y="51601"/>
            <a:ext cx="10515600" cy="1325563"/>
          </a:xfrm>
        </p:spPr>
        <p:txBody>
          <a:bodyPr/>
          <a:lstStyle/>
          <a:p>
            <a:r>
              <a:rPr lang="fr-FR" b="1" dirty="0"/>
              <a:t>Qu'est -ce que la science des données ?</a:t>
            </a:r>
          </a:p>
        </p:txBody>
      </p:sp>
      <p:sp>
        <p:nvSpPr>
          <p:cNvPr id="3" name="Espace réservé du contenu 2">
            <a:extLst>
              <a:ext uri="{FF2B5EF4-FFF2-40B4-BE49-F238E27FC236}">
                <a16:creationId xmlns:a16="http://schemas.microsoft.com/office/drawing/2014/main" id="{B8A76596-1973-FCF8-67E8-7908593C767F}"/>
              </a:ext>
            </a:extLst>
          </p:cNvPr>
          <p:cNvSpPr>
            <a:spLocks noGrp="1"/>
          </p:cNvSpPr>
          <p:nvPr>
            <p:ph idx="1"/>
          </p:nvPr>
        </p:nvSpPr>
        <p:spPr>
          <a:xfrm>
            <a:off x="142601" y="1016953"/>
            <a:ext cx="5535388" cy="5846626"/>
          </a:xfrm>
        </p:spPr>
        <p:txBody>
          <a:bodyPr>
            <a:noAutofit/>
          </a:bodyPr>
          <a:lstStyle/>
          <a:p>
            <a:pPr algn="just"/>
            <a:r>
              <a:rPr lang="fr-FR" sz="2200" dirty="0"/>
              <a:t>La science des données est l'étude de l’extraction automatisée de connaissance à partir de grands ensembles de données. Plus précisément, la science des données est un domaine interdisciplinaire qui utilise des méthodes, des processus, des algorithmes et des systèmes scientifiques pour extraire des connaissances et des idées à partir de nombreuses données structurées ou non . Elle est souvent associée aux données massives et à l'analyse des données. Elle utilise des techniques et des théories tirées de nombreux domaines dans le contexte des mathématiques, des statistiques, de l'informatique, de la théorie et des technologies de l'information, parmi lesquelles : l’apprentissage automatique, la compression de données et le calcul à haute performance.</a:t>
            </a:r>
          </a:p>
        </p:txBody>
      </p:sp>
      <p:pic>
        <p:nvPicPr>
          <p:cNvPr id="5" name="Image 4">
            <a:extLst>
              <a:ext uri="{FF2B5EF4-FFF2-40B4-BE49-F238E27FC236}">
                <a16:creationId xmlns:a16="http://schemas.microsoft.com/office/drawing/2014/main" id="{E9ADE689-8D83-6EEC-F29C-FFE18CA6D538}"/>
              </a:ext>
            </a:extLst>
          </p:cNvPr>
          <p:cNvPicPr>
            <a:picLocks noChangeAspect="1"/>
          </p:cNvPicPr>
          <p:nvPr/>
        </p:nvPicPr>
        <p:blipFill>
          <a:blip r:embed="rId2"/>
          <a:srcRect t="1552" r="1823"/>
          <a:stretch/>
        </p:blipFill>
        <p:spPr>
          <a:xfrm>
            <a:off x="5866310" y="1146357"/>
            <a:ext cx="6183089" cy="5587818"/>
          </a:xfrm>
          <a:prstGeom prst="rect">
            <a:avLst/>
          </a:prstGeom>
        </p:spPr>
      </p:pic>
    </p:spTree>
    <p:extLst>
      <p:ext uri="{BB962C8B-B14F-4D97-AF65-F5344CB8AC3E}">
        <p14:creationId xmlns:p14="http://schemas.microsoft.com/office/powerpoint/2010/main" val="24550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AD578-7ACB-BFA8-F9C2-15FC90F60331}"/>
              </a:ext>
            </a:extLst>
          </p:cNvPr>
          <p:cNvSpPr>
            <a:spLocks noGrp="1"/>
          </p:cNvSpPr>
          <p:nvPr>
            <p:ph type="title"/>
          </p:nvPr>
        </p:nvSpPr>
        <p:spPr/>
        <p:txBody>
          <a:bodyPr/>
          <a:lstStyle/>
          <a:p>
            <a:pPr algn="ctr"/>
            <a:r>
              <a:rPr lang="en-GB" b="1" dirty="0"/>
              <a:t>Definition</a:t>
            </a:r>
            <a:endParaRPr lang="fr-FR" b="1" dirty="0"/>
          </a:p>
        </p:txBody>
      </p:sp>
      <p:pic>
        <p:nvPicPr>
          <p:cNvPr id="4" name="Picture 2" descr="data science definition">
            <a:extLst>
              <a:ext uri="{FF2B5EF4-FFF2-40B4-BE49-F238E27FC236}">
                <a16:creationId xmlns:a16="http://schemas.microsoft.com/office/drawing/2014/main" id="{11D06BC5-DA39-E40B-1AF5-961FC73A69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035" y="1825625"/>
            <a:ext cx="107806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0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2BED5-18B8-C2D8-6698-1C987A436FC3}"/>
              </a:ext>
            </a:extLst>
          </p:cNvPr>
          <p:cNvSpPr>
            <a:spLocks noGrp="1"/>
          </p:cNvSpPr>
          <p:nvPr>
            <p:ph type="title"/>
          </p:nvPr>
        </p:nvSpPr>
        <p:spPr/>
        <p:txBody>
          <a:bodyPr/>
          <a:lstStyle/>
          <a:p>
            <a:endParaRPr lang="fr-FR" dirty="0"/>
          </a:p>
        </p:txBody>
      </p:sp>
      <p:pic>
        <p:nvPicPr>
          <p:cNvPr id="5" name="Picture 4" descr="What is a Data Scientist? « Guide 2 Research">
            <a:extLst>
              <a:ext uri="{FF2B5EF4-FFF2-40B4-BE49-F238E27FC236}">
                <a16:creationId xmlns:a16="http://schemas.microsoft.com/office/drawing/2014/main" id="{132DBD00-2A3F-8B44-9945-C60CC3580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5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2C0E2-B207-C6F4-8CAE-177487E0E227}"/>
              </a:ext>
            </a:extLst>
          </p:cNvPr>
          <p:cNvSpPr>
            <a:spLocks noGrp="1"/>
          </p:cNvSpPr>
          <p:nvPr>
            <p:ph type="title"/>
          </p:nvPr>
        </p:nvSpPr>
        <p:spPr>
          <a:xfrm>
            <a:off x="0" y="0"/>
            <a:ext cx="12192000" cy="1325563"/>
          </a:xfrm>
        </p:spPr>
        <p:txBody>
          <a:bodyPr/>
          <a:lstStyle/>
          <a:p>
            <a:pPr algn="ctr"/>
            <a:r>
              <a:rPr lang="en-GB" b="1" dirty="0"/>
              <a:t>Données</a:t>
            </a:r>
            <a:r>
              <a:rPr lang="en-GB" dirty="0"/>
              <a:t> </a:t>
            </a:r>
            <a:endParaRPr lang="fr-FR" dirty="0"/>
          </a:p>
        </p:txBody>
      </p:sp>
      <p:pic>
        <p:nvPicPr>
          <p:cNvPr id="5" name="Image 4">
            <a:extLst>
              <a:ext uri="{FF2B5EF4-FFF2-40B4-BE49-F238E27FC236}">
                <a16:creationId xmlns:a16="http://schemas.microsoft.com/office/drawing/2014/main" id="{F52227B0-036C-2549-2F0C-A732D588267A}"/>
              </a:ext>
            </a:extLst>
          </p:cNvPr>
          <p:cNvPicPr>
            <a:picLocks noChangeAspect="1"/>
          </p:cNvPicPr>
          <p:nvPr/>
        </p:nvPicPr>
        <p:blipFill>
          <a:blip r:embed="rId2"/>
          <a:stretch>
            <a:fillRect/>
          </a:stretch>
        </p:blipFill>
        <p:spPr>
          <a:xfrm>
            <a:off x="-76200" y="1100668"/>
            <a:ext cx="12268200" cy="5319182"/>
          </a:xfrm>
          <a:prstGeom prst="rect">
            <a:avLst/>
          </a:prstGeom>
        </p:spPr>
      </p:pic>
    </p:spTree>
    <p:extLst>
      <p:ext uri="{BB962C8B-B14F-4D97-AF65-F5344CB8AC3E}">
        <p14:creationId xmlns:p14="http://schemas.microsoft.com/office/powerpoint/2010/main" val="363358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F88F610-7B7C-44F0-8FE6-F62371B7351D}" type="slidenum">
              <a:rPr lang="en-US" smtClean="0"/>
              <a:pPr/>
              <a:t>8</a:t>
            </a:fld>
            <a:endParaRPr lang="en-US"/>
          </a:p>
        </p:txBody>
      </p:sp>
      <p:sp>
        <p:nvSpPr>
          <p:cNvPr id="7" name="Titre 6"/>
          <p:cNvSpPr>
            <a:spLocks noGrp="1"/>
          </p:cNvSpPr>
          <p:nvPr>
            <p:ph type="title"/>
          </p:nvPr>
        </p:nvSpPr>
        <p:spPr/>
        <p:txBody>
          <a:bodyPr>
            <a:noAutofit/>
          </a:bodyPr>
          <a:lstStyle/>
          <a:p>
            <a:r>
              <a:rPr lang="fr-FR" sz="3600" i="1" dirty="0"/>
              <a:t>Le but de la Data Science est d’exploiter ces données, de leur donner du sens. Cette discipline vise à parcourir de vastes ” lacs de données ” à la </a:t>
            </a:r>
            <a:r>
              <a:rPr lang="fr-FR" sz="3600" b="1" i="1" dirty="0"/>
              <a:t>recherche de connexions, de tendances, de points d’intérêt</a:t>
            </a:r>
            <a:r>
              <a:rPr lang="fr-FR" sz="3600" i="1" dirty="0"/>
              <a:t>.</a:t>
            </a:r>
            <a:endParaRPr lang="en-GB" sz="3600" dirty="0"/>
          </a:p>
        </p:txBody>
      </p:sp>
    </p:spTree>
    <p:extLst>
      <p:ext uri="{BB962C8B-B14F-4D97-AF65-F5344CB8AC3E}">
        <p14:creationId xmlns:p14="http://schemas.microsoft.com/office/powerpoint/2010/main" val="408983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325190" cy="1325563"/>
          </a:xfrm>
        </p:spPr>
        <p:txBody>
          <a:bodyPr>
            <a:normAutofit/>
          </a:bodyPr>
          <a:lstStyle/>
          <a:p>
            <a:pPr algn="ctr"/>
            <a:r>
              <a:rPr lang="fr-FR" b="1" dirty="0"/>
              <a:t>Comment fonctionne la data science ?</a:t>
            </a:r>
            <a:endParaRPr lang="en-GB" b="1" dirty="0"/>
          </a:p>
        </p:txBody>
      </p:sp>
      <p:sp>
        <p:nvSpPr>
          <p:cNvPr id="3" name="Espace réservé du contenu 2"/>
          <p:cNvSpPr>
            <a:spLocks noGrp="1"/>
          </p:cNvSpPr>
          <p:nvPr>
            <p:ph idx="1"/>
          </p:nvPr>
        </p:nvSpPr>
        <p:spPr/>
        <p:txBody>
          <a:bodyPr/>
          <a:lstStyle/>
          <a:p>
            <a:endParaRPr lang="en-GB"/>
          </a:p>
        </p:txBody>
      </p:sp>
      <p:sp>
        <p:nvSpPr>
          <p:cNvPr id="4" name="Espace réservé de la date 3"/>
          <p:cNvSpPr>
            <a:spLocks noGrp="1"/>
          </p:cNvSpPr>
          <p:nvPr>
            <p:ph type="dt" sz="half" idx="10"/>
          </p:nvPr>
        </p:nvSpPr>
        <p:spPr/>
        <p:txBody>
          <a:bodyPr/>
          <a:lstStyle/>
          <a:p>
            <a:r>
              <a:rPr lang="en-US"/>
              <a:t>Your Date Here</a:t>
            </a:r>
          </a:p>
        </p:txBody>
      </p:sp>
      <p:sp>
        <p:nvSpPr>
          <p:cNvPr id="5" name="Espace réservé du pied de page 4"/>
          <p:cNvSpPr>
            <a:spLocks noGrp="1"/>
          </p:cNvSpPr>
          <p:nvPr>
            <p:ph type="ftr" sz="quarter" idx="11"/>
          </p:nvPr>
        </p:nvSpPr>
        <p:spPr/>
        <p:txBody>
          <a:bodyPr/>
          <a:lstStyle/>
          <a:p>
            <a:r>
              <a:rPr lang="en-US"/>
              <a:t>Your Footer Here</a:t>
            </a:r>
          </a:p>
        </p:txBody>
      </p:sp>
      <p:sp>
        <p:nvSpPr>
          <p:cNvPr id="6" name="Espace réservé du numéro de diapositive 5"/>
          <p:cNvSpPr>
            <a:spLocks noGrp="1"/>
          </p:cNvSpPr>
          <p:nvPr>
            <p:ph type="sldNum" sz="quarter" idx="12"/>
          </p:nvPr>
        </p:nvSpPr>
        <p:spPr/>
        <p:txBody>
          <a:bodyPr/>
          <a:lstStyle/>
          <a:p>
            <a:fld id="{7F88F610-7B7C-44F0-8FE6-F62371B7351D}" type="slidenum">
              <a:rPr lang="en-US" smtClean="0"/>
              <a:pPr/>
              <a:t>9</a:t>
            </a:fld>
            <a:endParaRPr lang="en-US"/>
          </a:p>
        </p:txBody>
      </p:sp>
      <p:pic>
        <p:nvPicPr>
          <p:cNvPr id="5122" name="Picture 2" descr="Quels sont les métiers d'avenir dans la dat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3590"/>
            <a:ext cx="12192000" cy="57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600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2547</Words>
  <Application>Microsoft Office PowerPoint</Application>
  <PresentationFormat>Grand écran</PresentationFormat>
  <Paragraphs>129</Paragraphs>
  <Slides>12</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Introduction aux sciences des données</vt:lpstr>
      <vt:lpstr>Présentation PowerPoint</vt:lpstr>
      <vt:lpstr>Introduction                                 </vt:lpstr>
      <vt:lpstr>Qu'est -ce que la science des données ?</vt:lpstr>
      <vt:lpstr>Definition</vt:lpstr>
      <vt:lpstr>Présentation PowerPoint</vt:lpstr>
      <vt:lpstr>Données </vt:lpstr>
      <vt:lpstr>Le but de la Data Science est d’exploiter ces données, de leur donner du sens. Cette discipline vise à parcourir de vastes ” lacs de données ” à la recherche de connexions, de tendances, de points d’intérêt.</vt:lpstr>
      <vt:lpstr>Comment fonctionne la data science ?</vt:lpstr>
      <vt:lpstr>Cycle de vie de la Science de données </vt:lpstr>
      <vt:lpstr>Les cas d'usage et applications</vt:lpstr>
      <vt:lpstr> Big data et la science des données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Thinkpad</dc:creator>
  <cp:lastModifiedBy>Thinkpad</cp:lastModifiedBy>
  <cp:revision>17</cp:revision>
  <dcterms:created xsi:type="dcterms:W3CDTF">2024-09-18T18:03:57Z</dcterms:created>
  <dcterms:modified xsi:type="dcterms:W3CDTF">2024-10-13T21:49:02Z</dcterms:modified>
</cp:coreProperties>
</file>