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37"/>
  </p:notesMasterIdLst>
  <p:sldIdLst>
    <p:sldId id="256" r:id="rId10"/>
    <p:sldId id="257" r:id="rId11"/>
    <p:sldId id="268" r:id="rId12"/>
    <p:sldId id="259" r:id="rId13"/>
    <p:sldId id="260" r:id="rId14"/>
    <p:sldId id="269" r:id="rId15"/>
    <p:sldId id="261" r:id="rId16"/>
    <p:sldId id="262" r:id="rId17"/>
    <p:sldId id="270" r:id="rId18"/>
    <p:sldId id="263" r:id="rId19"/>
    <p:sldId id="264" r:id="rId20"/>
    <p:sldId id="271" r:id="rId21"/>
    <p:sldId id="265" r:id="rId22"/>
    <p:sldId id="272" r:id="rId23"/>
    <p:sldId id="266" r:id="rId24"/>
    <p:sldId id="267" r:id="rId25"/>
    <p:sldId id="273" r:id="rId26"/>
    <p:sldId id="276" r:id="rId27"/>
    <p:sldId id="282" r:id="rId28"/>
    <p:sldId id="283" r:id="rId29"/>
    <p:sldId id="284" r:id="rId30"/>
    <p:sldId id="285" r:id="rId31"/>
    <p:sldId id="277" r:id="rId32"/>
    <p:sldId id="278" r:id="rId33"/>
    <p:sldId id="279" r:id="rId34"/>
    <p:sldId id="280" r:id="rId35"/>
    <p:sldId id="281" r:id="rId3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9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98ED1-9354-495D-BED1-875E3BE8E526}" type="datetimeFigureOut">
              <a:rPr lang="fr-FR" smtClean="0"/>
              <a:t>06/10/2013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4DBAB-CBE3-4B18-8E72-87500B35E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04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4DBAB-CBE3-4B18-8E72-87500B35EF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6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4DBAB-CBE3-4B18-8E72-87500B35EFB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65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B96FFB34-F2A8-41A5-B007-419B1532D6F6}" type="slidenum">
              <a:rPr lang="en-US" altLang="fr-FR" sz="1200" b="0"/>
              <a:pPr eaLnBrk="1" hangingPunct="1"/>
              <a:t>23</a:t>
            </a:fld>
            <a:endParaRPr lang="en-US" altLang="fr-FR" sz="1200" b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30D8A987-E05A-4F8D-B0C9-82864F95D1F3}" type="slidenum">
              <a:rPr lang="en-US" altLang="fr-FR" sz="1200" b="0"/>
              <a:pPr eaLnBrk="1" hangingPunct="1"/>
              <a:t>24</a:t>
            </a:fld>
            <a:endParaRPr lang="en-US" altLang="fr-FR" sz="1200" b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2D0AB0A7-3EAB-48CA-80DB-F7BABDCE5A94}" type="slidenum">
              <a:rPr lang="en-US" altLang="fr-FR" sz="1200" b="0"/>
              <a:pPr eaLnBrk="1" hangingPunct="1"/>
              <a:t>25</a:t>
            </a:fld>
            <a:endParaRPr lang="en-US" altLang="fr-FR" sz="1200" b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8C060D0E-494A-4423-8589-EF5BB8AFA503}" type="slidenum">
              <a:rPr lang="en-US" altLang="fr-FR" sz="1200" b="0"/>
              <a:pPr eaLnBrk="1" hangingPunct="1"/>
              <a:t>26</a:t>
            </a:fld>
            <a:endParaRPr lang="en-US" altLang="fr-FR" sz="1200" b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666C402B-69F4-41BA-81AC-4CF4395974BF}" type="slidenum">
              <a:rPr lang="en-US" altLang="fr-FR" sz="1200" b="0"/>
              <a:pPr eaLnBrk="1" hangingPunct="1"/>
              <a:t>27</a:t>
            </a:fld>
            <a:endParaRPr lang="en-US" altLang="fr-FR" sz="1200" b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1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1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5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9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79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3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95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24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4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16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67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903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6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37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465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6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687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80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2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15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19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17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08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513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358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39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368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08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623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6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256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23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92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98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48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01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9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556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759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929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3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28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50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042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5239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323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337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28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988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51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87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53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461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10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28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654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34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252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59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250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10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49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774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170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669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01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616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780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027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064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250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3695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435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774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170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669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01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616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7807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027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064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2F3C-EABF-4F8B-9913-DE55534FBA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E822-F8A0-4FBE-8BA4-6FCD06A9B7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64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7F3-C8C9-47A6-9879-1B46CC860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78B-DDB5-41D3-BEB0-68B6F6FD93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10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63E4-1FBE-4735-A5EC-2AEAFFCD77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C5AF-5420-4282-9247-09BD4990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4359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3F2-3BB9-412C-9366-06E7FE6376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CB5-04E5-4903-B657-2AF0E6C67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774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3517-6C3C-4546-8E27-0C25EFACCD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AF5D-7D17-420A-B89F-10B3AC41D8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170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53-870E-4436-A1D2-165D408064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9527-B526-40BF-929E-93A5AEBBF2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669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E4E-C7BB-40B0-93FA-1B52F56CF1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6AB9-6E9C-497D-9274-C7BC6493DE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01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D9-2C1B-4FE2-B1FB-F6D87E1BD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E395-E15B-4168-A97B-CC143B94A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616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27DB-8434-4453-A1EE-33FB12E06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FEF2-D899-4A9A-906C-A65190F258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780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864-E73D-4014-9195-E35EBB823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994-D921-46CC-A966-29DFF2E4B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027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FEE8-DB34-421E-8215-7B03C79B17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5974-7AD0-472A-ABB7-6C3E90FC6D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0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/>
              <a:pPr>
                <a:defRPr/>
              </a:pPr>
              <a:t>10/6/2013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2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7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6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8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6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6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C121-CF3D-4CB1-AF0D-E736CAABE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0BB15-8945-4225-900A-86CA9599B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6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Toc335577662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Toc335577662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39552" y="1131590"/>
            <a:ext cx="8276456" cy="687388"/>
          </a:xfrm>
        </p:spPr>
        <p:txBody>
          <a:bodyPr/>
          <a:lstStyle/>
          <a:p>
            <a:r>
              <a:rPr lang="fr-CA" sz="3200" b="1" dirty="0" smtClean="0">
                <a:solidFill>
                  <a:schemeClr val="bg1"/>
                </a:solidFill>
              </a:rPr>
              <a:t>ALGORITHMIQUE &amp; STRUCTURE DE DONNÉES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5857" y="20826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C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Module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3867894"/>
            <a:ext cx="3096344" cy="1080120"/>
          </a:xfrm>
        </p:spPr>
        <p:txBody>
          <a:bodyPr/>
          <a:lstStyle/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Enseignant: </a:t>
            </a:r>
          </a:p>
          <a:p>
            <a:pPr marL="271462" algn="l"/>
            <a:r>
              <a:rPr lang="fr-FR" sz="1800" b="1" dirty="0" smtClean="0">
                <a:solidFill>
                  <a:schemeClr val="bg1"/>
                </a:solidFill>
              </a:rPr>
              <a:t>R. TLEMSANI (</a:t>
            </a:r>
            <a:r>
              <a:rPr lang="fr-FR" sz="1800" b="1" dirty="0">
                <a:solidFill>
                  <a:schemeClr val="bg1"/>
                </a:solidFill>
              </a:rPr>
              <a:t>C</a:t>
            </a:r>
            <a:r>
              <a:rPr lang="fr-FR" sz="1800" b="1" dirty="0" smtClean="0">
                <a:solidFill>
                  <a:schemeClr val="bg1"/>
                </a:solidFill>
              </a:rPr>
              <a:t>ours + TD)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347614"/>
            <a:ext cx="5976664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fonctions simples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Définition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Fonction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sans valeur retournée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Fonction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avec une valeur retournée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L’environnement des données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Les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paramètres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Le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passage des paramètres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Les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données d’une fonction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Les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paramètres et les variables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Techniques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Définir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fonction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Les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erreurs fréquentes à éviter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endParaRPr lang="fr-FR" sz="3200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4953" y="546815"/>
            <a:ext cx="50770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3 : </a:t>
            </a:r>
            <a:r>
              <a:rPr lang="fr-FR" sz="28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 </a:t>
            </a:r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Fonctions</a:t>
            </a:r>
            <a:endParaRPr lang="fr-FR" sz="28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407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419624"/>
            <a:ext cx="5976664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paramètres instance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Fonction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 retourne une instance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Fonction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 modifie une instance paramètre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récursivité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Définition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La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fonction factorielle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Définition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La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fonction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L’exécution :</a:t>
            </a:r>
            <a:endParaRPr lang="fr-FR" sz="1600" b="1" dirty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Rechercher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valeur dans un tableau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La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suite de Fibonacci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Les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erreurs à ne pas commettre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6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La </a:t>
            </a:r>
            <a:r>
              <a:rPr lang="fr-FR" sz="16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récursivité terminale	</a:t>
            </a:r>
            <a:r>
              <a:rPr lang="fr-FR" sz="14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endParaRPr lang="fr-FR" sz="2400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4953" y="546815"/>
            <a:ext cx="50770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3 : </a:t>
            </a:r>
            <a:r>
              <a:rPr lang="fr-FR" sz="28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 </a:t>
            </a:r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Fonctions</a:t>
            </a:r>
            <a:endParaRPr lang="fr-FR" sz="28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3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2436262" y="1097477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1 : Les variables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2800392" y="1859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812566"/>
              <a:satOff val="-4220"/>
              <a:lumOff val="-686"/>
              <a:alphaOff val="0"/>
            </a:schemeClr>
          </a:fillRef>
          <a:effectRef idx="2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2 : Les Structures de Contrôle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2912152" y="2621478"/>
            <a:ext cx="5180380" cy="508162"/>
          </a:xfrm>
          <a:custGeom>
            <a:avLst/>
            <a:gdLst>
              <a:gd name="connsiteX0" fmla="*/ 0 w 5180380"/>
              <a:gd name="connsiteY0" fmla="*/ 0 h 508162"/>
              <a:gd name="connsiteX1" fmla="*/ 5180380 w 5180380"/>
              <a:gd name="connsiteY1" fmla="*/ 0 h 508162"/>
              <a:gd name="connsiteX2" fmla="*/ 5180380 w 5180380"/>
              <a:gd name="connsiteY2" fmla="*/ 508162 h 508162"/>
              <a:gd name="connsiteX3" fmla="*/ 0 w 5180380"/>
              <a:gd name="connsiteY3" fmla="*/ 508162 h 508162"/>
              <a:gd name="connsiteX4" fmla="*/ 0 w 518038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0380" h="508162">
                <a:moveTo>
                  <a:pt x="0" y="0"/>
                </a:moveTo>
                <a:lnTo>
                  <a:pt x="5180380" y="0"/>
                </a:lnTo>
                <a:lnTo>
                  <a:pt x="518038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3 : Les Fonctions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2436262" y="4145478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5 :    Les pointeurs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051720" y="1007146"/>
            <a:ext cx="774758" cy="844524"/>
            <a:chOff x="1776" y="2823"/>
            <a:chExt cx="973" cy="1113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25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425699" y="3319956"/>
            <a:ext cx="5666837" cy="844524"/>
            <a:chOff x="2425695" y="3319956"/>
            <a:chExt cx="5666837" cy="844524"/>
          </a:xfrm>
        </p:grpSpPr>
        <p:sp>
          <p:nvSpPr>
            <p:cNvPr id="14" name="Forme libre 13"/>
            <p:cNvSpPr/>
            <p:nvPr/>
          </p:nvSpPr>
          <p:spPr>
            <a:xfrm>
              <a:off x="2800392" y="3383476"/>
              <a:ext cx="5292140" cy="508162"/>
            </a:xfrm>
            <a:custGeom>
              <a:avLst/>
              <a:gdLst>
                <a:gd name="connsiteX0" fmla="*/ 0 w 5292140"/>
                <a:gd name="connsiteY0" fmla="*/ 0 h 508162"/>
                <a:gd name="connsiteX1" fmla="*/ 5292140 w 5292140"/>
                <a:gd name="connsiteY1" fmla="*/ 0 h 508162"/>
                <a:gd name="connsiteX2" fmla="*/ 5292140 w 5292140"/>
                <a:gd name="connsiteY2" fmla="*/ 508162 h 508162"/>
                <a:gd name="connsiteX3" fmla="*/ 0 w 5292140"/>
                <a:gd name="connsiteY3" fmla="*/ 508162 h 508162"/>
                <a:gd name="connsiteX4" fmla="*/ 0 w 5292140"/>
                <a:gd name="connsiteY4" fmla="*/ 0 h 50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40" h="508162">
                  <a:moveTo>
                    <a:pt x="0" y="0"/>
                  </a:moveTo>
                  <a:lnTo>
                    <a:pt x="5292140" y="0"/>
                  </a:lnTo>
                  <a:lnTo>
                    <a:pt x="5292140" y="508162"/>
                  </a:lnTo>
                  <a:lnTo>
                    <a:pt x="0" y="5081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2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54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900" i="1" dirty="0" smtClean="0">
                  <a:solidFill>
                    <a:prstClr val="white"/>
                  </a:solidFill>
                </a:rPr>
                <a:t>CHAPITRE 4 : Les Algorithmes de Tri &amp; Complexité</a:t>
              </a:r>
              <a:endParaRPr lang="fr-FR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27" name="Group 20"/>
            <p:cNvGrpSpPr>
              <a:grpSpLocks/>
            </p:cNvGrpSpPr>
            <p:nvPr/>
          </p:nvGrpSpPr>
          <p:grpSpPr bwMode="auto">
            <a:xfrm>
              <a:off x="2425695" y="3319956"/>
              <a:ext cx="774758" cy="844524"/>
              <a:chOff x="1776" y="2823"/>
              <a:chExt cx="973" cy="1113"/>
            </a:xfrm>
          </p:grpSpPr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1872" y="3744"/>
                <a:ext cx="816" cy="19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fr-FR">
                  <a:solidFill>
                    <a:srgbClr val="1F5281"/>
                  </a:solidFill>
                  <a:latin typeface="Arial" charset="0"/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gray">
              <a:xfrm>
                <a:off x="1776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57255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30" name="Oval 23"/>
              <p:cNvSpPr>
                <a:spLocks noChangeArrowheads="1"/>
              </p:cNvSpPr>
              <p:nvPr/>
            </p:nvSpPr>
            <p:spPr bwMode="gray">
              <a:xfrm>
                <a:off x="1797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1481B8">
                      <a:alpha val="85001"/>
                    </a:srgbClr>
                  </a:gs>
                  <a:gs pos="100000">
                    <a:srgbClr val="1481B8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31" name="Oval 24"/>
              <p:cNvSpPr>
                <a:spLocks noChangeArrowheads="1"/>
              </p:cNvSpPr>
              <p:nvPr/>
            </p:nvSpPr>
            <p:spPr bwMode="gray">
              <a:xfrm>
                <a:off x="1833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7254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pic>
            <p:nvPicPr>
              <p:cNvPr id="32" name="Picture 25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1797" y="2880"/>
                <a:ext cx="616" cy="616"/>
              </a:xfrm>
              <a:prstGeom prst="rect">
                <a:avLst/>
              </a:prstGeom>
              <a:noFill/>
            </p:spPr>
          </p:pic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gray">
              <a:xfrm>
                <a:off x="1860" y="3213"/>
                <a:ext cx="798" cy="4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b="1" dirty="0" smtClean="0">
                    <a:solidFill>
                      <a:srgbClr val="FFFFFF"/>
                    </a:solidFill>
                    <a:latin typeface="Arial" charset="0"/>
                  </a:rPr>
                  <a:t>4</a:t>
                </a:r>
                <a:endParaRPr lang="en-US" b="1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2466259" y="2507491"/>
            <a:ext cx="774758" cy="844524"/>
            <a:chOff x="1776" y="2823"/>
            <a:chExt cx="973" cy="1113"/>
          </a:xfrm>
        </p:grpSpPr>
        <p:sp>
          <p:nvSpPr>
            <p:cNvPr id="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0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2384453" y="1729506"/>
            <a:ext cx="774758" cy="844524"/>
            <a:chOff x="1776" y="2823"/>
            <a:chExt cx="973" cy="1113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46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7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1990617" y="4058251"/>
            <a:ext cx="774758" cy="844524"/>
            <a:chOff x="1776" y="2823"/>
            <a:chExt cx="973" cy="1113"/>
          </a:xfrm>
        </p:grpSpPr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53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54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5550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275606"/>
            <a:ext cx="597666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Algorithmes de Tri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simples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par sélection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par insertion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à bulle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La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dichotomie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La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recherche dichotomique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par fusion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 rapide : tri dichotomique récursif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Notion de complexité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Approche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pratique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Approche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théorique	</a:t>
            </a:r>
            <a:endParaRPr lang="fr-FR" b="1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815" y="546817"/>
            <a:ext cx="76553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4 : </a:t>
            </a:r>
            <a:r>
              <a:rPr lang="fr-FR" sz="24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 </a:t>
            </a:r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Algorithmes de Tri &amp; Complexité</a:t>
            </a:r>
            <a:endParaRPr lang="fr-FR" sz="24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3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2436262" y="1097477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1 : Les variables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2800392" y="1859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812566"/>
              <a:satOff val="-4220"/>
              <a:lumOff val="-686"/>
              <a:alphaOff val="0"/>
            </a:schemeClr>
          </a:fillRef>
          <a:effectRef idx="2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2 : Les Structures de Contrôle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2912152" y="2621478"/>
            <a:ext cx="5180380" cy="508162"/>
          </a:xfrm>
          <a:custGeom>
            <a:avLst/>
            <a:gdLst>
              <a:gd name="connsiteX0" fmla="*/ 0 w 5180380"/>
              <a:gd name="connsiteY0" fmla="*/ 0 h 508162"/>
              <a:gd name="connsiteX1" fmla="*/ 5180380 w 5180380"/>
              <a:gd name="connsiteY1" fmla="*/ 0 h 508162"/>
              <a:gd name="connsiteX2" fmla="*/ 5180380 w 5180380"/>
              <a:gd name="connsiteY2" fmla="*/ 508162 h 508162"/>
              <a:gd name="connsiteX3" fmla="*/ 0 w 5180380"/>
              <a:gd name="connsiteY3" fmla="*/ 508162 h 508162"/>
              <a:gd name="connsiteX4" fmla="*/ 0 w 518038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0380" h="508162">
                <a:moveTo>
                  <a:pt x="0" y="0"/>
                </a:moveTo>
                <a:lnTo>
                  <a:pt x="5180380" y="0"/>
                </a:lnTo>
                <a:lnTo>
                  <a:pt x="518038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3 : Les Fonctions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e libre 13"/>
          <p:cNvSpPr/>
          <p:nvPr/>
        </p:nvSpPr>
        <p:spPr>
          <a:xfrm>
            <a:off x="2800392" y="3383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8437698"/>
              <a:satOff val="-12660"/>
              <a:lumOff val="-2059"/>
              <a:alphaOff val="0"/>
            </a:schemeClr>
          </a:fillRef>
          <a:effectRef idx="2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4 : Les Algorithmes de Tri &amp; Complexité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051720" y="1007146"/>
            <a:ext cx="774758" cy="844524"/>
            <a:chOff x="1776" y="2823"/>
            <a:chExt cx="973" cy="1113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25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2425695" y="3319956"/>
            <a:ext cx="774758" cy="844524"/>
            <a:chOff x="1776" y="2823"/>
            <a:chExt cx="973" cy="1113"/>
          </a:xfrm>
        </p:grpSpPr>
        <p:sp>
          <p:nvSpPr>
            <p:cNvPr id="28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2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3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2466259" y="2507491"/>
            <a:ext cx="774758" cy="844524"/>
            <a:chOff x="1776" y="2823"/>
            <a:chExt cx="973" cy="1113"/>
          </a:xfrm>
        </p:grpSpPr>
        <p:sp>
          <p:nvSpPr>
            <p:cNvPr id="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0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2384453" y="1729506"/>
            <a:ext cx="774758" cy="844524"/>
            <a:chOff x="1776" y="2823"/>
            <a:chExt cx="973" cy="1113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46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7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990622" y="4058251"/>
            <a:ext cx="6101915" cy="844524"/>
            <a:chOff x="1990618" y="4058251"/>
            <a:chExt cx="6101915" cy="844524"/>
          </a:xfrm>
        </p:grpSpPr>
        <p:sp>
          <p:nvSpPr>
            <p:cNvPr id="16" name="Forme libre 15"/>
            <p:cNvSpPr/>
            <p:nvPr/>
          </p:nvSpPr>
          <p:spPr>
            <a:xfrm>
              <a:off x="2436258" y="4145476"/>
              <a:ext cx="5656275" cy="508162"/>
            </a:xfrm>
            <a:custGeom>
              <a:avLst/>
              <a:gdLst>
                <a:gd name="connsiteX0" fmla="*/ 0 w 5656275"/>
                <a:gd name="connsiteY0" fmla="*/ 0 h 508162"/>
                <a:gd name="connsiteX1" fmla="*/ 5656275 w 5656275"/>
                <a:gd name="connsiteY1" fmla="*/ 0 h 508162"/>
                <a:gd name="connsiteX2" fmla="*/ 5656275 w 5656275"/>
                <a:gd name="connsiteY2" fmla="*/ 508162 h 508162"/>
                <a:gd name="connsiteX3" fmla="*/ 0 w 5656275"/>
                <a:gd name="connsiteY3" fmla="*/ 508162 h 508162"/>
                <a:gd name="connsiteX4" fmla="*/ 0 w 5656275"/>
                <a:gd name="connsiteY4" fmla="*/ 0 h 50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6275" h="508162">
                  <a:moveTo>
                    <a:pt x="0" y="0"/>
                  </a:moveTo>
                  <a:lnTo>
                    <a:pt x="5656275" y="0"/>
                  </a:lnTo>
                  <a:lnTo>
                    <a:pt x="5656275" y="508162"/>
                  </a:lnTo>
                  <a:lnTo>
                    <a:pt x="0" y="5081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54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900" i="1" dirty="0" smtClean="0">
                  <a:solidFill>
                    <a:prstClr val="white"/>
                  </a:solidFill>
                </a:rPr>
                <a:t>CHAPITRE 5 :    Les pointeurs</a:t>
              </a:r>
              <a:endParaRPr lang="fr-FR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48" name="Group 20"/>
            <p:cNvGrpSpPr>
              <a:grpSpLocks/>
            </p:cNvGrpSpPr>
            <p:nvPr/>
          </p:nvGrpSpPr>
          <p:grpSpPr bwMode="auto">
            <a:xfrm>
              <a:off x="1990618" y="4058251"/>
              <a:ext cx="774759" cy="844524"/>
              <a:chOff x="1776" y="2823"/>
              <a:chExt cx="973" cy="1113"/>
            </a:xfrm>
          </p:grpSpPr>
          <p:sp>
            <p:nvSpPr>
              <p:cNvPr id="49" name="Oval 21"/>
              <p:cNvSpPr>
                <a:spLocks noChangeArrowheads="1"/>
              </p:cNvSpPr>
              <p:nvPr/>
            </p:nvSpPr>
            <p:spPr bwMode="gray">
              <a:xfrm>
                <a:off x="1872" y="3744"/>
                <a:ext cx="816" cy="19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fr-FR">
                  <a:solidFill>
                    <a:srgbClr val="1F5281"/>
                  </a:solidFill>
                  <a:latin typeface="Arial" charset="0"/>
                </a:endParaRPr>
              </a:p>
            </p:txBody>
          </p:sp>
          <p:sp>
            <p:nvSpPr>
              <p:cNvPr id="50" name="Oval 22"/>
              <p:cNvSpPr>
                <a:spLocks noChangeArrowheads="1"/>
              </p:cNvSpPr>
              <p:nvPr/>
            </p:nvSpPr>
            <p:spPr bwMode="gray">
              <a:xfrm>
                <a:off x="1776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57255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51" name="Oval 23"/>
              <p:cNvSpPr>
                <a:spLocks noChangeArrowheads="1"/>
              </p:cNvSpPr>
              <p:nvPr/>
            </p:nvSpPr>
            <p:spPr bwMode="gray">
              <a:xfrm>
                <a:off x="1797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1481B8">
                      <a:alpha val="85001"/>
                    </a:srgbClr>
                  </a:gs>
                  <a:gs pos="100000">
                    <a:srgbClr val="1481B8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52" name="Oval 24"/>
              <p:cNvSpPr>
                <a:spLocks noChangeArrowheads="1"/>
              </p:cNvSpPr>
              <p:nvPr/>
            </p:nvSpPr>
            <p:spPr bwMode="gray">
              <a:xfrm>
                <a:off x="1833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7254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pic>
            <p:nvPicPr>
              <p:cNvPr id="53" name="Picture 25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1797" y="2880"/>
                <a:ext cx="616" cy="616"/>
              </a:xfrm>
              <a:prstGeom prst="rect">
                <a:avLst/>
              </a:prstGeom>
              <a:noFill/>
            </p:spPr>
          </p:pic>
          <p:sp>
            <p:nvSpPr>
              <p:cNvPr id="54" name="Text Box 26"/>
              <p:cNvSpPr txBox="1">
                <a:spLocks noChangeArrowheads="1"/>
              </p:cNvSpPr>
              <p:nvPr/>
            </p:nvSpPr>
            <p:spPr bwMode="gray">
              <a:xfrm>
                <a:off x="1860" y="3213"/>
                <a:ext cx="798" cy="4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b="1" dirty="0" smtClean="0">
                    <a:solidFill>
                      <a:srgbClr val="FFFFFF"/>
                    </a:solidFill>
                    <a:latin typeface="Arial" charset="0"/>
                  </a:rPr>
                  <a:t>5</a:t>
                </a:r>
                <a:endParaRPr lang="en-US" b="1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555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552605"/>
            <a:ext cx="597666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CELLULE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Présentation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Utilisation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attributs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PILE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Présentation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attributs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Utilisation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d’une pile de réel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lang="fr-FR" b="1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2451" y="546817"/>
            <a:ext cx="43220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5 : </a:t>
            </a:r>
            <a:r>
              <a:rPr lang="fr-FR" sz="24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 </a:t>
            </a:r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Pointeurs</a:t>
            </a:r>
            <a:endParaRPr lang="fr-FR" sz="24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998607"/>
            <a:ext cx="597666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LISTE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Présentation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Utilisation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attributs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méthodes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TABLE DE HACHAGE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principe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Fonction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</a:t>
            </a:r>
            <a:r>
              <a:rPr lang="fr-FR" b="1" dirty="0" err="1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hachcage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Exemple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Conseils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Exemple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le livre d’histoire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lang="fr-FR" b="1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2451" y="546817"/>
            <a:ext cx="43220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5 : </a:t>
            </a:r>
            <a:r>
              <a:rPr lang="fr-FR" sz="24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 </a:t>
            </a:r>
            <a:r>
              <a:rPr lang="fr-FR" sz="24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Pointeurs</a:t>
            </a:r>
            <a:endParaRPr lang="fr-FR" sz="24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9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923680"/>
            <a:ext cx="6347048" cy="2077343"/>
          </a:xfrm>
        </p:spPr>
        <p:txBody>
          <a:bodyPr/>
          <a:lstStyle/>
          <a:p>
            <a:r>
              <a:rPr lang="fr-FR" b="1" dirty="0" smtClean="0"/>
              <a:t>Le </a:t>
            </a:r>
            <a:r>
              <a:rPr lang="fr-FR" b="1" dirty="0"/>
              <a:t>Type Scalaire Par </a:t>
            </a:r>
            <a:r>
              <a:rPr lang="fr-FR" b="1" dirty="0" smtClean="0"/>
              <a:t>Enumération, </a:t>
            </a:r>
            <a:r>
              <a:rPr lang="fr-FR" b="1" dirty="0"/>
              <a:t>Enregistrements Et Fichiers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2301" y="483518"/>
            <a:ext cx="4852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Cours Annexe</a:t>
            </a:r>
            <a:endParaRPr lang="fr-F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7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552604"/>
            <a:ext cx="597666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TYPES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TYPE SCALAIRE PAR ENUMERATION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LES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ENREGISTREMENTS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Type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enregistrement(structure hétérogène)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Type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tableaux d’enregistrements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FICHIERS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Ouverture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d’un fichier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Fermeture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d’un fichier	</a:t>
            </a:r>
          </a:p>
          <a:p>
            <a:pPr indent="228600" eaLnBrk="0" hangingPunct="0">
              <a:tabLst>
                <a:tab pos="5267325" algn="r"/>
              </a:tabLst>
            </a:pPr>
            <a:endParaRPr lang="fr-FR" b="1" dirty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lang="fr-FR" b="1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52656" y="546815"/>
            <a:ext cx="44616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0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 Type Scalaire Par Enumération, </a:t>
            </a:r>
            <a:endParaRPr lang="fr-FR" sz="2000" b="1" i="1" dirty="0" smtClean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fr-FR" sz="20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Enregistrements </a:t>
            </a:r>
            <a:r>
              <a:rPr lang="fr-FR" sz="20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Et Fichiers</a:t>
            </a:r>
            <a:endParaRPr lang="fr-FR" sz="20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53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1510"/>
            <a:ext cx="678709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1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2436262" y="1097477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i="1" kern="1200" dirty="0" smtClean="0"/>
              <a:t>CHAPITRE 1 : Les variables</a:t>
            </a:r>
            <a:endParaRPr lang="fr-FR" sz="1900" kern="1200" dirty="0"/>
          </a:p>
        </p:txBody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2800392" y="1859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812566"/>
              <a:satOff val="-4220"/>
              <a:lumOff val="-686"/>
              <a:alphaOff val="0"/>
            </a:schemeClr>
          </a:fillRef>
          <a:effectRef idx="2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i="1" kern="1200" dirty="0" smtClean="0"/>
              <a:t>CHAPITRE 2 : Les Structures de Contrôle</a:t>
            </a:r>
            <a:endParaRPr lang="fr-FR" sz="1900" kern="1200" dirty="0"/>
          </a:p>
        </p:txBody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2912152" y="2621478"/>
            <a:ext cx="5180380" cy="508162"/>
          </a:xfrm>
          <a:custGeom>
            <a:avLst/>
            <a:gdLst>
              <a:gd name="connsiteX0" fmla="*/ 0 w 5180380"/>
              <a:gd name="connsiteY0" fmla="*/ 0 h 508162"/>
              <a:gd name="connsiteX1" fmla="*/ 5180380 w 5180380"/>
              <a:gd name="connsiteY1" fmla="*/ 0 h 508162"/>
              <a:gd name="connsiteX2" fmla="*/ 5180380 w 5180380"/>
              <a:gd name="connsiteY2" fmla="*/ 508162 h 508162"/>
              <a:gd name="connsiteX3" fmla="*/ 0 w 5180380"/>
              <a:gd name="connsiteY3" fmla="*/ 508162 h 508162"/>
              <a:gd name="connsiteX4" fmla="*/ 0 w 518038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0380" h="508162">
                <a:moveTo>
                  <a:pt x="0" y="0"/>
                </a:moveTo>
                <a:lnTo>
                  <a:pt x="5180380" y="0"/>
                </a:lnTo>
                <a:lnTo>
                  <a:pt x="518038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i="1" kern="1200" dirty="0" smtClean="0"/>
              <a:t>CHAPITRE 3 : Les Fonctions</a:t>
            </a:r>
            <a:endParaRPr lang="fr-FR" sz="1900" kern="1200" dirty="0"/>
          </a:p>
        </p:txBody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e libre 13"/>
          <p:cNvSpPr/>
          <p:nvPr/>
        </p:nvSpPr>
        <p:spPr>
          <a:xfrm>
            <a:off x="2800392" y="3383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8437698"/>
              <a:satOff val="-12660"/>
              <a:lumOff val="-2059"/>
              <a:alphaOff val="0"/>
            </a:schemeClr>
          </a:fillRef>
          <a:effectRef idx="2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i="1" kern="1200" dirty="0" smtClean="0"/>
              <a:t>CHAPITRE 4 : Les Algorithmes de Tri &amp; Complexité</a:t>
            </a:r>
            <a:endParaRPr lang="fr-FR" sz="1900" kern="1200" dirty="0"/>
          </a:p>
        </p:txBody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2436262" y="4145478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i="1" kern="1200" dirty="0" smtClean="0"/>
              <a:t>CHAPITRE 5 :    Les pointeurs</a:t>
            </a:r>
            <a:endParaRPr lang="fr-FR" sz="1900" kern="1200" dirty="0"/>
          </a:p>
        </p:txBody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051720" y="1007146"/>
            <a:ext cx="774758" cy="844524"/>
            <a:chOff x="1776" y="2823"/>
            <a:chExt cx="973" cy="1113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pic>
          <p:nvPicPr>
            <p:cNvPr id="25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2425695" y="3319956"/>
            <a:ext cx="774758" cy="844524"/>
            <a:chOff x="1776" y="2823"/>
            <a:chExt cx="973" cy="1113"/>
          </a:xfrm>
        </p:grpSpPr>
        <p:sp>
          <p:nvSpPr>
            <p:cNvPr id="28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pic>
          <p:nvPicPr>
            <p:cNvPr id="32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3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4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2466259" y="2507491"/>
            <a:ext cx="774758" cy="844524"/>
            <a:chOff x="1776" y="2823"/>
            <a:chExt cx="973" cy="1113"/>
          </a:xfrm>
        </p:grpSpPr>
        <p:sp>
          <p:nvSpPr>
            <p:cNvPr id="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pic>
          <p:nvPicPr>
            <p:cNvPr id="3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0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2384453" y="1729506"/>
            <a:ext cx="774758" cy="844524"/>
            <a:chOff x="1776" y="2823"/>
            <a:chExt cx="973" cy="1113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pic>
          <p:nvPicPr>
            <p:cNvPr id="46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7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1990617" y="4058251"/>
            <a:ext cx="774758" cy="844524"/>
            <a:chOff x="1776" y="2823"/>
            <a:chExt cx="973" cy="1113"/>
          </a:xfrm>
        </p:grpSpPr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F528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pic>
          <p:nvPicPr>
            <p:cNvPr id="53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54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5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7534"/>
            <a:ext cx="4727847" cy="263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9502"/>
            <a:ext cx="693978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2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6091"/>
            <a:ext cx="6172981" cy="244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83518"/>
            <a:ext cx="7164288" cy="628650"/>
          </a:xfrm>
        </p:spPr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Algorithmes et Programmes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1314451"/>
            <a:ext cx="6563072" cy="3280172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Vie d'un programme</a:t>
            </a:r>
          </a:p>
          <a:p>
            <a:pPr eaLnBrk="1" hangingPunct="1"/>
            <a:r>
              <a:rPr lang="fr-FR" altLang="fr-FR" dirty="0" smtClean="0"/>
              <a:t>Algorithme</a:t>
            </a:r>
          </a:p>
          <a:p>
            <a:pPr eaLnBrk="1" hangingPunct="1"/>
            <a:r>
              <a:rPr lang="fr-FR" altLang="fr-FR" dirty="0" smtClean="0"/>
              <a:t>Programmation : le langage </a:t>
            </a:r>
          </a:p>
          <a:p>
            <a:pPr eaLnBrk="1" hangingPunct="1"/>
            <a:r>
              <a:rPr lang="fr-FR" altLang="fr-FR" dirty="0" smtClean="0"/>
              <a:t>Exécution et test des programmes</a:t>
            </a:r>
          </a:p>
          <a:p>
            <a:pPr eaLnBrk="1" hangingPunct="1">
              <a:buFont typeface="Wingdings" charset="2"/>
              <a:buNone/>
            </a:pPr>
            <a:r>
              <a:rPr lang="fr-FR" altLang="fr-FR" dirty="0" smtClean="0"/>
              <a:t> </a:t>
            </a:r>
          </a:p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3048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236296" cy="628650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de vie d'un programme (d'un logiciel)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628651"/>
            <a:ext cx="6563072" cy="39659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800" dirty="0" smtClean="0"/>
              <a:t> </a:t>
            </a:r>
            <a:r>
              <a:rPr lang="fr-FR" altLang="fr-FR" sz="2000" dirty="0" smtClean="0"/>
              <a:t>Conception - Modélisation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Analyse du problème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Solution algorithmique  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600" dirty="0" smtClean="0"/>
              <a:t>langage d'algorithmes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 smtClean="0"/>
              <a:t> Programmation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Programme  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600" dirty="0" smtClean="0"/>
              <a:t>langage de « haut niveau »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 smtClean="0"/>
              <a:t> Compilation – Interprétation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Exécution sur machine  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600" dirty="0" smtClean="0"/>
              <a:t>langage machine de « bas  niveau »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600" dirty="0" smtClean="0"/>
              <a:t>assembleur et code machine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000" dirty="0" smtClean="0"/>
              <a:t> Mise au point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Vérification par test         pour       corriger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1800" dirty="0" smtClean="0"/>
              <a:t>Evaluation du coût          pour       optimiser </a:t>
            </a:r>
          </a:p>
          <a:p>
            <a:pPr eaLnBrk="1" hangingPunct="1">
              <a:lnSpc>
                <a:spcPct val="80000"/>
              </a:lnSpc>
            </a:pPr>
            <a:endParaRPr lang="fr-FR" alt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14392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06375"/>
            <a:ext cx="6635080" cy="857250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de vie d'un programme (d'un logiciel)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95736" y="982042"/>
            <a:ext cx="6491064" cy="3965972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FF0000"/>
                </a:solidFill>
              </a:rPr>
              <a:t>Conception - Modélisation </a:t>
            </a:r>
          </a:p>
          <a:p>
            <a:pPr lvl="1" eaLnBrk="1" hangingPunct="1"/>
            <a:r>
              <a:rPr lang="fr-FR" altLang="fr-FR" sz="2400" dirty="0" smtClean="0"/>
              <a:t>Langage de description d'algorithme </a:t>
            </a:r>
          </a:p>
          <a:p>
            <a:pPr lvl="2" eaLnBrk="1" hangingPunct="1"/>
            <a:r>
              <a:rPr lang="fr-FR" altLang="fr-FR" sz="2000" dirty="0" smtClean="0"/>
              <a:t>simplicité , précision </a:t>
            </a:r>
          </a:p>
          <a:p>
            <a:pPr lvl="2" eaLnBrk="1" hangingPunct="1"/>
            <a:r>
              <a:rPr lang="fr-FR" altLang="fr-FR" sz="2000" dirty="0" smtClean="0"/>
              <a:t>indépendant de la programmation et de la  machine </a:t>
            </a:r>
          </a:p>
          <a:p>
            <a:pPr lvl="2" eaLnBrk="1" hangingPunct="1"/>
            <a:r>
              <a:rPr lang="fr-FR" altLang="fr-FR" sz="2000" dirty="0" smtClean="0"/>
              <a:t>Exemple : diagramme , pseudo C, ... </a:t>
            </a:r>
          </a:p>
          <a:p>
            <a:pPr eaLnBrk="1" hangingPunct="1"/>
            <a:r>
              <a:rPr lang="fr-FR" altLang="fr-FR" sz="2800" dirty="0" smtClean="0"/>
              <a:t> Programmation  </a:t>
            </a:r>
          </a:p>
          <a:p>
            <a:pPr eaLnBrk="1" hangingPunct="1"/>
            <a:r>
              <a:rPr lang="fr-FR" altLang="fr-FR" sz="2800" dirty="0" smtClean="0"/>
              <a:t> Exécution  </a:t>
            </a:r>
          </a:p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5385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835696" y="206375"/>
            <a:ext cx="6851104" cy="857250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de vie d'un programme (d'un logiciel)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195736" y="895176"/>
            <a:ext cx="6491064" cy="3908822"/>
          </a:xfrm>
        </p:spPr>
        <p:txBody>
          <a:bodyPr/>
          <a:lstStyle/>
          <a:p>
            <a:pPr eaLnBrk="1" hangingPunct="1"/>
            <a:r>
              <a:rPr lang="fr-FR" altLang="fr-FR" sz="2400" dirty="0" smtClean="0"/>
              <a:t>Conception - Modélisation  </a:t>
            </a:r>
          </a:p>
          <a:p>
            <a:pPr eaLnBrk="1" hangingPunct="1"/>
            <a:r>
              <a:rPr lang="fr-FR" altLang="fr-FR" sz="2400" dirty="0" smtClean="0"/>
              <a:t> </a:t>
            </a:r>
            <a:r>
              <a:rPr lang="fr-FR" altLang="fr-FR" sz="2400" dirty="0" smtClean="0">
                <a:solidFill>
                  <a:srgbClr val="FF0000"/>
                </a:solidFill>
              </a:rPr>
              <a:t>Programmation </a:t>
            </a:r>
          </a:p>
          <a:p>
            <a:pPr lvl="1" eaLnBrk="1" hangingPunct="1"/>
            <a:r>
              <a:rPr lang="fr-FR" altLang="fr-FR" sz="2000" dirty="0" smtClean="0"/>
              <a:t>Langage de programmation (langages « évolués »)</a:t>
            </a:r>
          </a:p>
          <a:p>
            <a:pPr lvl="2" eaLnBrk="1" hangingPunct="1"/>
            <a:r>
              <a:rPr lang="fr-FR" altLang="fr-FR" sz="1800" dirty="0" smtClean="0"/>
              <a:t>syntaxe contraignante, différents styles d'abstraction</a:t>
            </a:r>
          </a:p>
          <a:p>
            <a:pPr lvl="2" eaLnBrk="1" hangingPunct="1"/>
            <a:r>
              <a:rPr lang="fr-FR" altLang="fr-FR" sz="1800" dirty="0" smtClean="0"/>
              <a:t>indépendant de la  machine</a:t>
            </a:r>
          </a:p>
          <a:p>
            <a:pPr lvl="1" eaLnBrk="1" hangingPunct="1"/>
            <a:r>
              <a:rPr lang="fr-FR" altLang="fr-FR" sz="2000" dirty="0" smtClean="0"/>
              <a:t>Types de langages</a:t>
            </a:r>
          </a:p>
          <a:p>
            <a:pPr lvl="2" eaLnBrk="1" hangingPunct="1"/>
            <a:r>
              <a:rPr lang="fr-FR" altLang="fr-FR" sz="1800" dirty="0" smtClean="0"/>
              <a:t>impératifs : Fortran, Cobol, Pascal, C </a:t>
            </a:r>
          </a:p>
          <a:p>
            <a:pPr lvl="2" eaLnBrk="1" hangingPunct="1"/>
            <a:r>
              <a:rPr lang="fr-FR" altLang="fr-FR" sz="1800" dirty="0" smtClean="0"/>
              <a:t>fonctionnels : Lisp, ML, </a:t>
            </a:r>
            <a:r>
              <a:rPr lang="fr-FR" altLang="fr-FR" sz="1800" dirty="0" err="1" smtClean="0"/>
              <a:t>Caml</a:t>
            </a:r>
            <a:endParaRPr lang="fr-FR" altLang="fr-FR" sz="1800" dirty="0" smtClean="0"/>
          </a:p>
          <a:p>
            <a:pPr lvl="2" eaLnBrk="1" hangingPunct="1"/>
            <a:r>
              <a:rPr lang="fr-FR" altLang="fr-FR" sz="1800" dirty="0" smtClean="0"/>
              <a:t>logiques : Prolog</a:t>
            </a:r>
          </a:p>
          <a:p>
            <a:pPr lvl="2" eaLnBrk="1" hangingPunct="1"/>
            <a:r>
              <a:rPr lang="fr-FR" altLang="fr-FR" sz="1800" dirty="0" smtClean="0"/>
              <a:t>objets : C++, Java </a:t>
            </a:r>
          </a:p>
          <a:p>
            <a:pPr eaLnBrk="1" hangingPunct="1"/>
            <a:r>
              <a:rPr lang="fr-FR" altLang="fr-FR" sz="2400" dirty="0" smtClean="0"/>
              <a:t> Exécution  </a:t>
            </a:r>
          </a:p>
          <a:p>
            <a:pPr eaLnBrk="1" hangingPunct="1"/>
            <a:endParaRPr lang="fr-FR" alt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3359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051720" y="206375"/>
            <a:ext cx="6635080" cy="857250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de vie d'un programme (d'un logiciel)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1126058"/>
            <a:ext cx="6563072" cy="3965972"/>
          </a:xfrm>
        </p:spPr>
        <p:txBody>
          <a:bodyPr/>
          <a:lstStyle/>
          <a:p>
            <a:pPr eaLnBrk="1" hangingPunct="1"/>
            <a:r>
              <a:rPr lang="fr-FR" altLang="fr-FR" sz="2800" dirty="0" smtClean="0"/>
              <a:t>Conception - Modélisation </a:t>
            </a:r>
          </a:p>
          <a:p>
            <a:pPr eaLnBrk="1" hangingPunct="1"/>
            <a:r>
              <a:rPr lang="fr-FR" altLang="fr-FR" sz="2800" dirty="0" smtClean="0"/>
              <a:t>Programmation </a:t>
            </a:r>
          </a:p>
          <a:p>
            <a:pPr eaLnBrk="1" hangingPunct="1"/>
            <a:r>
              <a:rPr lang="fr-FR" altLang="fr-FR" sz="2800" dirty="0" smtClean="0">
                <a:solidFill>
                  <a:srgbClr val="FF0000"/>
                </a:solidFill>
              </a:rPr>
              <a:t>Exécution </a:t>
            </a:r>
          </a:p>
          <a:p>
            <a:pPr lvl="1" eaLnBrk="1" hangingPunct="1"/>
            <a:r>
              <a:rPr lang="fr-FR" altLang="fr-FR" sz="2400" dirty="0" smtClean="0"/>
              <a:t>Langage assembleur </a:t>
            </a:r>
          </a:p>
          <a:p>
            <a:pPr lvl="2" eaLnBrk="1" hangingPunct="1"/>
            <a:r>
              <a:rPr lang="fr-FR" altLang="fr-FR" sz="2000" dirty="0" smtClean="0"/>
              <a:t>dépendant de la machine, du processeur  </a:t>
            </a:r>
          </a:p>
          <a:p>
            <a:pPr lvl="2" eaLnBrk="1" hangingPunct="1"/>
            <a:r>
              <a:rPr lang="fr-FR" altLang="fr-FR" sz="2000" dirty="0" smtClean="0"/>
              <a:t>Exemples : Assembleur pour PC (IA-32), PowerPC, MIPS, SPARC, etc.  </a:t>
            </a:r>
          </a:p>
        </p:txBody>
      </p:sp>
    </p:spTree>
    <p:extLst>
      <p:ext uri="{BB962C8B-B14F-4D97-AF65-F5344CB8AC3E}">
        <p14:creationId xmlns:p14="http://schemas.microsoft.com/office/powerpoint/2010/main" val="10724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2800392" y="1859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812566"/>
              <a:satOff val="-4220"/>
              <a:lumOff val="-686"/>
              <a:alphaOff val="0"/>
            </a:schemeClr>
          </a:fillRef>
          <a:effectRef idx="2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2 : Les Structures de Contrôle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2912152" y="2621478"/>
            <a:ext cx="5180380" cy="508162"/>
          </a:xfrm>
          <a:custGeom>
            <a:avLst/>
            <a:gdLst>
              <a:gd name="connsiteX0" fmla="*/ 0 w 5180380"/>
              <a:gd name="connsiteY0" fmla="*/ 0 h 508162"/>
              <a:gd name="connsiteX1" fmla="*/ 5180380 w 5180380"/>
              <a:gd name="connsiteY1" fmla="*/ 0 h 508162"/>
              <a:gd name="connsiteX2" fmla="*/ 5180380 w 5180380"/>
              <a:gd name="connsiteY2" fmla="*/ 508162 h 508162"/>
              <a:gd name="connsiteX3" fmla="*/ 0 w 5180380"/>
              <a:gd name="connsiteY3" fmla="*/ 508162 h 508162"/>
              <a:gd name="connsiteX4" fmla="*/ 0 w 518038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0380" h="508162">
                <a:moveTo>
                  <a:pt x="0" y="0"/>
                </a:moveTo>
                <a:lnTo>
                  <a:pt x="5180380" y="0"/>
                </a:lnTo>
                <a:lnTo>
                  <a:pt x="518038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3 : Les Fonctions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e libre 13"/>
          <p:cNvSpPr/>
          <p:nvPr/>
        </p:nvSpPr>
        <p:spPr>
          <a:xfrm>
            <a:off x="2800392" y="3383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8437698"/>
              <a:satOff val="-12660"/>
              <a:lumOff val="-2059"/>
              <a:alphaOff val="0"/>
            </a:schemeClr>
          </a:fillRef>
          <a:effectRef idx="2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4 : Les Algorithmes de Tri &amp; Complexité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2436262" y="4145478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5 :    Les pointeurs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019696" y="954790"/>
            <a:ext cx="6072841" cy="844524"/>
            <a:chOff x="2019692" y="954790"/>
            <a:chExt cx="6072841" cy="844524"/>
          </a:xfrm>
        </p:grpSpPr>
        <p:sp>
          <p:nvSpPr>
            <p:cNvPr id="8" name="Forme libre 7"/>
            <p:cNvSpPr/>
            <p:nvPr/>
          </p:nvSpPr>
          <p:spPr>
            <a:xfrm>
              <a:off x="2436258" y="1097476"/>
              <a:ext cx="5656275" cy="508162"/>
            </a:xfrm>
            <a:custGeom>
              <a:avLst/>
              <a:gdLst>
                <a:gd name="connsiteX0" fmla="*/ 0 w 5656275"/>
                <a:gd name="connsiteY0" fmla="*/ 0 h 508162"/>
                <a:gd name="connsiteX1" fmla="*/ 5656275 w 5656275"/>
                <a:gd name="connsiteY1" fmla="*/ 0 h 508162"/>
                <a:gd name="connsiteX2" fmla="*/ 5656275 w 5656275"/>
                <a:gd name="connsiteY2" fmla="*/ 508162 h 508162"/>
                <a:gd name="connsiteX3" fmla="*/ 0 w 5656275"/>
                <a:gd name="connsiteY3" fmla="*/ 508162 h 508162"/>
                <a:gd name="connsiteX4" fmla="*/ 0 w 5656275"/>
                <a:gd name="connsiteY4" fmla="*/ 0 h 50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6275" h="508162">
                  <a:moveTo>
                    <a:pt x="0" y="0"/>
                  </a:moveTo>
                  <a:lnTo>
                    <a:pt x="5656275" y="0"/>
                  </a:lnTo>
                  <a:lnTo>
                    <a:pt x="5656275" y="508162"/>
                  </a:lnTo>
                  <a:lnTo>
                    <a:pt x="0" y="5081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54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900" i="1" dirty="0" smtClean="0">
                  <a:solidFill>
                    <a:prstClr val="white"/>
                  </a:solidFill>
                </a:rPr>
                <a:t>CHAPITRE 1 : Les variables</a:t>
              </a:r>
              <a:endParaRPr lang="fr-FR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2019692" y="954790"/>
              <a:ext cx="774758" cy="844524"/>
              <a:chOff x="1776" y="2823"/>
              <a:chExt cx="973" cy="1113"/>
            </a:xfrm>
          </p:grpSpPr>
          <p:sp>
            <p:nvSpPr>
              <p:cNvPr id="21" name="Oval 21"/>
              <p:cNvSpPr>
                <a:spLocks noChangeArrowheads="1"/>
              </p:cNvSpPr>
              <p:nvPr/>
            </p:nvSpPr>
            <p:spPr bwMode="gray">
              <a:xfrm>
                <a:off x="1872" y="3744"/>
                <a:ext cx="816" cy="19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fr-FR">
                  <a:solidFill>
                    <a:srgbClr val="1F5281"/>
                  </a:solidFill>
                  <a:latin typeface="Arial" charset="0"/>
                </a:endParaRPr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776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57255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23" name="Oval 23"/>
              <p:cNvSpPr>
                <a:spLocks noChangeArrowheads="1"/>
              </p:cNvSpPr>
              <p:nvPr/>
            </p:nvSpPr>
            <p:spPr bwMode="gray">
              <a:xfrm>
                <a:off x="1797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1481B8">
                      <a:alpha val="85001"/>
                    </a:srgbClr>
                  </a:gs>
                  <a:gs pos="100000">
                    <a:srgbClr val="1481B8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24" name="Oval 24"/>
              <p:cNvSpPr>
                <a:spLocks noChangeArrowheads="1"/>
              </p:cNvSpPr>
              <p:nvPr/>
            </p:nvSpPr>
            <p:spPr bwMode="gray">
              <a:xfrm>
                <a:off x="1833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7254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pic>
            <p:nvPicPr>
              <p:cNvPr id="25" name="Picture 25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1797" y="2880"/>
                <a:ext cx="616" cy="616"/>
              </a:xfrm>
              <a:prstGeom prst="rect">
                <a:avLst/>
              </a:prstGeom>
              <a:noFill/>
            </p:spPr>
          </p:pic>
          <p:sp>
            <p:nvSpPr>
              <p:cNvPr id="26" name="Text Box 26"/>
              <p:cNvSpPr txBox="1">
                <a:spLocks noChangeArrowheads="1"/>
              </p:cNvSpPr>
              <p:nvPr/>
            </p:nvSpPr>
            <p:spPr bwMode="gray">
              <a:xfrm>
                <a:off x="1860" y="3213"/>
                <a:ext cx="798" cy="4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b="1" dirty="0" smtClean="0">
                    <a:solidFill>
                      <a:srgbClr val="FFFFFF"/>
                    </a:solidFill>
                    <a:latin typeface="Arial" charset="0"/>
                  </a:rPr>
                  <a:t>1</a:t>
                </a:r>
                <a:endParaRPr lang="en-US" b="1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2425695" y="3319956"/>
            <a:ext cx="774758" cy="844524"/>
            <a:chOff x="1776" y="2823"/>
            <a:chExt cx="973" cy="1113"/>
          </a:xfrm>
        </p:grpSpPr>
        <p:sp>
          <p:nvSpPr>
            <p:cNvPr id="28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2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3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2466259" y="2507491"/>
            <a:ext cx="774758" cy="844524"/>
            <a:chOff x="1776" y="2823"/>
            <a:chExt cx="973" cy="1113"/>
          </a:xfrm>
        </p:grpSpPr>
        <p:sp>
          <p:nvSpPr>
            <p:cNvPr id="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0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2384453" y="1729506"/>
            <a:ext cx="774758" cy="844524"/>
            <a:chOff x="1776" y="2823"/>
            <a:chExt cx="973" cy="1113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46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7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1990617" y="4058251"/>
            <a:ext cx="774758" cy="844524"/>
            <a:chOff x="1776" y="2823"/>
            <a:chExt cx="973" cy="1113"/>
          </a:xfrm>
        </p:grpSpPr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53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54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555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348191"/>
            <a:ext cx="597666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67325" algn="r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STRUCTURE D’UN ALGORITHME 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Définitions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67325" algn="r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DONNEES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Déclaration et utilisation des variables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syntaxe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nom – le type – la valeur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Détermination des variables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erreurs à éviter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Types des variables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type réel et le type entier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Conversion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type caractère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Conversion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type logique booléen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erreurs à éviter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67325" algn="r"/>
              </a:tabLst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67325" algn="r"/>
              </a:tabLs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1680" y="546817"/>
            <a:ext cx="55835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3200" b="1" i="1" cap="none" spc="0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1 : Les variables</a:t>
            </a:r>
            <a:endParaRPr lang="fr-FR" sz="3200" b="1" cap="none" spc="0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419626"/>
            <a:ext cx="568863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eaLnBrk="0" hangingPunct="0">
              <a:tabLst>
                <a:tab pos="5267325" algn="r"/>
              </a:tabLst>
            </a:pPr>
            <a:r>
              <a:rPr lang="fr-FR" sz="14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FONCTIONS D’ENTREE-SORTIE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fonction lire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fonction ecrire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Exercice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indent="228600" eaLnBrk="0" hangingPunct="0">
              <a:tabLst>
                <a:tab pos="5267325" algn="r"/>
              </a:tabLst>
            </a:pP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sz="14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TYPES OBJET : UNE BOITE A OUTILS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chaines de caractères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Présentation de la classe Chaine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Utilisation d’une chaine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indent="228600" eaLnBrk="0" hangingPunct="0">
              <a:tabLst>
                <a:tab pos="5267325" algn="r"/>
              </a:tabLst>
            </a:pP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sz="14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SCHEMAS MEMOIRE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indent="228600" eaLnBrk="0" hangingPunct="0">
              <a:tabLst>
                <a:tab pos="5267325" algn="r"/>
              </a:tabLst>
            </a:pP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</a:t>
            </a:r>
            <a:r>
              <a:rPr lang="fr-FR" sz="14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TYPE TABLEAU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Déclaration d’un tableau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Utilisation d’un tableau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Tableau à une dimension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2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Tableau à deux dimensions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lvl="1" indent="228600" eaLnBrk="0" hangingPunct="0">
              <a:tabLst>
                <a:tab pos="5267325" algn="r"/>
              </a:tabLst>
            </a:pPr>
            <a:r>
              <a:rPr lang="fr-FR" sz="1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Echanger deux variables</a:t>
            </a:r>
            <a:endParaRPr lang="fr-FR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indent="228600" eaLnBrk="0" hangingPunct="0">
              <a:tabLst>
                <a:tab pos="5267325" algn="r"/>
              </a:tabLst>
            </a:pPr>
            <a:endParaRPr 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546817"/>
            <a:ext cx="55835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3200" b="1" i="1" cap="none" spc="0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1 : Les variables</a:t>
            </a:r>
            <a:endParaRPr lang="fr-FR" sz="3200" b="1" cap="none" spc="0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05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2436262" y="1097477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1 : Les variables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2912152" y="2621478"/>
            <a:ext cx="5180380" cy="508162"/>
          </a:xfrm>
          <a:custGeom>
            <a:avLst/>
            <a:gdLst>
              <a:gd name="connsiteX0" fmla="*/ 0 w 5180380"/>
              <a:gd name="connsiteY0" fmla="*/ 0 h 508162"/>
              <a:gd name="connsiteX1" fmla="*/ 5180380 w 5180380"/>
              <a:gd name="connsiteY1" fmla="*/ 0 h 508162"/>
              <a:gd name="connsiteX2" fmla="*/ 5180380 w 5180380"/>
              <a:gd name="connsiteY2" fmla="*/ 508162 h 508162"/>
              <a:gd name="connsiteX3" fmla="*/ 0 w 5180380"/>
              <a:gd name="connsiteY3" fmla="*/ 508162 h 508162"/>
              <a:gd name="connsiteX4" fmla="*/ 0 w 518038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0380" h="508162">
                <a:moveTo>
                  <a:pt x="0" y="0"/>
                </a:moveTo>
                <a:lnTo>
                  <a:pt x="5180380" y="0"/>
                </a:lnTo>
                <a:lnTo>
                  <a:pt x="518038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3 : Les Fonctions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e libre 13"/>
          <p:cNvSpPr/>
          <p:nvPr/>
        </p:nvSpPr>
        <p:spPr>
          <a:xfrm>
            <a:off x="2800392" y="3383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8437698"/>
              <a:satOff val="-12660"/>
              <a:lumOff val="-2059"/>
              <a:alphaOff val="0"/>
            </a:schemeClr>
          </a:fillRef>
          <a:effectRef idx="2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4 : Les Algorithmes de Tri &amp; Complexité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2436262" y="4145478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5 :    Les pointeurs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051720" y="1007146"/>
            <a:ext cx="774758" cy="844524"/>
            <a:chOff x="1776" y="2823"/>
            <a:chExt cx="973" cy="1113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25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2425695" y="3319956"/>
            <a:ext cx="774758" cy="844524"/>
            <a:chOff x="1776" y="2823"/>
            <a:chExt cx="973" cy="1113"/>
          </a:xfrm>
        </p:grpSpPr>
        <p:sp>
          <p:nvSpPr>
            <p:cNvPr id="28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2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3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2466259" y="2507491"/>
            <a:ext cx="774758" cy="844524"/>
            <a:chOff x="1776" y="2823"/>
            <a:chExt cx="973" cy="1113"/>
          </a:xfrm>
        </p:grpSpPr>
        <p:sp>
          <p:nvSpPr>
            <p:cNvPr id="3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0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384457" y="1729506"/>
            <a:ext cx="5708079" cy="844524"/>
            <a:chOff x="2384453" y="1729506"/>
            <a:chExt cx="5708079" cy="844524"/>
          </a:xfrm>
        </p:grpSpPr>
        <p:sp>
          <p:nvSpPr>
            <p:cNvPr id="10" name="Forme libre 9"/>
            <p:cNvSpPr/>
            <p:nvPr/>
          </p:nvSpPr>
          <p:spPr>
            <a:xfrm>
              <a:off x="2800392" y="1859476"/>
              <a:ext cx="5292140" cy="508162"/>
            </a:xfrm>
            <a:custGeom>
              <a:avLst/>
              <a:gdLst>
                <a:gd name="connsiteX0" fmla="*/ 0 w 5292140"/>
                <a:gd name="connsiteY0" fmla="*/ 0 h 508162"/>
                <a:gd name="connsiteX1" fmla="*/ 5292140 w 5292140"/>
                <a:gd name="connsiteY1" fmla="*/ 0 h 508162"/>
                <a:gd name="connsiteX2" fmla="*/ 5292140 w 5292140"/>
                <a:gd name="connsiteY2" fmla="*/ 508162 h 508162"/>
                <a:gd name="connsiteX3" fmla="*/ 0 w 5292140"/>
                <a:gd name="connsiteY3" fmla="*/ 508162 h 508162"/>
                <a:gd name="connsiteX4" fmla="*/ 0 w 5292140"/>
                <a:gd name="connsiteY4" fmla="*/ 0 h 50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40" h="508162">
                  <a:moveTo>
                    <a:pt x="0" y="0"/>
                  </a:moveTo>
                  <a:lnTo>
                    <a:pt x="5292140" y="0"/>
                  </a:lnTo>
                  <a:lnTo>
                    <a:pt x="5292140" y="508162"/>
                  </a:lnTo>
                  <a:lnTo>
                    <a:pt x="0" y="5081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2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54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900" i="1" dirty="0" smtClean="0">
                  <a:solidFill>
                    <a:prstClr val="white"/>
                  </a:solidFill>
                </a:rPr>
                <a:t>CHAPITRE 2 : Les Structures de Contrôle</a:t>
              </a:r>
              <a:endParaRPr lang="fr-FR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41" name="Group 20"/>
            <p:cNvGrpSpPr>
              <a:grpSpLocks/>
            </p:cNvGrpSpPr>
            <p:nvPr/>
          </p:nvGrpSpPr>
          <p:grpSpPr bwMode="auto">
            <a:xfrm>
              <a:off x="2384453" y="1729506"/>
              <a:ext cx="774758" cy="844524"/>
              <a:chOff x="1776" y="2823"/>
              <a:chExt cx="973" cy="1113"/>
            </a:xfrm>
          </p:grpSpPr>
          <p:sp>
            <p:nvSpPr>
              <p:cNvPr id="42" name="Oval 21"/>
              <p:cNvSpPr>
                <a:spLocks noChangeArrowheads="1"/>
              </p:cNvSpPr>
              <p:nvPr/>
            </p:nvSpPr>
            <p:spPr bwMode="gray">
              <a:xfrm>
                <a:off x="1872" y="3744"/>
                <a:ext cx="816" cy="19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fr-FR">
                  <a:solidFill>
                    <a:srgbClr val="1F5281"/>
                  </a:solidFill>
                  <a:latin typeface="Arial" charset="0"/>
                </a:endParaRPr>
              </a:p>
            </p:txBody>
          </p:sp>
          <p:sp>
            <p:nvSpPr>
              <p:cNvPr id="43" name="Oval 22"/>
              <p:cNvSpPr>
                <a:spLocks noChangeArrowheads="1"/>
              </p:cNvSpPr>
              <p:nvPr/>
            </p:nvSpPr>
            <p:spPr bwMode="gray">
              <a:xfrm>
                <a:off x="1776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57255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44" name="Oval 23"/>
              <p:cNvSpPr>
                <a:spLocks noChangeArrowheads="1"/>
              </p:cNvSpPr>
              <p:nvPr/>
            </p:nvSpPr>
            <p:spPr bwMode="gray">
              <a:xfrm>
                <a:off x="1797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1481B8">
                      <a:alpha val="85001"/>
                    </a:srgbClr>
                  </a:gs>
                  <a:gs pos="100000">
                    <a:srgbClr val="1481B8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45" name="Oval 24"/>
              <p:cNvSpPr>
                <a:spLocks noChangeArrowheads="1"/>
              </p:cNvSpPr>
              <p:nvPr/>
            </p:nvSpPr>
            <p:spPr bwMode="gray">
              <a:xfrm>
                <a:off x="1833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7254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pic>
            <p:nvPicPr>
              <p:cNvPr id="46" name="Picture 25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1797" y="2880"/>
                <a:ext cx="616" cy="616"/>
              </a:xfrm>
              <a:prstGeom prst="rect">
                <a:avLst/>
              </a:prstGeom>
              <a:noFill/>
            </p:spPr>
          </p:pic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gray">
              <a:xfrm>
                <a:off x="1860" y="3213"/>
                <a:ext cx="798" cy="4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b="1" dirty="0" smtClean="0">
                    <a:solidFill>
                      <a:srgbClr val="FFFFFF"/>
                    </a:solidFill>
                    <a:latin typeface="Arial" charset="0"/>
                  </a:rPr>
                  <a:t>2</a:t>
                </a:r>
                <a:endParaRPr lang="en-US" b="1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1990617" y="4058251"/>
            <a:ext cx="774758" cy="844524"/>
            <a:chOff x="1776" y="2823"/>
            <a:chExt cx="973" cy="1113"/>
          </a:xfrm>
        </p:grpSpPr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53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54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555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75656" y="1548248"/>
            <a:ext cx="5976664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Instruction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conditionnelle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La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syntaxe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Applications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La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conditionnelle simple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La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présentation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Conditionnelles </a:t>
            </a: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imbriquées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L’usage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Exemple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Erreur </a:t>
            </a: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à éviter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présentation des conditionnelles	</a:t>
            </a:r>
          </a:p>
          <a:p>
            <a:pPr indent="228600" eaLnBrk="0" hangingPunct="0">
              <a:tabLst>
                <a:tab pos="5267325" algn="r"/>
              </a:tabLst>
            </a:pPr>
            <a:endParaRPr lang="fr-FR" b="1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indent="228600" eaLnBrk="0" hangingPunct="0">
              <a:tabLst>
                <a:tab pos="5267325" algn="r"/>
              </a:tabLst>
            </a:pPr>
            <a:endParaRPr lang="fr-FR" sz="3200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211" y="546815"/>
            <a:ext cx="71545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2 </a:t>
            </a:r>
            <a:r>
              <a:rPr lang="fr-FR" sz="28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:Les </a:t>
            </a:r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Structures de Contrôle</a:t>
            </a:r>
            <a:endParaRPr lang="fr-FR" sz="28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6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59632" y="1439363"/>
            <a:ext cx="597666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INSTRUCTION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REPETITION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La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boucle </a:t>
            </a:r>
            <a:r>
              <a:rPr lang="fr-FR" sz="1200" b="1" dirty="0" err="1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tant_que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Définition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Syntaxe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Exemple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Plusieurs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algorithmes équivalents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La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condition d’arrêt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La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syntaxe des autres boucles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La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boucle pour-faire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La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boucle faire-</a:t>
            </a:r>
            <a:r>
              <a:rPr lang="fr-FR" sz="1200" b="1" dirty="0" err="1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tant_que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Application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 programmation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Applications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Boucle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 conditionnelle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Boucle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 tableau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boucles imbriquées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L’usage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indent="228600" eaLnBrk="0" hangingPunct="0">
              <a:tabLst>
                <a:tab pos="5267325" algn="r"/>
              </a:tabLst>
            </a:pPr>
            <a:r>
              <a:rPr lang="fr-FR" sz="1200" b="1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Boucle </a:t>
            </a:r>
            <a:r>
              <a:rPr lang="fr-FR" sz="1200" b="1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 tableau à deux dimensions	</a:t>
            </a:r>
          </a:p>
          <a:p>
            <a:pPr indent="228600" eaLnBrk="0" hangingPunct="0">
              <a:tabLst>
                <a:tab pos="5267325" algn="r"/>
              </a:tabLst>
            </a:pPr>
            <a:endParaRPr lang="fr-FR" dirty="0" smtClean="0">
              <a:solidFill>
                <a:srgbClr val="C0504D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211" y="546815"/>
            <a:ext cx="71545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CHAPITRE 2 </a:t>
            </a:r>
            <a:r>
              <a:rPr lang="fr-FR" sz="2800" b="1" i="1" dirty="0" smtClean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:Les </a:t>
            </a:r>
            <a:r>
              <a:rPr lang="fr-FR" sz="2800" b="1" i="1" dirty="0">
                <a:ln w="11430"/>
                <a:solidFill>
                  <a:srgbClr val="1F497D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Structures de Contrôle</a:t>
            </a:r>
            <a:endParaRPr lang="fr-FR" sz="2800" b="1" dirty="0">
              <a:ln w="11430"/>
              <a:solidFill>
                <a:srgbClr val="1F497D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643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plein 6"/>
          <p:cNvSpPr/>
          <p:nvPr/>
        </p:nvSpPr>
        <p:spPr>
          <a:xfrm>
            <a:off x="-2542615" y="139151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2436262" y="1097477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1 : Les variables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18660" y="1033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 9"/>
          <p:cNvSpPr/>
          <p:nvPr/>
        </p:nvSpPr>
        <p:spPr>
          <a:xfrm>
            <a:off x="2800392" y="1859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812566"/>
              <a:satOff val="-4220"/>
              <a:lumOff val="-686"/>
              <a:alphaOff val="0"/>
            </a:schemeClr>
          </a:fillRef>
          <a:effectRef idx="2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2 : Les Structures de Contrôle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82793" y="1795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Ellipse 12"/>
          <p:cNvSpPr/>
          <p:nvPr/>
        </p:nvSpPr>
        <p:spPr>
          <a:xfrm>
            <a:off x="2594555" y="2557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e libre 13"/>
          <p:cNvSpPr/>
          <p:nvPr/>
        </p:nvSpPr>
        <p:spPr>
          <a:xfrm>
            <a:off x="2800392" y="3383478"/>
            <a:ext cx="5292140" cy="508162"/>
          </a:xfrm>
          <a:custGeom>
            <a:avLst/>
            <a:gdLst>
              <a:gd name="connsiteX0" fmla="*/ 0 w 5292140"/>
              <a:gd name="connsiteY0" fmla="*/ 0 h 508162"/>
              <a:gd name="connsiteX1" fmla="*/ 5292140 w 5292140"/>
              <a:gd name="connsiteY1" fmla="*/ 0 h 508162"/>
              <a:gd name="connsiteX2" fmla="*/ 5292140 w 5292140"/>
              <a:gd name="connsiteY2" fmla="*/ 508162 h 508162"/>
              <a:gd name="connsiteX3" fmla="*/ 0 w 5292140"/>
              <a:gd name="connsiteY3" fmla="*/ 508162 h 508162"/>
              <a:gd name="connsiteX4" fmla="*/ 0 w 5292140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140" h="508162">
                <a:moveTo>
                  <a:pt x="0" y="0"/>
                </a:moveTo>
                <a:lnTo>
                  <a:pt x="5292140" y="0"/>
                </a:lnTo>
                <a:lnTo>
                  <a:pt x="5292140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8437698"/>
              <a:satOff val="-12660"/>
              <a:lumOff val="-2059"/>
              <a:alphaOff val="0"/>
            </a:schemeClr>
          </a:fillRef>
          <a:effectRef idx="2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4 : Les Algorithmes de Tri &amp; Complexité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482793" y="3319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 15"/>
          <p:cNvSpPr/>
          <p:nvPr/>
        </p:nvSpPr>
        <p:spPr>
          <a:xfrm>
            <a:off x="2436262" y="4145478"/>
            <a:ext cx="5656275" cy="508162"/>
          </a:xfrm>
          <a:custGeom>
            <a:avLst/>
            <a:gdLst>
              <a:gd name="connsiteX0" fmla="*/ 0 w 5656275"/>
              <a:gd name="connsiteY0" fmla="*/ 0 h 508162"/>
              <a:gd name="connsiteX1" fmla="*/ 5656275 w 5656275"/>
              <a:gd name="connsiteY1" fmla="*/ 0 h 508162"/>
              <a:gd name="connsiteX2" fmla="*/ 5656275 w 5656275"/>
              <a:gd name="connsiteY2" fmla="*/ 508162 h 508162"/>
              <a:gd name="connsiteX3" fmla="*/ 0 w 5656275"/>
              <a:gd name="connsiteY3" fmla="*/ 508162 h 508162"/>
              <a:gd name="connsiteX4" fmla="*/ 0 w 5656275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275" h="508162">
                <a:moveTo>
                  <a:pt x="0" y="0"/>
                </a:moveTo>
                <a:lnTo>
                  <a:pt x="5656275" y="0"/>
                </a:lnTo>
                <a:lnTo>
                  <a:pt x="5656275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</a:pPr>
            <a:r>
              <a:rPr lang="fr-FR" sz="1900" i="1" dirty="0" smtClean="0">
                <a:solidFill>
                  <a:prstClr val="white"/>
                </a:solidFill>
              </a:rPr>
              <a:t>CHAPITRE 5 :    Les pointeurs</a:t>
            </a:r>
            <a:endParaRPr lang="fr-FR" sz="19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118660" y="4081958"/>
            <a:ext cx="635203" cy="635203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3497128" y="264517"/>
            <a:ext cx="33217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fr-FR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051720" y="1007146"/>
            <a:ext cx="774758" cy="844524"/>
            <a:chOff x="1776" y="2823"/>
            <a:chExt cx="973" cy="1113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25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2425695" y="3319956"/>
            <a:ext cx="774758" cy="844524"/>
            <a:chOff x="1776" y="2823"/>
            <a:chExt cx="973" cy="1113"/>
          </a:xfrm>
        </p:grpSpPr>
        <p:sp>
          <p:nvSpPr>
            <p:cNvPr id="28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32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3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466263" y="2507491"/>
            <a:ext cx="5626273" cy="844524"/>
            <a:chOff x="2466259" y="2507491"/>
            <a:chExt cx="5626273" cy="844524"/>
          </a:xfrm>
        </p:grpSpPr>
        <p:sp>
          <p:nvSpPr>
            <p:cNvPr id="12" name="Forme libre 11"/>
            <p:cNvSpPr/>
            <p:nvPr/>
          </p:nvSpPr>
          <p:spPr>
            <a:xfrm>
              <a:off x="2912152" y="2621476"/>
              <a:ext cx="5180380" cy="508162"/>
            </a:xfrm>
            <a:custGeom>
              <a:avLst/>
              <a:gdLst>
                <a:gd name="connsiteX0" fmla="*/ 0 w 5180380"/>
                <a:gd name="connsiteY0" fmla="*/ 0 h 508162"/>
                <a:gd name="connsiteX1" fmla="*/ 5180380 w 5180380"/>
                <a:gd name="connsiteY1" fmla="*/ 0 h 508162"/>
                <a:gd name="connsiteX2" fmla="*/ 5180380 w 5180380"/>
                <a:gd name="connsiteY2" fmla="*/ 508162 h 508162"/>
                <a:gd name="connsiteX3" fmla="*/ 0 w 5180380"/>
                <a:gd name="connsiteY3" fmla="*/ 508162 h 508162"/>
                <a:gd name="connsiteX4" fmla="*/ 0 w 5180380"/>
                <a:gd name="connsiteY4" fmla="*/ 0 h 50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0380" h="508162">
                  <a:moveTo>
                    <a:pt x="0" y="0"/>
                  </a:moveTo>
                  <a:lnTo>
                    <a:pt x="5180380" y="0"/>
                  </a:lnTo>
                  <a:lnTo>
                    <a:pt x="5180380" y="508162"/>
                  </a:lnTo>
                  <a:lnTo>
                    <a:pt x="0" y="50816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354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900" i="1" dirty="0" smtClean="0">
                  <a:solidFill>
                    <a:prstClr val="white"/>
                  </a:solidFill>
                </a:rPr>
                <a:t>CHAPITRE 3 : Les Fonctions</a:t>
              </a:r>
              <a:endParaRPr lang="fr-FR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34" name="Group 20"/>
            <p:cNvGrpSpPr>
              <a:grpSpLocks/>
            </p:cNvGrpSpPr>
            <p:nvPr/>
          </p:nvGrpSpPr>
          <p:grpSpPr bwMode="auto">
            <a:xfrm>
              <a:off x="2466259" y="2507491"/>
              <a:ext cx="774758" cy="844524"/>
              <a:chOff x="1776" y="2823"/>
              <a:chExt cx="973" cy="1113"/>
            </a:xfrm>
          </p:grpSpPr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1872" y="3744"/>
                <a:ext cx="816" cy="19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fr-FR">
                  <a:solidFill>
                    <a:srgbClr val="1F5281"/>
                  </a:solidFill>
                  <a:latin typeface="Arial" charset="0"/>
                </a:endParaRPr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1776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57255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37" name="Oval 23"/>
              <p:cNvSpPr>
                <a:spLocks noChangeArrowheads="1"/>
              </p:cNvSpPr>
              <p:nvPr/>
            </p:nvSpPr>
            <p:spPr bwMode="gray">
              <a:xfrm>
                <a:off x="1797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1481B8">
                      <a:alpha val="85001"/>
                    </a:srgbClr>
                  </a:gs>
                  <a:gs pos="100000">
                    <a:srgbClr val="1481B8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sp>
            <p:nvSpPr>
              <p:cNvPr id="38" name="Oval 24"/>
              <p:cNvSpPr>
                <a:spLocks noChangeArrowheads="1"/>
              </p:cNvSpPr>
              <p:nvPr/>
            </p:nvSpPr>
            <p:spPr bwMode="gray">
              <a:xfrm>
                <a:off x="1833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1481B8"/>
                  </a:gs>
                  <a:gs pos="100000">
                    <a:srgbClr val="1481B8">
                      <a:gamma/>
                      <a:shade val="72549"/>
                      <a:invGamma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1F5281"/>
                  </a:solidFill>
                </a:endParaRPr>
              </a:p>
            </p:txBody>
          </p:sp>
          <p:pic>
            <p:nvPicPr>
              <p:cNvPr id="39" name="Picture 25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1797" y="2880"/>
                <a:ext cx="616" cy="616"/>
              </a:xfrm>
              <a:prstGeom prst="rect">
                <a:avLst/>
              </a:prstGeom>
              <a:noFill/>
            </p:spPr>
          </p:pic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gray">
              <a:xfrm>
                <a:off x="1860" y="3213"/>
                <a:ext cx="798" cy="4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Verdana" pitchFamily="34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b="1" dirty="0" smtClean="0">
                    <a:solidFill>
                      <a:srgbClr val="FFFFFF"/>
                    </a:solidFill>
                    <a:latin typeface="Arial" charset="0"/>
                  </a:rPr>
                  <a:t>3</a:t>
                </a:r>
                <a:endParaRPr lang="en-US" b="1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2384453" y="1729506"/>
            <a:ext cx="774758" cy="844524"/>
            <a:chOff x="1776" y="2823"/>
            <a:chExt cx="973" cy="1113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46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47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1990617" y="4058251"/>
            <a:ext cx="774758" cy="844524"/>
            <a:chOff x="1776" y="2823"/>
            <a:chExt cx="973" cy="1113"/>
          </a:xfrm>
        </p:grpSpPr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srgbClr val="1F5281"/>
                </a:solidFill>
                <a:latin typeface="Arial" charset="0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1481B8">
                    <a:alpha val="85001"/>
                  </a:srgbClr>
                </a:gs>
                <a:gs pos="100000">
                  <a:srgbClr val="1481B8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1481B8"/>
                </a:gs>
                <a:gs pos="100000">
                  <a:srgbClr val="1481B8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1F5281"/>
                </a:solidFill>
              </a:endParaRPr>
            </a:p>
          </p:txBody>
        </p:sp>
        <p:pic>
          <p:nvPicPr>
            <p:cNvPr id="53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54" name="Text Box 26"/>
            <p:cNvSpPr txBox="1">
              <a:spLocks noChangeArrowheads="1"/>
            </p:cNvSpPr>
            <p:nvPr/>
          </p:nvSpPr>
          <p:spPr bwMode="gray">
            <a:xfrm>
              <a:off x="1860" y="3213"/>
              <a:ext cx="798" cy="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  <a:latin typeface="Arial" charset="0"/>
                </a:rPr>
                <a:t>5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555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435</Words>
  <Application>Microsoft Office PowerPoint</Application>
  <PresentationFormat>Affichage à l'écran (16:9)</PresentationFormat>
  <Paragraphs>266</Paragraphs>
  <Slides>27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9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Thème Office</vt:lpstr>
      <vt:lpstr>1_Thème Office</vt:lpstr>
      <vt:lpstr>2_Thème Office</vt:lpstr>
      <vt:lpstr>3_Thème Office</vt:lpstr>
      <vt:lpstr>4_Thème Office</vt:lpstr>
      <vt:lpstr>5_Thème Office</vt:lpstr>
      <vt:lpstr>6_Thème Office</vt:lpstr>
      <vt:lpstr>7_Thème Office</vt:lpstr>
      <vt:lpstr>8_Thème Office</vt:lpstr>
      <vt:lpstr>ALGORITHMIQUE &amp; STRUCTURE DE DONNÉES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Type Scalaire Par Enumération, Enregistrements Et Fichiers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Algorithmes et Programmes</vt:lpstr>
      <vt:lpstr>Cycle de vie d'un programme (d'un logiciel)</vt:lpstr>
      <vt:lpstr>Cycle de vie d'un programme (d'un logiciel)</vt:lpstr>
      <vt:lpstr>Cycle de vie d'un programme (d'un logiciel)</vt:lpstr>
      <vt:lpstr>Cycle de vie d'un programme (d'un logiciel)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Admin</dc:creator>
  <cp:lastModifiedBy>Tlemsani</cp:lastModifiedBy>
  <cp:revision>114</cp:revision>
  <dcterms:created xsi:type="dcterms:W3CDTF">2010-02-25T01:44:28Z</dcterms:created>
  <dcterms:modified xsi:type="dcterms:W3CDTF">2013-10-06T11:53:34Z</dcterms:modified>
</cp:coreProperties>
</file>