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  <p:sldMasterId id="2147483744" r:id="rId9"/>
  </p:sldMasterIdLst>
  <p:notesMasterIdLst>
    <p:notesMasterId r:id="rId37"/>
  </p:notesMasterIdLst>
  <p:sldIdLst>
    <p:sldId id="256" r:id="rId10"/>
    <p:sldId id="257" r:id="rId11"/>
    <p:sldId id="268" r:id="rId12"/>
    <p:sldId id="259" r:id="rId13"/>
    <p:sldId id="260" r:id="rId14"/>
    <p:sldId id="269" r:id="rId15"/>
    <p:sldId id="261" r:id="rId16"/>
    <p:sldId id="262" r:id="rId17"/>
    <p:sldId id="270" r:id="rId18"/>
    <p:sldId id="263" r:id="rId19"/>
    <p:sldId id="264" r:id="rId20"/>
    <p:sldId id="271" r:id="rId21"/>
    <p:sldId id="265" r:id="rId22"/>
    <p:sldId id="272" r:id="rId23"/>
    <p:sldId id="266" r:id="rId24"/>
    <p:sldId id="267" r:id="rId25"/>
    <p:sldId id="273" r:id="rId26"/>
    <p:sldId id="276" r:id="rId27"/>
    <p:sldId id="282" r:id="rId28"/>
    <p:sldId id="283" r:id="rId29"/>
    <p:sldId id="284" r:id="rId30"/>
    <p:sldId id="285" r:id="rId31"/>
    <p:sldId id="277" r:id="rId32"/>
    <p:sldId id="278" r:id="rId33"/>
    <p:sldId id="279" r:id="rId34"/>
    <p:sldId id="280" r:id="rId35"/>
    <p:sldId id="281" r:id="rId36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A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98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34" Type="http://schemas.openxmlformats.org/officeDocument/2006/relationships/slide" Target="slides/slide25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slide" Target="slides/slide27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slide" Target="slides/slide2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598ED1-9354-495D-BED1-875E3BE8E526}" type="datetimeFigureOut">
              <a:rPr lang="fr-FR" smtClean="0"/>
              <a:t>06/10/2013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E4DBAB-CBE3-4B18-8E72-87500B35EF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3044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4DBAB-CBE3-4B18-8E72-87500B35EFBE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161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4DBAB-CBE3-4B18-8E72-87500B35EFBE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9651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B96FFB34-F2A8-41A5-B007-419B1532D6F6}" type="slidenum">
              <a:rPr lang="en-US" altLang="fr-FR" sz="1200" b="0"/>
              <a:pPr eaLnBrk="1" hangingPunct="1"/>
              <a:t>23</a:t>
            </a:fld>
            <a:endParaRPr lang="en-US" altLang="fr-FR" sz="1200" b="0"/>
          </a:p>
        </p:txBody>
      </p:sp>
      <p:sp>
        <p:nvSpPr>
          <p:cNvPr id="2048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30D8A987-E05A-4F8D-B0C9-82864F95D1F3}" type="slidenum">
              <a:rPr lang="en-US" altLang="fr-FR" sz="1200" b="0"/>
              <a:pPr eaLnBrk="1" hangingPunct="1"/>
              <a:t>24</a:t>
            </a:fld>
            <a:endParaRPr lang="en-US" altLang="fr-FR" sz="1200" b="0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2D0AB0A7-3EAB-48CA-80DB-F7BABDCE5A94}" type="slidenum">
              <a:rPr lang="en-US" altLang="fr-FR" sz="1200" b="0"/>
              <a:pPr eaLnBrk="1" hangingPunct="1"/>
              <a:t>25</a:t>
            </a:fld>
            <a:endParaRPr lang="en-US" altLang="fr-FR" sz="1200" b="0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8C060D0E-494A-4423-8589-EF5BB8AFA503}" type="slidenum">
              <a:rPr lang="en-US" altLang="fr-FR" sz="1200" b="0"/>
              <a:pPr eaLnBrk="1" hangingPunct="1"/>
              <a:t>26</a:t>
            </a:fld>
            <a:endParaRPr lang="en-US" altLang="fr-FR" sz="1200" b="0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666C402B-69F4-41BA-81AC-4CF4395974BF}" type="slidenum">
              <a:rPr lang="en-US" altLang="fr-FR" sz="1200" b="0"/>
              <a:pPr eaLnBrk="1" hangingPunct="1"/>
              <a:t>27</a:t>
            </a:fld>
            <a:endParaRPr lang="en-US" altLang="fr-FR" sz="1200" b="0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E2F3C-EABF-4F8B-9913-DE55534FBAAD}" type="datetimeFigureOut">
              <a:rPr lang="en-US"/>
              <a:pPr>
                <a:defRPr/>
              </a:pPr>
              <a:t>10/6/2013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EE822-F8A0-4FBE-8BA4-6FCD06A9B78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714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A0864-E73D-4014-9195-E35EBB823B77}" type="datetimeFigureOut">
              <a:rPr lang="en-US"/>
              <a:pPr>
                <a:defRPr/>
              </a:pPr>
              <a:t>10/6/2013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2C994-D921-46CC-A966-29DFF2E4B2A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463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CFEE8-DB34-421E-8215-7B03C79B17F0}" type="datetimeFigureOut">
              <a:rPr lang="en-US"/>
              <a:pPr>
                <a:defRPr/>
              </a:pPr>
              <a:t>10/6/2013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F5974-7AD0-472A-ABB7-6C3E90FC6D3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855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E2F3C-EABF-4F8B-9913-DE55534FBA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EE822-F8A0-4FBE-8BA4-6FCD06A9B78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916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AE7F3-C8C9-47A6-9879-1B46CC860CC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C078B-DDB5-41D3-BEB0-68B6F6FD930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456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763E4-1FBE-4735-A5EC-2AEAFFCD772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9C5AF-5420-4282-9247-09BD4990F2F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199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FF3F2-3BB9-412C-9366-06E7FE6376B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DFCB5-04E5-4903-B657-2AF0E6C6775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079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03517-6C3C-4546-8E27-0C25EFACCD2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2AF5D-7D17-420A-B89F-10B3AC41D85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7331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A3253-870E-4436-A1D2-165D4080644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A9527-B526-40BF-929E-93A5AEBBF2F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8957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3BE4E-C7BB-40B0-93FA-1B52F56CF18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36AB9-6E9C-497D-9274-C7BC6493DE0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0246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3B0D9-2C1B-4FE2-B1FB-F6D87E1BDBC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FE395-E15B-4168-A97B-CC143B94AD2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964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AE7F3-C8C9-47A6-9879-1B46CC860CCA}" type="datetimeFigureOut">
              <a:rPr lang="en-US"/>
              <a:pPr>
                <a:defRPr/>
              </a:pPr>
              <a:t>10/6/2013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C078B-DDB5-41D3-BEB0-68B6F6FD930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243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C27DB-8434-4453-A1EE-33FB12E0634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EFEF2-D899-4A9A-906C-A65190F2585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016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A0864-E73D-4014-9195-E35EBB823B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2C994-D921-46CC-A966-29DFF2E4B2A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2673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CFEE8-DB34-421E-8215-7B03C79B17F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F5974-7AD0-472A-ABB7-6C3E90FC6D3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9037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E2F3C-EABF-4F8B-9913-DE55534FBA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EE822-F8A0-4FBE-8BA4-6FCD06A9B78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966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AE7F3-C8C9-47A6-9879-1B46CC860CC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C078B-DDB5-41D3-BEB0-68B6F6FD930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7373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763E4-1FBE-4735-A5EC-2AEAFFCD772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9C5AF-5420-4282-9247-09BD4990F2F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9465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FF3F2-3BB9-412C-9366-06E7FE6376B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DFCB5-04E5-4903-B657-2AF0E6C6775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966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03517-6C3C-4546-8E27-0C25EFACCD2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2AF5D-7D17-420A-B89F-10B3AC41D85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3687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A3253-870E-4436-A1D2-165D4080644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A9527-B526-40BF-929E-93A5AEBBF2F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3804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3BE4E-C7BB-40B0-93FA-1B52F56CF18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36AB9-6E9C-497D-9274-C7BC6493DE0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425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763E4-1FBE-4735-A5EC-2AEAFFCD7727}" type="datetimeFigureOut">
              <a:rPr lang="en-US"/>
              <a:pPr>
                <a:defRPr/>
              </a:pPr>
              <a:t>10/6/2013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9C5AF-5420-4282-9247-09BD4990F2F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0615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3B0D9-2C1B-4FE2-B1FB-F6D87E1BDBC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FE395-E15B-4168-A97B-CC143B94AD2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4195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C27DB-8434-4453-A1EE-33FB12E0634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EFEF2-D899-4A9A-906C-A65190F2585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7175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A0864-E73D-4014-9195-E35EBB823B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2C994-D921-46CC-A966-29DFF2E4B2A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1086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CFEE8-DB34-421E-8215-7B03C79B17F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F5974-7AD0-472A-ABB7-6C3E90FC6D3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7513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E2F3C-EABF-4F8B-9913-DE55534FBA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EE822-F8A0-4FBE-8BA4-6FCD06A9B78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1358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AE7F3-C8C9-47A6-9879-1B46CC860CC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C078B-DDB5-41D3-BEB0-68B6F6FD930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33932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763E4-1FBE-4735-A5EC-2AEAFFCD772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9C5AF-5420-4282-9247-09BD4990F2F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4368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FF3F2-3BB9-412C-9366-06E7FE6376B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DFCB5-04E5-4903-B657-2AF0E6C6775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10886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03517-6C3C-4546-8E27-0C25EFACCD2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2AF5D-7D17-420A-B89F-10B3AC41D85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26239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A3253-870E-4436-A1D2-165D4080644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A9527-B526-40BF-929E-93A5AEBBF2F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86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FF3F2-3BB9-412C-9366-06E7FE6376B0}" type="datetimeFigureOut">
              <a:rPr lang="en-US"/>
              <a:pPr>
                <a:defRPr/>
              </a:pPr>
              <a:t>10/6/2013</a:t>
            </a:fld>
            <a:endParaRPr lang="en-US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DFCB5-04E5-4903-B657-2AF0E6C6775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256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3BE4E-C7BB-40B0-93FA-1B52F56CF18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36AB9-6E9C-497D-9274-C7BC6493DE0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1232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3B0D9-2C1B-4FE2-B1FB-F6D87E1BDBC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FE395-E15B-4168-A97B-CC143B94AD2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59292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C27DB-8434-4453-A1EE-33FB12E0634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EFEF2-D899-4A9A-906C-A65190F2585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3983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A0864-E73D-4014-9195-E35EBB823B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2C994-D921-46CC-A966-29DFF2E4B2A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7488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CFEE8-DB34-421E-8215-7B03C79B17F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F5974-7AD0-472A-ABB7-6C3E90FC6D3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40131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E2F3C-EABF-4F8B-9913-DE55534FBA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EE822-F8A0-4FBE-8BA4-6FCD06A9B78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80974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AE7F3-C8C9-47A6-9879-1B46CC860CC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C078B-DDB5-41D3-BEB0-68B6F6FD930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35565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763E4-1FBE-4735-A5EC-2AEAFFCD772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9C5AF-5420-4282-9247-09BD4990F2F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57591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FF3F2-3BB9-412C-9366-06E7FE6376B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DFCB5-04E5-4903-B657-2AF0E6C6775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19295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03517-6C3C-4546-8E27-0C25EFACCD2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2AF5D-7D17-420A-B89F-10B3AC41D85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537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03517-6C3C-4546-8E27-0C25EFACCD2F}" type="datetimeFigureOut">
              <a:rPr lang="en-US"/>
              <a:pPr>
                <a:defRPr/>
              </a:pPr>
              <a:t>10/6/2013</a:t>
            </a:fld>
            <a:endParaRPr lang="en-US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2AF5D-7D17-420A-B89F-10B3AC41D85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36286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A3253-870E-4436-A1D2-165D4080644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A9527-B526-40BF-929E-93A5AEBBF2F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15016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3BE4E-C7BB-40B0-93FA-1B52F56CF18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36AB9-6E9C-497D-9274-C7BC6493DE0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00427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3B0D9-2C1B-4FE2-B1FB-F6D87E1BDBC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FE395-E15B-4168-A97B-CC143B94AD2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52396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C27DB-8434-4453-A1EE-33FB12E0634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EFEF2-D899-4A9A-906C-A65190F2585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53236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A0864-E73D-4014-9195-E35EBB823B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2C994-D921-46CC-A966-29DFF2E4B2A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23371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CFEE8-DB34-421E-8215-7B03C79B17F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F5974-7AD0-472A-ABB7-6C3E90FC6D3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8286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E2F3C-EABF-4F8B-9913-DE55534FBA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EE822-F8A0-4FBE-8BA4-6FCD06A9B78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59883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AE7F3-C8C9-47A6-9879-1B46CC860CC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C078B-DDB5-41D3-BEB0-68B6F6FD930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35151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763E4-1FBE-4735-A5EC-2AEAFFCD772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9C5AF-5420-4282-9247-09BD4990F2F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1873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FF3F2-3BB9-412C-9366-06E7FE6376B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DFCB5-04E5-4903-B657-2AF0E6C6775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769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A3253-870E-4436-A1D2-165D40806441}" type="datetimeFigureOut">
              <a:rPr lang="en-US"/>
              <a:pPr>
                <a:defRPr/>
              </a:pPr>
              <a:t>10/6/2013</a:t>
            </a:fld>
            <a:endParaRPr lang="en-US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A9527-B526-40BF-929E-93A5AEBBF2F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5321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03517-6C3C-4546-8E27-0C25EFACCD2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2AF5D-7D17-420A-B89F-10B3AC41D85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94617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A3253-870E-4436-A1D2-165D4080644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A9527-B526-40BF-929E-93A5AEBBF2F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6103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3BE4E-C7BB-40B0-93FA-1B52F56CF18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36AB9-6E9C-497D-9274-C7BC6493DE0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12864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3B0D9-2C1B-4FE2-B1FB-F6D87E1BDBC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FE395-E15B-4168-A97B-CC143B94AD2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36540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C27DB-8434-4453-A1EE-33FB12E0634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EFEF2-D899-4A9A-906C-A65190F2585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6343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A0864-E73D-4014-9195-E35EBB823B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2C994-D921-46CC-A966-29DFF2E4B2A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92522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CFEE8-DB34-421E-8215-7B03C79B17F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F5974-7AD0-472A-ABB7-6C3E90FC6D3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9592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E2F3C-EABF-4F8B-9913-DE55534FBA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EE822-F8A0-4FBE-8BA4-6FCD06A9B78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72509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AE7F3-C8C9-47A6-9879-1B46CC860CC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C078B-DDB5-41D3-BEB0-68B6F6FD930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4100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763E4-1FBE-4735-A5EC-2AEAFFCD772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9C5AF-5420-4282-9247-09BD4990F2F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943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3BE4E-C7BB-40B0-93FA-1B52F56CF183}" type="datetimeFigureOut">
              <a:rPr lang="en-US"/>
              <a:pPr>
                <a:defRPr/>
              </a:pPr>
              <a:t>10/6/2013</a:t>
            </a:fld>
            <a:endParaRPr lang="en-US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36AB9-6E9C-497D-9274-C7BC6493DE0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36499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FF3F2-3BB9-412C-9366-06E7FE6376B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DFCB5-04E5-4903-B657-2AF0E6C6775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37744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03517-6C3C-4546-8E27-0C25EFACCD2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2AF5D-7D17-420A-B89F-10B3AC41D85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51709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A3253-870E-4436-A1D2-165D4080644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A9527-B526-40BF-929E-93A5AEBBF2F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86691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3BE4E-C7BB-40B0-93FA-1B52F56CF18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36AB9-6E9C-497D-9274-C7BC6493DE0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21016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3B0D9-2C1B-4FE2-B1FB-F6D87E1BDBC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FE395-E15B-4168-A97B-CC143B94AD2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86168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C27DB-8434-4453-A1EE-33FB12E0634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EFEF2-D899-4A9A-906C-A65190F2585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67807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A0864-E73D-4014-9195-E35EBB823B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2C994-D921-46CC-A966-29DFF2E4B2A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20273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CFEE8-DB34-421E-8215-7B03C79B17F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F5974-7AD0-472A-ABB7-6C3E90FC6D3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00648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E2F3C-EABF-4F8B-9913-DE55534FBA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EE822-F8A0-4FBE-8BA4-6FCD06A9B78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72509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AE7F3-C8C9-47A6-9879-1B46CC860CC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C078B-DDB5-41D3-BEB0-68B6F6FD930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41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3B0D9-2C1B-4FE2-B1FB-F6D87E1BDBCA}" type="datetimeFigureOut">
              <a:rPr lang="en-US"/>
              <a:pPr>
                <a:defRPr/>
              </a:pPr>
              <a:t>10/6/2013</a:t>
            </a:fld>
            <a:endParaRPr lang="en-US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FE395-E15B-4168-A97B-CC143B94AD2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13695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763E4-1FBE-4735-A5EC-2AEAFFCD772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9C5AF-5420-4282-9247-09BD4990F2F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94359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FF3F2-3BB9-412C-9366-06E7FE6376B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DFCB5-04E5-4903-B657-2AF0E6C6775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37744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03517-6C3C-4546-8E27-0C25EFACCD2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2AF5D-7D17-420A-B89F-10B3AC41D85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51709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A3253-870E-4436-A1D2-165D4080644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A9527-B526-40BF-929E-93A5AEBBF2F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86691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3BE4E-C7BB-40B0-93FA-1B52F56CF18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36AB9-6E9C-497D-9274-C7BC6493DE0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21016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3B0D9-2C1B-4FE2-B1FB-F6D87E1BDBC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FE395-E15B-4168-A97B-CC143B94AD2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86168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C27DB-8434-4453-A1EE-33FB12E0634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EFEF2-D899-4A9A-906C-A65190F2585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67807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A0864-E73D-4014-9195-E35EBB823B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2C994-D921-46CC-A966-29DFF2E4B2A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20273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CFEE8-DB34-421E-8215-7B03C79B17F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F5974-7AD0-472A-ABB7-6C3E90FC6D3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00648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E2F3C-EABF-4F8B-9913-DE55534FBA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EE822-F8A0-4FBE-8BA4-6FCD06A9B78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725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C27DB-8434-4453-A1EE-33FB12E06347}" type="datetimeFigureOut">
              <a:rPr lang="en-US"/>
              <a:pPr>
                <a:defRPr/>
              </a:pPr>
              <a:t>10/6/2013</a:t>
            </a:fld>
            <a:endParaRPr lang="en-US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EFEF2-D899-4A9A-906C-A65190F2585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8646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AE7F3-C8C9-47A6-9879-1B46CC860CC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C078B-DDB5-41D3-BEB0-68B6F6FD930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41001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763E4-1FBE-4735-A5EC-2AEAFFCD772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9C5AF-5420-4282-9247-09BD4990F2F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943595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FF3F2-3BB9-412C-9366-06E7FE6376B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DFCB5-04E5-4903-B657-2AF0E6C6775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37744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03517-6C3C-4546-8E27-0C25EFACCD2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2AF5D-7D17-420A-B89F-10B3AC41D85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51709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A3253-870E-4436-A1D2-165D4080644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A9527-B526-40BF-929E-93A5AEBBF2F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86691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3BE4E-C7BB-40B0-93FA-1B52F56CF18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36AB9-6E9C-497D-9274-C7BC6493DE0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21016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3B0D9-2C1B-4FE2-B1FB-F6D87E1BDBC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FE395-E15B-4168-A97B-CC143B94AD2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86168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C27DB-8434-4453-A1EE-33FB12E0634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EFEF2-D899-4A9A-906C-A65190F2585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67807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A0864-E73D-4014-9195-E35EBB823B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2C994-D921-46CC-A966-29DFF2E4B2A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2027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CFEE8-DB34-421E-8215-7B03C79B17F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F5974-7AD0-472A-ABB7-6C3E90FC6D3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006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200152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66C121-CF3D-4CB1-AF0D-E736CAABE1EE}" type="datetimeFigureOut">
              <a:rPr lang="en-US"/>
              <a:pPr>
                <a:defRPr/>
              </a:pPr>
              <a:t>10/6/2013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D00BB15-8945-4225-900A-86CA9599B7A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200152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66C121-CF3D-4CB1-AF0D-E736CAABE1E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D00BB15-8945-4225-900A-86CA9599B7A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220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200152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66C121-CF3D-4CB1-AF0D-E736CAABE1E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D00BB15-8945-4225-900A-86CA9599B7A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478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200152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66C121-CF3D-4CB1-AF0D-E736CAABE1E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D00BB15-8945-4225-900A-86CA9599B7A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560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200152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66C121-CF3D-4CB1-AF0D-E736CAABE1E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D00BB15-8945-4225-900A-86CA9599B7A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89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200152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66C121-CF3D-4CB1-AF0D-E736CAABE1E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D00BB15-8945-4225-900A-86CA9599B7A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481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200152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66C121-CF3D-4CB1-AF0D-E736CAABE1E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D00BB15-8945-4225-900A-86CA9599B7A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464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200152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66C121-CF3D-4CB1-AF0D-E736CAABE1E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D00BB15-8945-4225-900A-86CA9599B7A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464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200152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66C121-CF3D-4CB1-AF0D-E736CAABE1E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D00BB15-8945-4225-900A-86CA9599B7A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464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9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#_Toc335577662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#_Toc335577662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539552" y="1131590"/>
            <a:ext cx="8276456" cy="687388"/>
          </a:xfrm>
        </p:spPr>
        <p:txBody>
          <a:bodyPr/>
          <a:lstStyle/>
          <a:p>
            <a:r>
              <a:rPr lang="fr-CA" sz="3200" b="1" dirty="0" smtClean="0">
                <a:solidFill>
                  <a:schemeClr val="bg1"/>
                </a:solidFill>
              </a:rPr>
              <a:t>ALGORITHMIQUE &amp; STRUCTURE DE DONNÉES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75857" y="208260"/>
            <a:ext cx="26084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fr-CA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Module</a:t>
            </a:r>
            <a:endParaRPr lang="fr-FR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220072" y="3867894"/>
            <a:ext cx="3096344" cy="1080120"/>
          </a:xfrm>
        </p:spPr>
        <p:txBody>
          <a:bodyPr/>
          <a:lstStyle/>
          <a:p>
            <a:pPr algn="l"/>
            <a:r>
              <a:rPr lang="fr-FR" sz="2000" dirty="0" smtClean="0">
                <a:solidFill>
                  <a:schemeClr val="bg1"/>
                </a:solidFill>
              </a:rPr>
              <a:t>Enseignant: </a:t>
            </a:r>
          </a:p>
          <a:p>
            <a:pPr marL="271462" algn="l"/>
            <a:r>
              <a:rPr lang="fr-FR" sz="1800" b="1" dirty="0" smtClean="0">
                <a:solidFill>
                  <a:schemeClr val="bg1"/>
                </a:solidFill>
              </a:rPr>
              <a:t>R. TLEMSANI (</a:t>
            </a:r>
            <a:r>
              <a:rPr lang="fr-FR" sz="1800" b="1" dirty="0">
                <a:solidFill>
                  <a:schemeClr val="bg1"/>
                </a:solidFill>
              </a:rPr>
              <a:t>C</a:t>
            </a:r>
            <a:r>
              <a:rPr lang="fr-FR" sz="1800" b="1" dirty="0" smtClean="0">
                <a:solidFill>
                  <a:schemeClr val="bg1"/>
                </a:solidFill>
              </a:rPr>
              <a:t>ours + TD)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475656" y="1347614"/>
            <a:ext cx="5976664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Les 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fonctions simples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lang="fr-FR" sz="16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Définition</a:t>
            </a:r>
            <a:r>
              <a:rPr lang="fr-FR" sz="16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6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Fonction </a:t>
            </a:r>
            <a:r>
              <a:rPr lang="fr-FR" sz="16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sans valeur retournée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6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Fonction </a:t>
            </a:r>
            <a:r>
              <a:rPr lang="fr-FR" sz="16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avec une valeur retournée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L’environnement des données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6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Les </a:t>
            </a:r>
            <a:r>
              <a:rPr lang="fr-FR" sz="16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paramètres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6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Le </a:t>
            </a:r>
            <a:r>
              <a:rPr lang="fr-FR" sz="16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passage des paramètres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6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Les </a:t>
            </a:r>
            <a:r>
              <a:rPr lang="fr-FR" sz="16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données d’une fonction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6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Les </a:t>
            </a:r>
            <a:r>
              <a:rPr lang="fr-FR" sz="16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paramètres et les variables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lang="fr-FR" sz="16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Techniques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6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Définir </a:t>
            </a:r>
            <a:r>
              <a:rPr lang="fr-FR" sz="16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une fonction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6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Les </a:t>
            </a:r>
            <a:r>
              <a:rPr lang="fr-FR" sz="16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erreurs fréquentes à éviter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indent="228600" eaLnBrk="0" hangingPunct="0">
              <a:tabLst>
                <a:tab pos="5267325" algn="r"/>
              </a:tabLst>
            </a:pPr>
            <a:endParaRPr lang="fr-FR" sz="3200" dirty="0" smtClean="0">
              <a:solidFill>
                <a:srgbClr val="C0504D">
                  <a:lumMod val="50000"/>
                </a:srgbClr>
              </a:solidFill>
              <a:latin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44953" y="546815"/>
            <a:ext cx="50770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fr-FR" sz="2800" b="1" i="1" dirty="0">
                <a:ln w="11430"/>
                <a:solidFill>
                  <a:srgbClr val="1F497D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CHAPITRE 3 : </a:t>
            </a:r>
            <a:r>
              <a:rPr lang="fr-FR" sz="2800" b="1" i="1" dirty="0" smtClean="0">
                <a:ln w="11430"/>
                <a:solidFill>
                  <a:srgbClr val="1F497D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Les </a:t>
            </a:r>
            <a:r>
              <a:rPr lang="fr-FR" sz="2800" b="1" i="1" dirty="0">
                <a:ln w="11430"/>
                <a:solidFill>
                  <a:srgbClr val="1F497D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Fonctions</a:t>
            </a:r>
            <a:endParaRPr lang="fr-FR" sz="2800" b="1" dirty="0">
              <a:ln w="11430"/>
              <a:solidFill>
                <a:srgbClr val="1F497D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407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475656" y="1419624"/>
            <a:ext cx="5976664" cy="366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28600" eaLnBrk="0" hangingPunct="0">
              <a:tabLst>
                <a:tab pos="5267325" algn="r"/>
              </a:tabLst>
            </a:pPr>
            <a:r>
              <a:rPr lang="fr-FR" sz="16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Les paramètres instance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6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Fonction </a:t>
            </a:r>
            <a:r>
              <a:rPr lang="fr-FR" sz="16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qui retourne une instance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6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Fonction </a:t>
            </a:r>
            <a:r>
              <a:rPr lang="fr-FR" sz="16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qui modifie une instance paramètre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6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La récursivité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6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Définition</a:t>
            </a:r>
            <a:r>
              <a:rPr lang="fr-FR" sz="16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6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La </a:t>
            </a:r>
            <a:r>
              <a:rPr lang="fr-FR" sz="16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fonction factorielle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6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Définition</a:t>
            </a:r>
            <a:r>
              <a:rPr lang="fr-FR" sz="16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6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La </a:t>
            </a:r>
            <a:r>
              <a:rPr lang="fr-FR" sz="16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fonction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6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L’exécution :</a:t>
            </a:r>
            <a:endParaRPr lang="fr-FR" sz="1600" b="1" dirty="0">
              <a:solidFill>
                <a:srgbClr val="C0504D">
                  <a:lumMod val="50000"/>
                </a:srgb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indent="228600" eaLnBrk="0" hangingPunct="0">
              <a:tabLst>
                <a:tab pos="5267325" algn="r"/>
              </a:tabLst>
            </a:pPr>
            <a:r>
              <a:rPr lang="fr-FR" sz="16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Rechercher </a:t>
            </a:r>
            <a:r>
              <a:rPr lang="fr-FR" sz="16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une valeur dans un tableau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6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La </a:t>
            </a:r>
            <a:r>
              <a:rPr lang="fr-FR" sz="16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suite de Fibonacci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6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Les </a:t>
            </a:r>
            <a:r>
              <a:rPr lang="fr-FR" sz="16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erreurs à ne pas commettre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6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La </a:t>
            </a:r>
            <a:r>
              <a:rPr lang="fr-FR" sz="16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récursivité terminale	</a:t>
            </a:r>
            <a:r>
              <a:rPr lang="fr-FR" sz="14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indent="228600" eaLnBrk="0" hangingPunct="0">
              <a:tabLst>
                <a:tab pos="5267325" algn="r"/>
              </a:tabLst>
            </a:pPr>
            <a:endParaRPr lang="fr-FR" sz="2400" dirty="0" smtClean="0">
              <a:solidFill>
                <a:srgbClr val="C0504D">
                  <a:lumMod val="50000"/>
                </a:srgbClr>
              </a:solidFill>
              <a:latin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44953" y="546815"/>
            <a:ext cx="50770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fr-FR" sz="2800" b="1" i="1" dirty="0">
                <a:ln w="11430"/>
                <a:solidFill>
                  <a:srgbClr val="1F497D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CHAPITRE 3 : </a:t>
            </a:r>
            <a:r>
              <a:rPr lang="fr-FR" sz="2800" b="1" i="1" dirty="0" smtClean="0">
                <a:ln w="11430"/>
                <a:solidFill>
                  <a:srgbClr val="1F497D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Les </a:t>
            </a:r>
            <a:r>
              <a:rPr lang="fr-FR" sz="2800" b="1" i="1" dirty="0">
                <a:ln w="11430"/>
                <a:solidFill>
                  <a:srgbClr val="1F497D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Fonctions</a:t>
            </a:r>
            <a:endParaRPr lang="fr-FR" sz="2800" b="1" dirty="0">
              <a:ln w="11430"/>
              <a:solidFill>
                <a:srgbClr val="1F497D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7309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c plein 6"/>
          <p:cNvSpPr/>
          <p:nvPr/>
        </p:nvSpPr>
        <p:spPr>
          <a:xfrm>
            <a:off x="-2542615" y="139151"/>
            <a:ext cx="5472816" cy="5472816"/>
          </a:xfrm>
          <a:prstGeom prst="blockArc">
            <a:avLst>
              <a:gd name="adj1" fmla="val 18900000"/>
              <a:gd name="adj2" fmla="val 2700000"/>
              <a:gd name="adj3" fmla="val 395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-40000" prstMaterial="matte"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hemeClr val="accent2">
              <a:tint val="9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orme libre 7"/>
          <p:cNvSpPr/>
          <p:nvPr/>
        </p:nvSpPr>
        <p:spPr>
          <a:xfrm>
            <a:off x="2436262" y="1097477"/>
            <a:ext cx="5656275" cy="508162"/>
          </a:xfrm>
          <a:custGeom>
            <a:avLst/>
            <a:gdLst>
              <a:gd name="connsiteX0" fmla="*/ 0 w 5656275"/>
              <a:gd name="connsiteY0" fmla="*/ 0 h 508162"/>
              <a:gd name="connsiteX1" fmla="*/ 5656275 w 5656275"/>
              <a:gd name="connsiteY1" fmla="*/ 0 h 508162"/>
              <a:gd name="connsiteX2" fmla="*/ 5656275 w 5656275"/>
              <a:gd name="connsiteY2" fmla="*/ 508162 h 508162"/>
              <a:gd name="connsiteX3" fmla="*/ 0 w 5656275"/>
              <a:gd name="connsiteY3" fmla="*/ 508162 h 508162"/>
              <a:gd name="connsiteX4" fmla="*/ 0 w 5656275"/>
              <a:gd name="connsiteY4" fmla="*/ 0 h 508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6275" h="508162">
                <a:moveTo>
                  <a:pt x="0" y="0"/>
                </a:moveTo>
                <a:lnTo>
                  <a:pt x="5656275" y="0"/>
                </a:lnTo>
                <a:lnTo>
                  <a:pt x="5656275" y="508162"/>
                </a:lnTo>
                <a:lnTo>
                  <a:pt x="0" y="50816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3354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Aft>
                <a:spcPct val="35000"/>
              </a:spcAft>
            </a:pPr>
            <a:r>
              <a:rPr lang="fr-FR" sz="1900" i="1" dirty="0" smtClean="0">
                <a:solidFill>
                  <a:prstClr val="white"/>
                </a:solidFill>
              </a:rPr>
              <a:t>CHAPITRE 1 : Les variables</a:t>
            </a:r>
            <a:endParaRPr lang="fr-FR" sz="1900" dirty="0">
              <a:solidFill>
                <a:prstClr val="white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2118660" y="1033958"/>
            <a:ext cx="635203" cy="635203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Forme libre 9"/>
          <p:cNvSpPr/>
          <p:nvPr/>
        </p:nvSpPr>
        <p:spPr>
          <a:xfrm>
            <a:off x="2800392" y="1859478"/>
            <a:ext cx="5292140" cy="508162"/>
          </a:xfrm>
          <a:custGeom>
            <a:avLst/>
            <a:gdLst>
              <a:gd name="connsiteX0" fmla="*/ 0 w 5292140"/>
              <a:gd name="connsiteY0" fmla="*/ 0 h 508162"/>
              <a:gd name="connsiteX1" fmla="*/ 5292140 w 5292140"/>
              <a:gd name="connsiteY1" fmla="*/ 0 h 508162"/>
              <a:gd name="connsiteX2" fmla="*/ 5292140 w 5292140"/>
              <a:gd name="connsiteY2" fmla="*/ 508162 h 508162"/>
              <a:gd name="connsiteX3" fmla="*/ 0 w 5292140"/>
              <a:gd name="connsiteY3" fmla="*/ 508162 h 508162"/>
              <a:gd name="connsiteX4" fmla="*/ 0 w 5292140"/>
              <a:gd name="connsiteY4" fmla="*/ 0 h 508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2140" h="508162">
                <a:moveTo>
                  <a:pt x="0" y="0"/>
                </a:moveTo>
                <a:lnTo>
                  <a:pt x="5292140" y="0"/>
                </a:lnTo>
                <a:lnTo>
                  <a:pt x="5292140" y="508162"/>
                </a:lnTo>
                <a:lnTo>
                  <a:pt x="0" y="50816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2812566"/>
              <a:satOff val="-4220"/>
              <a:lumOff val="-686"/>
              <a:alphaOff val="0"/>
            </a:schemeClr>
          </a:fillRef>
          <a:effectRef idx="2">
            <a:schemeClr val="accent3">
              <a:hueOff val="2812566"/>
              <a:satOff val="-4220"/>
              <a:lumOff val="-68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3354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Aft>
                <a:spcPct val="35000"/>
              </a:spcAft>
            </a:pPr>
            <a:r>
              <a:rPr lang="fr-FR" sz="1900" i="1" dirty="0" smtClean="0">
                <a:solidFill>
                  <a:prstClr val="white"/>
                </a:solidFill>
              </a:rPr>
              <a:t>CHAPITRE 2 : Les Structures de Contrôle</a:t>
            </a:r>
            <a:endParaRPr lang="fr-FR" sz="1900" dirty="0">
              <a:solidFill>
                <a:prstClr val="white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2482793" y="1795958"/>
            <a:ext cx="635203" cy="635203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3">
              <a:hueOff val="2812566"/>
              <a:satOff val="-4220"/>
              <a:lumOff val="-686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Forme libre 11"/>
          <p:cNvSpPr/>
          <p:nvPr/>
        </p:nvSpPr>
        <p:spPr>
          <a:xfrm>
            <a:off x="2912152" y="2621478"/>
            <a:ext cx="5180380" cy="508162"/>
          </a:xfrm>
          <a:custGeom>
            <a:avLst/>
            <a:gdLst>
              <a:gd name="connsiteX0" fmla="*/ 0 w 5180380"/>
              <a:gd name="connsiteY0" fmla="*/ 0 h 508162"/>
              <a:gd name="connsiteX1" fmla="*/ 5180380 w 5180380"/>
              <a:gd name="connsiteY1" fmla="*/ 0 h 508162"/>
              <a:gd name="connsiteX2" fmla="*/ 5180380 w 5180380"/>
              <a:gd name="connsiteY2" fmla="*/ 508162 h 508162"/>
              <a:gd name="connsiteX3" fmla="*/ 0 w 5180380"/>
              <a:gd name="connsiteY3" fmla="*/ 508162 h 508162"/>
              <a:gd name="connsiteX4" fmla="*/ 0 w 5180380"/>
              <a:gd name="connsiteY4" fmla="*/ 0 h 508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80380" h="508162">
                <a:moveTo>
                  <a:pt x="0" y="0"/>
                </a:moveTo>
                <a:lnTo>
                  <a:pt x="5180380" y="0"/>
                </a:lnTo>
                <a:lnTo>
                  <a:pt x="5180380" y="508162"/>
                </a:lnTo>
                <a:lnTo>
                  <a:pt x="0" y="50816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5625132"/>
              <a:satOff val="-8440"/>
              <a:lumOff val="-1373"/>
              <a:alphaOff val="0"/>
            </a:schemeClr>
          </a:fillRef>
          <a:effectRef idx="2">
            <a:schemeClr val="accent3">
              <a:hueOff val="5625132"/>
              <a:satOff val="-8440"/>
              <a:lumOff val="-137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3354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Aft>
                <a:spcPct val="35000"/>
              </a:spcAft>
            </a:pPr>
            <a:r>
              <a:rPr lang="fr-FR" sz="1900" i="1" dirty="0" smtClean="0">
                <a:solidFill>
                  <a:prstClr val="white"/>
                </a:solidFill>
              </a:rPr>
              <a:t>CHAPITRE 3 : Les Fonctions</a:t>
            </a:r>
            <a:endParaRPr lang="fr-FR" sz="1900" dirty="0">
              <a:solidFill>
                <a:prstClr val="white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2594555" y="2557958"/>
            <a:ext cx="635203" cy="635203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3">
              <a:hueOff val="5625132"/>
              <a:satOff val="-8440"/>
              <a:lumOff val="-1373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Ellipse 14"/>
          <p:cNvSpPr/>
          <p:nvPr/>
        </p:nvSpPr>
        <p:spPr>
          <a:xfrm>
            <a:off x="2482793" y="3319958"/>
            <a:ext cx="635203" cy="635203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3">
              <a:hueOff val="8437698"/>
              <a:satOff val="-12660"/>
              <a:lumOff val="-2059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orme libre 15"/>
          <p:cNvSpPr/>
          <p:nvPr/>
        </p:nvSpPr>
        <p:spPr>
          <a:xfrm>
            <a:off x="2436262" y="4145478"/>
            <a:ext cx="5656275" cy="508162"/>
          </a:xfrm>
          <a:custGeom>
            <a:avLst/>
            <a:gdLst>
              <a:gd name="connsiteX0" fmla="*/ 0 w 5656275"/>
              <a:gd name="connsiteY0" fmla="*/ 0 h 508162"/>
              <a:gd name="connsiteX1" fmla="*/ 5656275 w 5656275"/>
              <a:gd name="connsiteY1" fmla="*/ 0 h 508162"/>
              <a:gd name="connsiteX2" fmla="*/ 5656275 w 5656275"/>
              <a:gd name="connsiteY2" fmla="*/ 508162 h 508162"/>
              <a:gd name="connsiteX3" fmla="*/ 0 w 5656275"/>
              <a:gd name="connsiteY3" fmla="*/ 508162 h 508162"/>
              <a:gd name="connsiteX4" fmla="*/ 0 w 5656275"/>
              <a:gd name="connsiteY4" fmla="*/ 0 h 508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6275" h="508162">
                <a:moveTo>
                  <a:pt x="0" y="0"/>
                </a:moveTo>
                <a:lnTo>
                  <a:pt x="5656275" y="0"/>
                </a:lnTo>
                <a:lnTo>
                  <a:pt x="5656275" y="508162"/>
                </a:lnTo>
                <a:lnTo>
                  <a:pt x="0" y="50816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11250264"/>
              <a:satOff val="-16880"/>
              <a:lumOff val="-2745"/>
              <a:alphaOff val="0"/>
            </a:schemeClr>
          </a:fillRef>
          <a:effectRef idx="2">
            <a:schemeClr val="accent3">
              <a:hueOff val="11250264"/>
              <a:satOff val="-16880"/>
              <a:lumOff val="-274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3354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Aft>
                <a:spcPct val="35000"/>
              </a:spcAft>
            </a:pPr>
            <a:r>
              <a:rPr lang="fr-FR" sz="1900" i="1" dirty="0" smtClean="0">
                <a:solidFill>
                  <a:prstClr val="white"/>
                </a:solidFill>
              </a:rPr>
              <a:t>CHAPITRE 5 :    Les pointeurs</a:t>
            </a:r>
            <a:endParaRPr lang="fr-FR" sz="1900" dirty="0">
              <a:solidFill>
                <a:prstClr val="white"/>
              </a:solidFill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2118660" y="4081958"/>
            <a:ext cx="635203" cy="635203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3">
              <a:hueOff val="11250264"/>
              <a:satOff val="-16880"/>
              <a:lumOff val="-2745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Rectangle 3"/>
          <p:cNvSpPr/>
          <p:nvPr/>
        </p:nvSpPr>
        <p:spPr>
          <a:xfrm>
            <a:off x="3497128" y="264517"/>
            <a:ext cx="332174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4400" b="1" dirty="0" smtClean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Programme</a:t>
            </a:r>
            <a:endParaRPr lang="fr-FR" sz="44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20" name="Group 20"/>
          <p:cNvGrpSpPr>
            <a:grpSpLocks/>
          </p:cNvGrpSpPr>
          <p:nvPr/>
        </p:nvGrpSpPr>
        <p:grpSpPr bwMode="auto">
          <a:xfrm>
            <a:off x="2051720" y="1007146"/>
            <a:ext cx="774758" cy="844524"/>
            <a:chOff x="1776" y="2823"/>
            <a:chExt cx="973" cy="1113"/>
          </a:xfrm>
        </p:grpSpPr>
        <p:sp>
          <p:nvSpPr>
            <p:cNvPr id="21" name="Oval 21"/>
            <p:cNvSpPr>
              <a:spLocks noChangeArrowheads="1"/>
            </p:cNvSpPr>
            <p:nvPr/>
          </p:nvSpPr>
          <p:spPr bwMode="gray">
            <a:xfrm>
              <a:off x="1872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fr-FR">
                <a:solidFill>
                  <a:srgbClr val="1F5281"/>
                </a:solidFill>
                <a:latin typeface="Arial" charset="0"/>
              </a:endParaRPr>
            </a:p>
          </p:txBody>
        </p:sp>
        <p:sp>
          <p:nvSpPr>
            <p:cNvPr id="22" name="Oval 22"/>
            <p:cNvSpPr>
              <a:spLocks noChangeArrowheads="1"/>
            </p:cNvSpPr>
            <p:nvPr/>
          </p:nvSpPr>
          <p:spPr bwMode="gray">
            <a:xfrm>
              <a:off x="1776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57255"/>
                    <a:invGamma/>
                  </a:srgb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23" name="Oval 23"/>
            <p:cNvSpPr>
              <a:spLocks noChangeArrowheads="1"/>
            </p:cNvSpPr>
            <p:nvPr/>
          </p:nvSpPr>
          <p:spPr bwMode="gray">
            <a:xfrm>
              <a:off x="1797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1481B8">
                    <a:alpha val="85001"/>
                  </a:srgbClr>
                </a:gs>
                <a:gs pos="100000">
                  <a:srgbClr val="1481B8">
                    <a:gamma/>
                    <a:shade val="6352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24" name="Oval 24"/>
            <p:cNvSpPr>
              <a:spLocks noChangeArrowheads="1"/>
            </p:cNvSpPr>
            <p:nvPr/>
          </p:nvSpPr>
          <p:spPr bwMode="gray">
            <a:xfrm>
              <a:off x="1833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pic>
          <p:nvPicPr>
            <p:cNvPr id="25" name="Picture 25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1797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26" name="Text Box 26"/>
            <p:cNvSpPr txBox="1">
              <a:spLocks noChangeArrowheads="1"/>
            </p:cNvSpPr>
            <p:nvPr/>
          </p:nvSpPr>
          <p:spPr bwMode="gray">
            <a:xfrm>
              <a:off x="1860" y="3213"/>
              <a:ext cx="798" cy="4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Arial" charset="0"/>
                </a:rPr>
                <a:t>1</a:t>
              </a:r>
              <a:endParaRPr lang="en-US" b="1" dirty="0">
                <a:solidFill>
                  <a:srgbClr val="FFFFFF"/>
                </a:solidFill>
                <a:latin typeface="Arial" charset="0"/>
              </a:endParaRPr>
            </a:p>
          </p:txBody>
        </p:sp>
      </p:grpSp>
      <p:grpSp>
        <p:nvGrpSpPr>
          <p:cNvPr id="2" name="Groupe 1"/>
          <p:cNvGrpSpPr/>
          <p:nvPr/>
        </p:nvGrpSpPr>
        <p:grpSpPr>
          <a:xfrm>
            <a:off x="2425699" y="3319956"/>
            <a:ext cx="5666837" cy="844524"/>
            <a:chOff x="2425695" y="3319956"/>
            <a:chExt cx="5666837" cy="844524"/>
          </a:xfrm>
        </p:grpSpPr>
        <p:sp>
          <p:nvSpPr>
            <p:cNvPr id="14" name="Forme libre 13"/>
            <p:cNvSpPr/>
            <p:nvPr/>
          </p:nvSpPr>
          <p:spPr>
            <a:xfrm>
              <a:off x="2800392" y="3383476"/>
              <a:ext cx="5292140" cy="508162"/>
            </a:xfrm>
            <a:custGeom>
              <a:avLst/>
              <a:gdLst>
                <a:gd name="connsiteX0" fmla="*/ 0 w 5292140"/>
                <a:gd name="connsiteY0" fmla="*/ 0 h 508162"/>
                <a:gd name="connsiteX1" fmla="*/ 5292140 w 5292140"/>
                <a:gd name="connsiteY1" fmla="*/ 0 h 508162"/>
                <a:gd name="connsiteX2" fmla="*/ 5292140 w 5292140"/>
                <a:gd name="connsiteY2" fmla="*/ 508162 h 508162"/>
                <a:gd name="connsiteX3" fmla="*/ 0 w 5292140"/>
                <a:gd name="connsiteY3" fmla="*/ 508162 h 508162"/>
                <a:gd name="connsiteX4" fmla="*/ 0 w 5292140"/>
                <a:gd name="connsiteY4" fmla="*/ 0 h 508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40" h="508162">
                  <a:moveTo>
                    <a:pt x="0" y="0"/>
                  </a:moveTo>
                  <a:lnTo>
                    <a:pt x="5292140" y="0"/>
                  </a:lnTo>
                  <a:lnTo>
                    <a:pt x="5292140" y="508162"/>
                  </a:lnTo>
                  <a:lnTo>
                    <a:pt x="0" y="508162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8437698"/>
                <a:satOff val="-12660"/>
                <a:lumOff val="-2059"/>
                <a:alphaOff val="0"/>
              </a:schemeClr>
            </a:fillRef>
            <a:effectRef idx="2">
              <a:schemeClr val="accent3">
                <a:hueOff val="8437698"/>
                <a:satOff val="-12660"/>
                <a:lumOff val="-205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03354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Aft>
                  <a:spcPct val="35000"/>
                </a:spcAft>
              </a:pPr>
              <a:r>
                <a:rPr lang="fr-FR" sz="1900" i="1" dirty="0" smtClean="0">
                  <a:solidFill>
                    <a:prstClr val="white"/>
                  </a:solidFill>
                </a:rPr>
                <a:t>CHAPITRE 4 : Les Algorithmes de Tri &amp; Complexité</a:t>
              </a:r>
              <a:endParaRPr lang="fr-FR" sz="1900" dirty="0">
                <a:solidFill>
                  <a:prstClr val="white"/>
                </a:solidFill>
              </a:endParaRPr>
            </a:p>
          </p:txBody>
        </p:sp>
        <p:grpSp>
          <p:nvGrpSpPr>
            <p:cNvPr id="27" name="Group 20"/>
            <p:cNvGrpSpPr>
              <a:grpSpLocks/>
            </p:cNvGrpSpPr>
            <p:nvPr/>
          </p:nvGrpSpPr>
          <p:grpSpPr bwMode="auto">
            <a:xfrm>
              <a:off x="2425695" y="3319956"/>
              <a:ext cx="774758" cy="844524"/>
              <a:chOff x="1776" y="2823"/>
              <a:chExt cx="973" cy="1113"/>
            </a:xfrm>
          </p:grpSpPr>
          <p:sp>
            <p:nvSpPr>
              <p:cNvPr id="28" name="Oval 21"/>
              <p:cNvSpPr>
                <a:spLocks noChangeArrowheads="1"/>
              </p:cNvSpPr>
              <p:nvPr/>
            </p:nvSpPr>
            <p:spPr bwMode="gray">
              <a:xfrm>
                <a:off x="1872" y="3744"/>
                <a:ext cx="816" cy="192"/>
              </a:xfrm>
              <a:prstGeom prst="ellipse">
                <a:avLst/>
              </a:prstGeom>
              <a:gradFill rotWithShape="1">
                <a:gsLst>
                  <a:gs pos="0">
                    <a:srgbClr val="969696"/>
                  </a:gs>
                  <a:gs pos="100000">
                    <a:srgbClr val="FFFFFF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fr-FR">
                  <a:solidFill>
                    <a:srgbClr val="1F5281"/>
                  </a:solidFill>
                  <a:latin typeface="Arial" charset="0"/>
                </a:endParaRPr>
              </a:p>
            </p:txBody>
          </p:sp>
          <p:sp>
            <p:nvSpPr>
              <p:cNvPr id="29" name="Oval 22"/>
              <p:cNvSpPr>
                <a:spLocks noChangeArrowheads="1"/>
              </p:cNvSpPr>
              <p:nvPr/>
            </p:nvSpPr>
            <p:spPr bwMode="gray">
              <a:xfrm>
                <a:off x="1776" y="2823"/>
                <a:ext cx="973" cy="973"/>
              </a:xfrm>
              <a:prstGeom prst="ellipse">
                <a:avLst/>
              </a:prstGeom>
              <a:gradFill rotWithShape="1">
                <a:gsLst>
                  <a:gs pos="0">
                    <a:srgbClr val="1481B8"/>
                  </a:gs>
                  <a:gs pos="100000">
                    <a:srgbClr val="1481B8">
                      <a:gamma/>
                      <a:shade val="57255"/>
                      <a:invGamma/>
                    </a:srgbClr>
                  </a:gs>
                </a:gsLst>
                <a:path path="rect">
                  <a:fillToRect l="100000" t="100000"/>
                </a:path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fr-FR">
                  <a:solidFill>
                    <a:srgbClr val="1F5281"/>
                  </a:solidFill>
                </a:endParaRPr>
              </a:p>
            </p:txBody>
          </p:sp>
          <p:sp>
            <p:nvSpPr>
              <p:cNvPr id="30" name="Oval 23"/>
              <p:cNvSpPr>
                <a:spLocks noChangeArrowheads="1"/>
              </p:cNvSpPr>
              <p:nvPr/>
            </p:nvSpPr>
            <p:spPr bwMode="gray">
              <a:xfrm>
                <a:off x="1797" y="2846"/>
                <a:ext cx="928" cy="929"/>
              </a:xfrm>
              <a:prstGeom prst="ellipse">
                <a:avLst/>
              </a:prstGeom>
              <a:gradFill rotWithShape="1">
                <a:gsLst>
                  <a:gs pos="0">
                    <a:srgbClr val="1481B8">
                      <a:alpha val="85001"/>
                    </a:srgbClr>
                  </a:gs>
                  <a:gs pos="100000">
                    <a:srgbClr val="1481B8">
                      <a:gamma/>
                      <a:shade val="63529"/>
                      <a:invGamma/>
                    </a:srgbClr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fr-FR">
                  <a:solidFill>
                    <a:srgbClr val="1F5281"/>
                  </a:solidFill>
                </a:endParaRPr>
              </a:p>
            </p:txBody>
          </p:sp>
          <p:sp>
            <p:nvSpPr>
              <p:cNvPr id="31" name="Oval 24"/>
              <p:cNvSpPr>
                <a:spLocks noChangeArrowheads="1"/>
              </p:cNvSpPr>
              <p:nvPr/>
            </p:nvSpPr>
            <p:spPr bwMode="gray">
              <a:xfrm>
                <a:off x="1833" y="2880"/>
                <a:ext cx="839" cy="839"/>
              </a:xfrm>
              <a:prstGeom prst="ellipse">
                <a:avLst/>
              </a:prstGeom>
              <a:gradFill rotWithShape="1">
                <a:gsLst>
                  <a:gs pos="0">
                    <a:srgbClr val="1481B8"/>
                  </a:gs>
                  <a:gs pos="100000">
                    <a:srgbClr val="1481B8">
                      <a:gamma/>
                      <a:shade val="72549"/>
                      <a:invGamma/>
                    </a:srgbClr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fr-FR">
                  <a:solidFill>
                    <a:srgbClr val="1F5281"/>
                  </a:solidFill>
                </a:endParaRPr>
              </a:p>
            </p:txBody>
          </p:sp>
          <p:pic>
            <p:nvPicPr>
              <p:cNvPr id="32" name="Picture 25" descr="Picture1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gray">
              <a:xfrm>
                <a:off x="1797" y="2880"/>
                <a:ext cx="616" cy="616"/>
              </a:xfrm>
              <a:prstGeom prst="rect">
                <a:avLst/>
              </a:prstGeom>
              <a:noFill/>
            </p:spPr>
          </p:pic>
          <p:sp>
            <p:nvSpPr>
              <p:cNvPr id="33" name="Text Box 26"/>
              <p:cNvSpPr txBox="1">
                <a:spLocks noChangeArrowheads="1"/>
              </p:cNvSpPr>
              <p:nvPr/>
            </p:nvSpPr>
            <p:spPr bwMode="gray">
              <a:xfrm>
                <a:off x="1860" y="3213"/>
                <a:ext cx="798" cy="48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b="1" dirty="0" smtClean="0">
                    <a:solidFill>
                      <a:srgbClr val="FFFFFF"/>
                    </a:solidFill>
                    <a:latin typeface="Arial" charset="0"/>
                  </a:rPr>
                  <a:t>4</a:t>
                </a:r>
                <a:endParaRPr lang="en-US" b="1" dirty="0">
                  <a:solidFill>
                    <a:srgbClr val="FFFFFF"/>
                  </a:solidFill>
                  <a:latin typeface="Arial" charset="0"/>
                </a:endParaRPr>
              </a:p>
            </p:txBody>
          </p:sp>
        </p:grpSp>
      </p:grpSp>
      <p:grpSp>
        <p:nvGrpSpPr>
          <p:cNvPr id="34" name="Group 20"/>
          <p:cNvGrpSpPr>
            <a:grpSpLocks/>
          </p:cNvGrpSpPr>
          <p:nvPr/>
        </p:nvGrpSpPr>
        <p:grpSpPr bwMode="auto">
          <a:xfrm>
            <a:off x="2466259" y="2507491"/>
            <a:ext cx="774758" cy="844524"/>
            <a:chOff x="1776" y="2823"/>
            <a:chExt cx="973" cy="1113"/>
          </a:xfrm>
        </p:grpSpPr>
        <p:sp>
          <p:nvSpPr>
            <p:cNvPr id="35" name="Oval 21"/>
            <p:cNvSpPr>
              <a:spLocks noChangeArrowheads="1"/>
            </p:cNvSpPr>
            <p:nvPr/>
          </p:nvSpPr>
          <p:spPr bwMode="gray">
            <a:xfrm>
              <a:off x="1872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fr-FR">
                <a:solidFill>
                  <a:srgbClr val="1F5281"/>
                </a:solidFill>
                <a:latin typeface="Arial" charset="0"/>
              </a:endParaRPr>
            </a:p>
          </p:txBody>
        </p:sp>
        <p:sp>
          <p:nvSpPr>
            <p:cNvPr id="36" name="Oval 22"/>
            <p:cNvSpPr>
              <a:spLocks noChangeArrowheads="1"/>
            </p:cNvSpPr>
            <p:nvPr/>
          </p:nvSpPr>
          <p:spPr bwMode="gray">
            <a:xfrm>
              <a:off x="1776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57255"/>
                    <a:invGamma/>
                  </a:srgb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37" name="Oval 23"/>
            <p:cNvSpPr>
              <a:spLocks noChangeArrowheads="1"/>
            </p:cNvSpPr>
            <p:nvPr/>
          </p:nvSpPr>
          <p:spPr bwMode="gray">
            <a:xfrm>
              <a:off x="1797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1481B8">
                    <a:alpha val="85001"/>
                  </a:srgbClr>
                </a:gs>
                <a:gs pos="100000">
                  <a:srgbClr val="1481B8">
                    <a:gamma/>
                    <a:shade val="6352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38" name="Oval 24"/>
            <p:cNvSpPr>
              <a:spLocks noChangeArrowheads="1"/>
            </p:cNvSpPr>
            <p:nvPr/>
          </p:nvSpPr>
          <p:spPr bwMode="gray">
            <a:xfrm>
              <a:off x="1833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pic>
          <p:nvPicPr>
            <p:cNvPr id="39" name="Picture 25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1797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40" name="Text Box 26"/>
            <p:cNvSpPr txBox="1">
              <a:spLocks noChangeArrowheads="1"/>
            </p:cNvSpPr>
            <p:nvPr/>
          </p:nvSpPr>
          <p:spPr bwMode="gray">
            <a:xfrm>
              <a:off x="1860" y="3213"/>
              <a:ext cx="798" cy="4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Arial" charset="0"/>
                </a:rPr>
                <a:t>3</a:t>
              </a:r>
              <a:endParaRPr lang="en-US" b="1" dirty="0">
                <a:solidFill>
                  <a:srgbClr val="FFFFFF"/>
                </a:solidFill>
                <a:latin typeface="Arial" charset="0"/>
              </a:endParaRPr>
            </a:p>
          </p:txBody>
        </p:sp>
      </p:grpSp>
      <p:grpSp>
        <p:nvGrpSpPr>
          <p:cNvPr id="41" name="Group 20"/>
          <p:cNvGrpSpPr>
            <a:grpSpLocks/>
          </p:cNvGrpSpPr>
          <p:nvPr/>
        </p:nvGrpSpPr>
        <p:grpSpPr bwMode="auto">
          <a:xfrm>
            <a:off x="2384453" y="1729506"/>
            <a:ext cx="774758" cy="844524"/>
            <a:chOff x="1776" y="2823"/>
            <a:chExt cx="973" cy="1113"/>
          </a:xfrm>
        </p:grpSpPr>
        <p:sp>
          <p:nvSpPr>
            <p:cNvPr id="42" name="Oval 21"/>
            <p:cNvSpPr>
              <a:spLocks noChangeArrowheads="1"/>
            </p:cNvSpPr>
            <p:nvPr/>
          </p:nvSpPr>
          <p:spPr bwMode="gray">
            <a:xfrm>
              <a:off x="1872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fr-FR">
                <a:solidFill>
                  <a:srgbClr val="1F5281"/>
                </a:solidFill>
                <a:latin typeface="Arial" charset="0"/>
              </a:endParaRPr>
            </a:p>
          </p:txBody>
        </p:sp>
        <p:sp>
          <p:nvSpPr>
            <p:cNvPr id="43" name="Oval 22"/>
            <p:cNvSpPr>
              <a:spLocks noChangeArrowheads="1"/>
            </p:cNvSpPr>
            <p:nvPr/>
          </p:nvSpPr>
          <p:spPr bwMode="gray">
            <a:xfrm>
              <a:off x="1776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57255"/>
                    <a:invGamma/>
                  </a:srgb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44" name="Oval 23"/>
            <p:cNvSpPr>
              <a:spLocks noChangeArrowheads="1"/>
            </p:cNvSpPr>
            <p:nvPr/>
          </p:nvSpPr>
          <p:spPr bwMode="gray">
            <a:xfrm>
              <a:off x="1797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1481B8">
                    <a:alpha val="85001"/>
                  </a:srgbClr>
                </a:gs>
                <a:gs pos="100000">
                  <a:srgbClr val="1481B8">
                    <a:gamma/>
                    <a:shade val="6352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45" name="Oval 24"/>
            <p:cNvSpPr>
              <a:spLocks noChangeArrowheads="1"/>
            </p:cNvSpPr>
            <p:nvPr/>
          </p:nvSpPr>
          <p:spPr bwMode="gray">
            <a:xfrm>
              <a:off x="1833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pic>
          <p:nvPicPr>
            <p:cNvPr id="46" name="Picture 25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1797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47" name="Text Box 26"/>
            <p:cNvSpPr txBox="1">
              <a:spLocks noChangeArrowheads="1"/>
            </p:cNvSpPr>
            <p:nvPr/>
          </p:nvSpPr>
          <p:spPr bwMode="gray">
            <a:xfrm>
              <a:off x="1860" y="3213"/>
              <a:ext cx="798" cy="4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Arial" charset="0"/>
                </a:rPr>
                <a:t>2</a:t>
              </a:r>
              <a:endParaRPr lang="en-US" b="1" dirty="0">
                <a:solidFill>
                  <a:srgbClr val="FFFFFF"/>
                </a:solidFill>
                <a:latin typeface="Arial" charset="0"/>
              </a:endParaRPr>
            </a:p>
          </p:txBody>
        </p:sp>
      </p:grpSp>
      <p:grpSp>
        <p:nvGrpSpPr>
          <p:cNvPr id="48" name="Group 20"/>
          <p:cNvGrpSpPr>
            <a:grpSpLocks/>
          </p:cNvGrpSpPr>
          <p:nvPr/>
        </p:nvGrpSpPr>
        <p:grpSpPr bwMode="auto">
          <a:xfrm>
            <a:off x="1990617" y="4058251"/>
            <a:ext cx="774758" cy="844524"/>
            <a:chOff x="1776" y="2823"/>
            <a:chExt cx="973" cy="1113"/>
          </a:xfrm>
        </p:grpSpPr>
        <p:sp>
          <p:nvSpPr>
            <p:cNvPr id="49" name="Oval 21"/>
            <p:cNvSpPr>
              <a:spLocks noChangeArrowheads="1"/>
            </p:cNvSpPr>
            <p:nvPr/>
          </p:nvSpPr>
          <p:spPr bwMode="gray">
            <a:xfrm>
              <a:off x="1872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fr-FR">
                <a:solidFill>
                  <a:srgbClr val="1F5281"/>
                </a:solidFill>
                <a:latin typeface="Arial" charset="0"/>
              </a:endParaRPr>
            </a:p>
          </p:txBody>
        </p:sp>
        <p:sp>
          <p:nvSpPr>
            <p:cNvPr id="50" name="Oval 22"/>
            <p:cNvSpPr>
              <a:spLocks noChangeArrowheads="1"/>
            </p:cNvSpPr>
            <p:nvPr/>
          </p:nvSpPr>
          <p:spPr bwMode="gray">
            <a:xfrm>
              <a:off x="1776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57255"/>
                    <a:invGamma/>
                  </a:srgb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51" name="Oval 23"/>
            <p:cNvSpPr>
              <a:spLocks noChangeArrowheads="1"/>
            </p:cNvSpPr>
            <p:nvPr/>
          </p:nvSpPr>
          <p:spPr bwMode="gray">
            <a:xfrm>
              <a:off x="1797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1481B8">
                    <a:alpha val="85001"/>
                  </a:srgbClr>
                </a:gs>
                <a:gs pos="100000">
                  <a:srgbClr val="1481B8">
                    <a:gamma/>
                    <a:shade val="6352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52" name="Oval 24"/>
            <p:cNvSpPr>
              <a:spLocks noChangeArrowheads="1"/>
            </p:cNvSpPr>
            <p:nvPr/>
          </p:nvSpPr>
          <p:spPr bwMode="gray">
            <a:xfrm>
              <a:off x="1833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pic>
          <p:nvPicPr>
            <p:cNvPr id="53" name="Picture 25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1797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54" name="Text Box 26"/>
            <p:cNvSpPr txBox="1">
              <a:spLocks noChangeArrowheads="1"/>
            </p:cNvSpPr>
            <p:nvPr/>
          </p:nvSpPr>
          <p:spPr bwMode="gray">
            <a:xfrm>
              <a:off x="1860" y="3213"/>
              <a:ext cx="798" cy="4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Arial" charset="0"/>
                </a:rPr>
                <a:t>5</a:t>
              </a:r>
              <a:endParaRPr lang="en-US" b="1" dirty="0">
                <a:solidFill>
                  <a:srgbClr val="FFFFFF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55501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475656" y="1275606"/>
            <a:ext cx="5976664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Les 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Algorithmes de Tri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Les 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Tri simples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Le 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tri par sélection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Le 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tri par insertion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Le 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tri à bulle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La 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dichotomie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La 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recherche dichotomique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Le 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tri par fusion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Le 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tri rapide : tri dichotomique récursif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Notion de complexité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Approche 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pratique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Approche 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théorique	</a:t>
            </a:r>
            <a:endParaRPr lang="fr-FR" b="1" dirty="0" smtClean="0">
              <a:solidFill>
                <a:srgbClr val="C0504D">
                  <a:lumMod val="50000"/>
                </a:srgb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5815" y="546817"/>
            <a:ext cx="765530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fr-FR" sz="2400" b="1" i="1" dirty="0">
                <a:ln w="11430"/>
                <a:solidFill>
                  <a:srgbClr val="1F497D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CHAPITRE 4 : </a:t>
            </a:r>
            <a:r>
              <a:rPr lang="fr-FR" sz="2400" b="1" i="1" dirty="0" smtClean="0">
                <a:ln w="11430"/>
                <a:solidFill>
                  <a:srgbClr val="1F497D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Les </a:t>
            </a:r>
            <a:r>
              <a:rPr lang="fr-FR" sz="2400" b="1" i="1" dirty="0">
                <a:ln w="11430"/>
                <a:solidFill>
                  <a:srgbClr val="1F497D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Algorithmes de Tri &amp; Complexité</a:t>
            </a:r>
            <a:endParaRPr lang="fr-FR" sz="2400" b="1" dirty="0">
              <a:ln w="11430"/>
              <a:solidFill>
                <a:srgbClr val="1F497D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133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c plein 6"/>
          <p:cNvSpPr/>
          <p:nvPr/>
        </p:nvSpPr>
        <p:spPr>
          <a:xfrm>
            <a:off x="-2542615" y="139151"/>
            <a:ext cx="5472816" cy="5472816"/>
          </a:xfrm>
          <a:prstGeom prst="blockArc">
            <a:avLst>
              <a:gd name="adj1" fmla="val 18900000"/>
              <a:gd name="adj2" fmla="val 2700000"/>
              <a:gd name="adj3" fmla="val 395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-40000" prstMaterial="matte"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hemeClr val="accent2">
              <a:tint val="9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orme libre 7"/>
          <p:cNvSpPr/>
          <p:nvPr/>
        </p:nvSpPr>
        <p:spPr>
          <a:xfrm>
            <a:off x="2436262" y="1097477"/>
            <a:ext cx="5656275" cy="508162"/>
          </a:xfrm>
          <a:custGeom>
            <a:avLst/>
            <a:gdLst>
              <a:gd name="connsiteX0" fmla="*/ 0 w 5656275"/>
              <a:gd name="connsiteY0" fmla="*/ 0 h 508162"/>
              <a:gd name="connsiteX1" fmla="*/ 5656275 w 5656275"/>
              <a:gd name="connsiteY1" fmla="*/ 0 h 508162"/>
              <a:gd name="connsiteX2" fmla="*/ 5656275 w 5656275"/>
              <a:gd name="connsiteY2" fmla="*/ 508162 h 508162"/>
              <a:gd name="connsiteX3" fmla="*/ 0 w 5656275"/>
              <a:gd name="connsiteY3" fmla="*/ 508162 h 508162"/>
              <a:gd name="connsiteX4" fmla="*/ 0 w 5656275"/>
              <a:gd name="connsiteY4" fmla="*/ 0 h 508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6275" h="508162">
                <a:moveTo>
                  <a:pt x="0" y="0"/>
                </a:moveTo>
                <a:lnTo>
                  <a:pt x="5656275" y="0"/>
                </a:lnTo>
                <a:lnTo>
                  <a:pt x="5656275" y="508162"/>
                </a:lnTo>
                <a:lnTo>
                  <a:pt x="0" y="50816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3354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Aft>
                <a:spcPct val="35000"/>
              </a:spcAft>
            </a:pPr>
            <a:r>
              <a:rPr lang="fr-FR" sz="1900" i="1" dirty="0" smtClean="0">
                <a:solidFill>
                  <a:prstClr val="white"/>
                </a:solidFill>
              </a:rPr>
              <a:t>CHAPITRE 1 : Les variables</a:t>
            </a:r>
            <a:endParaRPr lang="fr-FR" sz="1900" dirty="0">
              <a:solidFill>
                <a:prstClr val="white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2118660" y="1033958"/>
            <a:ext cx="635203" cy="635203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Forme libre 9"/>
          <p:cNvSpPr/>
          <p:nvPr/>
        </p:nvSpPr>
        <p:spPr>
          <a:xfrm>
            <a:off x="2800392" y="1859478"/>
            <a:ext cx="5292140" cy="508162"/>
          </a:xfrm>
          <a:custGeom>
            <a:avLst/>
            <a:gdLst>
              <a:gd name="connsiteX0" fmla="*/ 0 w 5292140"/>
              <a:gd name="connsiteY0" fmla="*/ 0 h 508162"/>
              <a:gd name="connsiteX1" fmla="*/ 5292140 w 5292140"/>
              <a:gd name="connsiteY1" fmla="*/ 0 h 508162"/>
              <a:gd name="connsiteX2" fmla="*/ 5292140 w 5292140"/>
              <a:gd name="connsiteY2" fmla="*/ 508162 h 508162"/>
              <a:gd name="connsiteX3" fmla="*/ 0 w 5292140"/>
              <a:gd name="connsiteY3" fmla="*/ 508162 h 508162"/>
              <a:gd name="connsiteX4" fmla="*/ 0 w 5292140"/>
              <a:gd name="connsiteY4" fmla="*/ 0 h 508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2140" h="508162">
                <a:moveTo>
                  <a:pt x="0" y="0"/>
                </a:moveTo>
                <a:lnTo>
                  <a:pt x="5292140" y="0"/>
                </a:lnTo>
                <a:lnTo>
                  <a:pt x="5292140" y="508162"/>
                </a:lnTo>
                <a:lnTo>
                  <a:pt x="0" y="50816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2812566"/>
              <a:satOff val="-4220"/>
              <a:lumOff val="-686"/>
              <a:alphaOff val="0"/>
            </a:schemeClr>
          </a:fillRef>
          <a:effectRef idx="2">
            <a:schemeClr val="accent3">
              <a:hueOff val="2812566"/>
              <a:satOff val="-4220"/>
              <a:lumOff val="-68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3354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Aft>
                <a:spcPct val="35000"/>
              </a:spcAft>
            </a:pPr>
            <a:r>
              <a:rPr lang="fr-FR" sz="1900" i="1" dirty="0" smtClean="0">
                <a:solidFill>
                  <a:prstClr val="white"/>
                </a:solidFill>
              </a:rPr>
              <a:t>CHAPITRE 2 : Les Structures de Contrôle</a:t>
            </a:r>
            <a:endParaRPr lang="fr-FR" sz="1900" dirty="0">
              <a:solidFill>
                <a:prstClr val="white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2482793" y="1795958"/>
            <a:ext cx="635203" cy="635203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3">
              <a:hueOff val="2812566"/>
              <a:satOff val="-4220"/>
              <a:lumOff val="-686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Forme libre 11"/>
          <p:cNvSpPr/>
          <p:nvPr/>
        </p:nvSpPr>
        <p:spPr>
          <a:xfrm>
            <a:off x="2912152" y="2621478"/>
            <a:ext cx="5180380" cy="508162"/>
          </a:xfrm>
          <a:custGeom>
            <a:avLst/>
            <a:gdLst>
              <a:gd name="connsiteX0" fmla="*/ 0 w 5180380"/>
              <a:gd name="connsiteY0" fmla="*/ 0 h 508162"/>
              <a:gd name="connsiteX1" fmla="*/ 5180380 w 5180380"/>
              <a:gd name="connsiteY1" fmla="*/ 0 h 508162"/>
              <a:gd name="connsiteX2" fmla="*/ 5180380 w 5180380"/>
              <a:gd name="connsiteY2" fmla="*/ 508162 h 508162"/>
              <a:gd name="connsiteX3" fmla="*/ 0 w 5180380"/>
              <a:gd name="connsiteY3" fmla="*/ 508162 h 508162"/>
              <a:gd name="connsiteX4" fmla="*/ 0 w 5180380"/>
              <a:gd name="connsiteY4" fmla="*/ 0 h 508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80380" h="508162">
                <a:moveTo>
                  <a:pt x="0" y="0"/>
                </a:moveTo>
                <a:lnTo>
                  <a:pt x="5180380" y="0"/>
                </a:lnTo>
                <a:lnTo>
                  <a:pt x="5180380" y="508162"/>
                </a:lnTo>
                <a:lnTo>
                  <a:pt x="0" y="50816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5625132"/>
              <a:satOff val="-8440"/>
              <a:lumOff val="-1373"/>
              <a:alphaOff val="0"/>
            </a:schemeClr>
          </a:fillRef>
          <a:effectRef idx="2">
            <a:schemeClr val="accent3">
              <a:hueOff val="5625132"/>
              <a:satOff val="-8440"/>
              <a:lumOff val="-137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3354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Aft>
                <a:spcPct val="35000"/>
              </a:spcAft>
            </a:pPr>
            <a:r>
              <a:rPr lang="fr-FR" sz="1900" i="1" dirty="0" smtClean="0">
                <a:solidFill>
                  <a:prstClr val="white"/>
                </a:solidFill>
              </a:rPr>
              <a:t>CHAPITRE 3 : Les Fonctions</a:t>
            </a:r>
            <a:endParaRPr lang="fr-FR" sz="1900" dirty="0">
              <a:solidFill>
                <a:prstClr val="white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2594555" y="2557958"/>
            <a:ext cx="635203" cy="635203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3">
              <a:hueOff val="5625132"/>
              <a:satOff val="-8440"/>
              <a:lumOff val="-1373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orme libre 13"/>
          <p:cNvSpPr/>
          <p:nvPr/>
        </p:nvSpPr>
        <p:spPr>
          <a:xfrm>
            <a:off x="2800392" y="3383478"/>
            <a:ext cx="5292140" cy="508162"/>
          </a:xfrm>
          <a:custGeom>
            <a:avLst/>
            <a:gdLst>
              <a:gd name="connsiteX0" fmla="*/ 0 w 5292140"/>
              <a:gd name="connsiteY0" fmla="*/ 0 h 508162"/>
              <a:gd name="connsiteX1" fmla="*/ 5292140 w 5292140"/>
              <a:gd name="connsiteY1" fmla="*/ 0 h 508162"/>
              <a:gd name="connsiteX2" fmla="*/ 5292140 w 5292140"/>
              <a:gd name="connsiteY2" fmla="*/ 508162 h 508162"/>
              <a:gd name="connsiteX3" fmla="*/ 0 w 5292140"/>
              <a:gd name="connsiteY3" fmla="*/ 508162 h 508162"/>
              <a:gd name="connsiteX4" fmla="*/ 0 w 5292140"/>
              <a:gd name="connsiteY4" fmla="*/ 0 h 508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2140" h="508162">
                <a:moveTo>
                  <a:pt x="0" y="0"/>
                </a:moveTo>
                <a:lnTo>
                  <a:pt x="5292140" y="0"/>
                </a:lnTo>
                <a:lnTo>
                  <a:pt x="5292140" y="508162"/>
                </a:lnTo>
                <a:lnTo>
                  <a:pt x="0" y="50816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8437698"/>
              <a:satOff val="-12660"/>
              <a:lumOff val="-2059"/>
              <a:alphaOff val="0"/>
            </a:schemeClr>
          </a:fillRef>
          <a:effectRef idx="2">
            <a:schemeClr val="accent3">
              <a:hueOff val="8437698"/>
              <a:satOff val="-12660"/>
              <a:lumOff val="-205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3354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Aft>
                <a:spcPct val="35000"/>
              </a:spcAft>
            </a:pPr>
            <a:r>
              <a:rPr lang="fr-FR" sz="1900" i="1" dirty="0" smtClean="0">
                <a:solidFill>
                  <a:prstClr val="white"/>
                </a:solidFill>
              </a:rPr>
              <a:t>CHAPITRE 4 : Les Algorithmes de Tri &amp; Complexité</a:t>
            </a:r>
            <a:endParaRPr lang="fr-FR" sz="1900" dirty="0">
              <a:solidFill>
                <a:prstClr val="white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2482793" y="3319958"/>
            <a:ext cx="635203" cy="635203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3">
              <a:hueOff val="8437698"/>
              <a:satOff val="-12660"/>
              <a:lumOff val="-2059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Ellipse 16"/>
          <p:cNvSpPr/>
          <p:nvPr/>
        </p:nvSpPr>
        <p:spPr>
          <a:xfrm>
            <a:off x="2118660" y="4081958"/>
            <a:ext cx="635203" cy="635203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3">
              <a:hueOff val="11250264"/>
              <a:satOff val="-16880"/>
              <a:lumOff val="-2745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Rectangle 3"/>
          <p:cNvSpPr/>
          <p:nvPr/>
        </p:nvSpPr>
        <p:spPr>
          <a:xfrm>
            <a:off x="3497128" y="264517"/>
            <a:ext cx="332174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4400" b="1" dirty="0" smtClean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Programme</a:t>
            </a:r>
            <a:endParaRPr lang="fr-FR" sz="44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20" name="Group 20"/>
          <p:cNvGrpSpPr>
            <a:grpSpLocks/>
          </p:cNvGrpSpPr>
          <p:nvPr/>
        </p:nvGrpSpPr>
        <p:grpSpPr bwMode="auto">
          <a:xfrm>
            <a:off x="2051720" y="1007146"/>
            <a:ext cx="774758" cy="844524"/>
            <a:chOff x="1776" y="2823"/>
            <a:chExt cx="973" cy="1113"/>
          </a:xfrm>
        </p:grpSpPr>
        <p:sp>
          <p:nvSpPr>
            <p:cNvPr id="21" name="Oval 21"/>
            <p:cNvSpPr>
              <a:spLocks noChangeArrowheads="1"/>
            </p:cNvSpPr>
            <p:nvPr/>
          </p:nvSpPr>
          <p:spPr bwMode="gray">
            <a:xfrm>
              <a:off x="1872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fr-FR">
                <a:solidFill>
                  <a:srgbClr val="1F5281"/>
                </a:solidFill>
                <a:latin typeface="Arial" charset="0"/>
              </a:endParaRPr>
            </a:p>
          </p:txBody>
        </p:sp>
        <p:sp>
          <p:nvSpPr>
            <p:cNvPr id="22" name="Oval 22"/>
            <p:cNvSpPr>
              <a:spLocks noChangeArrowheads="1"/>
            </p:cNvSpPr>
            <p:nvPr/>
          </p:nvSpPr>
          <p:spPr bwMode="gray">
            <a:xfrm>
              <a:off x="1776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57255"/>
                    <a:invGamma/>
                  </a:srgb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23" name="Oval 23"/>
            <p:cNvSpPr>
              <a:spLocks noChangeArrowheads="1"/>
            </p:cNvSpPr>
            <p:nvPr/>
          </p:nvSpPr>
          <p:spPr bwMode="gray">
            <a:xfrm>
              <a:off x="1797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1481B8">
                    <a:alpha val="85001"/>
                  </a:srgbClr>
                </a:gs>
                <a:gs pos="100000">
                  <a:srgbClr val="1481B8">
                    <a:gamma/>
                    <a:shade val="6352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24" name="Oval 24"/>
            <p:cNvSpPr>
              <a:spLocks noChangeArrowheads="1"/>
            </p:cNvSpPr>
            <p:nvPr/>
          </p:nvSpPr>
          <p:spPr bwMode="gray">
            <a:xfrm>
              <a:off x="1833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pic>
          <p:nvPicPr>
            <p:cNvPr id="25" name="Picture 25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1797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26" name="Text Box 26"/>
            <p:cNvSpPr txBox="1">
              <a:spLocks noChangeArrowheads="1"/>
            </p:cNvSpPr>
            <p:nvPr/>
          </p:nvSpPr>
          <p:spPr bwMode="gray">
            <a:xfrm>
              <a:off x="1860" y="3213"/>
              <a:ext cx="798" cy="4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Arial" charset="0"/>
                </a:rPr>
                <a:t>1</a:t>
              </a:r>
              <a:endParaRPr lang="en-US" b="1" dirty="0">
                <a:solidFill>
                  <a:srgbClr val="FFFFFF"/>
                </a:solidFill>
                <a:latin typeface="Arial" charset="0"/>
              </a:endParaRPr>
            </a:p>
          </p:txBody>
        </p:sp>
      </p:grpSp>
      <p:grpSp>
        <p:nvGrpSpPr>
          <p:cNvPr id="27" name="Group 20"/>
          <p:cNvGrpSpPr>
            <a:grpSpLocks/>
          </p:cNvGrpSpPr>
          <p:nvPr/>
        </p:nvGrpSpPr>
        <p:grpSpPr bwMode="auto">
          <a:xfrm>
            <a:off x="2425695" y="3319956"/>
            <a:ext cx="774758" cy="844524"/>
            <a:chOff x="1776" y="2823"/>
            <a:chExt cx="973" cy="1113"/>
          </a:xfrm>
        </p:grpSpPr>
        <p:sp>
          <p:nvSpPr>
            <p:cNvPr id="28" name="Oval 21"/>
            <p:cNvSpPr>
              <a:spLocks noChangeArrowheads="1"/>
            </p:cNvSpPr>
            <p:nvPr/>
          </p:nvSpPr>
          <p:spPr bwMode="gray">
            <a:xfrm>
              <a:off x="1872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fr-FR">
                <a:solidFill>
                  <a:srgbClr val="1F5281"/>
                </a:solidFill>
                <a:latin typeface="Arial" charset="0"/>
              </a:endParaRPr>
            </a:p>
          </p:txBody>
        </p:sp>
        <p:sp>
          <p:nvSpPr>
            <p:cNvPr id="29" name="Oval 22"/>
            <p:cNvSpPr>
              <a:spLocks noChangeArrowheads="1"/>
            </p:cNvSpPr>
            <p:nvPr/>
          </p:nvSpPr>
          <p:spPr bwMode="gray">
            <a:xfrm>
              <a:off x="1776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57255"/>
                    <a:invGamma/>
                  </a:srgb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30" name="Oval 23"/>
            <p:cNvSpPr>
              <a:spLocks noChangeArrowheads="1"/>
            </p:cNvSpPr>
            <p:nvPr/>
          </p:nvSpPr>
          <p:spPr bwMode="gray">
            <a:xfrm>
              <a:off x="1797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1481B8">
                    <a:alpha val="85001"/>
                  </a:srgbClr>
                </a:gs>
                <a:gs pos="100000">
                  <a:srgbClr val="1481B8">
                    <a:gamma/>
                    <a:shade val="6352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31" name="Oval 24"/>
            <p:cNvSpPr>
              <a:spLocks noChangeArrowheads="1"/>
            </p:cNvSpPr>
            <p:nvPr/>
          </p:nvSpPr>
          <p:spPr bwMode="gray">
            <a:xfrm>
              <a:off x="1833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pic>
          <p:nvPicPr>
            <p:cNvPr id="32" name="Picture 25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1797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33" name="Text Box 26"/>
            <p:cNvSpPr txBox="1">
              <a:spLocks noChangeArrowheads="1"/>
            </p:cNvSpPr>
            <p:nvPr/>
          </p:nvSpPr>
          <p:spPr bwMode="gray">
            <a:xfrm>
              <a:off x="1860" y="3213"/>
              <a:ext cx="798" cy="4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Arial" charset="0"/>
                </a:rPr>
                <a:t>4</a:t>
              </a:r>
              <a:endParaRPr lang="en-US" b="1" dirty="0">
                <a:solidFill>
                  <a:srgbClr val="FFFFFF"/>
                </a:solidFill>
                <a:latin typeface="Arial" charset="0"/>
              </a:endParaRPr>
            </a:p>
          </p:txBody>
        </p:sp>
      </p:grpSp>
      <p:grpSp>
        <p:nvGrpSpPr>
          <p:cNvPr id="34" name="Group 20"/>
          <p:cNvGrpSpPr>
            <a:grpSpLocks/>
          </p:cNvGrpSpPr>
          <p:nvPr/>
        </p:nvGrpSpPr>
        <p:grpSpPr bwMode="auto">
          <a:xfrm>
            <a:off x="2466259" y="2507491"/>
            <a:ext cx="774758" cy="844524"/>
            <a:chOff x="1776" y="2823"/>
            <a:chExt cx="973" cy="1113"/>
          </a:xfrm>
        </p:grpSpPr>
        <p:sp>
          <p:nvSpPr>
            <p:cNvPr id="35" name="Oval 21"/>
            <p:cNvSpPr>
              <a:spLocks noChangeArrowheads="1"/>
            </p:cNvSpPr>
            <p:nvPr/>
          </p:nvSpPr>
          <p:spPr bwMode="gray">
            <a:xfrm>
              <a:off x="1872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fr-FR">
                <a:solidFill>
                  <a:srgbClr val="1F5281"/>
                </a:solidFill>
                <a:latin typeface="Arial" charset="0"/>
              </a:endParaRPr>
            </a:p>
          </p:txBody>
        </p:sp>
        <p:sp>
          <p:nvSpPr>
            <p:cNvPr id="36" name="Oval 22"/>
            <p:cNvSpPr>
              <a:spLocks noChangeArrowheads="1"/>
            </p:cNvSpPr>
            <p:nvPr/>
          </p:nvSpPr>
          <p:spPr bwMode="gray">
            <a:xfrm>
              <a:off x="1776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57255"/>
                    <a:invGamma/>
                  </a:srgb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37" name="Oval 23"/>
            <p:cNvSpPr>
              <a:spLocks noChangeArrowheads="1"/>
            </p:cNvSpPr>
            <p:nvPr/>
          </p:nvSpPr>
          <p:spPr bwMode="gray">
            <a:xfrm>
              <a:off x="1797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1481B8">
                    <a:alpha val="85001"/>
                  </a:srgbClr>
                </a:gs>
                <a:gs pos="100000">
                  <a:srgbClr val="1481B8">
                    <a:gamma/>
                    <a:shade val="6352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38" name="Oval 24"/>
            <p:cNvSpPr>
              <a:spLocks noChangeArrowheads="1"/>
            </p:cNvSpPr>
            <p:nvPr/>
          </p:nvSpPr>
          <p:spPr bwMode="gray">
            <a:xfrm>
              <a:off x="1833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pic>
          <p:nvPicPr>
            <p:cNvPr id="39" name="Picture 25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1797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40" name="Text Box 26"/>
            <p:cNvSpPr txBox="1">
              <a:spLocks noChangeArrowheads="1"/>
            </p:cNvSpPr>
            <p:nvPr/>
          </p:nvSpPr>
          <p:spPr bwMode="gray">
            <a:xfrm>
              <a:off x="1860" y="3213"/>
              <a:ext cx="798" cy="4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Arial" charset="0"/>
                </a:rPr>
                <a:t>3</a:t>
              </a:r>
              <a:endParaRPr lang="en-US" b="1" dirty="0">
                <a:solidFill>
                  <a:srgbClr val="FFFFFF"/>
                </a:solidFill>
                <a:latin typeface="Arial" charset="0"/>
              </a:endParaRPr>
            </a:p>
          </p:txBody>
        </p:sp>
      </p:grpSp>
      <p:grpSp>
        <p:nvGrpSpPr>
          <p:cNvPr id="41" name="Group 20"/>
          <p:cNvGrpSpPr>
            <a:grpSpLocks/>
          </p:cNvGrpSpPr>
          <p:nvPr/>
        </p:nvGrpSpPr>
        <p:grpSpPr bwMode="auto">
          <a:xfrm>
            <a:off x="2384453" y="1729506"/>
            <a:ext cx="774758" cy="844524"/>
            <a:chOff x="1776" y="2823"/>
            <a:chExt cx="973" cy="1113"/>
          </a:xfrm>
        </p:grpSpPr>
        <p:sp>
          <p:nvSpPr>
            <p:cNvPr id="42" name="Oval 21"/>
            <p:cNvSpPr>
              <a:spLocks noChangeArrowheads="1"/>
            </p:cNvSpPr>
            <p:nvPr/>
          </p:nvSpPr>
          <p:spPr bwMode="gray">
            <a:xfrm>
              <a:off x="1872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fr-FR">
                <a:solidFill>
                  <a:srgbClr val="1F5281"/>
                </a:solidFill>
                <a:latin typeface="Arial" charset="0"/>
              </a:endParaRPr>
            </a:p>
          </p:txBody>
        </p:sp>
        <p:sp>
          <p:nvSpPr>
            <p:cNvPr id="43" name="Oval 22"/>
            <p:cNvSpPr>
              <a:spLocks noChangeArrowheads="1"/>
            </p:cNvSpPr>
            <p:nvPr/>
          </p:nvSpPr>
          <p:spPr bwMode="gray">
            <a:xfrm>
              <a:off x="1776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57255"/>
                    <a:invGamma/>
                  </a:srgb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44" name="Oval 23"/>
            <p:cNvSpPr>
              <a:spLocks noChangeArrowheads="1"/>
            </p:cNvSpPr>
            <p:nvPr/>
          </p:nvSpPr>
          <p:spPr bwMode="gray">
            <a:xfrm>
              <a:off x="1797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1481B8">
                    <a:alpha val="85001"/>
                  </a:srgbClr>
                </a:gs>
                <a:gs pos="100000">
                  <a:srgbClr val="1481B8">
                    <a:gamma/>
                    <a:shade val="6352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45" name="Oval 24"/>
            <p:cNvSpPr>
              <a:spLocks noChangeArrowheads="1"/>
            </p:cNvSpPr>
            <p:nvPr/>
          </p:nvSpPr>
          <p:spPr bwMode="gray">
            <a:xfrm>
              <a:off x="1833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pic>
          <p:nvPicPr>
            <p:cNvPr id="46" name="Picture 25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1797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47" name="Text Box 26"/>
            <p:cNvSpPr txBox="1">
              <a:spLocks noChangeArrowheads="1"/>
            </p:cNvSpPr>
            <p:nvPr/>
          </p:nvSpPr>
          <p:spPr bwMode="gray">
            <a:xfrm>
              <a:off x="1860" y="3213"/>
              <a:ext cx="798" cy="4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Arial" charset="0"/>
                </a:rPr>
                <a:t>2</a:t>
              </a:r>
              <a:endParaRPr lang="en-US" b="1" dirty="0">
                <a:solidFill>
                  <a:srgbClr val="FFFFFF"/>
                </a:solidFill>
                <a:latin typeface="Arial" charset="0"/>
              </a:endParaRPr>
            </a:p>
          </p:txBody>
        </p:sp>
      </p:grpSp>
      <p:grpSp>
        <p:nvGrpSpPr>
          <p:cNvPr id="2" name="Groupe 1"/>
          <p:cNvGrpSpPr/>
          <p:nvPr/>
        </p:nvGrpSpPr>
        <p:grpSpPr>
          <a:xfrm>
            <a:off x="1990622" y="4058251"/>
            <a:ext cx="6101915" cy="844524"/>
            <a:chOff x="1990618" y="4058251"/>
            <a:chExt cx="6101915" cy="844524"/>
          </a:xfrm>
        </p:grpSpPr>
        <p:sp>
          <p:nvSpPr>
            <p:cNvPr id="16" name="Forme libre 15"/>
            <p:cNvSpPr/>
            <p:nvPr/>
          </p:nvSpPr>
          <p:spPr>
            <a:xfrm>
              <a:off x="2436258" y="4145476"/>
              <a:ext cx="5656275" cy="508162"/>
            </a:xfrm>
            <a:custGeom>
              <a:avLst/>
              <a:gdLst>
                <a:gd name="connsiteX0" fmla="*/ 0 w 5656275"/>
                <a:gd name="connsiteY0" fmla="*/ 0 h 508162"/>
                <a:gd name="connsiteX1" fmla="*/ 5656275 w 5656275"/>
                <a:gd name="connsiteY1" fmla="*/ 0 h 508162"/>
                <a:gd name="connsiteX2" fmla="*/ 5656275 w 5656275"/>
                <a:gd name="connsiteY2" fmla="*/ 508162 h 508162"/>
                <a:gd name="connsiteX3" fmla="*/ 0 w 5656275"/>
                <a:gd name="connsiteY3" fmla="*/ 508162 h 508162"/>
                <a:gd name="connsiteX4" fmla="*/ 0 w 5656275"/>
                <a:gd name="connsiteY4" fmla="*/ 0 h 508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56275" h="508162">
                  <a:moveTo>
                    <a:pt x="0" y="0"/>
                  </a:moveTo>
                  <a:lnTo>
                    <a:pt x="5656275" y="0"/>
                  </a:lnTo>
                  <a:lnTo>
                    <a:pt x="5656275" y="508162"/>
                  </a:lnTo>
                  <a:lnTo>
                    <a:pt x="0" y="508162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11250264"/>
                <a:satOff val="-16880"/>
                <a:lumOff val="-2745"/>
                <a:alphaOff val="0"/>
              </a:schemeClr>
            </a:fillRef>
            <a:effectRef idx="2">
              <a:schemeClr val="accent3">
                <a:hueOff val="11250264"/>
                <a:satOff val="-16880"/>
                <a:lumOff val="-274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03354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Aft>
                  <a:spcPct val="35000"/>
                </a:spcAft>
              </a:pPr>
              <a:r>
                <a:rPr lang="fr-FR" sz="1900" i="1" dirty="0" smtClean="0">
                  <a:solidFill>
                    <a:prstClr val="white"/>
                  </a:solidFill>
                </a:rPr>
                <a:t>CHAPITRE 5 :    Les pointeurs</a:t>
              </a:r>
              <a:endParaRPr lang="fr-FR" sz="1900" dirty="0">
                <a:solidFill>
                  <a:prstClr val="white"/>
                </a:solidFill>
              </a:endParaRPr>
            </a:p>
          </p:txBody>
        </p:sp>
        <p:grpSp>
          <p:nvGrpSpPr>
            <p:cNvPr id="48" name="Group 20"/>
            <p:cNvGrpSpPr>
              <a:grpSpLocks/>
            </p:cNvGrpSpPr>
            <p:nvPr/>
          </p:nvGrpSpPr>
          <p:grpSpPr bwMode="auto">
            <a:xfrm>
              <a:off x="1990618" y="4058251"/>
              <a:ext cx="774759" cy="844524"/>
              <a:chOff x="1776" y="2823"/>
              <a:chExt cx="973" cy="1113"/>
            </a:xfrm>
          </p:grpSpPr>
          <p:sp>
            <p:nvSpPr>
              <p:cNvPr id="49" name="Oval 21"/>
              <p:cNvSpPr>
                <a:spLocks noChangeArrowheads="1"/>
              </p:cNvSpPr>
              <p:nvPr/>
            </p:nvSpPr>
            <p:spPr bwMode="gray">
              <a:xfrm>
                <a:off x="1872" y="3744"/>
                <a:ext cx="816" cy="192"/>
              </a:xfrm>
              <a:prstGeom prst="ellipse">
                <a:avLst/>
              </a:prstGeom>
              <a:gradFill rotWithShape="1">
                <a:gsLst>
                  <a:gs pos="0">
                    <a:srgbClr val="969696"/>
                  </a:gs>
                  <a:gs pos="100000">
                    <a:srgbClr val="FFFFFF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fr-FR">
                  <a:solidFill>
                    <a:srgbClr val="1F5281"/>
                  </a:solidFill>
                  <a:latin typeface="Arial" charset="0"/>
                </a:endParaRPr>
              </a:p>
            </p:txBody>
          </p:sp>
          <p:sp>
            <p:nvSpPr>
              <p:cNvPr id="50" name="Oval 22"/>
              <p:cNvSpPr>
                <a:spLocks noChangeArrowheads="1"/>
              </p:cNvSpPr>
              <p:nvPr/>
            </p:nvSpPr>
            <p:spPr bwMode="gray">
              <a:xfrm>
                <a:off x="1776" y="2823"/>
                <a:ext cx="973" cy="973"/>
              </a:xfrm>
              <a:prstGeom prst="ellipse">
                <a:avLst/>
              </a:prstGeom>
              <a:gradFill rotWithShape="1">
                <a:gsLst>
                  <a:gs pos="0">
                    <a:srgbClr val="1481B8"/>
                  </a:gs>
                  <a:gs pos="100000">
                    <a:srgbClr val="1481B8">
                      <a:gamma/>
                      <a:shade val="57255"/>
                      <a:invGamma/>
                    </a:srgbClr>
                  </a:gs>
                </a:gsLst>
                <a:path path="rect">
                  <a:fillToRect l="100000" t="100000"/>
                </a:path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fr-FR">
                  <a:solidFill>
                    <a:srgbClr val="1F5281"/>
                  </a:solidFill>
                </a:endParaRPr>
              </a:p>
            </p:txBody>
          </p:sp>
          <p:sp>
            <p:nvSpPr>
              <p:cNvPr id="51" name="Oval 23"/>
              <p:cNvSpPr>
                <a:spLocks noChangeArrowheads="1"/>
              </p:cNvSpPr>
              <p:nvPr/>
            </p:nvSpPr>
            <p:spPr bwMode="gray">
              <a:xfrm>
                <a:off x="1797" y="2846"/>
                <a:ext cx="928" cy="929"/>
              </a:xfrm>
              <a:prstGeom prst="ellipse">
                <a:avLst/>
              </a:prstGeom>
              <a:gradFill rotWithShape="1">
                <a:gsLst>
                  <a:gs pos="0">
                    <a:srgbClr val="1481B8">
                      <a:alpha val="85001"/>
                    </a:srgbClr>
                  </a:gs>
                  <a:gs pos="100000">
                    <a:srgbClr val="1481B8">
                      <a:gamma/>
                      <a:shade val="63529"/>
                      <a:invGamma/>
                    </a:srgbClr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fr-FR">
                  <a:solidFill>
                    <a:srgbClr val="1F5281"/>
                  </a:solidFill>
                </a:endParaRPr>
              </a:p>
            </p:txBody>
          </p:sp>
          <p:sp>
            <p:nvSpPr>
              <p:cNvPr id="52" name="Oval 24"/>
              <p:cNvSpPr>
                <a:spLocks noChangeArrowheads="1"/>
              </p:cNvSpPr>
              <p:nvPr/>
            </p:nvSpPr>
            <p:spPr bwMode="gray">
              <a:xfrm>
                <a:off x="1833" y="2880"/>
                <a:ext cx="839" cy="839"/>
              </a:xfrm>
              <a:prstGeom prst="ellipse">
                <a:avLst/>
              </a:prstGeom>
              <a:gradFill rotWithShape="1">
                <a:gsLst>
                  <a:gs pos="0">
                    <a:srgbClr val="1481B8"/>
                  </a:gs>
                  <a:gs pos="100000">
                    <a:srgbClr val="1481B8">
                      <a:gamma/>
                      <a:shade val="72549"/>
                      <a:invGamma/>
                    </a:srgbClr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fr-FR">
                  <a:solidFill>
                    <a:srgbClr val="1F5281"/>
                  </a:solidFill>
                </a:endParaRPr>
              </a:p>
            </p:txBody>
          </p:sp>
          <p:pic>
            <p:nvPicPr>
              <p:cNvPr id="53" name="Picture 25" descr="Picture1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gray">
              <a:xfrm>
                <a:off x="1797" y="2880"/>
                <a:ext cx="616" cy="616"/>
              </a:xfrm>
              <a:prstGeom prst="rect">
                <a:avLst/>
              </a:prstGeom>
              <a:noFill/>
            </p:spPr>
          </p:pic>
          <p:sp>
            <p:nvSpPr>
              <p:cNvPr id="54" name="Text Box 26"/>
              <p:cNvSpPr txBox="1">
                <a:spLocks noChangeArrowheads="1"/>
              </p:cNvSpPr>
              <p:nvPr/>
            </p:nvSpPr>
            <p:spPr bwMode="gray">
              <a:xfrm>
                <a:off x="1860" y="3213"/>
                <a:ext cx="798" cy="48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b="1" dirty="0" smtClean="0">
                    <a:solidFill>
                      <a:srgbClr val="FFFFFF"/>
                    </a:solidFill>
                    <a:latin typeface="Arial" charset="0"/>
                  </a:rPr>
                  <a:t>5</a:t>
                </a:r>
                <a:endParaRPr lang="en-US" b="1" dirty="0">
                  <a:solidFill>
                    <a:srgbClr val="FFFFFF"/>
                  </a:solidFill>
                  <a:latin typeface="Arial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85550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475656" y="1552605"/>
            <a:ext cx="5976664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28600" eaLnBrk="0" hangingPunct="0">
              <a:tabLst>
                <a:tab pos="5267325" algn="r"/>
              </a:tabLst>
            </a:pP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LA CELLULE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Présentation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Utilisation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Les 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attributs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LA PILE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Présentation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Les 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attributs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Utilisation 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d’une pile de réel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lang="fr-FR" b="1" dirty="0" smtClean="0">
              <a:solidFill>
                <a:srgbClr val="C0504D">
                  <a:lumMod val="50000"/>
                </a:srgb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22451" y="546817"/>
            <a:ext cx="432201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fr-FR" sz="2400" b="1" i="1" dirty="0">
                <a:ln w="11430"/>
                <a:solidFill>
                  <a:srgbClr val="1F497D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CHAPITRE 5 : </a:t>
            </a:r>
            <a:r>
              <a:rPr lang="fr-FR" sz="2400" b="1" i="1" dirty="0" smtClean="0">
                <a:ln w="11430"/>
                <a:solidFill>
                  <a:srgbClr val="1F497D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Les </a:t>
            </a:r>
            <a:r>
              <a:rPr lang="fr-FR" sz="2400" b="1" i="1" dirty="0">
                <a:ln w="11430"/>
                <a:solidFill>
                  <a:srgbClr val="1F497D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Pointeurs</a:t>
            </a:r>
            <a:endParaRPr lang="fr-FR" sz="2400" b="1" dirty="0">
              <a:ln w="11430"/>
              <a:solidFill>
                <a:srgbClr val="1F497D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879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475656" y="998607"/>
            <a:ext cx="5976664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28600" eaLnBrk="0" hangingPunct="0">
              <a:tabLst>
                <a:tab pos="5267325" algn="r"/>
              </a:tabLst>
            </a:pP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LA LISTE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Présentation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Utilisation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Les 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attributs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Les 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méthodes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LA TABLE DE HACHAGE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Le 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principe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Fonction 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</a:t>
            </a:r>
            <a:r>
              <a:rPr lang="fr-FR" b="1" dirty="0" err="1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hachcage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Exemple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Conseils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Exemple 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le livre d’histoire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lang="fr-FR" b="1" dirty="0" smtClean="0">
              <a:solidFill>
                <a:srgbClr val="C0504D">
                  <a:lumMod val="50000"/>
                </a:srgb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22451" y="546817"/>
            <a:ext cx="432201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fr-FR" sz="2400" b="1" i="1" dirty="0">
                <a:ln w="11430"/>
                <a:solidFill>
                  <a:srgbClr val="1F497D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CHAPITRE 5 : </a:t>
            </a:r>
            <a:r>
              <a:rPr lang="fr-FR" sz="2400" b="1" i="1" dirty="0" smtClean="0">
                <a:ln w="11430"/>
                <a:solidFill>
                  <a:srgbClr val="1F497D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Les </a:t>
            </a:r>
            <a:r>
              <a:rPr lang="fr-FR" sz="2400" b="1" i="1" dirty="0">
                <a:ln w="11430"/>
                <a:solidFill>
                  <a:srgbClr val="1F497D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Pointeurs</a:t>
            </a:r>
            <a:endParaRPr lang="fr-FR" sz="2400" b="1" dirty="0">
              <a:ln w="11430"/>
              <a:solidFill>
                <a:srgbClr val="1F497D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0906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51720" y="1923680"/>
            <a:ext cx="6347048" cy="2077343"/>
          </a:xfrm>
        </p:spPr>
        <p:txBody>
          <a:bodyPr/>
          <a:lstStyle/>
          <a:p>
            <a:r>
              <a:rPr lang="fr-FR" b="1" dirty="0" smtClean="0"/>
              <a:t>Le </a:t>
            </a:r>
            <a:r>
              <a:rPr lang="fr-FR" b="1" dirty="0"/>
              <a:t>Type Scalaire Par </a:t>
            </a:r>
            <a:r>
              <a:rPr lang="fr-FR" b="1" dirty="0" smtClean="0"/>
              <a:t>Enumération, </a:t>
            </a:r>
            <a:r>
              <a:rPr lang="fr-FR" b="1" dirty="0"/>
              <a:t>Enregistrements Et Fichiers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2552301" y="483518"/>
            <a:ext cx="48525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Cours Annexe</a:t>
            </a:r>
            <a:endParaRPr lang="fr-FR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078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475656" y="1552604"/>
            <a:ext cx="5976664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LES 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TYPES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LE 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TYPE SCALAIRE PAR ENUMERATION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LES 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ENREGISTREMENTS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Type 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enregistrement(structure hétérogène)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Type 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tableaux d’enregistrements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FICHIERS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Ouverture 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d’un fichier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Fermeture 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d’un fichier	</a:t>
            </a:r>
          </a:p>
          <a:p>
            <a:pPr indent="228600" eaLnBrk="0" hangingPunct="0">
              <a:tabLst>
                <a:tab pos="5267325" algn="r"/>
              </a:tabLst>
            </a:pPr>
            <a:endParaRPr lang="fr-FR" b="1" dirty="0">
              <a:solidFill>
                <a:srgbClr val="C0504D">
                  <a:lumMod val="50000"/>
                </a:srgb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lang="fr-FR" b="1" dirty="0" smtClean="0">
              <a:solidFill>
                <a:srgbClr val="C0504D">
                  <a:lumMod val="50000"/>
                </a:srgb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52656" y="546815"/>
            <a:ext cx="44616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fr-FR" sz="2000" b="1" i="1" dirty="0">
                <a:ln w="11430"/>
                <a:solidFill>
                  <a:srgbClr val="1F497D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Le Type Scalaire Par Enumération, </a:t>
            </a:r>
            <a:endParaRPr lang="fr-FR" sz="2000" b="1" i="1" dirty="0" smtClean="0">
              <a:ln w="11430"/>
              <a:solidFill>
                <a:srgbClr val="1F497D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fr-FR" sz="2000" b="1" i="1" dirty="0" smtClean="0">
                <a:ln w="11430"/>
                <a:solidFill>
                  <a:srgbClr val="1F497D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Enregistrements </a:t>
            </a:r>
            <a:r>
              <a:rPr lang="fr-FR" sz="2000" b="1" i="1" dirty="0">
                <a:ln w="11430"/>
                <a:solidFill>
                  <a:srgbClr val="1F497D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Et Fichiers</a:t>
            </a:r>
            <a:endParaRPr lang="fr-FR" sz="2000" b="1" dirty="0">
              <a:ln w="11430"/>
              <a:solidFill>
                <a:srgbClr val="1F497D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0538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11510"/>
            <a:ext cx="6787098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215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c plein 6"/>
          <p:cNvSpPr/>
          <p:nvPr/>
        </p:nvSpPr>
        <p:spPr>
          <a:xfrm>
            <a:off x="-2542615" y="139151"/>
            <a:ext cx="5472816" cy="5472816"/>
          </a:xfrm>
          <a:prstGeom prst="blockArc">
            <a:avLst>
              <a:gd name="adj1" fmla="val 18900000"/>
              <a:gd name="adj2" fmla="val 2700000"/>
              <a:gd name="adj3" fmla="val 395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-40000" prstMaterial="matte"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hemeClr val="accent2">
              <a:tint val="9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orme libre 7"/>
          <p:cNvSpPr/>
          <p:nvPr/>
        </p:nvSpPr>
        <p:spPr>
          <a:xfrm>
            <a:off x="2436262" y="1097477"/>
            <a:ext cx="5656275" cy="508162"/>
          </a:xfrm>
          <a:custGeom>
            <a:avLst/>
            <a:gdLst>
              <a:gd name="connsiteX0" fmla="*/ 0 w 5656275"/>
              <a:gd name="connsiteY0" fmla="*/ 0 h 508162"/>
              <a:gd name="connsiteX1" fmla="*/ 5656275 w 5656275"/>
              <a:gd name="connsiteY1" fmla="*/ 0 h 508162"/>
              <a:gd name="connsiteX2" fmla="*/ 5656275 w 5656275"/>
              <a:gd name="connsiteY2" fmla="*/ 508162 h 508162"/>
              <a:gd name="connsiteX3" fmla="*/ 0 w 5656275"/>
              <a:gd name="connsiteY3" fmla="*/ 508162 h 508162"/>
              <a:gd name="connsiteX4" fmla="*/ 0 w 5656275"/>
              <a:gd name="connsiteY4" fmla="*/ 0 h 508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6275" h="508162">
                <a:moveTo>
                  <a:pt x="0" y="0"/>
                </a:moveTo>
                <a:lnTo>
                  <a:pt x="5656275" y="0"/>
                </a:lnTo>
                <a:lnTo>
                  <a:pt x="5656275" y="508162"/>
                </a:lnTo>
                <a:lnTo>
                  <a:pt x="0" y="50816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3354" tIns="48260" rIns="48260" bIns="48260" numCol="1" spcCol="1270" anchor="ctr" anchorCtr="0">
            <a:noAutofit/>
          </a:bodyPr>
          <a:lstStyle/>
          <a:p>
            <a:pPr lvl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900" i="1" kern="1200" dirty="0" smtClean="0"/>
              <a:t>CHAPITRE 1 : Les variables</a:t>
            </a:r>
            <a:endParaRPr lang="fr-FR" sz="1900" kern="1200" dirty="0"/>
          </a:p>
        </p:txBody>
      </p:sp>
      <p:sp>
        <p:nvSpPr>
          <p:cNvPr id="9" name="Ellipse 8"/>
          <p:cNvSpPr/>
          <p:nvPr/>
        </p:nvSpPr>
        <p:spPr>
          <a:xfrm>
            <a:off x="2118660" y="1033958"/>
            <a:ext cx="635203" cy="635203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Forme libre 9"/>
          <p:cNvSpPr/>
          <p:nvPr/>
        </p:nvSpPr>
        <p:spPr>
          <a:xfrm>
            <a:off x="2800392" y="1859478"/>
            <a:ext cx="5292140" cy="508162"/>
          </a:xfrm>
          <a:custGeom>
            <a:avLst/>
            <a:gdLst>
              <a:gd name="connsiteX0" fmla="*/ 0 w 5292140"/>
              <a:gd name="connsiteY0" fmla="*/ 0 h 508162"/>
              <a:gd name="connsiteX1" fmla="*/ 5292140 w 5292140"/>
              <a:gd name="connsiteY1" fmla="*/ 0 h 508162"/>
              <a:gd name="connsiteX2" fmla="*/ 5292140 w 5292140"/>
              <a:gd name="connsiteY2" fmla="*/ 508162 h 508162"/>
              <a:gd name="connsiteX3" fmla="*/ 0 w 5292140"/>
              <a:gd name="connsiteY3" fmla="*/ 508162 h 508162"/>
              <a:gd name="connsiteX4" fmla="*/ 0 w 5292140"/>
              <a:gd name="connsiteY4" fmla="*/ 0 h 508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2140" h="508162">
                <a:moveTo>
                  <a:pt x="0" y="0"/>
                </a:moveTo>
                <a:lnTo>
                  <a:pt x="5292140" y="0"/>
                </a:lnTo>
                <a:lnTo>
                  <a:pt x="5292140" y="508162"/>
                </a:lnTo>
                <a:lnTo>
                  <a:pt x="0" y="50816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2812566"/>
              <a:satOff val="-4220"/>
              <a:lumOff val="-686"/>
              <a:alphaOff val="0"/>
            </a:schemeClr>
          </a:fillRef>
          <a:effectRef idx="2">
            <a:schemeClr val="accent3">
              <a:hueOff val="2812566"/>
              <a:satOff val="-4220"/>
              <a:lumOff val="-68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3354" tIns="48260" rIns="48260" bIns="48260" numCol="1" spcCol="1270" anchor="ctr" anchorCtr="0">
            <a:noAutofit/>
          </a:bodyPr>
          <a:lstStyle/>
          <a:p>
            <a:pPr lvl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900" i="1" kern="1200" dirty="0" smtClean="0"/>
              <a:t>CHAPITRE 2 : Les Structures de Contrôle</a:t>
            </a:r>
            <a:endParaRPr lang="fr-FR" sz="1900" kern="1200" dirty="0"/>
          </a:p>
        </p:txBody>
      </p:sp>
      <p:sp>
        <p:nvSpPr>
          <p:cNvPr id="11" name="Ellipse 10"/>
          <p:cNvSpPr/>
          <p:nvPr/>
        </p:nvSpPr>
        <p:spPr>
          <a:xfrm>
            <a:off x="2482793" y="1795958"/>
            <a:ext cx="635203" cy="635203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3">
              <a:hueOff val="2812566"/>
              <a:satOff val="-4220"/>
              <a:lumOff val="-686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Forme libre 11"/>
          <p:cNvSpPr/>
          <p:nvPr/>
        </p:nvSpPr>
        <p:spPr>
          <a:xfrm>
            <a:off x="2912152" y="2621478"/>
            <a:ext cx="5180380" cy="508162"/>
          </a:xfrm>
          <a:custGeom>
            <a:avLst/>
            <a:gdLst>
              <a:gd name="connsiteX0" fmla="*/ 0 w 5180380"/>
              <a:gd name="connsiteY0" fmla="*/ 0 h 508162"/>
              <a:gd name="connsiteX1" fmla="*/ 5180380 w 5180380"/>
              <a:gd name="connsiteY1" fmla="*/ 0 h 508162"/>
              <a:gd name="connsiteX2" fmla="*/ 5180380 w 5180380"/>
              <a:gd name="connsiteY2" fmla="*/ 508162 h 508162"/>
              <a:gd name="connsiteX3" fmla="*/ 0 w 5180380"/>
              <a:gd name="connsiteY3" fmla="*/ 508162 h 508162"/>
              <a:gd name="connsiteX4" fmla="*/ 0 w 5180380"/>
              <a:gd name="connsiteY4" fmla="*/ 0 h 508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80380" h="508162">
                <a:moveTo>
                  <a:pt x="0" y="0"/>
                </a:moveTo>
                <a:lnTo>
                  <a:pt x="5180380" y="0"/>
                </a:lnTo>
                <a:lnTo>
                  <a:pt x="5180380" y="508162"/>
                </a:lnTo>
                <a:lnTo>
                  <a:pt x="0" y="50816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5625132"/>
              <a:satOff val="-8440"/>
              <a:lumOff val="-1373"/>
              <a:alphaOff val="0"/>
            </a:schemeClr>
          </a:fillRef>
          <a:effectRef idx="2">
            <a:schemeClr val="accent3">
              <a:hueOff val="5625132"/>
              <a:satOff val="-8440"/>
              <a:lumOff val="-137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3354" tIns="48260" rIns="48260" bIns="48260" numCol="1" spcCol="1270" anchor="ctr" anchorCtr="0">
            <a:noAutofit/>
          </a:bodyPr>
          <a:lstStyle/>
          <a:p>
            <a:pPr lvl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900" i="1" kern="1200" dirty="0" smtClean="0"/>
              <a:t>CHAPITRE 3 : Les Fonctions</a:t>
            </a:r>
            <a:endParaRPr lang="fr-FR" sz="1900" kern="1200" dirty="0"/>
          </a:p>
        </p:txBody>
      </p:sp>
      <p:sp>
        <p:nvSpPr>
          <p:cNvPr id="13" name="Ellipse 12"/>
          <p:cNvSpPr/>
          <p:nvPr/>
        </p:nvSpPr>
        <p:spPr>
          <a:xfrm>
            <a:off x="2594555" y="2557958"/>
            <a:ext cx="635203" cy="635203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3">
              <a:hueOff val="5625132"/>
              <a:satOff val="-8440"/>
              <a:lumOff val="-1373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orme libre 13"/>
          <p:cNvSpPr/>
          <p:nvPr/>
        </p:nvSpPr>
        <p:spPr>
          <a:xfrm>
            <a:off x="2800392" y="3383478"/>
            <a:ext cx="5292140" cy="508162"/>
          </a:xfrm>
          <a:custGeom>
            <a:avLst/>
            <a:gdLst>
              <a:gd name="connsiteX0" fmla="*/ 0 w 5292140"/>
              <a:gd name="connsiteY0" fmla="*/ 0 h 508162"/>
              <a:gd name="connsiteX1" fmla="*/ 5292140 w 5292140"/>
              <a:gd name="connsiteY1" fmla="*/ 0 h 508162"/>
              <a:gd name="connsiteX2" fmla="*/ 5292140 w 5292140"/>
              <a:gd name="connsiteY2" fmla="*/ 508162 h 508162"/>
              <a:gd name="connsiteX3" fmla="*/ 0 w 5292140"/>
              <a:gd name="connsiteY3" fmla="*/ 508162 h 508162"/>
              <a:gd name="connsiteX4" fmla="*/ 0 w 5292140"/>
              <a:gd name="connsiteY4" fmla="*/ 0 h 508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2140" h="508162">
                <a:moveTo>
                  <a:pt x="0" y="0"/>
                </a:moveTo>
                <a:lnTo>
                  <a:pt x="5292140" y="0"/>
                </a:lnTo>
                <a:lnTo>
                  <a:pt x="5292140" y="508162"/>
                </a:lnTo>
                <a:lnTo>
                  <a:pt x="0" y="50816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8437698"/>
              <a:satOff val="-12660"/>
              <a:lumOff val="-2059"/>
              <a:alphaOff val="0"/>
            </a:schemeClr>
          </a:fillRef>
          <a:effectRef idx="2">
            <a:schemeClr val="accent3">
              <a:hueOff val="8437698"/>
              <a:satOff val="-12660"/>
              <a:lumOff val="-205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3354" tIns="48260" rIns="48260" bIns="48260" numCol="1" spcCol="1270" anchor="ctr" anchorCtr="0">
            <a:noAutofit/>
          </a:bodyPr>
          <a:lstStyle/>
          <a:p>
            <a:pPr lvl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900" i="1" kern="1200" dirty="0" smtClean="0"/>
              <a:t>CHAPITRE 4 : Les Algorithmes de Tri &amp; Complexité</a:t>
            </a:r>
            <a:endParaRPr lang="fr-FR" sz="1900" kern="1200" dirty="0"/>
          </a:p>
        </p:txBody>
      </p:sp>
      <p:sp>
        <p:nvSpPr>
          <p:cNvPr id="15" name="Ellipse 14"/>
          <p:cNvSpPr/>
          <p:nvPr/>
        </p:nvSpPr>
        <p:spPr>
          <a:xfrm>
            <a:off x="2482793" y="3319958"/>
            <a:ext cx="635203" cy="635203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3">
              <a:hueOff val="8437698"/>
              <a:satOff val="-12660"/>
              <a:lumOff val="-2059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orme libre 15"/>
          <p:cNvSpPr/>
          <p:nvPr/>
        </p:nvSpPr>
        <p:spPr>
          <a:xfrm>
            <a:off x="2436262" y="4145478"/>
            <a:ext cx="5656275" cy="508162"/>
          </a:xfrm>
          <a:custGeom>
            <a:avLst/>
            <a:gdLst>
              <a:gd name="connsiteX0" fmla="*/ 0 w 5656275"/>
              <a:gd name="connsiteY0" fmla="*/ 0 h 508162"/>
              <a:gd name="connsiteX1" fmla="*/ 5656275 w 5656275"/>
              <a:gd name="connsiteY1" fmla="*/ 0 h 508162"/>
              <a:gd name="connsiteX2" fmla="*/ 5656275 w 5656275"/>
              <a:gd name="connsiteY2" fmla="*/ 508162 h 508162"/>
              <a:gd name="connsiteX3" fmla="*/ 0 w 5656275"/>
              <a:gd name="connsiteY3" fmla="*/ 508162 h 508162"/>
              <a:gd name="connsiteX4" fmla="*/ 0 w 5656275"/>
              <a:gd name="connsiteY4" fmla="*/ 0 h 508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6275" h="508162">
                <a:moveTo>
                  <a:pt x="0" y="0"/>
                </a:moveTo>
                <a:lnTo>
                  <a:pt x="5656275" y="0"/>
                </a:lnTo>
                <a:lnTo>
                  <a:pt x="5656275" y="508162"/>
                </a:lnTo>
                <a:lnTo>
                  <a:pt x="0" y="50816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11250264"/>
              <a:satOff val="-16880"/>
              <a:lumOff val="-2745"/>
              <a:alphaOff val="0"/>
            </a:schemeClr>
          </a:fillRef>
          <a:effectRef idx="2">
            <a:schemeClr val="accent3">
              <a:hueOff val="11250264"/>
              <a:satOff val="-16880"/>
              <a:lumOff val="-274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3354" tIns="48260" rIns="48260" bIns="48260" numCol="1" spcCol="1270" anchor="ctr" anchorCtr="0">
            <a:noAutofit/>
          </a:bodyPr>
          <a:lstStyle/>
          <a:p>
            <a:pPr lvl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900" i="1" kern="1200" dirty="0" smtClean="0"/>
              <a:t>CHAPITRE 5 :    Les pointeurs</a:t>
            </a:r>
            <a:endParaRPr lang="fr-FR" sz="1900" kern="1200" dirty="0"/>
          </a:p>
        </p:txBody>
      </p:sp>
      <p:sp>
        <p:nvSpPr>
          <p:cNvPr id="17" name="Ellipse 16"/>
          <p:cNvSpPr/>
          <p:nvPr/>
        </p:nvSpPr>
        <p:spPr>
          <a:xfrm>
            <a:off x="2118660" y="4081958"/>
            <a:ext cx="635203" cy="635203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3">
              <a:hueOff val="11250264"/>
              <a:satOff val="-16880"/>
              <a:lumOff val="-2745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Rectangle 3"/>
          <p:cNvSpPr/>
          <p:nvPr/>
        </p:nvSpPr>
        <p:spPr>
          <a:xfrm>
            <a:off x="3497128" y="264517"/>
            <a:ext cx="332174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Programme</a:t>
            </a:r>
            <a:endParaRPr lang="fr-FR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20" name="Group 20"/>
          <p:cNvGrpSpPr>
            <a:grpSpLocks/>
          </p:cNvGrpSpPr>
          <p:nvPr/>
        </p:nvGrpSpPr>
        <p:grpSpPr bwMode="auto">
          <a:xfrm>
            <a:off x="2051720" y="1007146"/>
            <a:ext cx="774758" cy="844524"/>
            <a:chOff x="1776" y="2823"/>
            <a:chExt cx="973" cy="1113"/>
          </a:xfrm>
        </p:grpSpPr>
        <p:sp>
          <p:nvSpPr>
            <p:cNvPr id="21" name="Oval 21"/>
            <p:cNvSpPr>
              <a:spLocks noChangeArrowheads="1"/>
            </p:cNvSpPr>
            <p:nvPr/>
          </p:nvSpPr>
          <p:spPr bwMode="gray">
            <a:xfrm>
              <a:off x="1872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1F528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2" name="Oval 22"/>
            <p:cNvSpPr>
              <a:spLocks noChangeArrowheads="1"/>
            </p:cNvSpPr>
            <p:nvPr/>
          </p:nvSpPr>
          <p:spPr bwMode="gray">
            <a:xfrm>
              <a:off x="1776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57255"/>
                    <a:invGamma/>
                  </a:srgb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1F528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23" name="Oval 23"/>
            <p:cNvSpPr>
              <a:spLocks noChangeArrowheads="1"/>
            </p:cNvSpPr>
            <p:nvPr/>
          </p:nvSpPr>
          <p:spPr bwMode="gray">
            <a:xfrm>
              <a:off x="1797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1481B8">
                    <a:alpha val="85001"/>
                  </a:srgbClr>
                </a:gs>
                <a:gs pos="100000">
                  <a:srgbClr val="1481B8">
                    <a:gamma/>
                    <a:shade val="6352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1F528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24" name="Oval 24"/>
            <p:cNvSpPr>
              <a:spLocks noChangeArrowheads="1"/>
            </p:cNvSpPr>
            <p:nvPr/>
          </p:nvSpPr>
          <p:spPr bwMode="gray">
            <a:xfrm>
              <a:off x="1833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1F528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endParaRPr>
            </a:p>
          </p:txBody>
        </p:sp>
        <p:pic>
          <p:nvPicPr>
            <p:cNvPr id="25" name="Picture 25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1797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26" name="Text Box 26"/>
            <p:cNvSpPr txBox="1">
              <a:spLocks noChangeArrowheads="1"/>
            </p:cNvSpPr>
            <p:nvPr/>
          </p:nvSpPr>
          <p:spPr bwMode="gray">
            <a:xfrm>
              <a:off x="1860" y="3213"/>
              <a:ext cx="798" cy="4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1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</p:grpSp>
      <p:grpSp>
        <p:nvGrpSpPr>
          <p:cNvPr id="27" name="Group 20"/>
          <p:cNvGrpSpPr>
            <a:grpSpLocks/>
          </p:cNvGrpSpPr>
          <p:nvPr/>
        </p:nvGrpSpPr>
        <p:grpSpPr bwMode="auto">
          <a:xfrm>
            <a:off x="2425695" y="3319956"/>
            <a:ext cx="774758" cy="844524"/>
            <a:chOff x="1776" y="2823"/>
            <a:chExt cx="973" cy="1113"/>
          </a:xfrm>
        </p:grpSpPr>
        <p:sp>
          <p:nvSpPr>
            <p:cNvPr id="28" name="Oval 21"/>
            <p:cNvSpPr>
              <a:spLocks noChangeArrowheads="1"/>
            </p:cNvSpPr>
            <p:nvPr/>
          </p:nvSpPr>
          <p:spPr bwMode="gray">
            <a:xfrm>
              <a:off x="1872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1F528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9" name="Oval 22"/>
            <p:cNvSpPr>
              <a:spLocks noChangeArrowheads="1"/>
            </p:cNvSpPr>
            <p:nvPr/>
          </p:nvSpPr>
          <p:spPr bwMode="gray">
            <a:xfrm>
              <a:off x="1776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57255"/>
                    <a:invGamma/>
                  </a:srgb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1F528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30" name="Oval 23"/>
            <p:cNvSpPr>
              <a:spLocks noChangeArrowheads="1"/>
            </p:cNvSpPr>
            <p:nvPr/>
          </p:nvSpPr>
          <p:spPr bwMode="gray">
            <a:xfrm>
              <a:off x="1797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1481B8">
                    <a:alpha val="85001"/>
                  </a:srgbClr>
                </a:gs>
                <a:gs pos="100000">
                  <a:srgbClr val="1481B8">
                    <a:gamma/>
                    <a:shade val="6352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1F528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31" name="Oval 24"/>
            <p:cNvSpPr>
              <a:spLocks noChangeArrowheads="1"/>
            </p:cNvSpPr>
            <p:nvPr/>
          </p:nvSpPr>
          <p:spPr bwMode="gray">
            <a:xfrm>
              <a:off x="1833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1F528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endParaRPr>
            </a:p>
          </p:txBody>
        </p:sp>
        <p:pic>
          <p:nvPicPr>
            <p:cNvPr id="32" name="Picture 25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1797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33" name="Text Box 26"/>
            <p:cNvSpPr txBox="1">
              <a:spLocks noChangeArrowheads="1"/>
            </p:cNvSpPr>
            <p:nvPr/>
          </p:nvSpPr>
          <p:spPr bwMode="gray">
            <a:xfrm>
              <a:off x="1860" y="3213"/>
              <a:ext cx="798" cy="4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4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</p:grpSp>
      <p:grpSp>
        <p:nvGrpSpPr>
          <p:cNvPr id="34" name="Group 20"/>
          <p:cNvGrpSpPr>
            <a:grpSpLocks/>
          </p:cNvGrpSpPr>
          <p:nvPr/>
        </p:nvGrpSpPr>
        <p:grpSpPr bwMode="auto">
          <a:xfrm>
            <a:off x="2466259" y="2507491"/>
            <a:ext cx="774758" cy="844524"/>
            <a:chOff x="1776" y="2823"/>
            <a:chExt cx="973" cy="1113"/>
          </a:xfrm>
        </p:grpSpPr>
        <p:sp>
          <p:nvSpPr>
            <p:cNvPr id="35" name="Oval 21"/>
            <p:cNvSpPr>
              <a:spLocks noChangeArrowheads="1"/>
            </p:cNvSpPr>
            <p:nvPr/>
          </p:nvSpPr>
          <p:spPr bwMode="gray">
            <a:xfrm>
              <a:off x="1872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1F528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36" name="Oval 22"/>
            <p:cNvSpPr>
              <a:spLocks noChangeArrowheads="1"/>
            </p:cNvSpPr>
            <p:nvPr/>
          </p:nvSpPr>
          <p:spPr bwMode="gray">
            <a:xfrm>
              <a:off x="1776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57255"/>
                    <a:invGamma/>
                  </a:srgb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1F528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37" name="Oval 23"/>
            <p:cNvSpPr>
              <a:spLocks noChangeArrowheads="1"/>
            </p:cNvSpPr>
            <p:nvPr/>
          </p:nvSpPr>
          <p:spPr bwMode="gray">
            <a:xfrm>
              <a:off x="1797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1481B8">
                    <a:alpha val="85001"/>
                  </a:srgbClr>
                </a:gs>
                <a:gs pos="100000">
                  <a:srgbClr val="1481B8">
                    <a:gamma/>
                    <a:shade val="6352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1F528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38" name="Oval 24"/>
            <p:cNvSpPr>
              <a:spLocks noChangeArrowheads="1"/>
            </p:cNvSpPr>
            <p:nvPr/>
          </p:nvSpPr>
          <p:spPr bwMode="gray">
            <a:xfrm>
              <a:off x="1833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1F528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endParaRPr>
            </a:p>
          </p:txBody>
        </p:sp>
        <p:pic>
          <p:nvPicPr>
            <p:cNvPr id="39" name="Picture 25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1797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40" name="Text Box 26"/>
            <p:cNvSpPr txBox="1">
              <a:spLocks noChangeArrowheads="1"/>
            </p:cNvSpPr>
            <p:nvPr/>
          </p:nvSpPr>
          <p:spPr bwMode="gray">
            <a:xfrm>
              <a:off x="1860" y="3213"/>
              <a:ext cx="798" cy="4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3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</p:grpSp>
      <p:grpSp>
        <p:nvGrpSpPr>
          <p:cNvPr id="41" name="Group 20"/>
          <p:cNvGrpSpPr>
            <a:grpSpLocks/>
          </p:cNvGrpSpPr>
          <p:nvPr/>
        </p:nvGrpSpPr>
        <p:grpSpPr bwMode="auto">
          <a:xfrm>
            <a:off x="2384453" y="1729506"/>
            <a:ext cx="774758" cy="844524"/>
            <a:chOff x="1776" y="2823"/>
            <a:chExt cx="973" cy="1113"/>
          </a:xfrm>
        </p:grpSpPr>
        <p:sp>
          <p:nvSpPr>
            <p:cNvPr id="42" name="Oval 21"/>
            <p:cNvSpPr>
              <a:spLocks noChangeArrowheads="1"/>
            </p:cNvSpPr>
            <p:nvPr/>
          </p:nvSpPr>
          <p:spPr bwMode="gray">
            <a:xfrm>
              <a:off x="1872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1F528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43" name="Oval 22"/>
            <p:cNvSpPr>
              <a:spLocks noChangeArrowheads="1"/>
            </p:cNvSpPr>
            <p:nvPr/>
          </p:nvSpPr>
          <p:spPr bwMode="gray">
            <a:xfrm>
              <a:off x="1776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57255"/>
                    <a:invGamma/>
                  </a:srgb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1F528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44" name="Oval 23"/>
            <p:cNvSpPr>
              <a:spLocks noChangeArrowheads="1"/>
            </p:cNvSpPr>
            <p:nvPr/>
          </p:nvSpPr>
          <p:spPr bwMode="gray">
            <a:xfrm>
              <a:off x="1797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1481B8">
                    <a:alpha val="85001"/>
                  </a:srgbClr>
                </a:gs>
                <a:gs pos="100000">
                  <a:srgbClr val="1481B8">
                    <a:gamma/>
                    <a:shade val="6352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1F528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45" name="Oval 24"/>
            <p:cNvSpPr>
              <a:spLocks noChangeArrowheads="1"/>
            </p:cNvSpPr>
            <p:nvPr/>
          </p:nvSpPr>
          <p:spPr bwMode="gray">
            <a:xfrm>
              <a:off x="1833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1F528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endParaRPr>
            </a:p>
          </p:txBody>
        </p:sp>
        <p:pic>
          <p:nvPicPr>
            <p:cNvPr id="46" name="Picture 25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1797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47" name="Text Box 26"/>
            <p:cNvSpPr txBox="1">
              <a:spLocks noChangeArrowheads="1"/>
            </p:cNvSpPr>
            <p:nvPr/>
          </p:nvSpPr>
          <p:spPr bwMode="gray">
            <a:xfrm>
              <a:off x="1860" y="3213"/>
              <a:ext cx="798" cy="4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2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</p:grpSp>
      <p:grpSp>
        <p:nvGrpSpPr>
          <p:cNvPr id="48" name="Group 20"/>
          <p:cNvGrpSpPr>
            <a:grpSpLocks/>
          </p:cNvGrpSpPr>
          <p:nvPr/>
        </p:nvGrpSpPr>
        <p:grpSpPr bwMode="auto">
          <a:xfrm>
            <a:off x="1990617" y="4058251"/>
            <a:ext cx="774758" cy="844524"/>
            <a:chOff x="1776" y="2823"/>
            <a:chExt cx="973" cy="1113"/>
          </a:xfrm>
        </p:grpSpPr>
        <p:sp>
          <p:nvSpPr>
            <p:cNvPr id="49" name="Oval 21"/>
            <p:cNvSpPr>
              <a:spLocks noChangeArrowheads="1"/>
            </p:cNvSpPr>
            <p:nvPr/>
          </p:nvSpPr>
          <p:spPr bwMode="gray">
            <a:xfrm>
              <a:off x="1872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1F528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50" name="Oval 22"/>
            <p:cNvSpPr>
              <a:spLocks noChangeArrowheads="1"/>
            </p:cNvSpPr>
            <p:nvPr/>
          </p:nvSpPr>
          <p:spPr bwMode="gray">
            <a:xfrm>
              <a:off x="1776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57255"/>
                    <a:invGamma/>
                  </a:srgb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1F528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51" name="Oval 23"/>
            <p:cNvSpPr>
              <a:spLocks noChangeArrowheads="1"/>
            </p:cNvSpPr>
            <p:nvPr/>
          </p:nvSpPr>
          <p:spPr bwMode="gray">
            <a:xfrm>
              <a:off x="1797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1481B8">
                    <a:alpha val="85001"/>
                  </a:srgbClr>
                </a:gs>
                <a:gs pos="100000">
                  <a:srgbClr val="1481B8">
                    <a:gamma/>
                    <a:shade val="6352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1F528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52" name="Oval 24"/>
            <p:cNvSpPr>
              <a:spLocks noChangeArrowheads="1"/>
            </p:cNvSpPr>
            <p:nvPr/>
          </p:nvSpPr>
          <p:spPr bwMode="gray">
            <a:xfrm>
              <a:off x="1833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1F528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endParaRPr>
            </a:p>
          </p:txBody>
        </p:sp>
        <p:pic>
          <p:nvPicPr>
            <p:cNvPr id="53" name="Picture 25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1797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54" name="Text Box 26"/>
            <p:cNvSpPr txBox="1">
              <a:spLocks noChangeArrowheads="1"/>
            </p:cNvSpPr>
            <p:nvPr/>
          </p:nvSpPr>
          <p:spPr bwMode="gray">
            <a:xfrm>
              <a:off x="1860" y="3213"/>
              <a:ext cx="798" cy="4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5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 animBg="1"/>
      <p:bldP spid="14" grpId="0" animBg="1"/>
      <p:bldP spid="1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627534"/>
            <a:ext cx="4727847" cy="2635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152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39502"/>
            <a:ext cx="6939783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824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636091"/>
            <a:ext cx="6172981" cy="2442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70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696" y="483518"/>
            <a:ext cx="7164288" cy="628650"/>
          </a:xfrm>
        </p:spPr>
        <p:txBody>
          <a:bodyPr/>
          <a:lstStyle/>
          <a:p>
            <a:pPr eaLnBrk="1" hangingPunct="1"/>
            <a:r>
              <a:rPr lang="fr-FR" altLang="fr-F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Algorithmes et Programmes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123728" y="1314451"/>
            <a:ext cx="6563072" cy="3280172"/>
          </a:xfrm>
        </p:spPr>
        <p:txBody>
          <a:bodyPr/>
          <a:lstStyle/>
          <a:p>
            <a:pPr eaLnBrk="1" hangingPunct="1"/>
            <a:r>
              <a:rPr lang="fr-FR" altLang="fr-FR" dirty="0" smtClean="0"/>
              <a:t>Vie d'un programme</a:t>
            </a:r>
          </a:p>
          <a:p>
            <a:pPr eaLnBrk="1" hangingPunct="1"/>
            <a:r>
              <a:rPr lang="fr-FR" altLang="fr-FR" dirty="0" smtClean="0"/>
              <a:t>Algorithme</a:t>
            </a:r>
          </a:p>
          <a:p>
            <a:pPr eaLnBrk="1" hangingPunct="1"/>
            <a:r>
              <a:rPr lang="fr-FR" altLang="fr-FR" dirty="0" smtClean="0"/>
              <a:t>Programmation : le langage </a:t>
            </a:r>
          </a:p>
          <a:p>
            <a:pPr eaLnBrk="1" hangingPunct="1"/>
            <a:r>
              <a:rPr lang="fr-FR" altLang="fr-FR" dirty="0" smtClean="0"/>
              <a:t>Exécution et test des programmes</a:t>
            </a:r>
          </a:p>
          <a:p>
            <a:pPr eaLnBrk="1" hangingPunct="1">
              <a:buFont typeface="Wingdings" charset="2"/>
              <a:buNone/>
            </a:pPr>
            <a:r>
              <a:rPr lang="fr-FR" altLang="fr-FR" dirty="0" smtClean="0"/>
              <a:t> </a:t>
            </a:r>
          </a:p>
          <a:p>
            <a:pPr eaLnBrk="1" hangingPunct="1"/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230480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0"/>
            <a:ext cx="7236296" cy="628650"/>
          </a:xfrm>
        </p:spPr>
        <p:txBody>
          <a:bodyPr/>
          <a:lstStyle/>
          <a:p>
            <a:pPr eaLnBrk="1" hangingPunct="1"/>
            <a:r>
              <a:rPr lang="fr-FR" altLang="fr-FR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Cycle de vie d'un programme (d'un logiciel)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123728" y="628651"/>
            <a:ext cx="6563072" cy="396597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FR" altLang="fr-FR" sz="2800" dirty="0" smtClean="0"/>
              <a:t> </a:t>
            </a:r>
            <a:r>
              <a:rPr lang="fr-FR" altLang="fr-FR" sz="2000" dirty="0" smtClean="0"/>
              <a:t>Conception - Modélisation </a:t>
            </a:r>
          </a:p>
          <a:p>
            <a:pPr lvl="1" eaLnBrk="1" hangingPunct="1">
              <a:lnSpc>
                <a:spcPct val="80000"/>
              </a:lnSpc>
            </a:pPr>
            <a:r>
              <a:rPr lang="fr-FR" altLang="fr-FR" sz="1800" dirty="0" smtClean="0"/>
              <a:t>Analyse du problème</a:t>
            </a:r>
          </a:p>
          <a:p>
            <a:pPr lvl="1" eaLnBrk="1" hangingPunct="1">
              <a:lnSpc>
                <a:spcPct val="80000"/>
              </a:lnSpc>
            </a:pPr>
            <a:r>
              <a:rPr lang="fr-FR" altLang="fr-FR" sz="1800" dirty="0" smtClean="0"/>
              <a:t>Solution algorithmique  </a:t>
            </a:r>
          </a:p>
          <a:p>
            <a:pPr lvl="2" eaLnBrk="1" hangingPunct="1">
              <a:lnSpc>
                <a:spcPct val="80000"/>
              </a:lnSpc>
            </a:pPr>
            <a:r>
              <a:rPr lang="fr-FR" altLang="fr-FR" sz="1600" dirty="0" smtClean="0"/>
              <a:t>langage d'algorithmes </a:t>
            </a:r>
          </a:p>
          <a:p>
            <a:pPr eaLnBrk="1" hangingPunct="1">
              <a:lnSpc>
                <a:spcPct val="80000"/>
              </a:lnSpc>
            </a:pPr>
            <a:r>
              <a:rPr lang="fr-FR" altLang="fr-FR" sz="2000" dirty="0" smtClean="0"/>
              <a:t> Programmation </a:t>
            </a:r>
          </a:p>
          <a:p>
            <a:pPr lvl="1" eaLnBrk="1" hangingPunct="1">
              <a:lnSpc>
                <a:spcPct val="80000"/>
              </a:lnSpc>
            </a:pPr>
            <a:r>
              <a:rPr lang="fr-FR" altLang="fr-FR" sz="1800" dirty="0" smtClean="0"/>
              <a:t>Programme  </a:t>
            </a:r>
          </a:p>
          <a:p>
            <a:pPr lvl="2" eaLnBrk="1" hangingPunct="1">
              <a:lnSpc>
                <a:spcPct val="80000"/>
              </a:lnSpc>
            </a:pPr>
            <a:r>
              <a:rPr lang="fr-FR" altLang="fr-FR" sz="1600" dirty="0" smtClean="0"/>
              <a:t>langage de « haut niveau »</a:t>
            </a:r>
          </a:p>
          <a:p>
            <a:pPr eaLnBrk="1" hangingPunct="1">
              <a:lnSpc>
                <a:spcPct val="80000"/>
              </a:lnSpc>
            </a:pPr>
            <a:r>
              <a:rPr lang="fr-FR" altLang="fr-FR" sz="2000" dirty="0" smtClean="0"/>
              <a:t> Compilation – Interprétation</a:t>
            </a:r>
          </a:p>
          <a:p>
            <a:pPr lvl="1" eaLnBrk="1" hangingPunct="1">
              <a:lnSpc>
                <a:spcPct val="80000"/>
              </a:lnSpc>
            </a:pPr>
            <a:r>
              <a:rPr lang="fr-FR" altLang="fr-FR" sz="1800" dirty="0" smtClean="0"/>
              <a:t>Exécution sur machine  </a:t>
            </a:r>
          </a:p>
          <a:p>
            <a:pPr lvl="2" eaLnBrk="1" hangingPunct="1">
              <a:lnSpc>
                <a:spcPct val="80000"/>
              </a:lnSpc>
            </a:pPr>
            <a:r>
              <a:rPr lang="fr-FR" altLang="fr-FR" sz="1600" dirty="0" smtClean="0"/>
              <a:t>langage machine de « bas  niveau »</a:t>
            </a:r>
          </a:p>
          <a:p>
            <a:pPr lvl="2" eaLnBrk="1" hangingPunct="1">
              <a:lnSpc>
                <a:spcPct val="80000"/>
              </a:lnSpc>
            </a:pPr>
            <a:r>
              <a:rPr lang="fr-FR" altLang="fr-FR" sz="1600" dirty="0" smtClean="0"/>
              <a:t>assembleur et code machine</a:t>
            </a:r>
          </a:p>
          <a:p>
            <a:pPr eaLnBrk="1" hangingPunct="1">
              <a:lnSpc>
                <a:spcPct val="80000"/>
              </a:lnSpc>
            </a:pPr>
            <a:r>
              <a:rPr lang="fr-FR" altLang="fr-FR" sz="2000" dirty="0" smtClean="0"/>
              <a:t> Mise au point </a:t>
            </a:r>
          </a:p>
          <a:p>
            <a:pPr lvl="1" eaLnBrk="1" hangingPunct="1">
              <a:lnSpc>
                <a:spcPct val="80000"/>
              </a:lnSpc>
            </a:pPr>
            <a:r>
              <a:rPr lang="fr-FR" altLang="fr-FR" sz="1800" dirty="0" smtClean="0"/>
              <a:t>Vérification par test         pour       corriger </a:t>
            </a:r>
          </a:p>
          <a:p>
            <a:pPr lvl="1" eaLnBrk="1" hangingPunct="1">
              <a:lnSpc>
                <a:spcPct val="80000"/>
              </a:lnSpc>
            </a:pPr>
            <a:r>
              <a:rPr lang="fr-FR" altLang="fr-FR" sz="1800" dirty="0" smtClean="0"/>
              <a:t>Evaluation du coût          pour       optimiser </a:t>
            </a:r>
          </a:p>
          <a:p>
            <a:pPr eaLnBrk="1" hangingPunct="1">
              <a:lnSpc>
                <a:spcPct val="80000"/>
              </a:lnSpc>
            </a:pPr>
            <a:endParaRPr lang="fr-FR" altLang="fr-FR" sz="2000" dirty="0" smtClean="0"/>
          </a:p>
        </p:txBody>
      </p:sp>
    </p:spTree>
    <p:extLst>
      <p:ext uri="{BB962C8B-B14F-4D97-AF65-F5344CB8AC3E}">
        <p14:creationId xmlns:p14="http://schemas.microsoft.com/office/powerpoint/2010/main" val="143923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206375"/>
            <a:ext cx="6635080" cy="857250"/>
          </a:xfrm>
        </p:spPr>
        <p:txBody>
          <a:bodyPr/>
          <a:lstStyle/>
          <a:p>
            <a:pPr eaLnBrk="1" hangingPunct="1"/>
            <a:r>
              <a:rPr lang="fr-FR" altLang="fr-FR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Cycle de vie d'un programme (d'un logiciel)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2195736" y="982042"/>
            <a:ext cx="6491064" cy="3965972"/>
          </a:xfrm>
        </p:spPr>
        <p:txBody>
          <a:bodyPr/>
          <a:lstStyle/>
          <a:p>
            <a:pPr eaLnBrk="1" hangingPunct="1"/>
            <a:r>
              <a:rPr lang="fr-FR" altLang="fr-FR" sz="2800" dirty="0" smtClean="0">
                <a:solidFill>
                  <a:srgbClr val="FF0000"/>
                </a:solidFill>
              </a:rPr>
              <a:t>Conception - Modélisation </a:t>
            </a:r>
          </a:p>
          <a:p>
            <a:pPr lvl="1" eaLnBrk="1" hangingPunct="1"/>
            <a:r>
              <a:rPr lang="fr-FR" altLang="fr-FR" sz="2400" dirty="0" smtClean="0"/>
              <a:t>Langage de description d'algorithme </a:t>
            </a:r>
          </a:p>
          <a:p>
            <a:pPr lvl="2" eaLnBrk="1" hangingPunct="1"/>
            <a:r>
              <a:rPr lang="fr-FR" altLang="fr-FR" sz="2000" dirty="0" smtClean="0"/>
              <a:t>simplicité , précision </a:t>
            </a:r>
          </a:p>
          <a:p>
            <a:pPr lvl="2" eaLnBrk="1" hangingPunct="1"/>
            <a:r>
              <a:rPr lang="fr-FR" altLang="fr-FR" sz="2000" dirty="0" smtClean="0"/>
              <a:t>indépendant de la programmation et de la  machine </a:t>
            </a:r>
          </a:p>
          <a:p>
            <a:pPr lvl="2" eaLnBrk="1" hangingPunct="1"/>
            <a:r>
              <a:rPr lang="fr-FR" altLang="fr-FR" sz="2000" dirty="0" smtClean="0"/>
              <a:t>Exemple : diagramme , pseudo C, ... </a:t>
            </a:r>
          </a:p>
          <a:p>
            <a:pPr eaLnBrk="1" hangingPunct="1"/>
            <a:r>
              <a:rPr lang="fr-FR" altLang="fr-FR" sz="2800" dirty="0" smtClean="0"/>
              <a:t> Programmation  </a:t>
            </a:r>
          </a:p>
          <a:p>
            <a:pPr eaLnBrk="1" hangingPunct="1"/>
            <a:r>
              <a:rPr lang="fr-FR" altLang="fr-FR" sz="2800" dirty="0" smtClean="0"/>
              <a:t> Exécution  </a:t>
            </a:r>
          </a:p>
          <a:p>
            <a:pPr eaLnBrk="1" hangingPunct="1"/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153853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Grp="1" noChangeArrowheads="1"/>
          </p:cNvSpPr>
          <p:nvPr>
            <p:ph type="title"/>
          </p:nvPr>
        </p:nvSpPr>
        <p:spPr>
          <a:xfrm>
            <a:off x="1835696" y="206375"/>
            <a:ext cx="6851104" cy="857250"/>
          </a:xfrm>
        </p:spPr>
        <p:txBody>
          <a:bodyPr/>
          <a:lstStyle/>
          <a:p>
            <a:pPr eaLnBrk="1" hangingPunct="1"/>
            <a:r>
              <a:rPr lang="fr-FR" altLang="fr-FR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Cycle de vie d'un programme (d'un logiciel)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2195736" y="895176"/>
            <a:ext cx="6491064" cy="3908822"/>
          </a:xfrm>
        </p:spPr>
        <p:txBody>
          <a:bodyPr/>
          <a:lstStyle/>
          <a:p>
            <a:pPr eaLnBrk="1" hangingPunct="1"/>
            <a:r>
              <a:rPr lang="fr-FR" altLang="fr-FR" sz="2400" dirty="0" smtClean="0"/>
              <a:t>Conception - Modélisation  </a:t>
            </a:r>
          </a:p>
          <a:p>
            <a:pPr eaLnBrk="1" hangingPunct="1"/>
            <a:r>
              <a:rPr lang="fr-FR" altLang="fr-FR" sz="2400" dirty="0" smtClean="0"/>
              <a:t> </a:t>
            </a:r>
            <a:r>
              <a:rPr lang="fr-FR" altLang="fr-FR" sz="2400" dirty="0" smtClean="0">
                <a:solidFill>
                  <a:srgbClr val="FF0000"/>
                </a:solidFill>
              </a:rPr>
              <a:t>Programmation </a:t>
            </a:r>
          </a:p>
          <a:p>
            <a:pPr lvl="1" eaLnBrk="1" hangingPunct="1"/>
            <a:r>
              <a:rPr lang="fr-FR" altLang="fr-FR" sz="2000" dirty="0" smtClean="0"/>
              <a:t>Langage de programmation (langages « évolués »)</a:t>
            </a:r>
          </a:p>
          <a:p>
            <a:pPr lvl="2" eaLnBrk="1" hangingPunct="1"/>
            <a:r>
              <a:rPr lang="fr-FR" altLang="fr-FR" sz="1800" dirty="0" smtClean="0"/>
              <a:t>syntaxe contraignante, différents styles d'abstraction</a:t>
            </a:r>
          </a:p>
          <a:p>
            <a:pPr lvl="2" eaLnBrk="1" hangingPunct="1"/>
            <a:r>
              <a:rPr lang="fr-FR" altLang="fr-FR" sz="1800" dirty="0" smtClean="0"/>
              <a:t>indépendant de la  machine</a:t>
            </a:r>
          </a:p>
          <a:p>
            <a:pPr lvl="1" eaLnBrk="1" hangingPunct="1"/>
            <a:r>
              <a:rPr lang="fr-FR" altLang="fr-FR" sz="2000" dirty="0" smtClean="0"/>
              <a:t>Types de langages</a:t>
            </a:r>
          </a:p>
          <a:p>
            <a:pPr lvl="2" eaLnBrk="1" hangingPunct="1"/>
            <a:r>
              <a:rPr lang="fr-FR" altLang="fr-FR" sz="1800" dirty="0" smtClean="0"/>
              <a:t>impératifs : Fortran, Cobol, Pascal, C </a:t>
            </a:r>
          </a:p>
          <a:p>
            <a:pPr lvl="2" eaLnBrk="1" hangingPunct="1"/>
            <a:r>
              <a:rPr lang="fr-FR" altLang="fr-FR" sz="1800" dirty="0" smtClean="0"/>
              <a:t>fonctionnels : Lisp, ML, </a:t>
            </a:r>
            <a:r>
              <a:rPr lang="fr-FR" altLang="fr-FR" sz="1800" dirty="0" err="1" smtClean="0"/>
              <a:t>Caml</a:t>
            </a:r>
            <a:endParaRPr lang="fr-FR" altLang="fr-FR" sz="1800" dirty="0" smtClean="0"/>
          </a:p>
          <a:p>
            <a:pPr lvl="2" eaLnBrk="1" hangingPunct="1"/>
            <a:r>
              <a:rPr lang="fr-FR" altLang="fr-FR" sz="1800" dirty="0" smtClean="0"/>
              <a:t>logiques : Prolog</a:t>
            </a:r>
          </a:p>
          <a:p>
            <a:pPr lvl="2" eaLnBrk="1" hangingPunct="1"/>
            <a:r>
              <a:rPr lang="fr-FR" altLang="fr-FR" sz="1800" dirty="0" smtClean="0"/>
              <a:t>objets : C++, Java </a:t>
            </a:r>
          </a:p>
          <a:p>
            <a:pPr eaLnBrk="1" hangingPunct="1"/>
            <a:r>
              <a:rPr lang="fr-FR" altLang="fr-FR" sz="2400" dirty="0" smtClean="0"/>
              <a:t> Exécution  </a:t>
            </a:r>
          </a:p>
          <a:p>
            <a:pPr eaLnBrk="1" hangingPunct="1"/>
            <a:endParaRPr lang="fr-FR" alt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233590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>
          <a:xfrm>
            <a:off x="2051720" y="206375"/>
            <a:ext cx="6635080" cy="857250"/>
          </a:xfrm>
        </p:spPr>
        <p:txBody>
          <a:bodyPr/>
          <a:lstStyle/>
          <a:p>
            <a:pPr eaLnBrk="1" hangingPunct="1"/>
            <a:r>
              <a:rPr lang="fr-FR" altLang="fr-FR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Cycle de vie d'un programme (d'un logiciel)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2123728" y="1126058"/>
            <a:ext cx="6563072" cy="3965972"/>
          </a:xfrm>
        </p:spPr>
        <p:txBody>
          <a:bodyPr/>
          <a:lstStyle/>
          <a:p>
            <a:pPr eaLnBrk="1" hangingPunct="1"/>
            <a:r>
              <a:rPr lang="fr-FR" altLang="fr-FR" sz="2800" dirty="0" smtClean="0"/>
              <a:t>Conception - Modélisation </a:t>
            </a:r>
          </a:p>
          <a:p>
            <a:pPr eaLnBrk="1" hangingPunct="1"/>
            <a:r>
              <a:rPr lang="fr-FR" altLang="fr-FR" sz="2800" dirty="0" smtClean="0"/>
              <a:t>Programmation </a:t>
            </a:r>
          </a:p>
          <a:p>
            <a:pPr eaLnBrk="1" hangingPunct="1"/>
            <a:r>
              <a:rPr lang="fr-FR" altLang="fr-FR" sz="2800" dirty="0" smtClean="0">
                <a:solidFill>
                  <a:srgbClr val="FF0000"/>
                </a:solidFill>
              </a:rPr>
              <a:t>Exécution </a:t>
            </a:r>
          </a:p>
          <a:p>
            <a:pPr lvl="1" eaLnBrk="1" hangingPunct="1"/>
            <a:r>
              <a:rPr lang="fr-FR" altLang="fr-FR" sz="2400" dirty="0" smtClean="0"/>
              <a:t>Langage assembleur </a:t>
            </a:r>
          </a:p>
          <a:p>
            <a:pPr lvl="2" eaLnBrk="1" hangingPunct="1"/>
            <a:r>
              <a:rPr lang="fr-FR" altLang="fr-FR" sz="2000" dirty="0" smtClean="0"/>
              <a:t>dépendant de la machine, du processeur  </a:t>
            </a:r>
          </a:p>
          <a:p>
            <a:pPr lvl="2" eaLnBrk="1" hangingPunct="1"/>
            <a:r>
              <a:rPr lang="fr-FR" altLang="fr-FR" sz="2000" dirty="0" smtClean="0"/>
              <a:t>Exemples : Assembleur pour PC (IA-32), PowerPC, MIPS, SPARC, etc.  </a:t>
            </a:r>
          </a:p>
        </p:txBody>
      </p:sp>
    </p:spTree>
    <p:extLst>
      <p:ext uri="{BB962C8B-B14F-4D97-AF65-F5344CB8AC3E}">
        <p14:creationId xmlns:p14="http://schemas.microsoft.com/office/powerpoint/2010/main" val="107248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c plein 6"/>
          <p:cNvSpPr/>
          <p:nvPr/>
        </p:nvSpPr>
        <p:spPr>
          <a:xfrm>
            <a:off x="-2542615" y="139151"/>
            <a:ext cx="5472816" cy="5472816"/>
          </a:xfrm>
          <a:prstGeom prst="blockArc">
            <a:avLst>
              <a:gd name="adj1" fmla="val 18900000"/>
              <a:gd name="adj2" fmla="val 2700000"/>
              <a:gd name="adj3" fmla="val 395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-40000" prstMaterial="matte"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hemeClr val="accent2">
              <a:tint val="9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Ellipse 8"/>
          <p:cNvSpPr/>
          <p:nvPr/>
        </p:nvSpPr>
        <p:spPr>
          <a:xfrm>
            <a:off x="2118660" y="1033958"/>
            <a:ext cx="635203" cy="635203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Forme libre 9"/>
          <p:cNvSpPr/>
          <p:nvPr/>
        </p:nvSpPr>
        <p:spPr>
          <a:xfrm>
            <a:off x="2800392" y="1859478"/>
            <a:ext cx="5292140" cy="508162"/>
          </a:xfrm>
          <a:custGeom>
            <a:avLst/>
            <a:gdLst>
              <a:gd name="connsiteX0" fmla="*/ 0 w 5292140"/>
              <a:gd name="connsiteY0" fmla="*/ 0 h 508162"/>
              <a:gd name="connsiteX1" fmla="*/ 5292140 w 5292140"/>
              <a:gd name="connsiteY1" fmla="*/ 0 h 508162"/>
              <a:gd name="connsiteX2" fmla="*/ 5292140 w 5292140"/>
              <a:gd name="connsiteY2" fmla="*/ 508162 h 508162"/>
              <a:gd name="connsiteX3" fmla="*/ 0 w 5292140"/>
              <a:gd name="connsiteY3" fmla="*/ 508162 h 508162"/>
              <a:gd name="connsiteX4" fmla="*/ 0 w 5292140"/>
              <a:gd name="connsiteY4" fmla="*/ 0 h 508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2140" h="508162">
                <a:moveTo>
                  <a:pt x="0" y="0"/>
                </a:moveTo>
                <a:lnTo>
                  <a:pt x="5292140" y="0"/>
                </a:lnTo>
                <a:lnTo>
                  <a:pt x="5292140" y="508162"/>
                </a:lnTo>
                <a:lnTo>
                  <a:pt x="0" y="50816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2812566"/>
              <a:satOff val="-4220"/>
              <a:lumOff val="-686"/>
              <a:alphaOff val="0"/>
            </a:schemeClr>
          </a:fillRef>
          <a:effectRef idx="2">
            <a:schemeClr val="accent3">
              <a:hueOff val="2812566"/>
              <a:satOff val="-4220"/>
              <a:lumOff val="-68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3354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Aft>
                <a:spcPct val="35000"/>
              </a:spcAft>
            </a:pPr>
            <a:r>
              <a:rPr lang="fr-FR" sz="1900" i="1" dirty="0" smtClean="0">
                <a:solidFill>
                  <a:prstClr val="white"/>
                </a:solidFill>
              </a:rPr>
              <a:t>CHAPITRE 2 : Les Structures de Contrôle</a:t>
            </a:r>
            <a:endParaRPr lang="fr-FR" sz="1900" dirty="0">
              <a:solidFill>
                <a:prstClr val="white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2482793" y="1795958"/>
            <a:ext cx="635203" cy="635203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3">
              <a:hueOff val="2812566"/>
              <a:satOff val="-4220"/>
              <a:lumOff val="-686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Forme libre 11"/>
          <p:cNvSpPr/>
          <p:nvPr/>
        </p:nvSpPr>
        <p:spPr>
          <a:xfrm>
            <a:off x="2912152" y="2621478"/>
            <a:ext cx="5180380" cy="508162"/>
          </a:xfrm>
          <a:custGeom>
            <a:avLst/>
            <a:gdLst>
              <a:gd name="connsiteX0" fmla="*/ 0 w 5180380"/>
              <a:gd name="connsiteY0" fmla="*/ 0 h 508162"/>
              <a:gd name="connsiteX1" fmla="*/ 5180380 w 5180380"/>
              <a:gd name="connsiteY1" fmla="*/ 0 h 508162"/>
              <a:gd name="connsiteX2" fmla="*/ 5180380 w 5180380"/>
              <a:gd name="connsiteY2" fmla="*/ 508162 h 508162"/>
              <a:gd name="connsiteX3" fmla="*/ 0 w 5180380"/>
              <a:gd name="connsiteY3" fmla="*/ 508162 h 508162"/>
              <a:gd name="connsiteX4" fmla="*/ 0 w 5180380"/>
              <a:gd name="connsiteY4" fmla="*/ 0 h 508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80380" h="508162">
                <a:moveTo>
                  <a:pt x="0" y="0"/>
                </a:moveTo>
                <a:lnTo>
                  <a:pt x="5180380" y="0"/>
                </a:lnTo>
                <a:lnTo>
                  <a:pt x="5180380" y="508162"/>
                </a:lnTo>
                <a:lnTo>
                  <a:pt x="0" y="50816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5625132"/>
              <a:satOff val="-8440"/>
              <a:lumOff val="-1373"/>
              <a:alphaOff val="0"/>
            </a:schemeClr>
          </a:fillRef>
          <a:effectRef idx="2">
            <a:schemeClr val="accent3">
              <a:hueOff val="5625132"/>
              <a:satOff val="-8440"/>
              <a:lumOff val="-137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3354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Aft>
                <a:spcPct val="35000"/>
              </a:spcAft>
            </a:pPr>
            <a:r>
              <a:rPr lang="fr-FR" sz="1900" i="1" dirty="0" smtClean="0">
                <a:solidFill>
                  <a:prstClr val="white"/>
                </a:solidFill>
              </a:rPr>
              <a:t>CHAPITRE 3 : Les Fonctions</a:t>
            </a:r>
            <a:endParaRPr lang="fr-FR" sz="1900" dirty="0">
              <a:solidFill>
                <a:prstClr val="white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2594555" y="2557958"/>
            <a:ext cx="635203" cy="635203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3">
              <a:hueOff val="5625132"/>
              <a:satOff val="-8440"/>
              <a:lumOff val="-1373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orme libre 13"/>
          <p:cNvSpPr/>
          <p:nvPr/>
        </p:nvSpPr>
        <p:spPr>
          <a:xfrm>
            <a:off x="2800392" y="3383478"/>
            <a:ext cx="5292140" cy="508162"/>
          </a:xfrm>
          <a:custGeom>
            <a:avLst/>
            <a:gdLst>
              <a:gd name="connsiteX0" fmla="*/ 0 w 5292140"/>
              <a:gd name="connsiteY0" fmla="*/ 0 h 508162"/>
              <a:gd name="connsiteX1" fmla="*/ 5292140 w 5292140"/>
              <a:gd name="connsiteY1" fmla="*/ 0 h 508162"/>
              <a:gd name="connsiteX2" fmla="*/ 5292140 w 5292140"/>
              <a:gd name="connsiteY2" fmla="*/ 508162 h 508162"/>
              <a:gd name="connsiteX3" fmla="*/ 0 w 5292140"/>
              <a:gd name="connsiteY3" fmla="*/ 508162 h 508162"/>
              <a:gd name="connsiteX4" fmla="*/ 0 w 5292140"/>
              <a:gd name="connsiteY4" fmla="*/ 0 h 508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2140" h="508162">
                <a:moveTo>
                  <a:pt x="0" y="0"/>
                </a:moveTo>
                <a:lnTo>
                  <a:pt x="5292140" y="0"/>
                </a:lnTo>
                <a:lnTo>
                  <a:pt x="5292140" y="508162"/>
                </a:lnTo>
                <a:lnTo>
                  <a:pt x="0" y="50816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8437698"/>
              <a:satOff val="-12660"/>
              <a:lumOff val="-2059"/>
              <a:alphaOff val="0"/>
            </a:schemeClr>
          </a:fillRef>
          <a:effectRef idx="2">
            <a:schemeClr val="accent3">
              <a:hueOff val="8437698"/>
              <a:satOff val="-12660"/>
              <a:lumOff val="-205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3354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Aft>
                <a:spcPct val="35000"/>
              </a:spcAft>
            </a:pPr>
            <a:r>
              <a:rPr lang="fr-FR" sz="1900" i="1" dirty="0" smtClean="0">
                <a:solidFill>
                  <a:prstClr val="white"/>
                </a:solidFill>
              </a:rPr>
              <a:t>CHAPITRE 4 : Les Algorithmes de Tri &amp; Complexité</a:t>
            </a:r>
            <a:endParaRPr lang="fr-FR" sz="1900" dirty="0">
              <a:solidFill>
                <a:prstClr val="white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2482793" y="3319958"/>
            <a:ext cx="635203" cy="635203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3">
              <a:hueOff val="8437698"/>
              <a:satOff val="-12660"/>
              <a:lumOff val="-2059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orme libre 15"/>
          <p:cNvSpPr/>
          <p:nvPr/>
        </p:nvSpPr>
        <p:spPr>
          <a:xfrm>
            <a:off x="2436262" y="4145478"/>
            <a:ext cx="5656275" cy="508162"/>
          </a:xfrm>
          <a:custGeom>
            <a:avLst/>
            <a:gdLst>
              <a:gd name="connsiteX0" fmla="*/ 0 w 5656275"/>
              <a:gd name="connsiteY0" fmla="*/ 0 h 508162"/>
              <a:gd name="connsiteX1" fmla="*/ 5656275 w 5656275"/>
              <a:gd name="connsiteY1" fmla="*/ 0 h 508162"/>
              <a:gd name="connsiteX2" fmla="*/ 5656275 w 5656275"/>
              <a:gd name="connsiteY2" fmla="*/ 508162 h 508162"/>
              <a:gd name="connsiteX3" fmla="*/ 0 w 5656275"/>
              <a:gd name="connsiteY3" fmla="*/ 508162 h 508162"/>
              <a:gd name="connsiteX4" fmla="*/ 0 w 5656275"/>
              <a:gd name="connsiteY4" fmla="*/ 0 h 508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6275" h="508162">
                <a:moveTo>
                  <a:pt x="0" y="0"/>
                </a:moveTo>
                <a:lnTo>
                  <a:pt x="5656275" y="0"/>
                </a:lnTo>
                <a:lnTo>
                  <a:pt x="5656275" y="508162"/>
                </a:lnTo>
                <a:lnTo>
                  <a:pt x="0" y="50816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11250264"/>
              <a:satOff val="-16880"/>
              <a:lumOff val="-2745"/>
              <a:alphaOff val="0"/>
            </a:schemeClr>
          </a:fillRef>
          <a:effectRef idx="2">
            <a:schemeClr val="accent3">
              <a:hueOff val="11250264"/>
              <a:satOff val="-16880"/>
              <a:lumOff val="-274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3354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Aft>
                <a:spcPct val="35000"/>
              </a:spcAft>
            </a:pPr>
            <a:r>
              <a:rPr lang="fr-FR" sz="1900" i="1" dirty="0" smtClean="0">
                <a:solidFill>
                  <a:prstClr val="white"/>
                </a:solidFill>
              </a:rPr>
              <a:t>CHAPITRE 5 :    Les pointeurs</a:t>
            </a:r>
            <a:endParaRPr lang="fr-FR" sz="1900" dirty="0">
              <a:solidFill>
                <a:prstClr val="white"/>
              </a:solidFill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2118660" y="4081958"/>
            <a:ext cx="635203" cy="635203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3">
              <a:hueOff val="11250264"/>
              <a:satOff val="-16880"/>
              <a:lumOff val="-2745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Rectangle 3"/>
          <p:cNvSpPr/>
          <p:nvPr/>
        </p:nvSpPr>
        <p:spPr>
          <a:xfrm>
            <a:off x="3497128" y="264517"/>
            <a:ext cx="332174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4400" b="1" dirty="0" smtClean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Programme</a:t>
            </a:r>
            <a:endParaRPr lang="fr-FR" sz="44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2019696" y="954790"/>
            <a:ext cx="6072841" cy="844524"/>
            <a:chOff x="2019692" y="954790"/>
            <a:chExt cx="6072841" cy="844524"/>
          </a:xfrm>
        </p:grpSpPr>
        <p:sp>
          <p:nvSpPr>
            <p:cNvPr id="8" name="Forme libre 7"/>
            <p:cNvSpPr/>
            <p:nvPr/>
          </p:nvSpPr>
          <p:spPr>
            <a:xfrm>
              <a:off x="2436258" y="1097476"/>
              <a:ext cx="5656275" cy="508162"/>
            </a:xfrm>
            <a:custGeom>
              <a:avLst/>
              <a:gdLst>
                <a:gd name="connsiteX0" fmla="*/ 0 w 5656275"/>
                <a:gd name="connsiteY0" fmla="*/ 0 h 508162"/>
                <a:gd name="connsiteX1" fmla="*/ 5656275 w 5656275"/>
                <a:gd name="connsiteY1" fmla="*/ 0 h 508162"/>
                <a:gd name="connsiteX2" fmla="*/ 5656275 w 5656275"/>
                <a:gd name="connsiteY2" fmla="*/ 508162 h 508162"/>
                <a:gd name="connsiteX3" fmla="*/ 0 w 5656275"/>
                <a:gd name="connsiteY3" fmla="*/ 508162 h 508162"/>
                <a:gd name="connsiteX4" fmla="*/ 0 w 5656275"/>
                <a:gd name="connsiteY4" fmla="*/ 0 h 508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56275" h="508162">
                  <a:moveTo>
                    <a:pt x="0" y="0"/>
                  </a:moveTo>
                  <a:lnTo>
                    <a:pt x="5656275" y="0"/>
                  </a:lnTo>
                  <a:lnTo>
                    <a:pt x="5656275" y="508162"/>
                  </a:lnTo>
                  <a:lnTo>
                    <a:pt x="0" y="508162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03354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Aft>
                  <a:spcPct val="35000"/>
                </a:spcAft>
              </a:pPr>
              <a:r>
                <a:rPr lang="fr-FR" sz="1900" i="1" dirty="0" smtClean="0">
                  <a:solidFill>
                    <a:prstClr val="white"/>
                  </a:solidFill>
                </a:rPr>
                <a:t>CHAPITRE 1 : Les variables</a:t>
              </a:r>
              <a:endParaRPr lang="fr-FR" sz="1900" dirty="0">
                <a:solidFill>
                  <a:prstClr val="white"/>
                </a:solidFill>
              </a:endParaRPr>
            </a:p>
          </p:txBody>
        </p:sp>
        <p:grpSp>
          <p:nvGrpSpPr>
            <p:cNvPr id="20" name="Group 20"/>
            <p:cNvGrpSpPr>
              <a:grpSpLocks/>
            </p:cNvGrpSpPr>
            <p:nvPr/>
          </p:nvGrpSpPr>
          <p:grpSpPr bwMode="auto">
            <a:xfrm>
              <a:off x="2019692" y="954790"/>
              <a:ext cx="774758" cy="844524"/>
              <a:chOff x="1776" y="2823"/>
              <a:chExt cx="973" cy="1113"/>
            </a:xfrm>
          </p:grpSpPr>
          <p:sp>
            <p:nvSpPr>
              <p:cNvPr id="21" name="Oval 21"/>
              <p:cNvSpPr>
                <a:spLocks noChangeArrowheads="1"/>
              </p:cNvSpPr>
              <p:nvPr/>
            </p:nvSpPr>
            <p:spPr bwMode="gray">
              <a:xfrm>
                <a:off x="1872" y="3744"/>
                <a:ext cx="816" cy="192"/>
              </a:xfrm>
              <a:prstGeom prst="ellipse">
                <a:avLst/>
              </a:prstGeom>
              <a:gradFill rotWithShape="1">
                <a:gsLst>
                  <a:gs pos="0">
                    <a:srgbClr val="969696"/>
                  </a:gs>
                  <a:gs pos="100000">
                    <a:srgbClr val="FFFFFF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fr-FR">
                  <a:solidFill>
                    <a:srgbClr val="1F5281"/>
                  </a:solidFill>
                  <a:latin typeface="Arial" charset="0"/>
                </a:endParaRPr>
              </a:p>
            </p:txBody>
          </p:sp>
          <p:sp>
            <p:nvSpPr>
              <p:cNvPr id="22" name="Oval 22"/>
              <p:cNvSpPr>
                <a:spLocks noChangeArrowheads="1"/>
              </p:cNvSpPr>
              <p:nvPr/>
            </p:nvSpPr>
            <p:spPr bwMode="gray">
              <a:xfrm>
                <a:off x="1776" y="2823"/>
                <a:ext cx="973" cy="973"/>
              </a:xfrm>
              <a:prstGeom prst="ellipse">
                <a:avLst/>
              </a:prstGeom>
              <a:gradFill rotWithShape="1">
                <a:gsLst>
                  <a:gs pos="0">
                    <a:srgbClr val="1481B8"/>
                  </a:gs>
                  <a:gs pos="100000">
                    <a:srgbClr val="1481B8">
                      <a:gamma/>
                      <a:shade val="57255"/>
                      <a:invGamma/>
                    </a:srgbClr>
                  </a:gs>
                </a:gsLst>
                <a:path path="rect">
                  <a:fillToRect l="100000" t="100000"/>
                </a:path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fr-FR">
                  <a:solidFill>
                    <a:srgbClr val="1F5281"/>
                  </a:solidFill>
                </a:endParaRPr>
              </a:p>
            </p:txBody>
          </p:sp>
          <p:sp>
            <p:nvSpPr>
              <p:cNvPr id="23" name="Oval 23"/>
              <p:cNvSpPr>
                <a:spLocks noChangeArrowheads="1"/>
              </p:cNvSpPr>
              <p:nvPr/>
            </p:nvSpPr>
            <p:spPr bwMode="gray">
              <a:xfrm>
                <a:off x="1797" y="2846"/>
                <a:ext cx="928" cy="929"/>
              </a:xfrm>
              <a:prstGeom prst="ellipse">
                <a:avLst/>
              </a:prstGeom>
              <a:gradFill rotWithShape="1">
                <a:gsLst>
                  <a:gs pos="0">
                    <a:srgbClr val="1481B8">
                      <a:alpha val="85001"/>
                    </a:srgbClr>
                  </a:gs>
                  <a:gs pos="100000">
                    <a:srgbClr val="1481B8">
                      <a:gamma/>
                      <a:shade val="63529"/>
                      <a:invGamma/>
                    </a:srgbClr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fr-FR">
                  <a:solidFill>
                    <a:srgbClr val="1F5281"/>
                  </a:solidFill>
                </a:endParaRPr>
              </a:p>
            </p:txBody>
          </p:sp>
          <p:sp>
            <p:nvSpPr>
              <p:cNvPr id="24" name="Oval 24"/>
              <p:cNvSpPr>
                <a:spLocks noChangeArrowheads="1"/>
              </p:cNvSpPr>
              <p:nvPr/>
            </p:nvSpPr>
            <p:spPr bwMode="gray">
              <a:xfrm>
                <a:off x="1833" y="2880"/>
                <a:ext cx="839" cy="839"/>
              </a:xfrm>
              <a:prstGeom prst="ellipse">
                <a:avLst/>
              </a:prstGeom>
              <a:gradFill rotWithShape="1">
                <a:gsLst>
                  <a:gs pos="0">
                    <a:srgbClr val="1481B8"/>
                  </a:gs>
                  <a:gs pos="100000">
                    <a:srgbClr val="1481B8">
                      <a:gamma/>
                      <a:shade val="72549"/>
                      <a:invGamma/>
                    </a:srgbClr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fr-FR">
                  <a:solidFill>
                    <a:srgbClr val="1F5281"/>
                  </a:solidFill>
                </a:endParaRPr>
              </a:p>
            </p:txBody>
          </p:sp>
          <p:pic>
            <p:nvPicPr>
              <p:cNvPr id="25" name="Picture 25" descr="Picture1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gray">
              <a:xfrm>
                <a:off x="1797" y="2880"/>
                <a:ext cx="616" cy="616"/>
              </a:xfrm>
              <a:prstGeom prst="rect">
                <a:avLst/>
              </a:prstGeom>
              <a:noFill/>
            </p:spPr>
          </p:pic>
          <p:sp>
            <p:nvSpPr>
              <p:cNvPr id="26" name="Text Box 26"/>
              <p:cNvSpPr txBox="1">
                <a:spLocks noChangeArrowheads="1"/>
              </p:cNvSpPr>
              <p:nvPr/>
            </p:nvSpPr>
            <p:spPr bwMode="gray">
              <a:xfrm>
                <a:off x="1860" y="3213"/>
                <a:ext cx="798" cy="48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b="1" dirty="0" smtClean="0">
                    <a:solidFill>
                      <a:srgbClr val="FFFFFF"/>
                    </a:solidFill>
                    <a:latin typeface="Arial" charset="0"/>
                  </a:rPr>
                  <a:t>1</a:t>
                </a:r>
                <a:endParaRPr lang="en-US" b="1" dirty="0">
                  <a:solidFill>
                    <a:srgbClr val="FFFFFF"/>
                  </a:solidFill>
                  <a:latin typeface="Arial" charset="0"/>
                </a:endParaRPr>
              </a:p>
            </p:txBody>
          </p:sp>
        </p:grpSp>
      </p:grpSp>
      <p:grpSp>
        <p:nvGrpSpPr>
          <p:cNvPr id="27" name="Group 20"/>
          <p:cNvGrpSpPr>
            <a:grpSpLocks/>
          </p:cNvGrpSpPr>
          <p:nvPr/>
        </p:nvGrpSpPr>
        <p:grpSpPr bwMode="auto">
          <a:xfrm>
            <a:off x="2425695" y="3319956"/>
            <a:ext cx="774758" cy="844524"/>
            <a:chOff x="1776" y="2823"/>
            <a:chExt cx="973" cy="1113"/>
          </a:xfrm>
        </p:grpSpPr>
        <p:sp>
          <p:nvSpPr>
            <p:cNvPr id="28" name="Oval 21"/>
            <p:cNvSpPr>
              <a:spLocks noChangeArrowheads="1"/>
            </p:cNvSpPr>
            <p:nvPr/>
          </p:nvSpPr>
          <p:spPr bwMode="gray">
            <a:xfrm>
              <a:off x="1872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fr-FR">
                <a:solidFill>
                  <a:srgbClr val="1F5281"/>
                </a:solidFill>
                <a:latin typeface="Arial" charset="0"/>
              </a:endParaRPr>
            </a:p>
          </p:txBody>
        </p:sp>
        <p:sp>
          <p:nvSpPr>
            <p:cNvPr id="29" name="Oval 22"/>
            <p:cNvSpPr>
              <a:spLocks noChangeArrowheads="1"/>
            </p:cNvSpPr>
            <p:nvPr/>
          </p:nvSpPr>
          <p:spPr bwMode="gray">
            <a:xfrm>
              <a:off x="1776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57255"/>
                    <a:invGamma/>
                  </a:srgb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30" name="Oval 23"/>
            <p:cNvSpPr>
              <a:spLocks noChangeArrowheads="1"/>
            </p:cNvSpPr>
            <p:nvPr/>
          </p:nvSpPr>
          <p:spPr bwMode="gray">
            <a:xfrm>
              <a:off x="1797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1481B8">
                    <a:alpha val="85001"/>
                  </a:srgbClr>
                </a:gs>
                <a:gs pos="100000">
                  <a:srgbClr val="1481B8">
                    <a:gamma/>
                    <a:shade val="6352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31" name="Oval 24"/>
            <p:cNvSpPr>
              <a:spLocks noChangeArrowheads="1"/>
            </p:cNvSpPr>
            <p:nvPr/>
          </p:nvSpPr>
          <p:spPr bwMode="gray">
            <a:xfrm>
              <a:off x="1833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pic>
          <p:nvPicPr>
            <p:cNvPr id="32" name="Picture 25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1797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33" name="Text Box 26"/>
            <p:cNvSpPr txBox="1">
              <a:spLocks noChangeArrowheads="1"/>
            </p:cNvSpPr>
            <p:nvPr/>
          </p:nvSpPr>
          <p:spPr bwMode="gray">
            <a:xfrm>
              <a:off x="1860" y="3213"/>
              <a:ext cx="798" cy="4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Arial" charset="0"/>
                </a:rPr>
                <a:t>4</a:t>
              </a:r>
              <a:endParaRPr lang="en-US" b="1" dirty="0">
                <a:solidFill>
                  <a:srgbClr val="FFFFFF"/>
                </a:solidFill>
                <a:latin typeface="Arial" charset="0"/>
              </a:endParaRPr>
            </a:p>
          </p:txBody>
        </p:sp>
      </p:grpSp>
      <p:grpSp>
        <p:nvGrpSpPr>
          <p:cNvPr id="34" name="Group 20"/>
          <p:cNvGrpSpPr>
            <a:grpSpLocks/>
          </p:cNvGrpSpPr>
          <p:nvPr/>
        </p:nvGrpSpPr>
        <p:grpSpPr bwMode="auto">
          <a:xfrm>
            <a:off x="2466259" y="2507491"/>
            <a:ext cx="774758" cy="844524"/>
            <a:chOff x="1776" y="2823"/>
            <a:chExt cx="973" cy="1113"/>
          </a:xfrm>
        </p:grpSpPr>
        <p:sp>
          <p:nvSpPr>
            <p:cNvPr id="35" name="Oval 21"/>
            <p:cNvSpPr>
              <a:spLocks noChangeArrowheads="1"/>
            </p:cNvSpPr>
            <p:nvPr/>
          </p:nvSpPr>
          <p:spPr bwMode="gray">
            <a:xfrm>
              <a:off x="1872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fr-FR">
                <a:solidFill>
                  <a:srgbClr val="1F5281"/>
                </a:solidFill>
                <a:latin typeface="Arial" charset="0"/>
              </a:endParaRPr>
            </a:p>
          </p:txBody>
        </p:sp>
        <p:sp>
          <p:nvSpPr>
            <p:cNvPr id="36" name="Oval 22"/>
            <p:cNvSpPr>
              <a:spLocks noChangeArrowheads="1"/>
            </p:cNvSpPr>
            <p:nvPr/>
          </p:nvSpPr>
          <p:spPr bwMode="gray">
            <a:xfrm>
              <a:off x="1776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57255"/>
                    <a:invGamma/>
                  </a:srgb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37" name="Oval 23"/>
            <p:cNvSpPr>
              <a:spLocks noChangeArrowheads="1"/>
            </p:cNvSpPr>
            <p:nvPr/>
          </p:nvSpPr>
          <p:spPr bwMode="gray">
            <a:xfrm>
              <a:off x="1797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1481B8">
                    <a:alpha val="85001"/>
                  </a:srgbClr>
                </a:gs>
                <a:gs pos="100000">
                  <a:srgbClr val="1481B8">
                    <a:gamma/>
                    <a:shade val="6352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38" name="Oval 24"/>
            <p:cNvSpPr>
              <a:spLocks noChangeArrowheads="1"/>
            </p:cNvSpPr>
            <p:nvPr/>
          </p:nvSpPr>
          <p:spPr bwMode="gray">
            <a:xfrm>
              <a:off x="1833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pic>
          <p:nvPicPr>
            <p:cNvPr id="39" name="Picture 25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1797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40" name="Text Box 26"/>
            <p:cNvSpPr txBox="1">
              <a:spLocks noChangeArrowheads="1"/>
            </p:cNvSpPr>
            <p:nvPr/>
          </p:nvSpPr>
          <p:spPr bwMode="gray">
            <a:xfrm>
              <a:off x="1860" y="3213"/>
              <a:ext cx="798" cy="4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Arial" charset="0"/>
                </a:rPr>
                <a:t>3</a:t>
              </a:r>
              <a:endParaRPr lang="en-US" b="1" dirty="0">
                <a:solidFill>
                  <a:srgbClr val="FFFFFF"/>
                </a:solidFill>
                <a:latin typeface="Arial" charset="0"/>
              </a:endParaRPr>
            </a:p>
          </p:txBody>
        </p:sp>
      </p:grpSp>
      <p:grpSp>
        <p:nvGrpSpPr>
          <p:cNvPr id="41" name="Group 20"/>
          <p:cNvGrpSpPr>
            <a:grpSpLocks/>
          </p:cNvGrpSpPr>
          <p:nvPr/>
        </p:nvGrpSpPr>
        <p:grpSpPr bwMode="auto">
          <a:xfrm>
            <a:off x="2384453" y="1729506"/>
            <a:ext cx="774758" cy="844524"/>
            <a:chOff x="1776" y="2823"/>
            <a:chExt cx="973" cy="1113"/>
          </a:xfrm>
        </p:grpSpPr>
        <p:sp>
          <p:nvSpPr>
            <p:cNvPr id="42" name="Oval 21"/>
            <p:cNvSpPr>
              <a:spLocks noChangeArrowheads="1"/>
            </p:cNvSpPr>
            <p:nvPr/>
          </p:nvSpPr>
          <p:spPr bwMode="gray">
            <a:xfrm>
              <a:off x="1872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fr-FR">
                <a:solidFill>
                  <a:srgbClr val="1F5281"/>
                </a:solidFill>
                <a:latin typeface="Arial" charset="0"/>
              </a:endParaRPr>
            </a:p>
          </p:txBody>
        </p:sp>
        <p:sp>
          <p:nvSpPr>
            <p:cNvPr id="43" name="Oval 22"/>
            <p:cNvSpPr>
              <a:spLocks noChangeArrowheads="1"/>
            </p:cNvSpPr>
            <p:nvPr/>
          </p:nvSpPr>
          <p:spPr bwMode="gray">
            <a:xfrm>
              <a:off x="1776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57255"/>
                    <a:invGamma/>
                  </a:srgb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44" name="Oval 23"/>
            <p:cNvSpPr>
              <a:spLocks noChangeArrowheads="1"/>
            </p:cNvSpPr>
            <p:nvPr/>
          </p:nvSpPr>
          <p:spPr bwMode="gray">
            <a:xfrm>
              <a:off x="1797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1481B8">
                    <a:alpha val="85001"/>
                  </a:srgbClr>
                </a:gs>
                <a:gs pos="100000">
                  <a:srgbClr val="1481B8">
                    <a:gamma/>
                    <a:shade val="6352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45" name="Oval 24"/>
            <p:cNvSpPr>
              <a:spLocks noChangeArrowheads="1"/>
            </p:cNvSpPr>
            <p:nvPr/>
          </p:nvSpPr>
          <p:spPr bwMode="gray">
            <a:xfrm>
              <a:off x="1833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pic>
          <p:nvPicPr>
            <p:cNvPr id="46" name="Picture 25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1797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47" name="Text Box 26"/>
            <p:cNvSpPr txBox="1">
              <a:spLocks noChangeArrowheads="1"/>
            </p:cNvSpPr>
            <p:nvPr/>
          </p:nvSpPr>
          <p:spPr bwMode="gray">
            <a:xfrm>
              <a:off x="1860" y="3213"/>
              <a:ext cx="798" cy="4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Arial" charset="0"/>
                </a:rPr>
                <a:t>2</a:t>
              </a:r>
              <a:endParaRPr lang="en-US" b="1" dirty="0">
                <a:solidFill>
                  <a:srgbClr val="FFFFFF"/>
                </a:solidFill>
                <a:latin typeface="Arial" charset="0"/>
              </a:endParaRPr>
            </a:p>
          </p:txBody>
        </p:sp>
      </p:grpSp>
      <p:grpSp>
        <p:nvGrpSpPr>
          <p:cNvPr id="48" name="Group 20"/>
          <p:cNvGrpSpPr>
            <a:grpSpLocks/>
          </p:cNvGrpSpPr>
          <p:nvPr/>
        </p:nvGrpSpPr>
        <p:grpSpPr bwMode="auto">
          <a:xfrm>
            <a:off x="1990617" y="4058251"/>
            <a:ext cx="774758" cy="844524"/>
            <a:chOff x="1776" y="2823"/>
            <a:chExt cx="973" cy="1113"/>
          </a:xfrm>
        </p:grpSpPr>
        <p:sp>
          <p:nvSpPr>
            <p:cNvPr id="49" name="Oval 21"/>
            <p:cNvSpPr>
              <a:spLocks noChangeArrowheads="1"/>
            </p:cNvSpPr>
            <p:nvPr/>
          </p:nvSpPr>
          <p:spPr bwMode="gray">
            <a:xfrm>
              <a:off x="1872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fr-FR">
                <a:solidFill>
                  <a:srgbClr val="1F5281"/>
                </a:solidFill>
                <a:latin typeface="Arial" charset="0"/>
              </a:endParaRPr>
            </a:p>
          </p:txBody>
        </p:sp>
        <p:sp>
          <p:nvSpPr>
            <p:cNvPr id="50" name="Oval 22"/>
            <p:cNvSpPr>
              <a:spLocks noChangeArrowheads="1"/>
            </p:cNvSpPr>
            <p:nvPr/>
          </p:nvSpPr>
          <p:spPr bwMode="gray">
            <a:xfrm>
              <a:off x="1776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57255"/>
                    <a:invGamma/>
                  </a:srgb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51" name="Oval 23"/>
            <p:cNvSpPr>
              <a:spLocks noChangeArrowheads="1"/>
            </p:cNvSpPr>
            <p:nvPr/>
          </p:nvSpPr>
          <p:spPr bwMode="gray">
            <a:xfrm>
              <a:off x="1797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1481B8">
                    <a:alpha val="85001"/>
                  </a:srgbClr>
                </a:gs>
                <a:gs pos="100000">
                  <a:srgbClr val="1481B8">
                    <a:gamma/>
                    <a:shade val="6352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52" name="Oval 24"/>
            <p:cNvSpPr>
              <a:spLocks noChangeArrowheads="1"/>
            </p:cNvSpPr>
            <p:nvPr/>
          </p:nvSpPr>
          <p:spPr bwMode="gray">
            <a:xfrm>
              <a:off x="1833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pic>
          <p:nvPicPr>
            <p:cNvPr id="53" name="Picture 25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1797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54" name="Text Box 26"/>
            <p:cNvSpPr txBox="1">
              <a:spLocks noChangeArrowheads="1"/>
            </p:cNvSpPr>
            <p:nvPr/>
          </p:nvSpPr>
          <p:spPr bwMode="gray">
            <a:xfrm>
              <a:off x="1860" y="3213"/>
              <a:ext cx="798" cy="4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Arial" charset="0"/>
                </a:rPr>
                <a:t>5</a:t>
              </a:r>
              <a:endParaRPr lang="en-US" b="1" dirty="0">
                <a:solidFill>
                  <a:srgbClr val="FFFFFF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5550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475656" y="1348191"/>
            <a:ext cx="5976664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67325" algn="r"/>
              </a:tabLst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STRUCTURE D’UN ALGORITHME :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sz="14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Définitions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67325" algn="r"/>
              </a:tabLst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LES DONNEES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lvl="1" indent="228600" eaLnBrk="0" hangingPunct="0">
              <a:tabLst>
                <a:tab pos="5267325" algn="r"/>
              </a:tabLst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Déclaration et utilisation des variables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lvl="2" indent="228600" eaLnBrk="0" hangingPunct="0">
              <a:tabLst>
                <a:tab pos="5267325" algn="r"/>
              </a:tabLst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La syntaxe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lvl="2" indent="228600" eaLnBrk="0" hangingPunct="0">
              <a:tabLst>
                <a:tab pos="5267325" algn="r"/>
              </a:tabLst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Le nom – le type – la valeur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lvl="2" indent="228600" eaLnBrk="0" hangingPunct="0">
              <a:tabLst>
                <a:tab pos="5267325" algn="r"/>
              </a:tabLst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Détermination des variables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lvl="2" indent="228600" eaLnBrk="0" hangingPunct="0">
              <a:tabLst>
                <a:tab pos="5267325" algn="r"/>
              </a:tabLst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Les erreurs à éviter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lvl="1" indent="228600" eaLnBrk="0" hangingPunct="0">
              <a:tabLst>
                <a:tab pos="5267325" algn="r"/>
              </a:tabLst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Types des variables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lvl="2" indent="228600" eaLnBrk="0" hangingPunct="0">
              <a:tabLst>
                <a:tab pos="5267325" algn="r"/>
              </a:tabLst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Le type réel et le type entier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lvl="2" indent="228600" eaLnBrk="0" hangingPunct="0">
              <a:tabLst>
                <a:tab pos="5267325" algn="r"/>
              </a:tabLst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Conversion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lvl="2" indent="228600" eaLnBrk="0" hangingPunct="0">
              <a:tabLst>
                <a:tab pos="5267325" algn="r"/>
              </a:tabLst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Le type caractère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lvl="2" indent="228600" eaLnBrk="0" hangingPunct="0">
              <a:tabLst>
                <a:tab pos="5267325" algn="r"/>
              </a:tabLst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Conversion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lvl="2" indent="228600" eaLnBrk="0" hangingPunct="0">
              <a:tabLst>
                <a:tab pos="5267325" algn="r"/>
              </a:tabLst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Le type logique booléen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lvl="2" indent="228600" eaLnBrk="0" hangingPunct="0">
              <a:tabLst>
                <a:tab pos="5267325" algn="r"/>
              </a:tabLst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Les erreurs à éviter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67325" algn="r"/>
              </a:tabLst>
            </a:pPr>
            <a:endParaRPr kumimoji="0" lang="fr-FR" sz="14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  <a:hlinkClick r:id="rId3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67325" algn="r"/>
              </a:tabLst>
            </a:pP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91680" y="546817"/>
            <a:ext cx="558358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fr-FR" sz="3200" b="1" i="1" cap="none" spc="0" dirty="0" smtClean="0">
                <a:ln w="11430"/>
                <a:solidFill>
                  <a:schemeClr val="tx2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CHAPITRE 1 : Les variables</a:t>
            </a:r>
            <a:endParaRPr lang="fr-FR" sz="3200" b="1" cap="none" spc="0" dirty="0">
              <a:ln w="11430"/>
              <a:solidFill>
                <a:schemeClr val="tx2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475656" y="1419626"/>
            <a:ext cx="5688632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228600" eaLnBrk="0" hangingPunct="0">
              <a:tabLst>
                <a:tab pos="5267325" algn="r"/>
              </a:tabLst>
            </a:pPr>
            <a:r>
              <a:rPr lang="fr-FR" sz="1400" b="1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FONCTIONS D’ENTREE-SORTIE</a:t>
            </a:r>
            <a:endParaRPr lang="fr-FR" sz="14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 lvl="1" indent="228600" eaLnBrk="0" hangingPunct="0">
              <a:tabLst>
                <a:tab pos="5267325" algn="r"/>
              </a:tabLst>
            </a:pPr>
            <a:r>
              <a:rPr lang="fr-FR" sz="12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La fonction lire</a:t>
            </a:r>
            <a:endParaRPr lang="fr-FR" sz="12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 lvl="1" indent="228600" eaLnBrk="0" hangingPunct="0">
              <a:tabLst>
                <a:tab pos="5267325" algn="r"/>
              </a:tabLst>
            </a:pPr>
            <a:r>
              <a:rPr lang="fr-FR" sz="12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La fonction ecrire</a:t>
            </a:r>
            <a:endParaRPr lang="fr-FR" sz="12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 lvl="1" indent="228600" eaLnBrk="0" hangingPunct="0">
              <a:tabLst>
                <a:tab pos="5267325" algn="r"/>
              </a:tabLst>
            </a:pPr>
            <a:r>
              <a:rPr lang="fr-FR" sz="12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Exercice</a:t>
            </a:r>
            <a:endParaRPr lang="fr-FR" sz="12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 indent="228600" eaLnBrk="0" hangingPunct="0">
              <a:tabLst>
                <a:tab pos="5267325" algn="r"/>
              </a:tabLst>
            </a:pPr>
            <a:r>
              <a:rPr lang="fr-FR" sz="14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LES </a:t>
            </a:r>
            <a:r>
              <a:rPr lang="fr-FR" sz="1400" b="1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TYPES OBJET : UNE BOITE A OUTILS</a:t>
            </a:r>
            <a:endParaRPr lang="fr-FR" sz="14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 lvl="1" indent="228600" eaLnBrk="0" hangingPunct="0">
              <a:tabLst>
                <a:tab pos="5267325" algn="r"/>
              </a:tabLst>
            </a:pPr>
            <a:r>
              <a:rPr lang="fr-FR" sz="12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Les chaines de caractères</a:t>
            </a:r>
            <a:endParaRPr lang="fr-FR" sz="12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 lvl="2" indent="228600" eaLnBrk="0" hangingPunct="0">
              <a:tabLst>
                <a:tab pos="5267325" algn="r"/>
              </a:tabLst>
            </a:pPr>
            <a:r>
              <a:rPr lang="fr-FR" sz="12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Présentation de la classe Chaine</a:t>
            </a:r>
            <a:endParaRPr lang="fr-FR" sz="12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 lvl="2" indent="228600" eaLnBrk="0" hangingPunct="0">
              <a:tabLst>
                <a:tab pos="5267325" algn="r"/>
              </a:tabLst>
            </a:pPr>
            <a:r>
              <a:rPr lang="fr-FR" sz="12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Utilisation d’une chaine</a:t>
            </a:r>
            <a:endParaRPr lang="fr-FR" sz="12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 indent="228600" eaLnBrk="0" hangingPunct="0">
              <a:tabLst>
                <a:tab pos="5267325" algn="r"/>
              </a:tabLst>
            </a:pPr>
            <a:r>
              <a:rPr lang="fr-FR" sz="14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LES </a:t>
            </a:r>
            <a:r>
              <a:rPr lang="fr-FR" sz="1400" b="1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SCHEMAS MEMOIRE</a:t>
            </a:r>
            <a:endParaRPr lang="fr-FR" sz="14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 indent="228600" eaLnBrk="0" hangingPunct="0">
              <a:tabLst>
                <a:tab pos="5267325" algn="r"/>
              </a:tabLst>
            </a:pPr>
            <a:r>
              <a:rPr lang="fr-FR" sz="14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LE </a:t>
            </a:r>
            <a:r>
              <a:rPr lang="fr-FR" sz="1400" b="1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TYPE TABLEAU</a:t>
            </a:r>
            <a:endParaRPr lang="fr-FR" sz="14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 lvl="1" indent="228600" eaLnBrk="0" hangingPunct="0">
              <a:tabLst>
                <a:tab pos="5267325" algn="r"/>
              </a:tabLst>
            </a:pPr>
            <a:r>
              <a:rPr lang="fr-FR" sz="12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Déclaration d’un tableau</a:t>
            </a:r>
            <a:endParaRPr lang="fr-FR" sz="12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 lvl="1" indent="228600" eaLnBrk="0" hangingPunct="0">
              <a:tabLst>
                <a:tab pos="5267325" algn="r"/>
              </a:tabLst>
            </a:pPr>
            <a:r>
              <a:rPr lang="fr-FR" sz="12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Utilisation d’un tableau</a:t>
            </a:r>
            <a:endParaRPr lang="fr-FR" sz="12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 lvl="2" indent="228600" eaLnBrk="0" hangingPunct="0">
              <a:tabLst>
                <a:tab pos="5267325" algn="r"/>
              </a:tabLst>
            </a:pPr>
            <a:r>
              <a:rPr lang="fr-FR" sz="12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Tableau à une dimension</a:t>
            </a:r>
            <a:endParaRPr lang="fr-FR" sz="12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 lvl="2" indent="228600" eaLnBrk="0" hangingPunct="0">
              <a:tabLst>
                <a:tab pos="5267325" algn="r"/>
              </a:tabLst>
            </a:pPr>
            <a:r>
              <a:rPr lang="fr-FR" sz="12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Tableau à deux dimensions</a:t>
            </a:r>
            <a:endParaRPr lang="fr-FR" sz="12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 lvl="1" indent="228600" eaLnBrk="0" hangingPunct="0">
              <a:tabLst>
                <a:tab pos="5267325" algn="r"/>
              </a:tabLst>
            </a:pPr>
            <a:r>
              <a:rPr lang="fr-FR" sz="12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Echanger deux variables</a:t>
            </a:r>
            <a:endParaRPr lang="fr-FR" sz="12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 indent="228600" eaLnBrk="0" hangingPunct="0">
              <a:tabLst>
                <a:tab pos="5267325" algn="r"/>
              </a:tabLst>
            </a:pPr>
            <a:endParaRPr lang="fr-FR" sz="12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91680" y="546817"/>
            <a:ext cx="558358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fr-FR" sz="3200" b="1" i="1" cap="none" spc="0" dirty="0" smtClean="0">
                <a:ln w="11430"/>
                <a:solidFill>
                  <a:schemeClr val="tx2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CHAPITRE 1 : Les variables</a:t>
            </a:r>
            <a:endParaRPr lang="fr-FR" sz="3200" b="1" cap="none" spc="0" dirty="0">
              <a:ln w="11430"/>
              <a:solidFill>
                <a:schemeClr val="tx2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2058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0"/>
                            </p:stCondLst>
                            <p:childTnLst>
                              <p:par>
                                <p:cTn id="6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c plein 6"/>
          <p:cNvSpPr/>
          <p:nvPr/>
        </p:nvSpPr>
        <p:spPr>
          <a:xfrm>
            <a:off x="-2542615" y="139151"/>
            <a:ext cx="5472816" cy="5472816"/>
          </a:xfrm>
          <a:prstGeom prst="blockArc">
            <a:avLst>
              <a:gd name="adj1" fmla="val 18900000"/>
              <a:gd name="adj2" fmla="val 2700000"/>
              <a:gd name="adj3" fmla="val 395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-40000" prstMaterial="matte"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hemeClr val="accent2">
              <a:tint val="9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orme libre 7"/>
          <p:cNvSpPr/>
          <p:nvPr/>
        </p:nvSpPr>
        <p:spPr>
          <a:xfrm>
            <a:off x="2436262" y="1097477"/>
            <a:ext cx="5656275" cy="508162"/>
          </a:xfrm>
          <a:custGeom>
            <a:avLst/>
            <a:gdLst>
              <a:gd name="connsiteX0" fmla="*/ 0 w 5656275"/>
              <a:gd name="connsiteY0" fmla="*/ 0 h 508162"/>
              <a:gd name="connsiteX1" fmla="*/ 5656275 w 5656275"/>
              <a:gd name="connsiteY1" fmla="*/ 0 h 508162"/>
              <a:gd name="connsiteX2" fmla="*/ 5656275 w 5656275"/>
              <a:gd name="connsiteY2" fmla="*/ 508162 h 508162"/>
              <a:gd name="connsiteX3" fmla="*/ 0 w 5656275"/>
              <a:gd name="connsiteY3" fmla="*/ 508162 h 508162"/>
              <a:gd name="connsiteX4" fmla="*/ 0 w 5656275"/>
              <a:gd name="connsiteY4" fmla="*/ 0 h 508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6275" h="508162">
                <a:moveTo>
                  <a:pt x="0" y="0"/>
                </a:moveTo>
                <a:lnTo>
                  <a:pt x="5656275" y="0"/>
                </a:lnTo>
                <a:lnTo>
                  <a:pt x="5656275" y="508162"/>
                </a:lnTo>
                <a:lnTo>
                  <a:pt x="0" y="50816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3354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Aft>
                <a:spcPct val="35000"/>
              </a:spcAft>
            </a:pPr>
            <a:r>
              <a:rPr lang="fr-FR" sz="1900" i="1" dirty="0" smtClean="0">
                <a:solidFill>
                  <a:prstClr val="white"/>
                </a:solidFill>
              </a:rPr>
              <a:t>CHAPITRE 1 : Les variables</a:t>
            </a:r>
            <a:endParaRPr lang="fr-FR" sz="1900" dirty="0">
              <a:solidFill>
                <a:prstClr val="white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2118660" y="1033958"/>
            <a:ext cx="635203" cy="635203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Ellipse 10"/>
          <p:cNvSpPr/>
          <p:nvPr/>
        </p:nvSpPr>
        <p:spPr>
          <a:xfrm>
            <a:off x="2482793" y="1795958"/>
            <a:ext cx="635203" cy="635203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3">
              <a:hueOff val="2812566"/>
              <a:satOff val="-4220"/>
              <a:lumOff val="-686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Forme libre 11"/>
          <p:cNvSpPr/>
          <p:nvPr/>
        </p:nvSpPr>
        <p:spPr>
          <a:xfrm>
            <a:off x="2912152" y="2621478"/>
            <a:ext cx="5180380" cy="508162"/>
          </a:xfrm>
          <a:custGeom>
            <a:avLst/>
            <a:gdLst>
              <a:gd name="connsiteX0" fmla="*/ 0 w 5180380"/>
              <a:gd name="connsiteY0" fmla="*/ 0 h 508162"/>
              <a:gd name="connsiteX1" fmla="*/ 5180380 w 5180380"/>
              <a:gd name="connsiteY1" fmla="*/ 0 h 508162"/>
              <a:gd name="connsiteX2" fmla="*/ 5180380 w 5180380"/>
              <a:gd name="connsiteY2" fmla="*/ 508162 h 508162"/>
              <a:gd name="connsiteX3" fmla="*/ 0 w 5180380"/>
              <a:gd name="connsiteY3" fmla="*/ 508162 h 508162"/>
              <a:gd name="connsiteX4" fmla="*/ 0 w 5180380"/>
              <a:gd name="connsiteY4" fmla="*/ 0 h 508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80380" h="508162">
                <a:moveTo>
                  <a:pt x="0" y="0"/>
                </a:moveTo>
                <a:lnTo>
                  <a:pt x="5180380" y="0"/>
                </a:lnTo>
                <a:lnTo>
                  <a:pt x="5180380" y="508162"/>
                </a:lnTo>
                <a:lnTo>
                  <a:pt x="0" y="50816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5625132"/>
              <a:satOff val="-8440"/>
              <a:lumOff val="-1373"/>
              <a:alphaOff val="0"/>
            </a:schemeClr>
          </a:fillRef>
          <a:effectRef idx="2">
            <a:schemeClr val="accent3">
              <a:hueOff val="5625132"/>
              <a:satOff val="-8440"/>
              <a:lumOff val="-137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3354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Aft>
                <a:spcPct val="35000"/>
              </a:spcAft>
            </a:pPr>
            <a:r>
              <a:rPr lang="fr-FR" sz="1900" i="1" dirty="0" smtClean="0">
                <a:solidFill>
                  <a:prstClr val="white"/>
                </a:solidFill>
              </a:rPr>
              <a:t>CHAPITRE 3 : Les Fonctions</a:t>
            </a:r>
            <a:endParaRPr lang="fr-FR" sz="1900" dirty="0">
              <a:solidFill>
                <a:prstClr val="white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2594555" y="2557958"/>
            <a:ext cx="635203" cy="635203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3">
              <a:hueOff val="5625132"/>
              <a:satOff val="-8440"/>
              <a:lumOff val="-1373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orme libre 13"/>
          <p:cNvSpPr/>
          <p:nvPr/>
        </p:nvSpPr>
        <p:spPr>
          <a:xfrm>
            <a:off x="2800392" y="3383478"/>
            <a:ext cx="5292140" cy="508162"/>
          </a:xfrm>
          <a:custGeom>
            <a:avLst/>
            <a:gdLst>
              <a:gd name="connsiteX0" fmla="*/ 0 w 5292140"/>
              <a:gd name="connsiteY0" fmla="*/ 0 h 508162"/>
              <a:gd name="connsiteX1" fmla="*/ 5292140 w 5292140"/>
              <a:gd name="connsiteY1" fmla="*/ 0 h 508162"/>
              <a:gd name="connsiteX2" fmla="*/ 5292140 w 5292140"/>
              <a:gd name="connsiteY2" fmla="*/ 508162 h 508162"/>
              <a:gd name="connsiteX3" fmla="*/ 0 w 5292140"/>
              <a:gd name="connsiteY3" fmla="*/ 508162 h 508162"/>
              <a:gd name="connsiteX4" fmla="*/ 0 w 5292140"/>
              <a:gd name="connsiteY4" fmla="*/ 0 h 508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2140" h="508162">
                <a:moveTo>
                  <a:pt x="0" y="0"/>
                </a:moveTo>
                <a:lnTo>
                  <a:pt x="5292140" y="0"/>
                </a:lnTo>
                <a:lnTo>
                  <a:pt x="5292140" y="508162"/>
                </a:lnTo>
                <a:lnTo>
                  <a:pt x="0" y="50816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8437698"/>
              <a:satOff val="-12660"/>
              <a:lumOff val="-2059"/>
              <a:alphaOff val="0"/>
            </a:schemeClr>
          </a:fillRef>
          <a:effectRef idx="2">
            <a:schemeClr val="accent3">
              <a:hueOff val="8437698"/>
              <a:satOff val="-12660"/>
              <a:lumOff val="-205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3354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Aft>
                <a:spcPct val="35000"/>
              </a:spcAft>
            </a:pPr>
            <a:r>
              <a:rPr lang="fr-FR" sz="1900" i="1" dirty="0" smtClean="0">
                <a:solidFill>
                  <a:prstClr val="white"/>
                </a:solidFill>
              </a:rPr>
              <a:t>CHAPITRE 4 : Les Algorithmes de Tri &amp; Complexité</a:t>
            </a:r>
            <a:endParaRPr lang="fr-FR" sz="1900" dirty="0">
              <a:solidFill>
                <a:prstClr val="white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2482793" y="3319958"/>
            <a:ext cx="635203" cy="635203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3">
              <a:hueOff val="8437698"/>
              <a:satOff val="-12660"/>
              <a:lumOff val="-2059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orme libre 15"/>
          <p:cNvSpPr/>
          <p:nvPr/>
        </p:nvSpPr>
        <p:spPr>
          <a:xfrm>
            <a:off x="2436262" y="4145478"/>
            <a:ext cx="5656275" cy="508162"/>
          </a:xfrm>
          <a:custGeom>
            <a:avLst/>
            <a:gdLst>
              <a:gd name="connsiteX0" fmla="*/ 0 w 5656275"/>
              <a:gd name="connsiteY0" fmla="*/ 0 h 508162"/>
              <a:gd name="connsiteX1" fmla="*/ 5656275 w 5656275"/>
              <a:gd name="connsiteY1" fmla="*/ 0 h 508162"/>
              <a:gd name="connsiteX2" fmla="*/ 5656275 w 5656275"/>
              <a:gd name="connsiteY2" fmla="*/ 508162 h 508162"/>
              <a:gd name="connsiteX3" fmla="*/ 0 w 5656275"/>
              <a:gd name="connsiteY3" fmla="*/ 508162 h 508162"/>
              <a:gd name="connsiteX4" fmla="*/ 0 w 5656275"/>
              <a:gd name="connsiteY4" fmla="*/ 0 h 508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6275" h="508162">
                <a:moveTo>
                  <a:pt x="0" y="0"/>
                </a:moveTo>
                <a:lnTo>
                  <a:pt x="5656275" y="0"/>
                </a:lnTo>
                <a:lnTo>
                  <a:pt x="5656275" y="508162"/>
                </a:lnTo>
                <a:lnTo>
                  <a:pt x="0" y="50816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11250264"/>
              <a:satOff val="-16880"/>
              <a:lumOff val="-2745"/>
              <a:alphaOff val="0"/>
            </a:schemeClr>
          </a:fillRef>
          <a:effectRef idx="2">
            <a:schemeClr val="accent3">
              <a:hueOff val="11250264"/>
              <a:satOff val="-16880"/>
              <a:lumOff val="-274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3354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Aft>
                <a:spcPct val="35000"/>
              </a:spcAft>
            </a:pPr>
            <a:r>
              <a:rPr lang="fr-FR" sz="1900" i="1" dirty="0" smtClean="0">
                <a:solidFill>
                  <a:prstClr val="white"/>
                </a:solidFill>
              </a:rPr>
              <a:t>CHAPITRE 5 :    Les pointeurs</a:t>
            </a:r>
            <a:endParaRPr lang="fr-FR" sz="1900" dirty="0">
              <a:solidFill>
                <a:prstClr val="white"/>
              </a:solidFill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2118660" y="4081958"/>
            <a:ext cx="635203" cy="635203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3">
              <a:hueOff val="11250264"/>
              <a:satOff val="-16880"/>
              <a:lumOff val="-2745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Rectangle 3"/>
          <p:cNvSpPr/>
          <p:nvPr/>
        </p:nvSpPr>
        <p:spPr>
          <a:xfrm>
            <a:off x="3497128" y="264517"/>
            <a:ext cx="332174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4400" b="1" dirty="0" smtClean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Programme</a:t>
            </a:r>
            <a:endParaRPr lang="fr-FR" sz="44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20" name="Group 20"/>
          <p:cNvGrpSpPr>
            <a:grpSpLocks/>
          </p:cNvGrpSpPr>
          <p:nvPr/>
        </p:nvGrpSpPr>
        <p:grpSpPr bwMode="auto">
          <a:xfrm>
            <a:off x="2051720" y="1007146"/>
            <a:ext cx="774758" cy="844524"/>
            <a:chOff x="1776" y="2823"/>
            <a:chExt cx="973" cy="1113"/>
          </a:xfrm>
        </p:grpSpPr>
        <p:sp>
          <p:nvSpPr>
            <p:cNvPr id="21" name="Oval 21"/>
            <p:cNvSpPr>
              <a:spLocks noChangeArrowheads="1"/>
            </p:cNvSpPr>
            <p:nvPr/>
          </p:nvSpPr>
          <p:spPr bwMode="gray">
            <a:xfrm>
              <a:off x="1872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fr-FR">
                <a:solidFill>
                  <a:srgbClr val="1F5281"/>
                </a:solidFill>
                <a:latin typeface="Arial" charset="0"/>
              </a:endParaRPr>
            </a:p>
          </p:txBody>
        </p:sp>
        <p:sp>
          <p:nvSpPr>
            <p:cNvPr id="22" name="Oval 22"/>
            <p:cNvSpPr>
              <a:spLocks noChangeArrowheads="1"/>
            </p:cNvSpPr>
            <p:nvPr/>
          </p:nvSpPr>
          <p:spPr bwMode="gray">
            <a:xfrm>
              <a:off x="1776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57255"/>
                    <a:invGamma/>
                  </a:srgb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23" name="Oval 23"/>
            <p:cNvSpPr>
              <a:spLocks noChangeArrowheads="1"/>
            </p:cNvSpPr>
            <p:nvPr/>
          </p:nvSpPr>
          <p:spPr bwMode="gray">
            <a:xfrm>
              <a:off x="1797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1481B8">
                    <a:alpha val="85001"/>
                  </a:srgbClr>
                </a:gs>
                <a:gs pos="100000">
                  <a:srgbClr val="1481B8">
                    <a:gamma/>
                    <a:shade val="6352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24" name="Oval 24"/>
            <p:cNvSpPr>
              <a:spLocks noChangeArrowheads="1"/>
            </p:cNvSpPr>
            <p:nvPr/>
          </p:nvSpPr>
          <p:spPr bwMode="gray">
            <a:xfrm>
              <a:off x="1833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pic>
          <p:nvPicPr>
            <p:cNvPr id="25" name="Picture 25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1797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26" name="Text Box 26"/>
            <p:cNvSpPr txBox="1">
              <a:spLocks noChangeArrowheads="1"/>
            </p:cNvSpPr>
            <p:nvPr/>
          </p:nvSpPr>
          <p:spPr bwMode="gray">
            <a:xfrm>
              <a:off x="1860" y="3213"/>
              <a:ext cx="798" cy="4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Arial" charset="0"/>
                </a:rPr>
                <a:t>1</a:t>
              </a:r>
              <a:endParaRPr lang="en-US" b="1" dirty="0">
                <a:solidFill>
                  <a:srgbClr val="FFFFFF"/>
                </a:solidFill>
                <a:latin typeface="Arial" charset="0"/>
              </a:endParaRPr>
            </a:p>
          </p:txBody>
        </p:sp>
      </p:grpSp>
      <p:grpSp>
        <p:nvGrpSpPr>
          <p:cNvPr id="27" name="Group 20"/>
          <p:cNvGrpSpPr>
            <a:grpSpLocks/>
          </p:cNvGrpSpPr>
          <p:nvPr/>
        </p:nvGrpSpPr>
        <p:grpSpPr bwMode="auto">
          <a:xfrm>
            <a:off x="2425695" y="3319956"/>
            <a:ext cx="774758" cy="844524"/>
            <a:chOff x="1776" y="2823"/>
            <a:chExt cx="973" cy="1113"/>
          </a:xfrm>
        </p:grpSpPr>
        <p:sp>
          <p:nvSpPr>
            <p:cNvPr id="28" name="Oval 21"/>
            <p:cNvSpPr>
              <a:spLocks noChangeArrowheads="1"/>
            </p:cNvSpPr>
            <p:nvPr/>
          </p:nvSpPr>
          <p:spPr bwMode="gray">
            <a:xfrm>
              <a:off x="1872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fr-FR">
                <a:solidFill>
                  <a:srgbClr val="1F5281"/>
                </a:solidFill>
                <a:latin typeface="Arial" charset="0"/>
              </a:endParaRPr>
            </a:p>
          </p:txBody>
        </p:sp>
        <p:sp>
          <p:nvSpPr>
            <p:cNvPr id="29" name="Oval 22"/>
            <p:cNvSpPr>
              <a:spLocks noChangeArrowheads="1"/>
            </p:cNvSpPr>
            <p:nvPr/>
          </p:nvSpPr>
          <p:spPr bwMode="gray">
            <a:xfrm>
              <a:off x="1776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57255"/>
                    <a:invGamma/>
                  </a:srgb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30" name="Oval 23"/>
            <p:cNvSpPr>
              <a:spLocks noChangeArrowheads="1"/>
            </p:cNvSpPr>
            <p:nvPr/>
          </p:nvSpPr>
          <p:spPr bwMode="gray">
            <a:xfrm>
              <a:off x="1797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1481B8">
                    <a:alpha val="85001"/>
                  </a:srgbClr>
                </a:gs>
                <a:gs pos="100000">
                  <a:srgbClr val="1481B8">
                    <a:gamma/>
                    <a:shade val="6352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31" name="Oval 24"/>
            <p:cNvSpPr>
              <a:spLocks noChangeArrowheads="1"/>
            </p:cNvSpPr>
            <p:nvPr/>
          </p:nvSpPr>
          <p:spPr bwMode="gray">
            <a:xfrm>
              <a:off x="1833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pic>
          <p:nvPicPr>
            <p:cNvPr id="32" name="Picture 25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1797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33" name="Text Box 26"/>
            <p:cNvSpPr txBox="1">
              <a:spLocks noChangeArrowheads="1"/>
            </p:cNvSpPr>
            <p:nvPr/>
          </p:nvSpPr>
          <p:spPr bwMode="gray">
            <a:xfrm>
              <a:off x="1860" y="3213"/>
              <a:ext cx="798" cy="4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Arial" charset="0"/>
                </a:rPr>
                <a:t>4</a:t>
              </a:r>
              <a:endParaRPr lang="en-US" b="1" dirty="0">
                <a:solidFill>
                  <a:srgbClr val="FFFFFF"/>
                </a:solidFill>
                <a:latin typeface="Arial" charset="0"/>
              </a:endParaRPr>
            </a:p>
          </p:txBody>
        </p:sp>
      </p:grpSp>
      <p:grpSp>
        <p:nvGrpSpPr>
          <p:cNvPr id="34" name="Group 20"/>
          <p:cNvGrpSpPr>
            <a:grpSpLocks/>
          </p:cNvGrpSpPr>
          <p:nvPr/>
        </p:nvGrpSpPr>
        <p:grpSpPr bwMode="auto">
          <a:xfrm>
            <a:off x="2466259" y="2507491"/>
            <a:ext cx="774758" cy="844524"/>
            <a:chOff x="1776" y="2823"/>
            <a:chExt cx="973" cy="1113"/>
          </a:xfrm>
        </p:grpSpPr>
        <p:sp>
          <p:nvSpPr>
            <p:cNvPr id="35" name="Oval 21"/>
            <p:cNvSpPr>
              <a:spLocks noChangeArrowheads="1"/>
            </p:cNvSpPr>
            <p:nvPr/>
          </p:nvSpPr>
          <p:spPr bwMode="gray">
            <a:xfrm>
              <a:off x="1872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fr-FR">
                <a:solidFill>
                  <a:srgbClr val="1F5281"/>
                </a:solidFill>
                <a:latin typeface="Arial" charset="0"/>
              </a:endParaRPr>
            </a:p>
          </p:txBody>
        </p:sp>
        <p:sp>
          <p:nvSpPr>
            <p:cNvPr id="36" name="Oval 22"/>
            <p:cNvSpPr>
              <a:spLocks noChangeArrowheads="1"/>
            </p:cNvSpPr>
            <p:nvPr/>
          </p:nvSpPr>
          <p:spPr bwMode="gray">
            <a:xfrm>
              <a:off x="1776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57255"/>
                    <a:invGamma/>
                  </a:srgb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37" name="Oval 23"/>
            <p:cNvSpPr>
              <a:spLocks noChangeArrowheads="1"/>
            </p:cNvSpPr>
            <p:nvPr/>
          </p:nvSpPr>
          <p:spPr bwMode="gray">
            <a:xfrm>
              <a:off x="1797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1481B8">
                    <a:alpha val="85001"/>
                  </a:srgbClr>
                </a:gs>
                <a:gs pos="100000">
                  <a:srgbClr val="1481B8">
                    <a:gamma/>
                    <a:shade val="6352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38" name="Oval 24"/>
            <p:cNvSpPr>
              <a:spLocks noChangeArrowheads="1"/>
            </p:cNvSpPr>
            <p:nvPr/>
          </p:nvSpPr>
          <p:spPr bwMode="gray">
            <a:xfrm>
              <a:off x="1833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pic>
          <p:nvPicPr>
            <p:cNvPr id="39" name="Picture 25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1797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40" name="Text Box 26"/>
            <p:cNvSpPr txBox="1">
              <a:spLocks noChangeArrowheads="1"/>
            </p:cNvSpPr>
            <p:nvPr/>
          </p:nvSpPr>
          <p:spPr bwMode="gray">
            <a:xfrm>
              <a:off x="1860" y="3213"/>
              <a:ext cx="798" cy="4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Arial" charset="0"/>
                </a:rPr>
                <a:t>3</a:t>
              </a:r>
              <a:endParaRPr lang="en-US" b="1" dirty="0">
                <a:solidFill>
                  <a:srgbClr val="FFFFFF"/>
                </a:solidFill>
                <a:latin typeface="Arial" charset="0"/>
              </a:endParaRPr>
            </a:p>
          </p:txBody>
        </p:sp>
      </p:grpSp>
      <p:grpSp>
        <p:nvGrpSpPr>
          <p:cNvPr id="2" name="Groupe 1"/>
          <p:cNvGrpSpPr/>
          <p:nvPr/>
        </p:nvGrpSpPr>
        <p:grpSpPr>
          <a:xfrm>
            <a:off x="2384457" y="1729506"/>
            <a:ext cx="5708079" cy="844524"/>
            <a:chOff x="2384453" y="1729506"/>
            <a:chExt cx="5708079" cy="844524"/>
          </a:xfrm>
        </p:grpSpPr>
        <p:sp>
          <p:nvSpPr>
            <p:cNvPr id="10" name="Forme libre 9"/>
            <p:cNvSpPr/>
            <p:nvPr/>
          </p:nvSpPr>
          <p:spPr>
            <a:xfrm>
              <a:off x="2800392" y="1859476"/>
              <a:ext cx="5292140" cy="508162"/>
            </a:xfrm>
            <a:custGeom>
              <a:avLst/>
              <a:gdLst>
                <a:gd name="connsiteX0" fmla="*/ 0 w 5292140"/>
                <a:gd name="connsiteY0" fmla="*/ 0 h 508162"/>
                <a:gd name="connsiteX1" fmla="*/ 5292140 w 5292140"/>
                <a:gd name="connsiteY1" fmla="*/ 0 h 508162"/>
                <a:gd name="connsiteX2" fmla="*/ 5292140 w 5292140"/>
                <a:gd name="connsiteY2" fmla="*/ 508162 h 508162"/>
                <a:gd name="connsiteX3" fmla="*/ 0 w 5292140"/>
                <a:gd name="connsiteY3" fmla="*/ 508162 h 508162"/>
                <a:gd name="connsiteX4" fmla="*/ 0 w 5292140"/>
                <a:gd name="connsiteY4" fmla="*/ 0 h 508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40" h="508162">
                  <a:moveTo>
                    <a:pt x="0" y="0"/>
                  </a:moveTo>
                  <a:lnTo>
                    <a:pt x="5292140" y="0"/>
                  </a:lnTo>
                  <a:lnTo>
                    <a:pt x="5292140" y="508162"/>
                  </a:lnTo>
                  <a:lnTo>
                    <a:pt x="0" y="508162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2812566"/>
                <a:satOff val="-4220"/>
                <a:lumOff val="-686"/>
                <a:alphaOff val="0"/>
              </a:schemeClr>
            </a:fillRef>
            <a:effectRef idx="2">
              <a:schemeClr val="accent3">
                <a:hueOff val="2812566"/>
                <a:satOff val="-4220"/>
                <a:lumOff val="-68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03354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Aft>
                  <a:spcPct val="35000"/>
                </a:spcAft>
              </a:pPr>
              <a:r>
                <a:rPr lang="fr-FR" sz="1900" i="1" dirty="0" smtClean="0">
                  <a:solidFill>
                    <a:prstClr val="white"/>
                  </a:solidFill>
                </a:rPr>
                <a:t>CHAPITRE 2 : Les Structures de Contrôle</a:t>
              </a:r>
              <a:endParaRPr lang="fr-FR" sz="1900" dirty="0">
                <a:solidFill>
                  <a:prstClr val="white"/>
                </a:solidFill>
              </a:endParaRPr>
            </a:p>
          </p:txBody>
        </p:sp>
        <p:grpSp>
          <p:nvGrpSpPr>
            <p:cNvPr id="41" name="Group 20"/>
            <p:cNvGrpSpPr>
              <a:grpSpLocks/>
            </p:cNvGrpSpPr>
            <p:nvPr/>
          </p:nvGrpSpPr>
          <p:grpSpPr bwMode="auto">
            <a:xfrm>
              <a:off x="2384453" y="1729506"/>
              <a:ext cx="774758" cy="844524"/>
              <a:chOff x="1776" y="2823"/>
              <a:chExt cx="973" cy="1113"/>
            </a:xfrm>
          </p:grpSpPr>
          <p:sp>
            <p:nvSpPr>
              <p:cNvPr id="42" name="Oval 21"/>
              <p:cNvSpPr>
                <a:spLocks noChangeArrowheads="1"/>
              </p:cNvSpPr>
              <p:nvPr/>
            </p:nvSpPr>
            <p:spPr bwMode="gray">
              <a:xfrm>
                <a:off x="1872" y="3744"/>
                <a:ext cx="816" cy="192"/>
              </a:xfrm>
              <a:prstGeom prst="ellipse">
                <a:avLst/>
              </a:prstGeom>
              <a:gradFill rotWithShape="1">
                <a:gsLst>
                  <a:gs pos="0">
                    <a:srgbClr val="969696"/>
                  </a:gs>
                  <a:gs pos="100000">
                    <a:srgbClr val="FFFFFF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fr-FR">
                  <a:solidFill>
                    <a:srgbClr val="1F5281"/>
                  </a:solidFill>
                  <a:latin typeface="Arial" charset="0"/>
                </a:endParaRPr>
              </a:p>
            </p:txBody>
          </p:sp>
          <p:sp>
            <p:nvSpPr>
              <p:cNvPr id="43" name="Oval 22"/>
              <p:cNvSpPr>
                <a:spLocks noChangeArrowheads="1"/>
              </p:cNvSpPr>
              <p:nvPr/>
            </p:nvSpPr>
            <p:spPr bwMode="gray">
              <a:xfrm>
                <a:off x="1776" y="2823"/>
                <a:ext cx="973" cy="973"/>
              </a:xfrm>
              <a:prstGeom prst="ellipse">
                <a:avLst/>
              </a:prstGeom>
              <a:gradFill rotWithShape="1">
                <a:gsLst>
                  <a:gs pos="0">
                    <a:srgbClr val="1481B8"/>
                  </a:gs>
                  <a:gs pos="100000">
                    <a:srgbClr val="1481B8">
                      <a:gamma/>
                      <a:shade val="57255"/>
                      <a:invGamma/>
                    </a:srgbClr>
                  </a:gs>
                </a:gsLst>
                <a:path path="rect">
                  <a:fillToRect l="100000" t="100000"/>
                </a:path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fr-FR">
                  <a:solidFill>
                    <a:srgbClr val="1F5281"/>
                  </a:solidFill>
                </a:endParaRPr>
              </a:p>
            </p:txBody>
          </p:sp>
          <p:sp>
            <p:nvSpPr>
              <p:cNvPr id="44" name="Oval 23"/>
              <p:cNvSpPr>
                <a:spLocks noChangeArrowheads="1"/>
              </p:cNvSpPr>
              <p:nvPr/>
            </p:nvSpPr>
            <p:spPr bwMode="gray">
              <a:xfrm>
                <a:off x="1797" y="2846"/>
                <a:ext cx="928" cy="929"/>
              </a:xfrm>
              <a:prstGeom prst="ellipse">
                <a:avLst/>
              </a:prstGeom>
              <a:gradFill rotWithShape="1">
                <a:gsLst>
                  <a:gs pos="0">
                    <a:srgbClr val="1481B8">
                      <a:alpha val="85001"/>
                    </a:srgbClr>
                  </a:gs>
                  <a:gs pos="100000">
                    <a:srgbClr val="1481B8">
                      <a:gamma/>
                      <a:shade val="63529"/>
                      <a:invGamma/>
                    </a:srgbClr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fr-FR">
                  <a:solidFill>
                    <a:srgbClr val="1F5281"/>
                  </a:solidFill>
                </a:endParaRPr>
              </a:p>
            </p:txBody>
          </p:sp>
          <p:sp>
            <p:nvSpPr>
              <p:cNvPr id="45" name="Oval 24"/>
              <p:cNvSpPr>
                <a:spLocks noChangeArrowheads="1"/>
              </p:cNvSpPr>
              <p:nvPr/>
            </p:nvSpPr>
            <p:spPr bwMode="gray">
              <a:xfrm>
                <a:off x="1833" y="2880"/>
                <a:ext cx="839" cy="839"/>
              </a:xfrm>
              <a:prstGeom prst="ellipse">
                <a:avLst/>
              </a:prstGeom>
              <a:gradFill rotWithShape="1">
                <a:gsLst>
                  <a:gs pos="0">
                    <a:srgbClr val="1481B8"/>
                  </a:gs>
                  <a:gs pos="100000">
                    <a:srgbClr val="1481B8">
                      <a:gamma/>
                      <a:shade val="72549"/>
                      <a:invGamma/>
                    </a:srgbClr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fr-FR">
                  <a:solidFill>
                    <a:srgbClr val="1F5281"/>
                  </a:solidFill>
                </a:endParaRPr>
              </a:p>
            </p:txBody>
          </p:sp>
          <p:pic>
            <p:nvPicPr>
              <p:cNvPr id="46" name="Picture 25" descr="Picture1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gray">
              <a:xfrm>
                <a:off x="1797" y="2880"/>
                <a:ext cx="616" cy="616"/>
              </a:xfrm>
              <a:prstGeom prst="rect">
                <a:avLst/>
              </a:prstGeom>
              <a:noFill/>
            </p:spPr>
          </p:pic>
          <p:sp>
            <p:nvSpPr>
              <p:cNvPr id="47" name="Text Box 26"/>
              <p:cNvSpPr txBox="1">
                <a:spLocks noChangeArrowheads="1"/>
              </p:cNvSpPr>
              <p:nvPr/>
            </p:nvSpPr>
            <p:spPr bwMode="gray">
              <a:xfrm>
                <a:off x="1860" y="3213"/>
                <a:ext cx="798" cy="48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b="1" dirty="0" smtClean="0">
                    <a:solidFill>
                      <a:srgbClr val="FFFFFF"/>
                    </a:solidFill>
                    <a:latin typeface="Arial" charset="0"/>
                  </a:rPr>
                  <a:t>2</a:t>
                </a:r>
                <a:endParaRPr lang="en-US" b="1" dirty="0">
                  <a:solidFill>
                    <a:srgbClr val="FFFFFF"/>
                  </a:solidFill>
                  <a:latin typeface="Arial" charset="0"/>
                </a:endParaRPr>
              </a:p>
            </p:txBody>
          </p:sp>
        </p:grpSp>
      </p:grpSp>
      <p:grpSp>
        <p:nvGrpSpPr>
          <p:cNvPr id="48" name="Group 20"/>
          <p:cNvGrpSpPr>
            <a:grpSpLocks/>
          </p:cNvGrpSpPr>
          <p:nvPr/>
        </p:nvGrpSpPr>
        <p:grpSpPr bwMode="auto">
          <a:xfrm>
            <a:off x="1990617" y="4058251"/>
            <a:ext cx="774758" cy="844524"/>
            <a:chOff x="1776" y="2823"/>
            <a:chExt cx="973" cy="1113"/>
          </a:xfrm>
        </p:grpSpPr>
        <p:sp>
          <p:nvSpPr>
            <p:cNvPr id="49" name="Oval 21"/>
            <p:cNvSpPr>
              <a:spLocks noChangeArrowheads="1"/>
            </p:cNvSpPr>
            <p:nvPr/>
          </p:nvSpPr>
          <p:spPr bwMode="gray">
            <a:xfrm>
              <a:off x="1872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fr-FR">
                <a:solidFill>
                  <a:srgbClr val="1F5281"/>
                </a:solidFill>
                <a:latin typeface="Arial" charset="0"/>
              </a:endParaRPr>
            </a:p>
          </p:txBody>
        </p:sp>
        <p:sp>
          <p:nvSpPr>
            <p:cNvPr id="50" name="Oval 22"/>
            <p:cNvSpPr>
              <a:spLocks noChangeArrowheads="1"/>
            </p:cNvSpPr>
            <p:nvPr/>
          </p:nvSpPr>
          <p:spPr bwMode="gray">
            <a:xfrm>
              <a:off x="1776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57255"/>
                    <a:invGamma/>
                  </a:srgb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51" name="Oval 23"/>
            <p:cNvSpPr>
              <a:spLocks noChangeArrowheads="1"/>
            </p:cNvSpPr>
            <p:nvPr/>
          </p:nvSpPr>
          <p:spPr bwMode="gray">
            <a:xfrm>
              <a:off x="1797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1481B8">
                    <a:alpha val="85001"/>
                  </a:srgbClr>
                </a:gs>
                <a:gs pos="100000">
                  <a:srgbClr val="1481B8">
                    <a:gamma/>
                    <a:shade val="6352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52" name="Oval 24"/>
            <p:cNvSpPr>
              <a:spLocks noChangeArrowheads="1"/>
            </p:cNvSpPr>
            <p:nvPr/>
          </p:nvSpPr>
          <p:spPr bwMode="gray">
            <a:xfrm>
              <a:off x="1833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pic>
          <p:nvPicPr>
            <p:cNvPr id="53" name="Picture 25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1797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54" name="Text Box 26"/>
            <p:cNvSpPr txBox="1">
              <a:spLocks noChangeArrowheads="1"/>
            </p:cNvSpPr>
            <p:nvPr/>
          </p:nvSpPr>
          <p:spPr bwMode="gray">
            <a:xfrm>
              <a:off x="1860" y="3213"/>
              <a:ext cx="798" cy="4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Arial" charset="0"/>
                </a:rPr>
                <a:t>5</a:t>
              </a:r>
              <a:endParaRPr lang="en-US" b="1" dirty="0">
                <a:solidFill>
                  <a:srgbClr val="FFFFFF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5550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475656" y="1548248"/>
            <a:ext cx="5976664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Instruction 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conditionnelle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La 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syntaxe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Applications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La 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conditionnelle simple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La 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présentation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Conditionnelles </a:t>
            </a: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imbriquées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L’usage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Exemple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Erreur </a:t>
            </a: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à éviter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La présentation des conditionnelles	</a:t>
            </a:r>
          </a:p>
          <a:p>
            <a:pPr indent="228600" eaLnBrk="0" hangingPunct="0">
              <a:tabLst>
                <a:tab pos="5267325" algn="r"/>
              </a:tabLst>
            </a:pPr>
            <a:endParaRPr lang="fr-FR" b="1" dirty="0" smtClean="0">
              <a:solidFill>
                <a:srgbClr val="C0504D">
                  <a:lumMod val="50000"/>
                </a:srgbClr>
              </a:solidFill>
              <a:latin typeface="Calibri" pitchFamily="34" charset="0"/>
              <a:ea typeface="Times New Roman" pitchFamily="18" charset="0"/>
              <a:cs typeface="Times New Roman" pitchFamily="18" charset="0"/>
              <a:hlinkClick r:id="rId3"/>
            </a:endParaRPr>
          </a:p>
          <a:p>
            <a:pPr indent="228600" eaLnBrk="0" hangingPunct="0">
              <a:tabLst>
                <a:tab pos="5267325" algn="r"/>
              </a:tabLst>
            </a:pPr>
            <a:endParaRPr lang="fr-FR" sz="3200" dirty="0" smtClean="0">
              <a:solidFill>
                <a:srgbClr val="C0504D">
                  <a:lumMod val="50000"/>
                </a:srgbClr>
              </a:solidFill>
              <a:latin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6211" y="546815"/>
            <a:ext cx="715452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fr-FR" sz="2800" b="1" i="1" dirty="0">
                <a:ln w="11430"/>
                <a:solidFill>
                  <a:srgbClr val="1F497D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CHAPITRE 2 </a:t>
            </a:r>
            <a:r>
              <a:rPr lang="fr-FR" sz="2800" b="1" i="1" dirty="0" smtClean="0">
                <a:ln w="11430"/>
                <a:solidFill>
                  <a:srgbClr val="1F497D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:Les </a:t>
            </a:r>
            <a:r>
              <a:rPr lang="fr-FR" sz="2800" b="1" i="1" dirty="0">
                <a:ln w="11430"/>
                <a:solidFill>
                  <a:srgbClr val="1F497D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Structures de Contrôle</a:t>
            </a:r>
            <a:endParaRPr lang="fr-FR" sz="2800" b="1" dirty="0">
              <a:ln w="11430"/>
              <a:solidFill>
                <a:srgbClr val="1F497D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7690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259632" y="1439363"/>
            <a:ext cx="5976664" cy="3508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28600" eaLnBrk="0" hangingPunct="0">
              <a:tabLst>
                <a:tab pos="5267325" algn="r"/>
              </a:tabLst>
            </a:pPr>
            <a:r>
              <a:rPr lang="fr-FR" sz="12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INSTRUCTION </a:t>
            </a:r>
            <a:r>
              <a:rPr lang="fr-FR" sz="12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REPETITION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2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La </a:t>
            </a:r>
            <a:r>
              <a:rPr lang="fr-FR" sz="12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boucle </a:t>
            </a:r>
            <a:r>
              <a:rPr lang="fr-FR" sz="1200" b="1" dirty="0" err="1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tant_que</a:t>
            </a:r>
            <a:r>
              <a:rPr lang="fr-FR" sz="12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2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Définition</a:t>
            </a:r>
            <a:r>
              <a:rPr lang="fr-FR" sz="12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2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Syntaxe </a:t>
            </a:r>
            <a:r>
              <a:rPr lang="fr-FR" sz="12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2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Exemple</a:t>
            </a:r>
            <a:r>
              <a:rPr lang="fr-FR" sz="12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2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Plusieurs </a:t>
            </a:r>
            <a:r>
              <a:rPr lang="fr-FR" sz="12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algorithmes équivalents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2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La </a:t>
            </a:r>
            <a:r>
              <a:rPr lang="fr-FR" sz="12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condition d’arrêt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2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La </a:t>
            </a:r>
            <a:r>
              <a:rPr lang="fr-FR" sz="12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syntaxe des autres boucles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2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La </a:t>
            </a:r>
            <a:r>
              <a:rPr lang="fr-FR" sz="12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boucle pour-faire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2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La </a:t>
            </a:r>
            <a:r>
              <a:rPr lang="fr-FR" sz="12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boucle faire-</a:t>
            </a:r>
            <a:r>
              <a:rPr lang="fr-FR" sz="1200" b="1" dirty="0" err="1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tant_que</a:t>
            </a:r>
            <a:r>
              <a:rPr lang="fr-FR" sz="12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2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Application </a:t>
            </a:r>
            <a:r>
              <a:rPr lang="fr-FR" sz="12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en programmation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2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Applications</a:t>
            </a:r>
            <a:r>
              <a:rPr lang="fr-FR" sz="12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2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Boucle </a:t>
            </a:r>
            <a:r>
              <a:rPr lang="fr-FR" sz="12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et conditionnelle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2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Boucle </a:t>
            </a:r>
            <a:r>
              <a:rPr lang="fr-FR" sz="12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et tableau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2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Les boucles imbriquées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2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L’usage</a:t>
            </a:r>
            <a:r>
              <a:rPr lang="fr-FR" sz="12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indent="228600" eaLnBrk="0" hangingPunct="0">
              <a:tabLst>
                <a:tab pos="5267325" algn="r"/>
              </a:tabLst>
            </a:pPr>
            <a:r>
              <a:rPr lang="fr-FR" sz="1200" b="1" dirty="0" smtClean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Boucle </a:t>
            </a:r>
            <a:r>
              <a:rPr lang="fr-FR" sz="1200" b="1" dirty="0">
                <a:solidFill>
                  <a:srgbClr val="C0504D">
                    <a:lumMod val="50000"/>
                  </a:srgb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et tableau à deux dimensions	</a:t>
            </a:r>
          </a:p>
          <a:p>
            <a:pPr indent="228600" eaLnBrk="0" hangingPunct="0">
              <a:tabLst>
                <a:tab pos="5267325" algn="r"/>
              </a:tabLst>
            </a:pPr>
            <a:endParaRPr lang="fr-FR" dirty="0" smtClean="0">
              <a:solidFill>
                <a:srgbClr val="C0504D">
                  <a:lumMod val="50000"/>
                </a:srgbClr>
              </a:solidFill>
              <a:latin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6211" y="546815"/>
            <a:ext cx="715452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fr-FR" sz="2800" b="1" i="1" dirty="0">
                <a:ln w="11430"/>
                <a:solidFill>
                  <a:srgbClr val="1F497D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CHAPITRE 2 </a:t>
            </a:r>
            <a:r>
              <a:rPr lang="fr-FR" sz="2800" b="1" i="1" dirty="0" smtClean="0">
                <a:ln w="11430"/>
                <a:solidFill>
                  <a:srgbClr val="1F497D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:Les </a:t>
            </a:r>
            <a:r>
              <a:rPr lang="fr-FR" sz="2800" b="1" i="1" dirty="0">
                <a:ln w="11430"/>
                <a:solidFill>
                  <a:srgbClr val="1F497D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Structures de Contrôle</a:t>
            </a:r>
            <a:endParaRPr lang="fr-FR" sz="2800" b="1" dirty="0">
              <a:ln w="11430"/>
              <a:solidFill>
                <a:srgbClr val="1F497D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6432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c plein 6"/>
          <p:cNvSpPr/>
          <p:nvPr/>
        </p:nvSpPr>
        <p:spPr>
          <a:xfrm>
            <a:off x="-2542615" y="139151"/>
            <a:ext cx="5472816" cy="5472816"/>
          </a:xfrm>
          <a:prstGeom prst="blockArc">
            <a:avLst>
              <a:gd name="adj1" fmla="val 18900000"/>
              <a:gd name="adj2" fmla="val 2700000"/>
              <a:gd name="adj3" fmla="val 395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-40000" prstMaterial="matte"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hemeClr val="accent2">
              <a:tint val="9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orme libre 7"/>
          <p:cNvSpPr/>
          <p:nvPr/>
        </p:nvSpPr>
        <p:spPr>
          <a:xfrm>
            <a:off x="2436262" y="1097477"/>
            <a:ext cx="5656275" cy="508162"/>
          </a:xfrm>
          <a:custGeom>
            <a:avLst/>
            <a:gdLst>
              <a:gd name="connsiteX0" fmla="*/ 0 w 5656275"/>
              <a:gd name="connsiteY0" fmla="*/ 0 h 508162"/>
              <a:gd name="connsiteX1" fmla="*/ 5656275 w 5656275"/>
              <a:gd name="connsiteY1" fmla="*/ 0 h 508162"/>
              <a:gd name="connsiteX2" fmla="*/ 5656275 w 5656275"/>
              <a:gd name="connsiteY2" fmla="*/ 508162 h 508162"/>
              <a:gd name="connsiteX3" fmla="*/ 0 w 5656275"/>
              <a:gd name="connsiteY3" fmla="*/ 508162 h 508162"/>
              <a:gd name="connsiteX4" fmla="*/ 0 w 5656275"/>
              <a:gd name="connsiteY4" fmla="*/ 0 h 508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6275" h="508162">
                <a:moveTo>
                  <a:pt x="0" y="0"/>
                </a:moveTo>
                <a:lnTo>
                  <a:pt x="5656275" y="0"/>
                </a:lnTo>
                <a:lnTo>
                  <a:pt x="5656275" y="508162"/>
                </a:lnTo>
                <a:lnTo>
                  <a:pt x="0" y="50816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3354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Aft>
                <a:spcPct val="35000"/>
              </a:spcAft>
            </a:pPr>
            <a:r>
              <a:rPr lang="fr-FR" sz="1900" i="1" dirty="0" smtClean="0">
                <a:solidFill>
                  <a:prstClr val="white"/>
                </a:solidFill>
              </a:rPr>
              <a:t>CHAPITRE 1 : Les variables</a:t>
            </a:r>
            <a:endParaRPr lang="fr-FR" sz="1900" dirty="0">
              <a:solidFill>
                <a:prstClr val="white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2118660" y="1033958"/>
            <a:ext cx="635203" cy="635203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Forme libre 9"/>
          <p:cNvSpPr/>
          <p:nvPr/>
        </p:nvSpPr>
        <p:spPr>
          <a:xfrm>
            <a:off x="2800392" y="1859478"/>
            <a:ext cx="5292140" cy="508162"/>
          </a:xfrm>
          <a:custGeom>
            <a:avLst/>
            <a:gdLst>
              <a:gd name="connsiteX0" fmla="*/ 0 w 5292140"/>
              <a:gd name="connsiteY0" fmla="*/ 0 h 508162"/>
              <a:gd name="connsiteX1" fmla="*/ 5292140 w 5292140"/>
              <a:gd name="connsiteY1" fmla="*/ 0 h 508162"/>
              <a:gd name="connsiteX2" fmla="*/ 5292140 w 5292140"/>
              <a:gd name="connsiteY2" fmla="*/ 508162 h 508162"/>
              <a:gd name="connsiteX3" fmla="*/ 0 w 5292140"/>
              <a:gd name="connsiteY3" fmla="*/ 508162 h 508162"/>
              <a:gd name="connsiteX4" fmla="*/ 0 w 5292140"/>
              <a:gd name="connsiteY4" fmla="*/ 0 h 508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2140" h="508162">
                <a:moveTo>
                  <a:pt x="0" y="0"/>
                </a:moveTo>
                <a:lnTo>
                  <a:pt x="5292140" y="0"/>
                </a:lnTo>
                <a:lnTo>
                  <a:pt x="5292140" y="508162"/>
                </a:lnTo>
                <a:lnTo>
                  <a:pt x="0" y="50816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2812566"/>
              <a:satOff val="-4220"/>
              <a:lumOff val="-686"/>
              <a:alphaOff val="0"/>
            </a:schemeClr>
          </a:fillRef>
          <a:effectRef idx="2">
            <a:schemeClr val="accent3">
              <a:hueOff val="2812566"/>
              <a:satOff val="-4220"/>
              <a:lumOff val="-68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3354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Aft>
                <a:spcPct val="35000"/>
              </a:spcAft>
            </a:pPr>
            <a:r>
              <a:rPr lang="fr-FR" sz="1900" i="1" dirty="0" smtClean="0">
                <a:solidFill>
                  <a:prstClr val="white"/>
                </a:solidFill>
              </a:rPr>
              <a:t>CHAPITRE 2 : Les Structures de Contrôle</a:t>
            </a:r>
            <a:endParaRPr lang="fr-FR" sz="1900" dirty="0">
              <a:solidFill>
                <a:prstClr val="white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2482793" y="1795958"/>
            <a:ext cx="635203" cy="635203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3">
              <a:hueOff val="2812566"/>
              <a:satOff val="-4220"/>
              <a:lumOff val="-686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Ellipse 12"/>
          <p:cNvSpPr/>
          <p:nvPr/>
        </p:nvSpPr>
        <p:spPr>
          <a:xfrm>
            <a:off x="2594555" y="2557958"/>
            <a:ext cx="635203" cy="635203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3">
              <a:hueOff val="5625132"/>
              <a:satOff val="-8440"/>
              <a:lumOff val="-1373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orme libre 13"/>
          <p:cNvSpPr/>
          <p:nvPr/>
        </p:nvSpPr>
        <p:spPr>
          <a:xfrm>
            <a:off x="2800392" y="3383478"/>
            <a:ext cx="5292140" cy="508162"/>
          </a:xfrm>
          <a:custGeom>
            <a:avLst/>
            <a:gdLst>
              <a:gd name="connsiteX0" fmla="*/ 0 w 5292140"/>
              <a:gd name="connsiteY0" fmla="*/ 0 h 508162"/>
              <a:gd name="connsiteX1" fmla="*/ 5292140 w 5292140"/>
              <a:gd name="connsiteY1" fmla="*/ 0 h 508162"/>
              <a:gd name="connsiteX2" fmla="*/ 5292140 w 5292140"/>
              <a:gd name="connsiteY2" fmla="*/ 508162 h 508162"/>
              <a:gd name="connsiteX3" fmla="*/ 0 w 5292140"/>
              <a:gd name="connsiteY3" fmla="*/ 508162 h 508162"/>
              <a:gd name="connsiteX4" fmla="*/ 0 w 5292140"/>
              <a:gd name="connsiteY4" fmla="*/ 0 h 508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2140" h="508162">
                <a:moveTo>
                  <a:pt x="0" y="0"/>
                </a:moveTo>
                <a:lnTo>
                  <a:pt x="5292140" y="0"/>
                </a:lnTo>
                <a:lnTo>
                  <a:pt x="5292140" y="508162"/>
                </a:lnTo>
                <a:lnTo>
                  <a:pt x="0" y="50816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8437698"/>
              <a:satOff val="-12660"/>
              <a:lumOff val="-2059"/>
              <a:alphaOff val="0"/>
            </a:schemeClr>
          </a:fillRef>
          <a:effectRef idx="2">
            <a:schemeClr val="accent3">
              <a:hueOff val="8437698"/>
              <a:satOff val="-12660"/>
              <a:lumOff val="-205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3354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Aft>
                <a:spcPct val="35000"/>
              </a:spcAft>
            </a:pPr>
            <a:r>
              <a:rPr lang="fr-FR" sz="1900" i="1" dirty="0" smtClean="0">
                <a:solidFill>
                  <a:prstClr val="white"/>
                </a:solidFill>
              </a:rPr>
              <a:t>CHAPITRE 4 : Les Algorithmes de Tri &amp; Complexité</a:t>
            </a:r>
            <a:endParaRPr lang="fr-FR" sz="1900" dirty="0">
              <a:solidFill>
                <a:prstClr val="white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2482793" y="3319958"/>
            <a:ext cx="635203" cy="635203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3">
              <a:hueOff val="8437698"/>
              <a:satOff val="-12660"/>
              <a:lumOff val="-2059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orme libre 15"/>
          <p:cNvSpPr/>
          <p:nvPr/>
        </p:nvSpPr>
        <p:spPr>
          <a:xfrm>
            <a:off x="2436262" y="4145478"/>
            <a:ext cx="5656275" cy="508162"/>
          </a:xfrm>
          <a:custGeom>
            <a:avLst/>
            <a:gdLst>
              <a:gd name="connsiteX0" fmla="*/ 0 w 5656275"/>
              <a:gd name="connsiteY0" fmla="*/ 0 h 508162"/>
              <a:gd name="connsiteX1" fmla="*/ 5656275 w 5656275"/>
              <a:gd name="connsiteY1" fmla="*/ 0 h 508162"/>
              <a:gd name="connsiteX2" fmla="*/ 5656275 w 5656275"/>
              <a:gd name="connsiteY2" fmla="*/ 508162 h 508162"/>
              <a:gd name="connsiteX3" fmla="*/ 0 w 5656275"/>
              <a:gd name="connsiteY3" fmla="*/ 508162 h 508162"/>
              <a:gd name="connsiteX4" fmla="*/ 0 w 5656275"/>
              <a:gd name="connsiteY4" fmla="*/ 0 h 508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6275" h="508162">
                <a:moveTo>
                  <a:pt x="0" y="0"/>
                </a:moveTo>
                <a:lnTo>
                  <a:pt x="5656275" y="0"/>
                </a:lnTo>
                <a:lnTo>
                  <a:pt x="5656275" y="508162"/>
                </a:lnTo>
                <a:lnTo>
                  <a:pt x="0" y="50816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11250264"/>
              <a:satOff val="-16880"/>
              <a:lumOff val="-2745"/>
              <a:alphaOff val="0"/>
            </a:schemeClr>
          </a:fillRef>
          <a:effectRef idx="2">
            <a:schemeClr val="accent3">
              <a:hueOff val="11250264"/>
              <a:satOff val="-16880"/>
              <a:lumOff val="-274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3354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Aft>
                <a:spcPct val="35000"/>
              </a:spcAft>
            </a:pPr>
            <a:r>
              <a:rPr lang="fr-FR" sz="1900" i="1" dirty="0" smtClean="0">
                <a:solidFill>
                  <a:prstClr val="white"/>
                </a:solidFill>
              </a:rPr>
              <a:t>CHAPITRE 5 :    Les pointeurs</a:t>
            </a:r>
            <a:endParaRPr lang="fr-FR" sz="1900" dirty="0">
              <a:solidFill>
                <a:prstClr val="white"/>
              </a:solidFill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2118660" y="4081958"/>
            <a:ext cx="635203" cy="635203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0800" h="19050" prst="relaxedInset"/>
            <a:contourClr>
              <a:schemeClr val="bg1"/>
            </a:contourClr>
          </a:sp3d>
        </p:spPr>
        <p:style>
          <a:lnRef idx="1">
            <a:schemeClr val="accent3">
              <a:hueOff val="11250264"/>
              <a:satOff val="-16880"/>
              <a:lumOff val="-2745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Rectangle 3"/>
          <p:cNvSpPr/>
          <p:nvPr/>
        </p:nvSpPr>
        <p:spPr>
          <a:xfrm>
            <a:off x="3497128" y="264517"/>
            <a:ext cx="332174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4400" b="1" dirty="0" smtClean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Programme</a:t>
            </a:r>
            <a:endParaRPr lang="fr-FR" sz="44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20" name="Group 20"/>
          <p:cNvGrpSpPr>
            <a:grpSpLocks/>
          </p:cNvGrpSpPr>
          <p:nvPr/>
        </p:nvGrpSpPr>
        <p:grpSpPr bwMode="auto">
          <a:xfrm>
            <a:off x="2051720" y="1007146"/>
            <a:ext cx="774758" cy="844524"/>
            <a:chOff x="1776" y="2823"/>
            <a:chExt cx="973" cy="1113"/>
          </a:xfrm>
        </p:grpSpPr>
        <p:sp>
          <p:nvSpPr>
            <p:cNvPr id="21" name="Oval 21"/>
            <p:cNvSpPr>
              <a:spLocks noChangeArrowheads="1"/>
            </p:cNvSpPr>
            <p:nvPr/>
          </p:nvSpPr>
          <p:spPr bwMode="gray">
            <a:xfrm>
              <a:off x="1872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fr-FR">
                <a:solidFill>
                  <a:srgbClr val="1F5281"/>
                </a:solidFill>
                <a:latin typeface="Arial" charset="0"/>
              </a:endParaRPr>
            </a:p>
          </p:txBody>
        </p:sp>
        <p:sp>
          <p:nvSpPr>
            <p:cNvPr id="22" name="Oval 22"/>
            <p:cNvSpPr>
              <a:spLocks noChangeArrowheads="1"/>
            </p:cNvSpPr>
            <p:nvPr/>
          </p:nvSpPr>
          <p:spPr bwMode="gray">
            <a:xfrm>
              <a:off x="1776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57255"/>
                    <a:invGamma/>
                  </a:srgb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23" name="Oval 23"/>
            <p:cNvSpPr>
              <a:spLocks noChangeArrowheads="1"/>
            </p:cNvSpPr>
            <p:nvPr/>
          </p:nvSpPr>
          <p:spPr bwMode="gray">
            <a:xfrm>
              <a:off x="1797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1481B8">
                    <a:alpha val="85001"/>
                  </a:srgbClr>
                </a:gs>
                <a:gs pos="100000">
                  <a:srgbClr val="1481B8">
                    <a:gamma/>
                    <a:shade val="6352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24" name="Oval 24"/>
            <p:cNvSpPr>
              <a:spLocks noChangeArrowheads="1"/>
            </p:cNvSpPr>
            <p:nvPr/>
          </p:nvSpPr>
          <p:spPr bwMode="gray">
            <a:xfrm>
              <a:off x="1833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pic>
          <p:nvPicPr>
            <p:cNvPr id="25" name="Picture 25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1797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26" name="Text Box 26"/>
            <p:cNvSpPr txBox="1">
              <a:spLocks noChangeArrowheads="1"/>
            </p:cNvSpPr>
            <p:nvPr/>
          </p:nvSpPr>
          <p:spPr bwMode="gray">
            <a:xfrm>
              <a:off x="1860" y="3213"/>
              <a:ext cx="798" cy="4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Arial" charset="0"/>
                </a:rPr>
                <a:t>1</a:t>
              </a:r>
              <a:endParaRPr lang="en-US" b="1" dirty="0">
                <a:solidFill>
                  <a:srgbClr val="FFFFFF"/>
                </a:solidFill>
                <a:latin typeface="Arial" charset="0"/>
              </a:endParaRPr>
            </a:p>
          </p:txBody>
        </p:sp>
      </p:grpSp>
      <p:grpSp>
        <p:nvGrpSpPr>
          <p:cNvPr id="27" name="Group 20"/>
          <p:cNvGrpSpPr>
            <a:grpSpLocks/>
          </p:cNvGrpSpPr>
          <p:nvPr/>
        </p:nvGrpSpPr>
        <p:grpSpPr bwMode="auto">
          <a:xfrm>
            <a:off x="2425695" y="3319956"/>
            <a:ext cx="774758" cy="844524"/>
            <a:chOff x="1776" y="2823"/>
            <a:chExt cx="973" cy="1113"/>
          </a:xfrm>
        </p:grpSpPr>
        <p:sp>
          <p:nvSpPr>
            <p:cNvPr id="28" name="Oval 21"/>
            <p:cNvSpPr>
              <a:spLocks noChangeArrowheads="1"/>
            </p:cNvSpPr>
            <p:nvPr/>
          </p:nvSpPr>
          <p:spPr bwMode="gray">
            <a:xfrm>
              <a:off x="1872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fr-FR">
                <a:solidFill>
                  <a:srgbClr val="1F5281"/>
                </a:solidFill>
                <a:latin typeface="Arial" charset="0"/>
              </a:endParaRPr>
            </a:p>
          </p:txBody>
        </p:sp>
        <p:sp>
          <p:nvSpPr>
            <p:cNvPr id="29" name="Oval 22"/>
            <p:cNvSpPr>
              <a:spLocks noChangeArrowheads="1"/>
            </p:cNvSpPr>
            <p:nvPr/>
          </p:nvSpPr>
          <p:spPr bwMode="gray">
            <a:xfrm>
              <a:off x="1776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57255"/>
                    <a:invGamma/>
                  </a:srgb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30" name="Oval 23"/>
            <p:cNvSpPr>
              <a:spLocks noChangeArrowheads="1"/>
            </p:cNvSpPr>
            <p:nvPr/>
          </p:nvSpPr>
          <p:spPr bwMode="gray">
            <a:xfrm>
              <a:off x="1797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1481B8">
                    <a:alpha val="85001"/>
                  </a:srgbClr>
                </a:gs>
                <a:gs pos="100000">
                  <a:srgbClr val="1481B8">
                    <a:gamma/>
                    <a:shade val="6352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31" name="Oval 24"/>
            <p:cNvSpPr>
              <a:spLocks noChangeArrowheads="1"/>
            </p:cNvSpPr>
            <p:nvPr/>
          </p:nvSpPr>
          <p:spPr bwMode="gray">
            <a:xfrm>
              <a:off x="1833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pic>
          <p:nvPicPr>
            <p:cNvPr id="32" name="Picture 25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1797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33" name="Text Box 26"/>
            <p:cNvSpPr txBox="1">
              <a:spLocks noChangeArrowheads="1"/>
            </p:cNvSpPr>
            <p:nvPr/>
          </p:nvSpPr>
          <p:spPr bwMode="gray">
            <a:xfrm>
              <a:off x="1860" y="3213"/>
              <a:ext cx="798" cy="4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Arial" charset="0"/>
                </a:rPr>
                <a:t>4</a:t>
              </a:r>
              <a:endParaRPr lang="en-US" b="1" dirty="0">
                <a:solidFill>
                  <a:srgbClr val="FFFFFF"/>
                </a:solidFill>
                <a:latin typeface="Arial" charset="0"/>
              </a:endParaRPr>
            </a:p>
          </p:txBody>
        </p:sp>
      </p:grpSp>
      <p:grpSp>
        <p:nvGrpSpPr>
          <p:cNvPr id="2" name="Groupe 1"/>
          <p:cNvGrpSpPr/>
          <p:nvPr/>
        </p:nvGrpSpPr>
        <p:grpSpPr>
          <a:xfrm>
            <a:off x="2466263" y="2507491"/>
            <a:ext cx="5626273" cy="844524"/>
            <a:chOff x="2466259" y="2507491"/>
            <a:chExt cx="5626273" cy="844524"/>
          </a:xfrm>
        </p:grpSpPr>
        <p:sp>
          <p:nvSpPr>
            <p:cNvPr id="12" name="Forme libre 11"/>
            <p:cNvSpPr/>
            <p:nvPr/>
          </p:nvSpPr>
          <p:spPr>
            <a:xfrm>
              <a:off x="2912152" y="2621476"/>
              <a:ext cx="5180380" cy="508162"/>
            </a:xfrm>
            <a:custGeom>
              <a:avLst/>
              <a:gdLst>
                <a:gd name="connsiteX0" fmla="*/ 0 w 5180380"/>
                <a:gd name="connsiteY0" fmla="*/ 0 h 508162"/>
                <a:gd name="connsiteX1" fmla="*/ 5180380 w 5180380"/>
                <a:gd name="connsiteY1" fmla="*/ 0 h 508162"/>
                <a:gd name="connsiteX2" fmla="*/ 5180380 w 5180380"/>
                <a:gd name="connsiteY2" fmla="*/ 508162 h 508162"/>
                <a:gd name="connsiteX3" fmla="*/ 0 w 5180380"/>
                <a:gd name="connsiteY3" fmla="*/ 508162 h 508162"/>
                <a:gd name="connsiteX4" fmla="*/ 0 w 5180380"/>
                <a:gd name="connsiteY4" fmla="*/ 0 h 508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180380" h="508162">
                  <a:moveTo>
                    <a:pt x="0" y="0"/>
                  </a:moveTo>
                  <a:lnTo>
                    <a:pt x="5180380" y="0"/>
                  </a:lnTo>
                  <a:lnTo>
                    <a:pt x="5180380" y="508162"/>
                  </a:lnTo>
                  <a:lnTo>
                    <a:pt x="0" y="508162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5625132"/>
                <a:satOff val="-8440"/>
                <a:lumOff val="-1373"/>
                <a:alphaOff val="0"/>
              </a:schemeClr>
            </a:fillRef>
            <a:effectRef idx="2">
              <a:schemeClr val="accent3">
                <a:hueOff val="5625132"/>
                <a:satOff val="-8440"/>
                <a:lumOff val="-137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03354" tIns="48260" rIns="48260" bIns="48260" numCol="1" spcCol="1270" anchor="ctr" anchorCtr="0">
              <a:noAutofit/>
            </a:bodyPr>
            <a:lstStyle/>
            <a:p>
              <a:pPr defTabSz="844550">
                <a:lnSpc>
                  <a:spcPct val="90000"/>
                </a:lnSpc>
                <a:spcAft>
                  <a:spcPct val="35000"/>
                </a:spcAft>
              </a:pPr>
              <a:r>
                <a:rPr lang="fr-FR" sz="1900" i="1" dirty="0" smtClean="0">
                  <a:solidFill>
                    <a:prstClr val="white"/>
                  </a:solidFill>
                </a:rPr>
                <a:t>CHAPITRE 3 : Les Fonctions</a:t>
              </a:r>
              <a:endParaRPr lang="fr-FR" sz="1900" dirty="0">
                <a:solidFill>
                  <a:prstClr val="white"/>
                </a:solidFill>
              </a:endParaRPr>
            </a:p>
          </p:txBody>
        </p:sp>
        <p:grpSp>
          <p:nvGrpSpPr>
            <p:cNvPr id="34" name="Group 20"/>
            <p:cNvGrpSpPr>
              <a:grpSpLocks/>
            </p:cNvGrpSpPr>
            <p:nvPr/>
          </p:nvGrpSpPr>
          <p:grpSpPr bwMode="auto">
            <a:xfrm>
              <a:off x="2466259" y="2507491"/>
              <a:ext cx="774758" cy="844524"/>
              <a:chOff x="1776" y="2823"/>
              <a:chExt cx="973" cy="1113"/>
            </a:xfrm>
          </p:grpSpPr>
          <p:sp>
            <p:nvSpPr>
              <p:cNvPr id="35" name="Oval 21"/>
              <p:cNvSpPr>
                <a:spLocks noChangeArrowheads="1"/>
              </p:cNvSpPr>
              <p:nvPr/>
            </p:nvSpPr>
            <p:spPr bwMode="gray">
              <a:xfrm>
                <a:off x="1872" y="3744"/>
                <a:ext cx="816" cy="192"/>
              </a:xfrm>
              <a:prstGeom prst="ellipse">
                <a:avLst/>
              </a:prstGeom>
              <a:gradFill rotWithShape="1">
                <a:gsLst>
                  <a:gs pos="0">
                    <a:srgbClr val="969696"/>
                  </a:gs>
                  <a:gs pos="100000">
                    <a:srgbClr val="FFFFFF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fr-FR">
                  <a:solidFill>
                    <a:srgbClr val="1F5281"/>
                  </a:solidFill>
                  <a:latin typeface="Arial" charset="0"/>
                </a:endParaRPr>
              </a:p>
            </p:txBody>
          </p:sp>
          <p:sp>
            <p:nvSpPr>
              <p:cNvPr id="36" name="Oval 22"/>
              <p:cNvSpPr>
                <a:spLocks noChangeArrowheads="1"/>
              </p:cNvSpPr>
              <p:nvPr/>
            </p:nvSpPr>
            <p:spPr bwMode="gray">
              <a:xfrm>
                <a:off x="1776" y="2823"/>
                <a:ext cx="973" cy="973"/>
              </a:xfrm>
              <a:prstGeom prst="ellipse">
                <a:avLst/>
              </a:prstGeom>
              <a:gradFill rotWithShape="1">
                <a:gsLst>
                  <a:gs pos="0">
                    <a:srgbClr val="1481B8"/>
                  </a:gs>
                  <a:gs pos="100000">
                    <a:srgbClr val="1481B8">
                      <a:gamma/>
                      <a:shade val="57255"/>
                      <a:invGamma/>
                    </a:srgbClr>
                  </a:gs>
                </a:gsLst>
                <a:path path="rect">
                  <a:fillToRect l="100000" t="100000"/>
                </a:path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fr-FR">
                  <a:solidFill>
                    <a:srgbClr val="1F5281"/>
                  </a:solidFill>
                </a:endParaRPr>
              </a:p>
            </p:txBody>
          </p:sp>
          <p:sp>
            <p:nvSpPr>
              <p:cNvPr id="37" name="Oval 23"/>
              <p:cNvSpPr>
                <a:spLocks noChangeArrowheads="1"/>
              </p:cNvSpPr>
              <p:nvPr/>
            </p:nvSpPr>
            <p:spPr bwMode="gray">
              <a:xfrm>
                <a:off x="1797" y="2846"/>
                <a:ext cx="928" cy="929"/>
              </a:xfrm>
              <a:prstGeom prst="ellipse">
                <a:avLst/>
              </a:prstGeom>
              <a:gradFill rotWithShape="1">
                <a:gsLst>
                  <a:gs pos="0">
                    <a:srgbClr val="1481B8">
                      <a:alpha val="85001"/>
                    </a:srgbClr>
                  </a:gs>
                  <a:gs pos="100000">
                    <a:srgbClr val="1481B8">
                      <a:gamma/>
                      <a:shade val="63529"/>
                      <a:invGamma/>
                    </a:srgbClr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fr-FR">
                  <a:solidFill>
                    <a:srgbClr val="1F5281"/>
                  </a:solidFill>
                </a:endParaRPr>
              </a:p>
            </p:txBody>
          </p:sp>
          <p:sp>
            <p:nvSpPr>
              <p:cNvPr id="38" name="Oval 24"/>
              <p:cNvSpPr>
                <a:spLocks noChangeArrowheads="1"/>
              </p:cNvSpPr>
              <p:nvPr/>
            </p:nvSpPr>
            <p:spPr bwMode="gray">
              <a:xfrm>
                <a:off x="1833" y="2880"/>
                <a:ext cx="839" cy="839"/>
              </a:xfrm>
              <a:prstGeom prst="ellipse">
                <a:avLst/>
              </a:prstGeom>
              <a:gradFill rotWithShape="1">
                <a:gsLst>
                  <a:gs pos="0">
                    <a:srgbClr val="1481B8"/>
                  </a:gs>
                  <a:gs pos="100000">
                    <a:srgbClr val="1481B8">
                      <a:gamma/>
                      <a:shade val="72549"/>
                      <a:invGamma/>
                    </a:srgbClr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fr-FR">
                  <a:solidFill>
                    <a:srgbClr val="1F5281"/>
                  </a:solidFill>
                </a:endParaRPr>
              </a:p>
            </p:txBody>
          </p:sp>
          <p:pic>
            <p:nvPicPr>
              <p:cNvPr id="39" name="Picture 25" descr="Picture1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gray">
              <a:xfrm>
                <a:off x="1797" y="2880"/>
                <a:ext cx="616" cy="616"/>
              </a:xfrm>
              <a:prstGeom prst="rect">
                <a:avLst/>
              </a:prstGeom>
              <a:noFill/>
            </p:spPr>
          </p:pic>
          <p:sp>
            <p:nvSpPr>
              <p:cNvPr id="40" name="Text Box 26"/>
              <p:cNvSpPr txBox="1">
                <a:spLocks noChangeArrowheads="1"/>
              </p:cNvSpPr>
              <p:nvPr/>
            </p:nvSpPr>
            <p:spPr bwMode="gray">
              <a:xfrm>
                <a:off x="1860" y="3213"/>
                <a:ext cx="798" cy="48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Verdana" pitchFamily="34" charset="0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b="1" dirty="0" smtClean="0">
                    <a:solidFill>
                      <a:srgbClr val="FFFFFF"/>
                    </a:solidFill>
                    <a:latin typeface="Arial" charset="0"/>
                  </a:rPr>
                  <a:t>3</a:t>
                </a:r>
                <a:endParaRPr lang="en-US" b="1" dirty="0">
                  <a:solidFill>
                    <a:srgbClr val="FFFFFF"/>
                  </a:solidFill>
                  <a:latin typeface="Arial" charset="0"/>
                </a:endParaRPr>
              </a:p>
            </p:txBody>
          </p:sp>
        </p:grpSp>
      </p:grpSp>
      <p:grpSp>
        <p:nvGrpSpPr>
          <p:cNvPr id="41" name="Group 20"/>
          <p:cNvGrpSpPr>
            <a:grpSpLocks/>
          </p:cNvGrpSpPr>
          <p:nvPr/>
        </p:nvGrpSpPr>
        <p:grpSpPr bwMode="auto">
          <a:xfrm>
            <a:off x="2384453" y="1729506"/>
            <a:ext cx="774758" cy="844524"/>
            <a:chOff x="1776" y="2823"/>
            <a:chExt cx="973" cy="1113"/>
          </a:xfrm>
        </p:grpSpPr>
        <p:sp>
          <p:nvSpPr>
            <p:cNvPr id="42" name="Oval 21"/>
            <p:cNvSpPr>
              <a:spLocks noChangeArrowheads="1"/>
            </p:cNvSpPr>
            <p:nvPr/>
          </p:nvSpPr>
          <p:spPr bwMode="gray">
            <a:xfrm>
              <a:off x="1872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fr-FR">
                <a:solidFill>
                  <a:srgbClr val="1F5281"/>
                </a:solidFill>
                <a:latin typeface="Arial" charset="0"/>
              </a:endParaRPr>
            </a:p>
          </p:txBody>
        </p:sp>
        <p:sp>
          <p:nvSpPr>
            <p:cNvPr id="43" name="Oval 22"/>
            <p:cNvSpPr>
              <a:spLocks noChangeArrowheads="1"/>
            </p:cNvSpPr>
            <p:nvPr/>
          </p:nvSpPr>
          <p:spPr bwMode="gray">
            <a:xfrm>
              <a:off x="1776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57255"/>
                    <a:invGamma/>
                  </a:srgb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44" name="Oval 23"/>
            <p:cNvSpPr>
              <a:spLocks noChangeArrowheads="1"/>
            </p:cNvSpPr>
            <p:nvPr/>
          </p:nvSpPr>
          <p:spPr bwMode="gray">
            <a:xfrm>
              <a:off x="1797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1481B8">
                    <a:alpha val="85001"/>
                  </a:srgbClr>
                </a:gs>
                <a:gs pos="100000">
                  <a:srgbClr val="1481B8">
                    <a:gamma/>
                    <a:shade val="6352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45" name="Oval 24"/>
            <p:cNvSpPr>
              <a:spLocks noChangeArrowheads="1"/>
            </p:cNvSpPr>
            <p:nvPr/>
          </p:nvSpPr>
          <p:spPr bwMode="gray">
            <a:xfrm>
              <a:off x="1833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pic>
          <p:nvPicPr>
            <p:cNvPr id="46" name="Picture 25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1797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47" name="Text Box 26"/>
            <p:cNvSpPr txBox="1">
              <a:spLocks noChangeArrowheads="1"/>
            </p:cNvSpPr>
            <p:nvPr/>
          </p:nvSpPr>
          <p:spPr bwMode="gray">
            <a:xfrm>
              <a:off x="1860" y="3213"/>
              <a:ext cx="798" cy="4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Arial" charset="0"/>
                </a:rPr>
                <a:t>2</a:t>
              </a:r>
              <a:endParaRPr lang="en-US" b="1" dirty="0">
                <a:solidFill>
                  <a:srgbClr val="FFFFFF"/>
                </a:solidFill>
                <a:latin typeface="Arial" charset="0"/>
              </a:endParaRPr>
            </a:p>
          </p:txBody>
        </p:sp>
      </p:grpSp>
      <p:grpSp>
        <p:nvGrpSpPr>
          <p:cNvPr id="48" name="Group 20"/>
          <p:cNvGrpSpPr>
            <a:grpSpLocks/>
          </p:cNvGrpSpPr>
          <p:nvPr/>
        </p:nvGrpSpPr>
        <p:grpSpPr bwMode="auto">
          <a:xfrm>
            <a:off x="1990617" y="4058251"/>
            <a:ext cx="774758" cy="844524"/>
            <a:chOff x="1776" y="2823"/>
            <a:chExt cx="973" cy="1113"/>
          </a:xfrm>
        </p:grpSpPr>
        <p:sp>
          <p:nvSpPr>
            <p:cNvPr id="49" name="Oval 21"/>
            <p:cNvSpPr>
              <a:spLocks noChangeArrowheads="1"/>
            </p:cNvSpPr>
            <p:nvPr/>
          </p:nvSpPr>
          <p:spPr bwMode="gray">
            <a:xfrm>
              <a:off x="1872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fr-FR">
                <a:solidFill>
                  <a:srgbClr val="1F5281"/>
                </a:solidFill>
                <a:latin typeface="Arial" charset="0"/>
              </a:endParaRPr>
            </a:p>
          </p:txBody>
        </p:sp>
        <p:sp>
          <p:nvSpPr>
            <p:cNvPr id="50" name="Oval 22"/>
            <p:cNvSpPr>
              <a:spLocks noChangeArrowheads="1"/>
            </p:cNvSpPr>
            <p:nvPr/>
          </p:nvSpPr>
          <p:spPr bwMode="gray">
            <a:xfrm>
              <a:off x="1776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57255"/>
                    <a:invGamma/>
                  </a:srgb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51" name="Oval 23"/>
            <p:cNvSpPr>
              <a:spLocks noChangeArrowheads="1"/>
            </p:cNvSpPr>
            <p:nvPr/>
          </p:nvSpPr>
          <p:spPr bwMode="gray">
            <a:xfrm>
              <a:off x="1797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rgbClr val="1481B8">
                    <a:alpha val="85001"/>
                  </a:srgbClr>
                </a:gs>
                <a:gs pos="100000">
                  <a:srgbClr val="1481B8">
                    <a:gamma/>
                    <a:shade val="6352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sp>
          <p:nvSpPr>
            <p:cNvPr id="52" name="Oval 24"/>
            <p:cNvSpPr>
              <a:spLocks noChangeArrowheads="1"/>
            </p:cNvSpPr>
            <p:nvPr/>
          </p:nvSpPr>
          <p:spPr bwMode="gray">
            <a:xfrm>
              <a:off x="1833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rgbClr val="1481B8"/>
                </a:gs>
                <a:gs pos="100000">
                  <a:srgbClr val="1481B8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fr-FR">
                <a:solidFill>
                  <a:srgbClr val="1F5281"/>
                </a:solidFill>
              </a:endParaRPr>
            </a:p>
          </p:txBody>
        </p:sp>
        <p:pic>
          <p:nvPicPr>
            <p:cNvPr id="53" name="Picture 25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1797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54" name="Text Box 26"/>
            <p:cNvSpPr txBox="1">
              <a:spLocks noChangeArrowheads="1"/>
            </p:cNvSpPr>
            <p:nvPr/>
          </p:nvSpPr>
          <p:spPr bwMode="gray">
            <a:xfrm>
              <a:off x="1860" y="3213"/>
              <a:ext cx="798" cy="4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Verdana" pitchFamily="34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Arial" charset="0"/>
                </a:rPr>
                <a:t>5</a:t>
              </a:r>
              <a:endParaRPr lang="en-US" b="1" dirty="0">
                <a:solidFill>
                  <a:srgbClr val="FFFFFF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5550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891</TotalTime>
  <Words>435</Words>
  <Application>Microsoft Office PowerPoint</Application>
  <PresentationFormat>Affichage à l'écran (16:9)</PresentationFormat>
  <Paragraphs>266</Paragraphs>
  <Slides>27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9</vt:i4>
      </vt:variant>
      <vt:variant>
        <vt:lpstr>Titres des diapositives</vt:lpstr>
      </vt:variant>
      <vt:variant>
        <vt:i4>27</vt:i4>
      </vt:variant>
    </vt:vector>
  </HeadingPairs>
  <TitlesOfParts>
    <vt:vector size="36" baseType="lpstr">
      <vt:lpstr>Thème Office</vt:lpstr>
      <vt:lpstr>1_Thème Office</vt:lpstr>
      <vt:lpstr>2_Thème Office</vt:lpstr>
      <vt:lpstr>3_Thème Office</vt:lpstr>
      <vt:lpstr>4_Thème Office</vt:lpstr>
      <vt:lpstr>5_Thème Office</vt:lpstr>
      <vt:lpstr>6_Thème Office</vt:lpstr>
      <vt:lpstr>7_Thème Office</vt:lpstr>
      <vt:lpstr>8_Thème Office</vt:lpstr>
      <vt:lpstr>ALGORITHMIQUE &amp; STRUCTURE DE DONNÉES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 Type Scalaire Par Enumération, Enregistrements Et Fichiers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Algorithmes et Programmes</vt:lpstr>
      <vt:lpstr>Cycle de vie d'un programme (d'un logiciel)</vt:lpstr>
      <vt:lpstr>Cycle de vie d'un programme (d'un logiciel)</vt:lpstr>
      <vt:lpstr>Cycle de vie d'un programme (d'un logiciel)</vt:lpstr>
      <vt:lpstr>Cycle de vie d'un programme (d'un logiciel)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Admin</dc:creator>
  <cp:lastModifiedBy>Tlemsani</cp:lastModifiedBy>
  <cp:revision>114</cp:revision>
  <dcterms:created xsi:type="dcterms:W3CDTF">2010-02-25T01:44:28Z</dcterms:created>
  <dcterms:modified xsi:type="dcterms:W3CDTF">2013-10-06T11:53:34Z</dcterms:modified>
</cp:coreProperties>
</file>