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69" r:id="rId3"/>
    <p:sldId id="270" r:id="rId4"/>
    <p:sldId id="271" r:id="rId5"/>
    <p:sldId id="272" r:id="rId6"/>
    <p:sldId id="274" r:id="rId7"/>
    <p:sldId id="275" r:id="rId8"/>
    <p:sldId id="276" r:id="rId9"/>
    <p:sldId id="277" r:id="rId10"/>
    <p:sldId id="279" r:id="rId11"/>
    <p:sldId id="280" r:id="rId12"/>
    <p:sldId id="281" r:id="rId13"/>
    <p:sldId id="282" r:id="rId14"/>
    <p:sldId id="285" r:id="rId15"/>
    <p:sldId id="284" r:id="rId16"/>
    <p:sldId id="286" r:id="rId17"/>
    <p:sldId id="283"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15/10/2022</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15/10/2022</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ar-DZ" sz="6700" b="1" dirty="0" smtClean="0">
                <a:solidFill>
                  <a:srgbClr val="FFFF00"/>
                </a:solidFill>
                <a:latin typeface="Aharoni" pitchFamily="2" charset="-79"/>
              </a:rPr>
              <a:t>المحاضرة </a:t>
            </a:r>
            <a:r>
              <a:rPr lang="ar-SA" sz="6700" b="1" dirty="0" smtClean="0">
                <a:solidFill>
                  <a:srgbClr val="FFFF00"/>
                </a:solidFill>
                <a:latin typeface="Aharoni" pitchFamily="2" charset="-79"/>
              </a:rPr>
              <a:t>الثانية</a:t>
            </a:r>
            <a:r>
              <a:rPr lang="fr-FR" sz="4800" b="1" dirty="0" smtClean="0">
                <a:solidFill>
                  <a:srgbClr val="FFFF00"/>
                </a:solidFill>
                <a:latin typeface="Aharoni" pitchFamily="2" charset="-79"/>
                <a:cs typeface="Aharoni" pitchFamily="2" charset="-79"/>
              </a:rPr>
              <a:t/>
            </a:r>
            <a:br>
              <a:rPr lang="fr-FR" sz="4800" b="1" dirty="0" smtClean="0">
                <a:solidFill>
                  <a:srgbClr val="FFFF00"/>
                </a:solidFill>
                <a:latin typeface="Aharoni" pitchFamily="2" charset="-79"/>
                <a:cs typeface="Aharoni" pitchFamily="2" charset="-79"/>
              </a:rPr>
            </a:br>
            <a:endParaRPr lang="fr-FR" dirty="0"/>
          </a:p>
        </p:txBody>
      </p:sp>
      <p:sp>
        <p:nvSpPr>
          <p:cNvPr id="3" name="Espace réservé du contenu 2"/>
          <p:cNvSpPr>
            <a:spLocks noGrp="1"/>
          </p:cNvSpPr>
          <p:nvPr>
            <p:ph idx="1"/>
          </p:nvPr>
        </p:nvSpPr>
        <p:spPr>
          <a:xfrm>
            <a:off x="214282" y="1357298"/>
            <a:ext cx="8686800" cy="5286412"/>
          </a:xfrm>
        </p:spPr>
        <p:style>
          <a:lnRef idx="1">
            <a:schemeClr val="accent5"/>
          </a:lnRef>
          <a:fillRef idx="2">
            <a:schemeClr val="accent5"/>
          </a:fillRef>
          <a:effectRef idx="1">
            <a:schemeClr val="accent5"/>
          </a:effectRef>
          <a:fontRef idx="minor">
            <a:schemeClr val="dk1"/>
          </a:fontRef>
        </p:style>
        <p:txBody>
          <a:bodyPr>
            <a:noAutofit/>
          </a:bodyPr>
          <a:lstStyle/>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مادة :  التخطيط </a:t>
            </a:r>
            <a:r>
              <a:rPr lang="ar-SA" sz="2800" b="1" dirty="0" err="1" smtClean="0">
                <a:solidFill>
                  <a:schemeClr val="bg1">
                    <a:lumMod val="75000"/>
                    <a:lumOff val="25000"/>
                  </a:schemeClr>
                </a:solidFill>
                <a:latin typeface="Arial" pitchFamily="34" charset="0"/>
                <a:cs typeface="Arial" pitchFamily="34" charset="0"/>
              </a:rPr>
              <a:t>و</a:t>
            </a:r>
            <a:r>
              <a:rPr lang="ar-SA" sz="2800" b="1" dirty="0" smtClean="0">
                <a:solidFill>
                  <a:schemeClr val="bg1">
                    <a:lumMod val="75000"/>
                    <a:lumOff val="25000"/>
                  </a:schemeClr>
                </a:solidFill>
                <a:latin typeface="Arial" pitchFamily="34" charset="0"/>
                <a:cs typeface="Arial" pitchFamily="34" charset="0"/>
              </a:rPr>
              <a:t> البرمجة في التدريب الرياضي.</a:t>
            </a:r>
          </a:p>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المستوى : السنة الثانية ليسانس التدريب الرياضي.</a:t>
            </a:r>
          </a:p>
          <a:p>
            <a:pPr algn="r" rtl="1">
              <a:lnSpc>
                <a:spcPct val="200000"/>
              </a:lnSpc>
              <a:buNone/>
            </a:pPr>
            <a:endParaRPr lang="ar-SA" sz="2800" b="1" dirty="0" smtClean="0">
              <a:solidFill>
                <a:srgbClr val="FFFF00"/>
              </a:solidFill>
              <a:latin typeface="Arial" pitchFamily="34" charset="0"/>
              <a:cs typeface="Arial" pitchFamily="34" charset="0"/>
            </a:endParaRPr>
          </a:p>
          <a:p>
            <a:pPr algn="r" rtl="1">
              <a:buNone/>
            </a:pPr>
            <a:r>
              <a:rPr lang="ar-SA" sz="2800" b="1" dirty="0" smtClean="0">
                <a:solidFill>
                  <a:srgbClr val="FF0000"/>
                </a:solidFill>
                <a:latin typeface="Arial" pitchFamily="34" charset="0"/>
                <a:cs typeface="Arial" pitchFamily="34" charset="0"/>
              </a:rPr>
              <a:t>أهداف المحاضرة: - مفاهيم عامة حول التخطيط في التدريب الرياضي.</a:t>
            </a:r>
          </a:p>
          <a:p>
            <a:pPr algn="r" rtl="1">
              <a:buNone/>
            </a:pPr>
            <a:r>
              <a:rPr lang="ar-SA" sz="2800" b="1" dirty="0" smtClean="0">
                <a:solidFill>
                  <a:srgbClr val="FF0000"/>
                </a:solidFill>
                <a:latin typeface="Arial" pitchFamily="34" charset="0"/>
                <a:cs typeface="Arial" pitchFamily="34" charset="0"/>
              </a:rPr>
              <a:t>                      - خصائص التخطيط الرياضي.</a:t>
            </a:r>
          </a:p>
          <a:p>
            <a:pPr algn="r" rtl="1">
              <a:buNone/>
            </a:pPr>
            <a:r>
              <a:rPr lang="ar-SA" sz="2800" b="1" dirty="0" smtClean="0">
                <a:solidFill>
                  <a:srgbClr val="FF0000"/>
                </a:solidFill>
                <a:latin typeface="Arial" pitchFamily="34" charset="0"/>
                <a:cs typeface="Arial" pitchFamily="34" charset="0"/>
              </a:rPr>
              <a:t>                      - ما يجب معرفته حول التخطيط في التدريب الرياضي.</a:t>
            </a:r>
            <a:endParaRPr lang="fr-FR" sz="2800" b="1" dirty="0" smtClean="0">
              <a:solidFill>
                <a:srgbClr val="FF0000"/>
              </a:solidFill>
              <a:latin typeface="Arial" pitchFamily="34" charset="0"/>
              <a:cs typeface="Arial" pitchFamily="34" charset="0"/>
            </a:endParaRPr>
          </a:p>
          <a:p>
            <a:pPr algn="r" rtl="1">
              <a:buNone/>
            </a:pPr>
            <a:r>
              <a:rPr lang="ar-SA" sz="2800" b="1" dirty="0" smtClean="0">
                <a:solidFill>
                  <a:srgbClr val="FF0000"/>
                </a:solidFill>
                <a:latin typeface="Arial" pitchFamily="34" charset="0"/>
                <a:cs typeface="Arial" pitchFamily="34" charset="0"/>
              </a:rPr>
              <a:t>           </a:t>
            </a:r>
          </a:p>
          <a:p>
            <a:pPr algn="r" rtl="1">
              <a:buNone/>
            </a:pPr>
            <a:r>
              <a:rPr lang="ar-SA" sz="2800" b="1" dirty="0" smtClean="0">
                <a:solidFill>
                  <a:srgbClr val="FF0000"/>
                </a:solidFill>
                <a:latin typeface="Arial" pitchFamily="34" charset="0"/>
                <a:cs typeface="Arial" pitchFamily="34" charset="0"/>
              </a:rPr>
              <a:t>                     </a:t>
            </a:r>
            <a:endParaRPr lang="fr-FR" sz="2800" b="1" dirty="0">
              <a:solidFill>
                <a:srgbClr val="FF0000"/>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r>
              <a:rPr lang="ar-SA" sz="3200" b="1" dirty="0" smtClean="0">
                <a:solidFill>
                  <a:srgbClr val="FF0000"/>
                </a:solidFill>
                <a:latin typeface="Traditional Arabic" pitchFamily="18" charset="-78"/>
                <a:cs typeface="Traditional Arabic" pitchFamily="18" charset="-78"/>
              </a:rPr>
              <a:t>على المربي الرياضي أن يعلم أن ..........</a:t>
            </a:r>
            <a:endParaRPr lang="fr-FR" sz="3200" dirty="0">
              <a:solidFill>
                <a:srgbClr val="FF0000"/>
              </a:solidFill>
              <a:latin typeface="Traditional Arabic" pitchFamily="18" charset="-78"/>
              <a:cs typeface="Traditional Arabic" pitchFamily="18" charset="-78"/>
            </a:endParaRPr>
          </a:p>
        </p:txBody>
      </p:sp>
      <p:sp>
        <p:nvSpPr>
          <p:cNvPr id="7" name="Rectangle 6"/>
          <p:cNvSpPr/>
          <p:nvPr/>
        </p:nvSpPr>
        <p:spPr>
          <a:xfrm>
            <a:off x="500034" y="1582341"/>
            <a:ext cx="7858180" cy="4524315"/>
          </a:xfrm>
          <a:prstGeom prst="rect">
            <a:avLst/>
          </a:prstGeom>
        </p:spPr>
        <p:txBody>
          <a:bodyPr wrap="square">
            <a:spAutoFit/>
          </a:bodyPr>
          <a:lstStyle/>
          <a:p>
            <a:pPr lvl="0" algn="just" rtl="1">
              <a:buNone/>
            </a:pPr>
            <a:r>
              <a:rPr lang="ar-SA" sz="3200" b="1" dirty="0" smtClean="0">
                <a:solidFill>
                  <a:schemeClr val="accent2">
                    <a:lumMod val="75000"/>
                  </a:schemeClr>
                </a:solidFill>
                <a:latin typeface="Traditional Arabic" pitchFamily="18" charset="-78"/>
                <a:cs typeface="Traditional Arabic" pitchFamily="18" charset="-78"/>
              </a:rPr>
              <a:t>- المخطط بشكل عام يملك صفة الخصوصية</a:t>
            </a:r>
            <a:r>
              <a:rPr lang="fr-FR" sz="3200" b="1" dirty="0" smtClean="0">
                <a:solidFill>
                  <a:schemeClr val="accent2">
                    <a:lumMod val="75000"/>
                  </a:schemeClr>
                </a:solidFill>
                <a:latin typeface="Traditional Arabic" pitchFamily="18" charset="-78"/>
                <a:cs typeface="Traditional Arabic" pitchFamily="18" charset="-78"/>
              </a:rPr>
              <a:t>:</a:t>
            </a:r>
          </a:p>
          <a:p>
            <a:pPr algn="just" rtl="1">
              <a:buNone/>
            </a:pPr>
            <a:r>
              <a:rPr lang="ar-SA" sz="3200" dirty="0" smtClean="0">
                <a:latin typeface="Traditional Arabic" pitchFamily="18" charset="-78"/>
                <a:cs typeface="Traditional Arabic" pitchFamily="18" charset="-78"/>
              </a:rPr>
              <a:t>     </a:t>
            </a:r>
            <a:r>
              <a:rPr lang="ar-SA" sz="3200" dirty="0" smtClean="0">
                <a:solidFill>
                  <a:schemeClr val="bg1"/>
                </a:solidFill>
                <a:latin typeface="Traditional Arabic" pitchFamily="18" charset="-78"/>
                <a:cs typeface="Traditional Arabic" pitchFamily="18" charset="-78"/>
              </a:rPr>
              <a:t>على المخطط أن يخص </a:t>
            </a:r>
            <a:r>
              <a:rPr lang="ar-SA" sz="3200" dirty="0" err="1" smtClean="0">
                <a:solidFill>
                  <a:schemeClr val="bg1"/>
                </a:solidFill>
                <a:latin typeface="Traditional Arabic" pitchFamily="18" charset="-78"/>
                <a:cs typeface="Traditional Arabic" pitchFamily="18" charset="-78"/>
              </a:rPr>
              <a:t>حصريا</a:t>
            </a:r>
            <a:r>
              <a:rPr lang="ar-SA" sz="3200" dirty="0" smtClean="0">
                <a:solidFill>
                  <a:schemeClr val="bg1"/>
                </a:solidFill>
                <a:latin typeface="Traditional Arabic" pitchFamily="18" charset="-78"/>
                <a:cs typeface="Traditional Arabic" pitchFamily="18" charset="-78"/>
              </a:rPr>
              <a:t> الفريق أو الفرد الرياضي المعني </a:t>
            </a:r>
            <a:r>
              <a:rPr lang="ar-SA" sz="3200" dirty="0" err="1" smtClean="0">
                <a:solidFill>
                  <a:schemeClr val="bg1"/>
                </a:solidFill>
                <a:latin typeface="Traditional Arabic" pitchFamily="18" charset="-78"/>
                <a:cs typeface="Traditional Arabic" pitchFamily="18" charset="-78"/>
              </a:rPr>
              <a:t>به</a:t>
            </a:r>
            <a:r>
              <a:rPr lang="ar-SA" sz="3200" dirty="0" smtClean="0">
                <a:solidFill>
                  <a:schemeClr val="bg1"/>
                </a:solidFill>
                <a:latin typeface="Traditional Arabic" pitchFamily="18" charset="-78"/>
                <a:cs typeface="Traditional Arabic" pitchFamily="18" charset="-78"/>
              </a:rPr>
              <a:t> في الموسم ذاته دون سواه، أي أن المخطط لفريق ما صالح إلا لهذا الفريق وفي هذا الموسم ولا يمكن تطبيق لفريق آخر ويرتبط بخصوصيات المستوى والأهداف والإمكانيات الخاصة بالفريق أو الرياضي المعني </a:t>
            </a:r>
            <a:r>
              <a:rPr lang="ar-SA" sz="3200" dirty="0" err="1" smtClean="0">
                <a:solidFill>
                  <a:schemeClr val="bg1"/>
                </a:solidFill>
                <a:latin typeface="Traditional Arabic" pitchFamily="18" charset="-78"/>
                <a:cs typeface="Traditional Arabic" pitchFamily="18" charset="-78"/>
              </a:rPr>
              <a:t>به</a:t>
            </a:r>
            <a:r>
              <a:rPr lang="fr-FR" sz="3200" dirty="0" smtClean="0">
                <a:solidFill>
                  <a:schemeClr val="bg1"/>
                </a:solidFill>
                <a:latin typeface="Traditional Arabic" pitchFamily="18" charset="-78"/>
                <a:cs typeface="Traditional Arabic" pitchFamily="18" charset="-78"/>
              </a:rPr>
              <a:t>.</a:t>
            </a:r>
          </a:p>
          <a:p>
            <a:pPr algn="just" rtl="1">
              <a:buNone/>
            </a:pPr>
            <a:r>
              <a:rPr lang="ar-SA" sz="3200" dirty="0" smtClean="0">
                <a:latin typeface="Traditional Arabic" pitchFamily="18" charset="-78"/>
                <a:cs typeface="Traditional Arabic" pitchFamily="18" charset="-78"/>
              </a:rPr>
              <a:t> </a:t>
            </a:r>
            <a:endParaRPr lang="fr-FR" sz="3200" dirty="0" smtClean="0">
              <a:latin typeface="Traditional Arabic" pitchFamily="18" charset="-78"/>
              <a:cs typeface="Traditional Arabic" pitchFamily="18" charset="-78"/>
            </a:endParaRPr>
          </a:p>
          <a:p>
            <a:pPr lvl="0" algn="just" rtl="1">
              <a:buNone/>
            </a:pPr>
            <a:r>
              <a:rPr lang="ar-SA" sz="3200" b="1" dirty="0" smtClean="0">
                <a:solidFill>
                  <a:schemeClr val="accent2">
                    <a:lumMod val="75000"/>
                  </a:schemeClr>
                </a:solidFill>
                <a:latin typeface="Traditional Arabic" pitchFamily="18" charset="-78"/>
                <a:cs typeface="Traditional Arabic" pitchFamily="18" charset="-78"/>
              </a:rPr>
              <a:t>- للمخطط أساس علمي</a:t>
            </a:r>
            <a:r>
              <a:rPr lang="fr-FR" sz="3200" b="1" dirty="0" smtClean="0">
                <a:solidFill>
                  <a:schemeClr val="accent2">
                    <a:lumMod val="75000"/>
                  </a:schemeClr>
                </a:solidFill>
                <a:latin typeface="Traditional Arabic" pitchFamily="18" charset="-78"/>
                <a:cs typeface="Traditional Arabic" pitchFamily="18" charset="-78"/>
              </a:rPr>
              <a:t>:</a:t>
            </a:r>
            <a:endParaRPr lang="fr-FR" sz="3200" dirty="0" smtClean="0">
              <a:solidFill>
                <a:schemeClr val="accent2">
                  <a:lumMod val="75000"/>
                </a:schemeClr>
              </a:solidFill>
              <a:latin typeface="Traditional Arabic" pitchFamily="18" charset="-78"/>
              <a:cs typeface="Traditional Arabic" pitchFamily="18" charset="-78"/>
            </a:endParaRPr>
          </a:p>
          <a:p>
            <a:pPr algn="just" rtl="1">
              <a:buNone/>
            </a:pPr>
            <a:r>
              <a:rPr lang="ar-SA" sz="3200" dirty="0" smtClean="0">
                <a:latin typeface="Traditional Arabic" pitchFamily="18" charset="-78"/>
                <a:cs typeface="Traditional Arabic" pitchFamily="18" charset="-78"/>
              </a:rPr>
              <a:t> </a:t>
            </a:r>
            <a:r>
              <a:rPr lang="ar-SA" sz="3200" dirty="0" smtClean="0">
                <a:solidFill>
                  <a:schemeClr val="bg1"/>
                </a:solidFill>
                <a:latin typeface="Traditional Arabic" pitchFamily="18" charset="-78"/>
                <a:cs typeface="Traditional Arabic" pitchFamily="18" charset="-78"/>
              </a:rPr>
              <a:t>على المخطط أن يخضع لقواعد علمية صحيحة ونظريات حديثة من مختلف علوم الرياضة.</a:t>
            </a:r>
            <a:endParaRPr lang="fr-FR" sz="3200" dirty="0" smtClean="0">
              <a:solidFill>
                <a:schemeClr val="bg1"/>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r>
              <a:rPr lang="ar-SA" sz="3200" b="1" dirty="0" smtClean="0">
                <a:solidFill>
                  <a:srgbClr val="FF0000"/>
                </a:solidFill>
                <a:latin typeface="Traditional Arabic" pitchFamily="18" charset="-78"/>
                <a:cs typeface="Traditional Arabic" pitchFamily="18" charset="-78"/>
              </a:rPr>
              <a:t>على المربي الرياضي أن يعلم أن ..........</a:t>
            </a:r>
            <a:endParaRPr lang="fr-FR" sz="3200" dirty="0">
              <a:solidFill>
                <a:srgbClr val="FF0000"/>
              </a:solidFill>
              <a:latin typeface="Traditional Arabic" pitchFamily="18" charset="-78"/>
              <a:cs typeface="Traditional Arabic" pitchFamily="18" charset="-78"/>
            </a:endParaRPr>
          </a:p>
        </p:txBody>
      </p:sp>
      <p:sp>
        <p:nvSpPr>
          <p:cNvPr id="7" name="Rectangle 6"/>
          <p:cNvSpPr/>
          <p:nvPr/>
        </p:nvSpPr>
        <p:spPr>
          <a:xfrm>
            <a:off x="500034" y="1582341"/>
            <a:ext cx="7858180" cy="4031873"/>
          </a:xfrm>
          <a:prstGeom prst="rect">
            <a:avLst/>
          </a:prstGeom>
        </p:spPr>
        <p:txBody>
          <a:bodyPr wrap="square">
            <a:spAutoFit/>
          </a:bodyPr>
          <a:lstStyle/>
          <a:p>
            <a:pPr lvl="0" algn="just" rtl="1">
              <a:buNone/>
            </a:pPr>
            <a:r>
              <a:rPr lang="ar-SA" sz="3200" b="1" dirty="0" smtClean="0">
                <a:solidFill>
                  <a:schemeClr val="accent2">
                    <a:lumMod val="75000"/>
                  </a:schemeClr>
                </a:solidFill>
                <a:latin typeface="Traditional Arabic" pitchFamily="18" charset="-78"/>
                <a:cs typeface="Traditional Arabic" pitchFamily="18" charset="-78"/>
              </a:rPr>
              <a:t>- واقعية المخطط :</a:t>
            </a:r>
          </a:p>
          <a:p>
            <a:pPr lvl="0" algn="just" rtl="1">
              <a:buNone/>
            </a:pPr>
            <a:r>
              <a:rPr lang="ar-SA" sz="3200" dirty="0" smtClean="0"/>
              <a:t> </a:t>
            </a:r>
            <a:r>
              <a:rPr lang="ar-SA" sz="3200" dirty="0" smtClean="0">
                <a:solidFill>
                  <a:schemeClr val="bg1"/>
                </a:solidFill>
                <a:latin typeface="Traditional Arabic" pitchFamily="18" charset="-78"/>
                <a:cs typeface="Traditional Arabic" pitchFamily="18" charset="-78"/>
              </a:rPr>
              <a:t>يجب على المخطط الرياضي أن يكون عملي وقابل للتطبيق وأن يتوافق مع الإمكانيات المتاحة كما يجب أن ينطلق التخطيط من واقع المعطيات البشرية والمادية على أن يتسم بالطموح غير المبالغ فيه</a:t>
            </a:r>
            <a:r>
              <a:rPr lang="fr-FR" sz="3200" dirty="0" smtClean="0">
                <a:solidFill>
                  <a:schemeClr val="bg1"/>
                </a:solidFill>
                <a:latin typeface="Traditional Arabic" pitchFamily="18" charset="-78"/>
                <a:cs typeface="Traditional Arabic" pitchFamily="18" charset="-78"/>
              </a:rPr>
              <a:t>.</a:t>
            </a:r>
          </a:p>
          <a:p>
            <a:pPr lvl="0" algn="just" rtl="1">
              <a:buNone/>
            </a:pPr>
            <a:r>
              <a:rPr lang="ar-SA" sz="3200" b="1" dirty="0" smtClean="0">
                <a:solidFill>
                  <a:schemeClr val="accent2">
                    <a:lumMod val="75000"/>
                  </a:schemeClr>
                </a:solidFill>
                <a:latin typeface="Traditional Arabic" pitchFamily="18" charset="-78"/>
                <a:cs typeface="Traditional Arabic" pitchFamily="18" charset="-78"/>
              </a:rPr>
              <a:t>- شمولية المخطط: </a:t>
            </a:r>
          </a:p>
          <a:p>
            <a:pPr lvl="0" algn="just" rtl="1">
              <a:buNone/>
            </a:pPr>
            <a:r>
              <a:rPr lang="ar-SA" sz="3200" dirty="0" smtClean="0"/>
              <a:t> </a:t>
            </a:r>
            <a:r>
              <a:rPr lang="ar-SA" sz="3200" dirty="0" smtClean="0">
                <a:solidFill>
                  <a:schemeClr val="bg1"/>
                </a:solidFill>
                <a:latin typeface="Traditional Arabic" pitchFamily="18" charset="-78"/>
                <a:cs typeface="Traditional Arabic" pitchFamily="18" charset="-78"/>
              </a:rPr>
              <a:t>يجب أن يتضمن المخطط مختلف الجوانب التنظيمية وبالخصوص جوانب التحضير نقصد بذلك الجانب البدني، </a:t>
            </a:r>
            <a:r>
              <a:rPr lang="ar-SA" sz="3200" dirty="0" err="1" smtClean="0">
                <a:solidFill>
                  <a:schemeClr val="bg1"/>
                </a:solidFill>
                <a:latin typeface="Traditional Arabic" pitchFamily="18" charset="-78"/>
                <a:cs typeface="Traditional Arabic" pitchFamily="18" charset="-78"/>
              </a:rPr>
              <a:t>المهاري</a:t>
            </a:r>
            <a:r>
              <a:rPr lang="ar-SA" sz="3200" dirty="0" smtClean="0">
                <a:solidFill>
                  <a:schemeClr val="bg1"/>
                </a:solidFill>
                <a:latin typeface="Traditional Arabic" pitchFamily="18" charset="-78"/>
                <a:cs typeface="Traditional Arabic" pitchFamily="18" charset="-78"/>
              </a:rPr>
              <a:t>، الخططي، النظري والنفسي بهدف الوصول إلى أعلى المستويات من كل الجوانب</a:t>
            </a:r>
            <a:r>
              <a:rPr lang="fr-FR" sz="3200" dirty="0" smtClean="0">
                <a:solidFill>
                  <a:schemeClr val="bg1"/>
                </a:solidFill>
                <a:latin typeface="Traditional Arabic" pitchFamily="18" charset="-78"/>
                <a:cs typeface="Traditional Arabic" pitchFamily="18" charset="-78"/>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r>
              <a:rPr lang="ar-SA" sz="3200" b="1" dirty="0" smtClean="0">
                <a:solidFill>
                  <a:srgbClr val="FF0000"/>
                </a:solidFill>
                <a:latin typeface="Traditional Arabic" pitchFamily="18" charset="-78"/>
                <a:cs typeface="Traditional Arabic" pitchFamily="18" charset="-78"/>
              </a:rPr>
              <a:t>على المربي الرياضي أن يعلم أن ..........</a:t>
            </a:r>
            <a:endParaRPr lang="fr-FR" sz="3200" dirty="0">
              <a:solidFill>
                <a:srgbClr val="FF0000"/>
              </a:solidFill>
              <a:latin typeface="Traditional Arabic" pitchFamily="18" charset="-78"/>
              <a:cs typeface="Traditional Arabic" pitchFamily="18" charset="-78"/>
            </a:endParaRPr>
          </a:p>
        </p:txBody>
      </p:sp>
      <p:sp>
        <p:nvSpPr>
          <p:cNvPr id="7" name="Rectangle 6"/>
          <p:cNvSpPr/>
          <p:nvPr/>
        </p:nvSpPr>
        <p:spPr>
          <a:xfrm>
            <a:off x="500034" y="1582341"/>
            <a:ext cx="7858180" cy="4031873"/>
          </a:xfrm>
          <a:prstGeom prst="rect">
            <a:avLst/>
          </a:prstGeom>
        </p:spPr>
        <p:txBody>
          <a:bodyPr wrap="square">
            <a:spAutoFit/>
          </a:bodyPr>
          <a:lstStyle/>
          <a:p>
            <a:pPr lvl="0" algn="just" rtl="1">
              <a:buNone/>
            </a:pPr>
            <a:r>
              <a:rPr lang="ar-SA" sz="3200" b="1" dirty="0" smtClean="0">
                <a:solidFill>
                  <a:schemeClr val="accent2">
                    <a:lumMod val="75000"/>
                  </a:schemeClr>
                </a:solidFill>
                <a:latin typeface="Traditional Arabic" pitchFamily="18" charset="-78"/>
                <a:cs typeface="Traditional Arabic" pitchFamily="18" charset="-78"/>
              </a:rPr>
              <a:t>- صحة البيانات والمعلومات</a:t>
            </a:r>
            <a:r>
              <a:rPr lang="fr-FR" sz="3200" b="1" dirty="0" smtClean="0">
                <a:solidFill>
                  <a:schemeClr val="accent2">
                    <a:lumMod val="75000"/>
                  </a:schemeClr>
                </a:solidFill>
                <a:latin typeface="Traditional Arabic" pitchFamily="18" charset="-78"/>
                <a:cs typeface="Traditional Arabic" pitchFamily="18" charset="-78"/>
              </a:rPr>
              <a:t>:</a:t>
            </a:r>
          </a:p>
          <a:p>
            <a:pPr algn="just" rtl="1">
              <a:buNone/>
            </a:pPr>
            <a:r>
              <a:rPr lang="ar-SA" sz="3200" dirty="0" smtClean="0">
                <a:solidFill>
                  <a:schemeClr val="bg1"/>
                </a:solidFill>
                <a:latin typeface="Traditional Arabic" pitchFamily="18" charset="-78"/>
                <a:cs typeface="Traditional Arabic" pitchFamily="18" charset="-78"/>
              </a:rPr>
              <a:t>        يجب على المخطط الرياضي أن يبنى على معلومات وبيانات صحيحة ودقيقة ونذكر من بينها نتائج الاختبارات التشخيصية وكل أنواع التقييم</a:t>
            </a:r>
            <a:r>
              <a:rPr lang="fr-FR" sz="3200" dirty="0" smtClean="0">
                <a:solidFill>
                  <a:schemeClr val="bg1"/>
                </a:solidFill>
                <a:latin typeface="Traditional Arabic" pitchFamily="18" charset="-78"/>
                <a:cs typeface="Traditional Arabic" pitchFamily="18" charset="-78"/>
              </a:rPr>
              <a:t>.</a:t>
            </a:r>
          </a:p>
          <a:p>
            <a:pPr lvl="0" algn="just" rtl="1">
              <a:buNone/>
            </a:pPr>
            <a:r>
              <a:rPr lang="ar-SA" sz="3200" b="1" dirty="0" smtClean="0">
                <a:solidFill>
                  <a:schemeClr val="accent2">
                    <a:lumMod val="75000"/>
                  </a:schemeClr>
                </a:solidFill>
                <a:latin typeface="Traditional Arabic" pitchFamily="18" charset="-78"/>
                <a:cs typeface="Traditional Arabic" pitchFamily="18" charset="-78"/>
              </a:rPr>
              <a:t>- وضوح ومرونة المخطط</a:t>
            </a:r>
            <a:r>
              <a:rPr lang="fr-FR" sz="3200" b="1" dirty="0" smtClean="0">
                <a:solidFill>
                  <a:schemeClr val="accent2">
                    <a:lumMod val="75000"/>
                  </a:schemeClr>
                </a:solidFill>
                <a:latin typeface="Traditional Arabic" pitchFamily="18" charset="-78"/>
                <a:cs typeface="Traditional Arabic" pitchFamily="18" charset="-78"/>
              </a:rPr>
              <a:t>:</a:t>
            </a:r>
          </a:p>
          <a:p>
            <a:pPr algn="just" rtl="1">
              <a:buNone/>
            </a:pPr>
            <a:r>
              <a:rPr lang="ar-SA" sz="3200" dirty="0" smtClean="0">
                <a:solidFill>
                  <a:schemeClr val="bg1"/>
                </a:solidFill>
                <a:latin typeface="Traditional Arabic" pitchFamily="18" charset="-78"/>
                <a:cs typeface="Traditional Arabic" pitchFamily="18" charset="-78"/>
              </a:rPr>
              <a:t>        يجب على المخطط أن يتسم بالوضوح أي أن يكون سهل الفهم والتطبيق</a:t>
            </a:r>
            <a:r>
              <a:rPr lang="fr-FR" sz="3200" dirty="0" smtClean="0">
                <a:solidFill>
                  <a:schemeClr val="bg1"/>
                </a:solidFill>
                <a:latin typeface="Traditional Arabic" pitchFamily="18" charset="-78"/>
                <a:cs typeface="Traditional Arabic" pitchFamily="18" charset="-78"/>
              </a:rPr>
              <a:t>. </a:t>
            </a:r>
            <a:r>
              <a:rPr lang="ar-SA" sz="3200" dirty="0" smtClean="0">
                <a:solidFill>
                  <a:schemeClr val="bg1"/>
                </a:solidFill>
                <a:latin typeface="Traditional Arabic" pitchFamily="18" charset="-78"/>
                <a:cs typeface="Traditional Arabic" pitchFamily="18" charset="-78"/>
              </a:rPr>
              <a:t>أما مرونة المخطط فتعني قابليته للتعديل والتحسين وإعادة توجيهه فليس بالضرورة كل ما يخطط ينجز</a:t>
            </a:r>
            <a:r>
              <a:rPr lang="fr-FR" sz="3200" dirty="0" smtClean="0">
                <a:solidFill>
                  <a:schemeClr val="bg1"/>
                </a:solidFill>
                <a:latin typeface="Traditional Arabic" pitchFamily="18" charset="-78"/>
                <a:cs typeface="Traditional Arabic" pitchFamily="18" charset="-78"/>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r>
              <a:rPr lang="ar-SA" sz="3200" b="1" dirty="0" smtClean="0">
                <a:solidFill>
                  <a:srgbClr val="FF0000"/>
                </a:solidFill>
                <a:latin typeface="Traditional Arabic" pitchFamily="18" charset="-78"/>
                <a:cs typeface="Traditional Arabic" pitchFamily="18" charset="-78"/>
              </a:rPr>
              <a:t>على المربي الرياضي أن يعلم أن ..........</a:t>
            </a:r>
            <a:endParaRPr lang="fr-FR" sz="3200" dirty="0">
              <a:solidFill>
                <a:srgbClr val="FF0000"/>
              </a:solidFill>
              <a:latin typeface="Traditional Arabic" pitchFamily="18" charset="-78"/>
              <a:cs typeface="Traditional Arabic" pitchFamily="18" charset="-78"/>
            </a:endParaRPr>
          </a:p>
        </p:txBody>
      </p:sp>
      <p:sp>
        <p:nvSpPr>
          <p:cNvPr id="7" name="Rectangle 6"/>
          <p:cNvSpPr/>
          <p:nvPr/>
        </p:nvSpPr>
        <p:spPr>
          <a:xfrm>
            <a:off x="500034" y="1582341"/>
            <a:ext cx="7858180" cy="4031873"/>
          </a:xfrm>
          <a:prstGeom prst="rect">
            <a:avLst/>
          </a:prstGeom>
        </p:spPr>
        <p:txBody>
          <a:bodyPr wrap="square">
            <a:spAutoFit/>
          </a:bodyPr>
          <a:lstStyle/>
          <a:p>
            <a:pPr lvl="0" algn="just" rtl="1">
              <a:buNone/>
            </a:pPr>
            <a:r>
              <a:rPr lang="ar-SA" sz="3200" b="1" dirty="0" smtClean="0">
                <a:solidFill>
                  <a:schemeClr val="accent2">
                    <a:lumMod val="75000"/>
                  </a:schemeClr>
                </a:solidFill>
                <a:latin typeface="Traditional Arabic" pitchFamily="18" charset="-78"/>
                <a:cs typeface="Traditional Arabic" pitchFamily="18" charset="-78"/>
              </a:rPr>
              <a:t>- تحضير المخطط عمل جماعي:</a:t>
            </a:r>
            <a:endParaRPr lang="fr-FR" sz="3200" b="1" dirty="0" smtClean="0">
              <a:solidFill>
                <a:schemeClr val="accent2">
                  <a:lumMod val="75000"/>
                </a:schemeClr>
              </a:solidFill>
              <a:latin typeface="Traditional Arabic" pitchFamily="18" charset="-78"/>
              <a:cs typeface="Traditional Arabic" pitchFamily="18" charset="-78"/>
            </a:endParaRPr>
          </a:p>
          <a:p>
            <a:pPr algn="just" rtl="1">
              <a:buNone/>
            </a:pPr>
            <a:r>
              <a:rPr lang="ar-SA" sz="3200" dirty="0" smtClean="0">
                <a:latin typeface="Traditional Arabic" pitchFamily="18" charset="-78"/>
                <a:cs typeface="Traditional Arabic" pitchFamily="18" charset="-78"/>
              </a:rPr>
              <a:t>      </a:t>
            </a:r>
            <a:r>
              <a:rPr lang="ar-SA" sz="3200" dirty="0" smtClean="0">
                <a:solidFill>
                  <a:schemeClr val="bg1"/>
                </a:solidFill>
                <a:latin typeface="Traditional Arabic" pitchFamily="18" charset="-78"/>
                <a:cs typeface="Traditional Arabic" pitchFamily="18" charset="-78"/>
              </a:rPr>
              <a:t>عند إعداد المخططات متوسطة وطويلة المدى يجب إشراك كل الفاعلين في العملية من طاقم فني، إداري وطبي بالتنسيق لضمان مخطط صحيح ولتزويد التخطيط بخبرات تمثل كل مستويات التدريب</a:t>
            </a:r>
            <a:r>
              <a:rPr lang="fr-FR" sz="3200" dirty="0" smtClean="0">
                <a:solidFill>
                  <a:schemeClr val="bg1"/>
                </a:solidFill>
                <a:latin typeface="Traditional Arabic" pitchFamily="18" charset="-78"/>
                <a:cs typeface="Traditional Arabic" pitchFamily="18" charset="-78"/>
              </a:rPr>
              <a:t>.</a:t>
            </a:r>
          </a:p>
          <a:p>
            <a:pPr lvl="0" algn="just" rtl="1">
              <a:buNone/>
            </a:pPr>
            <a:r>
              <a:rPr lang="ar-SA" sz="3200" b="1" dirty="0" smtClean="0">
                <a:solidFill>
                  <a:schemeClr val="accent2">
                    <a:lumMod val="75000"/>
                  </a:schemeClr>
                </a:solidFill>
                <a:latin typeface="Traditional Arabic" pitchFamily="18" charset="-78"/>
                <a:cs typeface="Traditional Arabic" pitchFamily="18" charset="-78"/>
              </a:rPr>
              <a:t>- إمكانية التقويم:</a:t>
            </a:r>
          </a:p>
          <a:p>
            <a:pPr lvl="0" algn="just" rtl="1">
              <a:buNone/>
            </a:pPr>
            <a:r>
              <a:rPr lang="ar-SA" sz="3200" dirty="0" smtClean="0">
                <a:latin typeface="Traditional Arabic" pitchFamily="18" charset="-78"/>
                <a:cs typeface="Traditional Arabic" pitchFamily="18" charset="-78"/>
              </a:rPr>
              <a:t>       </a:t>
            </a:r>
            <a:r>
              <a:rPr lang="ar-SA" sz="3200" dirty="0" smtClean="0">
                <a:solidFill>
                  <a:schemeClr val="bg1"/>
                </a:solidFill>
                <a:latin typeface="Traditional Arabic" pitchFamily="18" charset="-78"/>
                <a:cs typeface="Traditional Arabic" pitchFamily="18" charset="-78"/>
              </a:rPr>
              <a:t>يجب أن يرتبط التخطيط بعملية التقويم وهذا لمعرفة مدى نجاح أو فشل هذا الأخير لغرض تحسينه وإعادة توجيهه عملية التقييم ترتبط بالرياضي وأثر البرنامج عليه</a:t>
            </a:r>
            <a:r>
              <a:rPr lang="fr-FR" sz="3200" dirty="0" smtClean="0">
                <a:solidFill>
                  <a:schemeClr val="bg1"/>
                </a:solidFill>
                <a:latin typeface="Traditional Arabic" pitchFamily="18" charset="-78"/>
                <a:cs typeface="Traditional Arabic" pitchFamily="18" charset="-78"/>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lvl="0" algn="r" rtl="1">
              <a:lnSpc>
                <a:spcPct val="110000"/>
              </a:lnSpc>
            </a:pPr>
            <a:endParaRPr lang="ar-SA" sz="2800" b="1" dirty="0" smtClean="0">
              <a:latin typeface="Traditional Arabic" pitchFamily="18" charset="-78"/>
              <a:cs typeface="Traditional Arabic" pitchFamily="18" charset="-78"/>
            </a:endParaRPr>
          </a:p>
          <a:p>
            <a:pPr lvl="0" algn="r" rtl="1">
              <a:lnSpc>
                <a:spcPct val="110000"/>
              </a:lnSpc>
            </a:pPr>
            <a:endParaRPr lang="ar-SA" sz="2800" b="1" dirty="0" smtClean="0">
              <a:latin typeface="Traditional Arabic" pitchFamily="18" charset="-78"/>
              <a:cs typeface="Traditional Arabic" pitchFamily="18" charset="-78"/>
            </a:endParaRPr>
          </a:p>
          <a:p>
            <a:pPr lvl="0" algn="r" rtl="1">
              <a:lnSpc>
                <a:spcPct val="110000"/>
              </a:lnSpc>
            </a:pPr>
            <a:r>
              <a:rPr lang="ar-SA" sz="2800" b="1" dirty="0" smtClean="0">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يشمل التخطيط للتدريب الرياضي العناصر التالية......</a:t>
            </a:r>
            <a:endParaRPr lang="ar-SA" sz="2800" b="1" dirty="0" smtClean="0">
              <a:latin typeface="Traditional Arabic" pitchFamily="18" charset="-78"/>
              <a:cs typeface="Traditional Arabic" pitchFamily="18" charset="-78"/>
            </a:endParaRPr>
          </a:p>
          <a:p>
            <a:pPr lvl="0" algn="r" rtl="1">
              <a:lnSpc>
                <a:spcPct val="110000"/>
              </a:lnSpc>
            </a:pPr>
            <a:r>
              <a:rPr lang="ar-SA" sz="2800" b="1" dirty="0" smtClean="0">
                <a:latin typeface="Traditional Arabic" pitchFamily="18" charset="-78"/>
                <a:cs typeface="Traditional Arabic" pitchFamily="18" charset="-78"/>
              </a:rPr>
              <a:t>1- </a:t>
            </a:r>
            <a:r>
              <a:rPr lang="ar-IQ" sz="2800" b="1" dirty="0" smtClean="0">
                <a:latin typeface="Traditional Arabic" pitchFamily="18" charset="-78"/>
                <a:cs typeface="Traditional Arabic" pitchFamily="18" charset="-78"/>
              </a:rPr>
              <a:t>تحديد الأهداف </a:t>
            </a:r>
            <a:r>
              <a:rPr lang="ar-IQ" sz="2800" b="1" smtClean="0">
                <a:latin typeface="Traditional Arabic" pitchFamily="18" charset="-78"/>
                <a:cs typeface="Traditional Arabic" pitchFamily="18" charset="-78"/>
              </a:rPr>
              <a:t>المراد تحقيقها. </a:t>
            </a:r>
            <a:endParaRPr lang="ar-IQ" sz="2800" b="1" dirty="0" smtClean="0">
              <a:latin typeface="Traditional Arabic" pitchFamily="18" charset="-78"/>
              <a:cs typeface="Traditional Arabic" pitchFamily="18" charset="-78"/>
            </a:endParaRPr>
          </a:p>
          <a:p>
            <a:pPr lvl="0" algn="r" rtl="1">
              <a:lnSpc>
                <a:spcPct val="110000"/>
              </a:lnSpc>
            </a:pPr>
            <a:r>
              <a:rPr lang="ar-SA" sz="2800" b="1" dirty="0" smtClean="0">
                <a:latin typeface="Traditional Arabic" pitchFamily="18" charset="-78"/>
                <a:cs typeface="Traditional Arabic" pitchFamily="18" charset="-78"/>
              </a:rPr>
              <a:t>2-</a:t>
            </a:r>
            <a:r>
              <a:rPr lang="ar-IQ" sz="2800" b="1" dirty="0" smtClean="0">
                <a:latin typeface="Traditional Arabic" pitchFamily="18" charset="-78"/>
                <a:cs typeface="Traditional Arabic" pitchFamily="18" charset="-78"/>
              </a:rPr>
              <a:t>   تحديد الواجبات المنبثقة عن الأهداف المطلوب تحقيقها ، وتحديد </a:t>
            </a:r>
            <a:r>
              <a:rPr lang="ar-SA" sz="2800" b="1" dirty="0" smtClean="0">
                <a:latin typeface="Traditional Arabic" pitchFamily="18" charset="-78"/>
                <a:cs typeface="Traditional Arabic" pitchFamily="18" charset="-78"/>
              </a:rPr>
              <a:t>ترتيب وأولوية كل منها.</a:t>
            </a:r>
            <a:r>
              <a:rPr lang="ar-IQ" sz="2800" b="1" dirty="0" smtClean="0">
                <a:latin typeface="Traditional Arabic" pitchFamily="18" charset="-78"/>
                <a:cs typeface="Traditional Arabic" pitchFamily="18" charset="-78"/>
              </a:rPr>
              <a:t> </a:t>
            </a:r>
          </a:p>
          <a:p>
            <a:pPr lvl="0" algn="r" rtl="1">
              <a:lnSpc>
                <a:spcPct val="110000"/>
              </a:lnSpc>
            </a:pPr>
            <a:r>
              <a:rPr lang="ar-IQ" sz="2800" b="1" dirty="0" smtClean="0">
                <a:latin typeface="Traditional Arabic" pitchFamily="18" charset="-78"/>
                <a:cs typeface="Traditional Arabic" pitchFamily="18" charset="-78"/>
              </a:rPr>
              <a:t>3</a:t>
            </a:r>
            <a:r>
              <a:rPr lang="ar-SA" sz="2800" b="1" dirty="0" smtClean="0">
                <a:latin typeface="Traditional Arabic" pitchFamily="18" charset="-78"/>
                <a:cs typeface="Traditional Arabic" pitchFamily="18" charset="-78"/>
              </a:rPr>
              <a:t>-</a:t>
            </a:r>
            <a:r>
              <a:rPr lang="ar-IQ" sz="2800" b="1" dirty="0" smtClean="0">
                <a:latin typeface="Traditional Arabic" pitchFamily="18" charset="-78"/>
                <a:cs typeface="Traditional Arabic" pitchFamily="18" charset="-78"/>
              </a:rPr>
              <a:t>  تحديد مختلف الطرق والنظريات والوسائل التي تؤدي إلى تحقيق أهم الواجبات. </a:t>
            </a:r>
          </a:p>
          <a:p>
            <a:pPr lvl="0" algn="r" rtl="1">
              <a:lnSpc>
                <a:spcPct val="110000"/>
              </a:lnSpc>
            </a:pPr>
            <a:r>
              <a:rPr lang="ar-IQ" sz="2800" b="1" dirty="0" smtClean="0">
                <a:latin typeface="Traditional Arabic" pitchFamily="18" charset="-78"/>
                <a:cs typeface="Traditional Arabic" pitchFamily="18" charset="-78"/>
              </a:rPr>
              <a:t>4</a:t>
            </a:r>
            <a:r>
              <a:rPr lang="ar-SA" sz="2800" b="1" dirty="0" smtClean="0">
                <a:latin typeface="Traditional Arabic" pitchFamily="18" charset="-78"/>
                <a:cs typeface="Traditional Arabic" pitchFamily="18" charset="-78"/>
              </a:rPr>
              <a:t>-</a:t>
            </a:r>
            <a:r>
              <a:rPr lang="ar-IQ" sz="2800" b="1" dirty="0" smtClean="0">
                <a:latin typeface="Traditional Arabic" pitchFamily="18" charset="-78"/>
                <a:cs typeface="Traditional Arabic" pitchFamily="18" charset="-78"/>
              </a:rPr>
              <a:t>  تحديد التوقيت الزمني للمراحل المختلفة. </a:t>
            </a:r>
          </a:p>
          <a:p>
            <a:pPr lvl="0" algn="r" rtl="1">
              <a:lnSpc>
                <a:spcPct val="110000"/>
              </a:lnSpc>
            </a:pPr>
            <a:r>
              <a:rPr lang="ar-IQ" sz="2800" b="1" dirty="0" smtClean="0">
                <a:latin typeface="Traditional Arabic" pitchFamily="18" charset="-78"/>
                <a:cs typeface="Traditional Arabic" pitchFamily="18" charset="-78"/>
              </a:rPr>
              <a:t>5</a:t>
            </a:r>
            <a:r>
              <a:rPr lang="ar-SA" sz="2800" b="1" dirty="0" smtClean="0">
                <a:latin typeface="Traditional Arabic" pitchFamily="18" charset="-78"/>
                <a:cs typeface="Traditional Arabic" pitchFamily="18" charset="-78"/>
              </a:rPr>
              <a:t>-</a:t>
            </a:r>
            <a:r>
              <a:rPr lang="ar-IQ" sz="2800" b="1" dirty="0" smtClean="0">
                <a:latin typeface="Traditional Arabic" pitchFamily="18" charset="-78"/>
                <a:cs typeface="Traditional Arabic" pitchFamily="18" charset="-78"/>
              </a:rPr>
              <a:t>   تحديد انسب أنواع التنظيم. </a:t>
            </a:r>
          </a:p>
          <a:p>
            <a:pPr algn="r">
              <a:lnSpc>
                <a:spcPct val="110000"/>
              </a:lnSpc>
            </a:pPr>
            <a:r>
              <a:rPr lang="ar-IQ" sz="2800" b="1" dirty="0" smtClean="0">
                <a:latin typeface="Traditional Arabic" pitchFamily="18" charset="-78"/>
                <a:cs typeface="Traditional Arabic" pitchFamily="18" charset="-78"/>
              </a:rPr>
              <a:t> 6</a:t>
            </a:r>
            <a:r>
              <a:rPr lang="ar-SA" sz="2800" b="1" dirty="0" smtClean="0">
                <a:latin typeface="Traditional Arabic" pitchFamily="18" charset="-78"/>
                <a:cs typeface="Traditional Arabic" pitchFamily="18" charset="-78"/>
              </a:rPr>
              <a:t>-</a:t>
            </a:r>
            <a:r>
              <a:rPr lang="ar-IQ" sz="2800" b="1" dirty="0" smtClean="0">
                <a:latin typeface="Traditional Arabic" pitchFamily="18" charset="-78"/>
                <a:cs typeface="Traditional Arabic" pitchFamily="18" charset="-78"/>
              </a:rPr>
              <a:t>  تحديد الميزانيات اللازمة.</a:t>
            </a:r>
            <a:endParaRPr lang="ar-IQ" sz="2800" b="1" dirty="0">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مراجع المحاضرة:</a:t>
            </a: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400" b="1" dirty="0" smtClean="0">
                <a:solidFill>
                  <a:schemeClr val="bg1"/>
                </a:solidFill>
                <a:latin typeface="Traditional Arabic" pitchFamily="18" charset="-78"/>
                <a:cs typeface="Traditional Arabic" pitchFamily="18" charset="-78"/>
              </a:rPr>
              <a:t>-</a:t>
            </a:r>
            <a:r>
              <a:rPr lang="ar-SA" sz="2400" b="1" dirty="0" smtClean="0">
                <a:solidFill>
                  <a:srgbClr val="FF0000"/>
                </a:solidFill>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أبو العلاء أحمد عبد الفتاح " التدريب الرياضي المعاصر" دار الفكر العربي (الطبعة، مصر،الأولى) القاهر2112.</a:t>
            </a:r>
            <a:br>
              <a:rPr lang="ar-SA"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 أمر الله أحمد الساطي "قواعد وأسس التدريب الرياضي وتطبيقاته" الإسكندرية منشأة المعارف، 1998.</a:t>
            </a:r>
          </a:p>
          <a:p>
            <a:pPr marL="448056" lvl="0" indent="-384048" algn="r" rtl="1">
              <a:spcBef>
                <a:spcPct val="20000"/>
              </a:spcBef>
              <a:buClr>
                <a:schemeClr val="accent1"/>
              </a:buClr>
              <a:buSzPct val="80000"/>
              <a:defRPr/>
            </a:pPr>
            <a:endParaRPr lang="fr-FR" sz="2400" b="1" dirty="0">
              <a:solidFill>
                <a:srgbClr val="FF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800" b="1" dirty="0" smtClean="0">
                <a:solidFill>
                  <a:srgbClr val="FF0000"/>
                </a:solidFill>
                <a:latin typeface="Traditional Arabic" pitchFamily="18" charset="-78"/>
                <a:cs typeface="Traditional Arabic" pitchFamily="18" charset="-78"/>
              </a:rPr>
              <a:t>أسئلة للطلبة :</a:t>
            </a:r>
            <a:endParaRPr lang="ar-SA" sz="28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800" b="1" dirty="0" smtClean="0">
                <a:solidFill>
                  <a:schemeClr val="bg1"/>
                </a:solidFill>
                <a:latin typeface="Traditional Arabic" pitchFamily="18" charset="-78"/>
                <a:cs typeface="Traditional Arabic" pitchFamily="18" charset="-78"/>
              </a:rPr>
              <a:t>- فيما تكمن أهمية التخطيط في التدريب الرياضي؟</a:t>
            </a:r>
            <a:endParaRPr lang="ar-SA" sz="2400" b="1" dirty="0" smtClean="0">
              <a:solidFill>
                <a:schemeClr val="bg1"/>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a:t>
            </a:r>
            <a:r>
              <a:rPr lang="ar-SA" sz="2400" b="1" dirty="0" smtClean="0">
                <a:solidFill>
                  <a:srgbClr val="FF0000"/>
                </a:solidFill>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
            </a:r>
            <a:br>
              <a:rPr lang="ar-SA"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 مبدأ الخصوصية في التخطيط ،كيف يمكن ترجمته في أرض الواقع؟</a:t>
            </a:r>
          </a:p>
          <a:p>
            <a:pPr marL="448056" lvl="0" indent="-384048" algn="r" rtl="1">
              <a:spcBef>
                <a:spcPct val="20000"/>
              </a:spcBef>
              <a:buClr>
                <a:schemeClr val="accent1"/>
              </a:buClr>
              <a:buSzPct val="80000"/>
              <a:defRPr/>
            </a:pPr>
            <a:endParaRPr lang="ar-SA"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800" b="1" dirty="0" smtClean="0">
                <a:latin typeface="Traditional Arabic" pitchFamily="18" charset="-78"/>
                <a:cs typeface="Traditional Arabic" pitchFamily="18" charset="-78"/>
              </a:rPr>
              <a:t>    - ما هي مجالات التي تنطوي ضمن التخطيط في التدريب الرياضية؟</a:t>
            </a:r>
            <a:endParaRPr lang="ar-SA"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fr-FR" sz="2400" b="1" dirty="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000232" y="714356"/>
            <a:ext cx="2643206" cy="1071570"/>
          </a:xfrm>
          <a:prstGeom prst="wedgeRoundRectCallout">
            <a:avLst>
              <a:gd name="adj1" fmla="val -21365"/>
              <a:gd name="adj2" fmla="val 75628"/>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8056" lvl="0" indent="-384048" algn="ctr"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ctr" rtl="1">
              <a:spcBef>
                <a:spcPct val="20000"/>
              </a:spcBef>
              <a:buClr>
                <a:schemeClr val="accent1"/>
              </a:buClr>
              <a:buSzPct val="80000"/>
              <a:defRPr/>
            </a:pPr>
            <a:r>
              <a:rPr lang="ar-SA" sz="2800" b="1" dirty="0" smtClean="0">
                <a:solidFill>
                  <a:schemeClr val="accent6">
                    <a:lumMod val="50000"/>
                  </a:schemeClr>
                </a:solidFill>
                <a:latin typeface="Traditional Arabic" pitchFamily="18" charset="-78"/>
                <a:cs typeface="Traditional Arabic" pitchFamily="18" charset="-78"/>
              </a:rPr>
              <a:t>تقييم المكتسبات</a:t>
            </a:r>
            <a:endParaRPr lang="ar-SA" sz="2800" b="1" dirty="0" smtClean="0">
              <a:solidFill>
                <a:schemeClr val="accent6">
                  <a:lumMod val="50000"/>
                </a:schemeClr>
              </a:solidFill>
              <a:latin typeface="Traditional Arabic" pitchFamily="18" charset="-78"/>
              <a:cs typeface="Traditional Arabic" pitchFamily="18" charset="-78"/>
            </a:endParaRPr>
          </a:p>
          <a:p>
            <a:pPr algn="ctr"/>
            <a:endParaRPr lang="fr-FR"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p:txBody>
      </p:sp>
      <p:sp>
        <p:nvSpPr>
          <p:cNvPr id="6" name="Espace réservé du contenu 2"/>
          <p:cNvSpPr txBox="1">
            <a:spLocks/>
          </p:cNvSpPr>
          <p:nvPr/>
        </p:nvSpPr>
        <p:spPr>
          <a:xfrm>
            <a:off x="1000100" y="3214686"/>
            <a:ext cx="3543296" cy="2597180"/>
          </a:xfrm>
          <a:prstGeom prst="rect">
            <a:avLst/>
          </a:prstGeom>
        </p:spPr>
        <p:txBody>
          <a:bodyPr vert="horz" anchor="t">
            <a:normAutofit/>
          </a:bodyPr>
          <a:lstStyle/>
          <a:p>
            <a:pPr marL="448056"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1" i="0" u="none" strike="noStrike" kern="1200" cap="none" spc="0" normalizeH="0" baseline="0" noProof="0" dirty="0" smtClean="0">
                <a:ln>
                  <a:noFill/>
                </a:ln>
                <a:solidFill>
                  <a:srgbClr val="FF0000"/>
                </a:solidFill>
                <a:effectLst/>
                <a:uLnTx/>
                <a:uFillTx/>
                <a:latin typeface="+mn-lt"/>
                <a:ea typeface="+mn-ea"/>
                <a:cs typeface="+mn-cs"/>
              </a:rPr>
              <a:t>السلام عليكم.........</a:t>
            </a:r>
          </a:p>
          <a:p>
            <a:pPr marL="448056"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1" i="0" u="none" strike="noStrike" kern="1200" cap="none" spc="0" normalizeH="0" baseline="0" noProof="0" dirty="0" smtClean="0">
                <a:ln>
                  <a:noFill/>
                </a:ln>
                <a:solidFill>
                  <a:srgbClr val="FF0000"/>
                </a:solidFill>
                <a:effectLst/>
                <a:uLnTx/>
                <a:uFillTx/>
                <a:latin typeface="+mn-lt"/>
                <a:ea typeface="+mn-ea"/>
                <a:cs typeface="+mn-cs"/>
              </a:rPr>
              <a:t> </a:t>
            </a:r>
          </a:p>
          <a:p>
            <a:pPr marL="448056"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1" i="0" u="none" strike="noStrike" kern="1200" cap="none" spc="0" normalizeH="0" baseline="0" noProof="0" dirty="0" smtClean="0">
                <a:ln>
                  <a:noFill/>
                </a:ln>
                <a:solidFill>
                  <a:srgbClr val="FF0000"/>
                </a:solidFill>
                <a:effectLst/>
                <a:uLnTx/>
                <a:uFillTx/>
                <a:latin typeface="+mn-lt"/>
                <a:ea typeface="+mn-ea"/>
                <a:cs typeface="+mn-cs"/>
              </a:rPr>
              <a:t>إلى المحاضرة الموالية</a:t>
            </a:r>
            <a:endParaRPr kumimoji="0" lang="fr-FR" sz="3000" b="1"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600" b="1" dirty="0" smtClean="0">
                <a:latin typeface="Traditional Arabic" pitchFamily="18" charset="-78"/>
                <a:cs typeface="Traditional Arabic" pitchFamily="18" charset="-78"/>
              </a:rPr>
              <a:t>-</a:t>
            </a:r>
            <a:r>
              <a:rPr lang="fr-FR" sz="3600" b="1" dirty="0" smtClean="0">
                <a:latin typeface="Traditional Arabic" pitchFamily="18" charset="-78"/>
                <a:cs typeface="Traditional Arabic" pitchFamily="18" charset="-78"/>
              </a:rPr>
              <a:t> </a:t>
            </a:r>
            <a:r>
              <a:rPr lang="ar-SA" sz="3600" b="1" dirty="0" smtClean="0">
                <a:solidFill>
                  <a:srgbClr val="FF0000"/>
                </a:solidFill>
                <a:latin typeface="Traditional Arabic" pitchFamily="18" charset="-78"/>
                <a:cs typeface="Traditional Arabic" pitchFamily="18" charset="-78"/>
              </a:rPr>
              <a:t>التنبؤ</a:t>
            </a:r>
            <a:r>
              <a:rPr lang="ar-SA" sz="3600" b="1" dirty="0" smtClean="0">
                <a:latin typeface="Traditional Arabic" pitchFamily="18" charset="-78"/>
                <a:cs typeface="Traditional Arabic" pitchFamily="18" charset="-78"/>
              </a:rPr>
              <a:t> بالمستويات التنافسية في الرياضة بناءاً على </a:t>
            </a:r>
            <a:r>
              <a:rPr lang="ar-SA" sz="3600" b="1" dirty="0" smtClean="0">
                <a:solidFill>
                  <a:srgbClr val="FF0000"/>
                </a:solidFill>
                <a:latin typeface="Traditional Arabic" pitchFamily="18" charset="-78"/>
                <a:cs typeface="Traditional Arabic" pitchFamily="18" charset="-78"/>
              </a:rPr>
              <a:t>توقعات</a:t>
            </a:r>
            <a:r>
              <a:rPr lang="ar-SA" sz="3600" b="1" dirty="0" smtClean="0">
                <a:latin typeface="Traditional Arabic" pitchFamily="18" charset="-78"/>
                <a:cs typeface="Traditional Arabic" pitchFamily="18" charset="-78"/>
              </a:rPr>
              <a:t> وعمل البرامج التنفيذية لتحقيق نتائج محددة أو مرغوب فيها</a:t>
            </a:r>
            <a:r>
              <a:rPr lang="fr-FR" sz="3600" b="1" dirty="0" smtClean="0">
                <a:latin typeface="Traditional Arabic" pitchFamily="18" charset="-78"/>
                <a:cs typeface="Traditional Arabic" pitchFamily="18" charset="-78"/>
              </a:rPr>
              <a:t>.</a:t>
            </a:r>
            <a:endParaRPr lang="ar-DZ" sz="3600" b="1" dirty="0" smtClean="0">
              <a:latin typeface="Traditional Arabic" pitchFamily="18" charset="-78"/>
              <a:cs typeface="Traditional Arabic" pitchFamily="18" charset="-78"/>
            </a:endParaRPr>
          </a:p>
          <a:p>
            <a:pPr algn="r" rtl="1">
              <a:lnSpc>
                <a:spcPct val="150000"/>
              </a:lnSpc>
              <a:buNone/>
            </a:pPr>
            <a:endParaRPr lang="ar-DZ" sz="1600" b="1" dirty="0" smtClean="0">
              <a:latin typeface="Traditional Arabic" pitchFamily="18" charset="-78"/>
              <a:cs typeface="Traditional Arabic" pitchFamily="18" charset="-78"/>
            </a:endParaRPr>
          </a:p>
          <a:p>
            <a:pPr algn="r" rtl="1">
              <a:lnSpc>
                <a:spcPct val="150000"/>
              </a:lnSpc>
              <a:buNone/>
            </a:pPr>
            <a:r>
              <a:rPr lang="ar-SA" sz="3600" b="1" dirty="0" smtClean="0">
                <a:latin typeface="Traditional Arabic" pitchFamily="18" charset="-78"/>
                <a:cs typeface="Traditional Arabic" pitchFamily="18" charset="-78"/>
              </a:rPr>
              <a:t>     -</a:t>
            </a:r>
            <a:r>
              <a:rPr lang="fr-FR" sz="3600" b="1" dirty="0" smtClean="0">
                <a:latin typeface="Traditional Arabic" pitchFamily="18" charset="-78"/>
                <a:cs typeface="Traditional Arabic" pitchFamily="18" charset="-78"/>
              </a:rPr>
              <a:t> </a:t>
            </a:r>
            <a:r>
              <a:rPr lang="ar-SA" sz="3600" b="1" dirty="0" smtClean="0">
                <a:latin typeface="Traditional Arabic" pitchFamily="18" charset="-78"/>
                <a:cs typeface="Traditional Arabic" pitchFamily="18" charset="-78"/>
              </a:rPr>
              <a:t>عملية </a:t>
            </a:r>
            <a:r>
              <a:rPr lang="ar-SA" sz="3600" b="1" dirty="0" smtClean="0">
                <a:solidFill>
                  <a:srgbClr val="FF0000"/>
                </a:solidFill>
                <a:latin typeface="Traditional Arabic" pitchFamily="18" charset="-78"/>
                <a:cs typeface="Traditional Arabic" pitchFamily="18" charset="-78"/>
              </a:rPr>
              <a:t>تنبؤية</a:t>
            </a:r>
            <a:r>
              <a:rPr lang="ar-SA" sz="3600" b="1" dirty="0" smtClean="0">
                <a:latin typeface="Traditional Arabic" pitchFamily="18" charset="-78"/>
                <a:cs typeface="Traditional Arabic" pitchFamily="18" charset="-78"/>
              </a:rPr>
              <a:t> تعتمد على تنظيم وتسجيل مكونات وعناصر التدريب الأساسية </a:t>
            </a:r>
            <a:r>
              <a:rPr lang="ar-SA" sz="3600" b="1" dirty="0" smtClean="0">
                <a:solidFill>
                  <a:srgbClr val="FF0000"/>
                </a:solidFill>
                <a:latin typeface="Traditional Arabic" pitchFamily="18" charset="-78"/>
                <a:cs typeface="Traditional Arabic" pitchFamily="18" charset="-78"/>
              </a:rPr>
              <a:t>لتحقيق</a:t>
            </a:r>
            <a:r>
              <a:rPr lang="ar-SA" sz="3600" b="1" dirty="0" smtClean="0">
                <a:latin typeface="Traditional Arabic" pitchFamily="18" charset="-78"/>
                <a:cs typeface="Traditional Arabic" pitchFamily="18" charset="-78"/>
              </a:rPr>
              <a:t> </a:t>
            </a:r>
            <a:r>
              <a:rPr lang="ar-SA" sz="3600" b="1" dirty="0" smtClean="0">
                <a:solidFill>
                  <a:srgbClr val="FF0000"/>
                </a:solidFill>
                <a:latin typeface="Traditional Arabic" pitchFamily="18" charset="-78"/>
                <a:cs typeface="Traditional Arabic" pitchFamily="18" charset="-78"/>
              </a:rPr>
              <a:t>هدف</a:t>
            </a:r>
            <a:r>
              <a:rPr lang="ar-SA" sz="3600" b="1" dirty="0" smtClean="0">
                <a:latin typeface="Traditional Arabic" pitchFamily="18" charset="-78"/>
                <a:cs typeface="Traditional Arabic" pitchFamily="18" charset="-78"/>
              </a:rPr>
              <a:t> معين</a:t>
            </a:r>
            <a:r>
              <a:rPr lang="fr-FR" sz="3600" b="1" dirty="0" smtClean="0">
                <a:latin typeface="Traditional Arabic" pitchFamily="18" charset="-78"/>
                <a:cs typeface="Traditional Arabic" pitchFamily="18" charset="-78"/>
              </a:rPr>
              <a:t>.</a:t>
            </a:r>
            <a:endParaRPr lang="fr-FR" sz="3600"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مفهوم التخطيط في التدريب الرياضي </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600" b="1" dirty="0" smtClean="0">
                <a:latin typeface="Traditional Arabic" pitchFamily="18" charset="-78"/>
                <a:cs typeface="Traditional Arabic" pitchFamily="18" charset="-78"/>
              </a:rPr>
              <a:t>-</a:t>
            </a:r>
            <a:r>
              <a:rPr lang="fr-FR" sz="3600" b="1" dirty="0" smtClean="0">
                <a:latin typeface="Traditional Arabic" pitchFamily="18" charset="-78"/>
                <a:cs typeface="Traditional Arabic" pitchFamily="18" charset="-78"/>
              </a:rPr>
              <a:t> </a:t>
            </a:r>
            <a:r>
              <a:rPr lang="ar-SA" sz="3600" b="1" dirty="0" smtClean="0">
                <a:latin typeface="Traditional Arabic" pitchFamily="18" charset="-78"/>
                <a:cs typeface="Traditional Arabic" pitchFamily="18" charset="-78"/>
              </a:rPr>
              <a:t>هو أحد الإجراءات </a:t>
            </a:r>
            <a:r>
              <a:rPr lang="ar-SA" sz="3600" b="1" dirty="0" err="1" smtClean="0">
                <a:latin typeface="Traditional Arabic" pitchFamily="18" charset="-78"/>
                <a:cs typeface="Traditional Arabic" pitchFamily="18" charset="-78"/>
              </a:rPr>
              <a:t>التنب</a:t>
            </a:r>
            <a:r>
              <a:rPr lang="ar-DZ" sz="3600" b="1" dirty="0" smtClean="0">
                <a:latin typeface="Traditional Arabic" pitchFamily="18" charset="-78"/>
                <a:cs typeface="Traditional Arabic" pitchFamily="18" charset="-78"/>
              </a:rPr>
              <a:t>ؤ</a:t>
            </a:r>
            <a:r>
              <a:rPr lang="ar-SA" sz="3600" b="1" dirty="0" err="1" smtClean="0">
                <a:latin typeface="Traditional Arabic" pitchFamily="18" charset="-78"/>
                <a:cs typeface="Traditional Arabic" pitchFamily="18" charset="-78"/>
              </a:rPr>
              <a:t>ية</a:t>
            </a:r>
            <a:r>
              <a:rPr lang="ar-SA" sz="3600" b="1" dirty="0" smtClean="0">
                <a:latin typeface="Traditional Arabic" pitchFamily="18" charset="-78"/>
                <a:cs typeface="Traditional Arabic" pitchFamily="18" charset="-78"/>
              </a:rPr>
              <a:t> التي تعتمد على دراسات كثيرة للواقع التدريبي وما يحيط </a:t>
            </a:r>
            <a:r>
              <a:rPr lang="ar-SA" sz="3600" b="1" dirty="0" err="1" smtClean="0">
                <a:latin typeface="Traditional Arabic" pitchFamily="18" charset="-78"/>
                <a:cs typeface="Traditional Arabic" pitchFamily="18" charset="-78"/>
              </a:rPr>
              <a:t>به</a:t>
            </a:r>
            <a:r>
              <a:rPr lang="ar-SA" sz="3600" b="1" dirty="0" smtClean="0">
                <a:latin typeface="Traditional Arabic" pitchFamily="18" charset="-78"/>
                <a:cs typeface="Traditional Arabic" pitchFamily="18" charset="-78"/>
              </a:rPr>
              <a:t> من علوم مساعدة، مع الأخذ بالحسبان </a:t>
            </a:r>
            <a:r>
              <a:rPr lang="ar-SA" sz="3600" b="1" dirty="0" smtClean="0">
                <a:solidFill>
                  <a:srgbClr val="FF0000"/>
                </a:solidFill>
                <a:latin typeface="Traditional Arabic" pitchFamily="18" charset="-78"/>
                <a:cs typeface="Traditional Arabic" pitchFamily="18" charset="-78"/>
              </a:rPr>
              <a:t>الخبرة</a:t>
            </a:r>
            <a:r>
              <a:rPr lang="ar-SA" sz="3600" b="1" dirty="0" smtClean="0">
                <a:latin typeface="Traditional Arabic" pitchFamily="18" charset="-78"/>
                <a:cs typeface="Traditional Arabic" pitchFamily="18" charset="-78"/>
              </a:rPr>
              <a:t> وما هو متوفر من </a:t>
            </a:r>
            <a:r>
              <a:rPr lang="ar-SA" sz="3600" b="1" dirty="0" smtClean="0">
                <a:solidFill>
                  <a:srgbClr val="FF0000"/>
                </a:solidFill>
                <a:latin typeface="Traditional Arabic" pitchFamily="18" charset="-78"/>
                <a:cs typeface="Traditional Arabic" pitchFamily="18" charset="-78"/>
              </a:rPr>
              <a:t>إمكانيات وقدرات </a:t>
            </a:r>
            <a:r>
              <a:rPr lang="ar-SA" sz="3600" b="1" dirty="0" smtClean="0">
                <a:latin typeface="Traditional Arabic" pitchFamily="18" charset="-78"/>
                <a:cs typeface="Traditional Arabic" pitchFamily="18" charset="-78"/>
              </a:rPr>
              <a:t>لتحقيق هدف معين </a:t>
            </a:r>
            <a:r>
              <a:rPr lang="ar-DZ" sz="3600" b="1" dirty="0" smtClean="0">
                <a:latin typeface="Traditional Arabic" pitchFamily="18" charset="-78"/>
                <a:cs typeface="Traditional Arabic" pitchFamily="18" charset="-78"/>
              </a:rPr>
              <a:t>عن طريق </a:t>
            </a:r>
            <a:r>
              <a:rPr lang="ar-SA" sz="3600" b="1" dirty="0" smtClean="0">
                <a:latin typeface="Traditional Arabic" pitchFamily="18" charset="-78"/>
                <a:cs typeface="Traditional Arabic" pitchFamily="18" charset="-78"/>
              </a:rPr>
              <a:t>التدريب الرياضي للوصول بالرياضيين إلى اعلي المستويات.</a:t>
            </a:r>
            <a:endParaRPr lang="fr-FR" sz="3600" b="1" dirty="0" smtClean="0">
              <a:latin typeface="Traditional Arabic" pitchFamily="18" charset="-78"/>
              <a:cs typeface="Traditional Arabic" pitchFamily="18" charset="-78"/>
            </a:endParaRPr>
          </a:p>
          <a:p>
            <a:pPr algn="r" rtl="1">
              <a:buNone/>
            </a:pPr>
            <a:endParaRPr lang="fr-FR" sz="3600"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مفهوم التخطيط في التدريب الرياضي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77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just" rtl="1">
              <a:lnSpc>
                <a:spcPct val="170000"/>
              </a:lnSpc>
            </a:pPr>
            <a:r>
              <a:rPr lang="ar-SA" sz="3000" dirty="0" smtClean="0"/>
              <a:t>      </a:t>
            </a:r>
            <a:r>
              <a:rPr lang="ar-SA" sz="3600" b="1" dirty="0" smtClean="0">
                <a:latin typeface="Traditional Arabic" pitchFamily="18" charset="-78"/>
                <a:cs typeface="Traditional Arabic" pitchFamily="18" charset="-78"/>
              </a:rPr>
              <a:t>-</a:t>
            </a:r>
            <a:r>
              <a:rPr lang="fr-FR" sz="3600" b="1" dirty="0" smtClean="0">
                <a:latin typeface="Traditional Arabic" pitchFamily="18" charset="-78"/>
                <a:cs typeface="Traditional Arabic" pitchFamily="18" charset="-78"/>
              </a:rPr>
              <a:t> </a:t>
            </a:r>
            <a:r>
              <a:rPr lang="ar-DZ" sz="3600" b="1" dirty="0" smtClean="0">
                <a:latin typeface="Traditional Arabic" pitchFamily="18" charset="-78"/>
                <a:cs typeface="Traditional Arabic" pitchFamily="18" charset="-78"/>
              </a:rPr>
              <a:t>الخطة جزء مهم من التخطيط فضلا عن التنبؤ بما سيحدث وما النتائج المرجوة من ذلك والتخطيط هو </a:t>
            </a:r>
            <a:r>
              <a:rPr lang="ar-DZ" sz="4800" b="1" dirty="0" smtClean="0">
                <a:solidFill>
                  <a:srgbClr val="FF0000"/>
                </a:solidFill>
                <a:latin typeface="Traditional Arabic" pitchFamily="18" charset="-78"/>
                <a:cs typeface="Traditional Arabic" pitchFamily="18" charset="-78"/>
              </a:rPr>
              <a:t>تنبؤ + خطة </a:t>
            </a:r>
            <a:r>
              <a:rPr lang="ar-DZ" sz="3600" b="1" dirty="0" smtClean="0">
                <a:latin typeface="Traditional Arabic" pitchFamily="18" charset="-78"/>
                <a:cs typeface="Traditional Arabic" pitchFamily="18" charset="-78"/>
              </a:rPr>
              <a:t>وعليه فالتخطيط أشمل وأعم،ويمكن القول أن التخطيط هو عملية تنبؤ بالمستقبل </a:t>
            </a:r>
            <a:r>
              <a:rPr lang="ar-DZ" sz="3600" b="1" dirty="0" err="1" smtClean="0">
                <a:latin typeface="Traditional Arabic" pitchFamily="18" charset="-78"/>
                <a:cs typeface="Traditional Arabic" pitchFamily="18" charset="-78"/>
              </a:rPr>
              <a:t>و</a:t>
            </a:r>
            <a:r>
              <a:rPr lang="ar-DZ" sz="3600" b="1" dirty="0" smtClean="0">
                <a:latin typeface="Traditional Arabic" pitchFamily="18" charset="-78"/>
                <a:cs typeface="Traditional Arabic" pitchFamily="18" charset="-78"/>
              </a:rPr>
              <a:t> </a:t>
            </a:r>
            <a:r>
              <a:rPr lang="ar-DZ" sz="3600" b="1" dirty="0" err="1" smtClean="0">
                <a:latin typeface="Traditional Arabic" pitchFamily="18" charset="-78"/>
                <a:cs typeface="Traditional Arabic" pitchFamily="18" charset="-78"/>
              </a:rPr>
              <a:t>إستعداد</a:t>
            </a:r>
            <a:r>
              <a:rPr lang="ar-DZ" sz="3600" b="1" dirty="0" smtClean="0">
                <a:latin typeface="Traditional Arabic" pitchFamily="18" charset="-78"/>
                <a:cs typeface="Traditional Arabic" pitchFamily="18" charset="-78"/>
              </a:rPr>
              <a:t> له بمعنى</a:t>
            </a:r>
            <a:r>
              <a:rPr lang="ar-SA" sz="3600" b="1" dirty="0" smtClean="0">
                <a:latin typeface="Traditional Arabic" pitchFamily="18" charset="-78"/>
                <a:cs typeface="Traditional Arabic" pitchFamily="18" charset="-78"/>
              </a:rPr>
              <a:t> </a:t>
            </a:r>
            <a:r>
              <a:rPr lang="ar-DZ" sz="3600" b="1" dirty="0" smtClean="0">
                <a:latin typeface="Traditional Arabic" pitchFamily="18" charset="-78"/>
                <a:cs typeface="Traditional Arabic" pitchFamily="18" charset="-78"/>
              </a:rPr>
              <a:t>تحديد الأهداف وتدعيم طرق تحقيقها حسب المتغيرات المفروضة، ويعد التخطيط في مجال التدريب أحد الوسائل العلمية المساعدة .</a:t>
            </a:r>
            <a:endParaRPr lang="fr-FR" sz="3600" b="1" dirty="0" smtClean="0">
              <a:latin typeface="Traditional Arabic" pitchFamily="18" charset="-78"/>
              <a:cs typeface="Traditional Arabic" pitchFamily="18" charset="-78"/>
            </a:endParaRPr>
          </a:p>
          <a:p>
            <a:pPr algn="r" rtl="1">
              <a:lnSpc>
                <a:spcPct val="150000"/>
              </a:lnSpc>
            </a:pPr>
            <a:endParaRPr lang="fr-FR" sz="3600" b="1" dirty="0" smtClean="0">
              <a:latin typeface="Traditional Arabic" pitchFamily="18" charset="-78"/>
              <a:cs typeface="Traditional Arabic" pitchFamily="18" charset="-78"/>
            </a:endParaRPr>
          </a:p>
          <a:p>
            <a:pPr algn="r" rtl="1">
              <a:buNone/>
            </a:pPr>
            <a:r>
              <a:rPr lang="fr-FR" sz="3600" b="1" dirty="0" smtClean="0">
                <a:latin typeface="Traditional Arabic" pitchFamily="18" charset="-78"/>
                <a:cs typeface="Traditional Arabic" pitchFamily="18" charset="-78"/>
              </a:rPr>
              <a:t>.</a:t>
            </a:r>
            <a:endParaRPr lang="fr-FR" sz="3600"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مفهوم التخطيط في التدريب الرياضي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550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8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70000"/>
              </a:lnSpc>
            </a:pPr>
            <a:r>
              <a:rPr lang="ar-SA" sz="3600" dirty="0" smtClean="0"/>
              <a:t>           </a:t>
            </a:r>
            <a:r>
              <a:rPr lang="ar-SA" sz="5100" b="1" dirty="0" smtClean="0">
                <a:latin typeface="Traditional Arabic" pitchFamily="18" charset="-78"/>
                <a:cs typeface="Traditional Arabic" pitchFamily="18" charset="-78"/>
              </a:rPr>
              <a:t>-</a:t>
            </a:r>
            <a:r>
              <a:rPr lang="fr-FR" sz="5100" b="1" dirty="0" smtClean="0">
                <a:latin typeface="Traditional Arabic" pitchFamily="18" charset="-78"/>
                <a:cs typeface="Traditional Arabic" pitchFamily="18" charset="-78"/>
              </a:rPr>
              <a:t> </a:t>
            </a:r>
            <a:r>
              <a:rPr lang="ar-DZ" sz="4400" dirty="0" smtClean="0"/>
              <a:t>في البداية على المدرب طرح مجموعة من الأسئلة :</a:t>
            </a:r>
            <a:endParaRPr lang="ar-DZ" sz="3600" dirty="0" smtClean="0"/>
          </a:p>
          <a:p>
            <a:pPr algn="r" rtl="1">
              <a:lnSpc>
                <a:spcPct val="170000"/>
              </a:lnSpc>
            </a:pPr>
            <a:r>
              <a:rPr lang="ar-SA" sz="5100" b="1" dirty="0" smtClean="0">
                <a:solidFill>
                  <a:srgbClr val="C00000"/>
                </a:solidFill>
                <a:effectLst>
                  <a:outerShdw blurRad="38100" dist="38100" dir="2700000" algn="tl">
                    <a:srgbClr val="000000">
                      <a:alpha val="43137"/>
                    </a:srgbClr>
                  </a:outerShdw>
                </a:effectLst>
              </a:rPr>
              <a:t>     </a:t>
            </a:r>
            <a:r>
              <a:rPr lang="ar-DZ" sz="5100" b="1" u="sng" dirty="0" smtClean="0">
                <a:solidFill>
                  <a:srgbClr val="C00000"/>
                </a:solidFill>
                <a:effectLst>
                  <a:outerShdw blurRad="38100" dist="38100" dir="2700000" algn="tl">
                    <a:srgbClr val="000000">
                      <a:alpha val="43137"/>
                    </a:srgbClr>
                  </a:outerShdw>
                </a:effectLst>
              </a:rPr>
              <a:t>من</a:t>
            </a:r>
            <a:r>
              <a:rPr lang="ar-DZ" sz="5100" u="sng" dirty="0" smtClean="0">
                <a:effectLst>
                  <a:outerShdw blurRad="38100" dist="38100" dir="2700000" algn="tl">
                    <a:srgbClr val="000000">
                      <a:alpha val="43137"/>
                    </a:srgbClr>
                  </a:outerShdw>
                </a:effectLst>
              </a:rPr>
              <a:t> </a:t>
            </a:r>
            <a:r>
              <a:rPr lang="ar-DZ" sz="3600" dirty="0" smtClean="0">
                <a:effectLst>
                  <a:outerShdw blurRad="38100" dist="38100" dir="2700000" algn="tl">
                    <a:srgbClr val="000000">
                      <a:alpha val="43137"/>
                    </a:srgbClr>
                  </a:outerShdw>
                </a:effectLst>
              </a:rPr>
              <a:t>: </a:t>
            </a:r>
            <a:r>
              <a:rPr lang="ar-SA" sz="3600" dirty="0" smtClean="0">
                <a:effectLst>
                  <a:outerShdw blurRad="38100" dist="38100" dir="2700000" algn="tl">
                    <a:srgbClr val="000000">
                      <a:alpha val="43137"/>
                    </a:srgbClr>
                  </a:outerShdw>
                </a:effectLst>
              </a:rPr>
              <a:t>   </a:t>
            </a:r>
            <a:r>
              <a:rPr lang="ar-DZ" sz="4400" dirty="0" smtClean="0"/>
              <a:t>من هو الرياضي المطلوب تحضيره ؟</a:t>
            </a:r>
            <a:endParaRPr lang="ar-DZ" sz="3600" dirty="0" smtClean="0"/>
          </a:p>
          <a:p>
            <a:pPr algn="r" rtl="1">
              <a:lnSpc>
                <a:spcPct val="170000"/>
              </a:lnSpc>
            </a:pPr>
            <a:r>
              <a:rPr lang="ar-SA" sz="5100" b="1" dirty="0" smtClean="0">
                <a:solidFill>
                  <a:srgbClr val="FFC000"/>
                </a:solidFill>
              </a:rPr>
              <a:t>     </a:t>
            </a:r>
            <a:r>
              <a:rPr lang="ar-DZ" sz="5100" b="1" u="sng" dirty="0" smtClean="0">
                <a:solidFill>
                  <a:srgbClr val="FFC000"/>
                </a:solidFill>
              </a:rPr>
              <a:t>لماذا</a:t>
            </a:r>
            <a:r>
              <a:rPr lang="ar-DZ" sz="5100" dirty="0" smtClean="0"/>
              <a:t> </a:t>
            </a:r>
            <a:r>
              <a:rPr lang="ar-DZ" sz="3600" dirty="0" smtClean="0"/>
              <a:t>: </a:t>
            </a:r>
            <a:r>
              <a:rPr lang="ar-DZ" sz="4400" dirty="0" smtClean="0"/>
              <a:t>ما هي الأهداف المرجوة ؟</a:t>
            </a:r>
            <a:endParaRPr lang="ar-DZ" sz="3600" dirty="0" smtClean="0"/>
          </a:p>
          <a:p>
            <a:pPr algn="r" rtl="1">
              <a:lnSpc>
                <a:spcPct val="170000"/>
              </a:lnSpc>
            </a:pPr>
            <a:r>
              <a:rPr lang="ar-SA" sz="5100" b="1" dirty="0" smtClean="0">
                <a:solidFill>
                  <a:srgbClr val="00B050"/>
                </a:solidFill>
              </a:rPr>
              <a:t>      </a:t>
            </a:r>
            <a:r>
              <a:rPr lang="ar-DZ" sz="5100" b="1" u="sng" dirty="0" smtClean="0">
                <a:solidFill>
                  <a:srgbClr val="00B050"/>
                </a:solidFill>
              </a:rPr>
              <a:t>متى</a:t>
            </a:r>
            <a:r>
              <a:rPr lang="ar-DZ" sz="5100" dirty="0" smtClean="0"/>
              <a:t> </a:t>
            </a:r>
            <a:r>
              <a:rPr lang="ar-DZ" sz="3600" dirty="0" smtClean="0"/>
              <a:t>: </a:t>
            </a:r>
            <a:r>
              <a:rPr lang="ar-DZ" sz="4400" dirty="0" smtClean="0"/>
              <a:t>ما هو توقيت بداية التحضير </a:t>
            </a:r>
            <a:r>
              <a:rPr lang="ar-DZ" sz="4400" dirty="0" err="1" smtClean="0"/>
              <a:t>و</a:t>
            </a:r>
            <a:r>
              <a:rPr lang="ar-DZ" sz="4400" dirty="0" smtClean="0"/>
              <a:t> المنافسة ؟</a:t>
            </a:r>
            <a:endParaRPr lang="ar-DZ" sz="3600" dirty="0" smtClean="0"/>
          </a:p>
          <a:p>
            <a:pPr algn="r" rtl="1">
              <a:lnSpc>
                <a:spcPct val="170000"/>
              </a:lnSpc>
            </a:pPr>
            <a:r>
              <a:rPr lang="ar-SA" sz="5100" b="1" dirty="0" smtClean="0">
                <a:solidFill>
                  <a:srgbClr val="00B0F0"/>
                </a:solidFill>
              </a:rPr>
              <a:t>      </a:t>
            </a:r>
            <a:r>
              <a:rPr lang="ar-DZ" sz="5100" b="1" u="sng" dirty="0" smtClean="0">
                <a:solidFill>
                  <a:srgbClr val="0070C0"/>
                </a:solidFill>
              </a:rPr>
              <a:t>كيف</a:t>
            </a:r>
            <a:r>
              <a:rPr lang="ar-DZ" sz="5100" dirty="0" smtClean="0"/>
              <a:t> </a:t>
            </a:r>
            <a:r>
              <a:rPr lang="ar-DZ" sz="3600" dirty="0" smtClean="0"/>
              <a:t>: </a:t>
            </a:r>
            <a:r>
              <a:rPr lang="ar-DZ" sz="4400" dirty="0" smtClean="0"/>
              <a:t>ما هي الوسائل </a:t>
            </a:r>
            <a:r>
              <a:rPr lang="ar-DZ" sz="4400" dirty="0" err="1" smtClean="0"/>
              <a:t>و</a:t>
            </a:r>
            <a:r>
              <a:rPr lang="ar-DZ" sz="4400" dirty="0" smtClean="0"/>
              <a:t> الإمكانات المطلوبة ؟</a:t>
            </a:r>
            <a:endParaRPr lang="ar-DZ" sz="3600" dirty="0" smtClean="0"/>
          </a:p>
          <a:p>
            <a:pPr algn="just" rtl="1">
              <a:lnSpc>
                <a:spcPct val="170000"/>
              </a:lnSpc>
            </a:pPr>
            <a:endParaRPr lang="fr-FR" sz="3600" b="1" dirty="0" smtClean="0">
              <a:latin typeface="Traditional Arabic" pitchFamily="18" charset="-78"/>
              <a:cs typeface="Traditional Arabic" pitchFamily="18" charset="-78"/>
            </a:endParaRPr>
          </a:p>
          <a:p>
            <a:pPr algn="r" rtl="1">
              <a:lnSpc>
                <a:spcPct val="150000"/>
              </a:lnSpc>
            </a:pPr>
            <a:endParaRPr lang="fr-FR" sz="3600" b="1" dirty="0" smtClean="0">
              <a:latin typeface="Traditional Arabic" pitchFamily="18" charset="-78"/>
              <a:cs typeface="Traditional Arabic" pitchFamily="18" charset="-78"/>
            </a:endParaRPr>
          </a:p>
          <a:p>
            <a:pPr algn="r" rtl="1">
              <a:buNone/>
            </a:pPr>
            <a:r>
              <a:rPr lang="fr-FR" sz="3600" b="1" dirty="0" smtClean="0">
                <a:latin typeface="Traditional Arabic" pitchFamily="18" charset="-78"/>
                <a:cs typeface="Traditional Arabic" pitchFamily="18" charset="-78"/>
              </a:rPr>
              <a:t>.</a:t>
            </a:r>
            <a:endParaRPr lang="fr-FR" sz="3600" dirty="0">
              <a:latin typeface="Traditional Arabic" pitchFamily="18" charset="-78"/>
              <a:cs typeface="Traditional Arabic" pitchFamily="18" charset="-78"/>
            </a:endParaRPr>
          </a:p>
        </p:txBody>
      </p:sp>
      <p:sp>
        <p:nvSpPr>
          <p:cNvPr id="6" name="Rectangle à coins arrondis 5"/>
          <p:cNvSpPr/>
          <p:nvPr/>
        </p:nvSpPr>
        <p:spPr>
          <a:xfrm>
            <a:off x="2500298" y="500042"/>
            <a:ext cx="442915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DZ" sz="2800" dirty="0" smtClean="0"/>
              <a:t>برمجة </a:t>
            </a:r>
            <a:r>
              <a:rPr lang="ar-DZ" sz="2800" dirty="0" err="1" smtClean="0"/>
              <a:t>الاهداف</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62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8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lang="ar-SA" sz="3600" dirty="0" smtClean="0"/>
              <a:t>           </a:t>
            </a:r>
            <a:r>
              <a:rPr lang="ar-SA" sz="5400" b="1" dirty="0" smtClean="0">
                <a:solidFill>
                  <a:srgbClr val="C00000"/>
                </a:solidFill>
                <a:latin typeface="Traditional Arabic" pitchFamily="18" charset="-78"/>
                <a:cs typeface="Traditional Arabic" pitchFamily="18" charset="-78"/>
              </a:rPr>
              <a:t>1- النظرة المستقبلية للمستوى التنافسي.</a:t>
            </a:r>
            <a:endParaRPr lang="ar-DZ" sz="5400" b="1" dirty="0" smtClean="0">
              <a:solidFill>
                <a:srgbClr val="C00000"/>
              </a:solidFill>
              <a:latin typeface="Traditional Arabic" pitchFamily="18" charset="-78"/>
              <a:cs typeface="Traditional Arabic" pitchFamily="18" charset="-78"/>
            </a:endParaRPr>
          </a:p>
          <a:p>
            <a:pPr lvl="1" algn="just" rtl="1"/>
            <a:r>
              <a:rPr lang="ar-SA" sz="2800" dirty="0" smtClean="0">
                <a:latin typeface="Traditional Arabic" pitchFamily="18" charset="-78"/>
                <a:cs typeface="Traditional Arabic" pitchFamily="18" charset="-78"/>
              </a:rPr>
              <a:t/>
            </a:r>
            <a:br>
              <a:rPr lang="ar-SA" sz="2800" dirty="0" smtClean="0">
                <a:latin typeface="Traditional Arabic" pitchFamily="18" charset="-78"/>
                <a:cs typeface="Traditional Arabic" pitchFamily="18" charset="-78"/>
              </a:rPr>
            </a:br>
            <a:r>
              <a:rPr lang="ar-SA" sz="2800" dirty="0" smtClean="0">
                <a:latin typeface="Traditional Arabic" pitchFamily="18" charset="-78"/>
                <a:cs typeface="Traditional Arabic" pitchFamily="18" charset="-78"/>
              </a:rPr>
              <a:t>        </a:t>
            </a:r>
            <a:r>
              <a:rPr lang="ar-SA" sz="5400" dirty="0" smtClean="0">
                <a:latin typeface="Traditional Arabic" pitchFamily="18" charset="-78"/>
                <a:cs typeface="Traditional Arabic" pitchFamily="18" charset="-78"/>
              </a:rPr>
              <a:t>يتميز تخطيط التدريب الرياضي بالنظرة المستقبلية لمستوى التنافس إذ يهدف إلى تحقيق أهداف مرغوبة في تاريخ مقبل أو في مدة زمنية تطول أو تقصر منذ إعداد الخطة. فبدلاً من إن يعمل على تحقيق مستويات حالية ستصبح ضعيفة مستقبلاً فأنه يتنبأ بالمستويات التي سيصل إليها المنافسون ويعمل على تحقيق مستويات تنافسها أو تتماشى معها.</a:t>
            </a:r>
            <a:endParaRPr lang="fr-FR" sz="2800" dirty="0" smtClean="0">
              <a:latin typeface="Traditional Arabic" pitchFamily="18" charset="-78"/>
              <a:cs typeface="Traditional Arabic" pitchFamily="18" charset="-78"/>
            </a:endParaRPr>
          </a:p>
          <a:p>
            <a:pPr algn="just" rtl="1">
              <a:lnSpc>
                <a:spcPct val="170000"/>
              </a:lnSpc>
            </a:pPr>
            <a:endParaRPr lang="fr-FR" sz="3600" b="1" dirty="0" smtClean="0">
              <a:latin typeface="Traditional Arabic" pitchFamily="18" charset="-78"/>
              <a:cs typeface="Traditional Arabic" pitchFamily="18" charset="-78"/>
            </a:endParaRPr>
          </a:p>
          <a:p>
            <a:pPr algn="r" rtl="1">
              <a:lnSpc>
                <a:spcPct val="150000"/>
              </a:lnSpc>
            </a:pPr>
            <a:endParaRPr lang="fr-FR" sz="3600" b="1" dirty="0" smtClean="0">
              <a:latin typeface="Traditional Arabic" pitchFamily="18" charset="-78"/>
              <a:cs typeface="Traditional Arabic" pitchFamily="18" charset="-78"/>
            </a:endParaRPr>
          </a:p>
          <a:p>
            <a:pPr algn="r" rtl="1">
              <a:buNone/>
            </a:pPr>
            <a:r>
              <a:rPr lang="fr-FR" sz="3600" b="1" dirty="0" smtClean="0">
                <a:latin typeface="Traditional Arabic" pitchFamily="18" charset="-78"/>
                <a:cs typeface="Traditional Arabic" pitchFamily="18" charset="-78"/>
              </a:rPr>
              <a:t>.</a:t>
            </a:r>
            <a:endParaRPr lang="fr-FR" sz="3600" dirty="0">
              <a:latin typeface="Traditional Arabic" pitchFamily="18" charset="-78"/>
              <a:cs typeface="Traditional Arabic" pitchFamily="18" charset="-78"/>
            </a:endParaRPr>
          </a:p>
        </p:txBody>
      </p:sp>
      <p:sp>
        <p:nvSpPr>
          <p:cNvPr id="6" name="Rectangle à coins arrondis 5"/>
          <p:cNvSpPr/>
          <p:nvPr/>
        </p:nvSpPr>
        <p:spPr>
          <a:xfrm>
            <a:off x="2500298" y="500042"/>
            <a:ext cx="442915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خصائص التخطيط الرياضي</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32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8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50000"/>
              </a:lnSpc>
            </a:pPr>
            <a:endParaRPr lang="ar-SA" sz="3000" dirty="0" smtClean="0"/>
          </a:p>
          <a:p>
            <a:pPr algn="r" rtl="1">
              <a:lnSpc>
                <a:spcPct val="150000"/>
              </a:lnSpc>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50000"/>
              </a:lnSpc>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lang="ar-SA" sz="3600" dirty="0" smtClean="0"/>
              <a:t>           </a:t>
            </a:r>
            <a:r>
              <a:rPr lang="ar-SA" sz="9800" b="1" dirty="0" smtClean="0">
                <a:solidFill>
                  <a:srgbClr val="C00000"/>
                </a:solidFill>
                <a:latin typeface="Traditional Arabic" pitchFamily="18" charset="-78"/>
                <a:cs typeface="Traditional Arabic" pitchFamily="18" charset="-78"/>
              </a:rPr>
              <a:t>2- الترابط والتسلسل والاستمرار في إعداد </a:t>
            </a:r>
            <a:r>
              <a:rPr lang="ar-DZ" sz="9800" b="1" dirty="0" smtClean="0">
                <a:solidFill>
                  <a:srgbClr val="C00000"/>
                </a:solidFill>
                <a:latin typeface="Traditional Arabic" pitchFamily="18" charset="-78"/>
                <a:cs typeface="Traditional Arabic" pitchFamily="18" charset="-78"/>
              </a:rPr>
              <a:t>الرياضي</a:t>
            </a:r>
            <a:r>
              <a:rPr lang="ar-SA" sz="9800" b="1" dirty="0" smtClean="0">
                <a:solidFill>
                  <a:srgbClr val="C00000"/>
                </a:solidFill>
                <a:latin typeface="Traditional Arabic" pitchFamily="18" charset="-78"/>
                <a:cs typeface="Traditional Arabic" pitchFamily="18" charset="-78"/>
              </a:rPr>
              <a:t>.</a:t>
            </a:r>
            <a:endParaRPr lang="ar-DZ" sz="9800" b="1" dirty="0" smtClean="0">
              <a:solidFill>
                <a:srgbClr val="C00000"/>
              </a:solidFill>
              <a:latin typeface="Traditional Arabic" pitchFamily="18" charset="-78"/>
              <a:cs typeface="Traditional Arabic" pitchFamily="18" charset="-78"/>
            </a:endParaRPr>
          </a:p>
          <a:p>
            <a:pPr algn="r" rtl="1">
              <a:buNone/>
            </a:pPr>
            <a:r>
              <a:rPr lang="ar-SA" sz="2800" dirty="0" smtClean="0">
                <a:latin typeface="Traditional Arabic" pitchFamily="18" charset="-78"/>
                <a:cs typeface="Traditional Arabic" pitchFamily="18" charset="-78"/>
              </a:rPr>
              <a:t/>
            </a:r>
            <a:br>
              <a:rPr lang="ar-SA" sz="2800" dirty="0" smtClean="0">
                <a:latin typeface="Traditional Arabic" pitchFamily="18" charset="-78"/>
                <a:cs typeface="Traditional Arabic" pitchFamily="18" charset="-78"/>
              </a:rPr>
            </a:br>
            <a:r>
              <a:rPr lang="ar-SA" sz="2800" dirty="0" smtClean="0">
                <a:latin typeface="Traditional Arabic" pitchFamily="18" charset="-78"/>
                <a:cs typeface="Traditional Arabic" pitchFamily="18" charset="-78"/>
              </a:rPr>
              <a:t>        </a:t>
            </a:r>
            <a:endParaRPr lang="ar-DZ" sz="5500" b="1" dirty="0" smtClean="0">
              <a:solidFill>
                <a:srgbClr val="C00000"/>
              </a:solidFill>
              <a:latin typeface="Traditional Arabic" pitchFamily="18" charset="-78"/>
              <a:cs typeface="Traditional Arabic" pitchFamily="18" charset="-78"/>
            </a:endParaRPr>
          </a:p>
          <a:p>
            <a:pPr lvl="1" algn="just" rtl="1">
              <a:lnSpc>
                <a:spcPct val="150000"/>
              </a:lnSpc>
            </a:pPr>
            <a:r>
              <a:rPr lang="ar-SA" sz="3600" dirty="0" smtClean="0">
                <a:latin typeface="Traditional Arabic" pitchFamily="18" charset="-78"/>
                <a:cs typeface="Traditional Arabic" pitchFamily="18" charset="-78"/>
              </a:rPr>
              <a:t/>
            </a:r>
            <a:br>
              <a:rPr lang="ar-SA" sz="3600" dirty="0" smtClean="0">
                <a:latin typeface="Traditional Arabic" pitchFamily="18" charset="-78"/>
                <a:cs typeface="Traditional Arabic" pitchFamily="18" charset="-78"/>
              </a:rPr>
            </a:br>
            <a:r>
              <a:rPr lang="ar-SA" sz="4500" dirty="0" smtClean="0">
                <a:latin typeface="Traditional Arabic" pitchFamily="18" charset="-78"/>
                <a:cs typeface="Traditional Arabic" pitchFamily="18" charset="-78"/>
              </a:rPr>
              <a:t>        </a:t>
            </a:r>
            <a:r>
              <a:rPr lang="ar-SA" sz="10500" dirty="0" smtClean="0">
                <a:latin typeface="Traditional Arabic" pitchFamily="18" charset="-78"/>
                <a:cs typeface="Traditional Arabic" pitchFamily="18" charset="-78"/>
              </a:rPr>
              <a:t>تخطيط التدريب الرياضي عملية متسلسلة ومترابطة من الأنشطة التي تبدأ بتحديد الأهداف ومرورا بتحديد السياسات والإجراءات والمفاضلة بين البدائل والوصول إلى البرامج الزمنية والميزانيات وتوفير الأوضاع المساعدة على تحقيق الأهداف وتطوير الخطط والبرامج.</a:t>
            </a:r>
            <a:endParaRPr lang="fr-FR" sz="10500" dirty="0" smtClean="0">
              <a:latin typeface="Traditional Arabic" pitchFamily="18" charset="-78"/>
              <a:cs typeface="Traditional Arabic" pitchFamily="18" charset="-78"/>
            </a:endParaRPr>
          </a:p>
          <a:p>
            <a:pPr algn="r" rtl="1">
              <a:buNone/>
            </a:pPr>
            <a:endParaRPr lang="fr-FR" sz="2800" dirty="0" smtClean="0">
              <a:latin typeface="Traditional Arabic" pitchFamily="18" charset="-78"/>
              <a:cs typeface="Traditional Arabic" pitchFamily="18" charset="-78"/>
            </a:endParaRPr>
          </a:p>
          <a:p>
            <a:pPr algn="just" rtl="1">
              <a:lnSpc>
                <a:spcPct val="170000"/>
              </a:lnSpc>
            </a:pPr>
            <a:endParaRPr lang="fr-FR" sz="3600" b="1" dirty="0" smtClean="0">
              <a:latin typeface="Traditional Arabic" pitchFamily="18" charset="-78"/>
              <a:cs typeface="Traditional Arabic" pitchFamily="18" charset="-78"/>
            </a:endParaRPr>
          </a:p>
          <a:p>
            <a:pPr algn="r" rtl="1">
              <a:lnSpc>
                <a:spcPct val="150000"/>
              </a:lnSpc>
            </a:pPr>
            <a:endParaRPr lang="fr-FR" sz="3600" b="1" dirty="0" smtClean="0">
              <a:latin typeface="Traditional Arabic" pitchFamily="18" charset="-78"/>
              <a:cs typeface="Traditional Arabic" pitchFamily="18" charset="-78"/>
            </a:endParaRPr>
          </a:p>
          <a:p>
            <a:pPr algn="r" rtl="1">
              <a:buNone/>
            </a:pPr>
            <a:r>
              <a:rPr lang="fr-FR" sz="3600" b="1" dirty="0" smtClean="0">
                <a:latin typeface="Traditional Arabic" pitchFamily="18" charset="-78"/>
                <a:cs typeface="Traditional Arabic" pitchFamily="18" charset="-78"/>
              </a:rPr>
              <a:t>.</a:t>
            </a:r>
            <a:endParaRPr lang="fr-FR" sz="3600" dirty="0">
              <a:latin typeface="Traditional Arabic" pitchFamily="18" charset="-78"/>
              <a:cs typeface="Traditional Arabic" pitchFamily="18" charset="-78"/>
            </a:endParaRPr>
          </a:p>
        </p:txBody>
      </p:sp>
      <p:sp>
        <p:nvSpPr>
          <p:cNvPr id="6" name="Rectangle à coins arrondis 5"/>
          <p:cNvSpPr/>
          <p:nvPr/>
        </p:nvSpPr>
        <p:spPr>
          <a:xfrm>
            <a:off x="2500298" y="500042"/>
            <a:ext cx="442915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خصائص التخطيط الرياضي</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47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8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50000"/>
              </a:lnSpc>
            </a:pPr>
            <a:endParaRPr lang="ar-SA" sz="3000" dirty="0" smtClean="0"/>
          </a:p>
          <a:p>
            <a:pPr algn="r" rtl="1">
              <a:lnSpc>
                <a:spcPct val="150000"/>
              </a:lnSpc>
            </a:pPr>
            <a:endParaRPr kumimoji="0" lang="ar-SA" sz="7200" b="0" i="0" u="none" strike="noStrike" kern="1200" cap="none" spc="0" normalizeH="0" baseline="0" noProof="0" dirty="0" smtClean="0">
              <a:ln>
                <a:noFill/>
              </a:ln>
              <a:solidFill>
                <a:schemeClr val="dk1"/>
              </a:solidFill>
              <a:effectLst/>
              <a:uLnTx/>
              <a:uFillTx/>
              <a:latin typeface="Traditional Arabic" pitchFamily="18" charset="-78"/>
              <a:cs typeface="Traditional Arabic" pitchFamily="18" charset="-78"/>
            </a:endParaRPr>
          </a:p>
          <a:p>
            <a:pPr algn="r" rtl="1">
              <a:buNone/>
            </a:pPr>
            <a:r>
              <a:rPr lang="ar-SA" sz="7200" dirty="0" smtClean="0">
                <a:latin typeface="Traditional Arabic" pitchFamily="18" charset="-78"/>
                <a:cs typeface="Traditional Arabic" pitchFamily="18" charset="-78"/>
              </a:rPr>
              <a:t>           </a:t>
            </a:r>
            <a:r>
              <a:rPr lang="ar-SA" sz="7200" b="1" dirty="0" smtClean="0">
                <a:solidFill>
                  <a:srgbClr val="C00000"/>
                </a:solidFill>
                <a:latin typeface="Traditional Arabic" pitchFamily="18" charset="-78"/>
                <a:cs typeface="Traditional Arabic" pitchFamily="18" charset="-78"/>
              </a:rPr>
              <a:t>3- تكامل جوانب إعداد الخطة.</a:t>
            </a:r>
            <a:endParaRPr lang="ar-DZ" sz="7200" b="1" dirty="0" smtClean="0">
              <a:solidFill>
                <a:srgbClr val="C00000"/>
              </a:solidFill>
              <a:latin typeface="Traditional Arabic" pitchFamily="18" charset="-78"/>
              <a:cs typeface="Traditional Arabic" pitchFamily="18" charset="-78"/>
            </a:endParaRPr>
          </a:p>
          <a:p>
            <a:pPr lvl="1" algn="just" rtl="1">
              <a:lnSpc>
                <a:spcPct val="150000"/>
              </a:lnSpc>
            </a:pPr>
            <a:r>
              <a:rPr lang="ar-SA" sz="7200" dirty="0" smtClean="0">
                <a:latin typeface="Traditional Arabic" pitchFamily="18" charset="-78"/>
                <a:cs typeface="Traditional Arabic" pitchFamily="18" charset="-78"/>
              </a:rPr>
              <a:t> عند التخطيط للتدريب الرياضي فأن على المخططين مراعاة تكامل هيكلية خطط التدريب من إعداد </a:t>
            </a:r>
            <a:r>
              <a:rPr lang="ar-SA" sz="7200" b="1" dirty="0" smtClean="0">
                <a:latin typeface="Traditional Arabic" pitchFamily="18" charset="-78"/>
                <a:cs typeface="Traditional Arabic" pitchFamily="18" charset="-78"/>
              </a:rPr>
              <a:t>بدني </a:t>
            </a:r>
            <a:r>
              <a:rPr lang="ar-SA" sz="7200" b="1" dirty="0" err="1" smtClean="0">
                <a:latin typeface="Traditional Arabic" pitchFamily="18" charset="-78"/>
                <a:cs typeface="Traditional Arabic" pitchFamily="18" charset="-78"/>
              </a:rPr>
              <a:t>و</a:t>
            </a:r>
            <a:r>
              <a:rPr lang="ar-DZ" sz="7200" b="1" dirty="0" smtClean="0">
                <a:latin typeface="Traditional Arabic" pitchFamily="18" charset="-78"/>
                <a:cs typeface="Traditional Arabic" pitchFamily="18" charset="-78"/>
              </a:rPr>
              <a:t> </a:t>
            </a:r>
            <a:r>
              <a:rPr lang="ar-SA" sz="7200" b="1" dirty="0" err="1" smtClean="0">
                <a:latin typeface="Traditional Arabic" pitchFamily="18" charset="-78"/>
                <a:cs typeface="Traditional Arabic" pitchFamily="18" charset="-78"/>
              </a:rPr>
              <a:t>مهاري</a:t>
            </a:r>
            <a:r>
              <a:rPr lang="ar-SA" sz="7200" b="1" dirty="0" smtClean="0">
                <a:latin typeface="Traditional Arabic" pitchFamily="18" charset="-78"/>
                <a:cs typeface="Traditional Arabic" pitchFamily="18" charset="-78"/>
              </a:rPr>
              <a:t> وخططي ونفسي وذهني ومعرفي</a:t>
            </a:r>
            <a:r>
              <a:rPr lang="ar-SA" sz="7200" dirty="0" smtClean="0">
                <a:latin typeface="Traditional Arabic" pitchFamily="18" charset="-78"/>
                <a:cs typeface="Traditional Arabic" pitchFamily="18" charset="-78"/>
              </a:rPr>
              <a:t> لتحقيق أفضل مستوى في الرياضة التخصصية.</a:t>
            </a:r>
            <a:endParaRPr lang="fr-FR" sz="7200" dirty="0" smtClean="0">
              <a:latin typeface="Traditional Arabic" pitchFamily="18" charset="-78"/>
              <a:cs typeface="Traditional Arabic" pitchFamily="18" charset="-78"/>
            </a:endParaRPr>
          </a:p>
          <a:p>
            <a:pPr algn="r" rtl="1">
              <a:buNone/>
            </a:pPr>
            <a:endParaRPr lang="fr-FR" sz="2800" dirty="0" smtClean="0">
              <a:latin typeface="Traditional Arabic" pitchFamily="18" charset="-78"/>
              <a:cs typeface="Traditional Arabic" pitchFamily="18" charset="-78"/>
            </a:endParaRPr>
          </a:p>
          <a:p>
            <a:pPr algn="just" rtl="1">
              <a:lnSpc>
                <a:spcPct val="170000"/>
              </a:lnSpc>
            </a:pPr>
            <a:endParaRPr lang="fr-FR" sz="3600" b="1" dirty="0" smtClean="0">
              <a:latin typeface="Traditional Arabic" pitchFamily="18" charset="-78"/>
              <a:cs typeface="Traditional Arabic" pitchFamily="18" charset="-78"/>
            </a:endParaRPr>
          </a:p>
          <a:p>
            <a:pPr algn="r" rtl="1">
              <a:lnSpc>
                <a:spcPct val="150000"/>
              </a:lnSpc>
            </a:pPr>
            <a:endParaRPr lang="fr-FR" sz="3600" b="1" dirty="0" smtClean="0">
              <a:latin typeface="Traditional Arabic" pitchFamily="18" charset="-78"/>
              <a:cs typeface="Traditional Arabic" pitchFamily="18" charset="-78"/>
            </a:endParaRPr>
          </a:p>
          <a:p>
            <a:pPr algn="r" rtl="1">
              <a:buNone/>
            </a:pPr>
            <a:r>
              <a:rPr lang="fr-FR" sz="3600" b="1" dirty="0" smtClean="0">
                <a:latin typeface="Traditional Arabic" pitchFamily="18" charset="-78"/>
                <a:cs typeface="Traditional Arabic" pitchFamily="18" charset="-78"/>
              </a:rPr>
              <a:t>.</a:t>
            </a:r>
            <a:endParaRPr lang="fr-FR" sz="3600" dirty="0">
              <a:latin typeface="Traditional Arabic" pitchFamily="18" charset="-78"/>
              <a:cs typeface="Traditional Arabic" pitchFamily="18" charset="-78"/>
            </a:endParaRPr>
          </a:p>
        </p:txBody>
      </p:sp>
      <p:sp>
        <p:nvSpPr>
          <p:cNvPr id="6" name="Rectangle à coins arrondis 5"/>
          <p:cNvSpPr/>
          <p:nvPr/>
        </p:nvSpPr>
        <p:spPr>
          <a:xfrm>
            <a:off x="2500298" y="500042"/>
            <a:ext cx="442915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خصائص التخطيط الرياضي</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400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8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8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50000"/>
              </a:lnSpc>
            </a:pPr>
            <a:endParaRPr lang="ar-SA" sz="3000" dirty="0" smtClean="0"/>
          </a:p>
          <a:p>
            <a:pPr algn="r" rtl="1">
              <a:lnSpc>
                <a:spcPct val="150000"/>
              </a:lnSpc>
            </a:pPr>
            <a:endParaRPr kumimoji="0" lang="ar-SA" sz="8500" b="0" i="0" u="none" strike="noStrike" kern="1200" cap="none" spc="0" normalizeH="0" baseline="0" noProof="0" dirty="0" smtClean="0">
              <a:ln>
                <a:noFill/>
              </a:ln>
              <a:solidFill>
                <a:schemeClr val="dk1"/>
              </a:solidFill>
              <a:effectLst/>
              <a:uLnTx/>
              <a:uFillTx/>
              <a:latin typeface="Traditional Arabic" pitchFamily="18" charset="-78"/>
              <a:cs typeface="Traditional Arabic" pitchFamily="18" charset="-78"/>
            </a:endParaRPr>
          </a:p>
          <a:p>
            <a:pPr algn="r" rtl="1">
              <a:buNone/>
            </a:pPr>
            <a:r>
              <a:rPr lang="ar-SA" sz="8500" dirty="0" smtClean="0">
                <a:latin typeface="Traditional Arabic" pitchFamily="18" charset="-78"/>
                <a:cs typeface="Traditional Arabic" pitchFamily="18" charset="-78"/>
              </a:rPr>
              <a:t>           </a:t>
            </a:r>
            <a:r>
              <a:rPr lang="ar-SA" sz="8500" b="1" dirty="0" smtClean="0">
                <a:solidFill>
                  <a:srgbClr val="C00000"/>
                </a:solidFill>
                <a:latin typeface="Traditional Arabic" pitchFamily="18" charset="-78"/>
                <a:cs typeface="Traditional Arabic" pitchFamily="18" charset="-78"/>
              </a:rPr>
              <a:t>4- وجود خطة لإعداد اللاعب.</a:t>
            </a:r>
            <a:endParaRPr lang="ar-DZ" sz="8500" b="1" dirty="0" smtClean="0">
              <a:solidFill>
                <a:srgbClr val="C00000"/>
              </a:solidFill>
              <a:latin typeface="Traditional Arabic" pitchFamily="18" charset="-78"/>
              <a:cs typeface="Traditional Arabic" pitchFamily="18" charset="-78"/>
            </a:endParaRPr>
          </a:p>
          <a:p>
            <a:pPr lvl="1" algn="just" rtl="1">
              <a:lnSpc>
                <a:spcPct val="150000"/>
              </a:lnSpc>
            </a:pPr>
            <a:r>
              <a:rPr lang="ar-SA" sz="8500" dirty="0" smtClean="0">
                <a:latin typeface="Traditional Arabic" pitchFamily="18" charset="-78"/>
                <a:cs typeface="Traditional Arabic" pitchFamily="18" charset="-78"/>
              </a:rPr>
              <a:t> إن تخطيط التدريب الرياضي عبارة عن عملية تفكير ومفاضلة واختيار بين البدائل وصولا إلى الهدف، لذا فأن خطة التدريب ذاتها هي نتاج عملية التخطيط وهي عبارة عن </a:t>
            </a:r>
            <a:r>
              <a:rPr lang="ar-SA" sz="8500" b="1" dirty="0" smtClean="0">
                <a:latin typeface="Traditional Arabic" pitchFamily="18" charset="-78"/>
                <a:cs typeface="Traditional Arabic" pitchFamily="18" charset="-78"/>
              </a:rPr>
              <a:t>التزام بأساليب عمل وإجراءات محددة.</a:t>
            </a:r>
            <a:endParaRPr lang="fr-FR" sz="8500" dirty="0" smtClean="0">
              <a:latin typeface="Traditional Arabic" pitchFamily="18" charset="-78"/>
              <a:cs typeface="Traditional Arabic" pitchFamily="18" charset="-78"/>
            </a:endParaRPr>
          </a:p>
          <a:p>
            <a:pPr algn="r" rtl="1">
              <a:buNone/>
            </a:pPr>
            <a:endParaRPr lang="fr-FR" sz="2800" dirty="0" smtClean="0">
              <a:latin typeface="Traditional Arabic" pitchFamily="18" charset="-78"/>
              <a:cs typeface="Traditional Arabic" pitchFamily="18" charset="-78"/>
            </a:endParaRPr>
          </a:p>
          <a:p>
            <a:pPr algn="just" rtl="1">
              <a:lnSpc>
                <a:spcPct val="170000"/>
              </a:lnSpc>
            </a:pPr>
            <a:endParaRPr lang="fr-FR" sz="3600" b="1" dirty="0" smtClean="0">
              <a:latin typeface="Traditional Arabic" pitchFamily="18" charset="-78"/>
              <a:cs typeface="Traditional Arabic" pitchFamily="18" charset="-78"/>
            </a:endParaRPr>
          </a:p>
          <a:p>
            <a:pPr algn="r" rtl="1">
              <a:lnSpc>
                <a:spcPct val="150000"/>
              </a:lnSpc>
            </a:pPr>
            <a:endParaRPr lang="fr-FR" sz="3600" b="1" dirty="0" smtClean="0">
              <a:latin typeface="Traditional Arabic" pitchFamily="18" charset="-78"/>
              <a:cs typeface="Traditional Arabic" pitchFamily="18" charset="-78"/>
            </a:endParaRPr>
          </a:p>
          <a:p>
            <a:pPr algn="r" rtl="1">
              <a:buNone/>
            </a:pPr>
            <a:r>
              <a:rPr lang="fr-FR" sz="3600" b="1" dirty="0" smtClean="0">
                <a:latin typeface="Traditional Arabic" pitchFamily="18" charset="-78"/>
                <a:cs typeface="Traditional Arabic" pitchFamily="18" charset="-78"/>
              </a:rPr>
              <a:t>.</a:t>
            </a:r>
            <a:endParaRPr lang="fr-FR" sz="3600" dirty="0">
              <a:latin typeface="Traditional Arabic" pitchFamily="18" charset="-78"/>
              <a:cs typeface="Traditional Arabic" pitchFamily="18" charset="-78"/>
            </a:endParaRPr>
          </a:p>
        </p:txBody>
      </p:sp>
      <p:sp>
        <p:nvSpPr>
          <p:cNvPr id="6" name="Rectangle à coins arrondis 5"/>
          <p:cNvSpPr/>
          <p:nvPr/>
        </p:nvSpPr>
        <p:spPr>
          <a:xfrm>
            <a:off x="2500298" y="500042"/>
            <a:ext cx="442915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2800" dirty="0" smtClean="0"/>
              <a:t>خصائص التخطيط الرياضي</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240</TotalTime>
  <Words>733</Words>
  <PresentationFormat>Affichage à l'écran (4:3)</PresentationFormat>
  <Paragraphs>150</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Verve</vt:lpstr>
      <vt:lpstr>المحاضرة الثانية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asus</dc:creator>
  <cp:lastModifiedBy>asus</cp:lastModifiedBy>
  <cp:revision>22</cp:revision>
  <dcterms:created xsi:type="dcterms:W3CDTF">2022-05-12T21:12:15Z</dcterms:created>
  <dcterms:modified xsi:type="dcterms:W3CDTF">2022-10-15T10:09:25Z</dcterms:modified>
</cp:coreProperties>
</file>