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304" r:id="rId2"/>
    <p:sldId id="257" r:id="rId3"/>
    <p:sldId id="258" r:id="rId4"/>
    <p:sldId id="265" r:id="rId5"/>
    <p:sldId id="259" r:id="rId6"/>
    <p:sldId id="260" r:id="rId7"/>
    <p:sldId id="261" r:id="rId8"/>
    <p:sldId id="262" r:id="rId9"/>
    <p:sldId id="263" r:id="rId10"/>
    <p:sldId id="264" r:id="rId11"/>
    <p:sldId id="266" r:id="rId12"/>
    <p:sldId id="267" r:id="rId13"/>
    <p:sldId id="303" r:id="rId14"/>
    <p:sldId id="268" r:id="rId15"/>
    <p:sldId id="269" r:id="rId16"/>
    <p:sldId id="270" r:id="rId17"/>
    <p:sldId id="272" r:id="rId18"/>
    <p:sldId id="273" r:id="rId19"/>
    <p:sldId id="271" r:id="rId20"/>
    <p:sldId id="274" r:id="rId21"/>
    <p:sldId id="275" r:id="rId22"/>
    <p:sldId id="276" r:id="rId23"/>
    <p:sldId id="277" r:id="rId24"/>
    <p:sldId id="278" r:id="rId25"/>
    <p:sldId id="279" r:id="rId26"/>
    <p:sldId id="281" r:id="rId27"/>
    <p:sldId id="282" r:id="rId28"/>
    <p:sldId id="283" r:id="rId29"/>
    <p:sldId id="284" r:id="rId30"/>
    <p:sldId id="287" r:id="rId31"/>
    <p:sldId id="288" r:id="rId32"/>
    <p:sldId id="289" r:id="rId33"/>
    <p:sldId id="305" r:id="rId34"/>
    <p:sldId id="306" r:id="rId35"/>
    <p:sldId id="301" r:id="rId36"/>
    <p:sldId id="302" r:id="rId37"/>
    <p:sldId id="307" r:id="rId38"/>
    <p:sldId id="308" r:id="rId39"/>
    <p:sldId id="309" r:id="rId40"/>
    <p:sldId id="310" r:id="rId41"/>
    <p:sldId id="311" r:id="rId42"/>
    <p:sldId id="312" r:id="rId4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5" d="100"/>
          <a:sy n="75" d="100"/>
        </p:scale>
        <p:origin x="-1014" y="-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fr-FR" smtClean="0"/>
              <a:t>Cliquez pour modifier le style du titre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AA309A6D-C09C-4548-B29A-6CF363A7E532}" type="datetimeFigureOut">
              <a:rPr lang="fr-FR" smtClean="0"/>
              <a:pPr/>
              <a:t>01/09/2020</a:t>
            </a:fld>
            <a:endParaRPr lang="fr-BE" dirty="0"/>
          </a:p>
        </p:txBody>
      </p:sp>
      <p:sp>
        <p:nvSpPr>
          <p:cNvPr id="5" name="Footer Placeholder 4"/>
          <p:cNvSpPr>
            <a:spLocks noGrp="1"/>
          </p:cNvSpPr>
          <p:nvPr>
            <p:ph type="ftr" sz="quarter" idx="11"/>
          </p:nvPr>
        </p:nvSpPr>
        <p:spPr>
          <a:xfrm>
            <a:off x="1174044" y="5357592"/>
            <a:ext cx="5034845" cy="365125"/>
          </a:xfrm>
        </p:spPr>
        <p:txBody>
          <a:bodyPr/>
          <a:lstStyle/>
          <a:p>
            <a:endParaRPr lang="fr-BE"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Vertical Text Placeholder 2"/>
          <p:cNvSpPr>
            <a:spLocks noGrp="1"/>
          </p:cNvSpPr>
          <p:nvPr>
            <p:ph type="body" orient="vert" idx="1"/>
          </p:nvPr>
        </p:nvSpPr>
        <p:spPr/>
        <p:txBody>
          <a:bodyPr vert="eaVert" anchor="ct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pPr/>
              <a:t>01/09/2020</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fr-FR" smtClean="0"/>
              <a:t>Cliquez pour modifier le style du titre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pPr/>
              <a:t>01/09/2020</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pPr/>
              <a:t>01/09/2020</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fr-FR" smtClean="0"/>
              <a:t>Cliquez pour modifier le style du titre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pPr/>
              <a:t>01/09/2020</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5" name="Date Placeholder 4"/>
          <p:cNvSpPr>
            <a:spLocks noGrp="1"/>
          </p:cNvSpPr>
          <p:nvPr>
            <p:ph type="dt" sz="half" idx="10"/>
          </p:nvPr>
        </p:nvSpPr>
        <p:spPr/>
        <p:txBody>
          <a:bodyPr/>
          <a:lstStyle/>
          <a:p>
            <a:fld id="{AA309A6D-C09C-4548-B29A-6CF363A7E532}" type="datetimeFigureOut">
              <a:rPr lang="fr-FR" smtClean="0"/>
              <a:pPr/>
              <a:t>01/09/2020</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CF4668DC-857F-487D-BFFA-8C0CA5037977}" type="slidenum">
              <a:rPr lang="fr-BE" smtClean="0"/>
              <a:pPr/>
              <a:t>‹N°›</a:t>
            </a:fld>
            <a:endParaRPr lang="fr-BE" dirty="0"/>
          </a:p>
        </p:txBody>
      </p:sp>
      <p:sp>
        <p:nvSpPr>
          <p:cNvPr id="9" name="Content Placeholder 8"/>
          <p:cNvSpPr>
            <a:spLocks noGrp="1"/>
          </p:cNvSpPr>
          <p:nvPr>
            <p:ph sz="quarter" idx="13"/>
          </p:nvPr>
        </p:nvSpPr>
        <p:spPr>
          <a:xfrm>
            <a:off x="1298448" y="2121407"/>
            <a:ext cx="3200400" cy="3602736"/>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7" name="Date Placeholder 6"/>
          <p:cNvSpPr>
            <a:spLocks noGrp="1"/>
          </p:cNvSpPr>
          <p:nvPr>
            <p:ph type="dt" sz="half" idx="10"/>
          </p:nvPr>
        </p:nvSpPr>
        <p:spPr/>
        <p:txBody>
          <a:bodyPr/>
          <a:lstStyle/>
          <a:p>
            <a:fld id="{AA309A6D-C09C-4548-B29A-6CF363A7E532}" type="datetimeFigureOut">
              <a:rPr lang="fr-FR" smtClean="0"/>
              <a:pPr/>
              <a:t>01/09/2020</a:t>
            </a:fld>
            <a:endParaRPr lang="fr-BE" dirty="0"/>
          </a:p>
        </p:txBody>
      </p:sp>
      <p:sp>
        <p:nvSpPr>
          <p:cNvPr id="8" name="Footer Placeholder 7"/>
          <p:cNvSpPr>
            <a:spLocks noGrp="1"/>
          </p:cNvSpPr>
          <p:nvPr>
            <p:ph type="ftr" sz="quarter" idx="11"/>
          </p:nvPr>
        </p:nvSpPr>
        <p:spPr/>
        <p:txBody>
          <a:bodyPr/>
          <a:lstStyle/>
          <a:p>
            <a:endParaRPr lang="fr-BE" dirty="0"/>
          </a:p>
        </p:txBody>
      </p:sp>
      <p:sp>
        <p:nvSpPr>
          <p:cNvPr id="9" name="Slide Number Placeholder 8"/>
          <p:cNvSpPr>
            <a:spLocks noGrp="1"/>
          </p:cNvSpPr>
          <p:nvPr>
            <p:ph type="sldNum" sz="quarter" idx="12"/>
          </p:nvPr>
        </p:nvSpPr>
        <p:spPr/>
        <p:txBody>
          <a:bodyPr/>
          <a:lstStyle/>
          <a:p>
            <a:fld id="{CF4668DC-857F-487D-BFFA-8C0CA5037977}" type="slidenum">
              <a:rPr lang="fr-BE" smtClean="0"/>
              <a:pPr/>
              <a:t>‹N°›</a:t>
            </a:fld>
            <a:endParaRPr lang="fr-BE" dirty="0"/>
          </a:p>
        </p:txBody>
      </p:sp>
      <p:sp>
        <p:nvSpPr>
          <p:cNvPr id="11" name="Content Placeholder 10"/>
          <p:cNvSpPr>
            <a:spLocks noGrp="1"/>
          </p:cNvSpPr>
          <p:nvPr>
            <p:ph sz="quarter" idx="13"/>
          </p:nvPr>
        </p:nvSpPr>
        <p:spPr>
          <a:xfrm>
            <a:off x="1298448" y="2944368"/>
            <a:ext cx="3227832" cy="2779776"/>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Date Placeholder 2"/>
          <p:cNvSpPr>
            <a:spLocks noGrp="1"/>
          </p:cNvSpPr>
          <p:nvPr>
            <p:ph type="dt" sz="half" idx="10"/>
          </p:nvPr>
        </p:nvSpPr>
        <p:spPr/>
        <p:txBody>
          <a:bodyPr/>
          <a:lstStyle/>
          <a:p>
            <a:fld id="{AA309A6D-C09C-4548-B29A-6CF363A7E532}" type="datetimeFigureOut">
              <a:rPr lang="fr-FR" smtClean="0"/>
              <a:pPr/>
              <a:t>01/09/2020</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pPr/>
              <a:t>01/09/2020</a:t>
            </a:fld>
            <a:endParaRPr lang="fr-BE" dirty="0"/>
          </a:p>
        </p:txBody>
      </p:sp>
      <p:sp>
        <p:nvSpPr>
          <p:cNvPr id="3" name="Footer Placeholder 2"/>
          <p:cNvSpPr>
            <a:spLocks noGrp="1"/>
          </p:cNvSpPr>
          <p:nvPr>
            <p:ph type="ftr" sz="quarter" idx="11"/>
          </p:nvPr>
        </p:nvSpPr>
        <p:spPr/>
        <p:txBody>
          <a:bodyPr/>
          <a:lstStyle/>
          <a:p>
            <a:endParaRPr lang="fr-BE" dirty="0"/>
          </a:p>
        </p:txBody>
      </p:sp>
      <p:sp>
        <p:nvSpPr>
          <p:cNvPr id="4" name="Slide Number Placeholder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fr-FR" smtClean="0"/>
              <a:t>Cliquez pour modifier le style du titre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rot="60000">
            <a:off x="6341698" y="5885672"/>
            <a:ext cx="1213821" cy="365125"/>
          </a:xfrm>
        </p:spPr>
        <p:txBody>
          <a:bodyPr/>
          <a:lstStyle/>
          <a:p>
            <a:fld id="{AA309A6D-C09C-4548-B29A-6CF363A7E532}" type="datetimeFigureOut">
              <a:rPr lang="fr-FR" smtClean="0"/>
              <a:pPr/>
              <a:t>01/09/2020</a:t>
            </a:fld>
            <a:endParaRPr lang="fr-BE" dirty="0"/>
          </a:p>
        </p:txBody>
      </p:sp>
      <p:sp>
        <p:nvSpPr>
          <p:cNvPr id="6" name="Footer Placeholder 5"/>
          <p:cNvSpPr>
            <a:spLocks noGrp="1"/>
          </p:cNvSpPr>
          <p:nvPr>
            <p:ph type="ftr" sz="quarter" idx="11"/>
          </p:nvPr>
        </p:nvSpPr>
        <p:spPr>
          <a:xfrm rot="-60000">
            <a:off x="914554" y="5829261"/>
            <a:ext cx="3522607" cy="365125"/>
          </a:xfrm>
        </p:spPr>
        <p:txBody>
          <a:bodyPr/>
          <a:lstStyle/>
          <a:p>
            <a:endParaRPr lang="fr-BE" dirty="0"/>
          </a:p>
        </p:txBody>
      </p:sp>
      <p:sp>
        <p:nvSpPr>
          <p:cNvPr id="7" name="Slide Number Placeholder 6"/>
          <p:cNvSpPr>
            <a:spLocks noGrp="1"/>
          </p:cNvSpPr>
          <p:nvPr>
            <p:ph type="sldNum" sz="quarter" idx="12"/>
          </p:nvPr>
        </p:nvSpPr>
        <p:spPr>
          <a:xfrm rot="60000">
            <a:off x="7557313" y="5896961"/>
            <a:ext cx="554023" cy="365125"/>
          </a:xfrm>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fr-FR" smtClean="0"/>
              <a:t>Cliquez pour modifier le style du titre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rot="60000">
            <a:off x="6345936" y="5888737"/>
            <a:ext cx="1213821" cy="365125"/>
          </a:xfrm>
        </p:spPr>
        <p:txBody>
          <a:bodyPr/>
          <a:lstStyle/>
          <a:p>
            <a:fld id="{AA309A6D-C09C-4548-B29A-6CF363A7E532}" type="datetimeFigureOut">
              <a:rPr lang="fr-FR" smtClean="0"/>
              <a:pPr/>
              <a:t>01/09/2020</a:t>
            </a:fld>
            <a:endParaRPr lang="fr-BE" dirty="0"/>
          </a:p>
        </p:txBody>
      </p:sp>
      <p:sp>
        <p:nvSpPr>
          <p:cNvPr id="6" name="Footer Placeholder 5"/>
          <p:cNvSpPr>
            <a:spLocks noGrp="1"/>
          </p:cNvSpPr>
          <p:nvPr>
            <p:ph type="ftr" sz="quarter" idx="11"/>
          </p:nvPr>
        </p:nvSpPr>
        <p:spPr>
          <a:xfrm rot="-60000">
            <a:off x="914569" y="5831037"/>
            <a:ext cx="3319043" cy="365125"/>
          </a:xfrm>
        </p:spPr>
        <p:txBody>
          <a:bodyPr/>
          <a:lstStyle/>
          <a:p>
            <a:endParaRPr lang="fr-BE" dirty="0"/>
          </a:p>
        </p:txBody>
      </p:sp>
      <p:sp>
        <p:nvSpPr>
          <p:cNvPr id="7" name="Slide Number Placeholder 6"/>
          <p:cNvSpPr>
            <a:spLocks noGrp="1"/>
          </p:cNvSpPr>
          <p:nvPr>
            <p:ph type="sldNum" sz="quarter" idx="12"/>
          </p:nvPr>
        </p:nvSpPr>
        <p:spPr>
          <a:xfrm rot="60000">
            <a:off x="7562089" y="5900026"/>
            <a:ext cx="554023" cy="365125"/>
          </a:xfrm>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fr-FR" smtClean="0"/>
              <a:t>Cliquez pour modifier le style du titre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AA309A6D-C09C-4548-B29A-6CF363A7E532}" type="datetimeFigureOut">
              <a:rPr lang="fr-FR" smtClean="0"/>
              <a:pPr/>
              <a:t>01/09/2020</a:t>
            </a:fld>
            <a:endParaRPr lang="fr-BE" dirty="0"/>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fr-BE" dirty="0"/>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785918" y="2071678"/>
            <a:ext cx="6000792" cy="1928826"/>
          </a:xfrm>
        </p:spPr>
        <p:txBody>
          <a:bodyPr/>
          <a:lstStyle/>
          <a:p>
            <a:r>
              <a:rPr lang="fr-FR" dirty="0" smtClean="0"/>
              <a:t> </a:t>
            </a:r>
            <a:r>
              <a:rPr lang="fr-FR" dirty="0" smtClean="0"/>
              <a:t>L</a:t>
            </a:r>
            <a:r>
              <a:rPr lang="fr-FR" dirty="0" smtClean="0"/>
              <a:t>es </a:t>
            </a:r>
            <a:r>
              <a:rPr lang="fr-FR" dirty="0" smtClean="0"/>
              <a:t>trémies</a:t>
            </a:r>
            <a:endParaRPr lang="fr-FR" dirty="0"/>
          </a:p>
        </p:txBody>
      </p:sp>
      <p:pic>
        <p:nvPicPr>
          <p:cNvPr id="4" name="Picture 2" descr="C:\Users\pc\Desktop\trémie exposé\photo des trémie\tremie-3.jpg"/>
          <p:cNvPicPr>
            <a:picLocks noChangeAspect="1" noChangeArrowheads="1"/>
          </p:cNvPicPr>
          <p:nvPr/>
        </p:nvPicPr>
        <p:blipFill>
          <a:blip r:embed="rId2"/>
          <a:srcRect/>
          <a:stretch>
            <a:fillRect/>
          </a:stretch>
        </p:blipFill>
        <p:spPr bwMode="auto">
          <a:xfrm>
            <a:off x="2928926" y="1214422"/>
            <a:ext cx="3143272" cy="200026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571480"/>
            <a:ext cx="7929650" cy="2643206"/>
          </a:xfrm>
          <a:prstGeom prst="rect">
            <a:avLst/>
          </a:prstGeom>
        </p:spPr>
        <p:txBody>
          <a:bodyPr wrap="square">
            <a:spAutoFit/>
          </a:bodyPr>
          <a:lstStyle/>
          <a:p>
            <a:pPr algn="ctr"/>
            <a:r>
              <a:rPr lang="fr-FR" sz="2000" b="1" dirty="0" smtClean="0"/>
              <a:t>Précautions </a:t>
            </a:r>
          </a:p>
          <a:p>
            <a:pPr algn="ctr"/>
            <a:endParaRPr lang="fr-FR" sz="1600" b="1" dirty="0" smtClean="0"/>
          </a:p>
          <a:p>
            <a:r>
              <a:rPr lang="fr-FR" sz="1600" dirty="0" smtClean="0"/>
              <a:t>Lors des travaux d’excavation, des précautions et des dispositions sont à prendre en considération pour protéger les talus de part et d’autre de la trémie afin d’éviter tout décrochement ou déshabilitions des constructions limitrophes. </a:t>
            </a:r>
          </a:p>
          <a:p>
            <a:r>
              <a:rPr lang="fr-FR" sz="1600" dirty="0" smtClean="0"/>
              <a:t>La conception prévoie un système de drainage efficace des eaux de ruissellement de façon à éliminer tout risque d’inondation et infiltration d’eau à proximité des sols de fondations.</a:t>
            </a:r>
          </a:p>
          <a:p>
            <a:r>
              <a:rPr lang="fr-FR" sz="1600" dirty="0" smtClean="0"/>
              <a:t>Vu la nature perméable des remblais, des venues d’eau sont à prévoir lors des travaux </a:t>
            </a:r>
          </a:p>
          <a:p>
            <a:r>
              <a:rPr lang="fr-FR" sz="1600" dirty="0" smtClean="0"/>
              <a:t>de terrassements, pour cela des drains périphériques sont nécessaires.</a:t>
            </a:r>
            <a:endParaRPr lang="fr-FR" sz="1600" dirty="0"/>
          </a:p>
        </p:txBody>
      </p:sp>
      <p:pic>
        <p:nvPicPr>
          <p:cNvPr id="8193" name="Picture 1" descr="C:\Users\pc\Desktop\trémie exposé\photo des trémie\chimkyolore 2.jpg"/>
          <p:cNvPicPr>
            <a:picLocks noChangeAspect="1" noChangeArrowheads="1"/>
          </p:cNvPicPr>
          <p:nvPr/>
        </p:nvPicPr>
        <p:blipFill>
          <a:blip r:embed="rId2"/>
          <a:srcRect/>
          <a:stretch>
            <a:fillRect/>
          </a:stretch>
        </p:blipFill>
        <p:spPr bwMode="auto">
          <a:xfrm>
            <a:off x="2000232" y="3158992"/>
            <a:ext cx="5000660" cy="305138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071802" y="571480"/>
            <a:ext cx="3960700" cy="923330"/>
          </a:xfrm>
          <a:prstGeom prst="rect">
            <a:avLst/>
          </a:prstGeom>
          <a:noFill/>
        </p:spPr>
        <p:txBody>
          <a:bodyPr wrap="none" rtlCol="0">
            <a:spAutoFit/>
          </a:bodyPr>
          <a:lstStyle/>
          <a:p>
            <a:r>
              <a:rPr lang="fr-FR" b="1" dirty="0" smtClean="0"/>
              <a:t>Caractéristiques des matériaux utilisés</a:t>
            </a:r>
          </a:p>
          <a:p>
            <a:endParaRPr lang="fr-FR" dirty="0" smtClean="0"/>
          </a:p>
          <a:p>
            <a:endParaRPr lang="fr-FR" dirty="0" smtClean="0"/>
          </a:p>
        </p:txBody>
      </p:sp>
      <p:sp>
        <p:nvSpPr>
          <p:cNvPr id="3" name="Rectangle 2"/>
          <p:cNvSpPr/>
          <p:nvPr/>
        </p:nvSpPr>
        <p:spPr>
          <a:xfrm>
            <a:off x="857224" y="928670"/>
            <a:ext cx="7715304" cy="2554545"/>
          </a:xfrm>
          <a:prstGeom prst="rect">
            <a:avLst/>
          </a:prstGeom>
        </p:spPr>
        <p:txBody>
          <a:bodyPr wrap="square">
            <a:spAutoFit/>
          </a:bodyPr>
          <a:lstStyle/>
          <a:p>
            <a:r>
              <a:rPr lang="fr-FR" sz="1600" dirty="0" smtClean="0"/>
              <a:t>La construction d'ouvrages en béton armé est conforme au règlement français de</a:t>
            </a:r>
          </a:p>
          <a:p>
            <a:r>
              <a:rPr lang="fr-FR" sz="1600" dirty="0" smtClean="0"/>
              <a:t>référence </a:t>
            </a:r>
            <a:r>
              <a:rPr lang="fr-FR" sz="1600" b="1" dirty="0" smtClean="0"/>
              <a:t>B.A.E.L. 91 (Béton Armé aux Etats Limites). </a:t>
            </a:r>
          </a:p>
          <a:p>
            <a:r>
              <a:rPr lang="fr-FR" sz="1600" dirty="0" smtClean="0"/>
              <a:t>Ce règlement fait partie du </a:t>
            </a:r>
            <a:r>
              <a:rPr lang="fr-FR" sz="1600" b="1" dirty="0" smtClean="0"/>
              <a:t>Cahier des Clauses Techniques Générales</a:t>
            </a:r>
            <a:r>
              <a:rPr lang="fr-FR" sz="1600" dirty="0" smtClean="0"/>
              <a:t> (C.C.T.G.) applicables aux marchés publics de travaux.</a:t>
            </a:r>
          </a:p>
          <a:p>
            <a:endParaRPr lang="fr-FR" sz="1600" dirty="0" smtClean="0"/>
          </a:p>
          <a:p>
            <a:r>
              <a:rPr lang="fr-FR" sz="1600" dirty="0" smtClean="0"/>
              <a:t>Les </a:t>
            </a:r>
            <a:r>
              <a:rPr lang="fr-FR" sz="1600" i="1" dirty="0" smtClean="0"/>
              <a:t>Règles B.A.E.L. 91 sont applicables à tous les ouvrages courants en béton armé (ne</a:t>
            </a:r>
          </a:p>
          <a:p>
            <a:r>
              <a:rPr lang="fr-FR" sz="1600" dirty="0" smtClean="0"/>
              <a:t>font pas partie les constructions en béton léger, en béton haute performance, les structures</a:t>
            </a:r>
          </a:p>
          <a:p>
            <a:r>
              <a:rPr lang="fr-FR" sz="1600" dirty="0" smtClean="0"/>
              <a:t>mixtes acier-béton, les massifs et les bâtiments soumis à des températures élevées).</a:t>
            </a:r>
            <a:endParaRPr lang="fr-FR" sz="1600" dirty="0"/>
          </a:p>
        </p:txBody>
      </p:sp>
      <p:sp>
        <p:nvSpPr>
          <p:cNvPr id="4" name="Rectangle 3"/>
          <p:cNvSpPr/>
          <p:nvPr/>
        </p:nvSpPr>
        <p:spPr>
          <a:xfrm>
            <a:off x="2571736" y="3786190"/>
            <a:ext cx="4572000" cy="2862322"/>
          </a:xfrm>
          <a:prstGeom prst="rect">
            <a:avLst/>
          </a:prstGeom>
        </p:spPr>
        <p:txBody>
          <a:bodyPr>
            <a:spAutoFit/>
          </a:bodyPr>
          <a:lstStyle/>
          <a:p>
            <a:pPr algn="ctr"/>
            <a:r>
              <a:rPr lang="fr-FR" b="1" dirty="0" smtClean="0"/>
              <a:t>Béton armé</a:t>
            </a:r>
          </a:p>
          <a:p>
            <a:pPr algn="ctr"/>
            <a:r>
              <a:rPr lang="fr-FR" b="1" dirty="0" smtClean="0"/>
              <a:t>=</a:t>
            </a:r>
          </a:p>
          <a:p>
            <a:pPr algn="ctr"/>
            <a:r>
              <a:rPr lang="fr-FR" b="1" dirty="0" smtClean="0"/>
              <a:t>Béton</a:t>
            </a:r>
          </a:p>
          <a:p>
            <a:pPr algn="ctr"/>
            <a:r>
              <a:rPr lang="fr-FR" b="1" dirty="0" smtClean="0"/>
              <a:t>+</a:t>
            </a:r>
          </a:p>
          <a:p>
            <a:pPr algn="ctr"/>
            <a:r>
              <a:rPr lang="fr-FR" b="1" dirty="0" smtClean="0"/>
              <a:t>Armatures actives</a:t>
            </a:r>
          </a:p>
          <a:p>
            <a:pPr algn="ctr"/>
            <a:r>
              <a:rPr lang="fr-FR" b="1" dirty="0" smtClean="0"/>
              <a:t>+</a:t>
            </a:r>
          </a:p>
          <a:p>
            <a:pPr algn="ctr"/>
            <a:r>
              <a:rPr lang="fr-FR" b="1" dirty="0" smtClean="0"/>
              <a:t>Adhérence acier-béton</a:t>
            </a:r>
          </a:p>
          <a:p>
            <a:pPr algn="ctr"/>
            <a:r>
              <a:rPr lang="fr-FR" b="1" dirty="0" smtClean="0"/>
              <a:t>+</a:t>
            </a:r>
          </a:p>
          <a:p>
            <a:pPr algn="ctr"/>
            <a:r>
              <a:rPr lang="fr-FR" b="1" dirty="0" smtClean="0"/>
              <a:t>Armatures complémentaires</a:t>
            </a:r>
          </a:p>
          <a:p>
            <a:pPr algn="ctr"/>
            <a:endParaRPr lang="fr-FR" dirty="0"/>
          </a:p>
        </p:txBody>
      </p:sp>
      <p:sp>
        <p:nvSpPr>
          <p:cNvPr id="5" name="ZoneTexte 4"/>
          <p:cNvSpPr txBox="1"/>
          <p:nvPr/>
        </p:nvSpPr>
        <p:spPr>
          <a:xfrm>
            <a:off x="1785918" y="3500438"/>
            <a:ext cx="6072230" cy="338554"/>
          </a:xfrm>
          <a:prstGeom prst="rect">
            <a:avLst/>
          </a:prstGeom>
          <a:noFill/>
        </p:spPr>
        <p:txBody>
          <a:bodyPr wrap="square" rtlCol="0">
            <a:spAutoFit/>
          </a:bodyPr>
          <a:lstStyle/>
          <a:p>
            <a:r>
              <a:rPr lang="fr-FR" sz="1600" b="1" dirty="0" smtClean="0"/>
              <a:t>La composition du béton se résume  à travers ce schéma</a:t>
            </a:r>
            <a:endParaRPr lang="fr-FR" sz="16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714356"/>
            <a:ext cx="7715304" cy="1323439"/>
          </a:xfrm>
          <a:prstGeom prst="rect">
            <a:avLst/>
          </a:prstGeom>
        </p:spPr>
        <p:txBody>
          <a:bodyPr wrap="square">
            <a:spAutoFit/>
          </a:bodyPr>
          <a:lstStyle/>
          <a:p>
            <a:r>
              <a:rPr lang="fr-FR" sz="1600" dirty="0" smtClean="0"/>
              <a:t>L’élaboration des ouvrages d’arts nécessite une bonne conception routière. </a:t>
            </a:r>
          </a:p>
          <a:p>
            <a:r>
              <a:rPr lang="fr-FR" sz="1600" dirty="0" smtClean="0"/>
              <a:t>C’est-à-dire définir les déférents axes pour l’implantation de l’ouvrage.</a:t>
            </a:r>
          </a:p>
          <a:p>
            <a:r>
              <a:rPr lang="fr-FR" sz="1600" dirty="0" smtClean="0"/>
              <a:t>Pour satisfaire les conditions de visibilité, confort et la sécurité des usagers ; la conception </a:t>
            </a:r>
          </a:p>
          <a:p>
            <a:r>
              <a:rPr lang="fr-FR" sz="1600" dirty="0" smtClean="0"/>
              <a:t>des trémies dépond des normes routières.</a:t>
            </a:r>
            <a:endParaRPr lang="fr-FR" sz="1600" dirty="0"/>
          </a:p>
        </p:txBody>
      </p:sp>
      <p:pic>
        <p:nvPicPr>
          <p:cNvPr id="5121" name="Picture 1"/>
          <p:cNvPicPr>
            <a:picLocks noChangeAspect="1" noChangeArrowheads="1"/>
          </p:cNvPicPr>
          <p:nvPr/>
        </p:nvPicPr>
        <p:blipFill>
          <a:blip r:embed="rId2"/>
          <a:srcRect/>
          <a:stretch>
            <a:fillRect/>
          </a:stretch>
        </p:blipFill>
        <p:spPr bwMode="auto">
          <a:xfrm>
            <a:off x="2214546" y="1968928"/>
            <a:ext cx="5062527" cy="2843538"/>
          </a:xfrm>
          <a:prstGeom prst="rect">
            <a:avLst/>
          </a:prstGeom>
          <a:noFill/>
          <a:ln w="9525">
            <a:noFill/>
            <a:miter lim="800000"/>
            <a:headEnd/>
            <a:tailEnd/>
          </a:ln>
          <a:effectLst/>
        </p:spPr>
      </p:pic>
      <p:sp>
        <p:nvSpPr>
          <p:cNvPr id="4" name="Rectangle 3"/>
          <p:cNvSpPr/>
          <p:nvPr/>
        </p:nvSpPr>
        <p:spPr>
          <a:xfrm>
            <a:off x="714348" y="4643446"/>
            <a:ext cx="6786610" cy="1600438"/>
          </a:xfrm>
          <a:prstGeom prst="rect">
            <a:avLst/>
          </a:prstGeom>
        </p:spPr>
        <p:txBody>
          <a:bodyPr wrap="square">
            <a:spAutoFit/>
          </a:bodyPr>
          <a:lstStyle/>
          <a:p>
            <a:r>
              <a:rPr lang="fr-FR" sz="1600" b="1" dirty="0" smtClean="0"/>
              <a:t>Parmi les normes routières  l’aménagement est constitué de :</a:t>
            </a:r>
          </a:p>
          <a:p>
            <a:r>
              <a:rPr lang="fr-FR" sz="1600" dirty="0" smtClean="0"/>
              <a:t>- Un giratoire</a:t>
            </a:r>
          </a:p>
          <a:p>
            <a:r>
              <a:rPr lang="fr-FR" sz="1600" dirty="0" smtClean="0"/>
              <a:t>- Raccordement aux chaussées existantes.</a:t>
            </a:r>
          </a:p>
          <a:p>
            <a:r>
              <a:rPr lang="fr-FR" sz="1600" dirty="0" smtClean="0"/>
              <a:t>- Signalisation verticales et horizontales.</a:t>
            </a:r>
          </a:p>
          <a:p>
            <a:r>
              <a:rPr lang="fr-FR" sz="1600" dirty="0" smtClean="0"/>
              <a:t>- Eclairage intérieur de la trémie.</a:t>
            </a:r>
          </a:p>
          <a:p>
            <a:r>
              <a:rPr lang="fr-FR" sz="1600" dirty="0" smtClean="0"/>
              <a:t>-Eclairage extérieur du boulevard</a:t>
            </a:r>
            <a:r>
              <a:rPr lang="fr-FR" dirty="0" smtClean="0"/>
              <a:t>.</a:t>
            </a: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pc\Desktop\trémie exposé\photo des trémie\37bec2e136256e6557b7d5e5c7f84c2f.jpg"/>
          <p:cNvPicPr>
            <a:picLocks noChangeAspect="1" noChangeArrowheads="1"/>
          </p:cNvPicPr>
          <p:nvPr/>
        </p:nvPicPr>
        <p:blipFill>
          <a:blip r:embed="rId2"/>
          <a:srcRect/>
          <a:stretch>
            <a:fillRect/>
          </a:stretch>
        </p:blipFill>
        <p:spPr bwMode="auto">
          <a:xfrm>
            <a:off x="714348" y="3857628"/>
            <a:ext cx="4429156" cy="2218076"/>
          </a:xfrm>
          <a:prstGeom prst="rect">
            <a:avLst/>
          </a:prstGeom>
          <a:noFill/>
        </p:spPr>
      </p:pic>
      <p:pic>
        <p:nvPicPr>
          <p:cNvPr id="56323" name="Picture 3" descr="C:\Users\pc\Desktop\trémie exposé\photo des trémie\201604131160-full(2).jpg"/>
          <p:cNvPicPr>
            <a:picLocks noChangeAspect="1" noChangeArrowheads="1"/>
          </p:cNvPicPr>
          <p:nvPr/>
        </p:nvPicPr>
        <p:blipFill>
          <a:blip r:embed="rId3" cstate="print"/>
          <a:srcRect/>
          <a:stretch>
            <a:fillRect/>
          </a:stretch>
        </p:blipFill>
        <p:spPr bwMode="auto">
          <a:xfrm>
            <a:off x="1071538" y="714356"/>
            <a:ext cx="3343536" cy="2357454"/>
          </a:xfrm>
          <a:prstGeom prst="rect">
            <a:avLst/>
          </a:prstGeom>
          <a:noFill/>
        </p:spPr>
      </p:pic>
      <p:pic>
        <p:nvPicPr>
          <p:cNvPr id="56324" name="Picture 4" descr="C:\Users\pc\Desktop\trémie exposé\photo des trémie\Bir-Mourad-Rais-01.jpg"/>
          <p:cNvPicPr>
            <a:picLocks noChangeAspect="1" noChangeArrowheads="1"/>
          </p:cNvPicPr>
          <p:nvPr/>
        </p:nvPicPr>
        <p:blipFill>
          <a:blip r:embed="rId4"/>
          <a:srcRect/>
          <a:stretch>
            <a:fillRect/>
          </a:stretch>
        </p:blipFill>
        <p:spPr bwMode="auto">
          <a:xfrm>
            <a:off x="5000628" y="785794"/>
            <a:ext cx="3143271" cy="2357454"/>
          </a:xfrm>
          <a:prstGeom prst="rect">
            <a:avLst/>
          </a:prstGeom>
          <a:noFill/>
        </p:spPr>
      </p:pic>
      <p:sp>
        <p:nvSpPr>
          <p:cNvPr id="8" name="ZoneTexte 7"/>
          <p:cNvSpPr txBox="1"/>
          <p:nvPr/>
        </p:nvSpPr>
        <p:spPr>
          <a:xfrm>
            <a:off x="5143504" y="5572140"/>
            <a:ext cx="3368614" cy="369332"/>
          </a:xfrm>
          <a:prstGeom prst="rect">
            <a:avLst/>
          </a:prstGeom>
          <a:noFill/>
        </p:spPr>
        <p:txBody>
          <a:bodyPr wrap="none" rtlCol="0">
            <a:spAutoFit/>
          </a:bodyPr>
          <a:lstStyle/>
          <a:p>
            <a:r>
              <a:rPr lang="fr-FR" dirty="0" smtClean="0"/>
              <a:t>Exemple de trémie à Casablanca</a:t>
            </a:r>
            <a:endParaRPr lang="fr-FR" dirty="0"/>
          </a:p>
        </p:txBody>
      </p:sp>
      <p:sp>
        <p:nvSpPr>
          <p:cNvPr id="9" name="ZoneTexte 8"/>
          <p:cNvSpPr txBox="1"/>
          <p:nvPr/>
        </p:nvSpPr>
        <p:spPr>
          <a:xfrm>
            <a:off x="5072066" y="3286124"/>
            <a:ext cx="3169650" cy="369332"/>
          </a:xfrm>
          <a:prstGeom prst="rect">
            <a:avLst/>
          </a:prstGeom>
          <a:noFill/>
        </p:spPr>
        <p:txBody>
          <a:bodyPr wrap="none" rtlCol="0">
            <a:spAutoFit/>
          </a:bodyPr>
          <a:lstStyle/>
          <a:p>
            <a:r>
              <a:rPr lang="fr-FR" dirty="0" smtClean="0"/>
              <a:t>Eclairage intérieur de la trémie  </a:t>
            </a:r>
            <a:endParaRPr lang="fr-FR" dirty="0"/>
          </a:p>
        </p:txBody>
      </p:sp>
      <p:sp>
        <p:nvSpPr>
          <p:cNvPr id="10" name="ZoneTexte 9"/>
          <p:cNvSpPr txBox="1"/>
          <p:nvPr/>
        </p:nvSpPr>
        <p:spPr>
          <a:xfrm>
            <a:off x="714348" y="3214686"/>
            <a:ext cx="4000528" cy="646331"/>
          </a:xfrm>
          <a:prstGeom prst="rect">
            <a:avLst/>
          </a:prstGeom>
          <a:noFill/>
        </p:spPr>
        <p:txBody>
          <a:bodyPr wrap="square" rtlCol="0">
            <a:spAutoFit/>
          </a:bodyPr>
          <a:lstStyle/>
          <a:p>
            <a:r>
              <a:rPr lang="fr-FR" dirty="0" smtClean="0"/>
              <a:t>Parmi ses objectifs éviter les points de conflits entre les différents flux</a:t>
            </a: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10" y="928670"/>
            <a:ext cx="7786742" cy="1077218"/>
          </a:xfrm>
          <a:prstGeom prst="rect">
            <a:avLst/>
          </a:prstGeom>
        </p:spPr>
        <p:txBody>
          <a:bodyPr wrap="square">
            <a:spAutoFit/>
          </a:bodyPr>
          <a:lstStyle/>
          <a:p>
            <a:r>
              <a:rPr lang="fr-FR" sz="1600" dirty="0" smtClean="0"/>
              <a:t>Le soutènement des parois de l’excavation lors de terrassements s’avère nécessaire afin</a:t>
            </a:r>
          </a:p>
          <a:p>
            <a:r>
              <a:rPr lang="fr-FR" sz="1600" dirty="0" smtClean="0"/>
              <a:t>d’éviter toute déstabilisation, </a:t>
            </a:r>
            <a:r>
              <a:rPr lang="fr-FR" sz="1600" b="1" dirty="0" smtClean="0"/>
              <a:t>le rideau de pieu </a:t>
            </a:r>
            <a:r>
              <a:rPr lang="fr-FR" sz="1600" dirty="0" smtClean="0"/>
              <a:t>est donc nécessaire en gardant une distance de nu à nu entre 02 éléments. Distance qui varie selon les conditions sur terrain . (l’étude géotechnique) </a:t>
            </a:r>
          </a:p>
        </p:txBody>
      </p:sp>
      <p:sp>
        <p:nvSpPr>
          <p:cNvPr id="3" name="ZoneTexte 2"/>
          <p:cNvSpPr txBox="1"/>
          <p:nvPr/>
        </p:nvSpPr>
        <p:spPr>
          <a:xfrm>
            <a:off x="3000364" y="500042"/>
            <a:ext cx="3473195" cy="461665"/>
          </a:xfrm>
          <a:prstGeom prst="rect">
            <a:avLst/>
          </a:prstGeom>
          <a:noFill/>
        </p:spPr>
        <p:txBody>
          <a:bodyPr wrap="none" rtlCol="0">
            <a:spAutoFit/>
          </a:bodyPr>
          <a:lstStyle/>
          <a:p>
            <a:r>
              <a:rPr lang="fr-FR" sz="2400" b="1" dirty="0" smtClean="0"/>
              <a:t>Les murs de soutènement</a:t>
            </a:r>
            <a:endParaRPr lang="fr-FR" sz="2400" b="1" dirty="0"/>
          </a:p>
        </p:txBody>
      </p:sp>
      <p:pic>
        <p:nvPicPr>
          <p:cNvPr id="4098" name="Picture 2" descr="Image associée"/>
          <p:cNvPicPr>
            <a:picLocks noChangeAspect="1" noChangeArrowheads="1"/>
          </p:cNvPicPr>
          <p:nvPr/>
        </p:nvPicPr>
        <p:blipFill>
          <a:blip r:embed="rId2"/>
          <a:srcRect/>
          <a:stretch>
            <a:fillRect/>
          </a:stretch>
        </p:blipFill>
        <p:spPr bwMode="auto">
          <a:xfrm>
            <a:off x="4786314" y="2143117"/>
            <a:ext cx="3597663" cy="2357453"/>
          </a:xfrm>
          <a:prstGeom prst="rect">
            <a:avLst/>
          </a:prstGeom>
          <a:noFill/>
        </p:spPr>
      </p:pic>
      <p:pic>
        <p:nvPicPr>
          <p:cNvPr id="4100" name="Picture 4" descr="Résultat de recherche d'images pour &quot;rideau de pieu&quot;"/>
          <p:cNvPicPr>
            <a:picLocks noChangeAspect="1" noChangeArrowheads="1"/>
          </p:cNvPicPr>
          <p:nvPr/>
        </p:nvPicPr>
        <p:blipFill>
          <a:blip r:embed="rId3"/>
          <a:srcRect/>
          <a:stretch>
            <a:fillRect/>
          </a:stretch>
        </p:blipFill>
        <p:spPr bwMode="auto">
          <a:xfrm>
            <a:off x="1000100" y="4214818"/>
            <a:ext cx="3522556" cy="2026216"/>
          </a:xfrm>
          <a:prstGeom prst="rect">
            <a:avLst/>
          </a:prstGeom>
          <a:noFill/>
        </p:spPr>
      </p:pic>
      <p:pic>
        <p:nvPicPr>
          <p:cNvPr id="4102" name="Picture 6" descr="Résultat de recherche d'images pour &quot;rideau de pieu&quot;"/>
          <p:cNvPicPr>
            <a:picLocks noChangeAspect="1" noChangeArrowheads="1"/>
          </p:cNvPicPr>
          <p:nvPr/>
        </p:nvPicPr>
        <p:blipFill>
          <a:blip r:embed="rId4"/>
          <a:srcRect/>
          <a:stretch>
            <a:fillRect/>
          </a:stretch>
        </p:blipFill>
        <p:spPr bwMode="auto">
          <a:xfrm>
            <a:off x="928662" y="2214554"/>
            <a:ext cx="3500462" cy="128587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ésultat de recherche d'images pour &quot;rideau de pieu&quot;"/>
          <p:cNvPicPr>
            <a:picLocks noChangeAspect="1" noChangeArrowheads="1"/>
          </p:cNvPicPr>
          <p:nvPr/>
        </p:nvPicPr>
        <p:blipFill>
          <a:blip r:embed="rId2"/>
          <a:srcRect/>
          <a:stretch>
            <a:fillRect/>
          </a:stretch>
        </p:blipFill>
        <p:spPr bwMode="auto">
          <a:xfrm>
            <a:off x="928662" y="1285860"/>
            <a:ext cx="3571900" cy="2678926"/>
          </a:xfrm>
          <a:prstGeom prst="rect">
            <a:avLst/>
          </a:prstGeom>
          <a:noFill/>
        </p:spPr>
      </p:pic>
      <p:sp>
        <p:nvSpPr>
          <p:cNvPr id="3" name="ZoneTexte 2"/>
          <p:cNvSpPr txBox="1"/>
          <p:nvPr/>
        </p:nvSpPr>
        <p:spPr>
          <a:xfrm>
            <a:off x="4572000" y="642918"/>
            <a:ext cx="4143404" cy="830997"/>
          </a:xfrm>
          <a:prstGeom prst="rect">
            <a:avLst/>
          </a:prstGeom>
          <a:noFill/>
        </p:spPr>
        <p:txBody>
          <a:bodyPr wrap="square" rtlCol="0">
            <a:spAutoFit/>
          </a:bodyPr>
          <a:lstStyle/>
          <a:p>
            <a:r>
              <a:rPr lang="fr-FR" sz="1600" dirty="0" smtClean="0"/>
              <a:t>C’est après avoir réalisé le rideau de pieux que le travail d’excavation des terres commences</a:t>
            </a:r>
            <a:endParaRPr lang="fr-FR" sz="1600" dirty="0"/>
          </a:p>
        </p:txBody>
      </p:sp>
      <p:sp>
        <p:nvSpPr>
          <p:cNvPr id="4" name="Rectangle 3"/>
          <p:cNvSpPr/>
          <p:nvPr/>
        </p:nvSpPr>
        <p:spPr>
          <a:xfrm>
            <a:off x="714348" y="4714884"/>
            <a:ext cx="7715304" cy="1077218"/>
          </a:xfrm>
          <a:prstGeom prst="rect">
            <a:avLst/>
          </a:prstGeom>
        </p:spPr>
        <p:txBody>
          <a:bodyPr wrap="square">
            <a:spAutoFit/>
          </a:bodyPr>
          <a:lstStyle/>
          <a:p>
            <a:r>
              <a:rPr lang="fr-FR" sz="1600" dirty="0" smtClean="0"/>
              <a:t>L’étude d’un pieu de soutènement, vise à déterminer a partir des sollicitations (Moment fléchissant </a:t>
            </a:r>
            <a:r>
              <a:rPr lang="fr-FR" sz="1600" b="1" dirty="0" smtClean="0"/>
              <a:t>Max et effort tranchant T), données par Blum (écran encastré) les caractéristiques </a:t>
            </a:r>
            <a:r>
              <a:rPr lang="fr-FR" sz="1600" dirty="0" smtClean="0"/>
              <a:t>géométriques et mécaniques pour l’ouvrage, compatible avec la sécurité exigée et l’économie du projet.</a:t>
            </a:r>
            <a:endParaRPr lang="fr-FR"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224" y="785794"/>
            <a:ext cx="7072362" cy="1354217"/>
          </a:xfrm>
          <a:prstGeom prst="rect">
            <a:avLst/>
          </a:prstGeom>
        </p:spPr>
        <p:txBody>
          <a:bodyPr wrap="square">
            <a:spAutoFit/>
          </a:bodyPr>
          <a:lstStyle/>
          <a:p>
            <a:r>
              <a:rPr lang="fr-FR" sz="1600" dirty="0" smtClean="0"/>
              <a:t>L’étude de conception et redimensionnement sera basée sur les coefficients de </a:t>
            </a:r>
            <a:r>
              <a:rPr lang="fr-FR" sz="1600" b="1" dirty="0" smtClean="0"/>
              <a:t>poussée/butée</a:t>
            </a:r>
            <a:r>
              <a:rPr lang="fr-FR" sz="1600" dirty="0" smtClean="0"/>
              <a:t> (Kaγ, Kaq / Kpγ,Kpq) données</a:t>
            </a:r>
          </a:p>
          <a:p>
            <a:r>
              <a:rPr lang="fr-FR" sz="1600" dirty="0" smtClean="0"/>
              <a:t>directement par les « Tables de poussée et de butée des terres » de J. KERISEL et E. ABSI.</a:t>
            </a:r>
          </a:p>
          <a:p>
            <a:endParaRPr lang="fr-FR" dirty="0" smtClean="0"/>
          </a:p>
        </p:txBody>
      </p:sp>
      <p:sp>
        <p:nvSpPr>
          <p:cNvPr id="3" name="ZoneTexte 2"/>
          <p:cNvSpPr txBox="1"/>
          <p:nvPr/>
        </p:nvSpPr>
        <p:spPr>
          <a:xfrm>
            <a:off x="1000100" y="428604"/>
            <a:ext cx="3069366" cy="400110"/>
          </a:xfrm>
          <a:prstGeom prst="rect">
            <a:avLst/>
          </a:prstGeom>
          <a:noFill/>
        </p:spPr>
        <p:txBody>
          <a:bodyPr wrap="none" rtlCol="0">
            <a:spAutoFit/>
          </a:bodyPr>
          <a:lstStyle/>
          <a:p>
            <a:r>
              <a:rPr lang="fr-FR" sz="2000" b="1" dirty="0" smtClean="0"/>
              <a:t>Les coefficients de poussée</a:t>
            </a:r>
            <a:endParaRPr lang="fr-FR" sz="2000" b="1" dirty="0"/>
          </a:p>
        </p:txBody>
      </p:sp>
      <p:pic>
        <p:nvPicPr>
          <p:cNvPr id="2049" name="Picture 1" descr="C:\Users\pc\Desktop\trémie exposé\photo des trémie\Sans titre.png"/>
          <p:cNvPicPr>
            <a:picLocks noChangeAspect="1" noChangeArrowheads="1"/>
          </p:cNvPicPr>
          <p:nvPr/>
        </p:nvPicPr>
        <p:blipFill>
          <a:blip r:embed="rId2"/>
          <a:srcRect/>
          <a:stretch>
            <a:fillRect/>
          </a:stretch>
        </p:blipFill>
        <p:spPr bwMode="auto">
          <a:xfrm>
            <a:off x="5715008" y="3143248"/>
            <a:ext cx="2683787" cy="3085437"/>
          </a:xfrm>
          <a:prstGeom prst="rect">
            <a:avLst/>
          </a:prstGeom>
          <a:noFill/>
        </p:spPr>
      </p:pic>
      <p:sp>
        <p:nvSpPr>
          <p:cNvPr id="5" name="ZoneTexte 4"/>
          <p:cNvSpPr txBox="1"/>
          <p:nvPr/>
        </p:nvSpPr>
        <p:spPr>
          <a:xfrm>
            <a:off x="714348" y="1785926"/>
            <a:ext cx="6643734" cy="2123658"/>
          </a:xfrm>
          <a:prstGeom prst="rect">
            <a:avLst/>
          </a:prstGeom>
          <a:noFill/>
        </p:spPr>
        <p:txBody>
          <a:bodyPr wrap="square" rtlCol="0">
            <a:spAutoFit/>
          </a:bodyPr>
          <a:lstStyle/>
          <a:p>
            <a:r>
              <a:rPr lang="fr-FR" b="1" dirty="0" smtClean="0"/>
              <a:t>Les coefficients de poussée/ butée sont données en fonction </a:t>
            </a:r>
            <a:r>
              <a:rPr lang="fr-FR" dirty="0" smtClean="0"/>
              <a:t>:</a:t>
            </a:r>
          </a:p>
          <a:p>
            <a:endParaRPr lang="fr-FR" sz="1600" dirty="0" smtClean="0"/>
          </a:p>
          <a:p>
            <a:r>
              <a:rPr lang="fr-FR" sz="1600" dirty="0" smtClean="0"/>
              <a:t>· de l’angle de frottement « δ »</a:t>
            </a:r>
          </a:p>
          <a:p>
            <a:r>
              <a:rPr lang="fr-FR" sz="1600" dirty="0" smtClean="0"/>
              <a:t>· de l’inclinaison de la surface libre « β »</a:t>
            </a:r>
          </a:p>
          <a:p>
            <a:r>
              <a:rPr lang="fr-FR" sz="1600" dirty="0" smtClean="0"/>
              <a:t>· de l’inclinaison de l’écran par rapport à la verticale « λ »</a:t>
            </a:r>
          </a:p>
          <a:p>
            <a:r>
              <a:rPr lang="fr-FR" sz="1600" dirty="0" smtClean="0"/>
              <a:t>· de l’angle « α » que fait la surcharge q avec la surface libre</a:t>
            </a:r>
          </a:p>
          <a:p>
            <a:r>
              <a:rPr lang="fr-FR" sz="1600" dirty="0" smtClean="0"/>
              <a:t>· et de l’angle de frottement interne du sol « φ »</a:t>
            </a:r>
          </a:p>
          <a:p>
            <a:endParaRPr lang="fr-FR" dirty="0"/>
          </a:p>
        </p:txBody>
      </p:sp>
      <p:pic>
        <p:nvPicPr>
          <p:cNvPr id="2050" name="Picture 2" descr="C:\Users\pc\Desktop\trémie exposé\photo des trémie\gff.png"/>
          <p:cNvPicPr>
            <a:picLocks noChangeAspect="1" noChangeArrowheads="1"/>
          </p:cNvPicPr>
          <p:nvPr/>
        </p:nvPicPr>
        <p:blipFill>
          <a:blip r:embed="rId3"/>
          <a:srcRect/>
          <a:stretch>
            <a:fillRect/>
          </a:stretch>
        </p:blipFill>
        <p:spPr bwMode="auto">
          <a:xfrm>
            <a:off x="1000100" y="3571876"/>
            <a:ext cx="3143272" cy="273912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48" y="714356"/>
            <a:ext cx="8143932" cy="2800767"/>
          </a:xfrm>
          <a:prstGeom prst="rect">
            <a:avLst/>
          </a:prstGeom>
        </p:spPr>
        <p:txBody>
          <a:bodyPr wrap="square">
            <a:spAutoFit/>
          </a:bodyPr>
          <a:lstStyle/>
          <a:p>
            <a:r>
              <a:rPr lang="fr-FR" sz="1600" b="1" dirty="0" smtClean="0"/>
              <a:t>Pré dimensionnement des murs de soutènement (mur en L) :</a:t>
            </a:r>
          </a:p>
          <a:p>
            <a:r>
              <a:rPr lang="fr-FR" sz="1600" dirty="0" smtClean="0"/>
              <a:t>Couronnement C : </a:t>
            </a:r>
            <a:r>
              <a:rPr lang="fr-FR" sz="1600" i="1" dirty="0" smtClean="0"/>
              <a:t>C = H /24(Minimum) Selon SANGLERAT C ≤ 30cm (pour des raisons</a:t>
            </a:r>
          </a:p>
          <a:p>
            <a:r>
              <a:rPr lang="fr-FR" sz="1600" dirty="0" smtClean="0"/>
              <a:t>de sécurité et augmenté la rigidité du voile)</a:t>
            </a:r>
          </a:p>
          <a:p>
            <a:r>
              <a:rPr lang="fr-FR" sz="1600" dirty="0" smtClean="0"/>
              <a:t>Selon SETRA C min=20cm pour H ≤ 6m</a:t>
            </a:r>
          </a:p>
          <a:p>
            <a:r>
              <a:rPr lang="fr-FR" sz="1600" dirty="0" smtClean="0"/>
              <a:t>Selon SETRA C min=30cm pour H &gt; 6m</a:t>
            </a:r>
          </a:p>
          <a:p>
            <a:endParaRPr lang="fr-FR" sz="1600" dirty="0" smtClean="0"/>
          </a:p>
          <a:p>
            <a:r>
              <a:rPr lang="fr-FR" sz="1600" dirty="0" smtClean="0"/>
              <a:t>Epaisseur de la semelle E </a:t>
            </a:r>
            <a:r>
              <a:rPr lang="fr-FR" sz="1600" b="1" dirty="0" smtClean="0"/>
              <a:t>: (il faut arrondir pour des raisons de coffrage par 5 cm)</a:t>
            </a:r>
          </a:p>
          <a:p>
            <a:r>
              <a:rPr lang="fr-FR" sz="1600" b="1" dirty="0" smtClean="0"/>
              <a:t>E ≤ H/12</a:t>
            </a:r>
          </a:p>
          <a:p>
            <a:r>
              <a:rPr lang="fr-FR" sz="1600" dirty="0" smtClean="0"/>
              <a:t>Largeur de la semelle B : </a:t>
            </a:r>
            <a:r>
              <a:rPr lang="fr-FR" sz="1600" b="1" dirty="0" smtClean="0"/>
              <a:t>1/3 H ≤B ≤2/3 H</a:t>
            </a:r>
          </a:p>
          <a:p>
            <a:r>
              <a:rPr lang="fr-FR" sz="1600" dirty="0" smtClean="0"/>
              <a:t>Largeur du patin avant A : </a:t>
            </a:r>
            <a:r>
              <a:rPr lang="fr-FR" sz="1600" b="1" dirty="0" smtClean="0"/>
              <a:t>A=B/3 ou soit H/6&lt;A&lt;2/9H</a:t>
            </a:r>
          </a:p>
          <a:p>
            <a:r>
              <a:rPr lang="fr-FR" sz="1600" dirty="0" smtClean="0"/>
              <a:t>Section du voile sur la semelle </a:t>
            </a:r>
            <a:r>
              <a:rPr lang="fr-FR" sz="1600" b="1" dirty="0" smtClean="0"/>
              <a:t>S=H/12</a:t>
            </a:r>
            <a:endParaRPr lang="fr-FR" sz="1600" dirty="0"/>
          </a:p>
        </p:txBody>
      </p:sp>
      <p:pic>
        <p:nvPicPr>
          <p:cNvPr id="30722" name="Picture 2" descr="C:\Users\pc\Desktop\trémie exposé\photo des trémie\kkk.png"/>
          <p:cNvPicPr>
            <a:picLocks noChangeAspect="1" noChangeArrowheads="1"/>
          </p:cNvPicPr>
          <p:nvPr/>
        </p:nvPicPr>
        <p:blipFill>
          <a:blip r:embed="rId2"/>
          <a:srcRect/>
          <a:stretch>
            <a:fillRect/>
          </a:stretch>
        </p:blipFill>
        <p:spPr bwMode="auto">
          <a:xfrm>
            <a:off x="5929322" y="2900928"/>
            <a:ext cx="2500330" cy="3322356"/>
          </a:xfrm>
          <a:prstGeom prst="rect">
            <a:avLst/>
          </a:prstGeom>
          <a:noFill/>
        </p:spPr>
      </p:pic>
      <p:pic>
        <p:nvPicPr>
          <p:cNvPr id="30723" name="Picture 3" descr="C:\Users\pc\Desktop\trémie exposé\photo des trémie\chim.jpg"/>
          <p:cNvPicPr>
            <a:picLocks noChangeAspect="1" noChangeArrowheads="1"/>
          </p:cNvPicPr>
          <p:nvPr/>
        </p:nvPicPr>
        <p:blipFill>
          <a:blip r:embed="rId3"/>
          <a:srcRect/>
          <a:stretch>
            <a:fillRect/>
          </a:stretch>
        </p:blipFill>
        <p:spPr bwMode="auto">
          <a:xfrm>
            <a:off x="1142976" y="3786191"/>
            <a:ext cx="3571900" cy="240603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857224" y="1285860"/>
            <a:ext cx="3684468" cy="2643206"/>
          </a:xfrm>
          <a:prstGeom prst="rect">
            <a:avLst/>
          </a:prstGeom>
          <a:noFill/>
          <a:ln w="9525">
            <a:noFill/>
            <a:miter lim="800000"/>
            <a:headEnd/>
            <a:tailEnd/>
          </a:ln>
          <a:effectLst/>
        </p:spPr>
      </p:pic>
      <p:pic>
        <p:nvPicPr>
          <p:cNvPr id="29699" name="Picture 3"/>
          <p:cNvPicPr>
            <a:picLocks noChangeAspect="1" noChangeArrowheads="1"/>
          </p:cNvPicPr>
          <p:nvPr/>
        </p:nvPicPr>
        <p:blipFill>
          <a:blip r:embed="rId3"/>
          <a:srcRect/>
          <a:stretch>
            <a:fillRect/>
          </a:stretch>
        </p:blipFill>
        <p:spPr bwMode="auto">
          <a:xfrm>
            <a:off x="4643438" y="1500174"/>
            <a:ext cx="3689765" cy="2000264"/>
          </a:xfrm>
          <a:prstGeom prst="rect">
            <a:avLst/>
          </a:prstGeom>
          <a:noFill/>
          <a:ln w="9525">
            <a:noFill/>
            <a:miter lim="800000"/>
            <a:headEnd/>
            <a:tailEnd/>
          </a:ln>
          <a:effectLst/>
        </p:spPr>
      </p:pic>
      <p:pic>
        <p:nvPicPr>
          <p:cNvPr id="29700" name="Picture 4"/>
          <p:cNvPicPr>
            <a:picLocks noChangeAspect="1" noChangeArrowheads="1"/>
          </p:cNvPicPr>
          <p:nvPr/>
        </p:nvPicPr>
        <p:blipFill>
          <a:blip r:embed="rId4"/>
          <a:srcRect/>
          <a:stretch>
            <a:fillRect/>
          </a:stretch>
        </p:blipFill>
        <p:spPr bwMode="auto">
          <a:xfrm>
            <a:off x="2643174" y="4143380"/>
            <a:ext cx="3528562" cy="2101119"/>
          </a:xfrm>
          <a:prstGeom prst="rect">
            <a:avLst/>
          </a:prstGeom>
          <a:noFill/>
          <a:ln w="9525">
            <a:noFill/>
            <a:miter lim="800000"/>
            <a:headEnd/>
            <a:tailEnd/>
          </a:ln>
          <a:effectLst/>
        </p:spPr>
      </p:pic>
      <p:sp>
        <p:nvSpPr>
          <p:cNvPr id="5" name="ZoneTexte 4"/>
          <p:cNvSpPr txBox="1"/>
          <p:nvPr/>
        </p:nvSpPr>
        <p:spPr>
          <a:xfrm>
            <a:off x="1214414" y="500042"/>
            <a:ext cx="4101187" cy="369332"/>
          </a:xfrm>
          <a:prstGeom prst="rect">
            <a:avLst/>
          </a:prstGeom>
          <a:noFill/>
        </p:spPr>
        <p:txBody>
          <a:bodyPr wrap="none" rtlCol="0">
            <a:spAutoFit/>
          </a:bodyPr>
          <a:lstStyle/>
          <a:p>
            <a:r>
              <a:rPr lang="fr-FR" dirty="0" smtClean="0"/>
              <a:t>Les dimensions différent selon la hauteur </a:t>
            </a:r>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a:srcRect/>
          <a:stretch>
            <a:fillRect/>
          </a:stretch>
        </p:blipFill>
        <p:spPr bwMode="auto">
          <a:xfrm>
            <a:off x="1142976" y="1142984"/>
            <a:ext cx="6677025" cy="5000625"/>
          </a:xfrm>
          <a:prstGeom prst="rect">
            <a:avLst/>
          </a:prstGeom>
          <a:noFill/>
          <a:ln w="9525">
            <a:noFill/>
            <a:miter lim="800000"/>
            <a:headEnd/>
            <a:tailEnd/>
          </a:ln>
          <a:effectLst/>
        </p:spPr>
      </p:pic>
      <p:sp>
        <p:nvSpPr>
          <p:cNvPr id="3" name="ZoneTexte 2"/>
          <p:cNvSpPr txBox="1"/>
          <p:nvPr/>
        </p:nvSpPr>
        <p:spPr>
          <a:xfrm>
            <a:off x="3214678" y="571480"/>
            <a:ext cx="3125792" cy="400110"/>
          </a:xfrm>
          <a:prstGeom prst="rect">
            <a:avLst/>
          </a:prstGeom>
          <a:noFill/>
        </p:spPr>
        <p:txBody>
          <a:bodyPr wrap="none" rtlCol="0">
            <a:spAutoFit/>
          </a:bodyPr>
          <a:lstStyle/>
          <a:p>
            <a:r>
              <a:rPr lang="fr-FR" sz="2000" b="1" dirty="0" smtClean="0"/>
              <a:t>Coupe de la partie couverte</a:t>
            </a:r>
            <a:endParaRPr lang="fr-FR" sz="20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00100" y="1928802"/>
            <a:ext cx="7429552" cy="3600986"/>
          </a:xfrm>
          <a:prstGeom prst="rect">
            <a:avLst/>
          </a:prstGeom>
          <a:noFill/>
        </p:spPr>
        <p:txBody>
          <a:bodyPr wrap="square" rtlCol="0">
            <a:spAutoFit/>
          </a:bodyPr>
          <a:lstStyle/>
          <a:p>
            <a:pPr algn="ctr"/>
            <a:r>
              <a:rPr lang="fr-FR" sz="2400" b="1" dirty="0" smtClean="0"/>
              <a:t>  </a:t>
            </a:r>
            <a:endParaRPr lang="fr-FR" sz="2400" b="1" dirty="0" smtClean="0"/>
          </a:p>
          <a:p>
            <a:pPr>
              <a:buFontTx/>
              <a:buChar char="-"/>
            </a:pPr>
            <a:r>
              <a:rPr lang="fr-FR" dirty="0" smtClean="0"/>
              <a:t>Introduction</a:t>
            </a:r>
          </a:p>
          <a:p>
            <a:pPr>
              <a:buFontTx/>
              <a:buChar char="-"/>
            </a:pPr>
            <a:r>
              <a:rPr lang="fr-FR" dirty="0" smtClean="0"/>
              <a:t> Définition de la trémie </a:t>
            </a:r>
          </a:p>
          <a:p>
            <a:pPr>
              <a:buFontTx/>
              <a:buChar char="-"/>
            </a:pPr>
            <a:r>
              <a:rPr lang="fr-FR" dirty="0" smtClean="0"/>
              <a:t> Les éléments essentiels pour la conception d’une trémie:</a:t>
            </a:r>
          </a:p>
          <a:p>
            <a:r>
              <a:rPr lang="fr-FR" dirty="0" smtClean="0"/>
              <a:t>                                                          - L’étude géotechnique</a:t>
            </a:r>
          </a:p>
          <a:p>
            <a:r>
              <a:rPr lang="fr-FR" dirty="0" smtClean="0"/>
              <a:t>                                                          - Caractéristiques des matériaux utilisés</a:t>
            </a:r>
          </a:p>
          <a:p>
            <a:r>
              <a:rPr lang="fr-FR" dirty="0" smtClean="0"/>
              <a:t>                                                          - Les murs de soutènement</a:t>
            </a:r>
          </a:p>
          <a:p>
            <a:r>
              <a:rPr lang="fr-FR" dirty="0" smtClean="0"/>
              <a:t>                                                          - L’assainissement</a:t>
            </a:r>
          </a:p>
          <a:p>
            <a:endParaRPr lang="fr-FR" dirty="0" smtClean="0"/>
          </a:p>
          <a:p>
            <a:pPr>
              <a:buFontTx/>
              <a:buChar char="-"/>
            </a:pPr>
            <a:r>
              <a:rPr lang="fr-FR" dirty="0" smtClean="0"/>
              <a:t> Les étapes de réalisation d’une trémie </a:t>
            </a:r>
          </a:p>
          <a:p>
            <a:pPr>
              <a:buFontTx/>
              <a:buChar char="-"/>
            </a:pPr>
            <a:r>
              <a:rPr lang="fr-FR" dirty="0" smtClean="0"/>
              <a:t> des exemples nationales et internationales </a:t>
            </a:r>
          </a:p>
          <a:p>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785786" y="2285992"/>
            <a:ext cx="7661673" cy="2928958"/>
          </a:xfrm>
          <a:prstGeom prst="rect">
            <a:avLst/>
          </a:prstGeom>
          <a:noFill/>
          <a:ln w="9525">
            <a:noFill/>
            <a:miter lim="800000"/>
            <a:headEnd/>
            <a:tailEnd/>
          </a:ln>
          <a:effectLst/>
        </p:spPr>
      </p:pic>
      <p:sp>
        <p:nvSpPr>
          <p:cNvPr id="3" name="ZoneTexte 2"/>
          <p:cNvSpPr txBox="1"/>
          <p:nvPr/>
        </p:nvSpPr>
        <p:spPr>
          <a:xfrm>
            <a:off x="656827" y="1130842"/>
            <a:ext cx="7844263" cy="369332"/>
          </a:xfrm>
          <a:prstGeom prst="rect">
            <a:avLst/>
          </a:prstGeom>
          <a:noFill/>
        </p:spPr>
        <p:txBody>
          <a:bodyPr wrap="none" rtlCol="0">
            <a:spAutoFit/>
          </a:bodyPr>
          <a:lstStyle/>
          <a:p>
            <a:r>
              <a:rPr lang="fr-FR" dirty="0" smtClean="0"/>
              <a:t>Schéma montrant les efforts de poussée , buté dans la partie ouverte de la trémie</a:t>
            </a:r>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8662" y="1071546"/>
            <a:ext cx="7429552" cy="646331"/>
          </a:xfrm>
          <a:prstGeom prst="rect">
            <a:avLst/>
          </a:prstGeom>
        </p:spPr>
        <p:txBody>
          <a:bodyPr wrap="square">
            <a:spAutoFit/>
          </a:bodyPr>
          <a:lstStyle/>
          <a:p>
            <a:r>
              <a:rPr lang="fr-FR" dirty="0" smtClean="0"/>
              <a:t>Elle est constituée de deux murs en forme &lt;&lt;L&gt;&gt; lié par un radier en béton armé coulé sur place et un élément préfabriqué en forme &lt;&lt;U &gt;&gt;. </a:t>
            </a:r>
            <a:endParaRPr lang="fr-FR" dirty="0"/>
          </a:p>
        </p:txBody>
      </p:sp>
      <p:sp>
        <p:nvSpPr>
          <p:cNvPr id="3" name="ZoneTexte 2"/>
          <p:cNvSpPr txBox="1"/>
          <p:nvPr/>
        </p:nvSpPr>
        <p:spPr>
          <a:xfrm>
            <a:off x="3571868" y="571480"/>
            <a:ext cx="2109488" cy="400110"/>
          </a:xfrm>
          <a:prstGeom prst="rect">
            <a:avLst/>
          </a:prstGeom>
          <a:noFill/>
        </p:spPr>
        <p:txBody>
          <a:bodyPr wrap="none" rtlCol="0">
            <a:spAutoFit/>
          </a:bodyPr>
          <a:lstStyle/>
          <a:p>
            <a:r>
              <a:rPr lang="fr-FR" sz="2000" b="1" dirty="0" smtClean="0"/>
              <a:t>La partie couverte</a:t>
            </a:r>
            <a:endParaRPr lang="fr-FR" sz="2000" b="1" dirty="0"/>
          </a:p>
        </p:txBody>
      </p:sp>
      <p:pic>
        <p:nvPicPr>
          <p:cNvPr id="32770" name="Picture 2"/>
          <p:cNvPicPr>
            <a:picLocks noChangeAspect="1" noChangeArrowheads="1"/>
          </p:cNvPicPr>
          <p:nvPr/>
        </p:nvPicPr>
        <p:blipFill>
          <a:blip r:embed="rId2"/>
          <a:srcRect/>
          <a:stretch>
            <a:fillRect/>
          </a:stretch>
        </p:blipFill>
        <p:spPr bwMode="auto">
          <a:xfrm>
            <a:off x="1714480" y="1857364"/>
            <a:ext cx="5934075"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pc\Desktop\trémie exposé\photo des trémie\aaaaaa.png"/>
          <p:cNvPicPr>
            <a:picLocks noChangeAspect="1" noChangeArrowheads="1"/>
          </p:cNvPicPr>
          <p:nvPr/>
        </p:nvPicPr>
        <p:blipFill>
          <a:blip r:embed="rId2"/>
          <a:srcRect/>
          <a:stretch>
            <a:fillRect/>
          </a:stretch>
        </p:blipFill>
        <p:spPr bwMode="auto">
          <a:xfrm>
            <a:off x="767999" y="1428737"/>
            <a:ext cx="7590215" cy="3959431"/>
          </a:xfrm>
          <a:prstGeom prst="rect">
            <a:avLst/>
          </a:prstGeom>
          <a:noFill/>
        </p:spPr>
      </p:pic>
      <p:sp>
        <p:nvSpPr>
          <p:cNvPr id="3" name="ZoneTexte 2"/>
          <p:cNvSpPr txBox="1"/>
          <p:nvPr/>
        </p:nvSpPr>
        <p:spPr>
          <a:xfrm>
            <a:off x="2643174" y="642918"/>
            <a:ext cx="4003275" cy="400110"/>
          </a:xfrm>
          <a:prstGeom prst="rect">
            <a:avLst/>
          </a:prstGeom>
          <a:noFill/>
        </p:spPr>
        <p:txBody>
          <a:bodyPr wrap="none" rtlCol="0">
            <a:spAutoFit/>
          </a:bodyPr>
          <a:lstStyle/>
          <a:p>
            <a:r>
              <a:rPr lang="fr-FR" sz="2000" b="1" dirty="0" smtClean="0"/>
              <a:t>Schéma des charges partie couverte</a:t>
            </a:r>
            <a:endParaRPr lang="fr-FR" sz="20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10" y="1071546"/>
            <a:ext cx="9144000" cy="2062103"/>
          </a:xfrm>
          <a:prstGeom prst="rect">
            <a:avLst/>
          </a:prstGeom>
        </p:spPr>
        <p:txBody>
          <a:bodyPr wrap="square">
            <a:spAutoFit/>
          </a:bodyPr>
          <a:lstStyle/>
          <a:p>
            <a:r>
              <a:rPr lang="fr-FR" sz="1600" dirty="0" smtClean="0"/>
              <a:t>Le problème posé au niveau des trémies c’est bien comment faire pour avoir un réseau</a:t>
            </a:r>
          </a:p>
          <a:p>
            <a:r>
              <a:rPr lang="fr-FR" sz="1600" dirty="0" smtClean="0"/>
              <a:t>d’assainissement adéquat et assurer une bonne évacuation des eaux pluviale et de </a:t>
            </a:r>
          </a:p>
          <a:p>
            <a:r>
              <a:rPr lang="fr-FR" sz="1600" dirty="0" smtClean="0"/>
              <a:t>Remonté capillaire ?</a:t>
            </a:r>
          </a:p>
          <a:p>
            <a:r>
              <a:rPr lang="fr-FR" sz="1600" dirty="0" smtClean="0"/>
              <a:t>A ce point la nous allons opter un ensemble des dispositifs à prévoir et à réaliser</a:t>
            </a:r>
          </a:p>
          <a:p>
            <a:r>
              <a:rPr lang="fr-FR" sz="1600" dirty="0" smtClean="0"/>
              <a:t>pour récolter et évacuer toutes les eaux superficielles et les eaux souterraines :</a:t>
            </a:r>
          </a:p>
          <a:p>
            <a:r>
              <a:rPr lang="fr-FR" sz="1600" dirty="0" smtClean="0"/>
              <a:t>l’assèchement de la surface de circulation par des pentes transversales et longitudinales,</a:t>
            </a:r>
          </a:p>
          <a:p>
            <a:r>
              <a:rPr lang="fr-FR" sz="1600" dirty="0" smtClean="0"/>
              <a:t> par des fossés, caniveaux, cunettes, etc.…les drainages : ouvrages enterrés récoltant </a:t>
            </a:r>
          </a:p>
          <a:p>
            <a:r>
              <a:rPr lang="fr-FR" sz="1600" dirty="0" smtClean="0"/>
              <a:t>et évacuant les eaux souterraines (tranchées drainantes et canalisations drainantes.</a:t>
            </a:r>
          </a:p>
        </p:txBody>
      </p:sp>
      <p:sp>
        <p:nvSpPr>
          <p:cNvPr id="3" name="ZoneTexte 2"/>
          <p:cNvSpPr txBox="1"/>
          <p:nvPr/>
        </p:nvSpPr>
        <p:spPr>
          <a:xfrm>
            <a:off x="3643306" y="642918"/>
            <a:ext cx="2298258" cy="461665"/>
          </a:xfrm>
          <a:prstGeom prst="rect">
            <a:avLst/>
          </a:prstGeom>
          <a:noFill/>
        </p:spPr>
        <p:txBody>
          <a:bodyPr wrap="none" rtlCol="0">
            <a:spAutoFit/>
          </a:bodyPr>
          <a:lstStyle/>
          <a:p>
            <a:pPr algn="ctr"/>
            <a:r>
              <a:rPr lang="fr-FR" sz="2400" b="1" dirty="0" smtClean="0"/>
              <a:t>L’assainissement</a:t>
            </a:r>
            <a:endParaRPr lang="fr-FR" sz="2400" b="1" dirty="0"/>
          </a:p>
        </p:txBody>
      </p:sp>
      <p:pic>
        <p:nvPicPr>
          <p:cNvPr id="53251" name="Picture 3" descr="C:\Users\pc\Desktop\trémie exposé\photos accidents trémie\336174674_B973247458Z.1_20140729211313_000_GI62SU4E9.1-0.png.jpg"/>
          <p:cNvPicPr>
            <a:picLocks noChangeAspect="1" noChangeArrowheads="1"/>
          </p:cNvPicPr>
          <p:nvPr/>
        </p:nvPicPr>
        <p:blipFill>
          <a:blip r:embed="rId2"/>
          <a:srcRect/>
          <a:stretch>
            <a:fillRect/>
          </a:stretch>
        </p:blipFill>
        <p:spPr bwMode="auto">
          <a:xfrm>
            <a:off x="4714876" y="3643314"/>
            <a:ext cx="3214710" cy="2143140"/>
          </a:xfrm>
          <a:prstGeom prst="rect">
            <a:avLst/>
          </a:prstGeom>
          <a:noFill/>
        </p:spPr>
      </p:pic>
      <p:pic>
        <p:nvPicPr>
          <p:cNvPr id="53252" name="Picture 4" descr="C:\Users\pc\Desktop\trémie exposé\photos accidents trémie\4683150-6994421.jpg"/>
          <p:cNvPicPr>
            <a:picLocks noChangeAspect="1" noChangeArrowheads="1"/>
          </p:cNvPicPr>
          <p:nvPr/>
        </p:nvPicPr>
        <p:blipFill>
          <a:blip r:embed="rId3"/>
          <a:srcRect/>
          <a:stretch>
            <a:fillRect/>
          </a:stretch>
        </p:blipFill>
        <p:spPr bwMode="auto">
          <a:xfrm>
            <a:off x="1071538" y="3357562"/>
            <a:ext cx="3168772" cy="237966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714348" y="2357430"/>
            <a:ext cx="7745921" cy="3143272"/>
          </a:xfrm>
          <a:prstGeom prst="rect">
            <a:avLst/>
          </a:prstGeom>
          <a:noFill/>
          <a:ln w="9525">
            <a:noFill/>
            <a:miter lim="800000"/>
            <a:headEnd/>
            <a:tailEnd/>
          </a:ln>
          <a:effectLst/>
        </p:spPr>
      </p:pic>
      <p:sp>
        <p:nvSpPr>
          <p:cNvPr id="4" name="ZoneTexte 3"/>
          <p:cNvSpPr txBox="1"/>
          <p:nvPr/>
        </p:nvSpPr>
        <p:spPr>
          <a:xfrm>
            <a:off x="1142976" y="928670"/>
            <a:ext cx="184731" cy="369332"/>
          </a:xfrm>
          <a:prstGeom prst="rect">
            <a:avLst/>
          </a:prstGeom>
          <a:noFill/>
        </p:spPr>
        <p:txBody>
          <a:bodyPr wrap="none" rtlCol="0">
            <a:spAutoFit/>
          </a:bodyPr>
          <a:lstStyle/>
          <a:p>
            <a:endParaRPr lang="fr-FR" dirty="0"/>
          </a:p>
        </p:txBody>
      </p:sp>
      <p:sp>
        <p:nvSpPr>
          <p:cNvPr id="5" name="ZoneTexte 4"/>
          <p:cNvSpPr txBox="1"/>
          <p:nvPr/>
        </p:nvSpPr>
        <p:spPr>
          <a:xfrm>
            <a:off x="1785918" y="785794"/>
            <a:ext cx="5175456" cy="461665"/>
          </a:xfrm>
          <a:prstGeom prst="rect">
            <a:avLst/>
          </a:prstGeom>
          <a:noFill/>
        </p:spPr>
        <p:txBody>
          <a:bodyPr wrap="none" rtlCol="0">
            <a:spAutoFit/>
          </a:bodyPr>
          <a:lstStyle/>
          <a:p>
            <a:r>
              <a:rPr lang="fr-FR" sz="2400" b="1" dirty="0" smtClean="0"/>
              <a:t> Les étapes de réalisation d’une trémie </a:t>
            </a:r>
          </a:p>
        </p:txBody>
      </p:sp>
      <p:sp>
        <p:nvSpPr>
          <p:cNvPr id="6" name="ZoneTexte 5"/>
          <p:cNvSpPr txBox="1"/>
          <p:nvPr/>
        </p:nvSpPr>
        <p:spPr>
          <a:xfrm>
            <a:off x="1428728" y="1500174"/>
            <a:ext cx="6212213" cy="369332"/>
          </a:xfrm>
          <a:prstGeom prst="rect">
            <a:avLst/>
          </a:prstGeom>
          <a:noFill/>
        </p:spPr>
        <p:txBody>
          <a:bodyPr wrap="none" rtlCol="0">
            <a:spAutoFit/>
          </a:bodyPr>
          <a:lstStyle/>
          <a:p>
            <a:r>
              <a:rPr lang="fr-FR" dirty="0" smtClean="0"/>
              <a:t>La planification type des travaux de construction d’une trémie  </a:t>
            </a:r>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43306" y="214290"/>
            <a:ext cx="1871666" cy="461665"/>
          </a:xfrm>
          <a:prstGeom prst="rect">
            <a:avLst/>
          </a:prstGeom>
          <a:noFill/>
        </p:spPr>
        <p:txBody>
          <a:bodyPr wrap="none" rtlCol="0">
            <a:spAutoFit/>
          </a:bodyPr>
          <a:lstStyle/>
          <a:p>
            <a:r>
              <a:rPr lang="fr-FR" sz="2400" b="1" dirty="0" smtClean="0"/>
              <a:t>Les exemples</a:t>
            </a:r>
            <a:endParaRPr lang="fr-FR" sz="2400" b="1" dirty="0"/>
          </a:p>
        </p:txBody>
      </p:sp>
      <p:sp>
        <p:nvSpPr>
          <p:cNvPr id="3" name="ZoneTexte 2"/>
          <p:cNvSpPr txBox="1"/>
          <p:nvPr/>
        </p:nvSpPr>
        <p:spPr>
          <a:xfrm>
            <a:off x="928662" y="785794"/>
            <a:ext cx="7084183" cy="1077218"/>
          </a:xfrm>
          <a:prstGeom prst="rect">
            <a:avLst/>
          </a:prstGeom>
          <a:noFill/>
        </p:spPr>
        <p:txBody>
          <a:bodyPr wrap="none" rtlCol="0">
            <a:spAutoFit/>
          </a:bodyPr>
          <a:lstStyle/>
          <a:p>
            <a:r>
              <a:rPr lang="fr-FR" sz="1600" dirty="0" smtClean="0"/>
              <a:t>Situé dans l’intersection de la quatrième rocade au Bd des lions de Hai yasmine</a:t>
            </a:r>
          </a:p>
          <a:p>
            <a:endParaRPr lang="fr-FR" sz="1600" dirty="0" smtClean="0"/>
          </a:p>
          <a:p>
            <a:r>
              <a:rPr lang="fr-FR" sz="1600" dirty="0" smtClean="0"/>
              <a:t>Le projet est en cour depuis 2013 </a:t>
            </a:r>
          </a:p>
          <a:p>
            <a:r>
              <a:rPr lang="fr-FR" sz="1600" dirty="0" smtClean="0"/>
              <a:t>Dirigé par la DTP direction des travaux public </a:t>
            </a:r>
            <a:endParaRPr lang="fr-FR" sz="1600" dirty="0"/>
          </a:p>
        </p:txBody>
      </p:sp>
      <p:pic>
        <p:nvPicPr>
          <p:cNvPr id="35842" name="Picture 2" descr="C:\Users\pc\Desktop\trémie exposé\photo des trémie\eeeee.png"/>
          <p:cNvPicPr>
            <a:picLocks noChangeAspect="1" noChangeArrowheads="1"/>
          </p:cNvPicPr>
          <p:nvPr/>
        </p:nvPicPr>
        <p:blipFill>
          <a:blip r:embed="rId2" cstate="print"/>
          <a:srcRect/>
          <a:stretch>
            <a:fillRect/>
          </a:stretch>
        </p:blipFill>
        <p:spPr bwMode="auto">
          <a:xfrm>
            <a:off x="3214678" y="2571744"/>
            <a:ext cx="5581493" cy="3500462"/>
          </a:xfrm>
          <a:prstGeom prst="rect">
            <a:avLst/>
          </a:prstGeom>
          <a:noFill/>
        </p:spPr>
      </p:pic>
      <p:sp>
        <p:nvSpPr>
          <p:cNvPr id="5" name="Forme libre 4"/>
          <p:cNvSpPr/>
          <p:nvPr/>
        </p:nvSpPr>
        <p:spPr>
          <a:xfrm>
            <a:off x="5929322" y="2392680"/>
            <a:ext cx="1768148" cy="3750964"/>
          </a:xfrm>
          <a:custGeom>
            <a:avLst/>
            <a:gdLst>
              <a:gd name="connsiteX0" fmla="*/ 0 w 2089150"/>
              <a:gd name="connsiteY0" fmla="*/ 3970020 h 3970020"/>
              <a:gd name="connsiteX1" fmla="*/ 685800 w 2089150"/>
              <a:gd name="connsiteY1" fmla="*/ 3611880 h 3970020"/>
              <a:gd name="connsiteX2" fmla="*/ 1219200 w 2089150"/>
              <a:gd name="connsiteY2" fmla="*/ 2956560 h 3970020"/>
              <a:gd name="connsiteX3" fmla="*/ 1645920 w 2089150"/>
              <a:gd name="connsiteY3" fmla="*/ 2263140 h 3970020"/>
              <a:gd name="connsiteX4" fmla="*/ 2042160 w 2089150"/>
              <a:gd name="connsiteY4" fmla="*/ 1424940 h 3970020"/>
              <a:gd name="connsiteX5" fmla="*/ 1927860 w 2089150"/>
              <a:gd name="connsiteY5" fmla="*/ 853440 h 3970020"/>
              <a:gd name="connsiteX6" fmla="*/ 1851660 w 2089150"/>
              <a:gd name="connsiteY6" fmla="*/ 662940 h 3970020"/>
              <a:gd name="connsiteX7" fmla="*/ 1577340 w 2089150"/>
              <a:gd name="connsiteY7" fmla="*/ 259080 h 3970020"/>
              <a:gd name="connsiteX8" fmla="*/ 1219200 w 2089150"/>
              <a:gd name="connsiteY8" fmla="*/ 0 h 397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150" h="3970020">
                <a:moveTo>
                  <a:pt x="0" y="3970020"/>
                </a:moveTo>
                <a:cubicBezTo>
                  <a:pt x="241300" y="3875405"/>
                  <a:pt x="482600" y="3780790"/>
                  <a:pt x="685800" y="3611880"/>
                </a:cubicBezTo>
                <a:cubicBezTo>
                  <a:pt x="889000" y="3442970"/>
                  <a:pt x="1059180" y="3181350"/>
                  <a:pt x="1219200" y="2956560"/>
                </a:cubicBezTo>
                <a:cubicBezTo>
                  <a:pt x="1379220" y="2731770"/>
                  <a:pt x="1508760" y="2518410"/>
                  <a:pt x="1645920" y="2263140"/>
                </a:cubicBezTo>
                <a:cubicBezTo>
                  <a:pt x="1783080" y="2007870"/>
                  <a:pt x="1995170" y="1659890"/>
                  <a:pt x="2042160" y="1424940"/>
                </a:cubicBezTo>
                <a:cubicBezTo>
                  <a:pt x="2089150" y="1189990"/>
                  <a:pt x="1959610" y="980440"/>
                  <a:pt x="1927860" y="853440"/>
                </a:cubicBezTo>
                <a:cubicBezTo>
                  <a:pt x="1896110" y="726440"/>
                  <a:pt x="1910080" y="762000"/>
                  <a:pt x="1851660" y="662940"/>
                </a:cubicBezTo>
                <a:cubicBezTo>
                  <a:pt x="1793240" y="563880"/>
                  <a:pt x="1682750" y="369570"/>
                  <a:pt x="1577340" y="259080"/>
                </a:cubicBezTo>
                <a:cubicBezTo>
                  <a:pt x="1471930" y="148590"/>
                  <a:pt x="1345565" y="74295"/>
                  <a:pt x="121920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6" name="Forme libre 5"/>
          <p:cNvSpPr/>
          <p:nvPr/>
        </p:nvSpPr>
        <p:spPr>
          <a:xfrm>
            <a:off x="6682740" y="3741420"/>
            <a:ext cx="883920" cy="388620"/>
          </a:xfrm>
          <a:custGeom>
            <a:avLst/>
            <a:gdLst>
              <a:gd name="connsiteX0" fmla="*/ 0 w 883920"/>
              <a:gd name="connsiteY0" fmla="*/ 0 h 388620"/>
              <a:gd name="connsiteX1" fmla="*/ 487680 w 883920"/>
              <a:gd name="connsiteY1" fmla="*/ 205740 h 388620"/>
              <a:gd name="connsiteX2" fmla="*/ 883920 w 883920"/>
              <a:gd name="connsiteY2" fmla="*/ 388620 h 388620"/>
            </a:gdLst>
            <a:ahLst/>
            <a:cxnLst>
              <a:cxn ang="0">
                <a:pos x="connsiteX0" y="connsiteY0"/>
              </a:cxn>
              <a:cxn ang="0">
                <a:pos x="connsiteX1" y="connsiteY1"/>
              </a:cxn>
              <a:cxn ang="0">
                <a:pos x="connsiteX2" y="connsiteY2"/>
              </a:cxn>
            </a:cxnLst>
            <a:rect l="l" t="t" r="r" b="b"/>
            <a:pathLst>
              <a:path w="883920" h="388620">
                <a:moveTo>
                  <a:pt x="0" y="0"/>
                </a:moveTo>
                <a:lnTo>
                  <a:pt x="487680" y="205740"/>
                </a:lnTo>
                <a:cubicBezTo>
                  <a:pt x="635000" y="270510"/>
                  <a:pt x="783590" y="344170"/>
                  <a:pt x="883920" y="388620"/>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7" name="Ellipse 6"/>
          <p:cNvSpPr/>
          <p:nvPr/>
        </p:nvSpPr>
        <p:spPr>
          <a:xfrm>
            <a:off x="7286644" y="3929066"/>
            <a:ext cx="571504" cy="428628"/>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cxnSp>
        <p:nvCxnSpPr>
          <p:cNvPr id="9" name="Connecteur droit avec flèche 8"/>
          <p:cNvCxnSpPr/>
          <p:nvPr/>
        </p:nvCxnSpPr>
        <p:spPr>
          <a:xfrm rot="5400000">
            <a:off x="6679421" y="2964653"/>
            <a:ext cx="2143140" cy="3571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1785918" y="3071810"/>
            <a:ext cx="5072098" cy="7143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endCxn id="5" idx="1"/>
          </p:cNvCxnSpPr>
          <p:nvPr/>
        </p:nvCxnSpPr>
        <p:spPr>
          <a:xfrm>
            <a:off x="1857356" y="5572140"/>
            <a:ext cx="4652392" cy="2331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42910" y="3071810"/>
            <a:ext cx="1499128" cy="338554"/>
          </a:xfrm>
          <a:prstGeom prst="rect">
            <a:avLst/>
          </a:prstGeom>
          <a:noFill/>
        </p:spPr>
        <p:txBody>
          <a:bodyPr wrap="none" rtlCol="0">
            <a:spAutoFit/>
          </a:bodyPr>
          <a:lstStyle/>
          <a:p>
            <a:r>
              <a:rPr lang="fr-FR" sz="1600" dirty="0" smtClean="0"/>
              <a:t>Le Bd des lions</a:t>
            </a:r>
            <a:endParaRPr lang="fr-FR" sz="1600" dirty="0"/>
          </a:p>
        </p:txBody>
      </p:sp>
      <p:sp>
        <p:nvSpPr>
          <p:cNvPr id="19" name="ZoneTexte 18"/>
          <p:cNvSpPr txBox="1"/>
          <p:nvPr/>
        </p:nvSpPr>
        <p:spPr>
          <a:xfrm>
            <a:off x="642910" y="5214950"/>
            <a:ext cx="1809726" cy="338554"/>
          </a:xfrm>
          <a:prstGeom prst="rect">
            <a:avLst/>
          </a:prstGeom>
          <a:noFill/>
        </p:spPr>
        <p:txBody>
          <a:bodyPr wrap="square" rtlCol="0">
            <a:spAutoFit/>
          </a:bodyPr>
          <a:lstStyle/>
          <a:p>
            <a:r>
              <a:rPr lang="fr-FR" sz="1600" dirty="0" smtClean="0"/>
              <a:t>4</a:t>
            </a:r>
            <a:r>
              <a:rPr lang="fr-FR" sz="1600" baseline="30000" dirty="0" smtClean="0"/>
              <a:t>e</a:t>
            </a:r>
            <a:r>
              <a:rPr lang="fr-FR" sz="1600" dirty="0" smtClean="0"/>
              <a:t> Bd périphérique</a:t>
            </a:r>
            <a:endParaRPr lang="fr-FR" sz="1600" dirty="0"/>
          </a:p>
        </p:txBody>
      </p:sp>
      <p:sp>
        <p:nvSpPr>
          <p:cNvPr id="20" name="ZoneTexte 19"/>
          <p:cNvSpPr txBox="1"/>
          <p:nvPr/>
        </p:nvSpPr>
        <p:spPr>
          <a:xfrm>
            <a:off x="7858148" y="1857364"/>
            <a:ext cx="1003801" cy="338554"/>
          </a:xfrm>
          <a:prstGeom prst="rect">
            <a:avLst/>
          </a:prstGeom>
          <a:noFill/>
        </p:spPr>
        <p:txBody>
          <a:bodyPr wrap="none" rtlCol="0">
            <a:spAutoFit/>
          </a:bodyPr>
          <a:lstStyle/>
          <a:p>
            <a:r>
              <a:rPr lang="fr-FR" sz="1600" dirty="0" smtClean="0"/>
              <a:t>La trémie</a:t>
            </a:r>
            <a:endParaRPr lang="fr-FR"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pc\Dropbox\Chargements appareil photo\2017-02-20 10.03.27.jpg"/>
          <p:cNvPicPr>
            <a:picLocks noChangeAspect="1" noChangeArrowheads="1"/>
          </p:cNvPicPr>
          <p:nvPr/>
        </p:nvPicPr>
        <p:blipFill>
          <a:blip r:embed="rId2" cstate="print"/>
          <a:srcRect/>
          <a:stretch>
            <a:fillRect/>
          </a:stretch>
        </p:blipFill>
        <p:spPr bwMode="auto">
          <a:xfrm>
            <a:off x="785786" y="1428736"/>
            <a:ext cx="7620054" cy="428628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pc\Dropbox\Chargements appareil photo\2017-02-20 10.04.17.jpg"/>
          <p:cNvPicPr>
            <a:picLocks noChangeAspect="1" noChangeArrowheads="1"/>
          </p:cNvPicPr>
          <p:nvPr/>
        </p:nvPicPr>
        <p:blipFill>
          <a:blip r:embed="rId2" cstate="print"/>
          <a:srcRect/>
          <a:stretch>
            <a:fillRect/>
          </a:stretch>
        </p:blipFill>
        <p:spPr bwMode="auto">
          <a:xfrm>
            <a:off x="4429124" y="1071546"/>
            <a:ext cx="3500429" cy="2961911"/>
          </a:xfrm>
          <a:prstGeom prst="rect">
            <a:avLst/>
          </a:prstGeom>
          <a:noFill/>
        </p:spPr>
      </p:pic>
      <p:pic>
        <p:nvPicPr>
          <p:cNvPr id="39939" name="Picture 3" descr="C:\Users\pc\Dropbox\Chargements appareil photo\2017-02-20 10.04.21.jpg"/>
          <p:cNvPicPr>
            <a:picLocks noChangeAspect="1" noChangeArrowheads="1"/>
          </p:cNvPicPr>
          <p:nvPr/>
        </p:nvPicPr>
        <p:blipFill>
          <a:blip r:embed="rId3" cstate="print"/>
          <a:srcRect/>
          <a:stretch>
            <a:fillRect/>
          </a:stretch>
        </p:blipFill>
        <p:spPr bwMode="auto">
          <a:xfrm>
            <a:off x="1000100" y="1000108"/>
            <a:ext cx="2732477" cy="485773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pc\Dropbox\Chargements appareil photo\2017-02-20 10.05.50.jpg"/>
          <p:cNvPicPr>
            <a:picLocks noChangeAspect="1" noChangeArrowheads="1"/>
          </p:cNvPicPr>
          <p:nvPr/>
        </p:nvPicPr>
        <p:blipFill>
          <a:blip r:embed="rId2" cstate="print"/>
          <a:srcRect/>
          <a:stretch>
            <a:fillRect/>
          </a:stretch>
        </p:blipFill>
        <p:spPr bwMode="auto">
          <a:xfrm>
            <a:off x="857224" y="1428736"/>
            <a:ext cx="7366050" cy="414340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pc\Dropbox\Chargements appareil photo\2017-02-20 10.06.55.jpg"/>
          <p:cNvPicPr>
            <a:picLocks noChangeAspect="1" noChangeArrowheads="1"/>
          </p:cNvPicPr>
          <p:nvPr/>
        </p:nvPicPr>
        <p:blipFill>
          <a:blip r:embed="rId2" cstate="print"/>
          <a:srcRect/>
          <a:stretch>
            <a:fillRect/>
          </a:stretch>
        </p:blipFill>
        <p:spPr bwMode="auto">
          <a:xfrm>
            <a:off x="1000100" y="1071546"/>
            <a:ext cx="7239050" cy="407196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85728"/>
            <a:ext cx="8229600" cy="1143000"/>
          </a:xfrm>
        </p:spPr>
        <p:txBody>
          <a:bodyPr/>
          <a:lstStyle/>
          <a:p>
            <a:r>
              <a:rPr lang="fr-FR" dirty="0" smtClean="0"/>
              <a:t>introduction</a:t>
            </a:r>
            <a:endParaRPr lang="fr-FR" dirty="0"/>
          </a:p>
        </p:txBody>
      </p:sp>
      <p:sp>
        <p:nvSpPr>
          <p:cNvPr id="4" name="Rectangle 3"/>
          <p:cNvSpPr/>
          <p:nvPr/>
        </p:nvSpPr>
        <p:spPr>
          <a:xfrm>
            <a:off x="714348" y="1142984"/>
            <a:ext cx="7929618" cy="1323439"/>
          </a:xfrm>
          <a:prstGeom prst="rect">
            <a:avLst/>
          </a:prstGeom>
        </p:spPr>
        <p:txBody>
          <a:bodyPr wrap="square">
            <a:spAutoFit/>
          </a:bodyPr>
          <a:lstStyle/>
          <a:p>
            <a:r>
              <a:rPr lang="fr-FR" sz="1600" dirty="0" smtClean="0"/>
              <a:t>L’augmentation rapide de la circulation dans les grandes villes de l’Algérie au cours des dernières années, les embouteillages et les encombrements sont devenus une monnaie courante presque partout, ces problèmes génèrent des coûts en augmentant le prix de transport et en allongeant les durées de trajet. Cette augmentation de la circulation a eu aussi pour résultats d’augmenter très nettement les problèmes d’environnement </a:t>
            </a:r>
            <a:endParaRPr lang="fr-FR" sz="1600" dirty="0"/>
          </a:p>
        </p:txBody>
      </p:sp>
      <p:sp>
        <p:nvSpPr>
          <p:cNvPr id="5" name="Rectangle 4"/>
          <p:cNvSpPr/>
          <p:nvPr/>
        </p:nvSpPr>
        <p:spPr>
          <a:xfrm>
            <a:off x="1000100" y="5103674"/>
            <a:ext cx="7143800" cy="1631216"/>
          </a:xfrm>
          <a:prstGeom prst="rect">
            <a:avLst/>
          </a:prstGeom>
        </p:spPr>
        <p:txBody>
          <a:bodyPr wrap="square">
            <a:spAutoFit/>
          </a:bodyPr>
          <a:lstStyle/>
          <a:p>
            <a:r>
              <a:rPr lang="fr-FR" sz="1600" dirty="0" smtClean="0"/>
              <a:t>Tout de même, l’analyse des caractéristiques &lt;sociaux – économiques &gt; de l’aire d’étude est nécessaire afin de connaître et satisfaire au moindre coût et avec efficacité les besoins actuels et prévisibles de la population en matière de déplacement.</a:t>
            </a:r>
            <a:r>
              <a:rPr lang="fr-FR" dirty="0" smtClean="0"/>
              <a:t/>
            </a:r>
            <a:br>
              <a:rPr lang="fr-FR" dirty="0" smtClean="0"/>
            </a:br>
            <a:r>
              <a:rPr lang="fr-FR" dirty="0" smtClean="0"/>
              <a:t/>
            </a:r>
            <a:br>
              <a:rPr lang="fr-FR" dirty="0" smtClean="0"/>
            </a:br>
            <a:endParaRPr lang="fr-FR" dirty="0"/>
          </a:p>
        </p:txBody>
      </p:sp>
      <p:pic>
        <p:nvPicPr>
          <p:cNvPr id="6" name="Picture 2"/>
          <p:cNvPicPr>
            <a:picLocks noChangeAspect="1" noChangeArrowheads="1"/>
          </p:cNvPicPr>
          <p:nvPr/>
        </p:nvPicPr>
        <p:blipFill>
          <a:blip r:embed="rId2"/>
          <a:srcRect/>
          <a:stretch>
            <a:fillRect/>
          </a:stretch>
        </p:blipFill>
        <p:spPr bwMode="auto">
          <a:xfrm>
            <a:off x="3000364" y="2571744"/>
            <a:ext cx="3071834" cy="23596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pc\Dropbox\Chargements appareil photo\2017-02-20 10.08.32.jpg"/>
          <p:cNvPicPr>
            <a:picLocks noChangeAspect="1" noChangeArrowheads="1"/>
          </p:cNvPicPr>
          <p:nvPr/>
        </p:nvPicPr>
        <p:blipFill>
          <a:blip r:embed="rId2" cstate="print"/>
          <a:srcRect/>
          <a:stretch>
            <a:fillRect/>
          </a:stretch>
        </p:blipFill>
        <p:spPr bwMode="auto">
          <a:xfrm>
            <a:off x="928662" y="1142984"/>
            <a:ext cx="7366051" cy="414340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pc\Dropbox\Chargements appareil photo\2017-02-20 10.12.44-2.jpg"/>
          <p:cNvPicPr>
            <a:picLocks noChangeAspect="1" noChangeArrowheads="1"/>
          </p:cNvPicPr>
          <p:nvPr/>
        </p:nvPicPr>
        <p:blipFill>
          <a:blip r:embed="rId2" cstate="print"/>
          <a:srcRect/>
          <a:stretch>
            <a:fillRect/>
          </a:stretch>
        </p:blipFill>
        <p:spPr bwMode="auto">
          <a:xfrm>
            <a:off x="1142976" y="1285860"/>
            <a:ext cx="6985049" cy="392909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pc\Dropbox\Chargements appareil photo\2017-02-20 10.17.24.jpg"/>
          <p:cNvPicPr>
            <a:picLocks noChangeAspect="1" noChangeArrowheads="1"/>
          </p:cNvPicPr>
          <p:nvPr/>
        </p:nvPicPr>
        <p:blipFill>
          <a:blip r:embed="rId2" cstate="print"/>
          <a:srcRect/>
          <a:stretch>
            <a:fillRect/>
          </a:stretch>
        </p:blipFill>
        <p:spPr bwMode="auto">
          <a:xfrm>
            <a:off x="1214414" y="1214422"/>
            <a:ext cx="6611986" cy="371924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071802" y="1000108"/>
            <a:ext cx="2295437" cy="369332"/>
          </a:xfrm>
          <a:prstGeom prst="rect">
            <a:avLst/>
          </a:prstGeom>
          <a:noFill/>
        </p:spPr>
        <p:txBody>
          <a:bodyPr wrap="none" rtlCol="0">
            <a:spAutoFit/>
          </a:bodyPr>
          <a:lstStyle/>
          <a:p>
            <a:r>
              <a:rPr lang="fr-FR" b="1" dirty="0" smtClean="0"/>
              <a:t>Exemple international</a:t>
            </a:r>
            <a:endParaRPr lang="fr-FR" b="1" dirty="0"/>
          </a:p>
        </p:txBody>
      </p:sp>
      <p:sp>
        <p:nvSpPr>
          <p:cNvPr id="5" name="Rectangle 4"/>
          <p:cNvSpPr/>
          <p:nvPr/>
        </p:nvSpPr>
        <p:spPr>
          <a:xfrm>
            <a:off x="1000100" y="1571612"/>
            <a:ext cx="5715040" cy="4585871"/>
          </a:xfrm>
          <a:prstGeom prst="rect">
            <a:avLst/>
          </a:prstGeom>
        </p:spPr>
        <p:txBody>
          <a:bodyPr wrap="square">
            <a:spAutoFit/>
          </a:bodyPr>
          <a:lstStyle/>
          <a:p>
            <a:r>
              <a:rPr lang="fr-FR" sz="1600" dirty="0" smtClean="0"/>
              <a:t>Cette dénivellation consiste à</a:t>
            </a:r>
            <a:br>
              <a:rPr lang="fr-FR" sz="1600" dirty="0" smtClean="0"/>
            </a:br>
            <a:r>
              <a:rPr lang="fr-FR" sz="1600" dirty="0" smtClean="0"/>
              <a:t>réaliser deux parois moulées</a:t>
            </a:r>
            <a:br>
              <a:rPr lang="fr-FR" sz="1600" dirty="0" smtClean="0"/>
            </a:br>
            <a:r>
              <a:rPr lang="fr-FR" sz="1600" dirty="0" smtClean="0"/>
              <a:t>parallèles de plus de 200 ml</a:t>
            </a:r>
            <a:br>
              <a:rPr lang="fr-FR" sz="1600" dirty="0" smtClean="0"/>
            </a:br>
            <a:r>
              <a:rPr lang="fr-FR" sz="1600" dirty="0" smtClean="0"/>
              <a:t>chacune (entre 9 et 16 m de</a:t>
            </a:r>
            <a:br>
              <a:rPr lang="fr-FR" sz="1600" dirty="0" smtClean="0"/>
            </a:br>
            <a:r>
              <a:rPr lang="fr-FR" sz="1600" dirty="0" smtClean="0"/>
              <a:t>profondeur, d’épaisseurs 600 et</a:t>
            </a:r>
            <a:br>
              <a:rPr lang="fr-FR" sz="1600" dirty="0" smtClean="0"/>
            </a:br>
            <a:r>
              <a:rPr lang="fr-FR" sz="1600" dirty="0" smtClean="0"/>
              <a:t>800 mm), une dalle appuyée</a:t>
            </a:r>
            <a:br>
              <a:rPr lang="fr-FR" sz="1600" dirty="0" smtClean="0"/>
            </a:br>
            <a:r>
              <a:rPr lang="fr-FR" sz="1600" dirty="0" smtClean="0"/>
              <a:t>sur ces parois qui donnera</a:t>
            </a:r>
            <a:br>
              <a:rPr lang="fr-FR" sz="1600" dirty="0" smtClean="0"/>
            </a:br>
            <a:r>
              <a:rPr lang="fr-FR" sz="1600" dirty="0" smtClean="0"/>
              <a:t>naissance à la future place, 33</a:t>
            </a:r>
            <a:br>
              <a:rPr lang="fr-FR" sz="1600" dirty="0" smtClean="0"/>
            </a:br>
            <a:r>
              <a:rPr lang="fr-FR" sz="1600" dirty="0" smtClean="0"/>
              <a:t>tirants d’ancrage provisoires, le</a:t>
            </a:r>
            <a:br>
              <a:rPr lang="fr-FR" sz="1600" dirty="0" smtClean="0"/>
            </a:br>
            <a:r>
              <a:rPr lang="fr-FR" sz="1600" dirty="0" smtClean="0"/>
              <a:t>terrassement des trémies puis</a:t>
            </a:r>
            <a:br>
              <a:rPr lang="fr-FR" sz="1600" dirty="0" smtClean="0"/>
            </a:br>
            <a:r>
              <a:rPr lang="fr-FR" sz="1600" dirty="0" smtClean="0"/>
              <a:t>celui en taupe sous la dalle, et</a:t>
            </a:r>
            <a:br>
              <a:rPr lang="fr-FR" sz="1600" dirty="0" smtClean="0"/>
            </a:br>
            <a:r>
              <a:rPr lang="fr-FR" sz="1600" dirty="0" smtClean="0"/>
              <a:t>enfin la réalisation de la voirie.</a:t>
            </a:r>
            <a:br>
              <a:rPr lang="fr-FR" sz="1600" dirty="0" smtClean="0"/>
            </a:br>
            <a:r>
              <a:rPr lang="fr-FR" sz="1600" b="1" dirty="0" smtClean="0"/>
              <a:t>Trémie routière</a:t>
            </a:r>
            <a:r>
              <a:rPr lang="fr-FR" sz="1600" dirty="0" smtClean="0"/>
              <a:t/>
            </a:r>
            <a:br>
              <a:rPr lang="fr-FR" sz="1600" dirty="0" smtClean="0"/>
            </a:br>
            <a:r>
              <a:rPr lang="fr-FR" sz="1600" b="1" dirty="0" smtClean="0"/>
              <a:t>Paroi moulée sous hauteur limitée - Tirants d’ancrage - Micropieux</a:t>
            </a:r>
            <a:r>
              <a:rPr lang="fr-FR" sz="1600" dirty="0" smtClean="0"/>
              <a:t/>
            </a:r>
            <a:br>
              <a:rPr lang="fr-FR" sz="1600" dirty="0" smtClean="0"/>
            </a:br>
            <a:r>
              <a:rPr lang="fr-FR" sz="1600" b="1" dirty="0" smtClean="0"/>
              <a:t>512</a:t>
            </a:r>
            <a:r>
              <a:rPr lang="fr-FR" dirty="0" smtClean="0"/>
              <a:t/>
            </a:r>
            <a:br>
              <a:rPr lang="fr-FR" dirty="0" smtClean="0"/>
            </a:br>
            <a:r>
              <a:rPr lang="fr-FR" dirty="0" smtClean="0"/>
              <a:t/>
            </a:r>
            <a:br>
              <a:rPr lang="fr-FR" dirty="0" smtClean="0"/>
            </a:br>
            <a:endParaRPr lang="fr-FR" dirty="0"/>
          </a:p>
        </p:txBody>
      </p:sp>
      <p:pic>
        <p:nvPicPr>
          <p:cNvPr id="2050" name="Picture 2"/>
          <p:cNvPicPr>
            <a:picLocks noChangeAspect="1" noChangeArrowheads="1"/>
          </p:cNvPicPr>
          <p:nvPr/>
        </p:nvPicPr>
        <p:blipFill>
          <a:blip r:embed="rId2"/>
          <a:srcRect/>
          <a:stretch>
            <a:fillRect/>
          </a:stretch>
        </p:blipFill>
        <p:spPr bwMode="auto">
          <a:xfrm>
            <a:off x="3786182" y="1500174"/>
            <a:ext cx="4076700"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071538" y="642918"/>
            <a:ext cx="6992308" cy="3848116"/>
          </a:xfrm>
          <a:prstGeom prst="rect">
            <a:avLst/>
          </a:prstGeom>
          <a:noFill/>
          <a:ln w="9525">
            <a:noFill/>
            <a:miter lim="800000"/>
            <a:headEnd/>
            <a:tailEnd/>
          </a:ln>
          <a:effectLst/>
        </p:spPr>
      </p:pic>
      <p:sp>
        <p:nvSpPr>
          <p:cNvPr id="5" name="Rectangle 4"/>
          <p:cNvSpPr/>
          <p:nvPr/>
        </p:nvSpPr>
        <p:spPr>
          <a:xfrm>
            <a:off x="785786" y="4286256"/>
            <a:ext cx="10072758" cy="2308324"/>
          </a:xfrm>
          <a:prstGeom prst="rect">
            <a:avLst/>
          </a:prstGeom>
        </p:spPr>
        <p:txBody>
          <a:bodyPr wrap="square">
            <a:spAutoFit/>
          </a:bodyPr>
          <a:lstStyle/>
          <a:p>
            <a:r>
              <a:rPr lang="fr-FR" sz="1400" b="1" dirty="0" smtClean="0"/>
              <a:t>Contraintes et méthodes</a:t>
            </a:r>
            <a:r>
              <a:rPr lang="fr-FR" sz="1400" dirty="0" smtClean="0"/>
              <a:t/>
            </a:r>
            <a:br>
              <a:rPr lang="fr-FR" sz="1400" dirty="0" smtClean="0"/>
            </a:br>
            <a:r>
              <a:rPr lang="fr-FR" sz="1400" dirty="0" smtClean="0"/>
              <a:t>La contrainte majeure du chantier a été le délai : 1 mois de préparation et 4 mois de fermeture à la </a:t>
            </a:r>
          </a:p>
          <a:p>
            <a:r>
              <a:rPr lang="fr-FR" sz="1400" dirty="0" smtClean="0"/>
              <a:t>circulation dont 1 mois alloué à l’exécution de l’ensemble des travaux de parois moulées. </a:t>
            </a:r>
          </a:p>
          <a:p>
            <a:r>
              <a:rPr lang="fr-FR" sz="1400" dirty="0" smtClean="0"/>
              <a:t>Afin de respecter ce délai, nous avons fait évoluer, en deux postes, jusqu’à 3 bennes à câbles et </a:t>
            </a:r>
          </a:p>
          <a:p>
            <a:r>
              <a:rPr lang="fr-FR" sz="1400" dirty="0" smtClean="0"/>
              <a:t>3 grues de manutention sur le boulevard. Deux à trois panneaux par jour ont pu être bétonnés. </a:t>
            </a:r>
          </a:p>
          <a:p>
            <a:r>
              <a:rPr lang="fr-FR" sz="1400" dirty="0" smtClean="0"/>
              <a:t>La proximité des caténaires du tramway, l’exiguïté des lieux</a:t>
            </a:r>
            <a:br>
              <a:rPr lang="fr-FR" sz="1400" dirty="0" smtClean="0"/>
            </a:br>
            <a:r>
              <a:rPr lang="fr-FR" sz="1400" dirty="0" smtClean="0"/>
              <a:t>et la co-activité permanente ont fait de la sécurité la priorité du chantier. </a:t>
            </a:r>
          </a:p>
          <a:p>
            <a:r>
              <a:rPr lang="fr-FR" sz="1400" dirty="0" smtClean="0"/>
              <a:t> Celui-ci a été mené à son terme sans</a:t>
            </a:r>
            <a:br>
              <a:rPr lang="fr-FR" sz="1400" dirty="0" smtClean="0"/>
            </a:br>
            <a:r>
              <a:rPr lang="fr-FR" sz="1400" dirty="0" smtClean="0"/>
              <a:t>accident.</a:t>
            </a:r>
            <a:r>
              <a:rPr lang="fr-FR" dirty="0" smtClean="0"/>
              <a:t/>
            </a:r>
            <a:br>
              <a:rPr lang="fr-FR" dirty="0" smtClean="0"/>
            </a:b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571604" y="1000108"/>
            <a:ext cx="5796843" cy="400110"/>
          </a:xfrm>
          <a:prstGeom prst="rect">
            <a:avLst/>
          </a:prstGeom>
          <a:noFill/>
        </p:spPr>
        <p:txBody>
          <a:bodyPr wrap="none" rtlCol="0">
            <a:spAutoFit/>
          </a:bodyPr>
          <a:lstStyle/>
          <a:p>
            <a:r>
              <a:rPr lang="fr-FR" sz="2000" b="1" dirty="0" smtClean="0"/>
              <a:t>Quelques exemples d’accident au niveau des trémies</a:t>
            </a:r>
            <a:endParaRPr lang="fr-FR" sz="2000" b="1" dirty="0"/>
          </a:p>
        </p:txBody>
      </p:sp>
      <p:pic>
        <p:nvPicPr>
          <p:cNvPr id="54274" name="Picture 2" descr="C:\Users\pc\Desktop\trémie exposé\photos accidents trémie\image_content_21174349_20161005214234.jpg"/>
          <p:cNvPicPr>
            <a:picLocks noChangeAspect="1" noChangeArrowheads="1"/>
          </p:cNvPicPr>
          <p:nvPr/>
        </p:nvPicPr>
        <p:blipFill>
          <a:blip r:embed="rId2"/>
          <a:srcRect/>
          <a:stretch>
            <a:fillRect/>
          </a:stretch>
        </p:blipFill>
        <p:spPr bwMode="auto">
          <a:xfrm>
            <a:off x="1428728" y="1643050"/>
            <a:ext cx="6215107" cy="414340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pc\Desktop\trémie exposé\photos accidents trémie\Camion-bloque-sous-une-tremie-630x0.jpg"/>
          <p:cNvPicPr>
            <a:picLocks noChangeAspect="1" noChangeArrowheads="1"/>
          </p:cNvPicPr>
          <p:nvPr/>
        </p:nvPicPr>
        <p:blipFill>
          <a:blip r:embed="rId2"/>
          <a:srcRect/>
          <a:stretch>
            <a:fillRect/>
          </a:stretch>
        </p:blipFill>
        <p:spPr bwMode="auto">
          <a:xfrm>
            <a:off x="4357686" y="857232"/>
            <a:ext cx="3876110" cy="2571768"/>
          </a:xfrm>
          <a:prstGeom prst="rect">
            <a:avLst/>
          </a:prstGeom>
          <a:noFill/>
        </p:spPr>
      </p:pic>
      <p:pic>
        <p:nvPicPr>
          <p:cNvPr id="55299" name="Picture 3" descr="C:\Users\pc\Desktop\trémie exposé\photos accidents trémie\Atremie.jpg"/>
          <p:cNvPicPr>
            <a:picLocks noChangeAspect="1" noChangeArrowheads="1"/>
          </p:cNvPicPr>
          <p:nvPr/>
        </p:nvPicPr>
        <p:blipFill>
          <a:blip r:embed="rId3"/>
          <a:srcRect/>
          <a:stretch>
            <a:fillRect/>
          </a:stretch>
        </p:blipFill>
        <p:spPr bwMode="auto">
          <a:xfrm>
            <a:off x="714348" y="714356"/>
            <a:ext cx="3362002" cy="2928958"/>
          </a:xfrm>
          <a:prstGeom prst="rect">
            <a:avLst/>
          </a:prstGeom>
          <a:noFill/>
        </p:spPr>
      </p:pic>
      <p:pic>
        <p:nvPicPr>
          <p:cNvPr id="55300" name="Picture 4" descr="C:\Users\pc\Desktop\trémie exposé\photos accidents trémie\DSC8855-630x0.jpg"/>
          <p:cNvPicPr>
            <a:picLocks noChangeAspect="1" noChangeArrowheads="1"/>
          </p:cNvPicPr>
          <p:nvPr/>
        </p:nvPicPr>
        <p:blipFill>
          <a:blip r:embed="rId4"/>
          <a:srcRect/>
          <a:stretch>
            <a:fillRect/>
          </a:stretch>
        </p:blipFill>
        <p:spPr bwMode="auto">
          <a:xfrm>
            <a:off x="3000364" y="3714752"/>
            <a:ext cx="3680595" cy="244204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5786" y="2357430"/>
            <a:ext cx="7308989" cy="523220"/>
          </a:xfrm>
          <a:prstGeom prst="rect">
            <a:avLst/>
          </a:prstGeom>
          <a:noFill/>
        </p:spPr>
        <p:txBody>
          <a:bodyPr wrap="none" rtlCol="0">
            <a:spAutoFit/>
          </a:bodyPr>
          <a:lstStyle/>
          <a:p>
            <a:r>
              <a:rPr lang="fr-FR" sz="2800" b="1" dirty="0" smtClean="0"/>
              <a:t>La trémie un élément de repère dans la ville ???</a:t>
            </a:r>
            <a:endParaRPr lang="fr-FR" sz="28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c\Desktop\trémie exposé\photo des trémie\130326054.jpg"/>
          <p:cNvPicPr>
            <a:picLocks noChangeAspect="1" noChangeArrowheads="1"/>
          </p:cNvPicPr>
          <p:nvPr/>
        </p:nvPicPr>
        <p:blipFill>
          <a:blip r:embed="rId2"/>
          <a:srcRect/>
          <a:stretch>
            <a:fillRect/>
          </a:stretch>
        </p:blipFill>
        <p:spPr bwMode="auto">
          <a:xfrm>
            <a:off x="500034" y="1285860"/>
            <a:ext cx="8072462" cy="454210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c\Desktop\trémie exposé\photo des trémie\tremie-1.jpg"/>
          <p:cNvPicPr>
            <a:picLocks noChangeAspect="1" noChangeArrowheads="1"/>
          </p:cNvPicPr>
          <p:nvPr/>
        </p:nvPicPr>
        <p:blipFill>
          <a:blip r:embed="rId2"/>
          <a:srcRect/>
          <a:stretch>
            <a:fillRect/>
          </a:stretch>
        </p:blipFill>
        <p:spPr bwMode="auto">
          <a:xfrm>
            <a:off x="1285852" y="1214422"/>
            <a:ext cx="6596082" cy="494706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Définition d’une trémie </a:t>
            </a:r>
            <a:endParaRPr lang="fr-FR" dirty="0"/>
          </a:p>
        </p:txBody>
      </p:sp>
      <p:sp>
        <p:nvSpPr>
          <p:cNvPr id="4" name="Rectangle 3"/>
          <p:cNvSpPr/>
          <p:nvPr/>
        </p:nvSpPr>
        <p:spPr>
          <a:xfrm>
            <a:off x="785786" y="1571612"/>
            <a:ext cx="7072362" cy="584775"/>
          </a:xfrm>
          <a:prstGeom prst="rect">
            <a:avLst/>
          </a:prstGeom>
        </p:spPr>
        <p:txBody>
          <a:bodyPr wrap="square">
            <a:spAutoFit/>
          </a:bodyPr>
          <a:lstStyle/>
          <a:p>
            <a:r>
              <a:rPr lang="fr-FR" sz="1600" b="1" dirty="0" smtClean="0"/>
              <a:t>Une trémie</a:t>
            </a:r>
            <a:r>
              <a:rPr lang="fr-FR" sz="1600" dirty="0" smtClean="0"/>
              <a:t> est un espace réservé dans un plancher pour laisser passer un escalier, un ascenseur, une cheminée...</a:t>
            </a:r>
            <a:endParaRPr lang="fr-FR" sz="1600" dirty="0"/>
          </a:p>
        </p:txBody>
      </p:sp>
      <p:pic>
        <p:nvPicPr>
          <p:cNvPr id="7170" name="Picture 2" descr="Résultat de recherche d'images pour &quot;une trémie&quot;"/>
          <p:cNvPicPr>
            <a:picLocks noChangeAspect="1" noChangeArrowheads="1"/>
          </p:cNvPicPr>
          <p:nvPr/>
        </p:nvPicPr>
        <p:blipFill>
          <a:blip r:embed="rId2"/>
          <a:srcRect/>
          <a:stretch>
            <a:fillRect/>
          </a:stretch>
        </p:blipFill>
        <p:spPr bwMode="auto">
          <a:xfrm>
            <a:off x="928662" y="2357430"/>
            <a:ext cx="2567963" cy="1928826"/>
          </a:xfrm>
          <a:prstGeom prst="rect">
            <a:avLst/>
          </a:prstGeom>
          <a:noFill/>
        </p:spPr>
      </p:pic>
      <p:pic>
        <p:nvPicPr>
          <p:cNvPr id="7171" name="Picture 3" descr="C:\Users\pc\Desktop\trémie exposé\photo des trémie\sciage-beton-02.jpg"/>
          <p:cNvPicPr>
            <a:picLocks noChangeAspect="1" noChangeArrowheads="1"/>
          </p:cNvPicPr>
          <p:nvPr/>
        </p:nvPicPr>
        <p:blipFill>
          <a:blip r:embed="rId3" cstate="print"/>
          <a:srcRect/>
          <a:stretch>
            <a:fillRect/>
          </a:stretch>
        </p:blipFill>
        <p:spPr bwMode="auto">
          <a:xfrm>
            <a:off x="5429256" y="2357430"/>
            <a:ext cx="2476517" cy="1857388"/>
          </a:xfrm>
          <a:prstGeom prst="rect">
            <a:avLst/>
          </a:prstGeom>
          <a:noFill/>
        </p:spPr>
      </p:pic>
      <p:pic>
        <p:nvPicPr>
          <p:cNvPr id="7172" name="Picture 4" descr="C:\Users\pc\Desktop\trémie exposé\photo des trémie\101_1940.jpg"/>
          <p:cNvPicPr>
            <a:picLocks noChangeAspect="1" noChangeArrowheads="1"/>
          </p:cNvPicPr>
          <p:nvPr/>
        </p:nvPicPr>
        <p:blipFill>
          <a:blip r:embed="rId4" cstate="print"/>
          <a:srcRect/>
          <a:stretch>
            <a:fillRect/>
          </a:stretch>
        </p:blipFill>
        <p:spPr bwMode="auto">
          <a:xfrm>
            <a:off x="3643306" y="4357694"/>
            <a:ext cx="2383253" cy="178595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c\Desktop\trémie exposé\photo des trémie\img1375107540TRAM_ORAN_EN_EXPLOITATION_.png"/>
          <p:cNvPicPr>
            <a:picLocks noChangeAspect="1" noChangeArrowheads="1"/>
          </p:cNvPicPr>
          <p:nvPr/>
        </p:nvPicPr>
        <p:blipFill>
          <a:blip r:embed="rId2"/>
          <a:srcRect/>
          <a:stretch>
            <a:fillRect/>
          </a:stretch>
        </p:blipFill>
        <p:spPr bwMode="auto">
          <a:xfrm>
            <a:off x="914400" y="685800"/>
            <a:ext cx="7315200" cy="54864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c\Desktop\trémie exposé\photo des trémie\tremie-3.jpg"/>
          <p:cNvPicPr>
            <a:picLocks noChangeAspect="1" noChangeArrowheads="1"/>
          </p:cNvPicPr>
          <p:nvPr/>
        </p:nvPicPr>
        <p:blipFill>
          <a:blip r:embed="rId2"/>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c\Desktop\trémie exposé\photo des trémie\SAM_0572-tremie-sidi-Djilali.jpg"/>
          <p:cNvPicPr>
            <a:picLocks noChangeAspect="1" noChangeArrowheads="1"/>
          </p:cNvPicPr>
          <p:nvPr/>
        </p:nvPicPr>
        <p:blipFill>
          <a:blip r:embed="rId2"/>
          <a:srcRect/>
          <a:stretch>
            <a:fillRect/>
          </a:stretch>
        </p:blipFill>
        <p:spPr bwMode="auto">
          <a:xfrm>
            <a:off x="685800" y="514350"/>
            <a:ext cx="7772400" cy="58293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0100" y="357166"/>
            <a:ext cx="6965245" cy="1202485"/>
          </a:xfrm>
        </p:spPr>
        <p:txBody>
          <a:bodyPr/>
          <a:lstStyle/>
          <a:p>
            <a:r>
              <a:rPr lang="fr-FR" dirty="0" smtClean="0"/>
              <a:t>Définition d’une trémie </a:t>
            </a:r>
            <a:endParaRPr lang="fr-FR" dirty="0"/>
          </a:p>
        </p:txBody>
      </p:sp>
      <p:sp>
        <p:nvSpPr>
          <p:cNvPr id="4" name="ZoneTexte 3"/>
          <p:cNvSpPr txBox="1"/>
          <p:nvPr/>
        </p:nvSpPr>
        <p:spPr>
          <a:xfrm>
            <a:off x="1214414" y="1142984"/>
            <a:ext cx="6858016" cy="1938992"/>
          </a:xfrm>
          <a:prstGeom prst="rect">
            <a:avLst/>
          </a:prstGeom>
          <a:noFill/>
        </p:spPr>
        <p:txBody>
          <a:bodyPr wrap="square" rtlCol="0">
            <a:spAutoFit/>
          </a:bodyPr>
          <a:lstStyle/>
          <a:p>
            <a:r>
              <a:rPr lang="fr-FR" sz="1600" dirty="0" smtClean="0"/>
              <a:t>Une trémie désigne un tunnel court (moins de 500 m) permettant à une voie de circulation </a:t>
            </a:r>
          </a:p>
          <a:p>
            <a:r>
              <a:rPr lang="fr-FR" sz="1600" dirty="0" smtClean="0"/>
              <a:t>de passer en dessous d'une autre.</a:t>
            </a:r>
          </a:p>
          <a:p>
            <a:r>
              <a:rPr lang="fr-FR" dirty="0" smtClean="0"/>
              <a:t/>
            </a:r>
            <a:br>
              <a:rPr lang="fr-FR" dirty="0" smtClean="0"/>
            </a:br>
            <a:endParaRPr lang="fr-FR" dirty="0" smtClean="0"/>
          </a:p>
          <a:p>
            <a:endParaRPr lang="fr-FR" dirty="0" smtClean="0"/>
          </a:p>
          <a:p>
            <a:endParaRPr lang="fr-FR" dirty="0"/>
          </a:p>
        </p:txBody>
      </p:sp>
      <p:sp>
        <p:nvSpPr>
          <p:cNvPr id="5" name="Rectangle 4"/>
          <p:cNvSpPr/>
          <p:nvPr/>
        </p:nvSpPr>
        <p:spPr>
          <a:xfrm>
            <a:off x="714348" y="3500438"/>
            <a:ext cx="8001056" cy="2800767"/>
          </a:xfrm>
          <a:prstGeom prst="rect">
            <a:avLst/>
          </a:prstGeom>
        </p:spPr>
        <p:txBody>
          <a:bodyPr wrap="square">
            <a:spAutoFit/>
          </a:bodyPr>
          <a:lstStyle/>
          <a:p>
            <a:r>
              <a:rPr lang="fr-FR" sz="1600" b="1" dirty="0" smtClean="0"/>
              <a:t>Objectif du projet :</a:t>
            </a:r>
          </a:p>
          <a:p>
            <a:r>
              <a:rPr lang="fr-FR" sz="1600" dirty="0" smtClean="0"/>
              <a:t> L’objectif de cet aménagement est de désengorger la circulation. C’est-à-dire d’augmenter la capacité et la qualité du service du carrefour au niveau du centre ville. Tous cela se traduit par :</a:t>
            </a:r>
          </a:p>
          <a:p>
            <a:r>
              <a:rPr lang="fr-FR" sz="1600" dirty="0" smtClean="0"/>
              <a:t>- Réduire le nombre d'accidents. </a:t>
            </a:r>
          </a:p>
          <a:p>
            <a:r>
              <a:rPr lang="fr-FR" sz="1600" dirty="0" smtClean="0"/>
              <a:t>- Assurer une bonne fluidité de la circulation générale.</a:t>
            </a:r>
          </a:p>
          <a:p>
            <a:r>
              <a:rPr lang="fr-FR" sz="1600" dirty="0" smtClean="0"/>
              <a:t>- Favoriser un courant de circulation.</a:t>
            </a:r>
          </a:p>
          <a:p>
            <a:r>
              <a:rPr lang="fr-FR" sz="1600" dirty="0" smtClean="0"/>
              <a:t>- Mètre les usagers en sécurité. </a:t>
            </a:r>
          </a:p>
          <a:p>
            <a:r>
              <a:rPr lang="fr-FR" sz="1600" dirty="0" smtClean="0"/>
              <a:t>- Réduire les vitesses roulement. </a:t>
            </a:r>
          </a:p>
          <a:p>
            <a:r>
              <a:rPr lang="fr-FR" sz="1600" dirty="0" smtClean="0"/>
              <a:t>- Favoriser le passage les piétons.</a:t>
            </a:r>
          </a:p>
          <a:p>
            <a:r>
              <a:rPr lang="fr-FR" sz="1600" dirty="0" smtClean="0"/>
              <a:t>- Réaliser un traitement architectural et environnemental.</a:t>
            </a:r>
            <a:endParaRPr lang="fr-FR" sz="1600" dirty="0"/>
          </a:p>
        </p:txBody>
      </p:sp>
      <p:pic>
        <p:nvPicPr>
          <p:cNvPr id="13313" name="Picture 1" descr="C:\Users\pc\Desktop\trémie exposé\photo des trémie\79860315.jpg"/>
          <p:cNvPicPr>
            <a:picLocks noChangeAspect="1" noChangeArrowheads="1"/>
          </p:cNvPicPr>
          <p:nvPr/>
        </p:nvPicPr>
        <p:blipFill>
          <a:blip r:embed="rId2" cstate="print"/>
          <a:srcRect/>
          <a:stretch>
            <a:fillRect/>
          </a:stretch>
        </p:blipFill>
        <p:spPr bwMode="auto">
          <a:xfrm>
            <a:off x="4643438" y="1714488"/>
            <a:ext cx="3496905" cy="1928826"/>
          </a:xfrm>
          <a:prstGeom prst="rect">
            <a:avLst/>
          </a:prstGeom>
          <a:noFill/>
        </p:spPr>
      </p:pic>
      <p:pic>
        <p:nvPicPr>
          <p:cNvPr id="7" name="Picture 5" descr="C:\Users\pc\Desktop\trémie exposé\photo des trémie\zoom_ccbex2910.jpg"/>
          <p:cNvPicPr>
            <a:picLocks noChangeAspect="1" noChangeArrowheads="1"/>
          </p:cNvPicPr>
          <p:nvPr/>
        </p:nvPicPr>
        <p:blipFill>
          <a:blip r:embed="rId3" cstate="print"/>
          <a:srcRect/>
          <a:stretch>
            <a:fillRect/>
          </a:stretch>
        </p:blipFill>
        <p:spPr bwMode="auto">
          <a:xfrm>
            <a:off x="1071538" y="2000240"/>
            <a:ext cx="2107451" cy="140496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2976" y="571480"/>
            <a:ext cx="6965245" cy="1202485"/>
          </a:xfrm>
        </p:spPr>
        <p:txBody>
          <a:bodyPr>
            <a:noAutofit/>
          </a:bodyPr>
          <a:lstStyle/>
          <a:p>
            <a:r>
              <a:rPr lang="fr-FR" sz="2800" dirty="0" smtClean="0"/>
              <a:t>Les éléments essentiels à prendre en compte pour la conception d’une trémie</a:t>
            </a:r>
            <a:endParaRPr lang="fr-FR" sz="2800" dirty="0"/>
          </a:p>
        </p:txBody>
      </p:sp>
      <p:sp>
        <p:nvSpPr>
          <p:cNvPr id="3" name="Espace réservé du contenu 2"/>
          <p:cNvSpPr>
            <a:spLocks noGrp="1"/>
          </p:cNvSpPr>
          <p:nvPr>
            <p:ph idx="1"/>
          </p:nvPr>
        </p:nvSpPr>
        <p:spPr>
          <a:xfrm>
            <a:off x="642910" y="1571612"/>
            <a:ext cx="8229600" cy="614353"/>
          </a:xfrm>
        </p:spPr>
        <p:txBody>
          <a:bodyPr>
            <a:normAutofit/>
          </a:bodyPr>
          <a:lstStyle/>
          <a:p>
            <a:r>
              <a:rPr lang="fr-FR" sz="2400" dirty="0" smtClean="0"/>
              <a:t>L’étude géotechnique</a:t>
            </a:r>
            <a:endParaRPr lang="fr-FR" sz="2400" dirty="0"/>
          </a:p>
        </p:txBody>
      </p:sp>
      <p:sp>
        <p:nvSpPr>
          <p:cNvPr id="4" name="Rectangle 3"/>
          <p:cNvSpPr/>
          <p:nvPr/>
        </p:nvSpPr>
        <p:spPr>
          <a:xfrm>
            <a:off x="785786" y="2285992"/>
            <a:ext cx="7643866" cy="1815882"/>
          </a:xfrm>
          <a:prstGeom prst="rect">
            <a:avLst/>
          </a:prstGeom>
        </p:spPr>
        <p:txBody>
          <a:bodyPr wrap="square">
            <a:spAutoFit/>
          </a:bodyPr>
          <a:lstStyle/>
          <a:p>
            <a:r>
              <a:rPr lang="fr-FR" sz="1600" dirty="0" smtClean="0"/>
              <a:t>Des investigations et essais doivent être préalablement menés ; il estime selon la conception de l’ouvrage la contrainte admissible du sol de fondation et les tassements engendrés.</a:t>
            </a:r>
          </a:p>
          <a:p>
            <a:r>
              <a:rPr lang="fr-FR" sz="1600" dirty="0" smtClean="0"/>
              <a:t>Dans l’étude géotechnique il est important d’étudier:</a:t>
            </a:r>
          </a:p>
          <a:p>
            <a:r>
              <a:rPr lang="fr-FR" sz="1600" dirty="0" smtClean="0"/>
              <a:t>- Les reliefs topographiques</a:t>
            </a:r>
          </a:p>
          <a:p>
            <a:r>
              <a:rPr lang="fr-FR" sz="1600" dirty="0" smtClean="0"/>
              <a:t>- Les caractéristiques géologique du site</a:t>
            </a:r>
          </a:p>
          <a:p>
            <a:r>
              <a:rPr lang="fr-FR" sz="1600" dirty="0" smtClean="0"/>
              <a:t>- La nature du sol </a:t>
            </a:r>
            <a:endParaRPr lang="fr-FR" sz="1600" dirty="0"/>
          </a:p>
        </p:txBody>
      </p:sp>
      <p:sp>
        <p:nvSpPr>
          <p:cNvPr id="5" name="ZoneTexte 4"/>
          <p:cNvSpPr txBox="1"/>
          <p:nvPr/>
        </p:nvSpPr>
        <p:spPr>
          <a:xfrm>
            <a:off x="928662" y="4143380"/>
            <a:ext cx="7115538" cy="646331"/>
          </a:xfrm>
          <a:prstGeom prst="rect">
            <a:avLst/>
          </a:prstGeom>
          <a:noFill/>
        </p:spPr>
        <p:txBody>
          <a:bodyPr wrap="none" rtlCol="0">
            <a:spAutoFit/>
          </a:bodyPr>
          <a:lstStyle/>
          <a:p>
            <a:r>
              <a:rPr lang="fr-FR" dirty="0" smtClean="0"/>
              <a:t>Pour connaitre la nature du sol un travail de reconnaissance est demandé.</a:t>
            </a:r>
          </a:p>
          <a:p>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2910" y="1000108"/>
            <a:ext cx="8229600" cy="614354"/>
          </a:xfrm>
        </p:spPr>
        <p:txBody>
          <a:bodyPr>
            <a:normAutofit fontScale="85000" lnSpcReduction="20000"/>
          </a:bodyPr>
          <a:lstStyle/>
          <a:p>
            <a:pPr>
              <a:buNone/>
            </a:pPr>
            <a:r>
              <a:rPr lang="fr-FR" sz="2400" dirty="0" smtClean="0"/>
              <a:t>Exemple d’investigation dans l’étude de reconnaissance dans la ville de Bouira</a:t>
            </a:r>
            <a:endParaRPr lang="fr-FR" sz="2400" dirty="0"/>
          </a:p>
        </p:txBody>
      </p:sp>
      <p:sp>
        <p:nvSpPr>
          <p:cNvPr id="4" name="Rectangle 3"/>
          <p:cNvSpPr/>
          <p:nvPr/>
        </p:nvSpPr>
        <p:spPr>
          <a:xfrm>
            <a:off x="1000100" y="2285992"/>
            <a:ext cx="8429684" cy="4062651"/>
          </a:xfrm>
          <a:prstGeom prst="rect">
            <a:avLst/>
          </a:prstGeom>
        </p:spPr>
        <p:txBody>
          <a:bodyPr wrap="square" anchor="ctr">
            <a:spAutoFit/>
          </a:bodyPr>
          <a:lstStyle/>
          <a:p>
            <a:r>
              <a:rPr lang="fr-FR" sz="1400" dirty="0" smtClean="0"/>
              <a:t>La reconnaissance &lt; in situ&gt; a été effectuée selon le programme a consisté en</a:t>
            </a:r>
          </a:p>
          <a:p>
            <a:r>
              <a:rPr lang="fr-FR" sz="1400" dirty="0" smtClean="0"/>
              <a:t> l’exécution de : </a:t>
            </a:r>
            <a:r>
              <a:rPr lang="fr-FR" sz="1400" b="1" dirty="0" smtClean="0"/>
              <a:t>05 sondages </a:t>
            </a:r>
            <a:r>
              <a:rPr lang="fr-FR" sz="1400" dirty="0" smtClean="0"/>
              <a:t>carottes par rotation et poussée jusqu’à:</a:t>
            </a:r>
          </a:p>
          <a:p>
            <a:endParaRPr lang="fr-FR" sz="1400" dirty="0" smtClean="0"/>
          </a:p>
          <a:p>
            <a:pPr>
              <a:lnSpc>
                <a:spcPct val="150000"/>
              </a:lnSpc>
            </a:pPr>
            <a:r>
              <a:rPr lang="fr-FR" sz="1400" dirty="0" smtClean="0"/>
              <a:t>Ø 20 m de profondeur pour les sondages S1 (sondages équipé d’un piézomètre) </a:t>
            </a:r>
          </a:p>
          <a:p>
            <a:pPr>
              <a:lnSpc>
                <a:spcPct val="150000"/>
              </a:lnSpc>
            </a:pPr>
            <a:r>
              <a:rPr lang="fr-FR" sz="1400" dirty="0" smtClean="0"/>
              <a:t>Ø 25m de profondeur pour le sondage S2 sondage équipé d’un piézomètre) </a:t>
            </a:r>
          </a:p>
          <a:p>
            <a:pPr>
              <a:lnSpc>
                <a:spcPct val="150000"/>
              </a:lnSpc>
            </a:pPr>
            <a:r>
              <a:rPr lang="fr-FR" sz="1400" dirty="0" smtClean="0"/>
              <a:t>Ø 7m de profondeur pour les sondages S3 S4 S5 Ces sondages sont implantés comme suit </a:t>
            </a:r>
          </a:p>
          <a:p>
            <a:pPr>
              <a:lnSpc>
                <a:spcPct val="150000"/>
              </a:lnSpc>
            </a:pPr>
            <a:r>
              <a:rPr lang="fr-FR" sz="1400" dirty="0" smtClean="0"/>
              <a:t>Ø S1 au milieu de la partie couverte (route de la gare PK 0+155) </a:t>
            </a:r>
          </a:p>
          <a:p>
            <a:pPr>
              <a:lnSpc>
                <a:spcPct val="150000"/>
              </a:lnSpc>
            </a:pPr>
            <a:r>
              <a:rPr lang="fr-FR" sz="1400" dirty="0" smtClean="0"/>
              <a:t>Ø S2 au droit de la partie droite de la partie non couverte (route de la gare PK0+110) </a:t>
            </a:r>
          </a:p>
          <a:p>
            <a:pPr>
              <a:lnSpc>
                <a:spcPct val="150000"/>
              </a:lnSpc>
            </a:pPr>
            <a:r>
              <a:rPr lang="fr-FR" sz="1400" dirty="0" smtClean="0"/>
              <a:t>Ø S3 dans le même alignement que S1 S2 (route de la gare (PK 0+030). </a:t>
            </a:r>
          </a:p>
          <a:p>
            <a:pPr>
              <a:lnSpc>
                <a:spcPct val="150000"/>
              </a:lnSpc>
            </a:pPr>
            <a:r>
              <a:rPr lang="fr-FR" sz="1400" dirty="0" smtClean="0"/>
              <a:t>Ø S4 sur la RN 18 coté Ain Bessem. </a:t>
            </a:r>
          </a:p>
          <a:p>
            <a:pPr>
              <a:lnSpc>
                <a:spcPct val="150000"/>
              </a:lnSpc>
            </a:pPr>
            <a:r>
              <a:rPr lang="fr-FR" sz="1400" dirty="0" smtClean="0"/>
              <a:t>Ø S5 sur la RN coté centre ville Bouira. </a:t>
            </a:r>
          </a:p>
          <a:p>
            <a:pPr>
              <a:lnSpc>
                <a:spcPct val="150000"/>
              </a:lnSpc>
            </a:pPr>
            <a:r>
              <a:rPr lang="fr-FR" sz="1400" dirty="0" smtClean="0"/>
              <a:t>* 02 essais au pénétromètre dynamique couplés aux sondages S1 S2 et poussées au refus</a:t>
            </a:r>
            <a:r>
              <a:rPr lang="fr-FR" dirty="0" smtClean="0"/>
              <a:t/>
            </a:r>
            <a:br>
              <a:rPr lang="fr-FR" dirty="0" smtClean="0"/>
            </a:b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48" y="857232"/>
            <a:ext cx="7786774" cy="2143140"/>
          </a:xfrm>
          <a:prstGeom prst="rect">
            <a:avLst/>
          </a:prstGeom>
        </p:spPr>
        <p:txBody>
          <a:bodyPr wrap="square">
            <a:spAutoFit/>
          </a:bodyPr>
          <a:lstStyle/>
          <a:p>
            <a:r>
              <a:rPr lang="fr-FR" sz="1600" b="1" dirty="0" smtClean="0"/>
              <a:t>Résultat des sondages :</a:t>
            </a:r>
            <a:r>
              <a:rPr lang="fr-FR" sz="1600" dirty="0" smtClean="0"/>
              <a:t> Les sondages ont relevé les formations suivantes (de haut en bas) </a:t>
            </a:r>
          </a:p>
          <a:p>
            <a:r>
              <a:rPr lang="fr-FR" sz="1600" dirty="0" smtClean="0"/>
              <a:t>Ø Remblai en TVO dont l’épaisseur est de 0.40m en S1 et S2 -6.8m en S4 etS5 et couche absente en S3). </a:t>
            </a:r>
          </a:p>
          <a:p>
            <a:r>
              <a:rPr lang="fr-FR" sz="1600" dirty="0" smtClean="0"/>
              <a:t>Ø Argile parfois sableuse et graveleuse, quelques lentilles gravelo-caillouteuses, renferment parfois quelques galets.</a:t>
            </a:r>
            <a:r>
              <a:rPr lang="fr-FR" dirty="0" smtClean="0"/>
              <a:t/>
            </a:r>
            <a:br>
              <a:rPr lang="fr-FR" dirty="0" smtClean="0"/>
            </a:br>
            <a:r>
              <a:rPr lang="fr-FR" dirty="0" smtClean="0"/>
              <a:t/>
            </a:r>
            <a:br>
              <a:rPr lang="fr-FR" dirty="0" smtClean="0"/>
            </a:br>
            <a:endParaRPr lang="fr-FR" dirty="0"/>
          </a:p>
        </p:txBody>
      </p:sp>
      <p:pic>
        <p:nvPicPr>
          <p:cNvPr id="1027" name="Picture 3"/>
          <p:cNvPicPr>
            <a:picLocks noChangeAspect="1" noChangeArrowheads="1"/>
          </p:cNvPicPr>
          <p:nvPr/>
        </p:nvPicPr>
        <p:blipFill>
          <a:blip r:embed="rId2"/>
          <a:srcRect/>
          <a:stretch>
            <a:fillRect/>
          </a:stretch>
        </p:blipFill>
        <p:spPr bwMode="auto">
          <a:xfrm>
            <a:off x="6215074" y="2428868"/>
            <a:ext cx="2175555" cy="3484426"/>
          </a:xfrm>
          <a:prstGeom prst="rect">
            <a:avLst/>
          </a:prstGeom>
          <a:noFill/>
          <a:ln w="9525">
            <a:noFill/>
            <a:miter lim="800000"/>
            <a:headEnd/>
            <a:tailEnd/>
          </a:ln>
          <a:effectLst/>
        </p:spPr>
      </p:pic>
      <p:sp>
        <p:nvSpPr>
          <p:cNvPr id="7" name="Rectangle 6"/>
          <p:cNvSpPr/>
          <p:nvPr/>
        </p:nvSpPr>
        <p:spPr>
          <a:xfrm>
            <a:off x="714348" y="2714620"/>
            <a:ext cx="5643602" cy="3327376"/>
          </a:xfrm>
          <a:prstGeom prst="rect">
            <a:avLst/>
          </a:prstGeom>
        </p:spPr>
        <p:txBody>
          <a:bodyPr wrap="square">
            <a:spAutoFit/>
          </a:bodyPr>
          <a:lstStyle/>
          <a:p>
            <a:r>
              <a:rPr lang="fr-FR" sz="1600" b="1" dirty="0" smtClean="0"/>
              <a:t>Les résultats des essais sur laboratoire :</a:t>
            </a:r>
          </a:p>
          <a:p>
            <a:r>
              <a:rPr lang="fr-FR" sz="1600" dirty="0" smtClean="0"/>
              <a:t>Les résultats de ses connaissances et essais pour de déterminer la nature et les dimensions des ouvrages à construire ; aussi cet avis n’est donné qu’a titre de conseil ou refondations.</a:t>
            </a:r>
            <a:br>
              <a:rPr lang="fr-FR" sz="1600" dirty="0" smtClean="0"/>
            </a:br>
            <a:r>
              <a:rPr lang="fr-FR" sz="1600" b="1" dirty="0" smtClean="0"/>
              <a:t>Stabilité d’ensemble :</a:t>
            </a:r>
            <a:r>
              <a:rPr lang="fr-FR" sz="1600" dirty="0" smtClean="0"/>
              <a:t> Le terrain étudie ne présente pour l’instant aucun signe d’instabilité apparent ; mais à l’occasion des travaux de terrassement avec creusement d’une tranchée peuvent atteindre 7m de profondeur, il se peut que le talus de cette tranchée ne pourra pas tenir verticalement d’autant plus que le sol jusqu'à 4m de profondeur en S1 et S2 ,6m en S4et S5 est un remblai. </a:t>
            </a:r>
            <a:r>
              <a:rPr lang="fr-FR" sz="1600" b="1" dirty="0" smtClean="0"/>
              <a:t>Il y à lieu, à notre avis qu’au cours des travaux soit soutenir les talus soit leur donner une pente.</a:t>
            </a:r>
            <a:endParaRPr lang="fr-FR" sz="16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428728" y="585384"/>
            <a:ext cx="6215106" cy="56103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tf00001177</Template>
  <TotalTime>356</TotalTime>
  <Words>1506</Words>
  <PresentationFormat>Affichage à l'écran (4:3)</PresentationFormat>
  <Paragraphs>154</Paragraphs>
  <Slides>42</Slides>
  <Notes>0</Notes>
  <HiddenSlides>0</HiddenSlides>
  <MMClips>0</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Pushpin</vt:lpstr>
      <vt:lpstr> Les trémies</vt:lpstr>
      <vt:lpstr>Diapositive 2</vt:lpstr>
      <vt:lpstr>introduction</vt:lpstr>
      <vt:lpstr>Définition d’une trémie </vt:lpstr>
      <vt:lpstr>Définition d’une trémie </vt:lpstr>
      <vt:lpstr>Les éléments essentiels à prendre en compte pour la conception d’une trémie</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Billel</dc:creator>
  <cp:lastModifiedBy>TOSHIBA</cp:lastModifiedBy>
  <cp:revision>43</cp:revision>
  <dcterms:created xsi:type="dcterms:W3CDTF">2017-03-01T09:38:58Z</dcterms:created>
  <dcterms:modified xsi:type="dcterms:W3CDTF">2020-08-31T22:35:41Z</dcterms:modified>
</cp:coreProperties>
</file>