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5" r:id="rId3"/>
    <p:sldId id="258" r:id="rId4"/>
    <p:sldId id="259" r:id="rId5"/>
    <p:sldId id="263" r:id="rId6"/>
    <p:sldId id="264" r:id="rId7"/>
  </p:sldIdLst>
  <p:sldSz cx="12192000" cy="6858000"/>
  <p:notesSz cx="12192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>
      <p:cViewPr varScale="1">
        <p:scale>
          <a:sx n="86" d="100"/>
          <a:sy n="86" d="100"/>
        </p:scale>
        <p:origin x="114" y="22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852420" cy="6857998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0" y="0"/>
            <a:ext cx="182880" cy="6858000"/>
          </a:xfrm>
          <a:custGeom>
            <a:avLst/>
            <a:gdLst/>
            <a:ahLst/>
            <a:cxnLst/>
            <a:rect l="l" t="t" r="r" b="b"/>
            <a:pathLst>
              <a:path w="182880" h="6858000">
                <a:moveTo>
                  <a:pt x="182880" y="0"/>
                </a:moveTo>
                <a:lnTo>
                  <a:pt x="0" y="0"/>
                </a:lnTo>
                <a:lnTo>
                  <a:pt x="0" y="6858000"/>
                </a:lnTo>
                <a:lnTo>
                  <a:pt x="182880" y="6858000"/>
                </a:lnTo>
                <a:lnTo>
                  <a:pt x="182880" y="0"/>
                </a:lnTo>
                <a:close/>
              </a:path>
            </a:pathLst>
          </a:custGeom>
          <a:solidFill>
            <a:srgbClr val="766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3741"/>
            <a:ext cx="1592580" cy="508000"/>
          </a:xfrm>
          <a:custGeom>
            <a:avLst/>
            <a:gdLst/>
            <a:ahLst/>
            <a:cxnLst/>
            <a:rect l="l" t="t" r="r" b="b"/>
            <a:pathLst>
              <a:path w="1592580" h="508000">
                <a:moveTo>
                  <a:pt x="0" y="0"/>
                </a:moveTo>
                <a:lnTo>
                  <a:pt x="0" y="504457"/>
                </a:lnTo>
                <a:lnTo>
                  <a:pt x="1245730" y="507998"/>
                </a:lnTo>
                <a:lnTo>
                  <a:pt x="1346200" y="507998"/>
                </a:lnTo>
                <a:lnTo>
                  <a:pt x="1350772" y="503172"/>
                </a:lnTo>
                <a:lnTo>
                  <a:pt x="1352296" y="501648"/>
                </a:lnTo>
                <a:lnTo>
                  <a:pt x="1354201" y="500124"/>
                </a:lnTo>
                <a:lnTo>
                  <a:pt x="1355725" y="498473"/>
                </a:lnTo>
                <a:lnTo>
                  <a:pt x="1584960" y="269238"/>
                </a:lnTo>
                <a:lnTo>
                  <a:pt x="1590246" y="262021"/>
                </a:lnTo>
                <a:lnTo>
                  <a:pt x="1592008" y="254840"/>
                </a:lnTo>
                <a:lnTo>
                  <a:pt x="1590246" y="247682"/>
                </a:lnTo>
                <a:lnTo>
                  <a:pt x="1584960" y="240536"/>
                </a:lnTo>
                <a:lnTo>
                  <a:pt x="1355725" y="11301"/>
                </a:lnTo>
                <a:lnTo>
                  <a:pt x="1350772" y="11301"/>
                </a:lnTo>
                <a:lnTo>
                  <a:pt x="1350772" y="6475"/>
                </a:lnTo>
                <a:lnTo>
                  <a:pt x="1346200" y="6475"/>
                </a:lnTo>
                <a:lnTo>
                  <a:pt x="1341374" y="1776"/>
                </a:lnTo>
                <a:lnTo>
                  <a:pt x="1245730" y="1776"/>
                </a:lnTo>
                <a:lnTo>
                  <a:pt x="0" y="0"/>
                </a:lnTo>
                <a:close/>
              </a:path>
            </a:pathLst>
          </a:custGeom>
          <a:solidFill>
            <a:srgbClr val="A42F0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252525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500" b="0" i="0">
                <a:solidFill>
                  <a:srgbClr val="40404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252525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6/15/2023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252525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6/15/2023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2852420" cy="6857998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0" y="0"/>
            <a:ext cx="182880" cy="6858000"/>
          </a:xfrm>
          <a:custGeom>
            <a:avLst/>
            <a:gdLst/>
            <a:ahLst/>
            <a:cxnLst/>
            <a:rect l="l" t="t" r="r" b="b"/>
            <a:pathLst>
              <a:path w="182880" h="6858000">
                <a:moveTo>
                  <a:pt x="182880" y="0"/>
                </a:moveTo>
                <a:lnTo>
                  <a:pt x="0" y="0"/>
                </a:lnTo>
                <a:lnTo>
                  <a:pt x="0" y="6858000"/>
                </a:lnTo>
                <a:lnTo>
                  <a:pt x="182880" y="6858000"/>
                </a:lnTo>
                <a:lnTo>
                  <a:pt x="182880" y="0"/>
                </a:lnTo>
                <a:close/>
              </a:path>
            </a:pathLst>
          </a:custGeom>
          <a:solidFill>
            <a:srgbClr val="766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4323079"/>
            <a:ext cx="1743075" cy="779780"/>
          </a:xfrm>
          <a:custGeom>
            <a:avLst/>
            <a:gdLst/>
            <a:ahLst/>
            <a:cxnLst/>
            <a:rect l="l" t="t" r="r" b="b"/>
            <a:pathLst>
              <a:path w="1743075" h="779779">
                <a:moveTo>
                  <a:pt x="1346200" y="0"/>
                </a:moveTo>
                <a:lnTo>
                  <a:pt x="0" y="0"/>
                </a:lnTo>
                <a:lnTo>
                  <a:pt x="0" y="779780"/>
                </a:lnTo>
                <a:lnTo>
                  <a:pt x="1346200" y="779780"/>
                </a:lnTo>
                <a:lnTo>
                  <a:pt x="1355891" y="778972"/>
                </a:lnTo>
                <a:lnTo>
                  <a:pt x="1363821" y="776843"/>
                </a:lnTo>
                <a:lnTo>
                  <a:pt x="1369988" y="773832"/>
                </a:lnTo>
                <a:lnTo>
                  <a:pt x="1374394" y="770382"/>
                </a:lnTo>
                <a:lnTo>
                  <a:pt x="1374394" y="765683"/>
                </a:lnTo>
                <a:lnTo>
                  <a:pt x="1379093" y="765683"/>
                </a:lnTo>
                <a:lnTo>
                  <a:pt x="1735582" y="408686"/>
                </a:lnTo>
                <a:lnTo>
                  <a:pt x="1740868" y="400095"/>
                </a:lnTo>
                <a:lnTo>
                  <a:pt x="1742630" y="389302"/>
                </a:lnTo>
                <a:lnTo>
                  <a:pt x="1740868" y="377628"/>
                </a:lnTo>
                <a:lnTo>
                  <a:pt x="1735582" y="366395"/>
                </a:lnTo>
                <a:lnTo>
                  <a:pt x="1379093" y="14097"/>
                </a:lnTo>
                <a:lnTo>
                  <a:pt x="1379093" y="9398"/>
                </a:lnTo>
                <a:lnTo>
                  <a:pt x="1374394" y="9398"/>
                </a:lnTo>
                <a:lnTo>
                  <a:pt x="1369988" y="5947"/>
                </a:lnTo>
                <a:lnTo>
                  <a:pt x="1363821" y="2936"/>
                </a:lnTo>
                <a:lnTo>
                  <a:pt x="1355891" y="807"/>
                </a:lnTo>
                <a:lnTo>
                  <a:pt x="1346200" y="0"/>
                </a:lnTo>
                <a:close/>
              </a:path>
            </a:pathLst>
          </a:custGeom>
          <a:solidFill>
            <a:srgbClr val="A42F0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6/15/2023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2D05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2852420" cy="6857998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0" y="0"/>
            <a:ext cx="182880" cy="6858000"/>
          </a:xfrm>
          <a:custGeom>
            <a:avLst/>
            <a:gdLst/>
            <a:ahLst/>
            <a:cxnLst/>
            <a:rect l="l" t="t" r="r" b="b"/>
            <a:pathLst>
              <a:path w="182880" h="6858000">
                <a:moveTo>
                  <a:pt x="182880" y="0"/>
                </a:moveTo>
                <a:lnTo>
                  <a:pt x="0" y="0"/>
                </a:lnTo>
                <a:lnTo>
                  <a:pt x="0" y="6858000"/>
                </a:lnTo>
                <a:lnTo>
                  <a:pt x="182880" y="6858000"/>
                </a:lnTo>
                <a:lnTo>
                  <a:pt x="182880" y="0"/>
                </a:lnTo>
                <a:close/>
              </a:path>
            </a:pathLst>
          </a:custGeom>
          <a:solidFill>
            <a:srgbClr val="766E5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665604" y="580390"/>
            <a:ext cx="6289040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252525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68325" y="1863661"/>
            <a:ext cx="11055349" cy="43459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500" b="0" i="0">
                <a:solidFill>
                  <a:srgbClr val="40404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unod.com/sites/default/files/atoms/files/9782100721436/Feuilletage.pdf" TargetMode="External"/><Relationship Id="rId2" Type="http://schemas.openxmlformats.org/officeDocument/2006/relationships/hyperlink" Target="https://www.biblio-sciences.org/2020/11/electricite-generale-analyse-et.html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fr.qaz.wiki/wiki/Maximum_power_transfer_theore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blio-sciences.org/2020/11/electricite-generale-analyse-et.html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space.univ-usto.dz/handle/123456789/468" TargetMode="External"/><Relationship Id="rId4" Type="http://schemas.openxmlformats.org/officeDocument/2006/relationships/hyperlink" Target="https://www.dunod.com/sites/default/files/atoms/files/9782100721436/Feuilletage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dspace.univ-usto.dz/handle/123456789/468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space.univ-usto.dz/jspui/bitstream/123456789/467/1/EF_MN.pdf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blio-sciences.org/2020/11/electricite-generale-analyse-et.html" TargetMode="External"/><Relationship Id="rId2" Type="http://schemas.openxmlformats.org/officeDocument/2006/relationships/hyperlink" Target="http://dspace.univ-usto.dz/handle/123456789/468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dunod.com/sites/default/files/atoms/files/9782100721436/Feuilletage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blio-sciences.org/2020/11/electricite-generale-analyse-et.html" TargetMode="External"/><Relationship Id="rId2" Type="http://schemas.openxmlformats.org/officeDocument/2006/relationships/hyperlink" Target="http://dspace.univ-usto.dz/handle/123456789/46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00200" y="1533539"/>
            <a:ext cx="7213600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fr-FR" sz="3200" b="1" dirty="0"/>
              <a:t>Electronique Fondamentale </a:t>
            </a:r>
            <a:r>
              <a:rPr lang="fr-FR" sz="3200" b="1" dirty="0" smtClean="0"/>
              <a:t>2</a:t>
            </a:r>
            <a:endParaRPr sz="49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sz="3200" spc="-65" dirty="0">
                <a:solidFill>
                  <a:srgbClr val="252525"/>
                </a:solidFill>
                <a:latin typeface="Verdana"/>
                <a:cs typeface="Verdana"/>
              </a:rPr>
              <a:t>Pa</a:t>
            </a:r>
            <a:r>
              <a:rPr sz="3200" spc="-55" dirty="0">
                <a:solidFill>
                  <a:srgbClr val="252525"/>
                </a:solidFill>
                <a:latin typeface="Verdana"/>
                <a:cs typeface="Verdana"/>
              </a:rPr>
              <a:t>r</a:t>
            </a:r>
            <a:r>
              <a:rPr sz="3200" spc="-570" dirty="0">
                <a:solidFill>
                  <a:srgbClr val="252525"/>
                </a:solidFill>
                <a:latin typeface="Verdana"/>
                <a:cs typeface="Verdana"/>
              </a:rPr>
              <a:t>:</a:t>
            </a:r>
            <a:r>
              <a:rPr sz="3200" spc="-235" dirty="0">
                <a:solidFill>
                  <a:srgbClr val="252525"/>
                </a:solidFill>
                <a:latin typeface="Verdana"/>
                <a:cs typeface="Verdana"/>
              </a:rPr>
              <a:t> </a:t>
            </a:r>
            <a:r>
              <a:rPr sz="3200" spc="-300" dirty="0">
                <a:solidFill>
                  <a:srgbClr val="252525"/>
                </a:solidFill>
                <a:latin typeface="Verdana"/>
                <a:cs typeface="Verdana"/>
              </a:rPr>
              <a:t>Dr</a:t>
            </a:r>
            <a:r>
              <a:rPr sz="3200" spc="-180" dirty="0" smtClean="0">
                <a:solidFill>
                  <a:srgbClr val="252525"/>
                </a:solidFill>
                <a:latin typeface="Verdana"/>
                <a:cs typeface="Verdana"/>
              </a:rPr>
              <a:t>. LEKHAL-MAZOUZ </a:t>
            </a:r>
            <a:r>
              <a:rPr sz="3200" spc="-180" dirty="0" err="1" smtClean="0">
                <a:solidFill>
                  <a:srgbClr val="252525"/>
                </a:solidFill>
                <a:latin typeface="Verdana"/>
                <a:cs typeface="Verdana"/>
              </a:rPr>
              <a:t>Nacera</a:t>
            </a:r>
            <a:r>
              <a:rPr sz="3200" spc="-215" dirty="0" smtClean="0">
                <a:solidFill>
                  <a:srgbClr val="252525"/>
                </a:solidFill>
                <a:latin typeface="Verdana"/>
                <a:cs typeface="Verdana"/>
              </a:rPr>
              <a:t> </a:t>
            </a:r>
            <a:endParaRPr sz="3200" dirty="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6445" y="2531248"/>
            <a:ext cx="8881110" cy="10130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100"/>
              </a:lnSpc>
              <a:spcBef>
                <a:spcPts val="100"/>
              </a:spcBef>
            </a:pPr>
            <a:r>
              <a:rPr sz="2000" spc="-165" dirty="0">
                <a:solidFill>
                  <a:srgbClr val="FDFFFF"/>
                </a:solidFill>
                <a:latin typeface="Verdana"/>
                <a:cs typeface="Verdana"/>
              </a:rPr>
              <a:t>1</a:t>
            </a:r>
            <a:endParaRPr sz="2000" dirty="0">
              <a:latin typeface="Verdana"/>
              <a:cs typeface="Verdana"/>
            </a:endParaRPr>
          </a:p>
          <a:p>
            <a:pPr marL="973455">
              <a:lnSpc>
                <a:spcPts val="2700"/>
              </a:lnSpc>
            </a:pPr>
            <a:r>
              <a:rPr lang="fr-FR" sz="2500" spc="-55" dirty="0" smtClean="0">
                <a:solidFill>
                  <a:srgbClr val="585858"/>
                </a:solidFill>
                <a:latin typeface="Verdana"/>
                <a:cs typeface="Verdana"/>
              </a:rPr>
              <a:t>Cours</a:t>
            </a:r>
            <a:r>
              <a:rPr lang="fr-FR" sz="2500" spc="-210" dirty="0" smtClean="0">
                <a:solidFill>
                  <a:srgbClr val="585858"/>
                </a:solidFill>
                <a:latin typeface="Verdana"/>
                <a:cs typeface="Verdana"/>
              </a:rPr>
              <a:t> </a:t>
            </a:r>
            <a:r>
              <a:rPr sz="2500" spc="-445" dirty="0" smtClean="0">
                <a:solidFill>
                  <a:srgbClr val="585858"/>
                </a:solidFill>
                <a:latin typeface="Verdana"/>
                <a:cs typeface="Verdana"/>
              </a:rPr>
              <a:t>:</a:t>
            </a:r>
            <a:r>
              <a:rPr sz="2500" spc="-200" dirty="0" smtClean="0">
                <a:solidFill>
                  <a:srgbClr val="585858"/>
                </a:solidFill>
                <a:latin typeface="Verdana"/>
                <a:cs typeface="Verdana"/>
              </a:rPr>
              <a:t> </a:t>
            </a:r>
            <a:r>
              <a:rPr lang="fr-FR" sz="2800" b="1" dirty="0"/>
              <a:t>2</a:t>
            </a:r>
            <a:r>
              <a:rPr lang="fr-FR" sz="2800" b="1" baseline="30000" dirty="0"/>
              <a:t>ème</a:t>
            </a:r>
            <a:r>
              <a:rPr lang="fr-FR" sz="2800" b="1" dirty="0"/>
              <a:t> année </a:t>
            </a:r>
            <a:r>
              <a:rPr lang="fr-FR" sz="2800" b="1" dirty="0" smtClean="0"/>
              <a:t>Licence</a:t>
            </a:r>
            <a:endParaRPr sz="2500" dirty="0">
              <a:latin typeface="Verdana"/>
              <a:cs typeface="Verdana"/>
            </a:endParaRPr>
          </a:p>
          <a:p>
            <a:pPr marL="973455">
              <a:lnSpc>
                <a:spcPct val="100000"/>
              </a:lnSpc>
            </a:pPr>
            <a:r>
              <a:rPr sz="2500" spc="-60" dirty="0" err="1" smtClean="0">
                <a:solidFill>
                  <a:srgbClr val="585858"/>
                </a:solidFill>
                <a:latin typeface="Verdana"/>
                <a:cs typeface="Verdana"/>
              </a:rPr>
              <a:t>Fili</a:t>
            </a:r>
            <a:r>
              <a:rPr lang="fr-FR" sz="2500" spc="-60" dirty="0" smtClean="0">
                <a:solidFill>
                  <a:srgbClr val="585858"/>
                </a:solidFill>
                <a:latin typeface="Verdana"/>
                <a:cs typeface="Verdana"/>
              </a:rPr>
              <a:t>è</a:t>
            </a:r>
            <a:r>
              <a:rPr sz="2500" spc="-60" dirty="0" smtClean="0">
                <a:solidFill>
                  <a:srgbClr val="585858"/>
                </a:solidFill>
                <a:latin typeface="Verdana"/>
                <a:cs typeface="Verdana"/>
              </a:rPr>
              <a:t>re:</a:t>
            </a:r>
            <a:r>
              <a:rPr sz="2500" spc="-240" dirty="0" smtClean="0">
                <a:solidFill>
                  <a:srgbClr val="585858"/>
                </a:solidFill>
                <a:latin typeface="Verdana"/>
                <a:cs typeface="Verdana"/>
              </a:rPr>
              <a:t> </a:t>
            </a:r>
            <a:r>
              <a:rPr lang="fr-FR" sz="2400" b="1" dirty="0"/>
              <a:t>ELECTRONIQUE </a:t>
            </a:r>
            <a:endParaRPr sz="2500" dirty="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54200" y="168605"/>
            <a:ext cx="9423400" cy="1329210"/>
          </a:xfrm>
          <a:prstGeom prst="rect">
            <a:avLst/>
          </a:prstGeom>
        </p:spPr>
        <p:txBody>
          <a:bodyPr vert="horz" wrap="square" lIns="0" tIns="140335" rIns="0" bIns="0" rtlCol="0">
            <a:spAutoFit/>
          </a:bodyPr>
          <a:lstStyle/>
          <a:p>
            <a:pPr marL="81280" algn="ctr">
              <a:lnSpc>
                <a:spcPct val="100000"/>
              </a:lnSpc>
              <a:spcBef>
                <a:spcPts val="1105"/>
              </a:spcBef>
            </a:pPr>
            <a:r>
              <a:rPr b="1" spc="-95" dirty="0">
                <a:solidFill>
                  <a:srgbClr val="585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Université</a:t>
            </a:r>
            <a:r>
              <a:rPr b="1" spc="-65" dirty="0">
                <a:solidFill>
                  <a:srgbClr val="585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15" dirty="0">
                <a:solidFill>
                  <a:srgbClr val="585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</a:t>
            </a:r>
            <a:r>
              <a:rPr b="1" spc="-114" dirty="0">
                <a:solidFill>
                  <a:srgbClr val="585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20" dirty="0">
                <a:solidFill>
                  <a:srgbClr val="585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Sciences</a:t>
            </a:r>
            <a:r>
              <a:rPr b="1" spc="-90" dirty="0">
                <a:solidFill>
                  <a:srgbClr val="585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10" dirty="0">
                <a:solidFill>
                  <a:srgbClr val="585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b="1" spc="-125" dirty="0">
                <a:solidFill>
                  <a:srgbClr val="585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100" dirty="0">
                <a:solidFill>
                  <a:srgbClr val="585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b="1" spc="-120" dirty="0">
                <a:solidFill>
                  <a:srgbClr val="585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15" dirty="0">
                <a:solidFill>
                  <a:srgbClr val="585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</a:t>
            </a:r>
            <a:r>
              <a:rPr b="1" spc="-165" dirty="0">
                <a:solidFill>
                  <a:srgbClr val="585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5" dirty="0">
                <a:solidFill>
                  <a:srgbClr val="585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Technologie</a:t>
            </a:r>
            <a:r>
              <a:rPr b="1" spc="-130" dirty="0">
                <a:solidFill>
                  <a:srgbClr val="585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45" dirty="0">
                <a:solidFill>
                  <a:srgbClr val="585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d’Oran</a:t>
            </a:r>
            <a:r>
              <a:rPr b="1" spc="-130" dirty="0">
                <a:solidFill>
                  <a:srgbClr val="585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50" dirty="0">
                <a:solidFill>
                  <a:srgbClr val="585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Mohammed</a:t>
            </a:r>
            <a:r>
              <a:rPr b="1" spc="-170" dirty="0">
                <a:solidFill>
                  <a:srgbClr val="585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20" dirty="0" err="1" smtClean="0">
                <a:solidFill>
                  <a:srgbClr val="585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Boudiaf</a:t>
            </a:r>
            <a:r>
              <a:rPr lang="fr-F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b="1" spc="-155" dirty="0" smtClean="0">
                <a:solidFill>
                  <a:srgbClr val="58585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(USTO-MB)</a:t>
            </a:r>
            <a:endParaRPr lang="fr-FR" b="1" spc="-155" dirty="0" smtClean="0">
              <a:solidFill>
                <a:srgbClr val="58585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1600" b="1" dirty="0"/>
              <a:t>FACULTÉ DE GÉNIE ELECTRIQUE</a:t>
            </a:r>
            <a:endParaRPr lang="fr-FR" sz="1600" dirty="0"/>
          </a:p>
          <a:p>
            <a:pPr algn="ctr"/>
            <a:r>
              <a:rPr lang="fr-FR" sz="1600" b="1" dirty="0"/>
              <a:t>DÉPARTEMENT D’ELECTRONIQUE</a:t>
            </a:r>
            <a:endParaRPr lang="fr-FR" sz="1600" dirty="0"/>
          </a:p>
          <a:p>
            <a:pPr marL="81280" algn="ctr">
              <a:lnSpc>
                <a:spcPct val="100000"/>
              </a:lnSpc>
              <a:spcBef>
                <a:spcPts val="1105"/>
              </a:spcBef>
            </a:pPr>
            <a:endParaRPr dirty="0">
              <a:latin typeface="Verdana"/>
              <a:cs typeface="Verdana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2420" y="106679"/>
            <a:ext cx="1463040" cy="128524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133600" y="4298954"/>
            <a:ext cx="687835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b="1" dirty="0">
                <a:solidFill>
                  <a:schemeClr val="accent6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Références </a:t>
            </a:r>
            <a:r>
              <a:rPr lang="fr-FR" sz="4400" b="1" dirty="0" smtClean="0">
                <a:solidFill>
                  <a:schemeClr val="accent6">
                    <a:lumMod val="50000"/>
                  </a:schemeClr>
                </a:solidFill>
              </a:rPr>
              <a:t>Webographies</a:t>
            </a:r>
            <a:endParaRPr lang="fr-FR" sz="4400" b="1" dirty="0">
              <a:solidFill>
                <a:schemeClr val="accent6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2018918" y="750823"/>
            <a:ext cx="9792082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fr-FR" sz="2800" b="1" kern="0" spc="-25" smtClean="0">
                <a:solidFill>
                  <a:srgbClr val="404040"/>
                </a:solidFill>
                <a:latin typeface="Tahoma"/>
                <a:cs typeface="Tahoma"/>
              </a:rPr>
              <a:t>Chapitre </a:t>
            </a:r>
            <a:r>
              <a:rPr lang="fr-FR" sz="2800" b="1" kern="0" spc="-165" smtClean="0">
                <a:solidFill>
                  <a:srgbClr val="404040"/>
                </a:solidFill>
                <a:latin typeface="Tahoma"/>
                <a:cs typeface="Tahoma"/>
              </a:rPr>
              <a:t>1:</a:t>
            </a:r>
            <a:r>
              <a:rPr lang="fr-FR" sz="2800" b="1" kern="0" spc="5" smtClean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lang="fr-FR" sz="2800" b="1" kern="0" smtClean="0">
                <a:solidFill>
                  <a:sysClr val="windowText" lastClr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Transistors à effet de champ</a:t>
            </a:r>
            <a:endParaRPr lang="fr-FR" sz="2800" kern="0" spc="-110" dirty="0">
              <a:solidFill>
                <a:sysClr val="windowText" lastClr="0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00200" y="1981200"/>
            <a:ext cx="88392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fr-FR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https://</a:t>
            </a:r>
            <a:r>
              <a:rPr lang="fr-FR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www.biblio-sciences.org/2020/11/electricite-generale-analyse-et.html</a:t>
            </a:r>
            <a:endParaRPr lang="" u="sng" dirty="0" smtClean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fr-FR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https://</a:t>
            </a:r>
            <a:r>
              <a:rPr lang="fr-FR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www.dunod.com/sites/default/files/atoms/files/9782100721436/Feuilletage.pdf</a:t>
            </a:r>
            <a:endParaRPr lang="" u="sng" dirty="0" smtClean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fr-FR" sz="2000" u="sng" dirty="0">
                <a:solidFill>
                  <a:srgbClr val="0563C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  <a:hlinkClick r:id="rId4"/>
              </a:rPr>
              <a:t>https://fr.qaz.wiki/wiki/Maximum_power_transfer_theorem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45006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065530" y="800734"/>
            <a:ext cx="16637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65" dirty="0" smtClean="0">
                <a:solidFill>
                  <a:srgbClr val="FDFFFF"/>
                </a:solidFill>
                <a:latin typeface="Verdana"/>
                <a:cs typeface="Verdana"/>
              </a:rPr>
              <a:t>2</a:t>
            </a:r>
            <a:endParaRPr sz="2000" dirty="0">
              <a:latin typeface="Verdana"/>
              <a:cs typeface="Verdana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2879" y="40640"/>
            <a:ext cx="779780" cy="685799"/>
          </a:xfrm>
          <a:prstGeom prst="rect">
            <a:avLst/>
          </a:prstGeom>
        </p:spPr>
      </p:pic>
      <p:sp>
        <p:nvSpPr>
          <p:cNvPr id="9" name="object 2"/>
          <p:cNvSpPr txBox="1">
            <a:spLocks noGrp="1"/>
          </p:cNvSpPr>
          <p:nvPr>
            <p:ph type="title"/>
          </p:nvPr>
        </p:nvSpPr>
        <p:spPr>
          <a:xfrm>
            <a:off x="1665604" y="580390"/>
            <a:ext cx="9459596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2800" b="1" spc="-25" dirty="0" smtClean="0">
                <a:solidFill>
                  <a:srgbClr val="404040"/>
                </a:solidFill>
                <a:latin typeface="Tahoma"/>
                <a:cs typeface="Tahoma"/>
              </a:rPr>
              <a:t>Chapitre </a:t>
            </a:r>
            <a:r>
              <a:rPr lang="" sz="2800" b="1" spc="-165" dirty="0" smtClean="0">
                <a:solidFill>
                  <a:srgbClr val="404040"/>
                </a:solidFill>
                <a:latin typeface="Tahoma"/>
                <a:cs typeface="Tahoma"/>
              </a:rPr>
              <a:t>2</a:t>
            </a:r>
            <a:r>
              <a:rPr lang="fr-FR" sz="2800" b="1" spc="-165" dirty="0" smtClean="0">
                <a:solidFill>
                  <a:srgbClr val="404040"/>
                </a:solidFill>
                <a:latin typeface="Tahoma"/>
                <a:cs typeface="Tahoma"/>
              </a:rPr>
              <a:t>:</a:t>
            </a:r>
            <a:r>
              <a:rPr lang="fr-FR" sz="2800" b="1" spc="5" dirty="0" smtClean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lang="fr-FR" sz="2800" b="1" dirty="0"/>
              <a:t>Amplificateurs de puissance</a:t>
            </a:r>
            <a:endParaRPr sz="2800" spc="-110" dirty="0"/>
          </a:p>
        </p:txBody>
      </p:sp>
      <p:sp>
        <p:nvSpPr>
          <p:cNvPr id="2" name="Rectangle 1"/>
          <p:cNvSpPr/>
          <p:nvPr/>
        </p:nvSpPr>
        <p:spPr>
          <a:xfrm>
            <a:off x="914400" y="1828800"/>
            <a:ext cx="96774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fr-FR" sz="20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https://</a:t>
            </a:r>
            <a:r>
              <a:rPr lang="fr-FR" sz="2000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www.biblio-sciences.org/2020/11/electricite-generale-analyse-et.html</a:t>
            </a:r>
            <a:endParaRPr lang="" sz="2000" u="sng" dirty="0" smtClean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fr-FR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fr-FR" sz="20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https://</a:t>
            </a:r>
            <a:r>
              <a:rPr lang="fr-FR" sz="2000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www.dunod.com/sites/default/files/atoms/files/9782100721436/Feuilletage.pdf</a:t>
            </a:r>
            <a:endParaRPr lang="" sz="2000" u="sng" dirty="0" smtClean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endParaRPr lang="fr-FR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fr-FR" sz="2000" u="sng" dirty="0" smtClean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5"/>
              </a:rPr>
              <a:t>http</a:t>
            </a:r>
            <a:r>
              <a:rPr lang="fr-FR" sz="20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5"/>
              </a:rPr>
              <a:t>://dspace.univ-usto.dz/handle/123456789/468</a:t>
            </a:r>
            <a:endParaRPr lang="fr-FR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065530" y="800734"/>
            <a:ext cx="16637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65" dirty="0" smtClean="0">
                <a:solidFill>
                  <a:srgbClr val="FDFFFF"/>
                </a:solidFill>
                <a:latin typeface="Verdana"/>
                <a:cs typeface="Verdana"/>
              </a:rPr>
              <a:t>3</a:t>
            </a:r>
            <a:endParaRPr sz="2000" dirty="0">
              <a:latin typeface="Verdana"/>
              <a:cs typeface="Verdana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82879" y="40640"/>
            <a:ext cx="779780" cy="685799"/>
          </a:xfrm>
          <a:prstGeom prst="rect">
            <a:avLst/>
          </a:prstGeom>
        </p:spPr>
      </p:pic>
      <p:sp>
        <p:nvSpPr>
          <p:cNvPr id="8" name="object 2"/>
          <p:cNvSpPr txBox="1">
            <a:spLocks noGrp="1"/>
          </p:cNvSpPr>
          <p:nvPr>
            <p:ph type="title"/>
          </p:nvPr>
        </p:nvSpPr>
        <p:spPr>
          <a:xfrm>
            <a:off x="1665604" y="580390"/>
            <a:ext cx="8697596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2800" b="1" spc="-25" dirty="0" smtClean="0">
                <a:solidFill>
                  <a:srgbClr val="404040"/>
                </a:solidFill>
                <a:latin typeface="Tahoma"/>
                <a:cs typeface="Tahoma"/>
              </a:rPr>
              <a:t>Chapitre </a:t>
            </a:r>
            <a:r>
              <a:rPr lang="" sz="2800" b="1" spc="-165" dirty="0" smtClean="0">
                <a:solidFill>
                  <a:srgbClr val="404040"/>
                </a:solidFill>
                <a:latin typeface="Tahoma"/>
                <a:cs typeface="Tahoma"/>
              </a:rPr>
              <a:t>3</a:t>
            </a:r>
            <a:r>
              <a:rPr lang="fr-FR" sz="2800" b="1" spc="-165" dirty="0" smtClean="0">
                <a:solidFill>
                  <a:srgbClr val="404040"/>
                </a:solidFill>
                <a:latin typeface="Tahoma"/>
                <a:cs typeface="Tahoma"/>
              </a:rPr>
              <a:t>:</a:t>
            </a:r>
            <a:r>
              <a:rPr lang="fr-FR" sz="2800" b="1" spc="5" dirty="0" smtClean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lang="fr-FR" sz="2800" b="1" dirty="0"/>
              <a:t>Contre réaction (CR) </a:t>
            </a:r>
            <a:endParaRPr sz="2800" spc="-110" dirty="0"/>
          </a:p>
        </p:txBody>
      </p:sp>
      <p:sp>
        <p:nvSpPr>
          <p:cNvPr id="2" name="Espace réservé du texte 1"/>
          <p:cNvSpPr>
            <a:spLocks noGrp="1"/>
          </p:cNvSpPr>
          <p:nvPr>
            <p:ph type="body" idx="1"/>
          </p:nvPr>
        </p:nvSpPr>
        <p:spPr>
          <a:xfrm>
            <a:off x="568325" y="1863661"/>
            <a:ext cx="11055349" cy="1308050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sz="2000" u="sng" dirty="0">
                <a:hlinkClick r:id="rId3"/>
              </a:rPr>
              <a:t>http://dspace.univ-usto.dz/handle/123456789/468</a:t>
            </a:r>
            <a:r>
              <a:rPr lang="fr-FR" sz="2000" dirty="0"/>
              <a:t>  </a:t>
            </a:r>
            <a:endParaRPr lang="" sz="2000" dirty="0" smtClean="0"/>
          </a:p>
          <a:p>
            <a:endParaRPr lang="fr-FR" sz="20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sz="2000" u="sng" dirty="0">
                <a:hlinkClick r:id="rId4"/>
              </a:rPr>
              <a:t>http://dspace.univ-usto.dz/jspui/bitstream/123456789/467/1/EF_MN.pdf</a:t>
            </a:r>
            <a:r>
              <a:rPr lang="fr-FR" sz="2000" dirty="0"/>
              <a:t> 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4"/>
          <p:cNvSpPr txBox="1"/>
          <p:nvPr/>
        </p:nvSpPr>
        <p:spPr>
          <a:xfrm>
            <a:off x="1065530" y="800734"/>
            <a:ext cx="16637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65" dirty="0" smtClean="0">
                <a:solidFill>
                  <a:srgbClr val="FDFFFF"/>
                </a:solidFill>
                <a:latin typeface="Verdana"/>
                <a:cs typeface="Verdana"/>
              </a:rPr>
              <a:t>4</a:t>
            </a:r>
          </a:p>
        </p:txBody>
      </p:sp>
      <p:sp>
        <p:nvSpPr>
          <p:cNvPr id="8" name="object 2"/>
          <p:cNvSpPr txBox="1">
            <a:spLocks noGrp="1"/>
          </p:cNvSpPr>
          <p:nvPr>
            <p:ph type="title"/>
          </p:nvPr>
        </p:nvSpPr>
        <p:spPr>
          <a:xfrm>
            <a:off x="1665604" y="580390"/>
            <a:ext cx="8545196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2800" b="1" spc="-25" dirty="0" smtClean="0">
                <a:solidFill>
                  <a:srgbClr val="404040"/>
                </a:solidFill>
                <a:latin typeface="Tahoma"/>
                <a:cs typeface="Tahoma"/>
              </a:rPr>
              <a:t>Chapitre </a:t>
            </a:r>
            <a:r>
              <a:rPr lang="" sz="2800" b="1" spc="-165" dirty="0" smtClean="0">
                <a:solidFill>
                  <a:srgbClr val="404040"/>
                </a:solidFill>
                <a:latin typeface="Tahoma"/>
                <a:cs typeface="Tahoma"/>
              </a:rPr>
              <a:t>4</a:t>
            </a:r>
            <a:r>
              <a:rPr lang="fr-FR" sz="2800" b="1" spc="-165" dirty="0" smtClean="0">
                <a:solidFill>
                  <a:srgbClr val="404040"/>
                </a:solidFill>
                <a:latin typeface="Tahoma"/>
                <a:cs typeface="Tahoma"/>
              </a:rPr>
              <a:t>:</a:t>
            </a:r>
            <a:r>
              <a:rPr lang="fr-FR" sz="2800" b="1" spc="5" dirty="0" smtClean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lang="fr-FR" sz="2800" b="1" dirty="0"/>
              <a:t>Amplificateurs différentiels </a:t>
            </a:r>
            <a:endParaRPr sz="2800" spc="-110" dirty="0"/>
          </a:p>
        </p:txBody>
      </p:sp>
      <p:sp>
        <p:nvSpPr>
          <p:cNvPr id="2" name="Espace réservé du texte 1"/>
          <p:cNvSpPr>
            <a:spLocks noGrp="1"/>
          </p:cNvSpPr>
          <p:nvPr>
            <p:ph type="body" idx="1"/>
          </p:nvPr>
        </p:nvSpPr>
        <p:spPr>
          <a:xfrm>
            <a:off x="568325" y="1863661"/>
            <a:ext cx="11055349" cy="2308324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sz="2000" u="sng" dirty="0">
                <a:hlinkClick r:id="rId2"/>
              </a:rPr>
              <a:t>http://dspace.univ-usto.dz/handle/123456789/468</a:t>
            </a:r>
            <a:r>
              <a:rPr lang="fr-FR" sz="2000" dirty="0"/>
              <a:t> </a:t>
            </a:r>
            <a:endParaRPr lang="" sz="2000" dirty="0" smtClean="0"/>
          </a:p>
          <a:p>
            <a:r>
              <a:rPr lang="fr-FR" sz="2000" dirty="0" smtClean="0"/>
              <a:t> </a:t>
            </a:r>
            <a:endParaRPr lang="fr-FR" sz="2000" dirty="0"/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fr-FR" sz="20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https://www.biblio-sciences.org/2020/11/electricite-generale-analyse-et.html</a:t>
            </a:r>
            <a:endParaRPr lang="" sz="2000" u="sng" dirty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fr-FR" sz="2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fr-FR" sz="20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https://www.dunod.com/sites/default/files/atoms/files/9782100721436/Feuilletage.pdf</a:t>
            </a:r>
            <a:endParaRPr lang="" sz="2000" u="sng" dirty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2275892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065530" y="800734"/>
            <a:ext cx="166370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165" dirty="0" smtClean="0">
                <a:solidFill>
                  <a:srgbClr val="FDFFFF"/>
                </a:solidFill>
                <a:latin typeface="Verdana"/>
                <a:cs typeface="Verdana"/>
              </a:rPr>
              <a:t>5</a:t>
            </a:r>
            <a:endParaRPr sz="2000" dirty="0">
              <a:latin typeface="Verdana"/>
              <a:cs typeface="Verdana"/>
            </a:endParaRPr>
          </a:p>
        </p:txBody>
      </p:sp>
      <p:sp>
        <p:nvSpPr>
          <p:cNvPr id="5" name="object 2"/>
          <p:cNvSpPr txBox="1">
            <a:spLocks noGrp="1"/>
          </p:cNvSpPr>
          <p:nvPr>
            <p:ph type="title"/>
          </p:nvPr>
        </p:nvSpPr>
        <p:spPr>
          <a:xfrm>
            <a:off x="1665288" y="581025"/>
            <a:ext cx="8621712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2800" b="1" spc="-25" dirty="0" smtClean="0">
                <a:solidFill>
                  <a:srgbClr val="404040"/>
                </a:solidFill>
                <a:latin typeface="Tahoma"/>
                <a:cs typeface="Tahoma"/>
              </a:rPr>
              <a:t>Chapitre </a:t>
            </a:r>
            <a:r>
              <a:rPr lang="" sz="2800" b="1" spc="-165" dirty="0" smtClean="0">
                <a:solidFill>
                  <a:srgbClr val="404040"/>
                </a:solidFill>
                <a:latin typeface="Tahoma"/>
                <a:cs typeface="Tahoma"/>
              </a:rPr>
              <a:t>5</a:t>
            </a:r>
            <a:r>
              <a:rPr lang="fr-FR" sz="2800" b="1" spc="-165" dirty="0" smtClean="0">
                <a:solidFill>
                  <a:srgbClr val="404040"/>
                </a:solidFill>
                <a:latin typeface="Tahoma"/>
                <a:cs typeface="Tahoma"/>
              </a:rPr>
              <a:t>:</a:t>
            </a:r>
            <a:r>
              <a:rPr lang="fr-FR" sz="2800" b="1" spc="5" dirty="0" smtClean="0">
                <a:solidFill>
                  <a:srgbClr val="404040"/>
                </a:solidFill>
                <a:latin typeface="Tahoma"/>
                <a:cs typeface="Tahoma"/>
              </a:rPr>
              <a:t> </a:t>
            </a:r>
            <a:r>
              <a:rPr lang="fr-FR" sz="2800" b="1" dirty="0"/>
              <a:t>Oscillateurs sinusoïdaux</a:t>
            </a:r>
            <a:endParaRPr sz="2800" spc="-110" dirty="0"/>
          </a:p>
        </p:txBody>
      </p:sp>
      <p:sp>
        <p:nvSpPr>
          <p:cNvPr id="2" name="Espace réservé du texte 1"/>
          <p:cNvSpPr>
            <a:spLocks noGrp="1"/>
          </p:cNvSpPr>
          <p:nvPr>
            <p:ph type="body" idx="1"/>
          </p:nvPr>
        </p:nvSpPr>
        <p:spPr>
          <a:xfrm>
            <a:off x="568325" y="1863661"/>
            <a:ext cx="11055349" cy="1538883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sz="2000" u="sng" dirty="0">
                <a:hlinkClick r:id="rId2"/>
              </a:rPr>
              <a:t>http://</a:t>
            </a:r>
            <a:r>
              <a:rPr lang="fr-FR" sz="2000" u="sng" dirty="0" smtClean="0">
                <a:hlinkClick r:id="rId2"/>
              </a:rPr>
              <a:t>dspace.univ-usto.dz/handle/123456789/468</a:t>
            </a:r>
            <a:endParaRPr lang="" sz="2000" u="sng" dirty="0" smtClean="0"/>
          </a:p>
          <a:p>
            <a:endParaRPr lang="" sz="2000" u="sng" dirty="0" smtClean="0"/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fr-FR" sz="2000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https://www.biblio-sciences.org/2020/11/electricite-generale-analyse-et.html</a:t>
            </a:r>
            <a:endParaRPr lang="" sz="2000" u="sng" dirty="0">
              <a:solidFill>
                <a:srgbClr val="0563C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fr-FR" sz="2000" dirty="0" smtClean="0"/>
              <a:t>  </a:t>
            </a:r>
            <a:endParaRPr lang="fr-FR" sz="2000" dirty="0"/>
          </a:p>
          <a:p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873763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529</TotalTime>
  <Words>118</Words>
  <Application>Microsoft Office PowerPoint</Application>
  <PresentationFormat>Grand écran</PresentationFormat>
  <Paragraphs>40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3" baseType="lpstr">
      <vt:lpstr>Arial</vt:lpstr>
      <vt:lpstr>Calibri</vt:lpstr>
      <vt:lpstr>Tahoma</vt:lpstr>
      <vt:lpstr>Times New Roman</vt:lpstr>
      <vt:lpstr>Verdana</vt:lpstr>
      <vt:lpstr>Wingdings</vt:lpstr>
      <vt:lpstr>Office Theme</vt:lpstr>
      <vt:lpstr>Présentation PowerPoint</vt:lpstr>
      <vt:lpstr>Présentation PowerPoint</vt:lpstr>
      <vt:lpstr>Chapitre 2: Amplificateurs de puissance</vt:lpstr>
      <vt:lpstr>Chapitre 3: Contre réaction (CR) </vt:lpstr>
      <vt:lpstr>Chapitre 4: Amplificateurs différentiels </vt:lpstr>
      <vt:lpstr>Chapitre 5: Oscillateurs sinusoïdaux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Optimisation  Par: Dr. Meche Abdelkrim</dc:title>
  <dc:creator>Abdelkrim</dc:creator>
  <cp:lastModifiedBy>Utilisateur Windows</cp:lastModifiedBy>
  <cp:revision>34</cp:revision>
  <dcterms:created xsi:type="dcterms:W3CDTF">2023-05-25T15:31:26Z</dcterms:created>
  <dcterms:modified xsi:type="dcterms:W3CDTF">2023-06-15T21:51:54Z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2022-11-04T00:00:00Z</vt:filetime>
  </property>
  <property fmtid="{D5CDD505-2E9C-101B-9397-08002B2CF9AE}" pid="3" name="Creator">
    <vt:lpwstr>Microsoft® PowerPoint® 2013</vt:lpwstr>
  </property>
  <property fmtid="{D5CDD505-2E9C-101B-9397-08002B2CF9AE}" pid="4" name="LastSaved">
    <vt:filetime>2023-05-25T00:00:00Z</vt:filetime>
  </property>
</Properties>
</file>