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5" r:id="rId3"/>
    <p:sldId id="258" r:id="rId4"/>
    <p:sldId id="259" r:id="rId5"/>
    <p:sldId id="263" r:id="rId6"/>
    <p:sldId id="264" r:id="rId7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>
      <p:cViewPr varScale="1">
        <p:scale>
          <a:sx n="86" d="100"/>
          <a:sy n="86" d="100"/>
        </p:scale>
        <p:origin x="114" y="2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52420" cy="68579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3741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4457"/>
                </a:lnTo>
                <a:lnTo>
                  <a:pt x="1245730" y="507998"/>
                </a:lnTo>
                <a:lnTo>
                  <a:pt x="1346200" y="507998"/>
                </a:lnTo>
                <a:lnTo>
                  <a:pt x="1350772" y="503172"/>
                </a:lnTo>
                <a:lnTo>
                  <a:pt x="1352296" y="501648"/>
                </a:lnTo>
                <a:lnTo>
                  <a:pt x="1354201" y="500124"/>
                </a:lnTo>
                <a:lnTo>
                  <a:pt x="1355725" y="498473"/>
                </a:lnTo>
                <a:lnTo>
                  <a:pt x="1584960" y="269238"/>
                </a:lnTo>
                <a:lnTo>
                  <a:pt x="1590246" y="262021"/>
                </a:lnTo>
                <a:lnTo>
                  <a:pt x="1592008" y="254840"/>
                </a:lnTo>
                <a:lnTo>
                  <a:pt x="1590246" y="247682"/>
                </a:lnTo>
                <a:lnTo>
                  <a:pt x="1584960" y="240536"/>
                </a:lnTo>
                <a:lnTo>
                  <a:pt x="1355725" y="11301"/>
                </a:lnTo>
                <a:lnTo>
                  <a:pt x="1350772" y="11301"/>
                </a:lnTo>
                <a:lnTo>
                  <a:pt x="1350772" y="6475"/>
                </a:lnTo>
                <a:lnTo>
                  <a:pt x="1346200" y="6475"/>
                </a:lnTo>
                <a:lnTo>
                  <a:pt x="1341374" y="1776"/>
                </a:lnTo>
                <a:lnTo>
                  <a:pt x="1245730" y="1776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52420" cy="68579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323079"/>
            <a:ext cx="1743075" cy="779780"/>
          </a:xfrm>
          <a:custGeom>
            <a:avLst/>
            <a:gdLst/>
            <a:ahLst/>
            <a:cxnLst/>
            <a:rect l="l" t="t" r="r" b="b"/>
            <a:pathLst>
              <a:path w="1743075" h="779779">
                <a:moveTo>
                  <a:pt x="1346200" y="0"/>
                </a:moveTo>
                <a:lnTo>
                  <a:pt x="0" y="0"/>
                </a:lnTo>
                <a:lnTo>
                  <a:pt x="0" y="779780"/>
                </a:lnTo>
                <a:lnTo>
                  <a:pt x="1346200" y="779780"/>
                </a:lnTo>
                <a:lnTo>
                  <a:pt x="1355891" y="778972"/>
                </a:lnTo>
                <a:lnTo>
                  <a:pt x="1363821" y="776843"/>
                </a:lnTo>
                <a:lnTo>
                  <a:pt x="1369988" y="773832"/>
                </a:lnTo>
                <a:lnTo>
                  <a:pt x="1374394" y="770382"/>
                </a:lnTo>
                <a:lnTo>
                  <a:pt x="1374394" y="765683"/>
                </a:lnTo>
                <a:lnTo>
                  <a:pt x="1379093" y="765683"/>
                </a:lnTo>
                <a:lnTo>
                  <a:pt x="1735582" y="408686"/>
                </a:lnTo>
                <a:lnTo>
                  <a:pt x="1740868" y="400095"/>
                </a:lnTo>
                <a:lnTo>
                  <a:pt x="1742630" y="389302"/>
                </a:lnTo>
                <a:lnTo>
                  <a:pt x="1740868" y="377628"/>
                </a:lnTo>
                <a:lnTo>
                  <a:pt x="1735582" y="366395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852420" cy="685799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5604" y="580390"/>
            <a:ext cx="628904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252525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8325" y="1863661"/>
            <a:ext cx="11055349" cy="4345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nod.com/sites/default/files/atoms/files/9782100721436/Feuilletage.pdf" TargetMode="External"/><Relationship Id="rId2" Type="http://schemas.openxmlformats.org/officeDocument/2006/relationships/hyperlink" Target="https://www.biblio-sciences.org/2020/11/electricite-generale-analyse-et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r.qaz.wiki/wiki/Maximum_power_transfer_theore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o-sciences.org/2020/11/electricite-generale-analyse-et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space.univ-usto.dz/handle/123456789/468" TargetMode="External"/><Relationship Id="rId4" Type="http://schemas.openxmlformats.org/officeDocument/2006/relationships/hyperlink" Target="https://www.dunod.com/sites/default/files/atoms/files/9782100721436/Feuilletage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space.univ-usto.dz/handle/123456789/46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space.univ-usto.dz/jspui/bitstream/123456789/467/1/EF_MN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o-sciences.org/2020/11/electricite-generale-analyse-et.html" TargetMode="External"/><Relationship Id="rId2" Type="http://schemas.openxmlformats.org/officeDocument/2006/relationships/hyperlink" Target="http://dspace.univ-usto.dz/handle/123456789/46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unod.com/sites/default/files/atoms/files/9782100721436/Feuilletage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o-sciences.org/2020/11/electricite-generale-analyse-et.html" TargetMode="External"/><Relationship Id="rId2" Type="http://schemas.openxmlformats.org/officeDocument/2006/relationships/hyperlink" Target="http://dspace.univ-usto.dz/handle/123456789/4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1533539"/>
            <a:ext cx="7213600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sz="3200" b="1" dirty="0"/>
              <a:t>Electronique Fondamentale </a:t>
            </a:r>
            <a:r>
              <a:rPr lang="fr-FR" sz="3200" b="1" dirty="0" smtClean="0"/>
              <a:t>2</a:t>
            </a:r>
            <a:endParaRPr sz="49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3200" spc="-65" dirty="0">
                <a:solidFill>
                  <a:srgbClr val="252525"/>
                </a:solidFill>
                <a:latin typeface="Verdana"/>
                <a:cs typeface="Verdana"/>
              </a:rPr>
              <a:t>Pa</a:t>
            </a:r>
            <a:r>
              <a:rPr sz="3200" spc="-55" dirty="0">
                <a:solidFill>
                  <a:srgbClr val="252525"/>
                </a:solidFill>
                <a:latin typeface="Verdana"/>
                <a:cs typeface="Verdana"/>
              </a:rPr>
              <a:t>r</a:t>
            </a:r>
            <a:r>
              <a:rPr sz="3200" spc="-570" dirty="0">
                <a:solidFill>
                  <a:srgbClr val="252525"/>
                </a:solidFill>
                <a:latin typeface="Verdana"/>
                <a:cs typeface="Verdana"/>
              </a:rPr>
              <a:t>:</a:t>
            </a:r>
            <a:r>
              <a:rPr sz="3200" spc="-235" dirty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r>
              <a:rPr sz="3200" spc="-300" dirty="0">
                <a:solidFill>
                  <a:srgbClr val="252525"/>
                </a:solidFill>
                <a:latin typeface="Verdana"/>
                <a:cs typeface="Verdana"/>
              </a:rPr>
              <a:t>Dr</a:t>
            </a:r>
            <a:r>
              <a:rPr sz="3200" spc="-180" dirty="0" smtClean="0">
                <a:solidFill>
                  <a:srgbClr val="252525"/>
                </a:solidFill>
                <a:latin typeface="Verdana"/>
                <a:cs typeface="Verdana"/>
              </a:rPr>
              <a:t>. LEKHAL-MAZOUZ </a:t>
            </a:r>
            <a:r>
              <a:rPr sz="3200" spc="-180" dirty="0" err="1" smtClean="0">
                <a:solidFill>
                  <a:srgbClr val="252525"/>
                </a:solidFill>
                <a:latin typeface="Verdana"/>
                <a:cs typeface="Verdana"/>
              </a:rPr>
              <a:t>Nacera</a:t>
            </a:r>
            <a:r>
              <a:rPr sz="3200" spc="-215" dirty="0" smtClean="0">
                <a:solidFill>
                  <a:srgbClr val="252525"/>
                </a:solidFill>
                <a:latin typeface="Verdana"/>
                <a:cs typeface="Verdana"/>
              </a:rPr>
              <a:t> </a:t>
            </a:r>
            <a:endParaRPr sz="3200" dirty="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6445" y="2531248"/>
            <a:ext cx="8881110" cy="1013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00"/>
              </a:lnSpc>
              <a:spcBef>
                <a:spcPts val="100"/>
              </a:spcBef>
            </a:pPr>
            <a:r>
              <a:rPr sz="2000" spc="-165" dirty="0">
                <a:solidFill>
                  <a:srgbClr val="FDFFFF"/>
                </a:solidFill>
                <a:latin typeface="Verdana"/>
                <a:cs typeface="Verdana"/>
              </a:rPr>
              <a:t>1</a:t>
            </a:r>
            <a:endParaRPr sz="2000" dirty="0">
              <a:latin typeface="Verdana"/>
              <a:cs typeface="Verdana"/>
            </a:endParaRPr>
          </a:p>
          <a:p>
            <a:pPr marL="973455">
              <a:lnSpc>
                <a:spcPts val="2700"/>
              </a:lnSpc>
            </a:pPr>
            <a:r>
              <a:rPr lang="fr-FR" sz="2500" spc="-55" dirty="0" smtClean="0">
                <a:solidFill>
                  <a:srgbClr val="585858"/>
                </a:solidFill>
                <a:latin typeface="Verdana"/>
                <a:cs typeface="Verdana"/>
              </a:rPr>
              <a:t>Cours</a:t>
            </a:r>
            <a:r>
              <a:rPr lang="fr-FR" sz="2500" spc="-210" dirty="0" smtClean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sz="2500" spc="-445" dirty="0" smtClean="0">
                <a:solidFill>
                  <a:srgbClr val="585858"/>
                </a:solidFill>
                <a:latin typeface="Verdana"/>
                <a:cs typeface="Verdana"/>
              </a:rPr>
              <a:t>:</a:t>
            </a:r>
            <a:r>
              <a:rPr sz="2500" spc="-200" dirty="0" smtClean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lang="fr-FR" sz="2800" b="1" dirty="0"/>
              <a:t>2</a:t>
            </a:r>
            <a:r>
              <a:rPr lang="fr-FR" sz="2800" b="1" baseline="30000" dirty="0"/>
              <a:t>ème</a:t>
            </a:r>
            <a:r>
              <a:rPr lang="fr-FR" sz="2800" b="1" dirty="0"/>
              <a:t> année </a:t>
            </a:r>
            <a:r>
              <a:rPr lang="fr-FR" sz="2800" b="1" dirty="0" smtClean="0"/>
              <a:t>Licence</a:t>
            </a:r>
            <a:endParaRPr sz="2500" dirty="0">
              <a:latin typeface="Verdana"/>
              <a:cs typeface="Verdana"/>
            </a:endParaRPr>
          </a:p>
          <a:p>
            <a:pPr marL="973455">
              <a:lnSpc>
                <a:spcPct val="100000"/>
              </a:lnSpc>
            </a:pPr>
            <a:r>
              <a:rPr sz="2500" spc="-60" dirty="0" err="1" smtClean="0">
                <a:solidFill>
                  <a:srgbClr val="585858"/>
                </a:solidFill>
                <a:latin typeface="Verdana"/>
                <a:cs typeface="Verdana"/>
              </a:rPr>
              <a:t>Fili</a:t>
            </a:r>
            <a:r>
              <a:rPr lang="fr-FR" sz="2500" spc="-60" dirty="0" smtClean="0">
                <a:solidFill>
                  <a:srgbClr val="585858"/>
                </a:solidFill>
                <a:latin typeface="Verdana"/>
                <a:cs typeface="Verdana"/>
              </a:rPr>
              <a:t>è</a:t>
            </a:r>
            <a:r>
              <a:rPr sz="2500" spc="-60" dirty="0" smtClean="0">
                <a:solidFill>
                  <a:srgbClr val="585858"/>
                </a:solidFill>
                <a:latin typeface="Verdana"/>
                <a:cs typeface="Verdana"/>
              </a:rPr>
              <a:t>re:</a:t>
            </a:r>
            <a:r>
              <a:rPr sz="2500" spc="-240" dirty="0" smtClean="0">
                <a:solidFill>
                  <a:srgbClr val="585858"/>
                </a:solidFill>
                <a:latin typeface="Verdana"/>
                <a:cs typeface="Verdana"/>
              </a:rPr>
              <a:t> </a:t>
            </a:r>
            <a:r>
              <a:rPr lang="fr-FR" sz="2400" b="1" dirty="0"/>
              <a:t>ELECTRONIQUE </a:t>
            </a:r>
            <a:endParaRPr sz="25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4200" y="168605"/>
            <a:ext cx="9423400" cy="132921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81280" algn="ctr">
              <a:lnSpc>
                <a:spcPct val="100000"/>
              </a:lnSpc>
              <a:spcBef>
                <a:spcPts val="1105"/>
              </a:spcBef>
            </a:pPr>
            <a:r>
              <a:rPr b="1" spc="-9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Université</a:t>
            </a:r>
            <a:r>
              <a:rPr b="1" spc="-6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b="1" spc="-114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Sciences</a:t>
            </a:r>
            <a:r>
              <a:rPr b="1" spc="-9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b="1" spc="-12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10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b="1" spc="-12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1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b="1" spc="-16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</a:t>
            </a:r>
            <a:r>
              <a:rPr b="1" spc="-13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45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d’Oran</a:t>
            </a:r>
            <a:r>
              <a:rPr b="1" spc="-13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5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Mohammed</a:t>
            </a:r>
            <a:r>
              <a:rPr b="1" spc="-170" dirty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20" dirty="0" err="1" smtClean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Boudiaf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5" dirty="0" smtClean="0">
                <a:solidFill>
                  <a:srgbClr val="585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(USTO-MB)</a:t>
            </a:r>
            <a:endParaRPr lang="fr-FR" b="1" spc="-155" dirty="0" smtClean="0">
              <a:solidFill>
                <a:srgbClr val="585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1600" b="1" dirty="0"/>
              <a:t>FACULTÉ DE GÉNIE ELECTRIQUE</a:t>
            </a:r>
            <a:endParaRPr lang="fr-FR" sz="1600" dirty="0"/>
          </a:p>
          <a:p>
            <a:pPr algn="ctr"/>
            <a:r>
              <a:rPr lang="fr-FR" sz="1600" b="1" dirty="0"/>
              <a:t>DÉPARTEMENT D’ELECTRONIQUE</a:t>
            </a:r>
            <a:endParaRPr lang="fr-FR" sz="1600" dirty="0"/>
          </a:p>
          <a:p>
            <a:pPr marL="81280" algn="ctr">
              <a:lnSpc>
                <a:spcPct val="100000"/>
              </a:lnSpc>
              <a:spcBef>
                <a:spcPts val="1105"/>
              </a:spcBef>
            </a:pPr>
            <a:endParaRPr dirty="0">
              <a:latin typeface="Verdana"/>
              <a:cs typeface="Verdana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" y="106679"/>
            <a:ext cx="1463040" cy="12852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33600" y="4298954"/>
            <a:ext cx="68783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400" b="1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Références </a:t>
            </a:r>
            <a:r>
              <a:rPr lang="fr-FR" sz="4400" b="1" dirty="0" smtClean="0">
                <a:solidFill>
                  <a:schemeClr val="accent6">
                    <a:lumMod val="50000"/>
                  </a:schemeClr>
                </a:solidFill>
              </a:rPr>
              <a:t>Webographies</a:t>
            </a:r>
            <a:endParaRPr lang="fr-FR" sz="4400" b="1" dirty="0">
              <a:solidFill>
                <a:schemeClr val="accent6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2018918" y="750823"/>
            <a:ext cx="979208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fr-FR" sz="2800" b="1" kern="0" spc="-25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fr-FR" sz="2800" b="1" kern="0" spc="-165" smtClean="0">
                <a:solidFill>
                  <a:srgbClr val="404040"/>
                </a:solidFill>
                <a:latin typeface="Tahoma"/>
                <a:cs typeface="Tahoma"/>
              </a:rPr>
              <a:t>1:</a:t>
            </a:r>
            <a:r>
              <a:rPr lang="fr-FR" sz="2800" b="1" kern="0" spc="5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kern="0" smtClean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Transistors à effet de champ</a:t>
            </a:r>
            <a:endParaRPr lang="fr-FR" sz="2800" kern="0" spc="-11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1981200"/>
            <a:ext cx="8839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fr-FR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www.biblio-sciences.org/2020/11/electricite-generale-analyse-et.html</a:t>
            </a:r>
            <a:endParaRPr lang="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fr-FR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www.dunod.com/sites/default/files/atoms/files/9782100721436/Feuilletage.pdf</a:t>
            </a:r>
            <a:endParaRPr lang="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https://fr.qaz.wiki/wiki/Maximum_power_transfer_theorem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500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5530" y="800734"/>
            <a:ext cx="1663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65" dirty="0" smtClean="0">
                <a:solidFill>
                  <a:srgbClr val="FDFFFF"/>
                </a:solidFill>
                <a:latin typeface="Verdana"/>
                <a:cs typeface="Verdana"/>
              </a:rPr>
              <a:t>2</a:t>
            </a:r>
            <a:endParaRPr sz="2000" dirty="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79" y="40640"/>
            <a:ext cx="779780" cy="685799"/>
          </a:xfrm>
          <a:prstGeom prst="rect">
            <a:avLst/>
          </a:prstGeom>
        </p:spPr>
      </p:pic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1665604" y="580390"/>
            <a:ext cx="945959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800" b="1" spc="-25" dirty="0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2</a:t>
            </a:r>
            <a:r>
              <a:rPr lang="fr-FR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lang="fr-FR" sz="2800" b="1" spc="5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dirty="0"/>
              <a:t>Amplificateurs de puissance</a:t>
            </a:r>
            <a:endParaRPr sz="2800" spc="-110" dirty="0"/>
          </a:p>
        </p:txBody>
      </p:sp>
      <p:sp>
        <p:nvSpPr>
          <p:cNvPr id="2" name="Rectangle 1"/>
          <p:cNvSpPr/>
          <p:nvPr/>
        </p:nvSpPr>
        <p:spPr>
          <a:xfrm>
            <a:off x="914400" y="1828800"/>
            <a:ext cx="9677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fr-FR" sz="20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www.biblio-sciences.org/2020/11/electricite-generale-analyse-et.html</a:t>
            </a:r>
            <a:endParaRPr lang="" sz="20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fr-FR" sz="20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www.dunod.com/sites/default/files/atoms/files/9782100721436/Feuilletage.pdf</a:t>
            </a:r>
            <a:endParaRPr lang="" sz="20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</a:t>
            </a:r>
            <a:r>
              <a:rPr lang="fr-FR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://dspace.univ-usto.dz/handle/123456789/468</a:t>
            </a:r>
            <a:endParaRPr lang="fr-F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5530" y="800734"/>
            <a:ext cx="1663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65" dirty="0" smtClean="0">
                <a:solidFill>
                  <a:srgbClr val="FDFFFF"/>
                </a:solidFill>
                <a:latin typeface="Verdana"/>
                <a:cs typeface="Verdana"/>
              </a:rPr>
              <a:t>3</a:t>
            </a:r>
            <a:endParaRPr sz="2000" dirty="0"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79" y="40640"/>
            <a:ext cx="779780" cy="685799"/>
          </a:xfrm>
          <a:prstGeom prst="rect">
            <a:avLst/>
          </a:prstGeom>
        </p:spPr>
      </p:pic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1665604" y="580390"/>
            <a:ext cx="869759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800" b="1" spc="-25" dirty="0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3</a:t>
            </a:r>
            <a:r>
              <a:rPr lang="fr-FR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lang="fr-FR" sz="2800" b="1" spc="5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dirty="0"/>
              <a:t>Contre réaction (CR) </a:t>
            </a:r>
            <a:endParaRPr sz="2800" spc="-110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568325" y="1863661"/>
            <a:ext cx="11055349" cy="130805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u="sng" dirty="0">
                <a:hlinkClick r:id="rId3"/>
              </a:rPr>
              <a:t>http://dspace.univ-usto.dz/handle/123456789/468</a:t>
            </a:r>
            <a:r>
              <a:rPr lang="fr-FR" sz="2000" dirty="0"/>
              <a:t>  </a:t>
            </a:r>
            <a:endParaRPr lang="" sz="2000" dirty="0" smtClean="0"/>
          </a:p>
          <a:p>
            <a:endParaRPr lang="fr-FR" sz="20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u="sng" dirty="0">
                <a:hlinkClick r:id="rId4"/>
              </a:rPr>
              <a:t>http://dspace.univ-usto.dz/jspui/bitstream/123456789/467/1/EF_MN.pdf</a:t>
            </a:r>
            <a:r>
              <a:rPr lang="fr-FR" sz="2000" dirty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/>
          <p:cNvSpPr txBox="1"/>
          <p:nvPr/>
        </p:nvSpPr>
        <p:spPr>
          <a:xfrm>
            <a:off x="1065530" y="800734"/>
            <a:ext cx="16637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65" dirty="0" smtClean="0">
                <a:solidFill>
                  <a:srgbClr val="FDFFFF"/>
                </a:solidFill>
                <a:latin typeface="Verdana"/>
                <a:cs typeface="Verdana"/>
              </a:rPr>
              <a:t>4</a:t>
            </a:r>
          </a:p>
        </p:txBody>
      </p:sp>
      <p:sp>
        <p:nvSpPr>
          <p:cNvPr id="8" name="object 2"/>
          <p:cNvSpPr txBox="1">
            <a:spLocks noGrp="1"/>
          </p:cNvSpPr>
          <p:nvPr>
            <p:ph type="title"/>
          </p:nvPr>
        </p:nvSpPr>
        <p:spPr>
          <a:xfrm>
            <a:off x="1665604" y="580390"/>
            <a:ext cx="854519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800" b="1" spc="-25" dirty="0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4</a:t>
            </a:r>
            <a:r>
              <a:rPr lang="fr-FR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lang="fr-FR" sz="2800" b="1" spc="5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dirty="0"/>
              <a:t>Amplificateurs différentiels </a:t>
            </a:r>
            <a:endParaRPr sz="2800" spc="-110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568325" y="1863661"/>
            <a:ext cx="11055349" cy="230832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u="sng" dirty="0">
                <a:hlinkClick r:id="rId2"/>
              </a:rPr>
              <a:t>http://dspace.univ-usto.dz/handle/123456789/468</a:t>
            </a:r>
            <a:r>
              <a:rPr lang="fr-FR" sz="2000" dirty="0"/>
              <a:t> </a:t>
            </a:r>
            <a:endParaRPr lang="" sz="2000" dirty="0" smtClean="0"/>
          </a:p>
          <a:p>
            <a:r>
              <a:rPr lang="fr-FR" sz="2000" dirty="0" smtClean="0"/>
              <a:t> </a:t>
            </a:r>
            <a:endParaRPr lang="fr-FR" sz="2000" dirty="0"/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https://www.biblio-sciences.org/2020/11/electricite-generale-analyse-et.html</a:t>
            </a:r>
            <a:endParaRPr lang="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https://www.dunod.com/sites/default/files/atoms/files/9782100721436/Feuilletage.pdf</a:t>
            </a:r>
            <a:endParaRPr lang="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2758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065530" y="800734"/>
            <a:ext cx="1663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65" dirty="0" smtClean="0">
                <a:solidFill>
                  <a:srgbClr val="FDFFFF"/>
                </a:solidFill>
                <a:latin typeface="Verdana"/>
                <a:cs typeface="Verdana"/>
              </a:rPr>
              <a:t>5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665288" y="581025"/>
            <a:ext cx="862171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800" b="1" spc="-25" dirty="0" smtClean="0">
                <a:solidFill>
                  <a:srgbClr val="404040"/>
                </a:solidFill>
                <a:latin typeface="Tahoma"/>
                <a:cs typeface="Tahoma"/>
              </a:rPr>
              <a:t>Chapitre </a:t>
            </a:r>
            <a:r>
              <a:rPr lang="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5</a:t>
            </a:r>
            <a:r>
              <a:rPr lang="fr-FR" sz="2800" b="1" spc="-165" dirty="0" smtClean="0">
                <a:solidFill>
                  <a:srgbClr val="404040"/>
                </a:solidFill>
                <a:latin typeface="Tahoma"/>
                <a:cs typeface="Tahoma"/>
              </a:rPr>
              <a:t>:</a:t>
            </a:r>
            <a:r>
              <a:rPr lang="fr-FR" sz="2800" b="1" spc="5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fr-FR" sz="2800" b="1" dirty="0"/>
              <a:t>Oscillateurs sinusoïdaux</a:t>
            </a:r>
            <a:endParaRPr sz="2800" spc="-110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568325" y="1863661"/>
            <a:ext cx="11055349" cy="153888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sz="2000" u="sng" dirty="0">
                <a:hlinkClick r:id="rId2"/>
              </a:rPr>
              <a:t>http://</a:t>
            </a:r>
            <a:r>
              <a:rPr lang="fr-FR" sz="2000" u="sng" dirty="0" smtClean="0">
                <a:hlinkClick r:id="rId2"/>
              </a:rPr>
              <a:t>dspace.univ-usto.dz/handle/123456789/468</a:t>
            </a:r>
            <a:endParaRPr lang="" sz="2000" u="sng" dirty="0" smtClean="0"/>
          </a:p>
          <a:p>
            <a:endParaRPr lang="" sz="2000" u="sng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https://www.biblio-sciences.org/2020/11/electricite-generale-analyse-et.html</a:t>
            </a:r>
            <a:endParaRPr lang="" sz="2000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FR" sz="2000" dirty="0" smtClean="0"/>
              <a:t>  </a:t>
            </a:r>
            <a:endParaRPr lang="fr-FR" sz="2000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87376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118</Words>
  <Application>Microsoft Office PowerPoint</Application>
  <PresentationFormat>Grand écran</PresentationFormat>
  <Paragraphs>40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Verdana</vt:lpstr>
      <vt:lpstr>Wingdings</vt:lpstr>
      <vt:lpstr>Office Theme</vt:lpstr>
      <vt:lpstr>Présentation PowerPoint</vt:lpstr>
      <vt:lpstr>Présentation PowerPoint</vt:lpstr>
      <vt:lpstr>Chapitre 2: Amplificateurs de puissance</vt:lpstr>
      <vt:lpstr>Chapitre 3: Contre réaction (CR) </vt:lpstr>
      <vt:lpstr>Chapitre 4: Amplificateurs différentiels </vt:lpstr>
      <vt:lpstr>Chapitre 5: Oscillateurs sinusoïdaux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Optimisation  Par: Dr. Meche Abdelkrim</dc:title>
  <dc:creator>Abdelkrim</dc:creator>
  <cp:lastModifiedBy>Utilisateur Windows</cp:lastModifiedBy>
  <cp:revision>34</cp:revision>
  <dcterms:created xsi:type="dcterms:W3CDTF">2023-05-25T15:31:26Z</dcterms:created>
  <dcterms:modified xsi:type="dcterms:W3CDTF">2023-06-15T21:51:54Z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2022-11-04T00:00:00Z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2023-05-25T00:00:00Z</vt:filetime>
  </property>
</Properties>
</file>