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1" r:id="rId4"/>
    <p:sldId id="263" r:id="rId5"/>
    <p:sldId id="266" r:id="rId6"/>
    <p:sldId id="268" r:id="rId7"/>
    <p:sldId id="264" r:id="rId8"/>
    <p:sldId id="262" r:id="rId9"/>
    <p:sldId id="258" r:id="rId10"/>
    <p:sldId id="259" r:id="rId11"/>
    <p:sldId id="260" r:id="rId12"/>
    <p:sldId id="265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747" autoAdjust="0"/>
  </p:normalViewPr>
  <p:slideViewPr>
    <p:cSldViewPr>
      <p:cViewPr>
        <p:scale>
          <a:sx n="94" d="100"/>
          <a:sy n="94" d="100"/>
        </p:scale>
        <p:origin x="-88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E777-A5DE-47BC-B716-A24C4AA0F246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F68E-91ED-41E3-9856-223F3A395B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E777-A5DE-47BC-B716-A24C4AA0F246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F68E-91ED-41E3-9856-223F3A395B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E777-A5DE-47BC-B716-A24C4AA0F246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F68E-91ED-41E3-9856-223F3A395B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E777-A5DE-47BC-B716-A24C4AA0F246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F68E-91ED-41E3-9856-223F3A395B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E777-A5DE-47BC-B716-A24C4AA0F246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F68E-91ED-41E3-9856-223F3A395B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E777-A5DE-47BC-B716-A24C4AA0F246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F68E-91ED-41E3-9856-223F3A395B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E777-A5DE-47BC-B716-A24C4AA0F246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F68E-91ED-41E3-9856-223F3A395B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E777-A5DE-47BC-B716-A24C4AA0F246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F68E-91ED-41E3-9856-223F3A395B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E777-A5DE-47BC-B716-A24C4AA0F246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F68E-91ED-41E3-9856-223F3A395B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E777-A5DE-47BC-B716-A24C4AA0F246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F68E-91ED-41E3-9856-223F3A395B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E777-A5DE-47BC-B716-A24C4AA0F246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F68E-91ED-41E3-9856-223F3A395B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4E777-A5DE-47BC-B716-A24C4AA0F246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8F68E-91ED-41E3-9856-223F3A395B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Application du χ</a:t>
            </a:r>
            <a:r>
              <a:rPr lang="fr-FR" baseline="30000" dirty="0" smtClean="0"/>
              <a:t>2 </a:t>
            </a:r>
            <a:r>
              <a:rPr lang="fr-FR" dirty="0" smtClean="0"/>
              <a:t>dans l’étude d’association génétique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Risque Relatif et </a:t>
            </a:r>
            <a:r>
              <a:rPr lang="fr-FR" b="1" dirty="0" err="1" smtClean="0"/>
              <a:t>Odds</a:t>
            </a:r>
            <a:r>
              <a:rPr lang="fr-FR" b="1" dirty="0" smtClean="0"/>
              <a:t> Ratio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5192" y="5661248"/>
            <a:ext cx="8229600" cy="792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L’OR </a:t>
            </a: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 toujours &gt; au RR ; l’OR et le RR sont proches si la maladie est rare chez les non-exposés.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0344" y="1484784"/>
            <a:ext cx="917016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peut dans ce type d’enquête calculer le risque relatif (RR) et aussi l’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odds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ratio (OR) :</a:t>
            </a: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08720" y="2289646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RR = rapport des risques = risque d’être malade chez les exposés / risque d’être malade chez les non exposés. </a:t>
            </a: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08720" y="3452807"/>
            <a:ext cx="82557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= rapport des cotes </a:t>
            </a:r>
            <a:endParaRPr lang="fr-F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une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cote est elle-même le rapport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=fréquence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la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maladie /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fréquence de la « non maladie </a:t>
            </a:r>
          </a:p>
          <a:p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=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cote de la maladie chez les exposés / cote de la maladie chez les non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exposés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802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et comparaison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3659511"/>
              </p:ext>
            </p:extLst>
          </p:nvPr>
        </p:nvGraphicFramePr>
        <p:xfrm>
          <a:off x="457200" y="1600200"/>
          <a:ext cx="82296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Malades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Non malades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Total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aseline="0" dirty="0" smtClean="0"/>
                        <a:t>Risque de la maladie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Exposés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a+b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 /a + b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Non exposé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c+d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 /c + d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51520" y="3271624"/>
            <a:ext cx="88924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Risque de la maladie chez les exposés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 facteur =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a/a + b= RE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Risque de la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maladie chez les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 exposés au facteur = c/c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d=RNE</a:t>
            </a:r>
          </a:p>
          <a:p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Risque Relatif = RE/RNE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OR= (a/c)/(b/d)= (a*d)/(c*b)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18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Interprétation du RR et OR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7667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le RR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OR=1 :</a:t>
            </a:r>
          </a:p>
          <a:p>
            <a:pPr marL="0" indent="0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67544" y="3501008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risque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sujets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exposés &gt;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risque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chez les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sujets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exposés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association Positive, 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facteur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associé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à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maladie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67544" y="5253007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risque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sujets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exposés &lt;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risque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chez les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sujets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exposés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association Negative, 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facteur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protecteur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pour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maladie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51520" y="234888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risque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sujets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exposés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risque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chez les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sujets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exposés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d’association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39552" y="2996952"/>
            <a:ext cx="4896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le RR &gt;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&gt; 1 :</a:t>
            </a:r>
          </a:p>
          <a:p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67544" y="4293096"/>
            <a:ext cx="37444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le RR &lt;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&lt; 1:</a:t>
            </a:r>
          </a:p>
          <a:p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375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11560" y="752624"/>
            <a:ext cx="799288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Principe </a:t>
            </a:r>
          </a:p>
          <a:p>
            <a:pPr algn="ctr"/>
            <a:endParaRPr lang="fr-F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Comparaison entre des effectifs observés et théoriques de deux variables étudiées.</a:t>
            </a:r>
          </a:p>
          <a:p>
            <a:endParaRPr lang="fr-F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  </a:t>
            </a:r>
          </a:p>
          <a:p>
            <a:pPr algn="ctr"/>
            <a:endParaRPr lang="fr-F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Recherchez une éventuelle association entre des </a:t>
            </a:r>
            <a:r>
              <a:rPr lang="fr-F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variants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génétiques et une maladie donnée.</a:t>
            </a:r>
          </a:p>
          <a:p>
            <a:pPr algn="ctr"/>
            <a:endParaRPr lang="fr-F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r-F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156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5192" y="0"/>
            <a:ext cx="8229600" cy="1143000"/>
          </a:xfrm>
        </p:spPr>
        <p:txBody>
          <a:bodyPr/>
          <a:lstStyle/>
          <a:p>
            <a:r>
              <a:rPr lang="fr-FR" dirty="0" smtClean="0"/>
              <a:t>Exercice d’application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503971"/>
              </p:ext>
            </p:extLst>
          </p:nvPr>
        </p:nvGraphicFramePr>
        <p:xfrm>
          <a:off x="1403648" y="3789040"/>
          <a:ext cx="6552729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4243"/>
                <a:gridCol w="2184243"/>
                <a:gridCol w="2184243"/>
              </a:tblGrid>
              <a:tr h="37084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Sujets non DT2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Sujets DT2</a:t>
                      </a:r>
                      <a:endParaRPr lang="fr-F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n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644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76</a:t>
                      </a:r>
                      <a:endParaRPr lang="fr-F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CC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228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16</a:t>
                      </a:r>
                      <a:endParaRPr lang="fr-F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287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41</a:t>
                      </a:r>
                      <a:endParaRPr lang="fr-F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TT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129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19</a:t>
                      </a:r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07504" y="1351383"/>
            <a:ext cx="87849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L’étude de 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l’association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 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polymorphisme rs7903146 du gène TCF7L2 avec le risque de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développement 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diabète de type 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(DT2)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dans la population Oranaise, 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révélé les résultats cités dans le tableau ci-dessous.</a:t>
            </a:r>
          </a:p>
          <a:p>
            <a:pPr algn="just">
              <a:lnSpc>
                <a:spcPct val="150000"/>
              </a:lnSpc>
            </a:pP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Etudiez à l’aide du test du X2 l’association de ce polymorphisme avec la maladie?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610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1048925"/>
              </p:ext>
            </p:extLst>
          </p:nvPr>
        </p:nvGraphicFramePr>
        <p:xfrm>
          <a:off x="457200" y="1600200"/>
          <a:ext cx="82296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CC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CT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TT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Total </a:t>
                      </a:r>
                      <a:endParaRPr lang="fr-F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Non DT2</a:t>
                      </a:r>
                    </a:p>
                    <a:p>
                      <a:r>
                        <a:rPr lang="fr-FR" sz="2400" dirty="0" smtClean="0"/>
                        <a:t>FT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228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287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129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644</a:t>
                      </a: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DT2</a:t>
                      </a:r>
                    </a:p>
                    <a:p>
                      <a:r>
                        <a:rPr lang="fr-FR" sz="2400" dirty="0" smtClean="0"/>
                        <a:t>FT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76</a:t>
                      </a: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Total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244</a:t>
                      </a: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328</a:t>
                      </a: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148</a:t>
                      </a: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1440</a:t>
                      </a: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755576" y="4797152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Effectif Théorique = total lignes*total colonnes/grand total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134887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441217"/>
              </p:ext>
            </p:extLst>
          </p:nvPr>
        </p:nvGraphicFramePr>
        <p:xfrm>
          <a:off x="457200" y="1600200"/>
          <a:ext cx="82296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CC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CT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TT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Total </a:t>
                      </a:r>
                      <a:endParaRPr lang="fr-F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Non DT2</a:t>
                      </a:r>
                    </a:p>
                    <a:p>
                      <a:r>
                        <a:rPr lang="fr-FR" sz="2400" dirty="0" smtClean="0"/>
                        <a:t>FT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228</a:t>
                      </a:r>
                    </a:p>
                    <a:p>
                      <a:pPr algn="ctr"/>
                      <a:r>
                        <a:rPr lang="fr-FR" sz="2400" dirty="0" smtClean="0">
                          <a:solidFill>
                            <a:srgbClr val="FF0000"/>
                          </a:solidFill>
                        </a:rPr>
                        <a:t>109,12</a:t>
                      </a:r>
                      <a:endParaRPr lang="fr-F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287</a:t>
                      </a:r>
                    </a:p>
                    <a:p>
                      <a:pPr algn="ctr"/>
                      <a:r>
                        <a:rPr lang="fr-FR" sz="2400" dirty="0" smtClean="0">
                          <a:solidFill>
                            <a:srgbClr val="FF0000"/>
                          </a:solidFill>
                        </a:rPr>
                        <a:t>146,69</a:t>
                      </a:r>
                      <a:endParaRPr lang="fr-F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129</a:t>
                      </a:r>
                    </a:p>
                    <a:p>
                      <a:pPr algn="ctr"/>
                      <a:r>
                        <a:rPr lang="fr-FR" sz="2400" dirty="0" smtClean="0">
                          <a:solidFill>
                            <a:srgbClr val="FF0000"/>
                          </a:solidFill>
                        </a:rPr>
                        <a:t>66,19</a:t>
                      </a:r>
                      <a:endParaRPr lang="fr-F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644</a:t>
                      </a: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DT2</a:t>
                      </a:r>
                    </a:p>
                    <a:p>
                      <a:r>
                        <a:rPr lang="fr-FR" sz="2400" dirty="0" smtClean="0"/>
                        <a:t>FT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16</a:t>
                      </a:r>
                    </a:p>
                    <a:p>
                      <a:pPr algn="ctr"/>
                      <a:r>
                        <a:rPr lang="fr-FR" sz="2400" dirty="0" smtClean="0">
                          <a:solidFill>
                            <a:srgbClr val="FF0000"/>
                          </a:solidFill>
                        </a:rPr>
                        <a:t>12,88</a:t>
                      </a:r>
                      <a:endParaRPr lang="fr-F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41</a:t>
                      </a:r>
                    </a:p>
                    <a:p>
                      <a:pPr algn="ctr"/>
                      <a:r>
                        <a:rPr lang="fr-FR" sz="2400" dirty="0" smtClean="0">
                          <a:solidFill>
                            <a:srgbClr val="FF0000"/>
                          </a:solidFill>
                        </a:rPr>
                        <a:t>17,31</a:t>
                      </a:r>
                      <a:endParaRPr lang="fr-F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/>
                        <a:t>19</a:t>
                      </a:r>
                    </a:p>
                    <a:p>
                      <a:pPr algn="ctr"/>
                      <a:r>
                        <a:rPr lang="fr-FR" sz="2400" dirty="0" smtClean="0">
                          <a:solidFill>
                            <a:srgbClr val="FF0000"/>
                          </a:solidFill>
                        </a:rPr>
                        <a:t>7,81</a:t>
                      </a:r>
                      <a:endParaRPr lang="fr-FR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76</a:t>
                      </a: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Total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244</a:t>
                      </a: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328</a:t>
                      </a: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148</a:t>
                      </a: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1440</a:t>
                      </a:r>
                      <a:endParaRPr lang="fr-F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755576" y="4797152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Effectif Théorique = total lignes*total colonnes/grand total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17532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3848" y="980728"/>
            <a:ext cx="25202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Calculé le X</a:t>
            </a:r>
            <a:r>
              <a:rPr lang="fr-FR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CD"/>
              </a:clrFrom>
              <a:clrTo>
                <a:srgbClr val="FFFFCD">
                  <a:alpha val="0"/>
                </a:srgbClr>
              </a:clrTo>
            </a:clrChange>
          </a:blip>
          <a:srcRect l="2924" t="4711"/>
          <a:stretch/>
        </p:blipFill>
        <p:spPr>
          <a:xfrm>
            <a:off x="1331640" y="2132856"/>
            <a:ext cx="518457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41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Calculé le X2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417638"/>
            <a:ext cx="8892480" cy="4708525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endParaRPr lang="fr-FR" dirty="0"/>
          </a:p>
          <a:p>
            <a:pPr marL="0" indent="0" fontAlgn="t">
              <a:buNone/>
            </a:pPr>
            <a:r>
              <a:rPr lang="fr-F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r-FR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calculé</a:t>
            </a:r>
            <a:r>
              <a:rPr lang="fr-F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(109,12-228)²/109,12+(146,69 287)²/146,69+(66,19-129)²/66,19+(12,88-16)²/12,88+(17,31-41)²/17,31+(7,81-19)²/7,81</a:t>
            </a:r>
          </a:p>
          <a:p>
            <a:pPr marL="0" indent="0" fontAlgn="t">
              <a:buNone/>
            </a:pPr>
            <a:r>
              <a:rPr lang="fr-F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r-FR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calculé</a:t>
            </a:r>
            <a:r>
              <a:rPr lang="fr-F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372,53</a:t>
            </a:r>
          </a:p>
          <a:p>
            <a:pPr marL="0" indent="0" fontAlgn="t">
              <a:buNone/>
            </a:pPr>
            <a:r>
              <a:rPr lang="fr-F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 calculé &gt; X2 théorique (</a:t>
            </a:r>
            <a:r>
              <a:rPr lang="fr-FR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ddl</a:t>
            </a:r>
            <a:r>
              <a:rPr lang="fr-F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=2 soit 5,99)</a:t>
            </a:r>
          </a:p>
          <a:p>
            <a:pPr marL="0" indent="0" fontAlgn="t">
              <a:buNone/>
            </a:pPr>
            <a:r>
              <a:rPr lang="fr-F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peut conclure que le polymorphisme rs7903146 est associé au risque de DT2 dans la population oranaise</a:t>
            </a:r>
            <a:endParaRPr lang="fr-F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8086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3528" y="2130425"/>
            <a:ext cx="8856984" cy="1470025"/>
          </a:xfrm>
        </p:spPr>
        <p:txBody>
          <a:bodyPr>
            <a:normAutofit/>
          </a:bodyPr>
          <a:lstStyle/>
          <a:p>
            <a:pPr algn="l"/>
            <a:r>
              <a:rPr lang="fr-F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Risque Relatif (RR) et  </a:t>
            </a:r>
            <a:r>
              <a:rPr lang="fr-FR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Odds</a:t>
            </a:r>
            <a:r>
              <a:rPr lang="fr-F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Ratio (OR)</a:t>
            </a:r>
            <a:endParaRPr lang="fr-F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65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Enquête de cohorte ou « exposés – non-exposés » : on suit deux groupes, l’un étant exposé à un facteur présumé de risque de maladie, l’autre ne l’étant pas. </a:t>
            </a:r>
            <a:endParaRPr lang="fr-F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Ces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enquêtes sont généralement 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rétrospectives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mais peuvent également être 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prospectives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23966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958</TotalTime>
  <Words>564</Words>
  <Application>Microsoft Office PowerPoint</Application>
  <PresentationFormat>Affichage à l'écran (4:3)</PresentationFormat>
  <Paragraphs>127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Application du χ2 dans l’étude d’association génétique</vt:lpstr>
      <vt:lpstr>Présentation PowerPoint</vt:lpstr>
      <vt:lpstr>Exercice d’application </vt:lpstr>
      <vt:lpstr>Présentation PowerPoint</vt:lpstr>
      <vt:lpstr>Présentation PowerPoint</vt:lpstr>
      <vt:lpstr>Présentation PowerPoint</vt:lpstr>
      <vt:lpstr>Calculé le X2</vt:lpstr>
      <vt:lpstr>Risque Relatif (RR) et  Odds Ratio (OR)</vt:lpstr>
      <vt:lpstr>Présentation PowerPoint</vt:lpstr>
      <vt:lpstr>Risque Relatif et Odds Ratio</vt:lpstr>
      <vt:lpstr>Calcul et comparaison </vt:lpstr>
      <vt:lpstr>Interprétation du RR et 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sony</dc:creator>
  <cp:lastModifiedBy>MAC</cp:lastModifiedBy>
  <cp:revision>77</cp:revision>
  <dcterms:created xsi:type="dcterms:W3CDTF">2014-03-12T08:17:07Z</dcterms:created>
  <dcterms:modified xsi:type="dcterms:W3CDTF">2020-04-21T13:06:31Z</dcterms:modified>
</cp:coreProperties>
</file>